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4" r:id="rId2"/>
    <p:sldId id="293" r:id="rId3"/>
    <p:sldId id="294" r:id="rId4"/>
    <p:sldId id="297" r:id="rId5"/>
    <p:sldId id="298" r:id="rId6"/>
    <p:sldId id="307" r:id="rId7"/>
    <p:sldId id="29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306" r:id="rId17"/>
    <p:sldId id="305" r:id="rId18"/>
    <p:sldId id="267" r:id="rId19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9" autoAdjust="0"/>
  </p:normalViewPr>
  <p:slideViewPr>
    <p:cSldViewPr>
      <p:cViewPr>
        <p:scale>
          <a:sx n="100" d="100"/>
          <a:sy n="100" d="100"/>
        </p:scale>
        <p:origin x="-1944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4C16-7203-4DA5-8C14-1EF6E5D8D8C5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137B-CB16-486C-8865-6264DD5F77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Test operation to conduct preprocess system without MBCC (from March 2016 to 2017)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KMA’s operation system generated L1b data not applied to MBCC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28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(COMS with MBCC and without MBCC from IASI-A show similar 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Bias of COMS without MBCC from AIRS shows a larger negative value than it with MBCC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89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24273"/>
          <a:stretch/>
        </p:blipFill>
        <p:spPr bwMode="auto">
          <a:xfrm>
            <a:off x="1292529" y="-30409"/>
            <a:ext cx="7851471" cy="69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3068960"/>
            <a:ext cx="6012160" cy="3816424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-30409"/>
            <a:ext cx="5937111" cy="6915793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507412" y="1959262"/>
            <a:ext cx="4866752" cy="1584176"/>
          </a:xfrm>
        </p:spPr>
        <p:txBody>
          <a:bodyPr>
            <a:normAutofit/>
          </a:bodyPr>
          <a:lstStyle>
            <a:lvl1pPr algn="l">
              <a:defRPr lang="ko-KR" altLang="en-US" sz="4000" b="1" i="0" kern="1200" spc="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1" y="3624297"/>
            <a:ext cx="4860235" cy="4320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0" kern="1200" spc="0" baseline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18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-1151905" y="9403850"/>
            <a:ext cx="10295906" cy="3485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평행 사변형 6"/>
          <p:cNvSpPr/>
          <p:nvPr userDrawn="1"/>
        </p:nvSpPr>
        <p:spPr>
          <a:xfrm>
            <a:off x="3426455" y="3736616"/>
            <a:ext cx="1584176" cy="3148768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4642200" y="-30409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8028384" y="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4860032" y="626620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7380312" y="65815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USER\Desktop\새로고_국가기상위성센터NM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81280"/>
            <a:ext cx="1263724" cy="3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7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0" y="26659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 O N T </a:t>
            </a:r>
            <a:r>
              <a:rPr lang="en-US" altLang="zh-CN" sz="4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 </a:t>
            </a:r>
            <a:r>
              <a:rPr lang="en-US" altLang="zh-CN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 T S</a:t>
            </a:r>
            <a:endParaRPr lang="zh-CN" altLang="en-US" sz="4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899592" y="4244544"/>
            <a:ext cx="3240360" cy="264576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899592" y="3933056"/>
            <a:ext cx="3178696" cy="360040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2000" b="1" kern="1200" spc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pic>
        <p:nvPicPr>
          <p:cNvPr id="9" name="Picture 2" descr="C:\Users\USER\Desktop\센터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b="5128"/>
          <a:stretch/>
        </p:blipFill>
        <p:spPr bwMode="auto">
          <a:xfrm>
            <a:off x="1" y="-4612"/>
            <a:ext cx="9144000" cy="33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4"/>
          <p:cNvSpPr/>
          <p:nvPr userDrawn="1"/>
        </p:nvSpPr>
        <p:spPr>
          <a:xfrm>
            <a:off x="0" y="-4613"/>
            <a:ext cx="9144000" cy="33738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467544" y="266593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baseline="0" dirty="0" smtClean="0">
                <a:solidFill>
                  <a:schemeClr val="bg1"/>
                </a:solidFill>
              </a:rPr>
              <a:t>Contents</a:t>
            </a:r>
            <a:endParaRPr lang="ko-KR" altLang="en-US" sz="2800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소제목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평행 사변형 6"/>
          <p:cNvSpPr/>
          <p:nvPr userDrawn="1"/>
        </p:nvSpPr>
        <p:spPr>
          <a:xfrm>
            <a:off x="323528" y="0"/>
            <a:ext cx="4824536" cy="6381329"/>
          </a:xfrm>
          <a:prstGeom prst="parallelogram">
            <a:avLst>
              <a:gd name="adj" fmla="val 23523"/>
            </a:avLst>
          </a:prstGeom>
          <a:gradFill>
            <a:gsLst>
              <a:gs pos="0">
                <a:schemeClr val="bg1"/>
              </a:gs>
              <a:gs pos="42000">
                <a:srgbClr val="FFFFFF"/>
              </a:gs>
              <a:gs pos="9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908720"/>
            <a:ext cx="3456384" cy="864096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ko-KR" altLang="en-US" sz="2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4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16815" y="-1"/>
            <a:ext cx="8330613" cy="6562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8119413" y="-2"/>
            <a:ext cx="656031" cy="6560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1" y="-1"/>
            <a:ext cx="129091" cy="656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矩形 84"/>
          <p:cNvSpPr/>
          <p:nvPr userDrawn="1"/>
        </p:nvSpPr>
        <p:spPr>
          <a:xfrm flipH="1">
            <a:off x="0" y="6596410"/>
            <a:ext cx="914399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 userDrawn="1"/>
        </p:nvSpPr>
        <p:spPr>
          <a:xfrm>
            <a:off x="8316416" y="6507734"/>
            <a:ext cx="829193" cy="1026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6"/>
          <p:cNvSpPr/>
          <p:nvPr userDrawn="1"/>
        </p:nvSpPr>
        <p:spPr>
          <a:xfrm>
            <a:off x="8405279" y="6507734"/>
            <a:ext cx="740331" cy="37765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43480" y="0"/>
            <a:ext cx="7020807" cy="656029"/>
          </a:xfrm>
        </p:spPr>
        <p:txBody>
          <a:bodyPr>
            <a:normAutofit/>
          </a:bodyPr>
          <a:lstStyle>
            <a:lvl1pPr algn="l">
              <a:defRPr lang="ko-KR" altLang="en-US" sz="2800" b="1" kern="1200" spc="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 hasCustomPrompt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Aft>
                <a:spcPts val="200"/>
              </a:spcAft>
              <a:buBlip>
                <a:blip r:embed="rId2"/>
              </a:buBlip>
              <a:defRPr lang="ko-KR" altLang="en-US" sz="1600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 userDrawn="1">
            <p:ph type="sldNum" sz="quarter" idx="12"/>
          </p:nvPr>
        </p:nvSpPr>
        <p:spPr>
          <a:xfrm>
            <a:off x="8400223" y="6513996"/>
            <a:ext cx="745387" cy="365125"/>
          </a:xfrm>
        </p:spPr>
        <p:txBody>
          <a:bodyPr/>
          <a:lstStyle>
            <a:lvl1pPr marL="0" algn="ctr" defTabSz="914400" rtl="0" eaLnBrk="1" latinLnBrk="1" hangingPunct="1">
              <a:defRPr lang="ko-KR" altLang="en-US" sz="1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555D124-8283-4C8F-A8D2-E075402C1099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052736"/>
            <a:ext cx="3813808" cy="36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pic>
        <p:nvPicPr>
          <p:cNvPr id="1026" name="Picture 2" descr="C:\Users\USER\Desktop\새로고_국가기상위성센터영문_화이트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-18948" r="-1"/>
          <a:stretch/>
        </p:blipFill>
        <p:spPr bwMode="auto">
          <a:xfrm>
            <a:off x="3453048" y="6603868"/>
            <a:ext cx="2237901" cy="2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45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64D4-B32B-4A51-9594-4142DA973DAE}" type="datetimeFigureOut">
              <a:rPr lang="ko-KR" altLang="en-US" smtClean="0"/>
              <a:t>2019-03-07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Inter-calibration results of COMS/MI using with and without MBCC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75105" y="4221088"/>
            <a:ext cx="4860235" cy="1296144"/>
          </a:xfrm>
        </p:spPr>
        <p:txBody>
          <a:bodyPr/>
          <a:lstStyle/>
          <a:p>
            <a:r>
              <a:rPr lang="en-US" altLang="ko-KR" sz="1800" dirty="0" smtClean="0"/>
              <a:t>March 2019 </a:t>
            </a:r>
            <a:endParaRPr lang="en-US" altLang="ko-KR" sz="1800" dirty="0"/>
          </a:p>
          <a:p>
            <a:r>
              <a:rPr lang="en-US" altLang="ko-KR" sz="1800" b="1" dirty="0" err="1" smtClean="0"/>
              <a:t>Minju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Gu</a:t>
            </a:r>
            <a:r>
              <a:rPr lang="en-US" altLang="ko-KR" sz="1800" b="1" dirty="0" smtClean="0"/>
              <a:t> and </a:t>
            </a:r>
            <a:r>
              <a:rPr lang="en-US" altLang="ko-KR" sz="1800" b="1" dirty="0" err="1" smtClean="0"/>
              <a:t>Dohyeong</a:t>
            </a:r>
            <a:r>
              <a:rPr lang="en-US" altLang="ko-KR" sz="1800" b="1" dirty="0" smtClean="0"/>
              <a:t> Kim</a:t>
            </a:r>
            <a:endParaRPr lang="ko-KR" altLang="en-US" sz="1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539552" y="4077072"/>
            <a:ext cx="360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Diurnal Variation </a:t>
            </a:r>
            <a:r>
              <a:rPr lang="en-US" altLang="ko-KR" dirty="0" smtClean="0"/>
              <a:t>of </a:t>
            </a:r>
            <a:r>
              <a:rPr lang="en-US" altLang="ko-KR" dirty="0"/>
              <a:t>TB </a:t>
            </a:r>
            <a:r>
              <a:rPr lang="en-US" altLang="ko-KR" dirty="0" smtClean="0"/>
              <a:t>bias for WV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82140"/>
            <a:ext cx="3759606" cy="25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4703"/>
            <a:ext cx="3728277" cy="256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4" y="3942142"/>
            <a:ext cx="3776126" cy="25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03275"/>
            <a:ext cx="3696946" cy="252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37105" y="620688"/>
            <a:ext cx="844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-AIRS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-AIRS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according to season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32189" y="1567825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622" y="4210055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1628800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210056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Diurnal Variation </a:t>
            </a:r>
            <a:r>
              <a:rPr lang="en-US" altLang="ko-KR" dirty="0" smtClean="0"/>
              <a:t>of </a:t>
            </a:r>
            <a:r>
              <a:rPr lang="en-US" altLang="ko-KR" dirty="0"/>
              <a:t>TB </a:t>
            </a:r>
            <a:r>
              <a:rPr lang="en-US" altLang="ko-KR" dirty="0" smtClean="0"/>
              <a:t>bias for SWIR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11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60" y="1319248"/>
            <a:ext cx="3825168" cy="261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2" y="3966536"/>
            <a:ext cx="3783990" cy="25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7" y="1335702"/>
            <a:ext cx="3859639" cy="26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3" y="3997368"/>
            <a:ext cx="3780085" cy="25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37105" y="620688"/>
            <a:ext cx="844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according to season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594734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4247997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6697" y="1594733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697" y="4148217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Diurnal variation of Double Difference for IR1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83936" cy="25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48370" cy="255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6" y="3899724"/>
            <a:ext cx="4086370" cy="25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7094"/>
            <a:ext cx="4076362" cy="25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Diurnal variation of 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IASI/A)-(COMS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-IASI/A)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068960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4249" y="5583723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2761" y="3068959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5583724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Diurnal variation of Double Difference for </a:t>
            </a:r>
            <a:r>
              <a:rPr lang="en-US" altLang="ko-KR" dirty="0" smtClean="0"/>
              <a:t>IR2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2" y="1340424"/>
            <a:ext cx="4091448" cy="25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1" y="1340424"/>
            <a:ext cx="4045446" cy="25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4" y="3936697"/>
            <a:ext cx="4055872" cy="248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54" y="3920606"/>
            <a:ext cx="4036702" cy="25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Diurnal variation of 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IASI/A)-(COMS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-IASI/A)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367" y="2996953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511716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312" y="2996952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7863" y="5511717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Diurnal variation of Double Difference for </a:t>
            </a:r>
            <a:r>
              <a:rPr lang="en-US" altLang="ko-KR" dirty="0" smtClean="0"/>
              <a:t>WV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4" y="1361470"/>
            <a:ext cx="4010390" cy="25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31" y="1420172"/>
            <a:ext cx="4114386" cy="251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5282"/>
            <a:ext cx="4081850" cy="25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95" y="3990314"/>
            <a:ext cx="4059191" cy="25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Diurnal variation of 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IASI/A)-(COMS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-IASI/A)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9963" y="3140969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396" y="5655732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908" y="3140968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459" y="5655733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480" y="0"/>
            <a:ext cx="7740888" cy="65602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Diurnal variation of Double Difference for </a:t>
            </a:r>
            <a:r>
              <a:rPr lang="en-US" altLang="ko-KR" dirty="0" smtClean="0"/>
              <a:t>SWIR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3" y="1331397"/>
            <a:ext cx="4076735" cy="250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1" y="1331397"/>
            <a:ext cx="4096877" cy="25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8" y="3900263"/>
            <a:ext cx="4148743" cy="25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2" y="3900263"/>
            <a:ext cx="4112404" cy="25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Diurnal variation of 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IASI/A)-(COMS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-IASI/A)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AIRS)-(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-AIRS)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367" y="3140969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655732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312" y="3140968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7863" y="5655733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Diurnal variation of Erroneous slope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16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17680"/>
            <a:ext cx="4616720" cy="25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707008" cy="254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" y="3738955"/>
            <a:ext cx="4612353" cy="24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7" y="3738955"/>
            <a:ext cx="4612350" cy="24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8601" y="692696"/>
            <a:ext cx="868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Diurnal variation of Erroneous Slope (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= Original slope-Estimated Slope/with MBCC) 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according to season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2309" y="1418293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0742" y="3933056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9254" y="1418292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6805" y="3933057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230" y="83671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The IR channels inter-comparison (TB biases) between COMS and LEOs show seasonal variation and diurnal variation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COMS-</a:t>
            </a:r>
            <a:r>
              <a:rPr lang="en-US" altLang="ko-KR" sz="1600" u="sng" dirty="0" smtClean="0">
                <a:latin typeface="Arial" pitchFamily="34" charset="0"/>
                <a:cs typeface="Arial" pitchFamily="34" charset="0"/>
              </a:rPr>
              <a:t>AIRS/</a:t>
            </a:r>
            <a:r>
              <a:rPr lang="en-US" altLang="ko-KR" sz="1600" u="sng" dirty="0" err="1" smtClean="0">
                <a:latin typeface="Arial" pitchFamily="34" charset="0"/>
                <a:cs typeface="Arial" pitchFamily="34" charset="0"/>
              </a:rPr>
              <a:t>CrIS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whose ECT is 01:30 shows large variation before/after midnight, especially in Spring/Autumn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eclipse season, in spite of application of Midnight Blackbody Calibration Correction (MBCC)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Analysis using L1B with and without application of MBCC(March 2016~August 2017)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Large discrepancy in biases between with/without MBCC application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around midnight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 Spring and Autumn, as the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erroneous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slope increases during the time of the seasons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The performance of MBCC in Spring/Autumn is better than Summer/Winter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The current MBCC performance could be affected to generate products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Need to analyze the behavior of the MBCC performance/abnormal pattern based on season, eclipse, and so on</a:t>
            </a:r>
          </a:p>
        </p:txBody>
      </p:sp>
    </p:spTree>
    <p:extLst>
      <p:ext uri="{BB962C8B-B14F-4D97-AF65-F5344CB8AC3E}">
        <p14:creationId xmlns:p14="http://schemas.microsoft.com/office/powerpoint/2010/main" val="39705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9916" y="4073070"/>
            <a:ext cx="4866752" cy="1584176"/>
          </a:xfrm>
        </p:spPr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</a:t>
            </a:r>
            <a:r>
              <a:rPr lang="en-US" altLang="ko-KR" dirty="0" smtClean="0"/>
              <a:t>easonal </a:t>
            </a:r>
            <a:r>
              <a:rPr lang="en-US" altLang="ko-KR" dirty="0"/>
              <a:t>V</a:t>
            </a:r>
            <a:r>
              <a:rPr lang="en-US" altLang="ko-KR" dirty="0" smtClean="0"/>
              <a:t>ariation of Bias(COMS-LEO)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3" y="1772816"/>
            <a:ext cx="4449477" cy="22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53" y="1797577"/>
            <a:ext cx="4397243" cy="21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" y="3997718"/>
            <a:ext cx="4449477" cy="216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53" y="3965719"/>
            <a:ext cx="4397243" cy="21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5424" y="3339888"/>
            <a:ext cx="101091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IR1(10.8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9143" y="3329382"/>
            <a:ext cx="983337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IR2(12.0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8697" y="5587975"/>
            <a:ext cx="979287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WV(6.8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5526" y="5513745"/>
            <a:ext cx="103057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SWIR(3.8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520" y="644495"/>
            <a:ext cx="858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bias patterns of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COMS-</a:t>
            </a:r>
            <a:r>
              <a:rPr lang="en-US" altLang="ko-KR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6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CrIS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(include midnight), and COMS-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IASI A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IASI B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between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daytime(dotted line)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nighttime(solid line)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COMS-AIRS/CrIS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has two peaks around March and Sep-Oct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Diurnal </a:t>
            </a:r>
            <a:r>
              <a:rPr lang="en-US" altLang="ko-KR" dirty="0"/>
              <a:t>V</a:t>
            </a:r>
            <a:r>
              <a:rPr lang="en-US" altLang="ko-KR" dirty="0" smtClean="0"/>
              <a:t>ariation of Bias(COMS-LEO)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3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620688"/>
            <a:ext cx="851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IASI-A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-B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400" u="sng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1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CrIS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and for </a:t>
            </a:r>
            <a:r>
              <a:rPr lang="en-US" altLang="ko-KR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Frequency of MBCC application</a:t>
            </a:r>
            <a:endParaRPr lang="ko-KR" alt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1271814"/>
            <a:ext cx="792088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IR1(10.8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0312" y="1272289"/>
            <a:ext cx="76731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IR2(12.0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3955" y="3245067"/>
            <a:ext cx="691255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WV(6.8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29" y="3245067"/>
            <a:ext cx="864096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SWIR(3.8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394" y="5464388"/>
                <a:ext cx="8496944" cy="9716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ko-KR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Original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lope </a:t>
                </a:r>
                <a:r>
                  <a:rPr lang="en-US" altLang="ko-KR" sz="1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𝒐𝒓𝒈</m:t>
                        </m:r>
                      </m:sub>
                    </m:sSub>
                    <m:r>
                      <a:rPr lang="en-US" altLang="ko-KR" sz="1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/>
                              </a:rPr>
                              <m:t>𝑩𝑩</m:t>
                            </m:r>
                          </m:sub>
                        </m:sSub>
                        <m:r>
                          <a:rPr lang="en-US" altLang="ko-KR" sz="1400" b="1" i="1">
                            <a:latin typeface="Cambria Math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/>
                          </a:rPr>
                          <m:t>𝒒</m:t>
                        </m:r>
                        <m:r>
                          <a:rPr lang="en-US" altLang="ko-KR" sz="1400" b="1" i="1">
                            <a:latin typeface="Cambria Math"/>
                            <a:ea typeface="Cambria Math"/>
                          </a:rPr>
                          <m:t>×(</m:t>
                        </m:r>
                        <m:sSup>
                          <m:sSup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4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400" b="1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𝑩𝑩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1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4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400" b="1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𝑺𝑷</m:t>
                                </m:r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𝑩𝑩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1400" b="1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1">
                                <a:latin typeface="Cambria Math"/>
                              </a:rPr>
                              <m:t>𝑩𝑩</m:t>
                            </m:r>
                          </m:sub>
                        </m:sSub>
                        <m:r>
                          <a:rPr lang="en-US" altLang="ko-KR" sz="1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1" i="1">
                                <a:latin typeface="Cambria Math"/>
                              </a:rPr>
                              <m:t>𝑺𝑷</m:t>
                            </m:r>
                            <m:r>
                              <a:rPr lang="en-US" altLang="ko-KR" sz="1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latin typeface="Cambria Math"/>
                              </a:rPr>
                              <m:t>𝑩𝑩</m:t>
                            </m:r>
                          </m:sub>
                        </m:sSub>
                      </m:den>
                    </m:f>
                    <m:r>
                      <a:rPr lang="en-US" altLang="ko-K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4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</a:t>
                </a:r>
                <a:br>
                  <a:rPr lang="en-US" altLang="ko-KR" sz="14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</a:br>
                <a:r>
                  <a:rPr lang="en-US" altLang="ko-KR" sz="14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(Nominal IR calibration equation :  </a:t>
                </a:r>
                <a14:m>
                  <m:oMath xmlns:m="http://schemas.openxmlformats.org/officeDocument/2006/math"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p>
                        <m:r>
                          <a:rPr lang="en-US" altLang="ko-KR" sz="1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sz="1400" b="1" i="1" dirty="0" smtClean="0"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en-US" altLang="ko-KR" sz="1400" b="1" dirty="0" smtClean="0">
                    <a:latin typeface="Times New Roman" pitchFamily="18" charset="0"/>
                    <a:ea typeface="Cambria Math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latin typeface="Cambria Math"/>
                        <a:ea typeface="Cambria Math"/>
                      </a:rPr>
                      <m:t>𝑿</m:t>
                    </m:r>
                  </m:oMath>
                </a14:m>
                <a:r>
                  <a:rPr lang="en-US" altLang="ko-KR" sz="1400" b="1" dirty="0" smtClean="0">
                    <a:latin typeface="Times New Roman" pitchFamily="18" charset="0"/>
                    <a:ea typeface="Cambria Math"/>
                  </a:rPr>
                  <a:t> : digital number, 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r>
                  <a:rPr lang="en-US" altLang="ko-KR" sz="1400" b="1" dirty="0" smtClean="0">
                    <a:latin typeface="Times New Roman" pitchFamily="18" charset="0"/>
                    <a:ea typeface="Cambria Math"/>
                  </a:rPr>
                  <a:t> : radiance)</a:t>
                </a:r>
                <a:endParaRPr lang="en-US" altLang="ko-KR" sz="1400" b="1" dirty="0" smtClean="0">
                  <a:latin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ko-KR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Estimated </a:t>
                </a:r>
                <a:r>
                  <a:rPr lang="en-US" altLang="ko-KR" sz="1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lope </a:t>
                </a:r>
                <a:r>
                  <a:rPr lang="en-US" altLang="ko-KR" sz="1400" b="1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𝒆𝒔𝒕</m:t>
                        </m:r>
                      </m:sub>
                    </m:sSub>
                    <m:r>
                      <a:rPr lang="en-US" altLang="ko-KR" sz="1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1400" b="1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  <m:t>𝒐𝒑𝒕𝒊𝒄𝒔</m:t>
                        </m:r>
                      </m:sub>
                    </m:sSub>
                    <m:r>
                      <a:rPr lang="en-US" altLang="ko-KR" sz="14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14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sz="1400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/>
                              </a:rPr>
                              <m:t>𝒐𝒑𝒕𝒊𝒄𝒔</m:t>
                            </m:r>
                          </m:sub>
                        </m:sSub>
                      </m:e>
                      <m:sup>
                        <m:r>
                          <a:rPr lang="en-US" altLang="ko-KR" sz="1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400" b="1" dirty="0" smtClean="0">
                    <a:latin typeface="Times New Roman" pitchFamily="18" charset="0"/>
                    <a:cs typeface="Times New Roman" pitchFamily="18" charset="0"/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/>
                          </a:rPr>
                          <m:t>𝒐𝒑𝒕𝒊𝒄𝒔</m:t>
                        </m:r>
                      </m:sub>
                    </m:sSub>
                  </m:oMath>
                </a14:m>
                <a:r>
                  <a:rPr lang="en-US" altLang="ko-KR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400" b="1" dirty="0" smtClean="0">
                    <a:latin typeface="Times New Roman" pitchFamily="18" charset="0"/>
                    <a:cs typeface="Times New Roman" pitchFamily="18" charset="0"/>
                  </a:rPr>
                  <a:t>: Optical temperature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5464388"/>
                <a:ext cx="8496944" cy="971613"/>
              </a:xfrm>
              <a:prstGeom prst="rect">
                <a:avLst/>
              </a:prstGeom>
              <a:blipFill rotWithShape="1">
                <a:blip r:embed="rId3"/>
                <a:stretch>
                  <a:fillRect l="-72" b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179512" y="494116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calibration correction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is applied by estimated slope(with MBCC) instead of original slope(without MBCC) at local midnight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48064" y="836712"/>
            <a:ext cx="34563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Arial" pitchFamily="34" charset="0"/>
                <a:cs typeface="Arial" pitchFamily="34" charset="0"/>
              </a:rPr>
              <a:t>Midnight Blackbody Calibration Correction (MBCC)</a:t>
            </a:r>
          </a:p>
        </p:txBody>
      </p:sp>
    </p:spTree>
    <p:extLst>
      <p:ext uri="{BB962C8B-B14F-4D97-AF65-F5344CB8AC3E}">
        <p14:creationId xmlns:p14="http://schemas.microsoft.com/office/powerpoint/2010/main" val="1984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Diurnal variation of mean bias for LEOs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44824"/>
            <a:ext cx="4405277" cy="26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07616" cy="26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Diurnal variation of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ean bias for IASI-A, and –B or </a:t>
            </a:r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AIRS, and CrIS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according to season(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spring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autumn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851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large variation in the local midnight of spring and autumn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293096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Time(UTC)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284315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 Time(UTC)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Diurnal Variation for Eclipse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34752" cy="25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03" y="1445615"/>
            <a:ext cx="3806196" cy="256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734752" cy="25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90" y="4005065"/>
            <a:ext cx="3767828" cy="26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5452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IASI-A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-B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u="sng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1600" u="sng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CrIS</a:t>
            </a:r>
            <a:endParaRPr lang="en-US" altLang="ko-KR" sz="1600" u="sng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For period of before(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ug.) , after(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ct.), and eclipse(Sep.)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0"/>
            <a:ext cx="8893016" cy="65602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Inter-calibration using COMS with MBCC and without MBCC 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" y="1699926"/>
            <a:ext cx="2525858" cy="24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31" y="1720216"/>
            <a:ext cx="2520280" cy="24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" y="4139429"/>
            <a:ext cx="25351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90" y="4159718"/>
            <a:ext cx="2516021" cy="242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36619"/>
              </p:ext>
            </p:extLst>
          </p:nvPr>
        </p:nvGraphicFramePr>
        <p:xfrm>
          <a:off x="5076057" y="1556791"/>
          <a:ext cx="4032448" cy="5151120"/>
        </p:xfrm>
        <a:graphic>
          <a:graphicData uri="http://schemas.openxmlformats.org/drawingml/2006/table">
            <a:tbl>
              <a:tblPr firstRow="1" bandRow="1"/>
              <a:tblGrid>
                <a:gridCol w="596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5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97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IASI-A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(with</a:t>
                      </a:r>
                      <a:r>
                        <a:rPr lang="en-US" altLang="ko-K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MBCC)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IASI-A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(MBCC</a:t>
                      </a:r>
                      <a:r>
                        <a:rPr lang="en-US" altLang="ko-K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OFF)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AIRS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(with MBCC)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AIRS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(MBCC</a:t>
                      </a:r>
                    </a:p>
                    <a:p>
                      <a:pPr algn="ctr" latinLnBrk="1"/>
                      <a:r>
                        <a:rPr lang="en-US" altLang="ko-KR" sz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OFF)</a:t>
                      </a:r>
                      <a:endParaRPr lang="ko-KR" altLang="en-US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57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IR1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 mean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0.082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0.101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0.015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-0.154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897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RMSE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0.351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0.368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0.410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0.486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841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@ST</a:t>
                      </a:r>
                      <a:r>
                        <a:rPr lang="en-US" altLang="ko-KR" sz="11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0.138</a:t>
                      </a:r>
                      <a:endParaRPr lang="ko-KR" sz="12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0.171</a:t>
                      </a:r>
                      <a:endParaRPr lang="ko-KR" sz="1200" b="1" kern="10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-0.052</a:t>
                      </a:r>
                      <a:endParaRPr lang="ko-KR" sz="1200" b="1" kern="10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-0.217</a:t>
                      </a:r>
                      <a:endParaRPr lang="ko-KR" sz="1200" b="1" kern="1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18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IR2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 mean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0.034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-0.034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-0.024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0.245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497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RMSE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0.327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0.337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0.330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0.422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@ST</a:t>
                      </a:r>
                      <a:r>
                        <a:rPr lang="en-US" altLang="ko-KR" sz="11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0.008</a:t>
                      </a:r>
                      <a:endParaRPr lang="ko-KR" sz="12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0.006</a:t>
                      </a:r>
                      <a:endParaRPr lang="ko-KR" sz="1200" b="1" kern="10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-0.039</a:t>
                      </a:r>
                      <a:endParaRPr lang="ko-KR" sz="1200" b="1" kern="10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-0.285</a:t>
                      </a:r>
                      <a:endParaRPr lang="ko-KR" sz="1200" b="1" kern="1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477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IR3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(WV)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 mean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0.833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0.840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1.090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-1.124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RMSE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0.409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0.414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0.460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0.481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0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@ST</a:t>
                      </a:r>
                      <a:r>
                        <a:rPr lang="en-US" altLang="ko-KR" sz="11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-0.744</a:t>
                      </a:r>
                      <a:endParaRPr lang="ko-KR" sz="12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-0.744</a:t>
                      </a:r>
                      <a:endParaRPr lang="ko-KR" sz="1200" b="1" kern="10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-1.064</a:t>
                      </a:r>
                      <a:endParaRPr lang="ko-KR" sz="1200" b="1" kern="10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-1.068</a:t>
                      </a:r>
                      <a:endParaRPr lang="ko-KR" sz="1200" b="1" kern="1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337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IR4</a:t>
                      </a:r>
                    </a:p>
                    <a:p>
                      <a:pPr algn="ctr" latinLnBrk="1"/>
                      <a:r>
                        <a:rPr lang="en-US" altLang="ko-KR" sz="1200" b="1" spc="-1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(SWIR)</a:t>
                      </a:r>
                      <a:endParaRPr lang="ko-KR" altLang="en-US" sz="1200" b="1" spc="-100" baseline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 mean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0.175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0.123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-0.132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-0.546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870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RMSE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0.191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0.203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0.226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0.325</a:t>
                      </a:r>
                      <a:endParaRPr lang="ko-KR" sz="1200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76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spc="-10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@ST</a:t>
                      </a:r>
                      <a:r>
                        <a:rPr lang="en-US" altLang="ko-KR" sz="11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ko-KR" altLang="en-US" sz="1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0.127</a:t>
                      </a:r>
                      <a:endParaRPr lang="ko-KR" sz="12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0.073</a:t>
                      </a:r>
                      <a:endParaRPr lang="ko-KR" sz="1200" kern="10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n-US" sz="1200" b="1" kern="10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0.182</a:t>
                      </a:r>
                      <a:endParaRPr lang="ko-KR" sz="1200" kern="10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-0.642</a:t>
                      </a:r>
                      <a:endParaRPr lang="ko-KR" sz="1200" kern="1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629356"/>
            <a:ext cx="82809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Test operation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on the process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system without MBCC (from March 2016 to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August 2017)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GEO(COMS with MBCC, and without MBCC ) data and LEO(IASI-A, and </a:t>
            </a:r>
            <a:r>
              <a:rPr lang="en-US" altLang="ko-KR" sz="1400" u="sng" dirty="0" smtClean="0"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 data for each 10 days in March, June, September, and December 2016 </a:t>
            </a:r>
          </a:p>
        </p:txBody>
      </p:sp>
    </p:spTree>
    <p:extLst>
      <p:ext uri="{BB962C8B-B14F-4D97-AF65-F5344CB8AC3E}">
        <p14:creationId xmlns:p14="http://schemas.microsoft.com/office/powerpoint/2010/main" val="22748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Trend of TB bias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6" y="1628799"/>
            <a:ext cx="3869702" cy="24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5038"/>
            <a:ext cx="3888431" cy="24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7" y="4073482"/>
            <a:ext cx="3857261" cy="252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072864"/>
            <a:ext cx="3888430" cy="25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67469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The TB difference between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COMS(with MBCC, without MBCC)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and LEOs(IASI-A,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AIRS)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as a function of the MI TB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Box plot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400" b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, and COMS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400" b="1" baseline="-25000" dirty="0" err="1" smtClean="0"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mean for 5K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bin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Diurnal Variation of TB bias for IR1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4" y="1340768"/>
            <a:ext cx="3635328" cy="25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10" y="1386638"/>
            <a:ext cx="3601289" cy="24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8" y="4004034"/>
            <a:ext cx="3619704" cy="243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4034"/>
            <a:ext cx="3701186" cy="25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79662" y="581779"/>
            <a:ext cx="844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altLang="ko-KR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according to season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96634" y="1566158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500" y="4219586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1566158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1799" y="4200542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Diurnal Variation </a:t>
            </a:r>
            <a:r>
              <a:rPr lang="en-US" altLang="ko-KR" dirty="0" smtClean="0"/>
              <a:t>of </a:t>
            </a:r>
            <a:r>
              <a:rPr lang="en-US" altLang="ko-KR" dirty="0"/>
              <a:t>TB </a:t>
            </a:r>
            <a:r>
              <a:rPr lang="en-US" altLang="ko-KR" dirty="0" smtClean="0"/>
              <a:t>bias for IR2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D124-8283-4C8F-A8D2-E075402C1099}" type="slidenum">
              <a:rPr lang="en-US" altLang="ko-KR" smtClean="0"/>
              <a:pPr/>
              <a:t>9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8059"/>
            <a:ext cx="3631918" cy="24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34946"/>
            <a:ext cx="3639981" cy="248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9" y="3963384"/>
            <a:ext cx="3763210" cy="256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60" y="3973773"/>
            <a:ext cx="3742948" cy="254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37105" y="620688"/>
            <a:ext cx="844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-IASI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</a:t>
            </a:r>
            <a:r>
              <a:rPr lang="en-US" altLang="ko-KR" sz="1600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MBCC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6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according to season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1695292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spring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2201" y="4210055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autumn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713" y="1695291"/>
            <a:ext cx="89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summer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4210056"/>
            <a:ext cx="81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winter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860</Words>
  <Application>Microsoft Office PowerPoint</Application>
  <PresentationFormat>화면 슬라이드 쇼(4:3)</PresentationFormat>
  <Paragraphs>198</Paragraphs>
  <Slides>18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Inter-calibration results of COMS/MI using with and without MBCC </vt:lpstr>
      <vt:lpstr>Seasonal Variation of Bias(COMS-LEO)</vt:lpstr>
      <vt:lpstr>Diurnal Variation of Bias(COMS-LEO)</vt:lpstr>
      <vt:lpstr>Diurnal variation of mean bias for LEOs</vt:lpstr>
      <vt:lpstr>Diurnal Variation for Eclipse</vt:lpstr>
      <vt:lpstr>Inter-calibration using COMS with MBCC and without MBCC </vt:lpstr>
      <vt:lpstr>Trend of TB bias</vt:lpstr>
      <vt:lpstr>Diurnal Variation of TB bias for IR1 </vt:lpstr>
      <vt:lpstr>Diurnal Variation of TB bias for IR2 </vt:lpstr>
      <vt:lpstr>Diurnal Variation of TB bias for WV </vt:lpstr>
      <vt:lpstr>Diurnal Variation of TB bias for SWIR </vt:lpstr>
      <vt:lpstr>Diurnal variation of Double Difference for IR1</vt:lpstr>
      <vt:lpstr>Diurnal variation of Double Difference for IR2</vt:lpstr>
      <vt:lpstr>Diurnal variation of Double Difference for WV</vt:lpstr>
      <vt:lpstr>Diurnal variation of Double Difference for SWIR</vt:lpstr>
      <vt:lpstr>Diurnal variation of Erroneous slope 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138</cp:revision>
  <cp:lastPrinted>2019-02-25T04:07:48Z</cp:lastPrinted>
  <dcterms:created xsi:type="dcterms:W3CDTF">2018-07-25T01:41:35Z</dcterms:created>
  <dcterms:modified xsi:type="dcterms:W3CDTF">2019-03-07T04:05:13Z</dcterms:modified>
</cp:coreProperties>
</file>