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431" r:id="rId2"/>
    <p:sldId id="432" r:id="rId3"/>
    <p:sldId id="433" r:id="rId4"/>
    <p:sldId id="435" r:id="rId5"/>
    <p:sldId id="451" r:id="rId6"/>
    <p:sldId id="454" r:id="rId7"/>
    <p:sldId id="444" r:id="rId8"/>
    <p:sldId id="453" r:id="rId9"/>
    <p:sldId id="457" r:id="rId10"/>
    <p:sldId id="456" r:id="rId11"/>
    <p:sldId id="462" r:id="rId12"/>
    <p:sldId id="459" r:id="rId13"/>
    <p:sldId id="460" r:id="rId14"/>
    <p:sldId id="461" r:id="rId15"/>
    <p:sldId id="437" r:id="rId16"/>
    <p:sldId id="450" r:id="rId17"/>
    <p:sldId id="359" r:id="rId18"/>
    <p:sldId id="362" r:id="rId19"/>
    <p:sldId id="264" r:id="rId20"/>
    <p:sldId id="455" r:id="rId21"/>
    <p:sldId id="434" r:id="rId22"/>
  </p:sldIdLst>
  <p:sldSz cx="9144000" cy="6858000" type="screen4x3"/>
  <p:notesSz cx="6934200" cy="9220200"/>
  <p:defaultText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00FF"/>
    <a:srgbClr val="FF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srgbClr val="00000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rgbClr val="000000"/>
        </a:fontRef>
        <a:schemeClr val="lt1"/>
      </a:tcTxStyle>
      <a:tcStyle>
        <a:tcBdr/>
        <a:fill>
          <a:solidFill>
            <a:schemeClr val="accent1"/>
          </a:solidFill>
        </a:fill>
      </a:tcStyle>
    </a:lastCol>
    <a:firstCol>
      <a:tcTxStyle b="on">
        <a:fontRef idx="minor">
          <a:srgbClr val="000000"/>
        </a:fontRef>
        <a:schemeClr val="lt1"/>
      </a:tcTxStyle>
      <a:tcStyle>
        <a:tcBdr/>
        <a:fill>
          <a:solidFill>
            <a:schemeClr val="accent1"/>
          </a:solidFill>
        </a:fill>
      </a:tcStyle>
    </a:firstCol>
    <a:lastRow>
      <a:tcTxStyle b="on">
        <a:fontRef idx="minor">
          <a:srgbClr val="000000"/>
        </a:fontRef>
        <a:schemeClr val="lt1"/>
      </a:tcTxStyle>
      <a:tcStyle>
        <a:tcBdr>
          <a:top>
            <a:ln w="38100" cmpd="sng">
              <a:solidFill>
                <a:schemeClr val="lt1"/>
              </a:solidFill>
            </a:ln>
          </a:top>
        </a:tcBdr>
        <a:fill>
          <a:solidFill>
            <a:schemeClr val="accent1"/>
          </a:solidFill>
        </a:fill>
      </a:tcStyle>
    </a:lastRow>
    <a:firstRow>
      <a:tcTxStyle b="on">
        <a:fontRef idx="minor">
          <a:srgbClr val="000000"/>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01" autoAdjust="0"/>
    <p:restoredTop sz="93117" autoAdjust="0"/>
  </p:normalViewPr>
  <p:slideViewPr>
    <p:cSldViewPr>
      <p:cViewPr varScale="1">
        <p:scale>
          <a:sx n="74" d="100"/>
          <a:sy n="74" d="100"/>
        </p:scale>
        <p:origin x="864" y="5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84" d="100"/>
          <a:sy n="84" d="100"/>
        </p:scale>
        <p:origin x="-3150" y="-90"/>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05448" cy="461325"/>
          </a:xfrm>
          <a:prstGeom prst="rect">
            <a:avLst/>
          </a:prstGeom>
        </p:spPr>
        <p:txBody>
          <a:bodyPr vert="horz" lIns="90580" tIns="45290" rIns="90580" bIns="45290" rtlCol="0"/>
          <a:lstStyle>
            <a:lvl1pPr algn="l">
              <a:defRPr sz="1200">
                <a:uFillTx/>
              </a:defRPr>
            </a:lvl1pPr>
          </a:lstStyle>
          <a:p>
            <a:endParaRPr lang="en-US">
              <a:uFillTx/>
            </a:endParaRPr>
          </a:p>
        </p:txBody>
      </p:sp>
      <p:sp>
        <p:nvSpPr>
          <p:cNvPr id="3" name="Date Placeholder 2"/>
          <p:cNvSpPr>
            <a:spLocks noGrp="1"/>
          </p:cNvSpPr>
          <p:nvPr>
            <p:ph type="dt" sz="quarter" idx="1"/>
          </p:nvPr>
        </p:nvSpPr>
        <p:spPr>
          <a:xfrm>
            <a:off x="3927183" y="0"/>
            <a:ext cx="3005448" cy="461325"/>
          </a:xfrm>
          <a:prstGeom prst="rect">
            <a:avLst/>
          </a:prstGeom>
        </p:spPr>
        <p:txBody>
          <a:bodyPr vert="horz" lIns="90580" tIns="45290" rIns="90580" bIns="45290" rtlCol="0"/>
          <a:lstStyle>
            <a:lvl1pPr algn="r">
              <a:defRPr sz="1200">
                <a:uFillTx/>
              </a:defRPr>
            </a:lvl1pPr>
          </a:lstStyle>
          <a:p>
            <a:fld id="{7EBA6011-D5A5-40A0-9816-BFBBCCF49726}" type="datetimeFigureOut">
              <a:rPr lang="en-US" smtClean="0">
                <a:uFillTx/>
              </a:rPr>
              <a:pPr/>
              <a:t>3/7/2019</a:t>
            </a:fld>
            <a:endParaRPr lang="en-US">
              <a:uFillTx/>
            </a:endParaRPr>
          </a:p>
        </p:txBody>
      </p:sp>
      <p:sp>
        <p:nvSpPr>
          <p:cNvPr id="4" name="Footer Placeholder 3"/>
          <p:cNvSpPr>
            <a:spLocks noGrp="1"/>
          </p:cNvSpPr>
          <p:nvPr>
            <p:ph type="ftr" sz="quarter" idx="2"/>
          </p:nvPr>
        </p:nvSpPr>
        <p:spPr>
          <a:xfrm>
            <a:off x="1" y="8757301"/>
            <a:ext cx="3005448" cy="461325"/>
          </a:xfrm>
          <a:prstGeom prst="rect">
            <a:avLst/>
          </a:prstGeom>
        </p:spPr>
        <p:txBody>
          <a:bodyPr vert="horz" lIns="90580" tIns="45290" rIns="90580" bIns="45290" rtlCol="0" anchor="b"/>
          <a:lstStyle>
            <a:lvl1pPr algn="l">
              <a:defRPr sz="1200">
                <a:uFillTx/>
              </a:defRPr>
            </a:lvl1pPr>
          </a:lstStyle>
          <a:p>
            <a:endParaRPr lang="en-US">
              <a:uFillTx/>
            </a:endParaRPr>
          </a:p>
        </p:txBody>
      </p:sp>
      <p:sp>
        <p:nvSpPr>
          <p:cNvPr id="5" name="Slide Number Placeholder 4"/>
          <p:cNvSpPr>
            <a:spLocks noGrp="1"/>
          </p:cNvSpPr>
          <p:nvPr>
            <p:ph type="sldNum" sz="quarter" idx="3"/>
          </p:nvPr>
        </p:nvSpPr>
        <p:spPr>
          <a:xfrm>
            <a:off x="3927183" y="8757301"/>
            <a:ext cx="3005448" cy="461325"/>
          </a:xfrm>
          <a:prstGeom prst="rect">
            <a:avLst/>
          </a:prstGeom>
        </p:spPr>
        <p:txBody>
          <a:bodyPr vert="horz" lIns="90580" tIns="45290" rIns="90580" bIns="45290" rtlCol="0" anchor="b"/>
          <a:lstStyle>
            <a:lvl1pPr algn="r">
              <a:defRPr sz="1200">
                <a:uFillTx/>
              </a:defRPr>
            </a:lvl1pPr>
          </a:lstStyle>
          <a:p>
            <a:fld id="{0A449434-C1C9-452B-B57D-20BDB57FE6F7}" type="slidenum">
              <a:rPr lang="en-US" smtClean="0">
                <a:uFillTx/>
              </a:rPr>
              <a:pPr/>
              <a:t>‹#›</a:t>
            </a:fld>
            <a:endParaRPr lang="en-US">
              <a:uFillTx/>
            </a:endParaRPr>
          </a:p>
        </p:txBody>
      </p:sp>
    </p:spTree>
    <p:extLst>
      <p:ext uri="{BB962C8B-B14F-4D97-AF65-F5344CB8AC3E}">
        <p14:creationId xmlns:p14="http://schemas.microsoft.com/office/powerpoint/2010/main" val="2054944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1" tIns="46151" rIns="92301" bIns="46151" rtlCol="0"/>
          <a:lstStyle>
            <a:lvl1pPr algn="l">
              <a:defRPr sz="1200">
                <a:uFillTx/>
              </a:defRPr>
            </a:lvl1pPr>
          </a:lstStyle>
          <a:p>
            <a:endParaRPr lang="en-US">
              <a:uFillTx/>
            </a:endParaRPr>
          </a:p>
        </p:txBody>
      </p:sp>
      <p:sp>
        <p:nvSpPr>
          <p:cNvPr id="3" name="Date Placeholder 2"/>
          <p:cNvSpPr>
            <a:spLocks noGrp="1"/>
          </p:cNvSpPr>
          <p:nvPr>
            <p:ph type="dt" idx="1"/>
          </p:nvPr>
        </p:nvSpPr>
        <p:spPr>
          <a:xfrm>
            <a:off x="3927776" y="0"/>
            <a:ext cx="3004820" cy="461010"/>
          </a:xfrm>
          <a:prstGeom prst="rect">
            <a:avLst/>
          </a:prstGeom>
        </p:spPr>
        <p:txBody>
          <a:bodyPr vert="horz" lIns="92301" tIns="46151" rIns="92301" bIns="46151" rtlCol="0"/>
          <a:lstStyle>
            <a:lvl1pPr algn="r">
              <a:defRPr sz="1200">
                <a:uFillTx/>
              </a:defRPr>
            </a:lvl1pPr>
          </a:lstStyle>
          <a:p>
            <a:fld id="{72B6586B-7F00-4A07-9179-BDE2E7749057}" type="datetimeFigureOut">
              <a:rPr lang="en-US" smtClean="0">
                <a:uFillTx/>
              </a:rPr>
              <a:pPr/>
              <a:t>3/7/2019</a:t>
            </a:fld>
            <a:endParaRPr lang="en-US">
              <a:uFillTx/>
            </a:endParaRPr>
          </a:p>
        </p:txBody>
      </p:sp>
      <p:sp>
        <p:nvSpPr>
          <p:cNvPr id="4" name="Slide Image Placeholder 3"/>
          <p:cNvSpPr>
            <a:spLocks noGrp="1" noRot="1" noChangeAspect="1"/>
          </p:cNvSpPr>
          <p:nvPr>
            <p:ph type="sldImg" idx="2"/>
          </p:nvPr>
        </p:nvSpPr>
        <p:spPr>
          <a:xfrm>
            <a:off x="1162050" y="690563"/>
            <a:ext cx="4610100" cy="3457575"/>
          </a:xfrm>
          <a:prstGeom prst="rect">
            <a:avLst/>
          </a:prstGeom>
          <a:noFill/>
          <a:ln w="12700">
            <a:solidFill>
              <a:srgbClr val="000000"/>
            </a:solidFill>
          </a:ln>
        </p:spPr>
        <p:txBody>
          <a:bodyPr vert="horz" lIns="92301" tIns="46151" rIns="92301" bIns="46151" rtlCol="0" anchor="ctr"/>
          <a:lstStyle/>
          <a:p>
            <a:endParaRPr lang="en-US">
              <a:uFillTx/>
            </a:endParaRPr>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1" tIns="46151" rIns="92301" bIns="46151" rtlCol="0">
            <a:normAutofit/>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6" name="Footer Placeholder 5"/>
          <p:cNvSpPr>
            <a:spLocks noGrp="1"/>
          </p:cNvSpPr>
          <p:nvPr>
            <p:ph type="ftr" sz="quarter" idx="4"/>
          </p:nvPr>
        </p:nvSpPr>
        <p:spPr>
          <a:xfrm>
            <a:off x="0" y="8757590"/>
            <a:ext cx="3004820" cy="461010"/>
          </a:xfrm>
          <a:prstGeom prst="rect">
            <a:avLst/>
          </a:prstGeom>
        </p:spPr>
        <p:txBody>
          <a:bodyPr vert="horz" lIns="92301" tIns="46151" rIns="92301" bIns="46151" rtlCol="0" anchor="b"/>
          <a:lstStyle>
            <a:lvl1pPr algn="l">
              <a:defRPr sz="1200">
                <a:uFillTx/>
              </a:defRPr>
            </a:lvl1pPr>
          </a:lstStyle>
          <a:p>
            <a:endParaRPr lang="en-US">
              <a:uFillTx/>
            </a:endParaRPr>
          </a:p>
        </p:txBody>
      </p:sp>
      <p:sp>
        <p:nvSpPr>
          <p:cNvPr id="7" name="Slide Number Placeholder 6"/>
          <p:cNvSpPr>
            <a:spLocks noGrp="1"/>
          </p:cNvSpPr>
          <p:nvPr>
            <p:ph type="sldNum" sz="quarter" idx="5"/>
          </p:nvPr>
        </p:nvSpPr>
        <p:spPr>
          <a:xfrm>
            <a:off x="3927776" y="8757590"/>
            <a:ext cx="3004820" cy="461010"/>
          </a:xfrm>
          <a:prstGeom prst="rect">
            <a:avLst/>
          </a:prstGeom>
        </p:spPr>
        <p:txBody>
          <a:bodyPr vert="horz" lIns="92301" tIns="46151" rIns="92301" bIns="46151" rtlCol="0" anchor="b"/>
          <a:lstStyle>
            <a:lvl1pPr algn="r">
              <a:defRPr sz="1200">
                <a:uFillTx/>
              </a:defRPr>
            </a:lvl1pPr>
          </a:lstStyle>
          <a:p>
            <a:fld id="{0D06836A-E74D-4296-99F3-8D1D9C87C1EF}" type="slidenum">
              <a:rPr lang="en-US" smtClean="0">
                <a:uFillTx/>
              </a:rPr>
              <a:pPr/>
              <a:t>‹#›</a:t>
            </a:fld>
            <a:endParaRPr lang="en-US">
              <a:uFillTx/>
            </a:endParaRPr>
          </a:p>
        </p:txBody>
      </p:sp>
    </p:spTree>
    <p:extLst>
      <p:ext uri="{BB962C8B-B14F-4D97-AF65-F5344CB8AC3E}">
        <p14:creationId xmlns:p14="http://schemas.microsoft.com/office/powerpoint/2010/main" val="242513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uFillTx/>
        <a:latin typeface="+mn-lt"/>
        <a:ea typeface="+mn-ea"/>
        <a:cs typeface="+mn-cs"/>
      </a:defRPr>
    </a:lvl1pPr>
    <a:lvl2pPr marL="457200" algn="l" defTabSz="914400" rtl="0" eaLnBrk="1" latinLnBrk="0" hangingPunct="1">
      <a:defRPr sz="1200" kern="1200">
        <a:solidFill>
          <a:schemeClr val="tx1"/>
        </a:solidFill>
        <a:uFillTx/>
        <a:latin typeface="+mn-lt"/>
        <a:ea typeface="+mn-ea"/>
        <a:cs typeface="+mn-cs"/>
      </a:defRPr>
    </a:lvl2pPr>
    <a:lvl3pPr marL="914400" algn="l" defTabSz="914400" rtl="0" eaLnBrk="1" latinLnBrk="0" hangingPunct="1">
      <a:defRPr sz="1200" kern="1200">
        <a:solidFill>
          <a:schemeClr val="tx1"/>
        </a:solidFill>
        <a:uFillTx/>
        <a:latin typeface="+mn-lt"/>
        <a:ea typeface="+mn-ea"/>
        <a:cs typeface="+mn-cs"/>
      </a:defRPr>
    </a:lvl3pPr>
    <a:lvl4pPr marL="1371600" algn="l" defTabSz="914400" rtl="0" eaLnBrk="1" latinLnBrk="0" hangingPunct="1">
      <a:defRPr sz="1200" kern="1200">
        <a:solidFill>
          <a:schemeClr val="tx1"/>
        </a:solidFill>
        <a:uFillTx/>
        <a:latin typeface="+mn-lt"/>
        <a:ea typeface="+mn-ea"/>
        <a:cs typeface="+mn-cs"/>
      </a:defRPr>
    </a:lvl4pPr>
    <a:lvl5pPr marL="1828800" algn="l" defTabSz="914400" rtl="0" eaLnBrk="1" latinLnBrk="0" hangingPunct="1">
      <a:defRPr sz="1200" kern="1200">
        <a:solidFill>
          <a:schemeClr val="tx1"/>
        </a:solidFill>
        <a:uFillTx/>
        <a:latin typeface="+mn-lt"/>
        <a:ea typeface="+mn-ea"/>
        <a:cs typeface="+mn-cs"/>
      </a:defRPr>
    </a:lvl5pPr>
    <a:lvl6pPr marL="2286000" algn="l" defTabSz="914400" rtl="0" eaLnBrk="1" latinLnBrk="0" hangingPunct="1">
      <a:defRPr sz="1200" kern="1200">
        <a:solidFill>
          <a:schemeClr val="tx1"/>
        </a:solidFill>
        <a:uFillTx/>
        <a:latin typeface="+mn-lt"/>
        <a:ea typeface="+mn-ea"/>
        <a:cs typeface="+mn-cs"/>
      </a:defRPr>
    </a:lvl6pPr>
    <a:lvl7pPr marL="2743200" algn="l" defTabSz="914400" rtl="0" eaLnBrk="1" latinLnBrk="0" hangingPunct="1">
      <a:defRPr sz="1200" kern="1200">
        <a:solidFill>
          <a:schemeClr val="tx1"/>
        </a:solidFill>
        <a:uFillTx/>
        <a:latin typeface="+mn-lt"/>
        <a:ea typeface="+mn-ea"/>
        <a:cs typeface="+mn-cs"/>
      </a:defRPr>
    </a:lvl7pPr>
    <a:lvl8pPr marL="3200400" algn="l" defTabSz="914400" rtl="0" eaLnBrk="1" latinLnBrk="0" hangingPunct="1">
      <a:defRPr sz="1200" kern="1200">
        <a:solidFill>
          <a:schemeClr val="tx1"/>
        </a:solidFill>
        <a:uFillTx/>
        <a:latin typeface="+mn-lt"/>
        <a:ea typeface="+mn-ea"/>
        <a:cs typeface="+mn-cs"/>
      </a:defRPr>
    </a:lvl8pPr>
    <a:lvl9pPr marL="3657600" algn="l" defTabSz="914400" rtl="0" eaLnBrk="1" latinLnBrk="0" hangingPunct="1">
      <a:defRPr sz="1200" kern="1200">
        <a:solidFill>
          <a:schemeClr val="tx1"/>
        </a:solidFill>
        <a:uFillTx/>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a:spLocks/>
          </p:cNvSpPr>
          <p:nvPr/>
        </p:nvSpPr>
        <p:spPr>
          <a:xfrm>
            <a:off x="4082" y="1312508"/>
            <a:ext cx="86868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uFillTx/>
              <a:latin typeface="Arial Unicode MS" panose="020B0604020202020204" pitchFamily="34" charset="-128"/>
            </a:endParaRPr>
          </a:p>
        </p:txBody>
      </p:sp>
      <p:sp>
        <p:nvSpPr>
          <p:cNvPr id="12" name="Rectangle 11"/>
          <p:cNvSpPr>
            <a:spLocks/>
          </p:cNvSpPr>
          <p:nvPr/>
        </p:nvSpPr>
        <p:spPr>
          <a:xfrm>
            <a:off x="4082" y="1138772"/>
            <a:ext cx="8686800" cy="45719"/>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uFillTx/>
              <a:latin typeface="Calibri" panose="020F0502020204030204" pitchFamily="34" charset="0"/>
            </a:endParaRPr>
          </a:p>
        </p:txBody>
      </p:sp>
      <p:sp>
        <p:nvSpPr>
          <p:cNvPr id="7" name="Title 1"/>
          <p:cNvSpPr>
            <a:spLocks noGrp="1"/>
          </p:cNvSpPr>
          <p:nvPr>
            <p:ph type="title"/>
          </p:nvPr>
        </p:nvSpPr>
        <p:spPr>
          <a:xfrm>
            <a:off x="1447800" y="2209800"/>
            <a:ext cx="5943600" cy="1091746"/>
          </a:xfrm>
          <a:prstGeom prst="rect">
            <a:avLst/>
          </a:prstGeom>
        </p:spPr>
        <p:txBody>
          <a:bodyPr anchor="t">
            <a:noAutofit/>
          </a:bodyPr>
          <a:lstStyle>
            <a:lvl1pPr algn="ctr">
              <a:defRPr sz="3200" b="1" cap="all">
                <a:solidFill>
                  <a:schemeClr val="tx1"/>
                </a:solidFill>
                <a:uFillTx/>
                <a:latin typeface="Calibri" panose="020F0502020204030204" pitchFamily="34" charset="0"/>
              </a:defRPr>
            </a:lvl1pPr>
          </a:lstStyle>
          <a:p>
            <a:r>
              <a:rPr lang="en-US" dirty="0">
                <a:uFillTx/>
              </a:rPr>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066800"/>
            <a:ext cx="8229600" cy="5486400"/>
          </a:xfrm>
          <a:prstGeom prst="rect">
            <a:avLst/>
          </a:prstGeom>
        </p:spPr>
        <p:txBody>
          <a:bodyPr/>
          <a:lstStyle>
            <a:lvl1pPr>
              <a:defRPr sz="2400" b="1">
                <a:uFillTx/>
                <a:latin typeface="Calibri" panose="020F0502020204030204" pitchFamily="34" charset="0"/>
              </a:defRPr>
            </a:lvl1pPr>
            <a:lvl2pPr>
              <a:defRPr sz="2000" b="1">
                <a:uFillTx/>
                <a:latin typeface="Calibri" panose="020F0502020204030204" pitchFamily="34" charset="0"/>
              </a:defRPr>
            </a:lvl2pPr>
            <a:lvl3pPr>
              <a:defRPr sz="1600" b="1">
                <a:uFillTx/>
                <a:latin typeface="Calibri" panose="020F0502020204030204" pitchFamily="34" charset="0"/>
              </a:defRPr>
            </a:lvl3pPr>
            <a:lvl4pPr>
              <a:defRPr sz="1200">
                <a:uFillTx/>
                <a:latin typeface="Calibri" panose="020F0502020204030204" pitchFamily="34" charset="0"/>
              </a:defRPr>
            </a:lvl4pPr>
            <a:lvl5pPr>
              <a:defRPr sz="1600">
                <a:uFillTx/>
                <a:latin typeface="Calibri" panose="020F0502020204030204" pitchFamily="34" charset="0"/>
              </a:defRPr>
            </a:lvl5pPr>
          </a:lstStyle>
          <a:p>
            <a:pPr lvl="0"/>
            <a:r>
              <a:rPr lang="en-US" dirty="0">
                <a:uFillTx/>
              </a:rPr>
              <a:t>Click to edit Master text styles</a:t>
            </a:r>
          </a:p>
          <a:p>
            <a:pPr lvl="1"/>
            <a:r>
              <a:rPr lang="en-US" dirty="0">
                <a:uFillTx/>
              </a:rPr>
              <a:t>Second level</a:t>
            </a:r>
          </a:p>
          <a:p>
            <a:pPr lvl="2"/>
            <a:r>
              <a:rPr lang="en-US" dirty="0">
                <a:uFillTx/>
              </a:rPr>
              <a:t>Third level</a:t>
            </a:r>
          </a:p>
          <a:p>
            <a:pPr lvl="3"/>
            <a:r>
              <a:rPr lang="en-US" dirty="0">
                <a:uFillTx/>
              </a:rPr>
              <a:t>Fourth level</a:t>
            </a:r>
          </a:p>
        </p:txBody>
      </p:sp>
      <p:sp>
        <p:nvSpPr>
          <p:cNvPr id="9" name="Rectangle 8"/>
          <p:cNvSpPr>
            <a:spLocks/>
          </p:cNvSpPr>
          <p:nvPr/>
        </p:nvSpPr>
        <p:spPr>
          <a:xfrm>
            <a:off x="0" y="914400"/>
            <a:ext cx="8686800" cy="18288"/>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uFillTx/>
              <a:latin typeface="Arial Unicode MS" panose="020B0604020202020204" pitchFamily="34" charset="-128"/>
            </a:endParaRPr>
          </a:p>
        </p:txBody>
      </p:sp>
      <p:sp>
        <p:nvSpPr>
          <p:cNvPr id="11" name="Title 1"/>
          <p:cNvSpPr>
            <a:spLocks noGrp="1"/>
          </p:cNvSpPr>
          <p:nvPr>
            <p:ph type="title"/>
          </p:nvPr>
        </p:nvSpPr>
        <p:spPr>
          <a:xfrm>
            <a:off x="685800" y="228600"/>
            <a:ext cx="6925497" cy="493078"/>
          </a:xfrm>
          <a:prstGeom prst="rect">
            <a:avLst/>
          </a:prstGeom>
        </p:spPr>
        <p:txBody>
          <a:bodyPr lIns="0" tIns="0" rIns="0" bIns="0" anchor="ctr" anchorCtr="0">
            <a:noAutofit/>
          </a:bodyPr>
          <a:lstStyle>
            <a:lvl1pPr algn="ctr">
              <a:defRPr sz="2800" b="1">
                <a:solidFill>
                  <a:srgbClr val="002060"/>
                </a:solidFill>
                <a:uFillTx/>
                <a:latin typeface="Calibri" panose="020F0502020204030204" pitchFamily="34" charset="0"/>
              </a:defRPr>
            </a:lvl1pPr>
          </a:lstStyle>
          <a:p>
            <a:r>
              <a:rPr lang="en-US" dirty="0">
                <a:uFillTx/>
              </a:rPr>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65753" indent="0" algn="ctr">
              <a:buNone/>
              <a:defRPr>
                <a:solidFill>
                  <a:schemeClr val="tx1">
                    <a:tint val="75000"/>
                  </a:schemeClr>
                </a:solidFill>
              </a:defRPr>
            </a:lvl2pPr>
            <a:lvl3pPr marL="731505" indent="0" algn="ctr">
              <a:buNone/>
              <a:defRPr>
                <a:solidFill>
                  <a:schemeClr val="tx1">
                    <a:tint val="75000"/>
                  </a:schemeClr>
                </a:solidFill>
              </a:defRPr>
            </a:lvl3pPr>
            <a:lvl4pPr marL="1097258" indent="0" algn="ctr">
              <a:buNone/>
              <a:defRPr>
                <a:solidFill>
                  <a:schemeClr val="tx1">
                    <a:tint val="75000"/>
                  </a:schemeClr>
                </a:solidFill>
              </a:defRPr>
            </a:lvl4pPr>
            <a:lvl5pPr marL="1463011" indent="0" algn="ctr">
              <a:buNone/>
              <a:defRPr>
                <a:solidFill>
                  <a:schemeClr val="tx1">
                    <a:tint val="75000"/>
                  </a:schemeClr>
                </a:solidFill>
              </a:defRPr>
            </a:lvl5pPr>
            <a:lvl6pPr marL="1828764" indent="0" algn="ctr">
              <a:buNone/>
              <a:defRPr>
                <a:solidFill>
                  <a:schemeClr val="tx1">
                    <a:tint val="75000"/>
                  </a:schemeClr>
                </a:solidFill>
              </a:defRPr>
            </a:lvl6pPr>
            <a:lvl7pPr marL="2194516" indent="0" algn="ctr">
              <a:buNone/>
              <a:defRPr>
                <a:solidFill>
                  <a:schemeClr val="tx1">
                    <a:tint val="75000"/>
                  </a:schemeClr>
                </a:solidFill>
              </a:defRPr>
            </a:lvl7pPr>
            <a:lvl8pPr marL="2560270" indent="0" algn="ctr">
              <a:buNone/>
              <a:defRPr>
                <a:solidFill>
                  <a:schemeClr val="tx1">
                    <a:tint val="75000"/>
                  </a:schemeClr>
                </a:solidFill>
              </a:defRPr>
            </a:lvl8pPr>
            <a:lvl9pPr marL="29260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D91F92F-43FB-42A9-A539-911BFDED7BEE}" type="datetime1">
              <a:rPr lang="en-US" smtClean="0"/>
              <a:pPr/>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92CFC-D429-494E-860C-EBB75C38C3B4}" type="slidenum">
              <a:rPr lang="en-US" smtClean="0"/>
              <a:pPr/>
              <a:t>‹#›</a:t>
            </a:fld>
            <a:endParaRPr lang="en-US"/>
          </a:p>
        </p:txBody>
      </p:sp>
    </p:spTree>
    <p:extLst>
      <p:ext uri="{BB962C8B-B14F-4D97-AF65-F5344CB8AC3E}">
        <p14:creationId xmlns:p14="http://schemas.microsoft.com/office/powerpoint/2010/main" val="2211673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p:cNvSpPr>
          <p:nvPr/>
        </p:nvSpPr>
        <p:spPr>
          <a:xfrm>
            <a:off x="0" y="6627168"/>
            <a:ext cx="8686800" cy="230832"/>
          </a:xfrm>
          <a:prstGeom prst="rect">
            <a:avLst/>
          </a:prstGeom>
          <a:solidFill>
            <a:srgbClr val="0594C9"/>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uFillTx/>
              <a:latin typeface="Arial Unicode MS" panose="020B0604020202020204" pitchFamily="34" charset="-128"/>
            </a:endParaRPr>
          </a:p>
        </p:txBody>
      </p:sp>
      <p:sp>
        <p:nvSpPr>
          <p:cNvPr id="9" name="TextBox 8"/>
          <p:cNvSpPr txBox="1">
            <a:spLocks/>
          </p:cNvSpPr>
          <p:nvPr/>
        </p:nvSpPr>
        <p:spPr>
          <a:xfrm>
            <a:off x="8686799" y="6627168"/>
            <a:ext cx="457201" cy="230832"/>
          </a:xfrm>
          <a:prstGeom prst="rect">
            <a:avLst/>
          </a:prstGeom>
          <a:noFill/>
        </p:spPr>
        <p:txBody>
          <a:bodyPr wrap="none" lIns="0" tIns="0" rIns="0" bIns="0" rtlCol="0" anchor="ctr" anchorCtr="0">
            <a:noAutofit/>
          </a:bodyPr>
          <a:lstStyle/>
          <a:p>
            <a:pPr algn="ctr"/>
            <a:fld id="{4DB7EEFB-DC97-42DD-BFAE-B03C0AA10059}" type="slidenum">
              <a:rPr lang="en-US" sz="1000" b="0" smtClean="0">
                <a:solidFill>
                  <a:srgbClr val="0594C9"/>
                </a:solidFill>
                <a:uFillTx/>
                <a:latin typeface="Calibri" panose="020F0502020204030204" pitchFamily="34" charset="0"/>
                <a:cs typeface="Arial Unicode MS" panose="020B0604020202020204" pitchFamily="34" charset="-128"/>
              </a:rPr>
              <a:pPr algn="ctr"/>
              <a:t>‹#›</a:t>
            </a:fld>
            <a:endParaRPr lang="en-US" sz="1000" b="0" dirty="0">
              <a:solidFill>
                <a:srgbClr val="0594C9"/>
              </a:solidFill>
              <a:uFillTx/>
              <a:latin typeface="Calibri" panose="020F0502020204030204" pitchFamily="34" charset="0"/>
              <a:cs typeface="Arial Unicode MS" panose="020B0604020202020204" pitchFamily="34" charset="-128"/>
            </a:endParaRPr>
          </a:p>
        </p:txBody>
      </p:sp>
      <p:sp>
        <p:nvSpPr>
          <p:cNvPr id="2" name="TextBox 1"/>
          <p:cNvSpPr txBox="1">
            <a:spLocks/>
          </p:cNvSpPr>
          <p:nvPr/>
        </p:nvSpPr>
        <p:spPr>
          <a:xfrm>
            <a:off x="-1" y="6627168"/>
            <a:ext cx="8686799" cy="230832"/>
          </a:xfrm>
          <a:prstGeom prst="rect">
            <a:avLst/>
          </a:prstGeom>
          <a:noFill/>
        </p:spPr>
        <p:txBody>
          <a:bodyPr wrap="none" lIns="0" tIns="0" rIns="0" bIns="0" rtlCol="0" anchor="ctr" anchorCtr="0">
            <a:noAutofit/>
          </a:bodyPr>
          <a:lstStyle/>
          <a:p>
            <a:pPr algn="ctr"/>
            <a:r>
              <a:rPr lang="en-US" sz="900" b="1" baseline="0" dirty="0">
                <a:solidFill>
                  <a:schemeClr val="bg1"/>
                </a:solidFill>
                <a:uFillTx/>
                <a:latin typeface="Calibri" panose="020F0502020204030204" pitchFamily="34" charset="0"/>
              </a:rPr>
              <a:t>GSICS Annual Meeting 2019,  March4-8, </a:t>
            </a:r>
            <a:r>
              <a:rPr lang="en-US" sz="900" b="1" baseline="0" dirty="0" err="1">
                <a:solidFill>
                  <a:schemeClr val="bg1"/>
                </a:solidFill>
                <a:uFillTx/>
                <a:latin typeface="Calibri" panose="020F0502020204030204" pitchFamily="34" charset="0"/>
              </a:rPr>
              <a:t>Frascati</a:t>
            </a:r>
            <a:r>
              <a:rPr lang="en-US" sz="900" b="1" baseline="0" dirty="0">
                <a:solidFill>
                  <a:schemeClr val="bg1"/>
                </a:solidFill>
                <a:uFillTx/>
                <a:latin typeface="Calibri" panose="020F0502020204030204" pitchFamily="34" charset="0"/>
              </a:rPr>
              <a:t>, Italy</a:t>
            </a:r>
            <a:endParaRPr lang="en-US" sz="900" dirty="0">
              <a:solidFill>
                <a:schemeClr val="bg1"/>
              </a:solidFill>
              <a:uFillTx/>
              <a:latin typeface="Calibri" panose="020F0502020204030204" pitchFamily="34" charset="0"/>
            </a:endParaRPr>
          </a:p>
        </p:txBody>
      </p:sp>
      <p:pic>
        <p:nvPicPr>
          <p:cNvPr id="6" name="Picture 96" descr="NOAA colo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28600" y="76200"/>
            <a:ext cx="685800" cy="70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descr="Image result for GSICS logo small"/>
          <p:cNvSpPr>
            <a:spLocks noChangeAspect="1" noChangeArrowheads="1"/>
          </p:cNvSpPr>
          <p:nvPr userDrawn="1"/>
        </p:nvSpPr>
        <p:spPr bwMode="auto">
          <a:xfrm>
            <a:off x="2590800" y="9906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gsics.atmos.umd.edu/pub/Development/Logos/GSICS180px.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391400" y="152400"/>
            <a:ext cx="1407598" cy="570859"/>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uFillTx/>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uFillTx/>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uFillTx/>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uFillTx/>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9pPr>
    </p:bodyStyle>
    <p:other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1808202"/>
            <a:ext cx="6781800" cy="2242066"/>
          </a:xfrm>
        </p:spPr>
        <p:txBody>
          <a:bodyPr/>
          <a:lstStyle/>
          <a:p>
            <a:r>
              <a:rPr lang="en-US" dirty="0"/>
              <a:t>G16 vs. G17 IR Inter-comparison: Some Experiences and Lessons from validation toward GEO-GEO Inter-calibration</a:t>
            </a:r>
          </a:p>
        </p:txBody>
      </p:sp>
      <p:sp>
        <p:nvSpPr>
          <p:cNvPr id="3" name="TextBox 2"/>
          <p:cNvSpPr txBox="1"/>
          <p:nvPr/>
        </p:nvSpPr>
        <p:spPr>
          <a:xfrm>
            <a:off x="1600503" y="4572000"/>
            <a:ext cx="6400598" cy="369332"/>
          </a:xfrm>
          <a:prstGeom prst="rect">
            <a:avLst/>
          </a:prstGeom>
        </p:spPr>
        <p:txBody>
          <a:bodyPr wrap="none" rtlCol="0">
            <a:spAutoFit/>
          </a:bodyPr>
          <a:lstStyle/>
          <a:p>
            <a:r>
              <a:rPr lang="en-US" dirty="0"/>
              <a:t>Fangfang Yu, </a:t>
            </a:r>
            <a:r>
              <a:rPr lang="en-US" dirty="0" err="1"/>
              <a:t>Xiangqian</a:t>
            </a:r>
            <a:r>
              <a:rPr lang="en-US" dirty="0"/>
              <a:t> Wu, </a:t>
            </a:r>
            <a:r>
              <a:rPr lang="en-US" dirty="0" err="1"/>
              <a:t>Hyelim</a:t>
            </a:r>
            <a:r>
              <a:rPr lang="en-US" dirty="0"/>
              <a:t> </a:t>
            </a:r>
            <a:r>
              <a:rPr lang="en-US" dirty="0" err="1"/>
              <a:t>Yoo</a:t>
            </a:r>
            <a:r>
              <a:rPr lang="en-US" dirty="0"/>
              <a:t> and </a:t>
            </a:r>
            <a:r>
              <a:rPr lang="en-US" dirty="0" err="1"/>
              <a:t>Zhipeng</a:t>
            </a:r>
            <a:r>
              <a:rPr lang="en-US" dirty="0"/>
              <a:t> Wang </a:t>
            </a:r>
          </a:p>
        </p:txBody>
      </p:sp>
      <p:sp>
        <p:nvSpPr>
          <p:cNvPr id="4" name="TextBox 3"/>
          <p:cNvSpPr txBox="1"/>
          <p:nvPr/>
        </p:nvSpPr>
        <p:spPr>
          <a:xfrm>
            <a:off x="3581400" y="5562600"/>
            <a:ext cx="2424574" cy="369332"/>
          </a:xfrm>
          <a:prstGeom prst="rect">
            <a:avLst/>
          </a:prstGeom>
        </p:spPr>
        <p:txBody>
          <a:bodyPr wrap="none" rtlCol="0">
            <a:spAutoFit/>
          </a:bodyPr>
          <a:lstStyle/>
          <a:p>
            <a:r>
              <a:rPr lang="en-US" dirty="0"/>
              <a:t>NOAA/NESDIS/STAR</a:t>
            </a:r>
          </a:p>
        </p:txBody>
      </p:sp>
    </p:spTree>
    <p:extLst>
      <p:ext uri="{BB962C8B-B14F-4D97-AF65-F5344CB8AC3E}">
        <p14:creationId xmlns:p14="http://schemas.microsoft.com/office/powerpoint/2010/main" val="1470079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0160"/>
            <a:ext cx="7886700" cy="754373"/>
          </a:xfrm>
        </p:spPr>
        <p:txBody>
          <a:bodyPr/>
          <a:lstStyle/>
          <a:p>
            <a:r>
              <a:rPr lang="en-US" dirty="0"/>
              <a:t>Anomaly Detections: B08 as an Example</a:t>
            </a: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9975"/>
            <a:ext cx="9144000" cy="3265714"/>
          </a:xfrm>
          <a:prstGeom prst="rect">
            <a:avLst/>
          </a:prstGeom>
        </p:spPr>
      </p:pic>
      <p:cxnSp>
        <p:nvCxnSpPr>
          <p:cNvPr id="5" name="Straight Connector 4">
            <a:extLst>
              <a:ext uri="{FF2B5EF4-FFF2-40B4-BE49-F238E27FC236}">
                <a16:creationId xmlns:a16="http://schemas.microsoft.com/office/drawing/2014/main" id="{CBDD0ADF-08EB-4BDF-8B9A-9FA502F24563}"/>
              </a:ext>
            </a:extLst>
          </p:cNvPr>
          <p:cNvCxnSpPr>
            <a:cxnSpLocks/>
          </p:cNvCxnSpPr>
          <p:nvPr/>
        </p:nvCxnSpPr>
        <p:spPr>
          <a:xfrm>
            <a:off x="5562600" y="3733800"/>
            <a:ext cx="0" cy="621889"/>
          </a:xfrm>
          <a:prstGeom prst="line">
            <a:avLst/>
          </a:prstGeom>
        </p:spPr>
        <p:style>
          <a:lnRef idx="1">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C927EA5-199E-4018-8070-914C8D61C98D}"/>
              </a:ext>
            </a:extLst>
          </p:cNvPr>
          <p:cNvCxnSpPr>
            <a:cxnSpLocks/>
          </p:cNvCxnSpPr>
          <p:nvPr/>
        </p:nvCxnSpPr>
        <p:spPr>
          <a:xfrm>
            <a:off x="6858000" y="3733800"/>
            <a:ext cx="0" cy="621889"/>
          </a:xfrm>
          <a:prstGeom prst="line">
            <a:avLst/>
          </a:prstGeom>
        </p:spPr>
        <p:style>
          <a:lnRef idx="1">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7EBFFC86-737E-4345-BB67-FF9C47E97E5F}"/>
              </a:ext>
            </a:extLst>
          </p:cNvPr>
          <p:cNvSpPr txBox="1"/>
          <p:nvPr/>
        </p:nvSpPr>
        <p:spPr>
          <a:xfrm>
            <a:off x="628650" y="5429340"/>
            <a:ext cx="7677150" cy="646331"/>
          </a:xfrm>
          <a:prstGeom prst="rect">
            <a:avLst/>
          </a:prstGeom>
        </p:spPr>
        <p:txBody>
          <a:bodyPr wrap="square" rtlCol="0">
            <a:spAutoFit/>
          </a:bodyPr>
          <a:lstStyle/>
          <a:p>
            <a:r>
              <a:rPr lang="en-US" b="1" dirty="0"/>
              <a:t>Slight residual of the EW scan mirror uniformity correction may exist at this channel.</a:t>
            </a:r>
          </a:p>
        </p:txBody>
      </p:sp>
      <p:cxnSp>
        <p:nvCxnSpPr>
          <p:cNvPr id="10" name="Straight Arrow Connector 9">
            <a:extLst>
              <a:ext uri="{FF2B5EF4-FFF2-40B4-BE49-F238E27FC236}">
                <a16:creationId xmlns:a16="http://schemas.microsoft.com/office/drawing/2014/main" id="{680EDF12-D905-4F2A-A4D7-2B7084117C1B}"/>
              </a:ext>
            </a:extLst>
          </p:cNvPr>
          <p:cNvCxnSpPr/>
          <p:nvPr/>
        </p:nvCxnSpPr>
        <p:spPr>
          <a:xfrm flipH="1">
            <a:off x="5562600" y="2105244"/>
            <a:ext cx="228600" cy="304800"/>
          </a:xfrm>
          <a:prstGeom prst="straightConnector1">
            <a:avLst/>
          </a:prstGeom>
          <a:ln>
            <a:tailEnd type="triangle"/>
          </a:ln>
        </p:spPr>
        <p:style>
          <a:lnRef idx="1">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F225E09C-2AED-4925-81DE-146D523AEACF}"/>
              </a:ext>
            </a:extLst>
          </p:cNvPr>
          <p:cNvCxnSpPr>
            <a:cxnSpLocks/>
          </p:cNvCxnSpPr>
          <p:nvPr/>
        </p:nvCxnSpPr>
        <p:spPr>
          <a:xfrm>
            <a:off x="6477000" y="2067144"/>
            <a:ext cx="304800" cy="381000"/>
          </a:xfrm>
          <a:prstGeom prst="straightConnector1">
            <a:avLst/>
          </a:prstGeom>
          <a:ln>
            <a:tailEnd type="triangle"/>
          </a:ln>
        </p:spPr>
        <p:style>
          <a:lnRef idx="1">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5CAFC71-C5C2-412E-B9E1-D39FDE6FD0A5}"/>
              </a:ext>
            </a:extLst>
          </p:cNvPr>
          <p:cNvSpPr txBox="1"/>
          <p:nvPr/>
        </p:nvSpPr>
        <p:spPr>
          <a:xfrm>
            <a:off x="4775252" y="4471131"/>
            <a:ext cx="3403496" cy="369332"/>
          </a:xfrm>
          <a:prstGeom prst="rect">
            <a:avLst/>
          </a:prstGeom>
        </p:spPr>
        <p:txBody>
          <a:bodyPr wrap="none" rtlCol="0">
            <a:spAutoFit/>
          </a:bodyPr>
          <a:lstStyle/>
          <a:p>
            <a:r>
              <a:rPr lang="en-US" dirty="0"/>
              <a:t>Space-look location switch time</a:t>
            </a:r>
          </a:p>
        </p:txBody>
      </p:sp>
      <p:cxnSp>
        <p:nvCxnSpPr>
          <p:cNvPr id="24" name="Straight Arrow Connector 23">
            <a:extLst>
              <a:ext uri="{FF2B5EF4-FFF2-40B4-BE49-F238E27FC236}">
                <a16:creationId xmlns:a16="http://schemas.microsoft.com/office/drawing/2014/main" id="{5AE73A22-5BBB-4339-BA80-49B010946801}"/>
              </a:ext>
            </a:extLst>
          </p:cNvPr>
          <p:cNvCxnSpPr>
            <a:cxnSpLocks/>
          </p:cNvCxnSpPr>
          <p:nvPr/>
        </p:nvCxnSpPr>
        <p:spPr>
          <a:xfrm flipH="1" flipV="1">
            <a:off x="5562599" y="4318731"/>
            <a:ext cx="457201" cy="253269"/>
          </a:xfrm>
          <a:prstGeom prst="straightConnector1">
            <a:avLst/>
          </a:prstGeom>
          <a:ln>
            <a:tailEnd type="triangle"/>
          </a:ln>
        </p:spPr>
        <p:style>
          <a:lnRef idx="1">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5D41F72A-A638-4A4F-ADCB-F49AECCBA509}"/>
              </a:ext>
            </a:extLst>
          </p:cNvPr>
          <p:cNvCxnSpPr>
            <a:cxnSpLocks/>
          </p:cNvCxnSpPr>
          <p:nvPr/>
        </p:nvCxnSpPr>
        <p:spPr>
          <a:xfrm flipV="1">
            <a:off x="6400800" y="4318730"/>
            <a:ext cx="457200" cy="253270"/>
          </a:xfrm>
          <a:prstGeom prst="straightConnector1">
            <a:avLst/>
          </a:prstGeom>
          <a:ln>
            <a:tailEnd type="triangle"/>
          </a:ln>
        </p:spPr>
        <p:style>
          <a:lnRef idx="1">
            <a:schemeClr val="accent1"/>
          </a:lnRef>
          <a:fillRef idx="0">
            <a:schemeClr val="accent1"/>
          </a:fillRef>
          <a:effectRef idx="1">
            <a:schemeClr val="accent1"/>
          </a:effectRef>
          <a:fontRef idx="minor">
            <a:schemeClr val="tx1"/>
          </a:fontRef>
        </p:style>
      </p:cxnSp>
      <p:sp>
        <p:nvSpPr>
          <p:cNvPr id="28" name="Oval 27">
            <a:extLst>
              <a:ext uri="{FF2B5EF4-FFF2-40B4-BE49-F238E27FC236}">
                <a16:creationId xmlns:a16="http://schemas.microsoft.com/office/drawing/2014/main" id="{45F4DBE4-E86D-44BD-AF7A-8631BFE27DC7}"/>
              </a:ext>
            </a:extLst>
          </p:cNvPr>
          <p:cNvSpPr/>
          <p:nvPr/>
        </p:nvSpPr>
        <p:spPr>
          <a:xfrm>
            <a:off x="5410204" y="2067144"/>
            <a:ext cx="380967" cy="812389"/>
          </a:xfrm>
          <a:prstGeom prst="ellipse">
            <a:avLst/>
          </a:prstGeom>
          <a:no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862362BB-21CB-469D-A6D2-105FD59882AF}"/>
              </a:ext>
            </a:extLst>
          </p:cNvPr>
          <p:cNvSpPr/>
          <p:nvPr/>
        </p:nvSpPr>
        <p:spPr>
          <a:xfrm>
            <a:off x="6629400" y="2133600"/>
            <a:ext cx="380967" cy="812389"/>
          </a:xfrm>
          <a:prstGeom prst="ellipse">
            <a:avLst/>
          </a:prstGeom>
          <a:no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3973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A15867-EBDD-4FA9-8D20-602964602572}"/>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9B66AA81-D68C-478F-854D-41B8CEC37064}"/>
              </a:ext>
            </a:extLst>
          </p:cNvPr>
          <p:cNvSpPr>
            <a:spLocks noGrp="1"/>
          </p:cNvSpPr>
          <p:nvPr>
            <p:ph idx="1"/>
          </p:nvPr>
        </p:nvSpPr>
        <p:spPr>
          <a:xfrm>
            <a:off x="457200" y="2655332"/>
            <a:ext cx="8229600" cy="493078"/>
          </a:xfrm>
        </p:spPr>
        <p:txBody>
          <a:bodyPr/>
          <a:lstStyle/>
          <a:p>
            <a:pPr marL="0" indent="0">
              <a:buNone/>
            </a:pPr>
            <a:r>
              <a:rPr lang="en-US" dirty="0"/>
              <a:t>Lessons and experiences for the GEO-GEO IR Inter-calibration</a:t>
            </a:r>
          </a:p>
        </p:txBody>
      </p:sp>
    </p:spTree>
    <p:extLst>
      <p:ext uri="{BB962C8B-B14F-4D97-AF65-F5344CB8AC3E}">
        <p14:creationId xmlns:p14="http://schemas.microsoft.com/office/powerpoint/2010/main" val="1276622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ADB14B-3F56-4CC6-836A-B6958AD7F4DC}"/>
              </a:ext>
            </a:extLst>
          </p:cNvPr>
          <p:cNvSpPr>
            <a:spLocks noGrp="1"/>
          </p:cNvSpPr>
          <p:nvPr>
            <p:ph idx="1"/>
          </p:nvPr>
        </p:nvSpPr>
        <p:spPr>
          <a:xfrm>
            <a:off x="457200" y="1066800"/>
            <a:ext cx="8305800" cy="4572000"/>
          </a:xfrm>
        </p:spPr>
        <p:txBody>
          <a:bodyPr/>
          <a:lstStyle/>
          <a:p>
            <a:r>
              <a:rPr lang="en-US" dirty="0"/>
              <a:t>Ideally, the two inter-comparison instruments should view the same target simultaneously with the same viewing geometry.  </a:t>
            </a:r>
          </a:p>
          <a:p>
            <a:endParaRPr lang="en-US" dirty="0"/>
          </a:p>
          <a:p>
            <a:r>
              <a:rPr lang="en-US" dirty="0"/>
              <a:t>Yet, difference in the viewing azimuth always exists with the GEO-GEO inter-comparison</a:t>
            </a:r>
          </a:p>
          <a:p>
            <a:pPr lvl="1"/>
            <a:r>
              <a:rPr lang="en-US" dirty="0"/>
              <a:t>Always viewing from almost opposite directions</a:t>
            </a:r>
          </a:p>
          <a:p>
            <a:endParaRPr lang="en-US" dirty="0"/>
          </a:p>
          <a:p>
            <a:r>
              <a:rPr lang="en-US" dirty="0"/>
              <a:t>Therefore, to derive the accurate instrument performance information, it is critical to reduce the uncertainties associated with the different viewing geometry</a:t>
            </a:r>
          </a:p>
          <a:p>
            <a:endParaRPr lang="en-US" dirty="0"/>
          </a:p>
          <a:p>
            <a:endParaRPr lang="en-US" dirty="0"/>
          </a:p>
        </p:txBody>
      </p:sp>
      <p:sp>
        <p:nvSpPr>
          <p:cNvPr id="3" name="Title 2">
            <a:extLst>
              <a:ext uri="{FF2B5EF4-FFF2-40B4-BE49-F238E27FC236}">
                <a16:creationId xmlns:a16="http://schemas.microsoft.com/office/drawing/2014/main" id="{A06E685C-3930-4B59-B7C4-3A90BFA76E45}"/>
              </a:ext>
            </a:extLst>
          </p:cNvPr>
          <p:cNvSpPr>
            <a:spLocks noGrp="1"/>
          </p:cNvSpPr>
          <p:nvPr>
            <p:ph type="title"/>
          </p:nvPr>
        </p:nvSpPr>
        <p:spPr/>
        <p:txBody>
          <a:bodyPr/>
          <a:lstStyle/>
          <a:p>
            <a:r>
              <a:rPr lang="en-US" dirty="0"/>
              <a:t>Experiences and Lessons from G16/17 ABI IR Inter-comparison -1</a:t>
            </a:r>
          </a:p>
        </p:txBody>
      </p:sp>
    </p:spTree>
    <p:extLst>
      <p:ext uri="{BB962C8B-B14F-4D97-AF65-F5344CB8AC3E}">
        <p14:creationId xmlns:p14="http://schemas.microsoft.com/office/powerpoint/2010/main" val="3019430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ADB14B-3F56-4CC6-836A-B6958AD7F4DC}"/>
              </a:ext>
            </a:extLst>
          </p:cNvPr>
          <p:cNvSpPr>
            <a:spLocks noGrp="1"/>
          </p:cNvSpPr>
          <p:nvPr>
            <p:ph idx="1"/>
          </p:nvPr>
        </p:nvSpPr>
        <p:spPr/>
        <p:txBody>
          <a:bodyPr/>
          <a:lstStyle/>
          <a:p>
            <a:r>
              <a:rPr lang="en-US" dirty="0"/>
              <a:t>Uncertainty associated with the different viewing azimuth angles over the same geo-location</a:t>
            </a:r>
          </a:p>
          <a:p>
            <a:pPr lvl="1"/>
            <a:r>
              <a:rPr lang="en-US" dirty="0"/>
              <a:t>Parallax: e.g. cloud pixel displacement</a:t>
            </a:r>
          </a:p>
          <a:p>
            <a:pPr lvl="1"/>
            <a:r>
              <a:rPr lang="en-US" dirty="0"/>
              <a:t>Directional surface temperature</a:t>
            </a:r>
          </a:p>
          <a:p>
            <a:pPr lvl="1"/>
            <a:r>
              <a:rPr lang="en-US" dirty="0"/>
              <a:t>Different atmospheric components</a:t>
            </a:r>
          </a:p>
          <a:p>
            <a:pPr lvl="1"/>
            <a:r>
              <a:rPr lang="en-US" dirty="0"/>
              <a:t>Others …</a:t>
            </a:r>
          </a:p>
          <a:p>
            <a:pPr lvl="1"/>
            <a:endParaRPr lang="en-US" dirty="0"/>
          </a:p>
          <a:p>
            <a:pPr lvl="1"/>
            <a:endParaRPr lang="en-US" dirty="0"/>
          </a:p>
          <a:p>
            <a:endParaRPr lang="en-US" dirty="0"/>
          </a:p>
          <a:p>
            <a:endParaRPr lang="en-US" dirty="0"/>
          </a:p>
        </p:txBody>
      </p:sp>
      <p:sp>
        <p:nvSpPr>
          <p:cNvPr id="3" name="Title 2">
            <a:extLst>
              <a:ext uri="{FF2B5EF4-FFF2-40B4-BE49-F238E27FC236}">
                <a16:creationId xmlns:a16="http://schemas.microsoft.com/office/drawing/2014/main" id="{A06E685C-3930-4B59-B7C4-3A90BFA76E45}"/>
              </a:ext>
            </a:extLst>
          </p:cNvPr>
          <p:cNvSpPr>
            <a:spLocks noGrp="1"/>
          </p:cNvSpPr>
          <p:nvPr>
            <p:ph type="title"/>
          </p:nvPr>
        </p:nvSpPr>
        <p:spPr/>
        <p:txBody>
          <a:bodyPr/>
          <a:lstStyle/>
          <a:p>
            <a:r>
              <a:rPr lang="en-US" dirty="0"/>
              <a:t>Experiences and Lessons from G16/17 ABI IR Inter-comparison -2</a:t>
            </a:r>
          </a:p>
        </p:txBody>
      </p:sp>
    </p:spTree>
    <p:extLst>
      <p:ext uri="{BB962C8B-B14F-4D97-AF65-F5344CB8AC3E}">
        <p14:creationId xmlns:p14="http://schemas.microsoft.com/office/powerpoint/2010/main" val="702291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F38DBA6-220F-4462-8E29-35A5DE41F7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4900" y="4343400"/>
            <a:ext cx="3924300" cy="2242457"/>
          </a:xfrm>
          <a:prstGeom prst="rect">
            <a:avLst/>
          </a:prstGeom>
        </p:spPr>
      </p:pic>
      <p:sp>
        <p:nvSpPr>
          <p:cNvPr id="2" name="Content Placeholder 1">
            <a:extLst>
              <a:ext uri="{FF2B5EF4-FFF2-40B4-BE49-F238E27FC236}">
                <a16:creationId xmlns:a16="http://schemas.microsoft.com/office/drawing/2014/main" id="{93ADB14B-3F56-4CC6-836A-B6958AD7F4DC}"/>
              </a:ext>
            </a:extLst>
          </p:cNvPr>
          <p:cNvSpPr>
            <a:spLocks noGrp="1"/>
          </p:cNvSpPr>
          <p:nvPr>
            <p:ph idx="1"/>
          </p:nvPr>
        </p:nvSpPr>
        <p:spPr>
          <a:xfrm>
            <a:off x="457200" y="1066800"/>
            <a:ext cx="8229600" cy="4724400"/>
          </a:xfrm>
        </p:spPr>
        <p:txBody>
          <a:bodyPr/>
          <a:lstStyle/>
          <a:p>
            <a:r>
              <a:rPr lang="en-US" dirty="0"/>
              <a:t>Uncertainty associated with the different viewing azimuth angles over the same geo-location</a:t>
            </a:r>
          </a:p>
          <a:p>
            <a:pPr lvl="1"/>
            <a:r>
              <a:rPr lang="en-US" dirty="0"/>
              <a:t>Parallax: e.g. cloud pixel displacement</a:t>
            </a:r>
          </a:p>
          <a:p>
            <a:pPr lvl="1"/>
            <a:r>
              <a:rPr lang="en-US" dirty="0"/>
              <a:t>Directional surface temperature</a:t>
            </a:r>
          </a:p>
          <a:p>
            <a:pPr lvl="1"/>
            <a:r>
              <a:rPr lang="en-US" dirty="0"/>
              <a:t>Different atmospheric components</a:t>
            </a:r>
          </a:p>
          <a:p>
            <a:pPr lvl="1"/>
            <a:r>
              <a:rPr lang="en-US" dirty="0"/>
              <a:t>Others …</a:t>
            </a:r>
          </a:p>
          <a:p>
            <a:pPr marL="457200" lvl="1" indent="0">
              <a:buNone/>
            </a:pPr>
            <a:endParaRPr lang="en-US" dirty="0"/>
          </a:p>
          <a:p>
            <a:r>
              <a:rPr lang="en-US" dirty="0"/>
              <a:t>Determine the “best” area for the GEO-GEO inter-calibration </a:t>
            </a:r>
          </a:p>
          <a:p>
            <a:endParaRPr lang="en-US" dirty="0"/>
          </a:p>
          <a:p>
            <a:r>
              <a:rPr lang="en-US" dirty="0"/>
              <a:t>Impact of SRF difference may be followed after the site selection</a:t>
            </a:r>
          </a:p>
          <a:p>
            <a:endParaRPr lang="en-US" dirty="0"/>
          </a:p>
          <a:p>
            <a:endParaRPr lang="en-US" dirty="0"/>
          </a:p>
        </p:txBody>
      </p:sp>
      <p:sp>
        <p:nvSpPr>
          <p:cNvPr id="3" name="Title 2">
            <a:extLst>
              <a:ext uri="{FF2B5EF4-FFF2-40B4-BE49-F238E27FC236}">
                <a16:creationId xmlns:a16="http://schemas.microsoft.com/office/drawing/2014/main" id="{A06E685C-3930-4B59-B7C4-3A90BFA76E45}"/>
              </a:ext>
            </a:extLst>
          </p:cNvPr>
          <p:cNvSpPr>
            <a:spLocks noGrp="1"/>
          </p:cNvSpPr>
          <p:nvPr>
            <p:ph type="title"/>
          </p:nvPr>
        </p:nvSpPr>
        <p:spPr/>
        <p:txBody>
          <a:bodyPr/>
          <a:lstStyle/>
          <a:p>
            <a:r>
              <a:rPr lang="en-US" dirty="0"/>
              <a:t>Experiences and Lessons from G16/17 ABI IR Inter-Intercalibration -3</a:t>
            </a:r>
          </a:p>
        </p:txBody>
      </p:sp>
      <p:sp>
        <p:nvSpPr>
          <p:cNvPr id="5" name="Right Brace 4">
            <a:extLst>
              <a:ext uri="{FF2B5EF4-FFF2-40B4-BE49-F238E27FC236}">
                <a16:creationId xmlns:a16="http://schemas.microsoft.com/office/drawing/2014/main" id="{425E1CD8-924C-4FC1-9988-2D71D96F56AC}"/>
              </a:ext>
            </a:extLst>
          </p:cNvPr>
          <p:cNvSpPr/>
          <p:nvPr/>
        </p:nvSpPr>
        <p:spPr>
          <a:xfrm>
            <a:off x="5715000" y="1854679"/>
            <a:ext cx="609600" cy="1345721"/>
          </a:xfrm>
          <a:prstGeom prst="rightBrace">
            <a:avLst/>
          </a:prstGeom>
          <a:ln w="28575">
            <a:solidFill>
              <a:srgbClr val="FF0000"/>
            </a:solidFill>
          </a:ln>
        </p:spPr>
        <p:style>
          <a:lnRef idx="1">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6" name="TextBox 5">
            <a:extLst>
              <a:ext uri="{FF2B5EF4-FFF2-40B4-BE49-F238E27FC236}">
                <a16:creationId xmlns:a16="http://schemas.microsoft.com/office/drawing/2014/main" id="{3C7F79EE-D973-40E4-812E-A2B1F87E05D5}"/>
              </a:ext>
            </a:extLst>
          </p:cNvPr>
          <p:cNvSpPr txBox="1"/>
          <p:nvPr/>
        </p:nvSpPr>
        <p:spPr>
          <a:xfrm>
            <a:off x="6324600" y="1706304"/>
            <a:ext cx="2533650" cy="1754326"/>
          </a:xfrm>
          <a:prstGeom prst="rect">
            <a:avLst/>
          </a:prstGeom>
        </p:spPr>
        <p:txBody>
          <a:bodyPr wrap="square" rtlCol="0">
            <a:spAutoFit/>
          </a:bodyPr>
          <a:lstStyle/>
          <a:p>
            <a:r>
              <a:rPr lang="en-US" b="1" dirty="0">
                <a:solidFill>
                  <a:srgbClr val="FF0000"/>
                </a:solidFill>
              </a:rPr>
              <a:t>On the top of these impacts is the SRF difference, if the GEO-GEO inter-calibration is what we are seeking for</a:t>
            </a:r>
          </a:p>
        </p:txBody>
      </p:sp>
    </p:spTree>
    <p:extLst>
      <p:ext uri="{BB962C8B-B14F-4D97-AF65-F5344CB8AC3E}">
        <p14:creationId xmlns:p14="http://schemas.microsoft.com/office/powerpoint/2010/main" val="4246896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Different Collocation methods</a:t>
            </a:r>
          </a:p>
        </p:txBody>
      </p:sp>
      <p:grpSp>
        <p:nvGrpSpPr>
          <p:cNvPr id="7" name="Group 6"/>
          <p:cNvGrpSpPr/>
          <p:nvPr/>
        </p:nvGrpSpPr>
        <p:grpSpPr>
          <a:xfrm>
            <a:off x="5426165" y="4006970"/>
            <a:ext cx="2819400" cy="2590800"/>
            <a:chOff x="255622" y="2469302"/>
            <a:chExt cx="4114800" cy="4114800"/>
          </a:xfrm>
        </p:grpSpPr>
        <p:pic>
          <p:nvPicPr>
            <p:cNvPr id="4" name="Picture 3"/>
            <p:cNvPicPr preferRelativeResize="0">
              <a:picLocks/>
            </p:cNvPicPr>
            <p:nvPr/>
          </p:nvPicPr>
          <p:blipFill rotWithShape="1">
            <a:blip r:embed="rId2"/>
            <a:srcRect t="5774" b="4339"/>
            <a:stretch/>
          </p:blipFill>
          <p:spPr>
            <a:xfrm>
              <a:off x="255622" y="2469302"/>
              <a:ext cx="4114800" cy="4114800"/>
            </a:xfrm>
            <a:prstGeom prst="rect">
              <a:avLst/>
            </a:prstGeom>
          </p:spPr>
        </p:pic>
        <p:sp>
          <p:nvSpPr>
            <p:cNvPr id="6" name="Rounded Rectangle 5"/>
            <p:cNvSpPr/>
            <p:nvPr/>
          </p:nvSpPr>
          <p:spPr>
            <a:xfrm>
              <a:off x="3759200" y="4348480"/>
              <a:ext cx="203200" cy="26416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1" name="Content Placeholder 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03630" y="1774985"/>
            <a:ext cx="2209800" cy="2209800"/>
          </a:xfr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4585" y="1774985"/>
            <a:ext cx="2085017" cy="2085017"/>
          </a:xfrm>
          <a:prstGeom prst="rect">
            <a:avLst/>
          </a:prstGeom>
        </p:spPr>
      </p:pic>
      <p:sp>
        <p:nvSpPr>
          <p:cNvPr id="2" name="Rectangle 1">
            <a:extLst>
              <a:ext uri="{FF2B5EF4-FFF2-40B4-BE49-F238E27FC236}">
                <a16:creationId xmlns:a16="http://schemas.microsoft.com/office/drawing/2014/main" id="{0C5082FC-EB8D-4B13-ACE1-BDF4C1A5973B}"/>
              </a:ext>
            </a:extLst>
          </p:cNvPr>
          <p:cNvSpPr/>
          <p:nvPr/>
        </p:nvSpPr>
        <p:spPr>
          <a:xfrm>
            <a:off x="6308785" y="2708678"/>
            <a:ext cx="152400" cy="152400"/>
          </a:xfrm>
          <a:prstGeom prst="rect">
            <a:avLst/>
          </a:prstGeom>
          <a:noFill/>
          <a:ln>
            <a:solidFill>
              <a:srgbClr val="FF0000"/>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B608FC3-3E06-444B-BCA4-C4E5DFA4EB49}"/>
              </a:ext>
            </a:extLst>
          </p:cNvPr>
          <p:cNvSpPr/>
          <p:nvPr/>
        </p:nvSpPr>
        <p:spPr>
          <a:xfrm>
            <a:off x="7375585" y="2708678"/>
            <a:ext cx="152400" cy="152400"/>
          </a:xfrm>
          <a:prstGeom prst="rect">
            <a:avLst/>
          </a:prstGeom>
          <a:noFill/>
          <a:ln>
            <a:solidFill>
              <a:srgbClr val="FF0000"/>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9945FE3D-8CBF-44E7-AF6E-CD897D445A11}"/>
              </a:ext>
            </a:extLst>
          </p:cNvPr>
          <p:cNvCxnSpPr>
            <a:cxnSpLocks/>
            <a:stCxn id="2" idx="2"/>
          </p:cNvCxnSpPr>
          <p:nvPr/>
        </p:nvCxnSpPr>
        <p:spPr>
          <a:xfrm>
            <a:off x="6384985" y="2861078"/>
            <a:ext cx="1492170" cy="2438400"/>
          </a:xfrm>
          <a:prstGeom prst="straightConnector1">
            <a:avLst/>
          </a:prstGeom>
          <a:ln>
            <a:solidFill>
              <a:srgbClr val="FF0000"/>
            </a:solidFill>
            <a:tailEnd type="triangle"/>
          </a:ln>
        </p:spPr>
        <p:style>
          <a:lnRef idx="1">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0B9D1333-85CE-4F9F-845A-9556DA0C0BCA}"/>
              </a:ext>
            </a:extLst>
          </p:cNvPr>
          <p:cNvCxnSpPr>
            <a:cxnSpLocks/>
            <a:stCxn id="13" idx="2"/>
          </p:cNvCxnSpPr>
          <p:nvPr/>
        </p:nvCxnSpPr>
        <p:spPr>
          <a:xfrm>
            <a:off x="7451785" y="2861078"/>
            <a:ext cx="457200" cy="2438400"/>
          </a:xfrm>
          <a:prstGeom prst="straightConnector1">
            <a:avLst/>
          </a:prstGeom>
          <a:ln>
            <a:solidFill>
              <a:srgbClr val="FF0000"/>
            </a:solidFill>
            <a:tailEnd type="triangle"/>
          </a:ln>
        </p:spPr>
        <p:style>
          <a:lnRef idx="1">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71BBDAA0-14CB-40A6-934C-103DB9AAF5A6}"/>
              </a:ext>
            </a:extLst>
          </p:cNvPr>
          <p:cNvSpPr txBox="1"/>
          <p:nvPr/>
        </p:nvSpPr>
        <p:spPr>
          <a:xfrm>
            <a:off x="4667241" y="820878"/>
            <a:ext cx="4560499" cy="954107"/>
          </a:xfrm>
          <a:prstGeom prst="rect">
            <a:avLst/>
          </a:prstGeom>
        </p:spPr>
        <p:txBody>
          <a:bodyPr wrap="square" rtlCol="0">
            <a:spAutoFit/>
          </a:bodyPr>
          <a:lstStyle/>
          <a:p>
            <a:r>
              <a:rPr lang="en-US" sz="1400" b="1" dirty="0"/>
              <a:t>NOAA CWG’s method:</a:t>
            </a:r>
          </a:p>
          <a:p>
            <a:pPr marL="285750" indent="-285750">
              <a:buFontTx/>
              <a:buChar char="-"/>
            </a:pPr>
            <a:r>
              <a:rPr lang="en-US" sz="1200" b="1" dirty="0">
                <a:solidFill>
                  <a:srgbClr val="FF0000"/>
                </a:solidFill>
              </a:rPr>
              <a:t>pixel-to-pixel collocations </a:t>
            </a:r>
            <a:r>
              <a:rPr lang="en-US" sz="1000" dirty="0"/>
              <a:t>with similar viewing zenith angle from full-disk Swath #11</a:t>
            </a:r>
          </a:p>
          <a:p>
            <a:pPr marL="285750" indent="-285750">
              <a:buFontTx/>
              <a:buChar char="-"/>
            </a:pPr>
            <a:r>
              <a:rPr lang="en-US" sz="1000" dirty="0"/>
              <a:t>Viewing zenith angle difference &lt;2%</a:t>
            </a:r>
          </a:p>
          <a:p>
            <a:pPr marL="285750" indent="-285750">
              <a:buFontTx/>
              <a:buChar char="-"/>
            </a:pPr>
            <a:r>
              <a:rPr lang="en-US" sz="1000" dirty="0"/>
              <a:t>Number of collocated pixels: ~13,500</a:t>
            </a:r>
          </a:p>
        </p:txBody>
      </p:sp>
      <p:pic>
        <p:nvPicPr>
          <p:cNvPr id="14" name="Picture 13">
            <a:extLst>
              <a:ext uri="{FF2B5EF4-FFF2-40B4-BE49-F238E27FC236}">
                <a16:creationId xmlns:a16="http://schemas.microsoft.com/office/drawing/2014/main" id="{D3726974-8111-4CD4-885C-40CA6A3275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547" y="4267200"/>
            <a:ext cx="2330570" cy="2330570"/>
          </a:xfrm>
          <a:prstGeom prst="rect">
            <a:avLst/>
          </a:prstGeom>
        </p:spPr>
      </p:pic>
      <p:pic>
        <p:nvPicPr>
          <p:cNvPr id="16" name="Picture 15">
            <a:extLst>
              <a:ext uri="{FF2B5EF4-FFF2-40B4-BE49-F238E27FC236}">
                <a16:creationId xmlns:a16="http://schemas.microsoft.com/office/drawing/2014/main" id="{61721953-EEC1-4A94-B315-D6E29CED6B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9357" y="1817853"/>
            <a:ext cx="2330570" cy="2330570"/>
          </a:xfrm>
          <a:prstGeom prst="rect">
            <a:avLst/>
          </a:prstGeom>
        </p:spPr>
      </p:pic>
      <p:sp>
        <p:nvSpPr>
          <p:cNvPr id="5" name="TextBox 4">
            <a:extLst>
              <a:ext uri="{FF2B5EF4-FFF2-40B4-BE49-F238E27FC236}">
                <a16:creationId xmlns:a16="http://schemas.microsoft.com/office/drawing/2014/main" id="{0A029EED-2CCB-4DCD-BF2F-E33E4B1FAFA8}"/>
              </a:ext>
            </a:extLst>
          </p:cNvPr>
          <p:cNvSpPr txBox="1"/>
          <p:nvPr/>
        </p:nvSpPr>
        <p:spPr>
          <a:xfrm>
            <a:off x="685800" y="2057400"/>
            <a:ext cx="620683" cy="369332"/>
          </a:xfrm>
          <a:prstGeom prst="rect">
            <a:avLst/>
          </a:prstGeom>
        </p:spPr>
        <p:txBody>
          <a:bodyPr wrap="none" rtlCol="0">
            <a:spAutoFit/>
          </a:bodyPr>
          <a:lstStyle/>
          <a:p>
            <a:r>
              <a:rPr lang="en-US" b="1" dirty="0">
                <a:solidFill>
                  <a:srgbClr val="FF0000"/>
                </a:solidFill>
              </a:rPr>
              <a:t>G16</a:t>
            </a:r>
          </a:p>
        </p:txBody>
      </p:sp>
      <p:sp>
        <p:nvSpPr>
          <p:cNvPr id="17" name="TextBox 16">
            <a:extLst>
              <a:ext uri="{FF2B5EF4-FFF2-40B4-BE49-F238E27FC236}">
                <a16:creationId xmlns:a16="http://schemas.microsoft.com/office/drawing/2014/main" id="{9AF10D23-EEF8-4AE9-8C3F-A8DB656E6B16}"/>
              </a:ext>
            </a:extLst>
          </p:cNvPr>
          <p:cNvSpPr txBox="1"/>
          <p:nvPr/>
        </p:nvSpPr>
        <p:spPr>
          <a:xfrm>
            <a:off x="609600" y="4431268"/>
            <a:ext cx="620683" cy="369332"/>
          </a:xfrm>
          <a:prstGeom prst="rect">
            <a:avLst/>
          </a:prstGeom>
        </p:spPr>
        <p:txBody>
          <a:bodyPr wrap="none" rtlCol="0">
            <a:spAutoFit/>
          </a:bodyPr>
          <a:lstStyle/>
          <a:p>
            <a:r>
              <a:rPr lang="en-US" b="1" dirty="0">
                <a:solidFill>
                  <a:srgbClr val="FF0000"/>
                </a:solidFill>
              </a:rPr>
              <a:t>G17</a:t>
            </a:r>
          </a:p>
        </p:txBody>
      </p:sp>
      <p:sp>
        <p:nvSpPr>
          <p:cNvPr id="19" name="TextBox 18">
            <a:extLst>
              <a:ext uri="{FF2B5EF4-FFF2-40B4-BE49-F238E27FC236}">
                <a16:creationId xmlns:a16="http://schemas.microsoft.com/office/drawing/2014/main" id="{D8F7F8DF-176B-464E-8FEA-F5D896C62298}"/>
              </a:ext>
            </a:extLst>
          </p:cNvPr>
          <p:cNvSpPr txBox="1"/>
          <p:nvPr/>
        </p:nvSpPr>
        <p:spPr>
          <a:xfrm>
            <a:off x="135497" y="941505"/>
            <a:ext cx="4560499" cy="523220"/>
          </a:xfrm>
          <a:prstGeom prst="rect">
            <a:avLst/>
          </a:prstGeom>
        </p:spPr>
        <p:txBody>
          <a:bodyPr wrap="square" rtlCol="0">
            <a:spAutoFit/>
          </a:bodyPr>
          <a:lstStyle/>
          <a:p>
            <a:r>
              <a:rPr lang="en-US" sz="1400" b="1" dirty="0"/>
              <a:t>UW/CIMSS method:</a:t>
            </a:r>
          </a:p>
          <a:p>
            <a:r>
              <a:rPr lang="en-US" sz="1400" b="1" dirty="0">
                <a:solidFill>
                  <a:srgbClr val="FF0000"/>
                </a:solidFill>
              </a:rPr>
              <a:t>- Collocated area</a:t>
            </a:r>
          </a:p>
        </p:txBody>
      </p:sp>
      <p:sp>
        <p:nvSpPr>
          <p:cNvPr id="21" name="TextBox 20">
            <a:extLst>
              <a:ext uri="{FF2B5EF4-FFF2-40B4-BE49-F238E27FC236}">
                <a16:creationId xmlns:a16="http://schemas.microsoft.com/office/drawing/2014/main" id="{B7FD20BA-D3D9-4CCA-8525-4E7F3F7F24E0}"/>
              </a:ext>
            </a:extLst>
          </p:cNvPr>
          <p:cNvSpPr txBox="1"/>
          <p:nvPr/>
        </p:nvSpPr>
        <p:spPr>
          <a:xfrm>
            <a:off x="2353642" y="5215341"/>
            <a:ext cx="2695404" cy="1015663"/>
          </a:xfrm>
          <a:prstGeom prst="rect">
            <a:avLst/>
          </a:prstGeom>
          <a:noFill/>
        </p:spPr>
        <p:txBody>
          <a:bodyPr wrap="square" rtlCol="0">
            <a:spAutoFit/>
          </a:bodyPr>
          <a:lstStyle/>
          <a:p>
            <a:r>
              <a:rPr lang="en-US" sz="1000" dirty="0"/>
              <a:t>Comparison Area</a:t>
            </a:r>
          </a:p>
          <a:p>
            <a:r>
              <a:rPr lang="en-US" sz="1000" dirty="0"/>
              <a:t>- Centered at 42.5N, 107W</a:t>
            </a:r>
          </a:p>
          <a:p>
            <a:r>
              <a:rPr lang="en-US" sz="1000" dirty="0"/>
              <a:t>- 501x301 Pixels</a:t>
            </a:r>
          </a:p>
          <a:p>
            <a:r>
              <a:rPr lang="en-US" sz="1000" dirty="0"/>
              <a:t>- Both GOES-16 and GOES-17 CONUS get remapped into the Mercator projection to offset the different viewing geometries</a:t>
            </a:r>
          </a:p>
        </p:txBody>
      </p:sp>
      <p:sp>
        <p:nvSpPr>
          <p:cNvPr id="10" name="TextBox 9">
            <a:extLst>
              <a:ext uri="{FF2B5EF4-FFF2-40B4-BE49-F238E27FC236}">
                <a16:creationId xmlns:a16="http://schemas.microsoft.com/office/drawing/2014/main" id="{A3FE6B11-7C14-439C-BA69-4D2C1C7EA0DD}"/>
              </a:ext>
            </a:extLst>
          </p:cNvPr>
          <p:cNvSpPr txBox="1"/>
          <p:nvPr/>
        </p:nvSpPr>
        <p:spPr>
          <a:xfrm>
            <a:off x="135497" y="6239036"/>
            <a:ext cx="3287438" cy="307777"/>
          </a:xfrm>
          <a:prstGeom prst="rect">
            <a:avLst/>
          </a:prstGeom>
        </p:spPr>
        <p:txBody>
          <a:bodyPr wrap="none" rtlCol="0">
            <a:spAutoFit/>
          </a:bodyPr>
          <a:lstStyle/>
          <a:p>
            <a:r>
              <a:rPr lang="en-US" sz="1400" b="1" dirty="0">
                <a:solidFill>
                  <a:srgbClr val="FF0000"/>
                </a:solidFill>
              </a:rPr>
              <a:t>Courtesy of T. </a:t>
            </a:r>
            <a:r>
              <a:rPr lang="en-US" sz="1400" b="1" dirty="0" err="1">
                <a:solidFill>
                  <a:srgbClr val="FF0000"/>
                </a:solidFill>
              </a:rPr>
              <a:t>Schmit</a:t>
            </a:r>
            <a:r>
              <a:rPr lang="en-US" sz="1400" b="1" dirty="0">
                <a:solidFill>
                  <a:srgbClr val="FF0000"/>
                </a:solidFill>
              </a:rPr>
              <a:t> &amp; M. </a:t>
            </a:r>
            <a:r>
              <a:rPr lang="en-US" sz="1400" b="1" dirty="0" err="1">
                <a:solidFill>
                  <a:srgbClr val="FF0000"/>
                </a:solidFill>
              </a:rPr>
              <a:t>Gunshor</a:t>
            </a:r>
            <a:r>
              <a:rPr lang="en-US" sz="1400" b="1" dirty="0">
                <a:solidFill>
                  <a:srgbClr val="FF0000"/>
                </a:solidFill>
              </a:rPr>
              <a:t> </a:t>
            </a:r>
          </a:p>
        </p:txBody>
      </p:sp>
    </p:spTree>
    <p:extLst>
      <p:ext uri="{BB962C8B-B14F-4D97-AF65-F5344CB8AC3E}">
        <p14:creationId xmlns:p14="http://schemas.microsoft.com/office/powerpoint/2010/main" val="4142512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OES17_FPMTemp_GOES16vsGOES17MeanDiffvsGOES17Pred_CONUS_2019029_Band08">
            <a:extLst>
              <a:ext uri="{FF2B5EF4-FFF2-40B4-BE49-F238E27FC236}">
                <a16:creationId xmlns:a16="http://schemas.microsoft.com/office/drawing/2014/main" id="{C49A59B6-4014-4BCE-9FCF-F63E91FA7DA1}"/>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323418" y="1819345"/>
            <a:ext cx="3820278" cy="3290028"/>
          </a:xfrm>
          <a:prstGeom prst="rect">
            <a:avLst/>
          </a:prstGeom>
        </p:spPr>
      </p:pic>
      <p:sp>
        <p:nvSpPr>
          <p:cNvPr id="4" name="Slide Number Placeholder 3"/>
          <p:cNvSpPr>
            <a:spLocks noGrp="1"/>
          </p:cNvSpPr>
          <p:nvPr>
            <p:ph type="sldNum" sz="quarter" idx="12"/>
          </p:nvPr>
        </p:nvSpPr>
        <p:spPr/>
        <p:txBody>
          <a:bodyPr/>
          <a:lstStyle/>
          <a:p>
            <a:pPr defTabSz="342900"/>
            <a:fld id="{ACC92CFC-D429-494E-860C-EBB75C38C3B4}" type="slidenum">
              <a:rPr lang="en-US">
                <a:solidFill>
                  <a:prstClr val="black">
                    <a:tint val="75000"/>
                  </a:prstClr>
                </a:solidFill>
                <a:latin typeface="Calibri"/>
              </a:rPr>
              <a:pPr defTabSz="342900"/>
              <a:t>16</a:t>
            </a:fld>
            <a:endParaRPr lang="en-US">
              <a:solidFill>
                <a:prstClr val="black">
                  <a:tint val="75000"/>
                </a:prstClr>
              </a:solidFill>
              <a:latin typeface="Calibri"/>
            </a:endParaRPr>
          </a:p>
        </p:txBody>
      </p:sp>
      <p:sp>
        <p:nvSpPr>
          <p:cNvPr id="6" name="TextBox 5"/>
          <p:cNvSpPr txBox="1"/>
          <p:nvPr/>
        </p:nvSpPr>
        <p:spPr>
          <a:xfrm>
            <a:off x="185361" y="961985"/>
            <a:ext cx="3820277" cy="507831"/>
          </a:xfrm>
          <a:prstGeom prst="rect">
            <a:avLst/>
          </a:prstGeom>
          <a:solidFill>
            <a:srgbClr val="00B050"/>
          </a:solidFill>
        </p:spPr>
        <p:txBody>
          <a:bodyPr wrap="none" rtlCol="0">
            <a:spAutoFit/>
          </a:bodyPr>
          <a:lstStyle/>
          <a:p>
            <a:r>
              <a:rPr lang="en-US" sz="2700" b="1" dirty="0">
                <a:solidFill>
                  <a:schemeClr val="bg1"/>
                </a:solidFill>
              </a:rPr>
              <a:t>Area-based GEO-GEO</a:t>
            </a:r>
          </a:p>
        </p:txBody>
      </p:sp>
      <p:sp>
        <p:nvSpPr>
          <p:cNvPr id="9" name="TextBox 8"/>
          <p:cNvSpPr txBox="1"/>
          <p:nvPr/>
        </p:nvSpPr>
        <p:spPr>
          <a:xfrm>
            <a:off x="4846447" y="961985"/>
            <a:ext cx="3858749" cy="507831"/>
          </a:xfrm>
          <a:prstGeom prst="rect">
            <a:avLst/>
          </a:prstGeom>
          <a:solidFill>
            <a:srgbClr val="002060"/>
          </a:solidFill>
        </p:spPr>
        <p:txBody>
          <a:bodyPr wrap="none" rtlCol="0">
            <a:spAutoFit/>
          </a:bodyPr>
          <a:lstStyle/>
          <a:p>
            <a:r>
              <a:rPr lang="en-US" sz="2700" b="1" dirty="0">
                <a:solidFill>
                  <a:schemeClr val="bg1"/>
                </a:solidFill>
              </a:rPr>
              <a:t>Pixel-based GEO-GEO</a:t>
            </a:r>
          </a:p>
        </p:txBody>
      </p:sp>
      <p:sp>
        <p:nvSpPr>
          <p:cNvPr id="11" name="TextBox 10"/>
          <p:cNvSpPr txBox="1"/>
          <p:nvPr/>
        </p:nvSpPr>
        <p:spPr>
          <a:xfrm>
            <a:off x="5229114" y="4748481"/>
            <a:ext cx="2751074" cy="553998"/>
          </a:xfrm>
          <a:prstGeom prst="rect">
            <a:avLst/>
          </a:prstGeom>
          <a:noFill/>
        </p:spPr>
        <p:txBody>
          <a:bodyPr wrap="none" rtlCol="0">
            <a:spAutoFit/>
          </a:bodyPr>
          <a:lstStyle/>
          <a:p>
            <a:pPr marL="285750" indent="-285750">
              <a:buFont typeface="Arial" panose="020B0604020202020204" pitchFamily="34" charset="0"/>
              <a:buChar char="•"/>
            </a:pPr>
            <a:r>
              <a:rPr lang="en-US" sz="1500" b="1" dirty="0"/>
              <a:t>Different min/max values</a:t>
            </a:r>
          </a:p>
          <a:p>
            <a:pPr marL="285750" indent="-285750">
              <a:buFont typeface="Arial" panose="020B0604020202020204" pitchFamily="34" charset="0"/>
              <a:buChar char="•"/>
            </a:pPr>
            <a:r>
              <a:rPr lang="en-US" sz="1500" b="1" dirty="0"/>
              <a:t>Different variations</a:t>
            </a:r>
          </a:p>
        </p:txBody>
      </p:sp>
      <p:sp>
        <p:nvSpPr>
          <p:cNvPr id="12" name="TextBox 11">
            <a:extLst>
              <a:ext uri="{FF2B5EF4-FFF2-40B4-BE49-F238E27FC236}">
                <a16:creationId xmlns:a16="http://schemas.microsoft.com/office/drawing/2014/main" id="{6F5E0B9F-8B50-4CC8-B15E-2F93A1F7B683}"/>
              </a:ext>
            </a:extLst>
          </p:cNvPr>
          <p:cNvSpPr txBox="1"/>
          <p:nvPr/>
        </p:nvSpPr>
        <p:spPr>
          <a:xfrm>
            <a:off x="323418" y="5109373"/>
            <a:ext cx="3287438" cy="307777"/>
          </a:xfrm>
          <a:prstGeom prst="rect">
            <a:avLst/>
          </a:prstGeom>
        </p:spPr>
        <p:txBody>
          <a:bodyPr wrap="none" rtlCol="0">
            <a:spAutoFit/>
          </a:bodyPr>
          <a:lstStyle/>
          <a:p>
            <a:r>
              <a:rPr lang="en-US" sz="1400" b="1" dirty="0">
                <a:solidFill>
                  <a:srgbClr val="FF0000"/>
                </a:solidFill>
              </a:rPr>
              <a:t>Courtesy of T. </a:t>
            </a:r>
            <a:r>
              <a:rPr lang="en-US" sz="1400" b="1" dirty="0" err="1">
                <a:solidFill>
                  <a:srgbClr val="FF0000"/>
                </a:solidFill>
              </a:rPr>
              <a:t>Schmit</a:t>
            </a:r>
            <a:r>
              <a:rPr lang="en-US" sz="1400" b="1" dirty="0">
                <a:solidFill>
                  <a:srgbClr val="FF0000"/>
                </a:solidFill>
              </a:rPr>
              <a:t> &amp; M. </a:t>
            </a:r>
            <a:r>
              <a:rPr lang="en-US" sz="1400" b="1" dirty="0" err="1">
                <a:solidFill>
                  <a:srgbClr val="FF0000"/>
                </a:solidFill>
              </a:rPr>
              <a:t>Gunshor</a:t>
            </a:r>
            <a:r>
              <a:rPr lang="en-US" sz="1400" b="1" dirty="0">
                <a:solidFill>
                  <a:srgbClr val="FF0000"/>
                </a:solidFill>
              </a:rPr>
              <a:t> </a:t>
            </a:r>
          </a:p>
        </p:txBody>
      </p:sp>
      <p:pic>
        <p:nvPicPr>
          <p:cNvPr id="3" name="Picture 2">
            <a:extLst>
              <a:ext uri="{FF2B5EF4-FFF2-40B4-BE49-F238E27FC236}">
                <a16:creationId xmlns:a16="http://schemas.microsoft.com/office/drawing/2014/main" id="{3C7E1623-2590-4DE4-90BA-A8261DC07D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2015598"/>
            <a:ext cx="4056996" cy="2272251"/>
          </a:xfrm>
          <a:prstGeom prst="rect">
            <a:avLst/>
          </a:prstGeom>
        </p:spPr>
      </p:pic>
      <p:cxnSp>
        <p:nvCxnSpPr>
          <p:cNvPr id="7" name="Straight Arrow Connector 6">
            <a:extLst>
              <a:ext uri="{FF2B5EF4-FFF2-40B4-BE49-F238E27FC236}">
                <a16:creationId xmlns:a16="http://schemas.microsoft.com/office/drawing/2014/main" id="{4BAFF88B-08A0-4701-98D6-213C60FB9A16}"/>
              </a:ext>
            </a:extLst>
          </p:cNvPr>
          <p:cNvCxnSpPr>
            <a:cxnSpLocks/>
          </p:cNvCxnSpPr>
          <p:nvPr/>
        </p:nvCxnSpPr>
        <p:spPr>
          <a:xfrm flipV="1">
            <a:off x="6096000" y="3151723"/>
            <a:ext cx="1752600" cy="1513328"/>
          </a:xfrm>
          <a:prstGeom prst="straightConnector1">
            <a:avLst/>
          </a:prstGeom>
          <a:ln w="28575">
            <a:tailEnd type="triangle"/>
          </a:ln>
        </p:spPr>
        <p:style>
          <a:lnRef idx="1">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E1919E94-4C7C-4A57-9A6B-FA485A0200EE}"/>
              </a:ext>
            </a:extLst>
          </p:cNvPr>
          <p:cNvCxnSpPr>
            <a:cxnSpLocks/>
            <a:stCxn id="11" idx="1"/>
          </p:cNvCxnSpPr>
          <p:nvPr/>
        </p:nvCxnSpPr>
        <p:spPr>
          <a:xfrm flipH="1" flipV="1">
            <a:off x="2667000" y="4665052"/>
            <a:ext cx="2562114" cy="360428"/>
          </a:xfrm>
          <a:prstGeom prst="straightConnector1">
            <a:avLst/>
          </a:prstGeom>
          <a:ln w="28575">
            <a:tailEnd type="triangle"/>
          </a:ln>
        </p:spPr>
        <p:style>
          <a:lnRef idx="1">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7509E8A9-F0A0-4E0E-A8D4-6B83946115BD}"/>
              </a:ext>
            </a:extLst>
          </p:cNvPr>
          <p:cNvSpPr txBox="1"/>
          <p:nvPr/>
        </p:nvSpPr>
        <p:spPr>
          <a:xfrm>
            <a:off x="495941" y="5486400"/>
            <a:ext cx="8304517" cy="1754326"/>
          </a:xfrm>
          <a:prstGeom prst="rect">
            <a:avLst/>
          </a:prstGeom>
        </p:spPr>
        <p:txBody>
          <a:bodyPr wrap="none" rtlCol="0">
            <a:spAutoFit/>
          </a:bodyPr>
          <a:lstStyle/>
          <a:p>
            <a:r>
              <a:rPr lang="en-US" dirty="0"/>
              <a:t>What may be the causes to the difference?</a:t>
            </a:r>
          </a:p>
          <a:p>
            <a:pPr marL="285750" indent="-285750">
              <a:buFont typeface="Arial" panose="020B0604020202020204" pitchFamily="34" charset="0"/>
              <a:buChar char="•"/>
            </a:pPr>
            <a:r>
              <a:rPr lang="en-US" dirty="0"/>
              <a:t>Location of the collocations – e.g. difference in the atmospheric components?</a:t>
            </a:r>
          </a:p>
          <a:p>
            <a:pPr marL="285750" indent="-285750">
              <a:buFont typeface="Arial" panose="020B0604020202020204" pitchFamily="34" charset="0"/>
              <a:buChar char="•"/>
            </a:pPr>
            <a:r>
              <a:rPr lang="en-US" dirty="0"/>
              <a:t>Can uniformity sanity check reduce the variation?</a:t>
            </a:r>
          </a:p>
          <a:p>
            <a:pPr marL="285750" indent="-285750">
              <a:buFont typeface="Arial" panose="020B0604020202020204" pitchFamily="34" charset="0"/>
              <a:buChar char="•"/>
            </a:pPr>
            <a:r>
              <a:rPr lang="en-US" dirty="0"/>
              <a:t>…..</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803466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185" y="1524000"/>
            <a:ext cx="4512336" cy="2820210"/>
          </a:xfrm>
          <a:prstGeom prst="rect">
            <a:avLst/>
          </a:prstGeom>
        </p:spPr>
      </p:pic>
      <p:sp>
        <p:nvSpPr>
          <p:cNvPr id="2" name="TextBox 1"/>
          <p:cNvSpPr txBox="1"/>
          <p:nvPr/>
        </p:nvSpPr>
        <p:spPr>
          <a:xfrm>
            <a:off x="737448" y="5155536"/>
            <a:ext cx="7645231" cy="1477328"/>
          </a:xfrm>
          <a:prstGeom prst="rect">
            <a:avLst/>
          </a:prstGeom>
          <a:noFill/>
        </p:spPr>
        <p:txBody>
          <a:bodyPr wrap="square" rtlCol="0">
            <a:spAutoFit/>
          </a:bodyPr>
          <a:lstStyle/>
          <a:p>
            <a:pPr marL="285750" indent="-285750">
              <a:buFontTx/>
              <a:buChar char="-"/>
            </a:pPr>
            <a:r>
              <a:rPr lang="en-US" dirty="0"/>
              <a:t>Uniformity criteria is applied (</a:t>
            </a:r>
            <a:r>
              <a:rPr lang="en-US" dirty="0" err="1"/>
              <a:t>CoV</a:t>
            </a:r>
            <a:r>
              <a:rPr lang="en-US" dirty="0"/>
              <a:t> &lt; 5%)</a:t>
            </a:r>
          </a:p>
          <a:p>
            <a:pPr marL="285750" indent="-285750">
              <a:buFontTx/>
              <a:buChar char="-"/>
            </a:pPr>
            <a:r>
              <a:rPr lang="en-US" dirty="0"/>
              <a:t>Positive bias can be observed at warm scenes at all the window channels</a:t>
            </a:r>
          </a:p>
          <a:p>
            <a:pPr marL="285750" indent="-285750">
              <a:buFontTx/>
              <a:buChar char="-"/>
            </a:pPr>
            <a:r>
              <a:rPr lang="en-US" dirty="0"/>
              <a:t>Unlikely due to the calibration anomaly at this swath, based on our knowledge on ABI performance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005840"/>
            <a:ext cx="3686662" cy="4059936"/>
          </a:xfrm>
          <a:prstGeom prst="rect">
            <a:avLst/>
          </a:prstGeom>
        </p:spPr>
      </p:pic>
      <p:sp>
        <p:nvSpPr>
          <p:cNvPr id="15" name="Oval 14"/>
          <p:cNvSpPr/>
          <p:nvPr/>
        </p:nvSpPr>
        <p:spPr>
          <a:xfrm>
            <a:off x="3584448" y="2286000"/>
            <a:ext cx="822960" cy="74980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cxnSpLocks/>
          </p:cNvCxnSpPr>
          <p:nvPr/>
        </p:nvCxnSpPr>
        <p:spPr>
          <a:xfrm flipV="1">
            <a:off x="4407408" y="1905000"/>
            <a:ext cx="2526792" cy="78236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8CBE2CB-490E-44CB-98D3-432B51BCCB7E}"/>
              </a:ext>
            </a:extLst>
          </p:cNvPr>
          <p:cNvSpPr/>
          <p:nvPr/>
        </p:nvSpPr>
        <p:spPr>
          <a:xfrm>
            <a:off x="1285399" y="242814"/>
            <a:ext cx="6244017" cy="584775"/>
          </a:xfrm>
          <a:prstGeom prst="rect">
            <a:avLst/>
          </a:prstGeom>
        </p:spPr>
        <p:txBody>
          <a:bodyPr wrap="none">
            <a:spAutoFit/>
          </a:bodyPr>
          <a:lstStyle/>
          <a:p>
            <a:r>
              <a:rPr lang="en-US" sz="3200" dirty="0"/>
              <a:t>Selection of Collocation Location </a:t>
            </a:r>
          </a:p>
        </p:txBody>
      </p:sp>
      <p:sp>
        <p:nvSpPr>
          <p:cNvPr id="6" name="TextBox 5">
            <a:extLst>
              <a:ext uri="{FF2B5EF4-FFF2-40B4-BE49-F238E27FC236}">
                <a16:creationId xmlns:a16="http://schemas.microsoft.com/office/drawing/2014/main" id="{E241E819-329C-4E05-86CA-28CCC20659EB}"/>
              </a:ext>
            </a:extLst>
          </p:cNvPr>
          <p:cNvSpPr txBox="1"/>
          <p:nvPr/>
        </p:nvSpPr>
        <p:spPr>
          <a:xfrm>
            <a:off x="1066800" y="4724400"/>
            <a:ext cx="3493264" cy="369332"/>
          </a:xfrm>
          <a:prstGeom prst="rect">
            <a:avLst/>
          </a:prstGeom>
        </p:spPr>
        <p:txBody>
          <a:bodyPr wrap="none" rtlCol="0">
            <a:spAutoFit/>
          </a:bodyPr>
          <a:lstStyle/>
          <a:p>
            <a:r>
              <a:rPr lang="en-US" dirty="0"/>
              <a:t>Pixel-to-pixel collocation method</a:t>
            </a:r>
          </a:p>
        </p:txBody>
      </p:sp>
    </p:spTree>
    <p:extLst>
      <p:ext uri="{BB962C8B-B14F-4D97-AF65-F5344CB8AC3E}">
        <p14:creationId xmlns:p14="http://schemas.microsoft.com/office/powerpoint/2010/main" val="725463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034" y="575278"/>
            <a:ext cx="2361194" cy="2600266"/>
          </a:xfrm>
          <a:prstGeom prst="rect">
            <a:avLst/>
          </a:prstGeom>
        </p:spPr>
      </p:pic>
      <p:sp>
        <p:nvSpPr>
          <p:cNvPr id="6" name="TextBox 5"/>
          <p:cNvSpPr txBox="1"/>
          <p:nvPr/>
        </p:nvSpPr>
        <p:spPr>
          <a:xfrm>
            <a:off x="351360" y="267501"/>
            <a:ext cx="1824859" cy="307777"/>
          </a:xfrm>
          <a:prstGeom prst="rect">
            <a:avLst/>
          </a:prstGeom>
          <a:noFill/>
        </p:spPr>
        <p:txBody>
          <a:bodyPr wrap="none" rtlCol="0">
            <a:spAutoFit/>
          </a:bodyPr>
          <a:lstStyle/>
          <a:p>
            <a:r>
              <a:rPr lang="en-US" sz="1400" dirty="0"/>
              <a:t>106W-102W, 18N-27N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338394"/>
            <a:ext cx="3010512" cy="133800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0749" y="267501"/>
            <a:ext cx="3010512" cy="133800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08228" y="1949874"/>
            <a:ext cx="3010512" cy="1338006"/>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5371" y="1890213"/>
            <a:ext cx="3010512" cy="133800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480074"/>
            <a:ext cx="3010512" cy="1338006"/>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85232" y="3480074"/>
            <a:ext cx="3010512" cy="1338006"/>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70464" y="3420413"/>
            <a:ext cx="3010512" cy="1338006"/>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7034" y="5188553"/>
            <a:ext cx="3010512" cy="1338006"/>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61050" y="5128892"/>
            <a:ext cx="3010512" cy="1338006"/>
          </a:xfrm>
          <a:prstGeom prst="rect">
            <a:avLst/>
          </a:prstGeom>
        </p:spPr>
      </p:pic>
      <p:sp>
        <p:nvSpPr>
          <p:cNvPr id="16" name="TextBox 15">
            <a:extLst>
              <a:ext uri="{FF2B5EF4-FFF2-40B4-BE49-F238E27FC236}">
                <a16:creationId xmlns:a16="http://schemas.microsoft.com/office/drawing/2014/main" id="{6F946F63-1F7D-4885-B76D-05FFA171A3B6}"/>
              </a:ext>
            </a:extLst>
          </p:cNvPr>
          <p:cNvSpPr txBox="1"/>
          <p:nvPr/>
        </p:nvSpPr>
        <p:spPr>
          <a:xfrm>
            <a:off x="6219672" y="4803740"/>
            <a:ext cx="2719088" cy="1815882"/>
          </a:xfrm>
          <a:prstGeom prst="rect">
            <a:avLst/>
          </a:prstGeom>
        </p:spPr>
        <p:txBody>
          <a:bodyPr wrap="square" rtlCol="0">
            <a:spAutoFit/>
          </a:bodyPr>
          <a:lstStyle/>
          <a:p>
            <a:r>
              <a:rPr lang="en-US" sz="1400" b="1" dirty="0"/>
              <a:t>Tb difference only exists during day-time, for all the window channels + Band 16</a:t>
            </a:r>
          </a:p>
          <a:p>
            <a:pPr marL="171450" indent="-171450">
              <a:buFontTx/>
              <a:buChar char="-"/>
            </a:pPr>
            <a:r>
              <a:rPr lang="en-US" sz="1400" b="1" dirty="0"/>
              <a:t>Window channels: directional heating phase at the mountain area</a:t>
            </a:r>
          </a:p>
          <a:p>
            <a:pPr marL="171450" indent="-171450">
              <a:buFontTx/>
              <a:buChar char="-"/>
            </a:pPr>
            <a:r>
              <a:rPr lang="en-US" sz="1400" b="1" dirty="0"/>
              <a:t>How about the daily time variation at B16?</a:t>
            </a:r>
          </a:p>
        </p:txBody>
      </p:sp>
      <p:cxnSp>
        <p:nvCxnSpPr>
          <p:cNvPr id="3" name="Straight Arrow Connector 2">
            <a:extLst>
              <a:ext uri="{FF2B5EF4-FFF2-40B4-BE49-F238E27FC236}">
                <a16:creationId xmlns:a16="http://schemas.microsoft.com/office/drawing/2014/main" id="{93DC2A03-E491-49B1-B66C-05E59411E07B}"/>
              </a:ext>
            </a:extLst>
          </p:cNvPr>
          <p:cNvCxnSpPr/>
          <p:nvPr/>
        </p:nvCxnSpPr>
        <p:spPr>
          <a:xfrm flipV="1">
            <a:off x="2590800" y="1143000"/>
            <a:ext cx="228600" cy="228600"/>
          </a:xfrm>
          <a:prstGeom prst="straightConnector1">
            <a:avLst/>
          </a:prstGeom>
          <a:ln>
            <a:tailEnd type="triangle"/>
          </a:ln>
        </p:spPr>
        <p:style>
          <a:lnRef idx="1">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79AFBF48-DF20-408C-B8F0-41E2102DC8A1}"/>
              </a:ext>
            </a:extLst>
          </p:cNvPr>
          <p:cNvSpPr txBox="1"/>
          <p:nvPr/>
        </p:nvSpPr>
        <p:spPr>
          <a:xfrm>
            <a:off x="2393061" y="1284978"/>
            <a:ext cx="1851789" cy="369332"/>
          </a:xfrm>
          <a:prstGeom prst="rect">
            <a:avLst/>
          </a:prstGeom>
        </p:spPr>
        <p:txBody>
          <a:bodyPr wrap="none" rtlCol="0">
            <a:spAutoFit/>
          </a:bodyPr>
          <a:lstStyle/>
          <a:p>
            <a:r>
              <a:rPr lang="en-US" dirty="0"/>
              <a:t>? Need to check</a:t>
            </a:r>
          </a:p>
        </p:txBody>
      </p:sp>
    </p:spTree>
    <p:extLst>
      <p:ext uri="{BB962C8B-B14F-4D97-AF65-F5344CB8AC3E}">
        <p14:creationId xmlns:p14="http://schemas.microsoft.com/office/powerpoint/2010/main" val="1426105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12971" b="9494"/>
          <a:stretch/>
        </p:blipFill>
        <p:spPr>
          <a:xfrm>
            <a:off x="4724400" y="1439536"/>
            <a:ext cx="4300538" cy="4054510"/>
          </a:xfrm>
          <a:prstGeom prst="rect">
            <a:avLst/>
          </a:prstGeom>
        </p:spPr>
      </p:pic>
      <p:pic>
        <p:nvPicPr>
          <p:cNvPr id="7" name="Picture 6"/>
          <p:cNvPicPr>
            <a:picLocks noChangeAspect="1"/>
          </p:cNvPicPr>
          <p:nvPr/>
        </p:nvPicPr>
        <p:blipFill rotWithShape="1">
          <a:blip r:embed="rId3"/>
          <a:srcRect t="13502" b="8530"/>
          <a:stretch/>
        </p:blipFill>
        <p:spPr>
          <a:xfrm>
            <a:off x="221143" y="1461794"/>
            <a:ext cx="4300538" cy="4077119"/>
          </a:xfrm>
          <a:prstGeom prst="rect">
            <a:avLst/>
          </a:prstGeom>
        </p:spPr>
      </p:pic>
      <p:sp>
        <p:nvSpPr>
          <p:cNvPr id="8" name="TextBox 7"/>
          <p:cNvSpPr txBox="1"/>
          <p:nvPr/>
        </p:nvSpPr>
        <p:spPr>
          <a:xfrm>
            <a:off x="1120429" y="997437"/>
            <a:ext cx="1768433" cy="415498"/>
          </a:xfrm>
          <a:prstGeom prst="rect">
            <a:avLst/>
          </a:prstGeom>
          <a:solidFill>
            <a:schemeClr val="tx1"/>
          </a:solidFill>
        </p:spPr>
        <p:txBody>
          <a:bodyPr wrap="none" rtlCol="0">
            <a:spAutoFit/>
          </a:bodyPr>
          <a:lstStyle/>
          <a:p>
            <a:r>
              <a:rPr lang="en-US" sz="2100" b="1" dirty="0">
                <a:solidFill>
                  <a:schemeClr val="bg1"/>
                </a:solidFill>
              </a:rPr>
              <a:t>G16 at 21:00</a:t>
            </a:r>
          </a:p>
        </p:txBody>
      </p:sp>
      <p:sp>
        <p:nvSpPr>
          <p:cNvPr id="9" name="TextBox 8"/>
          <p:cNvSpPr txBox="1"/>
          <p:nvPr/>
        </p:nvSpPr>
        <p:spPr>
          <a:xfrm>
            <a:off x="5562599" y="1045604"/>
            <a:ext cx="1768433" cy="415498"/>
          </a:xfrm>
          <a:prstGeom prst="rect">
            <a:avLst/>
          </a:prstGeom>
          <a:solidFill>
            <a:schemeClr val="tx1"/>
          </a:solidFill>
        </p:spPr>
        <p:txBody>
          <a:bodyPr wrap="none" rtlCol="0">
            <a:spAutoFit/>
          </a:bodyPr>
          <a:lstStyle/>
          <a:p>
            <a:r>
              <a:rPr lang="en-US" sz="2100" b="1" dirty="0">
                <a:solidFill>
                  <a:schemeClr val="bg1"/>
                </a:solidFill>
              </a:rPr>
              <a:t>G17 at 21:00</a:t>
            </a:r>
          </a:p>
        </p:txBody>
      </p:sp>
      <p:sp>
        <p:nvSpPr>
          <p:cNvPr id="10" name="Oval 9"/>
          <p:cNvSpPr/>
          <p:nvPr/>
        </p:nvSpPr>
        <p:spPr>
          <a:xfrm>
            <a:off x="2209800" y="4419599"/>
            <a:ext cx="228599" cy="38100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p:cNvSpPr/>
          <p:nvPr/>
        </p:nvSpPr>
        <p:spPr>
          <a:xfrm>
            <a:off x="7010401" y="4385102"/>
            <a:ext cx="228600" cy="4154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2">
            <a:extLst>
              <a:ext uri="{FF2B5EF4-FFF2-40B4-BE49-F238E27FC236}">
                <a16:creationId xmlns:a16="http://schemas.microsoft.com/office/drawing/2014/main" id="{7219A642-F979-46F5-957B-7FF6E30FB2CD}"/>
              </a:ext>
            </a:extLst>
          </p:cNvPr>
          <p:cNvSpPr>
            <a:spLocks noGrp="1"/>
          </p:cNvSpPr>
          <p:nvPr>
            <p:ph type="title"/>
          </p:nvPr>
        </p:nvSpPr>
        <p:spPr>
          <a:xfrm>
            <a:off x="685800" y="228600"/>
            <a:ext cx="6925497" cy="493078"/>
          </a:xfrm>
        </p:spPr>
        <p:txBody>
          <a:bodyPr/>
          <a:lstStyle/>
          <a:p>
            <a:r>
              <a:rPr lang="en-US" dirty="0"/>
              <a:t>Impact of Parallax - pixel displacement</a:t>
            </a:r>
          </a:p>
        </p:txBody>
      </p:sp>
      <p:sp>
        <p:nvSpPr>
          <p:cNvPr id="2" name="TextBox 1">
            <a:extLst>
              <a:ext uri="{FF2B5EF4-FFF2-40B4-BE49-F238E27FC236}">
                <a16:creationId xmlns:a16="http://schemas.microsoft.com/office/drawing/2014/main" id="{2BEADBDD-3BD8-469F-A1FC-DD8F6FBA9DFC}"/>
              </a:ext>
            </a:extLst>
          </p:cNvPr>
          <p:cNvSpPr txBox="1"/>
          <p:nvPr/>
        </p:nvSpPr>
        <p:spPr>
          <a:xfrm>
            <a:off x="304800" y="5660259"/>
            <a:ext cx="8231793" cy="923330"/>
          </a:xfrm>
          <a:prstGeom prst="rect">
            <a:avLst/>
          </a:prstGeom>
        </p:spPr>
        <p:txBody>
          <a:bodyPr wrap="square" rtlCol="0">
            <a:spAutoFit/>
          </a:bodyPr>
          <a:lstStyle/>
          <a:p>
            <a:pPr marL="285750" indent="-285750">
              <a:buFont typeface="Arial" panose="020B0604020202020204" pitchFamily="34" charset="0"/>
              <a:buChar char="•"/>
            </a:pPr>
            <a:r>
              <a:rPr lang="en-US" dirty="0"/>
              <a:t>Clean ocean may be preferred to reduce the parallax impact</a:t>
            </a:r>
          </a:p>
          <a:p>
            <a:pPr marL="285750" indent="-285750">
              <a:buFont typeface="Arial" panose="020B0604020202020204" pitchFamily="34" charset="0"/>
              <a:buChar char="•"/>
            </a:pPr>
            <a:r>
              <a:rPr lang="en-US" dirty="0"/>
              <a:t>Impact may be reduced with uniformity check and statistically sufficient collocated pixels</a:t>
            </a:r>
          </a:p>
        </p:txBody>
      </p:sp>
    </p:spTree>
    <p:extLst>
      <p:ext uri="{BB962C8B-B14F-4D97-AF65-F5344CB8AC3E}">
        <p14:creationId xmlns:p14="http://schemas.microsoft.com/office/powerpoint/2010/main" val="339115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72200" y="3276600"/>
            <a:ext cx="2614612" cy="1641733"/>
          </a:xfrm>
          <a:prstGeom prst="rect">
            <a:avLst/>
          </a:prstGeom>
        </p:spPr>
      </p:pic>
      <p:sp>
        <p:nvSpPr>
          <p:cNvPr id="2" name="Content Placeholder 1"/>
          <p:cNvSpPr>
            <a:spLocks noGrp="1"/>
          </p:cNvSpPr>
          <p:nvPr>
            <p:ph idx="1"/>
          </p:nvPr>
        </p:nvSpPr>
        <p:spPr>
          <a:xfrm>
            <a:off x="457200" y="990600"/>
            <a:ext cx="8229600" cy="5791200"/>
          </a:xfrm>
        </p:spPr>
        <p:txBody>
          <a:bodyPr/>
          <a:lstStyle/>
          <a:p>
            <a:r>
              <a:rPr lang="en-US" sz="2200" dirty="0"/>
              <a:t>GEO-GEO inter-comparison can provide continuous comparison results between two satellites in a day </a:t>
            </a:r>
          </a:p>
          <a:p>
            <a:r>
              <a:rPr lang="en-US" sz="2200" dirty="0"/>
              <a:t>NOAA has a long-term experience in using the GEO-GEO inter-comparison to monitor the relative calibration accuracy variation between two satellite instruments (e.g. Imagers and Sounders at GOES-East and GOES-West), especially during the PLT/PLPT periods</a:t>
            </a:r>
          </a:p>
          <a:p>
            <a:pPr lvl="1"/>
            <a:r>
              <a:rPr lang="en-US" sz="1600" dirty="0"/>
              <a:t>Diurnal calibration variation validation</a:t>
            </a:r>
          </a:p>
          <a:p>
            <a:pPr lvl="1"/>
            <a:r>
              <a:rPr lang="en-US" sz="1600" dirty="0"/>
              <a:t>Straylight impacts</a:t>
            </a:r>
          </a:p>
          <a:p>
            <a:pPr lvl="1"/>
            <a:r>
              <a:rPr lang="en-US" sz="1600" dirty="0"/>
              <a:t>Instrument performance anomaly detections</a:t>
            </a:r>
          </a:p>
          <a:p>
            <a:pPr lvl="1"/>
            <a:r>
              <a:rPr lang="en-US" sz="1600" dirty="0"/>
              <a:t>Assistance to anomaly investigation</a:t>
            </a:r>
          </a:p>
          <a:p>
            <a:pPr lvl="1"/>
            <a:r>
              <a:rPr lang="en-US" sz="1600" dirty="0"/>
              <a:t>Validation of operational algorithm update</a:t>
            </a:r>
          </a:p>
          <a:p>
            <a:pPr lvl="1"/>
            <a:r>
              <a:rPr lang="en-US" sz="1600" dirty="0"/>
              <a:t>…</a:t>
            </a:r>
          </a:p>
          <a:p>
            <a:r>
              <a:rPr lang="en-US" sz="2200" dirty="0"/>
              <a:t>GSICS community is also interested in the GEO-GEO IR inter-calibration</a:t>
            </a:r>
          </a:p>
          <a:p>
            <a:pPr lvl="1"/>
            <a:r>
              <a:rPr lang="en-US" sz="1600" dirty="0"/>
              <a:t>Complementary to GEO-LEO inter-calibration</a:t>
            </a:r>
          </a:p>
          <a:p>
            <a:pPr lvl="1"/>
            <a:r>
              <a:rPr lang="en-US" sz="1600" dirty="0"/>
              <a:t>To cover the 24-hour in a day for the GSICS IR correction products</a:t>
            </a:r>
          </a:p>
          <a:p>
            <a:pPr marL="457200" lvl="1" indent="0">
              <a:buNone/>
            </a:pPr>
            <a:endParaRPr lang="en-US" dirty="0"/>
          </a:p>
        </p:txBody>
      </p:sp>
      <p:sp>
        <p:nvSpPr>
          <p:cNvPr id="3" name="Title 2"/>
          <p:cNvSpPr>
            <a:spLocks noGrp="1"/>
          </p:cNvSpPr>
          <p:nvPr>
            <p:ph type="title"/>
          </p:nvPr>
        </p:nvSpPr>
        <p:spPr/>
        <p:txBody>
          <a:bodyPr/>
          <a:lstStyle/>
          <a:p>
            <a:r>
              <a:rPr lang="en-US" dirty="0"/>
              <a:t>Background</a:t>
            </a:r>
          </a:p>
        </p:txBody>
      </p:sp>
    </p:spTree>
    <p:extLst>
      <p:ext uri="{BB962C8B-B14F-4D97-AF65-F5344CB8AC3E}">
        <p14:creationId xmlns:p14="http://schemas.microsoft.com/office/powerpoint/2010/main" val="3402451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651B43-B64F-4B48-8F93-B58B61165D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2283" y="4291491"/>
            <a:ext cx="2085017" cy="2085017"/>
          </a:xfrm>
          <a:prstGeom prst="rect">
            <a:avLst/>
          </a:prstGeom>
        </p:spPr>
      </p:pic>
      <p:pic>
        <p:nvPicPr>
          <p:cNvPr id="4" name="Content Placeholder 10">
            <a:extLst>
              <a:ext uri="{FF2B5EF4-FFF2-40B4-BE49-F238E27FC236}">
                <a16:creationId xmlns:a16="http://schemas.microsoft.com/office/drawing/2014/main" id="{FFB73E17-CDDE-4BCA-AECB-9AFBA25930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4267200"/>
            <a:ext cx="2209800" cy="2209800"/>
          </a:xfrm>
          <a:prstGeom prst="rect">
            <a:avLst/>
          </a:prstGeom>
        </p:spPr>
      </p:pic>
      <p:sp>
        <p:nvSpPr>
          <p:cNvPr id="2" name="Content Placeholder 1">
            <a:extLst>
              <a:ext uri="{FF2B5EF4-FFF2-40B4-BE49-F238E27FC236}">
                <a16:creationId xmlns:a16="http://schemas.microsoft.com/office/drawing/2014/main" id="{86986DC1-3F02-4297-B1A3-9E6F0E42A206}"/>
              </a:ext>
            </a:extLst>
          </p:cNvPr>
          <p:cNvSpPr>
            <a:spLocks noGrp="1"/>
          </p:cNvSpPr>
          <p:nvPr>
            <p:ph idx="1"/>
          </p:nvPr>
        </p:nvSpPr>
        <p:spPr/>
        <p:txBody>
          <a:bodyPr/>
          <a:lstStyle/>
          <a:p>
            <a:r>
              <a:rPr lang="en-US" dirty="0"/>
              <a:t>Pixels at the FD swath #11 and/or #12 (near the Equator) will most likely be the candidate collocation target for the G16 vs. G17 inter-comparison </a:t>
            </a:r>
          </a:p>
          <a:p>
            <a:pPr lvl="1"/>
            <a:r>
              <a:rPr lang="en-US" dirty="0"/>
              <a:t>In the middle of the two satellite sub-satellite points</a:t>
            </a:r>
          </a:p>
          <a:p>
            <a:pPr lvl="1"/>
            <a:r>
              <a:rPr lang="en-US" dirty="0"/>
              <a:t>Ocean, most time cloud-free. Meanwhile cold scene is also needed to cover as much temperature range as possible </a:t>
            </a:r>
          </a:p>
          <a:p>
            <a:pPr lvl="1"/>
            <a:r>
              <a:rPr lang="en-US" dirty="0"/>
              <a:t>Sensitivity analysis is still under going</a:t>
            </a:r>
          </a:p>
          <a:p>
            <a:pPr lvl="1"/>
            <a:endParaRPr lang="en-US" dirty="0"/>
          </a:p>
        </p:txBody>
      </p:sp>
      <p:sp>
        <p:nvSpPr>
          <p:cNvPr id="3" name="Title 2">
            <a:extLst>
              <a:ext uri="{FF2B5EF4-FFF2-40B4-BE49-F238E27FC236}">
                <a16:creationId xmlns:a16="http://schemas.microsoft.com/office/drawing/2014/main" id="{B4C73E02-F1DE-4904-B61F-333CCC444E66}"/>
              </a:ext>
            </a:extLst>
          </p:cNvPr>
          <p:cNvSpPr>
            <a:spLocks noGrp="1"/>
          </p:cNvSpPr>
          <p:nvPr>
            <p:ph type="title"/>
          </p:nvPr>
        </p:nvSpPr>
        <p:spPr/>
        <p:txBody>
          <a:bodyPr/>
          <a:lstStyle/>
          <a:p>
            <a:r>
              <a:rPr lang="en-US" dirty="0"/>
              <a:t>G16 vs. G17 Inter-Comparison Target</a:t>
            </a:r>
          </a:p>
        </p:txBody>
      </p:sp>
      <p:sp>
        <p:nvSpPr>
          <p:cNvPr id="6" name="Rectangle 5">
            <a:extLst>
              <a:ext uri="{FF2B5EF4-FFF2-40B4-BE49-F238E27FC236}">
                <a16:creationId xmlns:a16="http://schemas.microsoft.com/office/drawing/2014/main" id="{89F970EA-FFFD-473A-B802-C38CAF543138}"/>
              </a:ext>
            </a:extLst>
          </p:cNvPr>
          <p:cNvSpPr/>
          <p:nvPr/>
        </p:nvSpPr>
        <p:spPr>
          <a:xfrm>
            <a:off x="7162800" y="5334000"/>
            <a:ext cx="152400" cy="152400"/>
          </a:xfrm>
          <a:prstGeom prst="rect">
            <a:avLst/>
          </a:prstGeom>
          <a:noFill/>
          <a:ln>
            <a:solidFill>
              <a:srgbClr val="FF0000"/>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BAE1C1C-6BD8-4C90-8799-2F2CD22B43E0}"/>
              </a:ext>
            </a:extLst>
          </p:cNvPr>
          <p:cNvSpPr/>
          <p:nvPr/>
        </p:nvSpPr>
        <p:spPr>
          <a:xfrm>
            <a:off x="6096000" y="5410200"/>
            <a:ext cx="152400" cy="152400"/>
          </a:xfrm>
          <a:prstGeom prst="rect">
            <a:avLst/>
          </a:prstGeom>
          <a:noFill/>
          <a:ln>
            <a:solidFill>
              <a:srgbClr val="FF0000"/>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85238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GEO-GEO inter-comparison is a powerful tool to validate and monitor the instrument performances </a:t>
            </a:r>
          </a:p>
          <a:p>
            <a:pPr marL="0" indent="0">
              <a:buNone/>
            </a:pPr>
            <a:endParaRPr lang="en-US" dirty="0"/>
          </a:p>
          <a:p>
            <a:pPr marL="0" indent="0">
              <a:buNone/>
            </a:pPr>
            <a:r>
              <a:rPr lang="en-US" dirty="0"/>
              <a:t>Experiences/lessons for the GEO-GEO IR inter-calibration:</a:t>
            </a:r>
          </a:p>
          <a:p>
            <a:r>
              <a:rPr lang="en-US" dirty="0"/>
              <a:t>Pixel-to-pixel matching method is recommended</a:t>
            </a:r>
          </a:p>
          <a:p>
            <a:r>
              <a:rPr lang="en-US" dirty="0"/>
              <a:t>Identify the “best” collocation area(s)</a:t>
            </a:r>
          </a:p>
          <a:p>
            <a:pPr lvl="1"/>
            <a:r>
              <a:rPr lang="en-US" dirty="0"/>
              <a:t>Ocean target may be preferred</a:t>
            </a:r>
          </a:p>
          <a:p>
            <a:pPr lvl="1"/>
            <a:r>
              <a:rPr lang="en-US" dirty="0"/>
              <a:t>Large dynamic temperature range is needed </a:t>
            </a:r>
          </a:p>
          <a:p>
            <a:pPr lvl="1"/>
            <a:r>
              <a:rPr lang="en-US" dirty="0"/>
              <a:t>The ocean in the middle of the two satellites will most likely be selected for GOES-16/17.  </a:t>
            </a:r>
          </a:p>
          <a:p>
            <a:pPr lvl="1"/>
            <a:r>
              <a:rPr lang="en-US" dirty="0"/>
              <a:t>Assessment is still undergoing</a:t>
            </a:r>
          </a:p>
          <a:p>
            <a:r>
              <a:rPr lang="en-US" dirty="0"/>
              <a:t>Assess the impacts of SRF difference on the radiance/Tb bias after the site selections</a:t>
            </a:r>
          </a:p>
        </p:txBody>
      </p:sp>
      <p:sp>
        <p:nvSpPr>
          <p:cNvPr id="3" name="Title 2"/>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3766535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G16 ABI IR data are well calibrated with the ICT temperature and focal plane module (FPM) temperature well under control </a:t>
            </a:r>
          </a:p>
          <a:p>
            <a:pPr lvl="1"/>
            <a:r>
              <a:rPr lang="en-US" dirty="0"/>
              <a:t>No significant scene radiance dependent radiance/Tb bias to the collocated hyperspectral measurements</a:t>
            </a:r>
          </a:p>
          <a:p>
            <a:pPr lvl="1"/>
            <a:r>
              <a:rPr lang="en-US" dirty="0"/>
              <a:t>No detectable diurnal variation</a:t>
            </a:r>
          </a:p>
          <a:p>
            <a:pPr lvl="1"/>
            <a:r>
              <a:rPr lang="en-US" dirty="0"/>
              <a:t>No detectable incident dependent response at both NS and EW directions within the full-disk scan region</a:t>
            </a:r>
          </a:p>
          <a:p>
            <a:pPr lvl="1"/>
            <a:r>
              <a:rPr lang="en-US" dirty="0"/>
              <a:t>After the most recent operational update on 06/19/2018,  the mean Tb bias to all the four reference hyperspectral radiometers (</a:t>
            </a:r>
            <a:r>
              <a:rPr lang="en-US" dirty="0" err="1"/>
              <a:t>CrIS</a:t>
            </a:r>
            <a:r>
              <a:rPr lang="en-US" dirty="0"/>
              <a:t>/IASI) is within 0.15K. </a:t>
            </a:r>
          </a:p>
          <a:p>
            <a:r>
              <a:rPr lang="en-US" dirty="0"/>
              <a:t>G16 data can serve as the reference to validate and monitor the relative calibration variation of G17 IR measurements</a:t>
            </a:r>
          </a:p>
          <a:p>
            <a:pPr lvl="1"/>
            <a:r>
              <a:rPr lang="en-US" dirty="0"/>
              <a:t>G17 ABI performance was reported by Wu et al. (Monday, #1f)</a:t>
            </a:r>
          </a:p>
          <a:p>
            <a:pPr lvl="1"/>
            <a:endParaRPr lang="en-US" dirty="0"/>
          </a:p>
          <a:p>
            <a:pPr marL="57150" indent="0">
              <a:buNone/>
            </a:pPr>
            <a:endParaRPr lang="en-US" dirty="0"/>
          </a:p>
        </p:txBody>
      </p:sp>
      <p:sp>
        <p:nvSpPr>
          <p:cNvPr id="3" name="Title 2"/>
          <p:cNvSpPr>
            <a:spLocks noGrp="1"/>
          </p:cNvSpPr>
          <p:nvPr>
            <p:ph type="title"/>
          </p:nvPr>
        </p:nvSpPr>
        <p:spPr/>
        <p:txBody>
          <a:bodyPr/>
          <a:lstStyle/>
          <a:p>
            <a:r>
              <a:rPr lang="en-US" dirty="0"/>
              <a:t>GOES-16/17 ABI IR Data</a:t>
            </a:r>
          </a:p>
        </p:txBody>
      </p:sp>
    </p:spTree>
    <p:extLst>
      <p:ext uri="{BB962C8B-B14F-4D97-AF65-F5344CB8AC3E}">
        <p14:creationId xmlns:p14="http://schemas.microsoft.com/office/powerpoint/2010/main" val="188979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G17 vs G16 IR Inter-Comparison</a:t>
            </a:r>
          </a:p>
        </p:txBody>
      </p:sp>
      <p:sp>
        <p:nvSpPr>
          <p:cNvPr id="5" name="Content Placeholder 4"/>
          <p:cNvSpPr>
            <a:spLocks noGrp="1"/>
          </p:cNvSpPr>
          <p:nvPr>
            <p:ph idx="1"/>
          </p:nvPr>
        </p:nvSpPr>
        <p:spPr/>
        <p:txBody>
          <a:bodyPr/>
          <a:lstStyle/>
          <a:p>
            <a:r>
              <a:rPr lang="en-US" dirty="0"/>
              <a:t>The GEO-GEO inter-comparison is conducted at different scan frames based on the ABI timelines</a:t>
            </a:r>
          </a:p>
          <a:p>
            <a:pPr lvl="1"/>
            <a:r>
              <a:rPr lang="en-US" dirty="0"/>
              <a:t>Calibration-to-calibration</a:t>
            </a:r>
          </a:p>
          <a:p>
            <a:pPr lvl="1"/>
            <a:r>
              <a:rPr lang="en-US" dirty="0"/>
              <a:t>CONUS-to-CONUS </a:t>
            </a:r>
          </a:p>
          <a:p>
            <a:pPr lvl="1"/>
            <a:r>
              <a:rPr lang="en-US" dirty="0"/>
              <a:t>Swath-to-swath</a:t>
            </a:r>
          </a:p>
          <a:p>
            <a:pPr lvl="1"/>
            <a:endParaRPr lang="en-US" dirty="0"/>
          </a:p>
        </p:txBody>
      </p:sp>
      <p:pic>
        <p:nvPicPr>
          <p:cNvPr id="6" name="Picture 5"/>
          <p:cNvPicPr>
            <a:picLocks noChangeAspect="1"/>
          </p:cNvPicPr>
          <p:nvPr/>
        </p:nvPicPr>
        <p:blipFill>
          <a:blip r:embed="rId2"/>
          <a:stretch>
            <a:fillRect/>
          </a:stretch>
        </p:blipFill>
        <p:spPr>
          <a:xfrm>
            <a:off x="0" y="3464436"/>
            <a:ext cx="4800600" cy="3070073"/>
          </a:xfrm>
          <a:prstGeom prst="rect">
            <a:avLst/>
          </a:prstGeom>
        </p:spPr>
      </p:pic>
      <p:sp>
        <p:nvSpPr>
          <p:cNvPr id="2" name="TextBox 1">
            <a:extLst>
              <a:ext uri="{FF2B5EF4-FFF2-40B4-BE49-F238E27FC236}">
                <a16:creationId xmlns:a16="http://schemas.microsoft.com/office/drawing/2014/main" id="{5F46E07E-697C-4BAA-9326-04C2570137DA}"/>
              </a:ext>
            </a:extLst>
          </p:cNvPr>
          <p:cNvSpPr txBox="1"/>
          <p:nvPr/>
        </p:nvSpPr>
        <p:spPr>
          <a:xfrm>
            <a:off x="529664" y="6321623"/>
            <a:ext cx="3684022" cy="307777"/>
          </a:xfrm>
          <a:prstGeom prst="rect">
            <a:avLst/>
          </a:prstGeom>
        </p:spPr>
        <p:txBody>
          <a:bodyPr wrap="none" rtlCol="0">
            <a:spAutoFit/>
          </a:bodyPr>
          <a:lstStyle/>
          <a:p>
            <a:r>
              <a:rPr lang="en-US" sz="1400" b="1" dirty="0"/>
              <a:t>Default Mode 3 timeline used at GOES-16</a:t>
            </a:r>
          </a:p>
        </p:txBody>
      </p:sp>
      <p:pic>
        <p:nvPicPr>
          <p:cNvPr id="4" name="Picture 3">
            <a:extLst>
              <a:ext uri="{FF2B5EF4-FFF2-40B4-BE49-F238E27FC236}">
                <a16:creationId xmlns:a16="http://schemas.microsoft.com/office/drawing/2014/main" id="{A081324D-06E4-4BF6-A348-2D71FDC6D6F7}"/>
              </a:ext>
            </a:extLst>
          </p:cNvPr>
          <p:cNvPicPr>
            <a:picLocks noChangeAspect="1"/>
          </p:cNvPicPr>
          <p:nvPr/>
        </p:nvPicPr>
        <p:blipFill>
          <a:blip r:embed="rId3"/>
          <a:stretch>
            <a:fillRect/>
          </a:stretch>
        </p:blipFill>
        <p:spPr>
          <a:xfrm>
            <a:off x="4784785" y="4300161"/>
            <a:ext cx="4070971" cy="1857424"/>
          </a:xfrm>
          <a:prstGeom prst="rect">
            <a:avLst/>
          </a:prstGeom>
        </p:spPr>
      </p:pic>
      <p:sp>
        <p:nvSpPr>
          <p:cNvPr id="7" name="TextBox 6">
            <a:extLst>
              <a:ext uri="{FF2B5EF4-FFF2-40B4-BE49-F238E27FC236}">
                <a16:creationId xmlns:a16="http://schemas.microsoft.com/office/drawing/2014/main" id="{5313975F-E143-4A5B-98AC-25828BAABB07}"/>
              </a:ext>
            </a:extLst>
          </p:cNvPr>
          <p:cNvSpPr txBox="1"/>
          <p:nvPr/>
        </p:nvSpPr>
        <p:spPr>
          <a:xfrm>
            <a:off x="4856177" y="6170609"/>
            <a:ext cx="3684022" cy="307777"/>
          </a:xfrm>
          <a:prstGeom prst="rect">
            <a:avLst/>
          </a:prstGeom>
        </p:spPr>
        <p:txBody>
          <a:bodyPr wrap="none" rtlCol="0">
            <a:spAutoFit/>
          </a:bodyPr>
          <a:lstStyle/>
          <a:p>
            <a:r>
              <a:rPr lang="en-US" sz="1400" b="1" dirty="0"/>
              <a:t>Default Mode 6 timeline used at GOES-16</a:t>
            </a:r>
          </a:p>
        </p:txBody>
      </p:sp>
      <p:sp>
        <p:nvSpPr>
          <p:cNvPr id="8" name="TextBox 7">
            <a:extLst>
              <a:ext uri="{FF2B5EF4-FFF2-40B4-BE49-F238E27FC236}">
                <a16:creationId xmlns:a16="http://schemas.microsoft.com/office/drawing/2014/main" id="{69FD4B2B-BCE2-4F42-A669-AC03BEDC9F1E}"/>
              </a:ext>
            </a:extLst>
          </p:cNvPr>
          <p:cNvSpPr txBox="1"/>
          <p:nvPr/>
        </p:nvSpPr>
        <p:spPr>
          <a:xfrm>
            <a:off x="4038600" y="1946348"/>
            <a:ext cx="5105400" cy="1569660"/>
          </a:xfrm>
          <a:prstGeom prst="rect">
            <a:avLst/>
          </a:prstGeom>
        </p:spPr>
        <p:txBody>
          <a:bodyPr wrap="square" rtlCol="0">
            <a:spAutoFit/>
          </a:bodyPr>
          <a:lstStyle/>
          <a:p>
            <a:pPr marL="285750" indent="-285750">
              <a:buFont typeface="Arial" panose="020B0604020202020204" pitchFamily="34" charset="0"/>
              <a:buChar char="•"/>
            </a:pPr>
            <a:r>
              <a:rPr lang="en-US" sz="1600" dirty="0">
                <a:solidFill>
                  <a:srgbClr val="FF0000"/>
                </a:solidFill>
              </a:rPr>
              <a:t>GOES-17 Mode 3/6 timelines have the same numbers of MESO, CONUS and FD scans.  The main difference is that GOES-17 conducts the ICT calibration at every 5 minutes.</a:t>
            </a:r>
          </a:p>
          <a:p>
            <a:pPr marL="285750" indent="-285750">
              <a:buFont typeface="Arial" panose="020B0604020202020204" pitchFamily="34" charset="0"/>
              <a:buChar char="•"/>
            </a:pPr>
            <a:r>
              <a:rPr lang="en-US" sz="1600" dirty="0">
                <a:solidFill>
                  <a:srgbClr val="FF0000"/>
                </a:solidFill>
              </a:rPr>
              <a:t>NOAA is going to operate different versions of Mode 6 timeline for both GOES-16 and GOES-17.</a:t>
            </a:r>
          </a:p>
        </p:txBody>
      </p:sp>
    </p:spTree>
    <p:extLst>
      <p:ext uri="{BB962C8B-B14F-4D97-AF65-F5344CB8AC3E}">
        <p14:creationId xmlns:p14="http://schemas.microsoft.com/office/powerpoint/2010/main" val="151322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64"/>
            <a:ext cx="8269461" cy="754373"/>
          </a:xfrm>
        </p:spPr>
        <p:txBody>
          <a:bodyPr>
            <a:normAutofit/>
          </a:bodyPr>
          <a:lstStyle/>
          <a:p>
            <a:r>
              <a:rPr lang="en-US" dirty="0"/>
              <a:t>Pixel-matched GEO-GEO Inter-Comparison</a:t>
            </a:r>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3390" y="2057400"/>
            <a:ext cx="3939213" cy="236352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254" y="2057400"/>
            <a:ext cx="3992880" cy="2395728"/>
          </a:xfrm>
          <a:prstGeom prst="rect">
            <a:avLst/>
          </a:prstGeom>
        </p:spPr>
      </p:pic>
      <p:sp>
        <p:nvSpPr>
          <p:cNvPr id="7" name="TextBox 6"/>
          <p:cNvSpPr txBox="1"/>
          <p:nvPr/>
        </p:nvSpPr>
        <p:spPr>
          <a:xfrm>
            <a:off x="1859334" y="1640135"/>
            <a:ext cx="1003160" cy="369332"/>
          </a:xfrm>
          <a:prstGeom prst="rect">
            <a:avLst/>
          </a:prstGeom>
          <a:noFill/>
        </p:spPr>
        <p:txBody>
          <a:bodyPr wrap="none" rtlCol="0">
            <a:spAutoFit/>
          </a:bodyPr>
          <a:lstStyle/>
          <a:p>
            <a:r>
              <a:rPr lang="en-US" dirty="0"/>
              <a:t>GOES-17</a:t>
            </a:r>
          </a:p>
        </p:txBody>
      </p:sp>
      <p:sp>
        <p:nvSpPr>
          <p:cNvPr id="8" name="TextBox 7"/>
          <p:cNvSpPr txBox="1"/>
          <p:nvPr/>
        </p:nvSpPr>
        <p:spPr>
          <a:xfrm>
            <a:off x="6266742" y="1688068"/>
            <a:ext cx="1003160" cy="369332"/>
          </a:xfrm>
          <a:prstGeom prst="rect">
            <a:avLst/>
          </a:prstGeom>
          <a:noFill/>
        </p:spPr>
        <p:txBody>
          <a:bodyPr wrap="none" rtlCol="0">
            <a:spAutoFit/>
          </a:bodyPr>
          <a:lstStyle/>
          <a:p>
            <a:r>
              <a:rPr lang="en-US" dirty="0"/>
              <a:t>GOES-16</a:t>
            </a:r>
          </a:p>
        </p:txBody>
      </p:sp>
      <p:sp>
        <p:nvSpPr>
          <p:cNvPr id="9" name="Content Placeholder 8"/>
          <p:cNvSpPr txBox="1">
            <a:spLocks noGrp="1"/>
          </p:cNvSpPr>
          <p:nvPr>
            <p:ph idx="1"/>
          </p:nvPr>
        </p:nvSpPr>
        <p:spPr>
          <a:xfrm>
            <a:off x="650040" y="4790260"/>
            <a:ext cx="7886700" cy="1366528"/>
          </a:xfrm>
          <a:prstGeom prst="rect">
            <a:avLst/>
          </a:prstGeom>
          <a:noFill/>
        </p:spPr>
        <p:txBody>
          <a:bodyPr wrap="square" rtlCol="0">
            <a:spAutoFit/>
          </a:bodyPr>
          <a:lstStyle/>
          <a:p>
            <a:pPr marL="0" indent="0">
              <a:buNone/>
            </a:pPr>
            <a:r>
              <a:rPr lang="en-US" sz="1800" dirty="0"/>
              <a:t>Matching criteria:</a:t>
            </a:r>
          </a:p>
          <a:p>
            <a:pPr marL="285750" indent="-285750">
              <a:buFontTx/>
              <a:buChar char="-"/>
            </a:pPr>
            <a:r>
              <a:rPr lang="en-US" sz="1800" dirty="0"/>
              <a:t>Same geo-location</a:t>
            </a:r>
          </a:p>
          <a:p>
            <a:pPr marL="285750" indent="-285750">
              <a:buFontTx/>
              <a:buChar char="-"/>
            </a:pPr>
            <a:r>
              <a:rPr lang="en-US" sz="1800" dirty="0"/>
              <a:t>Similar viewing zenith angle difference</a:t>
            </a:r>
          </a:p>
          <a:p>
            <a:pPr marL="285750" indent="-285750">
              <a:buFontTx/>
              <a:buChar char="-"/>
            </a:pPr>
            <a:r>
              <a:rPr lang="en-US" sz="1800" dirty="0"/>
              <a:t>Almost same time (time difference &lt; 60 seconds)</a:t>
            </a:r>
          </a:p>
        </p:txBody>
      </p:sp>
      <p:sp>
        <p:nvSpPr>
          <p:cNvPr id="3" name="TextBox 2">
            <a:extLst>
              <a:ext uri="{FF2B5EF4-FFF2-40B4-BE49-F238E27FC236}">
                <a16:creationId xmlns:a16="http://schemas.microsoft.com/office/drawing/2014/main" id="{6B1A19AB-F10B-484D-B53F-06FCBE1A282D}"/>
              </a:ext>
            </a:extLst>
          </p:cNvPr>
          <p:cNvSpPr txBox="1"/>
          <p:nvPr/>
        </p:nvSpPr>
        <p:spPr>
          <a:xfrm>
            <a:off x="2416492" y="1133769"/>
            <a:ext cx="3288080" cy="369332"/>
          </a:xfrm>
          <a:prstGeom prst="rect">
            <a:avLst/>
          </a:prstGeom>
        </p:spPr>
        <p:txBody>
          <a:bodyPr wrap="none" rtlCol="0">
            <a:spAutoFit/>
          </a:bodyPr>
          <a:lstStyle/>
          <a:p>
            <a:r>
              <a:rPr lang="en-US" dirty="0"/>
              <a:t>Example:  CONUS-to-CONUS</a:t>
            </a:r>
          </a:p>
        </p:txBody>
      </p:sp>
    </p:spTree>
    <p:extLst>
      <p:ext uri="{BB962C8B-B14F-4D97-AF65-F5344CB8AC3E}">
        <p14:creationId xmlns:p14="http://schemas.microsoft.com/office/powerpoint/2010/main" val="3650703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0160"/>
            <a:ext cx="7886700" cy="754373"/>
          </a:xfrm>
        </p:spPr>
        <p:txBody>
          <a:bodyPr/>
          <a:lstStyle/>
          <a:p>
            <a:r>
              <a:rPr lang="en-US" dirty="0"/>
              <a:t>GEO-GEO Inter-comparison: B08 as an Example</a:t>
            </a: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9975"/>
            <a:ext cx="9144000" cy="3265714"/>
          </a:xfrm>
          <a:prstGeom prst="rect">
            <a:avLst/>
          </a:prstGeom>
        </p:spPr>
      </p:pic>
      <p:sp>
        <p:nvSpPr>
          <p:cNvPr id="3" name="TextBox 2">
            <a:extLst>
              <a:ext uri="{FF2B5EF4-FFF2-40B4-BE49-F238E27FC236}">
                <a16:creationId xmlns:a16="http://schemas.microsoft.com/office/drawing/2014/main" id="{7B1CCCD6-CF33-455E-986F-69DFBB0DAEE4}"/>
              </a:ext>
            </a:extLst>
          </p:cNvPr>
          <p:cNvSpPr txBox="1"/>
          <p:nvPr/>
        </p:nvSpPr>
        <p:spPr>
          <a:xfrm>
            <a:off x="1085046" y="4572000"/>
            <a:ext cx="954107" cy="369332"/>
          </a:xfrm>
          <a:prstGeom prst="rect">
            <a:avLst/>
          </a:prstGeom>
        </p:spPr>
        <p:txBody>
          <a:bodyPr wrap="none" rtlCol="0">
            <a:spAutoFit/>
          </a:bodyPr>
          <a:lstStyle/>
          <a:p>
            <a:r>
              <a:rPr lang="en-US" dirty="0"/>
              <a:t>Mode 3</a:t>
            </a:r>
          </a:p>
        </p:txBody>
      </p:sp>
      <p:sp>
        <p:nvSpPr>
          <p:cNvPr id="8" name="TextBox 7">
            <a:extLst>
              <a:ext uri="{FF2B5EF4-FFF2-40B4-BE49-F238E27FC236}">
                <a16:creationId xmlns:a16="http://schemas.microsoft.com/office/drawing/2014/main" id="{BFA09924-9A6A-4881-A607-EF1DC80ABED1}"/>
              </a:ext>
            </a:extLst>
          </p:cNvPr>
          <p:cNvSpPr txBox="1"/>
          <p:nvPr/>
        </p:nvSpPr>
        <p:spPr>
          <a:xfrm>
            <a:off x="4267201" y="4648200"/>
            <a:ext cx="954107" cy="369332"/>
          </a:xfrm>
          <a:prstGeom prst="rect">
            <a:avLst/>
          </a:prstGeom>
        </p:spPr>
        <p:txBody>
          <a:bodyPr wrap="none" rtlCol="0">
            <a:spAutoFit/>
          </a:bodyPr>
          <a:lstStyle/>
          <a:p>
            <a:r>
              <a:rPr lang="en-US" dirty="0"/>
              <a:t>Mode 6</a:t>
            </a:r>
          </a:p>
        </p:txBody>
      </p:sp>
      <p:sp>
        <p:nvSpPr>
          <p:cNvPr id="9" name="TextBox 8">
            <a:extLst>
              <a:ext uri="{FF2B5EF4-FFF2-40B4-BE49-F238E27FC236}">
                <a16:creationId xmlns:a16="http://schemas.microsoft.com/office/drawing/2014/main" id="{DEEF7C9A-C999-41E5-BD0B-CA925B1F5802}"/>
              </a:ext>
            </a:extLst>
          </p:cNvPr>
          <p:cNvSpPr txBox="1"/>
          <p:nvPr/>
        </p:nvSpPr>
        <p:spPr>
          <a:xfrm>
            <a:off x="7467600" y="4572000"/>
            <a:ext cx="954107" cy="369332"/>
          </a:xfrm>
          <a:prstGeom prst="rect">
            <a:avLst/>
          </a:prstGeom>
        </p:spPr>
        <p:txBody>
          <a:bodyPr wrap="none" rtlCol="0">
            <a:spAutoFit/>
          </a:bodyPr>
          <a:lstStyle/>
          <a:p>
            <a:r>
              <a:rPr lang="en-US" dirty="0"/>
              <a:t>Mode 3</a:t>
            </a:r>
          </a:p>
        </p:txBody>
      </p:sp>
      <p:cxnSp>
        <p:nvCxnSpPr>
          <p:cNvPr id="5" name="Straight Connector 4">
            <a:extLst>
              <a:ext uri="{FF2B5EF4-FFF2-40B4-BE49-F238E27FC236}">
                <a16:creationId xmlns:a16="http://schemas.microsoft.com/office/drawing/2014/main" id="{CBDD0ADF-08EB-4BDF-8B9A-9FA502F24563}"/>
              </a:ext>
            </a:extLst>
          </p:cNvPr>
          <p:cNvCxnSpPr/>
          <p:nvPr/>
        </p:nvCxnSpPr>
        <p:spPr>
          <a:xfrm>
            <a:off x="2133600" y="3733800"/>
            <a:ext cx="0" cy="1447800"/>
          </a:xfrm>
          <a:prstGeom prst="line">
            <a:avLst/>
          </a:prstGeom>
        </p:spPr>
        <p:style>
          <a:lnRef idx="1">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C927EA5-199E-4018-8070-914C8D61C98D}"/>
              </a:ext>
            </a:extLst>
          </p:cNvPr>
          <p:cNvCxnSpPr/>
          <p:nvPr/>
        </p:nvCxnSpPr>
        <p:spPr>
          <a:xfrm>
            <a:off x="7239000" y="3733800"/>
            <a:ext cx="0" cy="1447800"/>
          </a:xfrm>
          <a:prstGeom prst="line">
            <a:avLst/>
          </a:prstGeom>
        </p:spPr>
        <p:style>
          <a:lnRef idx="1">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A8A71175-A3B4-4324-AD97-C352DB617B14}"/>
              </a:ext>
            </a:extLst>
          </p:cNvPr>
          <p:cNvCxnSpPr/>
          <p:nvPr/>
        </p:nvCxnSpPr>
        <p:spPr>
          <a:xfrm flipH="1">
            <a:off x="1143000" y="4941332"/>
            <a:ext cx="838200" cy="0"/>
          </a:xfrm>
          <a:prstGeom prst="straightConnector1">
            <a:avLst/>
          </a:prstGeom>
          <a:ln>
            <a:tailEnd type="triangle"/>
          </a:ln>
        </p:spPr>
        <p:style>
          <a:lnRef idx="1">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F30A2E2C-EEFB-4949-BDC8-DC37D6545D90}"/>
              </a:ext>
            </a:extLst>
          </p:cNvPr>
          <p:cNvCxnSpPr>
            <a:cxnSpLocks/>
          </p:cNvCxnSpPr>
          <p:nvPr/>
        </p:nvCxnSpPr>
        <p:spPr>
          <a:xfrm>
            <a:off x="2133600" y="4941332"/>
            <a:ext cx="1447800" cy="0"/>
          </a:xfrm>
          <a:prstGeom prst="straightConnector1">
            <a:avLst/>
          </a:prstGeom>
          <a:ln>
            <a:tailEnd type="triangle"/>
          </a:ln>
        </p:spPr>
        <p:style>
          <a:lnRef idx="1">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9E9FC9E0-6376-46FA-AA33-6B99A32FC81E}"/>
              </a:ext>
            </a:extLst>
          </p:cNvPr>
          <p:cNvCxnSpPr/>
          <p:nvPr/>
        </p:nvCxnSpPr>
        <p:spPr>
          <a:xfrm>
            <a:off x="7278707" y="4941332"/>
            <a:ext cx="1143000" cy="0"/>
          </a:xfrm>
          <a:prstGeom prst="straightConnector1">
            <a:avLst/>
          </a:prstGeom>
          <a:ln>
            <a:tailEnd type="triangle"/>
          </a:ln>
        </p:spPr>
        <p:style>
          <a:lnRef idx="1">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C8ABEC05-1B30-4A48-9723-2EF881A7520F}"/>
              </a:ext>
            </a:extLst>
          </p:cNvPr>
          <p:cNvCxnSpPr>
            <a:cxnSpLocks/>
          </p:cNvCxnSpPr>
          <p:nvPr/>
        </p:nvCxnSpPr>
        <p:spPr>
          <a:xfrm flipH="1">
            <a:off x="5638800" y="4945479"/>
            <a:ext cx="1447800" cy="0"/>
          </a:xfrm>
          <a:prstGeom prst="straightConnector1">
            <a:avLst/>
          </a:prstGeom>
          <a:ln>
            <a:tailEnd type="triangle"/>
          </a:ln>
        </p:spPr>
        <p:style>
          <a:lnRef idx="1">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7EBFFC86-737E-4345-BB67-FF9C47E97E5F}"/>
              </a:ext>
            </a:extLst>
          </p:cNvPr>
          <p:cNvSpPr txBox="1"/>
          <p:nvPr/>
        </p:nvSpPr>
        <p:spPr>
          <a:xfrm>
            <a:off x="1143000" y="5638800"/>
            <a:ext cx="7278708" cy="646331"/>
          </a:xfrm>
          <a:prstGeom prst="rect">
            <a:avLst/>
          </a:prstGeom>
        </p:spPr>
        <p:txBody>
          <a:bodyPr wrap="square" rtlCol="0">
            <a:spAutoFit/>
          </a:bodyPr>
          <a:lstStyle/>
          <a:p>
            <a:r>
              <a:rPr lang="en-US" dirty="0"/>
              <a:t>GOES-17 IR radiance is generally stable when the FPM temperature is under control.</a:t>
            </a:r>
          </a:p>
        </p:txBody>
      </p:sp>
    </p:spTree>
    <p:extLst>
      <p:ext uri="{BB962C8B-B14F-4D97-AF65-F5344CB8AC3E}">
        <p14:creationId xmlns:p14="http://schemas.microsoft.com/office/powerpoint/2010/main" val="1882922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0160"/>
            <a:ext cx="7886700" cy="754373"/>
          </a:xfrm>
        </p:spPr>
        <p:txBody>
          <a:bodyPr/>
          <a:lstStyle/>
          <a:p>
            <a:r>
              <a:rPr lang="en-US" dirty="0"/>
              <a:t>GEO-GEO Inter-comparison : B08 as an Example</a:t>
            </a: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0200"/>
            <a:ext cx="9144000" cy="3265714"/>
          </a:xfrm>
          <a:prstGeom prst="rect">
            <a:avLst/>
          </a:prstGeom>
        </p:spPr>
      </p:pic>
      <p:cxnSp>
        <p:nvCxnSpPr>
          <p:cNvPr id="26" name="Straight Arrow Connector 25">
            <a:extLst>
              <a:ext uri="{FF2B5EF4-FFF2-40B4-BE49-F238E27FC236}">
                <a16:creationId xmlns:a16="http://schemas.microsoft.com/office/drawing/2014/main" id="{900C1F06-C683-4478-AD0D-B7AF0BA79F8A}"/>
              </a:ext>
            </a:extLst>
          </p:cNvPr>
          <p:cNvCxnSpPr>
            <a:cxnSpLocks/>
          </p:cNvCxnSpPr>
          <p:nvPr/>
        </p:nvCxnSpPr>
        <p:spPr>
          <a:xfrm>
            <a:off x="4114800" y="1546048"/>
            <a:ext cx="381000" cy="435152"/>
          </a:xfrm>
          <a:prstGeom prst="straightConnector1">
            <a:avLst/>
          </a:prstGeom>
          <a:ln w="28575">
            <a:solidFill>
              <a:schemeClr val="tx1"/>
            </a:solidFill>
            <a:tailEnd type="triangle"/>
          </a:ln>
        </p:spPr>
        <p:style>
          <a:lnRef idx="1">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DADDE06C-A87C-407D-A914-F753416B4914}"/>
              </a:ext>
            </a:extLst>
          </p:cNvPr>
          <p:cNvCxnSpPr>
            <a:cxnSpLocks/>
          </p:cNvCxnSpPr>
          <p:nvPr/>
        </p:nvCxnSpPr>
        <p:spPr>
          <a:xfrm flipH="1" flipV="1">
            <a:off x="5029200" y="3747583"/>
            <a:ext cx="304800" cy="1053017"/>
          </a:xfrm>
          <a:prstGeom prst="straightConnector1">
            <a:avLst/>
          </a:prstGeom>
          <a:ln w="28575">
            <a:solidFill>
              <a:schemeClr val="tx1"/>
            </a:solidFill>
            <a:tailEnd type="triangle"/>
          </a:ln>
        </p:spPr>
        <p:style>
          <a:lnRef idx="1">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BC942B16-1A07-4822-94E8-80350580926D}"/>
              </a:ext>
            </a:extLst>
          </p:cNvPr>
          <p:cNvSpPr txBox="1"/>
          <p:nvPr/>
        </p:nvSpPr>
        <p:spPr>
          <a:xfrm>
            <a:off x="2000249" y="1151260"/>
            <a:ext cx="5295901" cy="646331"/>
          </a:xfrm>
          <a:prstGeom prst="rect">
            <a:avLst/>
          </a:prstGeom>
        </p:spPr>
        <p:txBody>
          <a:bodyPr wrap="square" rtlCol="0">
            <a:spAutoFit/>
          </a:bodyPr>
          <a:lstStyle/>
          <a:p>
            <a:r>
              <a:rPr lang="en-US" dirty="0"/>
              <a:t>Warmer than G16 before FPM reaches the peak temperature.  </a:t>
            </a:r>
          </a:p>
        </p:txBody>
      </p:sp>
      <p:sp>
        <p:nvSpPr>
          <p:cNvPr id="32" name="TextBox 31">
            <a:extLst>
              <a:ext uri="{FF2B5EF4-FFF2-40B4-BE49-F238E27FC236}">
                <a16:creationId xmlns:a16="http://schemas.microsoft.com/office/drawing/2014/main" id="{18BB2491-C9BC-4ADB-B8E4-8E82EA5F9DB2}"/>
              </a:ext>
            </a:extLst>
          </p:cNvPr>
          <p:cNvSpPr txBox="1"/>
          <p:nvPr/>
        </p:nvSpPr>
        <p:spPr>
          <a:xfrm>
            <a:off x="3276600" y="4724400"/>
            <a:ext cx="4495801" cy="646331"/>
          </a:xfrm>
          <a:prstGeom prst="rect">
            <a:avLst/>
          </a:prstGeom>
        </p:spPr>
        <p:txBody>
          <a:bodyPr wrap="square" rtlCol="0">
            <a:spAutoFit/>
          </a:bodyPr>
          <a:lstStyle/>
          <a:p>
            <a:r>
              <a:rPr lang="en-US" dirty="0"/>
              <a:t>Colder than G16 before FPM reaches the peak temperature.</a:t>
            </a:r>
          </a:p>
        </p:txBody>
      </p:sp>
      <p:sp>
        <p:nvSpPr>
          <p:cNvPr id="35" name="TextBox 34">
            <a:extLst>
              <a:ext uri="{FF2B5EF4-FFF2-40B4-BE49-F238E27FC236}">
                <a16:creationId xmlns:a16="http://schemas.microsoft.com/office/drawing/2014/main" id="{CEB7EEDD-E27E-4EF3-818E-91C9339A9197}"/>
              </a:ext>
            </a:extLst>
          </p:cNvPr>
          <p:cNvSpPr txBox="1"/>
          <p:nvPr/>
        </p:nvSpPr>
        <p:spPr>
          <a:xfrm>
            <a:off x="304800" y="5638800"/>
            <a:ext cx="8382000" cy="923330"/>
          </a:xfrm>
          <a:prstGeom prst="rect">
            <a:avLst/>
          </a:prstGeom>
        </p:spPr>
        <p:txBody>
          <a:bodyPr wrap="square" rtlCol="0">
            <a:spAutoFit/>
          </a:bodyPr>
          <a:lstStyle/>
          <a:p>
            <a:r>
              <a:rPr lang="en-US" dirty="0"/>
              <a:t>The variation of the G17 IR radiance is due to the quick change of detector responsivity as FPM temperature changes. This impact will be mitigated with the predictive calibration algorithm (Wu et al., #1f).</a:t>
            </a:r>
          </a:p>
        </p:txBody>
      </p:sp>
    </p:spTree>
    <p:extLst>
      <p:ext uri="{BB962C8B-B14F-4D97-AF65-F5344CB8AC3E}">
        <p14:creationId xmlns:p14="http://schemas.microsoft.com/office/powerpoint/2010/main" val="1569083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0160"/>
            <a:ext cx="7886700" cy="754373"/>
          </a:xfrm>
        </p:spPr>
        <p:txBody>
          <a:bodyPr/>
          <a:lstStyle/>
          <a:p>
            <a:r>
              <a:rPr lang="en-US" dirty="0"/>
              <a:t>Validation of Timeline Update: B08 as an Example</a:t>
            </a: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9975"/>
            <a:ext cx="9144000" cy="3265714"/>
          </a:xfrm>
          <a:prstGeom prst="rect">
            <a:avLst/>
          </a:prstGeom>
        </p:spPr>
      </p:pic>
      <p:sp>
        <p:nvSpPr>
          <p:cNvPr id="3" name="TextBox 2">
            <a:extLst>
              <a:ext uri="{FF2B5EF4-FFF2-40B4-BE49-F238E27FC236}">
                <a16:creationId xmlns:a16="http://schemas.microsoft.com/office/drawing/2014/main" id="{7B1CCCD6-CF33-455E-986F-69DFBB0DAEE4}"/>
              </a:ext>
            </a:extLst>
          </p:cNvPr>
          <p:cNvSpPr txBox="1"/>
          <p:nvPr/>
        </p:nvSpPr>
        <p:spPr>
          <a:xfrm>
            <a:off x="1085046" y="4572000"/>
            <a:ext cx="954107" cy="369332"/>
          </a:xfrm>
          <a:prstGeom prst="rect">
            <a:avLst/>
          </a:prstGeom>
        </p:spPr>
        <p:txBody>
          <a:bodyPr wrap="none" rtlCol="0">
            <a:spAutoFit/>
          </a:bodyPr>
          <a:lstStyle/>
          <a:p>
            <a:r>
              <a:rPr lang="en-US" dirty="0"/>
              <a:t>Mode 3</a:t>
            </a:r>
          </a:p>
        </p:txBody>
      </p:sp>
      <p:sp>
        <p:nvSpPr>
          <p:cNvPr id="8" name="TextBox 7">
            <a:extLst>
              <a:ext uri="{FF2B5EF4-FFF2-40B4-BE49-F238E27FC236}">
                <a16:creationId xmlns:a16="http://schemas.microsoft.com/office/drawing/2014/main" id="{BFA09924-9A6A-4881-A607-EF1DC80ABED1}"/>
              </a:ext>
            </a:extLst>
          </p:cNvPr>
          <p:cNvSpPr txBox="1"/>
          <p:nvPr/>
        </p:nvSpPr>
        <p:spPr>
          <a:xfrm>
            <a:off x="3982032" y="4707957"/>
            <a:ext cx="954107" cy="369332"/>
          </a:xfrm>
          <a:prstGeom prst="rect">
            <a:avLst/>
          </a:prstGeom>
        </p:spPr>
        <p:txBody>
          <a:bodyPr wrap="none" rtlCol="0">
            <a:spAutoFit/>
          </a:bodyPr>
          <a:lstStyle/>
          <a:p>
            <a:r>
              <a:rPr lang="en-US" dirty="0"/>
              <a:t>Mode 6</a:t>
            </a:r>
          </a:p>
        </p:txBody>
      </p:sp>
      <p:sp>
        <p:nvSpPr>
          <p:cNvPr id="9" name="TextBox 8">
            <a:extLst>
              <a:ext uri="{FF2B5EF4-FFF2-40B4-BE49-F238E27FC236}">
                <a16:creationId xmlns:a16="http://schemas.microsoft.com/office/drawing/2014/main" id="{DEEF7C9A-C999-41E5-BD0B-CA925B1F5802}"/>
              </a:ext>
            </a:extLst>
          </p:cNvPr>
          <p:cNvSpPr txBox="1"/>
          <p:nvPr/>
        </p:nvSpPr>
        <p:spPr>
          <a:xfrm>
            <a:off x="7467600" y="4572000"/>
            <a:ext cx="954107" cy="369332"/>
          </a:xfrm>
          <a:prstGeom prst="rect">
            <a:avLst/>
          </a:prstGeom>
        </p:spPr>
        <p:txBody>
          <a:bodyPr wrap="none" rtlCol="0">
            <a:spAutoFit/>
          </a:bodyPr>
          <a:lstStyle/>
          <a:p>
            <a:r>
              <a:rPr lang="en-US" dirty="0"/>
              <a:t>Mode 3</a:t>
            </a:r>
          </a:p>
        </p:txBody>
      </p:sp>
      <p:cxnSp>
        <p:nvCxnSpPr>
          <p:cNvPr id="5" name="Straight Connector 4">
            <a:extLst>
              <a:ext uri="{FF2B5EF4-FFF2-40B4-BE49-F238E27FC236}">
                <a16:creationId xmlns:a16="http://schemas.microsoft.com/office/drawing/2014/main" id="{CBDD0ADF-08EB-4BDF-8B9A-9FA502F24563}"/>
              </a:ext>
            </a:extLst>
          </p:cNvPr>
          <p:cNvCxnSpPr/>
          <p:nvPr/>
        </p:nvCxnSpPr>
        <p:spPr>
          <a:xfrm>
            <a:off x="2133600" y="3733800"/>
            <a:ext cx="0" cy="1447800"/>
          </a:xfrm>
          <a:prstGeom prst="line">
            <a:avLst/>
          </a:prstGeom>
        </p:spPr>
        <p:style>
          <a:lnRef idx="1">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C927EA5-199E-4018-8070-914C8D61C98D}"/>
              </a:ext>
            </a:extLst>
          </p:cNvPr>
          <p:cNvCxnSpPr/>
          <p:nvPr/>
        </p:nvCxnSpPr>
        <p:spPr>
          <a:xfrm>
            <a:off x="7239000" y="3733800"/>
            <a:ext cx="0" cy="1447800"/>
          </a:xfrm>
          <a:prstGeom prst="line">
            <a:avLst/>
          </a:prstGeom>
        </p:spPr>
        <p:style>
          <a:lnRef idx="1">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A8A71175-A3B4-4324-AD97-C352DB617B14}"/>
              </a:ext>
            </a:extLst>
          </p:cNvPr>
          <p:cNvCxnSpPr/>
          <p:nvPr/>
        </p:nvCxnSpPr>
        <p:spPr>
          <a:xfrm flipH="1">
            <a:off x="1143000" y="4941332"/>
            <a:ext cx="838200" cy="0"/>
          </a:xfrm>
          <a:prstGeom prst="straightConnector1">
            <a:avLst/>
          </a:prstGeom>
          <a:ln>
            <a:tailEnd type="triangle"/>
          </a:ln>
        </p:spPr>
        <p:style>
          <a:lnRef idx="1">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F30A2E2C-EEFB-4949-BDC8-DC37D6545D90}"/>
              </a:ext>
            </a:extLst>
          </p:cNvPr>
          <p:cNvCxnSpPr>
            <a:cxnSpLocks/>
          </p:cNvCxnSpPr>
          <p:nvPr/>
        </p:nvCxnSpPr>
        <p:spPr>
          <a:xfrm>
            <a:off x="2133600" y="4941332"/>
            <a:ext cx="1447800" cy="0"/>
          </a:xfrm>
          <a:prstGeom prst="straightConnector1">
            <a:avLst/>
          </a:prstGeom>
          <a:ln>
            <a:tailEnd type="triangle"/>
          </a:ln>
        </p:spPr>
        <p:style>
          <a:lnRef idx="1">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9E9FC9E0-6376-46FA-AA33-6B99A32FC81E}"/>
              </a:ext>
            </a:extLst>
          </p:cNvPr>
          <p:cNvCxnSpPr/>
          <p:nvPr/>
        </p:nvCxnSpPr>
        <p:spPr>
          <a:xfrm>
            <a:off x="7278707" y="4941332"/>
            <a:ext cx="1143000" cy="0"/>
          </a:xfrm>
          <a:prstGeom prst="straightConnector1">
            <a:avLst/>
          </a:prstGeom>
          <a:ln>
            <a:tailEnd type="triangle"/>
          </a:ln>
        </p:spPr>
        <p:style>
          <a:lnRef idx="1">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C8ABEC05-1B30-4A48-9723-2EF881A7520F}"/>
              </a:ext>
            </a:extLst>
          </p:cNvPr>
          <p:cNvCxnSpPr>
            <a:cxnSpLocks/>
          </p:cNvCxnSpPr>
          <p:nvPr/>
        </p:nvCxnSpPr>
        <p:spPr>
          <a:xfrm flipH="1">
            <a:off x="5638800" y="4945479"/>
            <a:ext cx="1447800" cy="0"/>
          </a:xfrm>
          <a:prstGeom prst="straightConnector1">
            <a:avLst/>
          </a:prstGeom>
          <a:ln>
            <a:tailEnd type="triangle"/>
          </a:ln>
        </p:spPr>
        <p:style>
          <a:lnRef idx="1">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AFAE7E6D-B02D-478E-9836-B028A49E5828}"/>
              </a:ext>
            </a:extLst>
          </p:cNvPr>
          <p:cNvCxnSpPr>
            <a:cxnSpLocks/>
          </p:cNvCxnSpPr>
          <p:nvPr/>
        </p:nvCxnSpPr>
        <p:spPr>
          <a:xfrm flipH="1" flipV="1">
            <a:off x="1371600" y="2514600"/>
            <a:ext cx="190499" cy="857867"/>
          </a:xfrm>
          <a:prstGeom prst="straightConnector1">
            <a:avLst/>
          </a:prstGeom>
          <a:ln w="28575">
            <a:solidFill>
              <a:schemeClr val="tx1"/>
            </a:solidFill>
            <a:tailEnd type="triangle"/>
          </a:ln>
        </p:spPr>
        <p:style>
          <a:lnRef idx="1">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12CD782-921F-4AAF-8174-CA7FCC65A58C}"/>
              </a:ext>
            </a:extLst>
          </p:cNvPr>
          <p:cNvSpPr txBox="1"/>
          <p:nvPr/>
        </p:nvSpPr>
        <p:spPr>
          <a:xfrm>
            <a:off x="762000" y="3275979"/>
            <a:ext cx="2262158" cy="369332"/>
          </a:xfrm>
          <a:prstGeom prst="rect">
            <a:avLst/>
          </a:prstGeom>
        </p:spPr>
        <p:txBody>
          <a:bodyPr wrap="none" rtlCol="0">
            <a:spAutoFit/>
          </a:bodyPr>
          <a:lstStyle/>
          <a:p>
            <a:r>
              <a:rPr lang="en-US" b="1" dirty="0"/>
              <a:t>Cal-to-</a:t>
            </a:r>
            <a:r>
              <a:rPr lang="en-US" b="1" dirty="0" err="1"/>
              <a:t>cal</a:t>
            </a:r>
            <a:r>
              <a:rPr lang="en-US" b="1" dirty="0"/>
              <a:t> variation</a:t>
            </a:r>
          </a:p>
        </p:txBody>
      </p:sp>
      <p:sp>
        <p:nvSpPr>
          <p:cNvPr id="13" name="Oval 12">
            <a:extLst>
              <a:ext uri="{FF2B5EF4-FFF2-40B4-BE49-F238E27FC236}">
                <a16:creationId xmlns:a16="http://schemas.microsoft.com/office/drawing/2014/main" id="{6FF42242-1089-4089-8681-6021857D0958}"/>
              </a:ext>
            </a:extLst>
          </p:cNvPr>
          <p:cNvSpPr/>
          <p:nvPr/>
        </p:nvSpPr>
        <p:spPr>
          <a:xfrm>
            <a:off x="533399" y="2286000"/>
            <a:ext cx="1505753" cy="533400"/>
          </a:xfrm>
          <a:prstGeom prst="ellipse">
            <a:avLst/>
          </a:prstGeom>
          <a:noFill/>
          <a:ln>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2806E741-FA25-4394-835B-1BB9683865CE}"/>
              </a:ext>
            </a:extLst>
          </p:cNvPr>
          <p:cNvSpPr/>
          <p:nvPr/>
        </p:nvSpPr>
        <p:spPr>
          <a:xfrm>
            <a:off x="7658100" y="2152789"/>
            <a:ext cx="1181100" cy="533400"/>
          </a:xfrm>
          <a:prstGeom prst="ellipse">
            <a:avLst/>
          </a:prstGeom>
          <a:noFill/>
          <a:ln>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AA594F40-6455-45CB-814B-6EAD8F003ACF}"/>
              </a:ext>
            </a:extLst>
          </p:cNvPr>
          <p:cNvSpPr txBox="1"/>
          <p:nvPr/>
        </p:nvSpPr>
        <p:spPr>
          <a:xfrm>
            <a:off x="6307277" y="3228111"/>
            <a:ext cx="2262158" cy="369332"/>
          </a:xfrm>
          <a:prstGeom prst="rect">
            <a:avLst/>
          </a:prstGeom>
        </p:spPr>
        <p:txBody>
          <a:bodyPr wrap="none" rtlCol="0">
            <a:spAutoFit/>
          </a:bodyPr>
          <a:lstStyle/>
          <a:p>
            <a:r>
              <a:rPr lang="en-US" b="1" dirty="0"/>
              <a:t>Cal-to-</a:t>
            </a:r>
            <a:r>
              <a:rPr lang="en-US" b="1" dirty="0" err="1"/>
              <a:t>cal</a:t>
            </a:r>
            <a:r>
              <a:rPr lang="en-US" b="1" dirty="0"/>
              <a:t> variation</a:t>
            </a:r>
          </a:p>
        </p:txBody>
      </p:sp>
      <p:cxnSp>
        <p:nvCxnSpPr>
          <p:cNvPr id="23" name="Straight Arrow Connector 22">
            <a:extLst>
              <a:ext uri="{FF2B5EF4-FFF2-40B4-BE49-F238E27FC236}">
                <a16:creationId xmlns:a16="http://schemas.microsoft.com/office/drawing/2014/main" id="{9CA55CE5-B3AA-42E4-986D-4EBFB8AB7654}"/>
              </a:ext>
            </a:extLst>
          </p:cNvPr>
          <p:cNvCxnSpPr>
            <a:cxnSpLocks/>
          </p:cNvCxnSpPr>
          <p:nvPr/>
        </p:nvCxnSpPr>
        <p:spPr>
          <a:xfrm flipV="1">
            <a:off x="7944654" y="2636378"/>
            <a:ext cx="132546" cy="691355"/>
          </a:xfrm>
          <a:prstGeom prst="straightConnector1">
            <a:avLst/>
          </a:prstGeom>
          <a:ln w="28575">
            <a:solidFill>
              <a:schemeClr val="tx1"/>
            </a:solidFill>
            <a:tailEnd type="triangle"/>
          </a:ln>
        </p:spPr>
        <p:style>
          <a:lnRef idx="1">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9965D5CC-599D-40F4-8502-3421EC81A94F}"/>
              </a:ext>
            </a:extLst>
          </p:cNvPr>
          <p:cNvSpPr txBox="1"/>
          <p:nvPr/>
        </p:nvSpPr>
        <p:spPr>
          <a:xfrm>
            <a:off x="1295400" y="5582577"/>
            <a:ext cx="6327373" cy="369332"/>
          </a:xfrm>
          <a:prstGeom prst="rect">
            <a:avLst/>
          </a:prstGeom>
        </p:spPr>
        <p:txBody>
          <a:bodyPr wrap="none" rtlCol="0">
            <a:spAutoFit/>
          </a:bodyPr>
          <a:lstStyle/>
          <a:p>
            <a:r>
              <a:rPr lang="en-US" b="1" dirty="0"/>
              <a:t>Mode 6 reduces the calibration-to-calibration variation</a:t>
            </a:r>
          </a:p>
        </p:txBody>
      </p:sp>
    </p:spTree>
    <p:extLst>
      <p:ext uri="{BB962C8B-B14F-4D97-AF65-F5344CB8AC3E}">
        <p14:creationId xmlns:p14="http://schemas.microsoft.com/office/powerpoint/2010/main" val="818679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0160"/>
            <a:ext cx="7886700" cy="754373"/>
          </a:xfrm>
        </p:spPr>
        <p:txBody>
          <a:bodyPr/>
          <a:lstStyle/>
          <a:p>
            <a:r>
              <a:rPr lang="en-US" dirty="0"/>
              <a:t>Validation of Timeline Update: B08 as an Example</a:t>
            </a: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9975"/>
            <a:ext cx="9144000" cy="3265714"/>
          </a:xfrm>
          <a:prstGeom prst="rect">
            <a:avLst/>
          </a:prstGeom>
        </p:spPr>
      </p:pic>
      <p:sp>
        <p:nvSpPr>
          <p:cNvPr id="3" name="TextBox 2">
            <a:extLst>
              <a:ext uri="{FF2B5EF4-FFF2-40B4-BE49-F238E27FC236}">
                <a16:creationId xmlns:a16="http://schemas.microsoft.com/office/drawing/2014/main" id="{7B1CCCD6-CF33-455E-986F-69DFBB0DAEE4}"/>
              </a:ext>
            </a:extLst>
          </p:cNvPr>
          <p:cNvSpPr txBox="1"/>
          <p:nvPr/>
        </p:nvSpPr>
        <p:spPr>
          <a:xfrm>
            <a:off x="1085046" y="4572000"/>
            <a:ext cx="954107" cy="369332"/>
          </a:xfrm>
          <a:prstGeom prst="rect">
            <a:avLst/>
          </a:prstGeom>
        </p:spPr>
        <p:txBody>
          <a:bodyPr wrap="none" rtlCol="0">
            <a:spAutoFit/>
          </a:bodyPr>
          <a:lstStyle/>
          <a:p>
            <a:r>
              <a:rPr lang="en-US" dirty="0"/>
              <a:t>Mode 3</a:t>
            </a:r>
          </a:p>
        </p:txBody>
      </p:sp>
      <p:sp>
        <p:nvSpPr>
          <p:cNvPr id="8" name="TextBox 7">
            <a:extLst>
              <a:ext uri="{FF2B5EF4-FFF2-40B4-BE49-F238E27FC236}">
                <a16:creationId xmlns:a16="http://schemas.microsoft.com/office/drawing/2014/main" id="{BFA09924-9A6A-4881-A607-EF1DC80ABED1}"/>
              </a:ext>
            </a:extLst>
          </p:cNvPr>
          <p:cNvSpPr txBox="1"/>
          <p:nvPr/>
        </p:nvSpPr>
        <p:spPr>
          <a:xfrm>
            <a:off x="3982032" y="4707957"/>
            <a:ext cx="954107" cy="369332"/>
          </a:xfrm>
          <a:prstGeom prst="rect">
            <a:avLst/>
          </a:prstGeom>
        </p:spPr>
        <p:txBody>
          <a:bodyPr wrap="none" rtlCol="0">
            <a:spAutoFit/>
          </a:bodyPr>
          <a:lstStyle/>
          <a:p>
            <a:r>
              <a:rPr lang="en-US" dirty="0"/>
              <a:t>Mode 6</a:t>
            </a:r>
          </a:p>
        </p:txBody>
      </p:sp>
      <p:sp>
        <p:nvSpPr>
          <p:cNvPr id="9" name="TextBox 8">
            <a:extLst>
              <a:ext uri="{FF2B5EF4-FFF2-40B4-BE49-F238E27FC236}">
                <a16:creationId xmlns:a16="http://schemas.microsoft.com/office/drawing/2014/main" id="{DEEF7C9A-C999-41E5-BD0B-CA925B1F5802}"/>
              </a:ext>
            </a:extLst>
          </p:cNvPr>
          <p:cNvSpPr txBox="1"/>
          <p:nvPr/>
        </p:nvSpPr>
        <p:spPr>
          <a:xfrm>
            <a:off x="7467600" y="4572000"/>
            <a:ext cx="954107" cy="369332"/>
          </a:xfrm>
          <a:prstGeom prst="rect">
            <a:avLst/>
          </a:prstGeom>
        </p:spPr>
        <p:txBody>
          <a:bodyPr wrap="none" rtlCol="0">
            <a:spAutoFit/>
          </a:bodyPr>
          <a:lstStyle/>
          <a:p>
            <a:r>
              <a:rPr lang="en-US" dirty="0"/>
              <a:t>Mode 3</a:t>
            </a:r>
          </a:p>
        </p:txBody>
      </p:sp>
      <p:cxnSp>
        <p:nvCxnSpPr>
          <p:cNvPr id="5" name="Straight Connector 4">
            <a:extLst>
              <a:ext uri="{FF2B5EF4-FFF2-40B4-BE49-F238E27FC236}">
                <a16:creationId xmlns:a16="http://schemas.microsoft.com/office/drawing/2014/main" id="{CBDD0ADF-08EB-4BDF-8B9A-9FA502F24563}"/>
              </a:ext>
            </a:extLst>
          </p:cNvPr>
          <p:cNvCxnSpPr/>
          <p:nvPr/>
        </p:nvCxnSpPr>
        <p:spPr>
          <a:xfrm>
            <a:off x="2133600" y="3733800"/>
            <a:ext cx="0" cy="1447800"/>
          </a:xfrm>
          <a:prstGeom prst="line">
            <a:avLst/>
          </a:prstGeom>
        </p:spPr>
        <p:style>
          <a:lnRef idx="1">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C927EA5-199E-4018-8070-914C8D61C98D}"/>
              </a:ext>
            </a:extLst>
          </p:cNvPr>
          <p:cNvCxnSpPr/>
          <p:nvPr/>
        </p:nvCxnSpPr>
        <p:spPr>
          <a:xfrm>
            <a:off x="7239000" y="3733800"/>
            <a:ext cx="0" cy="1447800"/>
          </a:xfrm>
          <a:prstGeom prst="line">
            <a:avLst/>
          </a:prstGeom>
        </p:spPr>
        <p:style>
          <a:lnRef idx="1">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A8A71175-A3B4-4324-AD97-C352DB617B14}"/>
              </a:ext>
            </a:extLst>
          </p:cNvPr>
          <p:cNvCxnSpPr/>
          <p:nvPr/>
        </p:nvCxnSpPr>
        <p:spPr>
          <a:xfrm flipH="1">
            <a:off x="1143000" y="4941332"/>
            <a:ext cx="838200" cy="0"/>
          </a:xfrm>
          <a:prstGeom prst="straightConnector1">
            <a:avLst/>
          </a:prstGeom>
          <a:ln>
            <a:tailEnd type="triangle"/>
          </a:ln>
        </p:spPr>
        <p:style>
          <a:lnRef idx="1">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F30A2E2C-EEFB-4949-BDC8-DC37D6545D90}"/>
              </a:ext>
            </a:extLst>
          </p:cNvPr>
          <p:cNvCxnSpPr>
            <a:cxnSpLocks/>
          </p:cNvCxnSpPr>
          <p:nvPr/>
        </p:nvCxnSpPr>
        <p:spPr>
          <a:xfrm>
            <a:off x="2133600" y="4941332"/>
            <a:ext cx="1447800" cy="0"/>
          </a:xfrm>
          <a:prstGeom prst="straightConnector1">
            <a:avLst/>
          </a:prstGeom>
          <a:ln>
            <a:tailEnd type="triangle"/>
          </a:ln>
        </p:spPr>
        <p:style>
          <a:lnRef idx="1">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9E9FC9E0-6376-46FA-AA33-6B99A32FC81E}"/>
              </a:ext>
            </a:extLst>
          </p:cNvPr>
          <p:cNvCxnSpPr/>
          <p:nvPr/>
        </p:nvCxnSpPr>
        <p:spPr>
          <a:xfrm>
            <a:off x="7278707" y="4941332"/>
            <a:ext cx="1143000" cy="0"/>
          </a:xfrm>
          <a:prstGeom prst="straightConnector1">
            <a:avLst/>
          </a:prstGeom>
          <a:ln>
            <a:tailEnd type="triangle"/>
          </a:ln>
        </p:spPr>
        <p:style>
          <a:lnRef idx="1">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C8ABEC05-1B30-4A48-9723-2EF881A7520F}"/>
              </a:ext>
            </a:extLst>
          </p:cNvPr>
          <p:cNvCxnSpPr>
            <a:cxnSpLocks/>
          </p:cNvCxnSpPr>
          <p:nvPr/>
        </p:nvCxnSpPr>
        <p:spPr>
          <a:xfrm flipH="1">
            <a:off x="5638800" y="4945479"/>
            <a:ext cx="1447800" cy="0"/>
          </a:xfrm>
          <a:prstGeom prst="straightConnector1">
            <a:avLst/>
          </a:prstGeom>
          <a:ln>
            <a:tailEnd type="triangle"/>
          </a:ln>
        </p:spPr>
        <p:style>
          <a:lnRef idx="1">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AFAE7E6D-B02D-478E-9836-B028A49E5828}"/>
              </a:ext>
            </a:extLst>
          </p:cNvPr>
          <p:cNvCxnSpPr>
            <a:cxnSpLocks/>
          </p:cNvCxnSpPr>
          <p:nvPr/>
        </p:nvCxnSpPr>
        <p:spPr>
          <a:xfrm flipH="1" flipV="1">
            <a:off x="1371600" y="2514600"/>
            <a:ext cx="190499" cy="857867"/>
          </a:xfrm>
          <a:prstGeom prst="straightConnector1">
            <a:avLst/>
          </a:prstGeom>
          <a:ln w="28575">
            <a:solidFill>
              <a:schemeClr val="tx1"/>
            </a:solidFill>
            <a:tailEnd type="triangle"/>
          </a:ln>
        </p:spPr>
        <p:style>
          <a:lnRef idx="1">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12CD782-921F-4AAF-8174-CA7FCC65A58C}"/>
              </a:ext>
            </a:extLst>
          </p:cNvPr>
          <p:cNvSpPr txBox="1"/>
          <p:nvPr/>
        </p:nvSpPr>
        <p:spPr>
          <a:xfrm>
            <a:off x="762000" y="3275979"/>
            <a:ext cx="2262158" cy="369332"/>
          </a:xfrm>
          <a:prstGeom prst="rect">
            <a:avLst/>
          </a:prstGeom>
        </p:spPr>
        <p:txBody>
          <a:bodyPr wrap="none" rtlCol="0">
            <a:spAutoFit/>
          </a:bodyPr>
          <a:lstStyle/>
          <a:p>
            <a:r>
              <a:rPr lang="en-US" b="1" dirty="0"/>
              <a:t>Cal-to-</a:t>
            </a:r>
            <a:r>
              <a:rPr lang="en-US" b="1" dirty="0" err="1"/>
              <a:t>cal</a:t>
            </a:r>
            <a:r>
              <a:rPr lang="en-US" b="1" dirty="0"/>
              <a:t> variation</a:t>
            </a:r>
          </a:p>
        </p:txBody>
      </p:sp>
      <p:sp>
        <p:nvSpPr>
          <p:cNvPr id="13" name="Oval 12">
            <a:extLst>
              <a:ext uri="{FF2B5EF4-FFF2-40B4-BE49-F238E27FC236}">
                <a16:creationId xmlns:a16="http://schemas.microsoft.com/office/drawing/2014/main" id="{6FF42242-1089-4089-8681-6021857D0958}"/>
              </a:ext>
            </a:extLst>
          </p:cNvPr>
          <p:cNvSpPr/>
          <p:nvPr/>
        </p:nvSpPr>
        <p:spPr>
          <a:xfrm>
            <a:off x="533399" y="2286000"/>
            <a:ext cx="1505753" cy="533400"/>
          </a:xfrm>
          <a:prstGeom prst="ellipse">
            <a:avLst/>
          </a:prstGeom>
          <a:noFill/>
          <a:ln>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2806E741-FA25-4394-835B-1BB9683865CE}"/>
              </a:ext>
            </a:extLst>
          </p:cNvPr>
          <p:cNvSpPr/>
          <p:nvPr/>
        </p:nvSpPr>
        <p:spPr>
          <a:xfrm>
            <a:off x="7658100" y="2152789"/>
            <a:ext cx="1181100" cy="533400"/>
          </a:xfrm>
          <a:prstGeom prst="ellipse">
            <a:avLst/>
          </a:prstGeom>
          <a:noFill/>
          <a:ln>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AA594F40-6455-45CB-814B-6EAD8F003ACF}"/>
              </a:ext>
            </a:extLst>
          </p:cNvPr>
          <p:cNvSpPr txBox="1"/>
          <p:nvPr/>
        </p:nvSpPr>
        <p:spPr>
          <a:xfrm>
            <a:off x="6307277" y="3228111"/>
            <a:ext cx="2262158" cy="369332"/>
          </a:xfrm>
          <a:prstGeom prst="rect">
            <a:avLst/>
          </a:prstGeom>
        </p:spPr>
        <p:txBody>
          <a:bodyPr wrap="none" rtlCol="0">
            <a:spAutoFit/>
          </a:bodyPr>
          <a:lstStyle/>
          <a:p>
            <a:r>
              <a:rPr lang="en-US" b="1" dirty="0"/>
              <a:t>Cal-to-</a:t>
            </a:r>
            <a:r>
              <a:rPr lang="en-US" b="1" dirty="0" err="1"/>
              <a:t>cal</a:t>
            </a:r>
            <a:r>
              <a:rPr lang="en-US" b="1" dirty="0"/>
              <a:t> variation</a:t>
            </a:r>
          </a:p>
        </p:txBody>
      </p:sp>
      <p:cxnSp>
        <p:nvCxnSpPr>
          <p:cNvPr id="23" name="Straight Arrow Connector 22">
            <a:extLst>
              <a:ext uri="{FF2B5EF4-FFF2-40B4-BE49-F238E27FC236}">
                <a16:creationId xmlns:a16="http://schemas.microsoft.com/office/drawing/2014/main" id="{9CA55CE5-B3AA-42E4-986D-4EBFB8AB7654}"/>
              </a:ext>
            </a:extLst>
          </p:cNvPr>
          <p:cNvCxnSpPr>
            <a:cxnSpLocks/>
          </p:cNvCxnSpPr>
          <p:nvPr/>
        </p:nvCxnSpPr>
        <p:spPr>
          <a:xfrm flipV="1">
            <a:off x="7944654" y="2636378"/>
            <a:ext cx="132546" cy="691355"/>
          </a:xfrm>
          <a:prstGeom prst="straightConnector1">
            <a:avLst/>
          </a:prstGeom>
          <a:ln w="28575">
            <a:solidFill>
              <a:schemeClr val="tx1"/>
            </a:solidFill>
            <a:tailEnd type="triangle"/>
          </a:ln>
        </p:spPr>
        <p:style>
          <a:lnRef idx="1">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9965D5CC-599D-40F4-8502-3421EC81A94F}"/>
              </a:ext>
            </a:extLst>
          </p:cNvPr>
          <p:cNvSpPr txBox="1"/>
          <p:nvPr/>
        </p:nvSpPr>
        <p:spPr>
          <a:xfrm>
            <a:off x="762000" y="5582576"/>
            <a:ext cx="7848598" cy="646331"/>
          </a:xfrm>
          <a:prstGeom prst="rect">
            <a:avLst/>
          </a:prstGeom>
        </p:spPr>
        <p:txBody>
          <a:bodyPr wrap="square" rtlCol="0">
            <a:spAutoFit/>
          </a:bodyPr>
          <a:lstStyle/>
          <a:p>
            <a:r>
              <a:rPr lang="en-US" b="1" dirty="0" err="1"/>
              <a:t>Gainset</a:t>
            </a:r>
            <a:r>
              <a:rPr lang="en-US" b="1" dirty="0"/>
              <a:t> switch can change the magnitude of </a:t>
            </a:r>
            <a:r>
              <a:rPr lang="en-US" b="1" dirty="0" err="1"/>
              <a:t>cal</a:t>
            </a:r>
            <a:r>
              <a:rPr lang="en-US" b="1" dirty="0"/>
              <a:t>-to-</a:t>
            </a:r>
            <a:r>
              <a:rPr lang="en-US" b="1" dirty="0" err="1"/>
              <a:t>cal</a:t>
            </a:r>
            <a:r>
              <a:rPr lang="en-US" b="1" dirty="0"/>
              <a:t> variation for the Mode 3 timeline data</a:t>
            </a:r>
          </a:p>
        </p:txBody>
      </p:sp>
      <p:sp>
        <p:nvSpPr>
          <p:cNvPr id="15" name="TextBox 14">
            <a:extLst>
              <a:ext uri="{FF2B5EF4-FFF2-40B4-BE49-F238E27FC236}">
                <a16:creationId xmlns:a16="http://schemas.microsoft.com/office/drawing/2014/main" id="{D7ACADCF-8C86-40DD-8066-562855D4C6A2}"/>
              </a:ext>
            </a:extLst>
          </p:cNvPr>
          <p:cNvSpPr txBox="1"/>
          <p:nvPr/>
        </p:nvSpPr>
        <p:spPr>
          <a:xfrm>
            <a:off x="762000" y="1685360"/>
            <a:ext cx="2351926" cy="369332"/>
          </a:xfrm>
          <a:prstGeom prst="rect">
            <a:avLst/>
          </a:prstGeom>
        </p:spPr>
        <p:txBody>
          <a:bodyPr wrap="none" rtlCol="0">
            <a:spAutoFit/>
          </a:bodyPr>
          <a:lstStyle/>
          <a:p>
            <a:r>
              <a:rPr lang="en-US" b="1" dirty="0" err="1">
                <a:solidFill>
                  <a:srgbClr val="FF0000"/>
                </a:solidFill>
              </a:rPr>
              <a:t>Gainset</a:t>
            </a:r>
            <a:r>
              <a:rPr lang="en-US" b="1" dirty="0">
                <a:solidFill>
                  <a:srgbClr val="FF0000"/>
                </a:solidFill>
              </a:rPr>
              <a:t> switch time</a:t>
            </a:r>
          </a:p>
        </p:txBody>
      </p:sp>
      <p:sp>
        <p:nvSpPr>
          <p:cNvPr id="24" name="TextBox 23">
            <a:extLst>
              <a:ext uri="{FF2B5EF4-FFF2-40B4-BE49-F238E27FC236}">
                <a16:creationId xmlns:a16="http://schemas.microsoft.com/office/drawing/2014/main" id="{44E75534-B536-4B58-8070-C5C81303F6A5}"/>
              </a:ext>
            </a:extLst>
          </p:cNvPr>
          <p:cNvSpPr txBox="1"/>
          <p:nvPr/>
        </p:nvSpPr>
        <p:spPr>
          <a:xfrm>
            <a:off x="5910637" y="1751812"/>
            <a:ext cx="2351926" cy="369332"/>
          </a:xfrm>
          <a:prstGeom prst="rect">
            <a:avLst/>
          </a:prstGeom>
        </p:spPr>
        <p:txBody>
          <a:bodyPr wrap="none" rtlCol="0">
            <a:spAutoFit/>
          </a:bodyPr>
          <a:lstStyle/>
          <a:p>
            <a:r>
              <a:rPr lang="en-US" b="1" dirty="0" err="1">
                <a:solidFill>
                  <a:srgbClr val="FF0000"/>
                </a:solidFill>
              </a:rPr>
              <a:t>Gainset</a:t>
            </a:r>
            <a:r>
              <a:rPr lang="en-US" b="1" dirty="0">
                <a:solidFill>
                  <a:srgbClr val="FF0000"/>
                </a:solidFill>
              </a:rPr>
              <a:t> switch time</a:t>
            </a:r>
          </a:p>
        </p:txBody>
      </p:sp>
      <p:cxnSp>
        <p:nvCxnSpPr>
          <p:cNvPr id="25" name="Straight Arrow Connector 24">
            <a:extLst>
              <a:ext uri="{FF2B5EF4-FFF2-40B4-BE49-F238E27FC236}">
                <a16:creationId xmlns:a16="http://schemas.microsoft.com/office/drawing/2014/main" id="{E260F887-36E1-4D50-BD39-0D1EDFE6960B}"/>
              </a:ext>
            </a:extLst>
          </p:cNvPr>
          <p:cNvCxnSpPr>
            <a:cxnSpLocks/>
          </p:cNvCxnSpPr>
          <p:nvPr/>
        </p:nvCxnSpPr>
        <p:spPr>
          <a:xfrm>
            <a:off x="1600200" y="1137067"/>
            <a:ext cx="0" cy="234533"/>
          </a:xfrm>
          <a:prstGeom prst="straightConnector1">
            <a:avLst/>
          </a:prstGeom>
          <a:ln w="28575">
            <a:solidFill>
              <a:srgbClr val="FF0000"/>
            </a:solidFill>
            <a:tailEnd type="triangle"/>
          </a:ln>
        </p:spPr>
        <p:style>
          <a:lnRef idx="1">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2236A83C-FC3B-42AA-B2C8-84C253B329C1}"/>
              </a:ext>
            </a:extLst>
          </p:cNvPr>
          <p:cNvCxnSpPr>
            <a:cxnSpLocks/>
          </p:cNvCxnSpPr>
          <p:nvPr/>
        </p:nvCxnSpPr>
        <p:spPr>
          <a:xfrm>
            <a:off x="7924800" y="1143000"/>
            <a:ext cx="0" cy="234533"/>
          </a:xfrm>
          <a:prstGeom prst="straightConnector1">
            <a:avLst/>
          </a:prstGeom>
          <a:ln w="28575">
            <a:solidFill>
              <a:srgbClr val="FF0000"/>
            </a:solidFill>
            <a:tailEnd type="triangle"/>
          </a:ln>
        </p:spPr>
        <p:style>
          <a:lnRef idx="1">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8D320419-713D-4B82-A8A7-1BB8E8442F09}"/>
              </a:ext>
            </a:extLst>
          </p:cNvPr>
          <p:cNvCxnSpPr>
            <a:cxnSpLocks/>
          </p:cNvCxnSpPr>
          <p:nvPr/>
        </p:nvCxnSpPr>
        <p:spPr>
          <a:xfrm>
            <a:off x="1371600" y="1980194"/>
            <a:ext cx="228600" cy="481371"/>
          </a:xfrm>
          <a:prstGeom prst="straightConnector1">
            <a:avLst/>
          </a:prstGeom>
          <a:ln w="28575">
            <a:solidFill>
              <a:srgbClr val="FF0000"/>
            </a:solidFill>
            <a:tailEnd type="triangle"/>
          </a:ln>
        </p:spPr>
        <p:style>
          <a:lnRef idx="1">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8DF692E3-59E5-44B7-B79B-A9B5E060F704}"/>
              </a:ext>
            </a:extLst>
          </p:cNvPr>
          <p:cNvCxnSpPr>
            <a:cxnSpLocks/>
          </p:cNvCxnSpPr>
          <p:nvPr/>
        </p:nvCxnSpPr>
        <p:spPr>
          <a:xfrm>
            <a:off x="7467600" y="2054692"/>
            <a:ext cx="457200" cy="406873"/>
          </a:xfrm>
          <a:prstGeom prst="straightConnector1">
            <a:avLst/>
          </a:prstGeom>
          <a:ln w="28575">
            <a:solidFill>
              <a:srgbClr val="FF0000"/>
            </a:solidFill>
            <a:tailEnd type="triangle"/>
          </a:ln>
        </p:spPr>
        <p:style>
          <a:lnRef idx="1">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6552109"/>
      </p:ext>
    </p:extLst>
  </p:cSld>
  <p:clrMapOvr>
    <a:masterClrMapping/>
  </p:clrMapOvr>
</p:sld>
</file>

<file path=ppt/theme/theme1.xml><?xml version="1.0" encoding="utf-8"?>
<a:theme xmlns:a="http://schemas.openxmlformats.org/drawingml/2006/main" name="JPSS_Powerpoint_Custom_Template_v1-ARI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JPSS_Powerpoint_Custom_Template_v1-ARIAL</Template>
  <TotalTime>12925</TotalTime>
  <Words>1167</Words>
  <Application>Microsoft Office PowerPoint</Application>
  <PresentationFormat>On-screen Show (4:3)</PresentationFormat>
  <Paragraphs>150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 Unicode MS</vt:lpstr>
      <vt:lpstr>Arial</vt:lpstr>
      <vt:lpstr>Calibri</vt:lpstr>
      <vt:lpstr>JPSS_Powerpoint_Custom_Template_v1-ARIAL</vt:lpstr>
      <vt:lpstr>G16 vs. G17 IR Inter-comparison: Some Experiences and Lessons from validation toward GEO-GEO Inter-calibration</vt:lpstr>
      <vt:lpstr>Background</vt:lpstr>
      <vt:lpstr>GOES-16/17 ABI IR Data</vt:lpstr>
      <vt:lpstr>G17 vs G16 IR Inter-Comparison</vt:lpstr>
      <vt:lpstr>Pixel-matched GEO-GEO Inter-Comparison</vt:lpstr>
      <vt:lpstr>GEO-GEO Inter-comparison: B08 as an Example</vt:lpstr>
      <vt:lpstr>GEO-GEO Inter-comparison : B08 as an Example</vt:lpstr>
      <vt:lpstr>Validation of Timeline Update: B08 as an Example</vt:lpstr>
      <vt:lpstr>Validation of Timeline Update: B08 as an Example</vt:lpstr>
      <vt:lpstr>Anomaly Detections: B08 as an Example</vt:lpstr>
      <vt:lpstr>PowerPoint Presentation</vt:lpstr>
      <vt:lpstr>Experiences and Lessons from G16/17 ABI IR Inter-comparison -1</vt:lpstr>
      <vt:lpstr>Experiences and Lessons from G16/17 ABI IR Inter-comparison -2</vt:lpstr>
      <vt:lpstr>Experiences and Lessons from G16/17 ABI IR Inter-Intercalibration -3</vt:lpstr>
      <vt:lpstr>Different Collocation methods</vt:lpstr>
      <vt:lpstr>PowerPoint Presentation</vt:lpstr>
      <vt:lpstr>PowerPoint Presentation</vt:lpstr>
      <vt:lpstr>PowerPoint Presentation</vt:lpstr>
      <vt:lpstr>Impact of Parallax - pixel displacement</vt:lpstr>
      <vt:lpstr>G16 vs. G17 Inter-Comparison Target</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JPSS</dc:creator>
  <cp:lastModifiedBy>fangfang yu</cp:lastModifiedBy>
  <cp:revision>1251</cp:revision>
  <dcterms:created xsi:type="dcterms:W3CDTF">2016-03-18T13:48:59Z</dcterms:created>
  <dcterms:modified xsi:type="dcterms:W3CDTF">2019-03-07T12:15:31Z</dcterms:modified>
</cp:coreProperties>
</file>