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589" r:id="rId2"/>
    <p:sldId id="587" r:id="rId3"/>
    <p:sldId id="592" r:id="rId4"/>
    <p:sldId id="590" r:id="rId5"/>
    <p:sldId id="593" r:id="rId6"/>
    <p:sldId id="594" r:id="rId7"/>
    <p:sldId id="595" r:id="rId8"/>
    <p:sldId id="591" r:id="rId9"/>
    <p:sldId id="597" r:id="rId10"/>
    <p:sldId id="598" r:id="rId11"/>
    <p:sldId id="599" r:id="rId12"/>
    <p:sldId id="596" r:id="rId13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00"/>
    <a:srgbClr val="00B5E2"/>
    <a:srgbClr val="00205B"/>
    <a:srgbClr val="FE5000"/>
    <a:srgbClr val="C5B9AC"/>
    <a:srgbClr val="CB333B"/>
    <a:srgbClr val="968C83"/>
    <a:srgbClr val="99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0299" autoAdjust="0"/>
  </p:normalViewPr>
  <p:slideViewPr>
    <p:cSldViewPr snapToGrid="0">
      <p:cViewPr varScale="1">
        <p:scale>
          <a:sx n="89" d="100"/>
          <a:sy n="89" d="100"/>
        </p:scale>
        <p:origin x="1056" y="8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EE7F2-D408-4DA4-BA4B-9009F331644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0FA664-E93E-420C-A25A-C183B0A21E2C}">
      <dgm:prSet phldrT="[Text]"/>
      <dgm:spPr/>
      <dgm:t>
        <a:bodyPr/>
        <a:lstStyle/>
        <a:p>
          <a:r>
            <a:rPr lang="en-US" dirty="0" smtClean="0"/>
            <a:t>Crossover</a:t>
          </a:r>
          <a:endParaRPr lang="en-GB" dirty="0"/>
        </a:p>
      </dgm:t>
    </dgm:pt>
    <dgm:pt modelId="{D7366531-F724-401D-AB3A-F9ED86BE10DB}" type="parTrans" cxnId="{A0D884CF-71A9-4569-A14F-89185F8917A0}">
      <dgm:prSet/>
      <dgm:spPr/>
      <dgm:t>
        <a:bodyPr/>
        <a:lstStyle/>
        <a:p>
          <a:endParaRPr lang="en-GB"/>
        </a:p>
      </dgm:t>
    </dgm:pt>
    <dgm:pt modelId="{39A87AB4-B5A8-48CD-A88A-77A7940E39C9}" type="sibTrans" cxnId="{A0D884CF-71A9-4569-A14F-89185F8917A0}">
      <dgm:prSet/>
      <dgm:spPr/>
      <dgm:t>
        <a:bodyPr/>
        <a:lstStyle/>
        <a:p>
          <a:endParaRPr lang="en-GB"/>
        </a:p>
      </dgm:t>
    </dgm:pt>
    <dgm:pt modelId="{A35757D4-356E-4ABD-BF2F-A644E72F98F3}">
      <dgm:prSet phldrT="[Text]"/>
      <dgm:spPr/>
      <dgm:t>
        <a:bodyPr/>
        <a:lstStyle/>
        <a:p>
          <a:r>
            <a:rPr lang="en-US" dirty="0" smtClean="0"/>
            <a:t>Based on Orbit Prediction</a:t>
          </a:r>
          <a:endParaRPr lang="en-GB" dirty="0"/>
        </a:p>
      </dgm:t>
    </dgm:pt>
    <dgm:pt modelId="{B7633795-8D6A-43DD-A04A-0DCDC64F9734}" type="parTrans" cxnId="{16771530-98B9-442A-B6C2-4111B10337D5}">
      <dgm:prSet/>
      <dgm:spPr/>
      <dgm:t>
        <a:bodyPr/>
        <a:lstStyle/>
        <a:p>
          <a:endParaRPr lang="en-GB"/>
        </a:p>
      </dgm:t>
    </dgm:pt>
    <dgm:pt modelId="{C5BABDAA-D9BD-416B-9813-59B2A99B2F93}" type="sibTrans" cxnId="{16771530-98B9-442A-B6C2-4111B10337D5}">
      <dgm:prSet/>
      <dgm:spPr/>
      <dgm:t>
        <a:bodyPr/>
        <a:lstStyle/>
        <a:p>
          <a:endParaRPr lang="en-GB"/>
        </a:p>
      </dgm:t>
    </dgm:pt>
    <dgm:pt modelId="{39A71E56-B784-4D82-8E5E-A55B782836C8}">
      <dgm:prSet phldrT="[Text]"/>
      <dgm:spPr/>
      <dgm:t>
        <a:bodyPr/>
        <a:lstStyle/>
        <a:p>
          <a:r>
            <a:rPr lang="en-US" dirty="0" smtClean="0"/>
            <a:t>Identify matched only when there is an orbit intersection</a:t>
          </a:r>
          <a:endParaRPr lang="en-GB" dirty="0"/>
        </a:p>
      </dgm:t>
    </dgm:pt>
    <dgm:pt modelId="{0BBE38D2-B924-45B1-9B8B-2EC498B77F95}" type="parTrans" cxnId="{5390B93B-26D1-46DD-9CCB-4A3ECE981275}">
      <dgm:prSet/>
      <dgm:spPr/>
      <dgm:t>
        <a:bodyPr/>
        <a:lstStyle/>
        <a:p>
          <a:endParaRPr lang="en-GB"/>
        </a:p>
      </dgm:t>
    </dgm:pt>
    <dgm:pt modelId="{7C5AA755-5808-4F5D-AD8D-79E0624EDDCA}" type="sibTrans" cxnId="{5390B93B-26D1-46DD-9CCB-4A3ECE981275}">
      <dgm:prSet/>
      <dgm:spPr/>
      <dgm:t>
        <a:bodyPr/>
        <a:lstStyle/>
        <a:p>
          <a:endParaRPr lang="en-GB"/>
        </a:p>
      </dgm:t>
    </dgm:pt>
    <dgm:pt modelId="{6DEF8B98-477F-4BC1-B5A3-1FEF7E9B409D}">
      <dgm:prSet phldrT="[Text]"/>
      <dgm:spPr/>
      <dgm:t>
        <a:bodyPr/>
        <a:lstStyle/>
        <a:p>
          <a:r>
            <a:rPr lang="en-US" dirty="0" smtClean="0"/>
            <a:t>Collocation</a:t>
          </a:r>
          <a:endParaRPr lang="en-GB" dirty="0"/>
        </a:p>
      </dgm:t>
    </dgm:pt>
    <dgm:pt modelId="{2BC1F4A0-4DEF-4870-8788-7F1AEDDFBF1F}" type="parTrans" cxnId="{6BBC796B-79D0-48E2-A5BF-343EB3CEDFE1}">
      <dgm:prSet/>
      <dgm:spPr/>
      <dgm:t>
        <a:bodyPr/>
        <a:lstStyle/>
        <a:p>
          <a:endParaRPr lang="en-GB"/>
        </a:p>
      </dgm:t>
    </dgm:pt>
    <dgm:pt modelId="{2483D648-DFB4-43B7-A86E-FEB111329E30}" type="sibTrans" cxnId="{6BBC796B-79D0-48E2-A5BF-343EB3CEDFE1}">
      <dgm:prSet/>
      <dgm:spPr/>
      <dgm:t>
        <a:bodyPr/>
        <a:lstStyle/>
        <a:p>
          <a:endParaRPr lang="en-GB"/>
        </a:p>
      </dgm:t>
    </dgm:pt>
    <dgm:pt modelId="{7D91C91E-5296-441C-BB6C-99CDA2779EA4}">
      <dgm:prSet phldrT="[Text]"/>
      <dgm:spPr/>
      <dgm:t>
        <a:bodyPr/>
        <a:lstStyle/>
        <a:p>
          <a:r>
            <a:rPr lang="en-US" dirty="0" smtClean="0"/>
            <a:t>Space/temporal/angular based on STAMP (EUM)</a:t>
          </a:r>
          <a:endParaRPr lang="en-GB" dirty="0"/>
        </a:p>
      </dgm:t>
    </dgm:pt>
    <dgm:pt modelId="{633B808B-95F4-4319-959D-C35E8263F17E}" type="parTrans" cxnId="{222D9F50-F7DF-4393-9D92-6BDD8BCA15F6}">
      <dgm:prSet/>
      <dgm:spPr/>
      <dgm:t>
        <a:bodyPr/>
        <a:lstStyle/>
        <a:p>
          <a:endParaRPr lang="en-GB"/>
        </a:p>
      </dgm:t>
    </dgm:pt>
    <dgm:pt modelId="{65EDCEAD-081F-4867-8092-18E6B3C3F706}" type="sibTrans" cxnId="{222D9F50-F7DF-4393-9D92-6BDD8BCA15F6}">
      <dgm:prSet/>
      <dgm:spPr/>
      <dgm:t>
        <a:bodyPr/>
        <a:lstStyle/>
        <a:p>
          <a:endParaRPr lang="en-GB"/>
        </a:p>
      </dgm:t>
    </dgm:pt>
    <dgm:pt modelId="{EEECADED-0707-4E55-B4A3-3AC7C24FD2E3}">
      <dgm:prSet phldrT="[Text]"/>
      <dgm:spPr/>
      <dgm:t>
        <a:bodyPr/>
        <a:lstStyle/>
        <a:p>
          <a:r>
            <a:rPr lang="en-US" dirty="0" smtClean="0"/>
            <a:t>Spectral Convolution</a:t>
          </a:r>
          <a:endParaRPr lang="en-GB" dirty="0"/>
        </a:p>
      </dgm:t>
    </dgm:pt>
    <dgm:pt modelId="{FAC359CC-65A4-4509-AE2C-5525C3BA0FB5}" type="parTrans" cxnId="{742D436E-DAB6-4716-A191-637FA795962E}">
      <dgm:prSet/>
      <dgm:spPr/>
      <dgm:t>
        <a:bodyPr/>
        <a:lstStyle/>
        <a:p>
          <a:endParaRPr lang="en-GB"/>
        </a:p>
      </dgm:t>
    </dgm:pt>
    <dgm:pt modelId="{C12F9AD6-5F3E-41C6-9524-66ECC859EAA6}" type="sibTrans" cxnId="{742D436E-DAB6-4716-A191-637FA795962E}">
      <dgm:prSet/>
      <dgm:spPr/>
      <dgm:t>
        <a:bodyPr/>
        <a:lstStyle/>
        <a:p>
          <a:endParaRPr lang="en-GB"/>
        </a:p>
      </dgm:t>
    </dgm:pt>
    <dgm:pt modelId="{3FFCEDFD-AA8B-446C-AC5D-F71EB25419F8}">
      <dgm:prSet phldrT="[Text]"/>
      <dgm:spPr/>
      <dgm:t>
        <a:bodyPr/>
        <a:lstStyle/>
        <a:p>
          <a:r>
            <a:rPr lang="en-US" dirty="0" smtClean="0"/>
            <a:t>Aggregation of SLSTR Pixels in IASI FOV</a:t>
          </a:r>
          <a:endParaRPr lang="en-GB" dirty="0"/>
        </a:p>
      </dgm:t>
    </dgm:pt>
    <dgm:pt modelId="{6CB7EE74-8F48-4989-8A38-F39FF3B10D03}" type="parTrans" cxnId="{3C250F2B-107B-4B33-8FED-1DF6AFA4AD93}">
      <dgm:prSet/>
      <dgm:spPr/>
      <dgm:t>
        <a:bodyPr/>
        <a:lstStyle/>
        <a:p>
          <a:endParaRPr lang="en-GB"/>
        </a:p>
      </dgm:t>
    </dgm:pt>
    <dgm:pt modelId="{36D5283F-391F-4F67-8240-B6758E562AC4}" type="sibTrans" cxnId="{3C250F2B-107B-4B33-8FED-1DF6AFA4AD93}">
      <dgm:prSet/>
      <dgm:spPr/>
      <dgm:t>
        <a:bodyPr/>
        <a:lstStyle/>
        <a:p>
          <a:endParaRPr lang="en-GB"/>
        </a:p>
      </dgm:t>
    </dgm:pt>
    <dgm:pt modelId="{D49CD150-6F05-4CD1-8DBA-8B9B92882FA8}">
      <dgm:prSet phldrT="[Text]"/>
      <dgm:spPr/>
      <dgm:t>
        <a:bodyPr/>
        <a:lstStyle/>
        <a:p>
          <a:r>
            <a:rPr lang="en-US" dirty="0" smtClean="0"/>
            <a:t>Generation of potential candidates couple for the analysis</a:t>
          </a:r>
          <a:endParaRPr lang="en-GB" dirty="0"/>
        </a:p>
      </dgm:t>
    </dgm:pt>
    <dgm:pt modelId="{15E2CAF1-3282-4B7F-A25C-AE9B974B9C4C}" type="parTrans" cxnId="{B2E4557F-CCA8-4669-BA8D-008725B537FC}">
      <dgm:prSet/>
      <dgm:spPr/>
      <dgm:t>
        <a:bodyPr/>
        <a:lstStyle/>
        <a:p>
          <a:endParaRPr lang="en-GB"/>
        </a:p>
      </dgm:t>
    </dgm:pt>
    <dgm:pt modelId="{47EFD990-B0A6-4BCF-8D7E-5E9806706019}" type="sibTrans" cxnId="{B2E4557F-CCA8-4669-BA8D-008725B537FC}">
      <dgm:prSet/>
      <dgm:spPr/>
      <dgm:t>
        <a:bodyPr/>
        <a:lstStyle/>
        <a:p>
          <a:endParaRPr lang="en-GB"/>
        </a:p>
      </dgm:t>
    </dgm:pt>
    <dgm:pt modelId="{2A3AB917-41FA-4D86-9CC2-4F79D1163AEA}">
      <dgm:prSet phldrT="[Text]"/>
      <dgm:spPr/>
      <dgm:t>
        <a:bodyPr/>
        <a:lstStyle/>
        <a:p>
          <a:r>
            <a:rPr lang="en-US" dirty="0" smtClean="0"/>
            <a:t>Aggregation</a:t>
          </a:r>
          <a:endParaRPr lang="en-GB" dirty="0"/>
        </a:p>
      </dgm:t>
    </dgm:pt>
    <dgm:pt modelId="{3FEFF39C-8337-455F-82F4-8E65A2137C8F}" type="parTrans" cxnId="{7E45B431-73FE-4608-A50B-5E20494314D7}">
      <dgm:prSet/>
      <dgm:spPr/>
      <dgm:t>
        <a:bodyPr/>
        <a:lstStyle/>
        <a:p>
          <a:endParaRPr lang="en-GB"/>
        </a:p>
      </dgm:t>
    </dgm:pt>
    <dgm:pt modelId="{0C788AD7-D2B2-48D9-9877-BA80D3C7EC9E}" type="sibTrans" cxnId="{7E45B431-73FE-4608-A50B-5E20494314D7}">
      <dgm:prSet/>
      <dgm:spPr/>
      <dgm:t>
        <a:bodyPr/>
        <a:lstStyle/>
        <a:p>
          <a:endParaRPr lang="en-GB"/>
        </a:p>
      </dgm:t>
    </dgm:pt>
    <dgm:pt modelId="{A1529835-36C6-417F-A5B8-C6FE1522FE56}">
      <dgm:prSet phldrT="[Text]"/>
      <dgm:spPr/>
      <dgm:t>
        <a:bodyPr/>
        <a:lstStyle/>
        <a:p>
          <a:r>
            <a:rPr lang="en-US" dirty="0" smtClean="0"/>
            <a:t>Convolution of IASI radiance spectra with SLSTR SRF</a:t>
          </a:r>
          <a:endParaRPr lang="en-GB" dirty="0"/>
        </a:p>
      </dgm:t>
    </dgm:pt>
    <dgm:pt modelId="{91F109DE-D4CD-4DAD-9EA7-AEBCC8F88368}" type="parTrans" cxnId="{D5498717-BD51-4216-94DA-2E2FEEE2D1FB}">
      <dgm:prSet/>
      <dgm:spPr/>
      <dgm:t>
        <a:bodyPr/>
        <a:lstStyle/>
        <a:p>
          <a:endParaRPr lang="en-GB"/>
        </a:p>
      </dgm:t>
    </dgm:pt>
    <dgm:pt modelId="{04B4555B-F62C-45E3-BEB6-C95B53154BC8}" type="sibTrans" cxnId="{D5498717-BD51-4216-94DA-2E2FEEE2D1FB}">
      <dgm:prSet/>
      <dgm:spPr/>
      <dgm:t>
        <a:bodyPr/>
        <a:lstStyle/>
        <a:p>
          <a:endParaRPr lang="en-GB"/>
        </a:p>
      </dgm:t>
    </dgm:pt>
    <dgm:pt modelId="{680837DF-DD4E-4738-9ECB-19FDBC41043D}" type="pres">
      <dgm:prSet presAssocID="{57AEE7F2-D408-4DA4-BA4B-9009F33164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C385C68-9B20-4C8E-9489-ED5EA3CD2CA8}" type="pres">
      <dgm:prSet presAssocID="{0F0FA664-E93E-420C-A25A-C183B0A21E2C}" presName="composite" presStyleCnt="0"/>
      <dgm:spPr/>
    </dgm:pt>
    <dgm:pt modelId="{55252550-6586-474B-ACDC-FB384D683BF5}" type="pres">
      <dgm:prSet presAssocID="{0F0FA664-E93E-420C-A25A-C183B0A21E2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EAF12A-DB68-4B0D-BC9A-10363C3C9A60}" type="pres">
      <dgm:prSet presAssocID="{0F0FA664-E93E-420C-A25A-C183B0A21E2C}" presName="descendantText" presStyleLbl="alignAcc1" presStyleIdx="0" presStyleCnt="4" custLinFactNeighborX="899" custLinFactNeighborY="776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268CEA-949B-4306-BB4B-AEFA53590D6B}" type="pres">
      <dgm:prSet presAssocID="{39A87AB4-B5A8-48CD-A88A-77A7940E39C9}" presName="sp" presStyleCnt="0"/>
      <dgm:spPr/>
    </dgm:pt>
    <dgm:pt modelId="{6EC4C843-7E9A-4914-9EC4-9336C86836E5}" type="pres">
      <dgm:prSet presAssocID="{6DEF8B98-477F-4BC1-B5A3-1FEF7E9B409D}" presName="composite" presStyleCnt="0"/>
      <dgm:spPr/>
    </dgm:pt>
    <dgm:pt modelId="{E50EAAB2-D36C-4A7D-B3CF-4C527041991D}" type="pres">
      <dgm:prSet presAssocID="{6DEF8B98-477F-4BC1-B5A3-1FEF7E9B409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CD6979-194D-4187-9781-32E5A7F7BFC6}" type="pres">
      <dgm:prSet presAssocID="{6DEF8B98-477F-4BC1-B5A3-1FEF7E9B409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A734CD-6211-4D66-BDBC-16F9850B76F1}" type="pres">
      <dgm:prSet presAssocID="{2483D648-DFB4-43B7-A86E-FEB111329E30}" presName="sp" presStyleCnt="0"/>
      <dgm:spPr/>
    </dgm:pt>
    <dgm:pt modelId="{7C0F86B6-124F-4931-94ED-4750159D280D}" type="pres">
      <dgm:prSet presAssocID="{EEECADED-0707-4E55-B4A3-3AC7C24FD2E3}" presName="composite" presStyleCnt="0"/>
      <dgm:spPr/>
    </dgm:pt>
    <dgm:pt modelId="{6B664863-3367-48EE-A607-5E7161ADD970}" type="pres">
      <dgm:prSet presAssocID="{EEECADED-0707-4E55-B4A3-3AC7C24FD2E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96517D-B9C2-4184-A7A5-86DBD8CC1454}" type="pres">
      <dgm:prSet presAssocID="{EEECADED-0707-4E55-B4A3-3AC7C24FD2E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844B19-59BA-47FD-8D67-FF010E63790A}" type="pres">
      <dgm:prSet presAssocID="{C12F9AD6-5F3E-41C6-9524-66ECC859EAA6}" presName="sp" presStyleCnt="0"/>
      <dgm:spPr/>
    </dgm:pt>
    <dgm:pt modelId="{235E24BD-CFCD-493C-A3AB-E215B2A4F98E}" type="pres">
      <dgm:prSet presAssocID="{2A3AB917-41FA-4D86-9CC2-4F79D1163AEA}" presName="composite" presStyleCnt="0"/>
      <dgm:spPr/>
    </dgm:pt>
    <dgm:pt modelId="{33BE7782-9D2F-4C41-A412-6DCEB6EC2813}" type="pres">
      <dgm:prSet presAssocID="{2A3AB917-41FA-4D86-9CC2-4F79D1163AE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561C42-F579-4E21-81A9-DC2EF16E2646}" type="pres">
      <dgm:prSet presAssocID="{2A3AB917-41FA-4D86-9CC2-4F79D1163AEA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0D884CF-71A9-4569-A14F-89185F8917A0}" srcId="{57AEE7F2-D408-4DA4-BA4B-9009F3316448}" destId="{0F0FA664-E93E-420C-A25A-C183B0A21E2C}" srcOrd="0" destOrd="0" parTransId="{D7366531-F724-401D-AB3A-F9ED86BE10DB}" sibTransId="{39A87AB4-B5A8-48CD-A88A-77A7940E39C9}"/>
    <dgm:cxn modelId="{742D436E-DAB6-4716-A191-637FA795962E}" srcId="{57AEE7F2-D408-4DA4-BA4B-9009F3316448}" destId="{EEECADED-0707-4E55-B4A3-3AC7C24FD2E3}" srcOrd="2" destOrd="0" parTransId="{FAC359CC-65A4-4509-AE2C-5525C3BA0FB5}" sibTransId="{C12F9AD6-5F3E-41C6-9524-66ECC859EAA6}"/>
    <dgm:cxn modelId="{B2E4557F-CCA8-4669-BA8D-008725B537FC}" srcId="{0F0FA664-E93E-420C-A25A-C183B0A21E2C}" destId="{D49CD150-6F05-4CD1-8DBA-8B9B92882FA8}" srcOrd="2" destOrd="0" parTransId="{15E2CAF1-3282-4B7F-A25C-AE9B974B9C4C}" sibTransId="{47EFD990-B0A6-4BCF-8D7E-5E9806706019}"/>
    <dgm:cxn modelId="{16771530-98B9-442A-B6C2-4111B10337D5}" srcId="{0F0FA664-E93E-420C-A25A-C183B0A21E2C}" destId="{A35757D4-356E-4ABD-BF2F-A644E72F98F3}" srcOrd="0" destOrd="0" parTransId="{B7633795-8D6A-43DD-A04A-0DCDC64F9734}" sibTransId="{C5BABDAA-D9BD-416B-9813-59B2A99B2F93}"/>
    <dgm:cxn modelId="{D5959C8D-1580-4619-A24D-5F34BD9CCD72}" type="presOf" srcId="{D49CD150-6F05-4CD1-8DBA-8B9B92882FA8}" destId="{21EAF12A-DB68-4B0D-BC9A-10363C3C9A60}" srcOrd="0" destOrd="2" presId="urn:microsoft.com/office/officeart/2005/8/layout/chevron2"/>
    <dgm:cxn modelId="{222D9F50-F7DF-4393-9D92-6BDD8BCA15F6}" srcId="{6DEF8B98-477F-4BC1-B5A3-1FEF7E9B409D}" destId="{7D91C91E-5296-441C-BB6C-99CDA2779EA4}" srcOrd="0" destOrd="0" parTransId="{633B808B-95F4-4319-959D-C35E8263F17E}" sibTransId="{65EDCEAD-081F-4867-8092-18E6B3C3F706}"/>
    <dgm:cxn modelId="{58EB623D-A5BA-4C58-8CE7-F05DEE6701D7}" type="presOf" srcId="{2A3AB917-41FA-4D86-9CC2-4F79D1163AEA}" destId="{33BE7782-9D2F-4C41-A412-6DCEB6EC2813}" srcOrd="0" destOrd="0" presId="urn:microsoft.com/office/officeart/2005/8/layout/chevron2"/>
    <dgm:cxn modelId="{9E199A1B-31BD-44C3-9F5B-D23EE2495E34}" type="presOf" srcId="{39A71E56-B784-4D82-8E5E-A55B782836C8}" destId="{21EAF12A-DB68-4B0D-BC9A-10363C3C9A60}" srcOrd="0" destOrd="1" presId="urn:microsoft.com/office/officeart/2005/8/layout/chevron2"/>
    <dgm:cxn modelId="{D5498717-BD51-4216-94DA-2E2FEEE2D1FB}" srcId="{EEECADED-0707-4E55-B4A3-3AC7C24FD2E3}" destId="{A1529835-36C6-417F-A5B8-C6FE1522FE56}" srcOrd="0" destOrd="0" parTransId="{91F109DE-D4CD-4DAD-9EA7-AEBCC8F88368}" sibTransId="{04B4555B-F62C-45E3-BEB6-C95B53154BC8}"/>
    <dgm:cxn modelId="{79F18D59-2BE7-444A-AC6C-B36C5DB36197}" type="presOf" srcId="{57AEE7F2-D408-4DA4-BA4B-9009F3316448}" destId="{680837DF-DD4E-4738-9ECB-19FDBC41043D}" srcOrd="0" destOrd="0" presId="urn:microsoft.com/office/officeart/2005/8/layout/chevron2"/>
    <dgm:cxn modelId="{6BBC796B-79D0-48E2-A5BF-343EB3CEDFE1}" srcId="{57AEE7F2-D408-4DA4-BA4B-9009F3316448}" destId="{6DEF8B98-477F-4BC1-B5A3-1FEF7E9B409D}" srcOrd="1" destOrd="0" parTransId="{2BC1F4A0-4DEF-4870-8788-7F1AEDDFBF1F}" sibTransId="{2483D648-DFB4-43B7-A86E-FEB111329E30}"/>
    <dgm:cxn modelId="{CD824D07-5833-4EDD-B4CB-BC1CC0E72E15}" type="presOf" srcId="{0F0FA664-E93E-420C-A25A-C183B0A21E2C}" destId="{55252550-6586-474B-ACDC-FB384D683BF5}" srcOrd="0" destOrd="0" presId="urn:microsoft.com/office/officeart/2005/8/layout/chevron2"/>
    <dgm:cxn modelId="{3990E99B-B423-4EFE-887E-BF1CF0048EA2}" type="presOf" srcId="{6DEF8B98-477F-4BC1-B5A3-1FEF7E9B409D}" destId="{E50EAAB2-D36C-4A7D-B3CF-4C527041991D}" srcOrd="0" destOrd="0" presId="urn:microsoft.com/office/officeart/2005/8/layout/chevron2"/>
    <dgm:cxn modelId="{3C250F2B-107B-4B33-8FED-1DF6AFA4AD93}" srcId="{2A3AB917-41FA-4D86-9CC2-4F79D1163AEA}" destId="{3FFCEDFD-AA8B-446C-AC5D-F71EB25419F8}" srcOrd="0" destOrd="0" parTransId="{6CB7EE74-8F48-4989-8A38-F39FF3B10D03}" sibTransId="{36D5283F-391F-4F67-8240-B6758E562AC4}"/>
    <dgm:cxn modelId="{54610F27-3AEA-4D6D-BD0E-FDD38AFD6BCC}" type="presOf" srcId="{EEECADED-0707-4E55-B4A3-3AC7C24FD2E3}" destId="{6B664863-3367-48EE-A607-5E7161ADD970}" srcOrd="0" destOrd="0" presId="urn:microsoft.com/office/officeart/2005/8/layout/chevron2"/>
    <dgm:cxn modelId="{83F02945-0B6B-4534-8E7B-6AF5A8DBAD35}" type="presOf" srcId="{3FFCEDFD-AA8B-446C-AC5D-F71EB25419F8}" destId="{65561C42-F579-4E21-81A9-DC2EF16E2646}" srcOrd="0" destOrd="0" presId="urn:microsoft.com/office/officeart/2005/8/layout/chevron2"/>
    <dgm:cxn modelId="{5390B93B-26D1-46DD-9CCB-4A3ECE981275}" srcId="{0F0FA664-E93E-420C-A25A-C183B0A21E2C}" destId="{39A71E56-B784-4D82-8E5E-A55B782836C8}" srcOrd="1" destOrd="0" parTransId="{0BBE38D2-B924-45B1-9B8B-2EC498B77F95}" sibTransId="{7C5AA755-5808-4F5D-AD8D-79E0624EDDCA}"/>
    <dgm:cxn modelId="{7E45B431-73FE-4608-A50B-5E20494314D7}" srcId="{57AEE7F2-D408-4DA4-BA4B-9009F3316448}" destId="{2A3AB917-41FA-4D86-9CC2-4F79D1163AEA}" srcOrd="3" destOrd="0" parTransId="{3FEFF39C-8337-455F-82F4-8E65A2137C8F}" sibTransId="{0C788AD7-D2B2-48D9-9877-BA80D3C7EC9E}"/>
    <dgm:cxn modelId="{14F8E4AE-E346-4C4A-8414-6096B052DF22}" type="presOf" srcId="{A35757D4-356E-4ABD-BF2F-A644E72F98F3}" destId="{21EAF12A-DB68-4B0D-BC9A-10363C3C9A60}" srcOrd="0" destOrd="0" presId="urn:microsoft.com/office/officeart/2005/8/layout/chevron2"/>
    <dgm:cxn modelId="{30C34E3B-92C8-456A-BD03-2EF95DA620DD}" type="presOf" srcId="{A1529835-36C6-417F-A5B8-C6FE1522FE56}" destId="{F496517D-B9C2-4184-A7A5-86DBD8CC1454}" srcOrd="0" destOrd="0" presId="urn:microsoft.com/office/officeart/2005/8/layout/chevron2"/>
    <dgm:cxn modelId="{9419A983-4E2E-4C65-AB2C-223606293BBF}" type="presOf" srcId="{7D91C91E-5296-441C-BB6C-99CDA2779EA4}" destId="{94CD6979-194D-4187-9781-32E5A7F7BFC6}" srcOrd="0" destOrd="0" presId="urn:microsoft.com/office/officeart/2005/8/layout/chevron2"/>
    <dgm:cxn modelId="{970C763B-AEC0-486E-8102-E0E5593A0139}" type="presParOf" srcId="{680837DF-DD4E-4738-9ECB-19FDBC41043D}" destId="{EC385C68-9B20-4C8E-9489-ED5EA3CD2CA8}" srcOrd="0" destOrd="0" presId="urn:microsoft.com/office/officeart/2005/8/layout/chevron2"/>
    <dgm:cxn modelId="{3DA3D419-5217-4190-84F3-5C03B259CAF5}" type="presParOf" srcId="{EC385C68-9B20-4C8E-9489-ED5EA3CD2CA8}" destId="{55252550-6586-474B-ACDC-FB384D683BF5}" srcOrd="0" destOrd="0" presId="urn:microsoft.com/office/officeart/2005/8/layout/chevron2"/>
    <dgm:cxn modelId="{778ADF4C-7B9F-4CE5-A4A6-866198D11C70}" type="presParOf" srcId="{EC385C68-9B20-4C8E-9489-ED5EA3CD2CA8}" destId="{21EAF12A-DB68-4B0D-BC9A-10363C3C9A60}" srcOrd="1" destOrd="0" presId="urn:microsoft.com/office/officeart/2005/8/layout/chevron2"/>
    <dgm:cxn modelId="{CF81EBE4-635E-400D-831F-CDA91E4DBB24}" type="presParOf" srcId="{680837DF-DD4E-4738-9ECB-19FDBC41043D}" destId="{6D268CEA-949B-4306-BB4B-AEFA53590D6B}" srcOrd="1" destOrd="0" presId="urn:microsoft.com/office/officeart/2005/8/layout/chevron2"/>
    <dgm:cxn modelId="{75ED0763-6A13-492B-A4A4-1B9C07F997D0}" type="presParOf" srcId="{680837DF-DD4E-4738-9ECB-19FDBC41043D}" destId="{6EC4C843-7E9A-4914-9EC4-9336C86836E5}" srcOrd="2" destOrd="0" presId="urn:microsoft.com/office/officeart/2005/8/layout/chevron2"/>
    <dgm:cxn modelId="{67A56B0B-9A8F-401B-BD07-E17FAA17DDA5}" type="presParOf" srcId="{6EC4C843-7E9A-4914-9EC4-9336C86836E5}" destId="{E50EAAB2-D36C-4A7D-B3CF-4C527041991D}" srcOrd="0" destOrd="0" presId="urn:microsoft.com/office/officeart/2005/8/layout/chevron2"/>
    <dgm:cxn modelId="{B9916A4F-783D-461A-9569-CAF6F3ACF7A0}" type="presParOf" srcId="{6EC4C843-7E9A-4914-9EC4-9336C86836E5}" destId="{94CD6979-194D-4187-9781-32E5A7F7BFC6}" srcOrd="1" destOrd="0" presId="urn:microsoft.com/office/officeart/2005/8/layout/chevron2"/>
    <dgm:cxn modelId="{7DE59B8C-2F61-4CA3-8FF8-41EBBC797B48}" type="presParOf" srcId="{680837DF-DD4E-4738-9ECB-19FDBC41043D}" destId="{7AA734CD-6211-4D66-BDBC-16F9850B76F1}" srcOrd="3" destOrd="0" presId="urn:microsoft.com/office/officeart/2005/8/layout/chevron2"/>
    <dgm:cxn modelId="{E6403432-04FF-482C-A147-0C359CFC5918}" type="presParOf" srcId="{680837DF-DD4E-4738-9ECB-19FDBC41043D}" destId="{7C0F86B6-124F-4931-94ED-4750159D280D}" srcOrd="4" destOrd="0" presId="urn:microsoft.com/office/officeart/2005/8/layout/chevron2"/>
    <dgm:cxn modelId="{5175977B-DFA3-451D-81DC-0B5DEBE3E049}" type="presParOf" srcId="{7C0F86B6-124F-4931-94ED-4750159D280D}" destId="{6B664863-3367-48EE-A607-5E7161ADD970}" srcOrd="0" destOrd="0" presId="urn:microsoft.com/office/officeart/2005/8/layout/chevron2"/>
    <dgm:cxn modelId="{A9185FD7-3690-4B94-BA14-92702ED8E695}" type="presParOf" srcId="{7C0F86B6-124F-4931-94ED-4750159D280D}" destId="{F496517D-B9C2-4184-A7A5-86DBD8CC1454}" srcOrd="1" destOrd="0" presId="urn:microsoft.com/office/officeart/2005/8/layout/chevron2"/>
    <dgm:cxn modelId="{8034E2E4-AF37-4A4D-B043-66F1FED627CA}" type="presParOf" srcId="{680837DF-DD4E-4738-9ECB-19FDBC41043D}" destId="{8C844B19-59BA-47FD-8D67-FF010E63790A}" srcOrd="5" destOrd="0" presId="urn:microsoft.com/office/officeart/2005/8/layout/chevron2"/>
    <dgm:cxn modelId="{5513F68D-5570-4A0B-86F7-DE63C7A23C9B}" type="presParOf" srcId="{680837DF-DD4E-4738-9ECB-19FDBC41043D}" destId="{235E24BD-CFCD-493C-A3AB-E215B2A4F98E}" srcOrd="6" destOrd="0" presId="urn:microsoft.com/office/officeart/2005/8/layout/chevron2"/>
    <dgm:cxn modelId="{72FC9CAB-3665-4523-97DE-5FC0A23C8838}" type="presParOf" srcId="{235E24BD-CFCD-493C-A3AB-E215B2A4F98E}" destId="{33BE7782-9D2F-4C41-A412-6DCEB6EC2813}" srcOrd="0" destOrd="0" presId="urn:microsoft.com/office/officeart/2005/8/layout/chevron2"/>
    <dgm:cxn modelId="{BC9E84A4-C0A2-4593-808A-EFD4B517FC35}" type="presParOf" srcId="{235E24BD-CFCD-493C-A3AB-E215B2A4F98E}" destId="{65561C42-F579-4E21-81A9-DC2EF16E26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65A32-9486-4AEB-945B-5B1C24A60843}" type="doc">
      <dgm:prSet loTypeId="urn:microsoft.com/office/officeart/2005/8/layout/chevron2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DD642074-CD11-49AF-B52D-CAB9C39FA670}">
      <dgm:prSet phldrT="[Text]"/>
      <dgm:spPr/>
      <dgm:t>
        <a:bodyPr/>
        <a:lstStyle/>
        <a:p>
          <a:r>
            <a:rPr lang="en-US" dirty="0" smtClean="0"/>
            <a:t>Data Access Interface</a:t>
          </a:r>
          <a:endParaRPr lang="en-GB" dirty="0"/>
        </a:p>
      </dgm:t>
    </dgm:pt>
    <dgm:pt modelId="{2AAC262F-F30A-42E8-A43D-208D7729125A}" type="parTrans" cxnId="{BE75859F-52FD-4558-BA10-4F1C7C2226CF}">
      <dgm:prSet/>
      <dgm:spPr/>
      <dgm:t>
        <a:bodyPr/>
        <a:lstStyle/>
        <a:p>
          <a:endParaRPr lang="en-GB"/>
        </a:p>
      </dgm:t>
    </dgm:pt>
    <dgm:pt modelId="{85F5F4A0-0835-4C5E-BBAD-96FCE8A64D48}" type="sibTrans" cxnId="{BE75859F-52FD-4558-BA10-4F1C7C2226CF}">
      <dgm:prSet/>
      <dgm:spPr/>
      <dgm:t>
        <a:bodyPr/>
        <a:lstStyle/>
        <a:p>
          <a:endParaRPr lang="en-GB"/>
        </a:p>
      </dgm:t>
    </dgm:pt>
    <dgm:pt modelId="{6E4D5ADF-1065-4A0A-8465-D3A082E4E697}">
      <dgm:prSet phldrT="[Text]"/>
      <dgm:spPr/>
      <dgm:t>
        <a:bodyPr/>
        <a:lstStyle/>
        <a:p>
          <a:r>
            <a:rPr lang="en-US" dirty="0" smtClean="0"/>
            <a:t>Based on database and catalogues</a:t>
          </a:r>
          <a:endParaRPr lang="en-GB" dirty="0"/>
        </a:p>
      </dgm:t>
    </dgm:pt>
    <dgm:pt modelId="{8E453A05-2186-4205-8C14-3B1B6B3328EC}" type="parTrans" cxnId="{F87896E5-2FFD-4E3C-9B66-0CEDE0427064}">
      <dgm:prSet/>
      <dgm:spPr/>
      <dgm:t>
        <a:bodyPr/>
        <a:lstStyle/>
        <a:p>
          <a:endParaRPr lang="en-GB"/>
        </a:p>
      </dgm:t>
    </dgm:pt>
    <dgm:pt modelId="{08FAF3CE-0F7F-4C48-AF77-88B055486DFF}" type="sibTrans" cxnId="{F87896E5-2FFD-4E3C-9B66-0CEDE0427064}">
      <dgm:prSet/>
      <dgm:spPr/>
      <dgm:t>
        <a:bodyPr/>
        <a:lstStyle/>
        <a:p>
          <a:endParaRPr lang="en-GB"/>
        </a:p>
      </dgm:t>
    </dgm:pt>
    <dgm:pt modelId="{93032EE9-0E75-45A6-BCBF-CAFB5FF8B254}">
      <dgm:prSet phldrT="[Text]"/>
      <dgm:spPr/>
      <dgm:t>
        <a:bodyPr/>
        <a:lstStyle/>
        <a:p>
          <a:r>
            <a:rPr lang="en-US" dirty="0" smtClean="0"/>
            <a:t>Collocation</a:t>
          </a:r>
          <a:endParaRPr lang="en-GB" dirty="0"/>
        </a:p>
      </dgm:t>
    </dgm:pt>
    <dgm:pt modelId="{E9864427-CF68-472D-AE70-F7CCE041A812}" type="parTrans" cxnId="{710FEEAF-A595-448C-831C-7A8D099809BD}">
      <dgm:prSet/>
      <dgm:spPr/>
      <dgm:t>
        <a:bodyPr/>
        <a:lstStyle/>
        <a:p>
          <a:endParaRPr lang="en-GB"/>
        </a:p>
      </dgm:t>
    </dgm:pt>
    <dgm:pt modelId="{8741DDE7-C12B-47C8-A939-BD28CBA7A150}" type="sibTrans" cxnId="{710FEEAF-A595-448C-831C-7A8D099809BD}">
      <dgm:prSet/>
      <dgm:spPr/>
      <dgm:t>
        <a:bodyPr/>
        <a:lstStyle/>
        <a:p>
          <a:endParaRPr lang="en-GB"/>
        </a:p>
      </dgm:t>
    </dgm:pt>
    <dgm:pt modelId="{7B599B61-615C-4410-B924-6A7117381613}">
      <dgm:prSet phldrT="[Text]"/>
      <dgm:spPr/>
      <dgm:t>
        <a:bodyPr/>
        <a:lstStyle/>
        <a:p>
          <a:r>
            <a:rPr lang="en-US" dirty="0" smtClean="0"/>
            <a:t>Minimization of distortions (raster and/or vector based)</a:t>
          </a:r>
          <a:endParaRPr lang="en-GB" dirty="0"/>
        </a:p>
      </dgm:t>
    </dgm:pt>
    <dgm:pt modelId="{E5053154-F811-4E19-A96D-5E1BD04A2E7A}" type="parTrans" cxnId="{150F67E6-B3CA-4210-9C83-1D2EEFABC2B0}">
      <dgm:prSet/>
      <dgm:spPr/>
      <dgm:t>
        <a:bodyPr/>
        <a:lstStyle/>
        <a:p>
          <a:endParaRPr lang="en-GB"/>
        </a:p>
      </dgm:t>
    </dgm:pt>
    <dgm:pt modelId="{4513F492-EA88-42AA-AF0A-E9D6B72BBB4A}" type="sibTrans" cxnId="{150F67E6-B3CA-4210-9C83-1D2EEFABC2B0}">
      <dgm:prSet/>
      <dgm:spPr/>
      <dgm:t>
        <a:bodyPr/>
        <a:lstStyle/>
        <a:p>
          <a:endParaRPr lang="en-GB"/>
        </a:p>
      </dgm:t>
    </dgm:pt>
    <dgm:pt modelId="{C3896FE9-723F-4834-9513-CCE7130A2A75}">
      <dgm:prSet phldrT="[Text]"/>
      <dgm:spPr/>
      <dgm:t>
        <a:bodyPr/>
        <a:lstStyle/>
        <a:p>
          <a:r>
            <a:rPr lang="en-US" dirty="0" smtClean="0"/>
            <a:t>Based on Proj4 + GIS libraries (well tested)</a:t>
          </a:r>
          <a:endParaRPr lang="en-GB" dirty="0"/>
        </a:p>
      </dgm:t>
    </dgm:pt>
    <dgm:pt modelId="{2792AB78-EF42-4761-903C-390BD767158A}" type="parTrans" cxnId="{B4EBDA59-44B9-48EF-BBDB-AE4CECE2DA90}">
      <dgm:prSet/>
      <dgm:spPr/>
      <dgm:t>
        <a:bodyPr/>
        <a:lstStyle/>
        <a:p>
          <a:endParaRPr lang="en-GB"/>
        </a:p>
      </dgm:t>
    </dgm:pt>
    <dgm:pt modelId="{0FF9DC04-60A6-45EF-9F07-AFE211DB24A8}" type="sibTrans" cxnId="{B4EBDA59-44B9-48EF-BBDB-AE4CECE2DA90}">
      <dgm:prSet/>
      <dgm:spPr/>
      <dgm:t>
        <a:bodyPr/>
        <a:lstStyle/>
        <a:p>
          <a:endParaRPr lang="en-GB"/>
        </a:p>
      </dgm:t>
    </dgm:pt>
    <dgm:pt modelId="{EE06361E-3F65-48AA-AF81-63D9416525E4}">
      <dgm:prSet phldrT="[Text]"/>
      <dgm:spPr/>
      <dgm:t>
        <a:bodyPr/>
        <a:lstStyle/>
        <a:p>
          <a:r>
            <a:rPr lang="en-US" dirty="0" smtClean="0"/>
            <a:t>Spectral Convolution</a:t>
          </a:r>
          <a:endParaRPr lang="en-GB" dirty="0"/>
        </a:p>
      </dgm:t>
    </dgm:pt>
    <dgm:pt modelId="{069A0968-E159-4D8D-9247-A436A2706998}" type="parTrans" cxnId="{9BEEAE24-2B72-4BBC-B83B-3698641FA8C5}">
      <dgm:prSet/>
      <dgm:spPr/>
      <dgm:t>
        <a:bodyPr/>
        <a:lstStyle/>
        <a:p>
          <a:endParaRPr lang="en-GB"/>
        </a:p>
      </dgm:t>
    </dgm:pt>
    <dgm:pt modelId="{5EA8937B-9D60-4B47-A3A1-8818B46E2838}" type="sibTrans" cxnId="{9BEEAE24-2B72-4BBC-B83B-3698641FA8C5}">
      <dgm:prSet/>
      <dgm:spPr/>
      <dgm:t>
        <a:bodyPr/>
        <a:lstStyle/>
        <a:p>
          <a:endParaRPr lang="en-GB"/>
        </a:p>
      </dgm:t>
    </dgm:pt>
    <dgm:pt modelId="{27DFA431-5FC4-45DE-A99E-76179607996B}">
      <dgm:prSet phldrT="[Text]"/>
      <dgm:spPr/>
      <dgm:t>
        <a:bodyPr/>
        <a:lstStyle/>
        <a:p>
          <a:r>
            <a:rPr lang="en-US" dirty="0" smtClean="0"/>
            <a:t>To use the GSICS format for SRF</a:t>
          </a:r>
          <a:endParaRPr lang="en-GB" dirty="0"/>
        </a:p>
      </dgm:t>
    </dgm:pt>
    <dgm:pt modelId="{79C87A67-8A28-46B1-ABA6-49EF3C9EDC85}" type="parTrans" cxnId="{9BF95593-D95A-40FC-97D2-6836740C7C93}">
      <dgm:prSet/>
      <dgm:spPr/>
      <dgm:t>
        <a:bodyPr/>
        <a:lstStyle/>
        <a:p>
          <a:endParaRPr lang="en-GB"/>
        </a:p>
      </dgm:t>
    </dgm:pt>
    <dgm:pt modelId="{CD1758CB-4664-4B7E-8335-2A1F2B99D297}" type="sibTrans" cxnId="{9BF95593-D95A-40FC-97D2-6836740C7C93}">
      <dgm:prSet/>
      <dgm:spPr/>
      <dgm:t>
        <a:bodyPr/>
        <a:lstStyle/>
        <a:p>
          <a:endParaRPr lang="en-GB"/>
        </a:p>
      </dgm:t>
    </dgm:pt>
    <dgm:pt modelId="{F3684E69-2D65-48D5-BDF6-B0305D67C5F9}">
      <dgm:prSet phldrT="[Text]"/>
      <dgm:spPr/>
      <dgm:t>
        <a:bodyPr/>
        <a:lstStyle/>
        <a:p>
          <a:r>
            <a:rPr lang="en-US" dirty="0" smtClean="0"/>
            <a:t>Identification of matched data outside the polar regions (partial swath overlap, customized time window)</a:t>
          </a:r>
          <a:endParaRPr lang="en-GB" dirty="0"/>
        </a:p>
      </dgm:t>
    </dgm:pt>
    <dgm:pt modelId="{A1D0F017-8B3D-4A00-AAFD-648DCE631681}" type="parTrans" cxnId="{9BCE0666-A601-4E4E-8973-BF07411EBCCD}">
      <dgm:prSet/>
      <dgm:spPr/>
      <dgm:t>
        <a:bodyPr/>
        <a:lstStyle/>
        <a:p>
          <a:endParaRPr lang="en-GB"/>
        </a:p>
      </dgm:t>
    </dgm:pt>
    <dgm:pt modelId="{41DE126F-582C-4426-9E17-12916420F9A5}" type="sibTrans" cxnId="{9BCE0666-A601-4E4E-8973-BF07411EBCCD}">
      <dgm:prSet/>
      <dgm:spPr/>
      <dgm:t>
        <a:bodyPr/>
        <a:lstStyle/>
        <a:p>
          <a:endParaRPr lang="en-GB"/>
        </a:p>
      </dgm:t>
    </dgm:pt>
    <dgm:pt modelId="{B44EA0F8-9EC5-4679-8ADE-3C7D1894D7B3}">
      <dgm:prSet phldrT="[Text]"/>
      <dgm:spPr/>
      <dgm:t>
        <a:bodyPr/>
        <a:lstStyle/>
        <a:p>
          <a:r>
            <a:rPr lang="en-US" dirty="0" smtClean="0"/>
            <a:t>Stand Alone Service</a:t>
          </a:r>
          <a:endParaRPr lang="en-GB" dirty="0"/>
        </a:p>
      </dgm:t>
    </dgm:pt>
    <dgm:pt modelId="{6E9D1790-AEF6-49AE-A891-BB48A9C4F88C}" type="parTrans" cxnId="{593C303A-953A-4920-86EF-B670F96A9FC5}">
      <dgm:prSet/>
      <dgm:spPr/>
      <dgm:t>
        <a:bodyPr/>
        <a:lstStyle/>
        <a:p>
          <a:endParaRPr lang="en-GB"/>
        </a:p>
      </dgm:t>
    </dgm:pt>
    <dgm:pt modelId="{7300E8B0-98C9-4431-8BCF-AA979BCD2443}" type="sibTrans" cxnId="{593C303A-953A-4920-86EF-B670F96A9FC5}">
      <dgm:prSet/>
      <dgm:spPr/>
      <dgm:t>
        <a:bodyPr/>
        <a:lstStyle/>
        <a:p>
          <a:endParaRPr lang="en-GB"/>
        </a:p>
      </dgm:t>
    </dgm:pt>
    <dgm:pt modelId="{F3D72B04-F246-45D2-9418-6459E6FA48E1}">
      <dgm:prSet phldrT="[Text]"/>
      <dgm:spPr/>
      <dgm:t>
        <a:bodyPr/>
        <a:lstStyle/>
        <a:p>
          <a:r>
            <a:rPr lang="en-US" dirty="0" smtClean="0"/>
            <a:t>Aggregation</a:t>
          </a:r>
          <a:endParaRPr lang="en-GB" dirty="0"/>
        </a:p>
      </dgm:t>
    </dgm:pt>
    <dgm:pt modelId="{5AB67C48-322A-4E69-B9B0-79AD7D73C6CE}" type="parTrans" cxnId="{298938EF-C6DF-4F14-BAB5-1931F826CEBC}">
      <dgm:prSet/>
      <dgm:spPr/>
      <dgm:t>
        <a:bodyPr/>
        <a:lstStyle/>
        <a:p>
          <a:endParaRPr lang="en-GB"/>
        </a:p>
      </dgm:t>
    </dgm:pt>
    <dgm:pt modelId="{22C47B8E-270B-462F-AB39-90A00E6271DE}" type="sibTrans" cxnId="{298938EF-C6DF-4F14-BAB5-1931F826CEBC}">
      <dgm:prSet/>
      <dgm:spPr/>
      <dgm:t>
        <a:bodyPr/>
        <a:lstStyle/>
        <a:p>
          <a:endParaRPr lang="en-GB"/>
        </a:p>
      </dgm:t>
    </dgm:pt>
    <dgm:pt modelId="{3D40A62F-12A3-4478-9EBD-CF22C0E2B68E}">
      <dgm:prSet phldrT="[Text]"/>
      <dgm:spPr/>
      <dgm:t>
        <a:bodyPr/>
        <a:lstStyle/>
        <a:p>
          <a:r>
            <a:rPr lang="en-US" dirty="0" smtClean="0"/>
            <a:t>IASI FOV modelling – Generic Modelling of FOV projected on Earth surface</a:t>
          </a:r>
          <a:endParaRPr lang="en-GB" dirty="0"/>
        </a:p>
      </dgm:t>
    </dgm:pt>
    <dgm:pt modelId="{9931E2A7-921B-496E-B5D5-9BD51D2AD1C6}" type="parTrans" cxnId="{B3002CC6-634E-49C1-B448-39BCDCF466E8}">
      <dgm:prSet/>
      <dgm:spPr/>
      <dgm:t>
        <a:bodyPr/>
        <a:lstStyle/>
        <a:p>
          <a:endParaRPr lang="en-GB"/>
        </a:p>
      </dgm:t>
    </dgm:pt>
    <dgm:pt modelId="{20807304-BFE3-4F7D-A8DC-8BCFE5F7D241}" type="sibTrans" cxnId="{B3002CC6-634E-49C1-B448-39BCDCF466E8}">
      <dgm:prSet/>
      <dgm:spPr/>
      <dgm:t>
        <a:bodyPr/>
        <a:lstStyle/>
        <a:p>
          <a:endParaRPr lang="en-GB"/>
        </a:p>
      </dgm:t>
    </dgm:pt>
    <dgm:pt modelId="{B902E777-5B6F-4E5D-9BD3-04D52FCF41E3}">
      <dgm:prSet phldrT="[Text]"/>
      <dgm:spPr/>
      <dgm:t>
        <a:bodyPr/>
        <a:lstStyle/>
        <a:p>
          <a:r>
            <a:rPr lang="en-US" dirty="0" smtClean="0"/>
            <a:t>Connection to Database for storing results</a:t>
          </a:r>
          <a:endParaRPr lang="en-GB" dirty="0"/>
        </a:p>
      </dgm:t>
    </dgm:pt>
    <dgm:pt modelId="{8B1D0F92-F839-4F40-B7DB-306B23AF6A5F}" type="parTrans" cxnId="{3CA51E96-1179-4C0A-8A1E-A83C79FCF5AD}">
      <dgm:prSet/>
      <dgm:spPr/>
      <dgm:t>
        <a:bodyPr/>
        <a:lstStyle/>
        <a:p>
          <a:endParaRPr lang="en-GB"/>
        </a:p>
      </dgm:t>
    </dgm:pt>
    <dgm:pt modelId="{6D1F6E74-31DE-4AB1-9AC1-C9778B5E4E25}" type="sibTrans" cxnId="{3CA51E96-1179-4C0A-8A1E-A83C79FCF5AD}">
      <dgm:prSet/>
      <dgm:spPr/>
      <dgm:t>
        <a:bodyPr/>
        <a:lstStyle/>
        <a:p>
          <a:endParaRPr lang="en-GB"/>
        </a:p>
      </dgm:t>
    </dgm:pt>
    <dgm:pt modelId="{1B161BAF-28C3-441E-A1F6-57122F9D59AA}" type="pres">
      <dgm:prSet presAssocID="{C7B65A32-9486-4AEB-945B-5B1C24A608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3C5E882-C8FA-41AB-AB80-0D7940C2C876}" type="pres">
      <dgm:prSet presAssocID="{DD642074-CD11-49AF-B52D-CAB9C39FA670}" presName="composite" presStyleCnt="0"/>
      <dgm:spPr/>
      <dgm:t>
        <a:bodyPr/>
        <a:lstStyle/>
        <a:p>
          <a:endParaRPr lang="en-GB"/>
        </a:p>
      </dgm:t>
    </dgm:pt>
    <dgm:pt modelId="{7AD3D4F7-57B3-4839-8832-BFD10E8FC5D3}" type="pres">
      <dgm:prSet presAssocID="{DD642074-CD11-49AF-B52D-CAB9C39FA67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A61718-0A89-4A9A-AD3C-8E52F9CB87B0}" type="pres">
      <dgm:prSet presAssocID="{DD642074-CD11-49AF-B52D-CAB9C39FA67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2C029E-99F1-4EFF-A94C-647CE0F3DBDE}" type="pres">
      <dgm:prSet presAssocID="{85F5F4A0-0835-4C5E-BBAD-96FCE8A64D48}" presName="sp" presStyleCnt="0"/>
      <dgm:spPr/>
      <dgm:t>
        <a:bodyPr/>
        <a:lstStyle/>
        <a:p>
          <a:endParaRPr lang="en-GB"/>
        </a:p>
      </dgm:t>
    </dgm:pt>
    <dgm:pt modelId="{64EC3B2B-873E-4033-B153-A47384AA0DBA}" type="pres">
      <dgm:prSet presAssocID="{93032EE9-0E75-45A6-BCBF-CAFB5FF8B254}" presName="composite" presStyleCnt="0"/>
      <dgm:spPr/>
      <dgm:t>
        <a:bodyPr/>
        <a:lstStyle/>
        <a:p>
          <a:endParaRPr lang="en-GB"/>
        </a:p>
      </dgm:t>
    </dgm:pt>
    <dgm:pt modelId="{A9E80293-BE3D-4453-B3A4-A9DD2DBBC78A}" type="pres">
      <dgm:prSet presAssocID="{93032EE9-0E75-45A6-BCBF-CAFB5FF8B25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423D96-63B9-47E9-8F2F-833FC77640DE}" type="pres">
      <dgm:prSet presAssocID="{93032EE9-0E75-45A6-BCBF-CAFB5FF8B25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5B247A-6738-411B-B308-0800DDBF310C}" type="pres">
      <dgm:prSet presAssocID="{8741DDE7-C12B-47C8-A939-BD28CBA7A150}" presName="sp" presStyleCnt="0"/>
      <dgm:spPr/>
      <dgm:t>
        <a:bodyPr/>
        <a:lstStyle/>
        <a:p>
          <a:endParaRPr lang="en-GB"/>
        </a:p>
      </dgm:t>
    </dgm:pt>
    <dgm:pt modelId="{218EA487-7415-420C-9CB9-779C51E159B1}" type="pres">
      <dgm:prSet presAssocID="{EE06361E-3F65-48AA-AF81-63D9416525E4}" presName="composite" presStyleCnt="0"/>
      <dgm:spPr/>
      <dgm:t>
        <a:bodyPr/>
        <a:lstStyle/>
        <a:p>
          <a:endParaRPr lang="en-GB"/>
        </a:p>
      </dgm:t>
    </dgm:pt>
    <dgm:pt modelId="{D51D748D-3D55-4D81-9FFE-54674F37C294}" type="pres">
      <dgm:prSet presAssocID="{EE06361E-3F65-48AA-AF81-63D9416525E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6548D7-6C25-44D5-92E8-9B5DAD560265}" type="pres">
      <dgm:prSet presAssocID="{EE06361E-3F65-48AA-AF81-63D9416525E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A08C8D-AECD-45CB-A1CF-0D584C5DCBC4}" type="pres">
      <dgm:prSet presAssocID="{5EA8937B-9D60-4B47-A3A1-8818B46E2838}" presName="sp" presStyleCnt="0"/>
      <dgm:spPr/>
      <dgm:t>
        <a:bodyPr/>
        <a:lstStyle/>
        <a:p>
          <a:endParaRPr lang="en-GB"/>
        </a:p>
      </dgm:t>
    </dgm:pt>
    <dgm:pt modelId="{BCB2B945-AF0B-4972-825A-69ABDBD4F733}" type="pres">
      <dgm:prSet presAssocID="{F3D72B04-F246-45D2-9418-6459E6FA48E1}" presName="composite" presStyleCnt="0"/>
      <dgm:spPr/>
      <dgm:t>
        <a:bodyPr/>
        <a:lstStyle/>
        <a:p>
          <a:endParaRPr lang="en-GB"/>
        </a:p>
      </dgm:t>
    </dgm:pt>
    <dgm:pt modelId="{5C3F2EFC-E208-42D5-9784-78BEB5160622}" type="pres">
      <dgm:prSet presAssocID="{F3D72B04-F246-45D2-9418-6459E6FA48E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1E9797-2EB8-4F8A-894A-9F6CCCFE61DE}" type="pres">
      <dgm:prSet presAssocID="{F3D72B04-F246-45D2-9418-6459E6FA48E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2255BE-8091-41C9-9CA1-A8FA38DBDF7A}" type="presOf" srcId="{DD642074-CD11-49AF-B52D-CAB9C39FA670}" destId="{7AD3D4F7-57B3-4839-8832-BFD10E8FC5D3}" srcOrd="0" destOrd="0" presId="urn:microsoft.com/office/officeart/2005/8/layout/chevron2"/>
    <dgm:cxn modelId="{3BA01E8D-4DAF-410D-939E-83DB3BE69713}" type="presOf" srcId="{EE06361E-3F65-48AA-AF81-63D9416525E4}" destId="{D51D748D-3D55-4D81-9FFE-54674F37C294}" srcOrd="0" destOrd="0" presId="urn:microsoft.com/office/officeart/2005/8/layout/chevron2"/>
    <dgm:cxn modelId="{593C303A-953A-4920-86EF-B670F96A9FC5}" srcId="{DD642074-CD11-49AF-B52D-CAB9C39FA670}" destId="{B44EA0F8-9EC5-4679-8ADE-3C7D1894D7B3}" srcOrd="2" destOrd="0" parTransId="{6E9D1790-AEF6-49AE-A891-BB48A9C4F88C}" sibTransId="{7300E8B0-98C9-4431-8BCF-AA979BCD2443}"/>
    <dgm:cxn modelId="{B4EBDA59-44B9-48EF-BBDB-AE4CECE2DA90}" srcId="{93032EE9-0E75-45A6-BCBF-CAFB5FF8B254}" destId="{C3896FE9-723F-4834-9513-CCE7130A2A75}" srcOrd="1" destOrd="0" parTransId="{2792AB78-EF42-4761-903C-390BD767158A}" sibTransId="{0FF9DC04-60A6-45EF-9F07-AFE211DB24A8}"/>
    <dgm:cxn modelId="{3CA51E96-1179-4C0A-8A1E-A83C79FCF5AD}" srcId="{F3D72B04-F246-45D2-9418-6459E6FA48E1}" destId="{B902E777-5B6F-4E5D-9BD3-04D52FCF41E3}" srcOrd="1" destOrd="0" parTransId="{8B1D0F92-F839-4F40-B7DB-306B23AF6A5F}" sibTransId="{6D1F6E74-31DE-4AB1-9AC1-C9778B5E4E25}"/>
    <dgm:cxn modelId="{0DB25385-333A-4D43-AD1D-6BF5FC0A345F}" type="presOf" srcId="{6E4D5ADF-1065-4A0A-8465-D3A082E4E697}" destId="{6DA61718-0A89-4A9A-AD3C-8E52F9CB87B0}" srcOrd="0" destOrd="0" presId="urn:microsoft.com/office/officeart/2005/8/layout/chevron2"/>
    <dgm:cxn modelId="{ADAF9901-72CF-4EBB-A1E4-9DDFB63CB093}" type="presOf" srcId="{B902E777-5B6F-4E5D-9BD3-04D52FCF41E3}" destId="{DC1E9797-2EB8-4F8A-894A-9F6CCCFE61DE}" srcOrd="0" destOrd="1" presId="urn:microsoft.com/office/officeart/2005/8/layout/chevron2"/>
    <dgm:cxn modelId="{0821098F-7CFF-404E-81E8-F1595C33B5DC}" type="presOf" srcId="{3D40A62F-12A3-4478-9EBD-CF22C0E2B68E}" destId="{DC1E9797-2EB8-4F8A-894A-9F6CCCFE61DE}" srcOrd="0" destOrd="0" presId="urn:microsoft.com/office/officeart/2005/8/layout/chevron2"/>
    <dgm:cxn modelId="{9BCE0666-A601-4E4E-8973-BF07411EBCCD}" srcId="{DD642074-CD11-49AF-B52D-CAB9C39FA670}" destId="{F3684E69-2D65-48D5-BDF6-B0305D67C5F9}" srcOrd="1" destOrd="0" parTransId="{A1D0F017-8B3D-4A00-AAFD-648DCE631681}" sibTransId="{41DE126F-582C-4426-9E17-12916420F9A5}"/>
    <dgm:cxn modelId="{8DB1656F-D9BF-4116-BC23-A1F16C2220DA}" type="presOf" srcId="{93032EE9-0E75-45A6-BCBF-CAFB5FF8B254}" destId="{A9E80293-BE3D-4453-B3A4-A9DD2DBBC78A}" srcOrd="0" destOrd="0" presId="urn:microsoft.com/office/officeart/2005/8/layout/chevron2"/>
    <dgm:cxn modelId="{150F67E6-B3CA-4210-9C83-1D2EEFABC2B0}" srcId="{93032EE9-0E75-45A6-BCBF-CAFB5FF8B254}" destId="{7B599B61-615C-4410-B924-6A7117381613}" srcOrd="0" destOrd="0" parTransId="{E5053154-F811-4E19-A96D-5E1BD04A2E7A}" sibTransId="{4513F492-EA88-42AA-AF0A-E9D6B72BBB4A}"/>
    <dgm:cxn modelId="{FFC97917-8C2C-4082-9DCA-AD9EE51C6C09}" type="presOf" srcId="{B44EA0F8-9EC5-4679-8ADE-3C7D1894D7B3}" destId="{6DA61718-0A89-4A9A-AD3C-8E52F9CB87B0}" srcOrd="0" destOrd="2" presId="urn:microsoft.com/office/officeart/2005/8/layout/chevron2"/>
    <dgm:cxn modelId="{E5425A4F-A48D-4256-9BE2-82A725F200C3}" type="presOf" srcId="{7B599B61-615C-4410-B924-6A7117381613}" destId="{33423D96-63B9-47E9-8F2F-833FC77640DE}" srcOrd="0" destOrd="0" presId="urn:microsoft.com/office/officeart/2005/8/layout/chevron2"/>
    <dgm:cxn modelId="{710FEEAF-A595-448C-831C-7A8D099809BD}" srcId="{C7B65A32-9486-4AEB-945B-5B1C24A60843}" destId="{93032EE9-0E75-45A6-BCBF-CAFB5FF8B254}" srcOrd="1" destOrd="0" parTransId="{E9864427-CF68-472D-AE70-F7CCE041A812}" sibTransId="{8741DDE7-C12B-47C8-A939-BD28CBA7A150}"/>
    <dgm:cxn modelId="{A9CFB8EB-768C-4242-B1C5-3F495A2E7D37}" type="presOf" srcId="{27DFA431-5FC4-45DE-A99E-76179607996B}" destId="{A76548D7-6C25-44D5-92E8-9B5DAD560265}" srcOrd="0" destOrd="0" presId="urn:microsoft.com/office/officeart/2005/8/layout/chevron2"/>
    <dgm:cxn modelId="{9BEEAE24-2B72-4BBC-B83B-3698641FA8C5}" srcId="{C7B65A32-9486-4AEB-945B-5B1C24A60843}" destId="{EE06361E-3F65-48AA-AF81-63D9416525E4}" srcOrd="2" destOrd="0" parTransId="{069A0968-E159-4D8D-9247-A436A2706998}" sibTransId="{5EA8937B-9D60-4B47-A3A1-8818B46E2838}"/>
    <dgm:cxn modelId="{298938EF-C6DF-4F14-BAB5-1931F826CEBC}" srcId="{C7B65A32-9486-4AEB-945B-5B1C24A60843}" destId="{F3D72B04-F246-45D2-9418-6459E6FA48E1}" srcOrd="3" destOrd="0" parTransId="{5AB67C48-322A-4E69-B9B0-79AD7D73C6CE}" sibTransId="{22C47B8E-270B-462F-AB39-90A00E6271DE}"/>
    <dgm:cxn modelId="{047AC2C0-F70B-411F-A305-D7A67653F8AD}" type="presOf" srcId="{C3896FE9-723F-4834-9513-CCE7130A2A75}" destId="{33423D96-63B9-47E9-8F2F-833FC77640DE}" srcOrd="0" destOrd="1" presId="urn:microsoft.com/office/officeart/2005/8/layout/chevron2"/>
    <dgm:cxn modelId="{B3002CC6-634E-49C1-B448-39BCDCF466E8}" srcId="{F3D72B04-F246-45D2-9418-6459E6FA48E1}" destId="{3D40A62F-12A3-4478-9EBD-CF22C0E2B68E}" srcOrd="0" destOrd="0" parTransId="{9931E2A7-921B-496E-B5D5-9BD51D2AD1C6}" sibTransId="{20807304-BFE3-4F7D-A8DC-8BCFE5F7D241}"/>
    <dgm:cxn modelId="{9BF95593-D95A-40FC-97D2-6836740C7C93}" srcId="{EE06361E-3F65-48AA-AF81-63D9416525E4}" destId="{27DFA431-5FC4-45DE-A99E-76179607996B}" srcOrd="0" destOrd="0" parTransId="{79C87A67-8A28-46B1-ABA6-49EF3C9EDC85}" sibTransId="{CD1758CB-4664-4B7E-8335-2A1F2B99D297}"/>
    <dgm:cxn modelId="{190771FD-CD3D-4B55-A604-7B4823F521A0}" type="presOf" srcId="{F3D72B04-F246-45D2-9418-6459E6FA48E1}" destId="{5C3F2EFC-E208-42D5-9784-78BEB5160622}" srcOrd="0" destOrd="0" presId="urn:microsoft.com/office/officeart/2005/8/layout/chevron2"/>
    <dgm:cxn modelId="{F87896E5-2FFD-4E3C-9B66-0CEDE0427064}" srcId="{DD642074-CD11-49AF-B52D-CAB9C39FA670}" destId="{6E4D5ADF-1065-4A0A-8465-D3A082E4E697}" srcOrd="0" destOrd="0" parTransId="{8E453A05-2186-4205-8C14-3B1B6B3328EC}" sibTransId="{08FAF3CE-0F7F-4C48-AF77-88B055486DFF}"/>
    <dgm:cxn modelId="{452269AE-26F5-4D89-B555-97A4BD45EDF6}" type="presOf" srcId="{C7B65A32-9486-4AEB-945B-5B1C24A60843}" destId="{1B161BAF-28C3-441E-A1F6-57122F9D59AA}" srcOrd="0" destOrd="0" presId="urn:microsoft.com/office/officeart/2005/8/layout/chevron2"/>
    <dgm:cxn modelId="{BE75859F-52FD-4558-BA10-4F1C7C2226CF}" srcId="{C7B65A32-9486-4AEB-945B-5B1C24A60843}" destId="{DD642074-CD11-49AF-B52D-CAB9C39FA670}" srcOrd="0" destOrd="0" parTransId="{2AAC262F-F30A-42E8-A43D-208D7729125A}" sibTransId="{85F5F4A0-0835-4C5E-BBAD-96FCE8A64D48}"/>
    <dgm:cxn modelId="{4910E30E-29C9-4F97-82E9-265F92747BAB}" type="presOf" srcId="{F3684E69-2D65-48D5-BDF6-B0305D67C5F9}" destId="{6DA61718-0A89-4A9A-AD3C-8E52F9CB87B0}" srcOrd="0" destOrd="1" presId="urn:microsoft.com/office/officeart/2005/8/layout/chevron2"/>
    <dgm:cxn modelId="{7349B530-ED39-49CD-9F4B-E14D7A7C3B09}" type="presParOf" srcId="{1B161BAF-28C3-441E-A1F6-57122F9D59AA}" destId="{F3C5E882-C8FA-41AB-AB80-0D7940C2C876}" srcOrd="0" destOrd="0" presId="urn:microsoft.com/office/officeart/2005/8/layout/chevron2"/>
    <dgm:cxn modelId="{E0180913-A03C-4B4F-B8CC-4413E746980E}" type="presParOf" srcId="{F3C5E882-C8FA-41AB-AB80-0D7940C2C876}" destId="{7AD3D4F7-57B3-4839-8832-BFD10E8FC5D3}" srcOrd="0" destOrd="0" presId="urn:microsoft.com/office/officeart/2005/8/layout/chevron2"/>
    <dgm:cxn modelId="{77F4BBF3-F464-4F49-9FEF-5C0D58634A31}" type="presParOf" srcId="{F3C5E882-C8FA-41AB-AB80-0D7940C2C876}" destId="{6DA61718-0A89-4A9A-AD3C-8E52F9CB87B0}" srcOrd="1" destOrd="0" presId="urn:microsoft.com/office/officeart/2005/8/layout/chevron2"/>
    <dgm:cxn modelId="{68130DD8-62FC-4EB5-B3D8-D5B4F96BE39A}" type="presParOf" srcId="{1B161BAF-28C3-441E-A1F6-57122F9D59AA}" destId="{D12C029E-99F1-4EFF-A94C-647CE0F3DBDE}" srcOrd="1" destOrd="0" presId="urn:microsoft.com/office/officeart/2005/8/layout/chevron2"/>
    <dgm:cxn modelId="{6E31762C-5FC0-4827-9500-A19504EE8DC9}" type="presParOf" srcId="{1B161BAF-28C3-441E-A1F6-57122F9D59AA}" destId="{64EC3B2B-873E-4033-B153-A47384AA0DBA}" srcOrd="2" destOrd="0" presId="urn:microsoft.com/office/officeart/2005/8/layout/chevron2"/>
    <dgm:cxn modelId="{0C7B14EE-763F-4CEC-B7F2-1D9FA90F231D}" type="presParOf" srcId="{64EC3B2B-873E-4033-B153-A47384AA0DBA}" destId="{A9E80293-BE3D-4453-B3A4-A9DD2DBBC78A}" srcOrd="0" destOrd="0" presId="urn:microsoft.com/office/officeart/2005/8/layout/chevron2"/>
    <dgm:cxn modelId="{2734041D-EE8E-471E-8204-FE8F3C78771D}" type="presParOf" srcId="{64EC3B2B-873E-4033-B153-A47384AA0DBA}" destId="{33423D96-63B9-47E9-8F2F-833FC77640DE}" srcOrd="1" destOrd="0" presId="urn:microsoft.com/office/officeart/2005/8/layout/chevron2"/>
    <dgm:cxn modelId="{B57B84A5-D7B9-4845-9256-0ABA410E2321}" type="presParOf" srcId="{1B161BAF-28C3-441E-A1F6-57122F9D59AA}" destId="{465B247A-6738-411B-B308-0800DDBF310C}" srcOrd="3" destOrd="0" presId="urn:microsoft.com/office/officeart/2005/8/layout/chevron2"/>
    <dgm:cxn modelId="{FBE885C9-AB1F-45B2-8939-AA14B45423C7}" type="presParOf" srcId="{1B161BAF-28C3-441E-A1F6-57122F9D59AA}" destId="{218EA487-7415-420C-9CB9-779C51E159B1}" srcOrd="4" destOrd="0" presId="urn:microsoft.com/office/officeart/2005/8/layout/chevron2"/>
    <dgm:cxn modelId="{71A4AA92-464B-489E-A882-B82D1BC51571}" type="presParOf" srcId="{218EA487-7415-420C-9CB9-779C51E159B1}" destId="{D51D748D-3D55-4D81-9FFE-54674F37C294}" srcOrd="0" destOrd="0" presId="urn:microsoft.com/office/officeart/2005/8/layout/chevron2"/>
    <dgm:cxn modelId="{C2B6C1B5-3B03-41EA-967F-FD376B9568D6}" type="presParOf" srcId="{218EA487-7415-420C-9CB9-779C51E159B1}" destId="{A76548D7-6C25-44D5-92E8-9B5DAD560265}" srcOrd="1" destOrd="0" presId="urn:microsoft.com/office/officeart/2005/8/layout/chevron2"/>
    <dgm:cxn modelId="{38D4DF66-5CC0-4882-A721-12E4EB1CB245}" type="presParOf" srcId="{1B161BAF-28C3-441E-A1F6-57122F9D59AA}" destId="{C4A08C8D-AECD-45CB-A1CF-0D584C5DCBC4}" srcOrd="5" destOrd="0" presId="urn:microsoft.com/office/officeart/2005/8/layout/chevron2"/>
    <dgm:cxn modelId="{C5700975-4538-40AD-906F-0DF6A51344C4}" type="presParOf" srcId="{1B161BAF-28C3-441E-A1F6-57122F9D59AA}" destId="{BCB2B945-AF0B-4972-825A-69ABDBD4F733}" srcOrd="6" destOrd="0" presId="urn:microsoft.com/office/officeart/2005/8/layout/chevron2"/>
    <dgm:cxn modelId="{685BAED2-C43F-4A71-BD43-DB4DB8B31468}" type="presParOf" srcId="{BCB2B945-AF0B-4972-825A-69ABDBD4F733}" destId="{5C3F2EFC-E208-42D5-9784-78BEB5160622}" srcOrd="0" destOrd="0" presId="urn:microsoft.com/office/officeart/2005/8/layout/chevron2"/>
    <dgm:cxn modelId="{803A7069-E683-4947-A465-14645A86E2DE}" type="presParOf" srcId="{BCB2B945-AF0B-4972-825A-69ABDBD4F733}" destId="{DC1E9797-2EB8-4F8A-894A-9F6CCCFE61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52550-6586-474B-ACDC-FB384D683BF5}">
      <dsp:nvSpPr>
        <dsp:cNvPr id="0" name=""/>
        <dsp:cNvSpPr/>
      </dsp:nvSpPr>
      <dsp:spPr>
        <a:xfrm rot="5400000">
          <a:off x="-204741" y="204891"/>
          <a:ext cx="1364941" cy="9554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Crossover</a:t>
          </a:r>
          <a:endParaRPr lang="en-GB" sz="1300" kern="1200" dirty="0"/>
        </a:p>
      </dsp:txBody>
      <dsp:txXfrm rot="-5400000">
        <a:off x="1" y="477880"/>
        <a:ext cx="955459" cy="409482"/>
      </dsp:txXfrm>
    </dsp:sp>
    <dsp:sp modelId="{21EAF12A-DB68-4B0D-BC9A-10363C3C9A60}">
      <dsp:nvSpPr>
        <dsp:cNvPr id="0" name=""/>
        <dsp:cNvSpPr/>
      </dsp:nvSpPr>
      <dsp:spPr>
        <a:xfrm rot="5400000">
          <a:off x="1544824" y="-520313"/>
          <a:ext cx="887212" cy="2065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Based on Orbit Prediction</a:t>
          </a:r>
          <a:endParaRPr lang="en-GB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Identify matched only when there is an orbit intersection</a:t>
          </a:r>
          <a:endParaRPr lang="en-GB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Generation of potential candidates couple for the analysis</a:t>
          </a:r>
          <a:endParaRPr lang="en-GB" sz="900" kern="1200" dirty="0"/>
        </a:p>
      </dsp:txBody>
      <dsp:txXfrm rot="-5400000">
        <a:off x="955459" y="112362"/>
        <a:ext cx="2022632" cy="800592"/>
      </dsp:txXfrm>
    </dsp:sp>
    <dsp:sp modelId="{E50EAAB2-D36C-4A7D-B3CF-4C527041991D}">
      <dsp:nvSpPr>
        <dsp:cNvPr id="0" name=""/>
        <dsp:cNvSpPr/>
      </dsp:nvSpPr>
      <dsp:spPr>
        <a:xfrm rot="5400000">
          <a:off x="-204741" y="1368169"/>
          <a:ext cx="1364941" cy="9554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Collocation</a:t>
          </a:r>
          <a:endParaRPr lang="en-GB" sz="1300" kern="1200" dirty="0"/>
        </a:p>
      </dsp:txBody>
      <dsp:txXfrm rot="-5400000">
        <a:off x="1" y="1641158"/>
        <a:ext cx="955459" cy="409482"/>
      </dsp:txXfrm>
    </dsp:sp>
    <dsp:sp modelId="{94CD6979-194D-4187-9781-32E5A7F7BFC6}">
      <dsp:nvSpPr>
        <dsp:cNvPr id="0" name=""/>
        <dsp:cNvSpPr/>
      </dsp:nvSpPr>
      <dsp:spPr>
        <a:xfrm rot="5400000">
          <a:off x="1544824" y="574062"/>
          <a:ext cx="887212" cy="2065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Space/temporal/angular based on STAMP (EUM)</a:t>
          </a:r>
          <a:endParaRPr lang="en-GB" sz="900" kern="1200" dirty="0"/>
        </a:p>
      </dsp:txBody>
      <dsp:txXfrm rot="-5400000">
        <a:off x="955459" y="1206737"/>
        <a:ext cx="2022632" cy="800592"/>
      </dsp:txXfrm>
    </dsp:sp>
    <dsp:sp modelId="{6B664863-3367-48EE-A607-5E7161ADD970}">
      <dsp:nvSpPr>
        <dsp:cNvPr id="0" name=""/>
        <dsp:cNvSpPr/>
      </dsp:nvSpPr>
      <dsp:spPr>
        <a:xfrm rot="5400000">
          <a:off x="-204741" y="2531446"/>
          <a:ext cx="1364941" cy="9554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Spectral Convolution</a:t>
          </a:r>
          <a:endParaRPr lang="en-GB" sz="1300" kern="1200" dirty="0"/>
        </a:p>
      </dsp:txBody>
      <dsp:txXfrm rot="-5400000">
        <a:off x="1" y="2804435"/>
        <a:ext cx="955459" cy="409482"/>
      </dsp:txXfrm>
    </dsp:sp>
    <dsp:sp modelId="{F496517D-B9C2-4184-A7A5-86DBD8CC1454}">
      <dsp:nvSpPr>
        <dsp:cNvPr id="0" name=""/>
        <dsp:cNvSpPr/>
      </dsp:nvSpPr>
      <dsp:spPr>
        <a:xfrm rot="5400000">
          <a:off x="1544824" y="1737339"/>
          <a:ext cx="887212" cy="2065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Convolution of IASI radiance spectra with SLSTR SRF</a:t>
          </a:r>
          <a:endParaRPr lang="en-GB" sz="900" kern="1200" dirty="0"/>
        </a:p>
      </dsp:txBody>
      <dsp:txXfrm rot="-5400000">
        <a:off x="955459" y="2370014"/>
        <a:ext cx="2022632" cy="800592"/>
      </dsp:txXfrm>
    </dsp:sp>
    <dsp:sp modelId="{33BE7782-9D2F-4C41-A412-6DCEB6EC2813}">
      <dsp:nvSpPr>
        <dsp:cNvPr id="0" name=""/>
        <dsp:cNvSpPr/>
      </dsp:nvSpPr>
      <dsp:spPr>
        <a:xfrm rot="5400000">
          <a:off x="-204741" y="3694723"/>
          <a:ext cx="1364941" cy="9554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Aggregation</a:t>
          </a:r>
          <a:endParaRPr lang="en-GB" sz="1300" kern="1200" dirty="0"/>
        </a:p>
      </dsp:txBody>
      <dsp:txXfrm rot="-5400000">
        <a:off x="1" y="3967712"/>
        <a:ext cx="955459" cy="409482"/>
      </dsp:txXfrm>
    </dsp:sp>
    <dsp:sp modelId="{65561C42-F579-4E21-81A9-DC2EF16E2646}">
      <dsp:nvSpPr>
        <dsp:cNvPr id="0" name=""/>
        <dsp:cNvSpPr/>
      </dsp:nvSpPr>
      <dsp:spPr>
        <a:xfrm rot="5400000">
          <a:off x="1544824" y="2900617"/>
          <a:ext cx="887212" cy="2065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 smtClean="0"/>
            <a:t>Aggregation of SLSTR Pixels in IASI FOV</a:t>
          </a:r>
          <a:endParaRPr lang="en-GB" sz="900" kern="1200" dirty="0"/>
        </a:p>
      </dsp:txBody>
      <dsp:txXfrm rot="-5400000">
        <a:off x="955459" y="3533292"/>
        <a:ext cx="2022632" cy="800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3D4F7-57B3-4839-8832-BFD10E8FC5D3}">
      <dsp:nvSpPr>
        <dsp:cNvPr id="0" name=""/>
        <dsp:cNvSpPr/>
      </dsp:nvSpPr>
      <dsp:spPr>
        <a:xfrm rot="5400000">
          <a:off x="-198422" y="199251"/>
          <a:ext cx="1322818" cy="92597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 Access Interface</a:t>
          </a:r>
          <a:endParaRPr lang="en-GB" sz="1300" kern="1200" dirty="0"/>
        </a:p>
      </dsp:txBody>
      <dsp:txXfrm rot="-5400000">
        <a:off x="1" y="463814"/>
        <a:ext cx="925972" cy="396846"/>
      </dsp:txXfrm>
    </dsp:sp>
    <dsp:sp modelId="{6DA61718-0A89-4A9A-AD3C-8E52F9CB87B0}">
      <dsp:nvSpPr>
        <dsp:cNvPr id="0" name=""/>
        <dsp:cNvSpPr/>
      </dsp:nvSpPr>
      <dsp:spPr>
        <a:xfrm rot="5400000">
          <a:off x="2161079" y="-1234277"/>
          <a:ext cx="859831" cy="3330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Based on database and catalogues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Identification of matched data outside the polar regions (partial swath overlap, customized time window)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Stand Alone Service</a:t>
          </a:r>
          <a:endParaRPr lang="en-GB" sz="1000" kern="1200" dirty="0"/>
        </a:p>
      </dsp:txBody>
      <dsp:txXfrm rot="-5400000">
        <a:off x="925973" y="42802"/>
        <a:ext cx="3288072" cy="775885"/>
      </dsp:txXfrm>
    </dsp:sp>
    <dsp:sp modelId="{A9E80293-BE3D-4453-B3A4-A9DD2DBBC78A}">
      <dsp:nvSpPr>
        <dsp:cNvPr id="0" name=""/>
        <dsp:cNvSpPr/>
      </dsp:nvSpPr>
      <dsp:spPr>
        <a:xfrm rot="5400000">
          <a:off x="-198422" y="1376117"/>
          <a:ext cx="1322818" cy="92597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Collocation</a:t>
          </a:r>
          <a:endParaRPr lang="en-GB" sz="1300" kern="1200" dirty="0"/>
        </a:p>
      </dsp:txBody>
      <dsp:txXfrm rot="-5400000">
        <a:off x="1" y="1640680"/>
        <a:ext cx="925972" cy="396846"/>
      </dsp:txXfrm>
    </dsp:sp>
    <dsp:sp modelId="{33423D96-63B9-47E9-8F2F-833FC77640DE}">
      <dsp:nvSpPr>
        <dsp:cNvPr id="0" name=""/>
        <dsp:cNvSpPr/>
      </dsp:nvSpPr>
      <dsp:spPr>
        <a:xfrm rot="5400000">
          <a:off x="2161079" y="-57411"/>
          <a:ext cx="859831" cy="3330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Minimization of distortions (raster and/or vector based)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Based on Proj4 + GIS libraries (well tested)</a:t>
          </a:r>
          <a:endParaRPr lang="en-GB" sz="1000" kern="1200" dirty="0"/>
        </a:p>
      </dsp:txBody>
      <dsp:txXfrm rot="-5400000">
        <a:off x="925973" y="1219668"/>
        <a:ext cx="3288072" cy="775885"/>
      </dsp:txXfrm>
    </dsp:sp>
    <dsp:sp modelId="{D51D748D-3D55-4D81-9FFE-54674F37C294}">
      <dsp:nvSpPr>
        <dsp:cNvPr id="0" name=""/>
        <dsp:cNvSpPr/>
      </dsp:nvSpPr>
      <dsp:spPr>
        <a:xfrm rot="5400000">
          <a:off x="-198422" y="2552984"/>
          <a:ext cx="1322818" cy="92597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Spectral Convolution</a:t>
          </a:r>
          <a:endParaRPr lang="en-GB" sz="1300" kern="1200" dirty="0"/>
        </a:p>
      </dsp:txBody>
      <dsp:txXfrm rot="-5400000">
        <a:off x="1" y="2817547"/>
        <a:ext cx="925972" cy="396846"/>
      </dsp:txXfrm>
    </dsp:sp>
    <dsp:sp modelId="{A76548D7-6C25-44D5-92E8-9B5DAD560265}">
      <dsp:nvSpPr>
        <dsp:cNvPr id="0" name=""/>
        <dsp:cNvSpPr/>
      </dsp:nvSpPr>
      <dsp:spPr>
        <a:xfrm rot="5400000">
          <a:off x="2161079" y="1119454"/>
          <a:ext cx="859831" cy="3330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To use the GSICS format for SRF</a:t>
          </a:r>
          <a:endParaRPr lang="en-GB" sz="1000" kern="1200" dirty="0"/>
        </a:p>
      </dsp:txBody>
      <dsp:txXfrm rot="-5400000">
        <a:off x="925973" y="2396534"/>
        <a:ext cx="3288072" cy="775885"/>
      </dsp:txXfrm>
    </dsp:sp>
    <dsp:sp modelId="{5C3F2EFC-E208-42D5-9784-78BEB5160622}">
      <dsp:nvSpPr>
        <dsp:cNvPr id="0" name=""/>
        <dsp:cNvSpPr/>
      </dsp:nvSpPr>
      <dsp:spPr>
        <a:xfrm rot="5400000">
          <a:off x="-198422" y="3729850"/>
          <a:ext cx="1322818" cy="92597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Aggregation</a:t>
          </a:r>
          <a:endParaRPr lang="en-GB" sz="1300" kern="1200" dirty="0"/>
        </a:p>
      </dsp:txBody>
      <dsp:txXfrm rot="-5400000">
        <a:off x="1" y="3994413"/>
        <a:ext cx="925972" cy="396846"/>
      </dsp:txXfrm>
    </dsp:sp>
    <dsp:sp modelId="{DC1E9797-2EB8-4F8A-894A-9F6CCCFE61DE}">
      <dsp:nvSpPr>
        <dsp:cNvPr id="0" name=""/>
        <dsp:cNvSpPr/>
      </dsp:nvSpPr>
      <dsp:spPr>
        <a:xfrm rot="5400000">
          <a:off x="2161079" y="2296321"/>
          <a:ext cx="859831" cy="3330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IASI FOV modelling – Generic Modelling of FOV projected on Earth surface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Connection to Database for storing results</a:t>
          </a:r>
          <a:endParaRPr lang="en-GB" sz="1000" kern="1200" dirty="0"/>
        </a:p>
      </dsp:txBody>
      <dsp:txXfrm rot="-5400000">
        <a:off x="925973" y="3573401"/>
        <a:ext cx="3288072" cy="775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570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502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7921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59273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46" descr="CopernicusLogos.png"/>
          <p:cNvPicPr>
            <a:picLocks noChangeAspect="1"/>
          </p:cNvPicPr>
          <p:nvPr userDrawn="1"/>
        </p:nvPicPr>
        <p:blipFill>
          <a:blip r:embed="rId3" cstate="print"/>
          <a:srcRect l="5613" t="35349" r="7569" b="35711"/>
          <a:stretch>
            <a:fillRect/>
          </a:stretch>
        </p:blipFill>
        <p:spPr>
          <a:xfrm>
            <a:off x="5270217" y="163022"/>
            <a:ext cx="4635783" cy="1194129"/>
          </a:xfrm>
          <a:prstGeom prst="rect">
            <a:avLst/>
          </a:prstGeom>
        </p:spPr>
      </p:pic>
      <p:pic>
        <p:nvPicPr>
          <p:cNvPr id="250" name="Picture 249" descr="EPS-SGSat.png"/>
          <p:cNvPicPr>
            <a:picLocks noChangeAspect="1"/>
          </p:cNvPicPr>
          <p:nvPr userDrawn="1"/>
        </p:nvPicPr>
        <p:blipFill>
          <a:blip r:embed="rId4" cstate="print"/>
          <a:srcRect l="38759" t="31628" r="37840" b="35814"/>
          <a:stretch>
            <a:fillRect/>
          </a:stretch>
        </p:blipFill>
        <p:spPr>
          <a:xfrm>
            <a:off x="3409509" y="4345171"/>
            <a:ext cx="626364" cy="673395"/>
          </a:xfrm>
          <a:prstGeom prst="rect">
            <a:avLst/>
          </a:prstGeom>
        </p:spPr>
      </p:pic>
      <p:pic>
        <p:nvPicPr>
          <p:cNvPr id="251" name="Picture 250" descr="J-3Sat.png"/>
          <p:cNvPicPr>
            <a:picLocks noChangeAspect="1"/>
          </p:cNvPicPr>
          <p:nvPr userDrawn="1"/>
        </p:nvPicPr>
        <p:blipFill>
          <a:blip r:embed="rId5" cstate="print"/>
          <a:srcRect l="34366" t="35246" r="35524" b="36537"/>
          <a:stretch>
            <a:fillRect/>
          </a:stretch>
        </p:blipFill>
        <p:spPr>
          <a:xfrm>
            <a:off x="8860466" y="1843588"/>
            <a:ext cx="1017181" cy="736579"/>
          </a:xfrm>
          <a:prstGeom prst="rect">
            <a:avLst/>
          </a:prstGeom>
        </p:spPr>
      </p:pic>
      <p:pic>
        <p:nvPicPr>
          <p:cNvPr id="252" name="Picture 251" descr="JCSSat.png"/>
          <p:cNvPicPr>
            <a:picLocks noChangeAspect="1"/>
          </p:cNvPicPr>
          <p:nvPr userDrawn="1"/>
        </p:nvPicPr>
        <p:blipFill>
          <a:blip r:embed="rId6" cstate="print"/>
          <a:srcRect l="41474" t="40723" r="41993" b="46047"/>
          <a:stretch>
            <a:fillRect/>
          </a:stretch>
        </p:blipFill>
        <p:spPr>
          <a:xfrm>
            <a:off x="184298" y="2856615"/>
            <a:ext cx="1070344" cy="661855"/>
          </a:xfrm>
          <a:prstGeom prst="rect">
            <a:avLst/>
          </a:prstGeom>
        </p:spPr>
      </p:pic>
      <p:pic>
        <p:nvPicPr>
          <p:cNvPr id="253" name="Picture 252" descr="MTGSat.png"/>
          <p:cNvPicPr>
            <a:picLocks noChangeAspect="1"/>
          </p:cNvPicPr>
          <p:nvPr userDrawn="1"/>
        </p:nvPicPr>
        <p:blipFill>
          <a:blip r:embed="rId7" cstate="print"/>
          <a:srcRect l="36762" t="37416" r="44070" b="35607"/>
          <a:stretch>
            <a:fillRect/>
          </a:stretch>
        </p:blipFill>
        <p:spPr>
          <a:xfrm rot="724535">
            <a:off x="850607" y="793897"/>
            <a:ext cx="1701210" cy="1850065"/>
          </a:xfrm>
          <a:prstGeom prst="rect">
            <a:avLst/>
          </a:prstGeom>
        </p:spPr>
      </p:pic>
      <p:pic>
        <p:nvPicPr>
          <p:cNvPr id="254" name="Picture 253" descr="S-3Sat.png"/>
          <p:cNvPicPr>
            <a:picLocks noChangeAspect="1"/>
          </p:cNvPicPr>
          <p:nvPr userDrawn="1"/>
        </p:nvPicPr>
        <p:blipFill>
          <a:blip r:embed="rId8" cstate="print"/>
          <a:srcRect l="35084" t="29871" r="35684" b="31059"/>
          <a:stretch>
            <a:fillRect/>
          </a:stretch>
        </p:blipFill>
        <p:spPr>
          <a:xfrm>
            <a:off x="7528076" y="2991293"/>
            <a:ext cx="2126286" cy="21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77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7" name="Picture 6" descr="CopernicusLogos.png"/>
          <p:cNvPicPr>
            <a:picLocks noChangeAspect="1"/>
          </p:cNvPicPr>
          <p:nvPr userDrawn="1"/>
        </p:nvPicPr>
        <p:blipFill>
          <a:blip r:embed="rId2" cstate="print"/>
          <a:srcRect l="5613" t="35349" r="7569" b="35711"/>
          <a:stretch>
            <a:fillRect/>
          </a:stretch>
        </p:blipFill>
        <p:spPr>
          <a:xfrm>
            <a:off x="5883349" y="6253096"/>
            <a:ext cx="2183219" cy="562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 descr="CopernicusLogos.png"/>
          <p:cNvPicPr>
            <a:picLocks noChangeAspect="1"/>
          </p:cNvPicPr>
          <p:nvPr userDrawn="1"/>
        </p:nvPicPr>
        <p:blipFill>
          <a:blip r:embed="rId2" cstate="print"/>
          <a:srcRect l="5613" t="35349" r="7569" b="35711"/>
          <a:stretch>
            <a:fillRect/>
          </a:stretch>
        </p:blipFill>
        <p:spPr>
          <a:xfrm>
            <a:off x="5883349" y="6253096"/>
            <a:ext cx="2183219" cy="5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02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 descr="CopernicusLogos.png"/>
          <p:cNvPicPr>
            <a:picLocks noChangeAspect="1"/>
          </p:cNvPicPr>
          <p:nvPr userDrawn="1"/>
        </p:nvPicPr>
        <p:blipFill>
          <a:blip r:embed="rId2" cstate="print"/>
          <a:srcRect l="5613" t="35349" r="7569" b="35711"/>
          <a:stretch>
            <a:fillRect/>
          </a:stretch>
        </p:blipFill>
        <p:spPr>
          <a:xfrm>
            <a:off x="5883349" y="6253096"/>
            <a:ext cx="2183219" cy="5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33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58615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 descr="CopernicusLogos.png"/>
          <p:cNvPicPr>
            <a:picLocks noChangeAspect="1"/>
          </p:cNvPicPr>
          <p:nvPr userDrawn="1"/>
        </p:nvPicPr>
        <p:blipFill>
          <a:blip r:embed="rId2" cstate="print"/>
          <a:srcRect l="5613" t="35349" r="7569" b="35711"/>
          <a:stretch>
            <a:fillRect/>
          </a:stretch>
        </p:blipFill>
        <p:spPr>
          <a:xfrm>
            <a:off x="5883349" y="6253096"/>
            <a:ext cx="2183219" cy="5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83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77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9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524797" y="6663739"/>
            <a:ext cx="275844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EUM/OPS-COPER/TEM/15/813104, v1C, 12 January 2018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1" title="[DM_E_CONFID]"/>
          <p:cNvSpPr>
            <a:spLocks noChangeArrowheads="1"/>
          </p:cNvSpPr>
          <p:nvPr userDrawn="1"/>
        </p:nvSpPr>
        <p:spPr bwMode="auto">
          <a:xfrm>
            <a:off x="3725386" y="6663739"/>
            <a:ext cx="25298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de-DE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Classification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1"/>
          <p:cNvSpPr>
            <a:spLocks noChangeArrowheads="1"/>
          </p:cNvSpPr>
          <p:nvPr userDrawn="1"/>
        </p:nvSpPr>
        <p:spPr bwMode="auto">
          <a:xfrm>
            <a:off x="266700" y="6663738"/>
            <a:ext cx="19295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fld id="{8FB962D6-AAEB-4B1A-AA15-8B7900DBE691}" type="slidenum">
              <a:rPr lang="en-US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  <p:sldLayoutId id="2147487671" r:id="rId3"/>
    <p:sldLayoutId id="2147487672" r:id="rId4"/>
    <p:sldLayoutId id="2147487673" r:id="rId5"/>
    <p:sldLayoutId id="2147487674" r:id="rId6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3311994" y="3327653"/>
            <a:ext cx="4711700" cy="1701799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 algn="l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A. Burini</a:t>
            </a:r>
            <a:br>
              <a:rPr lang="en-US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</a:br>
            <a:r>
              <a:rPr lang="en-US" kern="0" dirty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I. Tomazic T. Hewison 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B5E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itle 247" title="[DM_DOCNAME]"/>
          <p:cNvSpPr txBox="1">
            <a:spLocks/>
          </p:cNvSpPr>
          <p:nvPr/>
        </p:nvSpPr>
        <p:spPr>
          <a:xfrm>
            <a:off x="2565400" y="944009"/>
            <a:ext cx="6204889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itle 247" title="[DM_DOCNAME]"/>
          <p:cNvSpPr txBox="1">
            <a:spLocks/>
          </p:cNvSpPr>
          <p:nvPr/>
        </p:nvSpPr>
        <p:spPr>
          <a:xfrm>
            <a:off x="2717800" y="1096409"/>
            <a:ext cx="6204889" cy="1981200"/>
          </a:xfrm>
          <a:prstGeom prst="rect">
            <a:avLst/>
          </a:prstGeom>
        </p:spPr>
        <p:txBody>
          <a:bodyPr anchor="b"/>
          <a:lstStyle>
            <a:lvl1pPr algn="r">
              <a:defRPr>
                <a:solidFill>
                  <a:srgbClr val="00B5E2"/>
                </a:solidFill>
              </a:defRPr>
            </a:lvl1pPr>
          </a:lstStyle>
          <a:p>
            <a:pPr marL="179388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Monitoring SLSTR calibration using IASI: status and way forward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906000" cy="779721"/>
          </a:xfrm>
          <a:prstGeom prst="rect">
            <a:avLst/>
          </a:prstGeom>
        </p:spPr>
        <p:txBody>
          <a:bodyPr/>
          <a:lstStyle>
            <a:lvl1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sz="2400" kern="0" dirty="0" smtClean="0"/>
              <a:t>Data Access as a service</a:t>
            </a:r>
            <a:endParaRPr lang="en-US" sz="2400" kern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992188"/>
            <a:ext cx="5363633" cy="551867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Cataloguing of data (testing of </a:t>
            </a:r>
            <a:r>
              <a:rPr lang="en-US" sz="2400" dirty="0" err="1" smtClean="0"/>
              <a:t>ElasticSearch</a:t>
            </a:r>
            <a:r>
              <a:rPr lang="en-US" sz="2400" dirty="0" smtClean="0"/>
              <a:t> or classical DB solutions)</a:t>
            </a:r>
          </a:p>
          <a:p>
            <a:r>
              <a:rPr lang="en-US" sz="2400" dirty="0" smtClean="0"/>
              <a:t>Daemon tool to perform cross query: </a:t>
            </a:r>
          </a:p>
          <a:p>
            <a:pPr lvl="1"/>
            <a:r>
              <a:rPr lang="en-US" sz="2000" dirty="0" smtClean="0"/>
              <a:t>Identification of Potential Candidates</a:t>
            </a:r>
          </a:p>
          <a:p>
            <a:pPr lvl="1"/>
            <a:r>
              <a:rPr lang="en-US" sz="2000" dirty="0" smtClean="0"/>
              <a:t>Overlap Criteria can be customized (percentage of overlapping polygons)</a:t>
            </a:r>
          </a:p>
          <a:p>
            <a:endParaRPr lang="en-US" sz="2400" dirty="0"/>
          </a:p>
          <a:p>
            <a:r>
              <a:rPr lang="en-US" sz="2400" dirty="0" smtClean="0"/>
              <a:t>Tool Completely de-coupled from the processing:</a:t>
            </a:r>
          </a:p>
          <a:p>
            <a:pPr lvl="1"/>
            <a:r>
              <a:rPr lang="en-US" sz="2000" dirty="0" smtClean="0"/>
              <a:t>To speed up the pre-collocation process</a:t>
            </a:r>
          </a:p>
          <a:p>
            <a:pPr lvl="1"/>
            <a:r>
              <a:rPr lang="en-US" sz="2000" dirty="0" smtClean="0"/>
              <a:t>It can be re-used for other processes</a:t>
            </a:r>
          </a:p>
          <a:p>
            <a:r>
              <a:rPr lang="en-US" sz="2400" dirty="0" smtClean="0"/>
              <a:t>Cataloguing of the operational data stream is in place as python API. </a:t>
            </a:r>
          </a:p>
          <a:p>
            <a:pPr lvl="1"/>
            <a:endParaRPr lang="en-GB" sz="2000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876" y="3065461"/>
            <a:ext cx="3629316" cy="277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tomazic\Projects\L1_intercomparison\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1068" y="779721"/>
            <a:ext cx="3814932" cy="1977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4546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906000" cy="779721"/>
          </a:xfrm>
          <a:prstGeom prst="rect">
            <a:avLst/>
          </a:prstGeom>
        </p:spPr>
        <p:txBody>
          <a:bodyPr/>
          <a:lstStyle>
            <a:lvl1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sz="2400" kern="0" dirty="0" smtClean="0"/>
              <a:t>A Generic Collocation Approach</a:t>
            </a:r>
            <a:endParaRPr lang="en-US" sz="2400" kern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1" y="992188"/>
            <a:ext cx="4127500" cy="53911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To make re-use of well tested and broadly accepted libraries for geographic projection, aiming to minimize the distortion of data</a:t>
            </a:r>
          </a:p>
          <a:p>
            <a:endParaRPr lang="en-US" sz="1800" dirty="0" smtClean="0"/>
          </a:p>
          <a:p>
            <a:r>
              <a:rPr lang="en-US" sz="1800" dirty="0" smtClean="0"/>
              <a:t>Collocation between sounding sensors and Imaging sensor is then automatically achieved (same reference system) = DATA CUBE</a:t>
            </a:r>
          </a:p>
          <a:p>
            <a:endParaRPr lang="en-US" sz="1800" dirty="0" smtClean="0"/>
          </a:p>
          <a:p>
            <a:r>
              <a:rPr lang="en-US" sz="1800" dirty="0" smtClean="0"/>
              <a:t>The collocation is done at “granule” level (or at scenario level ) in order to be easily parallelized over several nodes. (it can still be applied in the GEO disk)</a:t>
            </a:r>
          </a:p>
          <a:p>
            <a:endParaRPr lang="en-US" sz="1800" dirty="0" smtClean="0"/>
          </a:p>
          <a:p>
            <a:pPr lvl="1"/>
            <a:endParaRPr lang="en-GB" sz="1600" dirty="0"/>
          </a:p>
        </p:txBody>
      </p:sp>
      <p:pic>
        <p:nvPicPr>
          <p:cNvPr id="1026" name="Picture 2" descr="https://upload.wikimedia.org/wikipedia/commons/thumb/7/7e/Sphere_wireframe_10deg_6r.svg/220px-Sphere_wireframe_10deg_6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42" y="1045192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rallelogram 4"/>
          <p:cNvSpPr/>
          <p:nvPr/>
        </p:nvSpPr>
        <p:spPr bwMode="auto">
          <a:xfrm rot="16200000">
            <a:off x="8556715" y="1192301"/>
            <a:ext cx="1363133" cy="660400"/>
          </a:xfrm>
          <a:prstGeom prst="parallelogram">
            <a:avLst>
              <a:gd name="adj" fmla="val 90787"/>
            </a:avLst>
          </a:prstGeom>
          <a:solidFill>
            <a:schemeClr val="lt1">
              <a:alpha val="73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2" descr="https://upload.wikimedia.org/wikipedia/commons/thumb/7/7e/Sphere_wireframe_10deg_6r.svg/220px-Sphere_wireframe_10deg_6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47" y="400737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n 5"/>
          <p:cNvSpPr/>
          <p:nvPr/>
        </p:nvSpPr>
        <p:spPr bwMode="auto">
          <a:xfrm rot="5400000">
            <a:off x="4814447" y="4007379"/>
            <a:ext cx="2095500" cy="2095502"/>
          </a:xfrm>
          <a:prstGeom prst="can">
            <a:avLst/>
          </a:prstGeom>
          <a:solidFill>
            <a:schemeClr val="bg2">
              <a:alpha val="21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10" name="Picture 2" descr="https://upload.wikimedia.org/wikipedia/commons/thumb/7/7e/Sphere_wireframe_10deg_6r.svg/220px-Sphere_wireframe_10deg_6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193" y="400737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n 10"/>
          <p:cNvSpPr/>
          <p:nvPr/>
        </p:nvSpPr>
        <p:spPr bwMode="auto">
          <a:xfrm rot="18129751">
            <a:off x="7330193" y="4007379"/>
            <a:ext cx="2095500" cy="2095502"/>
          </a:xfrm>
          <a:prstGeom prst="can">
            <a:avLst/>
          </a:prstGeom>
          <a:solidFill>
            <a:schemeClr val="bg2">
              <a:alpha val="24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Parallelogram 8"/>
          <p:cNvSpPr/>
          <p:nvPr/>
        </p:nvSpPr>
        <p:spPr bwMode="auto">
          <a:xfrm>
            <a:off x="5267131" y="1197704"/>
            <a:ext cx="1216152" cy="417335"/>
          </a:xfrm>
          <a:prstGeom prst="parallelogram">
            <a:avLst>
              <a:gd name="adj" fmla="val 102883"/>
            </a:avLst>
          </a:prstGeom>
          <a:solidFill>
            <a:schemeClr val="bg2">
              <a:alpha val="34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3" name="Parallelogram 12"/>
          <p:cNvSpPr/>
          <p:nvPr/>
        </p:nvSpPr>
        <p:spPr bwMode="auto">
          <a:xfrm>
            <a:off x="5265429" y="1355926"/>
            <a:ext cx="1216152" cy="417335"/>
          </a:xfrm>
          <a:prstGeom prst="parallelogram">
            <a:avLst>
              <a:gd name="adj" fmla="val 102883"/>
            </a:avLst>
          </a:prstGeom>
          <a:solidFill>
            <a:schemeClr val="bg2">
              <a:alpha val="34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4" name="Parallelogram 13"/>
          <p:cNvSpPr/>
          <p:nvPr/>
        </p:nvSpPr>
        <p:spPr bwMode="auto">
          <a:xfrm>
            <a:off x="5265429" y="1483760"/>
            <a:ext cx="1216152" cy="417335"/>
          </a:xfrm>
          <a:prstGeom prst="parallelogram">
            <a:avLst>
              <a:gd name="adj" fmla="val 102883"/>
            </a:avLst>
          </a:prstGeom>
          <a:solidFill>
            <a:schemeClr val="bg2">
              <a:alpha val="34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5" name="Parallelogram 14"/>
          <p:cNvSpPr/>
          <p:nvPr/>
        </p:nvSpPr>
        <p:spPr bwMode="auto">
          <a:xfrm>
            <a:off x="5265429" y="1628511"/>
            <a:ext cx="1216152" cy="417335"/>
          </a:xfrm>
          <a:prstGeom prst="parallelogram">
            <a:avLst>
              <a:gd name="adj" fmla="val 102883"/>
            </a:avLst>
          </a:prstGeom>
          <a:solidFill>
            <a:schemeClr val="bg2">
              <a:alpha val="34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6" name="Parallelogram 15"/>
          <p:cNvSpPr/>
          <p:nvPr/>
        </p:nvSpPr>
        <p:spPr bwMode="auto">
          <a:xfrm>
            <a:off x="5263727" y="1786733"/>
            <a:ext cx="1216152" cy="417335"/>
          </a:xfrm>
          <a:prstGeom prst="parallelogram">
            <a:avLst>
              <a:gd name="adj" fmla="val 102883"/>
            </a:avLst>
          </a:prstGeom>
          <a:solidFill>
            <a:schemeClr val="bg2">
              <a:alpha val="34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5570903" y="2279909"/>
            <a:ext cx="461212" cy="465667"/>
          </a:xfrm>
          <a:prstGeom prst="down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8" name="Parallelogram 17"/>
          <p:cNvSpPr/>
          <p:nvPr/>
        </p:nvSpPr>
        <p:spPr bwMode="auto">
          <a:xfrm>
            <a:off x="5193433" y="2844190"/>
            <a:ext cx="1216152" cy="417335"/>
          </a:xfrm>
          <a:prstGeom prst="parallelogram">
            <a:avLst>
              <a:gd name="adj" fmla="val 102883"/>
            </a:avLst>
          </a:prstGeom>
          <a:solidFill>
            <a:schemeClr val="bg2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5907969" y="2201347"/>
            <a:ext cx="1226280" cy="63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2000" b="0" kern="0" dirty="0" smtClean="0"/>
              <a:t>Projection in a common reference grid. </a:t>
            </a:r>
          </a:p>
          <a:p>
            <a:endParaRPr lang="en-US" sz="2000" b="0" kern="0" dirty="0" smtClean="0"/>
          </a:p>
          <a:p>
            <a:pPr lvl="1"/>
            <a:endParaRPr lang="en-GB" sz="1800" b="0" kern="0" dirty="0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6960853" y="764625"/>
            <a:ext cx="1765906" cy="31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b="0" kern="0" dirty="0" smtClean="0"/>
              <a:t>Orthographic projection</a:t>
            </a:r>
          </a:p>
          <a:p>
            <a:pPr marL="0" indent="0">
              <a:buNone/>
            </a:pPr>
            <a:endParaRPr lang="en-US" sz="1200" b="0" kern="0" dirty="0" smtClean="0"/>
          </a:p>
          <a:p>
            <a:pPr marL="457200" lvl="1" indent="0">
              <a:buNone/>
            </a:pPr>
            <a:endParaRPr lang="en-GB" sz="1100" b="0" kern="0" dirty="0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8044846" y="3457588"/>
            <a:ext cx="1380847" cy="31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b="0" kern="0" dirty="0" smtClean="0"/>
              <a:t>Oblique Mercator</a:t>
            </a:r>
          </a:p>
          <a:p>
            <a:pPr marL="0" indent="0">
              <a:buNone/>
            </a:pPr>
            <a:endParaRPr lang="en-US" sz="1200" b="0" kern="0" dirty="0" smtClean="0"/>
          </a:p>
          <a:p>
            <a:pPr marL="457200" lvl="1" indent="0">
              <a:buNone/>
            </a:pPr>
            <a:endParaRPr lang="en-GB" sz="1100" b="0" kern="0" dirty="0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5151548" y="3792124"/>
            <a:ext cx="1646547" cy="31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200" b="0" kern="0" dirty="0" smtClean="0"/>
              <a:t>Transversal Mercator</a:t>
            </a:r>
          </a:p>
          <a:p>
            <a:pPr marL="0" indent="0">
              <a:buNone/>
            </a:pPr>
            <a:endParaRPr lang="en-US" sz="1200" b="0" kern="0" dirty="0" smtClean="0"/>
          </a:p>
          <a:p>
            <a:pPr marL="457200" lvl="1" indent="0">
              <a:buNone/>
            </a:pPr>
            <a:endParaRPr lang="en-GB" sz="1100" b="0" kern="0" dirty="0"/>
          </a:p>
        </p:txBody>
      </p:sp>
      <p:sp>
        <p:nvSpPr>
          <p:cNvPr id="17" name="Striped Right Arrow 16"/>
          <p:cNvSpPr/>
          <p:nvPr/>
        </p:nvSpPr>
        <p:spPr bwMode="auto">
          <a:xfrm>
            <a:off x="6964400" y="4037826"/>
            <a:ext cx="594589" cy="431684"/>
          </a:xfrm>
          <a:prstGeom prst="striped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1028" name="Picture 4" descr="https://kartoweb.itc.nl/geometrics/Bitmaps/Map%20projection%20principle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017" y="5055129"/>
            <a:ext cx="1867690" cy="13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95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278679" cy="779721"/>
          </a:xfrm>
        </p:spPr>
        <p:txBody>
          <a:bodyPr/>
          <a:lstStyle/>
          <a:p>
            <a:r>
              <a:rPr lang="hr-HR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0" y="803338"/>
            <a:ext cx="9824500" cy="6054661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Prototype for monitoring SLSTR calibration with IASI as reference has been developed. Thanks to it the following considerations can be made:</a:t>
            </a:r>
          </a:p>
          <a:p>
            <a:pPr lvl="1"/>
            <a:r>
              <a:rPr lang="hr-HR" sz="2000" dirty="0" smtClean="0"/>
              <a:t>Stable calibration</a:t>
            </a:r>
            <a:r>
              <a:rPr lang="en-US" sz="2000" dirty="0" smtClean="0"/>
              <a:t> within requirements (220-280 K)</a:t>
            </a:r>
            <a:endParaRPr lang="en-US" sz="2000" dirty="0"/>
          </a:p>
          <a:p>
            <a:pPr lvl="2"/>
            <a:r>
              <a:rPr lang="hr-HR" sz="1600" dirty="0" smtClean="0"/>
              <a:t>Near zero </a:t>
            </a:r>
            <a:r>
              <a:rPr lang="en-US" sz="1600" dirty="0" smtClean="0"/>
              <a:t>nadir view </a:t>
            </a:r>
            <a:r>
              <a:rPr lang="hr-HR" sz="1600" dirty="0" smtClean="0"/>
              <a:t>bias</a:t>
            </a:r>
            <a:r>
              <a:rPr lang="en-US" sz="1600" dirty="0" smtClean="0"/>
              <a:t> </a:t>
            </a:r>
            <a:r>
              <a:rPr lang="hr-HR" sz="1600" dirty="0" smtClean="0"/>
              <a:t>(&lt;0.1 K) </a:t>
            </a:r>
            <a:r>
              <a:rPr lang="en-US" sz="1600" dirty="0" smtClean="0"/>
              <a:t>in S8 </a:t>
            </a:r>
            <a:r>
              <a:rPr lang="hr-HR" sz="1600" dirty="0" smtClean="0"/>
              <a:t>and S9 (220 K – 280 K)</a:t>
            </a:r>
            <a:endParaRPr lang="en-US" sz="1600" dirty="0" smtClean="0"/>
          </a:p>
          <a:p>
            <a:pPr lvl="2"/>
            <a:r>
              <a:rPr lang="en-US" sz="1600" dirty="0" smtClean="0"/>
              <a:t>Oblique view looks ok – to be confirmed with QSNO</a:t>
            </a:r>
          </a:p>
          <a:p>
            <a:pPr lvl="1"/>
            <a:r>
              <a:rPr lang="hr-HR" sz="2000" dirty="0" smtClean="0"/>
              <a:t>Cold temperature bias (~&gt;0.2 K)</a:t>
            </a:r>
            <a:r>
              <a:rPr lang="en-US" sz="2000" dirty="0" smtClean="0"/>
              <a:t> </a:t>
            </a:r>
          </a:p>
          <a:p>
            <a:pPr lvl="2"/>
            <a:r>
              <a:rPr lang="en-US" sz="1600" dirty="0"/>
              <a:t>N</a:t>
            </a:r>
            <a:r>
              <a:rPr lang="hr-HR" sz="1600" dirty="0" smtClean="0"/>
              <a:t>onlinearity</a:t>
            </a:r>
            <a:r>
              <a:rPr lang="en-US" sz="1600" dirty="0" smtClean="0"/>
              <a:t>?</a:t>
            </a:r>
            <a:r>
              <a:rPr lang="hr-HR" sz="1600" dirty="0" smtClean="0"/>
              <a:t> </a:t>
            </a:r>
            <a:r>
              <a:rPr lang="en-US" sz="1600" dirty="0" smtClean="0"/>
              <a:t>- </a:t>
            </a:r>
            <a:r>
              <a:rPr lang="hr-HR" sz="1600" dirty="0" smtClean="0"/>
              <a:t>BB 250-300</a:t>
            </a:r>
            <a:r>
              <a:rPr lang="en-US" sz="1600" dirty="0" smtClean="0"/>
              <a:t> (also observed with the “Tandem” analysis)</a:t>
            </a:r>
            <a:endParaRPr lang="en-US" sz="1600" dirty="0" smtClean="0">
              <a:sym typeface="Wingdings" pitchFamily="2" charset="2"/>
            </a:endParaRPr>
          </a:p>
          <a:p>
            <a:pPr lvl="2"/>
            <a:r>
              <a:rPr lang="en-US" sz="1600" dirty="0" smtClean="0">
                <a:sym typeface="Wingdings" pitchFamily="2" charset="2"/>
              </a:rPr>
              <a:t>S8 cold temp. calibration issue </a:t>
            </a:r>
            <a:r>
              <a:rPr lang="hr-HR" sz="1600" dirty="0" smtClean="0">
                <a:sym typeface="Wingdings" pitchFamily="2" charset="2"/>
              </a:rPr>
              <a:t>~200 K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(dynamic range, “</a:t>
            </a:r>
            <a:r>
              <a:rPr lang="en-US" sz="1600" dirty="0" err="1" smtClean="0">
                <a:sym typeface="Wingdings" pitchFamily="2" charset="2"/>
              </a:rPr>
              <a:t>no_signal</a:t>
            </a:r>
            <a:r>
              <a:rPr lang="en-US" sz="1600" dirty="0" smtClean="0">
                <a:sym typeface="Wingdings" pitchFamily="2" charset="2"/>
              </a:rPr>
              <a:t>”)</a:t>
            </a:r>
          </a:p>
          <a:p>
            <a:pPr lvl="2"/>
            <a:r>
              <a:rPr lang="en-US" sz="1600" dirty="0" smtClean="0">
                <a:sym typeface="Wingdings" pitchFamily="2" charset="2"/>
              </a:rPr>
              <a:t>Small difference in dynamic range for two detectors (will be lowered to ~183 K)</a:t>
            </a:r>
            <a:endParaRPr lang="hr-HR" sz="1600" dirty="0" smtClean="0">
              <a:sym typeface="Wingdings" pitchFamily="2" charset="2"/>
            </a:endParaRPr>
          </a:p>
          <a:p>
            <a:pPr lvl="1"/>
            <a:r>
              <a:rPr lang="en-US" sz="2000" dirty="0" smtClean="0">
                <a:sym typeface="Wingdings" pitchFamily="2" charset="2"/>
              </a:rPr>
              <a:t>Different </a:t>
            </a:r>
            <a:r>
              <a:rPr lang="en-US" sz="2000" dirty="0">
                <a:sym typeface="Wingdings" pitchFamily="2" charset="2"/>
              </a:rPr>
              <a:t>d</a:t>
            </a:r>
            <a:r>
              <a:rPr lang="hr-HR" sz="2000" dirty="0" smtClean="0">
                <a:sym typeface="Wingdings" pitchFamily="2" charset="2"/>
              </a:rPr>
              <a:t>etectors response:  </a:t>
            </a:r>
            <a:endParaRPr lang="en-US" sz="2000" dirty="0" smtClean="0">
              <a:sym typeface="Wingdings" pitchFamily="2" charset="2"/>
            </a:endParaRPr>
          </a:p>
          <a:p>
            <a:pPr lvl="2"/>
            <a:r>
              <a:rPr lang="hr-HR" sz="1600" dirty="0" smtClean="0">
                <a:sym typeface="Wingdings" pitchFamily="2" charset="2"/>
              </a:rPr>
              <a:t>S8 – OK, S9 small offset </a:t>
            </a:r>
            <a:r>
              <a:rPr lang="en-US" sz="1600" dirty="0" smtClean="0">
                <a:sym typeface="Wingdings" pitchFamily="2" charset="2"/>
              </a:rPr>
              <a:t>between detectors </a:t>
            </a:r>
            <a:r>
              <a:rPr lang="hr-HR" sz="1600" dirty="0" smtClean="0">
                <a:sym typeface="Wingdings" pitchFamily="2" charset="2"/>
              </a:rPr>
              <a:t>(~0.08 K)</a:t>
            </a:r>
          </a:p>
          <a:p>
            <a:pPr lvl="2"/>
            <a:r>
              <a:rPr lang="hr-HR" sz="1800" dirty="0" smtClean="0">
                <a:sym typeface="Wingdings" pitchFamily="2" charset="2"/>
              </a:rPr>
              <a:t>SLSTR </a:t>
            </a:r>
            <a:r>
              <a:rPr lang="en-US" sz="1800" dirty="0" smtClean="0">
                <a:sym typeface="Wingdings" pitchFamily="2" charset="2"/>
              </a:rPr>
              <a:t>IR </a:t>
            </a:r>
            <a:r>
              <a:rPr lang="hr-HR" sz="1800" dirty="0" smtClean="0">
                <a:sym typeface="Wingdings" pitchFamily="2" charset="2"/>
              </a:rPr>
              <a:t> 2 radiometers</a:t>
            </a:r>
            <a:endParaRPr lang="en-US" sz="1800" dirty="0" smtClean="0">
              <a:sym typeface="Wingdings" pitchFamily="2" charset="2"/>
            </a:endParaRPr>
          </a:p>
          <a:p>
            <a:r>
              <a:rPr lang="en-US" sz="2600" dirty="0" smtClean="0">
                <a:sym typeface="Wingdings" pitchFamily="2" charset="2"/>
              </a:rPr>
              <a:t>Preparation for a more generic software suite and generic functions has started. Planned to be concluded in few months.</a:t>
            </a:r>
            <a:endParaRPr lang="en-US" sz="2600" dirty="0">
              <a:sym typeface="Wingdings" pitchFamily="2" charset="2"/>
            </a:endParaRPr>
          </a:p>
          <a:p>
            <a:pPr lvl="1">
              <a:buNone/>
            </a:pPr>
            <a:endParaRPr lang="hr-HR" sz="2600" dirty="0" smtClean="0">
              <a:sym typeface="Wingdings" pitchFamily="2" charset="2"/>
            </a:endParaRPr>
          </a:p>
          <a:p>
            <a:pPr lvl="1"/>
            <a:endParaRPr lang="hr-HR" sz="2600" dirty="0" smtClean="0">
              <a:sym typeface="Wingdings" pitchFamily="2" charset="2"/>
            </a:endParaRPr>
          </a:p>
          <a:p>
            <a:pPr>
              <a:buNone/>
            </a:pPr>
            <a:endParaRPr lang="hr-HR" sz="2600" dirty="0" smtClean="0">
              <a:sym typeface="Wingdings" pitchFamily="2" charset="2"/>
            </a:endParaRP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18536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Aim</a:t>
            </a:r>
          </a:p>
          <a:p>
            <a:pPr lvl="1"/>
            <a:r>
              <a:rPr lang="en-US" sz="1800" dirty="0" smtClean="0"/>
              <a:t>To verify if SLSTR IR is meeting the performance requirements:</a:t>
            </a:r>
          </a:p>
          <a:p>
            <a:pPr lvl="2"/>
            <a:r>
              <a:rPr lang="en-US" sz="1600" dirty="0" smtClean="0"/>
              <a:t>The absolute radiometric accuracy for data acquired by the IR channels shall be smaller than 0.2K, traceable to ITS-90.</a:t>
            </a:r>
          </a:p>
          <a:p>
            <a:pPr lvl="2"/>
            <a:r>
              <a:rPr lang="en-US" sz="1600" dirty="0" smtClean="0"/>
              <a:t>As a minimum, this requirement shall be met in the blackbody temperature range (~250K - ~300K)</a:t>
            </a:r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r>
              <a:rPr lang="en-US" sz="2000" b="1" dirty="0" smtClean="0"/>
              <a:t>Objectives</a:t>
            </a:r>
          </a:p>
          <a:p>
            <a:pPr lvl="1"/>
            <a:r>
              <a:rPr lang="en-US" sz="1800" dirty="0" smtClean="0"/>
              <a:t>To </a:t>
            </a:r>
            <a:r>
              <a:rPr lang="en-US" sz="1800" dirty="0" err="1" smtClean="0"/>
              <a:t>intercompare</a:t>
            </a:r>
            <a:r>
              <a:rPr lang="en-US" sz="1800" dirty="0" smtClean="0"/>
              <a:t> SLSTR with a stable and characterized reference sensor:</a:t>
            </a:r>
          </a:p>
          <a:p>
            <a:pPr lvl="2"/>
            <a:r>
              <a:rPr lang="en-US" sz="1600" dirty="0" smtClean="0"/>
              <a:t>IASI is the GSICS reference sensor due to its stability and </a:t>
            </a:r>
            <a:r>
              <a:rPr lang="en-US" sz="1600" dirty="0" err="1" smtClean="0"/>
              <a:t>characterisation</a:t>
            </a:r>
            <a:endParaRPr lang="en-US" sz="1600" dirty="0" smtClean="0"/>
          </a:p>
          <a:p>
            <a:pPr lvl="2"/>
            <a:r>
              <a:rPr lang="en-US" sz="1600" dirty="0" smtClean="0"/>
              <a:t>To follow GSICS methodology (Hewison, 2013)</a:t>
            </a:r>
          </a:p>
          <a:p>
            <a:pPr lvl="2"/>
            <a:r>
              <a:rPr lang="en-US" sz="1600" dirty="0" smtClean="0"/>
              <a:t>Based on EUMETSAT study by University of Leicester: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Radiometric </a:t>
            </a:r>
            <a:r>
              <a:rPr lang="en-GB" sz="1600" dirty="0" err="1" smtClean="0"/>
              <a:t>Intercomparison</a:t>
            </a:r>
            <a:r>
              <a:rPr lang="en-GB" sz="1600" dirty="0" smtClean="0"/>
              <a:t> of AATSR and IASI, 2013, C. Whyte, D. Moore and J. Remedios</a:t>
            </a:r>
          </a:p>
          <a:p>
            <a:pPr lvl="2"/>
            <a:endParaRPr lang="en-GB" sz="1600" dirty="0" smtClean="0"/>
          </a:p>
          <a:p>
            <a:r>
              <a:rPr lang="en-US" sz="2200" dirty="0" smtClean="0"/>
              <a:t>Collaboration with FIDUCEO project (H2020), Merchant et al.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SLSTR</a:t>
            </a:r>
            <a:r>
              <a:rPr lang="en-US" sz="2000" dirty="0" smtClean="0"/>
              <a:t>: @Se3-A and Sen3-B: 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hr-HR" sz="2000" dirty="0" smtClean="0"/>
              <a:t>SL_1_RBT___</a:t>
            </a:r>
          </a:p>
          <a:p>
            <a:pPr marL="457200" lvl="1" indent="0">
              <a:buNone/>
            </a:pPr>
            <a:endParaRPr lang="hr-HR" sz="2400" dirty="0" smtClean="0"/>
          </a:p>
          <a:p>
            <a:endParaRPr lang="en-US" sz="2000" dirty="0" smtClean="0"/>
          </a:p>
          <a:p>
            <a:r>
              <a:rPr lang="hr-HR" sz="2000" dirty="0" smtClean="0"/>
              <a:t>IASI</a:t>
            </a:r>
            <a:r>
              <a:rPr lang="en-US" sz="2000" dirty="0" smtClean="0"/>
              <a:t>: @</a:t>
            </a:r>
            <a:r>
              <a:rPr lang="en-US" sz="2000" dirty="0" err="1" smtClean="0"/>
              <a:t>MetopA</a:t>
            </a:r>
            <a:r>
              <a:rPr lang="en-US" sz="2000" dirty="0" smtClean="0"/>
              <a:t>/</a:t>
            </a:r>
            <a:r>
              <a:rPr lang="hr-HR" sz="2000" dirty="0" smtClean="0"/>
              <a:t>B</a:t>
            </a:r>
            <a:r>
              <a:rPr lang="en-US" sz="2000" dirty="0" smtClean="0"/>
              <a:t> and C </a:t>
            </a:r>
            <a:endParaRPr lang="hr-HR" sz="2000" dirty="0" smtClean="0"/>
          </a:p>
          <a:p>
            <a:pPr lvl="1"/>
            <a:r>
              <a:rPr lang="hr-HR" sz="1800" dirty="0" smtClean="0"/>
              <a:t>Level 1C</a:t>
            </a:r>
          </a:p>
          <a:p>
            <a:pPr lvl="1"/>
            <a:r>
              <a:rPr lang="hr-HR" sz="1800" dirty="0" smtClean="0"/>
              <a:t>SNOs time range</a:t>
            </a:r>
            <a:endParaRPr lang="en-US" sz="1800" dirty="0"/>
          </a:p>
          <a:p>
            <a:pPr lvl="1"/>
            <a:endParaRPr lang="en-US" sz="1800" dirty="0" smtClean="0"/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400" b="1" dirty="0">
                <a:solidFill>
                  <a:srgbClr val="7030A0"/>
                </a:solidFill>
              </a:rPr>
              <a:t>For atmospheric sounding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n-GB" sz="1400" b="1" dirty="0">
                <a:solidFill>
                  <a:srgbClr val="7030A0"/>
                </a:solidFill>
              </a:rPr>
              <a:t>Spectral range: 645 to 2760 cm</a:t>
            </a:r>
            <a:r>
              <a:rPr lang="en-GB" sz="1400" b="1" baseline="30000" dirty="0">
                <a:solidFill>
                  <a:srgbClr val="7030A0"/>
                </a:solidFill>
              </a:rPr>
              <a:t>-1</a:t>
            </a:r>
            <a:r>
              <a:rPr lang="en-GB" sz="1400" b="1" dirty="0">
                <a:solidFill>
                  <a:srgbClr val="7030A0"/>
                </a:solidFill>
              </a:rPr>
              <a:t> (</a:t>
            </a:r>
            <a:r>
              <a:rPr lang="en-GB" sz="1400" dirty="0">
                <a:solidFill>
                  <a:srgbClr val="7030A0"/>
                </a:solidFill>
              </a:rPr>
              <a:t>3.62 to 15.5 microns)</a:t>
            </a:r>
            <a:endParaRPr lang="en-GB" sz="1400" b="1" dirty="0">
              <a:solidFill>
                <a:srgbClr val="7030A0"/>
              </a:solidFill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400" b="1" dirty="0">
                <a:solidFill>
                  <a:srgbClr val="7030A0"/>
                </a:solidFill>
              </a:rPr>
              <a:t>Maximum Optical Path Difference (OPD) : +/- 2 cm</a:t>
            </a:r>
            <a:endParaRPr lang="en-GB" sz="1400" dirty="0">
              <a:solidFill>
                <a:srgbClr val="7030A0"/>
              </a:solidFill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400" dirty="0">
                <a:solidFill>
                  <a:srgbClr val="7030A0"/>
                </a:solidFill>
              </a:rPr>
              <a:t>Spatial resolution : pixel diameter of 12 km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400" dirty="0">
                <a:solidFill>
                  <a:srgbClr val="7030A0"/>
                </a:solidFill>
              </a:rPr>
              <a:t>Spectral resolution : 0.5 cm</a:t>
            </a:r>
            <a:r>
              <a:rPr lang="en-GB" sz="1400" baseline="30000" dirty="0">
                <a:solidFill>
                  <a:srgbClr val="7030A0"/>
                </a:solidFill>
              </a:rPr>
              <a:t>-1</a:t>
            </a:r>
            <a:endParaRPr lang="en-GB" sz="1400" dirty="0">
              <a:solidFill>
                <a:srgbClr val="7030A0"/>
              </a:solidFill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GB" sz="1400" dirty="0">
                <a:solidFill>
                  <a:srgbClr val="7030A0"/>
                </a:solidFill>
              </a:rPr>
              <a:t>Radiometric resolution : 0.2 to 0.4 K</a:t>
            </a:r>
            <a:endParaRPr lang="hr-HR" sz="1400" dirty="0">
              <a:solidFill>
                <a:srgbClr val="7030A0"/>
              </a:solidFill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hr-HR" sz="1400" b="1" dirty="0">
                <a:solidFill>
                  <a:srgbClr val="7030A0"/>
                </a:solidFill>
              </a:rPr>
              <a:t>Number of channels: 8700</a:t>
            </a:r>
            <a:endParaRPr lang="en-GB" sz="1400" b="1" dirty="0">
              <a:solidFill>
                <a:srgbClr val="7030A0"/>
              </a:solidFill>
            </a:endParaRPr>
          </a:p>
          <a:p>
            <a:pPr lvl="1"/>
            <a:endParaRPr lang="hr-HR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278679" cy="779721"/>
          </a:xfrm>
        </p:spPr>
        <p:txBody>
          <a:bodyPr/>
          <a:lstStyle/>
          <a:p>
            <a:r>
              <a:rPr lang="en-US" dirty="0" smtClean="0"/>
              <a:t>Input Dataset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57239" y="3589332"/>
            <a:ext cx="2302731" cy="328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50953"/>
          <a:stretch/>
        </p:blipFill>
        <p:spPr bwMode="auto">
          <a:xfrm>
            <a:off x="6355831" y="811536"/>
            <a:ext cx="3432746" cy="318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7118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278679" cy="779721"/>
          </a:xfrm>
        </p:spPr>
        <p:txBody>
          <a:bodyPr/>
          <a:lstStyle/>
          <a:p>
            <a:r>
              <a:rPr lang="hr-HR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1400" b="1" dirty="0" smtClean="0"/>
              <a:t>Crossovers</a:t>
            </a:r>
            <a:r>
              <a:rPr lang="hr-HR" sz="1400" dirty="0" smtClean="0"/>
              <a:t> (SNO)</a:t>
            </a:r>
          </a:p>
          <a:p>
            <a:pPr lvl="1"/>
            <a:r>
              <a:rPr lang="hr-HR" sz="1200" dirty="0" smtClean="0"/>
              <a:t>SNO</a:t>
            </a:r>
            <a:r>
              <a:rPr lang="en-US" sz="1200" dirty="0" smtClean="0"/>
              <a:t> </a:t>
            </a:r>
            <a:r>
              <a:rPr lang="hr-HR" sz="1200" dirty="0" smtClean="0"/>
              <a:t>= </a:t>
            </a:r>
            <a:r>
              <a:rPr lang="en-US" sz="1200" dirty="0" smtClean="0"/>
              <a:t>simultaneous nadir overpasses</a:t>
            </a:r>
            <a:r>
              <a:rPr lang="hr-HR" sz="1200" dirty="0" smtClean="0"/>
              <a:t> </a:t>
            </a:r>
            <a:endParaRPr lang="en-US" sz="1200" dirty="0"/>
          </a:p>
          <a:p>
            <a:pPr lvl="1"/>
            <a:r>
              <a:rPr lang="hr-HR" sz="1100" dirty="0" smtClean="0">
                <a:sym typeface="Wingdings" pitchFamily="2" charset="2"/>
              </a:rPr>
              <a:t>based </a:t>
            </a:r>
            <a:r>
              <a:rPr lang="hr-HR" sz="1100" dirty="0">
                <a:sym typeface="Wingdings" pitchFamily="2" charset="2"/>
              </a:rPr>
              <a:t>on orbital model </a:t>
            </a:r>
            <a:r>
              <a:rPr lang="hr-HR" sz="1100" dirty="0" smtClean="0">
                <a:sym typeface="Wingdings" pitchFamily="2" charset="2"/>
              </a:rPr>
              <a:t>prediction</a:t>
            </a:r>
            <a:endParaRPr lang="en-US" sz="1100" dirty="0" smtClean="0">
              <a:sym typeface="Wingdings" pitchFamily="2" charset="2"/>
            </a:endParaRPr>
          </a:p>
          <a:p>
            <a:pPr lvl="1"/>
            <a:r>
              <a:rPr lang="hr-HR" sz="1100" dirty="0" smtClean="0"/>
              <a:t>Each </a:t>
            </a:r>
            <a:r>
              <a:rPr lang="hr-HR" sz="1100" dirty="0"/>
              <a:t>event last ~2 days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hr-HR" sz="1100" dirty="0"/>
              <a:t>with ~50 crossovers per </a:t>
            </a:r>
            <a:r>
              <a:rPr lang="hr-HR" sz="1100" dirty="0" smtClean="0"/>
              <a:t>SNO</a:t>
            </a:r>
          </a:p>
          <a:p>
            <a:endParaRPr lang="en-US" sz="1400" b="1" dirty="0" smtClean="0"/>
          </a:p>
          <a:p>
            <a:r>
              <a:rPr lang="hr-HR" sz="1400" b="1" dirty="0" smtClean="0"/>
              <a:t>Collocations</a:t>
            </a:r>
            <a:r>
              <a:rPr lang="hr-HR" sz="1400" dirty="0" smtClean="0"/>
              <a:t> (matchups)</a:t>
            </a:r>
          </a:p>
          <a:p>
            <a:pPr lvl="1"/>
            <a:r>
              <a:rPr lang="hr-HR" sz="1200" dirty="0" smtClean="0"/>
              <a:t>spatio/temporal/geometry</a:t>
            </a:r>
            <a:endParaRPr lang="en-US" sz="1200" dirty="0" smtClean="0"/>
          </a:p>
          <a:p>
            <a:pPr lvl="1"/>
            <a:r>
              <a:rPr lang="en-US" sz="1200" dirty="0" smtClean="0"/>
              <a:t>Time: 5 min pixel time difference</a:t>
            </a:r>
          </a:p>
          <a:p>
            <a:pPr lvl="1"/>
            <a:r>
              <a:rPr lang="en-US" sz="1200" dirty="0"/>
              <a:t>S</a:t>
            </a:r>
            <a:r>
              <a:rPr lang="en-US" sz="1200" dirty="0" smtClean="0"/>
              <a:t>patial: within pixel</a:t>
            </a:r>
          </a:p>
          <a:p>
            <a:pPr lvl="1"/>
            <a:r>
              <a:rPr lang="en-US" sz="1200" dirty="0" smtClean="0"/>
              <a:t>Viewing angle: </a:t>
            </a:r>
            <a:r>
              <a:rPr lang="el-GR" sz="1200" dirty="0"/>
              <a:t>|Δ</a:t>
            </a:r>
            <a:r>
              <a:rPr lang="en-US" sz="1200" dirty="0"/>
              <a:t>sec(</a:t>
            </a:r>
            <a:r>
              <a:rPr lang="el-GR" sz="1200" dirty="0"/>
              <a:t>ϑ)/</a:t>
            </a:r>
            <a:r>
              <a:rPr lang="en-US" sz="1200" dirty="0"/>
              <a:t>sec(</a:t>
            </a:r>
            <a:r>
              <a:rPr lang="el-GR" sz="1200" dirty="0"/>
              <a:t>ϑ)|&lt;1%</a:t>
            </a:r>
            <a:br>
              <a:rPr lang="el-GR" sz="1200" dirty="0"/>
            </a:br>
            <a:r>
              <a:rPr lang="en-US" sz="1200" dirty="0" smtClean="0"/>
              <a:t>or |IASI </a:t>
            </a:r>
            <a:r>
              <a:rPr lang="en-US" sz="1200" dirty="0"/>
              <a:t>SZA| &lt; 20</a:t>
            </a:r>
            <a:r>
              <a:rPr lang="en-US" sz="1200" dirty="0" smtClean="0"/>
              <a:t>°</a:t>
            </a:r>
          </a:p>
          <a:p>
            <a:pPr lvl="1"/>
            <a:r>
              <a:rPr lang="en-US" sz="1200" dirty="0" smtClean="0"/>
              <a:t>IASI IFOV estimated as ellipse</a:t>
            </a:r>
            <a:endParaRPr lang="en-US" sz="1100" dirty="0" smtClean="0"/>
          </a:p>
          <a:p>
            <a:pPr lvl="1"/>
            <a:endParaRPr lang="hr-HR" sz="1100" dirty="0" smtClean="0"/>
          </a:p>
          <a:p>
            <a:r>
              <a:rPr lang="hr-HR" sz="1400" b="1" dirty="0" smtClean="0"/>
              <a:t>Spectral convolution</a:t>
            </a:r>
          </a:p>
          <a:p>
            <a:pPr lvl="1"/>
            <a:r>
              <a:rPr lang="hr-HR" sz="1100" dirty="0" smtClean="0"/>
              <a:t>Convolve IASI radiance spectra with SLSTR SRF</a:t>
            </a:r>
            <a:endParaRPr lang="en-US" sz="1100" dirty="0" smtClean="0"/>
          </a:p>
          <a:p>
            <a:pPr lvl="1"/>
            <a:r>
              <a:rPr lang="en-US" sz="1100" dirty="0" smtClean="0"/>
              <a:t>SLSTR SRF v2014</a:t>
            </a:r>
          </a:p>
          <a:p>
            <a:pPr lvl="1"/>
            <a:r>
              <a:rPr lang="en-US" sz="1100" u="sng" dirty="0" smtClean="0"/>
              <a:t>S7 (3.7 µm) requires gap filling approach – </a:t>
            </a:r>
            <a:br>
              <a:rPr lang="en-US" sz="1100" u="sng" dirty="0" smtClean="0"/>
            </a:br>
            <a:r>
              <a:rPr lang="en-US" sz="1100" u="sng" dirty="0" smtClean="0"/>
              <a:t>incomplete IASI spectral coverage</a:t>
            </a:r>
          </a:p>
          <a:p>
            <a:pPr lvl="1"/>
            <a:endParaRPr lang="hr-HR" sz="1100" dirty="0" smtClean="0">
              <a:sym typeface="Wingdings" pitchFamily="2" charset="2"/>
            </a:endParaRPr>
          </a:p>
          <a:p>
            <a:r>
              <a:rPr lang="hr-HR" sz="1400" b="1" dirty="0" smtClean="0">
                <a:sym typeface="Wingdings" pitchFamily="2" charset="2"/>
              </a:rPr>
              <a:t>Aggregate </a:t>
            </a:r>
            <a:r>
              <a:rPr lang="hr-HR" sz="1400" dirty="0" smtClean="0">
                <a:sym typeface="Wingdings" pitchFamily="2" charset="2"/>
              </a:rPr>
              <a:t>(average)</a:t>
            </a:r>
          </a:p>
          <a:p>
            <a:pPr lvl="1"/>
            <a:r>
              <a:rPr lang="hr-HR" sz="1100" dirty="0" smtClean="0">
                <a:sym typeface="Wingdings" pitchFamily="2" charset="2"/>
              </a:rPr>
              <a:t>SLSTR pixels in IASI FoV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68" y="-1"/>
            <a:ext cx="4100932" cy="2490071"/>
          </a:xfrm>
          <a:prstGeom prst="rect">
            <a:avLst/>
          </a:prstGeom>
        </p:spPr>
      </p:pic>
      <p:pic>
        <p:nvPicPr>
          <p:cNvPr id="5" name="Picture 2" descr="C:\Users\tomazic\Projects\SNO\RESULTS\METOPA_SENT3A\pic\NorthPole_all_collocations.jpg"/>
          <p:cNvPicPr>
            <a:picLocks noChangeAspect="1" noChangeArrowheads="1"/>
          </p:cNvPicPr>
          <p:nvPr/>
        </p:nvPicPr>
        <p:blipFill>
          <a:blip r:embed="rId3" cstate="print"/>
          <a:srcRect l="11940" r="11940"/>
          <a:stretch>
            <a:fillRect/>
          </a:stretch>
        </p:blipFill>
        <p:spPr bwMode="auto">
          <a:xfrm>
            <a:off x="5666062" y="2497203"/>
            <a:ext cx="1994788" cy="1741694"/>
          </a:xfrm>
          <a:prstGeom prst="rect">
            <a:avLst/>
          </a:prstGeom>
          <a:noFill/>
        </p:spPr>
      </p:pic>
      <p:pic>
        <p:nvPicPr>
          <p:cNvPr id="6" name="Picture 3" descr="C:\Users\tomazic\Projects\SNO\RESULTS\METOPA_SENT3A\pic\SouthPole_all_collocations.jpg"/>
          <p:cNvPicPr>
            <a:picLocks noChangeAspect="1" noChangeArrowheads="1"/>
          </p:cNvPicPr>
          <p:nvPr/>
        </p:nvPicPr>
        <p:blipFill>
          <a:blip r:embed="rId4" cstate="print"/>
          <a:srcRect l="10974" r="10683"/>
          <a:stretch>
            <a:fillRect/>
          </a:stretch>
        </p:blipFill>
        <p:spPr bwMode="auto">
          <a:xfrm>
            <a:off x="7852937" y="2497203"/>
            <a:ext cx="2053063" cy="17416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1009" y="4241243"/>
            <a:ext cx="407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rgbClr val="00B050"/>
                </a:solidFill>
              </a:rPr>
              <a:t>Green</a:t>
            </a:r>
            <a:r>
              <a:rPr lang="hr-HR" sz="1200" dirty="0" smtClean="0">
                <a:solidFill>
                  <a:schemeClr val="tx1"/>
                </a:solidFill>
              </a:rPr>
              <a:t> – true collocation; </a:t>
            </a:r>
            <a:r>
              <a:rPr lang="hr-HR" sz="1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blue</a:t>
            </a:r>
            <a:r>
              <a:rPr lang="hr-HR" sz="1200" dirty="0" smtClean="0">
                <a:solidFill>
                  <a:schemeClr val="tx1"/>
                </a:solidFill>
              </a:rPr>
              <a:t> – time of collocation + 3 min; </a:t>
            </a:r>
            <a:r>
              <a:rPr lang="hr-HR" sz="1200" dirty="0" smtClean="0">
                <a:solidFill>
                  <a:srgbClr val="C00000"/>
                </a:solidFill>
              </a:rPr>
              <a:t>red</a:t>
            </a:r>
            <a:r>
              <a:rPr lang="hr-HR" sz="1200" dirty="0" smtClean="0">
                <a:solidFill>
                  <a:schemeClr val="tx1"/>
                </a:solidFill>
              </a:rPr>
              <a:t> – time of collocation – 3 min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66063" y="4613876"/>
            <a:ext cx="40478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>
                <a:solidFill>
                  <a:srgbClr val="000000"/>
                </a:solidFill>
              </a:rPr>
              <a:t>Limited to pole regions </a:t>
            </a:r>
            <a:r>
              <a:rPr lang="hr-HR" sz="11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hr-HR" sz="1100" dirty="0" smtClean="0">
                <a:solidFill>
                  <a:srgbClr val="000000"/>
                </a:solidFill>
                <a:sym typeface="Wingdings" pitchFamily="2" charset="2"/>
              </a:rPr>
              <a:t>temperature </a:t>
            </a:r>
            <a:r>
              <a:rPr lang="hr-HR" sz="1100" dirty="0">
                <a:solidFill>
                  <a:srgbClr val="000000"/>
                </a:solidFill>
                <a:sym typeface="Wingdings" pitchFamily="2" charset="2"/>
              </a:rPr>
              <a:t>range ~200 K - 280 K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9" name="Picture 2" descr="C:\Users\tomazic\Projects\20150100_L1_intercomparisons\pics\SLSTR_IASI_matchup_ALL.png"/>
          <p:cNvPicPr>
            <a:picLocks noChangeAspect="1" noChangeArrowheads="1"/>
          </p:cNvPicPr>
          <p:nvPr/>
        </p:nvPicPr>
        <p:blipFill>
          <a:blip r:embed="rId5" cstate="print"/>
          <a:srcRect l="15853" r="11277" b="5266"/>
          <a:stretch>
            <a:fillRect/>
          </a:stretch>
        </p:blipFill>
        <p:spPr bwMode="auto">
          <a:xfrm>
            <a:off x="8216436" y="5048968"/>
            <a:ext cx="1601649" cy="1440604"/>
          </a:xfrm>
          <a:prstGeom prst="rect">
            <a:avLst/>
          </a:prstGeom>
          <a:noFill/>
        </p:spPr>
      </p:pic>
      <p:pic>
        <p:nvPicPr>
          <p:cNvPr id="10" name="Picture 3" descr="C:\Users\tomazic\Projects\L1_intercomparison\output\plots\v_mt_iasi_l1c_umarf_sl1rbt_r04_nt_4meta_SNO_v8_100_td5_ellip_szaiasi20_N874882\hist_Npixelstd5_szaiasi20.0_N371849_v8.png"/>
          <p:cNvPicPr>
            <a:picLocks noChangeAspect="1" noChangeArrowheads="1"/>
          </p:cNvPicPr>
          <p:nvPr/>
        </p:nvPicPr>
        <p:blipFill>
          <a:blip r:embed="rId6" cstate="print"/>
          <a:srcRect l="7405" r="5775"/>
          <a:stretch>
            <a:fillRect/>
          </a:stretch>
        </p:blipFill>
        <p:spPr bwMode="auto">
          <a:xfrm>
            <a:off x="6448013" y="5075541"/>
            <a:ext cx="1664251" cy="1437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087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80028" cy="779721"/>
          </a:xfrm>
        </p:spPr>
        <p:txBody>
          <a:bodyPr/>
          <a:lstStyle/>
          <a:p>
            <a:r>
              <a:rPr lang="hr-HR" dirty="0" smtClean="0"/>
              <a:t>S8</a:t>
            </a:r>
            <a:r>
              <a:rPr lang="en-US" dirty="0" smtClean="0"/>
              <a:t> nadir</a:t>
            </a:r>
            <a:r>
              <a:rPr lang="hr-HR" dirty="0" smtClean="0"/>
              <a:t>: td5 min; |IASI sza|&lt;20deg:no_signal filtered</a:t>
            </a:r>
            <a:endParaRPr lang="en-US" dirty="0"/>
          </a:p>
        </p:txBody>
      </p:sp>
      <p:pic>
        <p:nvPicPr>
          <p:cNvPr id="4" name="Picture 3" descr="C:\Users\tomazic\Projects\L1_intercomparison\output\plots\v_mt_iasi_l1c_umarf_sl1rbt_r04_nt_4meta_SNO_v8_100_td5_ellip_szaiasi20_N874882\analyses_SLSTR_Band_S8_td5_szaiasi20.0_N362444_v8_sd04.png_N362444_Nh102513.png"/>
          <p:cNvPicPr>
            <a:picLocks noChangeAspect="1" noChangeArrowheads="1"/>
          </p:cNvPicPr>
          <p:nvPr/>
        </p:nvPicPr>
        <p:blipFill>
          <a:blip r:embed="rId2" cstate="print"/>
          <a:srcRect b="49946"/>
          <a:stretch>
            <a:fillRect/>
          </a:stretch>
        </p:blipFill>
        <p:spPr bwMode="auto">
          <a:xfrm>
            <a:off x="0" y="2945922"/>
            <a:ext cx="9906000" cy="3912078"/>
          </a:xfrm>
          <a:prstGeom prst="rect">
            <a:avLst/>
          </a:prstGeom>
          <a:noFill/>
        </p:spPr>
      </p:pic>
      <p:pic>
        <p:nvPicPr>
          <p:cNvPr id="11266" name="Picture 2" descr="C:\Users\tomazic\Projects\L1_intercomparison\output\plots\v_mt_iasi_l1c_umarf_sl1rbt_r04_nt_4meta_SNO_v8_100_td5_ellip_szaiasi20_N874882\analyses_SLSTR_Band_S8_td5_szaiasi20.0_nosgn_N350240_v8_sd04.png_N350240_Nh98928.png"/>
          <p:cNvPicPr>
            <a:picLocks noChangeAspect="1" noChangeArrowheads="1"/>
          </p:cNvPicPr>
          <p:nvPr/>
        </p:nvPicPr>
        <p:blipFill>
          <a:blip r:embed="rId3" cstate="print"/>
          <a:srcRect b="49397"/>
          <a:stretch>
            <a:fillRect/>
          </a:stretch>
        </p:blipFill>
        <p:spPr bwMode="auto">
          <a:xfrm>
            <a:off x="16042" y="2972435"/>
            <a:ext cx="9907200" cy="39118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889374"/>
            <a:ext cx="6478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000" b="0" dirty="0">
                <a:solidFill>
                  <a:srgbClr val="000000"/>
                </a:solidFill>
              </a:rPr>
              <a:t>Checke</a:t>
            </a:r>
            <a:r>
              <a:rPr lang="en-US" sz="2000" b="0" dirty="0">
                <a:solidFill>
                  <a:srgbClr val="000000"/>
                </a:solidFill>
              </a:rPr>
              <a:t>r</a:t>
            </a:r>
            <a:r>
              <a:rPr lang="hr-HR" sz="2000" b="0" dirty="0">
                <a:solidFill>
                  <a:srgbClr val="000000"/>
                </a:solidFill>
              </a:rPr>
              <a:t>board pattern around ~200 K related to different response of det0 and </a:t>
            </a:r>
            <a:r>
              <a:rPr lang="hr-HR" sz="2000" b="0" dirty="0" smtClean="0">
                <a:solidFill>
                  <a:srgbClr val="000000"/>
                </a:solidFill>
              </a:rPr>
              <a:t>det1</a:t>
            </a:r>
            <a:endParaRPr lang="en-US" sz="2000" b="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r-HR" sz="2000" b="0" dirty="0" smtClean="0">
                <a:solidFill>
                  <a:srgbClr val="000000"/>
                </a:solidFill>
              </a:rPr>
              <a:t>Removed all collocations containing </a:t>
            </a:r>
            <a:r>
              <a:rPr lang="en-US" sz="2000" b="0" dirty="0" smtClean="0">
                <a:solidFill>
                  <a:srgbClr val="000000"/>
                </a:solidFill>
              </a:rPr>
              <a:t>SLSTR </a:t>
            </a:r>
            <a:r>
              <a:rPr lang="hr-HR" sz="2000" b="0" dirty="0" smtClean="0">
                <a:solidFill>
                  <a:srgbClr val="000000"/>
                </a:solidFill>
              </a:rPr>
              <a:t>pixels flagged with no_signal</a:t>
            </a:r>
            <a:r>
              <a:rPr lang="en-US" sz="2000" b="0" dirty="0" smtClean="0">
                <a:solidFill>
                  <a:srgbClr val="000000"/>
                </a:solidFill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no </a:t>
            </a:r>
            <a:r>
              <a:rPr lang="en-US" sz="2000" b="0" dirty="0" smtClean="0">
                <a:solidFill>
                  <a:srgbClr val="000000"/>
                </a:solidFill>
                <a:sym typeface="Wingdings" panose="05000000000000000000" pitchFamily="2" charset="2"/>
              </a:rPr>
              <a:t>tail</a:t>
            </a:r>
            <a:endParaRPr lang="en-US" sz="2000" b="0" dirty="0" smtClean="0">
              <a:solidFill>
                <a:srgbClr val="000000"/>
              </a:solidFill>
            </a:endParaRPr>
          </a:p>
        </p:txBody>
      </p:sp>
      <p:pic>
        <p:nvPicPr>
          <p:cNvPr id="6" name="Picture 2" descr="C:\Users\tomazic\Projects\L1_intercomparison\esl_teleconf_20170210\S3A_SL_1_RBT____20160908T220329_20160908T220829_20161222T121422_0299_008_257______MR1_R_NT_002_S8_BT_in_fig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9628" y="1131413"/>
            <a:ext cx="3200400" cy="157819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 bwMode="auto">
          <a:xfrm>
            <a:off x="5775159" y="5454315"/>
            <a:ext cx="978568" cy="721895"/>
          </a:xfrm>
          <a:prstGeom prst="ellipse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85538" y="5454314"/>
            <a:ext cx="978568" cy="721895"/>
          </a:xfrm>
          <a:prstGeom prst="ellipse">
            <a:avLst/>
          </a:prstGeom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4106" y="3380459"/>
            <a:ext cx="100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 smtClean="0">
                <a:solidFill>
                  <a:srgbClr val="000000"/>
                </a:solidFill>
              </a:rPr>
              <a:t>ALL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3727" y="3261601"/>
            <a:ext cx="2591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 smtClean="0">
                <a:solidFill>
                  <a:srgbClr val="000000"/>
                </a:solidFill>
              </a:rPr>
              <a:t>Homogenous: </a:t>
            </a:r>
            <a:r>
              <a:rPr lang="en-US" sz="1800" dirty="0" smtClean="0">
                <a:solidFill>
                  <a:srgbClr val="000000"/>
                </a:solidFill>
              </a:rPr>
              <a:t/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hr-HR" sz="1800" dirty="0" smtClean="0">
                <a:solidFill>
                  <a:srgbClr val="000000"/>
                </a:solidFill>
              </a:rPr>
              <a:t>(std&lt;0.4 K</a:t>
            </a:r>
            <a:r>
              <a:rPr lang="en-US" sz="1800" dirty="0" smtClean="0">
                <a:solidFill>
                  <a:srgbClr val="000000"/>
                </a:solidFill>
              </a:rPr>
              <a:t> within IASI IFOV</a:t>
            </a:r>
            <a:r>
              <a:rPr lang="hr-HR" sz="1800" dirty="0" smtClean="0">
                <a:solidFill>
                  <a:srgbClr val="000000"/>
                </a:solidFill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1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6"/>
          <a:stretch/>
        </p:blipFill>
        <p:spPr>
          <a:xfrm>
            <a:off x="-1862" y="779720"/>
            <a:ext cx="5040000" cy="4101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79721"/>
          </a:xfrm>
        </p:spPr>
        <p:txBody>
          <a:bodyPr/>
          <a:lstStyle/>
          <a:p>
            <a:r>
              <a:rPr lang="hr-HR" sz="2400" dirty="0" smtClean="0"/>
              <a:t>S8</a:t>
            </a:r>
            <a:r>
              <a:rPr lang="en-US" sz="2400" dirty="0" smtClean="0"/>
              <a:t> nadir</a:t>
            </a:r>
            <a:r>
              <a:rPr lang="hr-HR" sz="2400" dirty="0" smtClean="0"/>
              <a:t>: td5 min; |IASI sza|&lt;20deg:binned: </a:t>
            </a:r>
            <a:r>
              <a:rPr lang="en-US" sz="2400" dirty="0" smtClean="0"/>
              <a:t>ALL/homo</a:t>
            </a:r>
            <a:r>
              <a:rPr lang="hr-HR" sz="2400" dirty="0" smtClean="0"/>
              <a:t>: no_signal filtered</a:t>
            </a:r>
            <a:endParaRPr lang="en-US" sz="2400" dirty="0"/>
          </a:p>
        </p:txBody>
      </p:sp>
      <p:pic>
        <p:nvPicPr>
          <p:cNvPr id="12290" name="Picture 2" descr="C:\Users\tomazic\Projects\L1_intercomparison\output\plots\v_mt_iasi_l1c_umarf_sl1rbt_r04_nt_4meta_SNO_v8_100_td5_ellip_szaiasi20_N874882\binned_04_SLSTR_Band_S8_td5_szaiasi20.0_nosgn_N350240_v8_N98928.png"/>
          <p:cNvPicPr>
            <a:picLocks noChangeAspect="1" noChangeArrowheads="1"/>
          </p:cNvPicPr>
          <p:nvPr/>
        </p:nvPicPr>
        <p:blipFill>
          <a:blip r:embed="rId3" cstate="print"/>
          <a:srcRect r="6303"/>
          <a:stretch>
            <a:fillRect/>
          </a:stretch>
        </p:blipFill>
        <p:spPr bwMode="auto">
          <a:xfrm>
            <a:off x="4879692" y="779721"/>
            <a:ext cx="5040000" cy="4034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11224" y="1201651"/>
            <a:ext cx="238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ALL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4499" y="1229686"/>
            <a:ext cx="140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0000"/>
                </a:solidFill>
              </a:rPr>
              <a:t>Homo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"/>
          <a:stretch/>
        </p:blipFill>
        <p:spPr>
          <a:xfrm>
            <a:off x="4866000" y="3240506"/>
            <a:ext cx="5053692" cy="3617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0"/>
          <a:stretch/>
        </p:blipFill>
        <p:spPr>
          <a:xfrm>
            <a:off x="-13692" y="3217088"/>
            <a:ext cx="5040000" cy="36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56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S8: td5 min; |IASI sza|&lt;20deg:binned: homo: no_signal filtered: detector0</a:t>
            </a:r>
            <a:r>
              <a:rPr lang="en-US" sz="2400" dirty="0" smtClean="0"/>
              <a:t>/1</a:t>
            </a:r>
            <a:endParaRPr lang="en-US" sz="2400" dirty="0"/>
          </a:p>
        </p:txBody>
      </p:sp>
      <p:pic>
        <p:nvPicPr>
          <p:cNvPr id="15362" name="Picture 2" descr="C:\Users\tomazic\Projects\L1_intercomparison\output\plots\v_mt_iasi_l1c_umarf_sl1rbt_r04_nt_4meta_SNO_v8_100_td5_ellip_szaiasi20_N874882\binned_04_SLSTR_Band_S8_td5_szaiasi20.0_det0_nosgn_N354423_v8_N100363.png"/>
          <p:cNvPicPr>
            <a:picLocks noChangeAspect="1" noChangeArrowheads="1"/>
          </p:cNvPicPr>
          <p:nvPr/>
        </p:nvPicPr>
        <p:blipFill rotWithShape="1">
          <a:blip r:embed="rId2" cstate="print"/>
          <a:srcRect t="3947" b="61257"/>
          <a:stretch/>
        </p:blipFill>
        <p:spPr bwMode="auto">
          <a:xfrm>
            <a:off x="0" y="796246"/>
            <a:ext cx="7315200" cy="19090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17405" y="961357"/>
            <a:ext cx="294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0000"/>
                </a:solidFill>
              </a:rPr>
              <a:t>S8: detector 0</a:t>
            </a:r>
            <a:r>
              <a:rPr lang="en-US" sz="2400" dirty="0" smtClean="0">
                <a:solidFill>
                  <a:srgbClr val="000000"/>
                </a:solidFill>
              </a:rPr>
              <a:t>/1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tomazic\Projects\L1_intercomparison\output\plots\v_mt_iasi_l1c_umarf_sl1rbt_r04_nt_4meta_SNO_v8_100_td5_ellip_szaiasi20_N874882\binned_04_SLSTR_Band_S8_td5_szaiasi20.0_det1_nosgn_N351220_v8_N99712.png"/>
          <p:cNvPicPr>
            <a:picLocks noChangeAspect="1" noChangeArrowheads="1"/>
          </p:cNvPicPr>
          <p:nvPr/>
        </p:nvPicPr>
        <p:blipFill rotWithShape="1">
          <a:blip r:embed="rId3" cstate="print"/>
          <a:srcRect t="3362" r="5702" b="61550"/>
          <a:stretch/>
        </p:blipFill>
        <p:spPr bwMode="auto">
          <a:xfrm>
            <a:off x="0" y="758336"/>
            <a:ext cx="6898105" cy="19250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97616" y="4322116"/>
            <a:ext cx="286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0000"/>
                </a:solidFill>
              </a:rPr>
              <a:t>S9: detector 0/1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2" descr="C:\Users\tomazic\Projects\L1_intercomparison\output\plots\v_mt_iasi_l1c_umarf_sl1rbt_r04_nt_4meta_SNO_v8_100_td5_ellip_szaiasi20_N874882\binned_04_SLSTR_Band_S9_td5_szaiasi20.0_det0_nosgn_N371606_v8_N103878.png"/>
          <p:cNvPicPr>
            <a:picLocks noChangeAspect="1" noChangeArrowheads="1"/>
          </p:cNvPicPr>
          <p:nvPr/>
        </p:nvPicPr>
        <p:blipFill rotWithShape="1">
          <a:blip r:embed="rId4" cstate="print"/>
          <a:srcRect r="5702" b="61550"/>
          <a:stretch/>
        </p:blipFill>
        <p:spPr bwMode="auto">
          <a:xfrm>
            <a:off x="0" y="3267347"/>
            <a:ext cx="6898105" cy="2109537"/>
          </a:xfrm>
          <a:prstGeom prst="rect">
            <a:avLst/>
          </a:prstGeom>
          <a:noFill/>
        </p:spPr>
      </p:pic>
      <p:pic>
        <p:nvPicPr>
          <p:cNvPr id="7" name="Picture 3" descr="C:\Users\tomazic\Projects\L1_intercomparison\output\plots\v_mt_iasi_l1c_umarf_sl1rbt_r04_nt_4meta_SNO_v8_100_td5_ellip_szaiasi20_N874882\binned_04_SLSTR_Band_S9_td5_szaiasi20.0_det1_nosgn_N371849_v8_N104006.png"/>
          <p:cNvPicPr>
            <a:picLocks noChangeAspect="1" noChangeArrowheads="1"/>
          </p:cNvPicPr>
          <p:nvPr/>
        </p:nvPicPr>
        <p:blipFill rotWithShape="1">
          <a:blip r:embed="rId5" cstate="print"/>
          <a:srcRect r="6360" b="61257"/>
          <a:stretch/>
        </p:blipFill>
        <p:spPr bwMode="auto">
          <a:xfrm>
            <a:off x="0" y="3259325"/>
            <a:ext cx="6849979" cy="21255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4821" y="5710989"/>
            <a:ext cx="7988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Good agreement between detectors, but not the same!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Difference slightly more pronounced for S9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SLSTR - two IR </a:t>
            </a:r>
            <a:r>
              <a:rPr lang="en-US" sz="1600" dirty="0" smtClean="0">
                <a:solidFill>
                  <a:srgbClr val="000000"/>
                </a:solidFill>
              </a:rPr>
              <a:t>radiometers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61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Objective:</a:t>
            </a:r>
          </a:p>
          <a:p>
            <a:pPr lvl="1"/>
            <a:r>
              <a:rPr lang="en-US" sz="2400" dirty="0" smtClean="0"/>
              <a:t>To solve the collocation problem in a general and fast way</a:t>
            </a:r>
          </a:p>
          <a:p>
            <a:pPr lvl="1"/>
            <a:r>
              <a:rPr lang="en-US" sz="2400" dirty="0" smtClean="0"/>
              <a:t>To create an infrastructure for the operational monitoring of IR sensor with IASI</a:t>
            </a:r>
          </a:p>
          <a:p>
            <a:pPr lvl="1"/>
            <a:r>
              <a:rPr lang="en-US" sz="2400" dirty="0" smtClean="0"/>
              <a:t>To extend the collocation criteria outside the polar region</a:t>
            </a:r>
          </a:p>
          <a:p>
            <a:pPr lvl="1"/>
            <a:r>
              <a:rPr lang="en-US" sz="2400" dirty="0" smtClean="0"/>
              <a:t>To ready for future missions</a:t>
            </a:r>
          </a:p>
          <a:p>
            <a:pPr lvl="1"/>
            <a:r>
              <a:rPr lang="en-US" sz="2400" dirty="0" smtClean="0"/>
              <a:t>To identify and test a “gap filling” method for S7 (</a:t>
            </a:r>
            <a:r>
              <a:rPr lang="en-US" sz="2400" dirty="0" smtClean="0"/>
              <a:t>outside </a:t>
            </a:r>
            <a:r>
              <a:rPr lang="en-US" sz="2400" dirty="0" smtClean="0"/>
              <a:t>IASI range)</a:t>
            </a:r>
            <a:endParaRPr lang="en-GB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906000" cy="779721"/>
          </a:xfrm>
          <a:prstGeom prst="rect">
            <a:avLst/>
          </a:prstGeom>
        </p:spPr>
        <p:txBody>
          <a:bodyPr/>
          <a:lstStyle>
            <a:lvl1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sz="2400" kern="0" dirty="0" smtClean="0"/>
              <a:t>Re-engineering of the Prototype Processor 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345061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306996"/>
              </p:ext>
            </p:extLst>
          </p:nvPr>
        </p:nvGraphicFramePr>
        <p:xfrm>
          <a:off x="800100" y="1286932"/>
          <a:ext cx="3021402" cy="485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906000" cy="779721"/>
          </a:xfrm>
          <a:prstGeom prst="rect">
            <a:avLst/>
          </a:prstGeom>
        </p:spPr>
        <p:txBody>
          <a:bodyPr/>
          <a:lstStyle>
            <a:lvl1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79388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en-US" sz="2400" kern="0" dirty="0" smtClean="0"/>
              <a:t>Processing Schema</a:t>
            </a:r>
            <a:endParaRPr lang="en-US" sz="2400" kern="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94510367"/>
              </p:ext>
            </p:extLst>
          </p:nvPr>
        </p:nvGraphicFramePr>
        <p:xfrm>
          <a:off x="5198533" y="1286933"/>
          <a:ext cx="4256018" cy="485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70755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pernicus VWG Template.potx" id="{AF9B3FBE-4563-4426-8A17-5EA55D10AE14}" vid="{F559BA75-DAC6-4B4E-908A-19F84CA521A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Copernicus VWG Template</Template>
  <TotalTime>2115</TotalTime>
  <Words>800</Words>
  <Application>Microsoft Office PowerPoint</Application>
  <PresentationFormat>A4 Paper (210x297 mm)</PresentationFormat>
  <Paragraphs>134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Century Gothic</vt:lpstr>
      <vt:lpstr>Helvetica</vt:lpstr>
      <vt:lpstr>Tahoma</vt:lpstr>
      <vt:lpstr>Times New Roman</vt:lpstr>
      <vt:lpstr>Wingdings</vt:lpstr>
      <vt:lpstr>Viewgraph Landscape Template</vt:lpstr>
      <vt:lpstr>PowerPoint Presentation</vt:lpstr>
      <vt:lpstr>Introduction</vt:lpstr>
      <vt:lpstr>Input Dataset</vt:lpstr>
      <vt:lpstr>Methodology</vt:lpstr>
      <vt:lpstr>S8 nadir: td5 min; |IASI sza|&lt;20deg:no_signal filtered</vt:lpstr>
      <vt:lpstr>S8 nadir: td5 min; |IASI sza|&lt;20deg:binned: ALL/homo: no_signal filtered</vt:lpstr>
      <vt:lpstr>S8: td5 min; |IASI sza|&lt;20deg:binned: homo: no_signal filtered: detector0/1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EUMETSAT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Alessandro Burini</dc:creator>
  <cp:lastModifiedBy>Alessandro Burini</cp:lastModifiedBy>
  <cp:revision>33</cp:revision>
  <cp:lastPrinted>2006-03-06T14:11:17Z</cp:lastPrinted>
  <dcterms:created xsi:type="dcterms:W3CDTF">2019-02-25T13:02:29Z</dcterms:created>
  <dcterms:modified xsi:type="dcterms:W3CDTF">2019-03-07T14:00:24Z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E_CONFID">
    <vt:lpwstr>Classification</vt:lpwstr>
  </property>
  <property fmtid="{D5CDD505-2E9C-101B-9397-08002B2CF9AE}" pid="3" name="DM_DOCNAME">
    <vt:lpwstr>Copernicus VWG Template</vt:lpwstr>
  </property>
  <property fmtid="{D5CDD505-2E9C-101B-9397-08002B2CF9AE}" pid="4" name="DM_E_ISS_DATE">
    <vt:lpwstr>12 January 2018</vt:lpwstr>
  </property>
  <property fmtid="{D5CDD505-2E9C-101B-9397-08002B2CF9AE}" pid="5" name="DM_E_VER_NO">
    <vt:lpwstr>1C</vt:lpwstr>
  </property>
  <property fmtid="{D5CDD505-2E9C-101B-9397-08002B2CF9AE}" pid="6" name="DM_E_DOC_NO">
    <vt:lpwstr>EUM/OPS-COPER/TEM/15/813104</vt:lpwstr>
  </property>
</Properties>
</file>