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54" r:id="rId1"/>
  </p:sldMasterIdLst>
  <p:notesMasterIdLst>
    <p:notesMasterId r:id="rId20"/>
  </p:notesMasterIdLst>
  <p:handoutMasterIdLst>
    <p:handoutMasterId r:id="rId21"/>
  </p:handoutMasterIdLst>
  <p:sldIdLst>
    <p:sldId id="327" r:id="rId2"/>
    <p:sldId id="405" r:id="rId3"/>
    <p:sldId id="372" r:id="rId4"/>
    <p:sldId id="395" r:id="rId5"/>
    <p:sldId id="413" r:id="rId6"/>
    <p:sldId id="425" r:id="rId7"/>
    <p:sldId id="414" r:id="rId8"/>
    <p:sldId id="426" r:id="rId9"/>
    <p:sldId id="427" r:id="rId10"/>
    <p:sldId id="417" r:id="rId11"/>
    <p:sldId id="418" r:id="rId12"/>
    <p:sldId id="419" r:id="rId13"/>
    <p:sldId id="420" r:id="rId14"/>
    <p:sldId id="429" r:id="rId15"/>
    <p:sldId id="422" r:id="rId16"/>
    <p:sldId id="428" r:id="rId17"/>
    <p:sldId id="421" r:id="rId18"/>
    <p:sldId id="352" r:id="rId19"/>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3300"/>
    <a:srgbClr val="008080"/>
    <a:srgbClr val="CC3300"/>
    <a:srgbClr val="339966"/>
    <a:srgbClr val="003300"/>
    <a:srgbClr val="006BBF"/>
    <a:srgbClr val="FF6600"/>
    <a:srgbClr val="00FFCC"/>
    <a:srgbClr val="007A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中度样式 1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C083E6E3-FA7D-4D7B-A595-EF9225AFEA82}" styleName="浅色样式 1 - 强调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7" autoAdjust="0"/>
    <p:restoredTop sz="62632" autoAdjust="0"/>
  </p:normalViewPr>
  <p:slideViewPr>
    <p:cSldViewPr>
      <p:cViewPr varScale="1">
        <p:scale>
          <a:sx n="71" d="100"/>
          <a:sy n="71" d="100"/>
        </p:scale>
        <p:origin x="2616" y="72"/>
      </p:cViewPr>
      <p:guideLst>
        <p:guide orient="horz" pos="2160"/>
        <p:guide pos="2880"/>
      </p:guideLst>
    </p:cSldViewPr>
  </p:slideViewPr>
  <p:notesTextViewPr>
    <p:cViewPr>
      <p:scale>
        <a:sx n="3" d="2"/>
        <a:sy n="3" d="2"/>
      </p:scale>
      <p:origin x="0" y="0"/>
    </p:cViewPr>
  </p:notesTextViewPr>
  <p:notesViewPr>
    <p:cSldViewPr>
      <p:cViewPr varScale="1">
        <p:scale>
          <a:sx n="67" d="100"/>
          <a:sy n="67" d="100"/>
        </p:scale>
        <p:origin x="-3276" y="-96"/>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6.wmf"/><Relationship Id="rId1" Type="http://schemas.openxmlformats.org/officeDocument/2006/relationships/image" Target="../media/image5.wmf"/><Relationship Id="rId4" Type="http://schemas.openxmlformats.org/officeDocument/2006/relationships/image" Target="../media/image8.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image" Target="../media/image16.emf"/><Relationship Id="rId1" Type="http://schemas.openxmlformats.org/officeDocument/2006/relationships/image" Target="../media/image1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22.wmf"/><Relationship Id="rId1" Type="http://schemas.openxmlformats.org/officeDocument/2006/relationships/image" Target="../media/image21.wmf"/><Relationship Id="rId4" Type="http://schemas.openxmlformats.org/officeDocument/2006/relationships/image" Target="../media/image24.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image" Target="../media/image26.wmf"/><Relationship Id="rId1" Type="http://schemas.openxmlformats.org/officeDocument/2006/relationships/image" Target="../media/image25.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image" Target="../media/image30.wmf"/><Relationship Id="rId1" Type="http://schemas.openxmlformats.org/officeDocument/2006/relationships/image" Target="../media/image29.wmf"/><Relationship Id="rId6" Type="http://schemas.openxmlformats.org/officeDocument/2006/relationships/image" Target="../media/image34.wmf"/><Relationship Id="rId5" Type="http://schemas.openxmlformats.org/officeDocument/2006/relationships/image" Target="../media/image33.wmf"/><Relationship Id="rId4" Type="http://schemas.openxmlformats.org/officeDocument/2006/relationships/image" Target="../media/image3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F29D1D8-B7FE-4E93-8043-D3B58E7C515B}"/>
              </a:ext>
            </a:extLst>
          </p:cNvPr>
          <p:cNvSpPr>
            <a:spLocks noGrp="1"/>
          </p:cNvSpPr>
          <p:nvPr>
            <p:ph type="hdr" sz="quarter"/>
          </p:nvPr>
        </p:nvSpPr>
        <p:spPr>
          <a:xfrm>
            <a:off x="0" y="0"/>
            <a:ext cx="3170238" cy="479425"/>
          </a:xfrm>
          <a:prstGeom prst="rect">
            <a:avLst/>
          </a:prstGeom>
        </p:spPr>
        <p:txBody>
          <a:bodyPr vert="horz" wrap="square" lIns="96653" tIns="48326" rIns="96653" bIns="48326" numCol="1" anchor="t" anchorCtr="0" compatLnSpc="1">
            <a:prstTxWarp prst="textNoShape">
              <a:avLst/>
            </a:prstTxWarp>
          </a:bodyPr>
          <a:lstStyle>
            <a:lvl1pPr eaLnBrk="1" hangingPunct="1">
              <a:defRPr sz="1300">
                <a:latin typeface="Arial" charset="0"/>
              </a:defRPr>
            </a:lvl1pPr>
          </a:lstStyle>
          <a:p>
            <a:pPr>
              <a:defRPr/>
            </a:pPr>
            <a:endParaRPr lang="zh-CN" altLang="en-US"/>
          </a:p>
        </p:txBody>
      </p:sp>
      <p:sp>
        <p:nvSpPr>
          <p:cNvPr id="3" name="Date Placeholder 2">
            <a:extLst>
              <a:ext uri="{FF2B5EF4-FFF2-40B4-BE49-F238E27FC236}">
                <a16:creationId xmlns:a16="http://schemas.microsoft.com/office/drawing/2014/main" id="{106AE22F-7957-4B6F-AD84-D968D4494AC9}"/>
              </a:ext>
            </a:extLst>
          </p:cNvPr>
          <p:cNvSpPr>
            <a:spLocks noGrp="1"/>
          </p:cNvSpPr>
          <p:nvPr>
            <p:ph type="dt" sz="quarter" idx="1"/>
          </p:nvPr>
        </p:nvSpPr>
        <p:spPr>
          <a:xfrm>
            <a:off x="4143375" y="0"/>
            <a:ext cx="3170238" cy="479425"/>
          </a:xfrm>
          <a:prstGeom prst="rect">
            <a:avLst/>
          </a:prstGeom>
        </p:spPr>
        <p:txBody>
          <a:bodyPr vert="horz" wrap="square" lIns="96653" tIns="48326" rIns="96653" bIns="48326" numCol="1" anchor="t" anchorCtr="0" compatLnSpc="1">
            <a:prstTxWarp prst="textNoShape">
              <a:avLst/>
            </a:prstTxWarp>
          </a:bodyPr>
          <a:lstStyle>
            <a:lvl1pPr algn="r" eaLnBrk="1" hangingPunct="1">
              <a:defRPr sz="1300">
                <a:latin typeface="Arial" charset="0"/>
              </a:defRPr>
            </a:lvl1pPr>
          </a:lstStyle>
          <a:p>
            <a:pPr>
              <a:defRPr/>
            </a:pPr>
            <a:fld id="{9EA8F825-58D1-4932-BDB7-B3A285FE4BF5}" type="datetimeFigureOut">
              <a:rPr lang="zh-CN" altLang="en-US"/>
              <a:pPr>
                <a:defRPr/>
              </a:pPr>
              <a:t>2019/3/6</a:t>
            </a:fld>
            <a:endParaRPr lang="zh-CN" altLang="en-US"/>
          </a:p>
        </p:txBody>
      </p:sp>
      <p:sp>
        <p:nvSpPr>
          <p:cNvPr id="4" name="Footer Placeholder 3">
            <a:extLst>
              <a:ext uri="{FF2B5EF4-FFF2-40B4-BE49-F238E27FC236}">
                <a16:creationId xmlns:a16="http://schemas.microsoft.com/office/drawing/2014/main" id="{497D9B90-1660-47E1-83A8-64B21CA895F9}"/>
              </a:ext>
            </a:extLst>
          </p:cNvPr>
          <p:cNvSpPr>
            <a:spLocks noGrp="1"/>
          </p:cNvSpPr>
          <p:nvPr>
            <p:ph type="ftr" sz="quarter" idx="2"/>
          </p:nvPr>
        </p:nvSpPr>
        <p:spPr>
          <a:xfrm>
            <a:off x="0" y="9120188"/>
            <a:ext cx="3170238" cy="479425"/>
          </a:xfrm>
          <a:prstGeom prst="rect">
            <a:avLst/>
          </a:prstGeom>
        </p:spPr>
        <p:txBody>
          <a:bodyPr vert="horz" wrap="square" lIns="96653" tIns="48326" rIns="96653" bIns="48326" numCol="1" anchor="b" anchorCtr="0" compatLnSpc="1">
            <a:prstTxWarp prst="textNoShape">
              <a:avLst/>
            </a:prstTxWarp>
          </a:bodyPr>
          <a:lstStyle>
            <a:lvl1pPr eaLnBrk="1" hangingPunct="1">
              <a:defRPr sz="1300">
                <a:latin typeface="Arial" charset="0"/>
              </a:defRPr>
            </a:lvl1pPr>
          </a:lstStyle>
          <a:p>
            <a:pPr>
              <a:defRPr/>
            </a:pPr>
            <a:endParaRPr lang="zh-CN" altLang="en-US"/>
          </a:p>
        </p:txBody>
      </p:sp>
      <p:sp>
        <p:nvSpPr>
          <p:cNvPr id="5" name="Slide Number Placeholder 4">
            <a:extLst>
              <a:ext uri="{FF2B5EF4-FFF2-40B4-BE49-F238E27FC236}">
                <a16:creationId xmlns:a16="http://schemas.microsoft.com/office/drawing/2014/main" id="{CEE50CB6-3145-4712-8E23-26403500B746}"/>
              </a:ext>
            </a:extLst>
          </p:cNvPr>
          <p:cNvSpPr>
            <a:spLocks noGrp="1"/>
          </p:cNvSpPr>
          <p:nvPr>
            <p:ph type="sldNum" sz="quarter" idx="3"/>
          </p:nvPr>
        </p:nvSpPr>
        <p:spPr>
          <a:xfrm>
            <a:off x="4143375" y="9120188"/>
            <a:ext cx="3170238" cy="479425"/>
          </a:xfrm>
          <a:prstGeom prst="rect">
            <a:avLst/>
          </a:prstGeom>
        </p:spPr>
        <p:txBody>
          <a:bodyPr vert="horz" wrap="square" lIns="96653" tIns="48326" rIns="96653" bIns="48326" numCol="1" anchor="b" anchorCtr="0" compatLnSpc="1">
            <a:prstTxWarp prst="textNoShape">
              <a:avLst/>
            </a:prstTxWarp>
          </a:bodyPr>
          <a:lstStyle>
            <a:lvl1pPr algn="r" eaLnBrk="1" hangingPunct="1">
              <a:defRPr sz="1300"/>
            </a:lvl1pPr>
          </a:lstStyle>
          <a:p>
            <a:pPr>
              <a:defRPr/>
            </a:pPr>
            <a:fld id="{D4027996-4046-4922-B01F-0B74BD7A0554}"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DE8831C7-28C7-4125-B175-15AC0460232E}"/>
              </a:ext>
            </a:extLst>
          </p:cNvPr>
          <p:cNvSpPr>
            <a:spLocks noGrp="1"/>
          </p:cNvSpPr>
          <p:nvPr>
            <p:ph type="hdr" sz="quarter"/>
          </p:nvPr>
        </p:nvSpPr>
        <p:spPr>
          <a:xfrm>
            <a:off x="0" y="0"/>
            <a:ext cx="3170238" cy="479425"/>
          </a:xfrm>
          <a:prstGeom prst="rect">
            <a:avLst/>
          </a:prstGeom>
        </p:spPr>
        <p:txBody>
          <a:bodyPr vert="horz" wrap="square" lIns="96653" tIns="48326" rIns="96653" bIns="48326" numCol="1" anchor="t" anchorCtr="0" compatLnSpc="1">
            <a:prstTxWarp prst="textNoShape">
              <a:avLst/>
            </a:prstTxWarp>
          </a:bodyPr>
          <a:lstStyle>
            <a:lvl1pPr eaLnBrk="1" hangingPunct="1">
              <a:defRPr sz="1300">
                <a:latin typeface="Arial" charset="0"/>
              </a:defRPr>
            </a:lvl1pPr>
          </a:lstStyle>
          <a:p>
            <a:pPr>
              <a:defRPr/>
            </a:pPr>
            <a:endParaRPr lang="zh-CN" altLang="en-US"/>
          </a:p>
        </p:txBody>
      </p:sp>
      <p:sp>
        <p:nvSpPr>
          <p:cNvPr id="3" name="日期占位符 2">
            <a:extLst>
              <a:ext uri="{FF2B5EF4-FFF2-40B4-BE49-F238E27FC236}">
                <a16:creationId xmlns:a16="http://schemas.microsoft.com/office/drawing/2014/main" id="{EDB152DF-FC43-4320-AA0A-D07BF9C8E3DB}"/>
              </a:ext>
            </a:extLst>
          </p:cNvPr>
          <p:cNvSpPr>
            <a:spLocks noGrp="1"/>
          </p:cNvSpPr>
          <p:nvPr>
            <p:ph type="dt" idx="1"/>
          </p:nvPr>
        </p:nvSpPr>
        <p:spPr>
          <a:xfrm>
            <a:off x="4143375" y="0"/>
            <a:ext cx="3170238" cy="479425"/>
          </a:xfrm>
          <a:prstGeom prst="rect">
            <a:avLst/>
          </a:prstGeom>
        </p:spPr>
        <p:txBody>
          <a:bodyPr vert="horz" wrap="square" lIns="96653" tIns="48326" rIns="96653" bIns="48326" numCol="1" anchor="t" anchorCtr="0" compatLnSpc="1">
            <a:prstTxWarp prst="textNoShape">
              <a:avLst/>
            </a:prstTxWarp>
          </a:bodyPr>
          <a:lstStyle>
            <a:lvl1pPr algn="r" eaLnBrk="1" hangingPunct="1">
              <a:defRPr sz="1300">
                <a:latin typeface="Arial" charset="0"/>
              </a:defRPr>
            </a:lvl1pPr>
          </a:lstStyle>
          <a:p>
            <a:pPr>
              <a:defRPr/>
            </a:pPr>
            <a:fld id="{06758235-4CD3-4D5C-BA40-5C735C2DF823}" type="datetimeFigureOut">
              <a:rPr lang="zh-CN" altLang="en-US"/>
              <a:pPr>
                <a:defRPr/>
              </a:pPr>
              <a:t>2019/3/6</a:t>
            </a:fld>
            <a:endParaRPr lang="zh-CN" altLang="en-US"/>
          </a:p>
        </p:txBody>
      </p:sp>
      <p:sp>
        <p:nvSpPr>
          <p:cNvPr id="4" name="幻灯片图像占位符 3">
            <a:extLst>
              <a:ext uri="{FF2B5EF4-FFF2-40B4-BE49-F238E27FC236}">
                <a16:creationId xmlns:a16="http://schemas.microsoft.com/office/drawing/2014/main" id="{6270C370-4374-452E-987C-B482712977B9}"/>
              </a:ext>
            </a:extLst>
          </p:cNvPr>
          <p:cNvSpPr>
            <a:spLocks noGrp="1" noRot="1" noChangeAspect="1"/>
          </p:cNvSpPr>
          <p:nvPr>
            <p:ph type="sldImg" idx="2"/>
          </p:nvPr>
        </p:nvSpPr>
        <p:spPr>
          <a:xfrm>
            <a:off x="1257300" y="720725"/>
            <a:ext cx="4802188" cy="3600450"/>
          </a:xfrm>
          <a:prstGeom prst="rect">
            <a:avLst/>
          </a:prstGeom>
          <a:noFill/>
          <a:ln w="12700">
            <a:solidFill>
              <a:prstClr val="black"/>
            </a:solidFill>
          </a:ln>
        </p:spPr>
        <p:txBody>
          <a:bodyPr vert="horz" lIns="96653" tIns="48326" rIns="96653" bIns="48326" rtlCol="0" anchor="ctr"/>
          <a:lstStyle/>
          <a:p>
            <a:pPr lvl="0"/>
            <a:endParaRPr lang="zh-CN" altLang="en-US" noProof="0"/>
          </a:p>
        </p:txBody>
      </p:sp>
      <p:sp>
        <p:nvSpPr>
          <p:cNvPr id="5" name="备注占位符 4">
            <a:extLst>
              <a:ext uri="{FF2B5EF4-FFF2-40B4-BE49-F238E27FC236}">
                <a16:creationId xmlns:a16="http://schemas.microsoft.com/office/drawing/2014/main" id="{4CC35ADE-DB0D-4B4C-9E79-EE17E32DFF16}"/>
              </a:ext>
            </a:extLst>
          </p:cNvPr>
          <p:cNvSpPr>
            <a:spLocks noGrp="1"/>
          </p:cNvSpPr>
          <p:nvPr>
            <p:ph type="body" sz="quarter" idx="3"/>
          </p:nvPr>
        </p:nvSpPr>
        <p:spPr>
          <a:xfrm>
            <a:off x="731838" y="4560888"/>
            <a:ext cx="5851525" cy="4319587"/>
          </a:xfrm>
          <a:prstGeom prst="rect">
            <a:avLst/>
          </a:prstGeom>
        </p:spPr>
        <p:txBody>
          <a:bodyPr vert="horz" wrap="square" lIns="96653" tIns="48326" rIns="96653" bIns="48326" numCol="1" anchor="t" anchorCtr="0" compatLnSpc="1">
            <a:prstTxWarp prst="textNoShape">
              <a:avLst/>
            </a:prstTxWarp>
            <a:normAutofit/>
          </a:bodyPr>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a:extLst>
              <a:ext uri="{FF2B5EF4-FFF2-40B4-BE49-F238E27FC236}">
                <a16:creationId xmlns:a16="http://schemas.microsoft.com/office/drawing/2014/main" id="{E22D26BF-0818-4AB9-942C-284E38F38B63}"/>
              </a:ext>
            </a:extLst>
          </p:cNvPr>
          <p:cNvSpPr>
            <a:spLocks noGrp="1"/>
          </p:cNvSpPr>
          <p:nvPr>
            <p:ph type="ftr" sz="quarter" idx="4"/>
          </p:nvPr>
        </p:nvSpPr>
        <p:spPr>
          <a:xfrm>
            <a:off x="0" y="9120188"/>
            <a:ext cx="3170238" cy="479425"/>
          </a:xfrm>
          <a:prstGeom prst="rect">
            <a:avLst/>
          </a:prstGeom>
        </p:spPr>
        <p:txBody>
          <a:bodyPr vert="horz" wrap="square" lIns="96653" tIns="48326" rIns="96653" bIns="48326" numCol="1" anchor="b" anchorCtr="0" compatLnSpc="1">
            <a:prstTxWarp prst="textNoShape">
              <a:avLst/>
            </a:prstTxWarp>
          </a:bodyPr>
          <a:lstStyle>
            <a:lvl1pPr eaLnBrk="1" hangingPunct="1">
              <a:defRPr sz="1300">
                <a:latin typeface="Arial" charset="0"/>
              </a:defRPr>
            </a:lvl1pPr>
          </a:lstStyle>
          <a:p>
            <a:pPr>
              <a:defRPr/>
            </a:pPr>
            <a:endParaRPr lang="zh-CN" altLang="en-US"/>
          </a:p>
        </p:txBody>
      </p:sp>
      <p:sp>
        <p:nvSpPr>
          <p:cNvPr id="7" name="灯片编号占位符 6">
            <a:extLst>
              <a:ext uri="{FF2B5EF4-FFF2-40B4-BE49-F238E27FC236}">
                <a16:creationId xmlns:a16="http://schemas.microsoft.com/office/drawing/2014/main" id="{C5A6D755-543A-4F65-B2EF-D2384EBC19C0}"/>
              </a:ext>
            </a:extLst>
          </p:cNvPr>
          <p:cNvSpPr>
            <a:spLocks noGrp="1"/>
          </p:cNvSpPr>
          <p:nvPr>
            <p:ph type="sldNum" sz="quarter" idx="5"/>
          </p:nvPr>
        </p:nvSpPr>
        <p:spPr>
          <a:xfrm>
            <a:off x="4143375" y="9120188"/>
            <a:ext cx="3170238" cy="479425"/>
          </a:xfrm>
          <a:prstGeom prst="rect">
            <a:avLst/>
          </a:prstGeom>
        </p:spPr>
        <p:txBody>
          <a:bodyPr vert="horz" wrap="square" lIns="96653" tIns="48326" rIns="96653" bIns="48326" numCol="1" anchor="b" anchorCtr="0" compatLnSpc="1">
            <a:prstTxWarp prst="textNoShape">
              <a:avLst/>
            </a:prstTxWarp>
          </a:bodyPr>
          <a:lstStyle>
            <a:lvl1pPr algn="r" eaLnBrk="1" hangingPunct="1">
              <a:defRPr sz="1300"/>
            </a:lvl1pPr>
          </a:lstStyle>
          <a:p>
            <a:pPr>
              <a:defRPr/>
            </a:pPr>
            <a:fld id="{FC4F5897-BEBE-401B-B572-50A649964C69}"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幻灯片图像占位符 1">
            <a:extLst>
              <a:ext uri="{FF2B5EF4-FFF2-40B4-BE49-F238E27FC236}">
                <a16:creationId xmlns:a16="http://schemas.microsoft.com/office/drawing/2014/main" id="{C3F2FAB7-899A-40A0-B5F0-300172A465B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备注占位符 2">
            <a:extLst>
              <a:ext uri="{FF2B5EF4-FFF2-40B4-BE49-F238E27FC236}">
                <a16:creationId xmlns:a16="http://schemas.microsoft.com/office/drawing/2014/main" id="{E383B924-9C23-4CDC-91F8-92DB577BD14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dirty="0"/>
          </a:p>
        </p:txBody>
      </p:sp>
      <p:sp>
        <p:nvSpPr>
          <p:cNvPr id="6148" name="灯片编号占位符 3">
            <a:extLst>
              <a:ext uri="{FF2B5EF4-FFF2-40B4-BE49-F238E27FC236}">
                <a16:creationId xmlns:a16="http://schemas.microsoft.com/office/drawing/2014/main" id="{B4A5D742-04CE-4324-B9DE-3AADD2F33541}"/>
              </a:ext>
            </a:extLst>
          </p:cNvPr>
          <p:cNvSpPr txBox="1">
            <a:spLocks noGrp="1"/>
          </p:cNvSpPr>
          <p:nvPr/>
        </p:nvSpPr>
        <p:spPr bwMode="auto">
          <a:xfrm>
            <a:off x="4143375" y="9120188"/>
            <a:ext cx="3170238"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53" tIns="48326" rIns="96653" bIns="48326" anchor="b"/>
          <a:lstStyle>
            <a:lvl1pPr>
              <a:spcBef>
                <a:spcPct val="30000"/>
              </a:spcBef>
              <a:defRPr sz="1200">
                <a:solidFill>
                  <a:schemeClr val="tx1"/>
                </a:solidFill>
                <a:latin typeface="Calibri" panose="020F0502020204030204" pitchFamily="34" charset="0"/>
                <a:ea typeface="宋体" panose="02010600030101010101" pitchFamily="2" charset="-122"/>
              </a:defRPr>
            </a:lvl1pPr>
            <a:lvl2pPr marL="742950" indent="-285750">
              <a:spcBef>
                <a:spcPct val="30000"/>
              </a:spcBef>
              <a:defRPr sz="1200">
                <a:solidFill>
                  <a:schemeClr val="tx1"/>
                </a:solidFill>
                <a:latin typeface="Calibri" panose="020F0502020204030204" pitchFamily="34" charset="0"/>
                <a:ea typeface="宋体" panose="02010600030101010101" pitchFamily="2" charset="-122"/>
              </a:defRPr>
            </a:lvl2pPr>
            <a:lvl3pPr marL="1143000" indent="-228600">
              <a:spcBef>
                <a:spcPct val="30000"/>
              </a:spcBef>
              <a:defRPr sz="1200">
                <a:solidFill>
                  <a:schemeClr val="tx1"/>
                </a:solidFill>
                <a:latin typeface="Calibri" panose="020F0502020204030204" pitchFamily="34" charset="0"/>
                <a:ea typeface="宋体" panose="02010600030101010101" pitchFamily="2" charset="-122"/>
              </a:defRPr>
            </a:lvl3pPr>
            <a:lvl4pPr marL="1600200" indent="-228600">
              <a:spcBef>
                <a:spcPct val="30000"/>
              </a:spcBef>
              <a:defRPr sz="1200">
                <a:solidFill>
                  <a:schemeClr val="tx1"/>
                </a:solidFill>
                <a:latin typeface="Calibri" panose="020F0502020204030204" pitchFamily="34" charset="0"/>
                <a:ea typeface="宋体" panose="02010600030101010101" pitchFamily="2" charset="-122"/>
              </a:defRPr>
            </a:lvl4pPr>
            <a:lvl5pPr marL="2057400" indent="-228600">
              <a:spcBef>
                <a:spcPct val="30000"/>
              </a:spcBef>
              <a:defRPr sz="12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9pPr>
          </a:lstStyle>
          <a:p>
            <a:pPr algn="r" eaLnBrk="1" hangingPunct="1">
              <a:spcBef>
                <a:spcPct val="0"/>
              </a:spcBef>
            </a:pPr>
            <a:fld id="{515A0A1B-7DE7-4B38-AE24-33118EEC7DC0}" type="slidenum">
              <a:rPr lang="zh-CN" altLang="en-US"/>
              <a:pPr algn="r" eaLnBrk="1" hangingPunct="1">
                <a:spcBef>
                  <a:spcPct val="0"/>
                </a:spcBef>
              </a:pPr>
              <a:t>1</a:t>
            </a:fld>
            <a:endParaRPr lang="en-US" altLang="zh-CN" dirty="0"/>
          </a:p>
        </p:txBody>
      </p:sp>
      <p:sp>
        <p:nvSpPr>
          <p:cNvPr id="6149" name="Footer Placeholder 1">
            <a:extLst>
              <a:ext uri="{FF2B5EF4-FFF2-40B4-BE49-F238E27FC236}">
                <a16:creationId xmlns:a16="http://schemas.microsoft.com/office/drawing/2014/main" id="{E94F5DFD-B7C6-4206-9182-6B3303A8DD7F}"/>
              </a:ext>
            </a:extLst>
          </p:cNvPr>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宋体" panose="02010600030101010101" pitchFamily="2" charset="-122"/>
              </a:defRPr>
            </a:lvl1pPr>
            <a:lvl2pPr marL="784225" indent="-301625">
              <a:spcBef>
                <a:spcPct val="30000"/>
              </a:spcBef>
              <a:defRPr sz="1200">
                <a:solidFill>
                  <a:schemeClr val="tx1"/>
                </a:solidFill>
                <a:latin typeface="Calibri" panose="020F0502020204030204" pitchFamily="34" charset="0"/>
                <a:ea typeface="宋体" panose="02010600030101010101" pitchFamily="2" charset="-122"/>
              </a:defRPr>
            </a:lvl2pPr>
            <a:lvl3pPr marL="1208088" indent="-241300">
              <a:spcBef>
                <a:spcPct val="30000"/>
              </a:spcBef>
              <a:defRPr sz="1200">
                <a:solidFill>
                  <a:schemeClr val="tx1"/>
                </a:solidFill>
                <a:latin typeface="Calibri" panose="020F0502020204030204" pitchFamily="34" charset="0"/>
                <a:ea typeface="宋体" panose="02010600030101010101" pitchFamily="2" charset="-122"/>
              </a:defRPr>
            </a:lvl3pPr>
            <a:lvl4pPr marL="1690688" indent="-241300">
              <a:spcBef>
                <a:spcPct val="30000"/>
              </a:spcBef>
              <a:defRPr sz="1200">
                <a:solidFill>
                  <a:schemeClr val="tx1"/>
                </a:solidFill>
                <a:latin typeface="Calibri" panose="020F0502020204030204" pitchFamily="34" charset="0"/>
                <a:ea typeface="宋体" panose="02010600030101010101" pitchFamily="2" charset="-122"/>
              </a:defRPr>
            </a:lvl4pPr>
            <a:lvl5pPr marL="2173288" indent="-241300">
              <a:spcBef>
                <a:spcPct val="30000"/>
              </a:spcBef>
              <a:defRPr sz="1200">
                <a:solidFill>
                  <a:schemeClr val="tx1"/>
                </a:solidFill>
                <a:latin typeface="Calibri" panose="020F0502020204030204" pitchFamily="34" charset="0"/>
                <a:ea typeface="宋体" panose="02010600030101010101" pitchFamily="2" charset="-122"/>
              </a:defRPr>
            </a:lvl5pPr>
            <a:lvl6pPr marL="2630488" indent="-2413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6pPr>
            <a:lvl7pPr marL="3087688" indent="-2413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7pPr>
            <a:lvl8pPr marL="3544888" indent="-2413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8pPr>
            <a:lvl9pPr marL="4002088" indent="-2413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9pPr>
          </a:lstStyle>
          <a:p>
            <a:pPr>
              <a:spcBef>
                <a:spcPct val="0"/>
              </a:spcBef>
            </a:pPr>
            <a:endParaRPr lang="zh-CN" altLang="en-US" sz="1300">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endParaRPr lang="zh-CN" altLang="en-US"/>
          </a:p>
        </p:txBody>
      </p:sp>
      <p:sp>
        <p:nvSpPr>
          <p:cNvPr id="5" name="Slide Number Placeholder 4"/>
          <p:cNvSpPr>
            <a:spLocks noGrp="1"/>
          </p:cNvSpPr>
          <p:nvPr>
            <p:ph type="sldNum" sz="quarter" idx="5"/>
          </p:nvPr>
        </p:nvSpPr>
        <p:spPr/>
        <p:txBody>
          <a:bodyPr/>
          <a:lstStyle/>
          <a:p>
            <a:pPr>
              <a:defRPr/>
            </a:pPr>
            <a:fld id="{FC4F5897-BEBE-401B-B572-50A649964C69}" type="slidenum">
              <a:rPr lang="zh-CN" altLang="en-US" smtClean="0"/>
              <a:pPr>
                <a:defRPr/>
              </a:pPr>
              <a:t>10</a:t>
            </a:fld>
            <a:endParaRPr lang="zh-CN" altLang="en-US"/>
          </a:p>
        </p:txBody>
      </p:sp>
    </p:spTree>
    <p:extLst>
      <p:ext uri="{BB962C8B-B14F-4D97-AF65-F5344CB8AC3E}">
        <p14:creationId xmlns:p14="http://schemas.microsoft.com/office/powerpoint/2010/main" val="39051598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Footer Placeholder 3"/>
          <p:cNvSpPr>
            <a:spLocks noGrp="1"/>
          </p:cNvSpPr>
          <p:nvPr>
            <p:ph type="ftr" sz="quarter" idx="4"/>
          </p:nvPr>
        </p:nvSpPr>
        <p:spPr/>
        <p:txBody>
          <a:bodyPr/>
          <a:lstStyle/>
          <a:p>
            <a:pPr>
              <a:defRPr/>
            </a:pPr>
            <a:endParaRPr lang="zh-CN" altLang="en-US"/>
          </a:p>
        </p:txBody>
      </p:sp>
      <p:sp>
        <p:nvSpPr>
          <p:cNvPr id="5" name="Slide Number Placeholder 4"/>
          <p:cNvSpPr>
            <a:spLocks noGrp="1"/>
          </p:cNvSpPr>
          <p:nvPr>
            <p:ph type="sldNum" sz="quarter" idx="5"/>
          </p:nvPr>
        </p:nvSpPr>
        <p:spPr/>
        <p:txBody>
          <a:bodyPr/>
          <a:lstStyle/>
          <a:p>
            <a:pPr>
              <a:defRPr/>
            </a:pPr>
            <a:fld id="{FC4F5897-BEBE-401B-B572-50A649964C69}" type="slidenum">
              <a:rPr lang="zh-CN" altLang="en-US" smtClean="0"/>
              <a:pPr>
                <a:defRPr/>
              </a:pPr>
              <a:t>11</a:t>
            </a:fld>
            <a:endParaRPr lang="zh-CN" altLang="en-US"/>
          </a:p>
        </p:txBody>
      </p:sp>
    </p:spTree>
    <p:extLst>
      <p:ext uri="{BB962C8B-B14F-4D97-AF65-F5344CB8AC3E}">
        <p14:creationId xmlns:p14="http://schemas.microsoft.com/office/powerpoint/2010/main" val="15282125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Footer Placeholder 3"/>
          <p:cNvSpPr>
            <a:spLocks noGrp="1"/>
          </p:cNvSpPr>
          <p:nvPr>
            <p:ph type="ftr" sz="quarter" idx="4"/>
          </p:nvPr>
        </p:nvSpPr>
        <p:spPr/>
        <p:txBody>
          <a:bodyPr/>
          <a:lstStyle/>
          <a:p>
            <a:pPr>
              <a:defRPr/>
            </a:pPr>
            <a:endParaRPr lang="zh-CN" altLang="en-US"/>
          </a:p>
        </p:txBody>
      </p:sp>
      <p:sp>
        <p:nvSpPr>
          <p:cNvPr id="5" name="Slide Number Placeholder 4"/>
          <p:cNvSpPr>
            <a:spLocks noGrp="1"/>
          </p:cNvSpPr>
          <p:nvPr>
            <p:ph type="sldNum" sz="quarter" idx="5"/>
          </p:nvPr>
        </p:nvSpPr>
        <p:spPr/>
        <p:txBody>
          <a:bodyPr/>
          <a:lstStyle/>
          <a:p>
            <a:pPr>
              <a:defRPr/>
            </a:pPr>
            <a:fld id="{FC4F5897-BEBE-401B-B572-50A649964C69}" type="slidenum">
              <a:rPr lang="zh-CN" altLang="en-US" smtClean="0"/>
              <a:pPr>
                <a:defRPr/>
              </a:pPr>
              <a:t>12</a:t>
            </a:fld>
            <a:endParaRPr lang="zh-CN" altLang="en-US"/>
          </a:p>
        </p:txBody>
      </p:sp>
    </p:spTree>
    <p:extLst>
      <p:ext uri="{BB962C8B-B14F-4D97-AF65-F5344CB8AC3E}">
        <p14:creationId xmlns:p14="http://schemas.microsoft.com/office/powerpoint/2010/main" val="16218015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endParaRPr lang="zh-CN" altLang="en-US"/>
          </a:p>
        </p:txBody>
      </p:sp>
      <p:sp>
        <p:nvSpPr>
          <p:cNvPr id="5" name="Slide Number Placeholder 4"/>
          <p:cNvSpPr>
            <a:spLocks noGrp="1"/>
          </p:cNvSpPr>
          <p:nvPr>
            <p:ph type="sldNum" sz="quarter" idx="5"/>
          </p:nvPr>
        </p:nvSpPr>
        <p:spPr/>
        <p:txBody>
          <a:bodyPr/>
          <a:lstStyle/>
          <a:p>
            <a:pPr>
              <a:defRPr/>
            </a:pPr>
            <a:fld id="{FC4F5897-BEBE-401B-B572-50A649964C69}" type="slidenum">
              <a:rPr lang="zh-CN" altLang="en-US" smtClean="0"/>
              <a:pPr>
                <a:defRPr/>
              </a:pPr>
              <a:t>13</a:t>
            </a:fld>
            <a:endParaRPr lang="zh-CN" altLang="en-US"/>
          </a:p>
        </p:txBody>
      </p:sp>
    </p:spTree>
    <p:extLst>
      <p:ext uri="{BB962C8B-B14F-4D97-AF65-F5344CB8AC3E}">
        <p14:creationId xmlns:p14="http://schemas.microsoft.com/office/powerpoint/2010/main" val="9061832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endParaRPr lang="zh-CN" altLang="en-US"/>
          </a:p>
        </p:txBody>
      </p:sp>
      <p:sp>
        <p:nvSpPr>
          <p:cNvPr id="5" name="Slide Number Placeholder 4"/>
          <p:cNvSpPr>
            <a:spLocks noGrp="1"/>
          </p:cNvSpPr>
          <p:nvPr>
            <p:ph type="sldNum" sz="quarter" idx="5"/>
          </p:nvPr>
        </p:nvSpPr>
        <p:spPr/>
        <p:txBody>
          <a:bodyPr/>
          <a:lstStyle/>
          <a:p>
            <a:pPr>
              <a:defRPr/>
            </a:pPr>
            <a:fld id="{FC4F5897-BEBE-401B-B572-50A649964C69}" type="slidenum">
              <a:rPr lang="zh-CN" altLang="en-US" smtClean="0"/>
              <a:pPr>
                <a:defRPr/>
              </a:pPr>
              <a:t>14</a:t>
            </a:fld>
            <a:endParaRPr lang="zh-CN" altLang="en-US"/>
          </a:p>
        </p:txBody>
      </p:sp>
    </p:spTree>
    <p:extLst>
      <p:ext uri="{BB962C8B-B14F-4D97-AF65-F5344CB8AC3E}">
        <p14:creationId xmlns:p14="http://schemas.microsoft.com/office/powerpoint/2010/main" val="38217721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endParaRPr lang="zh-CN" altLang="en-US"/>
          </a:p>
        </p:txBody>
      </p:sp>
      <p:sp>
        <p:nvSpPr>
          <p:cNvPr id="5" name="Slide Number Placeholder 4"/>
          <p:cNvSpPr>
            <a:spLocks noGrp="1"/>
          </p:cNvSpPr>
          <p:nvPr>
            <p:ph type="sldNum" sz="quarter" idx="5"/>
          </p:nvPr>
        </p:nvSpPr>
        <p:spPr/>
        <p:txBody>
          <a:bodyPr/>
          <a:lstStyle/>
          <a:p>
            <a:pPr>
              <a:defRPr/>
            </a:pPr>
            <a:fld id="{FC4F5897-BEBE-401B-B572-50A649964C69}" type="slidenum">
              <a:rPr lang="zh-CN" altLang="en-US" smtClean="0"/>
              <a:pPr>
                <a:defRPr/>
              </a:pPr>
              <a:t>15</a:t>
            </a:fld>
            <a:endParaRPr lang="zh-CN" altLang="en-US"/>
          </a:p>
        </p:txBody>
      </p:sp>
    </p:spTree>
    <p:extLst>
      <p:ext uri="{BB962C8B-B14F-4D97-AF65-F5344CB8AC3E}">
        <p14:creationId xmlns:p14="http://schemas.microsoft.com/office/powerpoint/2010/main" val="16400223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endParaRPr lang="zh-CN" altLang="en-US"/>
          </a:p>
        </p:txBody>
      </p:sp>
      <p:sp>
        <p:nvSpPr>
          <p:cNvPr id="5" name="Slide Number Placeholder 4"/>
          <p:cNvSpPr>
            <a:spLocks noGrp="1"/>
          </p:cNvSpPr>
          <p:nvPr>
            <p:ph type="sldNum" sz="quarter" idx="5"/>
          </p:nvPr>
        </p:nvSpPr>
        <p:spPr/>
        <p:txBody>
          <a:bodyPr/>
          <a:lstStyle/>
          <a:p>
            <a:pPr>
              <a:defRPr/>
            </a:pPr>
            <a:fld id="{FC4F5897-BEBE-401B-B572-50A649964C69}" type="slidenum">
              <a:rPr lang="zh-CN" altLang="en-US" smtClean="0"/>
              <a:pPr>
                <a:defRPr/>
              </a:pPr>
              <a:t>16</a:t>
            </a:fld>
            <a:endParaRPr lang="zh-CN" altLang="en-US"/>
          </a:p>
        </p:txBody>
      </p:sp>
    </p:spTree>
    <p:extLst>
      <p:ext uri="{BB962C8B-B14F-4D97-AF65-F5344CB8AC3E}">
        <p14:creationId xmlns:p14="http://schemas.microsoft.com/office/powerpoint/2010/main" val="3626709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endParaRPr lang="zh-CN" altLang="en-US"/>
          </a:p>
        </p:txBody>
      </p:sp>
      <p:sp>
        <p:nvSpPr>
          <p:cNvPr id="5" name="Slide Number Placeholder 4"/>
          <p:cNvSpPr>
            <a:spLocks noGrp="1"/>
          </p:cNvSpPr>
          <p:nvPr>
            <p:ph type="sldNum" sz="quarter" idx="5"/>
          </p:nvPr>
        </p:nvSpPr>
        <p:spPr/>
        <p:txBody>
          <a:bodyPr/>
          <a:lstStyle/>
          <a:p>
            <a:pPr>
              <a:defRPr/>
            </a:pPr>
            <a:fld id="{FC4F5897-BEBE-401B-B572-50A649964C69}" type="slidenum">
              <a:rPr lang="zh-CN" altLang="en-US" smtClean="0"/>
              <a:pPr>
                <a:defRPr/>
              </a:pPr>
              <a:t>17</a:t>
            </a:fld>
            <a:endParaRPr lang="zh-CN" altLang="en-US"/>
          </a:p>
        </p:txBody>
      </p:sp>
    </p:spTree>
    <p:extLst>
      <p:ext uri="{BB962C8B-B14F-4D97-AF65-F5344CB8AC3E}">
        <p14:creationId xmlns:p14="http://schemas.microsoft.com/office/powerpoint/2010/main" val="18455642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幻灯片图像占位符 1">
            <a:extLst>
              <a:ext uri="{FF2B5EF4-FFF2-40B4-BE49-F238E27FC236}">
                <a16:creationId xmlns:a16="http://schemas.microsoft.com/office/drawing/2014/main" id="{33E57FF7-6908-496F-B2E7-8E905EA1FB6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备注占位符 2">
            <a:extLst>
              <a:ext uri="{FF2B5EF4-FFF2-40B4-BE49-F238E27FC236}">
                <a16:creationId xmlns:a16="http://schemas.microsoft.com/office/drawing/2014/main" id="{8FB072AB-ACB0-4A5C-B026-49F67DB2C79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dirty="0"/>
          </a:p>
        </p:txBody>
      </p:sp>
      <p:sp>
        <p:nvSpPr>
          <p:cNvPr id="10244" name="灯片编号占位符 3">
            <a:extLst>
              <a:ext uri="{FF2B5EF4-FFF2-40B4-BE49-F238E27FC236}">
                <a16:creationId xmlns:a16="http://schemas.microsoft.com/office/drawing/2014/main" id="{F4AE016D-B84E-41C1-8000-B42805AB4600}"/>
              </a:ext>
            </a:extLst>
          </p:cNvPr>
          <p:cNvSpPr txBox="1">
            <a:spLocks noGrp="1"/>
          </p:cNvSpPr>
          <p:nvPr/>
        </p:nvSpPr>
        <p:spPr bwMode="auto">
          <a:xfrm>
            <a:off x="4143375" y="9120188"/>
            <a:ext cx="3170238"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53" tIns="48326" rIns="96653" bIns="48326" anchor="b"/>
          <a:lstStyle>
            <a:lvl1pPr>
              <a:spcBef>
                <a:spcPct val="30000"/>
              </a:spcBef>
              <a:defRPr sz="1200">
                <a:solidFill>
                  <a:schemeClr val="tx1"/>
                </a:solidFill>
                <a:latin typeface="Calibri" panose="020F0502020204030204" pitchFamily="34" charset="0"/>
                <a:ea typeface="宋体" panose="02010600030101010101" pitchFamily="2" charset="-122"/>
              </a:defRPr>
            </a:lvl1pPr>
            <a:lvl2pPr marL="742950" indent="-285750">
              <a:spcBef>
                <a:spcPct val="30000"/>
              </a:spcBef>
              <a:defRPr sz="1200">
                <a:solidFill>
                  <a:schemeClr val="tx1"/>
                </a:solidFill>
                <a:latin typeface="Calibri" panose="020F0502020204030204" pitchFamily="34" charset="0"/>
                <a:ea typeface="宋体" panose="02010600030101010101" pitchFamily="2" charset="-122"/>
              </a:defRPr>
            </a:lvl2pPr>
            <a:lvl3pPr marL="1143000" indent="-228600">
              <a:spcBef>
                <a:spcPct val="30000"/>
              </a:spcBef>
              <a:defRPr sz="1200">
                <a:solidFill>
                  <a:schemeClr val="tx1"/>
                </a:solidFill>
                <a:latin typeface="Calibri" panose="020F0502020204030204" pitchFamily="34" charset="0"/>
                <a:ea typeface="宋体" panose="02010600030101010101" pitchFamily="2" charset="-122"/>
              </a:defRPr>
            </a:lvl3pPr>
            <a:lvl4pPr marL="1600200" indent="-228600">
              <a:spcBef>
                <a:spcPct val="30000"/>
              </a:spcBef>
              <a:defRPr sz="1200">
                <a:solidFill>
                  <a:schemeClr val="tx1"/>
                </a:solidFill>
                <a:latin typeface="Calibri" panose="020F0502020204030204" pitchFamily="34" charset="0"/>
                <a:ea typeface="宋体" panose="02010600030101010101" pitchFamily="2" charset="-122"/>
              </a:defRPr>
            </a:lvl4pPr>
            <a:lvl5pPr marL="2057400" indent="-228600">
              <a:spcBef>
                <a:spcPct val="30000"/>
              </a:spcBef>
              <a:defRPr sz="12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9pPr>
          </a:lstStyle>
          <a:p>
            <a:pPr algn="r" eaLnBrk="1" hangingPunct="1">
              <a:spcBef>
                <a:spcPct val="0"/>
              </a:spcBef>
            </a:pPr>
            <a:fld id="{6DEB8190-2C66-4C24-B56B-D50384A44215}" type="slidenum">
              <a:rPr lang="zh-CN" altLang="en-US"/>
              <a:pPr algn="r" eaLnBrk="1" hangingPunct="1">
                <a:spcBef>
                  <a:spcPct val="0"/>
                </a:spcBef>
              </a:pPr>
              <a:t>2</a:t>
            </a:fld>
            <a:endParaRPr lang="en-US" altLang="zh-CN" dirty="0"/>
          </a:p>
        </p:txBody>
      </p:sp>
      <p:sp>
        <p:nvSpPr>
          <p:cNvPr id="10245" name="Footer Placeholder 1">
            <a:extLst>
              <a:ext uri="{FF2B5EF4-FFF2-40B4-BE49-F238E27FC236}">
                <a16:creationId xmlns:a16="http://schemas.microsoft.com/office/drawing/2014/main" id="{314E3BE2-1764-422C-8B59-6C270C273A3B}"/>
              </a:ext>
            </a:extLst>
          </p:cNvPr>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宋体" panose="02010600030101010101" pitchFamily="2" charset="-122"/>
              </a:defRPr>
            </a:lvl1pPr>
            <a:lvl2pPr marL="784225" indent="-301625">
              <a:spcBef>
                <a:spcPct val="30000"/>
              </a:spcBef>
              <a:defRPr sz="1200">
                <a:solidFill>
                  <a:schemeClr val="tx1"/>
                </a:solidFill>
                <a:latin typeface="Calibri" panose="020F0502020204030204" pitchFamily="34" charset="0"/>
                <a:ea typeface="宋体" panose="02010600030101010101" pitchFamily="2" charset="-122"/>
              </a:defRPr>
            </a:lvl2pPr>
            <a:lvl3pPr marL="1208088" indent="-241300">
              <a:spcBef>
                <a:spcPct val="30000"/>
              </a:spcBef>
              <a:defRPr sz="1200">
                <a:solidFill>
                  <a:schemeClr val="tx1"/>
                </a:solidFill>
                <a:latin typeface="Calibri" panose="020F0502020204030204" pitchFamily="34" charset="0"/>
                <a:ea typeface="宋体" panose="02010600030101010101" pitchFamily="2" charset="-122"/>
              </a:defRPr>
            </a:lvl3pPr>
            <a:lvl4pPr marL="1690688" indent="-241300">
              <a:spcBef>
                <a:spcPct val="30000"/>
              </a:spcBef>
              <a:defRPr sz="1200">
                <a:solidFill>
                  <a:schemeClr val="tx1"/>
                </a:solidFill>
                <a:latin typeface="Calibri" panose="020F0502020204030204" pitchFamily="34" charset="0"/>
                <a:ea typeface="宋体" panose="02010600030101010101" pitchFamily="2" charset="-122"/>
              </a:defRPr>
            </a:lvl4pPr>
            <a:lvl5pPr marL="2173288" indent="-241300">
              <a:spcBef>
                <a:spcPct val="30000"/>
              </a:spcBef>
              <a:defRPr sz="1200">
                <a:solidFill>
                  <a:schemeClr val="tx1"/>
                </a:solidFill>
                <a:latin typeface="Calibri" panose="020F0502020204030204" pitchFamily="34" charset="0"/>
                <a:ea typeface="宋体" panose="02010600030101010101" pitchFamily="2" charset="-122"/>
              </a:defRPr>
            </a:lvl5pPr>
            <a:lvl6pPr marL="2630488" indent="-2413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6pPr>
            <a:lvl7pPr marL="3087688" indent="-2413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7pPr>
            <a:lvl8pPr marL="3544888" indent="-2413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8pPr>
            <a:lvl9pPr marL="4002088" indent="-2413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9pPr>
          </a:lstStyle>
          <a:p>
            <a:pPr>
              <a:spcBef>
                <a:spcPct val="0"/>
              </a:spcBef>
            </a:pPr>
            <a:endParaRPr lang="zh-CN" altLang="en-US" sz="1300">
              <a:latin typeface="Arial" panose="020B0604020202020204" pitchFamily="34" charset="0"/>
            </a:endParaRPr>
          </a:p>
        </p:txBody>
      </p:sp>
    </p:spTree>
    <p:extLst>
      <p:ext uri="{BB962C8B-B14F-4D97-AF65-F5344CB8AC3E}">
        <p14:creationId xmlns:p14="http://schemas.microsoft.com/office/powerpoint/2010/main" val="32919973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
        <p:nvSpPr>
          <p:cNvPr id="4" name="Footer Placeholder 3"/>
          <p:cNvSpPr>
            <a:spLocks noGrp="1"/>
          </p:cNvSpPr>
          <p:nvPr>
            <p:ph type="ftr" sz="quarter" idx="4"/>
          </p:nvPr>
        </p:nvSpPr>
        <p:spPr/>
        <p:txBody>
          <a:bodyPr/>
          <a:lstStyle/>
          <a:p>
            <a:pPr>
              <a:defRPr/>
            </a:pPr>
            <a:endParaRPr lang="zh-CN" altLang="en-US"/>
          </a:p>
        </p:txBody>
      </p:sp>
      <p:sp>
        <p:nvSpPr>
          <p:cNvPr id="5" name="Slide Number Placeholder 4"/>
          <p:cNvSpPr>
            <a:spLocks noGrp="1"/>
          </p:cNvSpPr>
          <p:nvPr>
            <p:ph type="sldNum" sz="quarter" idx="5"/>
          </p:nvPr>
        </p:nvSpPr>
        <p:spPr/>
        <p:txBody>
          <a:bodyPr/>
          <a:lstStyle/>
          <a:p>
            <a:pPr>
              <a:defRPr/>
            </a:pPr>
            <a:fld id="{FC4F5897-BEBE-401B-B572-50A649964C69}" type="slidenum">
              <a:rPr lang="zh-CN" altLang="en-US" smtClean="0"/>
              <a:pPr>
                <a:defRPr/>
              </a:pPr>
              <a:t>3</a:t>
            </a:fld>
            <a:endParaRPr lang="zh-CN" altLang="en-US"/>
          </a:p>
        </p:txBody>
      </p:sp>
    </p:spTree>
    <p:extLst>
      <p:ext uri="{BB962C8B-B14F-4D97-AF65-F5344CB8AC3E}">
        <p14:creationId xmlns:p14="http://schemas.microsoft.com/office/powerpoint/2010/main" val="8567272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endParaRPr lang="zh-CN" altLang="en-US"/>
          </a:p>
        </p:txBody>
      </p:sp>
      <p:sp>
        <p:nvSpPr>
          <p:cNvPr id="5" name="Slide Number Placeholder 4"/>
          <p:cNvSpPr>
            <a:spLocks noGrp="1"/>
          </p:cNvSpPr>
          <p:nvPr>
            <p:ph type="sldNum" sz="quarter" idx="5"/>
          </p:nvPr>
        </p:nvSpPr>
        <p:spPr/>
        <p:txBody>
          <a:bodyPr/>
          <a:lstStyle/>
          <a:p>
            <a:pPr>
              <a:defRPr/>
            </a:pPr>
            <a:fld id="{FC4F5897-BEBE-401B-B572-50A649964C69}" type="slidenum">
              <a:rPr lang="zh-CN" altLang="en-US" smtClean="0"/>
              <a:pPr>
                <a:defRPr/>
              </a:pPr>
              <a:t>4</a:t>
            </a:fld>
            <a:endParaRPr lang="zh-CN" altLang="en-US"/>
          </a:p>
        </p:txBody>
      </p:sp>
    </p:spTree>
    <p:extLst>
      <p:ext uri="{BB962C8B-B14F-4D97-AF65-F5344CB8AC3E}">
        <p14:creationId xmlns:p14="http://schemas.microsoft.com/office/powerpoint/2010/main" val="2570804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endParaRPr lang="zh-CN" altLang="en-US"/>
          </a:p>
        </p:txBody>
      </p:sp>
      <p:sp>
        <p:nvSpPr>
          <p:cNvPr id="5" name="Slide Number Placeholder 4"/>
          <p:cNvSpPr>
            <a:spLocks noGrp="1"/>
          </p:cNvSpPr>
          <p:nvPr>
            <p:ph type="sldNum" sz="quarter" idx="5"/>
          </p:nvPr>
        </p:nvSpPr>
        <p:spPr/>
        <p:txBody>
          <a:bodyPr/>
          <a:lstStyle/>
          <a:p>
            <a:pPr>
              <a:defRPr/>
            </a:pPr>
            <a:fld id="{FC4F5897-BEBE-401B-B572-50A649964C69}" type="slidenum">
              <a:rPr lang="zh-CN" altLang="en-US" smtClean="0"/>
              <a:pPr>
                <a:defRPr/>
              </a:pPr>
              <a:t>5</a:t>
            </a:fld>
            <a:endParaRPr lang="zh-CN" altLang="en-US"/>
          </a:p>
        </p:txBody>
      </p:sp>
    </p:spTree>
    <p:extLst>
      <p:ext uri="{BB962C8B-B14F-4D97-AF65-F5344CB8AC3E}">
        <p14:creationId xmlns:p14="http://schemas.microsoft.com/office/powerpoint/2010/main" val="12667171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endParaRPr lang="zh-CN" altLang="en-US"/>
          </a:p>
        </p:txBody>
      </p:sp>
      <p:sp>
        <p:nvSpPr>
          <p:cNvPr id="5" name="Slide Number Placeholder 4"/>
          <p:cNvSpPr>
            <a:spLocks noGrp="1"/>
          </p:cNvSpPr>
          <p:nvPr>
            <p:ph type="sldNum" sz="quarter" idx="5"/>
          </p:nvPr>
        </p:nvSpPr>
        <p:spPr/>
        <p:txBody>
          <a:bodyPr/>
          <a:lstStyle/>
          <a:p>
            <a:pPr>
              <a:defRPr/>
            </a:pPr>
            <a:fld id="{FC4F5897-BEBE-401B-B572-50A649964C69}" type="slidenum">
              <a:rPr lang="zh-CN" altLang="en-US" smtClean="0"/>
              <a:pPr>
                <a:defRPr/>
              </a:pPr>
              <a:t>6</a:t>
            </a:fld>
            <a:endParaRPr lang="zh-CN" altLang="en-US"/>
          </a:p>
        </p:txBody>
      </p:sp>
    </p:spTree>
    <p:extLst>
      <p:ext uri="{BB962C8B-B14F-4D97-AF65-F5344CB8AC3E}">
        <p14:creationId xmlns:p14="http://schemas.microsoft.com/office/powerpoint/2010/main" val="42109985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endParaRPr lang="zh-CN" altLang="en-US"/>
          </a:p>
        </p:txBody>
      </p:sp>
      <p:sp>
        <p:nvSpPr>
          <p:cNvPr id="5" name="Slide Number Placeholder 4"/>
          <p:cNvSpPr>
            <a:spLocks noGrp="1"/>
          </p:cNvSpPr>
          <p:nvPr>
            <p:ph type="sldNum" sz="quarter" idx="5"/>
          </p:nvPr>
        </p:nvSpPr>
        <p:spPr/>
        <p:txBody>
          <a:bodyPr/>
          <a:lstStyle/>
          <a:p>
            <a:pPr>
              <a:defRPr/>
            </a:pPr>
            <a:fld id="{FC4F5897-BEBE-401B-B572-50A649964C69}" type="slidenum">
              <a:rPr lang="zh-CN" altLang="en-US" smtClean="0"/>
              <a:pPr>
                <a:defRPr/>
              </a:pPr>
              <a:t>7</a:t>
            </a:fld>
            <a:endParaRPr lang="zh-CN" altLang="en-US"/>
          </a:p>
        </p:txBody>
      </p:sp>
    </p:spTree>
    <p:extLst>
      <p:ext uri="{BB962C8B-B14F-4D97-AF65-F5344CB8AC3E}">
        <p14:creationId xmlns:p14="http://schemas.microsoft.com/office/powerpoint/2010/main" val="12505916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Footer Placeholder 3"/>
          <p:cNvSpPr>
            <a:spLocks noGrp="1"/>
          </p:cNvSpPr>
          <p:nvPr>
            <p:ph type="ftr" sz="quarter" idx="4"/>
          </p:nvPr>
        </p:nvSpPr>
        <p:spPr/>
        <p:txBody>
          <a:bodyPr/>
          <a:lstStyle/>
          <a:p>
            <a:pPr>
              <a:defRPr/>
            </a:pPr>
            <a:endParaRPr lang="zh-CN" altLang="en-US"/>
          </a:p>
        </p:txBody>
      </p:sp>
      <p:sp>
        <p:nvSpPr>
          <p:cNvPr id="5" name="Slide Number Placeholder 4"/>
          <p:cNvSpPr>
            <a:spLocks noGrp="1"/>
          </p:cNvSpPr>
          <p:nvPr>
            <p:ph type="sldNum" sz="quarter" idx="5"/>
          </p:nvPr>
        </p:nvSpPr>
        <p:spPr/>
        <p:txBody>
          <a:bodyPr/>
          <a:lstStyle/>
          <a:p>
            <a:pPr>
              <a:defRPr/>
            </a:pPr>
            <a:fld id="{FC4F5897-BEBE-401B-B572-50A649964C69}" type="slidenum">
              <a:rPr lang="zh-CN" altLang="en-US" smtClean="0"/>
              <a:pPr>
                <a:defRPr/>
              </a:pPr>
              <a:t>8</a:t>
            </a:fld>
            <a:endParaRPr lang="zh-CN" altLang="en-US"/>
          </a:p>
        </p:txBody>
      </p:sp>
    </p:spTree>
    <p:extLst>
      <p:ext uri="{BB962C8B-B14F-4D97-AF65-F5344CB8AC3E}">
        <p14:creationId xmlns:p14="http://schemas.microsoft.com/office/powerpoint/2010/main" val="11371476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endParaRPr lang="zh-CN" altLang="en-US"/>
          </a:p>
        </p:txBody>
      </p:sp>
      <p:sp>
        <p:nvSpPr>
          <p:cNvPr id="5" name="Slide Number Placeholder 4"/>
          <p:cNvSpPr>
            <a:spLocks noGrp="1"/>
          </p:cNvSpPr>
          <p:nvPr>
            <p:ph type="sldNum" sz="quarter" idx="5"/>
          </p:nvPr>
        </p:nvSpPr>
        <p:spPr/>
        <p:txBody>
          <a:bodyPr/>
          <a:lstStyle/>
          <a:p>
            <a:pPr>
              <a:defRPr/>
            </a:pPr>
            <a:fld id="{FC4F5897-BEBE-401B-B572-50A649964C69}" type="slidenum">
              <a:rPr lang="zh-CN" altLang="en-US" smtClean="0"/>
              <a:pPr>
                <a:defRPr/>
              </a:pPr>
              <a:t>9</a:t>
            </a:fld>
            <a:endParaRPr lang="zh-CN" altLang="en-US"/>
          </a:p>
        </p:txBody>
      </p:sp>
    </p:spTree>
    <p:extLst>
      <p:ext uri="{BB962C8B-B14F-4D97-AF65-F5344CB8AC3E}">
        <p14:creationId xmlns:p14="http://schemas.microsoft.com/office/powerpoint/2010/main" val="23906188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Rectangle 8"/>
          <p:cNvSpPr/>
          <p:nvPr/>
        </p:nvSpPr>
        <p:spPr>
          <a:xfrm>
            <a:off x="0" y="0"/>
            <a:ext cx="9144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9"/>
          <p:cNvSpPr/>
          <p:nvPr/>
        </p:nvSpPr>
        <p:spPr>
          <a:xfrm>
            <a:off x="4762" y="0"/>
            <a:ext cx="9139239" cy="4572001"/>
          </a:xfrm>
          <a:custGeom>
            <a:avLst/>
            <a:gdLst/>
            <a:ahLst/>
            <a:cxnLst/>
            <a:rect l="l" t="t" r="r" b="b"/>
            <a:pathLst>
              <a:path w="9139239" h="4572001">
                <a:moveTo>
                  <a:pt x="9139239" y="4171458"/>
                </a:moveTo>
                <a:lnTo>
                  <a:pt x="9139239" y="4479120"/>
                </a:lnTo>
                <a:lnTo>
                  <a:pt x="9061857" y="4572001"/>
                </a:lnTo>
                <a:lnTo>
                  <a:pt x="8867616" y="4572001"/>
                </a:lnTo>
                <a:cubicBezTo>
                  <a:pt x="8974940" y="4496648"/>
                  <a:pt x="9059271" y="4392377"/>
                  <a:pt x="9109281" y="4270954"/>
                </a:cubicBezTo>
                <a:close/>
                <a:moveTo>
                  <a:pt x="9139239" y="4017903"/>
                </a:moveTo>
                <a:lnTo>
                  <a:pt x="9139239" y="4146549"/>
                </a:lnTo>
                <a:lnTo>
                  <a:pt x="9061849" y="4168266"/>
                </a:lnTo>
                <a:cubicBezTo>
                  <a:pt x="8867508" y="4236060"/>
                  <a:pt x="8712637" y="4384208"/>
                  <a:pt x="8639677" y="4572001"/>
                </a:cubicBezTo>
                <a:lnTo>
                  <a:pt x="8502130" y="4572001"/>
                </a:lnTo>
                <a:cubicBezTo>
                  <a:pt x="8583823" y="4319597"/>
                  <a:pt x="8787913" y="4120306"/>
                  <a:pt x="9046727" y="4039822"/>
                </a:cubicBezTo>
                <a:close/>
                <a:moveTo>
                  <a:pt x="7620280" y="3999419"/>
                </a:moveTo>
                <a:lnTo>
                  <a:pt x="7637367" y="4001042"/>
                </a:lnTo>
                <a:cubicBezTo>
                  <a:pt x="7669753" y="4001569"/>
                  <a:pt x="7701646" y="4004550"/>
                  <a:pt x="7732829" y="4010107"/>
                </a:cubicBezTo>
                <a:cubicBezTo>
                  <a:pt x="7738405" y="4009688"/>
                  <a:pt x="7743733" y="4010636"/>
                  <a:pt x="7749042" y="4011646"/>
                </a:cubicBezTo>
                <a:lnTo>
                  <a:pt x="7749159" y="4012794"/>
                </a:lnTo>
                <a:cubicBezTo>
                  <a:pt x="8061238" y="4064450"/>
                  <a:pt x="8314467" y="4283539"/>
                  <a:pt x="8407830" y="4572001"/>
                </a:cubicBezTo>
                <a:lnTo>
                  <a:pt x="8270283" y="4572001"/>
                </a:lnTo>
                <a:cubicBezTo>
                  <a:pt x="8186900" y="4357380"/>
                  <a:pt x="7996531" y="4194541"/>
                  <a:pt x="7762529" y="4144250"/>
                </a:cubicBezTo>
                <a:cubicBezTo>
                  <a:pt x="7797023" y="4319651"/>
                  <a:pt x="7899246" y="4471530"/>
                  <a:pt x="8042344" y="4572001"/>
                </a:cubicBezTo>
                <a:lnTo>
                  <a:pt x="7848103" y="4572001"/>
                </a:lnTo>
                <a:cubicBezTo>
                  <a:pt x="7731971" y="4452596"/>
                  <a:pt x="7653409" y="4298519"/>
                  <a:pt x="7629044" y="4127511"/>
                </a:cubicBezTo>
                <a:cubicBezTo>
                  <a:pt x="7628876" y="4127458"/>
                  <a:pt x="7628708" y="4127453"/>
                  <a:pt x="7628538" y="4127448"/>
                </a:cubicBezTo>
                <a:lnTo>
                  <a:pt x="7628000" y="4120772"/>
                </a:lnTo>
                <a:cubicBezTo>
                  <a:pt x="7622941" y="4090522"/>
                  <a:pt x="7620490" y="4059631"/>
                  <a:pt x="7620533" y="4028296"/>
                </a:cubicBezTo>
                <a:cubicBezTo>
                  <a:pt x="7619221" y="4022668"/>
                  <a:pt x="7619162" y="4017001"/>
                  <a:pt x="7619162" y="4011320"/>
                </a:cubicBezTo>
                <a:lnTo>
                  <a:pt x="7619756" y="3999880"/>
                </a:lnTo>
                <a:lnTo>
                  <a:pt x="7620254" y="3999913"/>
                </a:lnTo>
                <a:close/>
                <a:moveTo>
                  <a:pt x="7597529" y="3999419"/>
                </a:moveTo>
                <a:lnTo>
                  <a:pt x="7597555" y="3999913"/>
                </a:lnTo>
                <a:lnTo>
                  <a:pt x="7598053" y="3999880"/>
                </a:lnTo>
                <a:lnTo>
                  <a:pt x="7598647" y="4011320"/>
                </a:lnTo>
                <a:cubicBezTo>
                  <a:pt x="7598647" y="4017001"/>
                  <a:pt x="7598588" y="4022668"/>
                  <a:pt x="7597276" y="4028296"/>
                </a:cubicBezTo>
                <a:cubicBezTo>
                  <a:pt x="7597319" y="4059631"/>
                  <a:pt x="7594868" y="4090522"/>
                  <a:pt x="7589809" y="4120772"/>
                </a:cubicBezTo>
                <a:lnTo>
                  <a:pt x="7589271" y="4127448"/>
                </a:lnTo>
                <a:cubicBezTo>
                  <a:pt x="7589101" y="4127453"/>
                  <a:pt x="7588933" y="4127458"/>
                  <a:pt x="7588765" y="4127511"/>
                </a:cubicBezTo>
                <a:cubicBezTo>
                  <a:pt x="7564400" y="4298519"/>
                  <a:pt x="7485838" y="4452596"/>
                  <a:pt x="7369706" y="4572001"/>
                </a:cubicBezTo>
                <a:lnTo>
                  <a:pt x="7175465" y="4572001"/>
                </a:lnTo>
                <a:cubicBezTo>
                  <a:pt x="7318563" y="4471530"/>
                  <a:pt x="7420786" y="4319651"/>
                  <a:pt x="7455280" y="4144250"/>
                </a:cubicBezTo>
                <a:cubicBezTo>
                  <a:pt x="7221278" y="4194541"/>
                  <a:pt x="7030909" y="4357380"/>
                  <a:pt x="6947526" y="4572001"/>
                </a:cubicBezTo>
                <a:lnTo>
                  <a:pt x="6809978" y="4572001"/>
                </a:lnTo>
                <a:cubicBezTo>
                  <a:pt x="6903341" y="4283539"/>
                  <a:pt x="7156571" y="4064450"/>
                  <a:pt x="7468650" y="4012794"/>
                </a:cubicBezTo>
                <a:lnTo>
                  <a:pt x="7468767" y="4011646"/>
                </a:lnTo>
                <a:cubicBezTo>
                  <a:pt x="7474076" y="4010636"/>
                  <a:pt x="7479404" y="4009688"/>
                  <a:pt x="7484980" y="4010107"/>
                </a:cubicBezTo>
                <a:cubicBezTo>
                  <a:pt x="7516163" y="4004550"/>
                  <a:pt x="7548056" y="4001569"/>
                  <a:pt x="7580442" y="4001042"/>
                </a:cubicBezTo>
                <a:close/>
                <a:moveTo>
                  <a:pt x="5928129" y="3999419"/>
                </a:moveTo>
                <a:lnTo>
                  <a:pt x="5945217" y="4001042"/>
                </a:lnTo>
                <a:cubicBezTo>
                  <a:pt x="5977602" y="4001569"/>
                  <a:pt x="6009495" y="4004550"/>
                  <a:pt x="6040678" y="4010107"/>
                </a:cubicBezTo>
                <a:cubicBezTo>
                  <a:pt x="6046254" y="4009688"/>
                  <a:pt x="6051582" y="4010636"/>
                  <a:pt x="6056891" y="4011646"/>
                </a:cubicBezTo>
                <a:lnTo>
                  <a:pt x="6057008" y="4012794"/>
                </a:lnTo>
                <a:cubicBezTo>
                  <a:pt x="6369087" y="4064450"/>
                  <a:pt x="6622316" y="4283539"/>
                  <a:pt x="6715680" y="4572001"/>
                </a:cubicBezTo>
                <a:lnTo>
                  <a:pt x="6578131" y="4572001"/>
                </a:lnTo>
                <a:cubicBezTo>
                  <a:pt x="6494748" y="4357380"/>
                  <a:pt x="6304380" y="4194541"/>
                  <a:pt x="6070378" y="4144250"/>
                </a:cubicBezTo>
                <a:cubicBezTo>
                  <a:pt x="6104872" y="4319650"/>
                  <a:pt x="6207095" y="4471530"/>
                  <a:pt x="6350192" y="4572001"/>
                </a:cubicBezTo>
                <a:lnTo>
                  <a:pt x="6155952" y="4572001"/>
                </a:lnTo>
                <a:cubicBezTo>
                  <a:pt x="6039820" y="4452596"/>
                  <a:pt x="5961257" y="4298519"/>
                  <a:pt x="5936893" y="4127511"/>
                </a:cubicBezTo>
                <a:cubicBezTo>
                  <a:pt x="5936725" y="4127458"/>
                  <a:pt x="5936557" y="4127453"/>
                  <a:pt x="5936387" y="4127448"/>
                </a:cubicBezTo>
                <a:lnTo>
                  <a:pt x="5935849" y="4120772"/>
                </a:lnTo>
                <a:cubicBezTo>
                  <a:pt x="5930790" y="4090522"/>
                  <a:pt x="5928340" y="4059631"/>
                  <a:pt x="5928382" y="4028296"/>
                </a:cubicBezTo>
                <a:cubicBezTo>
                  <a:pt x="5927070" y="4022668"/>
                  <a:pt x="5927011" y="4017001"/>
                  <a:pt x="5927011" y="4011320"/>
                </a:cubicBezTo>
                <a:lnTo>
                  <a:pt x="5927605" y="3999880"/>
                </a:lnTo>
                <a:lnTo>
                  <a:pt x="5928103" y="3999913"/>
                </a:lnTo>
                <a:close/>
                <a:moveTo>
                  <a:pt x="5905378" y="3999419"/>
                </a:moveTo>
                <a:lnTo>
                  <a:pt x="5905404" y="3999913"/>
                </a:lnTo>
                <a:lnTo>
                  <a:pt x="5905902" y="3999880"/>
                </a:lnTo>
                <a:lnTo>
                  <a:pt x="5906496" y="4011320"/>
                </a:lnTo>
                <a:cubicBezTo>
                  <a:pt x="5906496" y="4017001"/>
                  <a:pt x="5906437" y="4022668"/>
                  <a:pt x="5905125" y="4028296"/>
                </a:cubicBezTo>
                <a:cubicBezTo>
                  <a:pt x="5905167" y="4059631"/>
                  <a:pt x="5902717" y="4090522"/>
                  <a:pt x="5897658" y="4120772"/>
                </a:cubicBezTo>
                <a:lnTo>
                  <a:pt x="5897120" y="4127448"/>
                </a:lnTo>
                <a:cubicBezTo>
                  <a:pt x="5896950" y="4127453"/>
                  <a:pt x="5896782" y="4127458"/>
                  <a:pt x="5896614" y="4127511"/>
                </a:cubicBezTo>
                <a:cubicBezTo>
                  <a:pt x="5872249" y="4298519"/>
                  <a:pt x="5793686" y="4452596"/>
                  <a:pt x="5677555" y="4572001"/>
                </a:cubicBezTo>
                <a:lnTo>
                  <a:pt x="5483314" y="4572001"/>
                </a:lnTo>
                <a:cubicBezTo>
                  <a:pt x="5626412" y="4471530"/>
                  <a:pt x="5728635" y="4319650"/>
                  <a:pt x="5763129" y="4144250"/>
                </a:cubicBezTo>
                <a:cubicBezTo>
                  <a:pt x="5529126" y="4194541"/>
                  <a:pt x="5338758" y="4357380"/>
                  <a:pt x="5255375" y="4572001"/>
                </a:cubicBezTo>
                <a:lnTo>
                  <a:pt x="5117827" y="4572001"/>
                </a:lnTo>
                <a:cubicBezTo>
                  <a:pt x="5211190" y="4283539"/>
                  <a:pt x="5464420" y="4064450"/>
                  <a:pt x="5776499" y="4012794"/>
                </a:cubicBezTo>
                <a:lnTo>
                  <a:pt x="5776616" y="4011646"/>
                </a:lnTo>
                <a:cubicBezTo>
                  <a:pt x="5781926" y="4010636"/>
                  <a:pt x="5787253" y="4009688"/>
                  <a:pt x="5792829" y="4010107"/>
                </a:cubicBezTo>
                <a:cubicBezTo>
                  <a:pt x="5824012" y="4004550"/>
                  <a:pt x="5855905" y="4001569"/>
                  <a:pt x="5888290" y="4001042"/>
                </a:cubicBezTo>
                <a:close/>
                <a:moveTo>
                  <a:pt x="4235979" y="3999419"/>
                </a:moveTo>
                <a:lnTo>
                  <a:pt x="4253065" y="4001042"/>
                </a:lnTo>
                <a:cubicBezTo>
                  <a:pt x="4285451" y="4001569"/>
                  <a:pt x="4317343" y="4004550"/>
                  <a:pt x="4348528" y="4010107"/>
                </a:cubicBezTo>
                <a:cubicBezTo>
                  <a:pt x="4354104" y="4009688"/>
                  <a:pt x="4359431" y="4010636"/>
                  <a:pt x="4364739" y="4011646"/>
                </a:cubicBezTo>
                <a:lnTo>
                  <a:pt x="4364856" y="4012794"/>
                </a:lnTo>
                <a:cubicBezTo>
                  <a:pt x="4676936" y="4064450"/>
                  <a:pt x="4930165" y="4283539"/>
                  <a:pt x="5023528" y="4572001"/>
                </a:cubicBezTo>
                <a:lnTo>
                  <a:pt x="4885980" y="4572001"/>
                </a:lnTo>
                <a:cubicBezTo>
                  <a:pt x="4802597" y="4357380"/>
                  <a:pt x="4612229" y="4194541"/>
                  <a:pt x="4378227" y="4144250"/>
                </a:cubicBezTo>
                <a:cubicBezTo>
                  <a:pt x="4412722" y="4319651"/>
                  <a:pt x="4514944" y="4471530"/>
                  <a:pt x="4658041" y="4572001"/>
                </a:cubicBezTo>
                <a:lnTo>
                  <a:pt x="4463800" y="4572001"/>
                </a:lnTo>
                <a:cubicBezTo>
                  <a:pt x="4347669" y="4452596"/>
                  <a:pt x="4269106" y="4298519"/>
                  <a:pt x="4244741" y="4127511"/>
                </a:cubicBezTo>
                <a:cubicBezTo>
                  <a:pt x="4244574" y="4127458"/>
                  <a:pt x="4244405" y="4127453"/>
                  <a:pt x="4244236" y="4127448"/>
                </a:cubicBezTo>
                <a:lnTo>
                  <a:pt x="4243697" y="4120772"/>
                </a:lnTo>
                <a:cubicBezTo>
                  <a:pt x="4238639" y="4090522"/>
                  <a:pt x="4236188" y="4059631"/>
                  <a:pt x="4236230" y="4028296"/>
                </a:cubicBezTo>
                <a:cubicBezTo>
                  <a:pt x="4234918" y="4022668"/>
                  <a:pt x="4234860" y="4017001"/>
                  <a:pt x="4234860" y="4011320"/>
                </a:cubicBezTo>
                <a:lnTo>
                  <a:pt x="4235454" y="3999880"/>
                </a:lnTo>
                <a:lnTo>
                  <a:pt x="4235952" y="3999913"/>
                </a:lnTo>
                <a:close/>
                <a:moveTo>
                  <a:pt x="4213227" y="3999419"/>
                </a:moveTo>
                <a:lnTo>
                  <a:pt x="4213253" y="3999913"/>
                </a:lnTo>
                <a:lnTo>
                  <a:pt x="4213751" y="3999880"/>
                </a:lnTo>
                <a:lnTo>
                  <a:pt x="4214345" y="4011320"/>
                </a:lnTo>
                <a:cubicBezTo>
                  <a:pt x="4214345" y="4017001"/>
                  <a:pt x="4214286" y="4022668"/>
                  <a:pt x="4212974" y="4028296"/>
                </a:cubicBezTo>
                <a:cubicBezTo>
                  <a:pt x="4213016" y="4059631"/>
                  <a:pt x="4210566" y="4090522"/>
                  <a:pt x="4205507" y="4120772"/>
                </a:cubicBezTo>
                <a:lnTo>
                  <a:pt x="4204969" y="4127448"/>
                </a:lnTo>
                <a:cubicBezTo>
                  <a:pt x="4204799" y="4127453"/>
                  <a:pt x="4204631" y="4127458"/>
                  <a:pt x="4204463" y="4127511"/>
                </a:cubicBezTo>
                <a:cubicBezTo>
                  <a:pt x="4180098" y="4298519"/>
                  <a:pt x="4101535" y="4452596"/>
                  <a:pt x="3985404" y="4572001"/>
                </a:cubicBezTo>
                <a:lnTo>
                  <a:pt x="3791163" y="4572001"/>
                </a:lnTo>
                <a:cubicBezTo>
                  <a:pt x="3934261" y="4471530"/>
                  <a:pt x="4036484" y="4319651"/>
                  <a:pt x="4070978" y="4144250"/>
                </a:cubicBezTo>
                <a:cubicBezTo>
                  <a:pt x="3836975" y="4194541"/>
                  <a:pt x="3646607" y="4357380"/>
                  <a:pt x="3563224" y="4572001"/>
                </a:cubicBezTo>
                <a:lnTo>
                  <a:pt x="3425676" y="4572001"/>
                </a:lnTo>
                <a:cubicBezTo>
                  <a:pt x="3519039" y="4283539"/>
                  <a:pt x="3772269" y="4064450"/>
                  <a:pt x="4084348" y="4012794"/>
                </a:cubicBezTo>
                <a:lnTo>
                  <a:pt x="4084465" y="4011646"/>
                </a:lnTo>
                <a:cubicBezTo>
                  <a:pt x="4089774" y="4010636"/>
                  <a:pt x="4095102" y="4009688"/>
                  <a:pt x="4100678" y="4010107"/>
                </a:cubicBezTo>
                <a:cubicBezTo>
                  <a:pt x="4131861" y="4004550"/>
                  <a:pt x="4163754" y="4001569"/>
                  <a:pt x="4196139" y="4001042"/>
                </a:cubicBezTo>
                <a:close/>
                <a:moveTo>
                  <a:pt x="2543827" y="3999419"/>
                </a:moveTo>
                <a:lnTo>
                  <a:pt x="2560914" y="4001042"/>
                </a:lnTo>
                <a:cubicBezTo>
                  <a:pt x="2593300" y="4001569"/>
                  <a:pt x="2625192" y="4004550"/>
                  <a:pt x="2656376" y="4010107"/>
                </a:cubicBezTo>
                <a:cubicBezTo>
                  <a:pt x="2661952" y="4009688"/>
                  <a:pt x="2667280" y="4010636"/>
                  <a:pt x="2672588" y="4011646"/>
                </a:cubicBezTo>
                <a:lnTo>
                  <a:pt x="2672706" y="4012794"/>
                </a:lnTo>
                <a:cubicBezTo>
                  <a:pt x="2984785" y="4064450"/>
                  <a:pt x="3238014" y="4283539"/>
                  <a:pt x="3331377" y="4572001"/>
                </a:cubicBezTo>
                <a:lnTo>
                  <a:pt x="3193830" y="4572001"/>
                </a:lnTo>
                <a:cubicBezTo>
                  <a:pt x="3110446" y="4357380"/>
                  <a:pt x="2920078" y="4194541"/>
                  <a:pt x="2686076" y="4144250"/>
                </a:cubicBezTo>
                <a:cubicBezTo>
                  <a:pt x="2720570" y="4319650"/>
                  <a:pt x="2822793" y="4471530"/>
                  <a:pt x="2965890" y="4572001"/>
                </a:cubicBezTo>
                <a:lnTo>
                  <a:pt x="2771649" y="4572001"/>
                </a:lnTo>
                <a:cubicBezTo>
                  <a:pt x="2655518" y="4452596"/>
                  <a:pt x="2576955" y="4298519"/>
                  <a:pt x="2552590" y="4127511"/>
                </a:cubicBezTo>
                <a:cubicBezTo>
                  <a:pt x="2552423" y="4127458"/>
                  <a:pt x="2552254" y="4127453"/>
                  <a:pt x="2552085" y="4127448"/>
                </a:cubicBezTo>
                <a:lnTo>
                  <a:pt x="2551547" y="4120772"/>
                </a:lnTo>
                <a:cubicBezTo>
                  <a:pt x="2546488" y="4090522"/>
                  <a:pt x="2544037" y="4059631"/>
                  <a:pt x="2544079" y="4028296"/>
                </a:cubicBezTo>
                <a:cubicBezTo>
                  <a:pt x="2542767" y="4022668"/>
                  <a:pt x="2542709" y="4017001"/>
                  <a:pt x="2542709" y="4011320"/>
                </a:cubicBezTo>
                <a:lnTo>
                  <a:pt x="2543303" y="3999880"/>
                </a:lnTo>
                <a:lnTo>
                  <a:pt x="2543801" y="3999913"/>
                </a:lnTo>
                <a:close/>
                <a:moveTo>
                  <a:pt x="2521076" y="3999419"/>
                </a:moveTo>
                <a:lnTo>
                  <a:pt x="2521102" y="3999913"/>
                </a:lnTo>
                <a:lnTo>
                  <a:pt x="2521600" y="3999880"/>
                </a:lnTo>
                <a:lnTo>
                  <a:pt x="2522194" y="4011320"/>
                </a:lnTo>
                <a:cubicBezTo>
                  <a:pt x="2522194" y="4017001"/>
                  <a:pt x="2522135" y="4022668"/>
                  <a:pt x="2520823" y="4028296"/>
                </a:cubicBezTo>
                <a:cubicBezTo>
                  <a:pt x="2520865" y="4059631"/>
                  <a:pt x="2518415" y="4090522"/>
                  <a:pt x="2513356" y="4120772"/>
                </a:cubicBezTo>
                <a:lnTo>
                  <a:pt x="2512818" y="4127448"/>
                </a:lnTo>
                <a:cubicBezTo>
                  <a:pt x="2512648" y="4127453"/>
                  <a:pt x="2512480" y="4127458"/>
                  <a:pt x="2512312" y="4127511"/>
                </a:cubicBezTo>
                <a:cubicBezTo>
                  <a:pt x="2487947" y="4298519"/>
                  <a:pt x="2409385" y="4452596"/>
                  <a:pt x="2293253" y="4572001"/>
                </a:cubicBezTo>
                <a:lnTo>
                  <a:pt x="2099012" y="4572001"/>
                </a:lnTo>
                <a:cubicBezTo>
                  <a:pt x="2242110" y="4471530"/>
                  <a:pt x="2344333" y="4319651"/>
                  <a:pt x="2378827" y="4144250"/>
                </a:cubicBezTo>
                <a:cubicBezTo>
                  <a:pt x="2144825" y="4194541"/>
                  <a:pt x="1954456" y="4357380"/>
                  <a:pt x="1871073" y="4572001"/>
                </a:cubicBezTo>
                <a:lnTo>
                  <a:pt x="1733525" y="4572001"/>
                </a:lnTo>
                <a:cubicBezTo>
                  <a:pt x="1826888" y="4283539"/>
                  <a:pt x="2080118" y="4064450"/>
                  <a:pt x="2392197" y="4012794"/>
                </a:cubicBezTo>
                <a:lnTo>
                  <a:pt x="2392314" y="4011646"/>
                </a:lnTo>
                <a:cubicBezTo>
                  <a:pt x="2397623" y="4010636"/>
                  <a:pt x="2402951" y="4009688"/>
                  <a:pt x="2408527" y="4010107"/>
                </a:cubicBezTo>
                <a:cubicBezTo>
                  <a:pt x="2439710" y="4004550"/>
                  <a:pt x="2471603" y="4001569"/>
                  <a:pt x="2503988" y="4001042"/>
                </a:cubicBezTo>
                <a:close/>
                <a:moveTo>
                  <a:pt x="851676" y="3999419"/>
                </a:moveTo>
                <a:lnTo>
                  <a:pt x="868763" y="4001042"/>
                </a:lnTo>
                <a:cubicBezTo>
                  <a:pt x="901149" y="4001569"/>
                  <a:pt x="933041" y="4004550"/>
                  <a:pt x="964225" y="4010107"/>
                </a:cubicBezTo>
                <a:cubicBezTo>
                  <a:pt x="969801" y="4009688"/>
                  <a:pt x="975129" y="4010636"/>
                  <a:pt x="980437" y="4011646"/>
                </a:cubicBezTo>
                <a:lnTo>
                  <a:pt x="980555" y="4012794"/>
                </a:lnTo>
                <a:cubicBezTo>
                  <a:pt x="1292634" y="4064450"/>
                  <a:pt x="1545864" y="4283539"/>
                  <a:pt x="1639226" y="4572001"/>
                </a:cubicBezTo>
                <a:lnTo>
                  <a:pt x="1501679" y="4572001"/>
                </a:lnTo>
                <a:cubicBezTo>
                  <a:pt x="1418296" y="4357380"/>
                  <a:pt x="1227927" y="4194541"/>
                  <a:pt x="993925" y="4144250"/>
                </a:cubicBezTo>
                <a:cubicBezTo>
                  <a:pt x="1028419" y="4319651"/>
                  <a:pt x="1130642" y="4471530"/>
                  <a:pt x="1273740" y="4572001"/>
                </a:cubicBezTo>
                <a:lnTo>
                  <a:pt x="1079499" y="4572001"/>
                </a:lnTo>
                <a:cubicBezTo>
                  <a:pt x="963367" y="4452596"/>
                  <a:pt x="884804" y="4298519"/>
                  <a:pt x="860439" y="4127511"/>
                </a:cubicBezTo>
                <a:cubicBezTo>
                  <a:pt x="860272" y="4127458"/>
                  <a:pt x="860103" y="4127453"/>
                  <a:pt x="859934" y="4127448"/>
                </a:cubicBezTo>
                <a:lnTo>
                  <a:pt x="859396" y="4120772"/>
                </a:lnTo>
                <a:cubicBezTo>
                  <a:pt x="854337" y="4090522"/>
                  <a:pt x="851886" y="4059631"/>
                  <a:pt x="851928" y="4028296"/>
                </a:cubicBezTo>
                <a:cubicBezTo>
                  <a:pt x="850616" y="4022668"/>
                  <a:pt x="850558" y="4017001"/>
                  <a:pt x="850558" y="4011320"/>
                </a:cubicBezTo>
                <a:lnTo>
                  <a:pt x="851152" y="3999880"/>
                </a:lnTo>
                <a:lnTo>
                  <a:pt x="851650" y="3999913"/>
                </a:lnTo>
                <a:close/>
                <a:moveTo>
                  <a:pt x="828925" y="3999419"/>
                </a:moveTo>
                <a:lnTo>
                  <a:pt x="828951" y="3999913"/>
                </a:lnTo>
                <a:lnTo>
                  <a:pt x="829449" y="3999880"/>
                </a:lnTo>
                <a:lnTo>
                  <a:pt x="830043" y="4011320"/>
                </a:lnTo>
                <a:cubicBezTo>
                  <a:pt x="830043" y="4017001"/>
                  <a:pt x="829984" y="4022668"/>
                  <a:pt x="828672" y="4028296"/>
                </a:cubicBezTo>
                <a:cubicBezTo>
                  <a:pt x="828714" y="4059631"/>
                  <a:pt x="826264" y="4090522"/>
                  <a:pt x="821205" y="4120772"/>
                </a:cubicBezTo>
                <a:lnTo>
                  <a:pt x="820667" y="4127448"/>
                </a:lnTo>
                <a:cubicBezTo>
                  <a:pt x="820497" y="4127453"/>
                  <a:pt x="820329" y="4127458"/>
                  <a:pt x="820161" y="4127511"/>
                </a:cubicBezTo>
                <a:cubicBezTo>
                  <a:pt x="795796" y="4298519"/>
                  <a:pt x="717234" y="4452596"/>
                  <a:pt x="601102" y="4572001"/>
                </a:cubicBezTo>
                <a:lnTo>
                  <a:pt x="406861" y="4572001"/>
                </a:lnTo>
                <a:cubicBezTo>
                  <a:pt x="549959" y="4471530"/>
                  <a:pt x="652182" y="4319650"/>
                  <a:pt x="686676" y="4144250"/>
                </a:cubicBezTo>
                <a:cubicBezTo>
                  <a:pt x="452674" y="4194541"/>
                  <a:pt x="262305" y="4357380"/>
                  <a:pt x="178922" y="4572001"/>
                </a:cubicBezTo>
                <a:lnTo>
                  <a:pt x="41374" y="4572001"/>
                </a:lnTo>
                <a:cubicBezTo>
                  <a:pt x="134738" y="4283539"/>
                  <a:pt x="387967" y="4064450"/>
                  <a:pt x="700046" y="4012794"/>
                </a:cubicBezTo>
                <a:lnTo>
                  <a:pt x="700163" y="4011646"/>
                </a:lnTo>
                <a:cubicBezTo>
                  <a:pt x="705472" y="4010636"/>
                  <a:pt x="710800" y="4009688"/>
                  <a:pt x="716376" y="4010107"/>
                </a:cubicBezTo>
                <a:cubicBezTo>
                  <a:pt x="747559" y="4004550"/>
                  <a:pt x="779452" y="4001569"/>
                  <a:pt x="811837" y="4001042"/>
                </a:cubicBezTo>
                <a:close/>
                <a:moveTo>
                  <a:pt x="8305836" y="3304913"/>
                </a:moveTo>
                <a:cubicBezTo>
                  <a:pt x="8030646" y="3363591"/>
                  <a:pt x="7815802" y="3576701"/>
                  <a:pt x="7762527" y="3845480"/>
                </a:cubicBezTo>
                <a:cubicBezTo>
                  <a:pt x="8037717" y="3786801"/>
                  <a:pt x="8252560" y="3573691"/>
                  <a:pt x="8305836" y="3304913"/>
                </a:cubicBezTo>
                <a:close/>
                <a:moveTo>
                  <a:pt x="6911971" y="3304913"/>
                </a:moveTo>
                <a:cubicBezTo>
                  <a:pt x="6965247" y="3573691"/>
                  <a:pt x="7180090" y="3786801"/>
                  <a:pt x="7455280" y="3845480"/>
                </a:cubicBezTo>
                <a:cubicBezTo>
                  <a:pt x="7402005" y="3576701"/>
                  <a:pt x="7187161" y="3363591"/>
                  <a:pt x="6911971" y="3304913"/>
                </a:cubicBezTo>
                <a:close/>
                <a:moveTo>
                  <a:pt x="6613685" y="3304913"/>
                </a:moveTo>
                <a:cubicBezTo>
                  <a:pt x="6338495" y="3363591"/>
                  <a:pt x="6123651" y="3576701"/>
                  <a:pt x="6070376" y="3845480"/>
                </a:cubicBezTo>
                <a:cubicBezTo>
                  <a:pt x="6345566" y="3786801"/>
                  <a:pt x="6560409" y="3573691"/>
                  <a:pt x="6613685" y="3304913"/>
                </a:cubicBezTo>
                <a:close/>
                <a:moveTo>
                  <a:pt x="5219820" y="3304913"/>
                </a:moveTo>
                <a:cubicBezTo>
                  <a:pt x="5273096" y="3573691"/>
                  <a:pt x="5487939" y="3786801"/>
                  <a:pt x="5763129" y="3845480"/>
                </a:cubicBezTo>
                <a:cubicBezTo>
                  <a:pt x="5709854" y="3576701"/>
                  <a:pt x="5495010" y="3363591"/>
                  <a:pt x="5219820" y="3304913"/>
                </a:cubicBezTo>
                <a:close/>
                <a:moveTo>
                  <a:pt x="4921534" y="3304913"/>
                </a:moveTo>
                <a:cubicBezTo>
                  <a:pt x="4646344" y="3363591"/>
                  <a:pt x="4431500" y="3576701"/>
                  <a:pt x="4378225" y="3845480"/>
                </a:cubicBezTo>
                <a:cubicBezTo>
                  <a:pt x="4653415" y="3786801"/>
                  <a:pt x="4868259" y="3573691"/>
                  <a:pt x="4921534" y="3304913"/>
                </a:cubicBezTo>
                <a:close/>
                <a:moveTo>
                  <a:pt x="3527669" y="3304913"/>
                </a:moveTo>
                <a:cubicBezTo>
                  <a:pt x="3580945" y="3573691"/>
                  <a:pt x="3795788" y="3786801"/>
                  <a:pt x="4070978" y="3845480"/>
                </a:cubicBezTo>
                <a:cubicBezTo>
                  <a:pt x="4017703" y="3576701"/>
                  <a:pt x="3802859" y="3363591"/>
                  <a:pt x="3527669" y="3304913"/>
                </a:cubicBezTo>
                <a:close/>
                <a:moveTo>
                  <a:pt x="3229383" y="3304913"/>
                </a:moveTo>
                <a:cubicBezTo>
                  <a:pt x="2954193" y="3363591"/>
                  <a:pt x="2739349" y="3576701"/>
                  <a:pt x="2686074" y="3845480"/>
                </a:cubicBezTo>
                <a:cubicBezTo>
                  <a:pt x="2961264" y="3786801"/>
                  <a:pt x="3176107" y="3573691"/>
                  <a:pt x="3229383" y="3304913"/>
                </a:cubicBezTo>
                <a:close/>
                <a:moveTo>
                  <a:pt x="1835518" y="3304913"/>
                </a:moveTo>
                <a:cubicBezTo>
                  <a:pt x="1888794" y="3573691"/>
                  <a:pt x="2103637" y="3786801"/>
                  <a:pt x="2378827" y="3845480"/>
                </a:cubicBezTo>
                <a:cubicBezTo>
                  <a:pt x="2325552" y="3576701"/>
                  <a:pt x="2110708" y="3363591"/>
                  <a:pt x="1835518" y="3304913"/>
                </a:cubicBezTo>
                <a:close/>
                <a:moveTo>
                  <a:pt x="1537232" y="3304913"/>
                </a:moveTo>
                <a:cubicBezTo>
                  <a:pt x="1262042" y="3363591"/>
                  <a:pt x="1047198" y="3576701"/>
                  <a:pt x="993923" y="3845480"/>
                </a:cubicBezTo>
                <a:cubicBezTo>
                  <a:pt x="1269113" y="3786801"/>
                  <a:pt x="1483956" y="3573691"/>
                  <a:pt x="1537232" y="3304913"/>
                </a:cubicBezTo>
                <a:close/>
                <a:moveTo>
                  <a:pt x="143367" y="3304913"/>
                </a:moveTo>
                <a:cubicBezTo>
                  <a:pt x="196643" y="3573691"/>
                  <a:pt x="411486" y="3786801"/>
                  <a:pt x="686676" y="3845480"/>
                </a:cubicBezTo>
                <a:cubicBezTo>
                  <a:pt x="633401" y="3576701"/>
                  <a:pt x="418557" y="3363591"/>
                  <a:pt x="143367" y="3304913"/>
                </a:cubicBezTo>
                <a:close/>
                <a:moveTo>
                  <a:pt x="8461873" y="3161219"/>
                </a:moveTo>
                <a:lnTo>
                  <a:pt x="8478960" y="3162829"/>
                </a:lnTo>
                <a:cubicBezTo>
                  <a:pt x="8511346" y="3163352"/>
                  <a:pt x="8543239" y="3166310"/>
                  <a:pt x="8574422" y="3171823"/>
                </a:cubicBezTo>
                <a:cubicBezTo>
                  <a:pt x="8579998" y="3171407"/>
                  <a:pt x="8585326" y="3172348"/>
                  <a:pt x="8590635" y="3173350"/>
                </a:cubicBezTo>
                <a:lnTo>
                  <a:pt x="8590752" y="3174489"/>
                </a:lnTo>
                <a:cubicBezTo>
                  <a:pt x="8815033" y="3211322"/>
                  <a:pt x="9008920" y="3333951"/>
                  <a:pt x="9135069" y="3506215"/>
                </a:cubicBezTo>
                <a:lnTo>
                  <a:pt x="9139239" y="3512974"/>
                </a:lnTo>
                <a:lnTo>
                  <a:pt x="9139239" y="3816134"/>
                </a:lnTo>
                <a:lnTo>
                  <a:pt x="9120077" y="3747490"/>
                </a:lnTo>
                <a:cubicBezTo>
                  <a:pt x="9039502" y="3525837"/>
                  <a:pt x="8844913" y="3356256"/>
                  <a:pt x="8604122" y="3304913"/>
                </a:cubicBezTo>
                <a:cubicBezTo>
                  <a:pt x="8650738" y="3540094"/>
                  <a:pt x="8821055" y="3732654"/>
                  <a:pt x="9047261" y="3816429"/>
                </a:cubicBezTo>
                <a:lnTo>
                  <a:pt x="9139239" y="3843104"/>
                </a:lnTo>
                <a:lnTo>
                  <a:pt x="9139239" y="3970603"/>
                </a:lnTo>
                <a:lnTo>
                  <a:pt x="9030179" y="3943797"/>
                </a:lnTo>
                <a:cubicBezTo>
                  <a:pt x="8735297" y="3846211"/>
                  <a:pt x="8514628" y="3594637"/>
                  <a:pt x="8470637" y="3288305"/>
                </a:cubicBezTo>
                <a:cubicBezTo>
                  <a:pt x="8470469" y="3288253"/>
                  <a:pt x="8470301" y="3288248"/>
                  <a:pt x="8470131" y="3288243"/>
                </a:cubicBezTo>
                <a:lnTo>
                  <a:pt x="8469593" y="3281619"/>
                </a:lnTo>
                <a:cubicBezTo>
                  <a:pt x="8464534" y="3251607"/>
                  <a:pt x="8462083" y="3220958"/>
                  <a:pt x="8462126" y="3189869"/>
                </a:cubicBezTo>
                <a:cubicBezTo>
                  <a:pt x="8460814" y="3184286"/>
                  <a:pt x="8460755" y="3178663"/>
                  <a:pt x="8460755" y="3173027"/>
                </a:cubicBezTo>
                <a:lnTo>
                  <a:pt x="8461349" y="3161677"/>
                </a:lnTo>
                <a:lnTo>
                  <a:pt x="8461847" y="3161709"/>
                </a:lnTo>
                <a:close/>
                <a:moveTo>
                  <a:pt x="8448085" y="3161219"/>
                </a:moveTo>
                <a:lnTo>
                  <a:pt x="8448111" y="3161709"/>
                </a:lnTo>
                <a:lnTo>
                  <a:pt x="8448609" y="3161677"/>
                </a:lnTo>
                <a:lnTo>
                  <a:pt x="8449203" y="3173027"/>
                </a:lnTo>
                <a:cubicBezTo>
                  <a:pt x="8449203" y="3178663"/>
                  <a:pt x="8449144" y="3184286"/>
                  <a:pt x="8447832" y="3189869"/>
                </a:cubicBezTo>
                <a:cubicBezTo>
                  <a:pt x="8447875" y="3220958"/>
                  <a:pt x="8445424" y="3251607"/>
                  <a:pt x="8440365" y="3281619"/>
                </a:cubicBezTo>
                <a:lnTo>
                  <a:pt x="8439827" y="3288243"/>
                </a:lnTo>
                <a:cubicBezTo>
                  <a:pt x="8439657" y="3288248"/>
                  <a:pt x="8439489" y="3288253"/>
                  <a:pt x="8439321" y="3288305"/>
                </a:cubicBezTo>
                <a:cubicBezTo>
                  <a:pt x="8389046" y="3638399"/>
                  <a:pt x="8108007" y="3916971"/>
                  <a:pt x="7749156" y="3975903"/>
                </a:cubicBezTo>
                <a:lnTo>
                  <a:pt x="7749040" y="3977042"/>
                </a:lnTo>
                <a:cubicBezTo>
                  <a:pt x="7743729" y="3978045"/>
                  <a:pt x="7738400" y="3978986"/>
                  <a:pt x="7732823" y="3978570"/>
                </a:cubicBezTo>
                <a:cubicBezTo>
                  <a:pt x="7701651" y="3984080"/>
                  <a:pt x="7669771" y="3987038"/>
                  <a:pt x="7637396" y="3987561"/>
                </a:cubicBezTo>
                <a:lnTo>
                  <a:pt x="7620278" y="3989174"/>
                </a:lnTo>
                <a:lnTo>
                  <a:pt x="7620252" y="3988683"/>
                </a:lnTo>
                <a:lnTo>
                  <a:pt x="7619753" y="3988716"/>
                </a:lnTo>
                <a:cubicBezTo>
                  <a:pt x="7619187" y="3984944"/>
                  <a:pt x="7619160" y="3981158"/>
                  <a:pt x="7619160" y="3977366"/>
                </a:cubicBezTo>
                <a:cubicBezTo>
                  <a:pt x="7619160" y="3971728"/>
                  <a:pt x="7619219" y="3966104"/>
                  <a:pt x="7620531" y="3960518"/>
                </a:cubicBezTo>
                <a:cubicBezTo>
                  <a:pt x="7620488" y="3929436"/>
                  <a:pt x="7622938" y="3898794"/>
                  <a:pt x="7627995" y="3868787"/>
                </a:cubicBezTo>
                <a:lnTo>
                  <a:pt x="7628535" y="3862150"/>
                </a:lnTo>
                <a:cubicBezTo>
                  <a:pt x="7628704" y="3862145"/>
                  <a:pt x="7628873" y="3862140"/>
                  <a:pt x="7629040" y="3862087"/>
                </a:cubicBezTo>
                <a:cubicBezTo>
                  <a:pt x="7679317" y="3511992"/>
                  <a:pt x="7960356" y="3233421"/>
                  <a:pt x="8319206" y="3174489"/>
                </a:cubicBezTo>
                <a:lnTo>
                  <a:pt x="8319323" y="3173350"/>
                </a:lnTo>
                <a:cubicBezTo>
                  <a:pt x="8324632" y="3172348"/>
                  <a:pt x="8329960" y="3171407"/>
                  <a:pt x="8335536" y="3171823"/>
                </a:cubicBezTo>
                <a:cubicBezTo>
                  <a:pt x="8366719" y="3166310"/>
                  <a:pt x="8398612" y="3163352"/>
                  <a:pt x="8430998" y="3162829"/>
                </a:cubicBezTo>
                <a:close/>
                <a:moveTo>
                  <a:pt x="6769722" y="3161219"/>
                </a:moveTo>
                <a:lnTo>
                  <a:pt x="6786810" y="3162829"/>
                </a:lnTo>
                <a:cubicBezTo>
                  <a:pt x="6819195" y="3163352"/>
                  <a:pt x="6851088" y="3166310"/>
                  <a:pt x="6882271" y="3171823"/>
                </a:cubicBezTo>
                <a:cubicBezTo>
                  <a:pt x="6887847" y="3171407"/>
                  <a:pt x="6893175" y="3172348"/>
                  <a:pt x="6898484" y="3173350"/>
                </a:cubicBezTo>
                <a:lnTo>
                  <a:pt x="6898601" y="3174489"/>
                </a:lnTo>
                <a:cubicBezTo>
                  <a:pt x="7257451" y="3233421"/>
                  <a:pt x="7538490" y="3511992"/>
                  <a:pt x="7588766" y="3862087"/>
                </a:cubicBezTo>
                <a:cubicBezTo>
                  <a:pt x="7588934" y="3862140"/>
                  <a:pt x="7589103" y="3862145"/>
                  <a:pt x="7589272" y="3862150"/>
                </a:cubicBezTo>
                <a:lnTo>
                  <a:pt x="7589812" y="3868787"/>
                </a:lnTo>
                <a:cubicBezTo>
                  <a:pt x="7594869" y="3898794"/>
                  <a:pt x="7597319" y="3929436"/>
                  <a:pt x="7597276" y="3960518"/>
                </a:cubicBezTo>
                <a:cubicBezTo>
                  <a:pt x="7598588" y="3966104"/>
                  <a:pt x="7598647" y="3971728"/>
                  <a:pt x="7598647" y="3977366"/>
                </a:cubicBezTo>
                <a:cubicBezTo>
                  <a:pt x="7598647" y="3981158"/>
                  <a:pt x="7598620" y="3984944"/>
                  <a:pt x="7598054" y="3988716"/>
                </a:cubicBezTo>
                <a:lnTo>
                  <a:pt x="7597555" y="3988683"/>
                </a:lnTo>
                <a:lnTo>
                  <a:pt x="7597529" y="3989174"/>
                </a:lnTo>
                <a:lnTo>
                  <a:pt x="7580411" y="3987561"/>
                </a:lnTo>
                <a:cubicBezTo>
                  <a:pt x="7548036" y="3987038"/>
                  <a:pt x="7516156" y="3984080"/>
                  <a:pt x="7484984" y="3978570"/>
                </a:cubicBezTo>
                <a:cubicBezTo>
                  <a:pt x="7479407" y="3978986"/>
                  <a:pt x="7474078" y="3978045"/>
                  <a:pt x="7468767" y="3977042"/>
                </a:cubicBezTo>
                <a:lnTo>
                  <a:pt x="7468651" y="3975903"/>
                </a:lnTo>
                <a:cubicBezTo>
                  <a:pt x="7109800" y="3916971"/>
                  <a:pt x="6828761" y="3638399"/>
                  <a:pt x="6778486" y="3288305"/>
                </a:cubicBezTo>
                <a:cubicBezTo>
                  <a:pt x="6778318" y="3288253"/>
                  <a:pt x="6778150" y="3288248"/>
                  <a:pt x="6777980" y="3288243"/>
                </a:cubicBezTo>
                <a:lnTo>
                  <a:pt x="6777442" y="3281619"/>
                </a:lnTo>
                <a:cubicBezTo>
                  <a:pt x="6772383" y="3251607"/>
                  <a:pt x="6769933" y="3220958"/>
                  <a:pt x="6769975" y="3189869"/>
                </a:cubicBezTo>
                <a:cubicBezTo>
                  <a:pt x="6768663" y="3184286"/>
                  <a:pt x="6768604" y="3178663"/>
                  <a:pt x="6768604" y="3173027"/>
                </a:cubicBezTo>
                <a:lnTo>
                  <a:pt x="6769198" y="3161677"/>
                </a:lnTo>
                <a:lnTo>
                  <a:pt x="6769696" y="3161709"/>
                </a:lnTo>
                <a:close/>
                <a:moveTo>
                  <a:pt x="6755934" y="3161219"/>
                </a:moveTo>
                <a:lnTo>
                  <a:pt x="6755960" y="3161709"/>
                </a:lnTo>
                <a:lnTo>
                  <a:pt x="6756458" y="3161677"/>
                </a:lnTo>
                <a:lnTo>
                  <a:pt x="6757052" y="3173027"/>
                </a:lnTo>
                <a:cubicBezTo>
                  <a:pt x="6757052" y="3178663"/>
                  <a:pt x="6756994" y="3184286"/>
                  <a:pt x="6755682" y="3189869"/>
                </a:cubicBezTo>
                <a:cubicBezTo>
                  <a:pt x="6755724" y="3220958"/>
                  <a:pt x="6753273" y="3251607"/>
                  <a:pt x="6748215" y="3281619"/>
                </a:cubicBezTo>
                <a:lnTo>
                  <a:pt x="6747676" y="3288243"/>
                </a:lnTo>
                <a:cubicBezTo>
                  <a:pt x="6747507" y="3288248"/>
                  <a:pt x="6747338" y="3288253"/>
                  <a:pt x="6747171" y="3288305"/>
                </a:cubicBezTo>
                <a:cubicBezTo>
                  <a:pt x="6696895" y="3638399"/>
                  <a:pt x="6415856" y="3916971"/>
                  <a:pt x="6057005" y="3975903"/>
                </a:cubicBezTo>
                <a:lnTo>
                  <a:pt x="6056889" y="3977042"/>
                </a:lnTo>
                <a:cubicBezTo>
                  <a:pt x="6051578" y="3978045"/>
                  <a:pt x="6046249" y="3978986"/>
                  <a:pt x="6040672" y="3978570"/>
                </a:cubicBezTo>
                <a:cubicBezTo>
                  <a:pt x="6009500" y="3984080"/>
                  <a:pt x="5977620" y="3987038"/>
                  <a:pt x="5945246" y="3987561"/>
                </a:cubicBezTo>
                <a:lnTo>
                  <a:pt x="5928127" y="3989174"/>
                </a:lnTo>
                <a:lnTo>
                  <a:pt x="5928101" y="3988683"/>
                </a:lnTo>
                <a:lnTo>
                  <a:pt x="5927602" y="3988716"/>
                </a:lnTo>
                <a:cubicBezTo>
                  <a:pt x="5927036" y="3984944"/>
                  <a:pt x="5927009" y="3981158"/>
                  <a:pt x="5927009" y="3977366"/>
                </a:cubicBezTo>
                <a:cubicBezTo>
                  <a:pt x="5927009" y="3971728"/>
                  <a:pt x="5927068" y="3966104"/>
                  <a:pt x="5928380" y="3960518"/>
                </a:cubicBezTo>
                <a:cubicBezTo>
                  <a:pt x="5928338" y="3929436"/>
                  <a:pt x="5930787" y="3898794"/>
                  <a:pt x="5935844" y="3868787"/>
                </a:cubicBezTo>
                <a:lnTo>
                  <a:pt x="5936384" y="3862150"/>
                </a:lnTo>
                <a:cubicBezTo>
                  <a:pt x="5936553" y="3862145"/>
                  <a:pt x="5936722" y="3862140"/>
                  <a:pt x="5936890" y="3862087"/>
                </a:cubicBezTo>
                <a:cubicBezTo>
                  <a:pt x="5987166" y="3511992"/>
                  <a:pt x="6268205" y="3233421"/>
                  <a:pt x="6627056" y="3174489"/>
                </a:cubicBezTo>
                <a:lnTo>
                  <a:pt x="6627173" y="3173350"/>
                </a:lnTo>
                <a:cubicBezTo>
                  <a:pt x="6632481" y="3172348"/>
                  <a:pt x="6637809" y="3171407"/>
                  <a:pt x="6643385" y="3171823"/>
                </a:cubicBezTo>
                <a:cubicBezTo>
                  <a:pt x="6674569" y="3166310"/>
                  <a:pt x="6706461" y="3163352"/>
                  <a:pt x="6738847" y="3162829"/>
                </a:cubicBezTo>
                <a:close/>
                <a:moveTo>
                  <a:pt x="5077571" y="3161219"/>
                </a:moveTo>
                <a:lnTo>
                  <a:pt x="5094659" y="3162829"/>
                </a:lnTo>
                <a:cubicBezTo>
                  <a:pt x="5127044" y="3163352"/>
                  <a:pt x="5158937" y="3166310"/>
                  <a:pt x="5190120" y="3171823"/>
                </a:cubicBezTo>
                <a:cubicBezTo>
                  <a:pt x="5195696" y="3171407"/>
                  <a:pt x="5201024" y="3172348"/>
                  <a:pt x="5206334" y="3173350"/>
                </a:cubicBezTo>
                <a:lnTo>
                  <a:pt x="5206450" y="3174489"/>
                </a:lnTo>
                <a:cubicBezTo>
                  <a:pt x="5565300" y="3233421"/>
                  <a:pt x="5846339" y="3511992"/>
                  <a:pt x="5896616" y="3862087"/>
                </a:cubicBezTo>
                <a:cubicBezTo>
                  <a:pt x="5896783" y="3862140"/>
                  <a:pt x="5896953" y="3862145"/>
                  <a:pt x="5897121" y="3862150"/>
                </a:cubicBezTo>
                <a:lnTo>
                  <a:pt x="5897662" y="3868787"/>
                </a:lnTo>
                <a:cubicBezTo>
                  <a:pt x="5902718" y="3898794"/>
                  <a:pt x="5905168" y="3929436"/>
                  <a:pt x="5905126" y="3960518"/>
                </a:cubicBezTo>
                <a:cubicBezTo>
                  <a:pt x="5906438" y="3966104"/>
                  <a:pt x="5906496" y="3971728"/>
                  <a:pt x="5906496" y="3977366"/>
                </a:cubicBezTo>
                <a:cubicBezTo>
                  <a:pt x="5906496" y="3981158"/>
                  <a:pt x="5906469" y="3984944"/>
                  <a:pt x="5905903" y="3988716"/>
                </a:cubicBezTo>
                <a:lnTo>
                  <a:pt x="5905404" y="3988683"/>
                </a:lnTo>
                <a:lnTo>
                  <a:pt x="5905378" y="3989174"/>
                </a:lnTo>
                <a:lnTo>
                  <a:pt x="5888260" y="3987561"/>
                </a:lnTo>
                <a:cubicBezTo>
                  <a:pt x="5855886" y="3987038"/>
                  <a:pt x="5824005" y="3984080"/>
                  <a:pt x="5792833" y="3978570"/>
                </a:cubicBezTo>
                <a:cubicBezTo>
                  <a:pt x="5787256" y="3978986"/>
                  <a:pt x="5781927" y="3978045"/>
                  <a:pt x="5776617" y="3977042"/>
                </a:cubicBezTo>
                <a:lnTo>
                  <a:pt x="5776501" y="3975903"/>
                </a:lnTo>
                <a:cubicBezTo>
                  <a:pt x="5417649" y="3916971"/>
                  <a:pt x="5136610" y="3638399"/>
                  <a:pt x="5086335" y="3288305"/>
                </a:cubicBezTo>
                <a:cubicBezTo>
                  <a:pt x="5086167" y="3288253"/>
                  <a:pt x="5085999" y="3288248"/>
                  <a:pt x="5085830" y="3288243"/>
                </a:cubicBezTo>
                <a:lnTo>
                  <a:pt x="5085291" y="3281619"/>
                </a:lnTo>
                <a:cubicBezTo>
                  <a:pt x="5080233" y="3251607"/>
                  <a:pt x="5077782" y="3220958"/>
                  <a:pt x="5077824" y="3189869"/>
                </a:cubicBezTo>
                <a:cubicBezTo>
                  <a:pt x="5076512" y="3184286"/>
                  <a:pt x="5076453" y="3178663"/>
                  <a:pt x="5076453" y="3173027"/>
                </a:cubicBezTo>
                <a:lnTo>
                  <a:pt x="5077047" y="3161677"/>
                </a:lnTo>
                <a:lnTo>
                  <a:pt x="5077545" y="3161709"/>
                </a:lnTo>
                <a:close/>
                <a:moveTo>
                  <a:pt x="5063783" y="3161219"/>
                </a:moveTo>
                <a:lnTo>
                  <a:pt x="5063809" y="3161709"/>
                </a:lnTo>
                <a:lnTo>
                  <a:pt x="5064307" y="3161677"/>
                </a:lnTo>
                <a:lnTo>
                  <a:pt x="5064902" y="3173027"/>
                </a:lnTo>
                <a:cubicBezTo>
                  <a:pt x="5064902" y="3178663"/>
                  <a:pt x="5064842" y="3184286"/>
                  <a:pt x="5063530" y="3189869"/>
                </a:cubicBezTo>
                <a:cubicBezTo>
                  <a:pt x="5063572" y="3220958"/>
                  <a:pt x="5061122" y="3251607"/>
                  <a:pt x="5056063" y="3281619"/>
                </a:cubicBezTo>
                <a:lnTo>
                  <a:pt x="5055525" y="3288243"/>
                </a:lnTo>
                <a:cubicBezTo>
                  <a:pt x="5055355" y="3288248"/>
                  <a:pt x="5055187" y="3288253"/>
                  <a:pt x="5055019" y="3288305"/>
                </a:cubicBezTo>
                <a:cubicBezTo>
                  <a:pt x="5004744" y="3638399"/>
                  <a:pt x="4723705" y="3916971"/>
                  <a:pt x="4364853" y="3975903"/>
                </a:cubicBezTo>
                <a:lnTo>
                  <a:pt x="4364737" y="3977042"/>
                </a:lnTo>
                <a:cubicBezTo>
                  <a:pt x="4359427" y="3978045"/>
                  <a:pt x="4354098" y="3978986"/>
                  <a:pt x="4348521" y="3978570"/>
                </a:cubicBezTo>
                <a:cubicBezTo>
                  <a:pt x="4317350" y="3984080"/>
                  <a:pt x="4285468" y="3987038"/>
                  <a:pt x="4253094" y="3987561"/>
                </a:cubicBezTo>
                <a:lnTo>
                  <a:pt x="4235976" y="3989174"/>
                </a:lnTo>
                <a:lnTo>
                  <a:pt x="4235950" y="3988683"/>
                </a:lnTo>
                <a:lnTo>
                  <a:pt x="4235451" y="3988716"/>
                </a:lnTo>
                <a:cubicBezTo>
                  <a:pt x="4234885" y="3984944"/>
                  <a:pt x="4234858" y="3981158"/>
                  <a:pt x="4234858" y="3977366"/>
                </a:cubicBezTo>
                <a:cubicBezTo>
                  <a:pt x="4234858" y="3971728"/>
                  <a:pt x="4234916" y="3966104"/>
                  <a:pt x="4236228" y="3960518"/>
                </a:cubicBezTo>
                <a:cubicBezTo>
                  <a:pt x="4236186" y="3929436"/>
                  <a:pt x="4238636" y="3898794"/>
                  <a:pt x="4243692" y="3868787"/>
                </a:cubicBezTo>
                <a:lnTo>
                  <a:pt x="4244233" y="3862150"/>
                </a:lnTo>
                <a:cubicBezTo>
                  <a:pt x="4244401" y="3862145"/>
                  <a:pt x="4244571" y="3862140"/>
                  <a:pt x="4244738" y="3862087"/>
                </a:cubicBezTo>
                <a:cubicBezTo>
                  <a:pt x="4295015" y="3511992"/>
                  <a:pt x="4576054" y="3233421"/>
                  <a:pt x="4934904" y="3174489"/>
                </a:cubicBezTo>
                <a:lnTo>
                  <a:pt x="4935021" y="3173350"/>
                </a:lnTo>
                <a:cubicBezTo>
                  <a:pt x="4940330" y="3172348"/>
                  <a:pt x="4945658" y="3171407"/>
                  <a:pt x="4951234" y="3171823"/>
                </a:cubicBezTo>
                <a:cubicBezTo>
                  <a:pt x="4982417" y="3166310"/>
                  <a:pt x="5014310" y="3163352"/>
                  <a:pt x="5046695" y="3162829"/>
                </a:cubicBezTo>
                <a:close/>
                <a:moveTo>
                  <a:pt x="3385420" y="3161219"/>
                </a:moveTo>
                <a:lnTo>
                  <a:pt x="3402507" y="3162829"/>
                </a:lnTo>
                <a:cubicBezTo>
                  <a:pt x="3434893" y="3163352"/>
                  <a:pt x="3466785" y="3166310"/>
                  <a:pt x="3497969" y="3171823"/>
                </a:cubicBezTo>
                <a:cubicBezTo>
                  <a:pt x="3503545" y="3171407"/>
                  <a:pt x="3508873" y="3172348"/>
                  <a:pt x="3514181" y="3173350"/>
                </a:cubicBezTo>
                <a:lnTo>
                  <a:pt x="3514298" y="3174489"/>
                </a:lnTo>
                <a:cubicBezTo>
                  <a:pt x="3873149" y="3233421"/>
                  <a:pt x="4154188" y="3511992"/>
                  <a:pt x="4204464" y="3862087"/>
                </a:cubicBezTo>
                <a:cubicBezTo>
                  <a:pt x="4204632" y="3862140"/>
                  <a:pt x="4204801" y="3862145"/>
                  <a:pt x="4204970" y="3862150"/>
                </a:cubicBezTo>
                <a:lnTo>
                  <a:pt x="4205510" y="3868787"/>
                </a:lnTo>
                <a:cubicBezTo>
                  <a:pt x="4210567" y="3898794"/>
                  <a:pt x="4213016" y="3929436"/>
                  <a:pt x="4212974" y="3960518"/>
                </a:cubicBezTo>
                <a:cubicBezTo>
                  <a:pt x="4214286" y="3966104"/>
                  <a:pt x="4214345" y="3971728"/>
                  <a:pt x="4214345" y="3977366"/>
                </a:cubicBezTo>
                <a:cubicBezTo>
                  <a:pt x="4214345" y="3981158"/>
                  <a:pt x="4214318" y="3984944"/>
                  <a:pt x="4213752" y="3988716"/>
                </a:cubicBezTo>
                <a:lnTo>
                  <a:pt x="4213253" y="3988683"/>
                </a:lnTo>
                <a:lnTo>
                  <a:pt x="4213227" y="3989174"/>
                </a:lnTo>
                <a:lnTo>
                  <a:pt x="4196108" y="3987561"/>
                </a:lnTo>
                <a:cubicBezTo>
                  <a:pt x="4163734" y="3987038"/>
                  <a:pt x="4131854" y="3984080"/>
                  <a:pt x="4100682" y="3978570"/>
                </a:cubicBezTo>
                <a:cubicBezTo>
                  <a:pt x="4095105" y="3978986"/>
                  <a:pt x="4089776" y="3978045"/>
                  <a:pt x="4084465" y="3977042"/>
                </a:cubicBezTo>
                <a:lnTo>
                  <a:pt x="4084349" y="3975903"/>
                </a:lnTo>
                <a:cubicBezTo>
                  <a:pt x="3725498" y="3916971"/>
                  <a:pt x="3444459" y="3638399"/>
                  <a:pt x="3394183" y="3288305"/>
                </a:cubicBezTo>
                <a:cubicBezTo>
                  <a:pt x="3394016" y="3288253"/>
                  <a:pt x="3393847" y="3288248"/>
                  <a:pt x="3393678" y="3288243"/>
                </a:cubicBezTo>
                <a:lnTo>
                  <a:pt x="3393139" y="3281619"/>
                </a:lnTo>
                <a:cubicBezTo>
                  <a:pt x="3388081" y="3251607"/>
                  <a:pt x="3385630" y="3220958"/>
                  <a:pt x="3385672" y="3189869"/>
                </a:cubicBezTo>
                <a:cubicBezTo>
                  <a:pt x="3384360" y="3184286"/>
                  <a:pt x="3384302" y="3178663"/>
                  <a:pt x="3384302" y="3173027"/>
                </a:cubicBezTo>
                <a:lnTo>
                  <a:pt x="3384896" y="3161677"/>
                </a:lnTo>
                <a:lnTo>
                  <a:pt x="3385394" y="3161709"/>
                </a:lnTo>
                <a:close/>
                <a:moveTo>
                  <a:pt x="3371632" y="3161219"/>
                </a:moveTo>
                <a:lnTo>
                  <a:pt x="3371658" y="3161709"/>
                </a:lnTo>
                <a:lnTo>
                  <a:pt x="3372156" y="3161677"/>
                </a:lnTo>
                <a:lnTo>
                  <a:pt x="3372750" y="3173027"/>
                </a:lnTo>
                <a:cubicBezTo>
                  <a:pt x="3372750" y="3178663"/>
                  <a:pt x="3372691" y="3184286"/>
                  <a:pt x="3371379" y="3189869"/>
                </a:cubicBezTo>
                <a:cubicBezTo>
                  <a:pt x="3371421" y="3220958"/>
                  <a:pt x="3368971" y="3251607"/>
                  <a:pt x="3363912" y="3281619"/>
                </a:cubicBezTo>
                <a:lnTo>
                  <a:pt x="3363374" y="3288243"/>
                </a:lnTo>
                <a:cubicBezTo>
                  <a:pt x="3363204" y="3288248"/>
                  <a:pt x="3363036" y="3288253"/>
                  <a:pt x="3362868" y="3288305"/>
                </a:cubicBezTo>
                <a:cubicBezTo>
                  <a:pt x="3312593" y="3638399"/>
                  <a:pt x="3031554" y="3916971"/>
                  <a:pt x="2672703" y="3975903"/>
                </a:cubicBezTo>
                <a:lnTo>
                  <a:pt x="2672586" y="3977042"/>
                </a:lnTo>
                <a:cubicBezTo>
                  <a:pt x="2667276" y="3978045"/>
                  <a:pt x="2661947" y="3978986"/>
                  <a:pt x="2656370" y="3978570"/>
                </a:cubicBezTo>
                <a:cubicBezTo>
                  <a:pt x="2625198" y="3984080"/>
                  <a:pt x="2593318" y="3987038"/>
                  <a:pt x="2560943" y="3987561"/>
                </a:cubicBezTo>
                <a:lnTo>
                  <a:pt x="2543825" y="3989174"/>
                </a:lnTo>
                <a:lnTo>
                  <a:pt x="2543799" y="3988683"/>
                </a:lnTo>
                <a:lnTo>
                  <a:pt x="2543300" y="3988716"/>
                </a:lnTo>
                <a:cubicBezTo>
                  <a:pt x="2542734" y="3984944"/>
                  <a:pt x="2542707" y="3981158"/>
                  <a:pt x="2542707" y="3977366"/>
                </a:cubicBezTo>
                <a:cubicBezTo>
                  <a:pt x="2542707" y="3971728"/>
                  <a:pt x="2542765" y="3966104"/>
                  <a:pt x="2544077" y="3960518"/>
                </a:cubicBezTo>
                <a:cubicBezTo>
                  <a:pt x="2544035" y="3929436"/>
                  <a:pt x="2546485" y="3898794"/>
                  <a:pt x="2551541" y="3868787"/>
                </a:cubicBezTo>
                <a:lnTo>
                  <a:pt x="2552082" y="3862150"/>
                </a:lnTo>
                <a:cubicBezTo>
                  <a:pt x="2552250" y="3862145"/>
                  <a:pt x="2552420" y="3862140"/>
                  <a:pt x="2552587" y="3862087"/>
                </a:cubicBezTo>
                <a:cubicBezTo>
                  <a:pt x="2602864" y="3511992"/>
                  <a:pt x="2883903" y="3233421"/>
                  <a:pt x="3242753" y="3174489"/>
                </a:cubicBezTo>
                <a:lnTo>
                  <a:pt x="3242870" y="3173350"/>
                </a:lnTo>
                <a:cubicBezTo>
                  <a:pt x="3248179" y="3172348"/>
                  <a:pt x="3253507" y="3171407"/>
                  <a:pt x="3259083" y="3171823"/>
                </a:cubicBezTo>
                <a:cubicBezTo>
                  <a:pt x="3290266" y="3166310"/>
                  <a:pt x="3322159" y="3163352"/>
                  <a:pt x="3354544" y="3162829"/>
                </a:cubicBezTo>
                <a:close/>
                <a:moveTo>
                  <a:pt x="1693269" y="3161219"/>
                </a:moveTo>
                <a:lnTo>
                  <a:pt x="1710356" y="3162829"/>
                </a:lnTo>
                <a:cubicBezTo>
                  <a:pt x="1742742" y="3163352"/>
                  <a:pt x="1774634" y="3166310"/>
                  <a:pt x="1805818" y="3171823"/>
                </a:cubicBezTo>
                <a:cubicBezTo>
                  <a:pt x="1811394" y="3171407"/>
                  <a:pt x="1816722" y="3172348"/>
                  <a:pt x="1822030" y="3173350"/>
                </a:cubicBezTo>
                <a:lnTo>
                  <a:pt x="1822148" y="3174489"/>
                </a:lnTo>
                <a:cubicBezTo>
                  <a:pt x="2180998" y="3233421"/>
                  <a:pt x="2462037" y="3511992"/>
                  <a:pt x="2512313" y="3862087"/>
                </a:cubicBezTo>
                <a:cubicBezTo>
                  <a:pt x="2512481" y="3862140"/>
                  <a:pt x="2512650" y="3862145"/>
                  <a:pt x="2512819" y="3862150"/>
                </a:cubicBezTo>
                <a:lnTo>
                  <a:pt x="2513359" y="3868787"/>
                </a:lnTo>
                <a:cubicBezTo>
                  <a:pt x="2518416" y="3898794"/>
                  <a:pt x="2520865" y="3929436"/>
                  <a:pt x="2520823" y="3960518"/>
                </a:cubicBezTo>
                <a:cubicBezTo>
                  <a:pt x="2522135" y="3966104"/>
                  <a:pt x="2522194" y="3971728"/>
                  <a:pt x="2522194" y="3977366"/>
                </a:cubicBezTo>
                <a:cubicBezTo>
                  <a:pt x="2522194" y="3981158"/>
                  <a:pt x="2522167" y="3984944"/>
                  <a:pt x="2521601" y="3988716"/>
                </a:cubicBezTo>
                <a:lnTo>
                  <a:pt x="2521102" y="3988683"/>
                </a:lnTo>
                <a:lnTo>
                  <a:pt x="2521076" y="3989174"/>
                </a:lnTo>
                <a:lnTo>
                  <a:pt x="2503957" y="3987561"/>
                </a:lnTo>
                <a:cubicBezTo>
                  <a:pt x="2471583" y="3987038"/>
                  <a:pt x="2439703" y="3984080"/>
                  <a:pt x="2408531" y="3978570"/>
                </a:cubicBezTo>
                <a:cubicBezTo>
                  <a:pt x="2402954" y="3978986"/>
                  <a:pt x="2397625" y="3978045"/>
                  <a:pt x="2392314" y="3977042"/>
                </a:cubicBezTo>
                <a:lnTo>
                  <a:pt x="2392198" y="3975903"/>
                </a:lnTo>
                <a:cubicBezTo>
                  <a:pt x="2033347" y="3916971"/>
                  <a:pt x="1752308" y="3638399"/>
                  <a:pt x="1702032" y="3288305"/>
                </a:cubicBezTo>
                <a:cubicBezTo>
                  <a:pt x="1701865" y="3288253"/>
                  <a:pt x="1701696" y="3288248"/>
                  <a:pt x="1701527" y="3288243"/>
                </a:cubicBezTo>
                <a:lnTo>
                  <a:pt x="1700989" y="3281619"/>
                </a:lnTo>
                <a:cubicBezTo>
                  <a:pt x="1695930" y="3251607"/>
                  <a:pt x="1693479" y="3220958"/>
                  <a:pt x="1693521" y="3189869"/>
                </a:cubicBezTo>
                <a:cubicBezTo>
                  <a:pt x="1692209" y="3184286"/>
                  <a:pt x="1692151" y="3178663"/>
                  <a:pt x="1692151" y="3173027"/>
                </a:cubicBezTo>
                <a:lnTo>
                  <a:pt x="1692745" y="3161677"/>
                </a:lnTo>
                <a:lnTo>
                  <a:pt x="1693243" y="3161709"/>
                </a:lnTo>
                <a:close/>
                <a:moveTo>
                  <a:pt x="1679481" y="3161219"/>
                </a:moveTo>
                <a:lnTo>
                  <a:pt x="1679507" y="3161709"/>
                </a:lnTo>
                <a:lnTo>
                  <a:pt x="1680005" y="3161677"/>
                </a:lnTo>
                <a:lnTo>
                  <a:pt x="1680599" y="3173027"/>
                </a:lnTo>
                <a:cubicBezTo>
                  <a:pt x="1680599" y="3178663"/>
                  <a:pt x="1680540" y="3184286"/>
                  <a:pt x="1679228" y="3189869"/>
                </a:cubicBezTo>
                <a:cubicBezTo>
                  <a:pt x="1679270" y="3220958"/>
                  <a:pt x="1676820" y="3251607"/>
                  <a:pt x="1671761" y="3281619"/>
                </a:cubicBezTo>
                <a:lnTo>
                  <a:pt x="1671223" y="3288243"/>
                </a:lnTo>
                <a:cubicBezTo>
                  <a:pt x="1671053" y="3288248"/>
                  <a:pt x="1670885" y="3288253"/>
                  <a:pt x="1670717" y="3288305"/>
                </a:cubicBezTo>
                <a:cubicBezTo>
                  <a:pt x="1620442" y="3638399"/>
                  <a:pt x="1339403" y="3916971"/>
                  <a:pt x="980552" y="3975903"/>
                </a:cubicBezTo>
                <a:lnTo>
                  <a:pt x="980435" y="3977042"/>
                </a:lnTo>
                <a:cubicBezTo>
                  <a:pt x="975125" y="3978045"/>
                  <a:pt x="969796" y="3978986"/>
                  <a:pt x="964219" y="3978570"/>
                </a:cubicBezTo>
                <a:cubicBezTo>
                  <a:pt x="933047" y="3984080"/>
                  <a:pt x="901167" y="3987038"/>
                  <a:pt x="868792" y="3987561"/>
                </a:cubicBezTo>
                <a:lnTo>
                  <a:pt x="851674" y="3989174"/>
                </a:lnTo>
                <a:lnTo>
                  <a:pt x="851648" y="3988683"/>
                </a:lnTo>
                <a:lnTo>
                  <a:pt x="851149" y="3988716"/>
                </a:lnTo>
                <a:cubicBezTo>
                  <a:pt x="850583" y="3984944"/>
                  <a:pt x="850556" y="3981158"/>
                  <a:pt x="850556" y="3977366"/>
                </a:cubicBezTo>
                <a:cubicBezTo>
                  <a:pt x="850556" y="3971728"/>
                  <a:pt x="850614" y="3966104"/>
                  <a:pt x="851926" y="3960518"/>
                </a:cubicBezTo>
                <a:cubicBezTo>
                  <a:pt x="851884" y="3929436"/>
                  <a:pt x="854334" y="3898794"/>
                  <a:pt x="859390" y="3868787"/>
                </a:cubicBezTo>
                <a:lnTo>
                  <a:pt x="859931" y="3862150"/>
                </a:lnTo>
                <a:cubicBezTo>
                  <a:pt x="860099" y="3862145"/>
                  <a:pt x="860269" y="3862140"/>
                  <a:pt x="860436" y="3862087"/>
                </a:cubicBezTo>
                <a:cubicBezTo>
                  <a:pt x="910713" y="3511992"/>
                  <a:pt x="1191752" y="3233421"/>
                  <a:pt x="1550602" y="3174489"/>
                </a:cubicBezTo>
                <a:lnTo>
                  <a:pt x="1550719" y="3173350"/>
                </a:lnTo>
                <a:cubicBezTo>
                  <a:pt x="1556028" y="3172348"/>
                  <a:pt x="1561356" y="3171407"/>
                  <a:pt x="1566932" y="3171823"/>
                </a:cubicBezTo>
                <a:cubicBezTo>
                  <a:pt x="1598115" y="3166310"/>
                  <a:pt x="1630008" y="3163352"/>
                  <a:pt x="1662393" y="3162829"/>
                </a:cubicBezTo>
                <a:close/>
                <a:moveTo>
                  <a:pt x="1118" y="3161219"/>
                </a:moveTo>
                <a:lnTo>
                  <a:pt x="18205" y="3162829"/>
                </a:lnTo>
                <a:cubicBezTo>
                  <a:pt x="50591" y="3163352"/>
                  <a:pt x="82483" y="3166310"/>
                  <a:pt x="113667" y="3171823"/>
                </a:cubicBezTo>
                <a:cubicBezTo>
                  <a:pt x="119243" y="3171407"/>
                  <a:pt x="124571" y="3172348"/>
                  <a:pt x="129879" y="3173350"/>
                </a:cubicBezTo>
                <a:lnTo>
                  <a:pt x="129997" y="3174489"/>
                </a:lnTo>
                <a:cubicBezTo>
                  <a:pt x="488847" y="3233421"/>
                  <a:pt x="769886" y="3511992"/>
                  <a:pt x="820162" y="3862087"/>
                </a:cubicBezTo>
                <a:cubicBezTo>
                  <a:pt x="820330" y="3862140"/>
                  <a:pt x="820499" y="3862145"/>
                  <a:pt x="820668" y="3862150"/>
                </a:cubicBezTo>
                <a:lnTo>
                  <a:pt x="821208" y="3868787"/>
                </a:lnTo>
                <a:cubicBezTo>
                  <a:pt x="826265" y="3898794"/>
                  <a:pt x="828714" y="3929436"/>
                  <a:pt x="828672" y="3960518"/>
                </a:cubicBezTo>
                <a:cubicBezTo>
                  <a:pt x="829984" y="3966104"/>
                  <a:pt x="830043" y="3971728"/>
                  <a:pt x="830043" y="3977366"/>
                </a:cubicBezTo>
                <a:cubicBezTo>
                  <a:pt x="830043" y="3981158"/>
                  <a:pt x="830016" y="3984944"/>
                  <a:pt x="829450" y="3988716"/>
                </a:cubicBezTo>
                <a:lnTo>
                  <a:pt x="828951" y="3988683"/>
                </a:lnTo>
                <a:lnTo>
                  <a:pt x="828925" y="3989174"/>
                </a:lnTo>
                <a:lnTo>
                  <a:pt x="811806" y="3987561"/>
                </a:lnTo>
                <a:cubicBezTo>
                  <a:pt x="779432" y="3987038"/>
                  <a:pt x="747552" y="3984080"/>
                  <a:pt x="716380" y="3978570"/>
                </a:cubicBezTo>
                <a:cubicBezTo>
                  <a:pt x="710803" y="3978986"/>
                  <a:pt x="705474" y="3978045"/>
                  <a:pt x="700163" y="3977042"/>
                </a:cubicBezTo>
                <a:lnTo>
                  <a:pt x="700047" y="3975903"/>
                </a:lnTo>
                <a:cubicBezTo>
                  <a:pt x="341196" y="3916971"/>
                  <a:pt x="60157" y="3638399"/>
                  <a:pt x="9881" y="3288305"/>
                </a:cubicBezTo>
                <a:cubicBezTo>
                  <a:pt x="9714" y="3288253"/>
                  <a:pt x="9545" y="3288248"/>
                  <a:pt x="9376" y="3288243"/>
                </a:cubicBezTo>
                <a:lnTo>
                  <a:pt x="8837" y="3281619"/>
                </a:lnTo>
                <a:cubicBezTo>
                  <a:pt x="3779" y="3251607"/>
                  <a:pt x="1328" y="3220958"/>
                  <a:pt x="1370" y="3189869"/>
                </a:cubicBezTo>
                <a:cubicBezTo>
                  <a:pt x="58" y="3184286"/>
                  <a:pt x="0" y="3178663"/>
                  <a:pt x="0" y="3173027"/>
                </a:cubicBezTo>
                <a:lnTo>
                  <a:pt x="594" y="3161677"/>
                </a:lnTo>
                <a:lnTo>
                  <a:pt x="1092" y="3161709"/>
                </a:lnTo>
                <a:close/>
                <a:moveTo>
                  <a:pt x="7762529" y="2447425"/>
                </a:moveTo>
                <a:cubicBezTo>
                  <a:pt x="7815805" y="2718331"/>
                  <a:pt x="8030648" y="2933128"/>
                  <a:pt x="8305838" y="2992271"/>
                </a:cubicBezTo>
                <a:cubicBezTo>
                  <a:pt x="8252563" y="2721365"/>
                  <a:pt x="8037719" y="2506568"/>
                  <a:pt x="7762529" y="2447425"/>
                </a:cubicBezTo>
                <a:close/>
                <a:moveTo>
                  <a:pt x="7455280" y="2447425"/>
                </a:moveTo>
                <a:cubicBezTo>
                  <a:pt x="7180090" y="2506568"/>
                  <a:pt x="6965246" y="2721365"/>
                  <a:pt x="6911971" y="2992271"/>
                </a:cubicBezTo>
                <a:cubicBezTo>
                  <a:pt x="7187161" y="2933128"/>
                  <a:pt x="7402004" y="2718331"/>
                  <a:pt x="7455280" y="2447425"/>
                </a:cubicBezTo>
                <a:close/>
                <a:moveTo>
                  <a:pt x="6070378" y="2447425"/>
                </a:moveTo>
                <a:cubicBezTo>
                  <a:pt x="6123654" y="2718331"/>
                  <a:pt x="6338497" y="2933128"/>
                  <a:pt x="6613687" y="2992271"/>
                </a:cubicBezTo>
                <a:cubicBezTo>
                  <a:pt x="6560412" y="2721365"/>
                  <a:pt x="6345568" y="2506568"/>
                  <a:pt x="6070378" y="2447425"/>
                </a:cubicBezTo>
                <a:close/>
                <a:moveTo>
                  <a:pt x="5763129" y="2447425"/>
                </a:moveTo>
                <a:cubicBezTo>
                  <a:pt x="5487939" y="2506568"/>
                  <a:pt x="5273095" y="2721365"/>
                  <a:pt x="5219820" y="2992271"/>
                </a:cubicBezTo>
                <a:cubicBezTo>
                  <a:pt x="5495010" y="2933128"/>
                  <a:pt x="5709853" y="2718331"/>
                  <a:pt x="5763129" y="2447425"/>
                </a:cubicBezTo>
                <a:close/>
                <a:moveTo>
                  <a:pt x="4378227" y="2447425"/>
                </a:moveTo>
                <a:cubicBezTo>
                  <a:pt x="4431503" y="2718331"/>
                  <a:pt x="4646346" y="2933128"/>
                  <a:pt x="4921536" y="2992271"/>
                </a:cubicBezTo>
                <a:cubicBezTo>
                  <a:pt x="4868261" y="2721365"/>
                  <a:pt x="4653417" y="2506568"/>
                  <a:pt x="4378227" y="2447425"/>
                </a:cubicBezTo>
                <a:close/>
                <a:moveTo>
                  <a:pt x="4070978" y="2447425"/>
                </a:moveTo>
                <a:cubicBezTo>
                  <a:pt x="3795788" y="2506568"/>
                  <a:pt x="3580944" y="2721365"/>
                  <a:pt x="3527669" y="2992271"/>
                </a:cubicBezTo>
                <a:cubicBezTo>
                  <a:pt x="3802859" y="2933128"/>
                  <a:pt x="4017702" y="2718331"/>
                  <a:pt x="4070978" y="2447425"/>
                </a:cubicBezTo>
                <a:close/>
                <a:moveTo>
                  <a:pt x="2686076" y="2447425"/>
                </a:moveTo>
                <a:cubicBezTo>
                  <a:pt x="2739352" y="2718331"/>
                  <a:pt x="2954195" y="2933128"/>
                  <a:pt x="3229385" y="2992271"/>
                </a:cubicBezTo>
                <a:cubicBezTo>
                  <a:pt x="3176110" y="2721365"/>
                  <a:pt x="2961266" y="2506568"/>
                  <a:pt x="2686076" y="2447425"/>
                </a:cubicBezTo>
                <a:close/>
                <a:moveTo>
                  <a:pt x="2378827" y="2447425"/>
                </a:moveTo>
                <a:cubicBezTo>
                  <a:pt x="2103637" y="2506568"/>
                  <a:pt x="1888793" y="2721365"/>
                  <a:pt x="1835518" y="2992271"/>
                </a:cubicBezTo>
                <a:cubicBezTo>
                  <a:pt x="2110708" y="2933128"/>
                  <a:pt x="2325551" y="2718331"/>
                  <a:pt x="2378827" y="2447425"/>
                </a:cubicBezTo>
                <a:close/>
                <a:moveTo>
                  <a:pt x="993925" y="2447425"/>
                </a:moveTo>
                <a:cubicBezTo>
                  <a:pt x="1047201" y="2718331"/>
                  <a:pt x="1262044" y="2933128"/>
                  <a:pt x="1537234" y="2992271"/>
                </a:cubicBezTo>
                <a:cubicBezTo>
                  <a:pt x="1483959" y="2721365"/>
                  <a:pt x="1269115" y="2506568"/>
                  <a:pt x="993925" y="2447425"/>
                </a:cubicBezTo>
                <a:close/>
                <a:moveTo>
                  <a:pt x="686676" y="2447425"/>
                </a:moveTo>
                <a:cubicBezTo>
                  <a:pt x="411486" y="2506568"/>
                  <a:pt x="196642" y="2721365"/>
                  <a:pt x="143367" y="2992271"/>
                </a:cubicBezTo>
                <a:cubicBezTo>
                  <a:pt x="418557" y="2933128"/>
                  <a:pt x="633400" y="2718331"/>
                  <a:pt x="686676" y="2447425"/>
                </a:cubicBezTo>
                <a:close/>
                <a:moveTo>
                  <a:pt x="9139239" y="2321311"/>
                </a:moveTo>
                <a:lnTo>
                  <a:pt x="9139239" y="2449820"/>
                </a:lnTo>
                <a:lnTo>
                  <a:pt x="9047261" y="2476706"/>
                </a:lnTo>
                <a:cubicBezTo>
                  <a:pt x="8821055" y="2561144"/>
                  <a:pt x="8650738" y="2755228"/>
                  <a:pt x="8604122" y="2992271"/>
                </a:cubicBezTo>
                <a:cubicBezTo>
                  <a:pt x="8844913" y="2940521"/>
                  <a:pt x="9039501" y="2769598"/>
                  <a:pt x="9120077" y="2546190"/>
                </a:cubicBezTo>
                <a:lnTo>
                  <a:pt x="9139239" y="2477003"/>
                </a:lnTo>
                <a:lnTo>
                  <a:pt x="9139239" y="2782562"/>
                </a:lnTo>
                <a:lnTo>
                  <a:pt x="9135069" y="2789374"/>
                </a:lnTo>
                <a:cubicBezTo>
                  <a:pt x="9008919" y="2963003"/>
                  <a:pt x="8815033" y="3086603"/>
                  <a:pt x="8590751" y="3123727"/>
                </a:cubicBezTo>
                <a:lnTo>
                  <a:pt x="8590635" y="3124875"/>
                </a:lnTo>
                <a:cubicBezTo>
                  <a:pt x="8585324" y="3125886"/>
                  <a:pt x="8579995" y="3126834"/>
                  <a:pt x="8574418" y="3126415"/>
                </a:cubicBezTo>
                <a:cubicBezTo>
                  <a:pt x="8543246" y="3131969"/>
                  <a:pt x="8511366" y="3134950"/>
                  <a:pt x="8478991" y="3135477"/>
                </a:cubicBezTo>
                <a:lnTo>
                  <a:pt x="8461873" y="3137103"/>
                </a:lnTo>
                <a:lnTo>
                  <a:pt x="8461847" y="3136608"/>
                </a:lnTo>
                <a:lnTo>
                  <a:pt x="8461348" y="3136641"/>
                </a:lnTo>
                <a:cubicBezTo>
                  <a:pt x="8460782" y="3132839"/>
                  <a:pt x="8460755" y="3129023"/>
                  <a:pt x="8460755" y="3125201"/>
                </a:cubicBezTo>
                <a:cubicBezTo>
                  <a:pt x="8460755" y="3119519"/>
                  <a:pt x="8460814" y="3113850"/>
                  <a:pt x="8462126" y="3108220"/>
                </a:cubicBezTo>
                <a:cubicBezTo>
                  <a:pt x="8462083" y="3076892"/>
                  <a:pt x="8464533" y="3046007"/>
                  <a:pt x="8469590" y="3015763"/>
                </a:cubicBezTo>
                <a:lnTo>
                  <a:pt x="8470130" y="3009073"/>
                </a:lnTo>
                <a:cubicBezTo>
                  <a:pt x="8470299" y="3009068"/>
                  <a:pt x="8470468" y="3009063"/>
                  <a:pt x="8470636" y="3009010"/>
                </a:cubicBezTo>
                <a:cubicBezTo>
                  <a:pt x="8514628" y="2700252"/>
                  <a:pt x="8735297" y="2446688"/>
                  <a:pt x="9030178" y="2348329"/>
                </a:cubicBezTo>
                <a:close/>
                <a:moveTo>
                  <a:pt x="7620280" y="2302594"/>
                </a:moveTo>
                <a:lnTo>
                  <a:pt x="7637367" y="2304217"/>
                </a:lnTo>
                <a:cubicBezTo>
                  <a:pt x="7669753" y="2304744"/>
                  <a:pt x="7701646" y="2307725"/>
                  <a:pt x="7732829" y="2313282"/>
                </a:cubicBezTo>
                <a:cubicBezTo>
                  <a:pt x="7738405" y="2312863"/>
                  <a:pt x="7743733" y="2313811"/>
                  <a:pt x="7749042" y="2314821"/>
                </a:cubicBezTo>
                <a:lnTo>
                  <a:pt x="7749159" y="2315969"/>
                </a:lnTo>
                <a:cubicBezTo>
                  <a:pt x="8108009" y="2375367"/>
                  <a:pt x="8389048" y="2656144"/>
                  <a:pt x="8439324" y="3009010"/>
                </a:cubicBezTo>
                <a:cubicBezTo>
                  <a:pt x="8439492" y="3009063"/>
                  <a:pt x="8439661" y="3009068"/>
                  <a:pt x="8439830" y="3009073"/>
                </a:cubicBezTo>
                <a:lnTo>
                  <a:pt x="8440370" y="3015763"/>
                </a:lnTo>
                <a:cubicBezTo>
                  <a:pt x="8445427" y="3046007"/>
                  <a:pt x="8447877" y="3076892"/>
                  <a:pt x="8447834" y="3108220"/>
                </a:cubicBezTo>
                <a:cubicBezTo>
                  <a:pt x="8449146" y="3113850"/>
                  <a:pt x="8449205" y="3119519"/>
                  <a:pt x="8449205" y="3125201"/>
                </a:cubicBezTo>
                <a:cubicBezTo>
                  <a:pt x="8449205" y="3129023"/>
                  <a:pt x="8449178" y="3132839"/>
                  <a:pt x="8448612" y="3136641"/>
                </a:cubicBezTo>
                <a:lnTo>
                  <a:pt x="8448113" y="3136608"/>
                </a:lnTo>
                <a:lnTo>
                  <a:pt x="8448087" y="3137103"/>
                </a:lnTo>
                <a:lnTo>
                  <a:pt x="8430969" y="3135477"/>
                </a:lnTo>
                <a:cubicBezTo>
                  <a:pt x="8398594" y="3134950"/>
                  <a:pt x="8366714" y="3131969"/>
                  <a:pt x="8335542" y="3126415"/>
                </a:cubicBezTo>
                <a:cubicBezTo>
                  <a:pt x="8329965" y="3126834"/>
                  <a:pt x="8324636" y="3125886"/>
                  <a:pt x="8319325" y="3124875"/>
                </a:cubicBezTo>
                <a:lnTo>
                  <a:pt x="8319209" y="3123727"/>
                </a:lnTo>
                <a:cubicBezTo>
                  <a:pt x="7960358" y="3064328"/>
                  <a:pt x="7679319" y="2783551"/>
                  <a:pt x="7629044" y="2430686"/>
                </a:cubicBezTo>
                <a:cubicBezTo>
                  <a:pt x="7628876" y="2430633"/>
                  <a:pt x="7628708" y="2430628"/>
                  <a:pt x="7628538" y="2430623"/>
                </a:cubicBezTo>
                <a:lnTo>
                  <a:pt x="7628000" y="2423947"/>
                </a:lnTo>
                <a:cubicBezTo>
                  <a:pt x="7622941" y="2393697"/>
                  <a:pt x="7620490" y="2362806"/>
                  <a:pt x="7620533" y="2331471"/>
                </a:cubicBezTo>
                <a:cubicBezTo>
                  <a:pt x="7619221" y="2325843"/>
                  <a:pt x="7619162" y="2320176"/>
                  <a:pt x="7619162" y="2314495"/>
                </a:cubicBezTo>
                <a:lnTo>
                  <a:pt x="7619756" y="2303055"/>
                </a:lnTo>
                <a:lnTo>
                  <a:pt x="7620254" y="2303088"/>
                </a:lnTo>
                <a:close/>
                <a:moveTo>
                  <a:pt x="7597529" y="2302594"/>
                </a:moveTo>
                <a:lnTo>
                  <a:pt x="7597555" y="2303088"/>
                </a:lnTo>
                <a:lnTo>
                  <a:pt x="7598053" y="2303055"/>
                </a:lnTo>
                <a:lnTo>
                  <a:pt x="7598647" y="2314495"/>
                </a:lnTo>
                <a:cubicBezTo>
                  <a:pt x="7598647" y="2320176"/>
                  <a:pt x="7598588" y="2325843"/>
                  <a:pt x="7597276" y="2331471"/>
                </a:cubicBezTo>
                <a:cubicBezTo>
                  <a:pt x="7597319" y="2362806"/>
                  <a:pt x="7594868" y="2393697"/>
                  <a:pt x="7589809" y="2423947"/>
                </a:cubicBezTo>
                <a:lnTo>
                  <a:pt x="7589271" y="2430623"/>
                </a:lnTo>
                <a:cubicBezTo>
                  <a:pt x="7589101" y="2430628"/>
                  <a:pt x="7588933" y="2430633"/>
                  <a:pt x="7588765" y="2430686"/>
                </a:cubicBezTo>
                <a:cubicBezTo>
                  <a:pt x="7538490" y="2783551"/>
                  <a:pt x="7257451" y="3064328"/>
                  <a:pt x="6898600" y="3123727"/>
                </a:cubicBezTo>
                <a:lnTo>
                  <a:pt x="6898484" y="3124875"/>
                </a:lnTo>
                <a:cubicBezTo>
                  <a:pt x="6893173" y="3125886"/>
                  <a:pt x="6887844" y="3126834"/>
                  <a:pt x="6882267" y="3126415"/>
                </a:cubicBezTo>
                <a:cubicBezTo>
                  <a:pt x="6851095" y="3131969"/>
                  <a:pt x="6819215" y="3134950"/>
                  <a:pt x="6786841" y="3135477"/>
                </a:cubicBezTo>
                <a:lnTo>
                  <a:pt x="6769722" y="3137103"/>
                </a:lnTo>
                <a:lnTo>
                  <a:pt x="6769696" y="3136608"/>
                </a:lnTo>
                <a:lnTo>
                  <a:pt x="6769197" y="3136641"/>
                </a:lnTo>
                <a:cubicBezTo>
                  <a:pt x="6768631" y="3132839"/>
                  <a:pt x="6768604" y="3129023"/>
                  <a:pt x="6768604" y="3125201"/>
                </a:cubicBezTo>
                <a:cubicBezTo>
                  <a:pt x="6768604" y="3119519"/>
                  <a:pt x="6768663" y="3113850"/>
                  <a:pt x="6769975" y="3108220"/>
                </a:cubicBezTo>
                <a:cubicBezTo>
                  <a:pt x="6769933" y="3076892"/>
                  <a:pt x="6772382" y="3046007"/>
                  <a:pt x="6777439" y="3015763"/>
                </a:cubicBezTo>
                <a:lnTo>
                  <a:pt x="6777979" y="3009073"/>
                </a:lnTo>
                <a:cubicBezTo>
                  <a:pt x="6778148" y="3009068"/>
                  <a:pt x="6778317" y="3009063"/>
                  <a:pt x="6778485" y="3009010"/>
                </a:cubicBezTo>
                <a:cubicBezTo>
                  <a:pt x="6828761" y="2656144"/>
                  <a:pt x="7109800" y="2375367"/>
                  <a:pt x="7468650" y="2315969"/>
                </a:cubicBezTo>
                <a:lnTo>
                  <a:pt x="7468767" y="2314821"/>
                </a:lnTo>
                <a:cubicBezTo>
                  <a:pt x="7474076" y="2313811"/>
                  <a:pt x="7479404" y="2312863"/>
                  <a:pt x="7484980" y="2313282"/>
                </a:cubicBezTo>
                <a:cubicBezTo>
                  <a:pt x="7516163" y="2307725"/>
                  <a:pt x="7548056" y="2304744"/>
                  <a:pt x="7580442" y="2304217"/>
                </a:cubicBezTo>
                <a:close/>
                <a:moveTo>
                  <a:pt x="5928129" y="2302594"/>
                </a:moveTo>
                <a:lnTo>
                  <a:pt x="5945217" y="2304217"/>
                </a:lnTo>
                <a:cubicBezTo>
                  <a:pt x="5977602" y="2304744"/>
                  <a:pt x="6009495" y="2307725"/>
                  <a:pt x="6040678" y="2313282"/>
                </a:cubicBezTo>
                <a:cubicBezTo>
                  <a:pt x="6046254" y="2312863"/>
                  <a:pt x="6051582" y="2313811"/>
                  <a:pt x="6056891" y="2314821"/>
                </a:cubicBezTo>
                <a:lnTo>
                  <a:pt x="6057008" y="2315969"/>
                </a:lnTo>
                <a:cubicBezTo>
                  <a:pt x="6415858" y="2375367"/>
                  <a:pt x="6696897" y="2656144"/>
                  <a:pt x="6747174" y="3009010"/>
                </a:cubicBezTo>
                <a:cubicBezTo>
                  <a:pt x="6747341" y="3009063"/>
                  <a:pt x="6747511" y="3009068"/>
                  <a:pt x="6747679" y="3009073"/>
                </a:cubicBezTo>
                <a:lnTo>
                  <a:pt x="6748220" y="3015763"/>
                </a:lnTo>
                <a:cubicBezTo>
                  <a:pt x="6753276" y="3046007"/>
                  <a:pt x="6755726" y="3076892"/>
                  <a:pt x="6755684" y="3108220"/>
                </a:cubicBezTo>
                <a:cubicBezTo>
                  <a:pt x="6756996" y="3113850"/>
                  <a:pt x="6757054" y="3119519"/>
                  <a:pt x="6757054" y="3125201"/>
                </a:cubicBezTo>
                <a:cubicBezTo>
                  <a:pt x="6757054" y="3129023"/>
                  <a:pt x="6757027" y="3132839"/>
                  <a:pt x="6756461" y="3136641"/>
                </a:cubicBezTo>
                <a:lnTo>
                  <a:pt x="6755962" y="3136608"/>
                </a:lnTo>
                <a:lnTo>
                  <a:pt x="6755936" y="3137103"/>
                </a:lnTo>
                <a:lnTo>
                  <a:pt x="6738818" y="3135477"/>
                </a:lnTo>
                <a:cubicBezTo>
                  <a:pt x="6706444" y="3134950"/>
                  <a:pt x="6674563" y="3131969"/>
                  <a:pt x="6643391" y="3126415"/>
                </a:cubicBezTo>
                <a:cubicBezTo>
                  <a:pt x="6637814" y="3126834"/>
                  <a:pt x="6632485" y="3125886"/>
                  <a:pt x="6627175" y="3124875"/>
                </a:cubicBezTo>
                <a:lnTo>
                  <a:pt x="6627059" y="3123727"/>
                </a:lnTo>
                <a:cubicBezTo>
                  <a:pt x="6268207" y="3064328"/>
                  <a:pt x="5987168" y="2783551"/>
                  <a:pt x="5936893" y="2430686"/>
                </a:cubicBezTo>
                <a:cubicBezTo>
                  <a:pt x="5936725" y="2430633"/>
                  <a:pt x="5936557" y="2430628"/>
                  <a:pt x="5936387" y="2430623"/>
                </a:cubicBezTo>
                <a:lnTo>
                  <a:pt x="5935849" y="2423947"/>
                </a:lnTo>
                <a:cubicBezTo>
                  <a:pt x="5930790" y="2393697"/>
                  <a:pt x="5928340" y="2362806"/>
                  <a:pt x="5928382" y="2331471"/>
                </a:cubicBezTo>
                <a:cubicBezTo>
                  <a:pt x="5927070" y="2325843"/>
                  <a:pt x="5927011" y="2320176"/>
                  <a:pt x="5927011" y="2314495"/>
                </a:cubicBezTo>
                <a:lnTo>
                  <a:pt x="5927605" y="2303055"/>
                </a:lnTo>
                <a:lnTo>
                  <a:pt x="5928103" y="2303088"/>
                </a:lnTo>
                <a:close/>
                <a:moveTo>
                  <a:pt x="5905378" y="2302594"/>
                </a:moveTo>
                <a:lnTo>
                  <a:pt x="5905404" y="2303088"/>
                </a:lnTo>
                <a:lnTo>
                  <a:pt x="5905902" y="2303055"/>
                </a:lnTo>
                <a:lnTo>
                  <a:pt x="5906496" y="2314495"/>
                </a:lnTo>
                <a:cubicBezTo>
                  <a:pt x="5906496" y="2320176"/>
                  <a:pt x="5906438" y="2325843"/>
                  <a:pt x="5905126" y="2331471"/>
                </a:cubicBezTo>
                <a:cubicBezTo>
                  <a:pt x="5905168" y="2362806"/>
                  <a:pt x="5902717" y="2393697"/>
                  <a:pt x="5897659" y="2423947"/>
                </a:cubicBezTo>
                <a:lnTo>
                  <a:pt x="5897120" y="2430623"/>
                </a:lnTo>
                <a:cubicBezTo>
                  <a:pt x="5896951" y="2430628"/>
                  <a:pt x="5896782" y="2430633"/>
                  <a:pt x="5896615" y="2430686"/>
                </a:cubicBezTo>
                <a:cubicBezTo>
                  <a:pt x="5846339" y="2783551"/>
                  <a:pt x="5565300" y="3064328"/>
                  <a:pt x="5206449" y="3123727"/>
                </a:cubicBezTo>
                <a:lnTo>
                  <a:pt x="5206334" y="3124875"/>
                </a:lnTo>
                <a:cubicBezTo>
                  <a:pt x="5201022" y="3125886"/>
                  <a:pt x="5195693" y="3126834"/>
                  <a:pt x="5190116" y="3126415"/>
                </a:cubicBezTo>
                <a:cubicBezTo>
                  <a:pt x="5158944" y="3131969"/>
                  <a:pt x="5127065" y="3134950"/>
                  <a:pt x="5094690" y="3135477"/>
                </a:cubicBezTo>
                <a:lnTo>
                  <a:pt x="5077571" y="3137103"/>
                </a:lnTo>
                <a:lnTo>
                  <a:pt x="5077545" y="3136608"/>
                </a:lnTo>
                <a:lnTo>
                  <a:pt x="5077046" y="3136641"/>
                </a:lnTo>
                <a:cubicBezTo>
                  <a:pt x="5076480" y="3132839"/>
                  <a:pt x="5076453" y="3129023"/>
                  <a:pt x="5076453" y="3125201"/>
                </a:cubicBezTo>
                <a:cubicBezTo>
                  <a:pt x="5076453" y="3119519"/>
                  <a:pt x="5076512" y="3113850"/>
                  <a:pt x="5077824" y="3108220"/>
                </a:cubicBezTo>
                <a:cubicBezTo>
                  <a:pt x="5077782" y="3076892"/>
                  <a:pt x="5080231" y="3046007"/>
                  <a:pt x="5085288" y="3015763"/>
                </a:cubicBezTo>
                <a:lnTo>
                  <a:pt x="5085828" y="3009073"/>
                </a:lnTo>
                <a:cubicBezTo>
                  <a:pt x="5085997" y="3009068"/>
                  <a:pt x="5086166" y="3009063"/>
                  <a:pt x="5086334" y="3009010"/>
                </a:cubicBezTo>
                <a:cubicBezTo>
                  <a:pt x="5136610" y="2656144"/>
                  <a:pt x="5417649" y="2375367"/>
                  <a:pt x="5776501" y="2315969"/>
                </a:cubicBezTo>
                <a:lnTo>
                  <a:pt x="5776617" y="2314821"/>
                </a:lnTo>
                <a:cubicBezTo>
                  <a:pt x="5781926" y="2313811"/>
                  <a:pt x="5787253" y="2312863"/>
                  <a:pt x="5792829" y="2313282"/>
                </a:cubicBezTo>
                <a:cubicBezTo>
                  <a:pt x="5824013" y="2307725"/>
                  <a:pt x="5855905" y="2304744"/>
                  <a:pt x="5888291" y="2304217"/>
                </a:cubicBezTo>
                <a:close/>
                <a:moveTo>
                  <a:pt x="4235979" y="2302594"/>
                </a:moveTo>
                <a:lnTo>
                  <a:pt x="4253065" y="2304217"/>
                </a:lnTo>
                <a:cubicBezTo>
                  <a:pt x="4285451" y="2304744"/>
                  <a:pt x="4317343" y="2307725"/>
                  <a:pt x="4348528" y="2313282"/>
                </a:cubicBezTo>
                <a:cubicBezTo>
                  <a:pt x="4354104" y="2312863"/>
                  <a:pt x="4359431" y="2313811"/>
                  <a:pt x="4364739" y="2314821"/>
                </a:cubicBezTo>
                <a:lnTo>
                  <a:pt x="4364856" y="2315969"/>
                </a:lnTo>
                <a:cubicBezTo>
                  <a:pt x="4723707" y="2375367"/>
                  <a:pt x="5004746" y="2656144"/>
                  <a:pt x="5055022" y="3009010"/>
                </a:cubicBezTo>
                <a:cubicBezTo>
                  <a:pt x="5055190" y="3009063"/>
                  <a:pt x="5055359" y="3009068"/>
                  <a:pt x="5055528" y="3009073"/>
                </a:cubicBezTo>
                <a:lnTo>
                  <a:pt x="5056068" y="3015763"/>
                </a:lnTo>
                <a:cubicBezTo>
                  <a:pt x="5061125" y="3046007"/>
                  <a:pt x="5063574" y="3076892"/>
                  <a:pt x="5063532" y="3108220"/>
                </a:cubicBezTo>
                <a:cubicBezTo>
                  <a:pt x="5064844" y="3113850"/>
                  <a:pt x="5064903" y="3119519"/>
                  <a:pt x="5064903" y="3125201"/>
                </a:cubicBezTo>
                <a:cubicBezTo>
                  <a:pt x="5064903" y="3129023"/>
                  <a:pt x="5064876" y="3132839"/>
                  <a:pt x="5064310" y="3136641"/>
                </a:cubicBezTo>
                <a:lnTo>
                  <a:pt x="5063811" y="3136608"/>
                </a:lnTo>
                <a:lnTo>
                  <a:pt x="5063785" y="3137103"/>
                </a:lnTo>
                <a:lnTo>
                  <a:pt x="5046666" y="3135477"/>
                </a:lnTo>
                <a:cubicBezTo>
                  <a:pt x="5014292" y="3134950"/>
                  <a:pt x="4982412" y="3131969"/>
                  <a:pt x="4951241" y="3126415"/>
                </a:cubicBezTo>
                <a:cubicBezTo>
                  <a:pt x="4945663" y="3126834"/>
                  <a:pt x="4940334" y="3125886"/>
                  <a:pt x="4935023" y="3124875"/>
                </a:cubicBezTo>
                <a:lnTo>
                  <a:pt x="4934907" y="3123727"/>
                </a:lnTo>
                <a:cubicBezTo>
                  <a:pt x="4576056" y="3064328"/>
                  <a:pt x="4295017" y="2783551"/>
                  <a:pt x="4244741" y="2430686"/>
                </a:cubicBezTo>
                <a:cubicBezTo>
                  <a:pt x="4244574" y="2430633"/>
                  <a:pt x="4244405" y="2430628"/>
                  <a:pt x="4244236" y="2430623"/>
                </a:cubicBezTo>
                <a:lnTo>
                  <a:pt x="4243697" y="2423947"/>
                </a:lnTo>
                <a:cubicBezTo>
                  <a:pt x="4238639" y="2393697"/>
                  <a:pt x="4236188" y="2362806"/>
                  <a:pt x="4236230" y="2331471"/>
                </a:cubicBezTo>
                <a:cubicBezTo>
                  <a:pt x="4234918" y="2325843"/>
                  <a:pt x="4234860" y="2320176"/>
                  <a:pt x="4234860" y="2314495"/>
                </a:cubicBezTo>
                <a:lnTo>
                  <a:pt x="4235454" y="2303055"/>
                </a:lnTo>
                <a:lnTo>
                  <a:pt x="4235952" y="2303088"/>
                </a:lnTo>
                <a:close/>
                <a:moveTo>
                  <a:pt x="4213227" y="2302594"/>
                </a:moveTo>
                <a:lnTo>
                  <a:pt x="4213253" y="2303088"/>
                </a:lnTo>
                <a:lnTo>
                  <a:pt x="4213751" y="2303055"/>
                </a:lnTo>
                <a:lnTo>
                  <a:pt x="4214345" y="2314495"/>
                </a:lnTo>
                <a:cubicBezTo>
                  <a:pt x="4214345" y="2320176"/>
                  <a:pt x="4214286" y="2325843"/>
                  <a:pt x="4212974" y="2331471"/>
                </a:cubicBezTo>
                <a:cubicBezTo>
                  <a:pt x="4213016" y="2362806"/>
                  <a:pt x="4210566" y="2393697"/>
                  <a:pt x="4205507" y="2423947"/>
                </a:cubicBezTo>
                <a:lnTo>
                  <a:pt x="4204969" y="2430623"/>
                </a:lnTo>
                <a:cubicBezTo>
                  <a:pt x="4204799" y="2430628"/>
                  <a:pt x="4204631" y="2430633"/>
                  <a:pt x="4204463" y="2430686"/>
                </a:cubicBezTo>
                <a:cubicBezTo>
                  <a:pt x="4154188" y="2783551"/>
                  <a:pt x="3873149" y="3064328"/>
                  <a:pt x="3514297" y="3123727"/>
                </a:cubicBezTo>
                <a:lnTo>
                  <a:pt x="3514181" y="3124875"/>
                </a:lnTo>
                <a:cubicBezTo>
                  <a:pt x="3508871" y="3125886"/>
                  <a:pt x="3503542" y="3126834"/>
                  <a:pt x="3497965" y="3126415"/>
                </a:cubicBezTo>
                <a:cubicBezTo>
                  <a:pt x="3466793" y="3131969"/>
                  <a:pt x="3434912" y="3134950"/>
                  <a:pt x="3402538" y="3135477"/>
                </a:cubicBezTo>
                <a:lnTo>
                  <a:pt x="3385420" y="3137103"/>
                </a:lnTo>
                <a:lnTo>
                  <a:pt x="3385394" y="3136608"/>
                </a:lnTo>
                <a:lnTo>
                  <a:pt x="3384895" y="3136641"/>
                </a:lnTo>
                <a:cubicBezTo>
                  <a:pt x="3384329" y="3132839"/>
                  <a:pt x="3384302" y="3129023"/>
                  <a:pt x="3384302" y="3125201"/>
                </a:cubicBezTo>
                <a:cubicBezTo>
                  <a:pt x="3384302" y="3119519"/>
                  <a:pt x="3384360" y="3113850"/>
                  <a:pt x="3385672" y="3108220"/>
                </a:cubicBezTo>
                <a:cubicBezTo>
                  <a:pt x="3385630" y="3076892"/>
                  <a:pt x="3388080" y="3046007"/>
                  <a:pt x="3393136" y="3015763"/>
                </a:cubicBezTo>
                <a:lnTo>
                  <a:pt x="3393677" y="3009073"/>
                </a:lnTo>
                <a:cubicBezTo>
                  <a:pt x="3393845" y="3009068"/>
                  <a:pt x="3394015" y="3009063"/>
                  <a:pt x="3394182" y="3009010"/>
                </a:cubicBezTo>
                <a:cubicBezTo>
                  <a:pt x="3444459" y="2656144"/>
                  <a:pt x="3725498" y="2375367"/>
                  <a:pt x="4084348" y="2315969"/>
                </a:cubicBezTo>
                <a:lnTo>
                  <a:pt x="4084465" y="2314821"/>
                </a:lnTo>
                <a:cubicBezTo>
                  <a:pt x="4089774" y="2313811"/>
                  <a:pt x="4095102" y="2312863"/>
                  <a:pt x="4100678" y="2313282"/>
                </a:cubicBezTo>
                <a:cubicBezTo>
                  <a:pt x="4131861" y="2307725"/>
                  <a:pt x="4163754" y="2304744"/>
                  <a:pt x="4196139" y="2304217"/>
                </a:cubicBezTo>
                <a:close/>
                <a:moveTo>
                  <a:pt x="2543827" y="2302594"/>
                </a:moveTo>
                <a:lnTo>
                  <a:pt x="2560914" y="2304217"/>
                </a:lnTo>
                <a:cubicBezTo>
                  <a:pt x="2593300" y="2304744"/>
                  <a:pt x="2625192" y="2307725"/>
                  <a:pt x="2656376" y="2313282"/>
                </a:cubicBezTo>
                <a:cubicBezTo>
                  <a:pt x="2661952" y="2312863"/>
                  <a:pt x="2667280" y="2313811"/>
                  <a:pt x="2672588" y="2314821"/>
                </a:cubicBezTo>
                <a:lnTo>
                  <a:pt x="2672706" y="2315969"/>
                </a:lnTo>
                <a:cubicBezTo>
                  <a:pt x="3031556" y="2375367"/>
                  <a:pt x="3312595" y="2656144"/>
                  <a:pt x="3362871" y="3009010"/>
                </a:cubicBezTo>
                <a:cubicBezTo>
                  <a:pt x="3363039" y="3009063"/>
                  <a:pt x="3363208" y="3009068"/>
                  <a:pt x="3363377" y="3009073"/>
                </a:cubicBezTo>
                <a:lnTo>
                  <a:pt x="3363917" y="3015763"/>
                </a:lnTo>
                <a:cubicBezTo>
                  <a:pt x="3368974" y="3046007"/>
                  <a:pt x="3371423" y="3076892"/>
                  <a:pt x="3371381" y="3108220"/>
                </a:cubicBezTo>
                <a:cubicBezTo>
                  <a:pt x="3372693" y="3113850"/>
                  <a:pt x="3372752" y="3119519"/>
                  <a:pt x="3372752" y="3125201"/>
                </a:cubicBezTo>
                <a:cubicBezTo>
                  <a:pt x="3372752" y="3129023"/>
                  <a:pt x="3372725" y="3132839"/>
                  <a:pt x="3372159" y="3136641"/>
                </a:cubicBezTo>
                <a:lnTo>
                  <a:pt x="3371660" y="3136608"/>
                </a:lnTo>
                <a:lnTo>
                  <a:pt x="3371634" y="3137103"/>
                </a:lnTo>
                <a:lnTo>
                  <a:pt x="3354515" y="3135477"/>
                </a:lnTo>
                <a:cubicBezTo>
                  <a:pt x="3322141" y="3134950"/>
                  <a:pt x="3290261" y="3131969"/>
                  <a:pt x="3259089" y="3126415"/>
                </a:cubicBezTo>
                <a:cubicBezTo>
                  <a:pt x="3253512" y="3126834"/>
                  <a:pt x="3248183" y="3125886"/>
                  <a:pt x="3242872" y="3124875"/>
                </a:cubicBezTo>
                <a:lnTo>
                  <a:pt x="3242756" y="3123727"/>
                </a:lnTo>
                <a:cubicBezTo>
                  <a:pt x="2883905" y="3064328"/>
                  <a:pt x="2602866" y="2783551"/>
                  <a:pt x="2552590" y="2430686"/>
                </a:cubicBezTo>
                <a:cubicBezTo>
                  <a:pt x="2552423" y="2430633"/>
                  <a:pt x="2552254" y="2430628"/>
                  <a:pt x="2552085" y="2430623"/>
                </a:cubicBezTo>
                <a:lnTo>
                  <a:pt x="2551547" y="2423947"/>
                </a:lnTo>
                <a:cubicBezTo>
                  <a:pt x="2546488" y="2393697"/>
                  <a:pt x="2544037" y="2362806"/>
                  <a:pt x="2544079" y="2331471"/>
                </a:cubicBezTo>
                <a:cubicBezTo>
                  <a:pt x="2542767" y="2325843"/>
                  <a:pt x="2542709" y="2320176"/>
                  <a:pt x="2542709" y="2314495"/>
                </a:cubicBezTo>
                <a:lnTo>
                  <a:pt x="2543303" y="2303055"/>
                </a:lnTo>
                <a:lnTo>
                  <a:pt x="2543801" y="2303088"/>
                </a:lnTo>
                <a:close/>
                <a:moveTo>
                  <a:pt x="2521076" y="2302594"/>
                </a:moveTo>
                <a:lnTo>
                  <a:pt x="2521102" y="2303088"/>
                </a:lnTo>
                <a:lnTo>
                  <a:pt x="2521600" y="2303055"/>
                </a:lnTo>
                <a:lnTo>
                  <a:pt x="2522194" y="2314495"/>
                </a:lnTo>
                <a:cubicBezTo>
                  <a:pt x="2522194" y="2320176"/>
                  <a:pt x="2522135" y="2325843"/>
                  <a:pt x="2520823" y="2331471"/>
                </a:cubicBezTo>
                <a:cubicBezTo>
                  <a:pt x="2520865" y="2362806"/>
                  <a:pt x="2518415" y="2393697"/>
                  <a:pt x="2513356" y="2423947"/>
                </a:cubicBezTo>
                <a:lnTo>
                  <a:pt x="2512818" y="2430623"/>
                </a:lnTo>
                <a:cubicBezTo>
                  <a:pt x="2512648" y="2430628"/>
                  <a:pt x="2512480" y="2430633"/>
                  <a:pt x="2512312" y="2430686"/>
                </a:cubicBezTo>
                <a:cubicBezTo>
                  <a:pt x="2462037" y="2783551"/>
                  <a:pt x="2180998" y="3064328"/>
                  <a:pt x="1822147" y="3123727"/>
                </a:cubicBezTo>
                <a:lnTo>
                  <a:pt x="1822030" y="3124875"/>
                </a:lnTo>
                <a:cubicBezTo>
                  <a:pt x="1816720" y="3125886"/>
                  <a:pt x="1811391" y="3126834"/>
                  <a:pt x="1805814" y="3126415"/>
                </a:cubicBezTo>
                <a:cubicBezTo>
                  <a:pt x="1774642" y="3131969"/>
                  <a:pt x="1742762" y="3134950"/>
                  <a:pt x="1710387" y="3135477"/>
                </a:cubicBezTo>
                <a:lnTo>
                  <a:pt x="1693269" y="3137103"/>
                </a:lnTo>
                <a:lnTo>
                  <a:pt x="1693243" y="3136608"/>
                </a:lnTo>
                <a:lnTo>
                  <a:pt x="1692744" y="3136641"/>
                </a:lnTo>
                <a:cubicBezTo>
                  <a:pt x="1692178" y="3132839"/>
                  <a:pt x="1692151" y="3129023"/>
                  <a:pt x="1692151" y="3125201"/>
                </a:cubicBezTo>
                <a:cubicBezTo>
                  <a:pt x="1692151" y="3119519"/>
                  <a:pt x="1692209" y="3113850"/>
                  <a:pt x="1693521" y="3108220"/>
                </a:cubicBezTo>
                <a:cubicBezTo>
                  <a:pt x="1693479" y="3076892"/>
                  <a:pt x="1695929" y="3046007"/>
                  <a:pt x="1700985" y="3015763"/>
                </a:cubicBezTo>
                <a:lnTo>
                  <a:pt x="1701526" y="3009073"/>
                </a:lnTo>
                <a:cubicBezTo>
                  <a:pt x="1701694" y="3009068"/>
                  <a:pt x="1701864" y="3009063"/>
                  <a:pt x="1702031" y="3009010"/>
                </a:cubicBezTo>
                <a:cubicBezTo>
                  <a:pt x="1752308" y="2656144"/>
                  <a:pt x="2033347" y="2375367"/>
                  <a:pt x="2392197" y="2315969"/>
                </a:cubicBezTo>
                <a:lnTo>
                  <a:pt x="2392314" y="2314821"/>
                </a:lnTo>
                <a:cubicBezTo>
                  <a:pt x="2397623" y="2313811"/>
                  <a:pt x="2402951" y="2312863"/>
                  <a:pt x="2408527" y="2313282"/>
                </a:cubicBezTo>
                <a:cubicBezTo>
                  <a:pt x="2439710" y="2307725"/>
                  <a:pt x="2471603" y="2304744"/>
                  <a:pt x="2503988" y="2304217"/>
                </a:cubicBezTo>
                <a:close/>
                <a:moveTo>
                  <a:pt x="851676" y="2302594"/>
                </a:moveTo>
                <a:lnTo>
                  <a:pt x="868763" y="2304217"/>
                </a:lnTo>
                <a:cubicBezTo>
                  <a:pt x="901149" y="2304744"/>
                  <a:pt x="933041" y="2307725"/>
                  <a:pt x="964225" y="2313282"/>
                </a:cubicBezTo>
                <a:cubicBezTo>
                  <a:pt x="969801" y="2312863"/>
                  <a:pt x="975129" y="2313811"/>
                  <a:pt x="980437" y="2314821"/>
                </a:cubicBezTo>
                <a:lnTo>
                  <a:pt x="980555" y="2315969"/>
                </a:lnTo>
                <a:cubicBezTo>
                  <a:pt x="1339405" y="2375367"/>
                  <a:pt x="1620444" y="2656144"/>
                  <a:pt x="1670720" y="3009010"/>
                </a:cubicBezTo>
                <a:cubicBezTo>
                  <a:pt x="1670888" y="3009063"/>
                  <a:pt x="1671057" y="3009068"/>
                  <a:pt x="1671226" y="3009073"/>
                </a:cubicBezTo>
                <a:lnTo>
                  <a:pt x="1671766" y="3015763"/>
                </a:lnTo>
                <a:cubicBezTo>
                  <a:pt x="1676823" y="3046007"/>
                  <a:pt x="1679272" y="3076892"/>
                  <a:pt x="1679230" y="3108220"/>
                </a:cubicBezTo>
                <a:cubicBezTo>
                  <a:pt x="1680542" y="3113850"/>
                  <a:pt x="1680601" y="3119519"/>
                  <a:pt x="1680601" y="3125201"/>
                </a:cubicBezTo>
                <a:cubicBezTo>
                  <a:pt x="1680601" y="3129023"/>
                  <a:pt x="1680574" y="3132839"/>
                  <a:pt x="1680008" y="3136641"/>
                </a:cubicBezTo>
                <a:lnTo>
                  <a:pt x="1679509" y="3136608"/>
                </a:lnTo>
                <a:lnTo>
                  <a:pt x="1679483" y="3137103"/>
                </a:lnTo>
                <a:lnTo>
                  <a:pt x="1662364" y="3135477"/>
                </a:lnTo>
                <a:cubicBezTo>
                  <a:pt x="1629990" y="3134950"/>
                  <a:pt x="1598110" y="3131969"/>
                  <a:pt x="1566938" y="3126415"/>
                </a:cubicBezTo>
                <a:cubicBezTo>
                  <a:pt x="1561361" y="3126834"/>
                  <a:pt x="1556032" y="3125886"/>
                  <a:pt x="1550721" y="3124875"/>
                </a:cubicBezTo>
                <a:lnTo>
                  <a:pt x="1550605" y="3123727"/>
                </a:lnTo>
                <a:cubicBezTo>
                  <a:pt x="1191754" y="3064328"/>
                  <a:pt x="910715" y="2783551"/>
                  <a:pt x="860439" y="2430686"/>
                </a:cubicBezTo>
                <a:cubicBezTo>
                  <a:pt x="860272" y="2430633"/>
                  <a:pt x="860103" y="2430628"/>
                  <a:pt x="859934" y="2430623"/>
                </a:cubicBezTo>
                <a:lnTo>
                  <a:pt x="859396" y="2423947"/>
                </a:lnTo>
                <a:cubicBezTo>
                  <a:pt x="854337" y="2393697"/>
                  <a:pt x="851886" y="2362806"/>
                  <a:pt x="851928" y="2331471"/>
                </a:cubicBezTo>
                <a:cubicBezTo>
                  <a:pt x="850616" y="2325843"/>
                  <a:pt x="850558" y="2320176"/>
                  <a:pt x="850558" y="2314495"/>
                </a:cubicBezTo>
                <a:lnTo>
                  <a:pt x="851152" y="2303055"/>
                </a:lnTo>
                <a:lnTo>
                  <a:pt x="851650" y="2303088"/>
                </a:lnTo>
                <a:close/>
                <a:moveTo>
                  <a:pt x="828925" y="2302594"/>
                </a:moveTo>
                <a:lnTo>
                  <a:pt x="828951" y="2303088"/>
                </a:lnTo>
                <a:lnTo>
                  <a:pt x="829449" y="2303055"/>
                </a:lnTo>
                <a:lnTo>
                  <a:pt x="830043" y="2314495"/>
                </a:lnTo>
                <a:cubicBezTo>
                  <a:pt x="830043" y="2320176"/>
                  <a:pt x="829984" y="2325843"/>
                  <a:pt x="828672" y="2331471"/>
                </a:cubicBezTo>
                <a:cubicBezTo>
                  <a:pt x="828714" y="2362806"/>
                  <a:pt x="826264" y="2393697"/>
                  <a:pt x="821205" y="2423947"/>
                </a:cubicBezTo>
                <a:lnTo>
                  <a:pt x="820667" y="2430623"/>
                </a:lnTo>
                <a:cubicBezTo>
                  <a:pt x="820497" y="2430628"/>
                  <a:pt x="820329" y="2430633"/>
                  <a:pt x="820161" y="2430686"/>
                </a:cubicBezTo>
                <a:cubicBezTo>
                  <a:pt x="769886" y="2783551"/>
                  <a:pt x="488847" y="3064328"/>
                  <a:pt x="129995" y="3123727"/>
                </a:cubicBezTo>
                <a:lnTo>
                  <a:pt x="129879" y="3124875"/>
                </a:lnTo>
                <a:cubicBezTo>
                  <a:pt x="124569" y="3125886"/>
                  <a:pt x="119240" y="3126834"/>
                  <a:pt x="113663" y="3126415"/>
                </a:cubicBezTo>
                <a:cubicBezTo>
                  <a:pt x="82491" y="3131969"/>
                  <a:pt x="50611" y="3134950"/>
                  <a:pt x="18236" y="3135477"/>
                </a:cubicBezTo>
                <a:lnTo>
                  <a:pt x="1118" y="3137103"/>
                </a:lnTo>
                <a:lnTo>
                  <a:pt x="1092" y="3136608"/>
                </a:lnTo>
                <a:lnTo>
                  <a:pt x="593" y="3136641"/>
                </a:lnTo>
                <a:cubicBezTo>
                  <a:pt x="27" y="3132839"/>
                  <a:pt x="0" y="3129023"/>
                  <a:pt x="0" y="3125201"/>
                </a:cubicBezTo>
                <a:cubicBezTo>
                  <a:pt x="0" y="3119519"/>
                  <a:pt x="58" y="3113850"/>
                  <a:pt x="1370" y="3108220"/>
                </a:cubicBezTo>
                <a:cubicBezTo>
                  <a:pt x="1328" y="3076892"/>
                  <a:pt x="3778" y="3046007"/>
                  <a:pt x="8835" y="3015763"/>
                </a:cubicBezTo>
                <a:lnTo>
                  <a:pt x="9375" y="3009073"/>
                </a:lnTo>
                <a:cubicBezTo>
                  <a:pt x="9543" y="3009068"/>
                  <a:pt x="9713" y="3009063"/>
                  <a:pt x="9880" y="3009010"/>
                </a:cubicBezTo>
                <a:cubicBezTo>
                  <a:pt x="60157" y="2656144"/>
                  <a:pt x="341196" y="2375367"/>
                  <a:pt x="700046" y="2315969"/>
                </a:cubicBezTo>
                <a:lnTo>
                  <a:pt x="700163" y="2314821"/>
                </a:lnTo>
                <a:cubicBezTo>
                  <a:pt x="705472" y="2313811"/>
                  <a:pt x="710800" y="2312863"/>
                  <a:pt x="716376" y="2313282"/>
                </a:cubicBezTo>
                <a:cubicBezTo>
                  <a:pt x="747559" y="2307725"/>
                  <a:pt x="779452" y="2304744"/>
                  <a:pt x="811837" y="2304217"/>
                </a:cubicBezTo>
                <a:close/>
                <a:moveTo>
                  <a:pt x="8305836" y="1608087"/>
                </a:moveTo>
                <a:cubicBezTo>
                  <a:pt x="8030646" y="1666766"/>
                  <a:pt x="7815802" y="1879876"/>
                  <a:pt x="7762527" y="2148655"/>
                </a:cubicBezTo>
                <a:cubicBezTo>
                  <a:pt x="8037717" y="2089976"/>
                  <a:pt x="8252560" y="1876866"/>
                  <a:pt x="8305836" y="1608087"/>
                </a:cubicBezTo>
                <a:close/>
                <a:moveTo>
                  <a:pt x="6911971" y="1608087"/>
                </a:moveTo>
                <a:cubicBezTo>
                  <a:pt x="6965247" y="1876866"/>
                  <a:pt x="7180090" y="2089976"/>
                  <a:pt x="7455280" y="2148655"/>
                </a:cubicBezTo>
                <a:cubicBezTo>
                  <a:pt x="7402005" y="1879876"/>
                  <a:pt x="7187161" y="1666766"/>
                  <a:pt x="6911971" y="1608087"/>
                </a:cubicBezTo>
                <a:close/>
                <a:moveTo>
                  <a:pt x="6613685" y="1608087"/>
                </a:moveTo>
                <a:cubicBezTo>
                  <a:pt x="6338495" y="1666766"/>
                  <a:pt x="6123651" y="1879876"/>
                  <a:pt x="6070376" y="2148655"/>
                </a:cubicBezTo>
                <a:cubicBezTo>
                  <a:pt x="6345566" y="2089976"/>
                  <a:pt x="6560409" y="1876866"/>
                  <a:pt x="6613685" y="1608087"/>
                </a:cubicBezTo>
                <a:close/>
                <a:moveTo>
                  <a:pt x="5219820" y="1608087"/>
                </a:moveTo>
                <a:cubicBezTo>
                  <a:pt x="5273096" y="1876866"/>
                  <a:pt x="5487939" y="2089976"/>
                  <a:pt x="5763129" y="2148655"/>
                </a:cubicBezTo>
                <a:cubicBezTo>
                  <a:pt x="5709854" y="1879876"/>
                  <a:pt x="5495010" y="1666766"/>
                  <a:pt x="5219820" y="1608087"/>
                </a:cubicBezTo>
                <a:close/>
                <a:moveTo>
                  <a:pt x="4921534" y="1608087"/>
                </a:moveTo>
                <a:cubicBezTo>
                  <a:pt x="4646344" y="1666766"/>
                  <a:pt x="4431500" y="1879876"/>
                  <a:pt x="4378225" y="2148655"/>
                </a:cubicBezTo>
                <a:cubicBezTo>
                  <a:pt x="4653415" y="2089976"/>
                  <a:pt x="4868259" y="1876866"/>
                  <a:pt x="4921534" y="1608087"/>
                </a:cubicBezTo>
                <a:close/>
                <a:moveTo>
                  <a:pt x="3527669" y="1608087"/>
                </a:moveTo>
                <a:cubicBezTo>
                  <a:pt x="3580945" y="1876866"/>
                  <a:pt x="3795788" y="2089976"/>
                  <a:pt x="4070978" y="2148655"/>
                </a:cubicBezTo>
                <a:cubicBezTo>
                  <a:pt x="4017703" y="1879876"/>
                  <a:pt x="3802859" y="1666766"/>
                  <a:pt x="3527669" y="1608087"/>
                </a:cubicBezTo>
                <a:close/>
                <a:moveTo>
                  <a:pt x="3229383" y="1608087"/>
                </a:moveTo>
                <a:cubicBezTo>
                  <a:pt x="2954193" y="1666766"/>
                  <a:pt x="2739349" y="1879876"/>
                  <a:pt x="2686074" y="2148655"/>
                </a:cubicBezTo>
                <a:cubicBezTo>
                  <a:pt x="2961264" y="2089976"/>
                  <a:pt x="3176107" y="1876866"/>
                  <a:pt x="3229383" y="1608087"/>
                </a:cubicBezTo>
                <a:close/>
                <a:moveTo>
                  <a:pt x="1835518" y="1608087"/>
                </a:moveTo>
                <a:cubicBezTo>
                  <a:pt x="1888794" y="1876866"/>
                  <a:pt x="2103637" y="2089976"/>
                  <a:pt x="2378827" y="2148655"/>
                </a:cubicBezTo>
                <a:cubicBezTo>
                  <a:pt x="2325552" y="1879876"/>
                  <a:pt x="2110708" y="1666766"/>
                  <a:pt x="1835518" y="1608087"/>
                </a:cubicBezTo>
                <a:close/>
                <a:moveTo>
                  <a:pt x="1537232" y="1608087"/>
                </a:moveTo>
                <a:cubicBezTo>
                  <a:pt x="1262042" y="1666766"/>
                  <a:pt x="1047198" y="1879876"/>
                  <a:pt x="993923" y="2148655"/>
                </a:cubicBezTo>
                <a:cubicBezTo>
                  <a:pt x="1269113" y="2089976"/>
                  <a:pt x="1483956" y="1876866"/>
                  <a:pt x="1537232" y="1608087"/>
                </a:cubicBezTo>
                <a:close/>
                <a:moveTo>
                  <a:pt x="143367" y="1608087"/>
                </a:moveTo>
                <a:cubicBezTo>
                  <a:pt x="196643" y="1876866"/>
                  <a:pt x="411486" y="2089976"/>
                  <a:pt x="686676" y="2148655"/>
                </a:cubicBezTo>
                <a:cubicBezTo>
                  <a:pt x="633401" y="1879876"/>
                  <a:pt x="418557" y="1666766"/>
                  <a:pt x="143367" y="1608087"/>
                </a:cubicBezTo>
                <a:close/>
                <a:moveTo>
                  <a:pt x="8461873" y="1464394"/>
                </a:moveTo>
                <a:lnTo>
                  <a:pt x="8478960" y="1466004"/>
                </a:lnTo>
                <a:cubicBezTo>
                  <a:pt x="8511346" y="1466527"/>
                  <a:pt x="8543239" y="1469485"/>
                  <a:pt x="8574422" y="1474998"/>
                </a:cubicBezTo>
                <a:cubicBezTo>
                  <a:pt x="8579998" y="1474582"/>
                  <a:pt x="8585326" y="1475523"/>
                  <a:pt x="8590635" y="1476525"/>
                </a:cubicBezTo>
                <a:lnTo>
                  <a:pt x="8590752" y="1477664"/>
                </a:lnTo>
                <a:cubicBezTo>
                  <a:pt x="8815033" y="1514497"/>
                  <a:pt x="9008920" y="1637126"/>
                  <a:pt x="9135069" y="1809390"/>
                </a:cubicBezTo>
                <a:lnTo>
                  <a:pt x="9139239" y="1816149"/>
                </a:lnTo>
                <a:lnTo>
                  <a:pt x="9139239" y="2119309"/>
                </a:lnTo>
                <a:lnTo>
                  <a:pt x="9120077" y="2050665"/>
                </a:lnTo>
                <a:cubicBezTo>
                  <a:pt x="9039502" y="1829012"/>
                  <a:pt x="8844913" y="1659431"/>
                  <a:pt x="8604122" y="1608087"/>
                </a:cubicBezTo>
                <a:cubicBezTo>
                  <a:pt x="8650738" y="1843269"/>
                  <a:pt x="8821055" y="2035829"/>
                  <a:pt x="9047261" y="2119605"/>
                </a:cubicBezTo>
                <a:lnTo>
                  <a:pt x="9139239" y="2146279"/>
                </a:lnTo>
                <a:lnTo>
                  <a:pt x="9139239" y="2273778"/>
                </a:lnTo>
                <a:lnTo>
                  <a:pt x="9030179" y="2246972"/>
                </a:lnTo>
                <a:cubicBezTo>
                  <a:pt x="8735297" y="2149386"/>
                  <a:pt x="8514628" y="1897812"/>
                  <a:pt x="8470637" y="1591480"/>
                </a:cubicBezTo>
                <a:cubicBezTo>
                  <a:pt x="8470469" y="1591427"/>
                  <a:pt x="8470301" y="1591423"/>
                  <a:pt x="8470131" y="1591418"/>
                </a:cubicBezTo>
                <a:lnTo>
                  <a:pt x="8469593" y="1584794"/>
                </a:lnTo>
                <a:cubicBezTo>
                  <a:pt x="8464534" y="1554782"/>
                  <a:pt x="8462083" y="1524133"/>
                  <a:pt x="8462126" y="1493044"/>
                </a:cubicBezTo>
                <a:cubicBezTo>
                  <a:pt x="8460814" y="1487460"/>
                  <a:pt x="8460755" y="1481838"/>
                  <a:pt x="8460755" y="1476202"/>
                </a:cubicBezTo>
                <a:lnTo>
                  <a:pt x="8461349" y="1464852"/>
                </a:lnTo>
                <a:lnTo>
                  <a:pt x="8461847" y="1464884"/>
                </a:lnTo>
                <a:close/>
                <a:moveTo>
                  <a:pt x="8448085" y="1464394"/>
                </a:moveTo>
                <a:lnTo>
                  <a:pt x="8448111" y="1464884"/>
                </a:lnTo>
                <a:lnTo>
                  <a:pt x="8448609" y="1464852"/>
                </a:lnTo>
                <a:lnTo>
                  <a:pt x="8449203" y="1476202"/>
                </a:lnTo>
                <a:cubicBezTo>
                  <a:pt x="8449203" y="1481838"/>
                  <a:pt x="8449144" y="1487460"/>
                  <a:pt x="8447832" y="1493044"/>
                </a:cubicBezTo>
                <a:cubicBezTo>
                  <a:pt x="8447875" y="1524133"/>
                  <a:pt x="8445424" y="1554782"/>
                  <a:pt x="8440365" y="1584794"/>
                </a:cubicBezTo>
                <a:lnTo>
                  <a:pt x="8439827" y="1591418"/>
                </a:lnTo>
                <a:cubicBezTo>
                  <a:pt x="8439657" y="1591423"/>
                  <a:pt x="8439489" y="1591427"/>
                  <a:pt x="8439321" y="1591480"/>
                </a:cubicBezTo>
                <a:cubicBezTo>
                  <a:pt x="8389046" y="1941574"/>
                  <a:pt x="8108007" y="2220146"/>
                  <a:pt x="7749156" y="2279078"/>
                </a:cubicBezTo>
                <a:lnTo>
                  <a:pt x="7749040" y="2280217"/>
                </a:lnTo>
                <a:cubicBezTo>
                  <a:pt x="7743729" y="2281220"/>
                  <a:pt x="7738400" y="2282161"/>
                  <a:pt x="7732823" y="2281745"/>
                </a:cubicBezTo>
                <a:cubicBezTo>
                  <a:pt x="7701651" y="2287255"/>
                  <a:pt x="7669771" y="2290213"/>
                  <a:pt x="7637396" y="2290736"/>
                </a:cubicBezTo>
                <a:lnTo>
                  <a:pt x="7620278" y="2292349"/>
                </a:lnTo>
                <a:lnTo>
                  <a:pt x="7620252" y="2291858"/>
                </a:lnTo>
                <a:lnTo>
                  <a:pt x="7619753" y="2291891"/>
                </a:lnTo>
                <a:cubicBezTo>
                  <a:pt x="7619187" y="2288119"/>
                  <a:pt x="7619160" y="2284333"/>
                  <a:pt x="7619160" y="2280541"/>
                </a:cubicBezTo>
                <a:cubicBezTo>
                  <a:pt x="7619160" y="2274903"/>
                  <a:pt x="7619219" y="2269279"/>
                  <a:pt x="7620531" y="2263693"/>
                </a:cubicBezTo>
                <a:cubicBezTo>
                  <a:pt x="7620488" y="2232611"/>
                  <a:pt x="7622938" y="2201969"/>
                  <a:pt x="7627995" y="2171962"/>
                </a:cubicBezTo>
                <a:lnTo>
                  <a:pt x="7628535" y="2165325"/>
                </a:lnTo>
                <a:cubicBezTo>
                  <a:pt x="7628704" y="2165320"/>
                  <a:pt x="7628873" y="2165315"/>
                  <a:pt x="7629040" y="2165262"/>
                </a:cubicBezTo>
                <a:cubicBezTo>
                  <a:pt x="7679317" y="1815167"/>
                  <a:pt x="7960356" y="1536596"/>
                  <a:pt x="8319206" y="1477664"/>
                </a:cubicBezTo>
                <a:lnTo>
                  <a:pt x="8319323" y="1476525"/>
                </a:lnTo>
                <a:cubicBezTo>
                  <a:pt x="8324632" y="1475523"/>
                  <a:pt x="8329960" y="1474582"/>
                  <a:pt x="8335536" y="1474998"/>
                </a:cubicBezTo>
                <a:cubicBezTo>
                  <a:pt x="8366719" y="1469485"/>
                  <a:pt x="8398612" y="1466527"/>
                  <a:pt x="8430998" y="1466004"/>
                </a:cubicBezTo>
                <a:close/>
                <a:moveTo>
                  <a:pt x="6769722" y="1464394"/>
                </a:moveTo>
                <a:lnTo>
                  <a:pt x="6786810" y="1466004"/>
                </a:lnTo>
                <a:cubicBezTo>
                  <a:pt x="6819195" y="1466527"/>
                  <a:pt x="6851088" y="1469485"/>
                  <a:pt x="6882271" y="1474998"/>
                </a:cubicBezTo>
                <a:cubicBezTo>
                  <a:pt x="6887847" y="1474582"/>
                  <a:pt x="6893175" y="1475523"/>
                  <a:pt x="6898484" y="1476525"/>
                </a:cubicBezTo>
                <a:lnTo>
                  <a:pt x="6898601" y="1477664"/>
                </a:lnTo>
                <a:cubicBezTo>
                  <a:pt x="7257451" y="1536596"/>
                  <a:pt x="7538490" y="1815167"/>
                  <a:pt x="7588766" y="2165262"/>
                </a:cubicBezTo>
                <a:cubicBezTo>
                  <a:pt x="7588934" y="2165315"/>
                  <a:pt x="7589103" y="2165320"/>
                  <a:pt x="7589272" y="2165325"/>
                </a:cubicBezTo>
                <a:lnTo>
                  <a:pt x="7589812" y="2171962"/>
                </a:lnTo>
                <a:cubicBezTo>
                  <a:pt x="7594869" y="2201969"/>
                  <a:pt x="7597319" y="2232611"/>
                  <a:pt x="7597276" y="2263693"/>
                </a:cubicBezTo>
                <a:cubicBezTo>
                  <a:pt x="7598588" y="2269279"/>
                  <a:pt x="7598647" y="2274903"/>
                  <a:pt x="7598647" y="2280541"/>
                </a:cubicBezTo>
                <a:cubicBezTo>
                  <a:pt x="7598647" y="2284333"/>
                  <a:pt x="7598620" y="2288119"/>
                  <a:pt x="7598054" y="2291891"/>
                </a:cubicBezTo>
                <a:lnTo>
                  <a:pt x="7597555" y="2291858"/>
                </a:lnTo>
                <a:lnTo>
                  <a:pt x="7597529" y="2292349"/>
                </a:lnTo>
                <a:lnTo>
                  <a:pt x="7580411" y="2290736"/>
                </a:lnTo>
                <a:cubicBezTo>
                  <a:pt x="7548036" y="2290213"/>
                  <a:pt x="7516156" y="2287255"/>
                  <a:pt x="7484984" y="2281745"/>
                </a:cubicBezTo>
                <a:cubicBezTo>
                  <a:pt x="7479407" y="2282161"/>
                  <a:pt x="7474078" y="2281220"/>
                  <a:pt x="7468767" y="2280217"/>
                </a:cubicBezTo>
                <a:lnTo>
                  <a:pt x="7468651" y="2279078"/>
                </a:lnTo>
                <a:cubicBezTo>
                  <a:pt x="7109800" y="2220146"/>
                  <a:pt x="6828761" y="1941574"/>
                  <a:pt x="6778486" y="1591480"/>
                </a:cubicBezTo>
                <a:cubicBezTo>
                  <a:pt x="6778318" y="1591427"/>
                  <a:pt x="6778150" y="1591423"/>
                  <a:pt x="6777980" y="1591418"/>
                </a:cubicBezTo>
                <a:lnTo>
                  <a:pt x="6777442" y="1584794"/>
                </a:lnTo>
                <a:cubicBezTo>
                  <a:pt x="6772383" y="1554782"/>
                  <a:pt x="6769933" y="1524133"/>
                  <a:pt x="6769975" y="1493044"/>
                </a:cubicBezTo>
                <a:cubicBezTo>
                  <a:pt x="6768663" y="1487460"/>
                  <a:pt x="6768604" y="1481838"/>
                  <a:pt x="6768604" y="1476202"/>
                </a:cubicBezTo>
                <a:lnTo>
                  <a:pt x="6769198" y="1464852"/>
                </a:lnTo>
                <a:lnTo>
                  <a:pt x="6769696" y="1464884"/>
                </a:lnTo>
                <a:close/>
                <a:moveTo>
                  <a:pt x="6755934" y="1464394"/>
                </a:moveTo>
                <a:lnTo>
                  <a:pt x="6755960" y="1464884"/>
                </a:lnTo>
                <a:lnTo>
                  <a:pt x="6756458" y="1464852"/>
                </a:lnTo>
                <a:lnTo>
                  <a:pt x="6757052" y="1476202"/>
                </a:lnTo>
                <a:cubicBezTo>
                  <a:pt x="6757052" y="1481838"/>
                  <a:pt x="6756994" y="1487460"/>
                  <a:pt x="6755682" y="1493044"/>
                </a:cubicBezTo>
                <a:cubicBezTo>
                  <a:pt x="6755724" y="1524133"/>
                  <a:pt x="6753273" y="1554782"/>
                  <a:pt x="6748215" y="1584794"/>
                </a:cubicBezTo>
                <a:lnTo>
                  <a:pt x="6747676" y="1591418"/>
                </a:lnTo>
                <a:cubicBezTo>
                  <a:pt x="6747507" y="1591423"/>
                  <a:pt x="6747338" y="1591427"/>
                  <a:pt x="6747171" y="1591480"/>
                </a:cubicBezTo>
                <a:cubicBezTo>
                  <a:pt x="6696895" y="1941574"/>
                  <a:pt x="6415856" y="2220146"/>
                  <a:pt x="6057005" y="2279078"/>
                </a:cubicBezTo>
                <a:lnTo>
                  <a:pt x="6056889" y="2280217"/>
                </a:lnTo>
                <a:cubicBezTo>
                  <a:pt x="6051578" y="2281220"/>
                  <a:pt x="6046249" y="2282161"/>
                  <a:pt x="6040672" y="2281745"/>
                </a:cubicBezTo>
                <a:cubicBezTo>
                  <a:pt x="6009500" y="2287255"/>
                  <a:pt x="5977620" y="2290213"/>
                  <a:pt x="5945246" y="2290736"/>
                </a:cubicBezTo>
                <a:lnTo>
                  <a:pt x="5928127" y="2292349"/>
                </a:lnTo>
                <a:lnTo>
                  <a:pt x="5928101" y="2291858"/>
                </a:lnTo>
                <a:lnTo>
                  <a:pt x="5927602" y="2291891"/>
                </a:lnTo>
                <a:cubicBezTo>
                  <a:pt x="5927036" y="2288119"/>
                  <a:pt x="5927009" y="2284333"/>
                  <a:pt x="5927009" y="2280541"/>
                </a:cubicBezTo>
                <a:cubicBezTo>
                  <a:pt x="5927009" y="2274903"/>
                  <a:pt x="5927068" y="2269279"/>
                  <a:pt x="5928380" y="2263693"/>
                </a:cubicBezTo>
                <a:cubicBezTo>
                  <a:pt x="5928338" y="2232611"/>
                  <a:pt x="5930787" y="2201969"/>
                  <a:pt x="5935844" y="2171962"/>
                </a:cubicBezTo>
                <a:lnTo>
                  <a:pt x="5936384" y="2165325"/>
                </a:lnTo>
                <a:cubicBezTo>
                  <a:pt x="5936553" y="2165320"/>
                  <a:pt x="5936722" y="2165315"/>
                  <a:pt x="5936890" y="2165262"/>
                </a:cubicBezTo>
                <a:cubicBezTo>
                  <a:pt x="5987166" y="1815167"/>
                  <a:pt x="6268205" y="1536596"/>
                  <a:pt x="6627056" y="1477664"/>
                </a:cubicBezTo>
                <a:lnTo>
                  <a:pt x="6627173" y="1476525"/>
                </a:lnTo>
                <a:cubicBezTo>
                  <a:pt x="6632481" y="1475523"/>
                  <a:pt x="6637809" y="1474582"/>
                  <a:pt x="6643385" y="1474998"/>
                </a:cubicBezTo>
                <a:cubicBezTo>
                  <a:pt x="6674569" y="1469485"/>
                  <a:pt x="6706461" y="1466527"/>
                  <a:pt x="6738847" y="1466004"/>
                </a:cubicBezTo>
                <a:close/>
                <a:moveTo>
                  <a:pt x="5077571" y="1464394"/>
                </a:moveTo>
                <a:lnTo>
                  <a:pt x="5094659" y="1466004"/>
                </a:lnTo>
                <a:cubicBezTo>
                  <a:pt x="5127044" y="1466527"/>
                  <a:pt x="5158937" y="1469485"/>
                  <a:pt x="5190120" y="1474998"/>
                </a:cubicBezTo>
                <a:cubicBezTo>
                  <a:pt x="5195696" y="1474582"/>
                  <a:pt x="5201024" y="1475523"/>
                  <a:pt x="5206334" y="1476525"/>
                </a:cubicBezTo>
                <a:lnTo>
                  <a:pt x="5206450" y="1477664"/>
                </a:lnTo>
                <a:cubicBezTo>
                  <a:pt x="5565300" y="1536596"/>
                  <a:pt x="5846339" y="1815167"/>
                  <a:pt x="5896616" y="2165262"/>
                </a:cubicBezTo>
                <a:cubicBezTo>
                  <a:pt x="5896783" y="2165315"/>
                  <a:pt x="5896953" y="2165320"/>
                  <a:pt x="5897121" y="2165325"/>
                </a:cubicBezTo>
                <a:lnTo>
                  <a:pt x="5897662" y="2171962"/>
                </a:lnTo>
                <a:cubicBezTo>
                  <a:pt x="5902718" y="2201969"/>
                  <a:pt x="5905168" y="2232611"/>
                  <a:pt x="5905126" y="2263693"/>
                </a:cubicBezTo>
                <a:cubicBezTo>
                  <a:pt x="5906438" y="2269279"/>
                  <a:pt x="5906496" y="2274903"/>
                  <a:pt x="5906496" y="2280541"/>
                </a:cubicBezTo>
                <a:cubicBezTo>
                  <a:pt x="5906496" y="2284333"/>
                  <a:pt x="5906469" y="2288119"/>
                  <a:pt x="5905903" y="2291891"/>
                </a:cubicBezTo>
                <a:lnTo>
                  <a:pt x="5905404" y="2291858"/>
                </a:lnTo>
                <a:lnTo>
                  <a:pt x="5905378" y="2292349"/>
                </a:lnTo>
                <a:lnTo>
                  <a:pt x="5888260" y="2290736"/>
                </a:lnTo>
                <a:cubicBezTo>
                  <a:pt x="5855886" y="2290213"/>
                  <a:pt x="5824005" y="2287255"/>
                  <a:pt x="5792833" y="2281745"/>
                </a:cubicBezTo>
                <a:cubicBezTo>
                  <a:pt x="5787256" y="2282161"/>
                  <a:pt x="5781927" y="2281220"/>
                  <a:pt x="5776617" y="2280217"/>
                </a:cubicBezTo>
                <a:lnTo>
                  <a:pt x="5776501" y="2279078"/>
                </a:lnTo>
                <a:cubicBezTo>
                  <a:pt x="5417649" y="2220146"/>
                  <a:pt x="5136610" y="1941574"/>
                  <a:pt x="5086335" y="1591480"/>
                </a:cubicBezTo>
                <a:cubicBezTo>
                  <a:pt x="5086167" y="1591427"/>
                  <a:pt x="5085999" y="1591423"/>
                  <a:pt x="5085830" y="1591418"/>
                </a:cubicBezTo>
                <a:lnTo>
                  <a:pt x="5085291" y="1584794"/>
                </a:lnTo>
                <a:cubicBezTo>
                  <a:pt x="5080233" y="1554782"/>
                  <a:pt x="5077782" y="1524133"/>
                  <a:pt x="5077824" y="1493044"/>
                </a:cubicBezTo>
                <a:cubicBezTo>
                  <a:pt x="5076512" y="1487460"/>
                  <a:pt x="5076453" y="1481838"/>
                  <a:pt x="5076453" y="1476202"/>
                </a:cubicBezTo>
                <a:lnTo>
                  <a:pt x="5077047" y="1464852"/>
                </a:lnTo>
                <a:lnTo>
                  <a:pt x="5077545" y="1464884"/>
                </a:lnTo>
                <a:close/>
                <a:moveTo>
                  <a:pt x="5063783" y="1464394"/>
                </a:moveTo>
                <a:lnTo>
                  <a:pt x="5063809" y="1464884"/>
                </a:lnTo>
                <a:lnTo>
                  <a:pt x="5064307" y="1464852"/>
                </a:lnTo>
                <a:lnTo>
                  <a:pt x="5064902" y="1476202"/>
                </a:lnTo>
                <a:cubicBezTo>
                  <a:pt x="5064902" y="1481838"/>
                  <a:pt x="5064842" y="1487460"/>
                  <a:pt x="5063530" y="1493044"/>
                </a:cubicBezTo>
                <a:cubicBezTo>
                  <a:pt x="5063572" y="1524133"/>
                  <a:pt x="5061122" y="1554782"/>
                  <a:pt x="5056063" y="1584794"/>
                </a:cubicBezTo>
                <a:lnTo>
                  <a:pt x="5055525" y="1591418"/>
                </a:lnTo>
                <a:cubicBezTo>
                  <a:pt x="5055355" y="1591423"/>
                  <a:pt x="5055187" y="1591427"/>
                  <a:pt x="5055019" y="1591480"/>
                </a:cubicBezTo>
                <a:cubicBezTo>
                  <a:pt x="5004744" y="1941574"/>
                  <a:pt x="4723705" y="2220146"/>
                  <a:pt x="4364853" y="2279078"/>
                </a:cubicBezTo>
                <a:lnTo>
                  <a:pt x="4364737" y="2280217"/>
                </a:lnTo>
                <a:cubicBezTo>
                  <a:pt x="4359427" y="2281220"/>
                  <a:pt x="4354098" y="2282161"/>
                  <a:pt x="4348521" y="2281745"/>
                </a:cubicBezTo>
                <a:cubicBezTo>
                  <a:pt x="4317350" y="2287255"/>
                  <a:pt x="4285468" y="2290213"/>
                  <a:pt x="4253094" y="2290736"/>
                </a:cubicBezTo>
                <a:lnTo>
                  <a:pt x="4235976" y="2292349"/>
                </a:lnTo>
                <a:lnTo>
                  <a:pt x="4235950" y="2291858"/>
                </a:lnTo>
                <a:lnTo>
                  <a:pt x="4235451" y="2291891"/>
                </a:lnTo>
                <a:cubicBezTo>
                  <a:pt x="4234885" y="2288119"/>
                  <a:pt x="4234858" y="2284333"/>
                  <a:pt x="4234858" y="2280541"/>
                </a:cubicBezTo>
                <a:cubicBezTo>
                  <a:pt x="4234858" y="2274903"/>
                  <a:pt x="4234916" y="2269279"/>
                  <a:pt x="4236228" y="2263693"/>
                </a:cubicBezTo>
                <a:cubicBezTo>
                  <a:pt x="4236186" y="2232611"/>
                  <a:pt x="4238636" y="2201969"/>
                  <a:pt x="4243692" y="2171962"/>
                </a:cubicBezTo>
                <a:lnTo>
                  <a:pt x="4244233" y="2165325"/>
                </a:lnTo>
                <a:cubicBezTo>
                  <a:pt x="4244401" y="2165320"/>
                  <a:pt x="4244571" y="2165315"/>
                  <a:pt x="4244738" y="2165262"/>
                </a:cubicBezTo>
                <a:cubicBezTo>
                  <a:pt x="4295015" y="1815167"/>
                  <a:pt x="4576054" y="1536596"/>
                  <a:pt x="4934904" y="1477664"/>
                </a:cubicBezTo>
                <a:lnTo>
                  <a:pt x="4935021" y="1476525"/>
                </a:lnTo>
                <a:cubicBezTo>
                  <a:pt x="4940330" y="1475523"/>
                  <a:pt x="4945658" y="1474582"/>
                  <a:pt x="4951234" y="1474998"/>
                </a:cubicBezTo>
                <a:cubicBezTo>
                  <a:pt x="4982417" y="1469485"/>
                  <a:pt x="5014310" y="1466527"/>
                  <a:pt x="5046695" y="1466004"/>
                </a:cubicBezTo>
                <a:close/>
                <a:moveTo>
                  <a:pt x="3385420" y="1464394"/>
                </a:moveTo>
                <a:lnTo>
                  <a:pt x="3402507" y="1466004"/>
                </a:lnTo>
                <a:cubicBezTo>
                  <a:pt x="3434893" y="1466527"/>
                  <a:pt x="3466785" y="1469485"/>
                  <a:pt x="3497969" y="1474998"/>
                </a:cubicBezTo>
                <a:cubicBezTo>
                  <a:pt x="3503545" y="1474582"/>
                  <a:pt x="3508873" y="1475523"/>
                  <a:pt x="3514181" y="1476525"/>
                </a:cubicBezTo>
                <a:lnTo>
                  <a:pt x="3514298" y="1477664"/>
                </a:lnTo>
                <a:cubicBezTo>
                  <a:pt x="3873149" y="1536596"/>
                  <a:pt x="4154188" y="1815167"/>
                  <a:pt x="4204464" y="2165262"/>
                </a:cubicBezTo>
                <a:cubicBezTo>
                  <a:pt x="4204632" y="2165315"/>
                  <a:pt x="4204801" y="2165320"/>
                  <a:pt x="4204970" y="2165325"/>
                </a:cubicBezTo>
                <a:lnTo>
                  <a:pt x="4205510" y="2171962"/>
                </a:lnTo>
                <a:cubicBezTo>
                  <a:pt x="4210567" y="2201969"/>
                  <a:pt x="4213016" y="2232611"/>
                  <a:pt x="4212974" y="2263693"/>
                </a:cubicBezTo>
                <a:cubicBezTo>
                  <a:pt x="4214286" y="2269279"/>
                  <a:pt x="4214345" y="2274903"/>
                  <a:pt x="4214345" y="2280541"/>
                </a:cubicBezTo>
                <a:cubicBezTo>
                  <a:pt x="4214345" y="2284333"/>
                  <a:pt x="4214318" y="2288119"/>
                  <a:pt x="4213752" y="2291891"/>
                </a:cubicBezTo>
                <a:lnTo>
                  <a:pt x="4213253" y="2291858"/>
                </a:lnTo>
                <a:lnTo>
                  <a:pt x="4213227" y="2292349"/>
                </a:lnTo>
                <a:lnTo>
                  <a:pt x="4196108" y="2290736"/>
                </a:lnTo>
                <a:cubicBezTo>
                  <a:pt x="4163734" y="2290213"/>
                  <a:pt x="4131854" y="2287255"/>
                  <a:pt x="4100682" y="2281745"/>
                </a:cubicBezTo>
                <a:cubicBezTo>
                  <a:pt x="4095105" y="2282161"/>
                  <a:pt x="4089776" y="2281220"/>
                  <a:pt x="4084465" y="2280217"/>
                </a:cubicBezTo>
                <a:lnTo>
                  <a:pt x="4084349" y="2279078"/>
                </a:lnTo>
                <a:cubicBezTo>
                  <a:pt x="3725498" y="2220146"/>
                  <a:pt x="3444459" y="1941574"/>
                  <a:pt x="3394183" y="1591480"/>
                </a:cubicBezTo>
                <a:cubicBezTo>
                  <a:pt x="3394016" y="1591427"/>
                  <a:pt x="3393847" y="1591423"/>
                  <a:pt x="3393678" y="1591418"/>
                </a:cubicBezTo>
                <a:lnTo>
                  <a:pt x="3393139" y="1584794"/>
                </a:lnTo>
                <a:cubicBezTo>
                  <a:pt x="3388081" y="1554782"/>
                  <a:pt x="3385630" y="1524133"/>
                  <a:pt x="3385672" y="1493044"/>
                </a:cubicBezTo>
                <a:cubicBezTo>
                  <a:pt x="3384360" y="1487460"/>
                  <a:pt x="3384302" y="1481838"/>
                  <a:pt x="3384302" y="1476202"/>
                </a:cubicBezTo>
                <a:lnTo>
                  <a:pt x="3384896" y="1464852"/>
                </a:lnTo>
                <a:lnTo>
                  <a:pt x="3385394" y="1464884"/>
                </a:lnTo>
                <a:close/>
                <a:moveTo>
                  <a:pt x="3371632" y="1464394"/>
                </a:moveTo>
                <a:lnTo>
                  <a:pt x="3371658" y="1464884"/>
                </a:lnTo>
                <a:lnTo>
                  <a:pt x="3372156" y="1464852"/>
                </a:lnTo>
                <a:lnTo>
                  <a:pt x="3372750" y="1476202"/>
                </a:lnTo>
                <a:cubicBezTo>
                  <a:pt x="3372750" y="1481838"/>
                  <a:pt x="3372691" y="1487460"/>
                  <a:pt x="3371379" y="1493044"/>
                </a:cubicBezTo>
                <a:cubicBezTo>
                  <a:pt x="3371421" y="1524133"/>
                  <a:pt x="3368971" y="1554782"/>
                  <a:pt x="3363912" y="1584794"/>
                </a:cubicBezTo>
                <a:lnTo>
                  <a:pt x="3363374" y="1591418"/>
                </a:lnTo>
                <a:cubicBezTo>
                  <a:pt x="3363204" y="1591423"/>
                  <a:pt x="3363036" y="1591427"/>
                  <a:pt x="3362868" y="1591480"/>
                </a:cubicBezTo>
                <a:cubicBezTo>
                  <a:pt x="3312593" y="1941574"/>
                  <a:pt x="3031554" y="2220146"/>
                  <a:pt x="2672703" y="2279078"/>
                </a:cubicBezTo>
                <a:lnTo>
                  <a:pt x="2672586" y="2280217"/>
                </a:lnTo>
                <a:cubicBezTo>
                  <a:pt x="2667276" y="2281220"/>
                  <a:pt x="2661947" y="2282161"/>
                  <a:pt x="2656370" y="2281745"/>
                </a:cubicBezTo>
                <a:cubicBezTo>
                  <a:pt x="2625198" y="2287255"/>
                  <a:pt x="2593318" y="2290213"/>
                  <a:pt x="2560943" y="2290736"/>
                </a:cubicBezTo>
                <a:lnTo>
                  <a:pt x="2543825" y="2292349"/>
                </a:lnTo>
                <a:lnTo>
                  <a:pt x="2543799" y="2291858"/>
                </a:lnTo>
                <a:lnTo>
                  <a:pt x="2543300" y="2291891"/>
                </a:lnTo>
                <a:cubicBezTo>
                  <a:pt x="2542734" y="2288119"/>
                  <a:pt x="2542707" y="2284333"/>
                  <a:pt x="2542707" y="2280541"/>
                </a:cubicBezTo>
                <a:cubicBezTo>
                  <a:pt x="2542707" y="2274903"/>
                  <a:pt x="2542765" y="2269279"/>
                  <a:pt x="2544077" y="2263693"/>
                </a:cubicBezTo>
                <a:cubicBezTo>
                  <a:pt x="2544035" y="2232611"/>
                  <a:pt x="2546485" y="2201969"/>
                  <a:pt x="2551541" y="2171962"/>
                </a:cubicBezTo>
                <a:lnTo>
                  <a:pt x="2552082" y="2165325"/>
                </a:lnTo>
                <a:cubicBezTo>
                  <a:pt x="2552250" y="2165320"/>
                  <a:pt x="2552420" y="2165315"/>
                  <a:pt x="2552587" y="2165262"/>
                </a:cubicBezTo>
                <a:cubicBezTo>
                  <a:pt x="2602864" y="1815167"/>
                  <a:pt x="2883903" y="1536596"/>
                  <a:pt x="3242753" y="1477664"/>
                </a:cubicBezTo>
                <a:lnTo>
                  <a:pt x="3242870" y="1476525"/>
                </a:lnTo>
                <a:cubicBezTo>
                  <a:pt x="3248179" y="1475523"/>
                  <a:pt x="3253507" y="1474582"/>
                  <a:pt x="3259083" y="1474998"/>
                </a:cubicBezTo>
                <a:cubicBezTo>
                  <a:pt x="3290266" y="1469485"/>
                  <a:pt x="3322159" y="1466527"/>
                  <a:pt x="3354544" y="1466004"/>
                </a:cubicBezTo>
                <a:close/>
                <a:moveTo>
                  <a:pt x="1693269" y="1464394"/>
                </a:moveTo>
                <a:lnTo>
                  <a:pt x="1710356" y="1466004"/>
                </a:lnTo>
                <a:cubicBezTo>
                  <a:pt x="1742742" y="1466527"/>
                  <a:pt x="1774634" y="1469485"/>
                  <a:pt x="1805818" y="1474998"/>
                </a:cubicBezTo>
                <a:cubicBezTo>
                  <a:pt x="1811394" y="1474582"/>
                  <a:pt x="1816722" y="1475523"/>
                  <a:pt x="1822030" y="1476525"/>
                </a:cubicBezTo>
                <a:lnTo>
                  <a:pt x="1822148" y="1477664"/>
                </a:lnTo>
                <a:cubicBezTo>
                  <a:pt x="2180998" y="1536596"/>
                  <a:pt x="2462037" y="1815167"/>
                  <a:pt x="2512313" y="2165262"/>
                </a:cubicBezTo>
                <a:cubicBezTo>
                  <a:pt x="2512481" y="2165315"/>
                  <a:pt x="2512650" y="2165320"/>
                  <a:pt x="2512819" y="2165325"/>
                </a:cubicBezTo>
                <a:lnTo>
                  <a:pt x="2513359" y="2171962"/>
                </a:lnTo>
                <a:cubicBezTo>
                  <a:pt x="2518416" y="2201969"/>
                  <a:pt x="2520865" y="2232611"/>
                  <a:pt x="2520823" y="2263693"/>
                </a:cubicBezTo>
                <a:cubicBezTo>
                  <a:pt x="2522135" y="2269279"/>
                  <a:pt x="2522194" y="2274903"/>
                  <a:pt x="2522194" y="2280541"/>
                </a:cubicBezTo>
                <a:cubicBezTo>
                  <a:pt x="2522194" y="2284333"/>
                  <a:pt x="2522167" y="2288119"/>
                  <a:pt x="2521601" y="2291891"/>
                </a:cubicBezTo>
                <a:lnTo>
                  <a:pt x="2521102" y="2291858"/>
                </a:lnTo>
                <a:lnTo>
                  <a:pt x="2521076" y="2292349"/>
                </a:lnTo>
                <a:lnTo>
                  <a:pt x="2503957" y="2290736"/>
                </a:lnTo>
                <a:cubicBezTo>
                  <a:pt x="2471583" y="2290213"/>
                  <a:pt x="2439703" y="2287255"/>
                  <a:pt x="2408531" y="2281745"/>
                </a:cubicBezTo>
                <a:cubicBezTo>
                  <a:pt x="2402954" y="2282161"/>
                  <a:pt x="2397625" y="2281220"/>
                  <a:pt x="2392314" y="2280217"/>
                </a:cubicBezTo>
                <a:lnTo>
                  <a:pt x="2392198" y="2279078"/>
                </a:lnTo>
                <a:cubicBezTo>
                  <a:pt x="2033347" y="2220146"/>
                  <a:pt x="1752308" y="1941574"/>
                  <a:pt x="1702032" y="1591480"/>
                </a:cubicBezTo>
                <a:cubicBezTo>
                  <a:pt x="1701865" y="1591427"/>
                  <a:pt x="1701696" y="1591423"/>
                  <a:pt x="1701527" y="1591418"/>
                </a:cubicBezTo>
                <a:lnTo>
                  <a:pt x="1700989" y="1584794"/>
                </a:lnTo>
                <a:cubicBezTo>
                  <a:pt x="1695930" y="1554782"/>
                  <a:pt x="1693479" y="1524133"/>
                  <a:pt x="1693521" y="1493044"/>
                </a:cubicBezTo>
                <a:cubicBezTo>
                  <a:pt x="1692209" y="1487460"/>
                  <a:pt x="1692151" y="1481838"/>
                  <a:pt x="1692151" y="1476202"/>
                </a:cubicBezTo>
                <a:lnTo>
                  <a:pt x="1692745" y="1464852"/>
                </a:lnTo>
                <a:lnTo>
                  <a:pt x="1693243" y="1464884"/>
                </a:lnTo>
                <a:close/>
                <a:moveTo>
                  <a:pt x="1679481" y="1464394"/>
                </a:moveTo>
                <a:lnTo>
                  <a:pt x="1679507" y="1464884"/>
                </a:lnTo>
                <a:lnTo>
                  <a:pt x="1680005" y="1464852"/>
                </a:lnTo>
                <a:lnTo>
                  <a:pt x="1680599" y="1476202"/>
                </a:lnTo>
                <a:cubicBezTo>
                  <a:pt x="1680599" y="1481838"/>
                  <a:pt x="1680540" y="1487460"/>
                  <a:pt x="1679228" y="1493044"/>
                </a:cubicBezTo>
                <a:cubicBezTo>
                  <a:pt x="1679270" y="1524133"/>
                  <a:pt x="1676820" y="1554782"/>
                  <a:pt x="1671761" y="1584794"/>
                </a:cubicBezTo>
                <a:lnTo>
                  <a:pt x="1671223" y="1591418"/>
                </a:lnTo>
                <a:cubicBezTo>
                  <a:pt x="1671053" y="1591423"/>
                  <a:pt x="1670885" y="1591427"/>
                  <a:pt x="1670717" y="1591480"/>
                </a:cubicBezTo>
                <a:cubicBezTo>
                  <a:pt x="1620442" y="1941574"/>
                  <a:pt x="1339403" y="2220146"/>
                  <a:pt x="980552" y="2279078"/>
                </a:cubicBezTo>
                <a:lnTo>
                  <a:pt x="980435" y="2280217"/>
                </a:lnTo>
                <a:cubicBezTo>
                  <a:pt x="975125" y="2281220"/>
                  <a:pt x="969796" y="2282161"/>
                  <a:pt x="964219" y="2281745"/>
                </a:cubicBezTo>
                <a:cubicBezTo>
                  <a:pt x="933047" y="2287255"/>
                  <a:pt x="901167" y="2290213"/>
                  <a:pt x="868792" y="2290736"/>
                </a:cubicBezTo>
                <a:lnTo>
                  <a:pt x="851674" y="2292349"/>
                </a:lnTo>
                <a:lnTo>
                  <a:pt x="851648" y="2291858"/>
                </a:lnTo>
                <a:lnTo>
                  <a:pt x="851149" y="2291891"/>
                </a:lnTo>
                <a:cubicBezTo>
                  <a:pt x="850583" y="2288119"/>
                  <a:pt x="850556" y="2284333"/>
                  <a:pt x="850556" y="2280541"/>
                </a:cubicBezTo>
                <a:cubicBezTo>
                  <a:pt x="850556" y="2274903"/>
                  <a:pt x="850614" y="2269279"/>
                  <a:pt x="851926" y="2263693"/>
                </a:cubicBezTo>
                <a:cubicBezTo>
                  <a:pt x="851884" y="2232611"/>
                  <a:pt x="854334" y="2201969"/>
                  <a:pt x="859390" y="2171962"/>
                </a:cubicBezTo>
                <a:lnTo>
                  <a:pt x="859931" y="2165325"/>
                </a:lnTo>
                <a:cubicBezTo>
                  <a:pt x="860099" y="2165320"/>
                  <a:pt x="860269" y="2165315"/>
                  <a:pt x="860436" y="2165262"/>
                </a:cubicBezTo>
                <a:cubicBezTo>
                  <a:pt x="910713" y="1815167"/>
                  <a:pt x="1191752" y="1536596"/>
                  <a:pt x="1550602" y="1477664"/>
                </a:cubicBezTo>
                <a:lnTo>
                  <a:pt x="1550719" y="1476525"/>
                </a:lnTo>
                <a:cubicBezTo>
                  <a:pt x="1556028" y="1475523"/>
                  <a:pt x="1561356" y="1474582"/>
                  <a:pt x="1566932" y="1474998"/>
                </a:cubicBezTo>
                <a:cubicBezTo>
                  <a:pt x="1598115" y="1469485"/>
                  <a:pt x="1630008" y="1466527"/>
                  <a:pt x="1662393" y="1466004"/>
                </a:cubicBezTo>
                <a:close/>
                <a:moveTo>
                  <a:pt x="1118" y="1464394"/>
                </a:moveTo>
                <a:lnTo>
                  <a:pt x="18205" y="1466004"/>
                </a:lnTo>
                <a:cubicBezTo>
                  <a:pt x="50591" y="1466527"/>
                  <a:pt x="82483" y="1469485"/>
                  <a:pt x="113667" y="1474998"/>
                </a:cubicBezTo>
                <a:cubicBezTo>
                  <a:pt x="119243" y="1474582"/>
                  <a:pt x="124571" y="1475523"/>
                  <a:pt x="129879" y="1476525"/>
                </a:cubicBezTo>
                <a:lnTo>
                  <a:pt x="129997" y="1477664"/>
                </a:lnTo>
                <a:cubicBezTo>
                  <a:pt x="488847" y="1536596"/>
                  <a:pt x="769886" y="1815167"/>
                  <a:pt x="820162" y="2165262"/>
                </a:cubicBezTo>
                <a:cubicBezTo>
                  <a:pt x="820330" y="2165315"/>
                  <a:pt x="820499" y="2165320"/>
                  <a:pt x="820668" y="2165325"/>
                </a:cubicBezTo>
                <a:lnTo>
                  <a:pt x="821208" y="2171962"/>
                </a:lnTo>
                <a:cubicBezTo>
                  <a:pt x="826265" y="2201969"/>
                  <a:pt x="828714" y="2232611"/>
                  <a:pt x="828672" y="2263693"/>
                </a:cubicBezTo>
                <a:cubicBezTo>
                  <a:pt x="829984" y="2269279"/>
                  <a:pt x="830043" y="2274903"/>
                  <a:pt x="830043" y="2280541"/>
                </a:cubicBezTo>
                <a:cubicBezTo>
                  <a:pt x="830043" y="2284333"/>
                  <a:pt x="830016" y="2288119"/>
                  <a:pt x="829450" y="2291891"/>
                </a:cubicBezTo>
                <a:lnTo>
                  <a:pt x="828951" y="2291858"/>
                </a:lnTo>
                <a:lnTo>
                  <a:pt x="828925" y="2292349"/>
                </a:lnTo>
                <a:lnTo>
                  <a:pt x="811806" y="2290736"/>
                </a:lnTo>
                <a:cubicBezTo>
                  <a:pt x="779432" y="2290213"/>
                  <a:pt x="747552" y="2287255"/>
                  <a:pt x="716380" y="2281745"/>
                </a:cubicBezTo>
                <a:cubicBezTo>
                  <a:pt x="710803" y="2282161"/>
                  <a:pt x="705474" y="2281220"/>
                  <a:pt x="700163" y="2280217"/>
                </a:cubicBezTo>
                <a:lnTo>
                  <a:pt x="700047" y="2279078"/>
                </a:lnTo>
                <a:cubicBezTo>
                  <a:pt x="341196" y="2220146"/>
                  <a:pt x="60157" y="1941574"/>
                  <a:pt x="9881" y="1591480"/>
                </a:cubicBezTo>
                <a:cubicBezTo>
                  <a:pt x="9714" y="1591427"/>
                  <a:pt x="9545" y="1591423"/>
                  <a:pt x="9376" y="1591418"/>
                </a:cubicBezTo>
                <a:lnTo>
                  <a:pt x="8837" y="1584794"/>
                </a:lnTo>
                <a:cubicBezTo>
                  <a:pt x="3779" y="1554782"/>
                  <a:pt x="1328" y="1524133"/>
                  <a:pt x="1370" y="1493044"/>
                </a:cubicBezTo>
                <a:cubicBezTo>
                  <a:pt x="58" y="1487460"/>
                  <a:pt x="0" y="1481838"/>
                  <a:pt x="0" y="1476202"/>
                </a:cubicBezTo>
                <a:lnTo>
                  <a:pt x="594" y="1464852"/>
                </a:lnTo>
                <a:lnTo>
                  <a:pt x="1092" y="1464884"/>
                </a:lnTo>
                <a:close/>
                <a:moveTo>
                  <a:pt x="7762529" y="750600"/>
                </a:moveTo>
                <a:cubicBezTo>
                  <a:pt x="7815805" y="1021506"/>
                  <a:pt x="8030648" y="1236303"/>
                  <a:pt x="8305838" y="1295446"/>
                </a:cubicBezTo>
                <a:cubicBezTo>
                  <a:pt x="8252563" y="1024540"/>
                  <a:pt x="8037719" y="809743"/>
                  <a:pt x="7762529" y="750600"/>
                </a:cubicBezTo>
                <a:close/>
                <a:moveTo>
                  <a:pt x="7455280" y="750600"/>
                </a:moveTo>
                <a:cubicBezTo>
                  <a:pt x="7180090" y="809743"/>
                  <a:pt x="6965246" y="1024540"/>
                  <a:pt x="6911971" y="1295446"/>
                </a:cubicBezTo>
                <a:cubicBezTo>
                  <a:pt x="7187161" y="1236303"/>
                  <a:pt x="7402004" y="1021506"/>
                  <a:pt x="7455280" y="750600"/>
                </a:cubicBezTo>
                <a:close/>
                <a:moveTo>
                  <a:pt x="6070378" y="750600"/>
                </a:moveTo>
                <a:cubicBezTo>
                  <a:pt x="6123654" y="1021506"/>
                  <a:pt x="6338497" y="1236303"/>
                  <a:pt x="6613687" y="1295446"/>
                </a:cubicBezTo>
                <a:cubicBezTo>
                  <a:pt x="6560412" y="1024540"/>
                  <a:pt x="6345568" y="809743"/>
                  <a:pt x="6070378" y="750600"/>
                </a:cubicBezTo>
                <a:close/>
                <a:moveTo>
                  <a:pt x="5763129" y="750600"/>
                </a:moveTo>
                <a:cubicBezTo>
                  <a:pt x="5487939" y="809743"/>
                  <a:pt x="5273095" y="1024540"/>
                  <a:pt x="5219820" y="1295446"/>
                </a:cubicBezTo>
                <a:cubicBezTo>
                  <a:pt x="5495010" y="1236303"/>
                  <a:pt x="5709853" y="1021506"/>
                  <a:pt x="5763129" y="750600"/>
                </a:cubicBezTo>
                <a:close/>
                <a:moveTo>
                  <a:pt x="4378227" y="750600"/>
                </a:moveTo>
                <a:cubicBezTo>
                  <a:pt x="4431503" y="1021506"/>
                  <a:pt x="4646346" y="1236303"/>
                  <a:pt x="4921536" y="1295446"/>
                </a:cubicBezTo>
                <a:cubicBezTo>
                  <a:pt x="4868261" y="1024540"/>
                  <a:pt x="4653417" y="809743"/>
                  <a:pt x="4378227" y="750600"/>
                </a:cubicBezTo>
                <a:close/>
                <a:moveTo>
                  <a:pt x="4070978" y="750600"/>
                </a:moveTo>
                <a:cubicBezTo>
                  <a:pt x="3795788" y="809743"/>
                  <a:pt x="3580944" y="1024540"/>
                  <a:pt x="3527669" y="1295446"/>
                </a:cubicBezTo>
                <a:cubicBezTo>
                  <a:pt x="3802859" y="1236303"/>
                  <a:pt x="4017702" y="1021506"/>
                  <a:pt x="4070978" y="750600"/>
                </a:cubicBezTo>
                <a:close/>
                <a:moveTo>
                  <a:pt x="2686076" y="750600"/>
                </a:moveTo>
                <a:cubicBezTo>
                  <a:pt x="2739352" y="1021506"/>
                  <a:pt x="2954195" y="1236303"/>
                  <a:pt x="3229385" y="1295446"/>
                </a:cubicBezTo>
                <a:cubicBezTo>
                  <a:pt x="3176110" y="1024540"/>
                  <a:pt x="2961266" y="809743"/>
                  <a:pt x="2686076" y="750600"/>
                </a:cubicBezTo>
                <a:close/>
                <a:moveTo>
                  <a:pt x="2378827" y="750600"/>
                </a:moveTo>
                <a:cubicBezTo>
                  <a:pt x="2103637" y="809743"/>
                  <a:pt x="1888793" y="1024540"/>
                  <a:pt x="1835518" y="1295446"/>
                </a:cubicBezTo>
                <a:cubicBezTo>
                  <a:pt x="2110708" y="1236303"/>
                  <a:pt x="2325551" y="1021506"/>
                  <a:pt x="2378827" y="750600"/>
                </a:cubicBezTo>
                <a:close/>
                <a:moveTo>
                  <a:pt x="993925" y="750600"/>
                </a:moveTo>
                <a:cubicBezTo>
                  <a:pt x="1047201" y="1021506"/>
                  <a:pt x="1262044" y="1236303"/>
                  <a:pt x="1537234" y="1295446"/>
                </a:cubicBezTo>
                <a:cubicBezTo>
                  <a:pt x="1483959" y="1024540"/>
                  <a:pt x="1269115" y="809743"/>
                  <a:pt x="993925" y="750600"/>
                </a:cubicBezTo>
                <a:close/>
                <a:moveTo>
                  <a:pt x="686676" y="750600"/>
                </a:moveTo>
                <a:cubicBezTo>
                  <a:pt x="411486" y="809743"/>
                  <a:pt x="196642" y="1024540"/>
                  <a:pt x="143367" y="1295446"/>
                </a:cubicBezTo>
                <a:cubicBezTo>
                  <a:pt x="418557" y="1236303"/>
                  <a:pt x="633400" y="1021506"/>
                  <a:pt x="686676" y="750600"/>
                </a:cubicBezTo>
                <a:close/>
                <a:moveTo>
                  <a:pt x="9139239" y="624486"/>
                </a:moveTo>
                <a:lnTo>
                  <a:pt x="9139239" y="752995"/>
                </a:lnTo>
                <a:lnTo>
                  <a:pt x="9047261" y="779881"/>
                </a:lnTo>
                <a:cubicBezTo>
                  <a:pt x="8821055" y="864319"/>
                  <a:pt x="8650738" y="1058403"/>
                  <a:pt x="8604122" y="1295446"/>
                </a:cubicBezTo>
                <a:cubicBezTo>
                  <a:pt x="8844913" y="1243696"/>
                  <a:pt x="9039501" y="1072773"/>
                  <a:pt x="9120077" y="849365"/>
                </a:cubicBezTo>
                <a:lnTo>
                  <a:pt x="9139239" y="780178"/>
                </a:lnTo>
                <a:lnTo>
                  <a:pt x="9139239" y="1085737"/>
                </a:lnTo>
                <a:lnTo>
                  <a:pt x="9135069" y="1092549"/>
                </a:lnTo>
                <a:cubicBezTo>
                  <a:pt x="9008919" y="1266178"/>
                  <a:pt x="8815033" y="1389778"/>
                  <a:pt x="8590751" y="1426902"/>
                </a:cubicBezTo>
                <a:lnTo>
                  <a:pt x="8590635" y="1428050"/>
                </a:lnTo>
                <a:cubicBezTo>
                  <a:pt x="8585324" y="1429061"/>
                  <a:pt x="8579995" y="1430009"/>
                  <a:pt x="8574418" y="1429590"/>
                </a:cubicBezTo>
                <a:cubicBezTo>
                  <a:pt x="8543246" y="1435144"/>
                  <a:pt x="8511366" y="1438125"/>
                  <a:pt x="8478991" y="1438652"/>
                </a:cubicBezTo>
                <a:lnTo>
                  <a:pt x="8461873" y="1440278"/>
                </a:lnTo>
                <a:lnTo>
                  <a:pt x="8461847" y="1439783"/>
                </a:lnTo>
                <a:lnTo>
                  <a:pt x="8461348" y="1439816"/>
                </a:lnTo>
                <a:cubicBezTo>
                  <a:pt x="8460782" y="1436014"/>
                  <a:pt x="8460755" y="1432198"/>
                  <a:pt x="8460755" y="1428376"/>
                </a:cubicBezTo>
                <a:cubicBezTo>
                  <a:pt x="8460755" y="1422694"/>
                  <a:pt x="8460814" y="1417025"/>
                  <a:pt x="8462126" y="1411395"/>
                </a:cubicBezTo>
                <a:cubicBezTo>
                  <a:pt x="8462083" y="1380067"/>
                  <a:pt x="8464533" y="1349182"/>
                  <a:pt x="8469590" y="1318938"/>
                </a:cubicBezTo>
                <a:lnTo>
                  <a:pt x="8470130" y="1312248"/>
                </a:lnTo>
                <a:cubicBezTo>
                  <a:pt x="8470299" y="1312243"/>
                  <a:pt x="8470468" y="1312238"/>
                  <a:pt x="8470636" y="1312185"/>
                </a:cubicBezTo>
                <a:cubicBezTo>
                  <a:pt x="8514628" y="1003427"/>
                  <a:pt x="8735297" y="749863"/>
                  <a:pt x="9030178" y="651504"/>
                </a:cubicBezTo>
                <a:close/>
                <a:moveTo>
                  <a:pt x="7620280" y="605769"/>
                </a:moveTo>
                <a:lnTo>
                  <a:pt x="7637367" y="607392"/>
                </a:lnTo>
                <a:cubicBezTo>
                  <a:pt x="7669753" y="607919"/>
                  <a:pt x="7701646" y="610900"/>
                  <a:pt x="7732829" y="616457"/>
                </a:cubicBezTo>
                <a:cubicBezTo>
                  <a:pt x="7738405" y="616038"/>
                  <a:pt x="7743733" y="616986"/>
                  <a:pt x="7749042" y="617996"/>
                </a:cubicBezTo>
                <a:lnTo>
                  <a:pt x="7749159" y="619144"/>
                </a:lnTo>
                <a:cubicBezTo>
                  <a:pt x="8108009" y="678542"/>
                  <a:pt x="8389048" y="959319"/>
                  <a:pt x="8439324" y="1312185"/>
                </a:cubicBezTo>
                <a:cubicBezTo>
                  <a:pt x="8439492" y="1312238"/>
                  <a:pt x="8439661" y="1312243"/>
                  <a:pt x="8439830" y="1312248"/>
                </a:cubicBezTo>
                <a:lnTo>
                  <a:pt x="8440370" y="1318938"/>
                </a:lnTo>
                <a:cubicBezTo>
                  <a:pt x="8445427" y="1349182"/>
                  <a:pt x="8447877" y="1380067"/>
                  <a:pt x="8447834" y="1411395"/>
                </a:cubicBezTo>
                <a:cubicBezTo>
                  <a:pt x="8449146" y="1417025"/>
                  <a:pt x="8449205" y="1422694"/>
                  <a:pt x="8449205" y="1428376"/>
                </a:cubicBezTo>
                <a:cubicBezTo>
                  <a:pt x="8449205" y="1432198"/>
                  <a:pt x="8449178" y="1436014"/>
                  <a:pt x="8448612" y="1439816"/>
                </a:cubicBezTo>
                <a:lnTo>
                  <a:pt x="8448113" y="1439783"/>
                </a:lnTo>
                <a:lnTo>
                  <a:pt x="8448087" y="1440278"/>
                </a:lnTo>
                <a:lnTo>
                  <a:pt x="8430969" y="1438652"/>
                </a:lnTo>
                <a:cubicBezTo>
                  <a:pt x="8398594" y="1438125"/>
                  <a:pt x="8366714" y="1435144"/>
                  <a:pt x="8335542" y="1429590"/>
                </a:cubicBezTo>
                <a:cubicBezTo>
                  <a:pt x="8329965" y="1430009"/>
                  <a:pt x="8324636" y="1429061"/>
                  <a:pt x="8319325" y="1428050"/>
                </a:cubicBezTo>
                <a:lnTo>
                  <a:pt x="8319209" y="1426902"/>
                </a:lnTo>
                <a:cubicBezTo>
                  <a:pt x="7960358" y="1367503"/>
                  <a:pt x="7679319" y="1086726"/>
                  <a:pt x="7629044" y="733861"/>
                </a:cubicBezTo>
                <a:cubicBezTo>
                  <a:pt x="7628876" y="733808"/>
                  <a:pt x="7628708" y="733803"/>
                  <a:pt x="7628538" y="733798"/>
                </a:cubicBezTo>
                <a:lnTo>
                  <a:pt x="7628000" y="727122"/>
                </a:lnTo>
                <a:cubicBezTo>
                  <a:pt x="7622941" y="696872"/>
                  <a:pt x="7620490" y="665981"/>
                  <a:pt x="7620533" y="634646"/>
                </a:cubicBezTo>
                <a:cubicBezTo>
                  <a:pt x="7619221" y="629018"/>
                  <a:pt x="7619162" y="623351"/>
                  <a:pt x="7619162" y="617670"/>
                </a:cubicBezTo>
                <a:lnTo>
                  <a:pt x="7619756" y="606230"/>
                </a:lnTo>
                <a:lnTo>
                  <a:pt x="7620254" y="606263"/>
                </a:lnTo>
                <a:close/>
                <a:moveTo>
                  <a:pt x="7597529" y="605769"/>
                </a:moveTo>
                <a:lnTo>
                  <a:pt x="7597555" y="606263"/>
                </a:lnTo>
                <a:lnTo>
                  <a:pt x="7598053" y="606230"/>
                </a:lnTo>
                <a:lnTo>
                  <a:pt x="7598647" y="617670"/>
                </a:lnTo>
                <a:cubicBezTo>
                  <a:pt x="7598647" y="623351"/>
                  <a:pt x="7598588" y="629018"/>
                  <a:pt x="7597276" y="634646"/>
                </a:cubicBezTo>
                <a:cubicBezTo>
                  <a:pt x="7597319" y="665981"/>
                  <a:pt x="7594868" y="696872"/>
                  <a:pt x="7589809" y="727122"/>
                </a:cubicBezTo>
                <a:lnTo>
                  <a:pt x="7589271" y="733798"/>
                </a:lnTo>
                <a:cubicBezTo>
                  <a:pt x="7589101" y="733803"/>
                  <a:pt x="7588933" y="733808"/>
                  <a:pt x="7588765" y="733861"/>
                </a:cubicBezTo>
                <a:cubicBezTo>
                  <a:pt x="7538490" y="1086726"/>
                  <a:pt x="7257451" y="1367503"/>
                  <a:pt x="6898600" y="1426902"/>
                </a:cubicBezTo>
                <a:lnTo>
                  <a:pt x="6898484" y="1428050"/>
                </a:lnTo>
                <a:cubicBezTo>
                  <a:pt x="6893173" y="1429061"/>
                  <a:pt x="6887844" y="1430009"/>
                  <a:pt x="6882267" y="1429590"/>
                </a:cubicBezTo>
                <a:cubicBezTo>
                  <a:pt x="6851095" y="1435144"/>
                  <a:pt x="6819215" y="1438125"/>
                  <a:pt x="6786841" y="1438652"/>
                </a:cubicBezTo>
                <a:lnTo>
                  <a:pt x="6769722" y="1440278"/>
                </a:lnTo>
                <a:lnTo>
                  <a:pt x="6769696" y="1439783"/>
                </a:lnTo>
                <a:lnTo>
                  <a:pt x="6769197" y="1439816"/>
                </a:lnTo>
                <a:cubicBezTo>
                  <a:pt x="6768631" y="1436014"/>
                  <a:pt x="6768604" y="1432198"/>
                  <a:pt x="6768604" y="1428376"/>
                </a:cubicBezTo>
                <a:cubicBezTo>
                  <a:pt x="6768604" y="1422694"/>
                  <a:pt x="6768663" y="1417025"/>
                  <a:pt x="6769975" y="1411395"/>
                </a:cubicBezTo>
                <a:cubicBezTo>
                  <a:pt x="6769933" y="1380067"/>
                  <a:pt x="6772382" y="1349182"/>
                  <a:pt x="6777439" y="1318938"/>
                </a:cubicBezTo>
                <a:lnTo>
                  <a:pt x="6777979" y="1312248"/>
                </a:lnTo>
                <a:cubicBezTo>
                  <a:pt x="6778148" y="1312243"/>
                  <a:pt x="6778317" y="1312238"/>
                  <a:pt x="6778485" y="1312185"/>
                </a:cubicBezTo>
                <a:cubicBezTo>
                  <a:pt x="6828761" y="959319"/>
                  <a:pt x="7109800" y="678542"/>
                  <a:pt x="7468650" y="619144"/>
                </a:cubicBezTo>
                <a:lnTo>
                  <a:pt x="7468767" y="617996"/>
                </a:lnTo>
                <a:cubicBezTo>
                  <a:pt x="7474076" y="616986"/>
                  <a:pt x="7479404" y="616038"/>
                  <a:pt x="7484980" y="616457"/>
                </a:cubicBezTo>
                <a:cubicBezTo>
                  <a:pt x="7516163" y="610900"/>
                  <a:pt x="7548056" y="607919"/>
                  <a:pt x="7580442" y="607392"/>
                </a:cubicBezTo>
                <a:close/>
                <a:moveTo>
                  <a:pt x="5928129" y="605769"/>
                </a:moveTo>
                <a:lnTo>
                  <a:pt x="5945217" y="607392"/>
                </a:lnTo>
                <a:cubicBezTo>
                  <a:pt x="5977602" y="607919"/>
                  <a:pt x="6009495" y="610900"/>
                  <a:pt x="6040678" y="616457"/>
                </a:cubicBezTo>
                <a:cubicBezTo>
                  <a:pt x="6046254" y="616038"/>
                  <a:pt x="6051582" y="616986"/>
                  <a:pt x="6056891" y="617996"/>
                </a:cubicBezTo>
                <a:lnTo>
                  <a:pt x="6057008" y="619144"/>
                </a:lnTo>
                <a:cubicBezTo>
                  <a:pt x="6415858" y="678542"/>
                  <a:pt x="6696897" y="959319"/>
                  <a:pt x="6747174" y="1312185"/>
                </a:cubicBezTo>
                <a:cubicBezTo>
                  <a:pt x="6747341" y="1312238"/>
                  <a:pt x="6747511" y="1312243"/>
                  <a:pt x="6747679" y="1312248"/>
                </a:cubicBezTo>
                <a:lnTo>
                  <a:pt x="6748220" y="1318938"/>
                </a:lnTo>
                <a:cubicBezTo>
                  <a:pt x="6753276" y="1349182"/>
                  <a:pt x="6755726" y="1380067"/>
                  <a:pt x="6755684" y="1411395"/>
                </a:cubicBezTo>
                <a:cubicBezTo>
                  <a:pt x="6756996" y="1417025"/>
                  <a:pt x="6757054" y="1422694"/>
                  <a:pt x="6757054" y="1428376"/>
                </a:cubicBezTo>
                <a:cubicBezTo>
                  <a:pt x="6757054" y="1432198"/>
                  <a:pt x="6757027" y="1436014"/>
                  <a:pt x="6756461" y="1439816"/>
                </a:cubicBezTo>
                <a:lnTo>
                  <a:pt x="6755962" y="1439783"/>
                </a:lnTo>
                <a:lnTo>
                  <a:pt x="6755936" y="1440278"/>
                </a:lnTo>
                <a:lnTo>
                  <a:pt x="6738818" y="1438652"/>
                </a:lnTo>
                <a:cubicBezTo>
                  <a:pt x="6706444" y="1438125"/>
                  <a:pt x="6674563" y="1435144"/>
                  <a:pt x="6643391" y="1429590"/>
                </a:cubicBezTo>
                <a:cubicBezTo>
                  <a:pt x="6637814" y="1430009"/>
                  <a:pt x="6632485" y="1429061"/>
                  <a:pt x="6627175" y="1428050"/>
                </a:cubicBezTo>
                <a:lnTo>
                  <a:pt x="6627059" y="1426902"/>
                </a:lnTo>
                <a:cubicBezTo>
                  <a:pt x="6268207" y="1367503"/>
                  <a:pt x="5987168" y="1086726"/>
                  <a:pt x="5936893" y="733861"/>
                </a:cubicBezTo>
                <a:cubicBezTo>
                  <a:pt x="5936725" y="733808"/>
                  <a:pt x="5936557" y="733803"/>
                  <a:pt x="5936387" y="733798"/>
                </a:cubicBezTo>
                <a:lnTo>
                  <a:pt x="5935849" y="727122"/>
                </a:lnTo>
                <a:cubicBezTo>
                  <a:pt x="5930790" y="696872"/>
                  <a:pt x="5928340" y="665981"/>
                  <a:pt x="5928382" y="634646"/>
                </a:cubicBezTo>
                <a:cubicBezTo>
                  <a:pt x="5927070" y="629018"/>
                  <a:pt x="5927011" y="623351"/>
                  <a:pt x="5927011" y="617670"/>
                </a:cubicBezTo>
                <a:lnTo>
                  <a:pt x="5927605" y="606230"/>
                </a:lnTo>
                <a:lnTo>
                  <a:pt x="5928103" y="606263"/>
                </a:lnTo>
                <a:close/>
                <a:moveTo>
                  <a:pt x="5905378" y="605769"/>
                </a:moveTo>
                <a:lnTo>
                  <a:pt x="5905404" y="606263"/>
                </a:lnTo>
                <a:lnTo>
                  <a:pt x="5905902" y="606230"/>
                </a:lnTo>
                <a:lnTo>
                  <a:pt x="5906496" y="617670"/>
                </a:lnTo>
                <a:cubicBezTo>
                  <a:pt x="5906496" y="623351"/>
                  <a:pt x="5906438" y="629018"/>
                  <a:pt x="5905126" y="634646"/>
                </a:cubicBezTo>
                <a:cubicBezTo>
                  <a:pt x="5905168" y="665981"/>
                  <a:pt x="5902717" y="696872"/>
                  <a:pt x="5897659" y="727122"/>
                </a:cubicBezTo>
                <a:lnTo>
                  <a:pt x="5897120" y="733798"/>
                </a:lnTo>
                <a:cubicBezTo>
                  <a:pt x="5896951" y="733803"/>
                  <a:pt x="5896782" y="733808"/>
                  <a:pt x="5896615" y="733861"/>
                </a:cubicBezTo>
                <a:cubicBezTo>
                  <a:pt x="5846339" y="1086726"/>
                  <a:pt x="5565300" y="1367503"/>
                  <a:pt x="5206449" y="1426902"/>
                </a:cubicBezTo>
                <a:lnTo>
                  <a:pt x="5206334" y="1428050"/>
                </a:lnTo>
                <a:cubicBezTo>
                  <a:pt x="5201022" y="1429061"/>
                  <a:pt x="5195693" y="1430009"/>
                  <a:pt x="5190116" y="1429590"/>
                </a:cubicBezTo>
                <a:cubicBezTo>
                  <a:pt x="5158944" y="1435144"/>
                  <a:pt x="5127065" y="1438125"/>
                  <a:pt x="5094690" y="1438652"/>
                </a:cubicBezTo>
                <a:lnTo>
                  <a:pt x="5077571" y="1440278"/>
                </a:lnTo>
                <a:lnTo>
                  <a:pt x="5077545" y="1439783"/>
                </a:lnTo>
                <a:lnTo>
                  <a:pt x="5077046" y="1439816"/>
                </a:lnTo>
                <a:cubicBezTo>
                  <a:pt x="5076480" y="1436014"/>
                  <a:pt x="5076453" y="1432198"/>
                  <a:pt x="5076453" y="1428376"/>
                </a:cubicBezTo>
                <a:cubicBezTo>
                  <a:pt x="5076453" y="1422694"/>
                  <a:pt x="5076512" y="1417025"/>
                  <a:pt x="5077824" y="1411395"/>
                </a:cubicBezTo>
                <a:cubicBezTo>
                  <a:pt x="5077782" y="1380067"/>
                  <a:pt x="5080231" y="1349182"/>
                  <a:pt x="5085288" y="1318938"/>
                </a:cubicBezTo>
                <a:lnTo>
                  <a:pt x="5085828" y="1312248"/>
                </a:lnTo>
                <a:cubicBezTo>
                  <a:pt x="5085997" y="1312243"/>
                  <a:pt x="5086166" y="1312238"/>
                  <a:pt x="5086334" y="1312185"/>
                </a:cubicBezTo>
                <a:cubicBezTo>
                  <a:pt x="5136610" y="959319"/>
                  <a:pt x="5417649" y="678542"/>
                  <a:pt x="5776501" y="619144"/>
                </a:cubicBezTo>
                <a:lnTo>
                  <a:pt x="5776617" y="617996"/>
                </a:lnTo>
                <a:cubicBezTo>
                  <a:pt x="5781926" y="616986"/>
                  <a:pt x="5787253" y="616038"/>
                  <a:pt x="5792829" y="616457"/>
                </a:cubicBezTo>
                <a:cubicBezTo>
                  <a:pt x="5824013" y="610900"/>
                  <a:pt x="5855905" y="607919"/>
                  <a:pt x="5888291" y="607392"/>
                </a:cubicBezTo>
                <a:close/>
                <a:moveTo>
                  <a:pt x="4235979" y="605769"/>
                </a:moveTo>
                <a:lnTo>
                  <a:pt x="4253065" y="607392"/>
                </a:lnTo>
                <a:cubicBezTo>
                  <a:pt x="4285451" y="607919"/>
                  <a:pt x="4317343" y="610900"/>
                  <a:pt x="4348528" y="616457"/>
                </a:cubicBezTo>
                <a:cubicBezTo>
                  <a:pt x="4354104" y="616038"/>
                  <a:pt x="4359431" y="616986"/>
                  <a:pt x="4364739" y="617996"/>
                </a:cubicBezTo>
                <a:lnTo>
                  <a:pt x="4364856" y="619144"/>
                </a:lnTo>
                <a:cubicBezTo>
                  <a:pt x="4723707" y="678542"/>
                  <a:pt x="5004746" y="959319"/>
                  <a:pt x="5055022" y="1312185"/>
                </a:cubicBezTo>
                <a:cubicBezTo>
                  <a:pt x="5055190" y="1312238"/>
                  <a:pt x="5055359" y="1312243"/>
                  <a:pt x="5055528" y="1312248"/>
                </a:cubicBezTo>
                <a:lnTo>
                  <a:pt x="5056068" y="1318938"/>
                </a:lnTo>
                <a:cubicBezTo>
                  <a:pt x="5061125" y="1349182"/>
                  <a:pt x="5063574" y="1380067"/>
                  <a:pt x="5063532" y="1411395"/>
                </a:cubicBezTo>
                <a:cubicBezTo>
                  <a:pt x="5064844" y="1417025"/>
                  <a:pt x="5064903" y="1422694"/>
                  <a:pt x="5064903" y="1428376"/>
                </a:cubicBezTo>
                <a:cubicBezTo>
                  <a:pt x="5064903" y="1432198"/>
                  <a:pt x="5064876" y="1436014"/>
                  <a:pt x="5064310" y="1439816"/>
                </a:cubicBezTo>
                <a:lnTo>
                  <a:pt x="5063811" y="1439783"/>
                </a:lnTo>
                <a:lnTo>
                  <a:pt x="5063785" y="1440278"/>
                </a:lnTo>
                <a:lnTo>
                  <a:pt x="5046666" y="1438652"/>
                </a:lnTo>
                <a:cubicBezTo>
                  <a:pt x="5014292" y="1438125"/>
                  <a:pt x="4982412" y="1435144"/>
                  <a:pt x="4951241" y="1429590"/>
                </a:cubicBezTo>
                <a:cubicBezTo>
                  <a:pt x="4945663" y="1430009"/>
                  <a:pt x="4940334" y="1429061"/>
                  <a:pt x="4935023" y="1428050"/>
                </a:cubicBezTo>
                <a:lnTo>
                  <a:pt x="4934907" y="1426902"/>
                </a:lnTo>
                <a:cubicBezTo>
                  <a:pt x="4576056" y="1367503"/>
                  <a:pt x="4295017" y="1086726"/>
                  <a:pt x="4244741" y="733861"/>
                </a:cubicBezTo>
                <a:cubicBezTo>
                  <a:pt x="4244574" y="733808"/>
                  <a:pt x="4244405" y="733803"/>
                  <a:pt x="4244236" y="733798"/>
                </a:cubicBezTo>
                <a:lnTo>
                  <a:pt x="4243697" y="727122"/>
                </a:lnTo>
                <a:cubicBezTo>
                  <a:pt x="4238639" y="696872"/>
                  <a:pt x="4236188" y="665981"/>
                  <a:pt x="4236230" y="634646"/>
                </a:cubicBezTo>
                <a:cubicBezTo>
                  <a:pt x="4234918" y="629018"/>
                  <a:pt x="4234860" y="623351"/>
                  <a:pt x="4234860" y="617670"/>
                </a:cubicBezTo>
                <a:lnTo>
                  <a:pt x="4235454" y="606230"/>
                </a:lnTo>
                <a:lnTo>
                  <a:pt x="4235952" y="606263"/>
                </a:lnTo>
                <a:close/>
                <a:moveTo>
                  <a:pt x="4213227" y="605769"/>
                </a:moveTo>
                <a:lnTo>
                  <a:pt x="4213253" y="606263"/>
                </a:lnTo>
                <a:lnTo>
                  <a:pt x="4213751" y="606230"/>
                </a:lnTo>
                <a:lnTo>
                  <a:pt x="4214345" y="617670"/>
                </a:lnTo>
                <a:cubicBezTo>
                  <a:pt x="4214345" y="623351"/>
                  <a:pt x="4214286" y="629018"/>
                  <a:pt x="4212974" y="634646"/>
                </a:cubicBezTo>
                <a:cubicBezTo>
                  <a:pt x="4213016" y="665981"/>
                  <a:pt x="4210566" y="696872"/>
                  <a:pt x="4205507" y="727122"/>
                </a:cubicBezTo>
                <a:lnTo>
                  <a:pt x="4204969" y="733798"/>
                </a:lnTo>
                <a:cubicBezTo>
                  <a:pt x="4204799" y="733803"/>
                  <a:pt x="4204631" y="733808"/>
                  <a:pt x="4204463" y="733861"/>
                </a:cubicBezTo>
                <a:cubicBezTo>
                  <a:pt x="4154188" y="1086726"/>
                  <a:pt x="3873149" y="1367503"/>
                  <a:pt x="3514297" y="1426902"/>
                </a:cubicBezTo>
                <a:lnTo>
                  <a:pt x="3514181" y="1428050"/>
                </a:lnTo>
                <a:cubicBezTo>
                  <a:pt x="3508871" y="1429061"/>
                  <a:pt x="3503542" y="1430009"/>
                  <a:pt x="3497965" y="1429590"/>
                </a:cubicBezTo>
                <a:cubicBezTo>
                  <a:pt x="3466793" y="1435144"/>
                  <a:pt x="3434912" y="1438125"/>
                  <a:pt x="3402538" y="1438652"/>
                </a:cubicBezTo>
                <a:lnTo>
                  <a:pt x="3385420" y="1440278"/>
                </a:lnTo>
                <a:lnTo>
                  <a:pt x="3385394" y="1439783"/>
                </a:lnTo>
                <a:lnTo>
                  <a:pt x="3384895" y="1439816"/>
                </a:lnTo>
                <a:cubicBezTo>
                  <a:pt x="3384329" y="1436014"/>
                  <a:pt x="3384302" y="1432198"/>
                  <a:pt x="3384302" y="1428376"/>
                </a:cubicBezTo>
                <a:cubicBezTo>
                  <a:pt x="3384302" y="1422694"/>
                  <a:pt x="3384360" y="1417025"/>
                  <a:pt x="3385672" y="1411395"/>
                </a:cubicBezTo>
                <a:cubicBezTo>
                  <a:pt x="3385630" y="1380067"/>
                  <a:pt x="3388080" y="1349182"/>
                  <a:pt x="3393136" y="1318938"/>
                </a:cubicBezTo>
                <a:lnTo>
                  <a:pt x="3393677" y="1312248"/>
                </a:lnTo>
                <a:cubicBezTo>
                  <a:pt x="3393845" y="1312243"/>
                  <a:pt x="3394015" y="1312238"/>
                  <a:pt x="3394182" y="1312185"/>
                </a:cubicBezTo>
                <a:cubicBezTo>
                  <a:pt x="3444459" y="959319"/>
                  <a:pt x="3725498" y="678542"/>
                  <a:pt x="4084348" y="619144"/>
                </a:cubicBezTo>
                <a:lnTo>
                  <a:pt x="4084465" y="617996"/>
                </a:lnTo>
                <a:cubicBezTo>
                  <a:pt x="4089774" y="616986"/>
                  <a:pt x="4095102" y="616038"/>
                  <a:pt x="4100678" y="616457"/>
                </a:cubicBezTo>
                <a:cubicBezTo>
                  <a:pt x="4131861" y="610900"/>
                  <a:pt x="4163754" y="607919"/>
                  <a:pt x="4196139" y="607392"/>
                </a:cubicBezTo>
                <a:close/>
                <a:moveTo>
                  <a:pt x="2543827" y="605769"/>
                </a:moveTo>
                <a:lnTo>
                  <a:pt x="2560914" y="607392"/>
                </a:lnTo>
                <a:cubicBezTo>
                  <a:pt x="2593300" y="607919"/>
                  <a:pt x="2625192" y="610900"/>
                  <a:pt x="2656376" y="616457"/>
                </a:cubicBezTo>
                <a:cubicBezTo>
                  <a:pt x="2661952" y="616038"/>
                  <a:pt x="2667280" y="616986"/>
                  <a:pt x="2672588" y="617996"/>
                </a:cubicBezTo>
                <a:lnTo>
                  <a:pt x="2672706" y="619144"/>
                </a:lnTo>
                <a:cubicBezTo>
                  <a:pt x="3031556" y="678542"/>
                  <a:pt x="3312595" y="959319"/>
                  <a:pt x="3362871" y="1312185"/>
                </a:cubicBezTo>
                <a:cubicBezTo>
                  <a:pt x="3363039" y="1312238"/>
                  <a:pt x="3363208" y="1312243"/>
                  <a:pt x="3363377" y="1312248"/>
                </a:cubicBezTo>
                <a:lnTo>
                  <a:pt x="3363917" y="1318938"/>
                </a:lnTo>
                <a:cubicBezTo>
                  <a:pt x="3368974" y="1349182"/>
                  <a:pt x="3371423" y="1380067"/>
                  <a:pt x="3371381" y="1411395"/>
                </a:cubicBezTo>
                <a:cubicBezTo>
                  <a:pt x="3372693" y="1417025"/>
                  <a:pt x="3372752" y="1422694"/>
                  <a:pt x="3372752" y="1428376"/>
                </a:cubicBezTo>
                <a:cubicBezTo>
                  <a:pt x="3372752" y="1432198"/>
                  <a:pt x="3372725" y="1436014"/>
                  <a:pt x="3372159" y="1439816"/>
                </a:cubicBezTo>
                <a:lnTo>
                  <a:pt x="3371660" y="1439783"/>
                </a:lnTo>
                <a:lnTo>
                  <a:pt x="3371634" y="1440278"/>
                </a:lnTo>
                <a:lnTo>
                  <a:pt x="3354515" y="1438652"/>
                </a:lnTo>
                <a:cubicBezTo>
                  <a:pt x="3322141" y="1438125"/>
                  <a:pt x="3290261" y="1435144"/>
                  <a:pt x="3259089" y="1429590"/>
                </a:cubicBezTo>
                <a:cubicBezTo>
                  <a:pt x="3253512" y="1430009"/>
                  <a:pt x="3248183" y="1429061"/>
                  <a:pt x="3242872" y="1428050"/>
                </a:cubicBezTo>
                <a:lnTo>
                  <a:pt x="3242756" y="1426902"/>
                </a:lnTo>
                <a:cubicBezTo>
                  <a:pt x="2883905" y="1367503"/>
                  <a:pt x="2602866" y="1086726"/>
                  <a:pt x="2552590" y="733861"/>
                </a:cubicBezTo>
                <a:cubicBezTo>
                  <a:pt x="2552423" y="733808"/>
                  <a:pt x="2552254" y="733803"/>
                  <a:pt x="2552085" y="733798"/>
                </a:cubicBezTo>
                <a:lnTo>
                  <a:pt x="2551547" y="727122"/>
                </a:lnTo>
                <a:cubicBezTo>
                  <a:pt x="2546488" y="696872"/>
                  <a:pt x="2544037" y="665981"/>
                  <a:pt x="2544079" y="634646"/>
                </a:cubicBezTo>
                <a:cubicBezTo>
                  <a:pt x="2542767" y="629018"/>
                  <a:pt x="2542709" y="623351"/>
                  <a:pt x="2542709" y="617670"/>
                </a:cubicBezTo>
                <a:lnTo>
                  <a:pt x="2543303" y="606230"/>
                </a:lnTo>
                <a:lnTo>
                  <a:pt x="2543801" y="606263"/>
                </a:lnTo>
                <a:close/>
                <a:moveTo>
                  <a:pt x="2521076" y="605769"/>
                </a:moveTo>
                <a:lnTo>
                  <a:pt x="2521102" y="606263"/>
                </a:lnTo>
                <a:lnTo>
                  <a:pt x="2521600" y="606230"/>
                </a:lnTo>
                <a:lnTo>
                  <a:pt x="2522194" y="617670"/>
                </a:lnTo>
                <a:cubicBezTo>
                  <a:pt x="2522194" y="623351"/>
                  <a:pt x="2522135" y="629018"/>
                  <a:pt x="2520823" y="634646"/>
                </a:cubicBezTo>
                <a:cubicBezTo>
                  <a:pt x="2520865" y="665981"/>
                  <a:pt x="2518415" y="696872"/>
                  <a:pt x="2513356" y="727122"/>
                </a:cubicBezTo>
                <a:lnTo>
                  <a:pt x="2512818" y="733798"/>
                </a:lnTo>
                <a:cubicBezTo>
                  <a:pt x="2512648" y="733803"/>
                  <a:pt x="2512480" y="733808"/>
                  <a:pt x="2512312" y="733861"/>
                </a:cubicBezTo>
                <a:cubicBezTo>
                  <a:pt x="2462037" y="1086726"/>
                  <a:pt x="2180998" y="1367503"/>
                  <a:pt x="1822147" y="1426902"/>
                </a:cubicBezTo>
                <a:lnTo>
                  <a:pt x="1822030" y="1428050"/>
                </a:lnTo>
                <a:cubicBezTo>
                  <a:pt x="1816720" y="1429061"/>
                  <a:pt x="1811391" y="1430009"/>
                  <a:pt x="1805814" y="1429590"/>
                </a:cubicBezTo>
                <a:cubicBezTo>
                  <a:pt x="1774642" y="1435144"/>
                  <a:pt x="1742762" y="1438125"/>
                  <a:pt x="1710387" y="1438652"/>
                </a:cubicBezTo>
                <a:lnTo>
                  <a:pt x="1693269" y="1440278"/>
                </a:lnTo>
                <a:lnTo>
                  <a:pt x="1693243" y="1439783"/>
                </a:lnTo>
                <a:lnTo>
                  <a:pt x="1692744" y="1439816"/>
                </a:lnTo>
                <a:cubicBezTo>
                  <a:pt x="1692178" y="1436014"/>
                  <a:pt x="1692151" y="1432198"/>
                  <a:pt x="1692151" y="1428376"/>
                </a:cubicBezTo>
                <a:cubicBezTo>
                  <a:pt x="1692151" y="1422694"/>
                  <a:pt x="1692209" y="1417025"/>
                  <a:pt x="1693521" y="1411395"/>
                </a:cubicBezTo>
                <a:cubicBezTo>
                  <a:pt x="1693479" y="1380067"/>
                  <a:pt x="1695929" y="1349182"/>
                  <a:pt x="1700985" y="1318938"/>
                </a:cubicBezTo>
                <a:lnTo>
                  <a:pt x="1701526" y="1312248"/>
                </a:lnTo>
                <a:cubicBezTo>
                  <a:pt x="1701694" y="1312243"/>
                  <a:pt x="1701864" y="1312238"/>
                  <a:pt x="1702031" y="1312185"/>
                </a:cubicBezTo>
                <a:cubicBezTo>
                  <a:pt x="1752308" y="959319"/>
                  <a:pt x="2033347" y="678542"/>
                  <a:pt x="2392197" y="619144"/>
                </a:cubicBezTo>
                <a:lnTo>
                  <a:pt x="2392314" y="617996"/>
                </a:lnTo>
                <a:cubicBezTo>
                  <a:pt x="2397623" y="616986"/>
                  <a:pt x="2402951" y="616038"/>
                  <a:pt x="2408527" y="616457"/>
                </a:cubicBezTo>
                <a:cubicBezTo>
                  <a:pt x="2439710" y="610900"/>
                  <a:pt x="2471603" y="607919"/>
                  <a:pt x="2503988" y="607392"/>
                </a:cubicBezTo>
                <a:close/>
                <a:moveTo>
                  <a:pt x="851676" y="605769"/>
                </a:moveTo>
                <a:lnTo>
                  <a:pt x="868763" y="607392"/>
                </a:lnTo>
                <a:cubicBezTo>
                  <a:pt x="901149" y="607919"/>
                  <a:pt x="933041" y="610900"/>
                  <a:pt x="964225" y="616457"/>
                </a:cubicBezTo>
                <a:cubicBezTo>
                  <a:pt x="969801" y="616038"/>
                  <a:pt x="975129" y="616986"/>
                  <a:pt x="980437" y="617996"/>
                </a:cubicBezTo>
                <a:lnTo>
                  <a:pt x="980555" y="619144"/>
                </a:lnTo>
                <a:cubicBezTo>
                  <a:pt x="1339405" y="678542"/>
                  <a:pt x="1620444" y="959319"/>
                  <a:pt x="1670720" y="1312185"/>
                </a:cubicBezTo>
                <a:cubicBezTo>
                  <a:pt x="1670888" y="1312238"/>
                  <a:pt x="1671057" y="1312243"/>
                  <a:pt x="1671226" y="1312248"/>
                </a:cubicBezTo>
                <a:lnTo>
                  <a:pt x="1671766" y="1318938"/>
                </a:lnTo>
                <a:cubicBezTo>
                  <a:pt x="1676823" y="1349182"/>
                  <a:pt x="1679272" y="1380067"/>
                  <a:pt x="1679230" y="1411395"/>
                </a:cubicBezTo>
                <a:cubicBezTo>
                  <a:pt x="1680542" y="1417025"/>
                  <a:pt x="1680601" y="1422694"/>
                  <a:pt x="1680601" y="1428376"/>
                </a:cubicBezTo>
                <a:cubicBezTo>
                  <a:pt x="1680601" y="1432198"/>
                  <a:pt x="1680574" y="1436014"/>
                  <a:pt x="1680008" y="1439816"/>
                </a:cubicBezTo>
                <a:lnTo>
                  <a:pt x="1679509" y="1439783"/>
                </a:lnTo>
                <a:lnTo>
                  <a:pt x="1679483" y="1440278"/>
                </a:lnTo>
                <a:lnTo>
                  <a:pt x="1662364" y="1438652"/>
                </a:lnTo>
                <a:cubicBezTo>
                  <a:pt x="1629990" y="1438125"/>
                  <a:pt x="1598110" y="1435144"/>
                  <a:pt x="1566938" y="1429590"/>
                </a:cubicBezTo>
                <a:cubicBezTo>
                  <a:pt x="1561361" y="1430009"/>
                  <a:pt x="1556032" y="1429061"/>
                  <a:pt x="1550721" y="1428050"/>
                </a:cubicBezTo>
                <a:lnTo>
                  <a:pt x="1550605" y="1426902"/>
                </a:lnTo>
                <a:cubicBezTo>
                  <a:pt x="1191754" y="1367503"/>
                  <a:pt x="910715" y="1086726"/>
                  <a:pt x="860439" y="733861"/>
                </a:cubicBezTo>
                <a:cubicBezTo>
                  <a:pt x="860272" y="733808"/>
                  <a:pt x="860103" y="733803"/>
                  <a:pt x="859934" y="733798"/>
                </a:cubicBezTo>
                <a:lnTo>
                  <a:pt x="859396" y="727122"/>
                </a:lnTo>
                <a:cubicBezTo>
                  <a:pt x="854337" y="696872"/>
                  <a:pt x="851886" y="665981"/>
                  <a:pt x="851928" y="634646"/>
                </a:cubicBezTo>
                <a:cubicBezTo>
                  <a:pt x="850616" y="629018"/>
                  <a:pt x="850558" y="623351"/>
                  <a:pt x="850558" y="617670"/>
                </a:cubicBezTo>
                <a:lnTo>
                  <a:pt x="851152" y="606230"/>
                </a:lnTo>
                <a:lnTo>
                  <a:pt x="851650" y="606263"/>
                </a:lnTo>
                <a:close/>
                <a:moveTo>
                  <a:pt x="828925" y="605769"/>
                </a:moveTo>
                <a:lnTo>
                  <a:pt x="828951" y="606263"/>
                </a:lnTo>
                <a:lnTo>
                  <a:pt x="829449" y="606230"/>
                </a:lnTo>
                <a:lnTo>
                  <a:pt x="830043" y="617670"/>
                </a:lnTo>
                <a:cubicBezTo>
                  <a:pt x="830043" y="623351"/>
                  <a:pt x="829984" y="629018"/>
                  <a:pt x="828672" y="634646"/>
                </a:cubicBezTo>
                <a:cubicBezTo>
                  <a:pt x="828714" y="665981"/>
                  <a:pt x="826264" y="696872"/>
                  <a:pt x="821205" y="727122"/>
                </a:cubicBezTo>
                <a:lnTo>
                  <a:pt x="820667" y="733798"/>
                </a:lnTo>
                <a:cubicBezTo>
                  <a:pt x="820497" y="733803"/>
                  <a:pt x="820329" y="733808"/>
                  <a:pt x="820161" y="733861"/>
                </a:cubicBezTo>
                <a:cubicBezTo>
                  <a:pt x="769886" y="1086726"/>
                  <a:pt x="488847" y="1367503"/>
                  <a:pt x="129995" y="1426902"/>
                </a:cubicBezTo>
                <a:lnTo>
                  <a:pt x="129879" y="1428050"/>
                </a:lnTo>
                <a:cubicBezTo>
                  <a:pt x="124569" y="1429061"/>
                  <a:pt x="119240" y="1430009"/>
                  <a:pt x="113663" y="1429590"/>
                </a:cubicBezTo>
                <a:cubicBezTo>
                  <a:pt x="82491" y="1435144"/>
                  <a:pt x="50611" y="1438125"/>
                  <a:pt x="18236" y="1438652"/>
                </a:cubicBezTo>
                <a:lnTo>
                  <a:pt x="1118" y="1440278"/>
                </a:lnTo>
                <a:lnTo>
                  <a:pt x="1092" y="1439783"/>
                </a:lnTo>
                <a:lnTo>
                  <a:pt x="593" y="1439816"/>
                </a:lnTo>
                <a:cubicBezTo>
                  <a:pt x="27" y="1436014"/>
                  <a:pt x="0" y="1432198"/>
                  <a:pt x="0" y="1428376"/>
                </a:cubicBezTo>
                <a:cubicBezTo>
                  <a:pt x="0" y="1422694"/>
                  <a:pt x="58" y="1417025"/>
                  <a:pt x="1370" y="1411395"/>
                </a:cubicBezTo>
                <a:cubicBezTo>
                  <a:pt x="1328" y="1380067"/>
                  <a:pt x="3778" y="1349182"/>
                  <a:pt x="8835" y="1318938"/>
                </a:cubicBezTo>
                <a:lnTo>
                  <a:pt x="9375" y="1312248"/>
                </a:lnTo>
                <a:cubicBezTo>
                  <a:pt x="9543" y="1312243"/>
                  <a:pt x="9713" y="1312238"/>
                  <a:pt x="9880" y="1312185"/>
                </a:cubicBezTo>
                <a:cubicBezTo>
                  <a:pt x="60157" y="959319"/>
                  <a:pt x="341196" y="678542"/>
                  <a:pt x="700046" y="619144"/>
                </a:cubicBezTo>
                <a:lnTo>
                  <a:pt x="700163" y="617996"/>
                </a:lnTo>
                <a:cubicBezTo>
                  <a:pt x="705472" y="616986"/>
                  <a:pt x="710800" y="616038"/>
                  <a:pt x="716376" y="616457"/>
                </a:cubicBezTo>
                <a:cubicBezTo>
                  <a:pt x="747559" y="610900"/>
                  <a:pt x="779452" y="607919"/>
                  <a:pt x="811837" y="607392"/>
                </a:cubicBezTo>
                <a:close/>
                <a:moveTo>
                  <a:pt x="8824701" y="0"/>
                </a:moveTo>
                <a:lnTo>
                  <a:pt x="9033411" y="0"/>
                </a:lnTo>
                <a:cubicBezTo>
                  <a:pt x="9066347" y="30426"/>
                  <a:pt x="9096640" y="63469"/>
                  <a:pt x="9123965" y="98781"/>
                </a:cubicBezTo>
                <a:lnTo>
                  <a:pt x="9139239" y="122382"/>
                </a:lnTo>
                <a:lnTo>
                  <a:pt x="9139239" y="425734"/>
                </a:lnTo>
                <a:lnTo>
                  <a:pt x="9104305" y="314451"/>
                </a:lnTo>
                <a:cubicBezTo>
                  <a:pt x="9046997" y="183490"/>
                  <a:pt x="8948803" y="73504"/>
                  <a:pt x="8824701" y="0"/>
                </a:cubicBezTo>
                <a:close/>
                <a:moveTo>
                  <a:pt x="8494877" y="0"/>
                </a:moveTo>
                <a:lnTo>
                  <a:pt x="8628893" y="0"/>
                </a:lnTo>
                <a:cubicBezTo>
                  <a:pt x="8697052" y="198004"/>
                  <a:pt x="8856086" y="355591"/>
                  <a:pt x="9058275" y="426756"/>
                </a:cubicBezTo>
                <a:lnTo>
                  <a:pt x="9139239" y="449526"/>
                </a:lnTo>
                <a:lnTo>
                  <a:pt x="9139239" y="577136"/>
                </a:lnTo>
                <a:lnTo>
                  <a:pt x="9043252" y="554355"/>
                </a:lnTo>
                <a:cubicBezTo>
                  <a:pt x="8776836" y="470904"/>
                  <a:pt x="8569058" y="262348"/>
                  <a:pt x="8494877" y="0"/>
                </a:cubicBezTo>
                <a:close/>
                <a:moveTo>
                  <a:pt x="7876547" y="0"/>
                </a:moveTo>
                <a:lnTo>
                  <a:pt x="8085257" y="0"/>
                </a:lnTo>
                <a:cubicBezTo>
                  <a:pt x="7919787" y="98005"/>
                  <a:pt x="7800378" y="260867"/>
                  <a:pt x="7762527" y="451830"/>
                </a:cubicBezTo>
                <a:cubicBezTo>
                  <a:pt x="8006579" y="399791"/>
                  <a:pt x="8203169" y="226290"/>
                  <a:pt x="8281065" y="0"/>
                </a:cubicBezTo>
                <a:lnTo>
                  <a:pt x="8415081" y="0"/>
                </a:lnTo>
                <a:cubicBezTo>
                  <a:pt x="8330303" y="299826"/>
                  <a:pt x="8071031" y="529393"/>
                  <a:pt x="7749156" y="582253"/>
                </a:cubicBezTo>
                <a:lnTo>
                  <a:pt x="7749040" y="583392"/>
                </a:lnTo>
                <a:cubicBezTo>
                  <a:pt x="7743729" y="584395"/>
                  <a:pt x="7738400" y="585336"/>
                  <a:pt x="7732823" y="584920"/>
                </a:cubicBezTo>
                <a:cubicBezTo>
                  <a:pt x="7701651" y="590430"/>
                  <a:pt x="7669771" y="593388"/>
                  <a:pt x="7637396" y="593911"/>
                </a:cubicBezTo>
                <a:lnTo>
                  <a:pt x="7620278" y="595524"/>
                </a:lnTo>
                <a:lnTo>
                  <a:pt x="7620252" y="595033"/>
                </a:lnTo>
                <a:lnTo>
                  <a:pt x="7619753" y="595066"/>
                </a:lnTo>
                <a:cubicBezTo>
                  <a:pt x="7619187" y="591293"/>
                  <a:pt x="7619160" y="587507"/>
                  <a:pt x="7619160" y="583715"/>
                </a:cubicBezTo>
                <a:cubicBezTo>
                  <a:pt x="7619160" y="578078"/>
                  <a:pt x="7619219" y="572454"/>
                  <a:pt x="7620531" y="566868"/>
                </a:cubicBezTo>
                <a:cubicBezTo>
                  <a:pt x="7620488" y="535786"/>
                  <a:pt x="7622938" y="505143"/>
                  <a:pt x="7627995" y="475137"/>
                </a:cubicBezTo>
                <a:lnTo>
                  <a:pt x="7628535" y="468500"/>
                </a:lnTo>
                <a:cubicBezTo>
                  <a:pt x="7628704" y="468495"/>
                  <a:pt x="7628873" y="468490"/>
                  <a:pt x="7629040" y="468437"/>
                </a:cubicBezTo>
                <a:cubicBezTo>
                  <a:pt x="7655343" y="285283"/>
                  <a:pt x="7744803" y="121704"/>
                  <a:pt x="7876547" y="0"/>
                </a:cubicBezTo>
                <a:close/>
                <a:moveTo>
                  <a:pt x="6802727" y="0"/>
                </a:moveTo>
                <a:lnTo>
                  <a:pt x="6936742" y="0"/>
                </a:lnTo>
                <a:cubicBezTo>
                  <a:pt x="7014638" y="226290"/>
                  <a:pt x="7211228" y="399791"/>
                  <a:pt x="7455280" y="451830"/>
                </a:cubicBezTo>
                <a:cubicBezTo>
                  <a:pt x="7417429" y="260867"/>
                  <a:pt x="7298020" y="98005"/>
                  <a:pt x="7132550" y="0"/>
                </a:cubicBezTo>
                <a:lnTo>
                  <a:pt x="7341259" y="0"/>
                </a:lnTo>
                <a:cubicBezTo>
                  <a:pt x="7473003" y="121704"/>
                  <a:pt x="7562464" y="285283"/>
                  <a:pt x="7588766" y="468437"/>
                </a:cubicBezTo>
                <a:cubicBezTo>
                  <a:pt x="7588934" y="468490"/>
                  <a:pt x="7589103" y="468495"/>
                  <a:pt x="7589272" y="468500"/>
                </a:cubicBezTo>
                <a:lnTo>
                  <a:pt x="7589812" y="475137"/>
                </a:lnTo>
                <a:cubicBezTo>
                  <a:pt x="7594869" y="505143"/>
                  <a:pt x="7597319" y="535786"/>
                  <a:pt x="7597276" y="566868"/>
                </a:cubicBezTo>
                <a:cubicBezTo>
                  <a:pt x="7598588" y="572454"/>
                  <a:pt x="7598647" y="578078"/>
                  <a:pt x="7598647" y="583715"/>
                </a:cubicBezTo>
                <a:cubicBezTo>
                  <a:pt x="7598647" y="587507"/>
                  <a:pt x="7598620" y="591293"/>
                  <a:pt x="7598054" y="595066"/>
                </a:cubicBezTo>
                <a:lnTo>
                  <a:pt x="7597555" y="595033"/>
                </a:lnTo>
                <a:lnTo>
                  <a:pt x="7597529" y="595524"/>
                </a:lnTo>
                <a:lnTo>
                  <a:pt x="7580411" y="593911"/>
                </a:lnTo>
                <a:cubicBezTo>
                  <a:pt x="7548036" y="593388"/>
                  <a:pt x="7516156" y="590430"/>
                  <a:pt x="7484984" y="584920"/>
                </a:cubicBezTo>
                <a:cubicBezTo>
                  <a:pt x="7479407" y="585336"/>
                  <a:pt x="7474078" y="584395"/>
                  <a:pt x="7468767" y="583392"/>
                </a:cubicBezTo>
                <a:lnTo>
                  <a:pt x="7468651" y="582253"/>
                </a:lnTo>
                <a:cubicBezTo>
                  <a:pt x="7146776" y="529393"/>
                  <a:pt x="6887504" y="299826"/>
                  <a:pt x="6802727" y="0"/>
                </a:cubicBezTo>
                <a:close/>
                <a:moveTo>
                  <a:pt x="6184397" y="0"/>
                </a:moveTo>
                <a:lnTo>
                  <a:pt x="6393106" y="0"/>
                </a:lnTo>
                <a:cubicBezTo>
                  <a:pt x="6227636" y="98005"/>
                  <a:pt x="6108227" y="260867"/>
                  <a:pt x="6070376" y="451830"/>
                </a:cubicBezTo>
                <a:cubicBezTo>
                  <a:pt x="6314429" y="399791"/>
                  <a:pt x="6511018" y="226290"/>
                  <a:pt x="6588914" y="0"/>
                </a:cubicBezTo>
                <a:lnTo>
                  <a:pt x="6722931" y="0"/>
                </a:lnTo>
                <a:cubicBezTo>
                  <a:pt x="6638152" y="299826"/>
                  <a:pt x="6378880" y="529393"/>
                  <a:pt x="6057005" y="582253"/>
                </a:cubicBezTo>
                <a:lnTo>
                  <a:pt x="6056889" y="583392"/>
                </a:lnTo>
                <a:cubicBezTo>
                  <a:pt x="6051578" y="584395"/>
                  <a:pt x="6046249" y="585336"/>
                  <a:pt x="6040672" y="584920"/>
                </a:cubicBezTo>
                <a:cubicBezTo>
                  <a:pt x="6009500" y="590430"/>
                  <a:pt x="5977620" y="593388"/>
                  <a:pt x="5945246" y="593911"/>
                </a:cubicBezTo>
                <a:lnTo>
                  <a:pt x="5928127" y="595524"/>
                </a:lnTo>
                <a:lnTo>
                  <a:pt x="5928101" y="595033"/>
                </a:lnTo>
                <a:lnTo>
                  <a:pt x="5927602" y="595066"/>
                </a:lnTo>
                <a:cubicBezTo>
                  <a:pt x="5927036" y="591293"/>
                  <a:pt x="5927009" y="587507"/>
                  <a:pt x="5927009" y="583715"/>
                </a:cubicBezTo>
                <a:cubicBezTo>
                  <a:pt x="5927009" y="578078"/>
                  <a:pt x="5927068" y="572454"/>
                  <a:pt x="5928380" y="566868"/>
                </a:cubicBezTo>
                <a:cubicBezTo>
                  <a:pt x="5928338" y="535786"/>
                  <a:pt x="5930787" y="505143"/>
                  <a:pt x="5935844" y="475137"/>
                </a:cubicBezTo>
                <a:lnTo>
                  <a:pt x="5936384" y="468500"/>
                </a:lnTo>
                <a:cubicBezTo>
                  <a:pt x="5936553" y="468495"/>
                  <a:pt x="5936722" y="468490"/>
                  <a:pt x="5936890" y="468437"/>
                </a:cubicBezTo>
                <a:cubicBezTo>
                  <a:pt x="5963192" y="285283"/>
                  <a:pt x="6052653" y="121703"/>
                  <a:pt x="6184397" y="0"/>
                </a:cubicBezTo>
                <a:close/>
                <a:moveTo>
                  <a:pt x="5110576" y="0"/>
                </a:moveTo>
                <a:lnTo>
                  <a:pt x="5244592" y="0"/>
                </a:lnTo>
                <a:cubicBezTo>
                  <a:pt x="5322488" y="226290"/>
                  <a:pt x="5519077" y="399791"/>
                  <a:pt x="5763129" y="451830"/>
                </a:cubicBezTo>
                <a:cubicBezTo>
                  <a:pt x="5725278" y="260867"/>
                  <a:pt x="5605869" y="98005"/>
                  <a:pt x="5440399" y="0"/>
                </a:cubicBezTo>
                <a:lnTo>
                  <a:pt x="5649109" y="0"/>
                </a:lnTo>
                <a:cubicBezTo>
                  <a:pt x="5780853" y="121704"/>
                  <a:pt x="5870314" y="285283"/>
                  <a:pt x="5896616" y="468437"/>
                </a:cubicBezTo>
                <a:cubicBezTo>
                  <a:pt x="5896783" y="468490"/>
                  <a:pt x="5896953" y="468495"/>
                  <a:pt x="5897121" y="468500"/>
                </a:cubicBezTo>
                <a:lnTo>
                  <a:pt x="5897662" y="475137"/>
                </a:lnTo>
                <a:cubicBezTo>
                  <a:pt x="5902718" y="505143"/>
                  <a:pt x="5905168" y="535786"/>
                  <a:pt x="5905126" y="566868"/>
                </a:cubicBezTo>
                <a:cubicBezTo>
                  <a:pt x="5906438" y="572454"/>
                  <a:pt x="5906496" y="578078"/>
                  <a:pt x="5906496" y="583715"/>
                </a:cubicBezTo>
                <a:cubicBezTo>
                  <a:pt x="5906496" y="587507"/>
                  <a:pt x="5906469" y="591293"/>
                  <a:pt x="5905903" y="595066"/>
                </a:cubicBezTo>
                <a:lnTo>
                  <a:pt x="5905404" y="595033"/>
                </a:lnTo>
                <a:lnTo>
                  <a:pt x="5905378" y="595524"/>
                </a:lnTo>
                <a:lnTo>
                  <a:pt x="5888260" y="593911"/>
                </a:lnTo>
                <a:cubicBezTo>
                  <a:pt x="5855886" y="593388"/>
                  <a:pt x="5824005" y="590430"/>
                  <a:pt x="5792833" y="584920"/>
                </a:cubicBezTo>
                <a:cubicBezTo>
                  <a:pt x="5787256" y="585336"/>
                  <a:pt x="5781927" y="584395"/>
                  <a:pt x="5776617" y="583392"/>
                </a:cubicBezTo>
                <a:lnTo>
                  <a:pt x="5776501" y="582253"/>
                </a:lnTo>
                <a:cubicBezTo>
                  <a:pt x="5454626" y="529393"/>
                  <a:pt x="5195354" y="299826"/>
                  <a:pt x="5110576" y="0"/>
                </a:cubicBezTo>
                <a:close/>
                <a:moveTo>
                  <a:pt x="4492246" y="0"/>
                </a:moveTo>
                <a:lnTo>
                  <a:pt x="4700955" y="0"/>
                </a:lnTo>
                <a:cubicBezTo>
                  <a:pt x="4535485" y="98005"/>
                  <a:pt x="4416076" y="260867"/>
                  <a:pt x="4378225" y="451830"/>
                </a:cubicBezTo>
                <a:cubicBezTo>
                  <a:pt x="4622279" y="399791"/>
                  <a:pt x="4818867" y="226290"/>
                  <a:pt x="4896763" y="0"/>
                </a:cubicBezTo>
                <a:lnTo>
                  <a:pt x="5030779" y="0"/>
                </a:lnTo>
                <a:cubicBezTo>
                  <a:pt x="4946001" y="299826"/>
                  <a:pt x="4686729" y="529393"/>
                  <a:pt x="4364853" y="582253"/>
                </a:cubicBezTo>
                <a:lnTo>
                  <a:pt x="4364737" y="583392"/>
                </a:lnTo>
                <a:cubicBezTo>
                  <a:pt x="4359427" y="584395"/>
                  <a:pt x="4354098" y="585336"/>
                  <a:pt x="4348521" y="584920"/>
                </a:cubicBezTo>
                <a:cubicBezTo>
                  <a:pt x="4317350" y="590430"/>
                  <a:pt x="4285468" y="593388"/>
                  <a:pt x="4253094" y="593911"/>
                </a:cubicBezTo>
                <a:lnTo>
                  <a:pt x="4235976" y="595524"/>
                </a:lnTo>
                <a:lnTo>
                  <a:pt x="4235950" y="595033"/>
                </a:lnTo>
                <a:lnTo>
                  <a:pt x="4235451" y="595066"/>
                </a:lnTo>
                <a:cubicBezTo>
                  <a:pt x="4234885" y="591293"/>
                  <a:pt x="4234858" y="587507"/>
                  <a:pt x="4234858" y="583715"/>
                </a:cubicBezTo>
                <a:cubicBezTo>
                  <a:pt x="4234858" y="578078"/>
                  <a:pt x="4234916" y="572454"/>
                  <a:pt x="4236228" y="566868"/>
                </a:cubicBezTo>
                <a:cubicBezTo>
                  <a:pt x="4236186" y="535786"/>
                  <a:pt x="4238636" y="505143"/>
                  <a:pt x="4243692" y="475137"/>
                </a:cubicBezTo>
                <a:lnTo>
                  <a:pt x="4244233" y="468500"/>
                </a:lnTo>
                <a:cubicBezTo>
                  <a:pt x="4244401" y="468495"/>
                  <a:pt x="4244571" y="468490"/>
                  <a:pt x="4244738" y="468437"/>
                </a:cubicBezTo>
                <a:cubicBezTo>
                  <a:pt x="4271041" y="285283"/>
                  <a:pt x="4360502" y="121704"/>
                  <a:pt x="4492246" y="0"/>
                </a:cubicBezTo>
                <a:close/>
                <a:moveTo>
                  <a:pt x="3418424" y="0"/>
                </a:moveTo>
                <a:lnTo>
                  <a:pt x="3552441" y="0"/>
                </a:lnTo>
                <a:cubicBezTo>
                  <a:pt x="3630337" y="226291"/>
                  <a:pt x="3826926" y="399791"/>
                  <a:pt x="4070978" y="451830"/>
                </a:cubicBezTo>
                <a:cubicBezTo>
                  <a:pt x="4033127" y="260867"/>
                  <a:pt x="3913719" y="98005"/>
                  <a:pt x="3748249" y="0"/>
                </a:cubicBezTo>
                <a:lnTo>
                  <a:pt x="3956957" y="0"/>
                </a:lnTo>
                <a:cubicBezTo>
                  <a:pt x="4088702" y="121703"/>
                  <a:pt x="4178162" y="285283"/>
                  <a:pt x="4204464" y="468437"/>
                </a:cubicBezTo>
                <a:cubicBezTo>
                  <a:pt x="4204632" y="468490"/>
                  <a:pt x="4204801" y="468495"/>
                  <a:pt x="4204970" y="468499"/>
                </a:cubicBezTo>
                <a:lnTo>
                  <a:pt x="4205510" y="475137"/>
                </a:lnTo>
                <a:cubicBezTo>
                  <a:pt x="4210567" y="505143"/>
                  <a:pt x="4213016" y="535786"/>
                  <a:pt x="4212974" y="566868"/>
                </a:cubicBezTo>
                <a:cubicBezTo>
                  <a:pt x="4214286" y="572454"/>
                  <a:pt x="4214345" y="578078"/>
                  <a:pt x="4214345" y="583715"/>
                </a:cubicBezTo>
                <a:cubicBezTo>
                  <a:pt x="4214345" y="587508"/>
                  <a:pt x="4214318" y="591293"/>
                  <a:pt x="4213752" y="595066"/>
                </a:cubicBezTo>
                <a:lnTo>
                  <a:pt x="4213253" y="595033"/>
                </a:lnTo>
                <a:lnTo>
                  <a:pt x="4213227" y="595524"/>
                </a:lnTo>
                <a:lnTo>
                  <a:pt x="4196108" y="593911"/>
                </a:lnTo>
                <a:cubicBezTo>
                  <a:pt x="4163734" y="593388"/>
                  <a:pt x="4131854" y="590430"/>
                  <a:pt x="4100682" y="584920"/>
                </a:cubicBezTo>
                <a:cubicBezTo>
                  <a:pt x="4095105" y="585336"/>
                  <a:pt x="4089776" y="584395"/>
                  <a:pt x="4084465" y="583392"/>
                </a:cubicBezTo>
                <a:lnTo>
                  <a:pt x="4084349" y="582253"/>
                </a:lnTo>
                <a:cubicBezTo>
                  <a:pt x="3762475" y="529393"/>
                  <a:pt x="3503203" y="299826"/>
                  <a:pt x="3418424" y="0"/>
                </a:cubicBezTo>
                <a:close/>
                <a:moveTo>
                  <a:pt x="2800095" y="0"/>
                </a:moveTo>
                <a:lnTo>
                  <a:pt x="3008804" y="0"/>
                </a:lnTo>
                <a:cubicBezTo>
                  <a:pt x="2843334" y="98005"/>
                  <a:pt x="2723925" y="260867"/>
                  <a:pt x="2686074" y="451830"/>
                </a:cubicBezTo>
                <a:cubicBezTo>
                  <a:pt x="2930126" y="399791"/>
                  <a:pt x="3126716" y="226291"/>
                  <a:pt x="3204612" y="0"/>
                </a:cubicBezTo>
                <a:lnTo>
                  <a:pt x="3338628" y="0"/>
                </a:lnTo>
                <a:cubicBezTo>
                  <a:pt x="3253850" y="299826"/>
                  <a:pt x="2994578" y="529393"/>
                  <a:pt x="2672703" y="582253"/>
                </a:cubicBezTo>
                <a:lnTo>
                  <a:pt x="2672586" y="583392"/>
                </a:lnTo>
                <a:cubicBezTo>
                  <a:pt x="2667276" y="584395"/>
                  <a:pt x="2661947" y="585336"/>
                  <a:pt x="2656370" y="584920"/>
                </a:cubicBezTo>
                <a:cubicBezTo>
                  <a:pt x="2625198" y="590430"/>
                  <a:pt x="2593318" y="593388"/>
                  <a:pt x="2560943" y="593911"/>
                </a:cubicBezTo>
                <a:lnTo>
                  <a:pt x="2543825" y="595524"/>
                </a:lnTo>
                <a:lnTo>
                  <a:pt x="2543799" y="595033"/>
                </a:lnTo>
                <a:lnTo>
                  <a:pt x="2543300" y="595066"/>
                </a:lnTo>
                <a:cubicBezTo>
                  <a:pt x="2542734" y="591293"/>
                  <a:pt x="2542707" y="587507"/>
                  <a:pt x="2542707" y="583715"/>
                </a:cubicBezTo>
                <a:cubicBezTo>
                  <a:pt x="2542707" y="578078"/>
                  <a:pt x="2542765" y="572454"/>
                  <a:pt x="2544077" y="566868"/>
                </a:cubicBezTo>
                <a:cubicBezTo>
                  <a:pt x="2544035" y="535786"/>
                  <a:pt x="2546485" y="505143"/>
                  <a:pt x="2551541" y="475137"/>
                </a:cubicBezTo>
                <a:lnTo>
                  <a:pt x="2552082" y="468499"/>
                </a:lnTo>
                <a:cubicBezTo>
                  <a:pt x="2552250" y="468495"/>
                  <a:pt x="2552420" y="468490"/>
                  <a:pt x="2552587" y="468437"/>
                </a:cubicBezTo>
                <a:cubicBezTo>
                  <a:pt x="2578890" y="285283"/>
                  <a:pt x="2668350" y="121703"/>
                  <a:pt x="2800095" y="0"/>
                </a:cubicBezTo>
                <a:close/>
                <a:moveTo>
                  <a:pt x="1726273" y="0"/>
                </a:moveTo>
                <a:lnTo>
                  <a:pt x="1860290" y="0"/>
                </a:lnTo>
                <a:cubicBezTo>
                  <a:pt x="1938186" y="226291"/>
                  <a:pt x="2134775" y="399791"/>
                  <a:pt x="2378827" y="451830"/>
                </a:cubicBezTo>
                <a:cubicBezTo>
                  <a:pt x="2340976" y="260867"/>
                  <a:pt x="2221567" y="98005"/>
                  <a:pt x="2056098" y="0"/>
                </a:cubicBezTo>
                <a:lnTo>
                  <a:pt x="2264806" y="0"/>
                </a:lnTo>
                <a:cubicBezTo>
                  <a:pt x="2396551" y="121703"/>
                  <a:pt x="2486011" y="285283"/>
                  <a:pt x="2512313" y="468437"/>
                </a:cubicBezTo>
                <a:cubicBezTo>
                  <a:pt x="2512481" y="468490"/>
                  <a:pt x="2512650" y="468495"/>
                  <a:pt x="2512819" y="468499"/>
                </a:cubicBezTo>
                <a:lnTo>
                  <a:pt x="2513359" y="475137"/>
                </a:lnTo>
                <a:cubicBezTo>
                  <a:pt x="2518416" y="505143"/>
                  <a:pt x="2520865" y="535786"/>
                  <a:pt x="2520823" y="566868"/>
                </a:cubicBezTo>
                <a:cubicBezTo>
                  <a:pt x="2522135" y="572454"/>
                  <a:pt x="2522194" y="578078"/>
                  <a:pt x="2522194" y="583715"/>
                </a:cubicBezTo>
                <a:cubicBezTo>
                  <a:pt x="2522194" y="587508"/>
                  <a:pt x="2522167" y="591293"/>
                  <a:pt x="2521601" y="595066"/>
                </a:cubicBezTo>
                <a:lnTo>
                  <a:pt x="2521102" y="595033"/>
                </a:lnTo>
                <a:lnTo>
                  <a:pt x="2521076" y="595524"/>
                </a:lnTo>
                <a:lnTo>
                  <a:pt x="2503957" y="593911"/>
                </a:lnTo>
                <a:cubicBezTo>
                  <a:pt x="2471583" y="593388"/>
                  <a:pt x="2439703" y="590430"/>
                  <a:pt x="2408531" y="584920"/>
                </a:cubicBezTo>
                <a:cubicBezTo>
                  <a:pt x="2402954" y="585336"/>
                  <a:pt x="2397625" y="584395"/>
                  <a:pt x="2392314" y="583392"/>
                </a:cubicBezTo>
                <a:lnTo>
                  <a:pt x="2392198" y="582253"/>
                </a:lnTo>
                <a:cubicBezTo>
                  <a:pt x="2070324" y="529393"/>
                  <a:pt x="1811051" y="299826"/>
                  <a:pt x="1726273" y="0"/>
                </a:cubicBezTo>
                <a:close/>
                <a:moveTo>
                  <a:pt x="1107944" y="0"/>
                </a:moveTo>
                <a:lnTo>
                  <a:pt x="1316652" y="0"/>
                </a:lnTo>
                <a:cubicBezTo>
                  <a:pt x="1151183" y="98005"/>
                  <a:pt x="1031774" y="260867"/>
                  <a:pt x="993923" y="451830"/>
                </a:cubicBezTo>
                <a:cubicBezTo>
                  <a:pt x="1237975" y="399791"/>
                  <a:pt x="1434564" y="226291"/>
                  <a:pt x="1512461" y="0"/>
                </a:cubicBezTo>
                <a:lnTo>
                  <a:pt x="1646477" y="0"/>
                </a:lnTo>
                <a:cubicBezTo>
                  <a:pt x="1561699" y="299826"/>
                  <a:pt x="1302427" y="529393"/>
                  <a:pt x="980552" y="582253"/>
                </a:cubicBezTo>
                <a:lnTo>
                  <a:pt x="980435" y="583392"/>
                </a:lnTo>
                <a:cubicBezTo>
                  <a:pt x="975125" y="584395"/>
                  <a:pt x="969796" y="585336"/>
                  <a:pt x="964219" y="584920"/>
                </a:cubicBezTo>
                <a:cubicBezTo>
                  <a:pt x="933047" y="590430"/>
                  <a:pt x="901167" y="593388"/>
                  <a:pt x="868792" y="593911"/>
                </a:cubicBezTo>
                <a:lnTo>
                  <a:pt x="851674" y="595524"/>
                </a:lnTo>
                <a:lnTo>
                  <a:pt x="851648" y="595033"/>
                </a:lnTo>
                <a:lnTo>
                  <a:pt x="851149" y="595066"/>
                </a:lnTo>
                <a:cubicBezTo>
                  <a:pt x="850583" y="591293"/>
                  <a:pt x="850556" y="587507"/>
                  <a:pt x="850556" y="583715"/>
                </a:cubicBezTo>
                <a:cubicBezTo>
                  <a:pt x="850556" y="578078"/>
                  <a:pt x="850614" y="572454"/>
                  <a:pt x="851926" y="566868"/>
                </a:cubicBezTo>
                <a:cubicBezTo>
                  <a:pt x="851884" y="535786"/>
                  <a:pt x="854334" y="505143"/>
                  <a:pt x="859390" y="475137"/>
                </a:cubicBezTo>
                <a:lnTo>
                  <a:pt x="859931" y="468499"/>
                </a:lnTo>
                <a:cubicBezTo>
                  <a:pt x="860099" y="468495"/>
                  <a:pt x="860269" y="468490"/>
                  <a:pt x="860436" y="468437"/>
                </a:cubicBezTo>
                <a:cubicBezTo>
                  <a:pt x="886739" y="285283"/>
                  <a:pt x="976199" y="121704"/>
                  <a:pt x="1107944" y="0"/>
                </a:cubicBezTo>
                <a:close/>
                <a:moveTo>
                  <a:pt x="34122" y="0"/>
                </a:moveTo>
                <a:lnTo>
                  <a:pt x="168138" y="0"/>
                </a:lnTo>
                <a:cubicBezTo>
                  <a:pt x="246034" y="226290"/>
                  <a:pt x="442624" y="399791"/>
                  <a:pt x="686676" y="451830"/>
                </a:cubicBezTo>
                <a:cubicBezTo>
                  <a:pt x="648825" y="260867"/>
                  <a:pt x="529416" y="98005"/>
                  <a:pt x="363946" y="0"/>
                </a:cubicBezTo>
                <a:lnTo>
                  <a:pt x="572655" y="0"/>
                </a:lnTo>
                <a:cubicBezTo>
                  <a:pt x="704400" y="121703"/>
                  <a:pt x="793860" y="285283"/>
                  <a:pt x="820162" y="468437"/>
                </a:cubicBezTo>
                <a:cubicBezTo>
                  <a:pt x="820330" y="468490"/>
                  <a:pt x="820499" y="468495"/>
                  <a:pt x="820668" y="468500"/>
                </a:cubicBezTo>
                <a:lnTo>
                  <a:pt x="821208" y="475137"/>
                </a:lnTo>
                <a:cubicBezTo>
                  <a:pt x="826265" y="505143"/>
                  <a:pt x="828714" y="535786"/>
                  <a:pt x="828672" y="566868"/>
                </a:cubicBezTo>
                <a:cubicBezTo>
                  <a:pt x="829984" y="572454"/>
                  <a:pt x="830043" y="578078"/>
                  <a:pt x="830043" y="583715"/>
                </a:cubicBezTo>
                <a:cubicBezTo>
                  <a:pt x="830043" y="587508"/>
                  <a:pt x="830016" y="591293"/>
                  <a:pt x="829450" y="595066"/>
                </a:cubicBezTo>
                <a:lnTo>
                  <a:pt x="828951" y="595033"/>
                </a:lnTo>
                <a:lnTo>
                  <a:pt x="828925" y="595524"/>
                </a:lnTo>
                <a:lnTo>
                  <a:pt x="811806" y="593911"/>
                </a:lnTo>
                <a:cubicBezTo>
                  <a:pt x="779432" y="593388"/>
                  <a:pt x="747552" y="590430"/>
                  <a:pt x="716380" y="584920"/>
                </a:cubicBezTo>
                <a:cubicBezTo>
                  <a:pt x="710803" y="585336"/>
                  <a:pt x="705474" y="584395"/>
                  <a:pt x="700163" y="583392"/>
                </a:cubicBezTo>
                <a:lnTo>
                  <a:pt x="700047" y="582253"/>
                </a:lnTo>
                <a:cubicBezTo>
                  <a:pt x="378172" y="529393"/>
                  <a:pt x="118900" y="299826"/>
                  <a:pt x="3412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42900" y="4960137"/>
            <a:ext cx="5829300" cy="1463040"/>
          </a:xfrm>
        </p:spPr>
        <p:txBody>
          <a:bodyPr anchor="ctr">
            <a:normAutofit/>
          </a:bodyPr>
          <a:lstStyle>
            <a:lvl1pPr algn="r">
              <a:defRPr sz="4400" spc="200" baseline="0"/>
            </a:lvl1pPr>
          </a:lstStyle>
          <a:p>
            <a:r>
              <a:rPr lang="en-US"/>
              <a:t>Click to edit Master title style</a:t>
            </a:r>
            <a:endParaRPr lang="en-US" dirty="0"/>
          </a:p>
        </p:txBody>
      </p:sp>
      <p:sp>
        <p:nvSpPr>
          <p:cNvPr id="3" name="Subtitle 2"/>
          <p:cNvSpPr>
            <a:spLocks noGrp="1"/>
          </p:cNvSpPr>
          <p:nvPr>
            <p:ph type="subTitle" idx="1"/>
          </p:nvPr>
        </p:nvSpPr>
        <p:spPr>
          <a:xfrm>
            <a:off x="6457950" y="4960137"/>
            <a:ext cx="2400300" cy="1463040"/>
          </a:xfrm>
        </p:spPr>
        <p:txBody>
          <a:bodyPr lIns="91440" rIns="91440" anchor="ctr">
            <a:normAutofit/>
          </a:bodyPr>
          <a:lstStyle>
            <a:lvl1pPr marL="0" indent="0" algn="l">
              <a:lnSpc>
                <a:spcPct val="100000"/>
              </a:lnSpc>
              <a:spcBef>
                <a:spcPts val="0"/>
              </a:spcBef>
              <a:buNone/>
              <a:defRPr sz="160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pPr>
              <a:defRPr/>
            </a:pPr>
            <a:endParaRPr lang="en-US" altLang="zh-CN" dirty="0"/>
          </a:p>
        </p:txBody>
      </p:sp>
      <p:sp>
        <p:nvSpPr>
          <p:cNvPr id="5" name="Footer Placeholder 4"/>
          <p:cNvSpPr>
            <a:spLocks noGrp="1"/>
          </p:cNvSpPr>
          <p:nvPr>
            <p:ph type="ftr" sz="quarter" idx="11"/>
          </p:nvPr>
        </p:nvSpPr>
        <p:spPr/>
        <p:txBody>
          <a:bodyPr/>
          <a:lstStyle/>
          <a:p>
            <a:pPr>
              <a:defRPr/>
            </a:pPr>
            <a:endParaRPr lang="en-US" altLang="zh-CN" dirty="0"/>
          </a:p>
        </p:txBody>
      </p:sp>
      <p:sp>
        <p:nvSpPr>
          <p:cNvPr id="6" name="Slide Number Placeholder 5"/>
          <p:cNvSpPr>
            <a:spLocks noGrp="1"/>
          </p:cNvSpPr>
          <p:nvPr>
            <p:ph type="sldNum" sz="quarter" idx="12"/>
          </p:nvPr>
        </p:nvSpPr>
        <p:spPr/>
        <p:txBody>
          <a:bodyPr/>
          <a:lstStyle/>
          <a:p>
            <a:pPr>
              <a:defRPr/>
            </a:pPr>
            <a:fld id="{CC82F538-102F-4CF7-AB42-BC9C11978BA0}" type="slidenum">
              <a:rPr lang="en-US" altLang="zh-CN" smtClean="0"/>
              <a:pPr>
                <a:defRPr/>
              </a:pPr>
              <a:t>‹#›</a:t>
            </a:fld>
            <a:endParaRPr lang="en-US" altLang="zh-CN" dirty="0"/>
          </a:p>
        </p:txBody>
      </p:sp>
      <p:cxnSp>
        <p:nvCxnSpPr>
          <p:cNvPr id="8" name="Straight Connector 7"/>
          <p:cNvCxnSpPr/>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9280706"/>
      </p:ext>
    </p:extLst>
  </p:cSld>
  <p:clrMapOvr>
    <a:masterClrMapping/>
  </p:clrMapOvr>
  <p:hf hdr="0" dt="0"/>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zh-CN" dirty="0"/>
          </a:p>
        </p:txBody>
      </p:sp>
      <p:sp>
        <p:nvSpPr>
          <p:cNvPr id="5" name="Footer Placeholder 4"/>
          <p:cNvSpPr>
            <a:spLocks noGrp="1"/>
          </p:cNvSpPr>
          <p:nvPr>
            <p:ph type="ftr" sz="quarter" idx="11"/>
          </p:nvPr>
        </p:nvSpPr>
        <p:spPr/>
        <p:txBody>
          <a:bodyPr/>
          <a:lstStyle/>
          <a:p>
            <a:pPr>
              <a:defRPr/>
            </a:pPr>
            <a:endParaRPr lang="en-US" altLang="zh-CN" dirty="0"/>
          </a:p>
        </p:txBody>
      </p:sp>
      <p:sp>
        <p:nvSpPr>
          <p:cNvPr id="6" name="Slide Number Placeholder 5"/>
          <p:cNvSpPr>
            <a:spLocks noGrp="1"/>
          </p:cNvSpPr>
          <p:nvPr>
            <p:ph type="sldNum" sz="quarter" idx="12"/>
          </p:nvPr>
        </p:nvSpPr>
        <p:spPr/>
        <p:txBody>
          <a:bodyPr/>
          <a:lstStyle/>
          <a:p>
            <a:pPr>
              <a:defRPr/>
            </a:pPr>
            <a:fld id="{CC82F538-102F-4CF7-AB42-BC9C11978BA0}" type="slidenum">
              <a:rPr lang="en-US" altLang="zh-CN" smtClean="0"/>
              <a:pPr>
                <a:defRPr/>
              </a:pPr>
              <a:t>‹#›</a:t>
            </a:fld>
            <a:endParaRPr lang="en-US" altLang="zh-CN" dirty="0"/>
          </a:p>
        </p:txBody>
      </p:sp>
    </p:spTree>
    <p:extLst>
      <p:ext uri="{BB962C8B-B14F-4D97-AF65-F5344CB8AC3E}">
        <p14:creationId xmlns:p14="http://schemas.microsoft.com/office/powerpoint/2010/main" val="1142781753"/>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762000"/>
            <a:ext cx="1971675"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742951" y="762000"/>
            <a:ext cx="5686425"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zh-CN" dirty="0"/>
          </a:p>
        </p:txBody>
      </p:sp>
      <p:sp>
        <p:nvSpPr>
          <p:cNvPr id="5" name="Footer Placeholder 4"/>
          <p:cNvSpPr>
            <a:spLocks noGrp="1"/>
          </p:cNvSpPr>
          <p:nvPr>
            <p:ph type="ftr" sz="quarter" idx="11"/>
          </p:nvPr>
        </p:nvSpPr>
        <p:spPr/>
        <p:txBody>
          <a:bodyPr/>
          <a:lstStyle/>
          <a:p>
            <a:pPr>
              <a:defRPr/>
            </a:pPr>
            <a:endParaRPr lang="en-US" altLang="zh-CN" dirty="0"/>
          </a:p>
        </p:txBody>
      </p:sp>
      <p:sp>
        <p:nvSpPr>
          <p:cNvPr id="6" name="Slide Number Placeholder 5"/>
          <p:cNvSpPr>
            <a:spLocks noGrp="1"/>
          </p:cNvSpPr>
          <p:nvPr>
            <p:ph type="sldNum" sz="quarter" idx="12"/>
          </p:nvPr>
        </p:nvSpPr>
        <p:spPr/>
        <p:txBody>
          <a:bodyPr/>
          <a:lstStyle/>
          <a:p>
            <a:pPr>
              <a:defRPr/>
            </a:pPr>
            <a:fld id="{CC82F538-102F-4CF7-AB42-BC9C11978BA0}" type="slidenum">
              <a:rPr lang="en-US" altLang="zh-CN" smtClean="0"/>
              <a:pPr>
                <a:defRPr/>
              </a:pPr>
              <a:t>‹#›</a:t>
            </a:fld>
            <a:endParaRPr lang="en-US" altLang="zh-CN" dirty="0"/>
          </a:p>
        </p:txBody>
      </p:sp>
      <p:cxnSp>
        <p:nvCxnSpPr>
          <p:cNvPr id="7" name="Straight Connector 6"/>
          <p:cNvCxnSpPr/>
          <p:nvPr/>
        </p:nvCxnSpPr>
        <p:spPr>
          <a:xfrm rot="5400000" flipV="1">
            <a:off x="7543800" y="173563"/>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9220416"/>
      </p:ext>
    </p:extLst>
  </p:cSld>
  <p:clrMapOvr>
    <a:masterClrMapping/>
  </p:clrMapOvr>
  <p:hf hdr="0" dt="0"/>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zh-CN" dirty="0"/>
          </a:p>
        </p:txBody>
      </p:sp>
      <p:sp>
        <p:nvSpPr>
          <p:cNvPr id="5" name="Footer Placeholder 4"/>
          <p:cNvSpPr>
            <a:spLocks noGrp="1"/>
          </p:cNvSpPr>
          <p:nvPr>
            <p:ph type="ftr" sz="quarter" idx="11"/>
          </p:nvPr>
        </p:nvSpPr>
        <p:spPr/>
        <p:txBody>
          <a:bodyPr/>
          <a:lstStyle/>
          <a:p>
            <a:pPr>
              <a:defRPr/>
            </a:pPr>
            <a:endParaRPr lang="en-US" altLang="zh-CN" dirty="0"/>
          </a:p>
        </p:txBody>
      </p:sp>
      <p:sp>
        <p:nvSpPr>
          <p:cNvPr id="6" name="Slide Number Placeholder 5"/>
          <p:cNvSpPr>
            <a:spLocks noGrp="1"/>
          </p:cNvSpPr>
          <p:nvPr>
            <p:ph type="sldNum" sz="quarter" idx="12"/>
          </p:nvPr>
        </p:nvSpPr>
        <p:spPr/>
        <p:txBody>
          <a:bodyPr/>
          <a:lstStyle/>
          <a:p>
            <a:pPr>
              <a:defRPr/>
            </a:pPr>
            <a:fld id="{CC82F538-102F-4CF7-AB42-BC9C11978BA0}" type="slidenum">
              <a:rPr lang="en-US" altLang="zh-CN" smtClean="0"/>
              <a:pPr>
                <a:defRPr/>
              </a:pPr>
              <a:t>‹#›</a:t>
            </a:fld>
            <a:endParaRPr lang="en-US" altLang="zh-CN" dirty="0"/>
          </a:p>
        </p:txBody>
      </p:sp>
    </p:spTree>
    <p:extLst>
      <p:ext uri="{BB962C8B-B14F-4D97-AF65-F5344CB8AC3E}">
        <p14:creationId xmlns:p14="http://schemas.microsoft.com/office/powerpoint/2010/main" val="1254052230"/>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9144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Freeform 10"/>
          <p:cNvSpPr/>
          <p:nvPr/>
        </p:nvSpPr>
        <p:spPr>
          <a:xfrm>
            <a:off x="4762" y="0"/>
            <a:ext cx="9139239" cy="4572001"/>
          </a:xfrm>
          <a:custGeom>
            <a:avLst/>
            <a:gdLst/>
            <a:ahLst/>
            <a:cxnLst/>
            <a:rect l="l" t="t" r="r" b="b"/>
            <a:pathLst>
              <a:path w="9139239" h="4572001">
                <a:moveTo>
                  <a:pt x="9139239" y="4171458"/>
                </a:moveTo>
                <a:lnTo>
                  <a:pt x="9139239" y="4479120"/>
                </a:lnTo>
                <a:lnTo>
                  <a:pt x="9061857" y="4572001"/>
                </a:lnTo>
                <a:lnTo>
                  <a:pt x="8867616" y="4572001"/>
                </a:lnTo>
                <a:cubicBezTo>
                  <a:pt x="8974940" y="4496648"/>
                  <a:pt x="9059271" y="4392377"/>
                  <a:pt x="9109281" y="4270954"/>
                </a:cubicBezTo>
                <a:close/>
                <a:moveTo>
                  <a:pt x="9139239" y="4017903"/>
                </a:moveTo>
                <a:lnTo>
                  <a:pt x="9139239" y="4146549"/>
                </a:lnTo>
                <a:lnTo>
                  <a:pt x="9061849" y="4168266"/>
                </a:lnTo>
                <a:cubicBezTo>
                  <a:pt x="8867508" y="4236060"/>
                  <a:pt x="8712637" y="4384208"/>
                  <a:pt x="8639677" y="4572001"/>
                </a:cubicBezTo>
                <a:lnTo>
                  <a:pt x="8502130" y="4572001"/>
                </a:lnTo>
                <a:cubicBezTo>
                  <a:pt x="8583823" y="4319597"/>
                  <a:pt x="8787913" y="4120306"/>
                  <a:pt x="9046727" y="4039822"/>
                </a:cubicBezTo>
                <a:close/>
                <a:moveTo>
                  <a:pt x="7620280" y="3999419"/>
                </a:moveTo>
                <a:lnTo>
                  <a:pt x="7637367" y="4001042"/>
                </a:lnTo>
                <a:cubicBezTo>
                  <a:pt x="7669753" y="4001569"/>
                  <a:pt x="7701646" y="4004550"/>
                  <a:pt x="7732829" y="4010107"/>
                </a:cubicBezTo>
                <a:cubicBezTo>
                  <a:pt x="7738405" y="4009688"/>
                  <a:pt x="7743733" y="4010636"/>
                  <a:pt x="7749042" y="4011646"/>
                </a:cubicBezTo>
                <a:lnTo>
                  <a:pt x="7749159" y="4012794"/>
                </a:lnTo>
                <a:cubicBezTo>
                  <a:pt x="8061238" y="4064450"/>
                  <a:pt x="8314467" y="4283539"/>
                  <a:pt x="8407830" y="4572001"/>
                </a:cubicBezTo>
                <a:lnTo>
                  <a:pt x="8270283" y="4572001"/>
                </a:lnTo>
                <a:cubicBezTo>
                  <a:pt x="8186900" y="4357380"/>
                  <a:pt x="7996531" y="4194541"/>
                  <a:pt x="7762529" y="4144250"/>
                </a:cubicBezTo>
                <a:cubicBezTo>
                  <a:pt x="7797023" y="4319651"/>
                  <a:pt x="7899246" y="4471530"/>
                  <a:pt x="8042344" y="4572001"/>
                </a:cubicBezTo>
                <a:lnTo>
                  <a:pt x="7848103" y="4572001"/>
                </a:lnTo>
                <a:cubicBezTo>
                  <a:pt x="7731971" y="4452596"/>
                  <a:pt x="7653409" y="4298519"/>
                  <a:pt x="7629044" y="4127511"/>
                </a:cubicBezTo>
                <a:cubicBezTo>
                  <a:pt x="7628876" y="4127458"/>
                  <a:pt x="7628708" y="4127453"/>
                  <a:pt x="7628538" y="4127448"/>
                </a:cubicBezTo>
                <a:lnTo>
                  <a:pt x="7628000" y="4120772"/>
                </a:lnTo>
                <a:cubicBezTo>
                  <a:pt x="7622941" y="4090522"/>
                  <a:pt x="7620490" y="4059631"/>
                  <a:pt x="7620533" y="4028296"/>
                </a:cubicBezTo>
                <a:cubicBezTo>
                  <a:pt x="7619221" y="4022668"/>
                  <a:pt x="7619162" y="4017001"/>
                  <a:pt x="7619162" y="4011320"/>
                </a:cubicBezTo>
                <a:lnTo>
                  <a:pt x="7619756" y="3999880"/>
                </a:lnTo>
                <a:lnTo>
                  <a:pt x="7620254" y="3999913"/>
                </a:lnTo>
                <a:close/>
                <a:moveTo>
                  <a:pt x="7597529" y="3999419"/>
                </a:moveTo>
                <a:lnTo>
                  <a:pt x="7597555" y="3999913"/>
                </a:lnTo>
                <a:lnTo>
                  <a:pt x="7598053" y="3999880"/>
                </a:lnTo>
                <a:lnTo>
                  <a:pt x="7598647" y="4011320"/>
                </a:lnTo>
                <a:cubicBezTo>
                  <a:pt x="7598647" y="4017001"/>
                  <a:pt x="7598588" y="4022668"/>
                  <a:pt x="7597276" y="4028296"/>
                </a:cubicBezTo>
                <a:cubicBezTo>
                  <a:pt x="7597319" y="4059631"/>
                  <a:pt x="7594868" y="4090522"/>
                  <a:pt x="7589809" y="4120772"/>
                </a:cubicBezTo>
                <a:lnTo>
                  <a:pt x="7589271" y="4127448"/>
                </a:lnTo>
                <a:cubicBezTo>
                  <a:pt x="7589101" y="4127453"/>
                  <a:pt x="7588933" y="4127458"/>
                  <a:pt x="7588765" y="4127511"/>
                </a:cubicBezTo>
                <a:cubicBezTo>
                  <a:pt x="7564400" y="4298519"/>
                  <a:pt x="7485838" y="4452596"/>
                  <a:pt x="7369706" y="4572001"/>
                </a:cubicBezTo>
                <a:lnTo>
                  <a:pt x="7175465" y="4572001"/>
                </a:lnTo>
                <a:cubicBezTo>
                  <a:pt x="7318563" y="4471530"/>
                  <a:pt x="7420786" y="4319651"/>
                  <a:pt x="7455280" y="4144250"/>
                </a:cubicBezTo>
                <a:cubicBezTo>
                  <a:pt x="7221278" y="4194541"/>
                  <a:pt x="7030909" y="4357380"/>
                  <a:pt x="6947526" y="4572001"/>
                </a:cubicBezTo>
                <a:lnTo>
                  <a:pt x="6809978" y="4572001"/>
                </a:lnTo>
                <a:cubicBezTo>
                  <a:pt x="6903341" y="4283539"/>
                  <a:pt x="7156571" y="4064450"/>
                  <a:pt x="7468650" y="4012794"/>
                </a:cubicBezTo>
                <a:lnTo>
                  <a:pt x="7468767" y="4011646"/>
                </a:lnTo>
                <a:cubicBezTo>
                  <a:pt x="7474076" y="4010636"/>
                  <a:pt x="7479404" y="4009688"/>
                  <a:pt x="7484980" y="4010107"/>
                </a:cubicBezTo>
                <a:cubicBezTo>
                  <a:pt x="7516163" y="4004550"/>
                  <a:pt x="7548056" y="4001569"/>
                  <a:pt x="7580442" y="4001042"/>
                </a:cubicBezTo>
                <a:close/>
                <a:moveTo>
                  <a:pt x="5928129" y="3999419"/>
                </a:moveTo>
                <a:lnTo>
                  <a:pt x="5945217" y="4001042"/>
                </a:lnTo>
                <a:cubicBezTo>
                  <a:pt x="5977602" y="4001569"/>
                  <a:pt x="6009495" y="4004550"/>
                  <a:pt x="6040678" y="4010107"/>
                </a:cubicBezTo>
                <a:cubicBezTo>
                  <a:pt x="6046254" y="4009688"/>
                  <a:pt x="6051582" y="4010636"/>
                  <a:pt x="6056891" y="4011646"/>
                </a:cubicBezTo>
                <a:lnTo>
                  <a:pt x="6057008" y="4012794"/>
                </a:lnTo>
                <a:cubicBezTo>
                  <a:pt x="6369087" y="4064450"/>
                  <a:pt x="6622316" y="4283539"/>
                  <a:pt x="6715680" y="4572001"/>
                </a:cubicBezTo>
                <a:lnTo>
                  <a:pt x="6578131" y="4572001"/>
                </a:lnTo>
                <a:cubicBezTo>
                  <a:pt x="6494748" y="4357380"/>
                  <a:pt x="6304380" y="4194541"/>
                  <a:pt x="6070378" y="4144250"/>
                </a:cubicBezTo>
                <a:cubicBezTo>
                  <a:pt x="6104872" y="4319650"/>
                  <a:pt x="6207095" y="4471530"/>
                  <a:pt x="6350192" y="4572001"/>
                </a:cubicBezTo>
                <a:lnTo>
                  <a:pt x="6155952" y="4572001"/>
                </a:lnTo>
                <a:cubicBezTo>
                  <a:pt x="6039820" y="4452596"/>
                  <a:pt x="5961257" y="4298519"/>
                  <a:pt x="5936893" y="4127511"/>
                </a:cubicBezTo>
                <a:cubicBezTo>
                  <a:pt x="5936725" y="4127458"/>
                  <a:pt x="5936557" y="4127453"/>
                  <a:pt x="5936387" y="4127448"/>
                </a:cubicBezTo>
                <a:lnTo>
                  <a:pt x="5935849" y="4120772"/>
                </a:lnTo>
                <a:cubicBezTo>
                  <a:pt x="5930790" y="4090522"/>
                  <a:pt x="5928340" y="4059631"/>
                  <a:pt x="5928382" y="4028296"/>
                </a:cubicBezTo>
                <a:cubicBezTo>
                  <a:pt x="5927070" y="4022668"/>
                  <a:pt x="5927011" y="4017001"/>
                  <a:pt x="5927011" y="4011320"/>
                </a:cubicBezTo>
                <a:lnTo>
                  <a:pt x="5927605" y="3999880"/>
                </a:lnTo>
                <a:lnTo>
                  <a:pt x="5928103" y="3999913"/>
                </a:lnTo>
                <a:close/>
                <a:moveTo>
                  <a:pt x="5905378" y="3999419"/>
                </a:moveTo>
                <a:lnTo>
                  <a:pt x="5905404" y="3999913"/>
                </a:lnTo>
                <a:lnTo>
                  <a:pt x="5905902" y="3999880"/>
                </a:lnTo>
                <a:lnTo>
                  <a:pt x="5906496" y="4011320"/>
                </a:lnTo>
                <a:cubicBezTo>
                  <a:pt x="5906496" y="4017001"/>
                  <a:pt x="5906437" y="4022668"/>
                  <a:pt x="5905125" y="4028296"/>
                </a:cubicBezTo>
                <a:cubicBezTo>
                  <a:pt x="5905167" y="4059631"/>
                  <a:pt x="5902717" y="4090522"/>
                  <a:pt x="5897658" y="4120772"/>
                </a:cubicBezTo>
                <a:lnTo>
                  <a:pt x="5897120" y="4127448"/>
                </a:lnTo>
                <a:cubicBezTo>
                  <a:pt x="5896950" y="4127453"/>
                  <a:pt x="5896782" y="4127458"/>
                  <a:pt x="5896614" y="4127511"/>
                </a:cubicBezTo>
                <a:cubicBezTo>
                  <a:pt x="5872249" y="4298519"/>
                  <a:pt x="5793686" y="4452596"/>
                  <a:pt x="5677555" y="4572001"/>
                </a:cubicBezTo>
                <a:lnTo>
                  <a:pt x="5483314" y="4572001"/>
                </a:lnTo>
                <a:cubicBezTo>
                  <a:pt x="5626412" y="4471530"/>
                  <a:pt x="5728635" y="4319650"/>
                  <a:pt x="5763129" y="4144250"/>
                </a:cubicBezTo>
                <a:cubicBezTo>
                  <a:pt x="5529126" y="4194541"/>
                  <a:pt x="5338758" y="4357380"/>
                  <a:pt x="5255375" y="4572001"/>
                </a:cubicBezTo>
                <a:lnTo>
                  <a:pt x="5117827" y="4572001"/>
                </a:lnTo>
                <a:cubicBezTo>
                  <a:pt x="5211190" y="4283539"/>
                  <a:pt x="5464420" y="4064450"/>
                  <a:pt x="5776499" y="4012794"/>
                </a:cubicBezTo>
                <a:lnTo>
                  <a:pt x="5776616" y="4011646"/>
                </a:lnTo>
                <a:cubicBezTo>
                  <a:pt x="5781926" y="4010636"/>
                  <a:pt x="5787253" y="4009688"/>
                  <a:pt x="5792829" y="4010107"/>
                </a:cubicBezTo>
                <a:cubicBezTo>
                  <a:pt x="5824012" y="4004550"/>
                  <a:pt x="5855905" y="4001569"/>
                  <a:pt x="5888290" y="4001042"/>
                </a:cubicBezTo>
                <a:close/>
                <a:moveTo>
                  <a:pt x="4235979" y="3999419"/>
                </a:moveTo>
                <a:lnTo>
                  <a:pt x="4253065" y="4001042"/>
                </a:lnTo>
                <a:cubicBezTo>
                  <a:pt x="4285451" y="4001569"/>
                  <a:pt x="4317343" y="4004550"/>
                  <a:pt x="4348528" y="4010107"/>
                </a:cubicBezTo>
                <a:cubicBezTo>
                  <a:pt x="4354104" y="4009688"/>
                  <a:pt x="4359431" y="4010636"/>
                  <a:pt x="4364739" y="4011646"/>
                </a:cubicBezTo>
                <a:lnTo>
                  <a:pt x="4364856" y="4012794"/>
                </a:lnTo>
                <a:cubicBezTo>
                  <a:pt x="4676936" y="4064450"/>
                  <a:pt x="4930165" y="4283539"/>
                  <a:pt x="5023528" y="4572001"/>
                </a:cubicBezTo>
                <a:lnTo>
                  <a:pt x="4885980" y="4572001"/>
                </a:lnTo>
                <a:cubicBezTo>
                  <a:pt x="4802597" y="4357380"/>
                  <a:pt x="4612229" y="4194541"/>
                  <a:pt x="4378227" y="4144250"/>
                </a:cubicBezTo>
                <a:cubicBezTo>
                  <a:pt x="4412722" y="4319651"/>
                  <a:pt x="4514944" y="4471530"/>
                  <a:pt x="4658041" y="4572001"/>
                </a:cubicBezTo>
                <a:lnTo>
                  <a:pt x="4463800" y="4572001"/>
                </a:lnTo>
                <a:cubicBezTo>
                  <a:pt x="4347669" y="4452596"/>
                  <a:pt x="4269106" y="4298519"/>
                  <a:pt x="4244741" y="4127511"/>
                </a:cubicBezTo>
                <a:cubicBezTo>
                  <a:pt x="4244574" y="4127458"/>
                  <a:pt x="4244405" y="4127453"/>
                  <a:pt x="4244236" y="4127448"/>
                </a:cubicBezTo>
                <a:lnTo>
                  <a:pt x="4243697" y="4120772"/>
                </a:lnTo>
                <a:cubicBezTo>
                  <a:pt x="4238639" y="4090522"/>
                  <a:pt x="4236188" y="4059631"/>
                  <a:pt x="4236230" y="4028296"/>
                </a:cubicBezTo>
                <a:cubicBezTo>
                  <a:pt x="4234918" y="4022668"/>
                  <a:pt x="4234860" y="4017001"/>
                  <a:pt x="4234860" y="4011320"/>
                </a:cubicBezTo>
                <a:lnTo>
                  <a:pt x="4235454" y="3999880"/>
                </a:lnTo>
                <a:lnTo>
                  <a:pt x="4235952" y="3999913"/>
                </a:lnTo>
                <a:close/>
                <a:moveTo>
                  <a:pt x="4213227" y="3999419"/>
                </a:moveTo>
                <a:lnTo>
                  <a:pt x="4213253" y="3999913"/>
                </a:lnTo>
                <a:lnTo>
                  <a:pt x="4213751" y="3999880"/>
                </a:lnTo>
                <a:lnTo>
                  <a:pt x="4214345" y="4011320"/>
                </a:lnTo>
                <a:cubicBezTo>
                  <a:pt x="4214345" y="4017001"/>
                  <a:pt x="4214286" y="4022668"/>
                  <a:pt x="4212974" y="4028296"/>
                </a:cubicBezTo>
                <a:cubicBezTo>
                  <a:pt x="4213016" y="4059631"/>
                  <a:pt x="4210566" y="4090522"/>
                  <a:pt x="4205507" y="4120772"/>
                </a:cubicBezTo>
                <a:lnTo>
                  <a:pt x="4204969" y="4127448"/>
                </a:lnTo>
                <a:cubicBezTo>
                  <a:pt x="4204799" y="4127453"/>
                  <a:pt x="4204631" y="4127458"/>
                  <a:pt x="4204463" y="4127511"/>
                </a:cubicBezTo>
                <a:cubicBezTo>
                  <a:pt x="4180098" y="4298519"/>
                  <a:pt x="4101535" y="4452596"/>
                  <a:pt x="3985404" y="4572001"/>
                </a:cubicBezTo>
                <a:lnTo>
                  <a:pt x="3791163" y="4572001"/>
                </a:lnTo>
                <a:cubicBezTo>
                  <a:pt x="3934261" y="4471530"/>
                  <a:pt x="4036484" y="4319651"/>
                  <a:pt x="4070978" y="4144250"/>
                </a:cubicBezTo>
                <a:cubicBezTo>
                  <a:pt x="3836975" y="4194541"/>
                  <a:pt x="3646607" y="4357380"/>
                  <a:pt x="3563224" y="4572001"/>
                </a:cubicBezTo>
                <a:lnTo>
                  <a:pt x="3425676" y="4572001"/>
                </a:lnTo>
                <a:cubicBezTo>
                  <a:pt x="3519039" y="4283539"/>
                  <a:pt x="3772269" y="4064450"/>
                  <a:pt x="4084348" y="4012794"/>
                </a:cubicBezTo>
                <a:lnTo>
                  <a:pt x="4084465" y="4011646"/>
                </a:lnTo>
                <a:cubicBezTo>
                  <a:pt x="4089774" y="4010636"/>
                  <a:pt x="4095102" y="4009688"/>
                  <a:pt x="4100678" y="4010107"/>
                </a:cubicBezTo>
                <a:cubicBezTo>
                  <a:pt x="4131861" y="4004550"/>
                  <a:pt x="4163754" y="4001569"/>
                  <a:pt x="4196139" y="4001042"/>
                </a:cubicBezTo>
                <a:close/>
                <a:moveTo>
                  <a:pt x="2543827" y="3999419"/>
                </a:moveTo>
                <a:lnTo>
                  <a:pt x="2560914" y="4001042"/>
                </a:lnTo>
                <a:cubicBezTo>
                  <a:pt x="2593300" y="4001569"/>
                  <a:pt x="2625192" y="4004550"/>
                  <a:pt x="2656376" y="4010107"/>
                </a:cubicBezTo>
                <a:cubicBezTo>
                  <a:pt x="2661952" y="4009688"/>
                  <a:pt x="2667280" y="4010636"/>
                  <a:pt x="2672588" y="4011646"/>
                </a:cubicBezTo>
                <a:lnTo>
                  <a:pt x="2672706" y="4012794"/>
                </a:lnTo>
                <a:cubicBezTo>
                  <a:pt x="2984785" y="4064450"/>
                  <a:pt x="3238014" y="4283539"/>
                  <a:pt x="3331377" y="4572001"/>
                </a:cubicBezTo>
                <a:lnTo>
                  <a:pt x="3193830" y="4572001"/>
                </a:lnTo>
                <a:cubicBezTo>
                  <a:pt x="3110446" y="4357380"/>
                  <a:pt x="2920078" y="4194541"/>
                  <a:pt x="2686076" y="4144250"/>
                </a:cubicBezTo>
                <a:cubicBezTo>
                  <a:pt x="2720570" y="4319650"/>
                  <a:pt x="2822793" y="4471530"/>
                  <a:pt x="2965890" y="4572001"/>
                </a:cubicBezTo>
                <a:lnTo>
                  <a:pt x="2771649" y="4572001"/>
                </a:lnTo>
                <a:cubicBezTo>
                  <a:pt x="2655518" y="4452596"/>
                  <a:pt x="2576955" y="4298519"/>
                  <a:pt x="2552590" y="4127511"/>
                </a:cubicBezTo>
                <a:cubicBezTo>
                  <a:pt x="2552423" y="4127458"/>
                  <a:pt x="2552254" y="4127453"/>
                  <a:pt x="2552085" y="4127448"/>
                </a:cubicBezTo>
                <a:lnTo>
                  <a:pt x="2551547" y="4120772"/>
                </a:lnTo>
                <a:cubicBezTo>
                  <a:pt x="2546488" y="4090522"/>
                  <a:pt x="2544037" y="4059631"/>
                  <a:pt x="2544079" y="4028296"/>
                </a:cubicBezTo>
                <a:cubicBezTo>
                  <a:pt x="2542767" y="4022668"/>
                  <a:pt x="2542709" y="4017001"/>
                  <a:pt x="2542709" y="4011320"/>
                </a:cubicBezTo>
                <a:lnTo>
                  <a:pt x="2543303" y="3999880"/>
                </a:lnTo>
                <a:lnTo>
                  <a:pt x="2543801" y="3999913"/>
                </a:lnTo>
                <a:close/>
                <a:moveTo>
                  <a:pt x="2521076" y="3999419"/>
                </a:moveTo>
                <a:lnTo>
                  <a:pt x="2521102" y="3999913"/>
                </a:lnTo>
                <a:lnTo>
                  <a:pt x="2521600" y="3999880"/>
                </a:lnTo>
                <a:lnTo>
                  <a:pt x="2522194" y="4011320"/>
                </a:lnTo>
                <a:cubicBezTo>
                  <a:pt x="2522194" y="4017001"/>
                  <a:pt x="2522135" y="4022668"/>
                  <a:pt x="2520823" y="4028296"/>
                </a:cubicBezTo>
                <a:cubicBezTo>
                  <a:pt x="2520865" y="4059631"/>
                  <a:pt x="2518415" y="4090522"/>
                  <a:pt x="2513356" y="4120772"/>
                </a:cubicBezTo>
                <a:lnTo>
                  <a:pt x="2512818" y="4127448"/>
                </a:lnTo>
                <a:cubicBezTo>
                  <a:pt x="2512648" y="4127453"/>
                  <a:pt x="2512480" y="4127458"/>
                  <a:pt x="2512312" y="4127511"/>
                </a:cubicBezTo>
                <a:cubicBezTo>
                  <a:pt x="2487947" y="4298519"/>
                  <a:pt x="2409385" y="4452596"/>
                  <a:pt x="2293253" y="4572001"/>
                </a:cubicBezTo>
                <a:lnTo>
                  <a:pt x="2099012" y="4572001"/>
                </a:lnTo>
                <a:cubicBezTo>
                  <a:pt x="2242110" y="4471530"/>
                  <a:pt x="2344333" y="4319651"/>
                  <a:pt x="2378827" y="4144250"/>
                </a:cubicBezTo>
                <a:cubicBezTo>
                  <a:pt x="2144825" y="4194541"/>
                  <a:pt x="1954456" y="4357380"/>
                  <a:pt x="1871073" y="4572001"/>
                </a:cubicBezTo>
                <a:lnTo>
                  <a:pt x="1733525" y="4572001"/>
                </a:lnTo>
                <a:cubicBezTo>
                  <a:pt x="1826888" y="4283539"/>
                  <a:pt x="2080118" y="4064450"/>
                  <a:pt x="2392197" y="4012794"/>
                </a:cubicBezTo>
                <a:lnTo>
                  <a:pt x="2392314" y="4011646"/>
                </a:lnTo>
                <a:cubicBezTo>
                  <a:pt x="2397623" y="4010636"/>
                  <a:pt x="2402951" y="4009688"/>
                  <a:pt x="2408527" y="4010107"/>
                </a:cubicBezTo>
                <a:cubicBezTo>
                  <a:pt x="2439710" y="4004550"/>
                  <a:pt x="2471603" y="4001569"/>
                  <a:pt x="2503988" y="4001042"/>
                </a:cubicBezTo>
                <a:close/>
                <a:moveTo>
                  <a:pt x="851676" y="3999419"/>
                </a:moveTo>
                <a:lnTo>
                  <a:pt x="868763" y="4001042"/>
                </a:lnTo>
                <a:cubicBezTo>
                  <a:pt x="901149" y="4001569"/>
                  <a:pt x="933041" y="4004550"/>
                  <a:pt x="964225" y="4010107"/>
                </a:cubicBezTo>
                <a:cubicBezTo>
                  <a:pt x="969801" y="4009688"/>
                  <a:pt x="975129" y="4010636"/>
                  <a:pt x="980437" y="4011646"/>
                </a:cubicBezTo>
                <a:lnTo>
                  <a:pt x="980555" y="4012794"/>
                </a:lnTo>
                <a:cubicBezTo>
                  <a:pt x="1292634" y="4064450"/>
                  <a:pt x="1545864" y="4283539"/>
                  <a:pt x="1639226" y="4572001"/>
                </a:cubicBezTo>
                <a:lnTo>
                  <a:pt x="1501679" y="4572001"/>
                </a:lnTo>
                <a:cubicBezTo>
                  <a:pt x="1418296" y="4357380"/>
                  <a:pt x="1227927" y="4194541"/>
                  <a:pt x="993925" y="4144250"/>
                </a:cubicBezTo>
                <a:cubicBezTo>
                  <a:pt x="1028419" y="4319651"/>
                  <a:pt x="1130642" y="4471530"/>
                  <a:pt x="1273740" y="4572001"/>
                </a:cubicBezTo>
                <a:lnTo>
                  <a:pt x="1079499" y="4572001"/>
                </a:lnTo>
                <a:cubicBezTo>
                  <a:pt x="963367" y="4452596"/>
                  <a:pt x="884804" y="4298519"/>
                  <a:pt x="860439" y="4127511"/>
                </a:cubicBezTo>
                <a:cubicBezTo>
                  <a:pt x="860272" y="4127458"/>
                  <a:pt x="860103" y="4127453"/>
                  <a:pt x="859934" y="4127448"/>
                </a:cubicBezTo>
                <a:lnTo>
                  <a:pt x="859396" y="4120772"/>
                </a:lnTo>
                <a:cubicBezTo>
                  <a:pt x="854337" y="4090522"/>
                  <a:pt x="851886" y="4059631"/>
                  <a:pt x="851928" y="4028296"/>
                </a:cubicBezTo>
                <a:cubicBezTo>
                  <a:pt x="850616" y="4022668"/>
                  <a:pt x="850558" y="4017001"/>
                  <a:pt x="850558" y="4011320"/>
                </a:cubicBezTo>
                <a:lnTo>
                  <a:pt x="851152" y="3999880"/>
                </a:lnTo>
                <a:lnTo>
                  <a:pt x="851650" y="3999913"/>
                </a:lnTo>
                <a:close/>
                <a:moveTo>
                  <a:pt x="828925" y="3999419"/>
                </a:moveTo>
                <a:lnTo>
                  <a:pt x="828951" y="3999913"/>
                </a:lnTo>
                <a:lnTo>
                  <a:pt x="829449" y="3999880"/>
                </a:lnTo>
                <a:lnTo>
                  <a:pt x="830043" y="4011320"/>
                </a:lnTo>
                <a:cubicBezTo>
                  <a:pt x="830043" y="4017001"/>
                  <a:pt x="829984" y="4022668"/>
                  <a:pt x="828672" y="4028296"/>
                </a:cubicBezTo>
                <a:cubicBezTo>
                  <a:pt x="828714" y="4059631"/>
                  <a:pt x="826264" y="4090522"/>
                  <a:pt x="821205" y="4120772"/>
                </a:cubicBezTo>
                <a:lnTo>
                  <a:pt x="820667" y="4127448"/>
                </a:lnTo>
                <a:cubicBezTo>
                  <a:pt x="820497" y="4127453"/>
                  <a:pt x="820329" y="4127458"/>
                  <a:pt x="820161" y="4127511"/>
                </a:cubicBezTo>
                <a:cubicBezTo>
                  <a:pt x="795796" y="4298519"/>
                  <a:pt x="717234" y="4452596"/>
                  <a:pt x="601102" y="4572001"/>
                </a:cubicBezTo>
                <a:lnTo>
                  <a:pt x="406861" y="4572001"/>
                </a:lnTo>
                <a:cubicBezTo>
                  <a:pt x="549959" y="4471530"/>
                  <a:pt x="652182" y="4319650"/>
                  <a:pt x="686676" y="4144250"/>
                </a:cubicBezTo>
                <a:cubicBezTo>
                  <a:pt x="452674" y="4194541"/>
                  <a:pt x="262305" y="4357380"/>
                  <a:pt x="178922" y="4572001"/>
                </a:cubicBezTo>
                <a:lnTo>
                  <a:pt x="41374" y="4572001"/>
                </a:lnTo>
                <a:cubicBezTo>
                  <a:pt x="134738" y="4283539"/>
                  <a:pt x="387967" y="4064450"/>
                  <a:pt x="700046" y="4012794"/>
                </a:cubicBezTo>
                <a:lnTo>
                  <a:pt x="700163" y="4011646"/>
                </a:lnTo>
                <a:cubicBezTo>
                  <a:pt x="705472" y="4010636"/>
                  <a:pt x="710800" y="4009688"/>
                  <a:pt x="716376" y="4010107"/>
                </a:cubicBezTo>
                <a:cubicBezTo>
                  <a:pt x="747559" y="4004550"/>
                  <a:pt x="779452" y="4001569"/>
                  <a:pt x="811837" y="4001042"/>
                </a:cubicBezTo>
                <a:close/>
                <a:moveTo>
                  <a:pt x="8305836" y="3304913"/>
                </a:moveTo>
                <a:cubicBezTo>
                  <a:pt x="8030646" y="3363591"/>
                  <a:pt x="7815802" y="3576701"/>
                  <a:pt x="7762527" y="3845480"/>
                </a:cubicBezTo>
                <a:cubicBezTo>
                  <a:pt x="8037717" y="3786801"/>
                  <a:pt x="8252560" y="3573691"/>
                  <a:pt x="8305836" y="3304913"/>
                </a:cubicBezTo>
                <a:close/>
                <a:moveTo>
                  <a:pt x="6911971" y="3304913"/>
                </a:moveTo>
                <a:cubicBezTo>
                  <a:pt x="6965247" y="3573691"/>
                  <a:pt x="7180090" y="3786801"/>
                  <a:pt x="7455280" y="3845480"/>
                </a:cubicBezTo>
                <a:cubicBezTo>
                  <a:pt x="7402005" y="3576701"/>
                  <a:pt x="7187161" y="3363591"/>
                  <a:pt x="6911971" y="3304913"/>
                </a:cubicBezTo>
                <a:close/>
                <a:moveTo>
                  <a:pt x="6613685" y="3304913"/>
                </a:moveTo>
                <a:cubicBezTo>
                  <a:pt x="6338495" y="3363591"/>
                  <a:pt x="6123651" y="3576701"/>
                  <a:pt x="6070376" y="3845480"/>
                </a:cubicBezTo>
                <a:cubicBezTo>
                  <a:pt x="6345566" y="3786801"/>
                  <a:pt x="6560409" y="3573691"/>
                  <a:pt x="6613685" y="3304913"/>
                </a:cubicBezTo>
                <a:close/>
                <a:moveTo>
                  <a:pt x="5219820" y="3304913"/>
                </a:moveTo>
                <a:cubicBezTo>
                  <a:pt x="5273096" y="3573691"/>
                  <a:pt x="5487939" y="3786801"/>
                  <a:pt x="5763129" y="3845480"/>
                </a:cubicBezTo>
                <a:cubicBezTo>
                  <a:pt x="5709854" y="3576701"/>
                  <a:pt x="5495010" y="3363591"/>
                  <a:pt x="5219820" y="3304913"/>
                </a:cubicBezTo>
                <a:close/>
                <a:moveTo>
                  <a:pt x="4921534" y="3304913"/>
                </a:moveTo>
                <a:cubicBezTo>
                  <a:pt x="4646344" y="3363591"/>
                  <a:pt x="4431500" y="3576701"/>
                  <a:pt x="4378225" y="3845480"/>
                </a:cubicBezTo>
                <a:cubicBezTo>
                  <a:pt x="4653415" y="3786801"/>
                  <a:pt x="4868259" y="3573691"/>
                  <a:pt x="4921534" y="3304913"/>
                </a:cubicBezTo>
                <a:close/>
                <a:moveTo>
                  <a:pt x="3527669" y="3304913"/>
                </a:moveTo>
                <a:cubicBezTo>
                  <a:pt x="3580945" y="3573691"/>
                  <a:pt x="3795788" y="3786801"/>
                  <a:pt x="4070978" y="3845480"/>
                </a:cubicBezTo>
                <a:cubicBezTo>
                  <a:pt x="4017703" y="3576701"/>
                  <a:pt x="3802859" y="3363591"/>
                  <a:pt x="3527669" y="3304913"/>
                </a:cubicBezTo>
                <a:close/>
                <a:moveTo>
                  <a:pt x="3229383" y="3304913"/>
                </a:moveTo>
                <a:cubicBezTo>
                  <a:pt x="2954193" y="3363591"/>
                  <a:pt x="2739349" y="3576701"/>
                  <a:pt x="2686074" y="3845480"/>
                </a:cubicBezTo>
                <a:cubicBezTo>
                  <a:pt x="2961264" y="3786801"/>
                  <a:pt x="3176107" y="3573691"/>
                  <a:pt x="3229383" y="3304913"/>
                </a:cubicBezTo>
                <a:close/>
                <a:moveTo>
                  <a:pt x="1835518" y="3304913"/>
                </a:moveTo>
                <a:cubicBezTo>
                  <a:pt x="1888794" y="3573691"/>
                  <a:pt x="2103637" y="3786801"/>
                  <a:pt x="2378827" y="3845480"/>
                </a:cubicBezTo>
                <a:cubicBezTo>
                  <a:pt x="2325552" y="3576701"/>
                  <a:pt x="2110708" y="3363591"/>
                  <a:pt x="1835518" y="3304913"/>
                </a:cubicBezTo>
                <a:close/>
                <a:moveTo>
                  <a:pt x="1537232" y="3304913"/>
                </a:moveTo>
                <a:cubicBezTo>
                  <a:pt x="1262042" y="3363591"/>
                  <a:pt x="1047198" y="3576701"/>
                  <a:pt x="993923" y="3845480"/>
                </a:cubicBezTo>
                <a:cubicBezTo>
                  <a:pt x="1269113" y="3786801"/>
                  <a:pt x="1483956" y="3573691"/>
                  <a:pt x="1537232" y="3304913"/>
                </a:cubicBezTo>
                <a:close/>
                <a:moveTo>
                  <a:pt x="143367" y="3304913"/>
                </a:moveTo>
                <a:cubicBezTo>
                  <a:pt x="196643" y="3573691"/>
                  <a:pt x="411486" y="3786801"/>
                  <a:pt x="686676" y="3845480"/>
                </a:cubicBezTo>
                <a:cubicBezTo>
                  <a:pt x="633401" y="3576701"/>
                  <a:pt x="418557" y="3363591"/>
                  <a:pt x="143367" y="3304913"/>
                </a:cubicBezTo>
                <a:close/>
                <a:moveTo>
                  <a:pt x="8461873" y="3161219"/>
                </a:moveTo>
                <a:lnTo>
                  <a:pt x="8478960" y="3162829"/>
                </a:lnTo>
                <a:cubicBezTo>
                  <a:pt x="8511346" y="3163352"/>
                  <a:pt x="8543239" y="3166310"/>
                  <a:pt x="8574422" y="3171823"/>
                </a:cubicBezTo>
                <a:cubicBezTo>
                  <a:pt x="8579998" y="3171407"/>
                  <a:pt x="8585326" y="3172348"/>
                  <a:pt x="8590635" y="3173350"/>
                </a:cubicBezTo>
                <a:lnTo>
                  <a:pt x="8590752" y="3174489"/>
                </a:lnTo>
                <a:cubicBezTo>
                  <a:pt x="8815033" y="3211322"/>
                  <a:pt x="9008920" y="3333951"/>
                  <a:pt x="9135069" y="3506215"/>
                </a:cubicBezTo>
                <a:lnTo>
                  <a:pt x="9139239" y="3512974"/>
                </a:lnTo>
                <a:lnTo>
                  <a:pt x="9139239" y="3816134"/>
                </a:lnTo>
                <a:lnTo>
                  <a:pt x="9120077" y="3747490"/>
                </a:lnTo>
                <a:cubicBezTo>
                  <a:pt x="9039502" y="3525837"/>
                  <a:pt x="8844913" y="3356256"/>
                  <a:pt x="8604122" y="3304913"/>
                </a:cubicBezTo>
                <a:cubicBezTo>
                  <a:pt x="8650738" y="3540094"/>
                  <a:pt x="8821055" y="3732654"/>
                  <a:pt x="9047261" y="3816429"/>
                </a:cubicBezTo>
                <a:lnTo>
                  <a:pt x="9139239" y="3843104"/>
                </a:lnTo>
                <a:lnTo>
                  <a:pt x="9139239" y="3970603"/>
                </a:lnTo>
                <a:lnTo>
                  <a:pt x="9030179" y="3943797"/>
                </a:lnTo>
                <a:cubicBezTo>
                  <a:pt x="8735297" y="3846211"/>
                  <a:pt x="8514628" y="3594637"/>
                  <a:pt x="8470637" y="3288305"/>
                </a:cubicBezTo>
                <a:cubicBezTo>
                  <a:pt x="8470469" y="3288253"/>
                  <a:pt x="8470301" y="3288248"/>
                  <a:pt x="8470131" y="3288243"/>
                </a:cubicBezTo>
                <a:lnTo>
                  <a:pt x="8469593" y="3281619"/>
                </a:lnTo>
                <a:cubicBezTo>
                  <a:pt x="8464534" y="3251607"/>
                  <a:pt x="8462083" y="3220958"/>
                  <a:pt x="8462126" y="3189869"/>
                </a:cubicBezTo>
                <a:cubicBezTo>
                  <a:pt x="8460814" y="3184286"/>
                  <a:pt x="8460755" y="3178663"/>
                  <a:pt x="8460755" y="3173027"/>
                </a:cubicBezTo>
                <a:lnTo>
                  <a:pt x="8461349" y="3161677"/>
                </a:lnTo>
                <a:lnTo>
                  <a:pt x="8461847" y="3161709"/>
                </a:lnTo>
                <a:close/>
                <a:moveTo>
                  <a:pt x="8448085" y="3161219"/>
                </a:moveTo>
                <a:lnTo>
                  <a:pt x="8448111" y="3161709"/>
                </a:lnTo>
                <a:lnTo>
                  <a:pt x="8448609" y="3161677"/>
                </a:lnTo>
                <a:lnTo>
                  <a:pt x="8449203" y="3173027"/>
                </a:lnTo>
                <a:cubicBezTo>
                  <a:pt x="8449203" y="3178663"/>
                  <a:pt x="8449144" y="3184286"/>
                  <a:pt x="8447832" y="3189869"/>
                </a:cubicBezTo>
                <a:cubicBezTo>
                  <a:pt x="8447875" y="3220958"/>
                  <a:pt x="8445424" y="3251607"/>
                  <a:pt x="8440365" y="3281619"/>
                </a:cubicBezTo>
                <a:lnTo>
                  <a:pt x="8439827" y="3288243"/>
                </a:lnTo>
                <a:cubicBezTo>
                  <a:pt x="8439657" y="3288248"/>
                  <a:pt x="8439489" y="3288253"/>
                  <a:pt x="8439321" y="3288305"/>
                </a:cubicBezTo>
                <a:cubicBezTo>
                  <a:pt x="8389046" y="3638399"/>
                  <a:pt x="8108007" y="3916971"/>
                  <a:pt x="7749156" y="3975903"/>
                </a:cubicBezTo>
                <a:lnTo>
                  <a:pt x="7749040" y="3977042"/>
                </a:lnTo>
                <a:cubicBezTo>
                  <a:pt x="7743729" y="3978045"/>
                  <a:pt x="7738400" y="3978986"/>
                  <a:pt x="7732823" y="3978570"/>
                </a:cubicBezTo>
                <a:cubicBezTo>
                  <a:pt x="7701651" y="3984080"/>
                  <a:pt x="7669771" y="3987038"/>
                  <a:pt x="7637396" y="3987561"/>
                </a:cubicBezTo>
                <a:lnTo>
                  <a:pt x="7620278" y="3989174"/>
                </a:lnTo>
                <a:lnTo>
                  <a:pt x="7620252" y="3988683"/>
                </a:lnTo>
                <a:lnTo>
                  <a:pt x="7619753" y="3988716"/>
                </a:lnTo>
                <a:cubicBezTo>
                  <a:pt x="7619187" y="3984944"/>
                  <a:pt x="7619160" y="3981158"/>
                  <a:pt x="7619160" y="3977366"/>
                </a:cubicBezTo>
                <a:cubicBezTo>
                  <a:pt x="7619160" y="3971728"/>
                  <a:pt x="7619219" y="3966104"/>
                  <a:pt x="7620531" y="3960518"/>
                </a:cubicBezTo>
                <a:cubicBezTo>
                  <a:pt x="7620488" y="3929436"/>
                  <a:pt x="7622938" y="3898794"/>
                  <a:pt x="7627995" y="3868787"/>
                </a:cubicBezTo>
                <a:lnTo>
                  <a:pt x="7628535" y="3862150"/>
                </a:lnTo>
                <a:cubicBezTo>
                  <a:pt x="7628704" y="3862145"/>
                  <a:pt x="7628873" y="3862140"/>
                  <a:pt x="7629040" y="3862087"/>
                </a:cubicBezTo>
                <a:cubicBezTo>
                  <a:pt x="7679317" y="3511992"/>
                  <a:pt x="7960356" y="3233421"/>
                  <a:pt x="8319206" y="3174489"/>
                </a:cubicBezTo>
                <a:lnTo>
                  <a:pt x="8319323" y="3173350"/>
                </a:lnTo>
                <a:cubicBezTo>
                  <a:pt x="8324632" y="3172348"/>
                  <a:pt x="8329960" y="3171407"/>
                  <a:pt x="8335536" y="3171823"/>
                </a:cubicBezTo>
                <a:cubicBezTo>
                  <a:pt x="8366719" y="3166310"/>
                  <a:pt x="8398612" y="3163352"/>
                  <a:pt x="8430998" y="3162829"/>
                </a:cubicBezTo>
                <a:close/>
                <a:moveTo>
                  <a:pt x="6769722" y="3161219"/>
                </a:moveTo>
                <a:lnTo>
                  <a:pt x="6786810" y="3162829"/>
                </a:lnTo>
                <a:cubicBezTo>
                  <a:pt x="6819195" y="3163352"/>
                  <a:pt x="6851088" y="3166310"/>
                  <a:pt x="6882271" y="3171823"/>
                </a:cubicBezTo>
                <a:cubicBezTo>
                  <a:pt x="6887847" y="3171407"/>
                  <a:pt x="6893175" y="3172348"/>
                  <a:pt x="6898484" y="3173350"/>
                </a:cubicBezTo>
                <a:lnTo>
                  <a:pt x="6898601" y="3174489"/>
                </a:lnTo>
                <a:cubicBezTo>
                  <a:pt x="7257451" y="3233421"/>
                  <a:pt x="7538490" y="3511992"/>
                  <a:pt x="7588766" y="3862087"/>
                </a:cubicBezTo>
                <a:cubicBezTo>
                  <a:pt x="7588934" y="3862140"/>
                  <a:pt x="7589103" y="3862145"/>
                  <a:pt x="7589272" y="3862150"/>
                </a:cubicBezTo>
                <a:lnTo>
                  <a:pt x="7589812" y="3868787"/>
                </a:lnTo>
                <a:cubicBezTo>
                  <a:pt x="7594869" y="3898794"/>
                  <a:pt x="7597319" y="3929436"/>
                  <a:pt x="7597276" y="3960518"/>
                </a:cubicBezTo>
                <a:cubicBezTo>
                  <a:pt x="7598588" y="3966104"/>
                  <a:pt x="7598647" y="3971728"/>
                  <a:pt x="7598647" y="3977366"/>
                </a:cubicBezTo>
                <a:cubicBezTo>
                  <a:pt x="7598647" y="3981158"/>
                  <a:pt x="7598620" y="3984944"/>
                  <a:pt x="7598054" y="3988716"/>
                </a:cubicBezTo>
                <a:lnTo>
                  <a:pt x="7597555" y="3988683"/>
                </a:lnTo>
                <a:lnTo>
                  <a:pt x="7597529" y="3989174"/>
                </a:lnTo>
                <a:lnTo>
                  <a:pt x="7580411" y="3987561"/>
                </a:lnTo>
                <a:cubicBezTo>
                  <a:pt x="7548036" y="3987038"/>
                  <a:pt x="7516156" y="3984080"/>
                  <a:pt x="7484984" y="3978570"/>
                </a:cubicBezTo>
                <a:cubicBezTo>
                  <a:pt x="7479407" y="3978986"/>
                  <a:pt x="7474078" y="3978045"/>
                  <a:pt x="7468767" y="3977042"/>
                </a:cubicBezTo>
                <a:lnTo>
                  <a:pt x="7468651" y="3975903"/>
                </a:lnTo>
                <a:cubicBezTo>
                  <a:pt x="7109800" y="3916971"/>
                  <a:pt x="6828761" y="3638399"/>
                  <a:pt x="6778486" y="3288305"/>
                </a:cubicBezTo>
                <a:cubicBezTo>
                  <a:pt x="6778318" y="3288253"/>
                  <a:pt x="6778150" y="3288248"/>
                  <a:pt x="6777980" y="3288243"/>
                </a:cubicBezTo>
                <a:lnTo>
                  <a:pt x="6777442" y="3281619"/>
                </a:lnTo>
                <a:cubicBezTo>
                  <a:pt x="6772383" y="3251607"/>
                  <a:pt x="6769933" y="3220958"/>
                  <a:pt x="6769975" y="3189869"/>
                </a:cubicBezTo>
                <a:cubicBezTo>
                  <a:pt x="6768663" y="3184286"/>
                  <a:pt x="6768604" y="3178663"/>
                  <a:pt x="6768604" y="3173027"/>
                </a:cubicBezTo>
                <a:lnTo>
                  <a:pt x="6769198" y="3161677"/>
                </a:lnTo>
                <a:lnTo>
                  <a:pt x="6769696" y="3161709"/>
                </a:lnTo>
                <a:close/>
                <a:moveTo>
                  <a:pt x="6755934" y="3161219"/>
                </a:moveTo>
                <a:lnTo>
                  <a:pt x="6755960" y="3161709"/>
                </a:lnTo>
                <a:lnTo>
                  <a:pt x="6756458" y="3161677"/>
                </a:lnTo>
                <a:lnTo>
                  <a:pt x="6757052" y="3173027"/>
                </a:lnTo>
                <a:cubicBezTo>
                  <a:pt x="6757052" y="3178663"/>
                  <a:pt x="6756994" y="3184286"/>
                  <a:pt x="6755682" y="3189869"/>
                </a:cubicBezTo>
                <a:cubicBezTo>
                  <a:pt x="6755724" y="3220958"/>
                  <a:pt x="6753273" y="3251607"/>
                  <a:pt x="6748215" y="3281619"/>
                </a:cubicBezTo>
                <a:lnTo>
                  <a:pt x="6747676" y="3288243"/>
                </a:lnTo>
                <a:cubicBezTo>
                  <a:pt x="6747507" y="3288248"/>
                  <a:pt x="6747338" y="3288253"/>
                  <a:pt x="6747171" y="3288305"/>
                </a:cubicBezTo>
                <a:cubicBezTo>
                  <a:pt x="6696895" y="3638399"/>
                  <a:pt x="6415856" y="3916971"/>
                  <a:pt x="6057005" y="3975903"/>
                </a:cubicBezTo>
                <a:lnTo>
                  <a:pt x="6056889" y="3977042"/>
                </a:lnTo>
                <a:cubicBezTo>
                  <a:pt x="6051578" y="3978045"/>
                  <a:pt x="6046249" y="3978986"/>
                  <a:pt x="6040672" y="3978570"/>
                </a:cubicBezTo>
                <a:cubicBezTo>
                  <a:pt x="6009500" y="3984080"/>
                  <a:pt x="5977620" y="3987038"/>
                  <a:pt x="5945246" y="3987561"/>
                </a:cubicBezTo>
                <a:lnTo>
                  <a:pt x="5928127" y="3989174"/>
                </a:lnTo>
                <a:lnTo>
                  <a:pt x="5928101" y="3988683"/>
                </a:lnTo>
                <a:lnTo>
                  <a:pt x="5927602" y="3988716"/>
                </a:lnTo>
                <a:cubicBezTo>
                  <a:pt x="5927036" y="3984944"/>
                  <a:pt x="5927009" y="3981158"/>
                  <a:pt x="5927009" y="3977366"/>
                </a:cubicBezTo>
                <a:cubicBezTo>
                  <a:pt x="5927009" y="3971728"/>
                  <a:pt x="5927068" y="3966104"/>
                  <a:pt x="5928380" y="3960518"/>
                </a:cubicBezTo>
                <a:cubicBezTo>
                  <a:pt x="5928338" y="3929436"/>
                  <a:pt x="5930787" y="3898794"/>
                  <a:pt x="5935844" y="3868787"/>
                </a:cubicBezTo>
                <a:lnTo>
                  <a:pt x="5936384" y="3862150"/>
                </a:lnTo>
                <a:cubicBezTo>
                  <a:pt x="5936553" y="3862145"/>
                  <a:pt x="5936722" y="3862140"/>
                  <a:pt x="5936890" y="3862087"/>
                </a:cubicBezTo>
                <a:cubicBezTo>
                  <a:pt x="5987166" y="3511992"/>
                  <a:pt x="6268205" y="3233421"/>
                  <a:pt x="6627056" y="3174489"/>
                </a:cubicBezTo>
                <a:lnTo>
                  <a:pt x="6627173" y="3173350"/>
                </a:lnTo>
                <a:cubicBezTo>
                  <a:pt x="6632481" y="3172348"/>
                  <a:pt x="6637809" y="3171407"/>
                  <a:pt x="6643385" y="3171823"/>
                </a:cubicBezTo>
                <a:cubicBezTo>
                  <a:pt x="6674569" y="3166310"/>
                  <a:pt x="6706461" y="3163352"/>
                  <a:pt x="6738847" y="3162829"/>
                </a:cubicBezTo>
                <a:close/>
                <a:moveTo>
                  <a:pt x="5077571" y="3161219"/>
                </a:moveTo>
                <a:lnTo>
                  <a:pt x="5094659" y="3162829"/>
                </a:lnTo>
                <a:cubicBezTo>
                  <a:pt x="5127044" y="3163352"/>
                  <a:pt x="5158937" y="3166310"/>
                  <a:pt x="5190120" y="3171823"/>
                </a:cubicBezTo>
                <a:cubicBezTo>
                  <a:pt x="5195696" y="3171407"/>
                  <a:pt x="5201024" y="3172348"/>
                  <a:pt x="5206334" y="3173350"/>
                </a:cubicBezTo>
                <a:lnTo>
                  <a:pt x="5206450" y="3174489"/>
                </a:lnTo>
                <a:cubicBezTo>
                  <a:pt x="5565300" y="3233421"/>
                  <a:pt x="5846339" y="3511992"/>
                  <a:pt x="5896616" y="3862087"/>
                </a:cubicBezTo>
                <a:cubicBezTo>
                  <a:pt x="5896783" y="3862140"/>
                  <a:pt x="5896953" y="3862145"/>
                  <a:pt x="5897121" y="3862150"/>
                </a:cubicBezTo>
                <a:lnTo>
                  <a:pt x="5897662" y="3868787"/>
                </a:lnTo>
                <a:cubicBezTo>
                  <a:pt x="5902718" y="3898794"/>
                  <a:pt x="5905168" y="3929436"/>
                  <a:pt x="5905126" y="3960518"/>
                </a:cubicBezTo>
                <a:cubicBezTo>
                  <a:pt x="5906438" y="3966104"/>
                  <a:pt x="5906496" y="3971728"/>
                  <a:pt x="5906496" y="3977366"/>
                </a:cubicBezTo>
                <a:cubicBezTo>
                  <a:pt x="5906496" y="3981158"/>
                  <a:pt x="5906469" y="3984944"/>
                  <a:pt x="5905903" y="3988716"/>
                </a:cubicBezTo>
                <a:lnTo>
                  <a:pt x="5905404" y="3988683"/>
                </a:lnTo>
                <a:lnTo>
                  <a:pt x="5905378" y="3989174"/>
                </a:lnTo>
                <a:lnTo>
                  <a:pt x="5888260" y="3987561"/>
                </a:lnTo>
                <a:cubicBezTo>
                  <a:pt x="5855886" y="3987038"/>
                  <a:pt x="5824005" y="3984080"/>
                  <a:pt x="5792833" y="3978570"/>
                </a:cubicBezTo>
                <a:cubicBezTo>
                  <a:pt x="5787256" y="3978986"/>
                  <a:pt x="5781927" y="3978045"/>
                  <a:pt x="5776617" y="3977042"/>
                </a:cubicBezTo>
                <a:lnTo>
                  <a:pt x="5776501" y="3975903"/>
                </a:lnTo>
                <a:cubicBezTo>
                  <a:pt x="5417649" y="3916971"/>
                  <a:pt x="5136610" y="3638399"/>
                  <a:pt x="5086335" y="3288305"/>
                </a:cubicBezTo>
                <a:cubicBezTo>
                  <a:pt x="5086167" y="3288253"/>
                  <a:pt x="5085999" y="3288248"/>
                  <a:pt x="5085830" y="3288243"/>
                </a:cubicBezTo>
                <a:lnTo>
                  <a:pt x="5085291" y="3281619"/>
                </a:lnTo>
                <a:cubicBezTo>
                  <a:pt x="5080233" y="3251607"/>
                  <a:pt x="5077782" y="3220958"/>
                  <a:pt x="5077824" y="3189869"/>
                </a:cubicBezTo>
                <a:cubicBezTo>
                  <a:pt x="5076512" y="3184286"/>
                  <a:pt x="5076453" y="3178663"/>
                  <a:pt x="5076453" y="3173027"/>
                </a:cubicBezTo>
                <a:lnTo>
                  <a:pt x="5077047" y="3161677"/>
                </a:lnTo>
                <a:lnTo>
                  <a:pt x="5077545" y="3161709"/>
                </a:lnTo>
                <a:close/>
                <a:moveTo>
                  <a:pt x="5063783" y="3161219"/>
                </a:moveTo>
                <a:lnTo>
                  <a:pt x="5063809" y="3161709"/>
                </a:lnTo>
                <a:lnTo>
                  <a:pt x="5064307" y="3161677"/>
                </a:lnTo>
                <a:lnTo>
                  <a:pt x="5064902" y="3173027"/>
                </a:lnTo>
                <a:cubicBezTo>
                  <a:pt x="5064902" y="3178663"/>
                  <a:pt x="5064842" y="3184286"/>
                  <a:pt x="5063530" y="3189869"/>
                </a:cubicBezTo>
                <a:cubicBezTo>
                  <a:pt x="5063572" y="3220958"/>
                  <a:pt x="5061122" y="3251607"/>
                  <a:pt x="5056063" y="3281619"/>
                </a:cubicBezTo>
                <a:lnTo>
                  <a:pt x="5055525" y="3288243"/>
                </a:lnTo>
                <a:cubicBezTo>
                  <a:pt x="5055355" y="3288248"/>
                  <a:pt x="5055187" y="3288253"/>
                  <a:pt x="5055019" y="3288305"/>
                </a:cubicBezTo>
                <a:cubicBezTo>
                  <a:pt x="5004744" y="3638399"/>
                  <a:pt x="4723705" y="3916971"/>
                  <a:pt x="4364853" y="3975903"/>
                </a:cubicBezTo>
                <a:lnTo>
                  <a:pt x="4364737" y="3977042"/>
                </a:lnTo>
                <a:cubicBezTo>
                  <a:pt x="4359427" y="3978045"/>
                  <a:pt x="4354098" y="3978986"/>
                  <a:pt x="4348521" y="3978570"/>
                </a:cubicBezTo>
                <a:cubicBezTo>
                  <a:pt x="4317350" y="3984080"/>
                  <a:pt x="4285468" y="3987038"/>
                  <a:pt x="4253094" y="3987561"/>
                </a:cubicBezTo>
                <a:lnTo>
                  <a:pt x="4235976" y="3989174"/>
                </a:lnTo>
                <a:lnTo>
                  <a:pt x="4235950" y="3988683"/>
                </a:lnTo>
                <a:lnTo>
                  <a:pt x="4235451" y="3988716"/>
                </a:lnTo>
                <a:cubicBezTo>
                  <a:pt x="4234885" y="3984944"/>
                  <a:pt x="4234858" y="3981158"/>
                  <a:pt x="4234858" y="3977366"/>
                </a:cubicBezTo>
                <a:cubicBezTo>
                  <a:pt x="4234858" y="3971728"/>
                  <a:pt x="4234916" y="3966104"/>
                  <a:pt x="4236228" y="3960518"/>
                </a:cubicBezTo>
                <a:cubicBezTo>
                  <a:pt x="4236186" y="3929436"/>
                  <a:pt x="4238636" y="3898794"/>
                  <a:pt x="4243692" y="3868787"/>
                </a:cubicBezTo>
                <a:lnTo>
                  <a:pt x="4244233" y="3862150"/>
                </a:lnTo>
                <a:cubicBezTo>
                  <a:pt x="4244401" y="3862145"/>
                  <a:pt x="4244571" y="3862140"/>
                  <a:pt x="4244738" y="3862087"/>
                </a:cubicBezTo>
                <a:cubicBezTo>
                  <a:pt x="4295015" y="3511992"/>
                  <a:pt x="4576054" y="3233421"/>
                  <a:pt x="4934904" y="3174489"/>
                </a:cubicBezTo>
                <a:lnTo>
                  <a:pt x="4935021" y="3173350"/>
                </a:lnTo>
                <a:cubicBezTo>
                  <a:pt x="4940330" y="3172348"/>
                  <a:pt x="4945658" y="3171407"/>
                  <a:pt x="4951234" y="3171823"/>
                </a:cubicBezTo>
                <a:cubicBezTo>
                  <a:pt x="4982417" y="3166310"/>
                  <a:pt x="5014310" y="3163352"/>
                  <a:pt x="5046695" y="3162829"/>
                </a:cubicBezTo>
                <a:close/>
                <a:moveTo>
                  <a:pt x="3385420" y="3161219"/>
                </a:moveTo>
                <a:lnTo>
                  <a:pt x="3402507" y="3162829"/>
                </a:lnTo>
                <a:cubicBezTo>
                  <a:pt x="3434893" y="3163352"/>
                  <a:pt x="3466785" y="3166310"/>
                  <a:pt x="3497969" y="3171823"/>
                </a:cubicBezTo>
                <a:cubicBezTo>
                  <a:pt x="3503545" y="3171407"/>
                  <a:pt x="3508873" y="3172348"/>
                  <a:pt x="3514181" y="3173350"/>
                </a:cubicBezTo>
                <a:lnTo>
                  <a:pt x="3514298" y="3174489"/>
                </a:lnTo>
                <a:cubicBezTo>
                  <a:pt x="3873149" y="3233421"/>
                  <a:pt x="4154188" y="3511992"/>
                  <a:pt x="4204464" y="3862087"/>
                </a:cubicBezTo>
                <a:cubicBezTo>
                  <a:pt x="4204632" y="3862140"/>
                  <a:pt x="4204801" y="3862145"/>
                  <a:pt x="4204970" y="3862150"/>
                </a:cubicBezTo>
                <a:lnTo>
                  <a:pt x="4205510" y="3868787"/>
                </a:lnTo>
                <a:cubicBezTo>
                  <a:pt x="4210567" y="3898794"/>
                  <a:pt x="4213016" y="3929436"/>
                  <a:pt x="4212974" y="3960518"/>
                </a:cubicBezTo>
                <a:cubicBezTo>
                  <a:pt x="4214286" y="3966104"/>
                  <a:pt x="4214345" y="3971728"/>
                  <a:pt x="4214345" y="3977366"/>
                </a:cubicBezTo>
                <a:cubicBezTo>
                  <a:pt x="4214345" y="3981158"/>
                  <a:pt x="4214318" y="3984944"/>
                  <a:pt x="4213752" y="3988716"/>
                </a:cubicBezTo>
                <a:lnTo>
                  <a:pt x="4213253" y="3988683"/>
                </a:lnTo>
                <a:lnTo>
                  <a:pt x="4213227" y="3989174"/>
                </a:lnTo>
                <a:lnTo>
                  <a:pt x="4196108" y="3987561"/>
                </a:lnTo>
                <a:cubicBezTo>
                  <a:pt x="4163734" y="3987038"/>
                  <a:pt x="4131854" y="3984080"/>
                  <a:pt x="4100682" y="3978570"/>
                </a:cubicBezTo>
                <a:cubicBezTo>
                  <a:pt x="4095105" y="3978986"/>
                  <a:pt x="4089776" y="3978045"/>
                  <a:pt x="4084465" y="3977042"/>
                </a:cubicBezTo>
                <a:lnTo>
                  <a:pt x="4084349" y="3975903"/>
                </a:lnTo>
                <a:cubicBezTo>
                  <a:pt x="3725498" y="3916971"/>
                  <a:pt x="3444459" y="3638399"/>
                  <a:pt x="3394183" y="3288305"/>
                </a:cubicBezTo>
                <a:cubicBezTo>
                  <a:pt x="3394016" y="3288253"/>
                  <a:pt x="3393847" y="3288248"/>
                  <a:pt x="3393678" y="3288243"/>
                </a:cubicBezTo>
                <a:lnTo>
                  <a:pt x="3393139" y="3281619"/>
                </a:lnTo>
                <a:cubicBezTo>
                  <a:pt x="3388081" y="3251607"/>
                  <a:pt x="3385630" y="3220958"/>
                  <a:pt x="3385672" y="3189869"/>
                </a:cubicBezTo>
                <a:cubicBezTo>
                  <a:pt x="3384360" y="3184286"/>
                  <a:pt x="3384302" y="3178663"/>
                  <a:pt x="3384302" y="3173027"/>
                </a:cubicBezTo>
                <a:lnTo>
                  <a:pt x="3384896" y="3161677"/>
                </a:lnTo>
                <a:lnTo>
                  <a:pt x="3385394" y="3161709"/>
                </a:lnTo>
                <a:close/>
                <a:moveTo>
                  <a:pt x="3371632" y="3161219"/>
                </a:moveTo>
                <a:lnTo>
                  <a:pt x="3371658" y="3161709"/>
                </a:lnTo>
                <a:lnTo>
                  <a:pt x="3372156" y="3161677"/>
                </a:lnTo>
                <a:lnTo>
                  <a:pt x="3372750" y="3173027"/>
                </a:lnTo>
                <a:cubicBezTo>
                  <a:pt x="3372750" y="3178663"/>
                  <a:pt x="3372691" y="3184286"/>
                  <a:pt x="3371379" y="3189869"/>
                </a:cubicBezTo>
                <a:cubicBezTo>
                  <a:pt x="3371421" y="3220958"/>
                  <a:pt x="3368971" y="3251607"/>
                  <a:pt x="3363912" y="3281619"/>
                </a:cubicBezTo>
                <a:lnTo>
                  <a:pt x="3363374" y="3288243"/>
                </a:lnTo>
                <a:cubicBezTo>
                  <a:pt x="3363204" y="3288248"/>
                  <a:pt x="3363036" y="3288253"/>
                  <a:pt x="3362868" y="3288305"/>
                </a:cubicBezTo>
                <a:cubicBezTo>
                  <a:pt x="3312593" y="3638399"/>
                  <a:pt x="3031554" y="3916971"/>
                  <a:pt x="2672703" y="3975903"/>
                </a:cubicBezTo>
                <a:lnTo>
                  <a:pt x="2672586" y="3977042"/>
                </a:lnTo>
                <a:cubicBezTo>
                  <a:pt x="2667276" y="3978045"/>
                  <a:pt x="2661947" y="3978986"/>
                  <a:pt x="2656370" y="3978570"/>
                </a:cubicBezTo>
                <a:cubicBezTo>
                  <a:pt x="2625198" y="3984080"/>
                  <a:pt x="2593318" y="3987038"/>
                  <a:pt x="2560943" y="3987561"/>
                </a:cubicBezTo>
                <a:lnTo>
                  <a:pt x="2543825" y="3989174"/>
                </a:lnTo>
                <a:lnTo>
                  <a:pt x="2543799" y="3988683"/>
                </a:lnTo>
                <a:lnTo>
                  <a:pt x="2543300" y="3988716"/>
                </a:lnTo>
                <a:cubicBezTo>
                  <a:pt x="2542734" y="3984944"/>
                  <a:pt x="2542707" y="3981158"/>
                  <a:pt x="2542707" y="3977366"/>
                </a:cubicBezTo>
                <a:cubicBezTo>
                  <a:pt x="2542707" y="3971728"/>
                  <a:pt x="2542765" y="3966104"/>
                  <a:pt x="2544077" y="3960518"/>
                </a:cubicBezTo>
                <a:cubicBezTo>
                  <a:pt x="2544035" y="3929436"/>
                  <a:pt x="2546485" y="3898794"/>
                  <a:pt x="2551541" y="3868787"/>
                </a:cubicBezTo>
                <a:lnTo>
                  <a:pt x="2552082" y="3862150"/>
                </a:lnTo>
                <a:cubicBezTo>
                  <a:pt x="2552250" y="3862145"/>
                  <a:pt x="2552420" y="3862140"/>
                  <a:pt x="2552587" y="3862087"/>
                </a:cubicBezTo>
                <a:cubicBezTo>
                  <a:pt x="2602864" y="3511992"/>
                  <a:pt x="2883903" y="3233421"/>
                  <a:pt x="3242753" y="3174489"/>
                </a:cubicBezTo>
                <a:lnTo>
                  <a:pt x="3242870" y="3173350"/>
                </a:lnTo>
                <a:cubicBezTo>
                  <a:pt x="3248179" y="3172348"/>
                  <a:pt x="3253507" y="3171407"/>
                  <a:pt x="3259083" y="3171823"/>
                </a:cubicBezTo>
                <a:cubicBezTo>
                  <a:pt x="3290266" y="3166310"/>
                  <a:pt x="3322159" y="3163352"/>
                  <a:pt x="3354544" y="3162829"/>
                </a:cubicBezTo>
                <a:close/>
                <a:moveTo>
                  <a:pt x="1693269" y="3161219"/>
                </a:moveTo>
                <a:lnTo>
                  <a:pt x="1710356" y="3162829"/>
                </a:lnTo>
                <a:cubicBezTo>
                  <a:pt x="1742742" y="3163352"/>
                  <a:pt x="1774634" y="3166310"/>
                  <a:pt x="1805818" y="3171823"/>
                </a:cubicBezTo>
                <a:cubicBezTo>
                  <a:pt x="1811394" y="3171407"/>
                  <a:pt x="1816722" y="3172348"/>
                  <a:pt x="1822030" y="3173350"/>
                </a:cubicBezTo>
                <a:lnTo>
                  <a:pt x="1822148" y="3174489"/>
                </a:lnTo>
                <a:cubicBezTo>
                  <a:pt x="2180998" y="3233421"/>
                  <a:pt x="2462037" y="3511992"/>
                  <a:pt x="2512313" y="3862087"/>
                </a:cubicBezTo>
                <a:cubicBezTo>
                  <a:pt x="2512481" y="3862140"/>
                  <a:pt x="2512650" y="3862145"/>
                  <a:pt x="2512819" y="3862150"/>
                </a:cubicBezTo>
                <a:lnTo>
                  <a:pt x="2513359" y="3868787"/>
                </a:lnTo>
                <a:cubicBezTo>
                  <a:pt x="2518416" y="3898794"/>
                  <a:pt x="2520865" y="3929436"/>
                  <a:pt x="2520823" y="3960518"/>
                </a:cubicBezTo>
                <a:cubicBezTo>
                  <a:pt x="2522135" y="3966104"/>
                  <a:pt x="2522194" y="3971728"/>
                  <a:pt x="2522194" y="3977366"/>
                </a:cubicBezTo>
                <a:cubicBezTo>
                  <a:pt x="2522194" y="3981158"/>
                  <a:pt x="2522167" y="3984944"/>
                  <a:pt x="2521601" y="3988716"/>
                </a:cubicBezTo>
                <a:lnTo>
                  <a:pt x="2521102" y="3988683"/>
                </a:lnTo>
                <a:lnTo>
                  <a:pt x="2521076" y="3989174"/>
                </a:lnTo>
                <a:lnTo>
                  <a:pt x="2503957" y="3987561"/>
                </a:lnTo>
                <a:cubicBezTo>
                  <a:pt x="2471583" y="3987038"/>
                  <a:pt x="2439703" y="3984080"/>
                  <a:pt x="2408531" y="3978570"/>
                </a:cubicBezTo>
                <a:cubicBezTo>
                  <a:pt x="2402954" y="3978986"/>
                  <a:pt x="2397625" y="3978045"/>
                  <a:pt x="2392314" y="3977042"/>
                </a:cubicBezTo>
                <a:lnTo>
                  <a:pt x="2392198" y="3975903"/>
                </a:lnTo>
                <a:cubicBezTo>
                  <a:pt x="2033347" y="3916971"/>
                  <a:pt x="1752308" y="3638399"/>
                  <a:pt x="1702032" y="3288305"/>
                </a:cubicBezTo>
                <a:cubicBezTo>
                  <a:pt x="1701865" y="3288253"/>
                  <a:pt x="1701696" y="3288248"/>
                  <a:pt x="1701527" y="3288243"/>
                </a:cubicBezTo>
                <a:lnTo>
                  <a:pt x="1700989" y="3281619"/>
                </a:lnTo>
                <a:cubicBezTo>
                  <a:pt x="1695930" y="3251607"/>
                  <a:pt x="1693479" y="3220958"/>
                  <a:pt x="1693521" y="3189869"/>
                </a:cubicBezTo>
                <a:cubicBezTo>
                  <a:pt x="1692209" y="3184286"/>
                  <a:pt x="1692151" y="3178663"/>
                  <a:pt x="1692151" y="3173027"/>
                </a:cubicBezTo>
                <a:lnTo>
                  <a:pt x="1692745" y="3161677"/>
                </a:lnTo>
                <a:lnTo>
                  <a:pt x="1693243" y="3161709"/>
                </a:lnTo>
                <a:close/>
                <a:moveTo>
                  <a:pt x="1679481" y="3161219"/>
                </a:moveTo>
                <a:lnTo>
                  <a:pt x="1679507" y="3161709"/>
                </a:lnTo>
                <a:lnTo>
                  <a:pt x="1680005" y="3161677"/>
                </a:lnTo>
                <a:lnTo>
                  <a:pt x="1680599" y="3173027"/>
                </a:lnTo>
                <a:cubicBezTo>
                  <a:pt x="1680599" y="3178663"/>
                  <a:pt x="1680540" y="3184286"/>
                  <a:pt x="1679228" y="3189869"/>
                </a:cubicBezTo>
                <a:cubicBezTo>
                  <a:pt x="1679270" y="3220958"/>
                  <a:pt x="1676820" y="3251607"/>
                  <a:pt x="1671761" y="3281619"/>
                </a:cubicBezTo>
                <a:lnTo>
                  <a:pt x="1671223" y="3288243"/>
                </a:lnTo>
                <a:cubicBezTo>
                  <a:pt x="1671053" y="3288248"/>
                  <a:pt x="1670885" y="3288253"/>
                  <a:pt x="1670717" y="3288305"/>
                </a:cubicBezTo>
                <a:cubicBezTo>
                  <a:pt x="1620442" y="3638399"/>
                  <a:pt x="1339403" y="3916971"/>
                  <a:pt x="980552" y="3975903"/>
                </a:cubicBezTo>
                <a:lnTo>
                  <a:pt x="980435" y="3977042"/>
                </a:lnTo>
                <a:cubicBezTo>
                  <a:pt x="975125" y="3978045"/>
                  <a:pt x="969796" y="3978986"/>
                  <a:pt x="964219" y="3978570"/>
                </a:cubicBezTo>
                <a:cubicBezTo>
                  <a:pt x="933047" y="3984080"/>
                  <a:pt x="901167" y="3987038"/>
                  <a:pt x="868792" y="3987561"/>
                </a:cubicBezTo>
                <a:lnTo>
                  <a:pt x="851674" y="3989174"/>
                </a:lnTo>
                <a:lnTo>
                  <a:pt x="851648" y="3988683"/>
                </a:lnTo>
                <a:lnTo>
                  <a:pt x="851149" y="3988716"/>
                </a:lnTo>
                <a:cubicBezTo>
                  <a:pt x="850583" y="3984944"/>
                  <a:pt x="850556" y="3981158"/>
                  <a:pt x="850556" y="3977366"/>
                </a:cubicBezTo>
                <a:cubicBezTo>
                  <a:pt x="850556" y="3971728"/>
                  <a:pt x="850614" y="3966104"/>
                  <a:pt x="851926" y="3960518"/>
                </a:cubicBezTo>
                <a:cubicBezTo>
                  <a:pt x="851884" y="3929436"/>
                  <a:pt x="854334" y="3898794"/>
                  <a:pt x="859390" y="3868787"/>
                </a:cubicBezTo>
                <a:lnTo>
                  <a:pt x="859931" y="3862150"/>
                </a:lnTo>
                <a:cubicBezTo>
                  <a:pt x="860099" y="3862145"/>
                  <a:pt x="860269" y="3862140"/>
                  <a:pt x="860436" y="3862087"/>
                </a:cubicBezTo>
                <a:cubicBezTo>
                  <a:pt x="910713" y="3511992"/>
                  <a:pt x="1191752" y="3233421"/>
                  <a:pt x="1550602" y="3174489"/>
                </a:cubicBezTo>
                <a:lnTo>
                  <a:pt x="1550719" y="3173350"/>
                </a:lnTo>
                <a:cubicBezTo>
                  <a:pt x="1556028" y="3172348"/>
                  <a:pt x="1561356" y="3171407"/>
                  <a:pt x="1566932" y="3171823"/>
                </a:cubicBezTo>
                <a:cubicBezTo>
                  <a:pt x="1598115" y="3166310"/>
                  <a:pt x="1630008" y="3163352"/>
                  <a:pt x="1662393" y="3162829"/>
                </a:cubicBezTo>
                <a:close/>
                <a:moveTo>
                  <a:pt x="1118" y="3161219"/>
                </a:moveTo>
                <a:lnTo>
                  <a:pt x="18205" y="3162829"/>
                </a:lnTo>
                <a:cubicBezTo>
                  <a:pt x="50591" y="3163352"/>
                  <a:pt x="82483" y="3166310"/>
                  <a:pt x="113667" y="3171823"/>
                </a:cubicBezTo>
                <a:cubicBezTo>
                  <a:pt x="119243" y="3171407"/>
                  <a:pt x="124571" y="3172348"/>
                  <a:pt x="129879" y="3173350"/>
                </a:cubicBezTo>
                <a:lnTo>
                  <a:pt x="129997" y="3174489"/>
                </a:lnTo>
                <a:cubicBezTo>
                  <a:pt x="488847" y="3233421"/>
                  <a:pt x="769886" y="3511992"/>
                  <a:pt x="820162" y="3862087"/>
                </a:cubicBezTo>
                <a:cubicBezTo>
                  <a:pt x="820330" y="3862140"/>
                  <a:pt x="820499" y="3862145"/>
                  <a:pt x="820668" y="3862150"/>
                </a:cubicBezTo>
                <a:lnTo>
                  <a:pt x="821208" y="3868787"/>
                </a:lnTo>
                <a:cubicBezTo>
                  <a:pt x="826265" y="3898794"/>
                  <a:pt x="828714" y="3929436"/>
                  <a:pt x="828672" y="3960518"/>
                </a:cubicBezTo>
                <a:cubicBezTo>
                  <a:pt x="829984" y="3966104"/>
                  <a:pt x="830043" y="3971728"/>
                  <a:pt x="830043" y="3977366"/>
                </a:cubicBezTo>
                <a:cubicBezTo>
                  <a:pt x="830043" y="3981158"/>
                  <a:pt x="830016" y="3984944"/>
                  <a:pt x="829450" y="3988716"/>
                </a:cubicBezTo>
                <a:lnTo>
                  <a:pt x="828951" y="3988683"/>
                </a:lnTo>
                <a:lnTo>
                  <a:pt x="828925" y="3989174"/>
                </a:lnTo>
                <a:lnTo>
                  <a:pt x="811806" y="3987561"/>
                </a:lnTo>
                <a:cubicBezTo>
                  <a:pt x="779432" y="3987038"/>
                  <a:pt x="747552" y="3984080"/>
                  <a:pt x="716380" y="3978570"/>
                </a:cubicBezTo>
                <a:cubicBezTo>
                  <a:pt x="710803" y="3978986"/>
                  <a:pt x="705474" y="3978045"/>
                  <a:pt x="700163" y="3977042"/>
                </a:cubicBezTo>
                <a:lnTo>
                  <a:pt x="700047" y="3975903"/>
                </a:lnTo>
                <a:cubicBezTo>
                  <a:pt x="341196" y="3916971"/>
                  <a:pt x="60157" y="3638399"/>
                  <a:pt x="9881" y="3288305"/>
                </a:cubicBezTo>
                <a:cubicBezTo>
                  <a:pt x="9714" y="3288253"/>
                  <a:pt x="9545" y="3288248"/>
                  <a:pt x="9376" y="3288243"/>
                </a:cubicBezTo>
                <a:lnTo>
                  <a:pt x="8837" y="3281619"/>
                </a:lnTo>
                <a:cubicBezTo>
                  <a:pt x="3779" y="3251607"/>
                  <a:pt x="1328" y="3220958"/>
                  <a:pt x="1370" y="3189869"/>
                </a:cubicBezTo>
                <a:cubicBezTo>
                  <a:pt x="58" y="3184286"/>
                  <a:pt x="0" y="3178663"/>
                  <a:pt x="0" y="3173027"/>
                </a:cubicBezTo>
                <a:lnTo>
                  <a:pt x="594" y="3161677"/>
                </a:lnTo>
                <a:lnTo>
                  <a:pt x="1092" y="3161709"/>
                </a:lnTo>
                <a:close/>
                <a:moveTo>
                  <a:pt x="7762529" y="2447425"/>
                </a:moveTo>
                <a:cubicBezTo>
                  <a:pt x="7815805" y="2718331"/>
                  <a:pt x="8030648" y="2933128"/>
                  <a:pt x="8305838" y="2992271"/>
                </a:cubicBezTo>
                <a:cubicBezTo>
                  <a:pt x="8252563" y="2721365"/>
                  <a:pt x="8037719" y="2506568"/>
                  <a:pt x="7762529" y="2447425"/>
                </a:cubicBezTo>
                <a:close/>
                <a:moveTo>
                  <a:pt x="7455280" y="2447425"/>
                </a:moveTo>
                <a:cubicBezTo>
                  <a:pt x="7180090" y="2506568"/>
                  <a:pt x="6965246" y="2721365"/>
                  <a:pt x="6911971" y="2992271"/>
                </a:cubicBezTo>
                <a:cubicBezTo>
                  <a:pt x="7187161" y="2933128"/>
                  <a:pt x="7402004" y="2718331"/>
                  <a:pt x="7455280" y="2447425"/>
                </a:cubicBezTo>
                <a:close/>
                <a:moveTo>
                  <a:pt x="6070378" y="2447425"/>
                </a:moveTo>
                <a:cubicBezTo>
                  <a:pt x="6123654" y="2718331"/>
                  <a:pt x="6338497" y="2933128"/>
                  <a:pt x="6613687" y="2992271"/>
                </a:cubicBezTo>
                <a:cubicBezTo>
                  <a:pt x="6560412" y="2721365"/>
                  <a:pt x="6345568" y="2506568"/>
                  <a:pt x="6070378" y="2447425"/>
                </a:cubicBezTo>
                <a:close/>
                <a:moveTo>
                  <a:pt x="5763129" y="2447425"/>
                </a:moveTo>
                <a:cubicBezTo>
                  <a:pt x="5487939" y="2506568"/>
                  <a:pt x="5273095" y="2721365"/>
                  <a:pt x="5219820" y="2992271"/>
                </a:cubicBezTo>
                <a:cubicBezTo>
                  <a:pt x="5495010" y="2933128"/>
                  <a:pt x="5709853" y="2718331"/>
                  <a:pt x="5763129" y="2447425"/>
                </a:cubicBezTo>
                <a:close/>
                <a:moveTo>
                  <a:pt x="4378227" y="2447425"/>
                </a:moveTo>
                <a:cubicBezTo>
                  <a:pt x="4431503" y="2718331"/>
                  <a:pt x="4646346" y="2933128"/>
                  <a:pt x="4921536" y="2992271"/>
                </a:cubicBezTo>
                <a:cubicBezTo>
                  <a:pt x="4868261" y="2721365"/>
                  <a:pt x="4653417" y="2506568"/>
                  <a:pt x="4378227" y="2447425"/>
                </a:cubicBezTo>
                <a:close/>
                <a:moveTo>
                  <a:pt x="4070978" y="2447425"/>
                </a:moveTo>
                <a:cubicBezTo>
                  <a:pt x="3795788" y="2506568"/>
                  <a:pt x="3580944" y="2721365"/>
                  <a:pt x="3527669" y="2992271"/>
                </a:cubicBezTo>
                <a:cubicBezTo>
                  <a:pt x="3802859" y="2933128"/>
                  <a:pt x="4017702" y="2718331"/>
                  <a:pt x="4070978" y="2447425"/>
                </a:cubicBezTo>
                <a:close/>
                <a:moveTo>
                  <a:pt x="2686076" y="2447425"/>
                </a:moveTo>
                <a:cubicBezTo>
                  <a:pt x="2739352" y="2718331"/>
                  <a:pt x="2954195" y="2933128"/>
                  <a:pt x="3229385" y="2992271"/>
                </a:cubicBezTo>
                <a:cubicBezTo>
                  <a:pt x="3176110" y="2721365"/>
                  <a:pt x="2961266" y="2506568"/>
                  <a:pt x="2686076" y="2447425"/>
                </a:cubicBezTo>
                <a:close/>
                <a:moveTo>
                  <a:pt x="2378827" y="2447425"/>
                </a:moveTo>
                <a:cubicBezTo>
                  <a:pt x="2103637" y="2506568"/>
                  <a:pt x="1888793" y="2721365"/>
                  <a:pt x="1835518" y="2992271"/>
                </a:cubicBezTo>
                <a:cubicBezTo>
                  <a:pt x="2110708" y="2933128"/>
                  <a:pt x="2325551" y="2718331"/>
                  <a:pt x="2378827" y="2447425"/>
                </a:cubicBezTo>
                <a:close/>
                <a:moveTo>
                  <a:pt x="993925" y="2447425"/>
                </a:moveTo>
                <a:cubicBezTo>
                  <a:pt x="1047201" y="2718331"/>
                  <a:pt x="1262044" y="2933128"/>
                  <a:pt x="1537234" y="2992271"/>
                </a:cubicBezTo>
                <a:cubicBezTo>
                  <a:pt x="1483959" y="2721365"/>
                  <a:pt x="1269115" y="2506568"/>
                  <a:pt x="993925" y="2447425"/>
                </a:cubicBezTo>
                <a:close/>
                <a:moveTo>
                  <a:pt x="686676" y="2447425"/>
                </a:moveTo>
                <a:cubicBezTo>
                  <a:pt x="411486" y="2506568"/>
                  <a:pt x="196642" y="2721365"/>
                  <a:pt x="143367" y="2992271"/>
                </a:cubicBezTo>
                <a:cubicBezTo>
                  <a:pt x="418557" y="2933128"/>
                  <a:pt x="633400" y="2718331"/>
                  <a:pt x="686676" y="2447425"/>
                </a:cubicBezTo>
                <a:close/>
                <a:moveTo>
                  <a:pt x="9139239" y="2321311"/>
                </a:moveTo>
                <a:lnTo>
                  <a:pt x="9139239" y="2449820"/>
                </a:lnTo>
                <a:lnTo>
                  <a:pt x="9047261" y="2476706"/>
                </a:lnTo>
                <a:cubicBezTo>
                  <a:pt x="8821055" y="2561144"/>
                  <a:pt x="8650738" y="2755228"/>
                  <a:pt x="8604122" y="2992271"/>
                </a:cubicBezTo>
                <a:cubicBezTo>
                  <a:pt x="8844913" y="2940521"/>
                  <a:pt x="9039501" y="2769598"/>
                  <a:pt x="9120077" y="2546190"/>
                </a:cubicBezTo>
                <a:lnTo>
                  <a:pt x="9139239" y="2477003"/>
                </a:lnTo>
                <a:lnTo>
                  <a:pt x="9139239" y="2782562"/>
                </a:lnTo>
                <a:lnTo>
                  <a:pt x="9135069" y="2789374"/>
                </a:lnTo>
                <a:cubicBezTo>
                  <a:pt x="9008919" y="2963003"/>
                  <a:pt x="8815033" y="3086603"/>
                  <a:pt x="8590751" y="3123727"/>
                </a:cubicBezTo>
                <a:lnTo>
                  <a:pt x="8590635" y="3124875"/>
                </a:lnTo>
                <a:cubicBezTo>
                  <a:pt x="8585324" y="3125886"/>
                  <a:pt x="8579995" y="3126834"/>
                  <a:pt x="8574418" y="3126415"/>
                </a:cubicBezTo>
                <a:cubicBezTo>
                  <a:pt x="8543246" y="3131969"/>
                  <a:pt x="8511366" y="3134950"/>
                  <a:pt x="8478991" y="3135477"/>
                </a:cubicBezTo>
                <a:lnTo>
                  <a:pt x="8461873" y="3137103"/>
                </a:lnTo>
                <a:lnTo>
                  <a:pt x="8461847" y="3136608"/>
                </a:lnTo>
                <a:lnTo>
                  <a:pt x="8461348" y="3136641"/>
                </a:lnTo>
                <a:cubicBezTo>
                  <a:pt x="8460782" y="3132839"/>
                  <a:pt x="8460755" y="3129023"/>
                  <a:pt x="8460755" y="3125201"/>
                </a:cubicBezTo>
                <a:cubicBezTo>
                  <a:pt x="8460755" y="3119519"/>
                  <a:pt x="8460814" y="3113850"/>
                  <a:pt x="8462126" y="3108220"/>
                </a:cubicBezTo>
                <a:cubicBezTo>
                  <a:pt x="8462083" y="3076892"/>
                  <a:pt x="8464533" y="3046007"/>
                  <a:pt x="8469590" y="3015763"/>
                </a:cubicBezTo>
                <a:lnTo>
                  <a:pt x="8470130" y="3009073"/>
                </a:lnTo>
                <a:cubicBezTo>
                  <a:pt x="8470299" y="3009068"/>
                  <a:pt x="8470468" y="3009063"/>
                  <a:pt x="8470636" y="3009010"/>
                </a:cubicBezTo>
                <a:cubicBezTo>
                  <a:pt x="8514628" y="2700252"/>
                  <a:pt x="8735297" y="2446688"/>
                  <a:pt x="9030178" y="2348329"/>
                </a:cubicBezTo>
                <a:close/>
                <a:moveTo>
                  <a:pt x="7620280" y="2302594"/>
                </a:moveTo>
                <a:lnTo>
                  <a:pt x="7637367" y="2304217"/>
                </a:lnTo>
                <a:cubicBezTo>
                  <a:pt x="7669753" y="2304744"/>
                  <a:pt x="7701646" y="2307725"/>
                  <a:pt x="7732829" y="2313282"/>
                </a:cubicBezTo>
                <a:cubicBezTo>
                  <a:pt x="7738405" y="2312863"/>
                  <a:pt x="7743733" y="2313811"/>
                  <a:pt x="7749042" y="2314821"/>
                </a:cubicBezTo>
                <a:lnTo>
                  <a:pt x="7749159" y="2315969"/>
                </a:lnTo>
                <a:cubicBezTo>
                  <a:pt x="8108009" y="2375367"/>
                  <a:pt x="8389048" y="2656144"/>
                  <a:pt x="8439324" y="3009010"/>
                </a:cubicBezTo>
                <a:cubicBezTo>
                  <a:pt x="8439492" y="3009063"/>
                  <a:pt x="8439661" y="3009068"/>
                  <a:pt x="8439830" y="3009073"/>
                </a:cubicBezTo>
                <a:lnTo>
                  <a:pt x="8440370" y="3015763"/>
                </a:lnTo>
                <a:cubicBezTo>
                  <a:pt x="8445427" y="3046007"/>
                  <a:pt x="8447877" y="3076892"/>
                  <a:pt x="8447834" y="3108220"/>
                </a:cubicBezTo>
                <a:cubicBezTo>
                  <a:pt x="8449146" y="3113850"/>
                  <a:pt x="8449205" y="3119519"/>
                  <a:pt x="8449205" y="3125201"/>
                </a:cubicBezTo>
                <a:cubicBezTo>
                  <a:pt x="8449205" y="3129023"/>
                  <a:pt x="8449178" y="3132839"/>
                  <a:pt x="8448612" y="3136641"/>
                </a:cubicBezTo>
                <a:lnTo>
                  <a:pt x="8448113" y="3136608"/>
                </a:lnTo>
                <a:lnTo>
                  <a:pt x="8448087" y="3137103"/>
                </a:lnTo>
                <a:lnTo>
                  <a:pt x="8430969" y="3135477"/>
                </a:lnTo>
                <a:cubicBezTo>
                  <a:pt x="8398594" y="3134950"/>
                  <a:pt x="8366714" y="3131969"/>
                  <a:pt x="8335542" y="3126415"/>
                </a:cubicBezTo>
                <a:cubicBezTo>
                  <a:pt x="8329965" y="3126834"/>
                  <a:pt x="8324636" y="3125886"/>
                  <a:pt x="8319325" y="3124875"/>
                </a:cubicBezTo>
                <a:lnTo>
                  <a:pt x="8319209" y="3123727"/>
                </a:lnTo>
                <a:cubicBezTo>
                  <a:pt x="7960358" y="3064328"/>
                  <a:pt x="7679319" y="2783551"/>
                  <a:pt x="7629044" y="2430686"/>
                </a:cubicBezTo>
                <a:cubicBezTo>
                  <a:pt x="7628876" y="2430633"/>
                  <a:pt x="7628708" y="2430628"/>
                  <a:pt x="7628538" y="2430623"/>
                </a:cubicBezTo>
                <a:lnTo>
                  <a:pt x="7628000" y="2423947"/>
                </a:lnTo>
                <a:cubicBezTo>
                  <a:pt x="7622941" y="2393697"/>
                  <a:pt x="7620490" y="2362806"/>
                  <a:pt x="7620533" y="2331471"/>
                </a:cubicBezTo>
                <a:cubicBezTo>
                  <a:pt x="7619221" y="2325843"/>
                  <a:pt x="7619162" y="2320176"/>
                  <a:pt x="7619162" y="2314495"/>
                </a:cubicBezTo>
                <a:lnTo>
                  <a:pt x="7619756" y="2303055"/>
                </a:lnTo>
                <a:lnTo>
                  <a:pt x="7620254" y="2303088"/>
                </a:lnTo>
                <a:close/>
                <a:moveTo>
                  <a:pt x="7597529" y="2302594"/>
                </a:moveTo>
                <a:lnTo>
                  <a:pt x="7597555" y="2303088"/>
                </a:lnTo>
                <a:lnTo>
                  <a:pt x="7598053" y="2303055"/>
                </a:lnTo>
                <a:lnTo>
                  <a:pt x="7598647" y="2314495"/>
                </a:lnTo>
                <a:cubicBezTo>
                  <a:pt x="7598647" y="2320176"/>
                  <a:pt x="7598588" y="2325843"/>
                  <a:pt x="7597276" y="2331471"/>
                </a:cubicBezTo>
                <a:cubicBezTo>
                  <a:pt x="7597319" y="2362806"/>
                  <a:pt x="7594868" y="2393697"/>
                  <a:pt x="7589809" y="2423947"/>
                </a:cubicBezTo>
                <a:lnTo>
                  <a:pt x="7589271" y="2430623"/>
                </a:lnTo>
                <a:cubicBezTo>
                  <a:pt x="7589101" y="2430628"/>
                  <a:pt x="7588933" y="2430633"/>
                  <a:pt x="7588765" y="2430686"/>
                </a:cubicBezTo>
                <a:cubicBezTo>
                  <a:pt x="7538490" y="2783551"/>
                  <a:pt x="7257451" y="3064328"/>
                  <a:pt x="6898600" y="3123727"/>
                </a:cubicBezTo>
                <a:lnTo>
                  <a:pt x="6898484" y="3124875"/>
                </a:lnTo>
                <a:cubicBezTo>
                  <a:pt x="6893173" y="3125886"/>
                  <a:pt x="6887844" y="3126834"/>
                  <a:pt x="6882267" y="3126415"/>
                </a:cubicBezTo>
                <a:cubicBezTo>
                  <a:pt x="6851095" y="3131969"/>
                  <a:pt x="6819215" y="3134950"/>
                  <a:pt x="6786841" y="3135477"/>
                </a:cubicBezTo>
                <a:lnTo>
                  <a:pt x="6769722" y="3137103"/>
                </a:lnTo>
                <a:lnTo>
                  <a:pt x="6769696" y="3136608"/>
                </a:lnTo>
                <a:lnTo>
                  <a:pt x="6769197" y="3136641"/>
                </a:lnTo>
                <a:cubicBezTo>
                  <a:pt x="6768631" y="3132839"/>
                  <a:pt x="6768604" y="3129023"/>
                  <a:pt x="6768604" y="3125201"/>
                </a:cubicBezTo>
                <a:cubicBezTo>
                  <a:pt x="6768604" y="3119519"/>
                  <a:pt x="6768663" y="3113850"/>
                  <a:pt x="6769975" y="3108220"/>
                </a:cubicBezTo>
                <a:cubicBezTo>
                  <a:pt x="6769933" y="3076892"/>
                  <a:pt x="6772382" y="3046007"/>
                  <a:pt x="6777439" y="3015763"/>
                </a:cubicBezTo>
                <a:lnTo>
                  <a:pt x="6777979" y="3009073"/>
                </a:lnTo>
                <a:cubicBezTo>
                  <a:pt x="6778148" y="3009068"/>
                  <a:pt x="6778317" y="3009063"/>
                  <a:pt x="6778485" y="3009010"/>
                </a:cubicBezTo>
                <a:cubicBezTo>
                  <a:pt x="6828761" y="2656144"/>
                  <a:pt x="7109800" y="2375367"/>
                  <a:pt x="7468650" y="2315969"/>
                </a:cubicBezTo>
                <a:lnTo>
                  <a:pt x="7468767" y="2314821"/>
                </a:lnTo>
                <a:cubicBezTo>
                  <a:pt x="7474076" y="2313811"/>
                  <a:pt x="7479404" y="2312863"/>
                  <a:pt x="7484980" y="2313282"/>
                </a:cubicBezTo>
                <a:cubicBezTo>
                  <a:pt x="7516163" y="2307725"/>
                  <a:pt x="7548056" y="2304744"/>
                  <a:pt x="7580442" y="2304217"/>
                </a:cubicBezTo>
                <a:close/>
                <a:moveTo>
                  <a:pt x="5928129" y="2302594"/>
                </a:moveTo>
                <a:lnTo>
                  <a:pt x="5945217" y="2304217"/>
                </a:lnTo>
                <a:cubicBezTo>
                  <a:pt x="5977602" y="2304744"/>
                  <a:pt x="6009495" y="2307725"/>
                  <a:pt x="6040678" y="2313282"/>
                </a:cubicBezTo>
                <a:cubicBezTo>
                  <a:pt x="6046254" y="2312863"/>
                  <a:pt x="6051582" y="2313811"/>
                  <a:pt x="6056891" y="2314821"/>
                </a:cubicBezTo>
                <a:lnTo>
                  <a:pt x="6057008" y="2315969"/>
                </a:lnTo>
                <a:cubicBezTo>
                  <a:pt x="6415858" y="2375367"/>
                  <a:pt x="6696897" y="2656144"/>
                  <a:pt x="6747174" y="3009010"/>
                </a:cubicBezTo>
                <a:cubicBezTo>
                  <a:pt x="6747341" y="3009063"/>
                  <a:pt x="6747511" y="3009068"/>
                  <a:pt x="6747679" y="3009073"/>
                </a:cubicBezTo>
                <a:lnTo>
                  <a:pt x="6748220" y="3015763"/>
                </a:lnTo>
                <a:cubicBezTo>
                  <a:pt x="6753276" y="3046007"/>
                  <a:pt x="6755726" y="3076892"/>
                  <a:pt x="6755684" y="3108220"/>
                </a:cubicBezTo>
                <a:cubicBezTo>
                  <a:pt x="6756996" y="3113850"/>
                  <a:pt x="6757054" y="3119519"/>
                  <a:pt x="6757054" y="3125201"/>
                </a:cubicBezTo>
                <a:cubicBezTo>
                  <a:pt x="6757054" y="3129023"/>
                  <a:pt x="6757027" y="3132839"/>
                  <a:pt x="6756461" y="3136641"/>
                </a:cubicBezTo>
                <a:lnTo>
                  <a:pt x="6755962" y="3136608"/>
                </a:lnTo>
                <a:lnTo>
                  <a:pt x="6755936" y="3137103"/>
                </a:lnTo>
                <a:lnTo>
                  <a:pt x="6738818" y="3135477"/>
                </a:lnTo>
                <a:cubicBezTo>
                  <a:pt x="6706444" y="3134950"/>
                  <a:pt x="6674563" y="3131969"/>
                  <a:pt x="6643391" y="3126415"/>
                </a:cubicBezTo>
                <a:cubicBezTo>
                  <a:pt x="6637814" y="3126834"/>
                  <a:pt x="6632485" y="3125886"/>
                  <a:pt x="6627175" y="3124875"/>
                </a:cubicBezTo>
                <a:lnTo>
                  <a:pt x="6627059" y="3123727"/>
                </a:lnTo>
                <a:cubicBezTo>
                  <a:pt x="6268207" y="3064328"/>
                  <a:pt x="5987168" y="2783551"/>
                  <a:pt x="5936893" y="2430686"/>
                </a:cubicBezTo>
                <a:cubicBezTo>
                  <a:pt x="5936725" y="2430633"/>
                  <a:pt x="5936557" y="2430628"/>
                  <a:pt x="5936387" y="2430623"/>
                </a:cubicBezTo>
                <a:lnTo>
                  <a:pt x="5935849" y="2423947"/>
                </a:lnTo>
                <a:cubicBezTo>
                  <a:pt x="5930790" y="2393697"/>
                  <a:pt x="5928340" y="2362806"/>
                  <a:pt x="5928382" y="2331471"/>
                </a:cubicBezTo>
                <a:cubicBezTo>
                  <a:pt x="5927070" y="2325843"/>
                  <a:pt x="5927011" y="2320176"/>
                  <a:pt x="5927011" y="2314495"/>
                </a:cubicBezTo>
                <a:lnTo>
                  <a:pt x="5927605" y="2303055"/>
                </a:lnTo>
                <a:lnTo>
                  <a:pt x="5928103" y="2303088"/>
                </a:lnTo>
                <a:close/>
                <a:moveTo>
                  <a:pt x="5905378" y="2302594"/>
                </a:moveTo>
                <a:lnTo>
                  <a:pt x="5905404" y="2303088"/>
                </a:lnTo>
                <a:lnTo>
                  <a:pt x="5905902" y="2303055"/>
                </a:lnTo>
                <a:lnTo>
                  <a:pt x="5906496" y="2314495"/>
                </a:lnTo>
                <a:cubicBezTo>
                  <a:pt x="5906496" y="2320176"/>
                  <a:pt x="5906438" y="2325843"/>
                  <a:pt x="5905126" y="2331471"/>
                </a:cubicBezTo>
                <a:cubicBezTo>
                  <a:pt x="5905168" y="2362806"/>
                  <a:pt x="5902717" y="2393697"/>
                  <a:pt x="5897659" y="2423947"/>
                </a:cubicBezTo>
                <a:lnTo>
                  <a:pt x="5897120" y="2430623"/>
                </a:lnTo>
                <a:cubicBezTo>
                  <a:pt x="5896951" y="2430628"/>
                  <a:pt x="5896782" y="2430633"/>
                  <a:pt x="5896615" y="2430686"/>
                </a:cubicBezTo>
                <a:cubicBezTo>
                  <a:pt x="5846339" y="2783551"/>
                  <a:pt x="5565300" y="3064328"/>
                  <a:pt x="5206449" y="3123727"/>
                </a:cubicBezTo>
                <a:lnTo>
                  <a:pt x="5206334" y="3124875"/>
                </a:lnTo>
                <a:cubicBezTo>
                  <a:pt x="5201022" y="3125886"/>
                  <a:pt x="5195693" y="3126834"/>
                  <a:pt x="5190116" y="3126415"/>
                </a:cubicBezTo>
                <a:cubicBezTo>
                  <a:pt x="5158944" y="3131969"/>
                  <a:pt x="5127065" y="3134950"/>
                  <a:pt x="5094690" y="3135477"/>
                </a:cubicBezTo>
                <a:lnTo>
                  <a:pt x="5077571" y="3137103"/>
                </a:lnTo>
                <a:lnTo>
                  <a:pt x="5077545" y="3136608"/>
                </a:lnTo>
                <a:lnTo>
                  <a:pt x="5077046" y="3136641"/>
                </a:lnTo>
                <a:cubicBezTo>
                  <a:pt x="5076480" y="3132839"/>
                  <a:pt x="5076453" y="3129023"/>
                  <a:pt x="5076453" y="3125201"/>
                </a:cubicBezTo>
                <a:cubicBezTo>
                  <a:pt x="5076453" y="3119519"/>
                  <a:pt x="5076512" y="3113850"/>
                  <a:pt x="5077824" y="3108220"/>
                </a:cubicBezTo>
                <a:cubicBezTo>
                  <a:pt x="5077782" y="3076892"/>
                  <a:pt x="5080231" y="3046007"/>
                  <a:pt x="5085288" y="3015763"/>
                </a:cubicBezTo>
                <a:lnTo>
                  <a:pt x="5085828" y="3009073"/>
                </a:lnTo>
                <a:cubicBezTo>
                  <a:pt x="5085997" y="3009068"/>
                  <a:pt x="5086166" y="3009063"/>
                  <a:pt x="5086334" y="3009010"/>
                </a:cubicBezTo>
                <a:cubicBezTo>
                  <a:pt x="5136610" y="2656144"/>
                  <a:pt x="5417649" y="2375367"/>
                  <a:pt x="5776501" y="2315969"/>
                </a:cubicBezTo>
                <a:lnTo>
                  <a:pt x="5776617" y="2314821"/>
                </a:lnTo>
                <a:cubicBezTo>
                  <a:pt x="5781926" y="2313811"/>
                  <a:pt x="5787253" y="2312863"/>
                  <a:pt x="5792829" y="2313282"/>
                </a:cubicBezTo>
                <a:cubicBezTo>
                  <a:pt x="5824013" y="2307725"/>
                  <a:pt x="5855905" y="2304744"/>
                  <a:pt x="5888291" y="2304217"/>
                </a:cubicBezTo>
                <a:close/>
                <a:moveTo>
                  <a:pt x="4235979" y="2302594"/>
                </a:moveTo>
                <a:lnTo>
                  <a:pt x="4253065" y="2304217"/>
                </a:lnTo>
                <a:cubicBezTo>
                  <a:pt x="4285451" y="2304744"/>
                  <a:pt x="4317343" y="2307725"/>
                  <a:pt x="4348528" y="2313282"/>
                </a:cubicBezTo>
                <a:cubicBezTo>
                  <a:pt x="4354104" y="2312863"/>
                  <a:pt x="4359431" y="2313811"/>
                  <a:pt x="4364739" y="2314821"/>
                </a:cubicBezTo>
                <a:lnTo>
                  <a:pt x="4364856" y="2315969"/>
                </a:lnTo>
                <a:cubicBezTo>
                  <a:pt x="4723707" y="2375367"/>
                  <a:pt x="5004746" y="2656144"/>
                  <a:pt x="5055022" y="3009010"/>
                </a:cubicBezTo>
                <a:cubicBezTo>
                  <a:pt x="5055190" y="3009063"/>
                  <a:pt x="5055359" y="3009068"/>
                  <a:pt x="5055528" y="3009073"/>
                </a:cubicBezTo>
                <a:lnTo>
                  <a:pt x="5056068" y="3015763"/>
                </a:lnTo>
                <a:cubicBezTo>
                  <a:pt x="5061125" y="3046007"/>
                  <a:pt x="5063574" y="3076892"/>
                  <a:pt x="5063532" y="3108220"/>
                </a:cubicBezTo>
                <a:cubicBezTo>
                  <a:pt x="5064844" y="3113850"/>
                  <a:pt x="5064903" y="3119519"/>
                  <a:pt x="5064903" y="3125201"/>
                </a:cubicBezTo>
                <a:cubicBezTo>
                  <a:pt x="5064903" y="3129023"/>
                  <a:pt x="5064876" y="3132839"/>
                  <a:pt x="5064310" y="3136641"/>
                </a:cubicBezTo>
                <a:lnTo>
                  <a:pt x="5063811" y="3136608"/>
                </a:lnTo>
                <a:lnTo>
                  <a:pt x="5063785" y="3137103"/>
                </a:lnTo>
                <a:lnTo>
                  <a:pt x="5046666" y="3135477"/>
                </a:lnTo>
                <a:cubicBezTo>
                  <a:pt x="5014292" y="3134950"/>
                  <a:pt x="4982412" y="3131969"/>
                  <a:pt x="4951241" y="3126415"/>
                </a:cubicBezTo>
                <a:cubicBezTo>
                  <a:pt x="4945663" y="3126834"/>
                  <a:pt x="4940334" y="3125886"/>
                  <a:pt x="4935023" y="3124875"/>
                </a:cubicBezTo>
                <a:lnTo>
                  <a:pt x="4934907" y="3123727"/>
                </a:lnTo>
                <a:cubicBezTo>
                  <a:pt x="4576056" y="3064328"/>
                  <a:pt x="4295017" y="2783551"/>
                  <a:pt x="4244741" y="2430686"/>
                </a:cubicBezTo>
                <a:cubicBezTo>
                  <a:pt x="4244574" y="2430633"/>
                  <a:pt x="4244405" y="2430628"/>
                  <a:pt x="4244236" y="2430623"/>
                </a:cubicBezTo>
                <a:lnTo>
                  <a:pt x="4243697" y="2423947"/>
                </a:lnTo>
                <a:cubicBezTo>
                  <a:pt x="4238639" y="2393697"/>
                  <a:pt x="4236188" y="2362806"/>
                  <a:pt x="4236230" y="2331471"/>
                </a:cubicBezTo>
                <a:cubicBezTo>
                  <a:pt x="4234918" y="2325843"/>
                  <a:pt x="4234860" y="2320176"/>
                  <a:pt x="4234860" y="2314495"/>
                </a:cubicBezTo>
                <a:lnTo>
                  <a:pt x="4235454" y="2303055"/>
                </a:lnTo>
                <a:lnTo>
                  <a:pt x="4235952" y="2303088"/>
                </a:lnTo>
                <a:close/>
                <a:moveTo>
                  <a:pt x="4213227" y="2302594"/>
                </a:moveTo>
                <a:lnTo>
                  <a:pt x="4213253" y="2303088"/>
                </a:lnTo>
                <a:lnTo>
                  <a:pt x="4213751" y="2303055"/>
                </a:lnTo>
                <a:lnTo>
                  <a:pt x="4214345" y="2314495"/>
                </a:lnTo>
                <a:cubicBezTo>
                  <a:pt x="4214345" y="2320176"/>
                  <a:pt x="4214286" y="2325843"/>
                  <a:pt x="4212974" y="2331471"/>
                </a:cubicBezTo>
                <a:cubicBezTo>
                  <a:pt x="4213016" y="2362806"/>
                  <a:pt x="4210566" y="2393697"/>
                  <a:pt x="4205507" y="2423947"/>
                </a:cubicBezTo>
                <a:lnTo>
                  <a:pt x="4204969" y="2430623"/>
                </a:lnTo>
                <a:cubicBezTo>
                  <a:pt x="4204799" y="2430628"/>
                  <a:pt x="4204631" y="2430633"/>
                  <a:pt x="4204463" y="2430686"/>
                </a:cubicBezTo>
                <a:cubicBezTo>
                  <a:pt x="4154188" y="2783551"/>
                  <a:pt x="3873149" y="3064328"/>
                  <a:pt x="3514297" y="3123727"/>
                </a:cubicBezTo>
                <a:lnTo>
                  <a:pt x="3514181" y="3124875"/>
                </a:lnTo>
                <a:cubicBezTo>
                  <a:pt x="3508871" y="3125886"/>
                  <a:pt x="3503542" y="3126834"/>
                  <a:pt x="3497965" y="3126415"/>
                </a:cubicBezTo>
                <a:cubicBezTo>
                  <a:pt x="3466793" y="3131969"/>
                  <a:pt x="3434912" y="3134950"/>
                  <a:pt x="3402538" y="3135477"/>
                </a:cubicBezTo>
                <a:lnTo>
                  <a:pt x="3385420" y="3137103"/>
                </a:lnTo>
                <a:lnTo>
                  <a:pt x="3385394" y="3136608"/>
                </a:lnTo>
                <a:lnTo>
                  <a:pt x="3384895" y="3136641"/>
                </a:lnTo>
                <a:cubicBezTo>
                  <a:pt x="3384329" y="3132839"/>
                  <a:pt x="3384302" y="3129023"/>
                  <a:pt x="3384302" y="3125201"/>
                </a:cubicBezTo>
                <a:cubicBezTo>
                  <a:pt x="3384302" y="3119519"/>
                  <a:pt x="3384360" y="3113850"/>
                  <a:pt x="3385672" y="3108220"/>
                </a:cubicBezTo>
                <a:cubicBezTo>
                  <a:pt x="3385630" y="3076892"/>
                  <a:pt x="3388080" y="3046007"/>
                  <a:pt x="3393136" y="3015763"/>
                </a:cubicBezTo>
                <a:lnTo>
                  <a:pt x="3393677" y="3009073"/>
                </a:lnTo>
                <a:cubicBezTo>
                  <a:pt x="3393845" y="3009068"/>
                  <a:pt x="3394015" y="3009063"/>
                  <a:pt x="3394182" y="3009010"/>
                </a:cubicBezTo>
                <a:cubicBezTo>
                  <a:pt x="3444459" y="2656144"/>
                  <a:pt x="3725498" y="2375367"/>
                  <a:pt x="4084348" y="2315969"/>
                </a:cubicBezTo>
                <a:lnTo>
                  <a:pt x="4084465" y="2314821"/>
                </a:lnTo>
                <a:cubicBezTo>
                  <a:pt x="4089774" y="2313811"/>
                  <a:pt x="4095102" y="2312863"/>
                  <a:pt x="4100678" y="2313282"/>
                </a:cubicBezTo>
                <a:cubicBezTo>
                  <a:pt x="4131861" y="2307725"/>
                  <a:pt x="4163754" y="2304744"/>
                  <a:pt x="4196139" y="2304217"/>
                </a:cubicBezTo>
                <a:close/>
                <a:moveTo>
                  <a:pt x="2543827" y="2302594"/>
                </a:moveTo>
                <a:lnTo>
                  <a:pt x="2560914" y="2304217"/>
                </a:lnTo>
                <a:cubicBezTo>
                  <a:pt x="2593300" y="2304744"/>
                  <a:pt x="2625192" y="2307725"/>
                  <a:pt x="2656376" y="2313282"/>
                </a:cubicBezTo>
                <a:cubicBezTo>
                  <a:pt x="2661952" y="2312863"/>
                  <a:pt x="2667280" y="2313811"/>
                  <a:pt x="2672588" y="2314821"/>
                </a:cubicBezTo>
                <a:lnTo>
                  <a:pt x="2672706" y="2315969"/>
                </a:lnTo>
                <a:cubicBezTo>
                  <a:pt x="3031556" y="2375367"/>
                  <a:pt x="3312595" y="2656144"/>
                  <a:pt x="3362871" y="3009010"/>
                </a:cubicBezTo>
                <a:cubicBezTo>
                  <a:pt x="3363039" y="3009063"/>
                  <a:pt x="3363208" y="3009068"/>
                  <a:pt x="3363377" y="3009073"/>
                </a:cubicBezTo>
                <a:lnTo>
                  <a:pt x="3363917" y="3015763"/>
                </a:lnTo>
                <a:cubicBezTo>
                  <a:pt x="3368974" y="3046007"/>
                  <a:pt x="3371423" y="3076892"/>
                  <a:pt x="3371381" y="3108220"/>
                </a:cubicBezTo>
                <a:cubicBezTo>
                  <a:pt x="3372693" y="3113850"/>
                  <a:pt x="3372752" y="3119519"/>
                  <a:pt x="3372752" y="3125201"/>
                </a:cubicBezTo>
                <a:cubicBezTo>
                  <a:pt x="3372752" y="3129023"/>
                  <a:pt x="3372725" y="3132839"/>
                  <a:pt x="3372159" y="3136641"/>
                </a:cubicBezTo>
                <a:lnTo>
                  <a:pt x="3371660" y="3136608"/>
                </a:lnTo>
                <a:lnTo>
                  <a:pt x="3371634" y="3137103"/>
                </a:lnTo>
                <a:lnTo>
                  <a:pt x="3354515" y="3135477"/>
                </a:lnTo>
                <a:cubicBezTo>
                  <a:pt x="3322141" y="3134950"/>
                  <a:pt x="3290261" y="3131969"/>
                  <a:pt x="3259089" y="3126415"/>
                </a:cubicBezTo>
                <a:cubicBezTo>
                  <a:pt x="3253512" y="3126834"/>
                  <a:pt x="3248183" y="3125886"/>
                  <a:pt x="3242872" y="3124875"/>
                </a:cubicBezTo>
                <a:lnTo>
                  <a:pt x="3242756" y="3123727"/>
                </a:lnTo>
                <a:cubicBezTo>
                  <a:pt x="2883905" y="3064328"/>
                  <a:pt x="2602866" y="2783551"/>
                  <a:pt x="2552590" y="2430686"/>
                </a:cubicBezTo>
                <a:cubicBezTo>
                  <a:pt x="2552423" y="2430633"/>
                  <a:pt x="2552254" y="2430628"/>
                  <a:pt x="2552085" y="2430623"/>
                </a:cubicBezTo>
                <a:lnTo>
                  <a:pt x="2551547" y="2423947"/>
                </a:lnTo>
                <a:cubicBezTo>
                  <a:pt x="2546488" y="2393697"/>
                  <a:pt x="2544037" y="2362806"/>
                  <a:pt x="2544079" y="2331471"/>
                </a:cubicBezTo>
                <a:cubicBezTo>
                  <a:pt x="2542767" y="2325843"/>
                  <a:pt x="2542709" y="2320176"/>
                  <a:pt x="2542709" y="2314495"/>
                </a:cubicBezTo>
                <a:lnTo>
                  <a:pt x="2543303" y="2303055"/>
                </a:lnTo>
                <a:lnTo>
                  <a:pt x="2543801" y="2303088"/>
                </a:lnTo>
                <a:close/>
                <a:moveTo>
                  <a:pt x="2521076" y="2302594"/>
                </a:moveTo>
                <a:lnTo>
                  <a:pt x="2521102" y="2303088"/>
                </a:lnTo>
                <a:lnTo>
                  <a:pt x="2521600" y="2303055"/>
                </a:lnTo>
                <a:lnTo>
                  <a:pt x="2522194" y="2314495"/>
                </a:lnTo>
                <a:cubicBezTo>
                  <a:pt x="2522194" y="2320176"/>
                  <a:pt x="2522135" y="2325843"/>
                  <a:pt x="2520823" y="2331471"/>
                </a:cubicBezTo>
                <a:cubicBezTo>
                  <a:pt x="2520865" y="2362806"/>
                  <a:pt x="2518415" y="2393697"/>
                  <a:pt x="2513356" y="2423947"/>
                </a:cubicBezTo>
                <a:lnTo>
                  <a:pt x="2512818" y="2430623"/>
                </a:lnTo>
                <a:cubicBezTo>
                  <a:pt x="2512648" y="2430628"/>
                  <a:pt x="2512480" y="2430633"/>
                  <a:pt x="2512312" y="2430686"/>
                </a:cubicBezTo>
                <a:cubicBezTo>
                  <a:pt x="2462037" y="2783551"/>
                  <a:pt x="2180998" y="3064328"/>
                  <a:pt x="1822147" y="3123727"/>
                </a:cubicBezTo>
                <a:lnTo>
                  <a:pt x="1822030" y="3124875"/>
                </a:lnTo>
                <a:cubicBezTo>
                  <a:pt x="1816720" y="3125886"/>
                  <a:pt x="1811391" y="3126834"/>
                  <a:pt x="1805814" y="3126415"/>
                </a:cubicBezTo>
                <a:cubicBezTo>
                  <a:pt x="1774642" y="3131969"/>
                  <a:pt x="1742762" y="3134950"/>
                  <a:pt x="1710387" y="3135477"/>
                </a:cubicBezTo>
                <a:lnTo>
                  <a:pt x="1693269" y="3137103"/>
                </a:lnTo>
                <a:lnTo>
                  <a:pt x="1693243" y="3136608"/>
                </a:lnTo>
                <a:lnTo>
                  <a:pt x="1692744" y="3136641"/>
                </a:lnTo>
                <a:cubicBezTo>
                  <a:pt x="1692178" y="3132839"/>
                  <a:pt x="1692151" y="3129023"/>
                  <a:pt x="1692151" y="3125201"/>
                </a:cubicBezTo>
                <a:cubicBezTo>
                  <a:pt x="1692151" y="3119519"/>
                  <a:pt x="1692209" y="3113850"/>
                  <a:pt x="1693521" y="3108220"/>
                </a:cubicBezTo>
                <a:cubicBezTo>
                  <a:pt x="1693479" y="3076892"/>
                  <a:pt x="1695929" y="3046007"/>
                  <a:pt x="1700985" y="3015763"/>
                </a:cubicBezTo>
                <a:lnTo>
                  <a:pt x="1701526" y="3009073"/>
                </a:lnTo>
                <a:cubicBezTo>
                  <a:pt x="1701694" y="3009068"/>
                  <a:pt x="1701864" y="3009063"/>
                  <a:pt x="1702031" y="3009010"/>
                </a:cubicBezTo>
                <a:cubicBezTo>
                  <a:pt x="1752308" y="2656144"/>
                  <a:pt x="2033347" y="2375367"/>
                  <a:pt x="2392197" y="2315969"/>
                </a:cubicBezTo>
                <a:lnTo>
                  <a:pt x="2392314" y="2314821"/>
                </a:lnTo>
                <a:cubicBezTo>
                  <a:pt x="2397623" y="2313811"/>
                  <a:pt x="2402951" y="2312863"/>
                  <a:pt x="2408527" y="2313282"/>
                </a:cubicBezTo>
                <a:cubicBezTo>
                  <a:pt x="2439710" y="2307725"/>
                  <a:pt x="2471603" y="2304744"/>
                  <a:pt x="2503988" y="2304217"/>
                </a:cubicBezTo>
                <a:close/>
                <a:moveTo>
                  <a:pt x="851676" y="2302594"/>
                </a:moveTo>
                <a:lnTo>
                  <a:pt x="868763" y="2304217"/>
                </a:lnTo>
                <a:cubicBezTo>
                  <a:pt x="901149" y="2304744"/>
                  <a:pt x="933041" y="2307725"/>
                  <a:pt x="964225" y="2313282"/>
                </a:cubicBezTo>
                <a:cubicBezTo>
                  <a:pt x="969801" y="2312863"/>
                  <a:pt x="975129" y="2313811"/>
                  <a:pt x="980437" y="2314821"/>
                </a:cubicBezTo>
                <a:lnTo>
                  <a:pt x="980555" y="2315969"/>
                </a:lnTo>
                <a:cubicBezTo>
                  <a:pt x="1339405" y="2375367"/>
                  <a:pt x="1620444" y="2656144"/>
                  <a:pt x="1670720" y="3009010"/>
                </a:cubicBezTo>
                <a:cubicBezTo>
                  <a:pt x="1670888" y="3009063"/>
                  <a:pt x="1671057" y="3009068"/>
                  <a:pt x="1671226" y="3009073"/>
                </a:cubicBezTo>
                <a:lnTo>
                  <a:pt x="1671766" y="3015763"/>
                </a:lnTo>
                <a:cubicBezTo>
                  <a:pt x="1676823" y="3046007"/>
                  <a:pt x="1679272" y="3076892"/>
                  <a:pt x="1679230" y="3108220"/>
                </a:cubicBezTo>
                <a:cubicBezTo>
                  <a:pt x="1680542" y="3113850"/>
                  <a:pt x="1680601" y="3119519"/>
                  <a:pt x="1680601" y="3125201"/>
                </a:cubicBezTo>
                <a:cubicBezTo>
                  <a:pt x="1680601" y="3129023"/>
                  <a:pt x="1680574" y="3132839"/>
                  <a:pt x="1680008" y="3136641"/>
                </a:cubicBezTo>
                <a:lnTo>
                  <a:pt x="1679509" y="3136608"/>
                </a:lnTo>
                <a:lnTo>
                  <a:pt x="1679483" y="3137103"/>
                </a:lnTo>
                <a:lnTo>
                  <a:pt x="1662364" y="3135477"/>
                </a:lnTo>
                <a:cubicBezTo>
                  <a:pt x="1629990" y="3134950"/>
                  <a:pt x="1598110" y="3131969"/>
                  <a:pt x="1566938" y="3126415"/>
                </a:cubicBezTo>
                <a:cubicBezTo>
                  <a:pt x="1561361" y="3126834"/>
                  <a:pt x="1556032" y="3125886"/>
                  <a:pt x="1550721" y="3124875"/>
                </a:cubicBezTo>
                <a:lnTo>
                  <a:pt x="1550605" y="3123727"/>
                </a:lnTo>
                <a:cubicBezTo>
                  <a:pt x="1191754" y="3064328"/>
                  <a:pt x="910715" y="2783551"/>
                  <a:pt x="860439" y="2430686"/>
                </a:cubicBezTo>
                <a:cubicBezTo>
                  <a:pt x="860272" y="2430633"/>
                  <a:pt x="860103" y="2430628"/>
                  <a:pt x="859934" y="2430623"/>
                </a:cubicBezTo>
                <a:lnTo>
                  <a:pt x="859396" y="2423947"/>
                </a:lnTo>
                <a:cubicBezTo>
                  <a:pt x="854337" y="2393697"/>
                  <a:pt x="851886" y="2362806"/>
                  <a:pt x="851928" y="2331471"/>
                </a:cubicBezTo>
                <a:cubicBezTo>
                  <a:pt x="850616" y="2325843"/>
                  <a:pt x="850558" y="2320176"/>
                  <a:pt x="850558" y="2314495"/>
                </a:cubicBezTo>
                <a:lnTo>
                  <a:pt x="851152" y="2303055"/>
                </a:lnTo>
                <a:lnTo>
                  <a:pt x="851650" y="2303088"/>
                </a:lnTo>
                <a:close/>
                <a:moveTo>
                  <a:pt x="828925" y="2302594"/>
                </a:moveTo>
                <a:lnTo>
                  <a:pt x="828951" y="2303088"/>
                </a:lnTo>
                <a:lnTo>
                  <a:pt x="829449" y="2303055"/>
                </a:lnTo>
                <a:lnTo>
                  <a:pt x="830043" y="2314495"/>
                </a:lnTo>
                <a:cubicBezTo>
                  <a:pt x="830043" y="2320176"/>
                  <a:pt x="829984" y="2325843"/>
                  <a:pt x="828672" y="2331471"/>
                </a:cubicBezTo>
                <a:cubicBezTo>
                  <a:pt x="828714" y="2362806"/>
                  <a:pt x="826264" y="2393697"/>
                  <a:pt x="821205" y="2423947"/>
                </a:cubicBezTo>
                <a:lnTo>
                  <a:pt x="820667" y="2430623"/>
                </a:lnTo>
                <a:cubicBezTo>
                  <a:pt x="820497" y="2430628"/>
                  <a:pt x="820329" y="2430633"/>
                  <a:pt x="820161" y="2430686"/>
                </a:cubicBezTo>
                <a:cubicBezTo>
                  <a:pt x="769886" y="2783551"/>
                  <a:pt x="488847" y="3064328"/>
                  <a:pt x="129995" y="3123727"/>
                </a:cubicBezTo>
                <a:lnTo>
                  <a:pt x="129879" y="3124875"/>
                </a:lnTo>
                <a:cubicBezTo>
                  <a:pt x="124569" y="3125886"/>
                  <a:pt x="119240" y="3126834"/>
                  <a:pt x="113663" y="3126415"/>
                </a:cubicBezTo>
                <a:cubicBezTo>
                  <a:pt x="82491" y="3131969"/>
                  <a:pt x="50611" y="3134950"/>
                  <a:pt x="18236" y="3135477"/>
                </a:cubicBezTo>
                <a:lnTo>
                  <a:pt x="1118" y="3137103"/>
                </a:lnTo>
                <a:lnTo>
                  <a:pt x="1092" y="3136608"/>
                </a:lnTo>
                <a:lnTo>
                  <a:pt x="593" y="3136641"/>
                </a:lnTo>
                <a:cubicBezTo>
                  <a:pt x="27" y="3132839"/>
                  <a:pt x="0" y="3129023"/>
                  <a:pt x="0" y="3125201"/>
                </a:cubicBezTo>
                <a:cubicBezTo>
                  <a:pt x="0" y="3119519"/>
                  <a:pt x="58" y="3113850"/>
                  <a:pt x="1370" y="3108220"/>
                </a:cubicBezTo>
                <a:cubicBezTo>
                  <a:pt x="1328" y="3076892"/>
                  <a:pt x="3778" y="3046007"/>
                  <a:pt x="8835" y="3015763"/>
                </a:cubicBezTo>
                <a:lnTo>
                  <a:pt x="9375" y="3009073"/>
                </a:lnTo>
                <a:cubicBezTo>
                  <a:pt x="9543" y="3009068"/>
                  <a:pt x="9713" y="3009063"/>
                  <a:pt x="9880" y="3009010"/>
                </a:cubicBezTo>
                <a:cubicBezTo>
                  <a:pt x="60157" y="2656144"/>
                  <a:pt x="341196" y="2375367"/>
                  <a:pt x="700046" y="2315969"/>
                </a:cubicBezTo>
                <a:lnTo>
                  <a:pt x="700163" y="2314821"/>
                </a:lnTo>
                <a:cubicBezTo>
                  <a:pt x="705472" y="2313811"/>
                  <a:pt x="710800" y="2312863"/>
                  <a:pt x="716376" y="2313282"/>
                </a:cubicBezTo>
                <a:cubicBezTo>
                  <a:pt x="747559" y="2307725"/>
                  <a:pt x="779452" y="2304744"/>
                  <a:pt x="811837" y="2304217"/>
                </a:cubicBezTo>
                <a:close/>
                <a:moveTo>
                  <a:pt x="8305836" y="1608087"/>
                </a:moveTo>
                <a:cubicBezTo>
                  <a:pt x="8030646" y="1666766"/>
                  <a:pt x="7815802" y="1879876"/>
                  <a:pt x="7762527" y="2148655"/>
                </a:cubicBezTo>
                <a:cubicBezTo>
                  <a:pt x="8037717" y="2089976"/>
                  <a:pt x="8252560" y="1876866"/>
                  <a:pt x="8305836" y="1608087"/>
                </a:cubicBezTo>
                <a:close/>
                <a:moveTo>
                  <a:pt x="6911971" y="1608087"/>
                </a:moveTo>
                <a:cubicBezTo>
                  <a:pt x="6965247" y="1876866"/>
                  <a:pt x="7180090" y="2089976"/>
                  <a:pt x="7455280" y="2148655"/>
                </a:cubicBezTo>
                <a:cubicBezTo>
                  <a:pt x="7402005" y="1879876"/>
                  <a:pt x="7187161" y="1666766"/>
                  <a:pt x="6911971" y="1608087"/>
                </a:cubicBezTo>
                <a:close/>
                <a:moveTo>
                  <a:pt x="6613685" y="1608087"/>
                </a:moveTo>
                <a:cubicBezTo>
                  <a:pt x="6338495" y="1666766"/>
                  <a:pt x="6123651" y="1879876"/>
                  <a:pt x="6070376" y="2148655"/>
                </a:cubicBezTo>
                <a:cubicBezTo>
                  <a:pt x="6345566" y="2089976"/>
                  <a:pt x="6560409" y="1876866"/>
                  <a:pt x="6613685" y="1608087"/>
                </a:cubicBezTo>
                <a:close/>
                <a:moveTo>
                  <a:pt x="5219820" y="1608087"/>
                </a:moveTo>
                <a:cubicBezTo>
                  <a:pt x="5273096" y="1876866"/>
                  <a:pt x="5487939" y="2089976"/>
                  <a:pt x="5763129" y="2148655"/>
                </a:cubicBezTo>
                <a:cubicBezTo>
                  <a:pt x="5709854" y="1879876"/>
                  <a:pt x="5495010" y="1666766"/>
                  <a:pt x="5219820" y="1608087"/>
                </a:cubicBezTo>
                <a:close/>
                <a:moveTo>
                  <a:pt x="4921534" y="1608087"/>
                </a:moveTo>
                <a:cubicBezTo>
                  <a:pt x="4646344" y="1666766"/>
                  <a:pt x="4431500" y="1879876"/>
                  <a:pt x="4378225" y="2148655"/>
                </a:cubicBezTo>
                <a:cubicBezTo>
                  <a:pt x="4653415" y="2089976"/>
                  <a:pt x="4868259" y="1876866"/>
                  <a:pt x="4921534" y="1608087"/>
                </a:cubicBezTo>
                <a:close/>
                <a:moveTo>
                  <a:pt x="3527669" y="1608087"/>
                </a:moveTo>
                <a:cubicBezTo>
                  <a:pt x="3580945" y="1876866"/>
                  <a:pt x="3795788" y="2089976"/>
                  <a:pt x="4070978" y="2148655"/>
                </a:cubicBezTo>
                <a:cubicBezTo>
                  <a:pt x="4017703" y="1879876"/>
                  <a:pt x="3802859" y="1666766"/>
                  <a:pt x="3527669" y="1608087"/>
                </a:cubicBezTo>
                <a:close/>
                <a:moveTo>
                  <a:pt x="3229383" y="1608087"/>
                </a:moveTo>
                <a:cubicBezTo>
                  <a:pt x="2954193" y="1666766"/>
                  <a:pt x="2739349" y="1879876"/>
                  <a:pt x="2686074" y="2148655"/>
                </a:cubicBezTo>
                <a:cubicBezTo>
                  <a:pt x="2961264" y="2089976"/>
                  <a:pt x="3176107" y="1876866"/>
                  <a:pt x="3229383" y="1608087"/>
                </a:cubicBezTo>
                <a:close/>
                <a:moveTo>
                  <a:pt x="1835518" y="1608087"/>
                </a:moveTo>
                <a:cubicBezTo>
                  <a:pt x="1888794" y="1876866"/>
                  <a:pt x="2103637" y="2089976"/>
                  <a:pt x="2378827" y="2148655"/>
                </a:cubicBezTo>
                <a:cubicBezTo>
                  <a:pt x="2325552" y="1879876"/>
                  <a:pt x="2110708" y="1666766"/>
                  <a:pt x="1835518" y="1608087"/>
                </a:cubicBezTo>
                <a:close/>
                <a:moveTo>
                  <a:pt x="1537232" y="1608087"/>
                </a:moveTo>
                <a:cubicBezTo>
                  <a:pt x="1262042" y="1666766"/>
                  <a:pt x="1047198" y="1879876"/>
                  <a:pt x="993923" y="2148655"/>
                </a:cubicBezTo>
                <a:cubicBezTo>
                  <a:pt x="1269113" y="2089976"/>
                  <a:pt x="1483956" y="1876866"/>
                  <a:pt x="1537232" y="1608087"/>
                </a:cubicBezTo>
                <a:close/>
                <a:moveTo>
                  <a:pt x="143367" y="1608087"/>
                </a:moveTo>
                <a:cubicBezTo>
                  <a:pt x="196643" y="1876866"/>
                  <a:pt x="411486" y="2089976"/>
                  <a:pt x="686676" y="2148655"/>
                </a:cubicBezTo>
                <a:cubicBezTo>
                  <a:pt x="633401" y="1879876"/>
                  <a:pt x="418557" y="1666766"/>
                  <a:pt x="143367" y="1608087"/>
                </a:cubicBezTo>
                <a:close/>
                <a:moveTo>
                  <a:pt x="8461873" y="1464394"/>
                </a:moveTo>
                <a:lnTo>
                  <a:pt x="8478960" y="1466004"/>
                </a:lnTo>
                <a:cubicBezTo>
                  <a:pt x="8511346" y="1466527"/>
                  <a:pt x="8543239" y="1469485"/>
                  <a:pt x="8574422" y="1474998"/>
                </a:cubicBezTo>
                <a:cubicBezTo>
                  <a:pt x="8579998" y="1474582"/>
                  <a:pt x="8585326" y="1475523"/>
                  <a:pt x="8590635" y="1476525"/>
                </a:cubicBezTo>
                <a:lnTo>
                  <a:pt x="8590752" y="1477664"/>
                </a:lnTo>
                <a:cubicBezTo>
                  <a:pt x="8815033" y="1514497"/>
                  <a:pt x="9008920" y="1637126"/>
                  <a:pt x="9135069" y="1809390"/>
                </a:cubicBezTo>
                <a:lnTo>
                  <a:pt x="9139239" y="1816149"/>
                </a:lnTo>
                <a:lnTo>
                  <a:pt x="9139239" y="2119309"/>
                </a:lnTo>
                <a:lnTo>
                  <a:pt x="9120077" y="2050665"/>
                </a:lnTo>
                <a:cubicBezTo>
                  <a:pt x="9039502" y="1829012"/>
                  <a:pt x="8844913" y="1659431"/>
                  <a:pt x="8604122" y="1608087"/>
                </a:cubicBezTo>
                <a:cubicBezTo>
                  <a:pt x="8650738" y="1843269"/>
                  <a:pt x="8821055" y="2035829"/>
                  <a:pt x="9047261" y="2119605"/>
                </a:cubicBezTo>
                <a:lnTo>
                  <a:pt x="9139239" y="2146279"/>
                </a:lnTo>
                <a:lnTo>
                  <a:pt x="9139239" y="2273778"/>
                </a:lnTo>
                <a:lnTo>
                  <a:pt x="9030179" y="2246972"/>
                </a:lnTo>
                <a:cubicBezTo>
                  <a:pt x="8735297" y="2149386"/>
                  <a:pt x="8514628" y="1897812"/>
                  <a:pt x="8470637" y="1591480"/>
                </a:cubicBezTo>
                <a:cubicBezTo>
                  <a:pt x="8470469" y="1591427"/>
                  <a:pt x="8470301" y="1591423"/>
                  <a:pt x="8470131" y="1591418"/>
                </a:cubicBezTo>
                <a:lnTo>
                  <a:pt x="8469593" y="1584794"/>
                </a:lnTo>
                <a:cubicBezTo>
                  <a:pt x="8464534" y="1554782"/>
                  <a:pt x="8462083" y="1524133"/>
                  <a:pt x="8462126" y="1493044"/>
                </a:cubicBezTo>
                <a:cubicBezTo>
                  <a:pt x="8460814" y="1487460"/>
                  <a:pt x="8460755" y="1481838"/>
                  <a:pt x="8460755" y="1476202"/>
                </a:cubicBezTo>
                <a:lnTo>
                  <a:pt x="8461349" y="1464852"/>
                </a:lnTo>
                <a:lnTo>
                  <a:pt x="8461847" y="1464884"/>
                </a:lnTo>
                <a:close/>
                <a:moveTo>
                  <a:pt x="8448085" y="1464394"/>
                </a:moveTo>
                <a:lnTo>
                  <a:pt x="8448111" y="1464884"/>
                </a:lnTo>
                <a:lnTo>
                  <a:pt x="8448609" y="1464852"/>
                </a:lnTo>
                <a:lnTo>
                  <a:pt x="8449203" y="1476202"/>
                </a:lnTo>
                <a:cubicBezTo>
                  <a:pt x="8449203" y="1481838"/>
                  <a:pt x="8449144" y="1487460"/>
                  <a:pt x="8447832" y="1493044"/>
                </a:cubicBezTo>
                <a:cubicBezTo>
                  <a:pt x="8447875" y="1524133"/>
                  <a:pt x="8445424" y="1554782"/>
                  <a:pt x="8440365" y="1584794"/>
                </a:cubicBezTo>
                <a:lnTo>
                  <a:pt x="8439827" y="1591418"/>
                </a:lnTo>
                <a:cubicBezTo>
                  <a:pt x="8439657" y="1591423"/>
                  <a:pt x="8439489" y="1591427"/>
                  <a:pt x="8439321" y="1591480"/>
                </a:cubicBezTo>
                <a:cubicBezTo>
                  <a:pt x="8389046" y="1941574"/>
                  <a:pt x="8108007" y="2220146"/>
                  <a:pt x="7749156" y="2279078"/>
                </a:cubicBezTo>
                <a:lnTo>
                  <a:pt x="7749040" y="2280217"/>
                </a:lnTo>
                <a:cubicBezTo>
                  <a:pt x="7743729" y="2281220"/>
                  <a:pt x="7738400" y="2282161"/>
                  <a:pt x="7732823" y="2281745"/>
                </a:cubicBezTo>
                <a:cubicBezTo>
                  <a:pt x="7701651" y="2287255"/>
                  <a:pt x="7669771" y="2290213"/>
                  <a:pt x="7637396" y="2290736"/>
                </a:cubicBezTo>
                <a:lnTo>
                  <a:pt x="7620278" y="2292349"/>
                </a:lnTo>
                <a:lnTo>
                  <a:pt x="7620252" y="2291858"/>
                </a:lnTo>
                <a:lnTo>
                  <a:pt x="7619753" y="2291891"/>
                </a:lnTo>
                <a:cubicBezTo>
                  <a:pt x="7619187" y="2288119"/>
                  <a:pt x="7619160" y="2284333"/>
                  <a:pt x="7619160" y="2280541"/>
                </a:cubicBezTo>
                <a:cubicBezTo>
                  <a:pt x="7619160" y="2274903"/>
                  <a:pt x="7619219" y="2269279"/>
                  <a:pt x="7620531" y="2263693"/>
                </a:cubicBezTo>
                <a:cubicBezTo>
                  <a:pt x="7620488" y="2232611"/>
                  <a:pt x="7622938" y="2201969"/>
                  <a:pt x="7627995" y="2171962"/>
                </a:cubicBezTo>
                <a:lnTo>
                  <a:pt x="7628535" y="2165325"/>
                </a:lnTo>
                <a:cubicBezTo>
                  <a:pt x="7628704" y="2165320"/>
                  <a:pt x="7628873" y="2165315"/>
                  <a:pt x="7629040" y="2165262"/>
                </a:cubicBezTo>
                <a:cubicBezTo>
                  <a:pt x="7679317" y="1815167"/>
                  <a:pt x="7960356" y="1536596"/>
                  <a:pt x="8319206" y="1477664"/>
                </a:cubicBezTo>
                <a:lnTo>
                  <a:pt x="8319323" y="1476525"/>
                </a:lnTo>
                <a:cubicBezTo>
                  <a:pt x="8324632" y="1475523"/>
                  <a:pt x="8329960" y="1474582"/>
                  <a:pt x="8335536" y="1474998"/>
                </a:cubicBezTo>
                <a:cubicBezTo>
                  <a:pt x="8366719" y="1469485"/>
                  <a:pt x="8398612" y="1466527"/>
                  <a:pt x="8430998" y="1466004"/>
                </a:cubicBezTo>
                <a:close/>
                <a:moveTo>
                  <a:pt x="6769722" y="1464394"/>
                </a:moveTo>
                <a:lnTo>
                  <a:pt x="6786810" y="1466004"/>
                </a:lnTo>
                <a:cubicBezTo>
                  <a:pt x="6819195" y="1466527"/>
                  <a:pt x="6851088" y="1469485"/>
                  <a:pt x="6882271" y="1474998"/>
                </a:cubicBezTo>
                <a:cubicBezTo>
                  <a:pt x="6887847" y="1474582"/>
                  <a:pt x="6893175" y="1475523"/>
                  <a:pt x="6898484" y="1476525"/>
                </a:cubicBezTo>
                <a:lnTo>
                  <a:pt x="6898601" y="1477664"/>
                </a:lnTo>
                <a:cubicBezTo>
                  <a:pt x="7257451" y="1536596"/>
                  <a:pt x="7538490" y="1815167"/>
                  <a:pt x="7588766" y="2165262"/>
                </a:cubicBezTo>
                <a:cubicBezTo>
                  <a:pt x="7588934" y="2165315"/>
                  <a:pt x="7589103" y="2165320"/>
                  <a:pt x="7589272" y="2165325"/>
                </a:cubicBezTo>
                <a:lnTo>
                  <a:pt x="7589812" y="2171962"/>
                </a:lnTo>
                <a:cubicBezTo>
                  <a:pt x="7594869" y="2201969"/>
                  <a:pt x="7597319" y="2232611"/>
                  <a:pt x="7597276" y="2263693"/>
                </a:cubicBezTo>
                <a:cubicBezTo>
                  <a:pt x="7598588" y="2269279"/>
                  <a:pt x="7598647" y="2274903"/>
                  <a:pt x="7598647" y="2280541"/>
                </a:cubicBezTo>
                <a:cubicBezTo>
                  <a:pt x="7598647" y="2284333"/>
                  <a:pt x="7598620" y="2288119"/>
                  <a:pt x="7598054" y="2291891"/>
                </a:cubicBezTo>
                <a:lnTo>
                  <a:pt x="7597555" y="2291858"/>
                </a:lnTo>
                <a:lnTo>
                  <a:pt x="7597529" y="2292349"/>
                </a:lnTo>
                <a:lnTo>
                  <a:pt x="7580411" y="2290736"/>
                </a:lnTo>
                <a:cubicBezTo>
                  <a:pt x="7548036" y="2290213"/>
                  <a:pt x="7516156" y="2287255"/>
                  <a:pt x="7484984" y="2281745"/>
                </a:cubicBezTo>
                <a:cubicBezTo>
                  <a:pt x="7479407" y="2282161"/>
                  <a:pt x="7474078" y="2281220"/>
                  <a:pt x="7468767" y="2280217"/>
                </a:cubicBezTo>
                <a:lnTo>
                  <a:pt x="7468651" y="2279078"/>
                </a:lnTo>
                <a:cubicBezTo>
                  <a:pt x="7109800" y="2220146"/>
                  <a:pt x="6828761" y="1941574"/>
                  <a:pt x="6778486" y="1591480"/>
                </a:cubicBezTo>
                <a:cubicBezTo>
                  <a:pt x="6778318" y="1591427"/>
                  <a:pt x="6778150" y="1591423"/>
                  <a:pt x="6777980" y="1591418"/>
                </a:cubicBezTo>
                <a:lnTo>
                  <a:pt x="6777442" y="1584794"/>
                </a:lnTo>
                <a:cubicBezTo>
                  <a:pt x="6772383" y="1554782"/>
                  <a:pt x="6769933" y="1524133"/>
                  <a:pt x="6769975" y="1493044"/>
                </a:cubicBezTo>
                <a:cubicBezTo>
                  <a:pt x="6768663" y="1487460"/>
                  <a:pt x="6768604" y="1481838"/>
                  <a:pt x="6768604" y="1476202"/>
                </a:cubicBezTo>
                <a:lnTo>
                  <a:pt x="6769198" y="1464852"/>
                </a:lnTo>
                <a:lnTo>
                  <a:pt x="6769696" y="1464884"/>
                </a:lnTo>
                <a:close/>
                <a:moveTo>
                  <a:pt x="6755934" y="1464394"/>
                </a:moveTo>
                <a:lnTo>
                  <a:pt x="6755960" y="1464884"/>
                </a:lnTo>
                <a:lnTo>
                  <a:pt x="6756458" y="1464852"/>
                </a:lnTo>
                <a:lnTo>
                  <a:pt x="6757052" y="1476202"/>
                </a:lnTo>
                <a:cubicBezTo>
                  <a:pt x="6757052" y="1481838"/>
                  <a:pt x="6756994" y="1487460"/>
                  <a:pt x="6755682" y="1493044"/>
                </a:cubicBezTo>
                <a:cubicBezTo>
                  <a:pt x="6755724" y="1524133"/>
                  <a:pt x="6753273" y="1554782"/>
                  <a:pt x="6748215" y="1584794"/>
                </a:cubicBezTo>
                <a:lnTo>
                  <a:pt x="6747676" y="1591418"/>
                </a:lnTo>
                <a:cubicBezTo>
                  <a:pt x="6747507" y="1591423"/>
                  <a:pt x="6747338" y="1591427"/>
                  <a:pt x="6747171" y="1591480"/>
                </a:cubicBezTo>
                <a:cubicBezTo>
                  <a:pt x="6696895" y="1941574"/>
                  <a:pt x="6415856" y="2220146"/>
                  <a:pt x="6057005" y="2279078"/>
                </a:cubicBezTo>
                <a:lnTo>
                  <a:pt x="6056889" y="2280217"/>
                </a:lnTo>
                <a:cubicBezTo>
                  <a:pt x="6051578" y="2281220"/>
                  <a:pt x="6046249" y="2282161"/>
                  <a:pt x="6040672" y="2281745"/>
                </a:cubicBezTo>
                <a:cubicBezTo>
                  <a:pt x="6009500" y="2287255"/>
                  <a:pt x="5977620" y="2290213"/>
                  <a:pt x="5945246" y="2290736"/>
                </a:cubicBezTo>
                <a:lnTo>
                  <a:pt x="5928127" y="2292349"/>
                </a:lnTo>
                <a:lnTo>
                  <a:pt x="5928101" y="2291858"/>
                </a:lnTo>
                <a:lnTo>
                  <a:pt x="5927602" y="2291891"/>
                </a:lnTo>
                <a:cubicBezTo>
                  <a:pt x="5927036" y="2288119"/>
                  <a:pt x="5927009" y="2284333"/>
                  <a:pt x="5927009" y="2280541"/>
                </a:cubicBezTo>
                <a:cubicBezTo>
                  <a:pt x="5927009" y="2274903"/>
                  <a:pt x="5927068" y="2269279"/>
                  <a:pt x="5928380" y="2263693"/>
                </a:cubicBezTo>
                <a:cubicBezTo>
                  <a:pt x="5928338" y="2232611"/>
                  <a:pt x="5930787" y="2201969"/>
                  <a:pt x="5935844" y="2171962"/>
                </a:cubicBezTo>
                <a:lnTo>
                  <a:pt x="5936384" y="2165325"/>
                </a:lnTo>
                <a:cubicBezTo>
                  <a:pt x="5936553" y="2165320"/>
                  <a:pt x="5936722" y="2165315"/>
                  <a:pt x="5936890" y="2165262"/>
                </a:cubicBezTo>
                <a:cubicBezTo>
                  <a:pt x="5987166" y="1815167"/>
                  <a:pt x="6268205" y="1536596"/>
                  <a:pt x="6627056" y="1477664"/>
                </a:cubicBezTo>
                <a:lnTo>
                  <a:pt x="6627173" y="1476525"/>
                </a:lnTo>
                <a:cubicBezTo>
                  <a:pt x="6632481" y="1475523"/>
                  <a:pt x="6637809" y="1474582"/>
                  <a:pt x="6643385" y="1474998"/>
                </a:cubicBezTo>
                <a:cubicBezTo>
                  <a:pt x="6674569" y="1469485"/>
                  <a:pt x="6706461" y="1466527"/>
                  <a:pt x="6738847" y="1466004"/>
                </a:cubicBezTo>
                <a:close/>
                <a:moveTo>
                  <a:pt x="5077571" y="1464394"/>
                </a:moveTo>
                <a:lnTo>
                  <a:pt x="5094659" y="1466004"/>
                </a:lnTo>
                <a:cubicBezTo>
                  <a:pt x="5127044" y="1466527"/>
                  <a:pt x="5158937" y="1469485"/>
                  <a:pt x="5190120" y="1474998"/>
                </a:cubicBezTo>
                <a:cubicBezTo>
                  <a:pt x="5195696" y="1474582"/>
                  <a:pt x="5201024" y="1475523"/>
                  <a:pt x="5206334" y="1476525"/>
                </a:cubicBezTo>
                <a:lnTo>
                  <a:pt x="5206450" y="1477664"/>
                </a:lnTo>
                <a:cubicBezTo>
                  <a:pt x="5565300" y="1536596"/>
                  <a:pt x="5846339" y="1815167"/>
                  <a:pt x="5896616" y="2165262"/>
                </a:cubicBezTo>
                <a:cubicBezTo>
                  <a:pt x="5896783" y="2165315"/>
                  <a:pt x="5896953" y="2165320"/>
                  <a:pt x="5897121" y="2165325"/>
                </a:cubicBezTo>
                <a:lnTo>
                  <a:pt x="5897662" y="2171962"/>
                </a:lnTo>
                <a:cubicBezTo>
                  <a:pt x="5902718" y="2201969"/>
                  <a:pt x="5905168" y="2232611"/>
                  <a:pt x="5905126" y="2263693"/>
                </a:cubicBezTo>
                <a:cubicBezTo>
                  <a:pt x="5906438" y="2269279"/>
                  <a:pt x="5906496" y="2274903"/>
                  <a:pt x="5906496" y="2280541"/>
                </a:cubicBezTo>
                <a:cubicBezTo>
                  <a:pt x="5906496" y="2284333"/>
                  <a:pt x="5906469" y="2288119"/>
                  <a:pt x="5905903" y="2291891"/>
                </a:cubicBezTo>
                <a:lnTo>
                  <a:pt x="5905404" y="2291858"/>
                </a:lnTo>
                <a:lnTo>
                  <a:pt x="5905378" y="2292349"/>
                </a:lnTo>
                <a:lnTo>
                  <a:pt x="5888260" y="2290736"/>
                </a:lnTo>
                <a:cubicBezTo>
                  <a:pt x="5855886" y="2290213"/>
                  <a:pt x="5824005" y="2287255"/>
                  <a:pt x="5792833" y="2281745"/>
                </a:cubicBezTo>
                <a:cubicBezTo>
                  <a:pt x="5787256" y="2282161"/>
                  <a:pt x="5781927" y="2281220"/>
                  <a:pt x="5776617" y="2280217"/>
                </a:cubicBezTo>
                <a:lnTo>
                  <a:pt x="5776501" y="2279078"/>
                </a:lnTo>
                <a:cubicBezTo>
                  <a:pt x="5417649" y="2220146"/>
                  <a:pt x="5136610" y="1941574"/>
                  <a:pt x="5086335" y="1591480"/>
                </a:cubicBezTo>
                <a:cubicBezTo>
                  <a:pt x="5086167" y="1591427"/>
                  <a:pt x="5085999" y="1591423"/>
                  <a:pt x="5085830" y="1591418"/>
                </a:cubicBezTo>
                <a:lnTo>
                  <a:pt x="5085291" y="1584794"/>
                </a:lnTo>
                <a:cubicBezTo>
                  <a:pt x="5080233" y="1554782"/>
                  <a:pt x="5077782" y="1524133"/>
                  <a:pt x="5077824" y="1493044"/>
                </a:cubicBezTo>
                <a:cubicBezTo>
                  <a:pt x="5076512" y="1487460"/>
                  <a:pt x="5076453" y="1481838"/>
                  <a:pt x="5076453" y="1476202"/>
                </a:cubicBezTo>
                <a:lnTo>
                  <a:pt x="5077047" y="1464852"/>
                </a:lnTo>
                <a:lnTo>
                  <a:pt x="5077545" y="1464884"/>
                </a:lnTo>
                <a:close/>
                <a:moveTo>
                  <a:pt x="5063783" y="1464394"/>
                </a:moveTo>
                <a:lnTo>
                  <a:pt x="5063809" y="1464884"/>
                </a:lnTo>
                <a:lnTo>
                  <a:pt x="5064307" y="1464852"/>
                </a:lnTo>
                <a:lnTo>
                  <a:pt x="5064902" y="1476202"/>
                </a:lnTo>
                <a:cubicBezTo>
                  <a:pt x="5064902" y="1481838"/>
                  <a:pt x="5064842" y="1487460"/>
                  <a:pt x="5063530" y="1493044"/>
                </a:cubicBezTo>
                <a:cubicBezTo>
                  <a:pt x="5063572" y="1524133"/>
                  <a:pt x="5061122" y="1554782"/>
                  <a:pt x="5056063" y="1584794"/>
                </a:cubicBezTo>
                <a:lnTo>
                  <a:pt x="5055525" y="1591418"/>
                </a:lnTo>
                <a:cubicBezTo>
                  <a:pt x="5055355" y="1591423"/>
                  <a:pt x="5055187" y="1591427"/>
                  <a:pt x="5055019" y="1591480"/>
                </a:cubicBezTo>
                <a:cubicBezTo>
                  <a:pt x="5004744" y="1941574"/>
                  <a:pt x="4723705" y="2220146"/>
                  <a:pt x="4364853" y="2279078"/>
                </a:cubicBezTo>
                <a:lnTo>
                  <a:pt x="4364737" y="2280217"/>
                </a:lnTo>
                <a:cubicBezTo>
                  <a:pt x="4359427" y="2281220"/>
                  <a:pt x="4354098" y="2282161"/>
                  <a:pt x="4348521" y="2281745"/>
                </a:cubicBezTo>
                <a:cubicBezTo>
                  <a:pt x="4317350" y="2287255"/>
                  <a:pt x="4285468" y="2290213"/>
                  <a:pt x="4253094" y="2290736"/>
                </a:cubicBezTo>
                <a:lnTo>
                  <a:pt x="4235976" y="2292349"/>
                </a:lnTo>
                <a:lnTo>
                  <a:pt x="4235950" y="2291858"/>
                </a:lnTo>
                <a:lnTo>
                  <a:pt x="4235451" y="2291891"/>
                </a:lnTo>
                <a:cubicBezTo>
                  <a:pt x="4234885" y="2288119"/>
                  <a:pt x="4234858" y="2284333"/>
                  <a:pt x="4234858" y="2280541"/>
                </a:cubicBezTo>
                <a:cubicBezTo>
                  <a:pt x="4234858" y="2274903"/>
                  <a:pt x="4234916" y="2269279"/>
                  <a:pt x="4236228" y="2263693"/>
                </a:cubicBezTo>
                <a:cubicBezTo>
                  <a:pt x="4236186" y="2232611"/>
                  <a:pt x="4238636" y="2201969"/>
                  <a:pt x="4243692" y="2171962"/>
                </a:cubicBezTo>
                <a:lnTo>
                  <a:pt x="4244233" y="2165325"/>
                </a:lnTo>
                <a:cubicBezTo>
                  <a:pt x="4244401" y="2165320"/>
                  <a:pt x="4244571" y="2165315"/>
                  <a:pt x="4244738" y="2165262"/>
                </a:cubicBezTo>
                <a:cubicBezTo>
                  <a:pt x="4295015" y="1815167"/>
                  <a:pt x="4576054" y="1536596"/>
                  <a:pt x="4934904" y="1477664"/>
                </a:cubicBezTo>
                <a:lnTo>
                  <a:pt x="4935021" y="1476525"/>
                </a:lnTo>
                <a:cubicBezTo>
                  <a:pt x="4940330" y="1475523"/>
                  <a:pt x="4945658" y="1474582"/>
                  <a:pt x="4951234" y="1474998"/>
                </a:cubicBezTo>
                <a:cubicBezTo>
                  <a:pt x="4982417" y="1469485"/>
                  <a:pt x="5014310" y="1466527"/>
                  <a:pt x="5046695" y="1466004"/>
                </a:cubicBezTo>
                <a:close/>
                <a:moveTo>
                  <a:pt x="3385420" y="1464394"/>
                </a:moveTo>
                <a:lnTo>
                  <a:pt x="3402507" y="1466004"/>
                </a:lnTo>
                <a:cubicBezTo>
                  <a:pt x="3434893" y="1466527"/>
                  <a:pt x="3466785" y="1469485"/>
                  <a:pt x="3497969" y="1474998"/>
                </a:cubicBezTo>
                <a:cubicBezTo>
                  <a:pt x="3503545" y="1474582"/>
                  <a:pt x="3508873" y="1475523"/>
                  <a:pt x="3514181" y="1476525"/>
                </a:cubicBezTo>
                <a:lnTo>
                  <a:pt x="3514298" y="1477664"/>
                </a:lnTo>
                <a:cubicBezTo>
                  <a:pt x="3873149" y="1536596"/>
                  <a:pt x="4154188" y="1815167"/>
                  <a:pt x="4204464" y="2165262"/>
                </a:cubicBezTo>
                <a:cubicBezTo>
                  <a:pt x="4204632" y="2165315"/>
                  <a:pt x="4204801" y="2165320"/>
                  <a:pt x="4204970" y="2165325"/>
                </a:cubicBezTo>
                <a:lnTo>
                  <a:pt x="4205510" y="2171962"/>
                </a:lnTo>
                <a:cubicBezTo>
                  <a:pt x="4210567" y="2201969"/>
                  <a:pt x="4213016" y="2232611"/>
                  <a:pt x="4212974" y="2263693"/>
                </a:cubicBezTo>
                <a:cubicBezTo>
                  <a:pt x="4214286" y="2269279"/>
                  <a:pt x="4214345" y="2274903"/>
                  <a:pt x="4214345" y="2280541"/>
                </a:cubicBezTo>
                <a:cubicBezTo>
                  <a:pt x="4214345" y="2284333"/>
                  <a:pt x="4214318" y="2288119"/>
                  <a:pt x="4213752" y="2291891"/>
                </a:cubicBezTo>
                <a:lnTo>
                  <a:pt x="4213253" y="2291858"/>
                </a:lnTo>
                <a:lnTo>
                  <a:pt x="4213227" y="2292349"/>
                </a:lnTo>
                <a:lnTo>
                  <a:pt x="4196108" y="2290736"/>
                </a:lnTo>
                <a:cubicBezTo>
                  <a:pt x="4163734" y="2290213"/>
                  <a:pt x="4131854" y="2287255"/>
                  <a:pt x="4100682" y="2281745"/>
                </a:cubicBezTo>
                <a:cubicBezTo>
                  <a:pt x="4095105" y="2282161"/>
                  <a:pt x="4089776" y="2281220"/>
                  <a:pt x="4084465" y="2280217"/>
                </a:cubicBezTo>
                <a:lnTo>
                  <a:pt x="4084349" y="2279078"/>
                </a:lnTo>
                <a:cubicBezTo>
                  <a:pt x="3725498" y="2220146"/>
                  <a:pt x="3444459" y="1941574"/>
                  <a:pt x="3394183" y="1591480"/>
                </a:cubicBezTo>
                <a:cubicBezTo>
                  <a:pt x="3394016" y="1591427"/>
                  <a:pt x="3393847" y="1591423"/>
                  <a:pt x="3393678" y="1591418"/>
                </a:cubicBezTo>
                <a:lnTo>
                  <a:pt x="3393139" y="1584794"/>
                </a:lnTo>
                <a:cubicBezTo>
                  <a:pt x="3388081" y="1554782"/>
                  <a:pt x="3385630" y="1524133"/>
                  <a:pt x="3385672" y="1493044"/>
                </a:cubicBezTo>
                <a:cubicBezTo>
                  <a:pt x="3384360" y="1487460"/>
                  <a:pt x="3384302" y="1481838"/>
                  <a:pt x="3384302" y="1476202"/>
                </a:cubicBezTo>
                <a:lnTo>
                  <a:pt x="3384896" y="1464852"/>
                </a:lnTo>
                <a:lnTo>
                  <a:pt x="3385394" y="1464884"/>
                </a:lnTo>
                <a:close/>
                <a:moveTo>
                  <a:pt x="3371632" y="1464394"/>
                </a:moveTo>
                <a:lnTo>
                  <a:pt x="3371658" y="1464884"/>
                </a:lnTo>
                <a:lnTo>
                  <a:pt x="3372156" y="1464852"/>
                </a:lnTo>
                <a:lnTo>
                  <a:pt x="3372750" y="1476202"/>
                </a:lnTo>
                <a:cubicBezTo>
                  <a:pt x="3372750" y="1481838"/>
                  <a:pt x="3372691" y="1487460"/>
                  <a:pt x="3371379" y="1493044"/>
                </a:cubicBezTo>
                <a:cubicBezTo>
                  <a:pt x="3371421" y="1524133"/>
                  <a:pt x="3368971" y="1554782"/>
                  <a:pt x="3363912" y="1584794"/>
                </a:cubicBezTo>
                <a:lnTo>
                  <a:pt x="3363374" y="1591418"/>
                </a:lnTo>
                <a:cubicBezTo>
                  <a:pt x="3363204" y="1591423"/>
                  <a:pt x="3363036" y="1591427"/>
                  <a:pt x="3362868" y="1591480"/>
                </a:cubicBezTo>
                <a:cubicBezTo>
                  <a:pt x="3312593" y="1941574"/>
                  <a:pt x="3031554" y="2220146"/>
                  <a:pt x="2672703" y="2279078"/>
                </a:cubicBezTo>
                <a:lnTo>
                  <a:pt x="2672586" y="2280217"/>
                </a:lnTo>
                <a:cubicBezTo>
                  <a:pt x="2667276" y="2281220"/>
                  <a:pt x="2661947" y="2282161"/>
                  <a:pt x="2656370" y="2281745"/>
                </a:cubicBezTo>
                <a:cubicBezTo>
                  <a:pt x="2625198" y="2287255"/>
                  <a:pt x="2593318" y="2290213"/>
                  <a:pt x="2560943" y="2290736"/>
                </a:cubicBezTo>
                <a:lnTo>
                  <a:pt x="2543825" y="2292349"/>
                </a:lnTo>
                <a:lnTo>
                  <a:pt x="2543799" y="2291858"/>
                </a:lnTo>
                <a:lnTo>
                  <a:pt x="2543300" y="2291891"/>
                </a:lnTo>
                <a:cubicBezTo>
                  <a:pt x="2542734" y="2288119"/>
                  <a:pt x="2542707" y="2284333"/>
                  <a:pt x="2542707" y="2280541"/>
                </a:cubicBezTo>
                <a:cubicBezTo>
                  <a:pt x="2542707" y="2274903"/>
                  <a:pt x="2542765" y="2269279"/>
                  <a:pt x="2544077" y="2263693"/>
                </a:cubicBezTo>
                <a:cubicBezTo>
                  <a:pt x="2544035" y="2232611"/>
                  <a:pt x="2546485" y="2201969"/>
                  <a:pt x="2551541" y="2171962"/>
                </a:cubicBezTo>
                <a:lnTo>
                  <a:pt x="2552082" y="2165325"/>
                </a:lnTo>
                <a:cubicBezTo>
                  <a:pt x="2552250" y="2165320"/>
                  <a:pt x="2552420" y="2165315"/>
                  <a:pt x="2552587" y="2165262"/>
                </a:cubicBezTo>
                <a:cubicBezTo>
                  <a:pt x="2602864" y="1815167"/>
                  <a:pt x="2883903" y="1536596"/>
                  <a:pt x="3242753" y="1477664"/>
                </a:cubicBezTo>
                <a:lnTo>
                  <a:pt x="3242870" y="1476525"/>
                </a:lnTo>
                <a:cubicBezTo>
                  <a:pt x="3248179" y="1475523"/>
                  <a:pt x="3253507" y="1474582"/>
                  <a:pt x="3259083" y="1474998"/>
                </a:cubicBezTo>
                <a:cubicBezTo>
                  <a:pt x="3290266" y="1469485"/>
                  <a:pt x="3322159" y="1466527"/>
                  <a:pt x="3354544" y="1466004"/>
                </a:cubicBezTo>
                <a:close/>
                <a:moveTo>
                  <a:pt x="1693269" y="1464394"/>
                </a:moveTo>
                <a:lnTo>
                  <a:pt x="1710356" y="1466004"/>
                </a:lnTo>
                <a:cubicBezTo>
                  <a:pt x="1742742" y="1466527"/>
                  <a:pt x="1774634" y="1469485"/>
                  <a:pt x="1805818" y="1474998"/>
                </a:cubicBezTo>
                <a:cubicBezTo>
                  <a:pt x="1811394" y="1474582"/>
                  <a:pt x="1816722" y="1475523"/>
                  <a:pt x="1822030" y="1476525"/>
                </a:cubicBezTo>
                <a:lnTo>
                  <a:pt x="1822148" y="1477664"/>
                </a:lnTo>
                <a:cubicBezTo>
                  <a:pt x="2180998" y="1536596"/>
                  <a:pt x="2462037" y="1815167"/>
                  <a:pt x="2512313" y="2165262"/>
                </a:cubicBezTo>
                <a:cubicBezTo>
                  <a:pt x="2512481" y="2165315"/>
                  <a:pt x="2512650" y="2165320"/>
                  <a:pt x="2512819" y="2165325"/>
                </a:cubicBezTo>
                <a:lnTo>
                  <a:pt x="2513359" y="2171962"/>
                </a:lnTo>
                <a:cubicBezTo>
                  <a:pt x="2518416" y="2201969"/>
                  <a:pt x="2520865" y="2232611"/>
                  <a:pt x="2520823" y="2263693"/>
                </a:cubicBezTo>
                <a:cubicBezTo>
                  <a:pt x="2522135" y="2269279"/>
                  <a:pt x="2522194" y="2274903"/>
                  <a:pt x="2522194" y="2280541"/>
                </a:cubicBezTo>
                <a:cubicBezTo>
                  <a:pt x="2522194" y="2284333"/>
                  <a:pt x="2522167" y="2288119"/>
                  <a:pt x="2521601" y="2291891"/>
                </a:cubicBezTo>
                <a:lnTo>
                  <a:pt x="2521102" y="2291858"/>
                </a:lnTo>
                <a:lnTo>
                  <a:pt x="2521076" y="2292349"/>
                </a:lnTo>
                <a:lnTo>
                  <a:pt x="2503957" y="2290736"/>
                </a:lnTo>
                <a:cubicBezTo>
                  <a:pt x="2471583" y="2290213"/>
                  <a:pt x="2439703" y="2287255"/>
                  <a:pt x="2408531" y="2281745"/>
                </a:cubicBezTo>
                <a:cubicBezTo>
                  <a:pt x="2402954" y="2282161"/>
                  <a:pt x="2397625" y="2281220"/>
                  <a:pt x="2392314" y="2280217"/>
                </a:cubicBezTo>
                <a:lnTo>
                  <a:pt x="2392198" y="2279078"/>
                </a:lnTo>
                <a:cubicBezTo>
                  <a:pt x="2033347" y="2220146"/>
                  <a:pt x="1752308" y="1941574"/>
                  <a:pt x="1702032" y="1591480"/>
                </a:cubicBezTo>
                <a:cubicBezTo>
                  <a:pt x="1701865" y="1591427"/>
                  <a:pt x="1701696" y="1591423"/>
                  <a:pt x="1701527" y="1591418"/>
                </a:cubicBezTo>
                <a:lnTo>
                  <a:pt x="1700989" y="1584794"/>
                </a:lnTo>
                <a:cubicBezTo>
                  <a:pt x="1695930" y="1554782"/>
                  <a:pt x="1693479" y="1524133"/>
                  <a:pt x="1693521" y="1493044"/>
                </a:cubicBezTo>
                <a:cubicBezTo>
                  <a:pt x="1692209" y="1487460"/>
                  <a:pt x="1692151" y="1481838"/>
                  <a:pt x="1692151" y="1476202"/>
                </a:cubicBezTo>
                <a:lnTo>
                  <a:pt x="1692745" y="1464852"/>
                </a:lnTo>
                <a:lnTo>
                  <a:pt x="1693243" y="1464884"/>
                </a:lnTo>
                <a:close/>
                <a:moveTo>
                  <a:pt x="1679481" y="1464394"/>
                </a:moveTo>
                <a:lnTo>
                  <a:pt x="1679507" y="1464884"/>
                </a:lnTo>
                <a:lnTo>
                  <a:pt x="1680005" y="1464852"/>
                </a:lnTo>
                <a:lnTo>
                  <a:pt x="1680599" y="1476202"/>
                </a:lnTo>
                <a:cubicBezTo>
                  <a:pt x="1680599" y="1481838"/>
                  <a:pt x="1680540" y="1487460"/>
                  <a:pt x="1679228" y="1493044"/>
                </a:cubicBezTo>
                <a:cubicBezTo>
                  <a:pt x="1679270" y="1524133"/>
                  <a:pt x="1676820" y="1554782"/>
                  <a:pt x="1671761" y="1584794"/>
                </a:cubicBezTo>
                <a:lnTo>
                  <a:pt x="1671223" y="1591418"/>
                </a:lnTo>
                <a:cubicBezTo>
                  <a:pt x="1671053" y="1591423"/>
                  <a:pt x="1670885" y="1591427"/>
                  <a:pt x="1670717" y="1591480"/>
                </a:cubicBezTo>
                <a:cubicBezTo>
                  <a:pt x="1620442" y="1941574"/>
                  <a:pt x="1339403" y="2220146"/>
                  <a:pt x="980552" y="2279078"/>
                </a:cubicBezTo>
                <a:lnTo>
                  <a:pt x="980435" y="2280217"/>
                </a:lnTo>
                <a:cubicBezTo>
                  <a:pt x="975125" y="2281220"/>
                  <a:pt x="969796" y="2282161"/>
                  <a:pt x="964219" y="2281745"/>
                </a:cubicBezTo>
                <a:cubicBezTo>
                  <a:pt x="933047" y="2287255"/>
                  <a:pt x="901167" y="2290213"/>
                  <a:pt x="868792" y="2290736"/>
                </a:cubicBezTo>
                <a:lnTo>
                  <a:pt x="851674" y="2292349"/>
                </a:lnTo>
                <a:lnTo>
                  <a:pt x="851648" y="2291858"/>
                </a:lnTo>
                <a:lnTo>
                  <a:pt x="851149" y="2291891"/>
                </a:lnTo>
                <a:cubicBezTo>
                  <a:pt x="850583" y="2288119"/>
                  <a:pt x="850556" y="2284333"/>
                  <a:pt x="850556" y="2280541"/>
                </a:cubicBezTo>
                <a:cubicBezTo>
                  <a:pt x="850556" y="2274903"/>
                  <a:pt x="850614" y="2269279"/>
                  <a:pt x="851926" y="2263693"/>
                </a:cubicBezTo>
                <a:cubicBezTo>
                  <a:pt x="851884" y="2232611"/>
                  <a:pt x="854334" y="2201969"/>
                  <a:pt x="859390" y="2171962"/>
                </a:cubicBezTo>
                <a:lnTo>
                  <a:pt x="859931" y="2165325"/>
                </a:lnTo>
                <a:cubicBezTo>
                  <a:pt x="860099" y="2165320"/>
                  <a:pt x="860269" y="2165315"/>
                  <a:pt x="860436" y="2165262"/>
                </a:cubicBezTo>
                <a:cubicBezTo>
                  <a:pt x="910713" y="1815167"/>
                  <a:pt x="1191752" y="1536596"/>
                  <a:pt x="1550602" y="1477664"/>
                </a:cubicBezTo>
                <a:lnTo>
                  <a:pt x="1550719" y="1476525"/>
                </a:lnTo>
                <a:cubicBezTo>
                  <a:pt x="1556028" y="1475523"/>
                  <a:pt x="1561356" y="1474582"/>
                  <a:pt x="1566932" y="1474998"/>
                </a:cubicBezTo>
                <a:cubicBezTo>
                  <a:pt x="1598115" y="1469485"/>
                  <a:pt x="1630008" y="1466527"/>
                  <a:pt x="1662393" y="1466004"/>
                </a:cubicBezTo>
                <a:close/>
                <a:moveTo>
                  <a:pt x="1118" y="1464394"/>
                </a:moveTo>
                <a:lnTo>
                  <a:pt x="18205" y="1466004"/>
                </a:lnTo>
                <a:cubicBezTo>
                  <a:pt x="50591" y="1466527"/>
                  <a:pt x="82483" y="1469485"/>
                  <a:pt x="113667" y="1474998"/>
                </a:cubicBezTo>
                <a:cubicBezTo>
                  <a:pt x="119243" y="1474582"/>
                  <a:pt x="124571" y="1475523"/>
                  <a:pt x="129879" y="1476525"/>
                </a:cubicBezTo>
                <a:lnTo>
                  <a:pt x="129997" y="1477664"/>
                </a:lnTo>
                <a:cubicBezTo>
                  <a:pt x="488847" y="1536596"/>
                  <a:pt x="769886" y="1815167"/>
                  <a:pt x="820162" y="2165262"/>
                </a:cubicBezTo>
                <a:cubicBezTo>
                  <a:pt x="820330" y="2165315"/>
                  <a:pt x="820499" y="2165320"/>
                  <a:pt x="820668" y="2165325"/>
                </a:cubicBezTo>
                <a:lnTo>
                  <a:pt x="821208" y="2171962"/>
                </a:lnTo>
                <a:cubicBezTo>
                  <a:pt x="826265" y="2201969"/>
                  <a:pt x="828714" y="2232611"/>
                  <a:pt x="828672" y="2263693"/>
                </a:cubicBezTo>
                <a:cubicBezTo>
                  <a:pt x="829984" y="2269279"/>
                  <a:pt x="830043" y="2274903"/>
                  <a:pt x="830043" y="2280541"/>
                </a:cubicBezTo>
                <a:cubicBezTo>
                  <a:pt x="830043" y="2284333"/>
                  <a:pt x="830016" y="2288119"/>
                  <a:pt x="829450" y="2291891"/>
                </a:cubicBezTo>
                <a:lnTo>
                  <a:pt x="828951" y="2291858"/>
                </a:lnTo>
                <a:lnTo>
                  <a:pt x="828925" y="2292349"/>
                </a:lnTo>
                <a:lnTo>
                  <a:pt x="811806" y="2290736"/>
                </a:lnTo>
                <a:cubicBezTo>
                  <a:pt x="779432" y="2290213"/>
                  <a:pt x="747552" y="2287255"/>
                  <a:pt x="716380" y="2281745"/>
                </a:cubicBezTo>
                <a:cubicBezTo>
                  <a:pt x="710803" y="2282161"/>
                  <a:pt x="705474" y="2281220"/>
                  <a:pt x="700163" y="2280217"/>
                </a:cubicBezTo>
                <a:lnTo>
                  <a:pt x="700047" y="2279078"/>
                </a:lnTo>
                <a:cubicBezTo>
                  <a:pt x="341196" y="2220146"/>
                  <a:pt x="60157" y="1941574"/>
                  <a:pt x="9881" y="1591480"/>
                </a:cubicBezTo>
                <a:cubicBezTo>
                  <a:pt x="9714" y="1591427"/>
                  <a:pt x="9545" y="1591423"/>
                  <a:pt x="9376" y="1591418"/>
                </a:cubicBezTo>
                <a:lnTo>
                  <a:pt x="8837" y="1584794"/>
                </a:lnTo>
                <a:cubicBezTo>
                  <a:pt x="3779" y="1554782"/>
                  <a:pt x="1328" y="1524133"/>
                  <a:pt x="1370" y="1493044"/>
                </a:cubicBezTo>
                <a:cubicBezTo>
                  <a:pt x="58" y="1487460"/>
                  <a:pt x="0" y="1481838"/>
                  <a:pt x="0" y="1476202"/>
                </a:cubicBezTo>
                <a:lnTo>
                  <a:pt x="594" y="1464852"/>
                </a:lnTo>
                <a:lnTo>
                  <a:pt x="1092" y="1464884"/>
                </a:lnTo>
                <a:close/>
                <a:moveTo>
                  <a:pt x="7762529" y="750600"/>
                </a:moveTo>
                <a:cubicBezTo>
                  <a:pt x="7815805" y="1021506"/>
                  <a:pt x="8030648" y="1236303"/>
                  <a:pt x="8305838" y="1295446"/>
                </a:cubicBezTo>
                <a:cubicBezTo>
                  <a:pt x="8252563" y="1024540"/>
                  <a:pt x="8037719" y="809743"/>
                  <a:pt x="7762529" y="750600"/>
                </a:cubicBezTo>
                <a:close/>
                <a:moveTo>
                  <a:pt x="7455280" y="750600"/>
                </a:moveTo>
                <a:cubicBezTo>
                  <a:pt x="7180090" y="809743"/>
                  <a:pt x="6965246" y="1024540"/>
                  <a:pt x="6911971" y="1295446"/>
                </a:cubicBezTo>
                <a:cubicBezTo>
                  <a:pt x="7187161" y="1236303"/>
                  <a:pt x="7402004" y="1021506"/>
                  <a:pt x="7455280" y="750600"/>
                </a:cubicBezTo>
                <a:close/>
                <a:moveTo>
                  <a:pt x="6070378" y="750600"/>
                </a:moveTo>
                <a:cubicBezTo>
                  <a:pt x="6123654" y="1021506"/>
                  <a:pt x="6338497" y="1236303"/>
                  <a:pt x="6613687" y="1295446"/>
                </a:cubicBezTo>
                <a:cubicBezTo>
                  <a:pt x="6560412" y="1024540"/>
                  <a:pt x="6345568" y="809743"/>
                  <a:pt x="6070378" y="750600"/>
                </a:cubicBezTo>
                <a:close/>
                <a:moveTo>
                  <a:pt x="5763129" y="750600"/>
                </a:moveTo>
                <a:cubicBezTo>
                  <a:pt x="5487939" y="809743"/>
                  <a:pt x="5273095" y="1024540"/>
                  <a:pt x="5219820" y="1295446"/>
                </a:cubicBezTo>
                <a:cubicBezTo>
                  <a:pt x="5495010" y="1236303"/>
                  <a:pt x="5709853" y="1021506"/>
                  <a:pt x="5763129" y="750600"/>
                </a:cubicBezTo>
                <a:close/>
                <a:moveTo>
                  <a:pt x="4378227" y="750600"/>
                </a:moveTo>
                <a:cubicBezTo>
                  <a:pt x="4431503" y="1021506"/>
                  <a:pt x="4646346" y="1236303"/>
                  <a:pt x="4921536" y="1295446"/>
                </a:cubicBezTo>
                <a:cubicBezTo>
                  <a:pt x="4868261" y="1024540"/>
                  <a:pt x="4653417" y="809743"/>
                  <a:pt x="4378227" y="750600"/>
                </a:cubicBezTo>
                <a:close/>
                <a:moveTo>
                  <a:pt x="4070978" y="750600"/>
                </a:moveTo>
                <a:cubicBezTo>
                  <a:pt x="3795788" y="809743"/>
                  <a:pt x="3580944" y="1024540"/>
                  <a:pt x="3527669" y="1295446"/>
                </a:cubicBezTo>
                <a:cubicBezTo>
                  <a:pt x="3802859" y="1236303"/>
                  <a:pt x="4017702" y="1021506"/>
                  <a:pt x="4070978" y="750600"/>
                </a:cubicBezTo>
                <a:close/>
                <a:moveTo>
                  <a:pt x="2686076" y="750600"/>
                </a:moveTo>
                <a:cubicBezTo>
                  <a:pt x="2739352" y="1021506"/>
                  <a:pt x="2954195" y="1236303"/>
                  <a:pt x="3229385" y="1295446"/>
                </a:cubicBezTo>
                <a:cubicBezTo>
                  <a:pt x="3176110" y="1024540"/>
                  <a:pt x="2961266" y="809743"/>
                  <a:pt x="2686076" y="750600"/>
                </a:cubicBezTo>
                <a:close/>
                <a:moveTo>
                  <a:pt x="2378827" y="750600"/>
                </a:moveTo>
                <a:cubicBezTo>
                  <a:pt x="2103637" y="809743"/>
                  <a:pt x="1888793" y="1024540"/>
                  <a:pt x="1835518" y="1295446"/>
                </a:cubicBezTo>
                <a:cubicBezTo>
                  <a:pt x="2110708" y="1236303"/>
                  <a:pt x="2325551" y="1021506"/>
                  <a:pt x="2378827" y="750600"/>
                </a:cubicBezTo>
                <a:close/>
                <a:moveTo>
                  <a:pt x="993925" y="750600"/>
                </a:moveTo>
                <a:cubicBezTo>
                  <a:pt x="1047201" y="1021506"/>
                  <a:pt x="1262044" y="1236303"/>
                  <a:pt x="1537234" y="1295446"/>
                </a:cubicBezTo>
                <a:cubicBezTo>
                  <a:pt x="1483959" y="1024540"/>
                  <a:pt x="1269115" y="809743"/>
                  <a:pt x="993925" y="750600"/>
                </a:cubicBezTo>
                <a:close/>
                <a:moveTo>
                  <a:pt x="686676" y="750600"/>
                </a:moveTo>
                <a:cubicBezTo>
                  <a:pt x="411486" y="809743"/>
                  <a:pt x="196642" y="1024540"/>
                  <a:pt x="143367" y="1295446"/>
                </a:cubicBezTo>
                <a:cubicBezTo>
                  <a:pt x="418557" y="1236303"/>
                  <a:pt x="633400" y="1021506"/>
                  <a:pt x="686676" y="750600"/>
                </a:cubicBezTo>
                <a:close/>
                <a:moveTo>
                  <a:pt x="9139239" y="624486"/>
                </a:moveTo>
                <a:lnTo>
                  <a:pt x="9139239" y="752995"/>
                </a:lnTo>
                <a:lnTo>
                  <a:pt x="9047261" y="779881"/>
                </a:lnTo>
                <a:cubicBezTo>
                  <a:pt x="8821055" y="864319"/>
                  <a:pt x="8650738" y="1058403"/>
                  <a:pt x="8604122" y="1295446"/>
                </a:cubicBezTo>
                <a:cubicBezTo>
                  <a:pt x="8844913" y="1243696"/>
                  <a:pt x="9039501" y="1072773"/>
                  <a:pt x="9120077" y="849365"/>
                </a:cubicBezTo>
                <a:lnTo>
                  <a:pt x="9139239" y="780178"/>
                </a:lnTo>
                <a:lnTo>
                  <a:pt x="9139239" y="1085737"/>
                </a:lnTo>
                <a:lnTo>
                  <a:pt x="9135069" y="1092549"/>
                </a:lnTo>
                <a:cubicBezTo>
                  <a:pt x="9008919" y="1266178"/>
                  <a:pt x="8815033" y="1389778"/>
                  <a:pt x="8590751" y="1426902"/>
                </a:cubicBezTo>
                <a:lnTo>
                  <a:pt x="8590635" y="1428050"/>
                </a:lnTo>
                <a:cubicBezTo>
                  <a:pt x="8585324" y="1429061"/>
                  <a:pt x="8579995" y="1430009"/>
                  <a:pt x="8574418" y="1429590"/>
                </a:cubicBezTo>
                <a:cubicBezTo>
                  <a:pt x="8543246" y="1435144"/>
                  <a:pt x="8511366" y="1438125"/>
                  <a:pt x="8478991" y="1438652"/>
                </a:cubicBezTo>
                <a:lnTo>
                  <a:pt x="8461873" y="1440278"/>
                </a:lnTo>
                <a:lnTo>
                  <a:pt x="8461847" y="1439783"/>
                </a:lnTo>
                <a:lnTo>
                  <a:pt x="8461348" y="1439816"/>
                </a:lnTo>
                <a:cubicBezTo>
                  <a:pt x="8460782" y="1436014"/>
                  <a:pt x="8460755" y="1432198"/>
                  <a:pt x="8460755" y="1428376"/>
                </a:cubicBezTo>
                <a:cubicBezTo>
                  <a:pt x="8460755" y="1422694"/>
                  <a:pt x="8460814" y="1417025"/>
                  <a:pt x="8462126" y="1411395"/>
                </a:cubicBezTo>
                <a:cubicBezTo>
                  <a:pt x="8462083" y="1380067"/>
                  <a:pt x="8464533" y="1349182"/>
                  <a:pt x="8469590" y="1318938"/>
                </a:cubicBezTo>
                <a:lnTo>
                  <a:pt x="8470130" y="1312248"/>
                </a:lnTo>
                <a:cubicBezTo>
                  <a:pt x="8470299" y="1312243"/>
                  <a:pt x="8470468" y="1312238"/>
                  <a:pt x="8470636" y="1312185"/>
                </a:cubicBezTo>
                <a:cubicBezTo>
                  <a:pt x="8514628" y="1003427"/>
                  <a:pt x="8735297" y="749863"/>
                  <a:pt x="9030178" y="651504"/>
                </a:cubicBezTo>
                <a:close/>
                <a:moveTo>
                  <a:pt x="7620280" y="605769"/>
                </a:moveTo>
                <a:lnTo>
                  <a:pt x="7637367" y="607392"/>
                </a:lnTo>
                <a:cubicBezTo>
                  <a:pt x="7669753" y="607919"/>
                  <a:pt x="7701646" y="610900"/>
                  <a:pt x="7732829" y="616457"/>
                </a:cubicBezTo>
                <a:cubicBezTo>
                  <a:pt x="7738405" y="616038"/>
                  <a:pt x="7743733" y="616986"/>
                  <a:pt x="7749042" y="617996"/>
                </a:cubicBezTo>
                <a:lnTo>
                  <a:pt x="7749159" y="619144"/>
                </a:lnTo>
                <a:cubicBezTo>
                  <a:pt x="8108009" y="678542"/>
                  <a:pt x="8389048" y="959319"/>
                  <a:pt x="8439324" y="1312185"/>
                </a:cubicBezTo>
                <a:cubicBezTo>
                  <a:pt x="8439492" y="1312238"/>
                  <a:pt x="8439661" y="1312243"/>
                  <a:pt x="8439830" y="1312248"/>
                </a:cubicBezTo>
                <a:lnTo>
                  <a:pt x="8440370" y="1318938"/>
                </a:lnTo>
                <a:cubicBezTo>
                  <a:pt x="8445427" y="1349182"/>
                  <a:pt x="8447877" y="1380067"/>
                  <a:pt x="8447834" y="1411395"/>
                </a:cubicBezTo>
                <a:cubicBezTo>
                  <a:pt x="8449146" y="1417025"/>
                  <a:pt x="8449205" y="1422694"/>
                  <a:pt x="8449205" y="1428376"/>
                </a:cubicBezTo>
                <a:cubicBezTo>
                  <a:pt x="8449205" y="1432198"/>
                  <a:pt x="8449178" y="1436014"/>
                  <a:pt x="8448612" y="1439816"/>
                </a:cubicBezTo>
                <a:lnTo>
                  <a:pt x="8448113" y="1439783"/>
                </a:lnTo>
                <a:lnTo>
                  <a:pt x="8448087" y="1440278"/>
                </a:lnTo>
                <a:lnTo>
                  <a:pt x="8430969" y="1438652"/>
                </a:lnTo>
                <a:cubicBezTo>
                  <a:pt x="8398594" y="1438125"/>
                  <a:pt x="8366714" y="1435144"/>
                  <a:pt x="8335542" y="1429590"/>
                </a:cubicBezTo>
                <a:cubicBezTo>
                  <a:pt x="8329965" y="1430009"/>
                  <a:pt x="8324636" y="1429061"/>
                  <a:pt x="8319325" y="1428050"/>
                </a:cubicBezTo>
                <a:lnTo>
                  <a:pt x="8319209" y="1426902"/>
                </a:lnTo>
                <a:cubicBezTo>
                  <a:pt x="7960358" y="1367503"/>
                  <a:pt x="7679319" y="1086726"/>
                  <a:pt x="7629044" y="733861"/>
                </a:cubicBezTo>
                <a:cubicBezTo>
                  <a:pt x="7628876" y="733808"/>
                  <a:pt x="7628708" y="733803"/>
                  <a:pt x="7628538" y="733798"/>
                </a:cubicBezTo>
                <a:lnTo>
                  <a:pt x="7628000" y="727122"/>
                </a:lnTo>
                <a:cubicBezTo>
                  <a:pt x="7622941" y="696872"/>
                  <a:pt x="7620490" y="665981"/>
                  <a:pt x="7620533" y="634646"/>
                </a:cubicBezTo>
                <a:cubicBezTo>
                  <a:pt x="7619221" y="629018"/>
                  <a:pt x="7619162" y="623351"/>
                  <a:pt x="7619162" y="617670"/>
                </a:cubicBezTo>
                <a:lnTo>
                  <a:pt x="7619756" y="606230"/>
                </a:lnTo>
                <a:lnTo>
                  <a:pt x="7620254" y="606263"/>
                </a:lnTo>
                <a:close/>
                <a:moveTo>
                  <a:pt x="7597529" y="605769"/>
                </a:moveTo>
                <a:lnTo>
                  <a:pt x="7597555" y="606263"/>
                </a:lnTo>
                <a:lnTo>
                  <a:pt x="7598053" y="606230"/>
                </a:lnTo>
                <a:lnTo>
                  <a:pt x="7598647" y="617670"/>
                </a:lnTo>
                <a:cubicBezTo>
                  <a:pt x="7598647" y="623351"/>
                  <a:pt x="7598588" y="629018"/>
                  <a:pt x="7597276" y="634646"/>
                </a:cubicBezTo>
                <a:cubicBezTo>
                  <a:pt x="7597319" y="665981"/>
                  <a:pt x="7594868" y="696872"/>
                  <a:pt x="7589809" y="727122"/>
                </a:cubicBezTo>
                <a:lnTo>
                  <a:pt x="7589271" y="733798"/>
                </a:lnTo>
                <a:cubicBezTo>
                  <a:pt x="7589101" y="733803"/>
                  <a:pt x="7588933" y="733808"/>
                  <a:pt x="7588765" y="733861"/>
                </a:cubicBezTo>
                <a:cubicBezTo>
                  <a:pt x="7538490" y="1086726"/>
                  <a:pt x="7257451" y="1367503"/>
                  <a:pt x="6898600" y="1426902"/>
                </a:cubicBezTo>
                <a:lnTo>
                  <a:pt x="6898484" y="1428050"/>
                </a:lnTo>
                <a:cubicBezTo>
                  <a:pt x="6893173" y="1429061"/>
                  <a:pt x="6887844" y="1430009"/>
                  <a:pt x="6882267" y="1429590"/>
                </a:cubicBezTo>
                <a:cubicBezTo>
                  <a:pt x="6851095" y="1435144"/>
                  <a:pt x="6819215" y="1438125"/>
                  <a:pt x="6786841" y="1438652"/>
                </a:cubicBezTo>
                <a:lnTo>
                  <a:pt x="6769722" y="1440278"/>
                </a:lnTo>
                <a:lnTo>
                  <a:pt x="6769696" y="1439783"/>
                </a:lnTo>
                <a:lnTo>
                  <a:pt x="6769197" y="1439816"/>
                </a:lnTo>
                <a:cubicBezTo>
                  <a:pt x="6768631" y="1436014"/>
                  <a:pt x="6768604" y="1432198"/>
                  <a:pt x="6768604" y="1428376"/>
                </a:cubicBezTo>
                <a:cubicBezTo>
                  <a:pt x="6768604" y="1422694"/>
                  <a:pt x="6768663" y="1417025"/>
                  <a:pt x="6769975" y="1411395"/>
                </a:cubicBezTo>
                <a:cubicBezTo>
                  <a:pt x="6769933" y="1380067"/>
                  <a:pt x="6772382" y="1349182"/>
                  <a:pt x="6777439" y="1318938"/>
                </a:cubicBezTo>
                <a:lnTo>
                  <a:pt x="6777979" y="1312248"/>
                </a:lnTo>
                <a:cubicBezTo>
                  <a:pt x="6778148" y="1312243"/>
                  <a:pt x="6778317" y="1312238"/>
                  <a:pt x="6778485" y="1312185"/>
                </a:cubicBezTo>
                <a:cubicBezTo>
                  <a:pt x="6828761" y="959319"/>
                  <a:pt x="7109800" y="678542"/>
                  <a:pt x="7468650" y="619144"/>
                </a:cubicBezTo>
                <a:lnTo>
                  <a:pt x="7468767" y="617996"/>
                </a:lnTo>
                <a:cubicBezTo>
                  <a:pt x="7474076" y="616986"/>
                  <a:pt x="7479404" y="616038"/>
                  <a:pt x="7484980" y="616457"/>
                </a:cubicBezTo>
                <a:cubicBezTo>
                  <a:pt x="7516163" y="610900"/>
                  <a:pt x="7548056" y="607919"/>
                  <a:pt x="7580442" y="607392"/>
                </a:cubicBezTo>
                <a:close/>
                <a:moveTo>
                  <a:pt x="5928129" y="605769"/>
                </a:moveTo>
                <a:lnTo>
                  <a:pt x="5945217" y="607392"/>
                </a:lnTo>
                <a:cubicBezTo>
                  <a:pt x="5977602" y="607919"/>
                  <a:pt x="6009495" y="610900"/>
                  <a:pt x="6040678" y="616457"/>
                </a:cubicBezTo>
                <a:cubicBezTo>
                  <a:pt x="6046254" y="616038"/>
                  <a:pt x="6051582" y="616986"/>
                  <a:pt x="6056891" y="617996"/>
                </a:cubicBezTo>
                <a:lnTo>
                  <a:pt x="6057008" y="619144"/>
                </a:lnTo>
                <a:cubicBezTo>
                  <a:pt x="6415858" y="678542"/>
                  <a:pt x="6696897" y="959319"/>
                  <a:pt x="6747174" y="1312185"/>
                </a:cubicBezTo>
                <a:cubicBezTo>
                  <a:pt x="6747341" y="1312238"/>
                  <a:pt x="6747511" y="1312243"/>
                  <a:pt x="6747679" y="1312248"/>
                </a:cubicBezTo>
                <a:lnTo>
                  <a:pt x="6748220" y="1318938"/>
                </a:lnTo>
                <a:cubicBezTo>
                  <a:pt x="6753276" y="1349182"/>
                  <a:pt x="6755726" y="1380067"/>
                  <a:pt x="6755684" y="1411395"/>
                </a:cubicBezTo>
                <a:cubicBezTo>
                  <a:pt x="6756996" y="1417025"/>
                  <a:pt x="6757054" y="1422694"/>
                  <a:pt x="6757054" y="1428376"/>
                </a:cubicBezTo>
                <a:cubicBezTo>
                  <a:pt x="6757054" y="1432198"/>
                  <a:pt x="6757027" y="1436014"/>
                  <a:pt x="6756461" y="1439816"/>
                </a:cubicBezTo>
                <a:lnTo>
                  <a:pt x="6755962" y="1439783"/>
                </a:lnTo>
                <a:lnTo>
                  <a:pt x="6755936" y="1440278"/>
                </a:lnTo>
                <a:lnTo>
                  <a:pt x="6738818" y="1438652"/>
                </a:lnTo>
                <a:cubicBezTo>
                  <a:pt x="6706444" y="1438125"/>
                  <a:pt x="6674563" y="1435144"/>
                  <a:pt x="6643391" y="1429590"/>
                </a:cubicBezTo>
                <a:cubicBezTo>
                  <a:pt x="6637814" y="1430009"/>
                  <a:pt x="6632485" y="1429061"/>
                  <a:pt x="6627175" y="1428050"/>
                </a:cubicBezTo>
                <a:lnTo>
                  <a:pt x="6627059" y="1426902"/>
                </a:lnTo>
                <a:cubicBezTo>
                  <a:pt x="6268207" y="1367503"/>
                  <a:pt x="5987168" y="1086726"/>
                  <a:pt x="5936893" y="733861"/>
                </a:cubicBezTo>
                <a:cubicBezTo>
                  <a:pt x="5936725" y="733808"/>
                  <a:pt x="5936557" y="733803"/>
                  <a:pt x="5936387" y="733798"/>
                </a:cubicBezTo>
                <a:lnTo>
                  <a:pt x="5935849" y="727122"/>
                </a:lnTo>
                <a:cubicBezTo>
                  <a:pt x="5930790" y="696872"/>
                  <a:pt x="5928340" y="665981"/>
                  <a:pt x="5928382" y="634646"/>
                </a:cubicBezTo>
                <a:cubicBezTo>
                  <a:pt x="5927070" y="629018"/>
                  <a:pt x="5927011" y="623351"/>
                  <a:pt x="5927011" y="617670"/>
                </a:cubicBezTo>
                <a:lnTo>
                  <a:pt x="5927605" y="606230"/>
                </a:lnTo>
                <a:lnTo>
                  <a:pt x="5928103" y="606263"/>
                </a:lnTo>
                <a:close/>
                <a:moveTo>
                  <a:pt x="5905378" y="605769"/>
                </a:moveTo>
                <a:lnTo>
                  <a:pt x="5905404" y="606263"/>
                </a:lnTo>
                <a:lnTo>
                  <a:pt x="5905902" y="606230"/>
                </a:lnTo>
                <a:lnTo>
                  <a:pt x="5906496" y="617670"/>
                </a:lnTo>
                <a:cubicBezTo>
                  <a:pt x="5906496" y="623351"/>
                  <a:pt x="5906438" y="629018"/>
                  <a:pt x="5905126" y="634646"/>
                </a:cubicBezTo>
                <a:cubicBezTo>
                  <a:pt x="5905168" y="665981"/>
                  <a:pt x="5902717" y="696872"/>
                  <a:pt x="5897659" y="727122"/>
                </a:cubicBezTo>
                <a:lnTo>
                  <a:pt x="5897120" y="733798"/>
                </a:lnTo>
                <a:cubicBezTo>
                  <a:pt x="5896951" y="733803"/>
                  <a:pt x="5896782" y="733808"/>
                  <a:pt x="5896615" y="733861"/>
                </a:cubicBezTo>
                <a:cubicBezTo>
                  <a:pt x="5846339" y="1086726"/>
                  <a:pt x="5565300" y="1367503"/>
                  <a:pt x="5206449" y="1426902"/>
                </a:cubicBezTo>
                <a:lnTo>
                  <a:pt x="5206334" y="1428050"/>
                </a:lnTo>
                <a:cubicBezTo>
                  <a:pt x="5201022" y="1429061"/>
                  <a:pt x="5195693" y="1430009"/>
                  <a:pt x="5190116" y="1429590"/>
                </a:cubicBezTo>
                <a:cubicBezTo>
                  <a:pt x="5158944" y="1435144"/>
                  <a:pt x="5127065" y="1438125"/>
                  <a:pt x="5094690" y="1438652"/>
                </a:cubicBezTo>
                <a:lnTo>
                  <a:pt x="5077571" y="1440278"/>
                </a:lnTo>
                <a:lnTo>
                  <a:pt x="5077545" y="1439783"/>
                </a:lnTo>
                <a:lnTo>
                  <a:pt x="5077046" y="1439816"/>
                </a:lnTo>
                <a:cubicBezTo>
                  <a:pt x="5076480" y="1436014"/>
                  <a:pt x="5076453" y="1432198"/>
                  <a:pt x="5076453" y="1428376"/>
                </a:cubicBezTo>
                <a:cubicBezTo>
                  <a:pt x="5076453" y="1422694"/>
                  <a:pt x="5076512" y="1417025"/>
                  <a:pt x="5077824" y="1411395"/>
                </a:cubicBezTo>
                <a:cubicBezTo>
                  <a:pt x="5077782" y="1380067"/>
                  <a:pt x="5080231" y="1349182"/>
                  <a:pt x="5085288" y="1318938"/>
                </a:cubicBezTo>
                <a:lnTo>
                  <a:pt x="5085828" y="1312248"/>
                </a:lnTo>
                <a:cubicBezTo>
                  <a:pt x="5085997" y="1312243"/>
                  <a:pt x="5086166" y="1312238"/>
                  <a:pt x="5086334" y="1312185"/>
                </a:cubicBezTo>
                <a:cubicBezTo>
                  <a:pt x="5136610" y="959319"/>
                  <a:pt x="5417649" y="678542"/>
                  <a:pt x="5776501" y="619144"/>
                </a:cubicBezTo>
                <a:lnTo>
                  <a:pt x="5776617" y="617996"/>
                </a:lnTo>
                <a:cubicBezTo>
                  <a:pt x="5781926" y="616986"/>
                  <a:pt x="5787253" y="616038"/>
                  <a:pt x="5792829" y="616457"/>
                </a:cubicBezTo>
                <a:cubicBezTo>
                  <a:pt x="5824013" y="610900"/>
                  <a:pt x="5855905" y="607919"/>
                  <a:pt x="5888291" y="607392"/>
                </a:cubicBezTo>
                <a:close/>
                <a:moveTo>
                  <a:pt x="4235979" y="605769"/>
                </a:moveTo>
                <a:lnTo>
                  <a:pt x="4253065" y="607392"/>
                </a:lnTo>
                <a:cubicBezTo>
                  <a:pt x="4285451" y="607919"/>
                  <a:pt x="4317343" y="610900"/>
                  <a:pt x="4348528" y="616457"/>
                </a:cubicBezTo>
                <a:cubicBezTo>
                  <a:pt x="4354104" y="616038"/>
                  <a:pt x="4359431" y="616986"/>
                  <a:pt x="4364739" y="617996"/>
                </a:cubicBezTo>
                <a:lnTo>
                  <a:pt x="4364856" y="619144"/>
                </a:lnTo>
                <a:cubicBezTo>
                  <a:pt x="4723707" y="678542"/>
                  <a:pt x="5004746" y="959319"/>
                  <a:pt x="5055022" y="1312185"/>
                </a:cubicBezTo>
                <a:cubicBezTo>
                  <a:pt x="5055190" y="1312238"/>
                  <a:pt x="5055359" y="1312243"/>
                  <a:pt x="5055528" y="1312248"/>
                </a:cubicBezTo>
                <a:lnTo>
                  <a:pt x="5056068" y="1318938"/>
                </a:lnTo>
                <a:cubicBezTo>
                  <a:pt x="5061125" y="1349182"/>
                  <a:pt x="5063574" y="1380067"/>
                  <a:pt x="5063532" y="1411395"/>
                </a:cubicBezTo>
                <a:cubicBezTo>
                  <a:pt x="5064844" y="1417025"/>
                  <a:pt x="5064903" y="1422694"/>
                  <a:pt x="5064903" y="1428376"/>
                </a:cubicBezTo>
                <a:cubicBezTo>
                  <a:pt x="5064903" y="1432198"/>
                  <a:pt x="5064876" y="1436014"/>
                  <a:pt x="5064310" y="1439816"/>
                </a:cubicBezTo>
                <a:lnTo>
                  <a:pt x="5063811" y="1439783"/>
                </a:lnTo>
                <a:lnTo>
                  <a:pt x="5063785" y="1440278"/>
                </a:lnTo>
                <a:lnTo>
                  <a:pt x="5046666" y="1438652"/>
                </a:lnTo>
                <a:cubicBezTo>
                  <a:pt x="5014292" y="1438125"/>
                  <a:pt x="4982412" y="1435144"/>
                  <a:pt x="4951241" y="1429590"/>
                </a:cubicBezTo>
                <a:cubicBezTo>
                  <a:pt x="4945663" y="1430009"/>
                  <a:pt x="4940334" y="1429061"/>
                  <a:pt x="4935023" y="1428050"/>
                </a:cubicBezTo>
                <a:lnTo>
                  <a:pt x="4934907" y="1426902"/>
                </a:lnTo>
                <a:cubicBezTo>
                  <a:pt x="4576056" y="1367503"/>
                  <a:pt x="4295017" y="1086726"/>
                  <a:pt x="4244741" y="733861"/>
                </a:cubicBezTo>
                <a:cubicBezTo>
                  <a:pt x="4244574" y="733808"/>
                  <a:pt x="4244405" y="733803"/>
                  <a:pt x="4244236" y="733798"/>
                </a:cubicBezTo>
                <a:lnTo>
                  <a:pt x="4243697" y="727122"/>
                </a:lnTo>
                <a:cubicBezTo>
                  <a:pt x="4238639" y="696872"/>
                  <a:pt x="4236188" y="665981"/>
                  <a:pt x="4236230" y="634646"/>
                </a:cubicBezTo>
                <a:cubicBezTo>
                  <a:pt x="4234918" y="629018"/>
                  <a:pt x="4234860" y="623351"/>
                  <a:pt x="4234860" y="617670"/>
                </a:cubicBezTo>
                <a:lnTo>
                  <a:pt x="4235454" y="606230"/>
                </a:lnTo>
                <a:lnTo>
                  <a:pt x="4235952" y="606263"/>
                </a:lnTo>
                <a:close/>
                <a:moveTo>
                  <a:pt x="4213227" y="605769"/>
                </a:moveTo>
                <a:lnTo>
                  <a:pt x="4213253" y="606263"/>
                </a:lnTo>
                <a:lnTo>
                  <a:pt x="4213751" y="606230"/>
                </a:lnTo>
                <a:lnTo>
                  <a:pt x="4214345" y="617670"/>
                </a:lnTo>
                <a:cubicBezTo>
                  <a:pt x="4214345" y="623351"/>
                  <a:pt x="4214286" y="629018"/>
                  <a:pt x="4212974" y="634646"/>
                </a:cubicBezTo>
                <a:cubicBezTo>
                  <a:pt x="4213016" y="665981"/>
                  <a:pt x="4210566" y="696872"/>
                  <a:pt x="4205507" y="727122"/>
                </a:cubicBezTo>
                <a:lnTo>
                  <a:pt x="4204969" y="733798"/>
                </a:lnTo>
                <a:cubicBezTo>
                  <a:pt x="4204799" y="733803"/>
                  <a:pt x="4204631" y="733808"/>
                  <a:pt x="4204463" y="733861"/>
                </a:cubicBezTo>
                <a:cubicBezTo>
                  <a:pt x="4154188" y="1086726"/>
                  <a:pt x="3873149" y="1367503"/>
                  <a:pt x="3514297" y="1426902"/>
                </a:cubicBezTo>
                <a:lnTo>
                  <a:pt x="3514181" y="1428050"/>
                </a:lnTo>
                <a:cubicBezTo>
                  <a:pt x="3508871" y="1429061"/>
                  <a:pt x="3503542" y="1430009"/>
                  <a:pt x="3497965" y="1429590"/>
                </a:cubicBezTo>
                <a:cubicBezTo>
                  <a:pt x="3466793" y="1435144"/>
                  <a:pt x="3434912" y="1438125"/>
                  <a:pt x="3402538" y="1438652"/>
                </a:cubicBezTo>
                <a:lnTo>
                  <a:pt x="3385420" y="1440278"/>
                </a:lnTo>
                <a:lnTo>
                  <a:pt x="3385394" y="1439783"/>
                </a:lnTo>
                <a:lnTo>
                  <a:pt x="3384895" y="1439816"/>
                </a:lnTo>
                <a:cubicBezTo>
                  <a:pt x="3384329" y="1436014"/>
                  <a:pt x="3384302" y="1432198"/>
                  <a:pt x="3384302" y="1428376"/>
                </a:cubicBezTo>
                <a:cubicBezTo>
                  <a:pt x="3384302" y="1422694"/>
                  <a:pt x="3384360" y="1417025"/>
                  <a:pt x="3385672" y="1411395"/>
                </a:cubicBezTo>
                <a:cubicBezTo>
                  <a:pt x="3385630" y="1380067"/>
                  <a:pt x="3388080" y="1349182"/>
                  <a:pt x="3393136" y="1318938"/>
                </a:cubicBezTo>
                <a:lnTo>
                  <a:pt x="3393677" y="1312248"/>
                </a:lnTo>
                <a:cubicBezTo>
                  <a:pt x="3393845" y="1312243"/>
                  <a:pt x="3394015" y="1312238"/>
                  <a:pt x="3394182" y="1312185"/>
                </a:cubicBezTo>
                <a:cubicBezTo>
                  <a:pt x="3444459" y="959319"/>
                  <a:pt x="3725498" y="678542"/>
                  <a:pt x="4084348" y="619144"/>
                </a:cubicBezTo>
                <a:lnTo>
                  <a:pt x="4084465" y="617996"/>
                </a:lnTo>
                <a:cubicBezTo>
                  <a:pt x="4089774" y="616986"/>
                  <a:pt x="4095102" y="616038"/>
                  <a:pt x="4100678" y="616457"/>
                </a:cubicBezTo>
                <a:cubicBezTo>
                  <a:pt x="4131861" y="610900"/>
                  <a:pt x="4163754" y="607919"/>
                  <a:pt x="4196139" y="607392"/>
                </a:cubicBezTo>
                <a:close/>
                <a:moveTo>
                  <a:pt x="2543827" y="605769"/>
                </a:moveTo>
                <a:lnTo>
                  <a:pt x="2560914" y="607392"/>
                </a:lnTo>
                <a:cubicBezTo>
                  <a:pt x="2593300" y="607919"/>
                  <a:pt x="2625192" y="610900"/>
                  <a:pt x="2656376" y="616457"/>
                </a:cubicBezTo>
                <a:cubicBezTo>
                  <a:pt x="2661952" y="616038"/>
                  <a:pt x="2667280" y="616986"/>
                  <a:pt x="2672588" y="617996"/>
                </a:cubicBezTo>
                <a:lnTo>
                  <a:pt x="2672706" y="619144"/>
                </a:lnTo>
                <a:cubicBezTo>
                  <a:pt x="3031556" y="678542"/>
                  <a:pt x="3312595" y="959319"/>
                  <a:pt x="3362871" y="1312185"/>
                </a:cubicBezTo>
                <a:cubicBezTo>
                  <a:pt x="3363039" y="1312238"/>
                  <a:pt x="3363208" y="1312243"/>
                  <a:pt x="3363377" y="1312248"/>
                </a:cubicBezTo>
                <a:lnTo>
                  <a:pt x="3363917" y="1318938"/>
                </a:lnTo>
                <a:cubicBezTo>
                  <a:pt x="3368974" y="1349182"/>
                  <a:pt x="3371423" y="1380067"/>
                  <a:pt x="3371381" y="1411395"/>
                </a:cubicBezTo>
                <a:cubicBezTo>
                  <a:pt x="3372693" y="1417025"/>
                  <a:pt x="3372752" y="1422694"/>
                  <a:pt x="3372752" y="1428376"/>
                </a:cubicBezTo>
                <a:cubicBezTo>
                  <a:pt x="3372752" y="1432198"/>
                  <a:pt x="3372725" y="1436014"/>
                  <a:pt x="3372159" y="1439816"/>
                </a:cubicBezTo>
                <a:lnTo>
                  <a:pt x="3371660" y="1439783"/>
                </a:lnTo>
                <a:lnTo>
                  <a:pt x="3371634" y="1440278"/>
                </a:lnTo>
                <a:lnTo>
                  <a:pt x="3354515" y="1438652"/>
                </a:lnTo>
                <a:cubicBezTo>
                  <a:pt x="3322141" y="1438125"/>
                  <a:pt x="3290261" y="1435144"/>
                  <a:pt x="3259089" y="1429590"/>
                </a:cubicBezTo>
                <a:cubicBezTo>
                  <a:pt x="3253512" y="1430009"/>
                  <a:pt x="3248183" y="1429061"/>
                  <a:pt x="3242872" y="1428050"/>
                </a:cubicBezTo>
                <a:lnTo>
                  <a:pt x="3242756" y="1426902"/>
                </a:lnTo>
                <a:cubicBezTo>
                  <a:pt x="2883905" y="1367503"/>
                  <a:pt x="2602866" y="1086726"/>
                  <a:pt x="2552590" y="733861"/>
                </a:cubicBezTo>
                <a:cubicBezTo>
                  <a:pt x="2552423" y="733808"/>
                  <a:pt x="2552254" y="733803"/>
                  <a:pt x="2552085" y="733798"/>
                </a:cubicBezTo>
                <a:lnTo>
                  <a:pt x="2551547" y="727122"/>
                </a:lnTo>
                <a:cubicBezTo>
                  <a:pt x="2546488" y="696872"/>
                  <a:pt x="2544037" y="665981"/>
                  <a:pt x="2544079" y="634646"/>
                </a:cubicBezTo>
                <a:cubicBezTo>
                  <a:pt x="2542767" y="629018"/>
                  <a:pt x="2542709" y="623351"/>
                  <a:pt x="2542709" y="617670"/>
                </a:cubicBezTo>
                <a:lnTo>
                  <a:pt x="2543303" y="606230"/>
                </a:lnTo>
                <a:lnTo>
                  <a:pt x="2543801" y="606263"/>
                </a:lnTo>
                <a:close/>
                <a:moveTo>
                  <a:pt x="2521076" y="605769"/>
                </a:moveTo>
                <a:lnTo>
                  <a:pt x="2521102" y="606263"/>
                </a:lnTo>
                <a:lnTo>
                  <a:pt x="2521600" y="606230"/>
                </a:lnTo>
                <a:lnTo>
                  <a:pt x="2522194" y="617670"/>
                </a:lnTo>
                <a:cubicBezTo>
                  <a:pt x="2522194" y="623351"/>
                  <a:pt x="2522135" y="629018"/>
                  <a:pt x="2520823" y="634646"/>
                </a:cubicBezTo>
                <a:cubicBezTo>
                  <a:pt x="2520865" y="665981"/>
                  <a:pt x="2518415" y="696872"/>
                  <a:pt x="2513356" y="727122"/>
                </a:cubicBezTo>
                <a:lnTo>
                  <a:pt x="2512818" y="733798"/>
                </a:lnTo>
                <a:cubicBezTo>
                  <a:pt x="2512648" y="733803"/>
                  <a:pt x="2512480" y="733808"/>
                  <a:pt x="2512312" y="733861"/>
                </a:cubicBezTo>
                <a:cubicBezTo>
                  <a:pt x="2462037" y="1086726"/>
                  <a:pt x="2180998" y="1367503"/>
                  <a:pt x="1822147" y="1426902"/>
                </a:cubicBezTo>
                <a:lnTo>
                  <a:pt x="1822030" y="1428050"/>
                </a:lnTo>
                <a:cubicBezTo>
                  <a:pt x="1816720" y="1429061"/>
                  <a:pt x="1811391" y="1430009"/>
                  <a:pt x="1805814" y="1429590"/>
                </a:cubicBezTo>
                <a:cubicBezTo>
                  <a:pt x="1774642" y="1435144"/>
                  <a:pt x="1742762" y="1438125"/>
                  <a:pt x="1710387" y="1438652"/>
                </a:cubicBezTo>
                <a:lnTo>
                  <a:pt x="1693269" y="1440278"/>
                </a:lnTo>
                <a:lnTo>
                  <a:pt x="1693243" y="1439783"/>
                </a:lnTo>
                <a:lnTo>
                  <a:pt x="1692744" y="1439816"/>
                </a:lnTo>
                <a:cubicBezTo>
                  <a:pt x="1692178" y="1436014"/>
                  <a:pt x="1692151" y="1432198"/>
                  <a:pt x="1692151" y="1428376"/>
                </a:cubicBezTo>
                <a:cubicBezTo>
                  <a:pt x="1692151" y="1422694"/>
                  <a:pt x="1692209" y="1417025"/>
                  <a:pt x="1693521" y="1411395"/>
                </a:cubicBezTo>
                <a:cubicBezTo>
                  <a:pt x="1693479" y="1380067"/>
                  <a:pt x="1695929" y="1349182"/>
                  <a:pt x="1700985" y="1318938"/>
                </a:cubicBezTo>
                <a:lnTo>
                  <a:pt x="1701526" y="1312248"/>
                </a:lnTo>
                <a:cubicBezTo>
                  <a:pt x="1701694" y="1312243"/>
                  <a:pt x="1701864" y="1312238"/>
                  <a:pt x="1702031" y="1312185"/>
                </a:cubicBezTo>
                <a:cubicBezTo>
                  <a:pt x="1752308" y="959319"/>
                  <a:pt x="2033347" y="678542"/>
                  <a:pt x="2392197" y="619144"/>
                </a:cubicBezTo>
                <a:lnTo>
                  <a:pt x="2392314" y="617996"/>
                </a:lnTo>
                <a:cubicBezTo>
                  <a:pt x="2397623" y="616986"/>
                  <a:pt x="2402951" y="616038"/>
                  <a:pt x="2408527" y="616457"/>
                </a:cubicBezTo>
                <a:cubicBezTo>
                  <a:pt x="2439710" y="610900"/>
                  <a:pt x="2471603" y="607919"/>
                  <a:pt x="2503988" y="607392"/>
                </a:cubicBezTo>
                <a:close/>
                <a:moveTo>
                  <a:pt x="851676" y="605769"/>
                </a:moveTo>
                <a:lnTo>
                  <a:pt x="868763" y="607392"/>
                </a:lnTo>
                <a:cubicBezTo>
                  <a:pt x="901149" y="607919"/>
                  <a:pt x="933041" y="610900"/>
                  <a:pt x="964225" y="616457"/>
                </a:cubicBezTo>
                <a:cubicBezTo>
                  <a:pt x="969801" y="616038"/>
                  <a:pt x="975129" y="616986"/>
                  <a:pt x="980437" y="617996"/>
                </a:cubicBezTo>
                <a:lnTo>
                  <a:pt x="980555" y="619144"/>
                </a:lnTo>
                <a:cubicBezTo>
                  <a:pt x="1339405" y="678542"/>
                  <a:pt x="1620444" y="959319"/>
                  <a:pt x="1670720" y="1312185"/>
                </a:cubicBezTo>
                <a:cubicBezTo>
                  <a:pt x="1670888" y="1312238"/>
                  <a:pt x="1671057" y="1312243"/>
                  <a:pt x="1671226" y="1312248"/>
                </a:cubicBezTo>
                <a:lnTo>
                  <a:pt x="1671766" y="1318938"/>
                </a:lnTo>
                <a:cubicBezTo>
                  <a:pt x="1676823" y="1349182"/>
                  <a:pt x="1679272" y="1380067"/>
                  <a:pt x="1679230" y="1411395"/>
                </a:cubicBezTo>
                <a:cubicBezTo>
                  <a:pt x="1680542" y="1417025"/>
                  <a:pt x="1680601" y="1422694"/>
                  <a:pt x="1680601" y="1428376"/>
                </a:cubicBezTo>
                <a:cubicBezTo>
                  <a:pt x="1680601" y="1432198"/>
                  <a:pt x="1680574" y="1436014"/>
                  <a:pt x="1680008" y="1439816"/>
                </a:cubicBezTo>
                <a:lnTo>
                  <a:pt x="1679509" y="1439783"/>
                </a:lnTo>
                <a:lnTo>
                  <a:pt x="1679483" y="1440278"/>
                </a:lnTo>
                <a:lnTo>
                  <a:pt x="1662364" y="1438652"/>
                </a:lnTo>
                <a:cubicBezTo>
                  <a:pt x="1629990" y="1438125"/>
                  <a:pt x="1598110" y="1435144"/>
                  <a:pt x="1566938" y="1429590"/>
                </a:cubicBezTo>
                <a:cubicBezTo>
                  <a:pt x="1561361" y="1430009"/>
                  <a:pt x="1556032" y="1429061"/>
                  <a:pt x="1550721" y="1428050"/>
                </a:cubicBezTo>
                <a:lnTo>
                  <a:pt x="1550605" y="1426902"/>
                </a:lnTo>
                <a:cubicBezTo>
                  <a:pt x="1191754" y="1367503"/>
                  <a:pt x="910715" y="1086726"/>
                  <a:pt x="860439" y="733861"/>
                </a:cubicBezTo>
                <a:cubicBezTo>
                  <a:pt x="860272" y="733808"/>
                  <a:pt x="860103" y="733803"/>
                  <a:pt x="859934" y="733798"/>
                </a:cubicBezTo>
                <a:lnTo>
                  <a:pt x="859396" y="727122"/>
                </a:lnTo>
                <a:cubicBezTo>
                  <a:pt x="854337" y="696872"/>
                  <a:pt x="851886" y="665981"/>
                  <a:pt x="851928" y="634646"/>
                </a:cubicBezTo>
                <a:cubicBezTo>
                  <a:pt x="850616" y="629018"/>
                  <a:pt x="850558" y="623351"/>
                  <a:pt x="850558" y="617670"/>
                </a:cubicBezTo>
                <a:lnTo>
                  <a:pt x="851152" y="606230"/>
                </a:lnTo>
                <a:lnTo>
                  <a:pt x="851650" y="606263"/>
                </a:lnTo>
                <a:close/>
                <a:moveTo>
                  <a:pt x="828925" y="605769"/>
                </a:moveTo>
                <a:lnTo>
                  <a:pt x="828951" y="606263"/>
                </a:lnTo>
                <a:lnTo>
                  <a:pt x="829449" y="606230"/>
                </a:lnTo>
                <a:lnTo>
                  <a:pt x="830043" y="617670"/>
                </a:lnTo>
                <a:cubicBezTo>
                  <a:pt x="830043" y="623351"/>
                  <a:pt x="829984" y="629018"/>
                  <a:pt x="828672" y="634646"/>
                </a:cubicBezTo>
                <a:cubicBezTo>
                  <a:pt x="828714" y="665981"/>
                  <a:pt x="826264" y="696872"/>
                  <a:pt x="821205" y="727122"/>
                </a:cubicBezTo>
                <a:lnTo>
                  <a:pt x="820667" y="733798"/>
                </a:lnTo>
                <a:cubicBezTo>
                  <a:pt x="820497" y="733803"/>
                  <a:pt x="820329" y="733808"/>
                  <a:pt x="820161" y="733861"/>
                </a:cubicBezTo>
                <a:cubicBezTo>
                  <a:pt x="769886" y="1086726"/>
                  <a:pt x="488847" y="1367503"/>
                  <a:pt x="129995" y="1426902"/>
                </a:cubicBezTo>
                <a:lnTo>
                  <a:pt x="129879" y="1428050"/>
                </a:lnTo>
                <a:cubicBezTo>
                  <a:pt x="124569" y="1429061"/>
                  <a:pt x="119240" y="1430009"/>
                  <a:pt x="113663" y="1429590"/>
                </a:cubicBezTo>
                <a:cubicBezTo>
                  <a:pt x="82491" y="1435144"/>
                  <a:pt x="50611" y="1438125"/>
                  <a:pt x="18236" y="1438652"/>
                </a:cubicBezTo>
                <a:lnTo>
                  <a:pt x="1118" y="1440278"/>
                </a:lnTo>
                <a:lnTo>
                  <a:pt x="1092" y="1439783"/>
                </a:lnTo>
                <a:lnTo>
                  <a:pt x="593" y="1439816"/>
                </a:lnTo>
                <a:cubicBezTo>
                  <a:pt x="27" y="1436014"/>
                  <a:pt x="0" y="1432198"/>
                  <a:pt x="0" y="1428376"/>
                </a:cubicBezTo>
                <a:cubicBezTo>
                  <a:pt x="0" y="1422694"/>
                  <a:pt x="58" y="1417025"/>
                  <a:pt x="1370" y="1411395"/>
                </a:cubicBezTo>
                <a:cubicBezTo>
                  <a:pt x="1328" y="1380067"/>
                  <a:pt x="3778" y="1349182"/>
                  <a:pt x="8835" y="1318938"/>
                </a:cubicBezTo>
                <a:lnTo>
                  <a:pt x="9375" y="1312248"/>
                </a:lnTo>
                <a:cubicBezTo>
                  <a:pt x="9543" y="1312243"/>
                  <a:pt x="9713" y="1312238"/>
                  <a:pt x="9880" y="1312185"/>
                </a:cubicBezTo>
                <a:cubicBezTo>
                  <a:pt x="60157" y="959319"/>
                  <a:pt x="341196" y="678542"/>
                  <a:pt x="700046" y="619144"/>
                </a:cubicBezTo>
                <a:lnTo>
                  <a:pt x="700163" y="617996"/>
                </a:lnTo>
                <a:cubicBezTo>
                  <a:pt x="705472" y="616986"/>
                  <a:pt x="710800" y="616038"/>
                  <a:pt x="716376" y="616457"/>
                </a:cubicBezTo>
                <a:cubicBezTo>
                  <a:pt x="747559" y="610900"/>
                  <a:pt x="779452" y="607919"/>
                  <a:pt x="811837" y="607392"/>
                </a:cubicBezTo>
                <a:close/>
                <a:moveTo>
                  <a:pt x="8824701" y="0"/>
                </a:moveTo>
                <a:lnTo>
                  <a:pt x="9033411" y="0"/>
                </a:lnTo>
                <a:cubicBezTo>
                  <a:pt x="9066347" y="30426"/>
                  <a:pt x="9096640" y="63469"/>
                  <a:pt x="9123965" y="98781"/>
                </a:cubicBezTo>
                <a:lnTo>
                  <a:pt x="9139239" y="122382"/>
                </a:lnTo>
                <a:lnTo>
                  <a:pt x="9139239" y="425734"/>
                </a:lnTo>
                <a:lnTo>
                  <a:pt x="9104305" y="314451"/>
                </a:lnTo>
                <a:cubicBezTo>
                  <a:pt x="9046997" y="183490"/>
                  <a:pt x="8948803" y="73504"/>
                  <a:pt x="8824701" y="0"/>
                </a:cubicBezTo>
                <a:close/>
                <a:moveTo>
                  <a:pt x="8494877" y="0"/>
                </a:moveTo>
                <a:lnTo>
                  <a:pt x="8628893" y="0"/>
                </a:lnTo>
                <a:cubicBezTo>
                  <a:pt x="8697052" y="198004"/>
                  <a:pt x="8856086" y="355591"/>
                  <a:pt x="9058275" y="426756"/>
                </a:cubicBezTo>
                <a:lnTo>
                  <a:pt x="9139239" y="449526"/>
                </a:lnTo>
                <a:lnTo>
                  <a:pt x="9139239" y="577136"/>
                </a:lnTo>
                <a:lnTo>
                  <a:pt x="9043252" y="554355"/>
                </a:lnTo>
                <a:cubicBezTo>
                  <a:pt x="8776836" y="470904"/>
                  <a:pt x="8569058" y="262348"/>
                  <a:pt x="8494877" y="0"/>
                </a:cubicBezTo>
                <a:close/>
                <a:moveTo>
                  <a:pt x="7876547" y="0"/>
                </a:moveTo>
                <a:lnTo>
                  <a:pt x="8085257" y="0"/>
                </a:lnTo>
                <a:cubicBezTo>
                  <a:pt x="7919787" y="98005"/>
                  <a:pt x="7800378" y="260867"/>
                  <a:pt x="7762527" y="451830"/>
                </a:cubicBezTo>
                <a:cubicBezTo>
                  <a:pt x="8006579" y="399791"/>
                  <a:pt x="8203169" y="226290"/>
                  <a:pt x="8281065" y="0"/>
                </a:cubicBezTo>
                <a:lnTo>
                  <a:pt x="8415081" y="0"/>
                </a:lnTo>
                <a:cubicBezTo>
                  <a:pt x="8330303" y="299826"/>
                  <a:pt x="8071031" y="529393"/>
                  <a:pt x="7749156" y="582253"/>
                </a:cubicBezTo>
                <a:lnTo>
                  <a:pt x="7749040" y="583392"/>
                </a:lnTo>
                <a:cubicBezTo>
                  <a:pt x="7743729" y="584395"/>
                  <a:pt x="7738400" y="585336"/>
                  <a:pt x="7732823" y="584920"/>
                </a:cubicBezTo>
                <a:cubicBezTo>
                  <a:pt x="7701651" y="590430"/>
                  <a:pt x="7669771" y="593388"/>
                  <a:pt x="7637396" y="593911"/>
                </a:cubicBezTo>
                <a:lnTo>
                  <a:pt x="7620278" y="595524"/>
                </a:lnTo>
                <a:lnTo>
                  <a:pt x="7620252" y="595033"/>
                </a:lnTo>
                <a:lnTo>
                  <a:pt x="7619753" y="595066"/>
                </a:lnTo>
                <a:cubicBezTo>
                  <a:pt x="7619187" y="591293"/>
                  <a:pt x="7619160" y="587507"/>
                  <a:pt x="7619160" y="583715"/>
                </a:cubicBezTo>
                <a:cubicBezTo>
                  <a:pt x="7619160" y="578078"/>
                  <a:pt x="7619219" y="572454"/>
                  <a:pt x="7620531" y="566868"/>
                </a:cubicBezTo>
                <a:cubicBezTo>
                  <a:pt x="7620488" y="535786"/>
                  <a:pt x="7622938" y="505143"/>
                  <a:pt x="7627995" y="475137"/>
                </a:cubicBezTo>
                <a:lnTo>
                  <a:pt x="7628535" y="468500"/>
                </a:lnTo>
                <a:cubicBezTo>
                  <a:pt x="7628704" y="468495"/>
                  <a:pt x="7628873" y="468490"/>
                  <a:pt x="7629040" y="468437"/>
                </a:cubicBezTo>
                <a:cubicBezTo>
                  <a:pt x="7655343" y="285283"/>
                  <a:pt x="7744803" y="121704"/>
                  <a:pt x="7876547" y="0"/>
                </a:cubicBezTo>
                <a:close/>
                <a:moveTo>
                  <a:pt x="6802727" y="0"/>
                </a:moveTo>
                <a:lnTo>
                  <a:pt x="6936742" y="0"/>
                </a:lnTo>
                <a:cubicBezTo>
                  <a:pt x="7014638" y="226290"/>
                  <a:pt x="7211228" y="399791"/>
                  <a:pt x="7455280" y="451830"/>
                </a:cubicBezTo>
                <a:cubicBezTo>
                  <a:pt x="7417429" y="260867"/>
                  <a:pt x="7298020" y="98005"/>
                  <a:pt x="7132550" y="0"/>
                </a:cubicBezTo>
                <a:lnTo>
                  <a:pt x="7341259" y="0"/>
                </a:lnTo>
                <a:cubicBezTo>
                  <a:pt x="7473003" y="121704"/>
                  <a:pt x="7562464" y="285283"/>
                  <a:pt x="7588766" y="468437"/>
                </a:cubicBezTo>
                <a:cubicBezTo>
                  <a:pt x="7588934" y="468490"/>
                  <a:pt x="7589103" y="468495"/>
                  <a:pt x="7589272" y="468500"/>
                </a:cubicBezTo>
                <a:lnTo>
                  <a:pt x="7589812" y="475137"/>
                </a:lnTo>
                <a:cubicBezTo>
                  <a:pt x="7594869" y="505143"/>
                  <a:pt x="7597319" y="535786"/>
                  <a:pt x="7597276" y="566868"/>
                </a:cubicBezTo>
                <a:cubicBezTo>
                  <a:pt x="7598588" y="572454"/>
                  <a:pt x="7598647" y="578078"/>
                  <a:pt x="7598647" y="583715"/>
                </a:cubicBezTo>
                <a:cubicBezTo>
                  <a:pt x="7598647" y="587507"/>
                  <a:pt x="7598620" y="591293"/>
                  <a:pt x="7598054" y="595066"/>
                </a:cubicBezTo>
                <a:lnTo>
                  <a:pt x="7597555" y="595033"/>
                </a:lnTo>
                <a:lnTo>
                  <a:pt x="7597529" y="595524"/>
                </a:lnTo>
                <a:lnTo>
                  <a:pt x="7580411" y="593911"/>
                </a:lnTo>
                <a:cubicBezTo>
                  <a:pt x="7548036" y="593388"/>
                  <a:pt x="7516156" y="590430"/>
                  <a:pt x="7484984" y="584920"/>
                </a:cubicBezTo>
                <a:cubicBezTo>
                  <a:pt x="7479407" y="585336"/>
                  <a:pt x="7474078" y="584395"/>
                  <a:pt x="7468767" y="583392"/>
                </a:cubicBezTo>
                <a:lnTo>
                  <a:pt x="7468651" y="582253"/>
                </a:lnTo>
                <a:cubicBezTo>
                  <a:pt x="7146776" y="529393"/>
                  <a:pt x="6887504" y="299826"/>
                  <a:pt x="6802727" y="0"/>
                </a:cubicBezTo>
                <a:close/>
                <a:moveTo>
                  <a:pt x="6184397" y="0"/>
                </a:moveTo>
                <a:lnTo>
                  <a:pt x="6393106" y="0"/>
                </a:lnTo>
                <a:cubicBezTo>
                  <a:pt x="6227636" y="98005"/>
                  <a:pt x="6108227" y="260867"/>
                  <a:pt x="6070376" y="451830"/>
                </a:cubicBezTo>
                <a:cubicBezTo>
                  <a:pt x="6314429" y="399791"/>
                  <a:pt x="6511018" y="226290"/>
                  <a:pt x="6588914" y="0"/>
                </a:cubicBezTo>
                <a:lnTo>
                  <a:pt x="6722931" y="0"/>
                </a:lnTo>
                <a:cubicBezTo>
                  <a:pt x="6638152" y="299826"/>
                  <a:pt x="6378880" y="529393"/>
                  <a:pt x="6057005" y="582253"/>
                </a:cubicBezTo>
                <a:lnTo>
                  <a:pt x="6056889" y="583392"/>
                </a:lnTo>
                <a:cubicBezTo>
                  <a:pt x="6051578" y="584395"/>
                  <a:pt x="6046249" y="585336"/>
                  <a:pt x="6040672" y="584920"/>
                </a:cubicBezTo>
                <a:cubicBezTo>
                  <a:pt x="6009500" y="590430"/>
                  <a:pt x="5977620" y="593388"/>
                  <a:pt x="5945246" y="593911"/>
                </a:cubicBezTo>
                <a:lnTo>
                  <a:pt x="5928127" y="595524"/>
                </a:lnTo>
                <a:lnTo>
                  <a:pt x="5928101" y="595033"/>
                </a:lnTo>
                <a:lnTo>
                  <a:pt x="5927602" y="595066"/>
                </a:lnTo>
                <a:cubicBezTo>
                  <a:pt x="5927036" y="591293"/>
                  <a:pt x="5927009" y="587507"/>
                  <a:pt x="5927009" y="583715"/>
                </a:cubicBezTo>
                <a:cubicBezTo>
                  <a:pt x="5927009" y="578078"/>
                  <a:pt x="5927068" y="572454"/>
                  <a:pt x="5928380" y="566868"/>
                </a:cubicBezTo>
                <a:cubicBezTo>
                  <a:pt x="5928338" y="535786"/>
                  <a:pt x="5930787" y="505143"/>
                  <a:pt x="5935844" y="475137"/>
                </a:cubicBezTo>
                <a:lnTo>
                  <a:pt x="5936384" y="468500"/>
                </a:lnTo>
                <a:cubicBezTo>
                  <a:pt x="5936553" y="468495"/>
                  <a:pt x="5936722" y="468490"/>
                  <a:pt x="5936890" y="468437"/>
                </a:cubicBezTo>
                <a:cubicBezTo>
                  <a:pt x="5963192" y="285283"/>
                  <a:pt x="6052653" y="121703"/>
                  <a:pt x="6184397" y="0"/>
                </a:cubicBezTo>
                <a:close/>
                <a:moveTo>
                  <a:pt x="5110576" y="0"/>
                </a:moveTo>
                <a:lnTo>
                  <a:pt x="5244592" y="0"/>
                </a:lnTo>
                <a:cubicBezTo>
                  <a:pt x="5322488" y="226290"/>
                  <a:pt x="5519077" y="399791"/>
                  <a:pt x="5763129" y="451830"/>
                </a:cubicBezTo>
                <a:cubicBezTo>
                  <a:pt x="5725278" y="260867"/>
                  <a:pt x="5605869" y="98005"/>
                  <a:pt x="5440399" y="0"/>
                </a:cubicBezTo>
                <a:lnTo>
                  <a:pt x="5649109" y="0"/>
                </a:lnTo>
                <a:cubicBezTo>
                  <a:pt x="5780853" y="121704"/>
                  <a:pt x="5870314" y="285283"/>
                  <a:pt x="5896616" y="468437"/>
                </a:cubicBezTo>
                <a:cubicBezTo>
                  <a:pt x="5896783" y="468490"/>
                  <a:pt x="5896953" y="468495"/>
                  <a:pt x="5897121" y="468500"/>
                </a:cubicBezTo>
                <a:lnTo>
                  <a:pt x="5897662" y="475137"/>
                </a:lnTo>
                <a:cubicBezTo>
                  <a:pt x="5902718" y="505143"/>
                  <a:pt x="5905168" y="535786"/>
                  <a:pt x="5905126" y="566868"/>
                </a:cubicBezTo>
                <a:cubicBezTo>
                  <a:pt x="5906438" y="572454"/>
                  <a:pt x="5906496" y="578078"/>
                  <a:pt x="5906496" y="583715"/>
                </a:cubicBezTo>
                <a:cubicBezTo>
                  <a:pt x="5906496" y="587507"/>
                  <a:pt x="5906469" y="591293"/>
                  <a:pt x="5905903" y="595066"/>
                </a:cubicBezTo>
                <a:lnTo>
                  <a:pt x="5905404" y="595033"/>
                </a:lnTo>
                <a:lnTo>
                  <a:pt x="5905378" y="595524"/>
                </a:lnTo>
                <a:lnTo>
                  <a:pt x="5888260" y="593911"/>
                </a:lnTo>
                <a:cubicBezTo>
                  <a:pt x="5855886" y="593388"/>
                  <a:pt x="5824005" y="590430"/>
                  <a:pt x="5792833" y="584920"/>
                </a:cubicBezTo>
                <a:cubicBezTo>
                  <a:pt x="5787256" y="585336"/>
                  <a:pt x="5781927" y="584395"/>
                  <a:pt x="5776617" y="583392"/>
                </a:cubicBezTo>
                <a:lnTo>
                  <a:pt x="5776501" y="582253"/>
                </a:lnTo>
                <a:cubicBezTo>
                  <a:pt x="5454626" y="529393"/>
                  <a:pt x="5195354" y="299826"/>
                  <a:pt x="5110576" y="0"/>
                </a:cubicBezTo>
                <a:close/>
                <a:moveTo>
                  <a:pt x="4492246" y="0"/>
                </a:moveTo>
                <a:lnTo>
                  <a:pt x="4700955" y="0"/>
                </a:lnTo>
                <a:cubicBezTo>
                  <a:pt x="4535485" y="98005"/>
                  <a:pt x="4416076" y="260867"/>
                  <a:pt x="4378225" y="451830"/>
                </a:cubicBezTo>
                <a:cubicBezTo>
                  <a:pt x="4622279" y="399791"/>
                  <a:pt x="4818867" y="226290"/>
                  <a:pt x="4896763" y="0"/>
                </a:cubicBezTo>
                <a:lnTo>
                  <a:pt x="5030779" y="0"/>
                </a:lnTo>
                <a:cubicBezTo>
                  <a:pt x="4946001" y="299826"/>
                  <a:pt x="4686729" y="529393"/>
                  <a:pt x="4364853" y="582253"/>
                </a:cubicBezTo>
                <a:lnTo>
                  <a:pt x="4364737" y="583392"/>
                </a:lnTo>
                <a:cubicBezTo>
                  <a:pt x="4359427" y="584395"/>
                  <a:pt x="4354098" y="585336"/>
                  <a:pt x="4348521" y="584920"/>
                </a:cubicBezTo>
                <a:cubicBezTo>
                  <a:pt x="4317350" y="590430"/>
                  <a:pt x="4285468" y="593388"/>
                  <a:pt x="4253094" y="593911"/>
                </a:cubicBezTo>
                <a:lnTo>
                  <a:pt x="4235976" y="595524"/>
                </a:lnTo>
                <a:lnTo>
                  <a:pt x="4235950" y="595033"/>
                </a:lnTo>
                <a:lnTo>
                  <a:pt x="4235451" y="595066"/>
                </a:lnTo>
                <a:cubicBezTo>
                  <a:pt x="4234885" y="591293"/>
                  <a:pt x="4234858" y="587507"/>
                  <a:pt x="4234858" y="583715"/>
                </a:cubicBezTo>
                <a:cubicBezTo>
                  <a:pt x="4234858" y="578078"/>
                  <a:pt x="4234916" y="572454"/>
                  <a:pt x="4236228" y="566868"/>
                </a:cubicBezTo>
                <a:cubicBezTo>
                  <a:pt x="4236186" y="535786"/>
                  <a:pt x="4238636" y="505143"/>
                  <a:pt x="4243692" y="475137"/>
                </a:cubicBezTo>
                <a:lnTo>
                  <a:pt x="4244233" y="468500"/>
                </a:lnTo>
                <a:cubicBezTo>
                  <a:pt x="4244401" y="468495"/>
                  <a:pt x="4244571" y="468490"/>
                  <a:pt x="4244738" y="468437"/>
                </a:cubicBezTo>
                <a:cubicBezTo>
                  <a:pt x="4271041" y="285283"/>
                  <a:pt x="4360502" y="121704"/>
                  <a:pt x="4492246" y="0"/>
                </a:cubicBezTo>
                <a:close/>
                <a:moveTo>
                  <a:pt x="3418424" y="0"/>
                </a:moveTo>
                <a:lnTo>
                  <a:pt x="3552441" y="0"/>
                </a:lnTo>
                <a:cubicBezTo>
                  <a:pt x="3630337" y="226291"/>
                  <a:pt x="3826926" y="399791"/>
                  <a:pt x="4070978" y="451830"/>
                </a:cubicBezTo>
                <a:cubicBezTo>
                  <a:pt x="4033127" y="260867"/>
                  <a:pt x="3913719" y="98005"/>
                  <a:pt x="3748249" y="0"/>
                </a:cubicBezTo>
                <a:lnTo>
                  <a:pt x="3956957" y="0"/>
                </a:lnTo>
                <a:cubicBezTo>
                  <a:pt x="4088702" y="121703"/>
                  <a:pt x="4178162" y="285283"/>
                  <a:pt x="4204464" y="468437"/>
                </a:cubicBezTo>
                <a:cubicBezTo>
                  <a:pt x="4204632" y="468490"/>
                  <a:pt x="4204801" y="468495"/>
                  <a:pt x="4204970" y="468499"/>
                </a:cubicBezTo>
                <a:lnTo>
                  <a:pt x="4205510" y="475137"/>
                </a:lnTo>
                <a:cubicBezTo>
                  <a:pt x="4210567" y="505143"/>
                  <a:pt x="4213016" y="535786"/>
                  <a:pt x="4212974" y="566868"/>
                </a:cubicBezTo>
                <a:cubicBezTo>
                  <a:pt x="4214286" y="572454"/>
                  <a:pt x="4214345" y="578078"/>
                  <a:pt x="4214345" y="583715"/>
                </a:cubicBezTo>
                <a:cubicBezTo>
                  <a:pt x="4214345" y="587508"/>
                  <a:pt x="4214318" y="591293"/>
                  <a:pt x="4213752" y="595066"/>
                </a:cubicBezTo>
                <a:lnTo>
                  <a:pt x="4213253" y="595033"/>
                </a:lnTo>
                <a:lnTo>
                  <a:pt x="4213227" y="595524"/>
                </a:lnTo>
                <a:lnTo>
                  <a:pt x="4196108" y="593911"/>
                </a:lnTo>
                <a:cubicBezTo>
                  <a:pt x="4163734" y="593388"/>
                  <a:pt x="4131854" y="590430"/>
                  <a:pt x="4100682" y="584920"/>
                </a:cubicBezTo>
                <a:cubicBezTo>
                  <a:pt x="4095105" y="585336"/>
                  <a:pt x="4089776" y="584395"/>
                  <a:pt x="4084465" y="583392"/>
                </a:cubicBezTo>
                <a:lnTo>
                  <a:pt x="4084349" y="582253"/>
                </a:lnTo>
                <a:cubicBezTo>
                  <a:pt x="3762475" y="529393"/>
                  <a:pt x="3503203" y="299826"/>
                  <a:pt x="3418424" y="0"/>
                </a:cubicBezTo>
                <a:close/>
                <a:moveTo>
                  <a:pt x="2800095" y="0"/>
                </a:moveTo>
                <a:lnTo>
                  <a:pt x="3008804" y="0"/>
                </a:lnTo>
                <a:cubicBezTo>
                  <a:pt x="2843334" y="98005"/>
                  <a:pt x="2723925" y="260867"/>
                  <a:pt x="2686074" y="451830"/>
                </a:cubicBezTo>
                <a:cubicBezTo>
                  <a:pt x="2930126" y="399791"/>
                  <a:pt x="3126716" y="226291"/>
                  <a:pt x="3204612" y="0"/>
                </a:cubicBezTo>
                <a:lnTo>
                  <a:pt x="3338628" y="0"/>
                </a:lnTo>
                <a:cubicBezTo>
                  <a:pt x="3253850" y="299826"/>
                  <a:pt x="2994578" y="529393"/>
                  <a:pt x="2672703" y="582253"/>
                </a:cubicBezTo>
                <a:lnTo>
                  <a:pt x="2672586" y="583392"/>
                </a:lnTo>
                <a:cubicBezTo>
                  <a:pt x="2667276" y="584395"/>
                  <a:pt x="2661947" y="585336"/>
                  <a:pt x="2656370" y="584920"/>
                </a:cubicBezTo>
                <a:cubicBezTo>
                  <a:pt x="2625198" y="590430"/>
                  <a:pt x="2593318" y="593388"/>
                  <a:pt x="2560943" y="593911"/>
                </a:cubicBezTo>
                <a:lnTo>
                  <a:pt x="2543825" y="595524"/>
                </a:lnTo>
                <a:lnTo>
                  <a:pt x="2543799" y="595033"/>
                </a:lnTo>
                <a:lnTo>
                  <a:pt x="2543300" y="595066"/>
                </a:lnTo>
                <a:cubicBezTo>
                  <a:pt x="2542734" y="591293"/>
                  <a:pt x="2542707" y="587507"/>
                  <a:pt x="2542707" y="583715"/>
                </a:cubicBezTo>
                <a:cubicBezTo>
                  <a:pt x="2542707" y="578078"/>
                  <a:pt x="2542765" y="572454"/>
                  <a:pt x="2544077" y="566868"/>
                </a:cubicBezTo>
                <a:cubicBezTo>
                  <a:pt x="2544035" y="535786"/>
                  <a:pt x="2546485" y="505143"/>
                  <a:pt x="2551541" y="475137"/>
                </a:cubicBezTo>
                <a:lnTo>
                  <a:pt x="2552082" y="468499"/>
                </a:lnTo>
                <a:cubicBezTo>
                  <a:pt x="2552250" y="468495"/>
                  <a:pt x="2552420" y="468490"/>
                  <a:pt x="2552587" y="468437"/>
                </a:cubicBezTo>
                <a:cubicBezTo>
                  <a:pt x="2578890" y="285283"/>
                  <a:pt x="2668350" y="121703"/>
                  <a:pt x="2800095" y="0"/>
                </a:cubicBezTo>
                <a:close/>
                <a:moveTo>
                  <a:pt x="1726273" y="0"/>
                </a:moveTo>
                <a:lnTo>
                  <a:pt x="1860290" y="0"/>
                </a:lnTo>
                <a:cubicBezTo>
                  <a:pt x="1938186" y="226291"/>
                  <a:pt x="2134775" y="399791"/>
                  <a:pt x="2378827" y="451830"/>
                </a:cubicBezTo>
                <a:cubicBezTo>
                  <a:pt x="2340976" y="260867"/>
                  <a:pt x="2221567" y="98005"/>
                  <a:pt x="2056098" y="0"/>
                </a:cubicBezTo>
                <a:lnTo>
                  <a:pt x="2264806" y="0"/>
                </a:lnTo>
                <a:cubicBezTo>
                  <a:pt x="2396551" y="121703"/>
                  <a:pt x="2486011" y="285283"/>
                  <a:pt x="2512313" y="468437"/>
                </a:cubicBezTo>
                <a:cubicBezTo>
                  <a:pt x="2512481" y="468490"/>
                  <a:pt x="2512650" y="468495"/>
                  <a:pt x="2512819" y="468499"/>
                </a:cubicBezTo>
                <a:lnTo>
                  <a:pt x="2513359" y="475137"/>
                </a:lnTo>
                <a:cubicBezTo>
                  <a:pt x="2518416" y="505143"/>
                  <a:pt x="2520865" y="535786"/>
                  <a:pt x="2520823" y="566868"/>
                </a:cubicBezTo>
                <a:cubicBezTo>
                  <a:pt x="2522135" y="572454"/>
                  <a:pt x="2522194" y="578078"/>
                  <a:pt x="2522194" y="583715"/>
                </a:cubicBezTo>
                <a:cubicBezTo>
                  <a:pt x="2522194" y="587508"/>
                  <a:pt x="2522167" y="591293"/>
                  <a:pt x="2521601" y="595066"/>
                </a:cubicBezTo>
                <a:lnTo>
                  <a:pt x="2521102" y="595033"/>
                </a:lnTo>
                <a:lnTo>
                  <a:pt x="2521076" y="595524"/>
                </a:lnTo>
                <a:lnTo>
                  <a:pt x="2503957" y="593911"/>
                </a:lnTo>
                <a:cubicBezTo>
                  <a:pt x="2471583" y="593388"/>
                  <a:pt x="2439703" y="590430"/>
                  <a:pt x="2408531" y="584920"/>
                </a:cubicBezTo>
                <a:cubicBezTo>
                  <a:pt x="2402954" y="585336"/>
                  <a:pt x="2397625" y="584395"/>
                  <a:pt x="2392314" y="583392"/>
                </a:cubicBezTo>
                <a:lnTo>
                  <a:pt x="2392198" y="582253"/>
                </a:lnTo>
                <a:cubicBezTo>
                  <a:pt x="2070324" y="529393"/>
                  <a:pt x="1811051" y="299826"/>
                  <a:pt x="1726273" y="0"/>
                </a:cubicBezTo>
                <a:close/>
                <a:moveTo>
                  <a:pt x="1107944" y="0"/>
                </a:moveTo>
                <a:lnTo>
                  <a:pt x="1316652" y="0"/>
                </a:lnTo>
                <a:cubicBezTo>
                  <a:pt x="1151183" y="98005"/>
                  <a:pt x="1031774" y="260867"/>
                  <a:pt x="993923" y="451830"/>
                </a:cubicBezTo>
                <a:cubicBezTo>
                  <a:pt x="1237975" y="399791"/>
                  <a:pt x="1434564" y="226291"/>
                  <a:pt x="1512461" y="0"/>
                </a:cubicBezTo>
                <a:lnTo>
                  <a:pt x="1646477" y="0"/>
                </a:lnTo>
                <a:cubicBezTo>
                  <a:pt x="1561699" y="299826"/>
                  <a:pt x="1302427" y="529393"/>
                  <a:pt x="980552" y="582253"/>
                </a:cubicBezTo>
                <a:lnTo>
                  <a:pt x="980435" y="583392"/>
                </a:lnTo>
                <a:cubicBezTo>
                  <a:pt x="975125" y="584395"/>
                  <a:pt x="969796" y="585336"/>
                  <a:pt x="964219" y="584920"/>
                </a:cubicBezTo>
                <a:cubicBezTo>
                  <a:pt x="933047" y="590430"/>
                  <a:pt x="901167" y="593388"/>
                  <a:pt x="868792" y="593911"/>
                </a:cubicBezTo>
                <a:lnTo>
                  <a:pt x="851674" y="595524"/>
                </a:lnTo>
                <a:lnTo>
                  <a:pt x="851648" y="595033"/>
                </a:lnTo>
                <a:lnTo>
                  <a:pt x="851149" y="595066"/>
                </a:lnTo>
                <a:cubicBezTo>
                  <a:pt x="850583" y="591293"/>
                  <a:pt x="850556" y="587507"/>
                  <a:pt x="850556" y="583715"/>
                </a:cubicBezTo>
                <a:cubicBezTo>
                  <a:pt x="850556" y="578078"/>
                  <a:pt x="850614" y="572454"/>
                  <a:pt x="851926" y="566868"/>
                </a:cubicBezTo>
                <a:cubicBezTo>
                  <a:pt x="851884" y="535786"/>
                  <a:pt x="854334" y="505143"/>
                  <a:pt x="859390" y="475137"/>
                </a:cubicBezTo>
                <a:lnTo>
                  <a:pt x="859931" y="468499"/>
                </a:lnTo>
                <a:cubicBezTo>
                  <a:pt x="860099" y="468495"/>
                  <a:pt x="860269" y="468490"/>
                  <a:pt x="860436" y="468437"/>
                </a:cubicBezTo>
                <a:cubicBezTo>
                  <a:pt x="886739" y="285283"/>
                  <a:pt x="976199" y="121704"/>
                  <a:pt x="1107944" y="0"/>
                </a:cubicBezTo>
                <a:close/>
                <a:moveTo>
                  <a:pt x="34122" y="0"/>
                </a:moveTo>
                <a:lnTo>
                  <a:pt x="168138" y="0"/>
                </a:lnTo>
                <a:cubicBezTo>
                  <a:pt x="246034" y="226290"/>
                  <a:pt x="442624" y="399791"/>
                  <a:pt x="686676" y="451830"/>
                </a:cubicBezTo>
                <a:cubicBezTo>
                  <a:pt x="648825" y="260867"/>
                  <a:pt x="529416" y="98005"/>
                  <a:pt x="363946" y="0"/>
                </a:cubicBezTo>
                <a:lnTo>
                  <a:pt x="572655" y="0"/>
                </a:lnTo>
                <a:cubicBezTo>
                  <a:pt x="704400" y="121703"/>
                  <a:pt x="793860" y="285283"/>
                  <a:pt x="820162" y="468437"/>
                </a:cubicBezTo>
                <a:cubicBezTo>
                  <a:pt x="820330" y="468490"/>
                  <a:pt x="820499" y="468495"/>
                  <a:pt x="820668" y="468500"/>
                </a:cubicBezTo>
                <a:lnTo>
                  <a:pt x="821208" y="475137"/>
                </a:lnTo>
                <a:cubicBezTo>
                  <a:pt x="826265" y="505143"/>
                  <a:pt x="828714" y="535786"/>
                  <a:pt x="828672" y="566868"/>
                </a:cubicBezTo>
                <a:cubicBezTo>
                  <a:pt x="829984" y="572454"/>
                  <a:pt x="830043" y="578078"/>
                  <a:pt x="830043" y="583715"/>
                </a:cubicBezTo>
                <a:cubicBezTo>
                  <a:pt x="830043" y="587508"/>
                  <a:pt x="830016" y="591293"/>
                  <a:pt x="829450" y="595066"/>
                </a:cubicBezTo>
                <a:lnTo>
                  <a:pt x="828951" y="595033"/>
                </a:lnTo>
                <a:lnTo>
                  <a:pt x="828925" y="595524"/>
                </a:lnTo>
                <a:lnTo>
                  <a:pt x="811806" y="593911"/>
                </a:lnTo>
                <a:cubicBezTo>
                  <a:pt x="779432" y="593388"/>
                  <a:pt x="747552" y="590430"/>
                  <a:pt x="716380" y="584920"/>
                </a:cubicBezTo>
                <a:cubicBezTo>
                  <a:pt x="710803" y="585336"/>
                  <a:pt x="705474" y="584395"/>
                  <a:pt x="700163" y="583392"/>
                </a:cubicBezTo>
                <a:lnTo>
                  <a:pt x="700047" y="582253"/>
                </a:lnTo>
                <a:cubicBezTo>
                  <a:pt x="378172" y="529393"/>
                  <a:pt x="118900" y="299826"/>
                  <a:pt x="3412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4960137"/>
            <a:ext cx="5829300" cy="1463040"/>
          </a:xfrm>
        </p:spPr>
        <p:txBody>
          <a:bodyPr anchor="ctr">
            <a:normAutofit/>
          </a:bodyPr>
          <a:lstStyle>
            <a:lvl1pPr algn="r">
              <a:defRPr sz="44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6457950" y="4960137"/>
            <a:ext cx="2400300" cy="1463040"/>
          </a:xfrm>
        </p:spPr>
        <p:txBody>
          <a:bodyPr lIns="91440" rIns="91440" anchor="ctr">
            <a:normAutofit/>
          </a:bodyPr>
          <a:lstStyle>
            <a:lvl1pPr marL="0" indent="0">
              <a:lnSpc>
                <a:spcPct val="100000"/>
              </a:lnSpc>
              <a:spcBef>
                <a:spcPts val="0"/>
              </a:spcBef>
              <a:buNone/>
              <a:defRPr sz="1600">
                <a:solidFill>
                  <a:schemeClr val="tx1">
                    <a:lumMod val="95000"/>
                    <a:lumOff val="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ltLang="zh-CN" dirty="0"/>
          </a:p>
        </p:txBody>
      </p:sp>
      <p:sp>
        <p:nvSpPr>
          <p:cNvPr id="5" name="Footer Placeholder 4"/>
          <p:cNvSpPr>
            <a:spLocks noGrp="1"/>
          </p:cNvSpPr>
          <p:nvPr>
            <p:ph type="ftr" sz="quarter" idx="11"/>
          </p:nvPr>
        </p:nvSpPr>
        <p:spPr/>
        <p:txBody>
          <a:bodyPr/>
          <a:lstStyle/>
          <a:p>
            <a:pPr>
              <a:defRPr/>
            </a:pPr>
            <a:endParaRPr lang="en-US" altLang="zh-CN" dirty="0"/>
          </a:p>
        </p:txBody>
      </p:sp>
      <p:sp>
        <p:nvSpPr>
          <p:cNvPr id="6" name="Slide Number Placeholder 5"/>
          <p:cNvSpPr>
            <a:spLocks noGrp="1"/>
          </p:cNvSpPr>
          <p:nvPr>
            <p:ph type="sldNum" sz="quarter" idx="12"/>
          </p:nvPr>
        </p:nvSpPr>
        <p:spPr/>
        <p:txBody>
          <a:bodyPr/>
          <a:lstStyle/>
          <a:p>
            <a:pPr>
              <a:defRPr/>
            </a:pPr>
            <a:fld id="{CC82F538-102F-4CF7-AB42-BC9C11978BA0}" type="slidenum">
              <a:rPr lang="en-US" altLang="zh-CN" smtClean="0"/>
              <a:pPr>
                <a:defRPr/>
              </a:pPr>
              <a:t>‹#›</a:t>
            </a:fld>
            <a:endParaRPr lang="en-US" altLang="zh-CN" dirty="0"/>
          </a:p>
        </p:txBody>
      </p:sp>
      <p:cxnSp>
        <p:nvCxnSpPr>
          <p:cNvPr id="8" name="Straight Connector 7"/>
          <p:cNvCxnSpPr/>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3556553"/>
      </p:ext>
    </p:extLst>
  </p:cSld>
  <p:clrMapOvr>
    <a:masterClrMapping/>
  </p:clrMapOvr>
  <p:hf hdr="0" dt="0"/>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290054"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768096" y="2286000"/>
            <a:ext cx="35661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91990" y="2286000"/>
            <a:ext cx="35661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ltLang="zh-CN" dirty="0"/>
          </a:p>
        </p:txBody>
      </p:sp>
      <p:sp>
        <p:nvSpPr>
          <p:cNvPr id="6" name="Footer Placeholder 5"/>
          <p:cNvSpPr>
            <a:spLocks noGrp="1"/>
          </p:cNvSpPr>
          <p:nvPr>
            <p:ph type="ftr" sz="quarter" idx="11"/>
          </p:nvPr>
        </p:nvSpPr>
        <p:spPr/>
        <p:txBody>
          <a:bodyPr/>
          <a:lstStyle/>
          <a:p>
            <a:pPr>
              <a:defRPr/>
            </a:pPr>
            <a:endParaRPr lang="en-US" altLang="zh-CN" dirty="0"/>
          </a:p>
        </p:txBody>
      </p:sp>
      <p:sp>
        <p:nvSpPr>
          <p:cNvPr id="7" name="Slide Number Placeholder 6"/>
          <p:cNvSpPr>
            <a:spLocks noGrp="1"/>
          </p:cNvSpPr>
          <p:nvPr>
            <p:ph type="sldNum" sz="quarter" idx="12"/>
          </p:nvPr>
        </p:nvSpPr>
        <p:spPr/>
        <p:txBody>
          <a:bodyPr/>
          <a:lstStyle/>
          <a:p>
            <a:pPr>
              <a:defRPr/>
            </a:pPr>
            <a:fld id="{CC82F538-102F-4CF7-AB42-BC9C11978BA0}" type="slidenum">
              <a:rPr lang="en-US" altLang="zh-CN" smtClean="0"/>
              <a:pPr>
                <a:defRPr/>
              </a:pPr>
              <a:t>‹#›</a:t>
            </a:fld>
            <a:endParaRPr lang="en-US" altLang="zh-CN" dirty="0"/>
          </a:p>
        </p:txBody>
      </p:sp>
    </p:spTree>
    <p:extLst>
      <p:ext uri="{BB962C8B-B14F-4D97-AF65-F5344CB8AC3E}">
        <p14:creationId xmlns:p14="http://schemas.microsoft.com/office/powerpoint/2010/main" val="2599447024"/>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768096" y="585216"/>
            <a:ext cx="7290054" cy="1499616"/>
          </a:xfrm>
        </p:spPr>
        <p:txBody>
          <a:bodyPr/>
          <a:lstStyle/>
          <a:p>
            <a:r>
              <a:rPr lang="en-US"/>
              <a:t>Click to edit Master title style</a:t>
            </a:r>
            <a:endParaRPr lang="en-US" dirty="0"/>
          </a:p>
        </p:txBody>
      </p:sp>
      <p:sp>
        <p:nvSpPr>
          <p:cNvPr id="3" name="Text Placeholder 2"/>
          <p:cNvSpPr>
            <a:spLocks noGrp="1"/>
          </p:cNvSpPr>
          <p:nvPr>
            <p:ph type="body" idx="1"/>
          </p:nvPr>
        </p:nvSpPr>
        <p:spPr>
          <a:xfrm>
            <a:off x="768096" y="2179636"/>
            <a:ext cx="3566160" cy="822960"/>
          </a:xfrm>
        </p:spPr>
        <p:txBody>
          <a:bodyPr lIns="137160" rIns="137160" anchor="ctr">
            <a:normAutofit/>
          </a:bodyPr>
          <a:lstStyle>
            <a:lvl1pPr marL="0" indent="0">
              <a:spcBef>
                <a:spcPts val="0"/>
              </a:spcBef>
              <a:spcAft>
                <a:spcPts val="0"/>
              </a:spcAft>
              <a:buNone/>
              <a:defRPr sz="22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768096" y="2967788"/>
            <a:ext cx="356616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91990" y="2179636"/>
            <a:ext cx="3566160" cy="822960"/>
          </a:xfrm>
        </p:spPr>
        <p:txBody>
          <a:bodyPr lIns="137160" rIns="137160" anchor="ctr">
            <a:normAutofit/>
          </a:bodyPr>
          <a:lstStyle>
            <a:lvl1pPr marL="0" indent="0">
              <a:spcBef>
                <a:spcPts val="0"/>
              </a:spcBef>
              <a:spcAft>
                <a:spcPts val="0"/>
              </a:spcAft>
              <a:buNone/>
              <a:defRPr lang="en-US" sz="22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Edit Master text styles</a:t>
            </a:r>
          </a:p>
        </p:txBody>
      </p:sp>
      <p:sp>
        <p:nvSpPr>
          <p:cNvPr id="6" name="Content Placeholder 5"/>
          <p:cNvSpPr>
            <a:spLocks noGrp="1"/>
          </p:cNvSpPr>
          <p:nvPr>
            <p:ph sz="quarter" idx="4"/>
          </p:nvPr>
        </p:nvSpPr>
        <p:spPr>
          <a:xfrm>
            <a:off x="4491990" y="2967788"/>
            <a:ext cx="356616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ltLang="zh-CN" dirty="0"/>
          </a:p>
        </p:txBody>
      </p:sp>
      <p:sp>
        <p:nvSpPr>
          <p:cNvPr id="8" name="Footer Placeholder 7"/>
          <p:cNvSpPr>
            <a:spLocks noGrp="1"/>
          </p:cNvSpPr>
          <p:nvPr>
            <p:ph type="ftr" sz="quarter" idx="11"/>
          </p:nvPr>
        </p:nvSpPr>
        <p:spPr/>
        <p:txBody>
          <a:bodyPr/>
          <a:lstStyle/>
          <a:p>
            <a:pPr>
              <a:defRPr/>
            </a:pPr>
            <a:endParaRPr lang="en-US" altLang="zh-CN" dirty="0"/>
          </a:p>
        </p:txBody>
      </p:sp>
      <p:sp>
        <p:nvSpPr>
          <p:cNvPr id="9" name="Slide Number Placeholder 8"/>
          <p:cNvSpPr>
            <a:spLocks noGrp="1"/>
          </p:cNvSpPr>
          <p:nvPr>
            <p:ph type="sldNum" sz="quarter" idx="12"/>
          </p:nvPr>
        </p:nvSpPr>
        <p:spPr/>
        <p:txBody>
          <a:bodyPr/>
          <a:lstStyle/>
          <a:p>
            <a:pPr>
              <a:defRPr/>
            </a:pPr>
            <a:fld id="{CC82F538-102F-4CF7-AB42-BC9C11978BA0}" type="slidenum">
              <a:rPr lang="en-US" altLang="zh-CN" smtClean="0"/>
              <a:pPr>
                <a:defRPr/>
              </a:pPr>
              <a:t>‹#›</a:t>
            </a:fld>
            <a:endParaRPr lang="en-US" altLang="zh-CN" dirty="0"/>
          </a:p>
        </p:txBody>
      </p:sp>
    </p:spTree>
    <p:extLst>
      <p:ext uri="{BB962C8B-B14F-4D97-AF65-F5344CB8AC3E}">
        <p14:creationId xmlns:p14="http://schemas.microsoft.com/office/powerpoint/2010/main" val="2255710895"/>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ltLang="zh-CN" dirty="0"/>
          </a:p>
        </p:txBody>
      </p:sp>
      <p:sp>
        <p:nvSpPr>
          <p:cNvPr id="4" name="Footer Placeholder 3"/>
          <p:cNvSpPr>
            <a:spLocks noGrp="1"/>
          </p:cNvSpPr>
          <p:nvPr>
            <p:ph type="ftr" sz="quarter" idx="11"/>
          </p:nvPr>
        </p:nvSpPr>
        <p:spPr/>
        <p:txBody>
          <a:bodyPr/>
          <a:lstStyle/>
          <a:p>
            <a:pPr>
              <a:defRPr/>
            </a:pPr>
            <a:endParaRPr lang="en-US" altLang="zh-CN" dirty="0"/>
          </a:p>
        </p:txBody>
      </p:sp>
      <p:sp>
        <p:nvSpPr>
          <p:cNvPr id="5" name="Slide Number Placeholder 4"/>
          <p:cNvSpPr>
            <a:spLocks noGrp="1"/>
          </p:cNvSpPr>
          <p:nvPr>
            <p:ph type="sldNum" sz="quarter" idx="12"/>
          </p:nvPr>
        </p:nvSpPr>
        <p:spPr/>
        <p:txBody>
          <a:bodyPr/>
          <a:lstStyle/>
          <a:p>
            <a:pPr>
              <a:defRPr/>
            </a:pPr>
            <a:fld id="{CC82F538-102F-4CF7-AB42-BC9C11978BA0}" type="slidenum">
              <a:rPr lang="en-US" altLang="zh-CN" smtClean="0"/>
              <a:pPr>
                <a:defRPr/>
              </a:pPr>
              <a:t>‹#›</a:t>
            </a:fld>
            <a:endParaRPr lang="en-US" altLang="zh-CN" dirty="0"/>
          </a:p>
        </p:txBody>
      </p:sp>
    </p:spTree>
    <p:extLst>
      <p:ext uri="{BB962C8B-B14F-4D97-AF65-F5344CB8AC3E}">
        <p14:creationId xmlns:p14="http://schemas.microsoft.com/office/powerpoint/2010/main" val="1957316855"/>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zh-CN" dirty="0"/>
          </a:p>
        </p:txBody>
      </p:sp>
      <p:sp>
        <p:nvSpPr>
          <p:cNvPr id="3" name="Footer Placeholder 2"/>
          <p:cNvSpPr>
            <a:spLocks noGrp="1"/>
          </p:cNvSpPr>
          <p:nvPr>
            <p:ph type="ftr" sz="quarter" idx="11"/>
          </p:nvPr>
        </p:nvSpPr>
        <p:spPr/>
        <p:txBody>
          <a:bodyPr/>
          <a:lstStyle/>
          <a:p>
            <a:pPr>
              <a:defRPr/>
            </a:pPr>
            <a:endParaRPr lang="en-US" altLang="zh-CN" dirty="0"/>
          </a:p>
        </p:txBody>
      </p:sp>
      <p:sp>
        <p:nvSpPr>
          <p:cNvPr id="4" name="Slide Number Placeholder 3"/>
          <p:cNvSpPr>
            <a:spLocks noGrp="1"/>
          </p:cNvSpPr>
          <p:nvPr>
            <p:ph type="sldNum" sz="quarter" idx="12"/>
          </p:nvPr>
        </p:nvSpPr>
        <p:spPr/>
        <p:txBody>
          <a:bodyPr/>
          <a:lstStyle/>
          <a:p>
            <a:pPr>
              <a:defRPr/>
            </a:pPr>
            <a:fld id="{CC82F538-102F-4CF7-AB42-BC9C11978BA0}" type="slidenum">
              <a:rPr lang="en-US" altLang="zh-CN" smtClean="0"/>
              <a:pPr>
                <a:defRPr/>
              </a:pPr>
              <a:t>‹#›</a:t>
            </a:fld>
            <a:endParaRPr lang="en-US" altLang="zh-CN" dirty="0"/>
          </a:p>
        </p:txBody>
      </p:sp>
    </p:spTree>
    <p:extLst>
      <p:ext uri="{BB962C8B-B14F-4D97-AF65-F5344CB8AC3E}">
        <p14:creationId xmlns:p14="http://schemas.microsoft.com/office/powerpoint/2010/main" val="92780803"/>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768096" y="471509"/>
            <a:ext cx="3291840" cy="1737360"/>
          </a:xfrm>
        </p:spPr>
        <p:txBody>
          <a:bodyPr>
            <a:noAutofit/>
          </a:bodyPr>
          <a:lstStyle>
            <a:lvl1pPr>
              <a:lnSpc>
                <a:spcPct val="80000"/>
              </a:lnSpc>
              <a:defRPr sz="3600"/>
            </a:lvl1pPr>
          </a:lstStyle>
          <a:p>
            <a:r>
              <a:rPr lang="en-US"/>
              <a:t>Click to edit Master title style</a:t>
            </a:r>
            <a:endParaRPr lang="en-US" dirty="0"/>
          </a:p>
        </p:txBody>
      </p:sp>
      <p:sp>
        <p:nvSpPr>
          <p:cNvPr id="3" name="Content Placeholder 2"/>
          <p:cNvSpPr>
            <a:spLocks noGrp="1"/>
          </p:cNvSpPr>
          <p:nvPr>
            <p:ph idx="1"/>
          </p:nvPr>
        </p:nvSpPr>
        <p:spPr>
          <a:xfrm>
            <a:off x="4286250" y="822960"/>
            <a:ext cx="4258818" cy="5184648"/>
          </a:xfrm>
        </p:spPr>
        <p:txBody>
          <a:bodyPr>
            <a:normAutofit/>
          </a:bodyPr>
          <a:lstStyle>
            <a:lvl1pPr>
              <a:defRPr sz="2000"/>
            </a:lvl1pPr>
            <a:lvl2pPr>
              <a:defRPr sz="16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8096" y="2257506"/>
            <a:ext cx="329184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ltLang="zh-CN" dirty="0"/>
          </a:p>
        </p:txBody>
      </p:sp>
      <p:sp>
        <p:nvSpPr>
          <p:cNvPr id="6" name="Footer Placeholder 5"/>
          <p:cNvSpPr>
            <a:spLocks noGrp="1"/>
          </p:cNvSpPr>
          <p:nvPr>
            <p:ph type="ftr" sz="quarter" idx="11"/>
          </p:nvPr>
        </p:nvSpPr>
        <p:spPr/>
        <p:txBody>
          <a:bodyPr/>
          <a:lstStyle/>
          <a:p>
            <a:pPr>
              <a:defRPr/>
            </a:pPr>
            <a:endParaRPr lang="en-US" altLang="zh-CN" dirty="0"/>
          </a:p>
        </p:txBody>
      </p:sp>
      <p:sp>
        <p:nvSpPr>
          <p:cNvPr id="7" name="Slide Number Placeholder 6"/>
          <p:cNvSpPr>
            <a:spLocks noGrp="1"/>
          </p:cNvSpPr>
          <p:nvPr>
            <p:ph type="sldNum" sz="quarter" idx="12"/>
          </p:nvPr>
        </p:nvSpPr>
        <p:spPr/>
        <p:txBody>
          <a:bodyPr/>
          <a:lstStyle/>
          <a:p>
            <a:pPr>
              <a:defRPr/>
            </a:pPr>
            <a:fld id="{CC82F538-102F-4CF7-AB42-BC9C11978BA0}" type="slidenum">
              <a:rPr lang="en-US" altLang="zh-CN" smtClean="0"/>
              <a:pPr>
                <a:defRPr/>
              </a:pPr>
              <a:t>‹#›</a:t>
            </a:fld>
            <a:endParaRPr lang="en-US" altLang="zh-CN" dirty="0"/>
          </a:p>
        </p:txBody>
      </p:sp>
    </p:spTree>
    <p:extLst>
      <p:ext uri="{BB962C8B-B14F-4D97-AF65-F5344CB8AC3E}">
        <p14:creationId xmlns:p14="http://schemas.microsoft.com/office/powerpoint/2010/main" val="3668822232"/>
      </p:ext>
    </p:extLst>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4960138"/>
            <a:ext cx="5829300" cy="1463040"/>
          </a:xfrm>
        </p:spPr>
        <p:txBody>
          <a:bodyPr anchor="ctr">
            <a:normAutofit/>
          </a:bodyPr>
          <a:lstStyle>
            <a:lvl1pPr algn="r">
              <a:defRPr sz="44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9141714" cy="4572000"/>
          </a:xfrm>
          <a:solidFill>
            <a:schemeClr val="accent1">
              <a:lumMod val="60000"/>
              <a:lumOff val="40000"/>
            </a:schemeClr>
          </a:solidFill>
        </p:spPr>
        <p:txBody>
          <a:bodyPr lIns="457200" tIns="36576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6457950" y="4960138"/>
            <a:ext cx="2400300" cy="1463040"/>
          </a:xfrm>
        </p:spPr>
        <p:txBody>
          <a:bodyPr lIns="91440" rIns="91440" anchor="ctr">
            <a:normAutofit/>
          </a:bodyPr>
          <a:lstStyle>
            <a:lvl1pPr marL="0" indent="0">
              <a:lnSpc>
                <a:spcPct val="100000"/>
              </a:lnSpc>
              <a:spcBef>
                <a:spcPts val="0"/>
              </a:spcBef>
              <a:buNone/>
              <a:defRPr sz="1600">
                <a:solidFill>
                  <a:schemeClr val="tx1">
                    <a:lumMod val="95000"/>
                    <a:lumOff val="5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ltLang="zh-CN" dirty="0"/>
          </a:p>
        </p:txBody>
      </p:sp>
      <p:sp>
        <p:nvSpPr>
          <p:cNvPr id="6" name="Footer Placeholder 5"/>
          <p:cNvSpPr>
            <a:spLocks noGrp="1"/>
          </p:cNvSpPr>
          <p:nvPr>
            <p:ph type="ftr" sz="quarter" idx="11"/>
          </p:nvPr>
        </p:nvSpPr>
        <p:spPr/>
        <p:txBody>
          <a:bodyPr/>
          <a:lstStyle/>
          <a:p>
            <a:pPr>
              <a:defRPr/>
            </a:pPr>
            <a:endParaRPr lang="en-US" altLang="zh-CN" dirty="0"/>
          </a:p>
        </p:txBody>
      </p:sp>
      <p:sp>
        <p:nvSpPr>
          <p:cNvPr id="7" name="Slide Number Placeholder 6"/>
          <p:cNvSpPr>
            <a:spLocks noGrp="1"/>
          </p:cNvSpPr>
          <p:nvPr>
            <p:ph type="sldNum" sz="quarter" idx="12"/>
          </p:nvPr>
        </p:nvSpPr>
        <p:spPr/>
        <p:txBody>
          <a:bodyPr/>
          <a:lstStyle/>
          <a:p>
            <a:pPr>
              <a:defRPr/>
            </a:pPr>
            <a:fld id="{CC82F538-102F-4CF7-AB42-BC9C11978BA0}" type="slidenum">
              <a:rPr lang="en-US" altLang="zh-CN" smtClean="0"/>
              <a:pPr>
                <a:defRPr/>
              </a:pPr>
              <a:t>‹#›</a:t>
            </a:fld>
            <a:endParaRPr lang="en-US" altLang="zh-CN" dirty="0"/>
          </a:p>
        </p:txBody>
      </p:sp>
      <p:cxnSp>
        <p:nvCxnSpPr>
          <p:cNvPr id="8" name="Straight Connector 7"/>
          <p:cNvCxnSpPr/>
          <p:nvPr/>
        </p:nvCxnSpPr>
        <p:spPr>
          <a:xfrm flipV="1">
            <a:off x="629013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3780023"/>
      </p:ext>
    </p:extLst>
  </p:cSld>
  <p:clrMapOvr>
    <a:masterClrMapping/>
  </p:clrMapOvr>
  <p:hf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096" y="585216"/>
            <a:ext cx="7290054"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68096" y="2286000"/>
            <a:ext cx="7290055" cy="4023360"/>
          </a:xfrm>
          <a:prstGeom prst="rect">
            <a:avLst/>
          </a:prstGeom>
        </p:spPr>
        <p:txBody>
          <a:bodyPr vert="horz" lIns="45720" tIns="45720" rIns="4572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8097" y="6470704"/>
            <a:ext cx="161560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pPr>
              <a:defRPr/>
            </a:pPr>
            <a:endParaRPr lang="en-US" altLang="zh-CN" dirty="0"/>
          </a:p>
        </p:txBody>
      </p:sp>
      <p:sp>
        <p:nvSpPr>
          <p:cNvPr id="5" name="Footer Placeholder 4"/>
          <p:cNvSpPr>
            <a:spLocks noGrp="1"/>
          </p:cNvSpPr>
          <p:nvPr>
            <p:ph type="ftr" sz="quarter" idx="3"/>
          </p:nvPr>
        </p:nvSpPr>
        <p:spPr>
          <a:xfrm>
            <a:off x="3632200" y="6470704"/>
            <a:ext cx="4426094"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pPr>
              <a:defRPr/>
            </a:pPr>
            <a:endParaRPr lang="en-US" altLang="zh-CN" dirty="0"/>
          </a:p>
        </p:txBody>
      </p:sp>
      <p:sp>
        <p:nvSpPr>
          <p:cNvPr id="6" name="Slide Number Placeholder 5"/>
          <p:cNvSpPr>
            <a:spLocks noGrp="1"/>
          </p:cNvSpPr>
          <p:nvPr>
            <p:ph type="sldNum" sz="quarter" idx="4"/>
          </p:nvPr>
        </p:nvSpPr>
        <p:spPr>
          <a:xfrm>
            <a:off x="8128000" y="6470704"/>
            <a:ext cx="730250"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pPr>
              <a:defRPr/>
            </a:pPr>
            <a:fld id="{CC82F538-102F-4CF7-AB42-BC9C11978BA0}" type="slidenum">
              <a:rPr lang="en-US" altLang="zh-CN" smtClean="0"/>
              <a:pPr>
                <a:defRPr/>
              </a:pPr>
              <a:t>‹#›</a:t>
            </a:fld>
            <a:endParaRPr lang="en-US" altLang="zh-CN" dirty="0"/>
          </a:p>
        </p:txBody>
      </p:sp>
      <p:cxnSp>
        <p:nvCxnSpPr>
          <p:cNvPr id="7" name="Straight Connector 6"/>
          <p:cNvCxnSpPr/>
          <p:nvPr/>
        </p:nvCxnSpPr>
        <p:spPr>
          <a:xfrm flipV="1">
            <a:off x="5715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9135065"/>
      </p:ext>
    </p:extLst>
  </p:cSld>
  <p:clrMap bg1="lt1" tx1="dk1" bg2="lt2" tx2="dk2" accent1="accent1" accent2="accent2" accent3="accent3" accent4="accent4" accent5="accent5" accent6="accent6" hlink="hlink" folHlink="folHlink"/>
  <p:sldLayoutIdLst>
    <p:sldLayoutId id="2147484155" r:id="rId1"/>
    <p:sldLayoutId id="2147484156" r:id="rId2"/>
    <p:sldLayoutId id="2147484157" r:id="rId3"/>
    <p:sldLayoutId id="2147484158" r:id="rId4"/>
    <p:sldLayoutId id="2147484159" r:id="rId5"/>
    <p:sldLayoutId id="2147484160" r:id="rId6"/>
    <p:sldLayoutId id="2147484161" r:id="rId7"/>
    <p:sldLayoutId id="2147484162" r:id="rId8"/>
    <p:sldLayoutId id="2147484163" r:id="rId9"/>
    <p:sldLayoutId id="2147484164" r:id="rId10"/>
    <p:sldLayoutId id="2147484165" r:id="rId11"/>
  </p:sldLayoutIdLst>
  <p:hf hdr="0" dt="0"/>
  <p:txStyles>
    <p:title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notesSlide" Target="../notesSlides/notesSlide10.xml"/><Relationship Id="rId7" Type="http://schemas.openxmlformats.org/officeDocument/2006/relationships/image" Target="../media/image15.emf"/><Relationship Id="rId12"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4.bin"/><Relationship Id="rId11" Type="http://schemas.openxmlformats.org/officeDocument/2006/relationships/image" Target="../media/image17.wmf"/><Relationship Id="rId5" Type="http://schemas.openxmlformats.org/officeDocument/2006/relationships/image" Target="../media/image3.png"/><Relationship Id="rId10" Type="http://schemas.openxmlformats.org/officeDocument/2006/relationships/oleObject" Target="../embeddings/oleObject6.bin"/><Relationship Id="rId4" Type="http://schemas.openxmlformats.org/officeDocument/2006/relationships/image" Target="../media/image2.png"/><Relationship Id="rId9" Type="http://schemas.openxmlformats.org/officeDocument/2006/relationships/image" Target="../media/image16.emf"/></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8.emf"/><Relationship Id="rId5" Type="http://schemas.openxmlformats.org/officeDocument/2006/relationships/image" Target="../media/image10.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notesSlide" Target="../notesSlides/notesSlide12.xml"/><Relationship Id="rId7" Type="http://schemas.openxmlformats.org/officeDocument/2006/relationships/package" Target="../embeddings/Microsoft_Word_Document1.docx"/><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20.wmf"/><Relationship Id="rId3" Type="http://schemas.openxmlformats.org/officeDocument/2006/relationships/notesSlide" Target="../notesSlides/notesSlide13.xml"/><Relationship Id="rId7"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hyperlink" Target="http://gsics.atmos.umd.edu/pub/Development/20180605/SLSTR%203.7%c2%b5m%20channel%20-%20IASI.pptx" TargetMode="External"/><Relationship Id="rId5" Type="http://schemas.openxmlformats.org/officeDocument/2006/relationships/image" Target="../media/image3.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9.bin"/><Relationship Id="rId13" Type="http://schemas.openxmlformats.org/officeDocument/2006/relationships/image" Target="../media/image24.wmf"/><Relationship Id="rId3" Type="http://schemas.openxmlformats.org/officeDocument/2006/relationships/notesSlide" Target="../notesSlides/notesSlide14.xml"/><Relationship Id="rId7" Type="http://schemas.openxmlformats.org/officeDocument/2006/relationships/image" Target="../media/image21.wmf"/><Relationship Id="rId12" Type="http://schemas.openxmlformats.org/officeDocument/2006/relationships/oleObject" Target="../embeddings/oleObject11.bin"/><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oleObject" Target="../embeddings/oleObject8.bin"/><Relationship Id="rId11" Type="http://schemas.openxmlformats.org/officeDocument/2006/relationships/image" Target="../media/image23.wmf"/><Relationship Id="rId5" Type="http://schemas.openxmlformats.org/officeDocument/2006/relationships/image" Target="../media/image3.png"/><Relationship Id="rId10" Type="http://schemas.openxmlformats.org/officeDocument/2006/relationships/oleObject" Target="../embeddings/oleObject10.bin"/><Relationship Id="rId4" Type="http://schemas.openxmlformats.org/officeDocument/2006/relationships/image" Target="../media/image2.png"/><Relationship Id="rId9" Type="http://schemas.openxmlformats.org/officeDocument/2006/relationships/image" Target="../media/image22.wmf"/></Relationships>
</file>

<file path=ppt/slides/_rels/slide15.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notesSlide" Target="../notesSlides/notesSlide15.xml"/><Relationship Id="rId7" Type="http://schemas.openxmlformats.org/officeDocument/2006/relationships/image" Target="../media/image25.wmf"/><Relationship Id="rId12" Type="http://schemas.openxmlformats.org/officeDocument/2006/relationships/image" Target="../media/image27.wmf"/><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oleObject" Target="../embeddings/oleObject12.bin"/><Relationship Id="rId11" Type="http://schemas.openxmlformats.org/officeDocument/2006/relationships/oleObject" Target="../embeddings/oleObject14.bin"/><Relationship Id="rId5" Type="http://schemas.openxmlformats.org/officeDocument/2006/relationships/image" Target="../media/image3.png"/><Relationship Id="rId10" Type="http://schemas.openxmlformats.org/officeDocument/2006/relationships/image" Target="../media/image26.wmf"/><Relationship Id="rId4" Type="http://schemas.openxmlformats.org/officeDocument/2006/relationships/image" Target="../media/image2.png"/><Relationship Id="rId9" Type="http://schemas.openxmlformats.org/officeDocument/2006/relationships/oleObject" Target="../embeddings/oleObject13.bin"/></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16.bin"/><Relationship Id="rId13" Type="http://schemas.openxmlformats.org/officeDocument/2006/relationships/image" Target="../media/image32.wmf"/><Relationship Id="rId3" Type="http://schemas.openxmlformats.org/officeDocument/2006/relationships/notesSlide" Target="../notesSlides/notesSlide16.xml"/><Relationship Id="rId7" Type="http://schemas.openxmlformats.org/officeDocument/2006/relationships/image" Target="../media/image29.wmf"/><Relationship Id="rId12" Type="http://schemas.openxmlformats.org/officeDocument/2006/relationships/oleObject" Target="../embeddings/oleObject18.bin"/><Relationship Id="rId17" Type="http://schemas.openxmlformats.org/officeDocument/2006/relationships/image" Target="../media/image34.wmf"/><Relationship Id="rId2" Type="http://schemas.openxmlformats.org/officeDocument/2006/relationships/slideLayout" Target="../slideLayouts/slideLayout7.xml"/><Relationship Id="rId16" Type="http://schemas.openxmlformats.org/officeDocument/2006/relationships/oleObject" Target="../embeddings/oleObject20.bin"/><Relationship Id="rId1" Type="http://schemas.openxmlformats.org/officeDocument/2006/relationships/vmlDrawing" Target="../drawings/vmlDrawing7.vml"/><Relationship Id="rId6" Type="http://schemas.openxmlformats.org/officeDocument/2006/relationships/oleObject" Target="../embeddings/oleObject15.bin"/><Relationship Id="rId11" Type="http://schemas.openxmlformats.org/officeDocument/2006/relationships/image" Target="../media/image31.wmf"/><Relationship Id="rId5" Type="http://schemas.openxmlformats.org/officeDocument/2006/relationships/image" Target="../media/image3.png"/><Relationship Id="rId15" Type="http://schemas.openxmlformats.org/officeDocument/2006/relationships/image" Target="../media/image33.wmf"/><Relationship Id="rId10" Type="http://schemas.openxmlformats.org/officeDocument/2006/relationships/oleObject" Target="../embeddings/oleObject17.bin"/><Relationship Id="rId4" Type="http://schemas.openxmlformats.org/officeDocument/2006/relationships/image" Target="../media/image2.png"/><Relationship Id="rId9" Type="http://schemas.openxmlformats.org/officeDocument/2006/relationships/image" Target="../media/image30.wmf"/><Relationship Id="rId14" Type="http://schemas.openxmlformats.org/officeDocument/2006/relationships/oleObject" Target="../embeddings/oleObject19.bin"/></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5.jpg"/><Relationship Id="rId1" Type="http://schemas.openxmlformats.org/officeDocument/2006/relationships/slideLayout" Target="../slideLayouts/slideLayout7.xml"/><Relationship Id="rId5" Type="http://schemas.openxmlformats.org/officeDocument/2006/relationships/hyperlink" Target="https://github.com/HuiXu-RS/Satellite-Infrared-Sounder-Spectral-Gap-Filling" TargetMode="Externa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hyperlink" Target="http://gsics.atmos.umd.edu/pub/Development/20180319/4d_2018_GSICS_HUIXU.pptx"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8.emf"/><Relationship Id="rId3" Type="http://schemas.openxmlformats.org/officeDocument/2006/relationships/notesSlide" Target="../notesSlides/notesSlide4.xml"/><Relationship Id="rId7" Type="http://schemas.openxmlformats.org/officeDocument/2006/relationships/image" Target="../media/image6.wmf"/><Relationship Id="rId12" Type="http://schemas.openxmlformats.org/officeDocument/2006/relationships/package" Target="../embeddings/Microsoft_Word_Document.docx"/><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3.png"/><Relationship Id="rId5" Type="http://schemas.openxmlformats.org/officeDocument/2006/relationships/image" Target="../media/image5.wmf"/><Relationship Id="rId10" Type="http://schemas.openxmlformats.org/officeDocument/2006/relationships/image" Target="../media/image2.png"/><Relationship Id="rId4" Type="http://schemas.openxmlformats.org/officeDocument/2006/relationships/oleObject" Target="../embeddings/oleObject1.bin"/><Relationship Id="rId9" Type="http://schemas.openxmlformats.org/officeDocument/2006/relationships/image" Target="../media/image7.wmf"/></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emf"/><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11.emf"/><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12.emf"/><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5A21C290-39E2-4A04-BE05-9E9378B48B0D}"/>
              </a:ext>
            </a:extLst>
          </p:cNvPr>
          <p:cNvSpPr>
            <a:spLocks noGrp="1"/>
          </p:cNvSpPr>
          <p:nvPr/>
        </p:nvSpPr>
        <p:spPr bwMode="auto">
          <a:xfrm>
            <a:off x="0" y="2362200"/>
            <a:ext cx="9144000" cy="1496179"/>
          </a:xfrm>
          <a:prstGeom prst="rect">
            <a:avLst/>
          </a:prstGeom>
          <a:solidFill>
            <a:schemeClr val="accent5"/>
          </a:solidFill>
          <a:ln>
            <a:noFill/>
          </a:ln>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a:lnSpc>
                <a:spcPct val="150000"/>
              </a:lnSpc>
              <a:spcBef>
                <a:spcPct val="0"/>
              </a:spcBef>
              <a:buNone/>
              <a:defRPr/>
            </a:pPr>
            <a:r>
              <a:rPr lang="en-US" altLang="zh-CN" b="1" dirty="0">
                <a:latin typeface="+mj-lt"/>
                <a:ea typeface="微软雅黑" panose="020B0503020204020204" pitchFamily="34" charset="-122"/>
              </a:rPr>
              <a:t>Sensitivity Test and Further Validation of Cross-track Infrared Sounder Spectral Gap Filling in Inter-comparisons</a:t>
            </a:r>
          </a:p>
        </p:txBody>
      </p:sp>
      <p:pic>
        <p:nvPicPr>
          <p:cNvPr id="5124" name="Picture 5" descr="C:\Users\huixu\Desktop\logo.png">
            <a:extLst>
              <a:ext uri="{FF2B5EF4-FFF2-40B4-BE49-F238E27FC236}">
                <a16:creationId xmlns:a16="http://schemas.microsoft.com/office/drawing/2014/main" id="{D285D210-FF07-437D-9FF0-BBC162C588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7555" y="58513"/>
            <a:ext cx="1219137" cy="662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C3FDDC32-A446-4001-95E9-63D14BAB8869}"/>
              </a:ext>
            </a:extLst>
          </p:cNvPr>
          <p:cNvPicPr>
            <a:picLocks noChangeAspect="1"/>
          </p:cNvPicPr>
          <p:nvPr/>
        </p:nvPicPr>
        <p:blipFill>
          <a:blip r:embed="rId4"/>
          <a:stretch>
            <a:fillRect/>
          </a:stretch>
        </p:blipFill>
        <p:spPr>
          <a:xfrm>
            <a:off x="57150" y="76200"/>
            <a:ext cx="1566675" cy="618745"/>
          </a:xfrm>
          <a:prstGeom prst="rect">
            <a:avLst/>
          </a:prstGeom>
        </p:spPr>
      </p:pic>
      <p:grpSp>
        <p:nvGrpSpPr>
          <p:cNvPr id="3" name="Group 2">
            <a:extLst>
              <a:ext uri="{FF2B5EF4-FFF2-40B4-BE49-F238E27FC236}">
                <a16:creationId xmlns:a16="http://schemas.microsoft.com/office/drawing/2014/main" id="{7A84BB12-019B-4C76-80E0-ED653CE94492}"/>
              </a:ext>
            </a:extLst>
          </p:cNvPr>
          <p:cNvGrpSpPr/>
          <p:nvPr/>
        </p:nvGrpSpPr>
        <p:grpSpPr>
          <a:xfrm>
            <a:off x="999523" y="4114800"/>
            <a:ext cx="7467600" cy="1243175"/>
            <a:chOff x="1143000" y="3886200"/>
            <a:chExt cx="7467600" cy="1243175"/>
          </a:xfrm>
        </p:grpSpPr>
        <p:sp>
          <p:nvSpPr>
            <p:cNvPr id="5123" name="TextBox 1">
              <a:extLst>
                <a:ext uri="{FF2B5EF4-FFF2-40B4-BE49-F238E27FC236}">
                  <a16:creationId xmlns:a16="http://schemas.microsoft.com/office/drawing/2014/main" id="{0390C65D-510C-4D5C-BCDB-D94E1EC87956}"/>
                </a:ext>
              </a:extLst>
            </p:cNvPr>
            <p:cNvSpPr txBox="1">
              <a:spLocks noChangeArrowheads="1"/>
            </p:cNvSpPr>
            <p:nvPr/>
          </p:nvSpPr>
          <p:spPr bwMode="auto">
            <a:xfrm>
              <a:off x="1143000" y="3886200"/>
              <a:ext cx="7467600" cy="50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a:lnSpc>
                  <a:spcPct val="150000"/>
                </a:lnSpc>
                <a:spcBef>
                  <a:spcPct val="0"/>
                </a:spcBef>
                <a:buNone/>
              </a:pPr>
              <a:r>
                <a:rPr lang="en-US" altLang="zh-CN" sz="2000" b="1" dirty="0">
                  <a:latin typeface="+mj-lt"/>
                  <a:cs typeface="Times New Roman" panose="02020603050405020304" pitchFamily="18" charset="0"/>
                </a:rPr>
                <a:t>Hui Xu, Likun Wang, Yong Chen, Fangfang Yu, Fred Wu and Mitchell D. Goldberg</a:t>
              </a:r>
            </a:p>
          </p:txBody>
        </p:sp>
        <p:sp>
          <p:nvSpPr>
            <p:cNvPr id="7" name="TextBox 6">
              <a:extLst>
                <a:ext uri="{FF2B5EF4-FFF2-40B4-BE49-F238E27FC236}">
                  <a16:creationId xmlns:a16="http://schemas.microsoft.com/office/drawing/2014/main" id="{A17D0D15-1C62-45D3-A267-8B0CAD943943}"/>
                </a:ext>
              </a:extLst>
            </p:cNvPr>
            <p:cNvSpPr txBox="1"/>
            <p:nvPr/>
          </p:nvSpPr>
          <p:spPr>
            <a:xfrm>
              <a:off x="3467100" y="4606155"/>
              <a:ext cx="2362200" cy="523220"/>
            </a:xfrm>
            <a:prstGeom prst="rect">
              <a:avLst/>
            </a:prstGeom>
            <a:noFill/>
          </p:spPr>
          <p:txBody>
            <a:bodyPr wrap="square" rtlCol="0">
              <a:spAutoFit/>
            </a:bodyPr>
            <a:lstStyle/>
            <a:p>
              <a:pPr algn="ctr"/>
              <a:r>
                <a:rPr lang="en-US" sz="1400" dirty="0">
                  <a:latin typeface="+mj-lt"/>
                </a:rPr>
                <a:t>GSICS Annual Meeting 2019 </a:t>
              </a:r>
            </a:p>
            <a:p>
              <a:pPr algn="ctr"/>
              <a:r>
                <a:rPr lang="en-US" sz="1400" dirty="0">
                  <a:latin typeface="+mj-lt"/>
                </a:rPr>
                <a:t>03/07/2019</a:t>
              </a:r>
            </a:p>
          </p:txBody>
        </p:sp>
      </p:grpSp>
    </p:spTree>
  </p:cSld>
  <p:clrMapOvr>
    <a:masterClrMapping/>
  </p:clrMapOvr>
  <p:transition spd="slow" advClick="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2">
            <a:extLst>
              <a:ext uri="{FF2B5EF4-FFF2-40B4-BE49-F238E27FC236}">
                <a16:creationId xmlns:a16="http://schemas.microsoft.com/office/drawing/2014/main" id="{228C48FA-2C24-4310-83BC-9507271A0BA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fld id="{3EA638AD-8189-41F9-BDD7-F7C8FEFBF46D}" type="slidenum">
              <a:rPr lang="en-US" altLang="zh-CN" sz="1400" smtClean="0"/>
              <a:pPr>
                <a:spcBef>
                  <a:spcPct val="0"/>
                </a:spcBef>
                <a:buFontTx/>
                <a:buNone/>
              </a:pPr>
              <a:t>10</a:t>
            </a:fld>
            <a:endParaRPr lang="en-US" altLang="zh-CN" sz="1400" dirty="0"/>
          </a:p>
        </p:txBody>
      </p:sp>
      <p:sp>
        <p:nvSpPr>
          <p:cNvPr id="7172" name="矩形 3">
            <a:extLst>
              <a:ext uri="{FF2B5EF4-FFF2-40B4-BE49-F238E27FC236}">
                <a16:creationId xmlns:a16="http://schemas.microsoft.com/office/drawing/2014/main" id="{A8EA9346-FE83-4114-9AD5-B374E6FE5FBF}"/>
              </a:ext>
            </a:extLst>
          </p:cNvPr>
          <p:cNvSpPr>
            <a:spLocks noChangeArrowheads="1"/>
          </p:cNvSpPr>
          <p:nvPr/>
        </p:nvSpPr>
        <p:spPr bwMode="auto">
          <a:xfrm>
            <a:off x="841074" y="538043"/>
            <a:ext cx="788898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514350" indent="-514350" algn="ctr">
              <a:spcBef>
                <a:spcPct val="0"/>
              </a:spcBef>
              <a:buFont typeface="+mj-lt"/>
              <a:buAutoNum type="romanUcPeriod"/>
            </a:pPr>
            <a:r>
              <a:rPr lang="en-US" altLang="en-US" sz="2000" b="1" dirty="0">
                <a:latin typeface="+mj-lt"/>
                <a:cs typeface="Times New Roman" panose="02020603050405020304" pitchFamily="18" charset="0"/>
              </a:rPr>
              <a:t>The performance of CrIS spectral gap filling in inter-comparisons</a:t>
            </a:r>
          </a:p>
        </p:txBody>
      </p:sp>
      <p:cxnSp>
        <p:nvCxnSpPr>
          <p:cNvPr id="16" name="Straight Connector 3">
            <a:extLst>
              <a:ext uri="{FF2B5EF4-FFF2-40B4-BE49-F238E27FC236}">
                <a16:creationId xmlns:a16="http://schemas.microsoft.com/office/drawing/2014/main" id="{BC33314B-060F-4BDA-A9FD-8E61CBD36978}"/>
              </a:ext>
            </a:extLst>
          </p:cNvPr>
          <p:cNvCxnSpPr/>
          <p:nvPr/>
        </p:nvCxnSpPr>
        <p:spPr>
          <a:xfrm>
            <a:off x="0" y="990600"/>
            <a:ext cx="9134475"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44" name="Picture 5" descr="C:\Users\huixu\Desktop\logo.png">
            <a:extLst>
              <a:ext uri="{FF2B5EF4-FFF2-40B4-BE49-F238E27FC236}">
                <a16:creationId xmlns:a16="http://schemas.microsoft.com/office/drawing/2014/main" id="{8CFBFBE6-DD94-429E-A368-CC421E17C3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7555" y="58513"/>
            <a:ext cx="1219137" cy="662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51">
            <a:extLst>
              <a:ext uri="{FF2B5EF4-FFF2-40B4-BE49-F238E27FC236}">
                <a16:creationId xmlns:a16="http://schemas.microsoft.com/office/drawing/2014/main" id="{11C4B41B-5796-4324-AA47-F5018BE01D81}"/>
              </a:ext>
            </a:extLst>
          </p:cNvPr>
          <p:cNvPicPr>
            <a:picLocks noChangeAspect="1"/>
          </p:cNvPicPr>
          <p:nvPr/>
        </p:nvPicPr>
        <p:blipFill>
          <a:blip r:embed="rId5"/>
          <a:stretch>
            <a:fillRect/>
          </a:stretch>
        </p:blipFill>
        <p:spPr>
          <a:xfrm>
            <a:off x="57150" y="76200"/>
            <a:ext cx="1566675" cy="618745"/>
          </a:xfrm>
          <a:prstGeom prst="rect">
            <a:avLst/>
          </a:prstGeom>
        </p:spPr>
      </p:pic>
      <p:sp>
        <p:nvSpPr>
          <p:cNvPr id="2" name="Rectangle 1">
            <a:extLst>
              <a:ext uri="{FF2B5EF4-FFF2-40B4-BE49-F238E27FC236}">
                <a16:creationId xmlns:a16="http://schemas.microsoft.com/office/drawing/2014/main" id="{F1F08D1B-FA3B-4867-8062-826A45CEB4E0}"/>
              </a:ext>
            </a:extLst>
          </p:cNvPr>
          <p:cNvSpPr/>
          <p:nvPr/>
        </p:nvSpPr>
        <p:spPr>
          <a:xfrm>
            <a:off x="152400" y="1119878"/>
            <a:ext cx="2032929" cy="369332"/>
          </a:xfrm>
          <a:prstGeom prst="rect">
            <a:avLst/>
          </a:prstGeom>
        </p:spPr>
        <p:txBody>
          <a:bodyPr wrap="none">
            <a:spAutoFit/>
          </a:bodyPr>
          <a:lstStyle/>
          <a:p>
            <a:pPr marL="285750" indent="-285750">
              <a:buFont typeface="Wingdings" panose="05000000000000000000" pitchFamily="2" charset="2"/>
              <a:buChar char="Ø"/>
            </a:pPr>
            <a:r>
              <a:rPr lang="en-US" altLang="en-US" b="1" dirty="0">
                <a:latin typeface="+mj-lt"/>
              </a:rPr>
              <a:t>C.	Stability analysis</a:t>
            </a:r>
          </a:p>
        </p:txBody>
      </p:sp>
      <p:sp>
        <p:nvSpPr>
          <p:cNvPr id="5" name="Rectangle 3">
            <a:extLst>
              <a:ext uri="{FF2B5EF4-FFF2-40B4-BE49-F238E27FC236}">
                <a16:creationId xmlns:a16="http://schemas.microsoft.com/office/drawing/2014/main" id="{9020D435-1B9E-4D9B-938A-B5B41B83505F}"/>
              </a:ext>
            </a:extLst>
          </p:cNvPr>
          <p:cNvSpPr>
            <a:spLocks noChangeArrowheads="1"/>
          </p:cNvSpPr>
          <p:nvPr/>
        </p:nvSpPr>
        <p:spPr bwMode="auto">
          <a:xfrm>
            <a:off x="5029200" y="571814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15">
            <a:extLst>
              <a:ext uri="{FF2B5EF4-FFF2-40B4-BE49-F238E27FC236}">
                <a16:creationId xmlns:a16="http://schemas.microsoft.com/office/drawing/2014/main" id="{C112A89D-7315-474E-8849-B483C0A876B7}"/>
              </a:ext>
            </a:extLst>
          </p:cNvPr>
          <p:cNvSpPr>
            <a:spLocks noChangeArrowheads="1"/>
          </p:cNvSpPr>
          <p:nvPr/>
        </p:nvSpPr>
        <p:spPr bwMode="auto">
          <a:xfrm>
            <a:off x="152400" y="422271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9" name="Group 8">
            <a:extLst>
              <a:ext uri="{FF2B5EF4-FFF2-40B4-BE49-F238E27FC236}">
                <a16:creationId xmlns:a16="http://schemas.microsoft.com/office/drawing/2014/main" id="{0E0F36B4-CC46-4386-88B5-A34AE66F72A6}"/>
              </a:ext>
            </a:extLst>
          </p:cNvPr>
          <p:cNvGrpSpPr/>
          <p:nvPr/>
        </p:nvGrpSpPr>
        <p:grpSpPr>
          <a:xfrm>
            <a:off x="2895600" y="4708122"/>
            <a:ext cx="6172200" cy="1921278"/>
            <a:chOff x="254000" y="4097130"/>
            <a:chExt cx="8030657" cy="2693499"/>
          </a:xfrm>
        </p:grpSpPr>
        <p:graphicFrame>
          <p:nvGraphicFramePr>
            <p:cNvPr id="4" name="Object 3">
              <a:extLst>
                <a:ext uri="{FF2B5EF4-FFF2-40B4-BE49-F238E27FC236}">
                  <a16:creationId xmlns:a16="http://schemas.microsoft.com/office/drawing/2014/main" id="{AF1E14B1-AA31-4208-BC21-1E6E9C629AD5}"/>
                </a:ext>
              </a:extLst>
            </p:cNvPr>
            <p:cNvGraphicFramePr>
              <a:graphicFrameLocks noChangeAspect="1"/>
            </p:cNvGraphicFramePr>
            <p:nvPr>
              <p:extLst>
                <p:ext uri="{D42A27DB-BD31-4B8C-83A1-F6EECF244321}">
                  <p14:modId xmlns:p14="http://schemas.microsoft.com/office/powerpoint/2010/main" val="2287206411"/>
                </p:ext>
              </p:extLst>
            </p:nvPr>
          </p:nvGraphicFramePr>
          <p:xfrm>
            <a:off x="5257800" y="4184618"/>
            <a:ext cx="3026857" cy="2606011"/>
          </p:xfrm>
          <a:graphic>
            <a:graphicData uri="http://schemas.openxmlformats.org/presentationml/2006/ole">
              <mc:AlternateContent xmlns:mc="http://schemas.openxmlformats.org/markup-compatibility/2006">
                <mc:Choice xmlns:v="urn:schemas-microsoft-com:vml" Requires="v">
                  <p:oleObj spid="_x0000_s2654" name="Graph" r:id="rId6" imgW="2462449" imgH="2114550" progId="Origin50.Graph">
                    <p:embed/>
                  </p:oleObj>
                </mc:Choice>
                <mc:Fallback>
                  <p:oleObj name="Graph" r:id="rId6" imgW="2462449" imgH="2114550" progId="Origin50.Graph">
                    <p:embed/>
                    <p:pic>
                      <p:nvPicPr>
                        <p:cNvPr id="0"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57800" y="4184618"/>
                          <a:ext cx="3026857" cy="2606011"/>
                        </a:xfrm>
                        <a:prstGeom prst="rect">
                          <a:avLst/>
                        </a:prstGeom>
                        <a:noFill/>
                      </p:spPr>
                    </p:pic>
                  </p:oleObj>
                </mc:Fallback>
              </mc:AlternateContent>
            </a:graphicData>
          </a:graphic>
        </p:graphicFrame>
        <p:graphicFrame>
          <p:nvGraphicFramePr>
            <p:cNvPr id="7" name="Object 6">
              <a:extLst>
                <a:ext uri="{FF2B5EF4-FFF2-40B4-BE49-F238E27FC236}">
                  <a16:creationId xmlns:a16="http://schemas.microsoft.com/office/drawing/2014/main" id="{AEC293A0-591B-407D-996C-475A191A804A}"/>
                </a:ext>
              </a:extLst>
            </p:cNvPr>
            <p:cNvGraphicFramePr>
              <a:graphicFrameLocks noChangeAspect="1"/>
            </p:cNvGraphicFramePr>
            <p:nvPr>
              <p:extLst>
                <p:ext uri="{D42A27DB-BD31-4B8C-83A1-F6EECF244321}">
                  <p14:modId xmlns:p14="http://schemas.microsoft.com/office/powerpoint/2010/main" val="2513097712"/>
                </p:ext>
              </p:extLst>
            </p:nvPr>
          </p:nvGraphicFramePr>
          <p:xfrm>
            <a:off x="254000" y="4097130"/>
            <a:ext cx="4845051" cy="2605087"/>
          </p:xfrm>
          <a:graphic>
            <a:graphicData uri="http://schemas.openxmlformats.org/presentationml/2006/ole">
              <mc:AlternateContent xmlns:mc="http://schemas.openxmlformats.org/markup-compatibility/2006">
                <mc:Choice xmlns:v="urn:schemas-microsoft-com:vml" Requires="v">
                  <p:oleObj spid="_x0000_s2655" name="Graph" r:id="rId8" imgW="2551349" imgH="1382383" progId="Origin50.Graph">
                    <p:embed/>
                  </p:oleObj>
                </mc:Choice>
                <mc:Fallback>
                  <p:oleObj name="Graph" r:id="rId8" imgW="2551349" imgH="1382383" progId="Origin50.Graph">
                    <p:embed/>
                    <p:pic>
                      <p:nvPicPr>
                        <p:cNvPr id="0" name="Object 1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4000" y="4097130"/>
                          <a:ext cx="4845051" cy="2605087"/>
                        </a:xfrm>
                        <a:prstGeom prst="rect">
                          <a:avLst/>
                        </a:prstGeom>
                        <a:noFill/>
                      </p:spPr>
                    </p:pic>
                  </p:oleObj>
                </mc:Fallback>
              </mc:AlternateContent>
            </a:graphicData>
          </a:graphic>
        </p:graphicFrame>
      </p:grpSp>
      <p:sp>
        <p:nvSpPr>
          <p:cNvPr id="8" name="Rectangle 16">
            <a:extLst>
              <a:ext uri="{FF2B5EF4-FFF2-40B4-BE49-F238E27FC236}">
                <a16:creationId xmlns:a16="http://schemas.microsoft.com/office/drawing/2014/main" id="{1A8ECBEE-5E0C-4ABE-967E-0D63B7A98DA1}"/>
              </a:ext>
            </a:extLst>
          </p:cNvPr>
          <p:cNvSpPr>
            <a:spLocks noChangeArrowheads="1"/>
          </p:cNvSpPr>
          <p:nvPr/>
        </p:nvSpPr>
        <p:spPr bwMode="auto">
          <a:xfrm>
            <a:off x="152400" y="585149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9">
            <a:extLst>
              <a:ext uri="{FF2B5EF4-FFF2-40B4-BE49-F238E27FC236}">
                <a16:creationId xmlns:a16="http://schemas.microsoft.com/office/drawing/2014/main" id="{86D13C1B-D900-4301-8C99-E09506F36D2F}"/>
              </a:ext>
            </a:extLst>
          </p:cNvPr>
          <p:cNvSpPr/>
          <p:nvPr/>
        </p:nvSpPr>
        <p:spPr>
          <a:xfrm>
            <a:off x="709221" y="1582242"/>
            <a:ext cx="8425254" cy="307777"/>
          </a:xfrm>
          <a:prstGeom prst="rect">
            <a:avLst/>
          </a:prstGeom>
        </p:spPr>
        <p:txBody>
          <a:bodyPr wrap="square">
            <a:spAutoFit/>
          </a:bodyPr>
          <a:lstStyle/>
          <a:p>
            <a:pPr algn="just"/>
            <a:r>
              <a:rPr lang="en-US" sz="1400" dirty="0">
                <a:latin typeface="Times New Roman" panose="02020603050405020304" pitchFamily="18" charset="0"/>
                <a:ea typeface="宋体" panose="02010600030101010101" pitchFamily="2" charset="-122"/>
              </a:rPr>
              <a:t>The long-term stability of the CrIS spectral gap filling method is analyzed from 2014 to 2018.</a:t>
            </a:r>
            <a:endParaRPr lang="en-US" sz="1400" dirty="0"/>
          </a:p>
        </p:txBody>
      </p:sp>
      <p:sp>
        <p:nvSpPr>
          <p:cNvPr id="17" name="Rectangle 16">
            <a:extLst>
              <a:ext uri="{FF2B5EF4-FFF2-40B4-BE49-F238E27FC236}">
                <a16:creationId xmlns:a16="http://schemas.microsoft.com/office/drawing/2014/main" id="{D74F2C33-4285-4764-8A2F-44FD0F85C65F}"/>
              </a:ext>
            </a:extLst>
          </p:cNvPr>
          <p:cNvSpPr/>
          <p:nvPr/>
        </p:nvSpPr>
        <p:spPr>
          <a:xfrm>
            <a:off x="4953000" y="1922407"/>
            <a:ext cx="4038600" cy="2633413"/>
          </a:xfrm>
          <a:prstGeom prst="rect">
            <a:avLst/>
          </a:prstGeom>
          <a:ln w="9525">
            <a:noFill/>
          </a:ln>
        </p:spPr>
        <p:style>
          <a:lnRef idx="2">
            <a:schemeClr val="dk1"/>
          </a:lnRef>
          <a:fillRef idx="1">
            <a:schemeClr val="lt1"/>
          </a:fillRef>
          <a:effectRef idx="0">
            <a:schemeClr val="dk1"/>
          </a:effectRef>
          <a:fontRef idx="minor">
            <a:schemeClr val="dk1"/>
          </a:fontRef>
        </p:style>
        <p:txBody>
          <a:bodyPr wrap="square">
            <a:spAutoFit/>
          </a:bodyPr>
          <a:lstStyle/>
          <a:p>
            <a:pPr marL="285750" indent="-285750" algn="just">
              <a:lnSpc>
                <a:spcPct val="150000"/>
              </a:lnSpc>
              <a:buFont typeface="Wingdings" panose="05000000000000000000" pitchFamily="2" charset="2"/>
              <a:buChar char="§"/>
            </a:pPr>
            <a:r>
              <a:rPr lang="en-US" sz="1600" dirty="0">
                <a:latin typeface="Times New Roman" panose="02020603050405020304" pitchFamily="18" charset="0"/>
                <a:ea typeface="宋体" panose="02010600030101010101" pitchFamily="2" charset="-122"/>
              </a:rPr>
              <a:t>Mean biases fluctuate around the zero-line during 2014 to 2018.</a:t>
            </a:r>
          </a:p>
          <a:p>
            <a:pPr marL="285750" indent="-285750" algn="just">
              <a:lnSpc>
                <a:spcPct val="150000"/>
              </a:lnSpc>
              <a:buFont typeface="Wingdings" panose="05000000000000000000" pitchFamily="2" charset="2"/>
              <a:buChar char="§"/>
            </a:pPr>
            <a:r>
              <a:rPr lang="en-US" sz="1600" dirty="0">
                <a:latin typeface="Times New Roman" panose="02020603050405020304" pitchFamily="18" charset="0"/>
                <a:ea typeface="宋体" panose="02010600030101010101" pitchFamily="2" charset="-122"/>
              </a:rPr>
              <a:t>Standard deviations also vary in a very small dynamical range respectively. </a:t>
            </a:r>
          </a:p>
          <a:p>
            <a:pPr marL="285750" indent="-285750" algn="just">
              <a:lnSpc>
                <a:spcPct val="150000"/>
              </a:lnSpc>
              <a:buFont typeface="Wingdings" panose="05000000000000000000" pitchFamily="2" charset="2"/>
              <a:buChar char="§"/>
            </a:pPr>
            <a:r>
              <a:rPr lang="en-US" sz="1600" dirty="0">
                <a:latin typeface="Times New Roman" panose="02020603050405020304" pitchFamily="18" charset="0"/>
                <a:ea typeface="宋体" panose="02010600030101010101" pitchFamily="2" charset="-122"/>
              </a:rPr>
              <a:t>Trend is not found either, indicating that </a:t>
            </a:r>
            <a:r>
              <a:rPr lang="en-US" sz="1600" b="1" i="1" u="sng" dirty="0">
                <a:solidFill>
                  <a:srgbClr val="FF0000"/>
                </a:solidFill>
                <a:latin typeface="Times New Roman" panose="02020603050405020304" pitchFamily="18" charset="0"/>
                <a:ea typeface="宋体" panose="02010600030101010101" pitchFamily="2" charset="-122"/>
              </a:rPr>
              <a:t>the spectral gap filling method in general is quite stable.</a:t>
            </a:r>
          </a:p>
        </p:txBody>
      </p:sp>
      <p:sp>
        <p:nvSpPr>
          <p:cNvPr id="11" name="Rectangle 10">
            <a:extLst>
              <a:ext uri="{FF2B5EF4-FFF2-40B4-BE49-F238E27FC236}">
                <a16:creationId xmlns:a16="http://schemas.microsoft.com/office/drawing/2014/main" id="{D268CBB7-0FA6-43D8-B670-8A37997638B9}"/>
              </a:ext>
            </a:extLst>
          </p:cNvPr>
          <p:cNvSpPr/>
          <p:nvPr/>
        </p:nvSpPr>
        <p:spPr>
          <a:xfrm>
            <a:off x="3352800" y="4527124"/>
            <a:ext cx="7848600" cy="307777"/>
          </a:xfrm>
          <a:prstGeom prst="rect">
            <a:avLst/>
          </a:prstGeom>
        </p:spPr>
        <p:txBody>
          <a:bodyPr wrap="square">
            <a:spAutoFit/>
          </a:bodyPr>
          <a:lstStyle/>
          <a:p>
            <a:r>
              <a:rPr lang="en-US" sz="1400" i="1" u="sng" dirty="0">
                <a:latin typeface="Times New Roman" panose="02020603050405020304" pitchFamily="18" charset="0"/>
                <a:ea typeface="宋体" panose="02010600030101010101" pitchFamily="2" charset="-122"/>
              </a:rPr>
              <a:t>However, there is a tiny seasonal pattern detected in the SW channel 7. </a:t>
            </a:r>
            <a:endParaRPr lang="en-US" sz="1400" i="1" u="sng" dirty="0"/>
          </a:p>
        </p:txBody>
      </p:sp>
      <p:sp>
        <p:nvSpPr>
          <p:cNvPr id="19" name="Rectangle 18">
            <a:extLst>
              <a:ext uri="{FF2B5EF4-FFF2-40B4-BE49-F238E27FC236}">
                <a16:creationId xmlns:a16="http://schemas.microsoft.com/office/drawing/2014/main" id="{7FB68527-A712-4911-A8B4-F60DCD923AF7}"/>
              </a:ext>
            </a:extLst>
          </p:cNvPr>
          <p:cNvSpPr/>
          <p:nvPr/>
        </p:nvSpPr>
        <p:spPr>
          <a:xfrm>
            <a:off x="913233" y="5110463"/>
            <a:ext cx="1721223" cy="1015663"/>
          </a:xfrm>
          <a:prstGeom prst="rect">
            <a:avLst/>
          </a:prstGeom>
          <a:ln w="9525">
            <a:noFill/>
          </a:ln>
        </p:spPr>
        <p:style>
          <a:lnRef idx="2">
            <a:schemeClr val="dk1"/>
          </a:lnRef>
          <a:fillRef idx="1">
            <a:schemeClr val="lt1"/>
          </a:fillRef>
          <a:effectRef idx="0">
            <a:schemeClr val="dk1"/>
          </a:effectRef>
          <a:fontRef idx="minor">
            <a:schemeClr val="dk1"/>
          </a:fontRef>
        </p:style>
        <p:txBody>
          <a:bodyPr wrap="square">
            <a:spAutoFit/>
          </a:bodyPr>
          <a:lstStyle/>
          <a:p>
            <a:pPr algn="just">
              <a:lnSpc>
                <a:spcPts val="1800"/>
              </a:lnSpc>
            </a:pPr>
            <a:r>
              <a:rPr lang="en-US" sz="1600" dirty="0">
                <a:latin typeface="Times New Roman" panose="02020603050405020304" pitchFamily="18" charset="0"/>
                <a:ea typeface="宋体" panose="02010600030101010101" pitchFamily="2" charset="-122"/>
              </a:rPr>
              <a:t>More cold scenes are observed in the winter than in summer. </a:t>
            </a:r>
          </a:p>
        </p:txBody>
      </p:sp>
      <p:graphicFrame>
        <p:nvGraphicFramePr>
          <p:cNvPr id="13" name="Object 12">
            <a:extLst>
              <a:ext uri="{FF2B5EF4-FFF2-40B4-BE49-F238E27FC236}">
                <a16:creationId xmlns:a16="http://schemas.microsoft.com/office/drawing/2014/main" id="{279A28FD-BF98-4253-8F13-D99195E64DA5}"/>
              </a:ext>
            </a:extLst>
          </p:cNvPr>
          <p:cNvGraphicFramePr>
            <a:graphicFrameLocks noChangeAspect="1"/>
          </p:cNvGraphicFramePr>
          <p:nvPr>
            <p:extLst>
              <p:ext uri="{D42A27DB-BD31-4B8C-83A1-F6EECF244321}">
                <p14:modId xmlns:p14="http://schemas.microsoft.com/office/powerpoint/2010/main" val="4254305757"/>
              </p:ext>
            </p:extLst>
          </p:nvPr>
        </p:nvGraphicFramePr>
        <p:xfrm>
          <a:off x="315913" y="1983052"/>
          <a:ext cx="4713287" cy="2649510"/>
        </p:xfrm>
        <a:graphic>
          <a:graphicData uri="http://schemas.openxmlformats.org/presentationml/2006/ole">
            <mc:AlternateContent xmlns:mc="http://schemas.openxmlformats.org/markup-compatibility/2006">
              <mc:Choice xmlns:v="urn:schemas-microsoft-com:vml" Requires="v">
                <p:oleObj spid="_x0000_s2656" name="Graph" r:id="rId10" imgW="4636440" imgH="2607120" progId="Origin50.Graph">
                  <p:embed/>
                </p:oleObj>
              </mc:Choice>
              <mc:Fallback>
                <p:oleObj name="Graph" r:id="rId10" imgW="4636440" imgH="2607120" progId="Origin50.Graph">
                  <p:embed/>
                  <p:pic>
                    <p:nvPicPr>
                      <p:cNvPr id="0" name=""/>
                      <p:cNvPicPr/>
                      <p:nvPr/>
                    </p:nvPicPr>
                    <p:blipFill>
                      <a:blip r:embed="rId11"/>
                      <a:stretch>
                        <a:fillRect/>
                      </a:stretch>
                    </p:blipFill>
                    <p:spPr>
                      <a:xfrm>
                        <a:off x="315913" y="1983052"/>
                        <a:ext cx="4713287" cy="2649510"/>
                      </a:xfrm>
                      <a:prstGeom prst="rect">
                        <a:avLst/>
                      </a:prstGeom>
                    </p:spPr>
                  </p:pic>
                </p:oleObj>
              </mc:Fallback>
            </mc:AlternateContent>
          </a:graphicData>
        </a:graphic>
      </p:graphicFrame>
      <p:grpSp>
        <p:nvGrpSpPr>
          <p:cNvPr id="21" name="Group 20">
            <a:extLst>
              <a:ext uri="{FF2B5EF4-FFF2-40B4-BE49-F238E27FC236}">
                <a16:creationId xmlns:a16="http://schemas.microsoft.com/office/drawing/2014/main" id="{E0235036-3DD9-42AD-BB00-2A093B524DF6}"/>
              </a:ext>
            </a:extLst>
          </p:cNvPr>
          <p:cNvGrpSpPr/>
          <p:nvPr/>
        </p:nvGrpSpPr>
        <p:grpSpPr>
          <a:xfrm rot="317683">
            <a:off x="6428047" y="991415"/>
            <a:ext cx="2774071" cy="553212"/>
            <a:chOff x="6265535" y="954478"/>
            <a:chExt cx="2774071" cy="553212"/>
          </a:xfrm>
        </p:grpSpPr>
        <p:sp>
          <p:nvSpPr>
            <p:cNvPr id="22" name="Rectangle: Rounded Corners 21">
              <a:extLst>
                <a:ext uri="{FF2B5EF4-FFF2-40B4-BE49-F238E27FC236}">
                  <a16:creationId xmlns:a16="http://schemas.microsoft.com/office/drawing/2014/main" id="{300CD1D6-C286-4709-BA2E-8CC372F1623D}"/>
                </a:ext>
              </a:extLst>
            </p:cNvPr>
            <p:cNvSpPr/>
            <p:nvPr/>
          </p:nvSpPr>
          <p:spPr>
            <a:xfrm>
              <a:off x="6265535" y="1053455"/>
              <a:ext cx="2464520" cy="335622"/>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r>
                <a:rPr lang="en-US" sz="1600" b="1" dirty="0"/>
                <a:t>Long-term performance</a:t>
              </a:r>
            </a:p>
          </p:txBody>
        </p:sp>
        <p:pic>
          <p:nvPicPr>
            <p:cNvPr id="23" name="Picture 22">
              <a:extLst>
                <a:ext uri="{FF2B5EF4-FFF2-40B4-BE49-F238E27FC236}">
                  <a16:creationId xmlns:a16="http://schemas.microsoft.com/office/drawing/2014/main" id="{AD69DBA4-6299-4CCC-857C-A90F21A745D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486394" y="954478"/>
              <a:ext cx="553212" cy="553212"/>
            </a:xfrm>
            <a:prstGeom prst="rect">
              <a:avLst/>
            </a:prstGeom>
          </p:spPr>
        </p:pic>
      </p:grpSp>
    </p:spTree>
    <p:extLst>
      <p:ext uri="{BB962C8B-B14F-4D97-AF65-F5344CB8AC3E}">
        <p14:creationId xmlns:p14="http://schemas.microsoft.com/office/powerpoint/2010/main" val="24456279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2">
            <a:extLst>
              <a:ext uri="{FF2B5EF4-FFF2-40B4-BE49-F238E27FC236}">
                <a16:creationId xmlns:a16="http://schemas.microsoft.com/office/drawing/2014/main" id="{228C48FA-2C24-4310-83BC-9507271A0BA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fld id="{3EA638AD-8189-41F9-BDD7-F7C8FEFBF46D}" type="slidenum">
              <a:rPr lang="en-US" altLang="zh-CN" sz="1400" smtClean="0"/>
              <a:pPr>
                <a:spcBef>
                  <a:spcPct val="0"/>
                </a:spcBef>
                <a:buFontTx/>
                <a:buNone/>
              </a:pPr>
              <a:t>11</a:t>
            </a:fld>
            <a:endParaRPr lang="en-US" altLang="zh-CN" sz="1400" dirty="0"/>
          </a:p>
        </p:txBody>
      </p:sp>
      <p:sp>
        <p:nvSpPr>
          <p:cNvPr id="7172" name="矩形 3">
            <a:extLst>
              <a:ext uri="{FF2B5EF4-FFF2-40B4-BE49-F238E27FC236}">
                <a16:creationId xmlns:a16="http://schemas.microsoft.com/office/drawing/2014/main" id="{A8EA9346-FE83-4114-9AD5-B374E6FE5FBF}"/>
              </a:ext>
            </a:extLst>
          </p:cNvPr>
          <p:cNvSpPr>
            <a:spLocks noChangeArrowheads="1"/>
          </p:cNvSpPr>
          <p:nvPr/>
        </p:nvSpPr>
        <p:spPr bwMode="auto">
          <a:xfrm>
            <a:off x="841074" y="538043"/>
            <a:ext cx="788898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514350" indent="-514350" algn="ctr">
              <a:spcBef>
                <a:spcPct val="0"/>
              </a:spcBef>
              <a:buFont typeface="+mj-lt"/>
              <a:buAutoNum type="romanUcPeriod"/>
            </a:pPr>
            <a:r>
              <a:rPr lang="en-US" altLang="en-US" sz="2000" b="1" dirty="0">
                <a:latin typeface="+mj-lt"/>
                <a:cs typeface="Times New Roman" panose="02020603050405020304" pitchFamily="18" charset="0"/>
              </a:rPr>
              <a:t>The performance of CrIS spectral gap filling in inter-comparisons</a:t>
            </a:r>
          </a:p>
        </p:txBody>
      </p:sp>
      <p:cxnSp>
        <p:nvCxnSpPr>
          <p:cNvPr id="16" name="Straight Connector 3">
            <a:extLst>
              <a:ext uri="{FF2B5EF4-FFF2-40B4-BE49-F238E27FC236}">
                <a16:creationId xmlns:a16="http://schemas.microsoft.com/office/drawing/2014/main" id="{BC33314B-060F-4BDA-A9FD-8E61CBD36978}"/>
              </a:ext>
            </a:extLst>
          </p:cNvPr>
          <p:cNvCxnSpPr/>
          <p:nvPr/>
        </p:nvCxnSpPr>
        <p:spPr>
          <a:xfrm>
            <a:off x="0" y="990600"/>
            <a:ext cx="9134475"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44" name="Picture 5" descr="C:\Users\huixu\Desktop\logo.png">
            <a:extLst>
              <a:ext uri="{FF2B5EF4-FFF2-40B4-BE49-F238E27FC236}">
                <a16:creationId xmlns:a16="http://schemas.microsoft.com/office/drawing/2014/main" id="{8CFBFBE6-DD94-429E-A368-CC421E17C3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7555" y="58513"/>
            <a:ext cx="1219137" cy="662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51">
            <a:extLst>
              <a:ext uri="{FF2B5EF4-FFF2-40B4-BE49-F238E27FC236}">
                <a16:creationId xmlns:a16="http://schemas.microsoft.com/office/drawing/2014/main" id="{11C4B41B-5796-4324-AA47-F5018BE01D81}"/>
              </a:ext>
            </a:extLst>
          </p:cNvPr>
          <p:cNvPicPr>
            <a:picLocks noChangeAspect="1"/>
          </p:cNvPicPr>
          <p:nvPr/>
        </p:nvPicPr>
        <p:blipFill>
          <a:blip r:embed="rId4"/>
          <a:stretch>
            <a:fillRect/>
          </a:stretch>
        </p:blipFill>
        <p:spPr>
          <a:xfrm>
            <a:off x="57150" y="76200"/>
            <a:ext cx="1566675" cy="618745"/>
          </a:xfrm>
          <a:prstGeom prst="rect">
            <a:avLst/>
          </a:prstGeom>
        </p:spPr>
      </p:pic>
      <p:sp>
        <p:nvSpPr>
          <p:cNvPr id="2" name="Rectangle 1">
            <a:extLst>
              <a:ext uri="{FF2B5EF4-FFF2-40B4-BE49-F238E27FC236}">
                <a16:creationId xmlns:a16="http://schemas.microsoft.com/office/drawing/2014/main" id="{F1F08D1B-FA3B-4867-8062-826A45CEB4E0}"/>
              </a:ext>
            </a:extLst>
          </p:cNvPr>
          <p:cNvSpPr/>
          <p:nvPr/>
        </p:nvSpPr>
        <p:spPr>
          <a:xfrm>
            <a:off x="152400" y="1119878"/>
            <a:ext cx="2036135" cy="369332"/>
          </a:xfrm>
          <a:prstGeom prst="rect">
            <a:avLst/>
          </a:prstGeom>
        </p:spPr>
        <p:txBody>
          <a:bodyPr wrap="none">
            <a:spAutoFit/>
          </a:bodyPr>
          <a:lstStyle/>
          <a:p>
            <a:pPr marL="285750" indent="-285750">
              <a:buFont typeface="Wingdings" panose="05000000000000000000" pitchFamily="2" charset="2"/>
              <a:buChar char="Ø"/>
            </a:pPr>
            <a:r>
              <a:rPr lang="en-US" altLang="en-US" b="1" dirty="0">
                <a:latin typeface="+mj-lt"/>
              </a:rPr>
              <a:t>D.	Accuracy analysis</a:t>
            </a:r>
          </a:p>
        </p:txBody>
      </p:sp>
      <p:sp>
        <p:nvSpPr>
          <p:cNvPr id="3" name="Rectangle 2">
            <a:extLst>
              <a:ext uri="{FF2B5EF4-FFF2-40B4-BE49-F238E27FC236}">
                <a16:creationId xmlns:a16="http://schemas.microsoft.com/office/drawing/2014/main" id="{DB3972EF-E736-4BCC-988E-D0B8D1CF05D2}"/>
              </a:ext>
            </a:extLst>
          </p:cNvPr>
          <p:cNvSpPr>
            <a:spLocks noChangeArrowheads="1"/>
          </p:cNvSpPr>
          <p:nvPr/>
        </p:nvSpPr>
        <p:spPr bwMode="auto">
          <a:xfrm>
            <a:off x="5029200" y="418461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3">
            <a:extLst>
              <a:ext uri="{FF2B5EF4-FFF2-40B4-BE49-F238E27FC236}">
                <a16:creationId xmlns:a16="http://schemas.microsoft.com/office/drawing/2014/main" id="{22A2C60D-A5A8-4C34-8A8A-FDEB92CC56FA}"/>
              </a:ext>
            </a:extLst>
          </p:cNvPr>
          <p:cNvSpPr/>
          <p:nvPr/>
        </p:nvSpPr>
        <p:spPr>
          <a:xfrm>
            <a:off x="438150" y="1489210"/>
            <a:ext cx="8477250" cy="1200329"/>
          </a:xfrm>
          <a:prstGeom prst="rect">
            <a:avLst/>
          </a:prstGeom>
        </p:spPr>
        <p:txBody>
          <a:bodyPr wrap="square">
            <a:spAutoFit/>
          </a:bodyPr>
          <a:lstStyle/>
          <a:p>
            <a:pPr marL="171450" indent="-171450" algn="just">
              <a:buFont typeface="Wingdings" panose="05000000000000000000" pitchFamily="2" charset="2"/>
              <a:buChar char="§"/>
            </a:pPr>
            <a:r>
              <a:rPr lang="en-US" b="1" dirty="0">
                <a:latin typeface="Times New Roman" panose="02020603050405020304" pitchFamily="18" charset="0"/>
                <a:ea typeface="宋体" panose="02010600030101010101" pitchFamily="2" charset="-122"/>
              </a:rPr>
              <a:t>CrIS and GOES-16 ABI potential collocation area (</a:t>
            </a:r>
            <a:r>
              <a:rPr lang="en-US" dirty="0">
                <a:latin typeface="Times New Roman" panose="02020603050405020304" pitchFamily="18" charset="0"/>
                <a:ea typeface="宋体" panose="02010600030101010101" pitchFamily="2" charset="-122"/>
              </a:rPr>
              <a:t>from 125°W to 25°W and 50°S to 50°N). </a:t>
            </a:r>
          </a:p>
          <a:p>
            <a:pPr marL="171450" indent="-171450" algn="just">
              <a:buFont typeface="Wingdings" panose="05000000000000000000" pitchFamily="2" charset="2"/>
              <a:buChar char="§"/>
            </a:pPr>
            <a:r>
              <a:rPr lang="en-US" b="1" dirty="0">
                <a:latin typeface="Times New Roman" panose="02020603050405020304" pitchFamily="18" charset="0"/>
                <a:ea typeface="宋体" panose="02010600030101010101" pitchFamily="2" charset="-122"/>
              </a:rPr>
              <a:t>MetOp-A IASI </a:t>
            </a:r>
            <a:r>
              <a:rPr lang="en-US" dirty="0">
                <a:latin typeface="Times New Roman" panose="02020603050405020304" pitchFamily="18" charset="0"/>
                <a:ea typeface="宋体" panose="02010600030101010101" pitchFamily="2" charset="-122"/>
              </a:rPr>
              <a:t>was used in the CrIS-ABI proxy data simulation. </a:t>
            </a:r>
          </a:p>
          <a:p>
            <a:pPr marL="171450" indent="-171450" algn="just">
              <a:buFont typeface="Wingdings" panose="05000000000000000000" pitchFamily="2" charset="2"/>
              <a:buChar char="§"/>
            </a:pPr>
            <a:r>
              <a:rPr lang="en-US" dirty="0">
                <a:latin typeface="Times New Roman" panose="02020603050405020304" pitchFamily="18" charset="0"/>
                <a:ea typeface="宋体" panose="02010600030101010101" pitchFamily="2" charset="-122"/>
              </a:rPr>
              <a:t>Randomly selected from each months of year 2016</a:t>
            </a:r>
          </a:p>
        </p:txBody>
      </p:sp>
      <p:sp>
        <p:nvSpPr>
          <p:cNvPr id="12" name="Rectangle 11">
            <a:extLst>
              <a:ext uri="{FF2B5EF4-FFF2-40B4-BE49-F238E27FC236}">
                <a16:creationId xmlns:a16="http://schemas.microsoft.com/office/drawing/2014/main" id="{91D14AAB-3A3C-4C3C-9AEF-73336CD499F1}"/>
              </a:ext>
            </a:extLst>
          </p:cNvPr>
          <p:cNvSpPr/>
          <p:nvPr/>
        </p:nvSpPr>
        <p:spPr>
          <a:xfrm>
            <a:off x="5401235" y="2706728"/>
            <a:ext cx="3666492" cy="3285323"/>
          </a:xfrm>
          <a:prstGeom prst="rect">
            <a:avLst/>
          </a:prstGeom>
          <a:ln w="9525">
            <a:noFill/>
          </a:ln>
        </p:spPr>
        <p:style>
          <a:lnRef idx="2">
            <a:schemeClr val="dk1"/>
          </a:lnRef>
          <a:fillRef idx="1">
            <a:schemeClr val="lt1"/>
          </a:fillRef>
          <a:effectRef idx="0">
            <a:schemeClr val="dk1"/>
          </a:effectRef>
          <a:fontRef idx="minor">
            <a:schemeClr val="dk1"/>
          </a:fontRef>
        </p:style>
        <p:txBody>
          <a:bodyPr wrap="square">
            <a:spAutoFit/>
          </a:bodyPr>
          <a:lstStyle/>
          <a:p>
            <a:pPr marL="285750" indent="-285750" algn="just">
              <a:lnSpc>
                <a:spcPct val="150000"/>
              </a:lnSpc>
              <a:buFont typeface="Wingdings" panose="05000000000000000000" pitchFamily="2" charset="2"/>
              <a:buChar char="§"/>
            </a:pPr>
            <a:r>
              <a:rPr lang="en-US" sz="1400" b="1" dirty="0">
                <a:latin typeface="Times New Roman" panose="02020603050405020304" pitchFamily="18" charset="0"/>
                <a:ea typeface="宋体" panose="02010600030101010101" pitchFamily="2" charset="-122"/>
              </a:rPr>
              <a:t>LW</a:t>
            </a:r>
            <a:r>
              <a:rPr lang="en-US" sz="1400" dirty="0">
                <a:latin typeface="Times New Roman" panose="02020603050405020304" pitchFamily="18" charset="0"/>
                <a:ea typeface="宋体" panose="02010600030101010101" pitchFamily="2" charset="-122"/>
              </a:rPr>
              <a:t> channel 11, the channel 11 gap filling accuracy is in </a:t>
            </a:r>
            <a:r>
              <a:rPr lang="en-US" sz="1400" u="sng" dirty="0">
                <a:latin typeface="Times New Roman" panose="02020603050405020304" pitchFamily="18" charset="0"/>
                <a:ea typeface="宋体" panose="02010600030101010101" pitchFamily="2" charset="-122"/>
              </a:rPr>
              <a:t>a mean of 6.740 mK and standard deviation of 0.059 K.</a:t>
            </a:r>
          </a:p>
          <a:p>
            <a:pPr marL="285750" indent="-285750" algn="just">
              <a:lnSpc>
                <a:spcPct val="150000"/>
              </a:lnSpc>
              <a:buFont typeface="Wingdings" panose="05000000000000000000" pitchFamily="2" charset="2"/>
              <a:buChar char="§"/>
            </a:pPr>
            <a:r>
              <a:rPr lang="en-US" sz="1400" b="1" dirty="0">
                <a:latin typeface="Times New Roman" panose="02020603050405020304" pitchFamily="18" charset="0"/>
                <a:ea typeface="宋体" panose="02010600030101010101" pitchFamily="2" charset="-122"/>
              </a:rPr>
              <a:t>MW</a:t>
            </a:r>
            <a:r>
              <a:rPr lang="en-US" sz="1400" dirty="0">
                <a:latin typeface="Times New Roman" panose="02020603050405020304" pitchFamily="18" charset="0"/>
                <a:ea typeface="宋体" panose="02010600030101010101" pitchFamily="2" charset="-122"/>
              </a:rPr>
              <a:t> channel 8, the gap filling </a:t>
            </a:r>
            <a:r>
              <a:rPr lang="en-US" sz="1400" u="sng" dirty="0">
                <a:latin typeface="Times New Roman" panose="02020603050405020304" pitchFamily="18" charset="0"/>
                <a:ea typeface="宋体" panose="02010600030101010101" pitchFamily="2" charset="-122"/>
              </a:rPr>
              <a:t>mean bias and standard deviation are around -0.005 mK and 1.543e-4 K respectively.</a:t>
            </a:r>
          </a:p>
          <a:p>
            <a:pPr marL="285750" indent="-285750" algn="just">
              <a:lnSpc>
                <a:spcPct val="150000"/>
              </a:lnSpc>
              <a:buFont typeface="Wingdings" panose="05000000000000000000" pitchFamily="2" charset="2"/>
              <a:buChar char="§"/>
            </a:pPr>
            <a:r>
              <a:rPr lang="en-US" sz="1400" b="1" dirty="0">
                <a:latin typeface="Times New Roman" panose="02020603050405020304" pitchFamily="18" charset="0"/>
                <a:ea typeface="宋体" panose="02010600030101010101" pitchFamily="2" charset="-122"/>
              </a:rPr>
              <a:t>SW</a:t>
            </a:r>
            <a:r>
              <a:rPr lang="en-US" sz="1400" dirty="0">
                <a:latin typeface="Times New Roman" panose="02020603050405020304" pitchFamily="18" charset="0"/>
                <a:ea typeface="宋体" panose="02010600030101010101" pitchFamily="2" charset="-122"/>
              </a:rPr>
              <a:t> channel 7, same normal distribution pattern is also observed with a </a:t>
            </a:r>
            <a:r>
              <a:rPr lang="en-US" sz="1400" u="sng" dirty="0">
                <a:latin typeface="Times New Roman" panose="02020603050405020304" pitchFamily="18" charset="0"/>
                <a:ea typeface="宋体" panose="02010600030101010101" pitchFamily="2" charset="-122"/>
              </a:rPr>
              <a:t>mean bias of -1.018 mK and standard deviation of 0.105 K</a:t>
            </a:r>
            <a:r>
              <a:rPr lang="en-US" sz="1400" dirty="0">
                <a:latin typeface="Times New Roman" panose="02020603050405020304" pitchFamily="18" charset="0"/>
                <a:ea typeface="宋体" panose="02010600030101010101" pitchFamily="2" charset="-122"/>
              </a:rPr>
              <a:t>.</a:t>
            </a:r>
          </a:p>
        </p:txBody>
      </p:sp>
      <p:sp>
        <p:nvSpPr>
          <p:cNvPr id="6" name="Rectangle 5">
            <a:extLst>
              <a:ext uri="{FF2B5EF4-FFF2-40B4-BE49-F238E27FC236}">
                <a16:creationId xmlns:a16="http://schemas.microsoft.com/office/drawing/2014/main" id="{78D5B52D-4378-46FE-A084-5E3DAAE1EC21}"/>
              </a:ext>
            </a:extLst>
          </p:cNvPr>
          <p:cNvSpPr/>
          <p:nvPr/>
        </p:nvSpPr>
        <p:spPr>
          <a:xfrm>
            <a:off x="90803" y="6151602"/>
            <a:ext cx="8952867" cy="553998"/>
          </a:xfrm>
          <a:prstGeom prst="rect">
            <a:avLst/>
          </a:prstGeom>
        </p:spPr>
        <p:txBody>
          <a:bodyPr wrap="square">
            <a:spAutoFit/>
          </a:bodyPr>
          <a:lstStyle/>
          <a:p>
            <a:pPr marL="285750" indent="-285750" algn="just">
              <a:lnSpc>
                <a:spcPts val="1800"/>
              </a:lnSpc>
              <a:buFont typeface="Wingdings" panose="05000000000000000000" pitchFamily="2" charset="2"/>
              <a:buChar char="§"/>
            </a:pPr>
            <a:r>
              <a:rPr lang="en-US" b="1" i="1" u="sng" dirty="0">
                <a:solidFill>
                  <a:srgbClr val="FF0000"/>
                </a:solidFill>
                <a:latin typeface="Times New Roman" panose="02020603050405020304" pitchFamily="18" charset="0"/>
                <a:ea typeface="宋体" panose="02010600030101010101" pitchFamily="2" charset="-122"/>
              </a:rPr>
              <a:t>The errors transferred from the spectral gap filling are negligible in CrIS and ABI inter-comparison studies, as they will be cancelled out during the scene average</a:t>
            </a:r>
            <a:r>
              <a:rPr lang="en-US" i="1" u="sng" dirty="0">
                <a:latin typeface="Times New Roman" panose="02020603050405020304" pitchFamily="18" charset="0"/>
                <a:ea typeface="宋体" panose="02010600030101010101" pitchFamily="2" charset="-122"/>
              </a:rPr>
              <a:t>. </a:t>
            </a:r>
            <a:endParaRPr lang="en-US" sz="1400" i="1" u="sng" dirty="0">
              <a:latin typeface="Times New Roman" panose="02020603050405020304" pitchFamily="18" charset="0"/>
              <a:ea typeface="宋体" panose="02010600030101010101" pitchFamily="2" charset="-122"/>
            </a:endParaRPr>
          </a:p>
        </p:txBody>
      </p:sp>
      <p:grpSp>
        <p:nvGrpSpPr>
          <p:cNvPr id="14" name="Group 13">
            <a:extLst>
              <a:ext uri="{FF2B5EF4-FFF2-40B4-BE49-F238E27FC236}">
                <a16:creationId xmlns:a16="http://schemas.microsoft.com/office/drawing/2014/main" id="{583CE457-DA70-4567-93B3-9F99D118DA00}"/>
              </a:ext>
            </a:extLst>
          </p:cNvPr>
          <p:cNvGrpSpPr/>
          <p:nvPr/>
        </p:nvGrpSpPr>
        <p:grpSpPr>
          <a:xfrm rot="317683">
            <a:off x="6428047" y="991415"/>
            <a:ext cx="2774071" cy="553212"/>
            <a:chOff x="6265535" y="954478"/>
            <a:chExt cx="2774071" cy="553212"/>
          </a:xfrm>
        </p:grpSpPr>
        <p:sp>
          <p:nvSpPr>
            <p:cNvPr id="15" name="Rectangle: Rounded Corners 14">
              <a:extLst>
                <a:ext uri="{FF2B5EF4-FFF2-40B4-BE49-F238E27FC236}">
                  <a16:creationId xmlns:a16="http://schemas.microsoft.com/office/drawing/2014/main" id="{5B3C1F89-2C96-4E5D-9651-5070249EE470}"/>
                </a:ext>
              </a:extLst>
            </p:cNvPr>
            <p:cNvSpPr/>
            <p:nvPr/>
          </p:nvSpPr>
          <p:spPr>
            <a:xfrm>
              <a:off x="6265535" y="1053455"/>
              <a:ext cx="2464520" cy="335622"/>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r>
                <a:rPr lang="en-US" sz="1600" b="1" dirty="0"/>
                <a:t>Convolution Uncertainty </a:t>
              </a:r>
            </a:p>
          </p:txBody>
        </p:sp>
        <p:pic>
          <p:nvPicPr>
            <p:cNvPr id="17" name="Picture 16">
              <a:extLst>
                <a:ext uri="{FF2B5EF4-FFF2-40B4-BE49-F238E27FC236}">
                  <a16:creationId xmlns:a16="http://schemas.microsoft.com/office/drawing/2014/main" id="{0CB27860-6D94-426E-A4F3-200F1A9358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86394" y="954478"/>
              <a:ext cx="553212" cy="553212"/>
            </a:xfrm>
            <a:prstGeom prst="rect">
              <a:avLst/>
            </a:prstGeom>
          </p:spPr>
        </p:pic>
      </p:grpSp>
      <p:pic>
        <p:nvPicPr>
          <p:cNvPr id="8" name="Picture 7">
            <a:extLst>
              <a:ext uri="{FF2B5EF4-FFF2-40B4-BE49-F238E27FC236}">
                <a16:creationId xmlns:a16="http://schemas.microsoft.com/office/drawing/2014/main" id="{B759989B-1CED-4AE9-838C-1E7D193C9BFC}"/>
              </a:ext>
            </a:extLst>
          </p:cNvPr>
          <p:cNvPicPr>
            <a:picLocks noChangeAspect="1"/>
          </p:cNvPicPr>
          <p:nvPr/>
        </p:nvPicPr>
        <p:blipFill>
          <a:blip r:embed="rId6"/>
          <a:stretch>
            <a:fillRect/>
          </a:stretch>
        </p:blipFill>
        <p:spPr>
          <a:xfrm>
            <a:off x="241974" y="2786420"/>
            <a:ext cx="5368154" cy="3461980"/>
          </a:xfrm>
          <a:prstGeom prst="rect">
            <a:avLst/>
          </a:prstGeom>
        </p:spPr>
      </p:pic>
    </p:spTree>
    <p:extLst>
      <p:ext uri="{BB962C8B-B14F-4D97-AF65-F5344CB8AC3E}">
        <p14:creationId xmlns:p14="http://schemas.microsoft.com/office/powerpoint/2010/main" val="9441639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2">
            <a:extLst>
              <a:ext uri="{FF2B5EF4-FFF2-40B4-BE49-F238E27FC236}">
                <a16:creationId xmlns:a16="http://schemas.microsoft.com/office/drawing/2014/main" id="{228C48FA-2C24-4310-83BC-9507271A0BA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fld id="{3EA638AD-8189-41F9-BDD7-F7C8FEFBF46D}" type="slidenum">
              <a:rPr lang="en-US" altLang="zh-CN" sz="1400" smtClean="0"/>
              <a:pPr>
                <a:spcBef>
                  <a:spcPct val="0"/>
                </a:spcBef>
                <a:buFontTx/>
                <a:buNone/>
              </a:pPr>
              <a:t>12</a:t>
            </a:fld>
            <a:endParaRPr lang="en-US" altLang="zh-CN" sz="1400" dirty="0"/>
          </a:p>
        </p:txBody>
      </p:sp>
      <p:sp>
        <p:nvSpPr>
          <p:cNvPr id="7172" name="矩形 3">
            <a:extLst>
              <a:ext uri="{FF2B5EF4-FFF2-40B4-BE49-F238E27FC236}">
                <a16:creationId xmlns:a16="http://schemas.microsoft.com/office/drawing/2014/main" id="{A8EA9346-FE83-4114-9AD5-B374E6FE5FBF}"/>
              </a:ext>
            </a:extLst>
          </p:cNvPr>
          <p:cNvSpPr>
            <a:spLocks noChangeArrowheads="1"/>
          </p:cNvSpPr>
          <p:nvPr/>
        </p:nvSpPr>
        <p:spPr bwMode="auto">
          <a:xfrm>
            <a:off x="841074" y="538043"/>
            <a:ext cx="788898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514350" indent="-514350" algn="ctr">
              <a:spcBef>
                <a:spcPct val="0"/>
              </a:spcBef>
              <a:buFont typeface="+mj-lt"/>
              <a:buAutoNum type="romanUcPeriod"/>
            </a:pPr>
            <a:r>
              <a:rPr lang="en-US" altLang="en-US" sz="2000" b="1" dirty="0">
                <a:latin typeface="+mj-lt"/>
                <a:cs typeface="Times New Roman" panose="02020603050405020304" pitchFamily="18" charset="0"/>
              </a:rPr>
              <a:t>The performance of CrIS spectral gap filling in inter-comparisons</a:t>
            </a:r>
          </a:p>
        </p:txBody>
      </p:sp>
      <p:cxnSp>
        <p:nvCxnSpPr>
          <p:cNvPr id="16" name="Straight Connector 3">
            <a:extLst>
              <a:ext uri="{FF2B5EF4-FFF2-40B4-BE49-F238E27FC236}">
                <a16:creationId xmlns:a16="http://schemas.microsoft.com/office/drawing/2014/main" id="{BC33314B-060F-4BDA-A9FD-8E61CBD36978}"/>
              </a:ext>
            </a:extLst>
          </p:cNvPr>
          <p:cNvCxnSpPr/>
          <p:nvPr/>
        </p:nvCxnSpPr>
        <p:spPr>
          <a:xfrm>
            <a:off x="0" y="990600"/>
            <a:ext cx="9134475"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44" name="Picture 5" descr="C:\Users\huixu\Desktop\logo.png">
            <a:extLst>
              <a:ext uri="{FF2B5EF4-FFF2-40B4-BE49-F238E27FC236}">
                <a16:creationId xmlns:a16="http://schemas.microsoft.com/office/drawing/2014/main" id="{8CFBFBE6-DD94-429E-A368-CC421E17C3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7555" y="58513"/>
            <a:ext cx="1219137" cy="662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51">
            <a:extLst>
              <a:ext uri="{FF2B5EF4-FFF2-40B4-BE49-F238E27FC236}">
                <a16:creationId xmlns:a16="http://schemas.microsoft.com/office/drawing/2014/main" id="{11C4B41B-5796-4324-AA47-F5018BE01D81}"/>
              </a:ext>
            </a:extLst>
          </p:cNvPr>
          <p:cNvPicPr>
            <a:picLocks noChangeAspect="1"/>
          </p:cNvPicPr>
          <p:nvPr/>
        </p:nvPicPr>
        <p:blipFill>
          <a:blip r:embed="rId5"/>
          <a:stretch>
            <a:fillRect/>
          </a:stretch>
        </p:blipFill>
        <p:spPr>
          <a:xfrm>
            <a:off x="57150" y="76200"/>
            <a:ext cx="1566675" cy="618745"/>
          </a:xfrm>
          <a:prstGeom prst="rect">
            <a:avLst/>
          </a:prstGeom>
        </p:spPr>
      </p:pic>
      <p:sp>
        <p:nvSpPr>
          <p:cNvPr id="5" name="Rectangle 3">
            <a:extLst>
              <a:ext uri="{FF2B5EF4-FFF2-40B4-BE49-F238E27FC236}">
                <a16:creationId xmlns:a16="http://schemas.microsoft.com/office/drawing/2014/main" id="{9020D435-1B9E-4D9B-938A-B5B41B83505F}"/>
              </a:ext>
            </a:extLst>
          </p:cNvPr>
          <p:cNvSpPr>
            <a:spLocks noChangeArrowheads="1"/>
          </p:cNvSpPr>
          <p:nvPr/>
        </p:nvSpPr>
        <p:spPr bwMode="auto">
          <a:xfrm>
            <a:off x="5029200" y="571814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10">
            <a:extLst>
              <a:ext uri="{FF2B5EF4-FFF2-40B4-BE49-F238E27FC236}">
                <a16:creationId xmlns:a16="http://schemas.microsoft.com/office/drawing/2014/main" id="{61F68438-ED87-49FA-BFAB-8F6710EE0D21}"/>
              </a:ext>
            </a:extLst>
          </p:cNvPr>
          <p:cNvSpPr/>
          <p:nvPr/>
        </p:nvSpPr>
        <p:spPr>
          <a:xfrm rot="16200000">
            <a:off x="-1504424" y="3259723"/>
            <a:ext cx="5531981" cy="338554"/>
          </a:xfrm>
          <a:prstGeom prst="rect">
            <a:avLst/>
          </a:prstGeom>
        </p:spPr>
        <p:txBody>
          <a:bodyPr wrap="square">
            <a:spAutoFit/>
          </a:bodyPr>
          <a:lstStyle/>
          <a:p>
            <a:pPr algn="ctr"/>
            <a:r>
              <a:rPr lang="en-US" sz="1600" b="1" dirty="0">
                <a:latin typeface="+mj-lt"/>
                <a:ea typeface="宋体" panose="02010600030101010101" pitchFamily="2" charset="-122"/>
              </a:rPr>
              <a:t>CrIS spectral gap filling accuracy for broadband instruments </a:t>
            </a:r>
            <a:endParaRPr lang="en-US" sz="1600" b="1" dirty="0">
              <a:latin typeface="+mj-lt"/>
            </a:endParaRPr>
          </a:p>
        </p:txBody>
      </p:sp>
      <p:sp>
        <p:nvSpPr>
          <p:cNvPr id="2" name="Rectangle 1">
            <a:extLst>
              <a:ext uri="{FF2B5EF4-FFF2-40B4-BE49-F238E27FC236}">
                <a16:creationId xmlns:a16="http://schemas.microsoft.com/office/drawing/2014/main" id="{EEBA1110-BBF8-46E6-86E2-D1F40FF74159}"/>
              </a:ext>
            </a:extLst>
          </p:cNvPr>
          <p:cNvSpPr/>
          <p:nvPr/>
        </p:nvSpPr>
        <p:spPr>
          <a:xfrm>
            <a:off x="779290" y="5591879"/>
            <a:ext cx="7950765" cy="1231106"/>
          </a:xfrm>
          <a:prstGeom prst="rect">
            <a:avLst/>
          </a:prstGeom>
        </p:spPr>
        <p:txBody>
          <a:bodyPr wrap="square">
            <a:spAutoFit/>
          </a:bodyPr>
          <a:lstStyle/>
          <a:p>
            <a:pPr marL="171450" indent="-171450" algn="just">
              <a:buFont typeface="Wingdings" panose="05000000000000000000" pitchFamily="2" charset="2"/>
              <a:buChar char="§"/>
            </a:pPr>
            <a:r>
              <a:rPr lang="en-US" sz="1600" b="1" i="1" u="sng" dirty="0">
                <a:solidFill>
                  <a:srgbClr val="FF0000"/>
                </a:solidFill>
                <a:latin typeface="Times New Roman" panose="02020603050405020304" pitchFamily="18" charset="0"/>
                <a:ea typeface="宋体" panose="02010600030101010101" pitchFamily="2" charset="-122"/>
              </a:rPr>
              <a:t>Similar spectral gap filling accuracies are observed when these instruments are compared with the CrIS </a:t>
            </a:r>
            <a:r>
              <a:rPr lang="en-US" sz="1600" b="1" i="1" dirty="0">
                <a:solidFill>
                  <a:srgbClr val="FF0000"/>
                </a:solidFill>
                <a:latin typeface="Times New Roman" panose="02020603050405020304" pitchFamily="18" charset="0"/>
                <a:ea typeface="宋体" panose="02010600030101010101" pitchFamily="2" charset="-122"/>
              </a:rPr>
              <a:t>measurement over the LW, MW and SW spectral regions</a:t>
            </a:r>
            <a:r>
              <a:rPr lang="en-US" sz="1600" i="1" dirty="0">
                <a:latin typeface="Times New Roman" panose="02020603050405020304" pitchFamily="18" charset="0"/>
                <a:ea typeface="宋体" panose="02010600030101010101" pitchFamily="2" charset="-122"/>
              </a:rPr>
              <a:t>.</a:t>
            </a:r>
          </a:p>
          <a:p>
            <a:pPr marL="171450" indent="-171450" algn="just">
              <a:buFont typeface="Wingdings" panose="05000000000000000000" pitchFamily="2" charset="2"/>
              <a:buChar char="§"/>
            </a:pPr>
            <a:r>
              <a:rPr lang="en-US" sz="1400" dirty="0">
                <a:latin typeface="Times New Roman" panose="02020603050405020304" pitchFamily="18" charset="0"/>
                <a:ea typeface="宋体" panose="02010600030101010101" pitchFamily="2" charset="-122"/>
              </a:rPr>
              <a:t>However, as they were deployed at different locations as well as orbits, and the channel spectral responses are also not identical, the accuracy of the spectral gap filling varies from instrument to instrument and channel to channel.</a:t>
            </a:r>
            <a:endParaRPr lang="en-US" sz="1400" dirty="0"/>
          </a:p>
        </p:txBody>
      </p:sp>
      <p:grpSp>
        <p:nvGrpSpPr>
          <p:cNvPr id="13" name="Group 12">
            <a:extLst>
              <a:ext uri="{FF2B5EF4-FFF2-40B4-BE49-F238E27FC236}">
                <a16:creationId xmlns:a16="http://schemas.microsoft.com/office/drawing/2014/main" id="{C6F01FA2-1145-4198-821D-2FCE13EF96C8}"/>
              </a:ext>
            </a:extLst>
          </p:cNvPr>
          <p:cNvGrpSpPr/>
          <p:nvPr/>
        </p:nvGrpSpPr>
        <p:grpSpPr>
          <a:xfrm rot="317683">
            <a:off x="6428047" y="991415"/>
            <a:ext cx="2774071" cy="553212"/>
            <a:chOff x="6265535" y="954478"/>
            <a:chExt cx="2774071" cy="553212"/>
          </a:xfrm>
        </p:grpSpPr>
        <p:sp>
          <p:nvSpPr>
            <p:cNvPr id="14" name="Rectangle: Rounded Corners 13">
              <a:extLst>
                <a:ext uri="{FF2B5EF4-FFF2-40B4-BE49-F238E27FC236}">
                  <a16:creationId xmlns:a16="http://schemas.microsoft.com/office/drawing/2014/main" id="{482D2811-03FE-4498-909D-AA553CD81C72}"/>
                </a:ext>
              </a:extLst>
            </p:cNvPr>
            <p:cNvSpPr/>
            <p:nvPr/>
          </p:nvSpPr>
          <p:spPr>
            <a:xfrm>
              <a:off x="6265535" y="1053455"/>
              <a:ext cx="2464520" cy="335622"/>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r>
                <a:rPr lang="en-US" sz="1600" b="1" dirty="0"/>
                <a:t>Convolution Uncertainty </a:t>
              </a:r>
            </a:p>
          </p:txBody>
        </p:sp>
        <p:pic>
          <p:nvPicPr>
            <p:cNvPr id="15" name="Picture 14">
              <a:extLst>
                <a:ext uri="{FF2B5EF4-FFF2-40B4-BE49-F238E27FC236}">
                  <a16:creationId xmlns:a16="http://schemas.microsoft.com/office/drawing/2014/main" id="{145C64B4-5647-46A3-BAFF-E2DE4AC90B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86394" y="954478"/>
              <a:ext cx="553212" cy="553212"/>
            </a:xfrm>
            <a:prstGeom prst="rect">
              <a:avLst/>
            </a:prstGeom>
          </p:spPr>
        </p:pic>
      </p:grpSp>
      <p:graphicFrame>
        <p:nvGraphicFramePr>
          <p:cNvPr id="3" name="Object 2">
            <a:extLst>
              <a:ext uri="{FF2B5EF4-FFF2-40B4-BE49-F238E27FC236}">
                <a16:creationId xmlns:a16="http://schemas.microsoft.com/office/drawing/2014/main" id="{B75CC380-7801-4A80-B893-E9A854E38C12}"/>
              </a:ext>
            </a:extLst>
          </p:cNvPr>
          <p:cNvGraphicFramePr>
            <a:graphicFrameLocks noChangeAspect="1"/>
          </p:cNvGraphicFramePr>
          <p:nvPr>
            <p:extLst>
              <p:ext uri="{D42A27DB-BD31-4B8C-83A1-F6EECF244321}">
                <p14:modId xmlns:p14="http://schemas.microsoft.com/office/powerpoint/2010/main" val="3170110196"/>
              </p:ext>
            </p:extLst>
          </p:nvPr>
        </p:nvGraphicFramePr>
        <p:xfrm>
          <a:off x="1430844" y="1440710"/>
          <a:ext cx="7108338" cy="4290603"/>
        </p:xfrm>
        <a:graphic>
          <a:graphicData uri="http://schemas.openxmlformats.org/presentationml/2006/ole">
            <mc:AlternateContent xmlns:mc="http://schemas.openxmlformats.org/markup-compatibility/2006">
              <mc:Choice xmlns:v="urn:schemas-microsoft-com:vml" Requires="v">
                <p:oleObj spid="_x0000_s3318" name="Document" r:id="rId7" imgW="6611240" imgH="3991635" progId="Word.Document.12">
                  <p:embed/>
                </p:oleObj>
              </mc:Choice>
              <mc:Fallback>
                <p:oleObj name="Document" r:id="rId7" imgW="6611240" imgH="3991635" progId="Word.Document.12">
                  <p:embed/>
                  <p:pic>
                    <p:nvPicPr>
                      <p:cNvPr id="0" name=""/>
                      <p:cNvPicPr/>
                      <p:nvPr/>
                    </p:nvPicPr>
                    <p:blipFill>
                      <a:blip r:embed="rId8"/>
                      <a:stretch>
                        <a:fillRect/>
                      </a:stretch>
                    </p:blipFill>
                    <p:spPr>
                      <a:xfrm>
                        <a:off x="1430844" y="1440710"/>
                        <a:ext cx="7108338" cy="4290603"/>
                      </a:xfrm>
                      <a:prstGeom prst="rect">
                        <a:avLst/>
                      </a:prstGeom>
                    </p:spPr>
                  </p:pic>
                </p:oleObj>
              </mc:Fallback>
            </mc:AlternateContent>
          </a:graphicData>
        </a:graphic>
      </p:graphicFrame>
    </p:spTree>
    <p:extLst>
      <p:ext uri="{BB962C8B-B14F-4D97-AF65-F5344CB8AC3E}">
        <p14:creationId xmlns:p14="http://schemas.microsoft.com/office/powerpoint/2010/main" val="40245922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2">
            <a:extLst>
              <a:ext uri="{FF2B5EF4-FFF2-40B4-BE49-F238E27FC236}">
                <a16:creationId xmlns:a16="http://schemas.microsoft.com/office/drawing/2014/main" id="{228C48FA-2C24-4310-83BC-9507271A0BA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fld id="{3EA638AD-8189-41F9-BDD7-F7C8FEFBF46D}" type="slidenum">
              <a:rPr lang="en-US" altLang="zh-CN" sz="1400" smtClean="0"/>
              <a:pPr>
                <a:spcBef>
                  <a:spcPct val="0"/>
                </a:spcBef>
                <a:buFontTx/>
                <a:buNone/>
              </a:pPr>
              <a:t>13</a:t>
            </a:fld>
            <a:endParaRPr lang="en-US" altLang="zh-CN" sz="1400" dirty="0"/>
          </a:p>
        </p:txBody>
      </p:sp>
      <p:sp>
        <p:nvSpPr>
          <p:cNvPr id="7172" name="矩形 3">
            <a:extLst>
              <a:ext uri="{FF2B5EF4-FFF2-40B4-BE49-F238E27FC236}">
                <a16:creationId xmlns:a16="http://schemas.microsoft.com/office/drawing/2014/main" id="{A8EA9346-FE83-4114-9AD5-B374E6FE5FBF}"/>
              </a:ext>
            </a:extLst>
          </p:cNvPr>
          <p:cNvSpPr>
            <a:spLocks noChangeArrowheads="1"/>
          </p:cNvSpPr>
          <p:nvPr/>
        </p:nvSpPr>
        <p:spPr bwMode="auto">
          <a:xfrm>
            <a:off x="841074" y="538043"/>
            <a:ext cx="788898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514350" indent="-514350" algn="ctr">
              <a:spcBef>
                <a:spcPct val="0"/>
              </a:spcBef>
              <a:buFont typeface="+mj-lt"/>
              <a:buAutoNum type="romanUcPeriod" startAt="2"/>
            </a:pPr>
            <a:r>
              <a:rPr lang="en-US" altLang="en-US" sz="2000" b="1" dirty="0">
                <a:latin typeface="+mj-lt"/>
                <a:cs typeface="Times New Roman" panose="02020603050405020304" pitchFamily="18" charset="0"/>
              </a:rPr>
              <a:t>Updates on IASI SW extension</a:t>
            </a:r>
          </a:p>
        </p:txBody>
      </p:sp>
      <p:cxnSp>
        <p:nvCxnSpPr>
          <p:cNvPr id="16" name="Straight Connector 3">
            <a:extLst>
              <a:ext uri="{FF2B5EF4-FFF2-40B4-BE49-F238E27FC236}">
                <a16:creationId xmlns:a16="http://schemas.microsoft.com/office/drawing/2014/main" id="{BC33314B-060F-4BDA-A9FD-8E61CBD36978}"/>
              </a:ext>
            </a:extLst>
          </p:cNvPr>
          <p:cNvCxnSpPr/>
          <p:nvPr/>
        </p:nvCxnSpPr>
        <p:spPr>
          <a:xfrm>
            <a:off x="0" y="990600"/>
            <a:ext cx="9134475"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44" name="Picture 5" descr="C:\Users\huixu\Desktop\logo.png">
            <a:extLst>
              <a:ext uri="{FF2B5EF4-FFF2-40B4-BE49-F238E27FC236}">
                <a16:creationId xmlns:a16="http://schemas.microsoft.com/office/drawing/2014/main" id="{8CFBFBE6-DD94-429E-A368-CC421E17C3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7555" y="58513"/>
            <a:ext cx="1219137" cy="662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51">
            <a:extLst>
              <a:ext uri="{FF2B5EF4-FFF2-40B4-BE49-F238E27FC236}">
                <a16:creationId xmlns:a16="http://schemas.microsoft.com/office/drawing/2014/main" id="{11C4B41B-5796-4324-AA47-F5018BE01D81}"/>
              </a:ext>
            </a:extLst>
          </p:cNvPr>
          <p:cNvPicPr>
            <a:picLocks noChangeAspect="1"/>
          </p:cNvPicPr>
          <p:nvPr/>
        </p:nvPicPr>
        <p:blipFill>
          <a:blip r:embed="rId5"/>
          <a:stretch>
            <a:fillRect/>
          </a:stretch>
        </p:blipFill>
        <p:spPr>
          <a:xfrm>
            <a:off x="57150" y="76200"/>
            <a:ext cx="1566675" cy="618745"/>
          </a:xfrm>
          <a:prstGeom prst="rect">
            <a:avLst/>
          </a:prstGeom>
        </p:spPr>
      </p:pic>
      <p:sp>
        <p:nvSpPr>
          <p:cNvPr id="2" name="Rectangle 1">
            <a:extLst>
              <a:ext uri="{FF2B5EF4-FFF2-40B4-BE49-F238E27FC236}">
                <a16:creationId xmlns:a16="http://schemas.microsoft.com/office/drawing/2014/main" id="{6BC28121-889E-4D17-A4EE-B5E26F0F4917}"/>
              </a:ext>
            </a:extLst>
          </p:cNvPr>
          <p:cNvSpPr/>
          <p:nvPr/>
        </p:nvSpPr>
        <p:spPr>
          <a:xfrm>
            <a:off x="380999" y="1030069"/>
            <a:ext cx="8695693" cy="584775"/>
          </a:xfrm>
          <a:prstGeom prst="rect">
            <a:avLst/>
          </a:prstGeom>
        </p:spPr>
        <p:txBody>
          <a:bodyPr wrap="square">
            <a:spAutoFit/>
          </a:bodyPr>
          <a:lstStyle/>
          <a:p>
            <a:r>
              <a:rPr lang="en-GB" sz="1600" dirty="0">
                <a:latin typeface="Times New Roman" panose="02020603050405020304" pitchFamily="18" charset="0"/>
                <a:cs typeface="Times New Roman" panose="02020603050405020304" pitchFamily="18" charset="0"/>
              </a:rPr>
              <a:t>There are still several short-wave broadband channels that are not fully covered by IASI (limit is 2760 cm-1), such as the AVHRR channel 3B,  SEVIRI channel 4, …</a:t>
            </a:r>
            <a:endParaRPr lang="en-US" sz="1600" dirty="0">
              <a:latin typeface="Times New Roman" panose="02020603050405020304" pitchFamily="18" charset="0"/>
              <a:cs typeface="Times New Roman" panose="02020603050405020304" pitchFamily="18" charset="0"/>
            </a:endParaRPr>
          </a:p>
        </p:txBody>
      </p:sp>
      <p:sp>
        <p:nvSpPr>
          <p:cNvPr id="14" name="Content Placeholder 2">
            <a:extLst>
              <a:ext uri="{FF2B5EF4-FFF2-40B4-BE49-F238E27FC236}">
                <a16:creationId xmlns:a16="http://schemas.microsoft.com/office/drawing/2014/main" id="{A193DE80-15B0-4860-BEA1-6822375577DB}"/>
              </a:ext>
            </a:extLst>
          </p:cNvPr>
          <p:cNvSpPr txBox="1">
            <a:spLocks/>
          </p:cNvSpPr>
          <p:nvPr/>
        </p:nvSpPr>
        <p:spPr>
          <a:xfrm>
            <a:off x="4996095" y="1746645"/>
            <a:ext cx="4118544" cy="2335800"/>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a:lnSpc>
                <a:spcPct val="60000"/>
              </a:lnSpc>
            </a:pPr>
            <a:r>
              <a:rPr lang="en-GB" sz="1400" dirty="0">
                <a:latin typeface="Times New Roman" panose="02020603050405020304" pitchFamily="18" charset="0"/>
                <a:cs typeface="Times New Roman" panose="02020603050405020304" pitchFamily="18" charset="0"/>
              </a:rPr>
              <a:t>Representative radiance spectra to train gap-filling</a:t>
            </a:r>
          </a:p>
          <a:p>
            <a:pPr lvl="1">
              <a:lnSpc>
                <a:spcPct val="60000"/>
              </a:lnSpc>
            </a:pPr>
            <a:r>
              <a:rPr lang="en-GB" sz="1400" dirty="0">
                <a:latin typeface="Times New Roman" panose="02020603050405020304" pitchFamily="18" charset="0"/>
                <a:cs typeface="Times New Roman" panose="02020603050405020304" pitchFamily="18" charset="0"/>
              </a:rPr>
              <a:t>Need to cover full range of atmospheric conditions</a:t>
            </a:r>
          </a:p>
          <a:p>
            <a:pPr lvl="2">
              <a:lnSpc>
                <a:spcPct val="60000"/>
              </a:lnSpc>
            </a:pPr>
            <a:r>
              <a:rPr lang="en-GB" dirty="0">
                <a:latin typeface="Times New Roman" panose="02020603050405020304" pitchFamily="18" charset="0"/>
                <a:cs typeface="Times New Roman" panose="02020603050405020304" pitchFamily="18" charset="0"/>
              </a:rPr>
              <a:t>Temperature profiles</a:t>
            </a:r>
          </a:p>
          <a:p>
            <a:pPr lvl="2">
              <a:lnSpc>
                <a:spcPct val="60000"/>
              </a:lnSpc>
            </a:pPr>
            <a:r>
              <a:rPr lang="en-GB" dirty="0">
                <a:latin typeface="Times New Roman" panose="02020603050405020304" pitchFamily="18" charset="0"/>
                <a:cs typeface="Times New Roman" panose="02020603050405020304" pitchFamily="18" charset="0"/>
              </a:rPr>
              <a:t>Surface types/temperatures</a:t>
            </a:r>
          </a:p>
          <a:p>
            <a:pPr lvl="2">
              <a:lnSpc>
                <a:spcPct val="60000"/>
              </a:lnSpc>
            </a:pPr>
            <a:r>
              <a:rPr lang="en-GB" dirty="0">
                <a:latin typeface="Times New Roman" panose="02020603050405020304" pitchFamily="18" charset="0"/>
                <a:cs typeface="Times New Roman" panose="02020603050405020304" pitchFamily="18" charset="0"/>
              </a:rPr>
              <a:t>Water vapour burdens</a:t>
            </a:r>
          </a:p>
          <a:p>
            <a:pPr lvl="2">
              <a:lnSpc>
                <a:spcPct val="60000"/>
              </a:lnSpc>
            </a:pPr>
            <a:r>
              <a:rPr lang="en-GB" dirty="0">
                <a:latin typeface="Times New Roman" panose="02020603050405020304" pitchFamily="18" charset="0"/>
                <a:cs typeface="Times New Roman" panose="02020603050405020304" pitchFamily="18" charset="0"/>
              </a:rPr>
              <a:t>Cloud amounts (low, mid-level, high, …)</a:t>
            </a:r>
          </a:p>
          <a:p>
            <a:pPr lvl="2">
              <a:lnSpc>
                <a:spcPct val="60000"/>
              </a:lnSpc>
            </a:pPr>
            <a:r>
              <a:rPr lang="en-GB" dirty="0">
                <a:latin typeface="Times New Roman" panose="02020603050405020304" pitchFamily="18" charset="0"/>
                <a:cs typeface="Times New Roman" panose="02020603050405020304" pitchFamily="18" charset="0"/>
              </a:rPr>
              <a:t>CH4, CO2, …</a:t>
            </a:r>
          </a:p>
          <a:p>
            <a:pPr lvl="1">
              <a:lnSpc>
                <a:spcPct val="60000"/>
              </a:lnSpc>
            </a:pPr>
            <a:r>
              <a:rPr lang="en-GB" sz="1400" dirty="0">
                <a:latin typeface="Times New Roman" panose="02020603050405020304" pitchFamily="18" charset="0"/>
                <a:cs typeface="Times New Roman" panose="02020603050405020304" pitchFamily="18" charset="0"/>
              </a:rPr>
              <a:t>Need to cover full spectrum of monitored channel</a:t>
            </a:r>
          </a:p>
          <a:p>
            <a:pPr lvl="2">
              <a:lnSpc>
                <a:spcPct val="60000"/>
              </a:lnSpc>
            </a:pPr>
            <a:r>
              <a:rPr lang="en-GB" dirty="0">
                <a:latin typeface="Times New Roman" panose="02020603050405020304" pitchFamily="18" charset="0"/>
                <a:cs typeface="Times New Roman" panose="02020603050405020304" pitchFamily="18" charset="0"/>
              </a:rPr>
              <a:t>IASI doesn’t help here!</a:t>
            </a:r>
          </a:p>
          <a:p>
            <a:pPr lvl="1">
              <a:lnSpc>
                <a:spcPct val="60000"/>
              </a:lnSpc>
            </a:pPr>
            <a:r>
              <a:rPr lang="en-GB" sz="1400" dirty="0">
                <a:latin typeface="Times New Roman" panose="02020603050405020304" pitchFamily="18" charset="0"/>
                <a:cs typeface="Times New Roman" panose="02020603050405020304" pitchFamily="18" charset="0"/>
              </a:rPr>
              <a:t>At sufficient spectral resolution</a:t>
            </a:r>
          </a:p>
          <a:p>
            <a:pPr lvl="2">
              <a:lnSpc>
                <a:spcPct val="60000"/>
              </a:lnSpc>
            </a:pPr>
            <a:r>
              <a:rPr lang="en-GB" dirty="0">
                <a:latin typeface="Times New Roman" panose="02020603050405020304" pitchFamily="18" charset="0"/>
                <a:cs typeface="Times New Roman" panose="02020603050405020304" pitchFamily="18" charset="0"/>
              </a:rPr>
              <a:t>Whatever that means…</a:t>
            </a:r>
          </a:p>
          <a:p>
            <a:pPr lvl="1">
              <a:lnSpc>
                <a:spcPct val="60000"/>
              </a:lnSpc>
            </a:pPr>
            <a:r>
              <a:rPr lang="en-GB" sz="1400" dirty="0">
                <a:latin typeface="Times New Roman" panose="02020603050405020304" pitchFamily="18" charset="0"/>
                <a:cs typeface="Times New Roman" panose="02020603050405020304" pitchFamily="18" charset="0"/>
              </a:rPr>
              <a:t>Over full range of viewing angles</a:t>
            </a:r>
          </a:p>
        </p:txBody>
      </p:sp>
      <p:grpSp>
        <p:nvGrpSpPr>
          <p:cNvPr id="22" name="Group 21">
            <a:extLst>
              <a:ext uri="{FF2B5EF4-FFF2-40B4-BE49-F238E27FC236}">
                <a16:creationId xmlns:a16="http://schemas.microsoft.com/office/drawing/2014/main" id="{06FE0723-E0FD-4489-A509-4A73F9A43761}"/>
              </a:ext>
            </a:extLst>
          </p:cNvPr>
          <p:cNvGrpSpPr/>
          <p:nvPr/>
        </p:nvGrpSpPr>
        <p:grpSpPr>
          <a:xfrm>
            <a:off x="609960" y="5457565"/>
            <a:ext cx="8229240" cy="1612239"/>
            <a:chOff x="828548" y="5042737"/>
            <a:chExt cx="7724788" cy="1612239"/>
          </a:xfrm>
        </p:grpSpPr>
        <p:grpSp>
          <p:nvGrpSpPr>
            <p:cNvPr id="13" name="Group 12">
              <a:extLst>
                <a:ext uri="{FF2B5EF4-FFF2-40B4-BE49-F238E27FC236}">
                  <a16:creationId xmlns:a16="http://schemas.microsoft.com/office/drawing/2014/main" id="{DE229659-6DD3-431C-A718-4B839114B21A}"/>
                </a:ext>
              </a:extLst>
            </p:cNvPr>
            <p:cNvGrpSpPr/>
            <p:nvPr/>
          </p:nvGrpSpPr>
          <p:grpSpPr>
            <a:xfrm>
              <a:off x="828548" y="5042737"/>
              <a:ext cx="5012624" cy="1136704"/>
              <a:chOff x="824296" y="5149969"/>
              <a:chExt cx="5012624" cy="1136704"/>
            </a:xfrm>
          </p:grpSpPr>
          <p:grpSp>
            <p:nvGrpSpPr>
              <p:cNvPr id="11" name="Group 10">
                <a:extLst>
                  <a:ext uri="{FF2B5EF4-FFF2-40B4-BE49-F238E27FC236}">
                    <a16:creationId xmlns:a16="http://schemas.microsoft.com/office/drawing/2014/main" id="{1771364E-7C26-4EA4-8676-C79CFEAA2869}"/>
                  </a:ext>
                </a:extLst>
              </p:cNvPr>
              <p:cNvGrpSpPr/>
              <p:nvPr/>
            </p:nvGrpSpPr>
            <p:grpSpPr>
              <a:xfrm>
                <a:off x="824296" y="5149969"/>
                <a:ext cx="5012624" cy="1136704"/>
                <a:chOff x="824296" y="5334000"/>
                <a:chExt cx="5012624" cy="1136704"/>
              </a:xfrm>
            </p:grpSpPr>
            <p:sp>
              <p:nvSpPr>
                <p:cNvPr id="9" name="Left Brace 8">
                  <a:extLst>
                    <a:ext uri="{FF2B5EF4-FFF2-40B4-BE49-F238E27FC236}">
                      <a16:creationId xmlns:a16="http://schemas.microsoft.com/office/drawing/2014/main" id="{4102ED68-7F09-44D5-9027-3A2A8CBC4FA6}"/>
                    </a:ext>
                  </a:extLst>
                </p:cNvPr>
                <p:cNvSpPr/>
                <p:nvPr/>
              </p:nvSpPr>
              <p:spPr>
                <a:xfrm>
                  <a:off x="824296" y="5486400"/>
                  <a:ext cx="378126" cy="98430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a:extLst>
                    <a:ext uri="{FF2B5EF4-FFF2-40B4-BE49-F238E27FC236}">
                      <a16:creationId xmlns:a16="http://schemas.microsoft.com/office/drawing/2014/main" id="{0ED0C4B4-BC18-4D26-8A32-4392E747401C}"/>
                    </a:ext>
                  </a:extLst>
                </p:cNvPr>
                <p:cNvSpPr txBox="1"/>
                <p:nvPr/>
              </p:nvSpPr>
              <p:spPr>
                <a:xfrm>
                  <a:off x="1143000" y="5334000"/>
                  <a:ext cx="4267200"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ECMWF (different days) + Typical profiles (TIGR,… )</a:t>
                  </a:r>
                </a:p>
              </p:txBody>
            </p:sp>
            <p:sp>
              <p:nvSpPr>
                <p:cNvPr id="17" name="TextBox 16">
                  <a:extLst>
                    <a:ext uri="{FF2B5EF4-FFF2-40B4-BE49-F238E27FC236}">
                      <a16:creationId xmlns:a16="http://schemas.microsoft.com/office/drawing/2014/main" id="{E2DDEDDC-3C25-470B-B429-A060F6AE1632}"/>
                    </a:ext>
                  </a:extLst>
                </p:cNvPr>
                <p:cNvSpPr txBox="1"/>
                <p:nvPr/>
              </p:nvSpPr>
              <p:spPr>
                <a:xfrm>
                  <a:off x="1133718" y="5602620"/>
                  <a:ext cx="4267200"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Typical surface emissivity (IGBP, …)</a:t>
                  </a:r>
                </a:p>
              </p:txBody>
            </p:sp>
            <p:sp>
              <p:nvSpPr>
                <p:cNvPr id="20" name="TextBox 19">
                  <a:extLst>
                    <a:ext uri="{FF2B5EF4-FFF2-40B4-BE49-F238E27FC236}">
                      <a16:creationId xmlns:a16="http://schemas.microsoft.com/office/drawing/2014/main" id="{740E26A0-01B6-474A-868D-719E013AF7CC}"/>
                    </a:ext>
                  </a:extLst>
                </p:cNvPr>
                <p:cNvSpPr txBox="1"/>
                <p:nvPr/>
              </p:nvSpPr>
              <p:spPr>
                <a:xfrm>
                  <a:off x="1131535" y="5899031"/>
                  <a:ext cx="4693920"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Geometry (from nadir to limb)</a:t>
                  </a:r>
                </a:p>
              </p:txBody>
            </p:sp>
            <p:sp>
              <p:nvSpPr>
                <p:cNvPr id="31" name="TextBox 30">
                  <a:extLst>
                    <a:ext uri="{FF2B5EF4-FFF2-40B4-BE49-F238E27FC236}">
                      <a16:creationId xmlns:a16="http://schemas.microsoft.com/office/drawing/2014/main" id="{60B76496-0A62-4808-86F1-B71E9229E4C5}"/>
                    </a:ext>
                  </a:extLst>
                </p:cNvPr>
                <p:cNvSpPr txBox="1"/>
                <p:nvPr/>
              </p:nvSpPr>
              <p:spPr>
                <a:xfrm>
                  <a:off x="1143000" y="6189292"/>
                  <a:ext cx="4693920"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Nighttime + Clear sky + Ocean only</a:t>
                  </a:r>
                </a:p>
              </p:txBody>
            </p:sp>
          </p:grpSp>
          <p:sp>
            <p:nvSpPr>
              <p:cNvPr id="12" name="Oval 11">
                <a:extLst>
                  <a:ext uri="{FF2B5EF4-FFF2-40B4-BE49-F238E27FC236}">
                    <a16:creationId xmlns:a16="http://schemas.microsoft.com/office/drawing/2014/main" id="{D02E21AC-2EBB-404D-881F-C688759B5835}"/>
                  </a:ext>
                </a:extLst>
              </p:cNvPr>
              <p:cNvSpPr/>
              <p:nvPr/>
            </p:nvSpPr>
            <p:spPr>
              <a:xfrm>
                <a:off x="3924276" y="5430799"/>
                <a:ext cx="1029688" cy="7095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LBLRTM</a:t>
                </a:r>
              </a:p>
            </p:txBody>
          </p:sp>
        </p:grpSp>
        <p:sp>
          <p:nvSpPr>
            <p:cNvPr id="24" name="Rectangle 23">
              <a:extLst>
                <a:ext uri="{FF2B5EF4-FFF2-40B4-BE49-F238E27FC236}">
                  <a16:creationId xmlns:a16="http://schemas.microsoft.com/office/drawing/2014/main" id="{DBEDA4EE-79A6-44F1-A854-347EEEC65B63}"/>
                </a:ext>
              </a:extLst>
            </p:cNvPr>
            <p:cNvSpPr/>
            <p:nvPr/>
          </p:nvSpPr>
          <p:spPr>
            <a:xfrm>
              <a:off x="5048418" y="5054538"/>
              <a:ext cx="3504918" cy="1600438"/>
            </a:xfrm>
            <a:prstGeom prst="rect">
              <a:avLst/>
            </a:prstGeom>
          </p:spPr>
          <p:txBody>
            <a:bodyPr wrap="square">
              <a:spAutoFit/>
            </a:bodyPr>
            <a:lstStyle/>
            <a:p>
              <a:pPr marL="171450" indent="-171450" algn="just">
                <a:buFont typeface="Wingdings" panose="05000000000000000000" pitchFamily="2" charset="2"/>
                <a:buChar char="§"/>
              </a:pPr>
              <a:r>
                <a:rPr lang="en-US" sz="1400" dirty="0">
                  <a:latin typeface="Times New Roman" panose="02020603050405020304" pitchFamily="18" charset="0"/>
                  <a:ea typeface="宋体" panose="02010600030101010101" pitchFamily="2" charset="-122"/>
                </a:rPr>
                <a:t>Monochromatic radiance (0.01 cm-1, from 600 to 3300 cm-1)</a:t>
              </a:r>
            </a:p>
            <a:p>
              <a:pPr marL="171450" indent="-171450" algn="just">
                <a:buFont typeface="Wingdings" panose="05000000000000000000" pitchFamily="2" charset="2"/>
                <a:buChar char="§"/>
              </a:pPr>
              <a:r>
                <a:rPr lang="en-US" sz="1400" dirty="0">
                  <a:latin typeface="Times New Roman" panose="02020603050405020304" pitchFamily="18" charset="0"/>
                  <a:ea typeface="宋体" panose="02010600030101010101" pitchFamily="2" charset="-122"/>
                </a:rPr>
                <a:t>Convert to IASI specification (as well as CrIS) </a:t>
              </a:r>
            </a:p>
            <a:p>
              <a:pPr marL="171450" indent="-171450" algn="just">
                <a:buFont typeface="Wingdings" panose="05000000000000000000" pitchFamily="2" charset="2"/>
                <a:buChar char="§"/>
              </a:pPr>
              <a:r>
                <a:rPr lang="en-US" sz="1400" dirty="0">
                  <a:latin typeface="Times New Roman" panose="02020603050405020304" pitchFamily="18" charset="0"/>
                  <a:ea typeface="宋体" panose="02010600030101010101" pitchFamily="2" charset="-122"/>
                </a:rPr>
                <a:t>Use the measured channels as predictors, filling up the SW beyond channels with </a:t>
              </a:r>
              <a:r>
                <a:rPr lang="en-US" sz="1400" b="1" dirty="0">
                  <a:latin typeface="+mj-lt"/>
                  <a:ea typeface="宋体" panose="02010600030101010101" pitchFamily="2" charset="-122"/>
                </a:rPr>
                <a:t>the PC gap filling method (Xu et al., 2019)</a:t>
              </a:r>
              <a:r>
                <a:rPr lang="en-US" sz="1400" b="1" dirty="0">
                  <a:latin typeface="Times New Roman" panose="02020603050405020304" pitchFamily="18" charset="0"/>
                  <a:ea typeface="宋体" panose="02010600030101010101" pitchFamily="2" charset="-122"/>
                </a:rPr>
                <a:t>.</a:t>
              </a:r>
              <a:endParaRPr lang="en-US" sz="1400" b="1" dirty="0"/>
            </a:p>
          </p:txBody>
        </p:sp>
        <p:sp>
          <p:nvSpPr>
            <p:cNvPr id="15" name="Plus Sign 14">
              <a:extLst>
                <a:ext uri="{FF2B5EF4-FFF2-40B4-BE49-F238E27FC236}">
                  <a16:creationId xmlns:a16="http://schemas.microsoft.com/office/drawing/2014/main" id="{9156C622-385E-4468-AA21-36C8EB0DC3B0}"/>
                </a:ext>
              </a:extLst>
            </p:cNvPr>
            <p:cNvSpPr/>
            <p:nvPr/>
          </p:nvSpPr>
          <p:spPr>
            <a:xfrm>
              <a:off x="3546310" y="5601618"/>
              <a:ext cx="228600" cy="13834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Right 20">
              <a:extLst>
                <a:ext uri="{FF2B5EF4-FFF2-40B4-BE49-F238E27FC236}">
                  <a16:creationId xmlns:a16="http://schemas.microsoft.com/office/drawing/2014/main" id="{4BC2CD2C-7B8A-4F84-84F7-A8B1ECDB1BD7}"/>
                </a:ext>
              </a:extLst>
            </p:cNvPr>
            <p:cNvSpPr/>
            <p:nvPr/>
          </p:nvSpPr>
          <p:spPr>
            <a:xfrm>
              <a:off x="4690773" y="5148189"/>
              <a:ext cx="304800" cy="1245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a:extLst>
              <a:ext uri="{FF2B5EF4-FFF2-40B4-BE49-F238E27FC236}">
                <a16:creationId xmlns:a16="http://schemas.microsoft.com/office/drawing/2014/main" id="{DCD19BCB-6A4C-4CB1-B884-13CBBCCCFBF3}"/>
              </a:ext>
            </a:extLst>
          </p:cNvPr>
          <p:cNvSpPr/>
          <p:nvPr/>
        </p:nvSpPr>
        <p:spPr>
          <a:xfrm>
            <a:off x="480263" y="4461829"/>
            <a:ext cx="8610601" cy="553998"/>
          </a:xfrm>
          <a:prstGeom prst="rect">
            <a:avLst/>
          </a:prstGeom>
        </p:spPr>
        <p:txBody>
          <a:bodyPr wrap="square">
            <a:spAutoFit/>
          </a:bodyPr>
          <a:lstStyle/>
          <a:p>
            <a:r>
              <a:rPr lang="en-US" sz="1400" b="1" dirty="0">
                <a:solidFill>
                  <a:srgbClr val="000000"/>
                </a:solidFill>
                <a:latin typeface="Times New Roman" panose="02020603050405020304" pitchFamily="18" charset="0"/>
                <a:cs typeface="Times New Roman" panose="02020603050405020304" pitchFamily="18" charset="0"/>
              </a:rPr>
              <a:t>GIR.20180605.3:</a:t>
            </a:r>
            <a:r>
              <a:rPr lang="en-US" sz="1400" dirty="0">
                <a:solidFill>
                  <a:srgbClr val="000000"/>
                </a:solidFill>
                <a:latin typeface="Times New Roman" panose="02020603050405020304" pitchFamily="18" charset="0"/>
                <a:cs typeface="Times New Roman" panose="02020603050405020304" pitchFamily="18" charset="0"/>
              </a:rPr>
              <a:t> Hui Xu (UMD) to work with Liu Xu (NASA, using the </a:t>
            </a:r>
            <a:r>
              <a:rPr lang="en-US" sz="1600" b="1" dirty="0">
                <a:solidFill>
                  <a:srgbClr val="000000"/>
                </a:solidFill>
                <a:latin typeface="Times New Roman" panose="02020603050405020304" pitchFamily="18" charset="0"/>
                <a:cs typeface="Times New Roman" panose="02020603050405020304" pitchFamily="18" charset="0"/>
              </a:rPr>
              <a:t>PCRTM</a:t>
            </a:r>
            <a:r>
              <a:rPr lang="en-US" sz="1400" b="1" dirty="0">
                <a:solidFill>
                  <a:srgbClr val="000000"/>
                </a:solidFill>
                <a:latin typeface="Times New Roman" panose="02020603050405020304" pitchFamily="18" charset="0"/>
                <a:cs typeface="Times New Roman" panose="02020603050405020304" pitchFamily="18" charset="0"/>
              </a:rPr>
              <a:t> training spectra</a:t>
            </a:r>
            <a:r>
              <a:rPr lang="en-US" sz="1400" dirty="0">
                <a:solidFill>
                  <a:srgbClr val="000000"/>
                </a:solidFill>
                <a:latin typeface="Times New Roman" panose="02020603050405020304" pitchFamily="18" charset="0"/>
                <a:cs typeface="Times New Roman" panose="02020603050405020304" pitchFamily="18" charset="0"/>
              </a:rPr>
              <a:t> ) on IASI shortwave extended gaps and generate first version coefficients for night time observations if possible.</a:t>
            </a:r>
            <a:endParaRPr lang="en-US" sz="14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C4A8656F-AEF3-4F7F-80E7-23B807AD7CDC}"/>
              </a:ext>
            </a:extLst>
          </p:cNvPr>
          <p:cNvSpPr txBox="1"/>
          <p:nvPr/>
        </p:nvSpPr>
        <p:spPr>
          <a:xfrm>
            <a:off x="5181600" y="5218330"/>
            <a:ext cx="3672195" cy="276999"/>
          </a:xfrm>
          <a:prstGeom prst="rect">
            <a:avLst/>
          </a:prstGeom>
          <a:noFill/>
        </p:spPr>
        <p:txBody>
          <a:bodyPr wrap="square" rtlCol="0">
            <a:spAutoFit/>
          </a:bodyPr>
          <a:lstStyle/>
          <a:p>
            <a:r>
              <a:rPr lang="en-US" sz="1200" b="1" dirty="0">
                <a:effectLst>
                  <a:outerShdw blurRad="38100" dist="38100" dir="2700000" algn="tl">
                    <a:srgbClr val="000000">
                      <a:alpha val="43137"/>
                    </a:srgbClr>
                  </a:outerShdw>
                </a:effectLst>
              </a:rPr>
              <a:t>IASI SW gap channel prediction coefficients derivation </a:t>
            </a:r>
          </a:p>
        </p:txBody>
      </p:sp>
      <p:grpSp>
        <p:nvGrpSpPr>
          <p:cNvPr id="5" name="Group 4">
            <a:extLst>
              <a:ext uri="{FF2B5EF4-FFF2-40B4-BE49-F238E27FC236}">
                <a16:creationId xmlns:a16="http://schemas.microsoft.com/office/drawing/2014/main" id="{AF1CDE68-EA70-4623-9466-8AC89839037C}"/>
              </a:ext>
            </a:extLst>
          </p:cNvPr>
          <p:cNvGrpSpPr/>
          <p:nvPr/>
        </p:nvGrpSpPr>
        <p:grpSpPr>
          <a:xfrm>
            <a:off x="487397" y="5023255"/>
            <a:ext cx="8358484" cy="1776231"/>
            <a:chOff x="487397" y="5023255"/>
            <a:chExt cx="8358484" cy="1776231"/>
          </a:xfrm>
        </p:grpSpPr>
        <p:sp>
          <p:nvSpPr>
            <p:cNvPr id="4" name="Rectangle 3">
              <a:extLst>
                <a:ext uri="{FF2B5EF4-FFF2-40B4-BE49-F238E27FC236}">
                  <a16:creationId xmlns:a16="http://schemas.microsoft.com/office/drawing/2014/main" id="{14D406B0-D81C-43EC-A3A1-F5DCC966FB37}"/>
                </a:ext>
              </a:extLst>
            </p:cNvPr>
            <p:cNvSpPr/>
            <p:nvPr/>
          </p:nvSpPr>
          <p:spPr>
            <a:xfrm>
              <a:off x="487397" y="5181599"/>
              <a:ext cx="8358484" cy="1617887"/>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27" name="Rectangle 26">
              <a:extLst>
                <a:ext uri="{FF2B5EF4-FFF2-40B4-BE49-F238E27FC236}">
                  <a16:creationId xmlns:a16="http://schemas.microsoft.com/office/drawing/2014/main" id="{88D85559-F530-410A-AB6E-FD83E7A12F7A}"/>
                </a:ext>
              </a:extLst>
            </p:cNvPr>
            <p:cNvSpPr/>
            <p:nvPr/>
          </p:nvSpPr>
          <p:spPr>
            <a:xfrm>
              <a:off x="685800" y="5023255"/>
              <a:ext cx="4572000" cy="338554"/>
            </a:xfrm>
            <a:prstGeom prst="rect">
              <a:avLst/>
            </a:prstGeom>
          </p:spPr>
          <p:style>
            <a:lnRef idx="3">
              <a:schemeClr val="lt1"/>
            </a:lnRef>
            <a:fillRef idx="1">
              <a:schemeClr val="accent1"/>
            </a:fillRef>
            <a:effectRef idx="1">
              <a:schemeClr val="accent1"/>
            </a:effectRef>
            <a:fontRef idx="minor">
              <a:schemeClr val="lt1"/>
            </a:fontRef>
          </p:style>
          <p:txBody>
            <a:bodyPr>
              <a:spAutoFit/>
            </a:bodyPr>
            <a:lstStyle/>
            <a:p>
              <a:r>
                <a:rPr lang="en-US" sz="1600" b="1" dirty="0">
                  <a:latin typeface="+mj-lt"/>
                </a:rPr>
                <a:t>Updates on this issue (initial step)</a:t>
              </a:r>
            </a:p>
          </p:txBody>
        </p:sp>
      </p:grpSp>
      <p:sp>
        <p:nvSpPr>
          <p:cNvPr id="18" name="Rectangle 17">
            <a:extLst>
              <a:ext uri="{FF2B5EF4-FFF2-40B4-BE49-F238E27FC236}">
                <a16:creationId xmlns:a16="http://schemas.microsoft.com/office/drawing/2014/main" id="{39C28677-D2F9-4269-A493-6CE33D9A9F9B}"/>
              </a:ext>
            </a:extLst>
          </p:cNvPr>
          <p:cNvSpPr/>
          <p:nvPr/>
        </p:nvSpPr>
        <p:spPr>
          <a:xfrm>
            <a:off x="5122372" y="1654312"/>
            <a:ext cx="3886200" cy="246728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3D0B8E1-6E2E-486D-B8A5-092E412EC2D1}"/>
              </a:ext>
            </a:extLst>
          </p:cNvPr>
          <p:cNvSpPr/>
          <p:nvPr/>
        </p:nvSpPr>
        <p:spPr>
          <a:xfrm>
            <a:off x="5299745" y="1414046"/>
            <a:ext cx="3635932" cy="338554"/>
          </a:xfrm>
          <a:prstGeom prst="rect">
            <a:avLst/>
          </a:prstGeom>
          <a:solidFill>
            <a:schemeClr val="bg1"/>
          </a:solidFill>
        </p:spPr>
        <p:txBody>
          <a:bodyPr wrap="none">
            <a:spAutoFit/>
          </a:bodyPr>
          <a:lstStyle/>
          <a:p>
            <a:r>
              <a:rPr lang="en-GB" sz="1600" b="1" dirty="0">
                <a:solidFill>
                  <a:srgbClr val="0000FF"/>
                </a:solidFill>
                <a:latin typeface="Times New Roman" panose="02020603050405020304" pitchFamily="18" charset="0"/>
                <a:cs typeface="Times New Roman" panose="02020603050405020304" pitchFamily="18" charset="0"/>
              </a:rPr>
              <a:t>Can we use modelled radiance spectra?</a:t>
            </a:r>
            <a:endParaRPr lang="en-US" sz="1600" dirty="0"/>
          </a:p>
        </p:txBody>
      </p:sp>
      <p:sp>
        <p:nvSpPr>
          <p:cNvPr id="32" name="Rectangle 31">
            <a:extLst>
              <a:ext uri="{FF2B5EF4-FFF2-40B4-BE49-F238E27FC236}">
                <a16:creationId xmlns:a16="http://schemas.microsoft.com/office/drawing/2014/main" id="{27C77CB2-ED59-4D1D-8F6A-26D586EEBDD3}"/>
              </a:ext>
            </a:extLst>
          </p:cNvPr>
          <p:cNvSpPr/>
          <p:nvPr/>
        </p:nvSpPr>
        <p:spPr>
          <a:xfrm>
            <a:off x="609028" y="4034135"/>
            <a:ext cx="8382572" cy="461665"/>
          </a:xfrm>
          <a:prstGeom prst="rect">
            <a:avLst/>
          </a:prstGeom>
          <a:solidFill>
            <a:schemeClr val="bg1"/>
          </a:solidFill>
        </p:spPr>
        <p:txBody>
          <a:bodyPr wrap="square">
            <a:spAutoFit/>
          </a:bodyPr>
          <a:lstStyle/>
          <a:p>
            <a:pPr algn="r"/>
            <a:r>
              <a:rPr lang="en-US" sz="1200" b="1" dirty="0">
                <a:latin typeface="Times New Roman" panose="02020603050405020304" pitchFamily="18" charset="0"/>
                <a:cs typeface="Times New Roman" panose="02020603050405020304" pitchFamily="18" charset="0"/>
              </a:rPr>
              <a:t>Suggestions from Tim Hewison           </a:t>
            </a:r>
          </a:p>
          <a:p>
            <a:pPr lvl="1"/>
            <a:r>
              <a:rPr lang="en-US" altLang="zh-CN" sz="1200" dirty="0">
                <a:latin typeface="Times New Roman" panose="02020603050405020304" pitchFamily="18" charset="0"/>
                <a:cs typeface="Times New Roman" panose="02020603050405020304" pitchFamily="18" charset="0"/>
              </a:rPr>
              <a:t>GSICS IR web meeting 2018: </a:t>
            </a:r>
            <a:r>
              <a:rPr lang="en-US" sz="1000" dirty="0">
                <a:latin typeface="Times New Roman" panose="02020603050405020304" pitchFamily="18" charset="0"/>
                <a:cs typeface="Times New Roman" panose="02020603050405020304" pitchFamily="18" charset="0"/>
                <a:hlinkClick r:id="rId6"/>
              </a:rPr>
              <a:t>http://gsics.atmos.umd.edu/pub/Development/20180605/SLSTR%203.7%c2%b5m%20channel%20-%20IASI.pptx</a:t>
            </a:r>
            <a:endParaRPr lang="en-US" sz="1200" dirty="0">
              <a:latin typeface="Times New Roman" panose="02020603050405020304" pitchFamily="18" charset="0"/>
              <a:cs typeface="Times New Roman" panose="02020603050405020304" pitchFamily="18" charset="0"/>
            </a:endParaRPr>
          </a:p>
        </p:txBody>
      </p:sp>
      <p:graphicFrame>
        <p:nvGraphicFramePr>
          <p:cNvPr id="33" name="Object 32">
            <a:extLst>
              <a:ext uri="{FF2B5EF4-FFF2-40B4-BE49-F238E27FC236}">
                <a16:creationId xmlns:a16="http://schemas.microsoft.com/office/drawing/2014/main" id="{BD99D5BE-EDFA-4745-965E-5BEAFCE42F24}"/>
              </a:ext>
            </a:extLst>
          </p:cNvPr>
          <p:cNvGraphicFramePr>
            <a:graphicFrameLocks noChangeAspect="1"/>
          </p:cNvGraphicFramePr>
          <p:nvPr>
            <p:extLst>
              <p:ext uri="{D42A27DB-BD31-4B8C-83A1-F6EECF244321}">
                <p14:modId xmlns:p14="http://schemas.microsoft.com/office/powerpoint/2010/main" val="766609300"/>
              </p:ext>
            </p:extLst>
          </p:nvPr>
        </p:nvGraphicFramePr>
        <p:xfrm>
          <a:off x="74305" y="1447309"/>
          <a:ext cx="5001735" cy="2801679"/>
        </p:xfrm>
        <a:graphic>
          <a:graphicData uri="http://schemas.openxmlformats.org/presentationml/2006/ole">
            <mc:AlternateContent xmlns:mc="http://schemas.openxmlformats.org/markup-compatibility/2006">
              <mc:Choice xmlns:v="urn:schemas-microsoft-com:vml" Requires="v">
                <p:oleObj spid="_x0000_s6302" name="Graph" r:id="rId7" imgW="4039200" imgH="2261520" progId="Origin50.Graph">
                  <p:embed/>
                </p:oleObj>
              </mc:Choice>
              <mc:Fallback>
                <p:oleObj name="Graph" r:id="rId7" imgW="4039200" imgH="2261520" progId="Origin50.Graph">
                  <p:embed/>
                  <p:pic>
                    <p:nvPicPr>
                      <p:cNvPr id="7" name="Object 6">
                        <a:extLst>
                          <a:ext uri="{FF2B5EF4-FFF2-40B4-BE49-F238E27FC236}">
                            <a16:creationId xmlns:a16="http://schemas.microsoft.com/office/drawing/2014/main" id="{FAF1BFB1-7385-4ED8-8BE0-0D9A5D0464F3}"/>
                          </a:ext>
                        </a:extLst>
                      </p:cNvPr>
                      <p:cNvPicPr/>
                      <p:nvPr/>
                    </p:nvPicPr>
                    <p:blipFill>
                      <a:blip r:embed="rId8"/>
                      <a:stretch>
                        <a:fillRect/>
                      </a:stretch>
                    </p:blipFill>
                    <p:spPr>
                      <a:xfrm>
                        <a:off x="74305" y="1447309"/>
                        <a:ext cx="5001735" cy="2801679"/>
                      </a:xfrm>
                      <a:prstGeom prst="rect">
                        <a:avLst/>
                      </a:prstGeom>
                    </p:spPr>
                  </p:pic>
                </p:oleObj>
              </mc:Fallback>
            </mc:AlternateContent>
          </a:graphicData>
        </a:graphic>
      </p:graphicFrame>
    </p:spTree>
    <p:extLst>
      <p:ext uri="{BB962C8B-B14F-4D97-AF65-F5344CB8AC3E}">
        <p14:creationId xmlns:p14="http://schemas.microsoft.com/office/powerpoint/2010/main" val="26128478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2">
            <a:extLst>
              <a:ext uri="{FF2B5EF4-FFF2-40B4-BE49-F238E27FC236}">
                <a16:creationId xmlns:a16="http://schemas.microsoft.com/office/drawing/2014/main" id="{228C48FA-2C24-4310-83BC-9507271A0BA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fld id="{3EA638AD-8189-41F9-BDD7-F7C8FEFBF46D}" type="slidenum">
              <a:rPr lang="en-US" altLang="zh-CN" sz="1400" smtClean="0"/>
              <a:pPr>
                <a:spcBef>
                  <a:spcPct val="0"/>
                </a:spcBef>
                <a:buFontTx/>
                <a:buNone/>
              </a:pPr>
              <a:t>14</a:t>
            </a:fld>
            <a:endParaRPr lang="en-US" altLang="zh-CN" sz="1400" dirty="0"/>
          </a:p>
        </p:txBody>
      </p:sp>
      <p:sp>
        <p:nvSpPr>
          <p:cNvPr id="7172" name="矩形 3">
            <a:extLst>
              <a:ext uri="{FF2B5EF4-FFF2-40B4-BE49-F238E27FC236}">
                <a16:creationId xmlns:a16="http://schemas.microsoft.com/office/drawing/2014/main" id="{A8EA9346-FE83-4114-9AD5-B374E6FE5FBF}"/>
              </a:ext>
            </a:extLst>
          </p:cNvPr>
          <p:cNvSpPr>
            <a:spLocks noChangeArrowheads="1"/>
          </p:cNvSpPr>
          <p:nvPr/>
        </p:nvSpPr>
        <p:spPr bwMode="auto">
          <a:xfrm>
            <a:off x="841074" y="538043"/>
            <a:ext cx="788898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514350" indent="-514350" algn="ctr">
              <a:spcBef>
                <a:spcPct val="0"/>
              </a:spcBef>
              <a:buFont typeface="+mj-lt"/>
              <a:buAutoNum type="romanUcPeriod" startAt="2"/>
            </a:pPr>
            <a:r>
              <a:rPr lang="en-US" altLang="en-US" sz="2000" b="1" dirty="0">
                <a:latin typeface="+mj-lt"/>
                <a:cs typeface="Times New Roman" panose="02020603050405020304" pitchFamily="18" charset="0"/>
              </a:rPr>
              <a:t>Updates on IASI SW extension</a:t>
            </a:r>
          </a:p>
        </p:txBody>
      </p:sp>
      <p:cxnSp>
        <p:nvCxnSpPr>
          <p:cNvPr id="16" name="Straight Connector 3">
            <a:extLst>
              <a:ext uri="{FF2B5EF4-FFF2-40B4-BE49-F238E27FC236}">
                <a16:creationId xmlns:a16="http://schemas.microsoft.com/office/drawing/2014/main" id="{BC33314B-060F-4BDA-A9FD-8E61CBD36978}"/>
              </a:ext>
            </a:extLst>
          </p:cNvPr>
          <p:cNvCxnSpPr/>
          <p:nvPr/>
        </p:nvCxnSpPr>
        <p:spPr>
          <a:xfrm>
            <a:off x="0" y="990600"/>
            <a:ext cx="9134475"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44" name="Picture 5" descr="C:\Users\huixu\Desktop\logo.png">
            <a:extLst>
              <a:ext uri="{FF2B5EF4-FFF2-40B4-BE49-F238E27FC236}">
                <a16:creationId xmlns:a16="http://schemas.microsoft.com/office/drawing/2014/main" id="{8CFBFBE6-DD94-429E-A368-CC421E17C3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7555" y="58513"/>
            <a:ext cx="1219137" cy="662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51">
            <a:extLst>
              <a:ext uri="{FF2B5EF4-FFF2-40B4-BE49-F238E27FC236}">
                <a16:creationId xmlns:a16="http://schemas.microsoft.com/office/drawing/2014/main" id="{11C4B41B-5796-4324-AA47-F5018BE01D81}"/>
              </a:ext>
            </a:extLst>
          </p:cNvPr>
          <p:cNvPicPr>
            <a:picLocks noChangeAspect="1"/>
          </p:cNvPicPr>
          <p:nvPr/>
        </p:nvPicPr>
        <p:blipFill>
          <a:blip r:embed="rId5"/>
          <a:stretch>
            <a:fillRect/>
          </a:stretch>
        </p:blipFill>
        <p:spPr>
          <a:xfrm>
            <a:off x="57150" y="76200"/>
            <a:ext cx="1566675" cy="618745"/>
          </a:xfrm>
          <a:prstGeom prst="rect">
            <a:avLst/>
          </a:prstGeom>
        </p:spPr>
      </p:pic>
      <p:sp>
        <p:nvSpPr>
          <p:cNvPr id="9" name="Rectangle 8">
            <a:extLst>
              <a:ext uri="{FF2B5EF4-FFF2-40B4-BE49-F238E27FC236}">
                <a16:creationId xmlns:a16="http://schemas.microsoft.com/office/drawing/2014/main" id="{0B841BD6-2E82-40AF-93A8-8E6E0A25AB0F}"/>
              </a:ext>
            </a:extLst>
          </p:cNvPr>
          <p:cNvSpPr/>
          <p:nvPr/>
        </p:nvSpPr>
        <p:spPr>
          <a:xfrm>
            <a:off x="152400" y="1119878"/>
            <a:ext cx="2618024" cy="369332"/>
          </a:xfrm>
          <a:prstGeom prst="rect">
            <a:avLst/>
          </a:prstGeom>
        </p:spPr>
        <p:txBody>
          <a:bodyPr wrap="none">
            <a:spAutoFit/>
          </a:bodyPr>
          <a:lstStyle/>
          <a:p>
            <a:pPr marL="285750" indent="-285750">
              <a:buFont typeface="Wingdings" panose="05000000000000000000" pitchFamily="2" charset="2"/>
              <a:buChar char="Ø"/>
            </a:pPr>
            <a:r>
              <a:rPr lang="en-US" altLang="en-US" b="1" dirty="0">
                <a:latin typeface="+mj-lt"/>
              </a:rPr>
              <a:t>Apply to real Metop-B IASI</a:t>
            </a:r>
          </a:p>
        </p:txBody>
      </p:sp>
      <p:sp>
        <p:nvSpPr>
          <p:cNvPr id="31" name="Rectangle 30">
            <a:extLst>
              <a:ext uri="{FF2B5EF4-FFF2-40B4-BE49-F238E27FC236}">
                <a16:creationId xmlns:a16="http://schemas.microsoft.com/office/drawing/2014/main" id="{A88E2F93-3A76-405F-AD8D-FCC423F2E444}"/>
              </a:ext>
            </a:extLst>
          </p:cNvPr>
          <p:cNvSpPr/>
          <p:nvPr/>
        </p:nvSpPr>
        <p:spPr>
          <a:xfrm>
            <a:off x="568650" y="1524000"/>
            <a:ext cx="8433828" cy="276999"/>
          </a:xfrm>
          <a:prstGeom prst="rect">
            <a:avLst/>
          </a:prstGeom>
        </p:spPr>
        <p:txBody>
          <a:bodyPr wrap="square">
            <a:spAutoFit/>
          </a:bodyPr>
          <a:lstStyle/>
          <a:p>
            <a:r>
              <a:rPr lang="en-GB" sz="1200" dirty="0">
                <a:latin typeface="Times New Roman" panose="02020603050405020304" pitchFamily="18" charset="0"/>
                <a:cs typeface="Times New Roman" panose="02020603050405020304" pitchFamily="18" charset="0"/>
              </a:rPr>
              <a:t>The </a:t>
            </a:r>
            <a:r>
              <a:rPr lang="en-GB" sz="1200" b="1" dirty="0">
                <a:latin typeface="Times New Roman" panose="02020603050405020304" pitchFamily="18" charset="0"/>
                <a:cs typeface="Times New Roman" panose="02020603050405020304" pitchFamily="18" charset="0"/>
              </a:rPr>
              <a:t>RT model derived IASI SW channel prediction coefficients </a:t>
            </a:r>
            <a:r>
              <a:rPr lang="en-GB" sz="1200" dirty="0">
                <a:latin typeface="Times New Roman" panose="02020603050405020304" pitchFamily="18" charset="0"/>
                <a:cs typeface="Times New Roman" panose="02020603050405020304" pitchFamily="18" charset="0"/>
              </a:rPr>
              <a:t>are then applied to the </a:t>
            </a:r>
            <a:r>
              <a:rPr lang="en-GB" sz="1200" b="1" dirty="0">
                <a:latin typeface="Times New Roman" panose="02020603050405020304" pitchFamily="18" charset="0"/>
                <a:cs typeface="Times New Roman" panose="02020603050405020304" pitchFamily="18" charset="0"/>
              </a:rPr>
              <a:t>real Metop-B IASI spectra</a:t>
            </a:r>
            <a:r>
              <a:rPr lang="en-GB" sz="1200" dirty="0">
                <a:latin typeface="Times New Roman" panose="02020603050405020304" pitchFamily="18" charset="0"/>
                <a:cs typeface="Times New Roman" panose="02020603050405020304" pitchFamily="18" charset="0"/>
              </a:rPr>
              <a:t>.  </a:t>
            </a:r>
            <a:endParaRPr lang="en-US" sz="1200" dirty="0">
              <a:latin typeface="Times New Roman" panose="02020603050405020304" pitchFamily="18" charset="0"/>
              <a:cs typeface="Times New Roman" panose="02020603050405020304" pitchFamily="18" charset="0"/>
            </a:endParaRPr>
          </a:p>
        </p:txBody>
      </p:sp>
      <p:grpSp>
        <p:nvGrpSpPr>
          <p:cNvPr id="27" name="Group 26">
            <a:extLst>
              <a:ext uri="{FF2B5EF4-FFF2-40B4-BE49-F238E27FC236}">
                <a16:creationId xmlns:a16="http://schemas.microsoft.com/office/drawing/2014/main" id="{0C00FF57-5453-4AB0-B1C2-FE2CCE185A20}"/>
              </a:ext>
            </a:extLst>
          </p:cNvPr>
          <p:cNvGrpSpPr/>
          <p:nvPr/>
        </p:nvGrpSpPr>
        <p:grpSpPr>
          <a:xfrm>
            <a:off x="1493405" y="1828800"/>
            <a:ext cx="5821795" cy="4563447"/>
            <a:chOff x="1219200" y="2033818"/>
            <a:chExt cx="6403974" cy="5521771"/>
          </a:xfrm>
        </p:grpSpPr>
        <p:graphicFrame>
          <p:nvGraphicFramePr>
            <p:cNvPr id="10" name="Object 9">
              <a:extLst>
                <a:ext uri="{FF2B5EF4-FFF2-40B4-BE49-F238E27FC236}">
                  <a16:creationId xmlns:a16="http://schemas.microsoft.com/office/drawing/2014/main" id="{02E0E6B7-185F-40A9-B467-C74EB058B3C4}"/>
                </a:ext>
              </a:extLst>
            </p:cNvPr>
            <p:cNvGraphicFramePr>
              <a:graphicFrameLocks noChangeAspect="1"/>
            </p:cNvGraphicFramePr>
            <p:nvPr>
              <p:extLst>
                <p:ext uri="{D42A27DB-BD31-4B8C-83A1-F6EECF244321}">
                  <p14:modId xmlns:p14="http://schemas.microsoft.com/office/powerpoint/2010/main" val="3170478699"/>
                </p:ext>
              </p:extLst>
            </p:nvPr>
          </p:nvGraphicFramePr>
          <p:xfrm>
            <a:off x="1219200" y="2055812"/>
            <a:ext cx="3127375" cy="2746375"/>
          </p:xfrm>
          <a:graphic>
            <a:graphicData uri="http://schemas.openxmlformats.org/presentationml/2006/ole">
              <mc:AlternateContent xmlns:mc="http://schemas.openxmlformats.org/markup-compatibility/2006">
                <mc:Choice xmlns:v="urn:schemas-microsoft-com:vml" Requires="v">
                  <p:oleObj spid="_x0000_s9598" name="Graph" r:id="rId6" imgW="3126600" imgH="2746800" progId="Origin50.Graph">
                    <p:embed/>
                  </p:oleObj>
                </mc:Choice>
                <mc:Fallback>
                  <p:oleObj name="Graph" r:id="rId6" imgW="3126600" imgH="2746800" progId="Origin50.Graph">
                    <p:embed/>
                    <p:pic>
                      <p:nvPicPr>
                        <p:cNvPr id="0" name=""/>
                        <p:cNvPicPr/>
                        <p:nvPr/>
                      </p:nvPicPr>
                      <p:blipFill>
                        <a:blip r:embed="rId7"/>
                        <a:stretch>
                          <a:fillRect/>
                        </a:stretch>
                      </p:blipFill>
                      <p:spPr>
                        <a:xfrm>
                          <a:off x="1219200" y="2055812"/>
                          <a:ext cx="3127375" cy="2746375"/>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CDC68BA2-0196-4471-B744-8EEE578E9C98}"/>
                </a:ext>
              </a:extLst>
            </p:cNvPr>
            <p:cNvGraphicFramePr>
              <a:graphicFrameLocks noChangeAspect="1"/>
            </p:cNvGraphicFramePr>
            <p:nvPr>
              <p:extLst>
                <p:ext uri="{D42A27DB-BD31-4B8C-83A1-F6EECF244321}">
                  <p14:modId xmlns:p14="http://schemas.microsoft.com/office/powerpoint/2010/main" val="3577988367"/>
                </p:ext>
              </p:extLst>
            </p:nvPr>
          </p:nvGraphicFramePr>
          <p:xfrm>
            <a:off x="4495799" y="4806381"/>
            <a:ext cx="3127375" cy="2746375"/>
          </p:xfrm>
          <a:graphic>
            <a:graphicData uri="http://schemas.openxmlformats.org/presentationml/2006/ole">
              <mc:AlternateContent xmlns:mc="http://schemas.openxmlformats.org/markup-compatibility/2006">
                <mc:Choice xmlns:v="urn:schemas-microsoft-com:vml" Requires="v">
                  <p:oleObj spid="_x0000_s9599" name="Graph" r:id="rId8" imgW="3126600" imgH="2746800" progId="Origin50.Graph">
                    <p:embed/>
                  </p:oleObj>
                </mc:Choice>
                <mc:Fallback>
                  <p:oleObj name="Graph" r:id="rId8" imgW="3126600" imgH="2746800" progId="Origin50.Graph">
                    <p:embed/>
                    <p:pic>
                      <p:nvPicPr>
                        <p:cNvPr id="0" name=""/>
                        <p:cNvPicPr/>
                        <p:nvPr/>
                      </p:nvPicPr>
                      <p:blipFill>
                        <a:blip r:embed="rId9"/>
                        <a:stretch>
                          <a:fillRect/>
                        </a:stretch>
                      </p:blipFill>
                      <p:spPr>
                        <a:xfrm>
                          <a:off x="4495799" y="4806381"/>
                          <a:ext cx="3127375" cy="2746375"/>
                        </a:xfrm>
                        <a:prstGeom prst="rect">
                          <a:avLst/>
                        </a:prstGeom>
                      </p:spPr>
                    </p:pic>
                  </p:oleObj>
                </mc:Fallback>
              </mc:AlternateContent>
            </a:graphicData>
          </a:graphic>
        </p:graphicFrame>
        <p:graphicFrame>
          <p:nvGraphicFramePr>
            <p:cNvPr id="22" name="Object 21">
              <a:extLst>
                <a:ext uri="{FF2B5EF4-FFF2-40B4-BE49-F238E27FC236}">
                  <a16:creationId xmlns:a16="http://schemas.microsoft.com/office/drawing/2014/main" id="{CDF63E4E-FB69-4B0D-BF5E-43B4EFDFC9BC}"/>
                </a:ext>
              </a:extLst>
            </p:cNvPr>
            <p:cNvGraphicFramePr>
              <a:graphicFrameLocks noChangeAspect="1"/>
            </p:cNvGraphicFramePr>
            <p:nvPr>
              <p:extLst>
                <p:ext uri="{D42A27DB-BD31-4B8C-83A1-F6EECF244321}">
                  <p14:modId xmlns:p14="http://schemas.microsoft.com/office/powerpoint/2010/main" val="2261214596"/>
                </p:ext>
              </p:extLst>
            </p:nvPr>
          </p:nvGraphicFramePr>
          <p:xfrm>
            <a:off x="1219200" y="4809214"/>
            <a:ext cx="3127375" cy="2746375"/>
          </p:xfrm>
          <a:graphic>
            <a:graphicData uri="http://schemas.openxmlformats.org/presentationml/2006/ole">
              <mc:AlternateContent xmlns:mc="http://schemas.openxmlformats.org/markup-compatibility/2006">
                <mc:Choice xmlns:v="urn:schemas-microsoft-com:vml" Requires="v">
                  <p:oleObj spid="_x0000_s9600" name="Graph" r:id="rId10" imgW="3126600" imgH="2746800" progId="Origin50.Graph">
                    <p:embed/>
                  </p:oleObj>
                </mc:Choice>
                <mc:Fallback>
                  <p:oleObj name="Graph" r:id="rId10" imgW="3126600" imgH="2746800" progId="Origin50.Graph">
                    <p:embed/>
                    <p:pic>
                      <p:nvPicPr>
                        <p:cNvPr id="0" name=""/>
                        <p:cNvPicPr/>
                        <p:nvPr/>
                      </p:nvPicPr>
                      <p:blipFill>
                        <a:blip r:embed="rId11"/>
                        <a:stretch>
                          <a:fillRect/>
                        </a:stretch>
                      </p:blipFill>
                      <p:spPr>
                        <a:xfrm>
                          <a:off x="1219200" y="4809214"/>
                          <a:ext cx="3127375" cy="2746375"/>
                        </a:xfrm>
                        <a:prstGeom prst="rect">
                          <a:avLst/>
                        </a:prstGeom>
                      </p:spPr>
                    </p:pic>
                  </p:oleObj>
                </mc:Fallback>
              </mc:AlternateContent>
            </a:graphicData>
          </a:graphic>
        </p:graphicFrame>
        <p:graphicFrame>
          <p:nvGraphicFramePr>
            <p:cNvPr id="26" name="Object 25">
              <a:extLst>
                <a:ext uri="{FF2B5EF4-FFF2-40B4-BE49-F238E27FC236}">
                  <a16:creationId xmlns:a16="http://schemas.microsoft.com/office/drawing/2014/main" id="{F5E6F09C-A46B-48D5-8DEE-7F8D380AB8B6}"/>
                </a:ext>
              </a:extLst>
            </p:cNvPr>
            <p:cNvGraphicFramePr>
              <a:graphicFrameLocks noChangeAspect="1"/>
            </p:cNvGraphicFramePr>
            <p:nvPr>
              <p:extLst>
                <p:ext uri="{D42A27DB-BD31-4B8C-83A1-F6EECF244321}">
                  <p14:modId xmlns:p14="http://schemas.microsoft.com/office/powerpoint/2010/main" val="2718049626"/>
                </p:ext>
              </p:extLst>
            </p:nvPr>
          </p:nvGraphicFramePr>
          <p:xfrm>
            <a:off x="4488109" y="2033818"/>
            <a:ext cx="3127375" cy="2746375"/>
          </p:xfrm>
          <a:graphic>
            <a:graphicData uri="http://schemas.openxmlformats.org/presentationml/2006/ole">
              <mc:AlternateContent xmlns:mc="http://schemas.openxmlformats.org/markup-compatibility/2006">
                <mc:Choice xmlns:v="urn:schemas-microsoft-com:vml" Requires="v">
                  <p:oleObj spid="_x0000_s9601" name="Graph" r:id="rId12" imgW="3126600" imgH="2746800" progId="Origin50.Graph">
                    <p:embed/>
                  </p:oleObj>
                </mc:Choice>
                <mc:Fallback>
                  <p:oleObj name="Graph" r:id="rId12" imgW="3126600" imgH="2746800" progId="Origin50.Graph">
                    <p:embed/>
                    <p:pic>
                      <p:nvPicPr>
                        <p:cNvPr id="0" name=""/>
                        <p:cNvPicPr/>
                        <p:nvPr/>
                      </p:nvPicPr>
                      <p:blipFill>
                        <a:blip r:embed="rId13"/>
                        <a:stretch>
                          <a:fillRect/>
                        </a:stretch>
                      </p:blipFill>
                      <p:spPr>
                        <a:xfrm>
                          <a:off x="4488109" y="2033818"/>
                          <a:ext cx="3127375" cy="2746375"/>
                        </a:xfrm>
                        <a:prstGeom prst="rect">
                          <a:avLst/>
                        </a:prstGeom>
                      </p:spPr>
                    </p:pic>
                  </p:oleObj>
                </mc:Fallback>
              </mc:AlternateContent>
            </a:graphicData>
          </a:graphic>
        </p:graphicFrame>
      </p:grpSp>
      <p:sp>
        <p:nvSpPr>
          <p:cNvPr id="32" name="Oval 31">
            <a:extLst>
              <a:ext uri="{FF2B5EF4-FFF2-40B4-BE49-F238E27FC236}">
                <a16:creationId xmlns:a16="http://schemas.microsoft.com/office/drawing/2014/main" id="{76ADF778-3BD3-41C5-9116-7C13230FEEDD}"/>
              </a:ext>
            </a:extLst>
          </p:cNvPr>
          <p:cNvSpPr/>
          <p:nvPr/>
        </p:nvSpPr>
        <p:spPr>
          <a:xfrm>
            <a:off x="6553200" y="5029200"/>
            <a:ext cx="381000" cy="380994"/>
          </a:xfrm>
          <a:prstGeom prst="ellipse">
            <a:avLst/>
          </a:prstGeom>
          <a:noFill/>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dirty="0"/>
          </a:p>
        </p:txBody>
      </p:sp>
      <p:cxnSp>
        <p:nvCxnSpPr>
          <p:cNvPr id="34" name="Straight Arrow Connector 33">
            <a:extLst>
              <a:ext uri="{FF2B5EF4-FFF2-40B4-BE49-F238E27FC236}">
                <a16:creationId xmlns:a16="http://schemas.microsoft.com/office/drawing/2014/main" id="{98955422-1A68-4434-949C-E7007B003A00}"/>
              </a:ext>
            </a:extLst>
          </p:cNvPr>
          <p:cNvCxnSpPr>
            <a:cxnSpLocks/>
          </p:cNvCxnSpPr>
          <p:nvPr/>
        </p:nvCxnSpPr>
        <p:spPr>
          <a:xfrm flipH="1">
            <a:off x="6629401" y="4519643"/>
            <a:ext cx="192136" cy="5095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5" name="TextBox 34">
            <a:extLst>
              <a:ext uri="{FF2B5EF4-FFF2-40B4-BE49-F238E27FC236}">
                <a16:creationId xmlns:a16="http://schemas.microsoft.com/office/drawing/2014/main" id="{1F7D160E-8925-4F38-AEF5-7E34CF77505C}"/>
              </a:ext>
            </a:extLst>
          </p:cNvPr>
          <p:cNvSpPr txBox="1"/>
          <p:nvPr/>
        </p:nvSpPr>
        <p:spPr>
          <a:xfrm>
            <a:off x="6501160" y="3897836"/>
            <a:ext cx="2510406" cy="600164"/>
          </a:xfrm>
          <a:prstGeom prst="rect">
            <a:avLst/>
          </a:prstGeom>
          <a:noFill/>
        </p:spPr>
        <p:txBody>
          <a:bodyPr wrap="square" rtlCol="0">
            <a:spAutoFit/>
          </a:bodyPr>
          <a:lstStyle/>
          <a:p>
            <a:pPr algn="just"/>
            <a:r>
              <a:rPr lang="en-US" sz="1100" i="1" dirty="0">
                <a:latin typeface="Times New Roman" panose="02020603050405020304" pitchFamily="18" charset="0"/>
                <a:cs typeface="Times New Roman" panose="02020603050405020304" pitchFamily="18" charset="0"/>
              </a:rPr>
              <a:t>Large noises are observed in IASI’s SW channels over the cold scene (with many of the values are negative).</a:t>
            </a:r>
          </a:p>
        </p:txBody>
      </p:sp>
      <p:sp>
        <p:nvSpPr>
          <p:cNvPr id="41" name="Rectangle 40">
            <a:extLst>
              <a:ext uri="{FF2B5EF4-FFF2-40B4-BE49-F238E27FC236}">
                <a16:creationId xmlns:a16="http://schemas.microsoft.com/office/drawing/2014/main" id="{D345BA03-3D6F-4AA7-B0D5-4977C872CBCF}"/>
              </a:ext>
            </a:extLst>
          </p:cNvPr>
          <p:cNvSpPr/>
          <p:nvPr/>
        </p:nvSpPr>
        <p:spPr>
          <a:xfrm>
            <a:off x="6334866" y="1708206"/>
            <a:ext cx="973343" cy="338554"/>
          </a:xfrm>
          <a:prstGeom prst="rect">
            <a:avLst/>
          </a:prstGeom>
        </p:spPr>
        <p:txBody>
          <a:bodyPr wrap="none">
            <a:spAutoFit/>
          </a:bodyPr>
          <a:lstStyle/>
          <a:p>
            <a:r>
              <a:rPr lang="en-US" sz="1600" b="1" dirty="0">
                <a:latin typeface="+mj-lt"/>
                <a:ea typeface="宋体" panose="02010600030101010101" pitchFamily="2" charset="-122"/>
              </a:rPr>
              <a:t>9 Jan 2019</a:t>
            </a:r>
            <a:endParaRPr lang="en-US" sz="1600" b="1" dirty="0">
              <a:latin typeface="+mj-lt"/>
            </a:endParaRPr>
          </a:p>
        </p:txBody>
      </p:sp>
      <p:sp>
        <p:nvSpPr>
          <p:cNvPr id="43" name="Rectangle 42">
            <a:extLst>
              <a:ext uri="{FF2B5EF4-FFF2-40B4-BE49-F238E27FC236}">
                <a16:creationId xmlns:a16="http://schemas.microsoft.com/office/drawing/2014/main" id="{4FE0263B-DD7D-4F41-A364-2DDD65181F83}"/>
              </a:ext>
            </a:extLst>
          </p:cNvPr>
          <p:cNvSpPr/>
          <p:nvPr/>
        </p:nvSpPr>
        <p:spPr>
          <a:xfrm>
            <a:off x="1143000" y="6428601"/>
            <a:ext cx="8272854" cy="307777"/>
          </a:xfrm>
          <a:prstGeom prst="rect">
            <a:avLst/>
          </a:prstGeom>
        </p:spPr>
        <p:txBody>
          <a:bodyPr wrap="square">
            <a:spAutoFit/>
          </a:bodyPr>
          <a:lstStyle/>
          <a:p>
            <a:pPr marL="171450" indent="-171450" algn="just">
              <a:buFont typeface="Wingdings" panose="05000000000000000000" pitchFamily="2" charset="2"/>
              <a:buChar char="§"/>
            </a:pPr>
            <a:r>
              <a:rPr lang="en-US" sz="1400" dirty="0">
                <a:latin typeface="Times New Roman" panose="02020603050405020304" pitchFamily="18" charset="0"/>
                <a:ea typeface="宋体" panose="02010600030101010101" pitchFamily="2" charset="-122"/>
              </a:rPr>
              <a:t>In general, the predicted gap channels (Blue) matched well with the IASI measured channels (Red).</a:t>
            </a:r>
          </a:p>
        </p:txBody>
      </p:sp>
    </p:spTree>
    <p:extLst>
      <p:ext uri="{BB962C8B-B14F-4D97-AF65-F5344CB8AC3E}">
        <p14:creationId xmlns:p14="http://schemas.microsoft.com/office/powerpoint/2010/main" val="42207480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2">
            <a:extLst>
              <a:ext uri="{FF2B5EF4-FFF2-40B4-BE49-F238E27FC236}">
                <a16:creationId xmlns:a16="http://schemas.microsoft.com/office/drawing/2014/main" id="{228C48FA-2C24-4310-83BC-9507271A0BA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fld id="{3EA638AD-8189-41F9-BDD7-F7C8FEFBF46D}" type="slidenum">
              <a:rPr lang="en-US" altLang="zh-CN" sz="1400" smtClean="0"/>
              <a:pPr>
                <a:spcBef>
                  <a:spcPct val="0"/>
                </a:spcBef>
                <a:buFontTx/>
                <a:buNone/>
              </a:pPr>
              <a:t>15</a:t>
            </a:fld>
            <a:endParaRPr lang="en-US" altLang="zh-CN" sz="1400" dirty="0"/>
          </a:p>
        </p:txBody>
      </p:sp>
      <p:sp>
        <p:nvSpPr>
          <p:cNvPr id="7172" name="矩形 3">
            <a:extLst>
              <a:ext uri="{FF2B5EF4-FFF2-40B4-BE49-F238E27FC236}">
                <a16:creationId xmlns:a16="http://schemas.microsoft.com/office/drawing/2014/main" id="{A8EA9346-FE83-4114-9AD5-B374E6FE5FBF}"/>
              </a:ext>
            </a:extLst>
          </p:cNvPr>
          <p:cNvSpPr>
            <a:spLocks noChangeArrowheads="1"/>
          </p:cNvSpPr>
          <p:nvPr/>
        </p:nvSpPr>
        <p:spPr bwMode="auto">
          <a:xfrm>
            <a:off x="841074" y="538043"/>
            <a:ext cx="788898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514350" indent="-514350" algn="ctr">
              <a:spcBef>
                <a:spcPct val="0"/>
              </a:spcBef>
              <a:buFont typeface="+mj-lt"/>
              <a:buAutoNum type="romanUcPeriod" startAt="2"/>
            </a:pPr>
            <a:r>
              <a:rPr lang="en-US" altLang="en-US" sz="2000" b="1" dirty="0">
                <a:latin typeface="+mj-lt"/>
                <a:cs typeface="Times New Roman" panose="02020603050405020304" pitchFamily="18" charset="0"/>
              </a:rPr>
              <a:t>Updates on IASI SW extension</a:t>
            </a:r>
          </a:p>
        </p:txBody>
      </p:sp>
      <p:cxnSp>
        <p:nvCxnSpPr>
          <p:cNvPr id="16" name="Straight Connector 3">
            <a:extLst>
              <a:ext uri="{FF2B5EF4-FFF2-40B4-BE49-F238E27FC236}">
                <a16:creationId xmlns:a16="http://schemas.microsoft.com/office/drawing/2014/main" id="{BC33314B-060F-4BDA-A9FD-8E61CBD36978}"/>
              </a:ext>
            </a:extLst>
          </p:cNvPr>
          <p:cNvCxnSpPr/>
          <p:nvPr/>
        </p:nvCxnSpPr>
        <p:spPr>
          <a:xfrm>
            <a:off x="0" y="990600"/>
            <a:ext cx="9134475"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44" name="Picture 5" descr="C:\Users\huixu\Desktop\logo.png">
            <a:extLst>
              <a:ext uri="{FF2B5EF4-FFF2-40B4-BE49-F238E27FC236}">
                <a16:creationId xmlns:a16="http://schemas.microsoft.com/office/drawing/2014/main" id="{8CFBFBE6-DD94-429E-A368-CC421E17C3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7555" y="58513"/>
            <a:ext cx="1219137" cy="662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51">
            <a:extLst>
              <a:ext uri="{FF2B5EF4-FFF2-40B4-BE49-F238E27FC236}">
                <a16:creationId xmlns:a16="http://schemas.microsoft.com/office/drawing/2014/main" id="{11C4B41B-5796-4324-AA47-F5018BE01D81}"/>
              </a:ext>
            </a:extLst>
          </p:cNvPr>
          <p:cNvPicPr>
            <a:picLocks noChangeAspect="1"/>
          </p:cNvPicPr>
          <p:nvPr/>
        </p:nvPicPr>
        <p:blipFill>
          <a:blip r:embed="rId5"/>
          <a:stretch>
            <a:fillRect/>
          </a:stretch>
        </p:blipFill>
        <p:spPr>
          <a:xfrm>
            <a:off x="57150" y="76200"/>
            <a:ext cx="1566675" cy="618745"/>
          </a:xfrm>
          <a:prstGeom prst="rect">
            <a:avLst/>
          </a:prstGeom>
        </p:spPr>
      </p:pic>
      <p:sp>
        <p:nvSpPr>
          <p:cNvPr id="9" name="Rectangle 8">
            <a:extLst>
              <a:ext uri="{FF2B5EF4-FFF2-40B4-BE49-F238E27FC236}">
                <a16:creationId xmlns:a16="http://schemas.microsoft.com/office/drawing/2014/main" id="{0B841BD6-2E82-40AF-93A8-8E6E0A25AB0F}"/>
              </a:ext>
            </a:extLst>
          </p:cNvPr>
          <p:cNvSpPr/>
          <p:nvPr/>
        </p:nvSpPr>
        <p:spPr>
          <a:xfrm>
            <a:off x="152400" y="1119878"/>
            <a:ext cx="2747355" cy="369332"/>
          </a:xfrm>
          <a:prstGeom prst="rect">
            <a:avLst/>
          </a:prstGeom>
        </p:spPr>
        <p:txBody>
          <a:bodyPr wrap="none">
            <a:spAutoFit/>
          </a:bodyPr>
          <a:lstStyle/>
          <a:p>
            <a:pPr marL="285750" indent="-285750">
              <a:buFont typeface="Wingdings" panose="05000000000000000000" pitchFamily="2" charset="2"/>
              <a:buChar char="Ø"/>
            </a:pPr>
            <a:r>
              <a:rPr lang="en-US" altLang="en-US" b="1" dirty="0">
                <a:latin typeface="+mj-lt"/>
              </a:rPr>
              <a:t>Metop-B AVHRR</a:t>
            </a:r>
            <a:r>
              <a:rPr lang="en-US" altLang="en-US" sz="1400" b="1" dirty="0">
                <a:latin typeface="+mj-lt"/>
              </a:rPr>
              <a:t>(CH3B) </a:t>
            </a:r>
            <a:r>
              <a:rPr lang="en-US" altLang="en-US" sz="1400" b="1" dirty="0" err="1">
                <a:latin typeface="+mj-lt"/>
              </a:rPr>
              <a:t>v.s</a:t>
            </a:r>
            <a:r>
              <a:rPr lang="en-US" altLang="en-US" sz="1400" b="1" dirty="0">
                <a:latin typeface="+mj-lt"/>
              </a:rPr>
              <a:t> </a:t>
            </a:r>
            <a:r>
              <a:rPr lang="en-US" altLang="en-US" b="1" dirty="0">
                <a:latin typeface="+mj-lt"/>
              </a:rPr>
              <a:t>IASI</a:t>
            </a:r>
          </a:p>
        </p:txBody>
      </p:sp>
      <p:sp>
        <p:nvSpPr>
          <p:cNvPr id="29" name="Rectangle 28">
            <a:extLst>
              <a:ext uri="{FF2B5EF4-FFF2-40B4-BE49-F238E27FC236}">
                <a16:creationId xmlns:a16="http://schemas.microsoft.com/office/drawing/2014/main" id="{AA7BB8D0-0A05-4883-A7D5-C1A6F6E7DC03}"/>
              </a:ext>
            </a:extLst>
          </p:cNvPr>
          <p:cNvSpPr/>
          <p:nvPr/>
        </p:nvSpPr>
        <p:spPr>
          <a:xfrm>
            <a:off x="750053" y="6132967"/>
            <a:ext cx="7410105" cy="523220"/>
          </a:xfrm>
          <a:prstGeom prst="rect">
            <a:avLst/>
          </a:prstGeom>
        </p:spPr>
        <p:txBody>
          <a:bodyPr wrap="square">
            <a:spAutoFit/>
          </a:bodyPr>
          <a:lstStyle/>
          <a:p>
            <a:pPr marL="171450" indent="-171450" algn="just">
              <a:buFont typeface="Wingdings" panose="05000000000000000000" pitchFamily="2" charset="2"/>
              <a:buChar char="§"/>
            </a:pPr>
            <a:r>
              <a:rPr lang="en-US" sz="1400" dirty="0">
                <a:latin typeface="Times New Roman" panose="02020603050405020304" pitchFamily="18" charset="0"/>
                <a:ea typeface="宋体" panose="02010600030101010101" pitchFamily="2" charset="-122"/>
              </a:rPr>
              <a:t>Both the mean and standard deviation are greatly reduced after the gap was filled. In addition, the scene dependency is also obviously decreased. </a:t>
            </a:r>
          </a:p>
        </p:txBody>
      </p:sp>
      <p:grpSp>
        <p:nvGrpSpPr>
          <p:cNvPr id="21" name="Group 20">
            <a:extLst>
              <a:ext uri="{FF2B5EF4-FFF2-40B4-BE49-F238E27FC236}">
                <a16:creationId xmlns:a16="http://schemas.microsoft.com/office/drawing/2014/main" id="{893C17AD-E1C5-4E68-80FB-45B6A3D7B1AD}"/>
              </a:ext>
            </a:extLst>
          </p:cNvPr>
          <p:cNvGrpSpPr/>
          <p:nvPr/>
        </p:nvGrpSpPr>
        <p:grpSpPr>
          <a:xfrm>
            <a:off x="908417" y="1930459"/>
            <a:ext cx="7500350" cy="4165541"/>
            <a:chOff x="533400" y="1649035"/>
            <a:chExt cx="8250385" cy="4582095"/>
          </a:xfrm>
        </p:grpSpPr>
        <p:grpSp>
          <p:nvGrpSpPr>
            <p:cNvPr id="17" name="Group 16">
              <a:extLst>
                <a:ext uri="{FF2B5EF4-FFF2-40B4-BE49-F238E27FC236}">
                  <a16:creationId xmlns:a16="http://schemas.microsoft.com/office/drawing/2014/main" id="{CD75BEA4-99BC-43BE-8E8D-3EF4BFC23B68}"/>
                </a:ext>
              </a:extLst>
            </p:cNvPr>
            <p:cNvGrpSpPr/>
            <p:nvPr/>
          </p:nvGrpSpPr>
          <p:grpSpPr>
            <a:xfrm>
              <a:off x="4648200" y="1902055"/>
              <a:ext cx="3520440" cy="2212745"/>
              <a:chOff x="4724400" y="1411238"/>
              <a:chExt cx="3520440" cy="2212745"/>
            </a:xfrm>
          </p:grpSpPr>
          <p:graphicFrame>
            <p:nvGraphicFramePr>
              <p:cNvPr id="7" name="Object 6">
                <a:extLst>
                  <a:ext uri="{FF2B5EF4-FFF2-40B4-BE49-F238E27FC236}">
                    <a16:creationId xmlns:a16="http://schemas.microsoft.com/office/drawing/2014/main" id="{6CC23964-A2D6-4A42-A7E1-0345CA506814}"/>
                  </a:ext>
                </a:extLst>
              </p:cNvPr>
              <p:cNvGraphicFramePr>
                <a:graphicFrameLocks noChangeAspect="1"/>
              </p:cNvGraphicFramePr>
              <p:nvPr>
                <p:extLst>
                  <p:ext uri="{D42A27DB-BD31-4B8C-83A1-F6EECF244321}">
                    <p14:modId xmlns:p14="http://schemas.microsoft.com/office/powerpoint/2010/main" val="3882851565"/>
                  </p:ext>
                </p:extLst>
              </p:nvPr>
            </p:nvGraphicFramePr>
            <p:xfrm>
              <a:off x="4724400" y="1411238"/>
              <a:ext cx="3520440" cy="2212745"/>
            </p:xfrm>
            <a:graphic>
              <a:graphicData uri="http://schemas.openxmlformats.org/presentationml/2006/ole">
                <mc:AlternateContent xmlns:mc="http://schemas.openxmlformats.org/markup-compatibility/2006">
                  <mc:Choice xmlns:v="urn:schemas-microsoft-com:vml" Requires="v">
                    <p:oleObj spid="_x0000_s5687" name="Graph" r:id="rId6" imgW="3080880" imgH="1936080" progId="Origin50.Graph">
                      <p:embed/>
                    </p:oleObj>
                  </mc:Choice>
                  <mc:Fallback>
                    <p:oleObj name="Graph" r:id="rId6" imgW="3080880" imgH="1936080" progId="Origin50.Graph">
                      <p:embed/>
                      <p:pic>
                        <p:nvPicPr>
                          <p:cNvPr id="0" name=""/>
                          <p:cNvPicPr/>
                          <p:nvPr/>
                        </p:nvPicPr>
                        <p:blipFill>
                          <a:blip r:embed="rId7"/>
                          <a:stretch>
                            <a:fillRect/>
                          </a:stretch>
                        </p:blipFill>
                        <p:spPr>
                          <a:xfrm>
                            <a:off x="4724400" y="1411238"/>
                            <a:ext cx="3520440" cy="2212745"/>
                          </a:xfrm>
                          <a:prstGeom prst="rect">
                            <a:avLst/>
                          </a:prstGeom>
                        </p:spPr>
                      </p:pic>
                    </p:oleObj>
                  </mc:Fallback>
                </mc:AlternateContent>
              </a:graphicData>
            </a:graphic>
          </p:graphicFrame>
          <p:sp>
            <p:nvSpPr>
              <p:cNvPr id="14" name="Rectangle 13">
                <a:extLst>
                  <a:ext uri="{FF2B5EF4-FFF2-40B4-BE49-F238E27FC236}">
                    <a16:creationId xmlns:a16="http://schemas.microsoft.com/office/drawing/2014/main" id="{C469AFEF-F276-46A5-9F02-535F82AE1268}"/>
                  </a:ext>
                </a:extLst>
              </p:cNvPr>
              <p:cNvSpPr/>
              <p:nvPr/>
            </p:nvSpPr>
            <p:spPr>
              <a:xfrm>
                <a:off x="4876841" y="2755083"/>
                <a:ext cx="1386013" cy="338554"/>
              </a:xfrm>
              <a:prstGeom prst="rect">
                <a:avLst/>
              </a:prstGeom>
            </p:spPr>
            <p:txBody>
              <a:bodyPr wrap="square">
                <a:spAutoFit/>
              </a:bodyPr>
              <a:lstStyle/>
              <a:p>
                <a:pPr algn="ctr"/>
                <a:r>
                  <a:rPr lang="en-US" sz="1600" b="1" dirty="0">
                    <a:solidFill>
                      <a:srgbClr val="FF3300"/>
                    </a:solidFill>
                    <a:latin typeface="+mj-lt"/>
                    <a:cs typeface="Times New Roman" panose="02020603050405020304" pitchFamily="18" charset="0"/>
                  </a:rPr>
                  <a:t>Before</a:t>
                </a:r>
                <a:endParaRPr lang="en-US" sz="1600" dirty="0">
                  <a:solidFill>
                    <a:srgbClr val="FF3300"/>
                  </a:solidFill>
                  <a:latin typeface="+mj-lt"/>
                  <a:cs typeface="Times New Roman" panose="02020603050405020304" pitchFamily="18" charset="0"/>
                </a:endParaRPr>
              </a:p>
            </p:txBody>
          </p:sp>
        </p:grpSp>
        <p:grpSp>
          <p:nvGrpSpPr>
            <p:cNvPr id="18" name="Group 17">
              <a:extLst>
                <a:ext uri="{FF2B5EF4-FFF2-40B4-BE49-F238E27FC236}">
                  <a16:creationId xmlns:a16="http://schemas.microsoft.com/office/drawing/2014/main" id="{194BB2B0-B4E1-471C-A91D-748105988BBD}"/>
                </a:ext>
              </a:extLst>
            </p:cNvPr>
            <p:cNvGrpSpPr/>
            <p:nvPr/>
          </p:nvGrpSpPr>
          <p:grpSpPr>
            <a:xfrm>
              <a:off x="632670" y="4018660"/>
              <a:ext cx="3520440" cy="2212470"/>
              <a:chOff x="632670" y="4018660"/>
              <a:chExt cx="3520440" cy="2212470"/>
            </a:xfrm>
          </p:grpSpPr>
          <p:pic>
            <p:nvPicPr>
              <p:cNvPr id="11" name="Picture 10">
                <a:extLst>
                  <a:ext uri="{FF2B5EF4-FFF2-40B4-BE49-F238E27FC236}">
                    <a16:creationId xmlns:a16="http://schemas.microsoft.com/office/drawing/2014/main" id="{0B47C7B8-25CC-4E06-A16A-C1F4FD6A77D9}"/>
                  </a:ext>
                </a:extLst>
              </p:cNvPr>
              <p:cNvPicPr>
                <a:picLocks noChangeAspect="1"/>
              </p:cNvPicPr>
              <p:nvPr/>
            </p:nvPicPr>
            <p:blipFill>
              <a:blip r:embed="rId8"/>
              <a:stretch>
                <a:fillRect/>
              </a:stretch>
            </p:blipFill>
            <p:spPr>
              <a:xfrm>
                <a:off x="632670" y="4018660"/>
                <a:ext cx="3520440" cy="2212470"/>
              </a:xfrm>
              <a:prstGeom prst="rect">
                <a:avLst/>
              </a:prstGeom>
            </p:spPr>
          </p:pic>
          <p:sp>
            <p:nvSpPr>
              <p:cNvPr id="15" name="Rectangle 14">
                <a:extLst>
                  <a:ext uri="{FF2B5EF4-FFF2-40B4-BE49-F238E27FC236}">
                    <a16:creationId xmlns:a16="http://schemas.microsoft.com/office/drawing/2014/main" id="{5245C812-8BBB-4A02-A50B-AFBF2DA0756F}"/>
                  </a:ext>
                </a:extLst>
              </p:cNvPr>
              <p:cNvSpPr/>
              <p:nvPr/>
            </p:nvSpPr>
            <p:spPr>
              <a:xfrm>
                <a:off x="685800" y="5430328"/>
                <a:ext cx="1386013" cy="338554"/>
              </a:xfrm>
              <a:prstGeom prst="rect">
                <a:avLst/>
              </a:prstGeom>
            </p:spPr>
            <p:txBody>
              <a:bodyPr wrap="square">
                <a:spAutoFit/>
              </a:bodyPr>
              <a:lstStyle/>
              <a:p>
                <a:pPr algn="ctr"/>
                <a:r>
                  <a:rPr lang="en-US" sz="1600" b="1" dirty="0">
                    <a:solidFill>
                      <a:srgbClr val="0000FF"/>
                    </a:solidFill>
                    <a:latin typeface="+mj-lt"/>
                    <a:cs typeface="Times New Roman" panose="02020603050405020304" pitchFamily="18" charset="0"/>
                  </a:rPr>
                  <a:t>After</a:t>
                </a:r>
                <a:endParaRPr lang="en-US" sz="1600" dirty="0">
                  <a:solidFill>
                    <a:srgbClr val="0000FF"/>
                  </a:solidFill>
                  <a:latin typeface="+mj-lt"/>
                  <a:cs typeface="Times New Roman" panose="02020603050405020304" pitchFamily="18" charset="0"/>
                </a:endParaRPr>
              </a:p>
            </p:txBody>
          </p:sp>
        </p:grpSp>
        <p:grpSp>
          <p:nvGrpSpPr>
            <p:cNvPr id="19" name="Group 18">
              <a:extLst>
                <a:ext uri="{FF2B5EF4-FFF2-40B4-BE49-F238E27FC236}">
                  <a16:creationId xmlns:a16="http://schemas.microsoft.com/office/drawing/2014/main" id="{4B48B432-37C6-418C-8568-7BC12E67CDCE}"/>
                </a:ext>
              </a:extLst>
            </p:cNvPr>
            <p:cNvGrpSpPr/>
            <p:nvPr/>
          </p:nvGrpSpPr>
          <p:grpSpPr>
            <a:xfrm>
              <a:off x="533400" y="1649035"/>
              <a:ext cx="3344862" cy="2324137"/>
              <a:chOff x="609600" y="1205972"/>
              <a:chExt cx="3344862" cy="2324137"/>
            </a:xfrm>
          </p:grpSpPr>
          <p:graphicFrame>
            <p:nvGraphicFramePr>
              <p:cNvPr id="23" name="Object 22">
                <a:extLst>
                  <a:ext uri="{FF2B5EF4-FFF2-40B4-BE49-F238E27FC236}">
                    <a16:creationId xmlns:a16="http://schemas.microsoft.com/office/drawing/2014/main" id="{88C3AF94-A8AB-48D7-BB9A-ED988A8809F8}"/>
                  </a:ext>
                </a:extLst>
              </p:cNvPr>
              <p:cNvGraphicFramePr>
                <a:graphicFrameLocks noChangeAspect="1"/>
              </p:cNvGraphicFramePr>
              <p:nvPr>
                <p:extLst>
                  <p:ext uri="{D42A27DB-BD31-4B8C-83A1-F6EECF244321}">
                    <p14:modId xmlns:p14="http://schemas.microsoft.com/office/powerpoint/2010/main" val="3792798088"/>
                  </p:ext>
                </p:extLst>
              </p:nvPr>
            </p:nvGraphicFramePr>
            <p:xfrm>
              <a:off x="609600" y="1205972"/>
              <a:ext cx="3344862" cy="2077780"/>
            </p:xfrm>
            <a:graphic>
              <a:graphicData uri="http://schemas.openxmlformats.org/presentationml/2006/ole">
                <mc:AlternateContent xmlns:mc="http://schemas.openxmlformats.org/markup-compatibility/2006">
                  <mc:Choice xmlns:v="urn:schemas-microsoft-com:vml" Requires="v">
                    <p:oleObj spid="_x0000_s5688" name="Graph" r:id="rId9" imgW="3641760" imgH="2261520" progId="Origin50.Graph">
                      <p:embed/>
                    </p:oleObj>
                  </mc:Choice>
                  <mc:Fallback>
                    <p:oleObj name="Graph" r:id="rId9" imgW="3641760" imgH="2261520" progId="Origin50.Graph">
                      <p:embed/>
                      <p:pic>
                        <p:nvPicPr>
                          <p:cNvPr id="0" name=""/>
                          <p:cNvPicPr/>
                          <p:nvPr/>
                        </p:nvPicPr>
                        <p:blipFill>
                          <a:blip r:embed="rId10"/>
                          <a:stretch>
                            <a:fillRect/>
                          </a:stretch>
                        </p:blipFill>
                        <p:spPr>
                          <a:xfrm>
                            <a:off x="609600" y="1205972"/>
                            <a:ext cx="3344862" cy="2077780"/>
                          </a:xfrm>
                          <a:prstGeom prst="rect">
                            <a:avLst/>
                          </a:prstGeom>
                        </p:spPr>
                      </p:pic>
                    </p:oleObj>
                  </mc:Fallback>
                </mc:AlternateContent>
              </a:graphicData>
            </a:graphic>
          </p:graphicFrame>
          <p:sp>
            <p:nvSpPr>
              <p:cNvPr id="25" name="Rectangle 24">
                <a:extLst>
                  <a:ext uri="{FF2B5EF4-FFF2-40B4-BE49-F238E27FC236}">
                    <a16:creationId xmlns:a16="http://schemas.microsoft.com/office/drawing/2014/main" id="{C0DC87AD-9DAA-48A8-A64E-DD466CE4FF14}"/>
                  </a:ext>
                </a:extLst>
              </p:cNvPr>
              <p:cNvSpPr/>
              <p:nvPr/>
            </p:nvSpPr>
            <p:spPr>
              <a:xfrm>
                <a:off x="1270234" y="3242338"/>
                <a:ext cx="2539767" cy="287771"/>
              </a:xfrm>
              <a:prstGeom prst="rect">
                <a:avLst/>
              </a:prstGeom>
            </p:spPr>
            <p:txBody>
              <a:bodyPr wrap="square">
                <a:spAutoFit/>
              </a:bodyPr>
              <a:lstStyle/>
              <a:p>
                <a:r>
                  <a:rPr lang="en-US" sz="1100" dirty="0">
                    <a:solidFill>
                      <a:srgbClr val="000000"/>
                    </a:solidFill>
                    <a:latin typeface="Times New Roman" panose="02020603050405020304" pitchFamily="18" charset="0"/>
                  </a:rPr>
                  <a:t>Central wavenumber: 2661.541 cm-1</a:t>
                </a:r>
                <a:endParaRPr lang="en-US" sz="1100" dirty="0"/>
              </a:p>
            </p:txBody>
          </p:sp>
        </p:grpSp>
        <p:graphicFrame>
          <p:nvGraphicFramePr>
            <p:cNvPr id="20" name="Object 19">
              <a:extLst>
                <a:ext uri="{FF2B5EF4-FFF2-40B4-BE49-F238E27FC236}">
                  <a16:creationId xmlns:a16="http://schemas.microsoft.com/office/drawing/2014/main" id="{F8F38C92-0F22-4FB4-AE83-853B2F2DD1AC}"/>
                </a:ext>
              </a:extLst>
            </p:cNvPr>
            <p:cNvGraphicFramePr>
              <a:graphicFrameLocks noChangeAspect="1"/>
            </p:cNvGraphicFramePr>
            <p:nvPr>
              <p:extLst>
                <p:ext uri="{D42A27DB-BD31-4B8C-83A1-F6EECF244321}">
                  <p14:modId xmlns:p14="http://schemas.microsoft.com/office/powerpoint/2010/main" val="1974663823"/>
                </p:ext>
              </p:extLst>
            </p:nvPr>
          </p:nvGraphicFramePr>
          <p:xfrm>
            <a:off x="4555353" y="3976787"/>
            <a:ext cx="4228432" cy="2084227"/>
          </p:xfrm>
          <a:graphic>
            <a:graphicData uri="http://schemas.openxmlformats.org/presentationml/2006/ole">
              <mc:AlternateContent xmlns:mc="http://schemas.openxmlformats.org/markup-compatibility/2006">
                <mc:Choice xmlns:v="urn:schemas-microsoft-com:vml" Requires="v">
                  <p:oleObj spid="_x0000_s5689" name="Graph" r:id="rId11" imgW="3581280" imgH="1764720" progId="Origin50.Graph">
                    <p:embed/>
                  </p:oleObj>
                </mc:Choice>
                <mc:Fallback>
                  <p:oleObj name="Graph" r:id="rId11" imgW="3581280" imgH="1764720" progId="Origin50.Graph">
                    <p:embed/>
                    <p:pic>
                      <p:nvPicPr>
                        <p:cNvPr id="0" name=""/>
                        <p:cNvPicPr/>
                        <p:nvPr/>
                      </p:nvPicPr>
                      <p:blipFill>
                        <a:blip r:embed="rId12"/>
                        <a:stretch>
                          <a:fillRect/>
                        </a:stretch>
                      </p:blipFill>
                      <p:spPr>
                        <a:xfrm>
                          <a:off x="4555353" y="3976787"/>
                          <a:ext cx="4228432" cy="2084227"/>
                        </a:xfrm>
                        <a:prstGeom prst="rect">
                          <a:avLst/>
                        </a:prstGeom>
                      </p:spPr>
                    </p:pic>
                  </p:oleObj>
                </mc:Fallback>
              </mc:AlternateContent>
            </a:graphicData>
          </a:graphic>
        </p:graphicFrame>
      </p:grpSp>
      <p:sp>
        <p:nvSpPr>
          <p:cNvPr id="31" name="Rectangle 30">
            <a:extLst>
              <a:ext uri="{FF2B5EF4-FFF2-40B4-BE49-F238E27FC236}">
                <a16:creationId xmlns:a16="http://schemas.microsoft.com/office/drawing/2014/main" id="{A88E2F93-3A76-405F-AD8D-FCC423F2E444}"/>
              </a:ext>
            </a:extLst>
          </p:cNvPr>
          <p:cNvSpPr/>
          <p:nvPr/>
        </p:nvSpPr>
        <p:spPr>
          <a:xfrm>
            <a:off x="533400" y="1456399"/>
            <a:ext cx="8433828" cy="276999"/>
          </a:xfrm>
          <a:prstGeom prst="rect">
            <a:avLst/>
          </a:prstGeom>
        </p:spPr>
        <p:txBody>
          <a:bodyPr wrap="square">
            <a:spAutoFit/>
          </a:bodyPr>
          <a:lstStyle/>
          <a:p>
            <a:r>
              <a:rPr lang="en-GB" sz="1200" dirty="0">
                <a:latin typeface="Times New Roman" panose="02020603050405020304" pitchFamily="18" charset="0"/>
                <a:cs typeface="Times New Roman" panose="02020603050405020304" pitchFamily="18" charset="0"/>
              </a:rPr>
              <a:t>The inter-comparison results between IASI and AVHRR channel 3B are investigated before and after the gap filling.</a:t>
            </a:r>
            <a:endParaRPr lang="en-US" sz="1200" dirty="0">
              <a:latin typeface="Times New Roman" panose="02020603050405020304" pitchFamily="18" charset="0"/>
              <a:cs typeface="Times New Roman" panose="02020603050405020304" pitchFamily="18" charset="0"/>
            </a:endParaRPr>
          </a:p>
        </p:txBody>
      </p:sp>
      <p:sp>
        <p:nvSpPr>
          <p:cNvPr id="24" name="Rectangle 23">
            <a:extLst>
              <a:ext uri="{FF2B5EF4-FFF2-40B4-BE49-F238E27FC236}">
                <a16:creationId xmlns:a16="http://schemas.microsoft.com/office/drawing/2014/main" id="{02EB539A-A54D-496D-BDBD-14B5DDB40D99}"/>
              </a:ext>
            </a:extLst>
          </p:cNvPr>
          <p:cNvSpPr/>
          <p:nvPr/>
        </p:nvSpPr>
        <p:spPr>
          <a:xfrm>
            <a:off x="6844043" y="1860390"/>
            <a:ext cx="973343" cy="338554"/>
          </a:xfrm>
          <a:prstGeom prst="rect">
            <a:avLst/>
          </a:prstGeom>
        </p:spPr>
        <p:txBody>
          <a:bodyPr wrap="none">
            <a:spAutoFit/>
          </a:bodyPr>
          <a:lstStyle/>
          <a:p>
            <a:r>
              <a:rPr lang="en-US" sz="1600" b="1" dirty="0">
                <a:latin typeface="+mj-lt"/>
                <a:ea typeface="宋体" panose="02010600030101010101" pitchFamily="2" charset="-122"/>
              </a:rPr>
              <a:t>9 Jan 2019</a:t>
            </a:r>
            <a:endParaRPr lang="en-US" sz="1600" b="1" dirty="0">
              <a:latin typeface="+mj-lt"/>
            </a:endParaRPr>
          </a:p>
        </p:txBody>
      </p:sp>
      <p:sp>
        <p:nvSpPr>
          <p:cNvPr id="26" name="TextBox 25">
            <a:extLst>
              <a:ext uri="{FF2B5EF4-FFF2-40B4-BE49-F238E27FC236}">
                <a16:creationId xmlns:a16="http://schemas.microsoft.com/office/drawing/2014/main" id="{F56D3E41-E552-4C74-96B0-14679E0E5766}"/>
              </a:ext>
            </a:extLst>
          </p:cNvPr>
          <p:cNvSpPr txBox="1"/>
          <p:nvPr/>
        </p:nvSpPr>
        <p:spPr>
          <a:xfrm>
            <a:off x="4575059" y="5864666"/>
            <a:ext cx="3892064" cy="261610"/>
          </a:xfrm>
          <a:prstGeom prst="rect">
            <a:avLst/>
          </a:prstGeom>
          <a:noFill/>
        </p:spPr>
        <p:txBody>
          <a:bodyPr wrap="square" rtlCol="0">
            <a:spAutoFit/>
          </a:bodyPr>
          <a:lstStyle/>
          <a:p>
            <a:pPr algn="just"/>
            <a:r>
              <a:rPr lang="en-US" sz="1050" i="1" dirty="0">
                <a:latin typeface="Times New Roman" panose="02020603050405020304" pitchFamily="18" charset="0"/>
                <a:cs typeface="Times New Roman" panose="02020603050405020304" pitchFamily="18" charset="0"/>
              </a:rPr>
              <a:t>Spectra with negative values in SW channels are removed.</a:t>
            </a:r>
          </a:p>
        </p:txBody>
      </p:sp>
    </p:spTree>
    <p:extLst>
      <p:ext uri="{BB962C8B-B14F-4D97-AF65-F5344CB8AC3E}">
        <p14:creationId xmlns:p14="http://schemas.microsoft.com/office/powerpoint/2010/main" val="30181637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2">
            <a:extLst>
              <a:ext uri="{FF2B5EF4-FFF2-40B4-BE49-F238E27FC236}">
                <a16:creationId xmlns:a16="http://schemas.microsoft.com/office/drawing/2014/main" id="{228C48FA-2C24-4310-83BC-9507271A0BA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fld id="{3EA638AD-8189-41F9-BDD7-F7C8FEFBF46D}" type="slidenum">
              <a:rPr lang="en-US" altLang="zh-CN" sz="1400" smtClean="0"/>
              <a:pPr>
                <a:spcBef>
                  <a:spcPct val="0"/>
                </a:spcBef>
                <a:buFontTx/>
                <a:buNone/>
              </a:pPr>
              <a:t>16</a:t>
            </a:fld>
            <a:endParaRPr lang="en-US" altLang="zh-CN" sz="1400" dirty="0"/>
          </a:p>
        </p:txBody>
      </p:sp>
      <p:sp>
        <p:nvSpPr>
          <p:cNvPr id="7172" name="矩形 3">
            <a:extLst>
              <a:ext uri="{FF2B5EF4-FFF2-40B4-BE49-F238E27FC236}">
                <a16:creationId xmlns:a16="http://schemas.microsoft.com/office/drawing/2014/main" id="{A8EA9346-FE83-4114-9AD5-B374E6FE5FBF}"/>
              </a:ext>
            </a:extLst>
          </p:cNvPr>
          <p:cNvSpPr>
            <a:spLocks noChangeArrowheads="1"/>
          </p:cNvSpPr>
          <p:nvPr/>
        </p:nvSpPr>
        <p:spPr bwMode="auto">
          <a:xfrm>
            <a:off x="841074" y="538043"/>
            <a:ext cx="788898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514350" indent="-514350" algn="ctr">
              <a:spcBef>
                <a:spcPct val="0"/>
              </a:spcBef>
              <a:buFont typeface="+mj-lt"/>
              <a:buAutoNum type="romanUcPeriod" startAt="2"/>
            </a:pPr>
            <a:r>
              <a:rPr lang="en-US" altLang="en-US" sz="2000" b="1" dirty="0">
                <a:latin typeface="+mj-lt"/>
                <a:cs typeface="Times New Roman" panose="02020603050405020304" pitchFamily="18" charset="0"/>
              </a:rPr>
              <a:t>Updates on IASI SW extension</a:t>
            </a:r>
          </a:p>
        </p:txBody>
      </p:sp>
      <p:cxnSp>
        <p:nvCxnSpPr>
          <p:cNvPr id="16" name="Straight Connector 3">
            <a:extLst>
              <a:ext uri="{FF2B5EF4-FFF2-40B4-BE49-F238E27FC236}">
                <a16:creationId xmlns:a16="http://schemas.microsoft.com/office/drawing/2014/main" id="{BC33314B-060F-4BDA-A9FD-8E61CBD36978}"/>
              </a:ext>
            </a:extLst>
          </p:cNvPr>
          <p:cNvCxnSpPr/>
          <p:nvPr/>
        </p:nvCxnSpPr>
        <p:spPr>
          <a:xfrm>
            <a:off x="0" y="990600"/>
            <a:ext cx="9134475"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44" name="Picture 5" descr="C:\Users\huixu\Desktop\logo.png">
            <a:extLst>
              <a:ext uri="{FF2B5EF4-FFF2-40B4-BE49-F238E27FC236}">
                <a16:creationId xmlns:a16="http://schemas.microsoft.com/office/drawing/2014/main" id="{8CFBFBE6-DD94-429E-A368-CC421E17C3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7555" y="58513"/>
            <a:ext cx="1219137" cy="662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51">
            <a:extLst>
              <a:ext uri="{FF2B5EF4-FFF2-40B4-BE49-F238E27FC236}">
                <a16:creationId xmlns:a16="http://schemas.microsoft.com/office/drawing/2014/main" id="{11C4B41B-5796-4324-AA47-F5018BE01D81}"/>
              </a:ext>
            </a:extLst>
          </p:cNvPr>
          <p:cNvPicPr>
            <a:picLocks noChangeAspect="1"/>
          </p:cNvPicPr>
          <p:nvPr/>
        </p:nvPicPr>
        <p:blipFill>
          <a:blip r:embed="rId5"/>
          <a:stretch>
            <a:fillRect/>
          </a:stretch>
        </p:blipFill>
        <p:spPr>
          <a:xfrm>
            <a:off x="57150" y="76200"/>
            <a:ext cx="1566675" cy="618745"/>
          </a:xfrm>
          <a:prstGeom prst="rect">
            <a:avLst/>
          </a:prstGeom>
        </p:spPr>
      </p:pic>
      <p:sp>
        <p:nvSpPr>
          <p:cNvPr id="5" name="Rectangle 3">
            <a:extLst>
              <a:ext uri="{FF2B5EF4-FFF2-40B4-BE49-F238E27FC236}">
                <a16:creationId xmlns:a16="http://schemas.microsoft.com/office/drawing/2014/main" id="{9020D435-1B9E-4D9B-938A-B5B41B83505F}"/>
              </a:ext>
            </a:extLst>
          </p:cNvPr>
          <p:cNvSpPr>
            <a:spLocks noChangeArrowheads="1"/>
          </p:cNvSpPr>
          <p:nvPr/>
        </p:nvSpPr>
        <p:spPr bwMode="auto">
          <a:xfrm>
            <a:off x="5029200" y="571814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8">
            <a:extLst>
              <a:ext uri="{FF2B5EF4-FFF2-40B4-BE49-F238E27FC236}">
                <a16:creationId xmlns:a16="http://schemas.microsoft.com/office/drawing/2014/main" id="{0B841BD6-2E82-40AF-93A8-8E6E0A25AB0F}"/>
              </a:ext>
            </a:extLst>
          </p:cNvPr>
          <p:cNvSpPr/>
          <p:nvPr/>
        </p:nvSpPr>
        <p:spPr>
          <a:xfrm>
            <a:off x="152400" y="1119878"/>
            <a:ext cx="2813975" cy="369332"/>
          </a:xfrm>
          <a:prstGeom prst="rect">
            <a:avLst/>
          </a:prstGeom>
        </p:spPr>
        <p:txBody>
          <a:bodyPr wrap="none">
            <a:spAutoFit/>
          </a:bodyPr>
          <a:lstStyle/>
          <a:p>
            <a:pPr marL="285750" indent="-285750">
              <a:buFont typeface="Wingdings" panose="05000000000000000000" pitchFamily="2" charset="2"/>
              <a:buChar char="Ø"/>
            </a:pPr>
            <a:r>
              <a:rPr lang="en-US" altLang="en-US" b="1" dirty="0">
                <a:latin typeface="+mj-lt"/>
              </a:rPr>
              <a:t>Metop-B AVHRR</a:t>
            </a:r>
            <a:r>
              <a:rPr lang="en-US" altLang="en-US" sz="1400" b="1" dirty="0">
                <a:latin typeface="+mj-lt"/>
              </a:rPr>
              <a:t>(CH3B) and </a:t>
            </a:r>
            <a:r>
              <a:rPr lang="en-US" altLang="en-US" b="1" dirty="0">
                <a:latin typeface="+mj-lt"/>
              </a:rPr>
              <a:t>IASI</a:t>
            </a:r>
          </a:p>
        </p:txBody>
      </p:sp>
      <p:sp>
        <p:nvSpPr>
          <p:cNvPr id="29" name="Rectangle 28">
            <a:extLst>
              <a:ext uri="{FF2B5EF4-FFF2-40B4-BE49-F238E27FC236}">
                <a16:creationId xmlns:a16="http://schemas.microsoft.com/office/drawing/2014/main" id="{AA7BB8D0-0A05-4883-A7D5-C1A6F6E7DC03}"/>
              </a:ext>
            </a:extLst>
          </p:cNvPr>
          <p:cNvSpPr/>
          <p:nvPr/>
        </p:nvSpPr>
        <p:spPr>
          <a:xfrm>
            <a:off x="319563" y="5790270"/>
            <a:ext cx="8272854" cy="707886"/>
          </a:xfrm>
          <a:prstGeom prst="rect">
            <a:avLst/>
          </a:prstGeom>
        </p:spPr>
        <p:txBody>
          <a:bodyPr wrap="square">
            <a:spAutoFit/>
          </a:bodyPr>
          <a:lstStyle/>
          <a:p>
            <a:pPr marL="171450" indent="-171450" algn="just">
              <a:buFont typeface="Wingdings" panose="05000000000000000000" pitchFamily="2" charset="2"/>
              <a:buChar char="§"/>
            </a:pPr>
            <a:r>
              <a:rPr lang="en-US" sz="1400" b="1" i="1" u="sng" dirty="0">
                <a:solidFill>
                  <a:srgbClr val="FF0000"/>
                </a:solidFill>
                <a:latin typeface="Times New Roman" panose="02020603050405020304" pitchFamily="18" charset="0"/>
                <a:ea typeface="宋体" panose="02010600030101010101" pitchFamily="2" charset="-122"/>
              </a:rPr>
              <a:t>We may well solve this issue with modelled radiance spectra if they could have a general representative of different atmosphere and surface conditions</a:t>
            </a:r>
            <a:r>
              <a:rPr lang="en-US" sz="1400" i="1" u="sng" dirty="0">
                <a:solidFill>
                  <a:srgbClr val="FF0000"/>
                </a:solidFill>
                <a:latin typeface="Times New Roman" panose="02020603050405020304" pitchFamily="18" charset="0"/>
                <a:ea typeface="宋体" panose="02010600030101010101" pitchFamily="2" charset="-122"/>
              </a:rPr>
              <a:t>. </a:t>
            </a:r>
            <a:r>
              <a:rPr lang="en-US" sz="1400" dirty="0">
                <a:latin typeface="Times New Roman" panose="02020603050405020304" pitchFamily="18" charset="0"/>
                <a:ea typeface="宋体" panose="02010600030101010101" pitchFamily="2" charset="-122"/>
              </a:rPr>
              <a:t>(</a:t>
            </a:r>
            <a:r>
              <a:rPr lang="en-US" sz="1200" dirty="0">
                <a:latin typeface="Times New Roman" panose="02020603050405020304" pitchFamily="18" charset="0"/>
                <a:ea typeface="宋体" panose="02010600030101010101" pitchFamily="2" charset="-122"/>
              </a:rPr>
              <a:t>We believe that the training spectra from the PCRTM from Xu Liu-NASA could make a great improvement on this.)</a:t>
            </a:r>
            <a:endParaRPr lang="en-US" sz="1400" dirty="0">
              <a:latin typeface="Times New Roman" panose="02020603050405020304" pitchFamily="18" charset="0"/>
              <a:ea typeface="宋体" panose="02010600030101010101" pitchFamily="2" charset="-122"/>
            </a:endParaRPr>
          </a:p>
        </p:txBody>
      </p:sp>
      <p:sp>
        <p:nvSpPr>
          <p:cNvPr id="34" name="Rectangle 33">
            <a:extLst>
              <a:ext uri="{FF2B5EF4-FFF2-40B4-BE49-F238E27FC236}">
                <a16:creationId xmlns:a16="http://schemas.microsoft.com/office/drawing/2014/main" id="{F0F23EA1-1D6D-4767-A198-0808E2C1C41A}"/>
              </a:ext>
            </a:extLst>
          </p:cNvPr>
          <p:cNvSpPr/>
          <p:nvPr/>
        </p:nvSpPr>
        <p:spPr>
          <a:xfrm>
            <a:off x="210481" y="2941701"/>
            <a:ext cx="1260012" cy="307776"/>
          </a:xfrm>
          <a:prstGeom prst="rect">
            <a:avLst/>
          </a:prstGeom>
        </p:spPr>
        <p:txBody>
          <a:bodyPr wrap="square">
            <a:spAutoFit/>
          </a:bodyPr>
          <a:lstStyle/>
          <a:p>
            <a:pPr algn="ctr"/>
            <a:r>
              <a:rPr lang="en-US" sz="1600" b="1" dirty="0">
                <a:solidFill>
                  <a:srgbClr val="FF3300"/>
                </a:solidFill>
                <a:latin typeface="+mj-lt"/>
                <a:cs typeface="Times New Roman" panose="02020603050405020304" pitchFamily="18" charset="0"/>
              </a:rPr>
              <a:t>Before</a:t>
            </a:r>
            <a:endParaRPr lang="en-US" sz="1600" dirty="0">
              <a:solidFill>
                <a:srgbClr val="FF3300"/>
              </a:solidFill>
              <a:latin typeface="+mj-lt"/>
              <a:cs typeface="Times New Roman" panose="02020603050405020304" pitchFamily="18" charset="0"/>
            </a:endParaRPr>
          </a:p>
        </p:txBody>
      </p:sp>
      <p:sp>
        <p:nvSpPr>
          <p:cNvPr id="36" name="Rectangle 35">
            <a:extLst>
              <a:ext uri="{FF2B5EF4-FFF2-40B4-BE49-F238E27FC236}">
                <a16:creationId xmlns:a16="http://schemas.microsoft.com/office/drawing/2014/main" id="{88D8C540-AD65-4A13-B800-9B704F34CCC0}"/>
              </a:ext>
            </a:extLst>
          </p:cNvPr>
          <p:cNvSpPr/>
          <p:nvPr/>
        </p:nvSpPr>
        <p:spPr>
          <a:xfrm>
            <a:off x="3068480" y="2941701"/>
            <a:ext cx="1260012" cy="307776"/>
          </a:xfrm>
          <a:prstGeom prst="rect">
            <a:avLst/>
          </a:prstGeom>
        </p:spPr>
        <p:txBody>
          <a:bodyPr wrap="square">
            <a:spAutoFit/>
          </a:bodyPr>
          <a:lstStyle/>
          <a:p>
            <a:pPr algn="ctr"/>
            <a:r>
              <a:rPr lang="en-US" sz="1600" b="1" dirty="0">
                <a:solidFill>
                  <a:srgbClr val="0000FF"/>
                </a:solidFill>
                <a:latin typeface="+mj-lt"/>
                <a:cs typeface="Times New Roman" panose="02020603050405020304" pitchFamily="18" charset="0"/>
              </a:rPr>
              <a:t>After</a:t>
            </a:r>
            <a:endParaRPr lang="en-US" sz="1600" dirty="0">
              <a:solidFill>
                <a:srgbClr val="0000FF"/>
              </a:solidFill>
              <a:latin typeface="+mj-lt"/>
              <a:cs typeface="Times New Roman" panose="02020603050405020304" pitchFamily="18" charset="0"/>
            </a:endParaRPr>
          </a:p>
        </p:txBody>
      </p:sp>
      <p:grpSp>
        <p:nvGrpSpPr>
          <p:cNvPr id="7" name="Group 6">
            <a:extLst>
              <a:ext uri="{FF2B5EF4-FFF2-40B4-BE49-F238E27FC236}">
                <a16:creationId xmlns:a16="http://schemas.microsoft.com/office/drawing/2014/main" id="{B8F8A9B1-B94C-4CD9-BD91-8D7834BD5565}"/>
              </a:ext>
            </a:extLst>
          </p:cNvPr>
          <p:cNvGrpSpPr/>
          <p:nvPr/>
        </p:nvGrpSpPr>
        <p:grpSpPr>
          <a:xfrm>
            <a:off x="152544" y="1509130"/>
            <a:ext cx="9074262" cy="2128711"/>
            <a:chOff x="152544" y="1509130"/>
            <a:chExt cx="9074262" cy="2128711"/>
          </a:xfrm>
        </p:grpSpPr>
        <p:grpSp>
          <p:nvGrpSpPr>
            <p:cNvPr id="10" name="Group 9">
              <a:extLst>
                <a:ext uri="{FF2B5EF4-FFF2-40B4-BE49-F238E27FC236}">
                  <a16:creationId xmlns:a16="http://schemas.microsoft.com/office/drawing/2014/main" id="{C8BEA670-9EA3-4AA0-BB11-CF7781ED9E18}"/>
                </a:ext>
              </a:extLst>
            </p:cNvPr>
            <p:cNvGrpSpPr/>
            <p:nvPr/>
          </p:nvGrpSpPr>
          <p:grpSpPr>
            <a:xfrm>
              <a:off x="152544" y="1828800"/>
              <a:ext cx="9074262" cy="1809041"/>
              <a:chOff x="457201" y="1565292"/>
              <a:chExt cx="9981688" cy="1989945"/>
            </a:xfrm>
          </p:grpSpPr>
          <p:graphicFrame>
            <p:nvGraphicFramePr>
              <p:cNvPr id="2" name="Object 1">
                <a:extLst>
                  <a:ext uri="{FF2B5EF4-FFF2-40B4-BE49-F238E27FC236}">
                    <a16:creationId xmlns:a16="http://schemas.microsoft.com/office/drawing/2014/main" id="{0F84B050-660A-4457-81FD-992EBE96191D}"/>
                  </a:ext>
                </a:extLst>
              </p:cNvPr>
              <p:cNvGraphicFramePr>
                <a:graphicFrameLocks noChangeAspect="1"/>
              </p:cNvGraphicFramePr>
              <p:nvPr>
                <p:extLst>
                  <p:ext uri="{D42A27DB-BD31-4B8C-83A1-F6EECF244321}">
                    <p14:modId xmlns:p14="http://schemas.microsoft.com/office/powerpoint/2010/main" val="3537737402"/>
                  </p:ext>
                </p:extLst>
              </p:nvPr>
            </p:nvGraphicFramePr>
            <p:xfrm>
              <a:off x="457201" y="1618487"/>
              <a:ext cx="3081337" cy="1936750"/>
            </p:xfrm>
            <a:graphic>
              <a:graphicData uri="http://schemas.openxmlformats.org/presentationml/2006/ole">
                <mc:AlternateContent xmlns:mc="http://schemas.openxmlformats.org/markup-compatibility/2006">
                  <mc:Choice xmlns:v="urn:schemas-microsoft-com:vml" Requires="v">
                    <p:oleObj spid="_x0000_s8761" name="Graph" r:id="rId6" imgW="3080880" imgH="1936080" progId="Origin50.Graph">
                      <p:embed/>
                    </p:oleObj>
                  </mc:Choice>
                  <mc:Fallback>
                    <p:oleObj name="Graph" r:id="rId6" imgW="3080880" imgH="1936080" progId="Origin50.Graph">
                      <p:embed/>
                      <p:pic>
                        <p:nvPicPr>
                          <p:cNvPr id="0" name=""/>
                          <p:cNvPicPr/>
                          <p:nvPr/>
                        </p:nvPicPr>
                        <p:blipFill>
                          <a:blip r:embed="rId7"/>
                          <a:stretch>
                            <a:fillRect/>
                          </a:stretch>
                        </p:blipFill>
                        <p:spPr>
                          <a:xfrm>
                            <a:off x="457201" y="1618487"/>
                            <a:ext cx="3081337" cy="1936750"/>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FBEF1894-A433-4DCE-80F3-63AA6EA9798C}"/>
                  </a:ext>
                </a:extLst>
              </p:cNvPr>
              <p:cNvGraphicFramePr>
                <a:graphicFrameLocks noChangeAspect="1"/>
              </p:cNvGraphicFramePr>
              <p:nvPr>
                <p:extLst>
                  <p:ext uri="{D42A27DB-BD31-4B8C-83A1-F6EECF244321}">
                    <p14:modId xmlns:p14="http://schemas.microsoft.com/office/powerpoint/2010/main" val="2014159398"/>
                  </p:ext>
                </p:extLst>
              </p:nvPr>
            </p:nvGraphicFramePr>
            <p:xfrm>
              <a:off x="3657600" y="1616390"/>
              <a:ext cx="3081337" cy="1936750"/>
            </p:xfrm>
            <a:graphic>
              <a:graphicData uri="http://schemas.openxmlformats.org/presentationml/2006/ole">
                <mc:AlternateContent xmlns:mc="http://schemas.openxmlformats.org/markup-compatibility/2006">
                  <mc:Choice xmlns:v="urn:schemas-microsoft-com:vml" Requires="v">
                    <p:oleObj spid="_x0000_s8762" name="Graph" r:id="rId8" imgW="3080880" imgH="1936080" progId="Origin50.Graph">
                      <p:embed/>
                    </p:oleObj>
                  </mc:Choice>
                  <mc:Fallback>
                    <p:oleObj name="Graph" r:id="rId8" imgW="3080880" imgH="1936080" progId="Origin50.Graph">
                      <p:embed/>
                      <p:pic>
                        <p:nvPicPr>
                          <p:cNvPr id="0" name=""/>
                          <p:cNvPicPr/>
                          <p:nvPr/>
                        </p:nvPicPr>
                        <p:blipFill>
                          <a:blip r:embed="rId9"/>
                          <a:stretch>
                            <a:fillRect/>
                          </a:stretch>
                        </p:blipFill>
                        <p:spPr>
                          <a:xfrm>
                            <a:off x="3657600" y="1616390"/>
                            <a:ext cx="3081337" cy="1936750"/>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F185CF07-573D-4DA3-9BB8-9798A9CB2D06}"/>
                  </a:ext>
                </a:extLst>
              </p:cNvPr>
              <p:cNvGraphicFramePr>
                <a:graphicFrameLocks noChangeAspect="1"/>
              </p:cNvGraphicFramePr>
              <p:nvPr>
                <p:extLst>
                  <p:ext uri="{D42A27DB-BD31-4B8C-83A1-F6EECF244321}">
                    <p14:modId xmlns:p14="http://schemas.microsoft.com/office/powerpoint/2010/main" val="3710086159"/>
                  </p:ext>
                </p:extLst>
              </p:nvPr>
            </p:nvGraphicFramePr>
            <p:xfrm>
              <a:off x="6855902" y="1565292"/>
              <a:ext cx="3582987" cy="1765300"/>
            </p:xfrm>
            <a:graphic>
              <a:graphicData uri="http://schemas.openxmlformats.org/presentationml/2006/ole">
                <mc:AlternateContent xmlns:mc="http://schemas.openxmlformats.org/markup-compatibility/2006">
                  <mc:Choice xmlns:v="urn:schemas-microsoft-com:vml" Requires="v">
                    <p:oleObj spid="_x0000_s8763" name="Graph" r:id="rId10" imgW="3583080" imgH="1764720" progId="Origin50.Graph">
                      <p:embed/>
                    </p:oleObj>
                  </mc:Choice>
                  <mc:Fallback>
                    <p:oleObj name="Graph" r:id="rId10" imgW="3583080" imgH="1764720" progId="Origin50.Graph">
                      <p:embed/>
                      <p:pic>
                        <p:nvPicPr>
                          <p:cNvPr id="0" name=""/>
                          <p:cNvPicPr/>
                          <p:nvPr/>
                        </p:nvPicPr>
                        <p:blipFill>
                          <a:blip r:embed="rId11"/>
                          <a:stretch>
                            <a:fillRect/>
                          </a:stretch>
                        </p:blipFill>
                        <p:spPr>
                          <a:xfrm>
                            <a:off x="6855902" y="1565292"/>
                            <a:ext cx="3582987" cy="1765300"/>
                          </a:xfrm>
                          <a:prstGeom prst="rect">
                            <a:avLst/>
                          </a:prstGeom>
                        </p:spPr>
                      </p:pic>
                    </p:oleObj>
                  </mc:Fallback>
                </mc:AlternateContent>
              </a:graphicData>
            </a:graphic>
          </p:graphicFrame>
        </p:grpSp>
        <p:sp>
          <p:nvSpPr>
            <p:cNvPr id="38" name="Rectangle 37">
              <a:extLst>
                <a:ext uri="{FF2B5EF4-FFF2-40B4-BE49-F238E27FC236}">
                  <a16:creationId xmlns:a16="http://schemas.microsoft.com/office/drawing/2014/main" id="{A148EFCE-3BF7-4D97-BE91-5610A935863B}"/>
                </a:ext>
              </a:extLst>
            </p:cNvPr>
            <p:cNvSpPr/>
            <p:nvPr/>
          </p:nvSpPr>
          <p:spPr>
            <a:xfrm>
              <a:off x="7493780" y="1509130"/>
              <a:ext cx="973343" cy="338554"/>
            </a:xfrm>
            <a:prstGeom prst="rect">
              <a:avLst/>
            </a:prstGeom>
          </p:spPr>
          <p:txBody>
            <a:bodyPr wrap="none">
              <a:spAutoFit/>
            </a:bodyPr>
            <a:lstStyle/>
            <a:p>
              <a:r>
                <a:rPr lang="en-US" sz="1600" b="1" dirty="0">
                  <a:latin typeface="+mj-lt"/>
                  <a:ea typeface="宋体" panose="02010600030101010101" pitchFamily="2" charset="-122"/>
                </a:rPr>
                <a:t>5 Dec 2018</a:t>
              </a:r>
              <a:endParaRPr lang="en-US" sz="1600" b="1" dirty="0">
                <a:latin typeface="+mj-lt"/>
              </a:endParaRPr>
            </a:p>
          </p:txBody>
        </p:sp>
      </p:grpSp>
      <p:grpSp>
        <p:nvGrpSpPr>
          <p:cNvPr id="6" name="Group 5">
            <a:extLst>
              <a:ext uri="{FF2B5EF4-FFF2-40B4-BE49-F238E27FC236}">
                <a16:creationId xmlns:a16="http://schemas.microsoft.com/office/drawing/2014/main" id="{CB66E58A-417C-475B-B425-31AD06BB267C}"/>
              </a:ext>
            </a:extLst>
          </p:cNvPr>
          <p:cNvGrpSpPr/>
          <p:nvPr/>
        </p:nvGrpSpPr>
        <p:grpSpPr>
          <a:xfrm>
            <a:off x="152400" y="3728630"/>
            <a:ext cx="9071376" cy="2055047"/>
            <a:chOff x="152400" y="3728630"/>
            <a:chExt cx="9071376" cy="2055047"/>
          </a:xfrm>
        </p:grpSpPr>
        <p:graphicFrame>
          <p:nvGraphicFramePr>
            <p:cNvPr id="13" name="Object 12">
              <a:extLst>
                <a:ext uri="{FF2B5EF4-FFF2-40B4-BE49-F238E27FC236}">
                  <a16:creationId xmlns:a16="http://schemas.microsoft.com/office/drawing/2014/main" id="{90F0CD58-5C80-4366-BBB1-145FB64EA86B}"/>
                </a:ext>
              </a:extLst>
            </p:cNvPr>
            <p:cNvGraphicFramePr>
              <a:graphicFrameLocks noChangeAspect="1"/>
            </p:cNvGraphicFramePr>
            <p:nvPr>
              <p:extLst>
                <p:ext uri="{D42A27DB-BD31-4B8C-83A1-F6EECF244321}">
                  <p14:modId xmlns:p14="http://schemas.microsoft.com/office/powerpoint/2010/main" val="749423513"/>
                </p:ext>
              </p:extLst>
            </p:nvPr>
          </p:nvGraphicFramePr>
          <p:xfrm>
            <a:off x="152400" y="4022996"/>
            <a:ext cx="2801215" cy="1760681"/>
          </p:xfrm>
          <a:graphic>
            <a:graphicData uri="http://schemas.openxmlformats.org/presentationml/2006/ole">
              <mc:AlternateContent xmlns:mc="http://schemas.openxmlformats.org/markup-compatibility/2006">
                <mc:Choice xmlns:v="urn:schemas-microsoft-com:vml" Requires="v">
                  <p:oleObj spid="_x0000_s8764" name="Graph" r:id="rId12" imgW="3080880" imgH="1936080" progId="Origin50.Graph">
                    <p:embed/>
                  </p:oleObj>
                </mc:Choice>
                <mc:Fallback>
                  <p:oleObj name="Graph" r:id="rId12" imgW="3080880" imgH="1936080" progId="Origin50.Graph">
                    <p:embed/>
                    <p:pic>
                      <p:nvPicPr>
                        <p:cNvPr id="0" name=""/>
                        <p:cNvPicPr/>
                        <p:nvPr/>
                      </p:nvPicPr>
                      <p:blipFill>
                        <a:blip r:embed="rId13"/>
                        <a:stretch>
                          <a:fillRect/>
                        </a:stretch>
                      </p:blipFill>
                      <p:spPr>
                        <a:xfrm>
                          <a:off x="152400" y="4022996"/>
                          <a:ext cx="2801215" cy="1760681"/>
                        </a:xfrm>
                        <a:prstGeom prst="rect">
                          <a:avLst/>
                        </a:prstGeom>
                      </p:spPr>
                    </p:pic>
                  </p:oleObj>
                </mc:Fallback>
              </mc:AlternateContent>
            </a:graphicData>
          </a:graphic>
        </p:graphicFrame>
        <p:graphicFrame>
          <p:nvGraphicFramePr>
            <p:cNvPr id="26" name="Object 25">
              <a:extLst>
                <a:ext uri="{FF2B5EF4-FFF2-40B4-BE49-F238E27FC236}">
                  <a16:creationId xmlns:a16="http://schemas.microsoft.com/office/drawing/2014/main" id="{CF5CFA79-A851-4F24-831E-4527EB14F0B0}"/>
                </a:ext>
              </a:extLst>
            </p:cNvPr>
            <p:cNvGraphicFramePr>
              <a:graphicFrameLocks noChangeAspect="1"/>
            </p:cNvGraphicFramePr>
            <p:nvPr>
              <p:extLst>
                <p:ext uri="{D42A27DB-BD31-4B8C-83A1-F6EECF244321}">
                  <p14:modId xmlns:p14="http://schemas.microsoft.com/office/powerpoint/2010/main" val="2758169761"/>
                </p:ext>
              </p:extLst>
            </p:nvPr>
          </p:nvGraphicFramePr>
          <p:xfrm>
            <a:off x="5969401" y="3998214"/>
            <a:ext cx="3254375" cy="1604818"/>
          </p:xfrm>
          <a:graphic>
            <a:graphicData uri="http://schemas.openxmlformats.org/presentationml/2006/ole">
              <mc:AlternateContent xmlns:mc="http://schemas.openxmlformats.org/markup-compatibility/2006">
                <mc:Choice xmlns:v="urn:schemas-microsoft-com:vml" Requires="v">
                  <p:oleObj spid="_x0000_s8765" name="Graph" r:id="rId14" imgW="3579480" imgH="1764720" progId="Origin50.Graph">
                    <p:embed/>
                  </p:oleObj>
                </mc:Choice>
                <mc:Fallback>
                  <p:oleObj name="Graph" r:id="rId14" imgW="3579480" imgH="1764720" progId="Origin50.Graph">
                    <p:embed/>
                    <p:pic>
                      <p:nvPicPr>
                        <p:cNvPr id="0" name=""/>
                        <p:cNvPicPr/>
                        <p:nvPr/>
                      </p:nvPicPr>
                      <p:blipFill>
                        <a:blip r:embed="rId15"/>
                        <a:stretch>
                          <a:fillRect/>
                        </a:stretch>
                      </p:blipFill>
                      <p:spPr>
                        <a:xfrm>
                          <a:off x="5969401" y="3998214"/>
                          <a:ext cx="3254375" cy="1604818"/>
                        </a:xfrm>
                        <a:prstGeom prst="rect">
                          <a:avLst/>
                        </a:prstGeom>
                      </p:spPr>
                    </p:pic>
                  </p:oleObj>
                </mc:Fallback>
              </mc:AlternateContent>
            </a:graphicData>
          </a:graphic>
        </p:graphicFrame>
        <p:sp>
          <p:nvSpPr>
            <p:cNvPr id="35" name="Rectangle 34">
              <a:extLst>
                <a:ext uri="{FF2B5EF4-FFF2-40B4-BE49-F238E27FC236}">
                  <a16:creationId xmlns:a16="http://schemas.microsoft.com/office/drawing/2014/main" id="{30EB8BDA-B991-496C-A182-DCC81A7E2167}"/>
                </a:ext>
              </a:extLst>
            </p:cNvPr>
            <p:cNvSpPr/>
            <p:nvPr/>
          </p:nvSpPr>
          <p:spPr>
            <a:xfrm>
              <a:off x="202092" y="5056056"/>
              <a:ext cx="1260012" cy="307776"/>
            </a:xfrm>
            <a:prstGeom prst="rect">
              <a:avLst/>
            </a:prstGeom>
          </p:spPr>
          <p:txBody>
            <a:bodyPr wrap="square">
              <a:spAutoFit/>
            </a:bodyPr>
            <a:lstStyle/>
            <a:p>
              <a:pPr algn="ctr"/>
              <a:r>
                <a:rPr lang="en-US" sz="1600" b="1" dirty="0">
                  <a:solidFill>
                    <a:srgbClr val="FF3300"/>
                  </a:solidFill>
                  <a:latin typeface="+mj-lt"/>
                  <a:cs typeface="Times New Roman" panose="02020603050405020304" pitchFamily="18" charset="0"/>
                </a:rPr>
                <a:t>Before</a:t>
              </a:r>
              <a:endParaRPr lang="en-US" sz="1600" dirty="0">
                <a:solidFill>
                  <a:srgbClr val="FF3300"/>
                </a:solidFill>
                <a:latin typeface="+mj-lt"/>
                <a:cs typeface="Times New Roman" panose="02020603050405020304" pitchFamily="18" charset="0"/>
              </a:endParaRPr>
            </a:p>
          </p:txBody>
        </p:sp>
        <p:sp>
          <p:nvSpPr>
            <p:cNvPr id="37" name="Rectangle 36">
              <a:extLst>
                <a:ext uri="{FF2B5EF4-FFF2-40B4-BE49-F238E27FC236}">
                  <a16:creationId xmlns:a16="http://schemas.microsoft.com/office/drawing/2014/main" id="{096C157E-683D-4FF9-BB59-BC57BE0718DC}"/>
                </a:ext>
              </a:extLst>
            </p:cNvPr>
            <p:cNvSpPr/>
            <p:nvPr/>
          </p:nvSpPr>
          <p:spPr>
            <a:xfrm>
              <a:off x="3058277" y="5095828"/>
              <a:ext cx="1260012" cy="307776"/>
            </a:xfrm>
            <a:prstGeom prst="rect">
              <a:avLst/>
            </a:prstGeom>
          </p:spPr>
          <p:txBody>
            <a:bodyPr wrap="square">
              <a:spAutoFit/>
            </a:bodyPr>
            <a:lstStyle/>
            <a:p>
              <a:pPr algn="ctr"/>
              <a:r>
                <a:rPr lang="en-US" sz="1600" b="1" dirty="0">
                  <a:solidFill>
                    <a:srgbClr val="0000FF"/>
                  </a:solidFill>
                  <a:latin typeface="+mj-lt"/>
                  <a:cs typeface="Times New Roman" panose="02020603050405020304" pitchFamily="18" charset="0"/>
                </a:rPr>
                <a:t>After</a:t>
              </a:r>
              <a:endParaRPr lang="en-US" sz="1600" dirty="0">
                <a:solidFill>
                  <a:srgbClr val="0000FF"/>
                </a:solidFill>
                <a:latin typeface="+mj-lt"/>
                <a:cs typeface="Times New Roman" panose="02020603050405020304" pitchFamily="18" charset="0"/>
              </a:endParaRPr>
            </a:p>
          </p:txBody>
        </p:sp>
        <p:sp>
          <p:nvSpPr>
            <p:cNvPr id="39" name="Rectangle 38">
              <a:extLst>
                <a:ext uri="{FF2B5EF4-FFF2-40B4-BE49-F238E27FC236}">
                  <a16:creationId xmlns:a16="http://schemas.microsoft.com/office/drawing/2014/main" id="{D7BE5BBC-26B1-42EF-B220-FD4AE2D5EED5}"/>
                </a:ext>
              </a:extLst>
            </p:cNvPr>
            <p:cNvSpPr/>
            <p:nvPr/>
          </p:nvSpPr>
          <p:spPr>
            <a:xfrm>
              <a:off x="7416567" y="3728630"/>
              <a:ext cx="1059585" cy="338554"/>
            </a:xfrm>
            <a:prstGeom prst="rect">
              <a:avLst/>
            </a:prstGeom>
          </p:spPr>
          <p:txBody>
            <a:bodyPr wrap="none">
              <a:spAutoFit/>
            </a:bodyPr>
            <a:lstStyle/>
            <a:p>
              <a:r>
                <a:rPr lang="en-US" sz="1600" b="1" dirty="0">
                  <a:latin typeface="+mj-lt"/>
                  <a:ea typeface="宋体" panose="02010600030101010101" pitchFamily="2" charset="-122"/>
                </a:rPr>
                <a:t>10 Feb 2019</a:t>
              </a:r>
              <a:endParaRPr lang="en-US" sz="1600" b="1" dirty="0">
                <a:latin typeface="+mj-lt"/>
              </a:endParaRPr>
            </a:p>
          </p:txBody>
        </p:sp>
        <p:graphicFrame>
          <p:nvGraphicFramePr>
            <p:cNvPr id="3" name="Object 2">
              <a:extLst>
                <a:ext uri="{FF2B5EF4-FFF2-40B4-BE49-F238E27FC236}">
                  <a16:creationId xmlns:a16="http://schemas.microsoft.com/office/drawing/2014/main" id="{60360A37-EB95-4D15-80CD-A24F5C6490C9}"/>
                </a:ext>
              </a:extLst>
            </p:cNvPr>
            <p:cNvGraphicFramePr>
              <a:graphicFrameLocks noChangeAspect="1"/>
            </p:cNvGraphicFramePr>
            <p:nvPr>
              <p:extLst>
                <p:ext uri="{D42A27DB-BD31-4B8C-83A1-F6EECF244321}">
                  <p14:modId xmlns:p14="http://schemas.microsoft.com/office/powerpoint/2010/main" val="1400068191"/>
                </p:ext>
              </p:extLst>
            </p:nvPr>
          </p:nvGraphicFramePr>
          <p:xfrm>
            <a:off x="3049091" y="4018885"/>
            <a:ext cx="2807755" cy="1764792"/>
          </p:xfrm>
          <a:graphic>
            <a:graphicData uri="http://schemas.openxmlformats.org/presentationml/2006/ole">
              <mc:AlternateContent xmlns:mc="http://schemas.openxmlformats.org/markup-compatibility/2006">
                <mc:Choice xmlns:v="urn:schemas-microsoft-com:vml" Requires="v">
                  <p:oleObj spid="_x0000_s8766" name="Graph" r:id="rId16" imgW="3080880" imgH="1936080" progId="Origin50.Graph">
                    <p:embed/>
                  </p:oleObj>
                </mc:Choice>
                <mc:Fallback>
                  <p:oleObj name="Graph" r:id="rId16" imgW="3080880" imgH="1936080" progId="Origin50.Graph">
                    <p:embed/>
                    <p:pic>
                      <p:nvPicPr>
                        <p:cNvPr id="0" name=""/>
                        <p:cNvPicPr/>
                        <p:nvPr/>
                      </p:nvPicPr>
                      <p:blipFill>
                        <a:blip r:embed="rId17"/>
                        <a:stretch>
                          <a:fillRect/>
                        </a:stretch>
                      </p:blipFill>
                      <p:spPr>
                        <a:xfrm>
                          <a:off x="3049091" y="4018885"/>
                          <a:ext cx="2807755" cy="1764792"/>
                        </a:xfrm>
                        <a:prstGeom prst="rect">
                          <a:avLst/>
                        </a:prstGeom>
                      </p:spPr>
                    </p:pic>
                  </p:oleObj>
                </mc:Fallback>
              </mc:AlternateContent>
            </a:graphicData>
          </a:graphic>
        </p:graphicFrame>
      </p:grpSp>
    </p:spTree>
    <p:extLst>
      <p:ext uri="{BB962C8B-B14F-4D97-AF65-F5344CB8AC3E}">
        <p14:creationId xmlns:p14="http://schemas.microsoft.com/office/powerpoint/2010/main" val="11189916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2">
            <a:extLst>
              <a:ext uri="{FF2B5EF4-FFF2-40B4-BE49-F238E27FC236}">
                <a16:creationId xmlns:a16="http://schemas.microsoft.com/office/drawing/2014/main" id="{228C48FA-2C24-4310-83BC-9507271A0BA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fld id="{3EA638AD-8189-41F9-BDD7-F7C8FEFBF46D}" type="slidenum">
              <a:rPr lang="en-US" altLang="zh-CN" sz="1400" smtClean="0"/>
              <a:pPr>
                <a:spcBef>
                  <a:spcPct val="0"/>
                </a:spcBef>
                <a:buFontTx/>
                <a:buNone/>
              </a:pPr>
              <a:t>17</a:t>
            </a:fld>
            <a:endParaRPr lang="en-US" altLang="zh-CN" sz="1400" dirty="0"/>
          </a:p>
        </p:txBody>
      </p:sp>
      <p:sp>
        <p:nvSpPr>
          <p:cNvPr id="7172" name="矩形 3">
            <a:extLst>
              <a:ext uri="{FF2B5EF4-FFF2-40B4-BE49-F238E27FC236}">
                <a16:creationId xmlns:a16="http://schemas.microsoft.com/office/drawing/2014/main" id="{A8EA9346-FE83-4114-9AD5-B374E6FE5FBF}"/>
              </a:ext>
            </a:extLst>
          </p:cNvPr>
          <p:cNvSpPr>
            <a:spLocks noChangeArrowheads="1"/>
          </p:cNvSpPr>
          <p:nvPr/>
        </p:nvSpPr>
        <p:spPr bwMode="auto">
          <a:xfrm>
            <a:off x="841074" y="538043"/>
            <a:ext cx="788898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a:spcBef>
                <a:spcPct val="0"/>
              </a:spcBef>
              <a:buNone/>
            </a:pPr>
            <a:r>
              <a:rPr lang="en-US" altLang="en-US" sz="2000" b="1" dirty="0">
                <a:latin typeface="+mj-lt"/>
                <a:cs typeface="Times New Roman" panose="02020603050405020304" pitchFamily="18" charset="0"/>
              </a:rPr>
              <a:t>Conclusions and future works</a:t>
            </a:r>
          </a:p>
        </p:txBody>
      </p:sp>
      <p:cxnSp>
        <p:nvCxnSpPr>
          <p:cNvPr id="16" name="Straight Connector 3">
            <a:extLst>
              <a:ext uri="{FF2B5EF4-FFF2-40B4-BE49-F238E27FC236}">
                <a16:creationId xmlns:a16="http://schemas.microsoft.com/office/drawing/2014/main" id="{BC33314B-060F-4BDA-A9FD-8E61CBD36978}"/>
              </a:ext>
            </a:extLst>
          </p:cNvPr>
          <p:cNvCxnSpPr/>
          <p:nvPr/>
        </p:nvCxnSpPr>
        <p:spPr>
          <a:xfrm>
            <a:off x="0" y="990600"/>
            <a:ext cx="9134475"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44" name="Picture 5" descr="C:\Users\huixu\Desktop\logo.png">
            <a:extLst>
              <a:ext uri="{FF2B5EF4-FFF2-40B4-BE49-F238E27FC236}">
                <a16:creationId xmlns:a16="http://schemas.microsoft.com/office/drawing/2014/main" id="{8CFBFBE6-DD94-429E-A368-CC421E17C3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7555" y="58513"/>
            <a:ext cx="1219137" cy="662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51">
            <a:extLst>
              <a:ext uri="{FF2B5EF4-FFF2-40B4-BE49-F238E27FC236}">
                <a16:creationId xmlns:a16="http://schemas.microsoft.com/office/drawing/2014/main" id="{11C4B41B-5796-4324-AA47-F5018BE01D81}"/>
              </a:ext>
            </a:extLst>
          </p:cNvPr>
          <p:cNvPicPr>
            <a:picLocks noChangeAspect="1"/>
          </p:cNvPicPr>
          <p:nvPr/>
        </p:nvPicPr>
        <p:blipFill>
          <a:blip r:embed="rId4"/>
          <a:stretch>
            <a:fillRect/>
          </a:stretch>
        </p:blipFill>
        <p:spPr>
          <a:xfrm>
            <a:off x="57150" y="76200"/>
            <a:ext cx="1566675" cy="618745"/>
          </a:xfrm>
          <a:prstGeom prst="rect">
            <a:avLst/>
          </a:prstGeom>
        </p:spPr>
      </p:pic>
      <p:sp>
        <p:nvSpPr>
          <p:cNvPr id="2" name="Rectangle 1">
            <a:extLst>
              <a:ext uri="{FF2B5EF4-FFF2-40B4-BE49-F238E27FC236}">
                <a16:creationId xmlns:a16="http://schemas.microsoft.com/office/drawing/2014/main" id="{C27EB1E4-D758-4A31-A063-D517B500F29A}"/>
              </a:ext>
            </a:extLst>
          </p:cNvPr>
          <p:cNvSpPr/>
          <p:nvPr/>
        </p:nvSpPr>
        <p:spPr>
          <a:xfrm>
            <a:off x="601436" y="1542958"/>
            <a:ext cx="7931601" cy="2962158"/>
          </a:xfrm>
          <a:prstGeom prst="rect">
            <a:avLst/>
          </a:prstGeom>
        </p:spPr>
        <p:txBody>
          <a:bodyPr wrap="square">
            <a:spAutoFit/>
          </a:bodyPr>
          <a:lstStyle/>
          <a:p>
            <a:pPr marL="285750" indent="-285750" algn="just">
              <a:lnSpc>
                <a:spcPct val="150000"/>
              </a:lnSpc>
              <a:buFont typeface="Wingdings" panose="05000000000000000000" pitchFamily="2" charset="2"/>
              <a:buChar char="§"/>
            </a:pPr>
            <a:r>
              <a:rPr lang="en-US" sz="1400" dirty="0">
                <a:latin typeface="Times New Roman" panose="02020603050405020304" pitchFamily="18" charset="0"/>
                <a:ea typeface="宋体" panose="02010600030101010101" pitchFamily="2" charset="-122"/>
              </a:rPr>
              <a:t>To address the channel missing issue in the satellite inter-comparisons between </a:t>
            </a:r>
            <a:r>
              <a:rPr lang="en-US" sz="1400" dirty="0">
                <a:effectLst>
                  <a:outerShdw blurRad="38100" dist="38100" dir="2700000" algn="tl">
                    <a:srgbClr val="000000">
                      <a:alpha val="43137"/>
                    </a:srgbClr>
                  </a:outerShdw>
                </a:effectLst>
                <a:latin typeface="Times New Roman" panose="02020603050405020304" pitchFamily="18" charset="0"/>
                <a:ea typeface="宋体" panose="02010600030101010101" pitchFamily="2" charset="-122"/>
              </a:rPr>
              <a:t>CrIS and other broadband channel instruments</a:t>
            </a:r>
            <a:r>
              <a:rPr lang="en-US" sz="1400" dirty="0">
                <a:latin typeface="Times New Roman" panose="02020603050405020304" pitchFamily="18" charset="0"/>
                <a:ea typeface="宋体" panose="02010600030101010101" pitchFamily="2" charset="-122"/>
              </a:rPr>
              <a:t>, </a:t>
            </a:r>
            <a:r>
              <a:rPr lang="en-US" sz="1400" b="1" u="sng" dirty="0">
                <a:latin typeface="Times New Roman" panose="02020603050405020304" pitchFamily="18" charset="0"/>
                <a:ea typeface="宋体" panose="02010600030101010101" pitchFamily="2" charset="-122"/>
              </a:rPr>
              <a:t>a principle component regression based spectral gap filling method was developed</a:t>
            </a:r>
            <a:r>
              <a:rPr lang="en-US" sz="1400" dirty="0">
                <a:latin typeface="Times New Roman" panose="02020603050405020304" pitchFamily="18" charset="0"/>
                <a:ea typeface="宋体" panose="02010600030101010101" pitchFamily="2" charset="-122"/>
              </a:rPr>
              <a:t>. </a:t>
            </a:r>
          </a:p>
          <a:p>
            <a:pPr marL="285750" indent="-285750" algn="just">
              <a:lnSpc>
                <a:spcPct val="150000"/>
              </a:lnSpc>
              <a:buFont typeface="Wingdings" panose="05000000000000000000" pitchFamily="2" charset="2"/>
              <a:buChar char="§"/>
            </a:pPr>
            <a:r>
              <a:rPr lang="en-US" sz="1400" dirty="0">
                <a:latin typeface="Times New Roman" panose="02020603050405020304" pitchFamily="18" charset="0"/>
                <a:ea typeface="宋体" panose="02010600030101010101" pitchFamily="2" charset="-122"/>
              </a:rPr>
              <a:t>Sensitive test shows that </a:t>
            </a:r>
            <a:r>
              <a:rPr lang="en-US" sz="1400" b="1" u="sng" dirty="0">
                <a:latin typeface="Times New Roman" panose="02020603050405020304" pitchFamily="18" charset="0"/>
                <a:ea typeface="宋体" panose="02010600030101010101" pitchFamily="2" charset="-122"/>
              </a:rPr>
              <a:t>the selected training dataset are enough </a:t>
            </a:r>
            <a:r>
              <a:rPr lang="en-US" sz="1400" dirty="0">
                <a:latin typeface="Times New Roman" panose="02020603050405020304" pitchFamily="18" charset="0"/>
                <a:ea typeface="宋体" panose="02010600030101010101" pitchFamily="2" charset="-122"/>
              </a:rPr>
              <a:t>to have a general representative of different atmospheric and surface conditions.</a:t>
            </a:r>
          </a:p>
          <a:p>
            <a:pPr marL="285750" indent="-285750" algn="just">
              <a:lnSpc>
                <a:spcPct val="150000"/>
              </a:lnSpc>
              <a:buFont typeface="Wingdings" panose="05000000000000000000" pitchFamily="2" charset="2"/>
              <a:buChar char="§"/>
            </a:pPr>
            <a:r>
              <a:rPr lang="en-US" sz="1400" b="1" u="sng" dirty="0">
                <a:latin typeface="Times New Roman" panose="02020603050405020304" pitchFamily="18" charset="0"/>
                <a:ea typeface="宋体" panose="02010600030101010101" pitchFamily="2" charset="-122"/>
              </a:rPr>
              <a:t>Neither the scene nor the scan angle dependency is observed in the gap filling results</a:t>
            </a:r>
            <a:r>
              <a:rPr lang="en-US" sz="1400" dirty="0">
                <a:latin typeface="Times New Roman" panose="02020603050405020304" pitchFamily="18" charset="0"/>
                <a:ea typeface="宋体" panose="02010600030101010101" pitchFamily="2" charset="-122"/>
              </a:rPr>
              <a:t>, implying that the gap filling coefficients can be applied to both the cold and warm scenes at all scan views. </a:t>
            </a:r>
          </a:p>
          <a:p>
            <a:pPr marL="285750" indent="-285750" algn="just">
              <a:lnSpc>
                <a:spcPct val="150000"/>
              </a:lnSpc>
              <a:buFont typeface="Wingdings" panose="05000000000000000000" pitchFamily="2" charset="2"/>
              <a:buChar char="§"/>
            </a:pPr>
            <a:r>
              <a:rPr lang="en-US" sz="1400" dirty="0">
                <a:latin typeface="Times New Roman" panose="02020603050405020304" pitchFamily="18" charset="0"/>
                <a:ea typeface="宋体" panose="02010600030101010101" pitchFamily="2" charset="-122"/>
              </a:rPr>
              <a:t>The gap filling result varies only in a very small range from year to year, illustrating that </a:t>
            </a:r>
            <a:r>
              <a:rPr lang="en-US" sz="1400" b="1" u="sng" dirty="0">
                <a:latin typeface="Times New Roman" panose="02020603050405020304" pitchFamily="18" charset="0"/>
                <a:ea typeface="宋体" panose="02010600030101010101" pitchFamily="2" charset="-122"/>
              </a:rPr>
              <a:t>the gap filling method is stable</a:t>
            </a:r>
            <a:r>
              <a:rPr lang="en-US" sz="1400" dirty="0">
                <a:latin typeface="Times New Roman" panose="02020603050405020304" pitchFamily="18" charset="0"/>
                <a:ea typeface="宋体" panose="02010600030101010101" pitchFamily="2" charset="-122"/>
              </a:rPr>
              <a:t> and can be confidently applied to the long-term inter-comparison studies as well.</a:t>
            </a:r>
          </a:p>
        </p:txBody>
      </p:sp>
      <p:sp>
        <p:nvSpPr>
          <p:cNvPr id="4" name="Rectangle 3">
            <a:extLst>
              <a:ext uri="{FF2B5EF4-FFF2-40B4-BE49-F238E27FC236}">
                <a16:creationId xmlns:a16="http://schemas.microsoft.com/office/drawing/2014/main" id="{22485CC5-48DB-4654-B07B-E57A6DF5E52B}"/>
              </a:ext>
            </a:extLst>
          </p:cNvPr>
          <p:cNvSpPr/>
          <p:nvPr/>
        </p:nvSpPr>
        <p:spPr>
          <a:xfrm>
            <a:off x="533399" y="5334000"/>
            <a:ext cx="8077201" cy="1023165"/>
          </a:xfrm>
          <a:prstGeom prst="rect">
            <a:avLst/>
          </a:prstGeom>
        </p:spPr>
        <p:txBody>
          <a:bodyPr wrap="square">
            <a:spAutoFit/>
          </a:bodyPr>
          <a:lstStyle/>
          <a:p>
            <a:pPr marL="285750" indent="-285750" algn="just">
              <a:lnSpc>
                <a:spcPct val="150000"/>
              </a:lnSpc>
              <a:buFont typeface="Courier New" panose="02070309020205020404" pitchFamily="49" charset="0"/>
              <a:buChar char="o"/>
            </a:pPr>
            <a:r>
              <a:rPr lang="en-US" altLang="zh-CN" sz="1400" dirty="0">
                <a:latin typeface="Times New Roman" panose="02020603050405020304" pitchFamily="18" charset="0"/>
                <a:cs typeface="Times New Roman" panose="02020603050405020304" pitchFamily="18" charset="0"/>
              </a:rPr>
              <a:t>We do hope our community could use and test the newly developed CrIS spectral gap filling method in the inter-comparisons, to forward and improve this issue step by step. </a:t>
            </a:r>
          </a:p>
          <a:p>
            <a:pPr marL="285750" indent="-285750" algn="just">
              <a:lnSpc>
                <a:spcPct val="150000"/>
              </a:lnSpc>
              <a:buFont typeface="Courier New" panose="02070309020205020404" pitchFamily="49" charset="0"/>
              <a:buChar char="o"/>
            </a:pPr>
            <a:r>
              <a:rPr lang="en-US" altLang="zh-CN" sz="1400" dirty="0">
                <a:latin typeface="Times New Roman" panose="02020603050405020304" pitchFamily="18" charset="0"/>
                <a:cs typeface="Times New Roman" panose="02020603050405020304" pitchFamily="18" charset="0"/>
              </a:rPr>
              <a:t>We will continually collaborate with other colleagues on the IASI SW beyond extension. </a:t>
            </a:r>
          </a:p>
        </p:txBody>
      </p:sp>
      <p:sp>
        <p:nvSpPr>
          <p:cNvPr id="12" name="TextBox 1">
            <a:extLst>
              <a:ext uri="{FF2B5EF4-FFF2-40B4-BE49-F238E27FC236}">
                <a16:creationId xmlns:a16="http://schemas.microsoft.com/office/drawing/2014/main" id="{C0B56AD4-1071-431F-B62B-5752D9393E38}"/>
              </a:ext>
            </a:extLst>
          </p:cNvPr>
          <p:cNvSpPr txBox="1">
            <a:spLocks noChangeArrowheads="1"/>
          </p:cNvSpPr>
          <p:nvPr/>
        </p:nvSpPr>
        <p:spPr bwMode="auto">
          <a:xfrm>
            <a:off x="304800" y="1109246"/>
            <a:ext cx="1600200" cy="338554"/>
          </a:xfrm>
          <a:prstGeom prst="rect">
            <a:avLst/>
          </a:prstGeom>
          <a:solidFill>
            <a:schemeClr val="accent1"/>
          </a:solidFill>
          <a:ln w="9525">
            <a:solidFill>
              <a:schemeClr val="bg1"/>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just">
              <a:spcBef>
                <a:spcPct val="0"/>
              </a:spcBef>
              <a:buNone/>
            </a:pPr>
            <a:r>
              <a:rPr lang="en-US" altLang="en-US" sz="1600" b="1" dirty="0">
                <a:latin typeface="+mj-lt"/>
              </a:rPr>
              <a:t>Conclusions</a:t>
            </a:r>
          </a:p>
        </p:txBody>
      </p:sp>
      <p:sp>
        <p:nvSpPr>
          <p:cNvPr id="13" name="TextBox 1">
            <a:extLst>
              <a:ext uri="{FF2B5EF4-FFF2-40B4-BE49-F238E27FC236}">
                <a16:creationId xmlns:a16="http://schemas.microsoft.com/office/drawing/2014/main" id="{9A4B5864-A6D5-46CE-A94B-15FAB5388C29}"/>
              </a:ext>
            </a:extLst>
          </p:cNvPr>
          <p:cNvSpPr txBox="1">
            <a:spLocks noChangeArrowheads="1"/>
          </p:cNvSpPr>
          <p:nvPr/>
        </p:nvSpPr>
        <p:spPr bwMode="auto">
          <a:xfrm>
            <a:off x="304800" y="4986358"/>
            <a:ext cx="1600200" cy="338554"/>
          </a:xfrm>
          <a:prstGeom prst="rect">
            <a:avLst/>
          </a:prstGeom>
          <a:solidFill>
            <a:schemeClr val="accent1"/>
          </a:solidFill>
          <a:ln w="9525">
            <a:solidFill>
              <a:schemeClr val="bg1"/>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just">
              <a:spcBef>
                <a:spcPct val="0"/>
              </a:spcBef>
              <a:buNone/>
            </a:pPr>
            <a:r>
              <a:rPr lang="en-US" altLang="en-US" sz="1600" b="1" dirty="0">
                <a:latin typeface="+mj-lt"/>
              </a:rPr>
              <a:t>Future works</a:t>
            </a:r>
          </a:p>
        </p:txBody>
      </p:sp>
    </p:spTree>
    <p:extLst>
      <p:ext uri="{BB962C8B-B14F-4D97-AF65-F5344CB8AC3E}">
        <p14:creationId xmlns:p14="http://schemas.microsoft.com/office/powerpoint/2010/main" val="10580803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2">
            <a:extLst>
              <a:ext uri="{FF2B5EF4-FFF2-40B4-BE49-F238E27FC236}">
                <a16:creationId xmlns:a16="http://schemas.microsoft.com/office/drawing/2014/main" id="{A27D6F6B-2EBA-4F8C-B44F-8D386A4DF07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fld id="{A1A93971-A653-4EBC-91EE-DA94D86225B0}" type="slidenum">
              <a:rPr lang="en-US" altLang="zh-CN" sz="1400" smtClean="0"/>
              <a:pPr>
                <a:spcBef>
                  <a:spcPct val="0"/>
                </a:spcBef>
                <a:buFontTx/>
                <a:buNone/>
              </a:pPr>
              <a:t>18</a:t>
            </a:fld>
            <a:endParaRPr lang="en-US" altLang="zh-CN" sz="1400" dirty="0"/>
          </a:p>
        </p:txBody>
      </p:sp>
      <p:sp>
        <p:nvSpPr>
          <p:cNvPr id="4" name="Rectangle 3">
            <a:extLst>
              <a:ext uri="{FF2B5EF4-FFF2-40B4-BE49-F238E27FC236}">
                <a16:creationId xmlns:a16="http://schemas.microsoft.com/office/drawing/2014/main" id="{2F39849F-E448-42F8-93CE-3A2D11E8959F}"/>
              </a:ext>
            </a:extLst>
          </p:cNvPr>
          <p:cNvSpPr/>
          <p:nvPr/>
        </p:nvSpPr>
        <p:spPr>
          <a:xfrm>
            <a:off x="1371600" y="1367135"/>
            <a:ext cx="6165470" cy="1785104"/>
          </a:xfrm>
          <a:prstGeom prst="rect">
            <a:avLst/>
          </a:prstGeom>
          <a:noFill/>
        </p:spPr>
        <p:txBody>
          <a:bodyPr wrap="none">
            <a:spAutoFit/>
          </a:bodyPr>
          <a:lstStyle/>
          <a:p>
            <a:pPr algn="ctr" eaLnBrk="1" hangingPunct="1">
              <a:defRPr/>
            </a:pPr>
            <a:r>
              <a:rPr lang="en-US" sz="9600" dirty="0">
                <a:ln w="0"/>
                <a:solidFill>
                  <a:schemeClr val="tx1">
                    <a:lumMod val="75000"/>
                    <a:lumOff val="25000"/>
                  </a:scheme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Thanks</a:t>
            </a:r>
          </a:p>
          <a:p>
            <a:pPr algn="ctr" eaLnBrk="1" hangingPunct="1">
              <a:defRPr/>
            </a:pPr>
            <a:r>
              <a:rPr lang="en-US" sz="1400" dirty="0">
                <a:ln w="0"/>
                <a:solidFill>
                  <a:schemeClr val="tx1">
                    <a:lumMod val="75000"/>
                    <a:lumOff val="25000"/>
                  </a:scheme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(Thank all the IR group colleagues for providing valuable suggestions on this topic)</a:t>
            </a:r>
          </a:p>
        </p:txBody>
      </p:sp>
      <p:grpSp>
        <p:nvGrpSpPr>
          <p:cNvPr id="25605" name="Group 10">
            <a:extLst>
              <a:ext uri="{FF2B5EF4-FFF2-40B4-BE49-F238E27FC236}">
                <a16:creationId xmlns:a16="http://schemas.microsoft.com/office/drawing/2014/main" id="{6F5A73C1-8C23-4551-9284-0B1055A9831A}"/>
              </a:ext>
            </a:extLst>
          </p:cNvPr>
          <p:cNvGrpSpPr>
            <a:grpSpLocks/>
          </p:cNvGrpSpPr>
          <p:nvPr/>
        </p:nvGrpSpPr>
        <p:grpSpPr bwMode="auto">
          <a:xfrm>
            <a:off x="1439701" y="4343400"/>
            <a:ext cx="6450012" cy="1533525"/>
            <a:chOff x="1488265" y="4648200"/>
            <a:chExt cx="6449236" cy="1533526"/>
          </a:xfrm>
        </p:grpSpPr>
        <p:sp>
          <p:nvSpPr>
            <p:cNvPr id="5" name="TextBox 4">
              <a:extLst>
                <a:ext uri="{FF2B5EF4-FFF2-40B4-BE49-F238E27FC236}">
                  <a16:creationId xmlns:a16="http://schemas.microsoft.com/office/drawing/2014/main" id="{6BDC78D8-A637-4430-B709-1F6F0F095E0F}"/>
                </a:ext>
              </a:extLst>
            </p:cNvPr>
            <p:cNvSpPr txBox="1"/>
            <p:nvPr/>
          </p:nvSpPr>
          <p:spPr>
            <a:xfrm>
              <a:off x="3353353" y="4654550"/>
              <a:ext cx="4584148" cy="1524001"/>
            </a:xfrm>
            <a:prstGeom prst="rect">
              <a:avLst/>
            </a:prstGeom>
            <a:solidFill>
              <a:schemeClr val="bg2">
                <a:lumMod val="20000"/>
                <a:lumOff val="80000"/>
              </a:schemeClr>
            </a:solidFill>
            <a:ln>
              <a:solidFill>
                <a:schemeClr val="tx2"/>
              </a:solidFill>
            </a:ln>
          </p:spPr>
          <p:txBody>
            <a:bodyPr>
              <a:spAutoFit/>
            </a:bodyPr>
            <a:lstStyle/>
            <a:p>
              <a:pPr eaLnBrk="1" hangingPunct="1">
                <a:lnSpc>
                  <a:spcPct val="150000"/>
                </a:lnSpc>
                <a:defRPr/>
              </a:pP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Hui Xu </a:t>
              </a:r>
            </a:p>
            <a:p>
              <a:pPr eaLnBrk="1" hangingPunct="1">
                <a:lnSpc>
                  <a:spcPct val="150000"/>
                </a:lnSpc>
                <a:defRPr/>
              </a:pPr>
              <a:r>
                <a:rPr lang="en-US" sz="1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(CICS/ESSIC/Univ. of Maryland, College Park, MD) </a:t>
              </a:r>
            </a:p>
            <a:p>
              <a:pPr eaLnBrk="1" hangingPunct="1">
                <a:lnSpc>
                  <a:spcPct val="150000"/>
                </a:lnSpc>
                <a:defRPr/>
              </a:pP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Email: </a:t>
              </a:r>
              <a:r>
                <a:rPr lang="en-US" sz="2400" b="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huixu@umd.edu</a:t>
              </a:r>
            </a:p>
          </p:txBody>
        </p:sp>
        <p:pic>
          <p:nvPicPr>
            <p:cNvPr id="9" name="Picture 8">
              <a:extLst>
                <a:ext uri="{FF2B5EF4-FFF2-40B4-BE49-F238E27FC236}">
                  <a16:creationId xmlns:a16="http://schemas.microsoft.com/office/drawing/2014/main" id="{DD4185CD-92CD-48AA-ABA6-5603808912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8265" y="4648200"/>
              <a:ext cx="1852389" cy="1533526"/>
            </a:xfrm>
            <a:prstGeom prst="rect">
              <a:avLst/>
            </a:prstGeom>
            <a:ln>
              <a:noFill/>
            </a:ln>
            <a:effectLst>
              <a:outerShdw blurRad="292100" dist="139700" dir="2700000" algn="tl" rotWithShape="0">
                <a:srgbClr val="333333">
                  <a:alpha val="65000"/>
                </a:srgbClr>
              </a:outerShdw>
            </a:effectLst>
          </p:spPr>
        </p:pic>
      </p:grpSp>
      <p:pic>
        <p:nvPicPr>
          <p:cNvPr id="8" name="Picture 5" descr="C:\Users\huixu\Desktop\logo.png">
            <a:extLst>
              <a:ext uri="{FF2B5EF4-FFF2-40B4-BE49-F238E27FC236}">
                <a16:creationId xmlns:a16="http://schemas.microsoft.com/office/drawing/2014/main" id="{FE72549D-72D8-4D88-80B3-6529C3368A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7555" y="58513"/>
            <a:ext cx="1219137" cy="662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C0943BB3-F697-4CD3-9934-F70E27D47400}"/>
              </a:ext>
            </a:extLst>
          </p:cNvPr>
          <p:cNvPicPr>
            <a:picLocks noChangeAspect="1"/>
          </p:cNvPicPr>
          <p:nvPr/>
        </p:nvPicPr>
        <p:blipFill>
          <a:blip r:embed="rId4"/>
          <a:stretch>
            <a:fillRect/>
          </a:stretch>
        </p:blipFill>
        <p:spPr>
          <a:xfrm>
            <a:off x="57150" y="76200"/>
            <a:ext cx="1566675" cy="618745"/>
          </a:xfrm>
          <a:prstGeom prst="rect">
            <a:avLst/>
          </a:prstGeom>
        </p:spPr>
      </p:pic>
      <p:sp>
        <p:nvSpPr>
          <p:cNvPr id="6" name="Rectangle 5">
            <a:extLst>
              <a:ext uri="{FF2B5EF4-FFF2-40B4-BE49-F238E27FC236}">
                <a16:creationId xmlns:a16="http://schemas.microsoft.com/office/drawing/2014/main" id="{22F0EE57-B6F4-4578-937D-C3C5853C9010}"/>
              </a:ext>
            </a:extLst>
          </p:cNvPr>
          <p:cNvSpPr/>
          <p:nvPr/>
        </p:nvSpPr>
        <p:spPr>
          <a:xfrm>
            <a:off x="1390807" y="3191470"/>
            <a:ext cx="7518400" cy="923330"/>
          </a:xfrm>
          <a:prstGeom prst="rect">
            <a:avLst/>
          </a:prstGeom>
        </p:spPr>
        <p:txBody>
          <a:bodyPr wrap="square">
            <a:spAutoFit/>
          </a:bodyPr>
          <a:lstStyle/>
          <a:p>
            <a:r>
              <a:rPr lang="en-US" b="1" dirty="0"/>
              <a:t>CrIS gap filling coefficients can be found at:</a:t>
            </a:r>
          </a:p>
          <a:p>
            <a:r>
              <a:rPr lang="en-US" dirty="0">
                <a:hlinkClick r:id="rId5"/>
              </a:rPr>
              <a:t>https://github.com/HuiXu-RS/Satellite-Infrared-Sounder-Spectral-Gap-Filling</a:t>
            </a:r>
            <a:endParaRPr lang="en-US" dirty="0"/>
          </a:p>
          <a:p>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Slide Number Placeholder 4">
            <a:extLst>
              <a:ext uri="{FF2B5EF4-FFF2-40B4-BE49-F238E27FC236}">
                <a16:creationId xmlns:a16="http://schemas.microsoft.com/office/drawing/2014/main" id="{90C4C22C-288A-4C18-9290-41F6018929D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fld id="{89DB08A2-08C1-405F-B9D6-7802F54D897E}" type="slidenum">
              <a:rPr lang="en-US" altLang="zh-CN" sz="1400" smtClean="0"/>
              <a:pPr>
                <a:spcBef>
                  <a:spcPct val="0"/>
                </a:spcBef>
                <a:buFontTx/>
                <a:buNone/>
              </a:pPr>
              <a:t>2</a:t>
            </a:fld>
            <a:endParaRPr lang="en-US" altLang="zh-CN" sz="1400" dirty="0"/>
          </a:p>
        </p:txBody>
      </p:sp>
      <p:cxnSp>
        <p:nvCxnSpPr>
          <p:cNvPr id="8" name="Straight Connector 3">
            <a:extLst>
              <a:ext uri="{FF2B5EF4-FFF2-40B4-BE49-F238E27FC236}">
                <a16:creationId xmlns:a16="http://schemas.microsoft.com/office/drawing/2014/main" id="{784D4BF7-69E8-400C-8ECB-B0E0BC940A3A}"/>
              </a:ext>
            </a:extLst>
          </p:cNvPr>
          <p:cNvCxnSpPr/>
          <p:nvPr/>
        </p:nvCxnSpPr>
        <p:spPr>
          <a:xfrm>
            <a:off x="0" y="990600"/>
            <a:ext cx="9134475"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 name="矩形 3">
            <a:extLst>
              <a:ext uri="{FF2B5EF4-FFF2-40B4-BE49-F238E27FC236}">
                <a16:creationId xmlns:a16="http://schemas.microsoft.com/office/drawing/2014/main" id="{8C3BDB63-ADFA-4D67-A387-904E2951B7E3}"/>
              </a:ext>
            </a:extLst>
          </p:cNvPr>
          <p:cNvSpPr>
            <a:spLocks noChangeArrowheads="1"/>
          </p:cNvSpPr>
          <p:nvPr/>
        </p:nvSpPr>
        <p:spPr bwMode="auto">
          <a:xfrm>
            <a:off x="3925956" y="122004"/>
            <a:ext cx="1408044" cy="778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200000"/>
              </a:lnSpc>
              <a:spcBef>
                <a:spcPct val="0"/>
              </a:spcBef>
              <a:buFontTx/>
              <a:buNone/>
            </a:pPr>
            <a:r>
              <a:rPr lang="en-US" altLang="zh-CN" sz="2600" b="1" dirty="0">
                <a:latin typeface="+mj-lt"/>
              </a:rPr>
              <a:t>Outline</a:t>
            </a:r>
          </a:p>
        </p:txBody>
      </p:sp>
      <p:grpSp>
        <p:nvGrpSpPr>
          <p:cNvPr id="22" name="Group 21">
            <a:extLst>
              <a:ext uri="{FF2B5EF4-FFF2-40B4-BE49-F238E27FC236}">
                <a16:creationId xmlns:a16="http://schemas.microsoft.com/office/drawing/2014/main" id="{F7FBA813-F0B8-477F-BFC4-90CFCE5AF0AE}"/>
              </a:ext>
            </a:extLst>
          </p:cNvPr>
          <p:cNvGrpSpPr/>
          <p:nvPr/>
        </p:nvGrpSpPr>
        <p:grpSpPr>
          <a:xfrm>
            <a:off x="1187450" y="1843790"/>
            <a:ext cx="7305675" cy="3773725"/>
            <a:chOff x="990600" y="1739378"/>
            <a:chExt cx="6934200" cy="3773725"/>
          </a:xfrm>
        </p:grpSpPr>
        <p:sp>
          <p:nvSpPr>
            <p:cNvPr id="9221" name="Rectangle 6">
              <a:extLst>
                <a:ext uri="{FF2B5EF4-FFF2-40B4-BE49-F238E27FC236}">
                  <a16:creationId xmlns:a16="http://schemas.microsoft.com/office/drawing/2014/main" id="{CD0F6E07-352A-42CA-956A-B9BD1C827F6B}"/>
                </a:ext>
              </a:extLst>
            </p:cNvPr>
            <p:cNvSpPr>
              <a:spLocks noChangeArrowheads="1"/>
            </p:cNvSpPr>
            <p:nvPr/>
          </p:nvSpPr>
          <p:spPr bwMode="auto">
            <a:xfrm>
              <a:off x="990600" y="1739378"/>
              <a:ext cx="6934200" cy="377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742950" indent="-28575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571500" indent="-571500" algn="just">
                <a:spcBef>
                  <a:spcPct val="0"/>
                </a:spcBef>
                <a:buFont typeface="+mj-lt"/>
                <a:buAutoNum type="romanUcPeriod"/>
              </a:pPr>
              <a:r>
                <a:rPr lang="en-US" altLang="en-US" b="1" dirty="0">
                  <a:latin typeface="+mj-lt"/>
                  <a:cs typeface="Times New Roman" panose="02020603050405020304" pitchFamily="18" charset="0"/>
                </a:rPr>
                <a:t>The performance of CrIS spectral gap filling in inter-comparisons</a:t>
              </a:r>
            </a:p>
            <a:p>
              <a:pPr marL="571500" indent="-571500" algn="just">
                <a:spcBef>
                  <a:spcPct val="0"/>
                </a:spcBef>
                <a:buFont typeface="+mj-lt"/>
                <a:buAutoNum type="romanUcPeriod"/>
              </a:pPr>
              <a:endParaRPr lang="en-US" altLang="en-US" dirty="0">
                <a:latin typeface="Times New Roman" panose="02020603050405020304" pitchFamily="18" charset="0"/>
                <a:cs typeface="Times New Roman" panose="02020603050405020304" pitchFamily="18" charset="0"/>
              </a:endParaRPr>
            </a:p>
            <a:p>
              <a:pPr marL="514350" indent="-514350" algn="just">
                <a:spcBef>
                  <a:spcPct val="0"/>
                </a:spcBef>
                <a:buFont typeface="+mj-lt"/>
                <a:buAutoNum type="romanUcPeriod"/>
              </a:pPr>
              <a:endParaRPr lang="en-US" altLang="en-US" sz="2400" dirty="0">
                <a:latin typeface="Times New Roman" panose="02020603050405020304" pitchFamily="18" charset="0"/>
                <a:cs typeface="Times New Roman" panose="02020603050405020304" pitchFamily="18" charset="0"/>
              </a:endParaRPr>
            </a:p>
            <a:p>
              <a:pPr marL="571500" indent="-571500" algn="just">
                <a:spcBef>
                  <a:spcPct val="0"/>
                </a:spcBef>
                <a:buFont typeface="+mj-lt"/>
                <a:buAutoNum type="romanUcPeriod"/>
              </a:pPr>
              <a:endParaRPr lang="en-US" altLang="en-US" dirty="0">
                <a:latin typeface="Times New Roman" panose="02020603050405020304" pitchFamily="18" charset="0"/>
                <a:cs typeface="Times New Roman" panose="02020603050405020304" pitchFamily="18" charset="0"/>
              </a:endParaRPr>
            </a:p>
            <a:p>
              <a:pPr marL="571500" indent="-571500" algn="just">
                <a:spcBef>
                  <a:spcPct val="0"/>
                </a:spcBef>
                <a:buFont typeface="+mj-lt"/>
                <a:buAutoNum type="romanUcPeriod"/>
              </a:pPr>
              <a:r>
                <a:rPr lang="en-US" altLang="en-US" b="1" dirty="0">
                  <a:latin typeface="+mj-lt"/>
                  <a:cs typeface="Times New Roman" panose="02020603050405020304" pitchFamily="18" charset="0"/>
                </a:rPr>
                <a:t>Updates on IASI SW extension</a:t>
              </a:r>
            </a:p>
            <a:p>
              <a:pPr marL="571500" indent="-571500" algn="just">
                <a:lnSpc>
                  <a:spcPct val="200000"/>
                </a:lnSpc>
                <a:spcBef>
                  <a:spcPct val="0"/>
                </a:spcBef>
                <a:buFont typeface="+mj-lt"/>
                <a:buAutoNum type="romanUcPeriod"/>
              </a:pPr>
              <a:r>
                <a:rPr lang="en-US" altLang="en-US" b="1" dirty="0">
                  <a:latin typeface="+mj-lt"/>
                  <a:cs typeface="Times New Roman" panose="02020603050405020304" pitchFamily="18" charset="0"/>
                </a:rPr>
                <a:t>Conclusions and future works</a:t>
              </a:r>
            </a:p>
          </p:txBody>
        </p:sp>
        <p:sp>
          <p:nvSpPr>
            <p:cNvPr id="11" name="Rectangle 10">
              <a:extLst>
                <a:ext uri="{FF2B5EF4-FFF2-40B4-BE49-F238E27FC236}">
                  <a16:creationId xmlns:a16="http://schemas.microsoft.com/office/drawing/2014/main" id="{006BBA81-0D1D-4CA9-BD53-1CF8BB9E584E}"/>
                </a:ext>
              </a:extLst>
            </p:cNvPr>
            <p:cNvSpPr/>
            <p:nvPr/>
          </p:nvSpPr>
          <p:spPr>
            <a:xfrm>
              <a:off x="1599339" y="2769894"/>
              <a:ext cx="6063019" cy="1323439"/>
            </a:xfrm>
            <a:prstGeom prst="rect">
              <a:avLst/>
            </a:prstGeom>
          </p:spPr>
          <p:txBody>
            <a:bodyPr wrap="square">
              <a:spAutoFit/>
            </a:bodyPr>
            <a:lstStyle/>
            <a:p>
              <a:pPr marL="285750" indent="-285750">
                <a:buFont typeface="Wingdings" panose="05000000000000000000" pitchFamily="2" charset="2"/>
                <a:buChar char="Ø"/>
              </a:pPr>
              <a:r>
                <a:rPr lang="en-US" altLang="en-US" sz="2000" dirty="0"/>
                <a:t>Training dataset analysis</a:t>
              </a:r>
            </a:p>
            <a:p>
              <a:pPr marL="285750" indent="-285750">
                <a:buFont typeface="Wingdings" panose="05000000000000000000" pitchFamily="2" charset="2"/>
                <a:buChar char="Ø"/>
              </a:pPr>
              <a:r>
                <a:rPr lang="en-US" sz="2000" dirty="0"/>
                <a:t>Scene and scan angle dependency analysis</a:t>
              </a:r>
            </a:p>
            <a:p>
              <a:pPr marL="285750" indent="-285750">
                <a:buFont typeface="Wingdings" panose="05000000000000000000" pitchFamily="2" charset="2"/>
                <a:buChar char="Ø"/>
              </a:pPr>
              <a:r>
                <a:rPr lang="en-US" sz="2000" dirty="0"/>
                <a:t>Stability analysis</a:t>
              </a:r>
            </a:p>
            <a:p>
              <a:pPr marL="285750" indent="-285750">
                <a:buFont typeface="Wingdings" panose="05000000000000000000" pitchFamily="2" charset="2"/>
                <a:buChar char="Ø"/>
              </a:pPr>
              <a:r>
                <a:rPr lang="en-US" sz="2000" dirty="0"/>
                <a:t>Accuracy analysis</a:t>
              </a:r>
            </a:p>
          </p:txBody>
        </p:sp>
      </p:grpSp>
      <p:pic>
        <p:nvPicPr>
          <p:cNvPr id="25" name="Picture 5" descr="C:\Users\huixu\Desktop\logo.png">
            <a:extLst>
              <a:ext uri="{FF2B5EF4-FFF2-40B4-BE49-F238E27FC236}">
                <a16:creationId xmlns:a16="http://schemas.microsoft.com/office/drawing/2014/main" id="{3D804AD1-1F04-47A0-95C6-BCEA76D4CE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7555" y="58513"/>
            <a:ext cx="1219137" cy="662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a:extLst>
              <a:ext uri="{FF2B5EF4-FFF2-40B4-BE49-F238E27FC236}">
                <a16:creationId xmlns:a16="http://schemas.microsoft.com/office/drawing/2014/main" id="{A30E2C69-2CEC-4AB2-9A44-45A467B812E4}"/>
              </a:ext>
            </a:extLst>
          </p:cNvPr>
          <p:cNvPicPr>
            <a:picLocks noChangeAspect="1"/>
          </p:cNvPicPr>
          <p:nvPr/>
        </p:nvPicPr>
        <p:blipFill>
          <a:blip r:embed="rId4"/>
          <a:stretch>
            <a:fillRect/>
          </a:stretch>
        </p:blipFill>
        <p:spPr>
          <a:xfrm>
            <a:off x="57150" y="76200"/>
            <a:ext cx="1566675" cy="618745"/>
          </a:xfrm>
          <a:prstGeom prst="rect">
            <a:avLst/>
          </a:prstGeom>
        </p:spPr>
      </p:pic>
    </p:spTree>
    <p:extLst>
      <p:ext uri="{BB962C8B-B14F-4D97-AF65-F5344CB8AC3E}">
        <p14:creationId xmlns:p14="http://schemas.microsoft.com/office/powerpoint/2010/main" val="4227085614"/>
      </p:ext>
    </p:extLst>
  </p:cSld>
  <p:clrMapOvr>
    <a:masterClrMapping/>
  </p:clrMapOvr>
  <p:transition spd="slow" advClick="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2">
            <a:extLst>
              <a:ext uri="{FF2B5EF4-FFF2-40B4-BE49-F238E27FC236}">
                <a16:creationId xmlns:a16="http://schemas.microsoft.com/office/drawing/2014/main" id="{228C48FA-2C24-4310-83BC-9507271A0BA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fld id="{3EA638AD-8189-41F9-BDD7-F7C8FEFBF46D}" type="slidenum">
              <a:rPr lang="en-US" altLang="zh-CN" sz="1400" smtClean="0"/>
              <a:pPr>
                <a:spcBef>
                  <a:spcPct val="0"/>
                </a:spcBef>
                <a:buFontTx/>
                <a:buNone/>
              </a:pPr>
              <a:t>3</a:t>
            </a:fld>
            <a:endParaRPr lang="en-US" altLang="zh-CN" sz="1400" dirty="0"/>
          </a:p>
        </p:txBody>
      </p:sp>
      <p:cxnSp>
        <p:nvCxnSpPr>
          <p:cNvPr id="15" name="Straight Connector 3">
            <a:extLst>
              <a:ext uri="{FF2B5EF4-FFF2-40B4-BE49-F238E27FC236}">
                <a16:creationId xmlns:a16="http://schemas.microsoft.com/office/drawing/2014/main" id="{48598BBA-DA03-49D8-A38E-F1C3545DE391}"/>
              </a:ext>
            </a:extLst>
          </p:cNvPr>
          <p:cNvCxnSpPr/>
          <p:nvPr/>
        </p:nvCxnSpPr>
        <p:spPr>
          <a:xfrm>
            <a:off x="0" y="990600"/>
            <a:ext cx="9134475"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6" name="矩形 3">
            <a:extLst>
              <a:ext uri="{FF2B5EF4-FFF2-40B4-BE49-F238E27FC236}">
                <a16:creationId xmlns:a16="http://schemas.microsoft.com/office/drawing/2014/main" id="{6B9C00D4-42E3-4525-978E-BDE0014853E0}"/>
              </a:ext>
            </a:extLst>
          </p:cNvPr>
          <p:cNvSpPr>
            <a:spLocks noChangeArrowheads="1"/>
          </p:cNvSpPr>
          <p:nvPr/>
        </p:nvSpPr>
        <p:spPr bwMode="auto">
          <a:xfrm>
            <a:off x="3773556" y="122004"/>
            <a:ext cx="1905000" cy="778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200000"/>
              </a:lnSpc>
              <a:spcBef>
                <a:spcPct val="0"/>
              </a:spcBef>
              <a:buFontTx/>
              <a:buNone/>
            </a:pPr>
            <a:r>
              <a:rPr lang="en-US" altLang="zh-CN" sz="2600" b="1" dirty="0">
                <a:latin typeface="+mj-lt"/>
              </a:rPr>
              <a:t>Background</a:t>
            </a:r>
          </a:p>
        </p:txBody>
      </p:sp>
      <p:sp>
        <p:nvSpPr>
          <p:cNvPr id="11" name="TextBox 10">
            <a:extLst>
              <a:ext uri="{FF2B5EF4-FFF2-40B4-BE49-F238E27FC236}">
                <a16:creationId xmlns:a16="http://schemas.microsoft.com/office/drawing/2014/main" id="{95A2BC3E-4EB2-400A-86F6-B029AF6355AE}"/>
              </a:ext>
            </a:extLst>
          </p:cNvPr>
          <p:cNvSpPr txBox="1"/>
          <p:nvPr/>
        </p:nvSpPr>
        <p:spPr>
          <a:xfrm>
            <a:off x="262887" y="3343870"/>
            <a:ext cx="8616979" cy="923330"/>
          </a:xfrm>
          <a:prstGeom prst="rect">
            <a:avLst/>
          </a:prstGeom>
          <a:noFill/>
        </p:spPr>
        <p:txBody>
          <a:bodyPr wrap="square" rtlCol="0">
            <a:spAutoFit/>
          </a:bodyPr>
          <a:lstStyle/>
          <a:p>
            <a:pPr algn="just"/>
            <a:r>
              <a:rPr lang="en-US" sz="1400" b="1" dirty="0">
                <a:latin typeface="Times New Roman" panose="02020603050405020304" pitchFamily="18" charset="0"/>
                <a:cs typeface="Times New Roman" panose="02020603050405020304" pitchFamily="18" charset="0"/>
              </a:rPr>
              <a:t>The</a:t>
            </a:r>
            <a:r>
              <a:rPr lang="zh-CN" altLang="en-US" sz="1400" b="1" dirty="0">
                <a:latin typeface="Times New Roman" panose="02020603050405020304" pitchFamily="18" charset="0"/>
                <a:cs typeface="Times New Roman" panose="02020603050405020304" pitchFamily="18" charset="0"/>
              </a:rPr>
              <a:t> </a:t>
            </a:r>
            <a:r>
              <a:rPr lang="en-US" altLang="zh-CN" sz="1400" b="1" dirty="0">
                <a:latin typeface="Times New Roman" panose="02020603050405020304" pitchFamily="18" charset="0"/>
                <a:cs typeface="Times New Roman" panose="02020603050405020304" pitchFamily="18" charset="0"/>
              </a:rPr>
              <a:t>detailed information of the gap filling method can be found at </a:t>
            </a:r>
            <a:r>
              <a:rPr lang="en-US" altLang="zh-CN" b="1" dirty="0">
                <a:latin typeface="Times New Roman" panose="02020603050405020304" pitchFamily="18" charset="0"/>
                <a:cs typeface="Times New Roman" panose="02020603050405020304" pitchFamily="18" charset="0"/>
              </a:rPr>
              <a:t>:</a:t>
            </a:r>
          </a:p>
          <a:p>
            <a:pPr marL="285750" indent="-285750" algn="just">
              <a:buFont typeface="Arial" panose="020B0604020202020204" pitchFamily="34" charset="0"/>
              <a:buChar char="•"/>
            </a:pPr>
            <a:r>
              <a:rPr lang="en-US" altLang="zh-CN" sz="1200" b="1" dirty="0">
                <a:latin typeface="Times New Roman" panose="02020603050405020304" pitchFamily="18" charset="0"/>
                <a:cs typeface="Times New Roman" panose="02020603050405020304" pitchFamily="18" charset="0"/>
              </a:rPr>
              <a:t>H. Xu, Y. Chen and L. K. Wang</a:t>
            </a:r>
            <a:r>
              <a:rPr lang="en-US" altLang="zh-CN" sz="1200" dirty="0">
                <a:latin typeface="Times New Roman" panose="02020603050405020304" pitchFamily="18" charset="0"/>
                <a:cs typeface="Times New Roman" panose="02020603050405020304" pitchFamily="18" charset="0"/>
              </a:rPr>
              <a:t>, 2019, Cross-Track Infrared Sounder Spectral Gap Filling Toward Improving Intercalibration Uncertainties, IEEE Transactions on Geoscience and Remote Sensing, 57(1), pp. 509-519.</a:t>
            </a:r>
          </a:p>
          <a:p>
            <a:pPr marL="285750" indent="-285750" algn="just">
              <a:buFont typeface="Arial" panose="020B0604020202020204" pitchFamily="34" charset="0"/>
              <a:buChar char="•"/>
            </a:pPr>
            <a:r>
              <a:rPr lang="en-US" altLang="zh-CN" sz="1200" dirty="0">
                <a:latin typeface="Times New Roman" panose="02020603050405020304" pitchFamily="18" charset="0"/>
                <a:cs typeface="Times New Roman" panose="02020603050405020304" pitchFamily="18" charset="0"/>
              </a:rPr>
              <a:t>GSICS annual meeting 2018: </a:t>
            </a:r>
            <a:r>
              <a:rPr lang="en-US" altLang="zh-CN" sz="1200" dirty="0">
                <a:latin typeface="Times New Roman" panose="02020603050405020304" pitchFamily="18" charset="0"/>
                <a:cs typeface="Times New Roman" panose="02020603050405020304" pitchFamily="18" charset="0"/>
                <a:hlinkClick r:id="rId3"/>
              </a:rPr>
              <a:t>http://gsics.atmos.umd.edu/pub/Development/20180319/4d_2018_GSICS_HUIXU.pptx</a:t>
            </a:r>
            <a:endParaRPr lang="en-US" altLang="zh-CN" sz="1200" dirty="0">
              <a:latin typeface="Times New Roman" panose="02020603050405020304" pitchFamily="18" charset="0"/>
              <a:cs typeface="Times New Roman" panose="02020603050405020304" pitchFamily="18" charset="0"/>
            </a:endParaRPr>
          </a:p>
        </p:txBody>
      </p:sp>
      <p:pic>
        <p:nvPicPr>
          <p:cNvPr id="10" name="Picture 5" descr="C:\Users\huixu\Desktop\logo.png">
            <a:extLst>
              <a:ext uri="{FF2B5EF4-FFF2-40B4-BE49-F238E27FC236}">
                <a16:creationId xmlns:a16="http://schemas.microsoft.com/office/drawing/2014/main" id="{5A6E87AE-4671-4C94-A334-10CDAF83CE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7555" y="58513"/>
            <a:ext cx="1219137" cy="662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39C5DD08-9021-4A29-8406-433B2FC9FE1A}"/>
              </a:ext>
            </a:extLst>
          </p:cNvPr>
          <p:cNvPicPr>
            <a:picLocks noChangeAspect="1"/>
          </p:cNvPicPr>
          <p:nvPr/>
        </p:nvPicPr>
        <p:blipFill>
          <a:blip r:embed="rId5"/>
          <a:stretch>
            <a:fillRect/>
          </a:stretch>
        </p:blipFill>
        <p:spPr>
          <a:xfrm>
            <a:off x="57150" y="76200"/>
            <a:ext cx="1566675" cy="618745"/>
          </a:xfrm>
          <a:prstGeom prst="rect">
            <a:avLst/>
          </a:prstGeom>
        </p:spPr>
      </p:pic>
      <p:sp>
        <p:nvSpPr>
          <p:cNvPr id="2" name="Rectangle 1">
            <a:extLst>
              <a:ext uri="{FF2B5EF4-FFF2-40B4-BE49-F238E27FC236}">
                <a16:creationId xmlns:a16="http://schemas.microsoft.com/office/drawing/2014/main" id="{1F6C88F0-799E-456C-81B7-912CCA89581A}"/>
              </a:ext>
            </a:extLst>
          </p:cNvPr>
          <p:cNvSpPr/>
          <p:nvPr/>
        </p:nvSpPr>
        <p:spPr>
          <a:xfrm>
            <a:off x="381000" y="1076292"/>
            <a:ext cx="4754592" cy="2124108"/>
          </a:xfrm>
          <a:prstGeom prst="rect">
            <a:avLst/>
          </a:prstGeom>
        </p:spPr>
        <p:txBody>
          <a:bodyPr wrap="square">
            <a:spAutoFit/>
          </a:bodyPr>
          <a:lstStyle/>
          <a:p>
            <a:pPr algn="just">
              <a:lnSpc>
                <a:spcPct val="150000"/>
              </a:lnSpc>
            </a:pPr>
            <a:r>
              <a:rPr lang="en-US" dirty="0">
                <a:latin typeface="Times New Roman" panose="02020603050405020304" pitchFamily="18" charset="0"/>
                <a:ea typeface="宋体" panose="02010600030101010101" pitchFamily="2" charset="-122"/>
              </a:rPr>
              <a:t>Previously, a </a:t>
            </a:r>
            <a:r>
              <a:rPr lang="en-US" b="1" dirty="0">
                <a:effectLst>
                  <a:outerShdw blurRad="38100" dist="38100" dir="2700000" algn="tl">
                    <a:srgbClr val="000000">
                      <a:alpha val="43137"/>
                    </a:srgbClr>
                  </a:outerShdw>
                </a:effectLst>
                <a:latin typeface="Times New Roman" panose="02020603050405020304" pitchFamily="18" charset="0"/>
                <a:ea typeface="宋体" panose="02010600030101010101" pitchFamily="2" charset="-122"/>
              </a:rPr>
              <a:t>Principle Component Regression (PCR)</a:t>
            </a:r>
            <a:r>
              <a:rPr lang="en-US" b="1" dirty="0">
                <a:latin typeface="Times New Roman" panose="02020603050405020304" pitchFamily="18" charset="0"/>
                <a:ea typeface="宋体" panose="02010600030101010101" pitchFamily="2" charset="-122"/>
              </a:rPr>
              <a:t> </a:t>
            </a:r>
            <a:r>
              <a:rPr lang="en-US" dirty="0">
                <a:latin typeface="Times New Roman" panose="02020603050405020304" pitchFamily="18" charset="0"/>
                <a:ea typeface="宋体" panose="02010600030101010101" pitchFamily="2" charset="-122"/>
              </a:rPr>
              <a:t>based spectral gap filling method was successfully developed to </a:t>
            </a:r>
            <a:r>
              <a:rPr lang="en-US" b="1" dirty="0">
                <a:latin typeface="Times New Roman" panose="02020603050405020304" pitchFamily="18" charset="0"/>
                <a:ea typeface="宋体" panose="02010600030101010101" pitchFamily="2" charset="-122"/>
              </a:rPr>
              <a:t>solve the channel missing issue in the satellite inter-comparisons </a:t>
            </a:r>
            <a:r>
              <a:rPr lang="en-US" dirty="0">
                <a:latin typeface="Times New Roman" panose="02020603050405020304" pitchFamily="18" charset="0"/>
                <a:ea typeface="宋体" panose="02010600030101010101" pitchFamily="2" charset="-122"/>
              </a:rPr>
              <a:t>between CrIS and other broadband instruments. </a:t>
            </a:r>
            <a:endParaRPr lang="en-US" dirty="0"/>
          </a:p>
        </p:txBody>
      </p:sp>
      <p:pic>
        <p:nvPicPr>
          <p:cNvPr id="14" name="Picture 13">
            <a:extLst>
              <a:ext uri="{FF2B5EF4-FFF2-40B4-BE49-F238E27FC236}">
                <a16:creationId xmlns:a16="http://schemas.microsoft.com/office/drawing/2014/main" id="{B8FF8A7F-C13E-49E8-9D29-9714D9B572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05400" y="775431"/>
            <a:ext cx="4343400" cy="2802550"/>
          </a:xfrm>
          <a:prstGeom prst="rect">
            <a:avLst/>
          </a:prstGeom>
        </p:spPr>
      </p:pic>
      <p:grpSp>
        <p:nvGrpSpPr>
          <p:cNvPr id="9" name="Group 8">
            <a:extLst>
              <a:ext uri="{FF2B5EF4-FFF2-40B4-BE49-F238E27FC236}">
                <a16:creationId xmlns:a16="http://schemas.microsoft.com/office/drawing/2014/main" id="{A2ABC8E4-4D36-48BC-BFA8-7D2047A3CE92}"/>
              </a:ext>
            </a:extLst>
          </p:cNvPr>
          <p:cNvGrpSpPr/>
          <p:nvPr/>
        </p:nvGrpSpPr>
        <p:grpSpPr>
          <a:xfrm>
            <a:off x="304800" y="4476690"/>
            <a:ext cx="8543925" cy="1910600"/>
            <a:chOff x="304800" y="4476690"/>
            <a:chExt cx="8543925" cy="1910600"/>
          </a:xfrm>
        </p:grpSpPr>
        <p:sp>
          <p:nvSpPr>
            <p:cNvPr id="13" name="Rectangle 12">
              <a:extLst>
                <a:ext uri="{FF2B5EF4-FFF2-40B4-BE49-F238E27FC236}">
                  <a16:creationId xmlns:a16="http://schemas.microsoft.com/office/drawing/2014/main" id="{50A6329D-0C1B-4C10-AE75-3C37398DDA6E}"/>
                </a:ext>
              </a:extLst>
            </p:cNvPr>
            <p:cNvSpPr/>
            <p:nvPr/>
          </p:nvSpPr>
          <p:spPr>
            <a:xfrm>
              <a:off x="304800" y="4476690"/>
              <a:ext cx="5048250" cy="400110"/>
            </a:xfrm>
            <a:prstGeom prst="rect">
              <a:avLst/>
            </a:prstGeom>
          </p:spPr>
          <p:txBody>
            <a:bodyPr wrap="square">
              <a:spAutoFit/>
            </a:bodyPr>
            <a:lstStyle/>
            <a:p>
              <a:r>
                <a:rPr lang="en-US" sz="2000" b="1" dirty="0">
                  <a:latin typeface="+mj-lt"/>
                  <a:cs typeface="Times New Roman" panose="02020603050405020304" pitchFamily="18" charset="0"/>
                </a:rPr>
                <a:t>GSICS annual meeting 2018 suggestion and </a:t>
              </a:r>
              <a:r>
                <a:rPr lang="en-US" sz="2000" b="1" dirty="0">
                  <a:cs typeface="Times New Roman" panose="02020603050405020304" pitchFamily="18" charset="0"/>
                </a:rPr>
                <a:t>action</a:t>
              </a:r>
              <a:endParaRPr lang="en-US" sz="2000" b="1" dirty="0">
                <a:latin typeface="+mj-lt"/>
                <a:cs typeface="Times New Roman" panose="02020603050405020304" pitchFamily="18" charset="0"/>
              </a:endParaRPr>
            </a:p>
          </p:txBody>
        </p:sp>
        <p:grpSp>
          <p:nvGrpSpPr>
            <p:cNvPr id="8" name="Group 7">
              <a:extLst>
                <a:ext uri="{FF2B5EF4-FFF2-40B4-BE49-F238E27FC236}">
                  <a16:creationId xmlns:a16="http://schemas.microsoft.com/office/drawing/2014/main" id="{38C20466-B824-4307-B1BE-A0DEE25EBEA7}"/>
                </a:ext>
              </a:extLst>
            </p:cNvPr>
            <p:cNvGrpSpPr/>
            <p:nvPr/>
          </p:nvGrpSpPr>
          <p:grpSpPr>
            <a:xfrm>
              <a:off x="523875" y="4725297"/>
              <a:ext cx="8324850" cy="1661993"/>
              <a:chOff x="533400" y="4630063"/>
              <a:chExt cx="8324850" cy="1661993"/>
            </a:xfrm>
          </p:grpSpPr>
          <p:sp>
            <p:nvSpPr>
              <p:cNvPr id="17" name="Rectangle 16">
                <a:extLst>
                  <a:ext uri="{FF2B5EF4-FFF2-40B4-BE49-F238E27FC236}">
                    <a16:creationId xmlns:a16="http://schemas.microsoft.com/office/drawing/2014/main" id="{8447E995-41A3-4EB7-85AF-81BF8F9BC9F9}"/>
                  </a:ext>
                </a:extLst>
              </p:cNvPr>
              <p:cNvSpPr/>
              <p:nvPr/>
            </p:nvSpPr>
            <p:spPr>
              <a:xfrm>
                <a:off x="533400" y="4809189"/>
                <a:ext cx="3792685" cy="1477327"/>
              </a:xfrm>
              <a:prstGeom prst="rect">
                <a:avLst/>
              </a:prstGeom>
              <a:ln w="28575">
                <a:solidFill>
                  <a:srgbClr val="FF0000"/>
                </a:solidFill>
              </a:ln>
            </p:spPr>
            <p:txBody>
              <a:bodyPr wrap="square">
                <a:spAutoFit/>
              </a:bodyPr>
              <a:lstStyle/>
              <a:p>
                <a:pPr algn="just"/>
                <a:r>
                  <a:rPr lang="en-US" sz="1400" b="1" u="sng" dirty="0">
                    <a:latin typeface="Times New Roman" panose="02020603050405020304" pitchFamily="18" charset="0"/>
                    <a:cs typeface="Times New Roman" panose="02020603050405020304" pitchFamily="18" charset="0"/>
                  </a:rPr>
                  <a:t>Suggestions from Mitchel &amp; A.GIR.2018.4d.3</a:t>
                </a:r>
                <a:r>
                  <a:rPr lang="en-US" sz="1400" dirty="0">
                    <a:latin typeface="Times New Roman" panose="02020603050405020304" pitchFamily="18" charset="0"/>
                    <a:cs typeface="Times New Roman" panose="02020603050405020304" pitchFamily="18" charset="0"/>
                  </a:rPr>
                  <a:t>: </a:t>
                </a:r>
              </a:p>
              <a:p>
                <a:pPr algn="just"/>
                <a:r>
                  <a:rPr lang="en-US" sz="1600" i="1" dirty="0">
                    <a:latin typeface="Times New Roman" panose="02020603050405020304" pitchFamily="18" charset="0"/>
                    <a:cs typeface="Times New Roman" panose="02020603050405020304" pitchFamily="18" charset="0"/>
                  </a:rPr>
                  <a:t>Evaluate the NOAA proposed gap filling method with IASI data</a:t>
                </a:r>
                <a:r>
                  <a:rPr lang="en-US" sz="160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To pretend IASI has gaps and fill them with this method and check it with real IASI data. That would be the best validation.</a:t>
                </a:r>
                <a:r>
                  <a:rPr lang="en-US" sz="1600"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CD3B2726-0208-4266-96A9-BECB56ACA31C}"/>
                  </a:ext>
                </a:extLst>
              </p:cNvPr>
              <p:cNvSpPr/>
              <p:nvPr/>
            </p:nvSpPr>
            <p:spPr>
              <a:xfrm>
                <a:off x="5065565" y="4630063"/>
                <a:ext cx="3792685" cy="1661993"/>
              </a:xfrm>
              <a:prstGeom prst="rect">
                <a:avLst/>
              </a:prstGeom>
              <a:ln w="28575">
                <a:solidFill>
                  <a:srgbClr val="0000FF"/>
                </a:solidFill>
              </a:ln>
            </p:spPr>
            <p:txBody>
              <a:bodyPr wrap="square">
                <a:spAutoFit/>
              </a:bodyPr>
              <a:lstStyle/>
              <a:p>
                <a:pPr algn="just"/>
                <a:r>
                  <a:rPr lang="en-US" sz="1400" b="1" dirty="0">
                    <a:latin typeface="Times New Roman" panose="02020603050405020304" pitchFamily="18" charset="0"/>
                    <a:cs typeface="Times New Roman" panose="02020603050405020304" pitchFamily="18" charset="0"/>
                  </a:rPr>
                  <a:t>Respond</a:t>
                </a:r>
                <a:r>
                  <a:rPr lang="en-US" sz="1400" dirty="0">
                    <a:latin typeface="Times New Roman" panose="02020603050405020304" pitchFamily="18" charset="0"/>
                    <a:cs typeface="Times New Roman" panose="02020603050405020304" pitchFamily="18" charset="0"/>
                  </a:rPr>
                  <a:t>: A comprehensive sensitive test and validation were made on this issue, by using the GOES-16 </a:t>
                </a:r>
                <a:r>
                  <a:rPr lang="en-US" sz="1400" b="1" dirty="0">
                    <a:latin typeface="Times New Roman" panose="02020603050405020304" pitchFamily="18" charset="0"/>
                    <a:cs typeface="Times New Roman" panose="02020603050405020304" pitchFamily="18" charset="0"/>
                  </a:rPr>
                  <a:t>Advanced Baseline Imager (ABI)</a:t>
                </a:r>
                <a:r>
                  <a:rPr lang="en-US" sz="1400" dirty="0">
                    <a:latin typeface="Times New Roman" panose="02020603050405020304" pitchFamily="18" charset="0"/>
                    <a:cs typeface="Times New Roman" panose="02020603050405020304" pitchFamily="18" charset="0"/>
                  </a:rPr>
                  <a:t>’s three gap channels (11, 8 and 7) as examples. </a:t>
                </a:r>
                <a:r>
                  <a:rPr lang="en-US" sz="1400" i="1" dirty="0">
                    <a:latin typeface="Times New Roman" panose="02020603050405020304" pitchFamily="18" charset="0"/>
                    <a:cs typeface="Times New Roman" panose="02020603050405020304" pitchFamily="18" charset="0"/>
                  </a:rPr>
                  <a:t>This was achieved through a set of </a:t>
                </a:r>
                <a:r>
                  <a:rPr lang="en-US" sz="1400" b="1" i="1" dirty="0">
                    <a:latin typeface="Times New Roman" panose="02020603050405020304" pitchFamily="18" charset="0"/>
                    <a:cs typeface="Times New Roman" panose="02020603050405020304" pitchFamily="18" charset="0"/>
                  </a:rPr>
                  <a:t>CrIS and ABI </a:t>
                </a:r>
                <a:r>
                  <a:rPr lang="en-US" sz="1600" b="1" i="1" dirty="0">
                    <a:latin typeface="Times New Roman" panose="02020603050405020304" pitchFamily="18" charset="0"/>
                    <a:cs typeface="Times New Roman" panose="02020603050405020304" pitchFamily="18" charset="0"/>
                  </a:rPr>
                  <a:t>proxy datasets</a:t>
                </a:r>
                <a:r>
                  <a:rPr lang="en-US" sz="1400" i="1" dirty="0">
                    <a:latin typeface="Times New Roman" panose="02020603050405020304" pitchFamily="18" charset="0"/>
                    <a:cs typeface="Times New Roman" panose="02020603050405020304" pitchFamily="18" charset="0"/>
                  </a:rPr>
                  <a:t> that directly simulated </a:t>
                </a:r>
                <a:r>
                  <a:rPr lang="en-US" sz="1600" b="1" i="1" dirty="0">
                    <a:latin typeface="Times New Roman" panose="02020603050405020304" pitchFamily="18" charset="0"/>
                    <a:cs typeface="Times New Roman" panose="02020603050405020304" pitchFamily="18" charset="0"/>
                  </a:rPr>
                  <a:t>from the MetOp-A/B IASI measurements</a:t>
                </a:r>
                <a:r>
                  <a:rPr lang="en-US" sz="1400" i="1" dirty="0">
                    <a:latin typeface="Times New Roman" panose="02020603050405020304" pitchFamily="18" charset="0"/>
                    <a:cs typeface="Times New Roman" panose="02020603050405020304" pitchFamily="18" charset="0"/>
                  </a:rPr>
                  <a:t>.</a:t>
                </a:r>
              </a:p>
            </p:txBody>
          </p:sp>
          <p:sp>
            <p:nvSpPr>
              <p:cNvPr id="7" name="Arrow: Down 6">
                <a:extLst>
                  <a:ext uri="{FF2B5EF4-FFF2-40B4-BE49-F238E27FC236}">
                    <a16:creationId xmlns:a16="http://schemas.microsoft.com/office/drawing/2014/main" id="{78E9A7A3-EC77-4F37-AC32-91B5CA44D7B5}"/>
                  </a:ext>
                </a:extLst>
              </p:cNvPr>
              <p:cNvSpPr/>
              <p:nvPr/>
            </p:nvSpPr>
            <p:spPr>
              <a:xfrm rot="5400000">
                <a:off x="4495800" y="5200707"/>
                <a:ext cx="381000" cy="618058"/>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24272909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2">
            <a:extLst>
              <a:ext uri="{FF2B5EF4-FFF2-40B4-BE49-F238E27FC236}">
                <a16:creationId xmlns:a16="http://schemas.microsoft.com/office/drawing/2014/main" id="{228C48FA-2C24-4310-83BC-9507271A0BA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fld id="{3EA638AD-8189-41F9-BDD7-F7C8FEFBF46D}" type="slidenum">
              <a:rPr lang="en-US" altLang="zh-CN" sz="1400" smtClean="0"/>
              <a:pPr>
                <a:spcBef>
                  <a:spcPct val="0"/>
                </a:spcBef>
                <a:buFontTx/>
                <a:buNone/>
              </a:pPr>
              <a:t>4</a:t>
            </a:fld>
            <a:endParaRPr lang="en-US" altLang="zh-CN" sz="1400" dirty="0"/>
          </a:p>
        </p:txBody>
      </p:sp>
      <p:sp>
        <p:nvSpPr>
          <p:cNvPr id="7172" name="矩形 3">
            <a:extLst>
              <a:ext uri="{FF2B5EF4-FFF2-40B4-BE49-F238E27FC236}">
                <a16:creationId xmlns:a16="http://schemas.microsoft.com/office/drawing/2014/main" id="{A8EA9346-FE83-4114-9AD5-B374E6FE5FBF}"/>
              </a:ext>
            </a:extLst>
          </p:cNvPr>
          <p:cNvSpPr>
            <a:spLocks noChangeArrowheads="1"/>
          </p:cNvSpPr>
          <p:nvPr/>
        </p:nvSpPr>
        <p:spPr bwMode="auto">
          <a:xfrm>
            <a:off x="841074" y="538043"/>
            <a:ext cx="788898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514350" indent="-514350" algn="ctr">
              <a:spcBef>
                <a:spcPct val="0"/>
              </a:spcBef>
              <a:buFont typeface="+mj-lt"/>
              <a:buAutoNum type="romanUcPeriod"/>
            </a:pPr>
            <a:r>
              <a:rPr lang="en-US" altLang="en-US" sz="2000" b="1" dirty="0">
                <a:latin typeface="+mj-lt"/>
                <a:cs typeface="Times New Roman" panose="02020603050405020304" pitchFamily="18" charset="0"/>
              </a:rPr>
              <a:t>The performance of CrIS spectral gap filling in inter-comparisons</a:t>
            </a:r>
          </a:p>
        </p:txBody>
      </p:sp>
      <p:cxnSp>
        <p:nvCxnSpPr>
          <p:cNvPr id="16" name="Straight Connector 3">
            <a:extLst>
              <a:ext uri="{FF2B5EF4-FFF2-40B4-BE49-F238E27FC236}">
                <a16:creationId xmlns:a16="http://schemas.microsoft.com/office/drawing/2014/main" id="{BC33314B-060F-4BDA-A9FD-8E61CBD36978}"/>
              </a:ext>
            </a:extLst>
          </p:cNvPr>
          <p:cNvCxnSpPr/>
          <p:nvPr/>
        </p:nvCxnSpPr>
        <p:spPr>
          <a:xfrm>
            <a:off x="0" y="990600"/>
            <a:ext cx="9134475" cy="0"/>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88EF44BC-66A3-41BE-916D-65F0CEB04824}"/>
              </a:ext>
            </a:extLst>
          </p:cNvPr>
          <p:cNvGrpSpPr/>
          <p:nvPr/>
        </p:nvGrpSpPr>
        <p:grpSpPr>
          <a:xfrm>
            <a:off x="103741" y="1066800"/>
            <a:ext cx="8887859" cy="3639047"/>
            <a:chOff x="174433" y="1320445"/>
            <a:chExt cx="8887859" cy="3639047"/>
          </a:xfrm>
        </p:grpSpPr>
        <p:grpSp>
          <p:nvGrpSpPr>
            <p:cNvPr id="13" name="Group 12">
              <a:extLst>
                <a:ext uri="{FF2B5EF4-FFF2-40B4-BE49-F238E27FC236}">
                  <a16:creationId xmlns:a16="http://schemas.microsoft.com/office/drawing/2014/main" id="{1DFAF3F1-DAE9-4451-8927-C5420CEF4D98}"/>
                </a:ext>
              </a:extLst>
            </p:cNvPr>
            <p:cNvGrpSpPr/>
            <p:nvPr/>
          </p:nvGrpSpPr>
          <p:grpSpPr>
            <a:xfrm>
              <a:off x="174434" y="1741583"/>
              <a:ext cx="8882348" cy="3217909"/>
              <a:chOff x="228601" y="1894901"/>
              <a:chExt cx="8882348" cy="3217909"/>
            </a:xfrm>
          </p:grpSpPr>
          <p:sp>
            <p:nvSpPr>
              <p:cNvPr id="8" name="Rectangle 7">
                <a:extLst>
                  <a:ext uri="{FF2B5EF4-FFF2-40B4-BE49-F238E27FC236}">
                    <a16:creationId xmlns:a16="http://schemas.microsoft.com/office/drawing/2014/main" id="{813A239F-0AA2-4628-B8C3-E333345B179C}"/>
                  </a:ext>
                </a:extLst>
              </p:cNvPr>
              <p:cNvSpPr/>
              <p:nvPr/>
            </p:nvSpPr>
            <p:spPr>
              <a:xfrm>
                <a:off x="1539240" y="2866365"/>
                <a:ext cx="2414698" cy="2239035"/>
              </a:xfrm>
              <a:prstGeom prst="rect">
                <a:avLst/>
              </a:prstGeom>
              <a:no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063AB168-A2E9-4060-985C-150CE45B5A2F}"/>
                  </a:ext>
                </a:extLst>
              </p:cNvPr>
              <p:cNvSpPr/>
              <p:nvPr/>
            </p:nvSpPr>
            <p:spPr>
              <a:xfrm rot="16200000">
                <a:off x="-991922" y="3169788"/>
                <a:ext cx="3156133" cy="715087"/>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solidFill>
                      <a:schemeClr val="tx1"/>
                    </a:solidFill>
                    <a:latin typeface="Times New Roman" panose="02020603050405020304" pitchFamily="18" charset="0"/>
                    <a:cs typeface="Times New Roman" panose="02020603050405020304" pitchFamily="18" charset="0"/>
                  </a:rPr>
                  <a:t>IASI Spectra</a:t>
                </a:r>
              </a:p>
              <a:p>
                <a:pPr algn="ctr"/>
                <a:r>
                  <a:rPr lang="en-US" sz="1400" dirty="0">
                    <a:solidFill>
                      <a:schemeClr val="tx1"/>
                    </a:solidFill>
                    <a:latin typeface="Times New Roman" panose="02020603050405020304" pitchFamily="18" charset="0"/>
                    <a:cs typeface="Times New Roman" panose="02020603050405020304" pitchFamily="18" charset="0"/>
                  </a:rPr>
                  <a:t>(Globally, All FORs and FOVs)</a:t>
                </a:r>
              </a:p>
            </p:txBody>
          </p:sp>
          <p:sp>
            <p:nvSpPr>
              <p:cNvPr id="14" name="Rectangle 13">
                <a:extLst>
                  <a:ext uri="{FF2B5EF4-FFF2-40B4-BE49-F238E27FC236}">
                    <a16:creationId xmlns:a16="http://schemas.microsoft.com/office/drawing/2014/main" id="{EDEB6601-3E21-4A55-AFAC-62B19CBCCD01}"/>
                  </a:ext>
                </a:extLst>
              </p:cNvPr>
              <p:cNvSpPr/>
              <p:nvPr/>
            </p:nvSpPr>
            <p:spPr>
              <a:xfrm>
                <a:off x="1676400" y="3277378"/>
                <a:ext cx="2133600" cy="707882"/>
              </a:xfrm>
              <a:prstGeom prst="rect">
                <a:avLst/>
              </a:prstGeom>
              <a:ln>
                <a:prstDash val="dash"/>
              </a:ln>
            </p:spPr>
            <p:style>
              <a:lnRef idx="2">
                <a:schemeClr val="dk1"/>
              </a:lnRef>
              <a:fillRef idx="1">
                <a:schemeClr val="lt1"/>
              </a:fillRef>
              <a:effectRef idx="0">
                <a:schemeClr val="dk1"/>
              </a:effectRef>
              <a:fontRef idx="minor">
                <a:schemeClr val="dk1"/>
              </a:fontRef>
            </p:style>
            <p:txBody>
              <a:bodyPr rtlCol="0" anchor="ctr"/>
              <a:lstStyle/>
              <a:p>
                <a:pPr algn="ctr"/>
                <a:r>
                  <a:rPr lang="en-US" sz="1200" dirty="0">
                    <a:solidFill>
                      <a:schemeClr val="tx1"/>
                    </a:solidFill>
                    <a:latin typeface="Times New Roman" panose="02020603050405020304" pitchFamily="18" charset="0"/>
                    <a:cs typeface="Times New Roman" panose="02020603050405020304" pitchFamily="18" charset="0"/>
                  </a:rPr>
                  <a:t>CrIS measured channels</a:t>
                </a:r>
              </a:p>
              <a:p>
                <a:pPr algn="ctr"/>
                <a:r>
                  <a:rPr lang="en-US" sz="1000" dirty="0">
                    <a:solidFill>
                      <a:schemeClr val="tx1"/>
                    </a:solidFill>
                    <a:latin typeface="Times New Roman" panose="02020603050405020304" pitchFamily="18" charset="0"/>
                    <a:cs typeface="Times New Roman" panose="02020603050405020304" pitchFamily="18" charset="0"/>
                  </a:rPr>
                  <a:t>(0.625 cm-1, 650~1095, 1210~1750, 2155~2550 cm-1)</a:t>
                </a:r>
              </a:p>
            </p:txBody>
          </p:sp>
          <p:sp>
            <p:nvSpPr>
              <p:cNvPr id="17" name="Rectangle 16">
                <a:extLst>
                  <a:ext uri="{FF2B5EF4-FFF2-40B4-BE49-F238E27FC236}">
                    <a16:creationId xmlns:a16="http://schemas.microsoft.com/office/drawing/2014/main" id="{25676AD0-5843-4A17-A2A7-7F4599954F11}"/>
                  </a:ext>
                </a:extLst>
              </p:cNvPr>
              <p:cNvSpPr/>
              <p:nvPr/>
            </p:nvSpPr>
            <p:spPr>
              <a:xfrm>
                <a:off x="1554022" y="1953374"/>
                <a:ext cx="2410095" cy="7432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Times New Roman" panose="02020603050405020304" pitchFamily="18" charset="0"/>
                    <a:cs typeface="Times New Roman" panose="02020603050405020304" pitchFamily="18" charset="0"/>
                  </a:rPr>
                  <a:t>FullCrIS Spectra</a:t>
                </a:r>
              </a:p>
              <a:p>
                <a:pPr algn="ctr"/>
                <a:r>
                  <a:rPr lang="en-US" sz="1050" dirty="0">
                    <a:solidFill>
                      <a:schemeClr val="tx1"/>
                    </a:solidFill>
                    <a:latin typeface="Times New Roman" panose="02020603050405020304" pitchFamily="18" charset="0"/>
                    <a:cs typeface="Times New Roman" panose="02020603050405020304" pitchFamily="18" charset="0"/>
                  </a:rPr>
                  <a:t>(0.625 cm-1, 650~2755 cm-1, continuously)</a:t>
                </a:r>
                <a:endParaRPr lang="en-US" sz="1050" dirty="0">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id="{E5430398-5E5E-4A32-9EB7-FC73DF158738}"/>
                  </a:ext>
                </a:extLst>
              </p:cNvPr>
              <p:cNvSpPr/>
              <p:nvPr/>
            </p:nvSpPr>
            <p:spPr>
              <a:xfrm>
                <a:off x="1676400" y="4305285"/>
                <a:ext cx="2133600" cy="700849"/>
              </a:xfrm>
              <a:prstGeom prst="rect">
                <a:avLst/>
              </a:prstGeom>
              <a:ln>
                <a:prstDash val="dash"/>
              </a:ln>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solidFill>
                      <a:schemeClr val="tx1"/>
                    </a:solidFill>
                    <a:latin typeface="Times New Roman" panose="02020603050405020304" pitchFamily="18" charset="0"/>
                    <a:cs typeface="Times New Roman" panose="02020603050405020304" pitchFamily="18" charset="0"/>
                  </a:rPr>
                  <a:t>CrIS gap channels</a:t>
                </a:r>
              </a:p>
              <a:p>
                <a:pPr algn="ctr"/>
                <a:r>
                  <a:rPr lang="en-US" sz="1000" dirty="0">
                    <a:solidFill>
                      <a:schemeClr val="tx1"/>
                    </a:solidFill>
                    <a:latin typeface="Times New Roman" panose="02020603050405020304" pitchFamily="18" charset="0"/>
                    <a:cs typeface="Times New Roman" panose="02020603050405020304" pitchFamily="18" charset="0"/>
                  </a:rPr>
                  <a:t>(0.625 cm-1, 1095~1210, 1750~2155, 2550~2755 cm-1)</a:t>
                </a:r>
              </a:p>
            </p:txBody>
          </p:sp>
          <p:sp>
            <p:nvSpPr>
              <p:cNvPr id="31" name="Rectangle 30">
                <a:extLst>
                  <a:ext uri="{FF2B5EF4-FFF2-40B4-BE49-F238E27FC236}">
                    <a16:creationId xmlns:a16="http://schemas.microsoft.com/office/drawing/2014/main" id="{57221B56-F63B-4659-9596-67C881DFD1A5}"/>
                  </a:ext>
                </a:extLst>
              </p:cNvPr>
              <p:cNvSpPr/>
              <p:nvPr/>
            </p:nvSpPr>
            <p:spPr>
              <a:xfrm>
                <a:off x="5867400" y="1905000"/>
                <a:ext cx="2133600" cy="88657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Times New Roman" panose="02020603050405020304" pitchFamily="18" charset="0"/>
                    <a:cs typeface="Times New Roman" panose="02020603050405020304" pitchFamily="18" charset="0"/>
                  </a:rPr>
                  <a:t>CrIS-ABI</a:t>
                </a:r>
                <a:r>
                  <a:rPr lang="en-US" sz="1200" b="1" dirty="0">
                    <a:solidFill>
                      <a:schemeClr val="tx1"/>
                    </a:solidFill>
                    <a:latin typeface="Times New Roman" panose="02020603050405020304" pitchFamily="18" charset="0"/>
                    <a:cs typeface="Times New Roman" panose="02020603050405020304" pitchFamily="18" charset="0"/>
                  </a:rPr>
                  <a:t>(truth)</a:t>
                </a:r>
              </a:p>
              <a:p>
                <a:pPr algn="ctr"/>
                <a:r>
                  <a:rPr lang="en-US" sz="1400" dirty="0">
                    <a:solidFill>
                      <a:schemeClr val="tx1"/>
                    </a:solidFill>
                    <a:latin typeface="Times New Roman" panose="02020603050405020304" pitchFamily="18" charset="0"/>
                    <a:cs typeface="Times New Roman" panose="02020603050405020304" pitchFamily="18" charset="0"/>
                  </a:rPr>
                  <a:t>(Regarded as truth)</a:t>
                </a:r>
                <a:endParaRPr lang="en-US" sz="1400" dirty="0">
                  <a:latin typeface="Times New Roman" panose="02020603050405020304" pitchFamily="18" charset="0"/>
                  <a:cs typeface="Times New Roman" panose="02020603050405020304" pitchFamily="18" charset="0"/>
                </a:endParaRPr>
              </a:p>
            </p:txBody>
          </p:sp>
          <p:sp>
            <p:nvSpPr>
              <p:cNvPr id="32" name="Rectangle 31">
                <a:extLst>
                  <a:ext uri="{FF2B5EF4-FFF2-40B4-BE49-F238E27FC236}">
                    <a16:creationId xmlns:a16="http://schemas.microsoft.com/office/drawing/2014/main" id="{FB1C46EB-3BE1-4C3D-9376-DE8B55F93E09}"/>
                  </a:ext>
                </a:extLst>
              </p:cNvPr>
              <p:cNvSpPr/>
              <p:nvPr/>
            </p:nvSpPr>
            <p:spPr>
              <a:xfrm>
                <a:off x="5871990" y="4191007"/>
                <a:ext cx="2133600" cy="914393"/>
              </a:xfrm>
              <a:prstGeom prst="rect">
                <a:avLst/>
              </a:prstGeom>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CN" b="1" dirty="0">
                    <a:solidFill>
                      <a:schemeClr val="tx1"/>
                    </a:solidFill>
                    <a:latin typeface="Times New Roman" panose="02020603050405020304" pitchFamily="18" charset="0"/>
                    <a:cs typeface="Times New Roman" panose="02020603050405020304" pitchFamily="18" charset="0"/>
                  </a:rPr>
                  <a:t>CrIS-ABI</a:t>
                </a:r>
                <a:r>
                  <a:rPr lang="en-US" altLang="zh-CN" sz="1200" b="1" dirty="0">
                    <a:solidFill>
                      <a:schemeClr val="tx1"/>
                    </a:solidFill>
                    <a:latin typeface="Times New Roman" panose="02020603050405020304" pitchFamily="18" charset="0"/>
                    <a:cs typeface="Times New Roman" panose="02020603050405020304" pitchFamily="18" charset="0"/>
                  </a:rPr>
                  <a:t>(gapfilled)</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C38C21CD-29E6-4295-9D0E-BCC1811802C5}"/>
                  </a:ext>
                </a:extLst>
              </p:cNvPr>
              <p:cNvSpPr txBox="1"/>
              <p:nvPr/>
            </p:nvSpPr>
            <p:spPr>
              <a:xfrm>
                <a:off x="5565917" y="3141120"/>
                <a:ext cx="2644865" cy="646331"/>
              </a:xfrm>
              <a:prstGeom prst="rect">
                <a:avLst/>
              </a:prstGeom>
              <a:noFill/>
            </p:spPr>
            <p:txBody>
              <a:bodyPr wrap="square" rtlCol="0">
                <a:spAutoFit/>
              </a:bodyPr>
              <a:lstStyle/>
              <a:p>
                <a:pPr algn="ctr"/>
                <a:r>
                  <a:rPr lang="en-US" sz="1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Advantages of Proxy data</a:t>
                </a:r>
              </a:p>
              <a:p>
                <a:pPr algn="ctr"/>
                <a:r>
                  <a:rPr lang="en-US" sz="11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(Global Scale, no collocation,</a:t>
                </a:r>
                <a:r>
                  <a:rPr lang="zh-CN" altLang="en-US" sz="11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1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spatial average ... uncertainties)</a:t>
                </a:r>
              </a:p>
            </p:txBody>
          </p:sp>
          <p:sp>
            <p:nvSpPr>
              <p:cNvPr id="33" name="Arrow: Down 32">
                <a:extLst>
                  <a:ext uri="{FF2B5EF4-FFF2-40B4-BE49-F238E27FC236}">
                    <a16:creationId xmlns:a16="http://schemas.microsoft.com/office/drawing/2014/main" id="{02AFD0F2-444B-4872-A2B0-FE58C5037018}"/>
                  </a:ext>
                </a:extLst>
              </p:cNvPr>
              <p:cNvSpPr/>
              <p:nvPr/>
            </p:nvSpPr>
            <p:spPr>
              <a:xfrm>
                <a:off x="6819900" y="2797684"/>
                <a:ext cx="228600" cy="35129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Times New Roman" panose="02020603050405020304" pitchFamily="18" charset="0"/>
                  <a:cs typeface="Times New Roman" panose="02020603050405020304" pitchFamily="18" charset="0"/>
                </a:endParaRPr>
              </a:p>
            </p:txBody>
          </p:sp>
          <p:sp>
            <p:nvSpPr>
              <p:cNvPr id="37" name="Arrow: Down 36">
                <a:extLst>
                  <a:ext uri="{FF2B5EF4-FFF2-40B4-BE49-F238E27FC236}">
                    <a16:creationId xmlns:a16="http://schemas.microsoft.com/office/drawing/2014/main" id="{BFA5EE42-F5EE-40E5-B980-5BEF116CC23C}"/>
                  </a:ext>
                </a:extLst>
              </p:cNvPr>
              <p:cNvSpPr/>
              <p:nvPr/>
            </p:nvSpPr>
            <p:spPr>
              <a:xfrm rot="10800000">
                <a:off x="6819900" y="3817410"/>
                <a:ext cx="228600" cy="351298"/>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Times New Roman" panose="02020603050405020304" pitchFamily="18" charset="0"/>
                  <a:cs typeface="Times New Roman" panose="02020603050405020304" pitchFamily="18" charset="0"/>
                </a:endParaRPr>
              </a:p>
            </p:txBody>
          </p:sp>
          <p:sp>
            <p:nvSpPr>
              <p:cNvPr id="36" name="Right Brace 35">
                <a:extLst>
                  <a:ext uri="{FF2B5EF4-FFF2-40B4-BE49-F238E27FC236}">
                    <a16:creationId xmlns:a16="http://schemas.microsoft.com/office/drawing/2014/main" id="{0E8B9ECE-DEB6-449F-96E5-903E599DD137}"/>
                  </a:ext>
                </a:extLst>
              </p:cNvPr>
              <p:cNvSpPr/>
              <p:nvPr/>
            </p:nvSpPr>
            <p:spPr>
              <a:xfrm>
                <a:off x="3817243" y="3751868"/>
                <a:ext cx="222173" cy="1146005"/>
              </a:xfrm>
              <a:prstGeom prst="rightBrace">
                <a:avLst>
                  <a:gd name="adj1" fmla="val 111226"/>
                  <a:gd name="adj2" fmla="val 68618"/>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sz="1600" dirty="0">
                  <a:latin typeface="Times New Roman" panose="02020603050405020304" pitchFamily="18" charset="0"/>
                  <a:cs typeface="Times New Roman" panose="02020603050405020304" pitchFamily="18" charset="0"/>
                </a:endParaRPr>
              </a:p>
            </p:txBody>
          </p:sp>
          <p:sp>
            <p:nvSpPr>
              <p:cNvPr id="43" name="Arrow: Down 42">
                <a:extLst>
                  <a:ext uri="{FF2B5EF4-FFF2-40B4-BE49-F238E27FC236}">
                    <a16:creationId xmlns:a16="http://schemas.microsoft.com/office/drawing/2014/main" id="{30E488DA-DEEA-4C55-A023-0B2A5AB994A0}"/>
                  </a:ext>
                </a:extLst>
              </p:cNvPr>
              <p:cNvSpPr/>
              <p:nvPr/>
            </p:nvSpPr>
            <p:spPr>
              <a:xfrm rot="16200000">
                <a:off x="1102924" y="1938925"/>
                <a:ext cx="303390" cy="59881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Times New Roman" panose="02020603050405020304" pitchFamily="18" charset="0"/>
                  <a:cs typeface="Times New Roman" panose="02020603050405020304" pitchFamily="18" charset="0"/>
                </a:endParaRPr>
              </a:p>
            </p:txBody>
          </p:sp>
          <p:sp>
            <p:nvSpPr>
              <p:cNvPr id="47" name="Arrow: Down 46">
                <a:extLst>
                  <a:ext uri="{FF2B5EF4-FFF2-40B4-BE49-F238E27FC236}">
                    <a16:creationId xmlns:a16="http://schemas.microsoft.com/office/drawing/2014/main" id="{CEA4AD5E-245B-4569-A159-A6960FC2262A}"/>
                  </a:ext>
                </a:extLst>
              </p:cNvPr>
              <p:cNvSpPr/>
              <p:nvPr/>
            </p:nvSpPr>
            <p:spPr>
              <a:xfrm rot="16200000">
                <a:off x="4150544" y="1910085"/>
                <a:ext cx="228601" cy="6014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Times New Roman" panose="02020603050405020304" pitchFamily="18" charset="0"/>
                  <a:cs typeface="Times New Roman" panose="02020603050405020304" pitchFamily="18" charset="0"/>
                </a:endParaRPr>
              </a:p>
            </p:txBody>
          </p:sp>
          <p:sp>
            <p:nvSpPr>
              <p:cNvPr id="48" name="Arrow: Down 47">
                <a:extLst>
                  <a:ext uri="{FF2B5EF4-FFF2-40B4-BE49-F238E27FC236}">
                    <a16:creationId xmlns:a16="http://schemas.microsoft.com/office/drawing/2014/main" id="{8A38B1F9-B556-474E-9A5B-9FF69FAE721C}"/>
                  </a:ext>
                </a:extLst>
              </p:cNvPr>
              <p:cNvSpPr/>
              <p:nvPr/>
            </p:nvSpPr>
            <p:spPr>
              <a:xfrm rot="16200000">
                <a:off x="5567853" y="2018203"/>
                <a:ext cx="228600" cy="37049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Times New Roman" panose="02020603050405020304" pitchFamily="18" charset="0"/>
                  <a:cs typeface="Times New Roman" panose="02020603050405020304" pitchFamily="18" charset="0"/>
                </a:endParaRPr>
              </a:p>
            </p:txBody>
          </p:sp>
          <p:sp>
            <p:nvSpPr>
              <p:cNvPr id="49" name="Arrow: Down 48">
                <a:extLst>
                  <a:ext uri="{FF2B5EF4-FFF2-40B4-BE49-F238E27FC236}">
                    <a16:creationId xmlns:a16="http://schemas.microsoft.com/office/drawing/2014/main" id="{4A701E7E-B693-42A0-AC59-9F6DA7069CC6}"/>
                  </a:ext>
                </a:extLst>
              </p:cNvPr>
              <p:cNvSpPr/>
              <p:nvPr/>
            </p:nvSpPr>
            <p:spPr>
              <a:xfrm rot="16200000">
                <a:off x="4176953" y="4267200"/>
                <a:ext cx="228600" cy="533400"/>
              </a:xfrm>
              <a:prstGeom prst="downArrow">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Times New Roman" panose="02020603050405020304" pitchFamily="18" charset="0"/>
                  <a:cs typeface="Times New Roman" panose="02020603050405020304" pitchFamily="18" charset="0"/>
                </a:endParaRPr>
              </a:p>
            </p:txBody>
          </p:sp>
          <p:sp>
            <p:nvSpPr>
              <p:cNvPr id="50" name="Arrow: Down 49">
                <a:extLst>
                  <a:ext uri="{FF2B5EF4-FFF2-40B4-BE49-F238E27FC236}">
                    <a16:creationId xmlns:a16="http://schemas.microsoft.com/office/drawing/2014/main" id="{F5BC41DF-86AE-4FCB-830F-8FE5219A0C35}"/>
                  </a:ext>
                </a:extLst>
              </p:cNvPr>
              <p:cNvSpPr/>
              <p:nvPr/>
            </p:nvSpPr>
            <p:spPr>
              <a:xfrm rot="16200000">
                <a:off x="5566617" y="4345244"/>
                <a:ext cx="228600" cy="372965"/>
              </a:xfrm>
              <a:prstGeom prst="downArrow">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Times New Roman" panose="02020603050405020304" pitchFamily="18" charset="0"/>
                  <a:cs typeface="Times New Roman" panose="02020603050405020304" pitchFamily="18" charset="0"/>
                </a:endParaRPr>
              </a:p>
            </p:txBody>
          </p:sp>
          <p:cxnSp>
            <p:nvCxnSpPr>
              <p:cNvPr id="46" name="Straight Arrow Connector 45">
                <a:extLst>
                  <a:ext uri="{FF2B5EF4-FFF2-40B4-BE49-F238E27FC236}">
                    <a16:creationId xmlns:a16="http://schemas.microsoft.com/office/drawing/2014/main" id="{DA38C3B8-9A0A-4114-B8FC-DE66E952302F}"/>
                  </a:ext>
                </a:extLst>
              </p:cNvPr>
              <p:cNvCxnSpPr>
                <a:cxnSpLocks/>
                <a:stCxn id="14" idx="2"/>
                <a:endCxn id="18" idx="0"/>
              </p:cNvCxnSpPr>
              <p:nvPr/>
            </p:nvCxnSpPr>
            <p:spPr>
              <a:xfrm>
                <a:off x="2743200" y="3985260"/>
                <a:ext cx="0" cy="32002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51" name="TextBox 50">
                <a:extLst>
                  <a:ext uri="{FF2B5EF4-FFF2-40B4-BE49-F238E27FC236}">
                    <a16:creationId xmlns:a16="http://schemas.microsoft.com/office/drawing/2014/main" id="{3A3C1AFD-2004-400A-8C1B-95DCBDA2BE82}"/>
                  </a:ext>
                </a:extLst>
              </p:cNvPr>
              <p:cNvSpPr txBox="1"/>
              <p:nvPr/>
            </p:nvSpPr>
            <p:spPr>
              <a:xfrm>
                <a:off x="2769219" y="3990678"/>
                <a:ext cx="877593" cy="261610"/>
              </a:xfrm>
              <a:prstGeom prst="rect">
                <a:avLst/>
              </a:prstGeom>
              <a:noFill/>
            </p:spPr>
            <p:txBody>
              <a:bodyPr wrap="square" rtlCol="0">
                <a:spAutoFit/>
              </a:bodyPr>
              <a:lstStyle/>
              <a:p>
                <a:r>
                  <a:rPr lang="en-US" sz="105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Gap Filling</a:t>
                </a:r>
              </a:p>
            </p:txBody>
          </p:sp>
          <p:sp>
            <p:nvSpPr>
              <p:cNvPr id="57" name="TextBox 56">
                <a:extLst>
                  <a:ext uri="{FF2B5EF4-FFF2-40B4-BE49-F238E27FC236}">
                    <a16:creationId xmlns:a16="http://schemas.microsoft.com/office/drawing/2014/main" id="{AE14A2E5-CDD2-4F4B-A4E8-3FD675DA1224}"/>
                  </a:ext>
                </a:extLst>
              </p:cNvPr>
              <p:cNvSpPr txBox="1"/>
              <p:nvPr/>
            </p:nvSpPr>
            <p:spPr>
              <a:xfrm rot="16200000">
                <a:off x="3084213" y="3236612"/>
                <a:ext cx="2256765" cy="261610"/>
              </a:xfrm>
              <a:prstGeom prst="rect">
                <a:avLst/>
              </a:prstGeom>
              <a:noFill/>
            </p:spPr>
            <p:txBody>
              <a:bodyPr wrap="square" rtlCol="0">
                <a:spAutoFit/>
              </a:bodyPr>
              <a:lstStyle/>
              <a:p>
                <a:pPr algn="ctr"/>
                <a:r>
                  <a:rPr lang="en-US" sz="105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Step2. Convolve with GOES-ABI</a:t>
                </a:r>
              </a:p>
            </p:txBody>
          </p:sp>
          <p:grpSp>
            <p:nvGrpSpPr>
              <p:cNvPr id="10" name="Group 9">
                <a:extLst>
                  <a:ext uri="{FF2B5EF4-FFF2-40B4-BE49-F238E27FC236}">
                    <a16:creationId xmlns:a16="http://schemas.microsoft.com/office/drawing/2014/main" id="{26F3269A-4BAD-4F7C-A17D-E65E87F45268}"/>
                  </a:ext>
                </a:extLst>
              </p:cNvPr>
              <p:cNvGrpSpPr/>
              <p:nvPr/>
            </p:nvGrpSpPr>
            <p:grpSpPr>
              <a:xfrm>
                <a:off x="4433771" y="1927860"/>
                <a:ext cx="1154484" cy="3184950"/>
                <a:chOff x="4890971" y="1905000"/>
                <a:chExt cx="1154484" cy="3101130"/>
              </a:xfrm>
            </p:grpSpPr>
            <p:grpSp>
              <p:nvGrpSpPr>
                <p:cNvPr id="7168" name="Group 7167">
                  <a:extLst>
                    <a:ext uri="{FF2B5EF4-FFF2-40B4-BE49-F238E27FC236}">
                      <a16:creationId xmlns:a16="http://schemas.microsoft.com/office/drawing/2014/main" id="{014EE7CF-83E0-4277-A614-3EF65A239C8A}"/>
                    </a:ext>
                  </a:extLst>
                </p:cNvPr>
                <p:cNvGrpSpPr/>
                <p:nvPr/>
              </p:nvGrpSpPr>
              <p:grpSpPr>
                <a:xfrm>
                  <a:off x="4976827" y="1905000"/>
                  <a:ext cx="960346" cy="3101130"/>
                  <a:chOff x="4526054" y="1905000"/>
                  <a:chExt cx="960346" cy="2971800"/>
                </a:xfrm>
              </p:grpSpPr>
              <p:sp>
                <p:nvSpPr>
                  <p:cNvPr id="24" name="Rectangle 23">
                    <a:extLst>
                      <a:ext uri="{FF2B5EF4-FFF2-40B4-BE49-F238E27FC236}">
                        <a16:creationId xmlns:a16="http://schemas.microsoft.com/office/drawing/2014/main" id="{DD9E2327-C614-404B-99E4-DD855512D7E4}"/>
                      </a:ext>
                    </a:extLst>
                  </p:cNvPr>
                  <p:cNvSpPr/>
                  <p:nvPr/>
                </p:nvSpPr>
                <p:spPr>
                  <a:xfrm>
                    <a:off x="4572000" y="1905000"/>
                    <a:ext cx="914400" cy="29718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latin typeface="Times New Roman" panose="02020603050405020304" pitchFamily="18" charset="0"/>
                      <a:cs typeface="Times New Roman" panose="02020603050405020304" pitchFamily="18" charset="0"/>
                    </a:endParaRPr>
                  </a:p>
                </p:txBody>
              </p:sp>
              <p:sp>
                <p:nvSpPr>
                  <p:cNvPr id="58" name="TextBox 57">
                    <a:extLst>
                      <a:ext uri="{FF2B5EF4-FFF2-40B4-BE49-F238E27FC236}">
                        <a16:creationId xmlns:a16="http://schemas.microsoft.com/office/drawing/2014/main" id="{6034C157-3616-4398-9293-EDC94B9C0B1A}"/>
                      </a:ext>
                    </a:extLst>
                  </p:cNvPr>
                  <p:cNvSpPr txBox="1"/>
                  <p:nvPr/>
                </p:nvSpPr>
                <p:spPr>
                  <a:xfrm>
                    <a:off x="4526054" y="1931313"/>
                    <a:ext cx="960346" cy="40205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050" dirty="0">
                        <a:latin typeface="Times New Roman" panose="02020603050405020304" pitchFamily="18" charset="0"/>
                        <a:cs typeface="Times New Roman" panose="02020603050405020304" pitchFamily="18" charset="0"/>
                      </a:rPr>
                      <a:t>GOES-ABI SRF</a:t>
                    </a:r>
                  </a:p>
                </p:txBody>
              </p:sp>
            </p:grpSp>
            <p:graphicFrame>
              <p:nvGraphicFramePr>
                <p:cNvPr id="3" name="Object 2">
                  <a:extLst>
                    <a:ext uri="{FF2B5EF4-FFF2-40B4-BE49-F238E27FC236}">
                      <a16:creationId xmlns:a16="http://schemas.microsoft.com/office/drawing/2014/main" id="{72D73631-A256-4075-82DC-C1CFE05FEEB5}"/>
                    </a:ext>
                  </a:extLst>
                </p:cNvPr>
                <p:cNvGraphicFramePr>
                  <a:graphicFrameLocks noChangeAspect="1"/>
                </p:cNvGraphicFramePr>
                <p:nvPr>
                  <p:extLst>
                    <p:ext uri="{D42A27DB-BD31-4B8C-83A1-F6EECF244321}">
                      <p14:modId xmlns:p14="http://schemas.microsoft.com/office/powerpoint/2010/main" val="3870376877"/>
                    </p:ext>
                  </p:extLst>
                </p:nvPr>
              </p:nvGraphicFramePr>
              <p:xfrm>
                <a:off x="4890971" y="2327449"/>
                <a:ext cx="1132057" cy="866230"/>
              </p:xfrm>
              <a:graphic>
                <a:graphicData uri="http://schemas.openxmlformats.org/presentationml/2006/ole">
                  <mc:AlternateContent xmlns:mc="http://schemas.openxmlformats.org/markup-compatibility/2006">
                    <mc:Choice xmlns:v="urn:schemas-microsoft-com:vml" Requires="v">
                      <p:oleObj spid="_x0000_s7708" name="Graph" r:id="rId4" imgW="3920760" imgH="3000960" progId="Origin50.Graph">
                        <p:embed/>
                      </p:oleObj>
                    </mc:Choice>
                    <mc:Fallback>
                      <p:oleObj name="Graph" r:id="rId4" imgW="3920760" imgH="3000960" progId="Origin50.Graph">
                        <p:embed/>
                        <p:pic>
                          <p:nvPicPr>
                            <p:cNvPr id="0" name=""/>
                            <p:cNvPicPr/>
                            <p:nvPr/>
                          </p:nvPicPr>
                          <p:blipFill>
                            <a:blip r:embed="rId5"/>
                            <a:stretch>
                              <a:fillRect/>
                            </a:stretch>
                          </p:blipFill>
                          <p:spPr>
                            <a:xfrm>
                              <a:off x="4890971" y="2327449"/>
                              <a:ext cx="1132057" cy="866230"/>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3AE5DA4B-9157-4F3A-960F-7AE9F645E237}"/>
                    </a:ext>
                  </a:extLst>
                </p:cNvPr>
                <p:cNvGraphicFramePr>
                  <a:graphicFrameLocks noChangeAspect="1"/>
                </p:cNvGraphicFramePr>
                <p:nvPr>
                  <p:extLst>
                    <p:ext uri="{D42A27DB-BD31-4B8C-83A1-F6EECF244321}">
                      <p14:modId xmlns:p14="http://schemas.microsoft.com/office/powerpoint/2010/main" val="2310702585"/>
                    </p:ext>
                  </p:extLst>
                </p:nvPr>
              </p:nvGraphicFramePr>
              <p:xfrm>
                <a:off x="4892407" y="4038600"/>
                <a:ext cx="1150431" cy="880290"/>
              </p:xfrm>
              <a:graphic>
                <a:graphicData uri="http://schemas.openxmlformats.org/presentationml/2006/ole">
                  <mc:AlternateContent xmlns:mc="http://schemas.openxmlformats.org/markup-compatibility/2006">
                    <mc:Choice xmlns:v="urn:schemas-microsoft-com:vml" Requires="v">
                      <p:oleObj spid="_x0000_s7709" name="Graph" r:id="rId6" imgW="3920760" imgH="3000960" progId="Origin50.Graph">
                        <p:embed/>
                      </p:oleObj>
                    </mc:Choice>
                    <mc:Fallback>
                      <p:oleObj name="Graph" r:id="rId6" imgW="3920760" imgH="3000960" progId="Origin50.Graph">
                        <p:embed/>
                        <p:pic>
                          <p:nvPicPr>
                            <p:cNvPr id="0" name=""/>
                            <p:cNvPicPr/>
                            <p:nvPr/>
                          </p:nvPicPr>
                          <p:blipFill>
                            <a:blip r:embed="rId7"/>
                            <a:stretch>
                              <a:fillRect/>
                            </a:stretch>
                          </p:blipFill>
                          <p:spPr>
                            <a:xfrm>
                              <a:off x="4892407" y="4038600"/>
                              <a:ext cx="1150431" cy="880290"/>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09D44E1D-61F1-4B24-A159-DD089CC5CAE1}"/>
                    </a:ext>
                  </a:extLst>
                </p:cNvPr>
                <p:cNvGraphicFramePr>
                  <a:graphicFrameLocks noChangeAspect="1"/>
                </p:cNvGraphicFramePr>
                <p:nvPr>
                  <p:extLst>
                    <p:ext uri="{D42A27DB-BD31-4B8C-83A1-F6EECF244321}">
                      <p14:modId xmlns:p14="http://schemas.microsoft.com/office/powerpoint/2010/main" val="3472559741"/>
                    </p:ext>
                  </p:extLst>
                </p:nvPr>
              </p:nvGraphicFramePr>
              <p:xfrm>
                <a:off x="4913398" y="3215747"/>
                <a:ext cx="1132057" cy="866230"/>
              </p:xfrm>
              <a:graphic>
                <a:graphicData uri="http://schemas.openxmlformats.org/presentationml/2006/ole">
                  <mc:AlternateContent xmlns:mc="http://schemas.openxmlformats.org/markup-compatibility/2006">
                    <mc:Choice xmlns:v="urn:schemas-microsoft-com:vml" Requires="v">
                      <p:oleObj spid="_x0000_s7710" name="Graph" r:id="rId8" imgW="3920760" imgH="3000960" progId="Origin50.Graph">
                        <p:embed/>
                      </p:oleObj>
                    </mc:Choice>
                    <mc:Fallback>
                      <p:oleObj name="Graph" r:id="rId8" imgW="3920760" imgH="3000960" progId="Origin50.Graph">
                        <p:embed/>
                        <p:pic>
                          <p:nvPicPr>
                            <p:cNvPr id="0" name=""/>
                            <p:cNvPicPr/>
                            <p:nvPr/>
                          </p:nvPicPr>
                          <p:blipFill>
                            <a:blip r:embed="rId9"/>
                            <a:stretch>
                              <a:fillRect/>
                            </a:stretch>
                          </p:blipFill>
                          <p:spPr>
                            <a:xfrm>
                              <a:off x="4913398" y="3215747"/>
                              <a:ext cx="1132057" cy="866230"/>
                            </a:xfrm>
                            <a:prstGeom prst="rect">
                              <a:avLst/>
                            </a:prstGeom>
                          </p:spPr>
                        </p:pic>
                      </p:oleObj>
                    </mc:Fallback>
                  </mc:AlternateContent>
                </a:graphicData>
              </a:graphic>
            </p:graphicFrame>
          </p:grpSp>
          <p:sp>
            <p:nvSpPr>
              <p:cNvPr id="9" name="Rectangle 8">
                <a:extLst>
                  <a:ext uri="{FF2B5EF4-FFF2-40B4-BE49-F238E27FC236}">
                    <a16:creationId xmlns:a16="http://schemas.microsoft.com/office/drawing/2014/main" id="{8911A58F-2843-4C1C-A55C-81184D314C9D}"/>
                  </a:ext>
                </a:extLst>
              </p:cNvPr>
              <p:cNvSpPr/>
              <p:nvPr/>
            </p:nvSpPr>
            <p:spPr>
              <a:xfrm>
                <a:off x="1905000" y="2861846"/>
                <a:ext cx="1776448" cy="307777"/>
              </a:xfrm>
              <a:prstGeom prst="rect">
                <a:avLst/>
              </a:prstGeom>
            </p:spPr>
            <p:txBody>
              <a:bodyPr wrap="none">
                <a:spAutoFit/>
              </a:bodyPr>
              <a:lstStyle/>
              <a:p>
                <a:r>
                  <a:rPr lang="en-US" altLang="zh-CN" sz="1400" b="1" dirty="0">
                    <a:latin typeface="Times New Roman" panose="02020603050405020304" pitchFamily="18" charset="0"/>
                    <a:cs typeface="Times New Roman" panose="02020603050405020304" pitchFamily="18" charset="0"/>
                  </a:rPr>
                  <a:t>CrIS</a:t>
                </a:r>
                <a:r>
                  <a:rPr lang="en-US" altLang="zh-CN" sz="1050" b="1" dirty="0">
                    <a:latin typeface="Times New Roman" panose="02020603050405020304" pitchFamily="18" charset="0"/>
                    <a:cs typeface="Times New Roman" panose="02020603050405020304" pitchFamily="18" charset="0"/>
                  </a:rPr>
                  <a:t>(gapfilled) </a:t>
                </a:r>
                <a:r>
                  <a:rPr lang="en-US" altLang="zh-CN" sz="1400" b="1" dirty="0">
                    <a:latin typeface="Times New Roman" panose="02020603050405020304" pitchFamily="18" charset="0"/>
                    <a:cs typeface="Times New Roman" panose="02020603050405020304" pitchFamily="18" charset="0"/>
                  </a:rPr>
                  <a:t>Spectra</a:t>
                </a:r>
                <a:endParaRPr lang="en-US" sz="1400" b="1" dirty="0">
                  <a:latin typeface="Times New Roman" panose="02020603050405020304" pitchFamily="18" charset="0"/>
                  <a:cs typeface="Times New Roman" panose="02020603050405020304" pitchFamily="18" charset="0"/>
                </a:endParaRPr>
              </a:p>
            </p:txBody>
          </p:sp>
          <p:sp>
            <p:nvSpPr>
              <p:cNvPr id="42" name="Arrow: Down 41">
                <a:extLst>
                  <a:ext uri="{FF2B5EF4-FFF2-40B4-BE49-F238E27FC236}">
                    <a16:creationId xmlns:a16="http://schemas.microsoft.com/office/drawing/2014/main" id="{86737432-73F6-4134-B763-92159CA41E9F}"/>
                  </a:ext>
                </a:extLst>
              </p:cNvPr>
              <p:cNvSpPr/>
              <p:nvPr/>
            </p:nvSpPr>
            <p:spPr>
              <a:xfrm rot="16200000">
                <a:off x="1203960" y="3489960"/>
                <a:ext cx="228600" cy="716280"/>
              </a:xfrm>
              <a:prstGeom prst="downArrow">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Times New Roman" panose="02020603050405020304" pitchFamily="18" charset="0"/>
                  <a:cs typeface="Times New Roman" panose="02020603050405020304" pitchFamily="18" charset="0"/>
                </a:endParaRPr>
              </a:p>
            </p:txBody>
          </p:sp>
          <p:sp>
            <p:nvSpPr>
              <p:cNvPr id="45" name="TextBox 44">
                <a:extLst>
                  <a:ext uri="{FF2B5EF4-FFF2-40B4-BE49-F238E27FC236}">
                    <a16:creationId xmlns:a16="http://schemas.microsoft.com/office/drawing/2014/main" id="{F2E57EDA-723C-4613-9C89-A14604B4B15D}"/>
                  </a:ext>
                </a:extLst>
              </p:cNvPr>
              <p:cNvSpPr txBox="1"/>
              <p:nvPr/>
            </p:nvSpPr>
            <p:spPr>
              <a:xfrm rot="16200000">
                <a:off x="255717" y="2942153"/>
                <a:ext cx="1848235" cy="261610"/>
              </a:xfrm>
              <a:prstGeom prst="rect">
                <a:avLst/>
              </a:prstGeom>
              <a:noFill/>
            </p:spPr>
            <p:txBody>
              <a:bodyPr wrap="square" rtlCol="0">
                <a:spAutoFit/>
              </a:bodyPr>
              <a:lstStyle/>
              <a:p>
                <a:pPr algn="ctr"/>
                <a:r>
                  <a:rPr lang="en-US" sz="105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Step1. Conversion to</a:t>
                </a:r>
              </a:p>
            </p:txBody>
          </p:sp>
          <p:sp>
            <p:nvSpPr>
              <p:cNvPr id="12" name="Right Brace 11">
                <a:extLst>
                  <a:ext uri="{FF2B5EF4-FFF2-40B4-BE49-F238E27FC236}">
                    <a16:creationId xmlns:a16="http://schemas.microsoft.com/office/drawing/2014/main" id="{00A2A75C-6300-43E9-9E20-C859B10C62D5}"/>
                  </a:ext>
                </a:extLst>
              </p:cNvPr>
              <p:cNvSpPr/>
              <p:nvPr/>
            </p:nvSpPr>
            <p:spPr>
              <a:xfrm>
                <a:off x="8033032" y="2368905"/>
                <a:ext cx="354093" cy="2286804"/>
              </a:xfrm>
              <a:prstGeom prst="rightBrace">
                <a:avLst/>
              </a:prstGeom>
              <a:ln>
                <a:prstDash val="solid"/>
              </a:ln>
            </p:spPr>
            <p:style>
              <a:lnRef idx="3">
                <a:schemeClr val="dk1"/>
              </a:lnRef>
              <a:fillRef idx="0">
                <a:schemeClr val="dk1"/>
              </a:fillRef>
              <a:effectRef idx="2">
                <a:schemeClr val="dk1"/>
              </a:effectRef>
              <a:fontRef idx="minor">
                <a:schemeClr val="tx1"/>
              </a:fontRef>
            </p:style>
            <p:txBody>
              <a:bodyPr rtlCol="0" anchor="ctr"/>
              <a:lstStyle/>
              <a:p>
                <a:pPr algn="ctr"/>
                <a:endParaRPr lang="en-US" sz="1600" dirty="0">
                  <a:latin typeface="Times New Roman" panose="02020603050405020304" pitchFamily="18" charset="0"/>
                  <a:cs typeface="Times New Roman" panose="02020603050405020304" pitchFamily="18" charset="0"/>
                </a:endParaRPr>
              </a:p>
            </p:txBody>
          </p:sp>
          <p:sp>
            <p:nvSpPr>
              <p:cNvPr id="53" name="TextBox 52">
                <a:extLst>
                  <a:ext uri="{FF2B5EF4-FFF2-40B4-BE49-F238E27FC236}">
                    <a16:creationId xmlns:a16="http://schemas.microsoft.com/office/drawing/2014/main" id="{98E7E38D-CD91-4732-BA6E-1C6F68374885}"/>
                  </a:ext>
                </a:extLst>
              </p:cNvPr>
              <p:cNvSpPr txBox="1"/>
              <p:nvPr/>
            </p:nvSpPr>
            <p:spPr>
              <a:xfrm rot="16200000">
                <a:off x="7140577" y="3135023"/>
                <a:ext cx="3210493" cy="730250"/>
              </a:xfrm>
              <a:prstGeom prst="rect">
                <a:avLst/>
              </a:prstGeom>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sz="2000" b="1">
                    <a:solidFill>
                      <a:schemeClr val="tx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800" dirty="0">
                    <a:latin typeface="Times New Roman" panose="02020603050405020304" pitchFamily="18" charset="0"/>
                    <a:cs typeface="Times New Roman" panose="02020603050405020304" pitchFamily="18" charset="0"/>
                  </a:rPr>
                  <a:t>Proxy Collocation data</a:t>
                </a:r>
              </a:p>
            </p:txBody>
          </p:sp>
        </p:grpSp>
        <p:sp>
          <p:nvSpPr>
            <p:cNvPr id="19" name="TextBox 18">
              <a:extLst>
                <a:ext uri="{FF2B5EF4-FFF2-40B4-BE49-F238E27FC236}">
                  <a16:creationId xmlns:a16="http://schemas.microsoft.com/office/drawing/2014/main" id="{300F5307-A571-4EB1-A7AA-A10BD3EF752F}"/>
                </a:ext>
              </a:extLst>
            </p:cNvPr>
            <p:cNvSpPr txBox="1"/>
            <p:nvPr/>
          </p:nvSpPr>
          <p:spPr>
            <a:xfrm>
              <a:off x="174433" y="1320445"/>
              <a:ext cx="8887859" cy="338554"/>
            </a:xfrm>
            <a:prstGeom prst="rect">
              <a:avLst/>
            </a:prstGeom>
            <a:solidFill>
              <a:schemeClr val="tx1">
                <a:lumMod val="65000"/>
                <a:lumOff val="35000"/>
              </a:schemeClr>
            </a:solidFill>
          </p:spPr>
          <p:txBody>
            <a:bodyPr wrap="square" rtlCol="0">
              <a:spAutoFit/>
            </a:bodyPr>
            <a:lstStyle/>
            <a:p>
              <a:pPr algn="ctr"/>
              <a:r>
                <a:rPr lang="en-US" sz="1600" b="1" dirty="0">
                  <a:solidFill>
                    <a:schemeClr val="bg1"/>
                  </a:solidFill>
                  <a:latin typeface="Times New Roman" panose="02020603050405020304" pitchFamily="18" charset="0"/>
                  <a:cs typeface="Times New Roman" panose="02020603050405020304" pitchFamily="18" charset="0"/>
                </a:rPr>
                <a:t>Flow chart of the CrIS gap filling method evaluation using IASI proxy data</a:t>
              </a:r>
            </a:p>
          </p:txBody>
        </p:sp>
      </p:grpSp>
      <p:pic>
        <p:nvPicPr>
          <p:cNvPr id="44" name="Picture 5" descr="C:\Users\huixu\Desktop\logo.png">
            <a:extLst>
              <a:ext uri="{FF2B5EF4-FFF2-40B4-BE49-F238E27FC236}">
                <a16:creationId xmlns:a16="http://schemas.microsoft.com/office/drawing/2014/main" id="{8CFBFBE6-DD94-429E-A368-CC421E17C3D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57555" y="58513"/>
            <a:ext cx="1219137" cy="662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51">
            <a:extLst>
              <a:ext uri="{FF2B5EF4-FFF2-40B4-BE49-F238E27FC236}">
                <a16:creationId xmlns:a16="http://schemas.microsoft.com/office/drawing/2014/main" id="{11C4B41B-5796-4324-AA47-F5018BE01D81}"/>
              </a:ext>
            </a:extLst>
          </p:cNvPr>
          <p:cNvPicPr>
            <a:picLocks noChangeAspect="1"/>
          </p:cNvPicPr>
          <p:nvPr/>
        </p:nvPicPr>
        <p:blipFill>
          <a:blip r:embed="rId11"/>
          <a:stretch>
            <a:fillRect/>
          </a:stretch>
        </p:blipFill>
        <p:spPr>
          <a:xfrm>
            <a:off x="57150" y="76200"/>
            <a:ext cx="1566675" cy="618745"/>
          </a:xfrm>
          <a:prstGeom prst="rect">
            <a:avLst/>
          </a:prstGeom>
        </p:spPr>
      </p:pic>
      <p:sp>
        <p:nvSpPr>
          <p:cNvPr id="2" name="Rectangle 1">
            <a:extLst>
              <a:ext uri="{FF2B5EF4-FFF2-40B4-BE49-F238E27FC236}">
                <a16:creationId xmlns:a16="http://schemas.microsoft.com/office/drawing/2014/main" id="{7F73217C-E388-43C3-B559-5BCAA66DCB50}"/>
              </a:ext>
            </a:extLst>
          </p:cNvPr>
          <p:cNvSpPr/>
          <p:nvPr/>
        </p:nvSpPr>
        <p:spPr>
          <a:xfrm>
            <a:off x="4495800" y="2131766"/>
            <a:ext cx="961674" cy="523220"/>
          </a:xfrm>
          <a:prstGeom prst="rect">
            <a:avLst/>
          </a:prstGeom>
        </p:spPr>
        <p:txBody>
          <a:bodyPr wrap="none">
            <a:spAutoFit/>
          </a:bodyPr>
          <a:lstStyle/>
          <a:p>
            <a:pPr algn="ctr"/>
            <a:r>
              <a:rPr lang="en-US" sz="1200" b="1" dirty="0">
                <a:latin typeface="Times New Roman" panose="02020603050405020304" pitchFamily="18" charset="0"/>
                <a:ea typeface="宋体" panose="02010600030101010101" pitchFamily="2" charset="-122"/>
              </a:rPr>
              <a:t>Channel 11 </a:t>
            </a:r>
          </a:p>
          <a:p>
            <a:pPr algn="ctr"/>
            <a:r>
              <a:rPr lang="en-US" sz="1600" b="1" dirty="0">
                <a:latin typeface="Times New Roman" panose="02020603050405020304" pitchFamily="18" charset="0"/>
                <a:ea typeface="宋体" panose="02010600030101010101" pitchFamily="2" charset="-122"/>
              </a:rPr>
              <a:t>(LW)</a:t>
            </a:r>
          </a:p>
        </p:txBody>
      </p:sp>
      <p:sp>
        <p:nvSpPr>
          <p:cNvPr id="61" name="Rectangle 60">
            <a:extLst>
              <a:ext uri="{FF2B5EF4-FFF2-40B4-BE49-F238E27FC236}">
                <a16:creationId xmlns:a16="http://schemas.microsoft.com/office/drawing/2014/main" id="{56F919D3-2E4B-4FAA-8EAC-CE1B01857830}"/>
              </a:ext>
            </a:extLst>
          </p:cNvPr>
          <p:cNvSpPr/>
          <p:nvPr/>
        </p:nvSpPr>
        <p:spPr>
          <a:xfrm>
            <a:off x="4498766" y="3034181"/>
            <a:ext cx="893193" cy="523220"/>
          </a:xfrm>
          <a:prstGeom prst="rect">
            <a:avLst/>
          </a:prstGeom>
        </p:spPr>
        <p:txBody>
          <a:bodyPr wrap="none">
            <a:spAutoFit/>
          </a:bodyPr>
          <a:lstStyle/>
          <a:p>
            <a:pPr algn="ctr"/>
            <a:r>
              <a:rPr lang="en-US" sz="1200" b="1" dirty="0">
                <a:latin typeface="Times New Roman" panose="02020603050405020304" pitchFamily="18" charset="0"/>
                <a:ea typeface="宋体" panose="02010600030101010101" pitchFamily="2" charset="-122"/>
              </a:rPr>
              <a:t>Channel 8 </a:t>
            </a:r>
          </a:p>
          <a:p>
            <a:pPr algn="ctr"/>
            <a:r>
              <a:rPr lang="en-US" sz="1600" b="1" dirty="0">
                <a:latin typeface="Times New Roman" panose="02020603050405020304" pitchFamily="18" charset="0"/>
                <a:ea typeface="宋体" panose="02010600030101010101" pitchFamily="2" charset="-122"/>
              </a:rPr>
              <a:t>(MW)</a:t>
            </a:r>
          </a:p>
        </p:txBody>
      </p:sp>
      <p:sp>
        <p:nvSpPr>
          <p:cNvPr id="62" name="Rectangle 61">
            <a:extLst>
              <a:ext uri="{FF2B5EF4-FFF2-40B4-BE49-F238E27FC236}">
                <a16:creationId xmlns:a16="http://schemas.microsoft.com/office/drawing/2014/main" id="{F5ABEAA0-8CE0-4C01-B01E-8C8F34B495D5}"/>
              </a:ext>
            </a:extLst>
          </p:cNvPr>
          <p:cNvSpPr/>
          <p:nvPr/>
        </p:nvSpPr>
        <p:spPr>
          <a:xfrm>
            <a:off x="4512245" y="3921106"/>
            <a:ext cx="893193" cy="523220"/>
          </a:xfrm>
          <a:prstGeom prst="rect">
            <a:avLst/>
          </a:prstGeom>
        </p:spPr>
        <p:txBody>
          <a:bodyPr wrap="none">
            <a:spAutoFit/>
          </a:bodyPr>
          <a:lstStyle/>
          <a:p>
            <a:pPr algn="ctr"/>
            <a:r>
              <a:rPr lang="en-US" sz="1200" b="1" dirty="0">
                <a:latin typeface="Times New Roman" panose="02020603050405020304" pitchFamily="18" charset="0"/>
                <a:ea typeface="宋体" panose="02010600030101010101" pitchFamily="2" charset="-122"/>
              </a:rPr>
              <a:t>Channel 7 </a:t>
            </a:r>
          </a:p>
          <a:p>
            <a:pPr algn="ctr"/>
            <a:r>
              <a:rPr lang="en-US" sz="1600" b="1" dirty="0">
                <a:latin typeface="Times New Roman" panose="02020603050405020304" pitchFamily="18" charset="0"/>
                <a:ea typeface="宋体" panose="02010600030101010101" pitchFamily="2" charset="-122"/>
              </a:rPr>
              <a:t>(SW)</a:t>
            </a:r>
          </a:p>
        </p:txBody>
      </p:sp>
      <p:grpSp>
        <p:nvGrpSpPr>
          <p:cNvPr id="15" name="Group 14">
            <a:extLst>
              <a:ext uri="{FF2B5EF4-FFF2-40B4-BE49-F238E27FC236}">
                <a16:creationId xmlns:a16="http://schemas.microsoft.com/office/drawing/2014/main" id="{F334B470-8340-4C36-AF6E-53336EFC5CC7}"/>
              </a:ext>
            </a:extLst>
          </p:cNvPr>
          <p:cNvGrpSpPr/>
          <p:nvPr/>
        </p:nvGrpSpPr>
        <p:grpSpPr>
          <a:xfrm>
            <a:off x="-354940" y="4906796"/>
            <a:ext cx="9479890" cy="1441504"/>
            <a:chOff x="-238125" y="4953858"/>
            <a:chExt cx="9479890" cy="1441504"/>
          </a:xfrm>
        </p:grpSpPr>
        <p:graphicFrame>
          <p:nvGraphicFramePr>
            <p:cNvPr id="4" name="Object 3">
              <a:extLst>
                <a:ext uri="{FF2B5EF4-FFF2-40B4-BE49-F238E27FC236}">
                  <a16:creationId xmlns:a16="http://schemas.microsoft.com/office/drawing/2014/main" id="{20AF36D5-276C-4008-8108-360203FAAB9A}"/>
                </a:ext>
              </a:extLst>
            </p:cNvPr>
            <p:cNvGraphicFramePr>
              <a:graphicFrameLocks noChangeAspect="1"/>
            </p:cNvGraphicFramePr>
            <p:nvPr>
              <p:extLst>
                <p:ext uri="{D42A27DB-BD31-4B8C-83A1-F6EECF244321}">
                  <p14:modId xmlns:p14="http://schemas.microsoft.com/office/powerpoint/2010/main" val="1875691486"/>
                </p:ext>
              </p:extLst>
            </p:nvPr>
          </p:nvGraphicFramePr>
          <p:xfrm>
            <a:off x="202230" y="5262436"/>
            <a:ext cx="9039535" cy="1132926"/>
          </p:xfrm>
          <a:graphic>
            <a:graphicData uri="http://schemas.openxmlformats.org/presentationml/2006/ole">
              <mc:AlternateContent xmlns:mc="http://schemas.openxmlformats.org/markup-compatibility/2006">
                <mc:Choice xmlns:v="urn:schemas-microsoft-com:vml" Requires="v">
                  <p:oleObj spid="_x0000_s7711" name="Document" r:id="rId12" imgW="6611240" imgH="829187" progId="Word.Document.12">
                    <p:embed/>
                  </p:oleObj>
                </mc:Choice>
                <mc:Fallback>
                  <p:oleObj name="Document" r:id="rId12" imgW="6611240" imgH="829187" progId="Word.Document.12">
                    <p:embed/>
                    <p:pic>
                      <p:nvPicPr>
                        <p:cNvPr id="0" name=""/>
                        <p:cNvPicPr/>
                        <p:nvPr/>
                      </p:nvPicPr>
                      <p:blipFill>
                        <a:blip r:embed="rId13"/>
                        <a:stretch>
                          <a:fillRect/>
                        </a:stretch>
                      </p:blipFill>
                      <p:spPr>
                        <a:xfrm>
                          <a:off x="202230" y="5262436"/>
                          <a:ext cx="9039535" cy="1132926"/>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C15E254E-A8A6-4D25-A6FE-AD5214E1EA4D}"/>
                </a:ext>
              </a:extLst>
            </p:cNvPr>
            <p:cNvSpPr/>
            <p:nvPr/>
          </p:nvSpPr>
          <p:spPr>
            <a:xfrm>
              <a:off x="-238125" y="4953858"/>
              <a:ext cx="5410200" cy="307777"/>
            </a:xfrm>
            <a:prstGeom prst="rect">
              <a:avLst/>
            </a:prstGeom>
          </p:spPr>
          <p:txBody>
            <a:bodyPr wrap="square">
              <a:spAutoFit/>
            </a:bodyPr>
            <a:lstStyle/>
            <a:p>
              <a:pPr algn="ctr"/>
              <a:r>
                <a:rPr lang="en-US" sz="1400" cap="small" dirty="0">
                  <a:latin typeface="Times New Roman" panose="02020603050405020304" pitchFamily="18" charset="0"/>
                  <a:ea typeface="宋体" panose="02010600030101010101" pitchFamily="2" charset="-122"/>
                </a:rPr>
                <a:t>CrIS spectral band coverage for GOES-16 ABI.</a:t>
              </a:r>
            </a:p>
          </p:txBody>
        </p:sp>
      </p:grpSp>
      <p:sp>
        <p:nvSpPr>
          <p:cNvPr id="64" name="Rectangle 63">
            <a:extLst>
              <a:ext uri="{FF2B5EF4-FFF2-40B4-BE49-F238E27FC236}">
                <a16:creationId xmlns:a16="http://schemas.microsoft.com/office/drawing/2014/main" id="{7F3AAEC7-35B5-4938-AEAF-667DE397F272}"/>
              </a:ext>
            </a:extLst>
          </p:cNvPr>
          <p:cNvSpPr/>
          <p:nvPr/>
        </p:nvSpPr>
        <p:spPr>
          <a:xfrm>
            <a:off x="4724400" y="5015328"/>
            <a:ext cx="4261690" cy="1169551"/>
          </a:xfrm>
          <a:prstGeom prst="rect">
            <a:avLst/>
          </a:prstGeom>
          <a:ln>
            <a:solidFill>
              <a:schemeClr val="tx1"/>
            </a:solidFill>
          </a:ln>
        </p:spPr>
        <p:txBody>
          <a:bodyPr wrap="square">
            <a:spAutoFit/>
          </a:bodyPr>
          <a:lstStyle/>
          <a:p>
            <a:pPr algn="just"/>
            <a:r>
              <a:rPr lang="en-US" sz="1400" dirty="0">
                <a:latin typeface="Times New Roman" panose="02020603050405020304" pitchFamily="18" charset="0"/>
                <a:cs typeface="Times New Roman" panose="02020603050405020304" pitchFamily="18" charset="0"/>
              </a:rPr>
              <a:t>The</a:t>
            </a:r>
            <a:r>
              <a:rPr lang="zh-CN" altLang="en-US" sz="1400" dirty="0">
                <a:latin typeface="Times New Roman" panose="02020603050405020304" pitchFamily="18" charset="0"/>
                <a:cs typeface="Times New Roman" panose="02020603050405020304" pitchFamily="18" charset="0"/>
              </a:rPr>
              <a:t> </a:t>
            </a:r>
            <a:r>
              <a:rPr lang="en-US" altLang="zh-CN" sz="1400" dirty="0">
                <a:latin typeface="Times New Roman" panose="02020603050405020304" pitchFamily="18" charset="0"/>
                <a:cs typeface="Times New Roman" panose="02020603050405020304" pitchFamily="18" charset="0"/>
              </a:rPr>
              <a:t>difference</a:t>
            </a:r>
            <a:r>
              <a:rPr lang="zh-CN" altLang="en-US" sz="1400" dirty="0">
                <a:latin typeface="Times New Roman" panose="02020603050405020304" pitchFamily="18" charset="0"/>
                <a:cs typeface="Times New Roman" panose="02020603050405020304" pitchFamily="18" charset="0"/>
              </a:rPr>
              <a:t> </a:t>
            </a:r>
            <a:r>
              <a:rPr lang="en-US" altLang="zh-CN" sz="1400" dirty="0">
                <a:latin typeface="Times New Roman" panose="02020603050405020304" pitchFamily="18" charset="0"/>
                <a:cs typeface="Times New Roman" panose="02020603050405020304" pitchFamily="18" charset="0"/>
              </a:rPr>
              <a:t>between </a:t>
            </a:r>
            <a:r>
              <a:rPr lang="en-US" altLang="zh-CN" sz="1400" b="1" dirty="0">
                <a:latin typeface="Times New Roman" panose="02020603050405020304" pitchFamily="18" charset="0"/>
                <a:cs typeface="Times New Roman" panose="02020603050405020304" pitchFamily="18" charset="0"/>
              </a:rPr>
              <a:t>CrIS-ABI</a:t>
            </a:r>
            <a:r>
              <a:rPr lang="en-US" altLang="zh-CN" sz="1050" b="1" dirty="0">
                <a:latin typeface="Times New Roman" panose="02020603050405020304" pitchFamily="18" charset="0"/>
                <a:cs typeface="Times New Roman" panose="02020603050405020304" pitchFamily="18" charset="0"/>
              </a:rPr>
              <a:t>(gapfilled) </a:t>
            </a:r>
            <a:r>
              <a:rPr lang="en-US" altLang="zh-CN" sz="1400" dirty="0">
                <a:latin typeface="Times New Roman" panose="02020603050405020304" pitchFamily="18" charset="0"/>
                <a:cs typeface="Times New Roman" panose="02020603050405020304" pitchFamily="18" charset="0"/>
              </a:rPr>
              <a:t>and </a:t>
            </a:r>
            <a:r>
              <a:rPr lang="en-US" sz="1400" b="1" dirty="0">
                <a:latin typeface="Times New Roman" panose="02020603050405020304" pitchFamily="18" charset="0"/>
                <a:cs typeface="Times New Roman" panose="02020603050405020304" pitchFamily="18" charset="0"/>
              </a:rPr>
              <a:t>CrIS-ABI(truth)</a:t>
            </a:r>
            <a:r>
              <a:rPr lang="en-US" altLang="zh-CN" sz="1400" dirty="0">
                <a:latin typeface="Times New Roman" panose="02020603050405020304" pitchFamily="18" charset="0"/>
                <a:cs typeface="Times New Roman" panose="02020603050405020304" pitchFamily="18" charset="0"/>
              </a:rPr>
              <a:t> can be regarded as the uncertainty of gap filling which is mainly caused by the following two parts: </a:t>
            </a:r>
          </a:p>
          <a:p>
            <a:pPr marL="342900" indent="-342900" algn="just">
              <a:buAutoNum type="arabicParenR"/>
            </a:pPr>
            <a:r>
              <a:rPr lang="en-US" altLang="zh-CN" sz="1400" i="1" u="sng" dirty="0">
                <a:latin typeface="Times New Roman" panose="02020603050405020304" pitchFamily="18" charset="0"/>
                <a:cs typeface="Times New Roman" panose="02020603050405020304" pitchFamily="18" charset="0"/>
              </a:rPr>
              <a:t>fitting error of the gap filling method </a:t>
            </a:r>
          </a:p>
          <a:p>
            <a:pPr marL="342900" indent="-342900" algn="just">
              <a:buAutoNum type="arabicParenR"/>
            </a:pPr>
            <a:r>
              <a:rPr lang="fr-FR" altLang="zh-CN" sz="1400" i="1" u="sng" dirty="0">
                <a:latin typeface="Times New Roman" panose="02020603050405020304" pitchFamily="18" charset="0"/>
                <a:cs typeface="Times New Roman" panose="02020603050405020304" pitchFamily="18" charset="0"/>
              </a:rPr>
              <a:t>the original IASI instrument noise.</a:t>
            </a:r>
            <a:endParaRPr lang="en-US" altLang="zh-CN" sz="1400" i="1" u="sng" dirty="0">
              <a:latin typeface="Times New Roman" panose="02020603050405020304" pitchFamily="18" charset="0"/>
              <a:cs typeface="Times New Roman" panose="02020603050405020304" pitchFamily="18" charset="0"/>
            </a:endParaRPr>
          </a:p>
        </p:txBody>
      </p:sp>
      <p:sp>
        <p:nvSpPr>
          <p:cNvPr id="23" name="Arrow: Right 22">
            <a:extLst>
              <a:ext uri="{FF2B5EF4-FFF2-40B4-BE49-F238E27FC236}">
                <a16:creationId xmlns:a16="http://schemas.microsoft.com/office/drawing/2014/main" id="{D84B16A1-1FBB-4568-A9F5-6DDC74E3463B}"/>
              </a:ext>
            </a:extLst>
          </p:cNvPr>
          <p:cNvSpPr/>
          <p:nvPr/>
        </p:nvSpPr>
        <p:spPr>
          <a:xfrm rot="5400000">
            <a:off x="8381596" y="4678854"/>
            <a:ext cx="492964" cy="34610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5" name="TextBox 64">
            <a:extLst>
              <a:ext uri="{FF2B5EF4-FFF2-40B4-BE49-F238E27FC236}">
                <a16:creationId xmlns:a16="http://schemas.microsoft.com/office/drawing/2014/main" id="{2E31B518-80C9-41DA-8D4C-7F3E8A3923F9}"/>
              </a:ext>
            </a:extLst>
          </p:cNvPr>
          <p:cNvSpPr txBox="1"/>
          <p:nvPr/>
        </p:nvSpPr>
        <p:spPr>
          <a:xfrm>
            <a:off x="415910" y="6365148"/>
            <a:ext cx="8616979" cy="307777"/>
          </a:xfrm>
          <a:prstGeom prst="rect">
            <a:avLst/>
          </a:prstGeom>
          <a:noFill/>
        </p:spPr>
        <p:txBody>
          <a:bodyPr wrap="square" rtlCol="0">
            <a:spAutoFit/>
          </a:bodyPr>
          <a:lstStyle/>
          <a:p>
            <a:pPr algn="just"/>
            <a:r>
              <a:rPr lang="en-US" altLang="zh-CN" sz="1400" dirty="0">
                <a:latin typeface="Times New Roman" panose="02020603050405020304" pitchFamily="18" charset="0"/>
                <a:cs typeface="Times New Roman" panose="02020603050405020304" pitchFamily="18" charset="0"/>
              </a:rPr>
              <a:t>In the following analysis, their difference refer to </a:t>
            </a:r>
            <a:r>
              <a:rPr lang="en-US" altLang="zh-CN" sz="1400" b="1" dirty="0">
                <a:latin typeface="Times New Roman" panose="02020603050405020304" pitchFamily="18" charset="0"/>
                <a:cs typeface="Times New Roman" panose="02020603050405020304" pitchFamily="18" charset="0"/>
              </a:rPr>
              <a:t>CrIS-ABI</a:t>
            </a:r>
            <a:r>
              <a:rPr lang="en-US" altLang="zh-CN" sz="1050" b="1" dirty="0">
                <a:latin typeface="Times New Roman" panose="02020603050405020304" pitchFamily="18" charset="0"/>
                <a:cs typeface="Times New Roman" panose="02020603050405020304" pitchFamily="18" charset="0"/>
              </a:rPr>
              <a:t>(gapfilled) </a:t>
            </a:r>
            <a:r>
              <a:rPr lang="en-US" altLang="zh-CN" sz="1400" b="1" dirty="0">
                <a:latin typeface="Times New Roman" panose="02020603050405020304" pitchFamily="18" charset="0"/>
                <a:cs typeface="Times New Roman" panose="02020603050405020304" pitchFamily="18" charset="0"/>
              </a:rPr>
              <a:t>minus </a:t>
            </a:r>
            <a:r>
              <a:rPr lang="en-US" sz="1400" b="1" dirty="0">
                <a:latin typeface="Times New Roman" panose="02020603050405020304" pitchFamily="18" charset="0"/>
                <a:cs typeface="Times New Roman" panose="02020603050405020304" pitchFamily="18" charset="0"/>
              </a:rPr>
              <a:t>CrIS-ABI(truth)</a:t>
            </a:r>
            <a:r>
              <a:rPr lang="en-US" sz="1400" dirty="0">
                <a:latin typeface="Times New Roman" panose="02020603050405020304" pitchFamily="18" charset="0"/>
                <a:cs typeface="Times New Roman" panose="02020603050405020304" pitchFamily="18" charset="0"/>
              </a:rPr>
              <a:t>.</a:t>
            </a:r>
            <a:r>
              <a:rPr lang="en-US" altLang="zh-CN" sz="1400" dirty="0">
                <a:latin typeface="Times New Roman" panose="02020603050405020304" pitchFamily="18" charset="0"/>
                <a:cs typeface="Times New Roman" panose="02020603050405020304" pitchFamily="18" charset="0"/>
              </a:rPr>
              <a:t> </a:t>
            </a:r>
            <a:endParaRPr lang="en-US" altLang="zh-CN"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615525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2">
            <a:extLst>
              <a:ext uri="{FF2B5EF4-FFF2-40B4-BE49-F238E27FC236}">
                <a16:creationId xmlns:a16="http://schemas.microsoft.com/office/drawing/2014/main" id="{228C48FA-2C24-4310-83BC-9507271A0BA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fld id="{3EA638AD-8189-41F9-BDD7-F7C8FEFBF46D}" type="slidenum">
              <a:rPr lang="en-US" altLang="zh-CN" sz="1400" smtClean="0"/>
              <a:pPr>
                <a:spcBef>
                  <a:spcPct val="0"/>
                </a:spcBef>
                <a:buFontTx/>
                <a:buNone/>
              </a:pPr>
              <a:t>5</a:t>
            </a:fld>
            <a:endParaRPr lang="en-US" altLang="zh-CN" sz="1400" dirty="0"/>
          </a:p>
        </p:txBody>
      </p:sp>
      <p:sp>
        <p:nvSpPr>
          <p:cNvPr id="7172" name="矩形 3">
            <a:extLst>
              <a:ext uri="{FF2B5EF4-FFF2-40B4-BE49-F238E27FC236}">
                <a16:creationId xmlns:a16="http://schemas.microsoft.com/office/drawing/2014/main" id="{A8EA9346-FE83-4114-9AD5-B374E6FE5FBF}"/>
              </a:ext>
            </a:extLst>
          </p:cNvPr>
          <p:cNvSpPr>
            <a:spLocks noChangeArrowheads="1"/>
          </p:cNvSpPr>
          <p:nvPr/>
        </p:nvSpPr>
        <p:spPr bwMode="auto">
          <a:xfrm>
            <a:off x="841074" y="538043"/>
            <a:ext cx="788898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514350" indent="-514350" algn="ctr">
              <a:spcBef>
                <a:spcPct val="0"/>
              </a:spcBef>
              <a:buFont typeface="+mj-lt"/>
              <a:buAutoNum type="romanUcPeriod"/>
            </a:pPr>
            <a:r>
              <a:rPr lang="en-US" altLang="en-US" sz="2000" b="1" dirty="0">
                <a:latin typeface="+mj-lt"/>
                <a:cs typeface="Times New Roman" panose="02020603050405020304" pitchFamily="18" charset="0"/>
              </a:rPr>
              <a:t>The performance of CrIS spectral gap filling in inter-comparisons</a:t>
            </a:r>
          </a:p>
        </p:txBody>
      </p:sp>
      <p:cxnSp>
        <p:nvCxnSpPr>
          <p:cNvPr id="16" name="Straight Connector 3">
            <a:extLst>
              <a:ext uri="{FF2B5EF4-FFF2-40B4-BE49-F238E27FC236}">
                <a16:creationId xmlns:a16="http://schemas.microsoft.com/office/drawing/2014/main" id="{BC33314B-060F-4BDA-A9FD-8E61CBD36978}"/>
              </a:ext>
            </a:extLst>
          </p:cNvPr>
          <p:cNvCxnSpPr/>
          <p:nvPr/>
        </p:nvCxnSpPr>
        <p:spPr>
          <a:xfrm>
            <a:off x="0" y="990600"/>
            <a:ext cx="9134475"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44" name="Picture 5" descr="C:\Users\huixu\Desktop\logo.png">
            <a:extLst>
              <a:ext uri="{FF2B5EF4-FFF2-40B4-BE49-F238E27FC236}">
                <a16:creationId xmlns:a16="http://schemas.microsoft.com/office/drawing/2014/main" id="{8CFBFBE6-DD94-429E-A368-CC421E17C3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7555" y="58513"/>
            <a:ext cx="1219137" cy="662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51">
            <a:extLst>
              <a:ext uri="{FF2B5EF4-FFF2-40B4-BE49-F238E27FC236}">
                <a16:creationId xmlns:a16="http://schemas.microsoft.com/office/drawing/2014/main" id="{11C4B41B-5796-4324-AA47-F5018BE01D81}"/>
              </a:ext>
            </a:extLst>
          </p:cNvPr>
          <p:cNvPicPr>
            <a:picLocks noChangeAspect="1"/>
          </p:cNvPicPr>
          <p:nvPr/>
        </p:nvPicPr>
        <p:blipFill>
          <a:blip r:embed="rId4"/>
          <a:stretch>
            <a:fillRect/>
          </a:stretch>
        </p:blipFill>
        <p:spPr>
          <a:xfrm>
            <a:off x="57150" y="76200"/>
            <a:ext cx="1566675" cy="618745"/>
          </a:xfrm>
          <a:prstGeom prst="rect">
            <a:avLst/>
          </a:prstGeom>
        </p:spPr>
      </p:pic>
      <p:sp>
        <p:nvSpPr>
          <p:cNvPr id="2" name="Rectangle 1">
            <a:extLst>
              <a:ext uri="{FF2B5EF4-FFF2-40B4-BE49-F238E27FC236}">
                <a16:creationId xmlns:a16="http://schemas.microsoft.com/office/drawing/2014/main" id="{F1F08D1B-FA3B-4867-8062-826A45CEB4E0}"/>
              </a:ext>
            </a:extLst>
          </p:cNvPr>
          <p:cNvSpPr/>
          <p:nvPr/>
        </p:nvSpPr>
        <p:spPr>
          <a:xfrm>
            <a:off x="152400" y="1119878"/>
            <a:ext cx="2726067" cy="369332"/>
          </a:xfrm>
          <a:prstGeom prst="rect">
            <a:avLst/>
          </a:prstGeom>
        </p:spPr>
        <p:txBody>
          <a:bodyPr wrap="none">
            <a:spAutoFit/>
          </a:bodyPr>
          <a:lstStyle/>
          <a:p>
            <a:pPr marL="285750" indent="-285750">
              <a:buFont typeface="Wingdings" panose="05000000000000000000" pitchFamily="2" charset="2"/>
              <a:buChar char="Ø"/>
            </a:pPr>
            <a:r>
              <a:rPr lang="en-US" altLang="en-US" b="1" dirty="0">
                <a:latin typeface="+mj-lt"/>
              </a:rPr>
              <a:t>A. Training dataset analysis</a:t>
            </a:r>
          </a:p>
        </p:txBody>
      </p:sp>
      <p:sp>
        <p:nvSpPr>
          <p:cNvPr id="3" name="Rectangle 2">
            <a:extLst>
              <a:ext uri="{FF2B5EF4-FFF2-40B4-BE49-F238E27FC236}">
                <a16:creationId xmlns:a16="http://schemas.microsoft.com/office/drawing/2014/main" id="{C1E8CAF8-4898-4ACA-83C5-58C30E5E7A2C}"/>
              </a:ext>
            </a:extLst>
          </p:cNvPr>
          <p:cNvSpPr/>
          <p:nvPr/>
        </p:nvSpPr>
        <p:spPr>
          <a:xfrm>
            <a:off x="532733" y="1535679"/>
            <a:ext cx="8306467" cy="830997"/>
          </a:xfrm>
          <a:prstGeom prst="rect">
            <a:avLst/>
          </a:prstGeom>
        </p:spPr>
        <p:txBody>
          <a:bodyPr wrap="square">
            <a:spAutoFit/>
          </a:bodyPr>
          <a:lstStyle/>
          <a:p>
            <a:pPr algn="just"/>
            <a:r>
              <a:rPr lang="en-US" sz="1600" dirty="0">
                <a:latin typeface="Times New Roman" panose="02020603050405020304" pitchFamily="18" charset="0"/>
                <a:ea typeface="宋体" panose="02010600030101010101" pitchFamily="2" charset="-122"/>
              </a:rPr>
              <a:t>Training datasets randomly selected from different months and seasons in the years between 2014 and 2018 are investigated. </a:t>
            </a:r>
          </a:p>
          <a:p>
            <a:pPr algn="just"/>
            <a:r>
              <a:rPr lang="en-US" sz="1600" dirty="0">
                <a:latin typeface="Times New Roman" panose="02020603050405020304" pitchFamily="18" charset="0"/>
                <a:ea typeface="宋体" panose="02010600030101010101" pitchFamily="2" charset="-122"/>
              </a:rPr>
              <a:t>The testing data (10 April 2015) are not included in the training datasets.</a:t>
            </a:r>
          </a:p>
        </p:txBody>
      </p:sp>
      <p:grpSp>
        <p:nvGrpSpPr>
          <p:cNvPr id="9" name="Group 8">
            <a:extLst>
              <a:ext uri="{FF2B5EF4-FFF2-40B4-BE49-F238E27FC236}">
                <a16:creationId xmlns:a16="http://schemas.microsoft.com/office/drawing/2014/main" id="{12C911FC-519C-4673-A4FD-AE56380BA6F4}"/>
              </a:ext>
            </a:extLst>
          </p:cNvPr>
          <p:cNvGrpSpPr/>
          <p:nvPr/>
        </p:nvGrpSpPr>
        <p:grpSpPr>
          <a:xfrm>
            <a:off x="1" y="2338410"/>
            <a:ext cx="5257800" cy="4062390"/>
            <a:chOff x="314326" y="2209800"/>
            <a:chExt cx="5257800" cy="4062390"/>
          </a:xfrm>
        </p:grpSpPr>
        <p:grpSp>
          <p:nvGrpSpPr>
            <p:cNvPr id="7" name="Group 6">
              <a:extLst>
                <a:ext uri="{FF2B5EF4-FFF2-40B4-BE49-F238E27FC236}">
                  <a16:creationId xmlns:a16="http://schemas.microsoft.com/office/drawing/2014/main" id="{D58D61EC-86BC-499A-ABC3-3BCC5D29148B}"/>
                </a:ext>
              </a:extLst>
            </p:cNvPr>
            <p:cNvGrpSpPr/>
            <p:nvPr/>
          </p:nvGrpSpPr>
          <p:grpSpPr>
            <a:xfrm>
              <a:off x="314326" y="2527165"/>
              <a:ext cx="5257800" cy="3745025"/>
              <a:chOff x="57151" y="1904988"/>
              <a:chExt cx="5603819" cy="4281004"/>
            </a:xfrm>
          </p:grpSpPr>
          <p:pic>
            <p:nvPicPr>
              <p:cNvPr id="56" name="Picture 55">
                <a:extLst>
                  <a:ext uri="{FF2B5EF4-FFF2-40B4-BE49-F238E27FC236}">
                    <a16:creationId xmlns:a16="http://schemas.microsoft.com/office/drawing/2014/main" id="{C14B90AC-B367-4BC0-A55F-64A6212B5C59}"/>
                  </a:ext>
                </a:extLst>
              </p:cNvPr>
              <p:cNvPicPr/>
              <p:nvPr/>
            </p:nvPicPr>
            <p:blipFill rotWithShape="1">
              <a:blip r:embed="rId5">
                <a:extLst>
                  <a:ext uri="{28A0092B-C50C-407E-A947-70E740481C1C}">
                    <a14:useLocalDpi xmlns:a14="http://schemas.microsoft.com/office/drawing/2010/main" val="0"/>
                  </a:ext>
                </a:extLst>
              </a:blip>
              <a:srcRect t="-2302" b="-1"/>
              <a:stretch/>
            </p:blipFill>
            <p:spPr bwMode="auto">
              <a:xfrm>
                <a:off x="57151" y="1904988"/>
                <a:ext cx="5603819" cy="3295649"/>
              </a:xfrm>
              <a:prstGeom prst="rect">
                <a:avLst/>
              </a:prstGeom>
              <a:noFill/>
              <a:ln>
                <a:noFill/>
              </a:ln>
              <a:extLst>
                <a:ext uri="{53640926-AAD7-44D8-BBD7-CCE9431645EC}">
                  <a14:shadowObscured xmlns:a14="http://schemas.microsoft.com/office/drawing/2010/main"/>
                </a:ext>
              </a:extLst>
            </p:spPr>
          </p:pic>
          <p:sp>
            <p:nvSpPr>
              <p:cNvPr id="5" name="Rectangle 4">
                <a:extLst>
                  <a:ext uri="{FF2B5EF4-FFF2-40B4-BE49-F238E27FC236}">
                    <a16:creationId xmlns:a16="http://schemas.microsoft.com/office/drawing/2014/main" id="{1A8A67CD-E5BB-4A2B-91DC-36B740E60312}"/>
                  </a:ext>
                </a:extLst>
              </p:cNvPr>
              <p:cNvSpPr/>
              <p:nvPr/>
            </p:nvSpPr>
            <p:spPr>
              <a:xfrm rot="18641867">
                <a:off x="67902" y="5076736"/>
                <a:ext cx="1701649" cy="4797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2016, 4 days</a:t>
                </a:r>
              </a:p>
              <a:p>
                <a:pPr algn="ctr"/>
                <a:r>
                  <a:rPr lang="en-US" sz="1100" dirty="0"/>
                  <a:t>(scan interval: 2)</a:t>
                </a:r>
              </a:p>
            </p:txBody>
          </p:sp>
          <p:sp>
            <p:nvSpPr>
              <p:cNvPr id="13" name="Rectangle 12">
                <a:extLst>
                  <a:ext uri="{FF2B5EF4-FFF2-40B4-BE49-F238E27FC236}">
                    <a16:creationId xmlns:a16="http://schemas.microsoft.com/office/drawing/2014/main" id="{F31C3649-42FE-46BB-9196-7D19FF80A8B5}"/>
                  </a:ext>
                </a:extLst>
              </p:cNvPr>
              <p:cNvSpPr/>
              <p:nvPr/>
            </p:nvSpPr>
            <p:spPr>
              <a:xfrm rot="18641867">
                <a:off x="758228" y="5076736"/>
                <a:ext cx="1701649" cy="4797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2016, 6 days</a:t>
                </a:r>
              </a:p>
              <a:p>
                <a:pPr lvl="0" algn="ctr"/>
                <a:r>
                  <a:rPr lang="en-US" sz="1100" dirty="0">
                    <a:solidFill>
                      <a:prstClr val="white"/>
                    </a:solidFill>
                  </a:rPr>
                  <a:t>(scan interval: 2)</a:t>
                </a:r>
              </a:p>
            </p:txBody>
          </p:sp>
          <p:sp>
            <p:nvSpPr>
              <p:cNvPr id="14" name="Rectangle 13">
                <a:extLst>
                  <a:ext uri="{FF2B5EF4-FFF2-40B4-BE49-F238E27FC236}">
                    <a16:creationId xmlns:a16="http://schemas.microsoft.com/office/drawing/2014/main" id="{36B14C07-3AF3-429F-8E57-C5E022DEE988}"/>
                  </a:ext>
                </a:extLst>
              </p:cNvPr>
              <p:cNvSpPr/>
              <p:nvPr/>
            </p:nvSpPr>
            <p:spPr>
              <a:xfrm rot="18641867">
                <a:off x="1445463" y="5079099"/>
                <a:ext cx="1701649" cy="4797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2016,12 days</a:t>
                </a:r>
              </a:p>
              <a:p>
                <a:pPr lvl="0" algn="ctr"/>
                <a:r>
                  <a:rPr lang="en-US" sz="1100" dirty="0">
                    <a:solidFill>
                      <a:prstClr val="white"/>
                    </a:solidFill>
                  </a:rPr>
                  <a:t>(scan interval: 2)</a:t>
                </a:r>
              </a:p>
            </p:txBody>
          </p:sp>
          <p:sp>
            <p:nvSpPr>
              <p:cNvPr id="15" name="Rectangle 14">
                <a:extLst>
                  <a:ext uri="{FF2B5EF4-FFF2-40B4-BE49-F238E27FC236}">
                    <a16:creationId xmlns:a16="http://schemas.microsoft.com/office/drawing/2014/main" id="{AC13B53E-7957-464A-B49E-4AD66EAEEC3F}"/>
                  </a:ext>
                </a:extLst>
              </p:cNvPr>
              <p:cNvSpPr/>
              <p:nvPr/>
            </p:nvSpPr>
            <p:spPr>
              <a:xfrm rot="18641867">
                <a:off x="2155601" y="5073878"/>
                <a:ext cx="1701649" cy="47976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400" dirty="0"/>
                  <a:t>2016, 4 days</a:t>
                </a:r>
              </a:p>
              <a:p>
                <a:pPr algn="ctr"/>
                <a:r>
                  <a:rPr lang="en-US" sz="1100" dirty="0"/>
                  <a:t>(scan interval: </a:t>
                </a:r>
                <a:r>
                  <a:rPr lang="en-US" sz="1100" dirty="0">
                    <a:solidFill>
                      <a:schemeClr val="tx1"/>
                    </a:solidFill>
                  </a:rPr>
                  <a:t>5</a:t>
                </a:r>
                <a:r>
                  <a:rPr lang="en-US" sz="1100" dirty="0"/>
                  <a:t>)</a:t>
                </a:r>
              </a:p>
            </p:txBody>
          </p:sp>
          <p:sp>
            <p:nvSpPr>
              <p:cNvPr id="17" name="Rectangle 16">
                <a:extLst>
                  <a:ext uri="{FF2B5EF4-FFF2-40B4-BE49-F238E27FC236}">
                    <a16:creationId xmlns:a16="http://schemas.microsoft.com/office/drawing/2014/main" id="{9F9780AA-10C9-4F36-850E-CB5E219D7EEB}"/>
                  </a:ext>
                </a:extLst>
              </p:cNvPr>
              <p:cNvSpPr/>
              <p:nvPr/>
            </p:nvSpPr>
            <p:spPr>
              <a:xfrm rot="18641867">
                <a:off x="2849508" y="5076736"/>
                <a:ext cx="1701649" cy="47976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400" dirty="0"/>
                  <a:t>2016, 4 days</a:t>
                </a:r>
              </a:p>
              <a:p>
                <a:pPr algn="ctr"/>
                <a:r>
                  <a:rPr lang="en-US" sz="1100" dirty="0"/>
                  <a:t>(scan interval: </a:t>
                </a:r>
                <a:r>
                  <a:rPr lang="en-US" sz="1100" dirty="0">
                    <a:solidFill>
                      <a:schemeClr val="tx1"/>
                    </a:solidFill>
                  </a:rPr>
                  <a:t>10</a:t>
                </a:r>
                <a:r>
                  <a:rPr lang="en-US" sz="1100" dirty="0"/>
                  <a:t>)</a:t>
                </a:r>
              </a:p>
            </p:txBody>
          </p:sp>
          <p:sp>
            <p:nvSpPr>
              <p:cNvPr id="18" name="Rectangle 17">
                <a:extLst>
                  <a:ext uri="{FF2B5EF4-FFF2-40B4-BE49-F238E27FC236}">
                    <a16:creationId xmlns:a16="http://schemas.microsoft.com/office/drawing/2014/main" id="{F6D0BA52-59C5-4169-93DB-77A1C7C5F8A7}"/>
                  </a:ext>
                </a:extLst>
              </p:cNvPr>
              <p:cNvSpPr/>
              <p:nvPr/>
            </p:nvSpPr>
            <p:spPr>
              <a:xfrm rot="18641867">
                <a:off x="3532342" y="5095283"/>
                <a:ext cx="1701650" cy="47976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400" dirty="0"/>
                  <a:t>2016, 4 days</a:t>
                </a:r>
              </a:p>
              <a:p>
                <a:pPr algn="ctr"/>
                <a:r>
                  <a:rPr lang="en-US" sz="1100" dirty="0"/>
                  <a:t>(scan interval: </a:t>
                </a:r>
                <a:r>
                  <a:rPr lang="en-US" sz="1100" dirty="0">
                    <a:solidFill>
                      <a:schemeClr val="tx1"/>
                    </a:solidFill>
                  </a:rPr>
                  <a:t>15</a:t>
                </a:r>
                <a:r>
                  <a:rPr lang="en-US" sz="1100" dirty="0"/>
                  <a:t>)</a:t>
                </a:r>
              </a:p>
            </p:txBody>
          </p:sp>
        </p:grpSp>
        <p:sp>
          <p:nvSpPr>
            <p:cNvPr id="27" name="Rectangle 26">
              <a:extLst>
                <a:ext uri="{FF2B5EF4-FFF2-40B4-BE49-F238E27FC236}">
                  <a16:creationId xmlns:a16="http://schemas.microsoft.com/office/drawing/2014/main" id="{653316A2-510C-447A-BDBD-1F21F8E37A73}"/>
                </a:ext>
              </a:extLst>
            </p:cNvPr>
            <p:cNvSpPr/>
            <p:nvPr/>
          </p:nvSpPr>
          <p:spPr>
            <a:xfrm>
              <a:off x="619125" y="2209800"/>
              <a:ext cx="4876800" cy="369332"/>
            </a:xfrm>
            <a:prstGeom prst="rect">
              <a:avLst/>
            </a:prstGeom>
          </p:spPr>
          <p:txBody>
            <a:bodyPr wrap="square">
              <a:spAutoFit/>
            </a:bodyPr>
            <a:lstStyle/>
            <a:p>
              <a:r>
                <a:rPr lang="en-US" sz="1400" cap="small" dirty="0">
                  <a:latin typeface="Times New Roman" panose="02020603050405020304" pitchFamily="18" charset="0"/>
                  <a:ea typeface="宋体" panose="02010600030101010101" pitchFamily="2" charset="-122"/>
                </a:rPr>
                <a:t>Training datasets are selected from </a:t>
              </a:r>
              <a:r>
                <a:rPr lang="en-US" sz="1400" b="1" cap="small" dirty="0">
                  <a:effectLst>
                    <a:outerShdw blurRad="38100" dist="38100" dir="2700000" algn="tl">
                      <a:srgbClr val="000000">
                        <a:alpha val="43137"/>
                      </a:srgbClr>
                    </a:outerShdw>
                  </a:effectLst>
                  <a:latin typeface="Times New Roman" panose="02020603050405020304" pitchFamily="18" charset="0"/>
                  <a:ea typeface="宋体" panose="02010600030101010101" pitchFamily="2" charset="-122"/>
                </a:rPr>
                <a:t>the </a:t>
              </a:r>
              <a:r>
                <a:rPr lang="en-US" b="1" cap="small" dirty="0">
                  <a:effectLst>
                    <a:outerShdw blurRad="38100" dist="38100" dir="2700000" algn="tl">
                      <a:srgbClr val="000000">
                        <a:alpha val="43137"/>
                      </a:srgbClr>
                    </a:outerShdw>
                  </a:effectLst>
                  <a:latin typeface="Times New Roman" panose="02020603050405020304" pitchFamily="18" charset="0"/>
                  <a:ea typeface="宋体" panose="02010600030101010101" pitchFamily="2" charset="-122"/>
                </a:rPr>
                <a:t>same year</a:t>
              </a:r>
              <a:endParaRPr lang="en-US" sz="1400" b="1" cap="small" dirty="0">
                <a:effectLst>
                  <a:outerShdw blurRad="38100" dist="38100" dir="2700000" algn="tl">
                    <a:srgbClr val="000000">
                      <a:alpha val="43137"/>
                    </a:srgbClr>
                  </a:outerShdw>
                </a:effectLst>
                <a:latin typeface="Times New Roman" panose="02020603050405020304" pitchFamily="18" charset="0"/>
                <a:ea typeface="宋体" panose="02010600030101010101" pitchFamily="2" charset="-122"/>
              </a:endParaRPr>
            </a:p>
          </p:txBody>
        </p:sp>
      </p:grpSp>
      <p:sp>
        <p:nvSpPr>
          <p:cNvPr id="8" name="Rectangle 7">
            <a:extLst>
              <a:ext uri="{FF2B5EF4-FFF2-40B4-BE49-F238E27FC236}">
                <a16:creationId xmlns:a16="http://schemas.microsoft.com/office/drawing/2014/main" id="{E2E87B09-2382-41A7-85AC-E5AAA8A44560}"/>
              </a:ext>
            </a:extLst>
          </p:cNvPr>
          <p:cNvSpPr/>
          <p:nvPr/>
        </p:nvSpPr>
        <p:spPr>
          <a:xfrm>
            <a:off x="532733" y="6319957"/>
            <a:ext cx="8385958" cy="307777"/>
          </a:xfrm>
          <a:prstGeom prst="rect">
            <a:avLst/>
          </a:prstGeom>
        </p:spPr>
        <p:txBody>
          <a:bodyPr wrap="square">
            <a:spAutoFit/>
          </a:bodyPr>
          <a:lstStyle/>
          <a:p>
            <a:r>
              <a:rPr lang="en-US" sz="1400" b="1" dirty="0">
                <a:latin typeface="Times New Roman" panose="02020603050405020304" pitchFamily="18" charset="0"/>
                <a:ea typeface="宋体" panose="02010600030101010101" pitchFamily="2" charset="-122"/>
                <a:cs typeface="Times New Roman" panose="02020603050405020304" pitchFamily="18" charset="0"/>
              </a:rPr>
              <a:t>Column bar </a:t>
            </a:r>
            <a:r>
              <a:rPr lang="en-US" sz="1400" dirty="0">
                <a:latin typeface="Times New Roman" panose="02020603050405020304" pitchFamily="18" charset="0"/>
                <a:ea typeface="宋体" panose="02010600030101010101" pitchFamily="2" charset="-122"/>
                <a:cs typeface="Times New Roman" panose="02020603050405020304" pitchFamily="18" charset="0"/>
              </a:rPr>
              <a:t>is the mean bias between CrIS-ABI</a:t>
            </a:r>
            <a:r>
              <a:rPr lang="en-US" sz="1400" baseline="-25000" dirty="0">
                <a:latin typeface="Times New Roman" panose="02020603050405020304" pitchFamily="18" charset="0"/>
                <a:ea typeface="宋体" panose="02010600030101010101" pitchFamily="2" charset="-122"/>
                <a:cs typeface="Times New Roman" panose="02020603050405020304" pitchFamily="18" charset="0"/>
              </a:rPr>
              <a:t>(gapfilled) </a:t>
            </a:r>
            <a:r>
              <a:rPr lang="en-US" sz="1400" dirty="0">
                <a:latin typeface="Times New Roman" panose="02020603050405020304" pitchFamily="18" charset="0"/>
                <a:ea typeface="宋体" panose="02010600030101010101" pitchFamily="2" charset="-122"/>
                <a:cs typeface="Times New Roman" panose="02020603050405020304" pitchFamily="18" charset="0"/>
              </a:rPr>
              <a:t>and CrIS-ABI</a:t>
            </a:r>
            <a:r>
              <a:rPr lang="en-US" sz="1400" baseline="-25000" dirty="0">
                <a:latin typeface="Times New Roman" panose="02020603050405020304" pitchFamily="18" charset="0"/>
                <a:ea typeface="宋体" panose="02010600030101010101" pitchFamily="2" charset="-122"/>
                <a:cs typeface="Times New Roman" panose="02020603050405020304" pitchFamily="18" charset="0"/>
              </a:rPr>
              <a:t>(truth), </a:t>
            </a:r>
            <a:r>
              <a:rPr lang="en-US" sz="1400" b="1" dirty="0">
                <a:latin typeface="Times New Roman" panose="02020603050405020304" pitchFamily="18" charset="0"/>
                <a:cs typeface="Times New Roman" panose="02020603050405020304" pitchFamily="18" charset="0"/>
              </a:rPr>
              <a:t>Y-error bar </a:t>
            </a:r>
            <a:r>
              <a:rPr lang="en-US" sz="1400" dirty="0">
                <a:latin typeface="Times New Roman" panose="02020603050405020304" pitchFamily="18" charset="0"/>
                <a:cs typeface="Times New Roman" panose="02020603050405020304" pitchFamily="18" charset="0"/>
              </a:rPr>
              <a:t>is their standard deviation. </a:t>
            </a:r>
          </a:p>
        </p:txBody>
      </p:sp>
      <p:sp>
        <p:nvSpPr>
          <p:cNvPr id="10" name="Rectangle 9">
            <a:extLst>
              <a:ext uri="{FF2B5EF4-FFF2-40B4-BE49-F238E27FC236}">
                <a16:creationId xmlns:a16="http://schemas.microsoft.com/office/drawing/2014/main" id="{2A666805-68E9-42C0-A69B-2F8658185869}"/>
              </a:ext>
            </a:extLst>
          </p:cNvPr>
          <p:cNvSpPr/>
          <p:nvPr/>
        </p:nvSpPr>
        <p:spPr>
          <a:xfrm>
            <a:off x="5211159" y="2330987"/>
            <a:ext cx="3832666" cy="3372077"/>
          </a:xfrm>
          <a:prstGeom prst="rect">
            <a:avLst/>
          </a:prstGeom>
          <a:ln w="9525">
            <a:noFill/>
          </a:ln>
        </p:spPr>
        <p:style>
          <a:lnRef idx="2">
            <a:schemeClr val="dk1"/>
          </a:lnRef>
          <a:fillRef idx="1">
            <a:schemeClr val="lt1"/>
          </a:fillRef>
          <a:effectRef idx="0">
            <a:schemeClr val="dk1"/>
          </a:effectRef>
          <a:fontRef idx="minor">
            <a:schemeClr val="dk1"/>
          </a:fontRef>
        </p:style>
        <p:txBody>
          <a:bodyPr wrap="square">
            <a:spAutoFit/>
          </a:bodyPr>
          <a:lstStyle/>
          <a:p>
            <a:pPr marL="285750" indent="-285750" algn="just">
              <a:lnSpc>
                <a:spcPct val="150000"/>
              </a:lnSpc>
              <a:buFont typeface="Wingdings" panose="05000000000000000000" pitchFamily="2" charset="2"/>
              <a:buChar char="§"/>
            </a:pPr>
            <a:r>
              <a:rPr lang="en-US" sz="1600" b="1" dirty="0">
                <a:solidFill>
                  <a:srgbClr val="FF0000"/>
                </a:solidFill>
                <a:latin typeface="Times New Roman" panose="02020603050405020304" pitchFamily="18" charset="0"/>
                <a:ea typeface="宋体" panose="02010600030101010101" pitchFamily="2" charset="-122"/>
              </a:rPr>
              <a:t>Similar statistical results are observed for different training datasets</a:t>
            </a:r>
            <a:r>
              <a:rPr lang="en-US" sz="1600" dirty="0">
                <a:solidFill>
                  <a:srgbClr val="FF0000"/>
                </a:solidFill>
                <a:latin typeface="Times New Roman" panose="02020603050405020304" pitchFamily="18" charset="0"/>
                <a:ea typeface="宋体" panose="02010600030101010101" pitchFamily="2" charset="-122"/>
              </a:rPr>
              <a:t>.</a:t>
            </a:r>
          </a:p>
          <a:p>
            <a:pPr marL="285750" indent="-285750" algn="just">
              <a:lnSpc>
                <a:spcPct val="150000"/>
              </a:lnSpc>
              <a:buFont typeface="Wingdings" panose="05000000000000000000" pitchFamily="2" charset="2"/>
              <a:buChar char="§"/>
            </a:pPr>
            <a:r>
              <a:rPr lang="en-US" sz="1600" dirty="0">
                <a:latin typeface="Times New Roman" panose="02020603050405020304" pitchFamily="18" charset="0"/>
                <a:ea typeface="宋体" panose="02010600030101010101" pitchFamily="2" charset="-122"/>
              </a:rPr>
              <a:t>The training data sample increasing does not bring significant improvement in the gap filling result.</a:t>
            </a:r>
          </a:p>
          <a:p>
            <a:pPr marL="285750" indent="-285750" algn="just">
              <a:lnSpc>
                <a:spcPct val="150000"/>
              </a:lnSpc>
              <a:buFont typeface="Wingdings" panose="05000000000000000000" pitchFamily="2" charset="2"/>
              <a:buChar char="§"/>
            </a:pPr>
            <a:r>
              <a:rPr lang="en-US" sz="1600" dirty="0">
                <a:latin typeface="Times New Roman" panose="02020603050405020304" pitchFamily="18" charset="0"/>
                <a:ea typeface="宋体" panose="02010600030101010101" pitchFamily="2" charset="-122"/>
              </a:rPr>
              <a:t>The gap filling results still keep negligible change even we increase the scan interval from two to fifteen in the training dataset selection</a:t>
            </a:r>
          </a:p>
        </p:txBody>
      </p:sp>
      <p:grpSp>
        <p:nvGrpSpPr>
          <p:cNvPr id="19" name="Group 18">
            <a:extLst>
              <a:ext uri="{FF2B5EF4-FFF2-40B4-BE49-F238E27FC236}">
                <a16:creationId xmlns:a16="http://schemas.microsoft.com/office/drawing/2014/main" id="{775C9D03-0297-417E-8588-3E1A1BE4FC18}"/>
              </a:ext>
            </a:extLst>
          </p:cNvPr>
          <p:cNvGrpSpPr/>
          <p:nvPr/>
        </p:nvGrpSpPr>
        <p:grpSpPr>
          <a:xfrm rot="317683">
            <a:off x="6428047" y="991415"/>
            <a:ext cx="2774071" cy="553212"/>
            <a:chOff x="6265535" y="954478"/>
            <a:chExt cx="2774071" cy="553212"/>
          </a:xfrm>
        </p:grpSpPr>
        <p:sp>
          <p:nvSpPr>
            <p:cNvPr id="6" name="Rectangle: Rounded Corners 5">
              <a:extLst>
                <a:ext uri="{FF2B5EF4-FFF2-40B4-BE49-F238E27FC236}">
                  <a16:creationId xmlns:a16="http://schemas.microsoft.com/office/drawing/2014/main" id="{2D5EEF21-A883-482A-B23B-1E5B909CAE34}"/>
                </a:ext>
              </a:extLst>
            </p:cNvPr>
            <p:cNvSpPr/>
            <p:nvPr/>
          </p:nvSpPr>
          <p:spPr>
            <a:xfrm>
              <a:off x="6265535" y="1053455"/>
              <a:ext cx="2464520" cy="335622"/>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r>
                <a:rPr lang="en-US" sz="1600" b="1" dirty="0"/>
                <a:t>Training dataset matters</a:t>
              </a:r>
            </a:p>
          </p:txBody>
        </p:sp>
        <p:pic>
          <p:nvPicPr>
            <p:cNvPr id="12" name="Picture 11">
              <a:extLst>
                <a:ext uri="{FF2B5EF4-FFF2-40B4-BE49-F238E27FC236}">
                  <a16:creationId xmlns:a16="http://schemas.microsoft.com/office/drawing/2014/main" id="{1041F68F-7096-42E2-8E8C-FCC713E882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86394" y="954478"/>
              <a:ext cx="553212" cy="553212"/>
            </a:xfrm>
            <a:prstGeom prst="rect">
              <a:avLst/>
            </a:prstGeom>
          </p:spPr>
        </p:pic>
      </p:grpSp>
    </p:spTree>
    <p:extLst>
      <p:ext uri="{BB962C8B-B14F-4D97-AF65-F5344CB8AC3E}">
        <p14:creationId xmlns:p14="http://schemas.microsoft.com/office/powerpoint/2010/main" val="19502600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2">
            <a:extLst>
              <a:ext uri="{FF2B5EF4-FFF2-40B4-BE49-F238E27FC236}">
                <a16:creationId xmlns:a16="http://schemas.microsoft.com/office/drawing/2014/main" id="{228C48FA-2C24-4310-83BC-9507271A0BA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fld id="{3EA638AD-8189-41F9-BDD7-F7C8FEFBF46D}" type="slidenum">
              <a:rPr lang="en-US" altLang="zh-CN" sz="1400" smtClean="0"/>
              <a:pPr>
                <a:spcBef>
                  <a:spcPct val="0"/>
                </a:spcBef>
                <a:buFontTx/>
                <a:buNone/>
              </a:pPr>
              <a:t>6</a:t>
            </a:fld>
            <a:endParaRPr lang="en-US" altLang="zh-CN" sz="1400" dirty="0"/>
          </a:p>
        </p:txBody>
      </p:sp>
      <p:sp>
        <p:nvSpPr>
          <p:cNvPr id="7172" name="矩形 3">
            <a:extLst>
              <a:ext uri="{FF2B5EF4-FFF2-40B4-BE49-F238E27FC236}">
                <a16:creationId xmlns:a16="http://schemas.microsoft.com/office/drawing/2014/main" id="{A8EA9346-FE83-4114-9AD5-B374E6FE5FBF}"/>
              </a:ext>
            </a:extLst>
          </p:cNvPr>
          <p:cNvSpPr>
            <a:spLocks noChangeArrowheads="1"/>
          </p:cNvSpPr>
          <p:nvPr/>
        </p:nvSpPr>
        <p:spPr bwMode="auto">
          <a:xfrm>
            <a:off x="841074" y="538043"/>
            <a:ext cx="788898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514350" indent="-514350" algn="ctr">
              <a:spcBef>
                <a:spcPct val="0"/>
              </a:spcBef>
              <a:buFont typeface="+mj-lt"/>
              <a:buAutoNum type="romanUcPeriod"/>
            </a:pPr>
            <a:r>
              <a:rPr lang="en-US" altLang="en-US" sz="2000" b="1" dirty="0">
                <a:latin typeface="+mj-lt"/>
                <a:cs typeface="Times New Roman" panose="02020603050405020304" pitchFamily="18" charset="0"/>
              </a:rPr>
              <a:t>The performance of CrIS spectral gap filling in inter-comparisons</a:t>
            </a:r>
          </a:p>
        </p:txBody>
      </p:sp>
      <p:cxnSp>
        <p:nvCxnSpPr>
          <p:cNvPr id="16" name="Straight Connector 3">
            <a:extLst>
              <a:ext uri="{FF2B5EF4-FFF2-40B4-BE49-F238E27FC236}">
                <a16:creationId xmlns:a16="http://schemas.microsoft.com/office/drawing/2014/main" id="{BC33314B-060F-4BDA-A9FD-8E61CBD36978}"/>
              </a:ext>
            </a:extLst>
          </p:cNvPr>
          <p:cNvCxnSpPr/>
          <p:nvPr/>
        </p:nvCxnSpPr>
        <p:spPr>
          <a:xfrm>
            <a:off x="0" y="990600"/>
            <a:ext cx="9134475"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44" name="Picture 5" descr="C:\Users\huixu\Desktop\logo.png">
            <a:extLst>
              <a:ext uri="{FF2B5EF4-FFF2-40B4-BE49-F238E27FC236}">
                <a16:creationId xmlns:a16="http://schemas.microsoft.com/office/drawing/2014/main" id="{8CFBFBE6-DD94-429E-A368-CC421E17C3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7555" y="58513"/>
            <a:ext cx="1219137" cy="662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51">
            <a:extLst>
              <a:ext uri="{FF2B5EF4-FFF2-40B4-BE49-F238E27FC236}">
                <a16:creationId xmlns:a16="http://schemas.microsoft.com/office/drawing/2014/main" id="{11C4B41B-5796-4324-AA47-F5018BE01D81}"/>
              </a:ext>
            </a:extLst>
          </p:cNvPr>
          <p:cNvPicPr>
            <a:picLocks noChangeAspect="1"/>
          </p:cNvPicPr>
          <p:nvPr/>
        </p:nvPicPr>
        <p:blipFill>
          <a:blip r:embed="rId4"/>
          <a:stretch>
            <a:fillRect/>
          </a:stretch>
        </p:blipFill>
        <p:spPr>
          <a:xfrm>
            <a:off x="57150" y="76200"/>
            <a:ext cx="1566675" cy="618745"/>
          </a:xfrm>
          <a:prstGeom prst="rect">
            <a:avLst/>
          </a:prstGeom>
        </p:spPr>
      </p:pic>
      <p:sp>
        <p:nvSpPr>
          <p:cNvPr id="2" name="Rectangle 1">
            <a:extLst>
              <a:ext uri="{FF2B5EF4-FFF2-40B4-BE49-F238E27FC236}">
                <a16:creationId xmlns:a16="http://schemas.microsoft.com/office/drawing/2014/main" id="{F1F08D1B-FA3B-4867-8062-826A45CEB4E0}"/>
              </a:ext>
            </a:extLst>
          </p:cNvPr>
          <p:cNvSpPr/>
          <p:nvPr/>
        </p:nvSpPr>
        <p:spPr>
          <a:xfrm>
            <a:off x="152400" y="1119878"/>
            <a:ext cx="2726067" cy="369332"/>
          </a:xfrm>
          <a:prstGeom prst="rect">
            <a:avLst/>
          </a:prstGeom>
        </p:spPr>
        <p:txBody>
          <a:bodyPr wrap="none">
            <a:spAutoFit/>
          </a:bodyPr>
          <a:lstStyle/>
          <a:p>
            <a:pPr marL="285750" indent="-285750">
              <a:buFont typeface="Wingdings" panose="05000000000000000000" pitchFamily="2" charset="2"/>
              <a:buChar char="Ø"/>
            </a:pPr>
            <a:r>
              <a:rPr lang="en-US" altLang="en-US" b="1" dirty="0">
                <a:latin typeface="+mj-lt"/>
              </a:rPr>
              <a:t>A. Training dataset analysis</a:t>
            </a:r>
          </a:p>
        </p:txBody>
      </p:sp>
      <p:sp>
        <p:nvSpPr>
          <p:cNvPr id="10" name="Rectangle 9">
            <a:extLst>
              <a:ext uri="{FF2B5EF4-FFF2-40B4-BE49-F238E27FC236}">
                <a16:creationId xmlns:a16="http://schemas.microsoft.com/office/drawing/2014/main" id="{2A666805-68E9-42C0-A69B-2F8658185869}"/>
              </a:ext>
            </a:extLst>
          </p:cNvPr>
          <p:cNvSpPr/>
          <p:nvPr/>
        </p:nvSpPr>
        <p:spPr>
          <a:xfrm>
            <a:off x="5246288" y="1806446"/>
            <a:ext cx="3824059" cy="2169825"/>
          </a:xfrm>
          <a:prstGeom prst="rect">
            <a:avLst/>
          </a:prstGeom>
          <a:ln w="9525">
            <a:noFill/>
          </a:ln>
        </p:spPr>
        <p:style>
          <a:lnRef idx="2">
            <a:schemeClr val="dk1"/>
          </a:lnRef>
          <a:fillRef idx="1">
            <a:schemeClr val="lt1"/>
          </a:fillRef>
          <a:effectRef idx="0">
            <a:schemeClr val="dk1"/>
          </a:effectRef>
          <a:fontRef idx="minor">
            <a:schemeClr val="dk1"/>
          </a:fontRef>
        </p:style>
        <p:txBody>
          <a:bodyPr wrap="square">
            <a:spAutoFit/>
          </a:bodyPr>
          <a:lstStyle/>
          <a:p>
            <a:pPr marL="285750" indent="-285750" algn="just">
              <a:lnSpc>
                <a:spcPts val="1800"/>
              </a:lnSpc>
              <a:buFont typeface="Wingdings" panose="05000000000000000000" pitchFamily="2" charset="2"/>
              <a:buChar char="§"/>
            </a:pPr>
            <a:r>
              <a:rPr lang="en-US" sz="1600" b="1" dirty="0">
                <a:solidFill>
                  <a:srgbClr val="FF0000"/>
                </a:solidFill>
                <a:latin typeface="Times New Roman" panose="02020603050405020304" pitchFamily="18" charset="0"/>
                <a:ea typeface="宋体" panose="02010600030101010101" pitchFamily="2" charset="-122"/>
              </a:rPr>
              <a:t>Tiny differences are observed in the gap filling results with different year derived coefficients</a:t>
            </a:r>
            <a:r>
              <a:rPr lang="en-US" sz="1600" dirty="0">
                <a:latin typeface="Times New Roman" panose="02020603050405020304" pitchFamily="18" charset="0"/>
                <a:ea typeface="宋体" panose="02010600030101010101" pitchFamily="2" charset="-122"/>
              </a:rPr>
              <a:t>.</a:t>
            </a:r>
          </a:p>
          <a:p>
            <a:pPr marL="285750" indent="-285750" algn="just">
              <a:lnSpc>
                <a:spcPts val="1800"/>
              </a:lnSpc>
              <a:buFont typeface="Wingdings" panose="05000000000000000000" pitchFamily="2" charset="2"/>
              <a:buChar char="§"/>
            </a:pPr>
            <a:r>
              <a:rPr lang="en-US" sz="1600" dirty="0">
                <a:latin typeface="Times New Roman" panose="02020603050405020304" pitchFamily="18" charset="0"/>
                <a:ea typeface="宋体" panose="02010600030101010101" pitchFamily="2" charset="-122"/>
              </a:rPr>
              <a:t>Particularly, the result calculated with  the multi-year (Black) training data derived coefficients is quite like those from the yearly (Blue) derived coefficients both in mean and standard deviation. </a:t>
            </a:r>
          </a:p>
        </p:txBody>
      </p:sp>
      <p:grpSp>
        <p:nvGrpSpPr>
          <p:cNvPr id="21" name="Group 20">
            <a:extLst>
              <a:ext uri="{FF2B5EF4-FFF2-40B4-BE49-F238E27FC236}">
                <a16:creationId xmlns:a16="http://schemas.microsoft.com/office/drawing/2014/main" id="{8C09CA0F-0D2D-49A6-BDB5-51713E45F334}"/>
              </a:ext>
            </a:extLst>
          </p:cNvPr>
          <p:cNvGrpSpPr/>
          <p:nvPr/>
        </p:nvGrpSpPr>
        <p:grpSpPr>
          <a:xfrm>
            <a:off x="69171" y="1649414"/>
            <a:ext cx="5257800" cy="4564255"/>
            <a:chOff x="1828800" y="1618487"/>
            <a:chExt cx="5257800" cy="4564255"/>
          </a:xfrm>
        </p:grpSpPr>
        <p:grpSp>
          <p:nvGrpSpPr>
            <p:cNvPr id="22" name="Group 21">
              <a:extLst>
                <a:ext uri="{FF2B5EF4-FFF2-40B4-BE49-F238E27FC236}">
                  <a16:creationId xmlns:a16="http://schemas.microsoft.com/office/drawing/2014/main" id="{DA4C30B6-AE8A-475C-9134-8260F19124BB}"/>
                </a:ext>
              </a:extLst>
            </p:cNvPr>
            <p:cNvGrpSpPr/>
            <p:nvPr/>
          </p:nvGrpSpPr>
          <p:grpSpPr>
            <a:xfrm>
              <a:off x="1828800" y="1938528"/>
              <a:ext cx="5257800" cy="4244214"/>
              <a:chOff x="1828800" y="1938528"/>
              <a:chExt cx="5257800" cy="4244214"/>
            </a:xfrm>
          </p:grpSpPr>
          <p:pic>
            <p:nvPicPr>
              <p:cNvPr id="24" name="Picture 23">
                <a:extLst>
                  <a:ext uri="{FF2B5EF4-FFF2-40B4-BE49-F238E27FC236}">
                    <a16:creationId xmlns:a16="http://schemas.microsoft.com/office/drawing/2014/main" id="{F3563D7F-990F-44CF-9BEE-D563F5063B75}"/>
                  </a:ext>
                </a:extLst>
              </p:cNvPr>
              <p:cNvPicPr/>
              <p:nvPr/>
            </p:nvPicPr>
            <p:blipFill rotWithShape="1">
              <a:blip r:embed="rId5">
                <a:extLst>
                  <a:ext uri="{28A0092B-C50C-407E-A947-70E740481C1C}">
                    <a14:useLocalDpi xmlns:a14="http://schemas.microsoft.com/office/drawing/2010/main" val="0"/>
                  </a:ext>
                </a:extLst>
              </a:blip>
              <a:srcRect t="-3101"/>
              <a:stretch/>
            </p:blipFill>
            <p:spPr bwMode="auto">
              <a:xfrm>
                <a:off x="1828800" y="1938528"/>
                <a:ext cx="5257800" cy="2880360"/>
              </a:xfrm>
              <a:prstGeom prst="rect">
                <a:avLst/>
              </a:prstGeom>
              <a:noFill/>
              <a:ln>
                <a:noFill/>
              </a:ln>
              <a:extLst>
                <a:ext uri="{53640926-AAD7-44D8-BBD7-CCE9431645EC}">
                  <a14:shadowObscured xmlns:a14="http://schemas.microsoft.com/office/drawing/2010/main"/>
                </a:ext>
              </a:extLst>
            </p:spPr>
          </p:pic>
          <p:sp>
            <p:nvSpPr>
              <p:cNvPr id="25" name="Rectangle 24">
                <a:extLst>
                  <a:ext uri="{FF2B5EF4-FFF2-40B4-BE49-F238E27FC236}">
                    <a16:creationId xmlns:a16="http://schemas.microsoft.com/office/drawing/2014/main" id="{0D778A39-A979-4070-A1B2-76619353BC28}"/>
                  </a:ext>
                </a:extLst>
              </p:cNvPr>
              <p:cNvSpPr/>
              <p:nvPr/>
            </p:nvSpPr>
            <p:spPr>
              <a:xfrm rot="18641867">
                <a:off x="1892874" y="4695278"/>
                <a:ext cx="1488604" cy="4501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2014, 4 days</a:t>
                </a:r>
              </a:p>
              <a:p>
                <a:pPr algn="ctr"/>
                <a:r>
                  <a:rPr lang="en-US" sz="1100" dirty="0"/>
                  <a:t>(scan interval: 2)</a:t>
                </a:r>
              </a:p>
            </p:txBody>
          </p:sp>
          <p:sp>
            <p:nvSpPr>
              <p:cNvPr id="26" name="Rectangle 25">
                <a:extLst>
                  <a:ext uri="{FF2B5EF4-FFF2-40B4-BE49-F238E27FC236}">
                    <a16:creationId xmlns:a16="http://schemas.microsoft.com/office/drawing/2014/main" id="{7C9E03BE-0801-4342-93E1-36E8840EEB90}"/>
                  </a:ext>
                </a:extLst>
              </p:cNvPr>
              <p:cNvSpPr/>
              <p:nvPr/>
            </p:nvSpPr>
            <p:spPr>
              <a:xfrm rot="18641867">
                <a:off x="2540574" y="4695278"/>
                <a:ext cx="1488604" cy="4501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2015, 4 days</a:t>
                </a:r>
              </a:p>
              <a:p>
                <a:pPr lvl="0" algn="ctr"/>
                <a:r>
                  <a:rPr lang="en-US" sz="1100" dirty="0">
                    <a:solidFill>
                      <a:prstClr val="white"/>
                    </a:solidFill>
                  </a:rPr>
                  <a:t>(scan interval: 2)</a:t>
                </a:r>
              </a:p>
            </p:txBody>
          </p:sp>
          <p:sp>
            <p:nvSpPr>
              <p:cNvPr id="28" name="Rectangle 27">
                <a:extLst>
                  <a:ext uri="{FF2B5EF4-FFF2-40B4-BE49-F238E27FC236}">
                    <a16:creationId xmlns:a16="http://schemas.microsoft.com/office/drawing/2014/main" id="{D686E8D2-4A6B-4F4E-9291-0898162915A9}"/>
                  </a:ext>
                </a:extLst>
              </p:cNvPr>
              <p:cNvSpPr/>
              <p:nvPr/>
            </p:nvSpPr>
            <p:spPr>
              <a:xfrm rot="18641867">
                <a:off x="3185375" y="4697345"/>
                <a:ext cx="1488604" cy="4501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2016, 4 days</a:t>
                </a:r>
              </a:p>
              <a:p>
                <a:pPr lvl="0" algn="ctr"/>
                <a:r>
                  <a:rPr lang="en-US" sz="1100" dirty="0">
                    <a:solidFill>
                      <a:prstClr val="white"/>
                    </a:solidFill>
                  </a:rPr>
                  <a:t>(scan interval: 2)</a:t>
                </a:r>
              </a:p>
            </p:txBody>
          </p:sp>
          <p:sp>
            <p:nvSpPr>
              <p:cNvPr id="29" name="Rectangle 28">
                <a:extLst>
                  <a:ext uri="{FF2B5EF4-FFF2-40B4-BE49-F238E27FC236}">
                    <a16:creationId xmlns:a16="http://schemas.microsoft.com/office/drawing/2014/main" id="{A2555352-9164-4190-8EB0-7BE1E50518C4}"/>
                  </a:ext>
                </a:extLst>
              </p:cNvPr>
              <p:cNvSpPr/>
              <p:nvPr/>
            </p:nvSpPr>
            <p:spPr>
              <a:xfrm rot="18641867">
                <a:off x="3851664" y="4692778"/>
                <a:ext cx="1488604" cy="4501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2017, 4 days</a:t>
                </a:r>
              </a:p>
              <a:p>
                <a:pPr algn="ctr"/>
                <a:r>
                  <a:rPr lang="en-US" sz="1100" dirty="0"/>
                  <a:t>(scan interval: 2)</a:t>
                </a:r>
              </a:p>
            </p:txBody>
          </p:sp>
          <p:sp>
            <p:nvSpPr>
              <p:cNvPr id="30" name="Rectangle 29">
                <a:extLst>
                  <a:ext uri="{FF2B5EF4-FFF2-40B4-BE49-F238E27FC236}">
                    <a16:creationId xmlns:a16="http://schemas.microsoft.com/office/drawing/2014/main" id="{E6E9C43B-1BF8-4D2C-A282-E442CED11998}"/>
                  </a:ext>
                </a:extLst>
              </p:cNvPr>
              <p:cNvSpPr/>
              <p:nvPr/>
            </p:nvSpPr>
            <p:spPr>
              <a:xfrm rot="18641867">
                <a:off x="4502724" y="4695278"/>
                <a:ext cx="1488604" cy="4501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2018, 4 days</a:t>
                </a:r>
              </a:p>
              <a:p>
                <a:pPr algn="ctr"/>
                <a:r>
                  <a:rPr lang="en-US" sz="1100" dirty="0"/>
                  <a:t>(scan interval: 2)</a:t>
                </a:r>
              </a:p>
            </p:txBody>
          </p:sp>
          <p:sp>
            <p:nvSpPr>
              <p:cNvPr id="31" name="Rectangle 30">
                <a:extLst>
                  <a:ext uri="{FF2B5EF4-FFF2-40B4-BE49-F238E27FC236}">
                    <a16:creationId xmlns:a16="http://schemas.microsoft.com/office/drawing/2014/main" id="{B65B3B6B-D6A2-4A1F-BB93-A43DC35D962A}"/>
                  </a:ext>
                </a:extLst>
              </p:cNvPr>
              <p:cNvSpPr/>
              <p:nvPr/>
            </p:nvSpPr>
            <p:spPr>
              <a:xfrm rot="18641867">
                <a:off x="4671812" y="4927919"/>
                <a:ext cx="2059503" cy="450143"/>
              </a:xfrm>
              <a:prstGeom prst="rect">
                <a:avLst/>
              </a:prstGeom>
            </p:spPr>
            <p:style>
              <a:lnRef idx="2">
                <a:schemeClr val="accent5">
                  <a:shade val="50000"/>
                </a:schemeClr>
              </a:lnRef>
              <a:fillRef idx="1002">
                <a:schemeClr val="dk1"/>
              </a:fillRef>
              <a:effectRef idx="0">
                <a:schemeClr val="accent5"/>
              </a:effectRef>
              <a:fontRef idx="minor">
                <a:schemeClr val="lt1"/>
              </a:fontRef>
            </p:style>
            <p:txBody>
              <a:bodyPr rtlCol="0" anchor="ctr"/>
              <a:lstStyle/>
              <a:p>
                <a:pPr algn="ctr"/>
                <a:r>
                  <a:rPr lang="en-US" sz="1400" dirty="0"/>
                  <a:t>2014~2018, 18 days</a:t>
                </a:r>
              </a:p>
              <a:p>
                <a:pPr algn="ctr"/>
                <a:r>
                  <a:rPr lang="en-US" sz="1100" dirty="0"/>
                  <a:t>(scan interval: 2)</a:t>
                </a:r>
              </a:p>
            </p:txBody>
          </p:sp>
        </p:grpSp>
        <p:sp>
          <p:nvSpPr>
            <p:cNvPr id="23" name="Rectangle 22">
              <a:extLst>
                <a:ext uri="{FF2B5EF4-FFF2-40B4-BE49-F238E27FC236}">
                  <a16:creationId xmlns:a16="http://schemas.microsoft.com/office/drawing/2014/main" id="{D5795C2A-7C2A-4E4C-B2B5-0B7776823A30}"/>
                </a:ext>
              </a:extLst>
            </p:cNvPr>
            <p:cNvSpPr/>
            <p:nvPr/>
          </p:nvSpPr>
          <p:spPr>
            <a:xfrm>
              <a:off x="2133599" y="1618487"/>
              <a:ext cx="4876800" cy="369332"/>
            </a:xfrm>
            <a:prstGeom prst="rect">
              <a:avLst/>
            </a:prstGeom>
          </p:spPr>
          <p:txBody>
            <a:bodyPr wrap="square">
              <a:spAutoFit/>
            </a:bodyPr>
            <a:lstStyle/>
            <a:p>
              <a:r>
                <a:rPr lang="en-US" sz="1400" cap="small" dirty="0">
                  <a:latin typeface="Times New Roman" panose="02020603050405020304" pitchFamily="18" charset="0"/>
                  <a:ea typeface="宋体" panose="02010600030101010101" pitchFamily="2" charset="-122"/>
                </a:rPr>
                <a:t>Training datasets are selected from </a:t>
              </a:r>
              <a:r>
                <a:rPr lang="en-US" sz="1400" b="1" cap="small" dirty="0">
                  <a:effectLst>
                    <a:outerShdw blurRad="38100" dist="38100" dir="2700000" algn="tl">
                      <a:srgbClr val="000000">
                        <a:alpha val="43137"/>
                      </a:srgbClr>
                    </a:outerShdw>
                  </a:effectLst>
                  <a:latin typeface="Times New Roman" panose="02020603050405020304" pitchFamily="18" charset="0"/>
                  <a:ea typeface="宋体" panose="02010600030101010101" pitchFamily="2" charset="-122"/>
                </a:rPr>
                <a:t>DIFFERENT </a:t>
              </a:r>
              <a:r>
                <a:rPr lang="en-US" b="1" cap="small" dirty="0">
                  <a:effectLst>
                    <a:outerShdw blurRad="38100" dist="38100" dir="2700000" algn="tl">
                      <a:srgbClr val="000000">
                        <a:alpha val="43137"/>
                      </a:srgbClr>
                    </a:outerShdw>
                  </a:effectLst>
                  <a:latin typeface="Times New Roman" panose="02020603050405020304" pitchFamily="18" charset="0"/>
                  <a:ea typeface="宋体" panose="02010600030101010101" pitchFamily="2" charset="-122"/>
                </a:rPr>
                <a:t>year</a:t>
              </a:r>
              <a:endParaRPr lang="en-US" sz="1400" b="1" cap="small" dirty="0">
                <a:effectLst>
                  <a:outerShdw blurRad="38100" dist="38100" dir="2700000" algn="tl">
                    <a:srgbClr val="000000">
                      <a:alpha val="43137"/>
                    </a:srgbClr>
                  </a:outerShdw>
                </a:effectLst>
                <a:latin typeface="Times New Roman" panose="02020603050405020304" pitchFamily="18" charset="0"/>
                <a:ea typeface="宋体" panose="02010600030101010101" pitchFamily="2" charset="-122"/>
              </a:endParaRPr>
            </a:p>
          </p:txBody>
        </p:sp>
      </p:grpSp>
      <p:sp>
        <p:nvSpPr>
          <p:cNvPr id="32" name="Rectangle 31">
            <a:extLst>
              <a:ext uri="{FF2B5EF4-FFF2-40B4-BE49-F238E27FC236}">
                <a16:creationId xmlns:a16="http://schemas.microsoft.com/office/drawing/2014/main" id="{25B841E8-3278-453E-B195-32994FB94A71}"/>
              </a:ext>
            </a:extLst>
          </p:cNvPr>
          <p:cNvSpPr/>
          <p:nvPr/>
        </p:nvSpPr>
        <p:spPr>
          <a:xfrm>
            <a:off x="5178085" y="4228231"/>
            <a:ext cx="3824059" cy="2215991"/>
          </a:xfrm>
          <a:prstGeom prst="rect">
            <a:avLst/>
          </a:prstGeom>
          <a:ln>
            <a:solidFill>
              <a:schemeClr val="tx1"/>
            </a:solidFill>
          </a:ln>
        </p:spPr>
        <p:txBody>
          <a:bodyPr wrap="square">
            <a:spAutoFit/>
          </a:bodyPr>
          <a:lstStyle/>
          <a:p>
            <a:pPr algn="just"/>
            <a:r>
              <a:rPr lang="en-US" sz="1400" dirty="0">
                <a:latin typeface="Times New Roman" panose="02020603050405020304" pitchFamily="18" charset="0"/>
                <a:cs typeface="Times New Roman" panose="02020603050405020304" pitchFamily="18" charset="0"/>
              </a:rPr>
              <a:t>     All these suggest that </a:t>
            </a:r>
            <a:r>
              <a:rPr lang="en-US" sz="1600" b="1" i="1" u="sng" dirty="0">
                <a:solidFill>
                  <a:srgbClr val="FF0000"/>
                </a:solidFill>
                <a:latin typeface="Times New Roman" panose="02020603050405020304" pitchFamily="18" charset="0"/>
                <a:cs typeface="Times New Roman" panose="02020603050405020304" pitchFamily="18" charset="0"/>
              </a:rPr>
              <a:t>the four-day training dataset selected from different seasons within a year</a:t>
            </a:r>
            <a:r>
              <a:rPr lang="en-US" sz="1600" b="1" i="1" u="sng" dirty="0">
                <a:latin typeface="Times New Roman" panose="02020603050405020304" pitchFamily="18" charset="0"/>
                <a:cs typeface="Times New Roman" panose="02020603050405020304" pitchFamily="18" charset="0"/>
              </a:rPr>
              <a:t> </a:t>
            </a:r>
            <a:r>
              <a:rPr lang="en-US" sz="1600" b="1" i="1" u="sng" dirty="0">
                <a:solidFill>
                  <a:srgbClr val="FF0000"/>
                </a:solidFill>
                <a:latin typeface="Times New Roman" panose="02020603050405020304" pitchFamily="18" charset="0"/>
                <a:cs typeface="Times New Roman" panose="02020603050405020304" pitchFamily="18" charset="0"/>
              </a:rPr>
              <a:t>that used in our previous study</a:t>
            </a:r>
            <a:r>
              <a:rPr lang="en-US" sz="1600" dirty="0">
                <a:latin typeface="Times New Roman" panose="02020603050405020304" pitchFamily="18" charset="0"/>
                <a:cs typeface="Times New Roman" panose="02020603050405020304" pitchFamily="18" charset="0"/>
              </a:rPr>
              <a:t>, </a:t>
            </a:r>
            <a:r>
              <a:rPr lang="en-US" sz="1600" b="1" i="1" u="sng" dirty="0">
                <a:solidFill>
                  <a:srgbClr val="FF0000"/>
                </a:solidFill>
                <a:latin typeface="Times New Roman" panose="02020603050405020304" pitchFamily="18" charset="0"/>
                <a:cs typeface="Times New Roman" panose="02020603050405020304" pitchFamily="18" charset="0"/>
              </a:rPr>
              <a:t>are enough to have a general representative of the earth’s different atmospheric and surface conditions</a:t>
            </a:r>
            <a:r>
              <a:rPr lang="en-US" sz="160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Further validations will be conducted in the future, to see if extending of the training dataset could reduce the uncertainties in extreme cases.</a:t>
            </a:r>
          </a:p>
        </p:txBody>
      </p:sp>
      <p:grpSp>
        <p:nvGrpSpPr>
          <p:cNvPr id="34" name="Group 33">
            <a:extLst>
              <a:ext uri="{FF2B5EF4-FFF2-40B4-BE49-F238E27FC236}">
                <a16:creationId xmlns:a16="http://schemas.microsoft.com/office/drawing/2014/main" id="{FF5772F0-A20F-4F26-AF37-2A7D905DAF70}"/>
              </a:ext>
            </a:extLst>
          </p:cNvPr>
          <p:cNvGrpSpPr/>
          <p:nvPr/>
        </p:nvGrpSpPr>
        <p:grpSpPr>
          <a:xfrm rot="317683">
            <a:off x="6428047" y="991415"/>
            <a:ext cx="2774071" cy="553212"/>
            <a:chOff x="6265535" y="954478"/>
            <a:chExt cx="2774071" cy="553212"/>
          </a:xfrm>
        </p:grpSpPr>
        <p:sp>
          <p:nvSpPr>
            <p:cNvPr id="35" name="Rectangle: Rounded Corners 34">
              <a:extLst>
                <a:ext uri="{FF2B5EF4-FFF2-40B4-BE49-F238E27FC236}">
                  <a16:creationId xmlns:a16="http://schemas.microsoft.com/office/drawing/2014/main" id="{E5D20677-FECA-4158-8EF2-9608E0F2902D}"/>
                </a:ext>
              </a:extLst>
            </p:cNvPr>
            <p:cNvSpPr/>
            <p:nvPr/>
          </p:nvSpPr>
          <p:spPr>
            <a:xfrm>
              <a:off x="6265535" y="1053455"/>
              <a:ext cx="2464520" cy="335622"/>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r>
                <a:rPr lang="en-US" sz="1600" b="1" dirty="0"/>
                <a:t>Training dataset matters</a:t>
              </a:r>
            </a:p>
          </p:txBody>
        </p:sp>
        <p:pic>
          <p:nvPicPr>
            <p:cNvPr id="36" name="Picture 35">
              <a:extLst>
                <a:ext uri="{FF2B5EF4-FFF2-40B4-BE49-F238E27FC236}">
                  <a16:creationId xmlns:a16="http://schemas.microsoft.com/office/drawing/2014/main" id="{0B8F0908-384A-400B-8572-027AF5E9B3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86394" y="954478"/>
              <a:ext cx="553212" cy="553212"/>
            </a:xfrm>
            <a:prstGeom prst="rect">
              <a:avLst/>
            </a:prstGeom>
          </p:spPr>
        </p:pic>
      </p:grpSp>
    </p:spTree>
    <p:extLst>
      <p:ext uri="{BB962C8B-B14F-4D97-AF65-F5344CB8AC3E}">
        <p14:creationId xmlns:p14="http://schemas.microsoft.com/office/powerpoint/2010/main" val="26002946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2">
            <a:extLst>
              <a:ext uri="{FF2B5EF4-FFF2-40B4-BE49-F238E27FC236}">
                <a16:creationId xmlns:a16="http://schemas.microsoft.com/office/drawing/2014/main" id="{228C48FA-2C24-4310-83BC-9507271A0BA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fld id="{3EA638AD-8189-41F9-BDD7-F7C8FEFBF46D}" type="slidenum">
              <a:rPr lang="en-US" altLang="zh-CN" sz="1400" smtClean="0"/>
              <a:pPr>
                <a:spcBef>
                  <a:spcPct val="0"/>
                </a:spcBef>
                <a:buFontTx/>
                <a:buNone/>
              </a:pPr>
              <a:t>7</a:t>
            </a:fld>
            <a:endParaRPr lang="en-US" altLang="zh-CN" sz="1400" dirty="0"/>
          </a:p>
        </p:txBody>
      </p:sp>
      <p:sp>
        <p:nvSpPr>
          <p:cNvPr id="7172" name="矩形 3">
            <a:extLst>
              <a:ext uri="{FF2B5EF4-FFF2-40B4-BE49-F238E27FC236}">
                <a16:creationId xmlns:a16="http://schemas.microsoft.com/office/drawing/2014/main" id="{A8EA9346-FE83-4114-9AD5-B374E6FE5FBF}"/>
              </a:ext>
            </a:extLst>
          </p:cNvPr>
          <p:cNvSpPr>
            <a:spLocks noChangeArrowheads="1"/>
          </p:cNvSpPr>
          <p:nvPr/>
        </p:nvSpPr>
        <p:spPr bwMode="auto">
          <a:xfrm>
            <a:off x="841074" y="538043"/>
            <a:ext cx="788898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514350" indent="-514350" algn="ctr">
              <a:spcBef>
                <a:spcPct val="0"/>
              </a:spcBef>
              <a:buFont typeface="+mj-lt"/>
              <a:buAutoNum type="romanUcPeriod"/>
            </a:pPr>
            <a:r>
              <a:rPr lang="en-US" altLang="en-US" sz="2000" b="1" dirty="0">
                <a:latin typeface="+mj-lt"/>
                <a:cs typeface="Times New Roman" panose="02020603050405020304" pitchFamily="18" charset="0"/>
              </a:rPr>
              <a:t>The performance of CrIS spectral gap filling in inter-comparisons</a:t>
            </a:r>
          </a:p>
        </p:txBody>
      </p:sp>
      <p:cxnSp>
        <p:nvCxnSpPr>
          <p:cNvPr id="16" name="Straight Connector 3">
            <a:extLst>
              <a:ext uri="{FF2B5EF4-FFF2-40B4-BE49-F238E27FC236}">
                <a16:creationId xmlns:a16="http://schemas.microsoft.com/office/drawing/2014/main" id="{BC33314B-060F-4BDA-A9FD-8E61CBD36978}"/>
              </a:ext>
            </a:extLst>
          </p:cNvPr>
          <p:cNvCxnSpPr/>
          <p:nvPr/>
        </p:nvCxnSpPr>
        <p:spPr>
          <a:xfrm>
            <a:off x="0" y="990600"/>
            <a:ext cx="9134475"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44" name="Picture 5" descr="C:\Users\huixu\Desktop\logo.png">
            <a:extLst>
              <a:ext uri="{FF2B5EF4-FFF2-40B4-BE49-F238E27FC236}">
                <a16:creationId xmlns:a16="http://schemas.microsoft.com/office/drawing/2014/main" id="{8CFBFBE6-DD94-429E-A368-CC421E17C3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7555" y="58513"/>
            <a:ext cx="1219137" cy="662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51">
            <a:extLst>
              <a:ext uri="{FF2B5EF4-FFF2-40B4-BE49-F238E27FC236}">
                <a16:creationId xmlns:a16="http://schemas.microsoft.com/office/drawing/2014/main" id="{11C4B41B-5796-4324-AA47-F5018BE01D81}"/>
              </a:ext>
            </a:extLst>
          </p:cNvPr>
          <p:cNvPicPr>
            <a:picLocks noChangeAspect="1"/>
          </p:cNvPicPr>
          <p:nvPr/>
        </p:nvPicPr>
        <p:blipFill>
          <a:blip r:embed="rId4"/>
          <a:stretch>
            <a:fillRect/>
          </a:stretch>
        </p:blipFill>
        <p:spPr>
          <a:xfrm>
            <a:off x="57150" y="76200"/>
            <a:ext cx="1566675" cy="618745"/>
          </a:xfrm>
          <a:prstGeom prst="rect">
            <a:avLst/>
          </a:prstGeom>
        </p:spPr>
      </p:pic>
      <p:sp>
        <p:nvSpPr>
          <p:cNvPr id="2" name="Rectangle 1">
            <a:extLst>
              <a:ext uri="{FF2B5EF4-FFF2-40B4-BE49-F238E27FC236}">
                <a16:creationId xmlns:a16="http://schemas.microsoft.com/office/drawing/2014/main" id="{F1F08D1B-FA3B-4867-8062-826A45CEB4E0}"/>
              </a:ext>
            </a:extLst>
          </p:cNvPr>
          <p:cNvSpPr/>
          <p:nvPr/>
        </p:nvSpPr>
        <p:spPr>
          <a:xfrm>
            <a:off x="152400" y="1119878"/>
            <a:ext cx="4022255" cy="369332"/>
          </a:xfrm>
          <a:prstGeom prst="rect">
            <a:avLst/>
          </a:prstGeom>
        </p:spPr>
        <p:txBody>
          <a:bodyPr wrap="none">
            <a:spAutoFit/>
          </a:bodyPr>
          <a:lstStyle/>
          <a:p>
            <a:pPr marL="285750" indent="-285750">
              <a:buFont typeface="Wingdings" panose="05000000000000000000" pitchFamily="2" charset="2"/>
              <a:buChar char="Ø"/>
            </a:pPr>
            <a:r>
              <a:rPr lang="en-US" altLang="en-US" b="1" dirty="0">
                <a:latin typeface="+mj-lt"/>
              </a:rPr>
              <a:t>B.	Scene and scan angle dependency analysis</a:t>
            </a:r>
          </a:p>
        </p:txBody>
      </p:sp>
      <p:sp>
        <p:nvSpPr>
          <p:cNvPr id="12" name="Rectangle 11">
            <a:extLst>
              <a:ext uri="{FF2B5EF4-FFF2-40B4-BE49-F238E27FC236}">
                <a16:creationId xmlns:a16="http://schemas.microsoft.com/office/drawing/2014/main" id="{E2DA1507-242F-4D94-AF6B-CC7B52883899}"/>
              </a:ext>
            </a:extLst>
          </p:cNvPr>
          <p:cNvSpPr/>
          <p:nvPr/>
        </p:nvSpPr>
        <p:spPr>
          <a:xfrm rot="16200000">
            <a:off x="-519855" y="2849369"/>
            <a:ext cx="2561537" cy="830997"/>
          </a:xfrm>
          <a:prstGeom prst="rect">
            <a:avLst/>
          </a:prstGeom>
        </p:spPr>
        <p:txBody>
          <a:bodyPr wrap="square">
            <a:spAutoFit/>
          </a:bodyPr>
          <a:lstStyle/>
          <a:p>
            <a:pPr algn="ctr"/>
            <a:r>
              <a:rPr lang="en-US" altLang="en-US" sz="2800" b="1" dirty="0">
                <a:latin typeface="+mj-lt"/>
              </a:rPr>
              <a:t>Long-wave </a:t>
            </a:r>
          </a:p>
          <a:p>
            <a:pPr algn="ctr"/>
            <a:r>
              <a:rPr lang="zh-CN" altLang="en-US" b="1" dirty="0">
                <a:latin typeface="+mj-lt"/>
              </a:rPr>
              <a:t>（</a:t>
            </a:r>
            <a:r>
              <a:rPr lang="en-US" altLang="zh-CN" b="1" dirty="0">
                <a:latin typeface="+mj-lt"/>
              </a:rPr>
              <a:t>Window channel</a:t>
            </a:r>
            <a:r>
              <a:rPr lang="zh-CN" altLang="en-US" b="1" dirty="0">
                <a:latin typeface="+mj-lt"/>
              </a:rPr>
              <a:t>）</a:t>
            </a:r>
            <a:endParaRPr lang="en-US" altLang="en-US" b="1" dirty="0">
              <a:latin typeface="+mj-lt"/>
            </a:endParaRPr>
          </a:p>
        </p:txBody>
      </p:sp>
      <p:grpSp>
        <p:nvGrpSpPr>
          <p:cNvPr id="9" name="Group 8">
            <a:extLst>
              <a:ext uri="{FF2B5EF4-FFF2-40B4-BE49-F238E27FC236}">
                <a16:creationId xmlns:a16="http://schemas.microsoft.com/office/drawing/2014/main" id="{6ABBAB54-C0A2-4A8A-8CE6-0CA4A7BCC6AD}"/>
              </a:ext>
            </a:extLst>
          </p:cNvPr>
          <p:cNvGrpSpPr/>
          <p:nvPr/>
        </p:nvGrpSpPr>
        <p:grpSpPr>
          <a:xfrm>
            <a:off x="152400" y="1550364"/>
            <a:ext cx="8586040" cy="3924368"/>
            <a:chOff x="152400" y="1550364"/>
            <a:chExt cx="8586040" cy="3924368"/>
          </a:xfrm>
        </p:grpSpPr>
        <p:grpSp>
          <p:nvGrpSpPr>
            <p:cNvPr id="6" name="Group 5">
              <a:extLst>
                <a:ext uri="{FF2B5EF4-FFF2-40B4-BE49-F238E27FC236}">
                  <a16:creationId xmlns:a16="http://schemas.microsoft.com/office/drawing/2014/main" id="{3DA36C01-B8B6-40C9-89A8-57F16D4AC70A}"/>
                </a:ext>
              </a:extLst>
            </p:cNvPr>
            <p:cNvGrpSpPr/>
            <p:nvPr/>
          </p:nvGrpSpPr>
          <p:grpSpPr>
            <a:xfrm>
              <a:off x="152400" y="1550364"/>
              <a:ext cx="8586040" cy="3924368"/>
              <a:chOff x="24560" y="1550364"/>
              <a:chExt cx="8586040" cy="3924368"/>
            </a:xfrm>
          </p:grpSpPr>
          <p:grpSp>
            <p:nvGrpSpPr>
              <p:cNvPr id="5" name="Group 4">
                <a:extLst>
                  <a:ext uri="{FF2B5EF4-FFF2-40B4-BE49-F238E27FC236}">
                    <a16:creationId xmlns:a16="http://schemas.microsoft.com/office/drawing/2014/main" id="{290A6DEF-EC43-4BBC-923A-319D0198FE8C}"/>
                  </a:ext>
                </a:extLst>
              </p:cNvPr>
              <p:cNvGrpSpPr/>
              <p:nvPr/>
            </p:nvGrpSpPr>
            <p:grpSpPr>
              <a:xfrm>
                <a:off x="1371600" y="1550364"/>
                <a:ext cx="6023420" cy="3704374"/>
                <a:chOff x="1371600" y="1550364"/>
                <a:chExt cx="6023420" cy="3704374"/>
              </a:xfrm>
            </p:grpSpPr>
            <p:pic>
              <p:nvPicPr>
                <p:cNvPr id="10" name="Picture 9">
                  <a:extLst>
                    <a:ext uri="{FF2B5EF4-FFF2-40B4-BE49-F238E27FC236}">
                      <a16:creationId xmlns:a16="http://schemas.microsoft.com/office/drawing/2014/main" id="{EF81E5EE-ED99-4721-92AE-091C7150969D}"/>
                    </a:ext>
                  </a:extLst>
                </p:cNvPr>
                <p:cNvPicPr/>
                <p:nvPr/>
              </p:nvPicPr>
              <p:blipFill>
                <a:blip r:embed="rId5"/>
                <a:stretch>
                  <a:fillRect/>
                </a:stretch>
              </p:blipFill>
              <p:spPr>
                <a:xfrm>
                  <a:off x="1371600" y="1550364"/>
                  <a:ext cx="6023420" cy="3676222"/>
                </a:xfrm>
                <a:prstGeom prst="rect">
                  <a:avLst/>
                </a:prstGeom>
              </p:spPr>
            </p:pic>
            <p:sp>
              <p:nvSpPr>
                <p:cNvPr id="4" name="TextBox 3">
                  <a:extLst>
                    <a:ext uri="{FF2B5EF4-FFF2-40B4-BE49-F238E27FC236}">
                      <a16:creationId xmlns:a16="http://schemas.microsoft.com/office/drawing/2014/main" id="{C65633D6-03DF-4A07-9BE1-4D096E3BDAFB}"/>
                    </a:ext>
                  </a:extLst>
                </p:cNvPr>
                <p:cNvSpPr txBox="1"/>
                <p:nvPr/>
              </p:nvSpPr>
              <p:spPr>
                <a:xfrm>
                  <a:off x="2464022" y="4885406"/>
                  <a:ext cx="3838576"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BT                                                 BTD</a:t>
                  </a:r>
                </a:p>
              </p:txBody>
            </p:sp>
          </p:grpSp>
          <p:sp>
            <p:nvSpPr>
              <p:cNvPr id="11" name="Rectangle 10">
                <a:extLst>
                  <a:ext uri="{FF2B5EF4-FFF2-40B4-BE49-F238E27FC236}">
                    <a16:creationId xmlns:a16="http://schemas.microsoft.com/office/drawing/2014/main" id="{A1CD9995-67F4-41B2-8B8C-CBBA56E7D88F}"/>
                  </a:ext>
                </a:extLst>
              </p:cNvPr>
              <p:cNvSpPr/>
              <p:nvPr/>
            </p:nvSpPr>
            <p:spPr>
              <a:xfrm>
                <a:off x="24560" y="5105400"/>
                <a:ext cx="8586040" cy="369332"/>
              </a:xfrm>
              <a:prstGeom prst="rect">
                <a:avLst/>
              </a:prstGeom>
            </p:spPr>
            <p:txBody>
              <a:bodyPr wrap="square">
                <a:spAutoFit/>
              </a:bodyPr>
              <a:lstStyle/>
              <a:p>
                <a:pPr algn="ctr"/>
                <a:r>
                  <a:rPr lang="en-US" b="1" dirty="0">
                    <a:latin typeface="+mj-lt"/>
                    <a:cs typeface="Times New Roman" panose="02020603050405020304" pitchFamily="18" charset="0"/>
                  </a:rPr>
                  <a:t>GOES-ABI Channel 11</a:t>
                </a:r>
                <a:endParaRPr lang="en-US" sz="1600" dirty="0">
                  <a:latin typeface="+mj-lt"/>
                  <a:cs typeface="Times New Roman" panose="02020603050405020304" pitchFamily="18" charset="0"/>
                </a:endParaRPr>
              </a:p>
            </p:txBody>
          </p:sp>
        </p:grpSp>
        <p:sp>
          <p:nvSpPr>
            <p:cNvPr id="8" name="TextBox 7">
              <a:extLst>
                <a:ext uri="{FF2B5EF4-FFF2-40B4-BE49-F238E27FC236}">
                  <a16:creationId xmlns:a16="http://schemas.microsoft.com/office/drawing/2014/main" id="{C668654A-EDED-4DC2-A7F1-952AA38BC235}"/>
                </a:ext>
              </a:extLst>
            </p:cNvPr>
            <p:cNvSpPr txBox="1"/>
            <p:nvPr/>
          </p:nvSpPr>
          <p:spPr>
            <a:xfrm>
              <a:off x="4022209" y="3612435"/>
              <a:ext cx="304892" cy="276999"/>
            </a:xfrm>
            <a:prstGeom prst="rect">
              <a:avLst/>
            </a:prstGeom>
            <a:noFill/>
          </p:spPr>
          <p:txBody>
            <a:bodyPr wrap="none" rtlCol="0">
              <a:spAutoFit/>
            </a:bodyPr>
            <a:lstStyle/>
            <a:p>
              <a:r>
                <a:rPr lang="en-US" sz="1200" b="1" dirty="0">
                  <a:latin typeface="Times New Roman" panose="02020603050405020304" pitchFamily="18" charset="0"/>
                  <a:cs typeface="Times New Roman" panose="02020603050405020304" pitchFamily="18" charset="0"/>
                </a:rPr>
                <a:t>K</a:t>
              </a:r>
            </a:p>
          </p:txBody>
        </p:sp>
        <p:sp>
          <p:nvSpPr>
            <p:cNvPr id="18" name="TextBox 17">
              <a:extLst>
                <a:ext uri="{FF2B5EF4-FFF2-40B4-BE49-F238E27FC236}">
                  <a16:creationId xmlns:a16="http://schemas.microsoft.com/office/drawing/2014/main" id="{06DB40F9-2D3A-4D4B-8F7E-399542396089}"/>
                </a:ext>
              </a:extLst>
            </p:cNvPr>
            <p:cNvSpPr txBox="1"/>
            <p:nvPr/>
          </p:nvSpPr>
          <p:spPr>
            <a:xfrm>
              <a:off x="7086600" y="3612435"/>
              <a:ext cx="304892" cy="276999"/>
            </a:xfrm>
            <a:prstGeom prst="rect">
              <a:avLst/>
            </a:prstGeom>
            <a:noFill/>
          </p:spPr>
          <p:txBody>
            <a:bodyPr wrap="none" rtlCol="0">
              <a:spAutoFit/>
            </a:bodyPr>
            <a:lstStyle/>
            <a:p>
              <a:r>
                <a:rPr lang="en-US" sz="1200" b="1" dirty="0">
                  <a:latin typeface="Times New Roman" panose="02020603050405020304" pitchFamily="18" charset="0"/>
                  <a:cs typeface="Times New Roman" panose="02020603050405020304" pitchFamily="18" charset="0"/>
                </a:rPr>
                <a:t>K</a:t>
              </a:r>
            </a:p>
          </p:txBody>
        </p:sp>
      </p:grpSp>
      <p:sp>
        <p:nvSpPr>
          <p:cNvPr id="14" name="Rectangle 13">
            <a:extLst>
              <a:ext uri="{FF2B5EF4-FFF2-40B4-BE49-F238E27FC236}">
                <a16:creationId xmlns:a16="http://schemas.microsoft.com/office/drawing/2014/main" id="{E9D166B7-070B-4BF2-A778-48892901D1FF}"/>
              </a:ext>
            </a:extLst>
          </p:cNvPr>
          <p:cNvSpPr/>
          <p:nvPr/>
        </p:nvSpPr>
        <p:spPr>
          <a:xfrm>
            <a:off x="422380" y="5440289"/>
            <a:ext cx="8316059" cy="1323439"/>
          </a:xfrm>
          <a:prstGeom prst="rect">
            <a:avLst/>
          </a:prstGeom>
        </p:spPr>
        <p:txBody>
          <a:bodyPr wrap="square">
            <a:spAutoFit/>
          </a:bodyPr>
          <a:lstStyle/>
          <a:p>
            <a:pPr marL="285750" indent="-285750">
              <a:buFont typeface="Wingdings" panose="05000000000000000000" pitchFamily="2" charset="2"/>
              <a:buChar char="§"/>
            </a:pPr>
            <a:r>
              <a:rPr lang="en-US" sz="1600" b="1" i="1" u="sng" dirty="0">
                <a:solidFill>
                  <a:srgbClr val="FF0000"/>
                </a:solidFill>
                <a:latin typeface="Times New Roman" panose="02020603050405020304" pitchFamily="18" charset="0"/>
                <a:ea typeface="宋体" panose="02010600030101010101" pitchFamily="2" charset="-122"/>
              </a:rPr>
              <a:t>The scene </a:t>
            </a:r>
            <a:r>
              <a:rPr lang="en-US" altLang="zh-CN" sz="1600" b="1" i="1" u="sng" dirty="0">
                <a:solidFill>
                  <a:srgbClr val="FF0000"/>
                </a:solidFill>
                <a:latin typeface="Times New Roman" panose="02020603050405020304" pitchFamily="18" charset="0"/>
                <a:ea typeface="宋体" panose="02010600030101010101" pitchFamily="2" charset="-122"/>
              </a:rPr>
              <a:t>and scan angle </a:t>
            </a:r>
            <a:r>
              <a:rPr lang="en-US" sz="1600" b="1" i="1" u="sng" dirty="0">
                <a:solidFill>
                  <a:srgbClr val="FF0000"/>
                </a:solidFill>
                <a:latin typeface="Times New Roman" panose="02020603050405020304" pitchFamily="18" charset="0"/>
                <a:ea typeface="宋体" panose="02010600030101010101" pitchFamily="2" charset="-122"/>
              </a:rPr>
              <a:t>dependencies can be hardly found in the LW window gap channel</a:t>
            </a:r>
            <a:r>
              <a:rPr lang="en-US" sz="1600" b="1" i="1" u="sng" dirty="0">
                <a:latin typeface="Times New Roman" panose="02020603050405020304" pitchFamily="18" charset="0"/>
                <a:ea typeface="宋体" panose="02010600030101010101" pitchFamily="2" charset="-122"/>
              </a:rPr>
              <a:t>.</a:t>
            </a:r>
          </a:p>
          <a:p>
            <a:pPr marL="285750" indent="-285750">
              <a:buFont typeface="Wingdings" panose="05000000000000000000" pitchFamily="2" charset="2"/>
              <a:buChar char="§"/>
            </a:pPr>
            <a:r>
              <a:rPr lang="en-US" sz="1600" dirty="0">
                <a:latin typeface="Times New Roman" panose="02020603050405020304" pitchFamily="18" charset="0"/>
                <a:ea typeface="宋体" panose="02010600030101010101" pitchFamily="2" charset="-122"/>
              </a:rPr>
              <a:t>For the majority scenes, such as the ocean areas, their BTD values caused by the spectral gap filling are generally within the range of -0.1 and 0.1 K.</a:t>
            </a:r>
          </a:p>
          <a:p>
            <a:pPr marL="285750" indent="-285750">
              <a:buFont typeface="Wingdings" panose="05000000000000000000" pitchFamily="2" charset="2"/>
              <a:buChar char="§"/>
            </a:pPr>
            <a:r>
              <a:rPr lang="en-US" sz="1600" dirty="0">
                <a:latin typeface="Times New Roman" panose="02020603050405020304" pitchFamily="18" charset="0"/>
                <a:ea typeface="宋体" panose="02010600030101010101" pitchFamily="2" charset="-122"/>
              </a:rPr>
              <a:t>However, relatively larger BTD values are observed over the middle-latitude arid and semi-arid areas, such as the Sahara Desert.</a:t>
            </a:r>
          </a:p>
        </p:txBody>
      </p:sp>
      <p:sp>
        <p:nvSpPr>
          <p:cNvPr id="15" name="Rectangle 14">
            <a:extLst>
              <a:ext uri="{FF2B5EF4-FFF2-40B4-BE49-F238E27FC236}">
                <a16:creationId xmlns:a16="http://schemas.microsoft.com/office/drawing/2014/main" id="{C27DBB64-4138-423C-B375-76F6644DD37E}"/>
              </a:ext>
            </a:extLst>
          </p:cNvPr>
          <p:cNvSpPr/>
          <p:nvPr/>
        </p:nvSpPr>
        <p:spPr>
          <a:xfrm>
            <a:off x="4941126" y="1204304"/>
            <a:ext cx="1160895" cy="338554"/>
          </a:xfrm>
          <a:prstGeom prst="rect">
            <a:avLst/>
          </a:prstGeom>
        </p:spPr>
        <p:txBody>
          <a:bodyPr wrap="none">
            <a:spAutoFit/>
          </a:bodyPr>
          <a:lstStyle/>
          <a:p>
            <a:r>
              <a:rPr lang="en-US" sz="1600" b="1" dirty="0">
                <a:latin typeface="+mj-lt"/>
                <a:ea typeface="宋体" panose="02010600030101010101" pitchFamily="2" charset="-122"/>
              </a:rPr>
              <a:t>10 April 2015</a:t>
            </a:r>
            <a:endParaRPr lang="en-US" sz="1600" b="1" dirty="0">
              <a:latin typeface="+mj-lt"/>
            </a:endParaRPr>
          </a:p>
        </p:txBody>
      </p:sp>
      <p:sp>
        <p:nvSpPr>
          <p:cNvPr id="7" name="Rectangle 6">
            <a:extLst>
              <a:ext uri="{FF2B5EF4-FFF2-40B4-BE49-F238E27FC236}">
                <a16:creationId xmlns:a16="http://schemas.microsoft.com/office/drawing/2014/main" id="{91A3CF0E-03DE-4594-842A-F63BEA7FC1AA}"/>
              </a:ext>
            </a:extLst>
          </p:cNvPr>
          <p:cNvSpPr/>
          <p:nvPr/>
        </p:nvSpPr>
        <p:spPr>
          <a:xfrm>
            <a:off x="3129241" y="2688516"/>
            <a:ext cx="1245854" cy="215444"/>
          </a:xfrm>
          <a:prstGeom prst="rect">
            <a:avLst/>
          </a:prstGeom>
        </p:spPr>
        <p:txBody>
          <a:bodyPr wrap="none">
            <a:spAutoFit/>
          </a:bodyPr>
          <a:lstStyle/>
          <a:p>
            <a:r>
              <a:rPr lang="en-US" sz="800" b="1" dirty="0">
                <a:latin typeface="Times New Roman" panose="02020603050405020304" pitchFamily="18" charset="0"/>
                <a:cs typeface="Times New Roman" panose="02020603050405020304" pitchFamily="18" charset="0"/>
              </a:rPr>
              <a:t>SE </a:t>
            </a:r>
            <a:r>
              <a:rPr lang="en-US" altLang="zh-CN" sz="800" b="1" dirty="0">
                <a:latin typeface="Times New Roman" panose="02020603050405020304" pitchFamily="18" charset="0"/>
                <a:cs typeface="Times New Roman" panose="02020603050405020304" pitchFamily="18" charset="0"/>
              </a:rPr>
              <a:t>of slope = 3.444e-6 K</a:t>
            </a:r>
            <a:endParaRPr lang="en-US" sz="800" b="1" dirty="0">
              <a:latin typeface="Times New Roman" panose="02020603050405020304" pitchFamily="18" charset="0"/>
              <a:cs typeface="Times New Roman" panose="02020603050405020304" pitchFamily="18" charset="0"/>
            </a:endParaRPr>
          </a:p>
        </p:txBody>
      </p:sp>
      <p:grpSp>
        <p:nvGrpSpPr>
          <p:cNvPr id="23" name="Group 22">
            <a:extLst>
              <a:ext uri="{FF2B5EF4-FFF2-40B4-BE49-F238E27FC236}">
                <a16:creationId xmlns:a16="http://schemas.microsoft.com/office/drawing/2014/main" id="{A85E749D-7EF8-44D8-9FDE-2DFF0CAB3389}"/>
              </a:ext>
            </a:extLst>
          </p:cNvPr>
          <p:cNvGrpSpPr/>
          <p:nvPr/>
        </p:nvGrpSpPr>
        <p:grpSpPr>
          <a:xfrm rot="317683">
            <a:off x="6421282" y="1064563"/>
            <a:ext cx="2780851" cy="553212"/>
            <a:chOff x="6265534" y="1027625"/>
            <a:chExt cx="2780851" cy="553212"/>
          </a:xfrm>
        </p:grpSpPr>
        <p:sp>
          <p:nvSpPr>
            <p:cNvPr id="24" name="Rectangle: Rounded Corners 23">
              <a:extLst>
                <a:ext uri="{FF2B5EF4-FFF2-40B4-BE49-F238E27FC236}">
                  <a16:creationId xmlns:a16="http://schemas.microsoft.com/office/drawing/2014/main" id="{85934BE2-536E-40F8-A042-4BA74C75ED37}"/>
                </a:ext>
              </a:extLst>
            </p:cNvPr>
            <p:cNvSpPr/>
            <p:nvPr/>
          </p:nvSpPr>
          <p:spPr>
            <a:xfrm>
              <a:off x="6265534" y="1053455"/>
              <a:ext cx="2464520" cy="476192"/>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r>
                <a:rPr lang="en-US" sz="1600" b="1" dirty="0"/>
                <a:t>Is there any scene / scan angle dependency</a:t>
              </a:r>
            </a:p>
          </p:txBody>
        </p:sp>
        <p:pic>
          <p:nvPicPr>
            <p:cNvPr id="25" name="Picture 24">
              <a:extLst>
                <a:ext uri="{FF2B5EF4-FFF2-40B4-BE49-F238E27FC236}">
                  <a16:creationId xmlns:a16="http://schemas.microsoft.com/office/drawing/2014/main" id="{D3C98C9F-3ED1-4150-B743-A97EA182AF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93173" y="1027625"/>
              <a:ext cx="553212" cy="553212"/>
            </a:xfrm>
            <a:prstGeom prst="rect">
              <a:avLst/>
            </a:prstGeom>
          </p:spPr>
        </p:pic>
      </p:grpSp>
    </p:spTree>
    <p:extLst>
      <p:ext uri="{BB962C8B-B14F-4D97-AF65-F5344CB8AC3E}">
        <p14:creationId xmlns:p14="http://schemas.microsoft.com/office/powerpoint/2010/main" val="38434751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E9D62BB0-3862-4C55-88BE-36C327A5D5B3}"/>
              </a:ext>
            </a:extLst>
          </p:cNvPr>
          <p:cNvPicPr/>
          <p:nvPr/>
        </p:nvPicPr>
        <p:blipFill>
          <a:blip r:embed="rId3">
            <a:extLst>
              <a:ext uri="{28A0092B-C50C-407E-A947-70E740481C1C}">
                <a14:useLocalDpi xmlns:a14="http://schemas.microsoft.com/office/drawing/2010/main" val="0"/>
              </a:ext>
            </a:extLst>
          </a:blip>
          <a:stretch>
            <a:fillRect/>
          </a:stretch>
        </p:blipFill>
        <p:spPr>
          <a:xfrm>
            <a:off x="1499616" y="1554480"/>
            <a:ext cx="6025896" cy="3675888"/>
          </a:xfrm>
          <a:prstGeom prst="rect">
            <a:avLst/>
          </a:prstGeom>
        </p:spPr>
      </p:pic>
      <p:sp>
        <p:nvSpPr>
          <p:cNvPr id="7170" name="Slide Number Placeholder 2">
            <a:extLst>
              <a:ext uri="{FF2B5EF4-FFF2-40B4-BE49-F238E27FC236}">
                <a16:creationId xmlns:a16="http://schemas.microsoft.com/office/drawing/2014/main" id="{228C48FA-2C24-4310-83BC-9507271A0BA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fld id="{3EA638AD-8189-41F9-BDD7-F7C8FEFBF46D}" type="slidenum">
              <a:rPr lang="en-US" altLang="zh-CN" sz="1400" smtClean="0"/>
              <a:pPr>
                <a:spcBef>
                  <a:spcPct val="0"/>
                </a:spcBef>
                <a:buFontTx/>
                <a:buNone/>
              </a:pPr>
              <a:t>8</a:t>
            </a:fld>
            <a:endParaRPr lang="en-US" altLang="zh-CN" sz="1400" dirty="0"/>
          </a:p>
        </p:txBody>
      </p:sp>
      <p:sp>
        <p:nvSpPr>
          <p:cNvPr id="7172" name="矩形 3">
            <a:extLst>
              <a:ext uri="{FF2B5EF4-FFF2-40B4-BE49-F238E27FC236}">
                <a16:creationId xmlns:a16="http://schemas.microsoft.com/office/drawing/2014/main" id="{A8EA9346-FE83-4114-9AD5-B374E6FE5FBF}"/>
              </a:ext>
            </a:extLst>
          </p:cNvPr>
          <p:cNvSpPr>
            <a:spLocks noChangeArrowheads="1"/>
          </p:cNvSpPr>
          <p:nvPr/>
        </p:nvSpPr>
        <p:spPr bwMode="auto">
          <a:xfrm>
            <a:off x="841074" y="538043"/>
            <a:ext cx="788898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514350" indent="-514350" algn="ctr">
              <a:spcBef>
                <a:spcPct val="0"/>
              </a:spcBef>
              <a:buFont typeface="+mj-lt"/>
              <a:buAutoNum type="romanUcPeriod"/>
            </a:pPr>
            <a:r>
              <a:rPr lang="en-US" altLang="en-US" sz="2000" b="1" dirty="0">
                <a:latin typeface="+mj-lt"/>
                <a:cs typeface="Times New Roman" panose="02020603050405020304" pitchFamily="18" charset="0"/>
              </a:rPr>
              <a:t>The performance of CrIS spectral gap filling in inter-comparisons</a:t>
            </a:r>
          </a:p>
        </p:txBody>
      </p:sp>
      <p:cxnSp>
        <p:nvCxnSpPr>
          <p:cNvPr id="16" name="Straight Connector 3">
            <a:extLst>
              <a:ext uri="{FF2B5EF4-FFF2-40B4-BE49-F238E27FC236}">
                <a16:creationId xmlns:a16="http://schemas.microsoft.com/office/drawing/2014/main" id="{BC33314B-060F-4BDA-A9FD-8E61CBD36978}"/>
              </a:ext>
            </a:extLst>
          </p:cNvPr>
          <p:cNvCxnSpPr/>
          <p:nvPr/>
        </p:nvCxnSpPr>
        <p:spPr>
          <a:xfrm>
            <a:off x="0" y="990600"/>
            <a:ext cx="9134475"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44" name="Picture 5" descr="C:\Users\huixu\Desktop\logo.png">
            <a:extLst>
              <a:ext uri="{FF2B5EF4-FFF2-40B4-BE49-F238E27FC236}">
                <a16:creationId xmlns:a16="http://schemas.microsoft.com/office/drawing/2014/main" id="{8CFBFBE6-DD94-429E-A368-CC421E17C3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7555" y="58513"/>
            <a:ext cx="1219137" cy="662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51">
            <a:extLst>
              <a:ext uri="{FF2B5EF4-FFF2-40B4-BE49-F238E27FC236}">
                <a16:creationId xmlns:a16="http://schemas.microsoft.com/office/drawing/2014/main" id="{11C4B41B-5796-4324-AA47-F5018BE01D81}"/>
              </a:ext>
            </a:extLst>
          </p:cNvPr>
          <p:cNvPicPr>
            <a:picLocks noChangeAspect="1"/>
          </p:cNvPicPr>
          <p:nvPr/>
        </p:nvPicPr>
        <p:blipFill>
          <a:blip r:embed="rId5"/>
          <a:stretch>
            <a:fillRect/>
          </a:stretch>
        </p:blipFill>
        <p:spPr>
          <a:xfrm>
            <a:off x="57150" y="76200"/>
            <a:ext cx="1566675" cy="618745"/>
          </a:xfrm>
          <a:prstGeom prst="rect">
            <a:avLst/>
          </a:prstGeom>
        </p:spPr>
      </p:pic>
      <p:sp>
        <p:nvSpPr>
          <p:cNvPr id="2" name="Rectangle 1">
            <a:extLst>
              <a:ext uri="{FF2B5EF4-FFF2-40B4-BE49-F238E27FC236}">
                <a16:creationId xmlns:a16="http://schemas.microsoft.com/office/drawing/2014/main" id="{F1F08D1B-FA3B-4867-8062-826A45CEB4E0}"/>
              </a:ext>
            </a:extLst>
          </p:cNvPr>
          <p:cNvSpPr/>
          <p:nvPr/>
        </p:nvSpPr>
        <p:spPr>
          <a:xfrm>
            <a:off x="152400" y="1119878"/>
            <a:ext cx="4022255" cy="369332"/>
          </a:xfrm>
          <a:prstGeom prst="rect">
            <a:avLst/>
          </a:prstGeom>
        </p:spPr>
        <p:txBody>
          <a:bodyPr wrap="none">
            <a:spAutoFit/>
          </a:bodyPr>
          <a:lstStyle/>
          <a:p>
            <a:pPr marL="285750" indent="-285750">
              <a:buFont typeface="Wingdings" panose="05000000000000000000" pitchFamily="2" charset="2"/>
              <a:buChar char="Ø"/>
            </a:pPr>
            <a:r>
              <a:rPr lang="en-US" altLang="en-US" b="1" dirty="0">
                <a:latin typeface="+mj-lt"/>
              </a:rPr>
              <a:t>B.	Scene and scan angle dependency analysis</a:t>
            </a:r>
          </a:p>
        </p:txBody>
      </p:sp>
      <p:sp>
        <p:nvSpPr>
          <p:cNvPr id="4" name="TextBox 3">
            <a:extLst>
              <a:ext uri="{FF2B5EF4-FFF2-40B4-BE49-F238E27FC236}">
                <a16:creationId xmlns:a16="http://schemas.microsoft.com/office/drawing/2014/main" id="{C65633D6-03DF-4A07-9BE1-4D096E3BDAFB}"/>
              </a:ext>
            </a:extLst>
          </p:cNvPr>
          <p:cNvSpPr txBox="1"/>
          <p:nvPr/>
        </p:nvSpPr>
        <p:spPr>
          <a:xfrm>
            <a:off x="2591862" y="4885406"/>
            <a:ext cx="3838576"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BT                                                 BTD</a:t>
            </a:r>
          </a:p>
        </p:txBody>
      </p:sp>
      <p:sp>
        <p:nvSpPr>
          <p:cNvPr id="11" name="Rectangle 10">
            <a:extLst>
              <a:ext uri="{FF2B5EF4-FFF2-40B4-BE49-F238E27FC236}">
                <a16:creationId xmlns:a16="http://schemas.microsoft.com/office/drawing/2014/main" id="{A1CD9995-67F4-41B2-8B8C-CBBA56E7D88F}"/>
              </a:ext>
            </a:extLst>
          </p:cNvPr>
          <p:cNvSpPr/>
          <p:nvPr/>
        </p:nvSpPr>
        <p:spPr>
          <a:xfrm>
            <a:off x="152400" y="5105400"/>
            <a:ext cx="8586040" cy="369332"/>
          </a:xfrm>
          <a:prstGeom prst="rect">
            <a:avLst/>
          </a:prstGeom>
        </p:spPr>
        <p:txBody>
          <a:bodyPr wrap="square">
            <a:spAutoFit/>
          </a:bodyPr>
          <a:lstStyle/>
          <a:p>
            <a:pPr algn="ctr"/>
            <a:r>
              <a:rPr lang="en-US" b="1" dirty="0">
                <a:latin typeface="+mj-lt"/>
                <a:cs typeface="Times New Roman" panose="02020603050405020304" pitchFamily="18" charset="0"/>
              </a:rPr>
              <a:t>GOES-ABI Channel 8</a:t>
            </a:r>
            <a:endParaRPr lang="en-US" sz="1600" dirty="0">
              <a:latin typeface="+mj-lt"/>
              <a:cs typeface="Times New Roman" panose="02020603050405020304" pitchFamily="18" charset="0"/>
            </a:endParaRPr>
          </a:p>
        </p:txBody>
      </p:sp>
      <p:sp>
        <p:nvSpPr>
          <p:cNvPr id="8" name="TextBox 7">
            <a:extLst>
              <a:ext uri="{FF2B5EF4-FFF2-40B4-BE49-F238E27FC236}">
                <a16:creationId xmlns:a16="http://schemas.microsoft.com/office/drawing/2014/main" id="{C668654A-EDED-4DC2-A7F1-952AA38BC235}"/>
              </a:ext>
            </a:extLst>
          </p:cNvPr>
          <p:cNvSpPr txBox="1"/>
          <p:nvPr/>
        </p:nvSpPr>
        <p:spPr>
          <a:xfrm>
            <a:off x="3962400" y="3612435"/>
            <a:ext cx="304892" cy="276999"/>
          </a:xfrm>
          <a:prstGeom prst="rect">
            <a:avLst/>
          </a:prstGeom>
          <a:noFill/>
        </p:spPr>
        <p:txBody>
          <a:bodyPr wrap="none" rtlCol="0">
            <a:spAutoFit/>
          </a:bodyPr>
          <a:lstStyle/>
          <a:p>
            <a:r>
              <a:rPr lang="en-US" sz="1200" b="1" dirty="0">
                <a:latin typeface="Times New Roman" panose="02020603050405020304" pitchFamily="18" charset="0"/>
                <a:cs typeface="Times New Roman" panose="02020603050405020304" pitchFamily="18" charset="0"/>
              </a:rPr>
              <a:t>K</a:t>
            </a:r>
          </a:p>
        </p:txBody>
      </p:sp>
      <p:sp>
        <p:nvSpPr>
          <p:cNvPr id="18" name="TextBox 17">
            <a:extLst>
              <a:ext uri="{FF2B5EF4-FFF2-40B4-BE49-F238E27FC236}">
                <a16:creationId xmlns:a16="http://schemas.microsoft.com/office/drawing/2014/main" id="{06DB40F9-2D3A-4D4B-8F7E-399542396089}"/>
              </a:ext>
            </a:extLst>
          </p:cNvPr>
          <p:cNvSpPr txBox="1"/>
          <p:nvPr/>
        </p:nvSpPr>
        <p:spPr>
          <a:xfrm>
            <a:off x="6991258" y="3612435"/>
            <a:ext cx="304892" cy="276999"/>
          </a:xfrm>
          <a:prstGeom prst="rect">
            <a:avLst/>
          </a:prstGeom>
          <a:noFill/>
        </p:spPr>
        <p:txBody>
          <a:bodyPr wrap="none" rtlCol="0">
            <a:spAutoFit/>
          </a:bodyPr>
          <a:lstStyle/>
          <a:p>
            <a:r>
              <a:rPr lang="en-US" sz="1200" b="1" dirty="0">
                <a:latin typeface="Times New Roman" panose="02020603050405020304" pitchFamily="18" charset="0"/>
                <a:cs typeface="Times New Roman" panose="02020603050405020304" pitchFamily="18" charset="0"/>
              </a:rPr>
              <a:t>K</a:t>
            </a:r>
          </a:p>
        </p:txBody>
      </p:sp>
      <p:sp>
        <p:nvSpPr>
          <p:cNvPr id="14" name="Rectangle 13">
            <a:extLst>
              <a:ext uri="{FF2B5EF4-FFF2-40B4-BE49-F238E27FC236}">
                <a16:creationId xmlns:a16="http://schemas.microsoft.com/office/drawing/2014/main" id="{E9D166B7-070B-4BF2-A778-48892901D1FF}"/>
              </a:ext>
            </a:extLst>
          </p:cNvPr>
          <p:cNvSpPr/>
          <p:nvPr/>
        </p:nvSpPr>
        <p:spPr>
          <a:xfrm>
            <a:off x="422380" y="5440289"/>
            <a:ext cx="8654312" cy="1323439"/>
          </a:xfrm>
          <a:prstGeom prst="rect">
            <a:avLst/>
          </a:prstGeom>
        </p:spPr>
        <p:txBody>
          <a:bodyPr wrap="square">
            <a:spAutoFit/>
          </a:bodyPr>
          <a:lstStyle/>
          <a:p>
            <a:pPr marL="285750" indent="-285750" algn="just">
              <a:buFont typeface="Wingdings" panose="05000000000000000000" pitchFamily="2" charset="2"/>
              <a:buChar char="§"/>
            </a:pPr>
            <a:r>
              <a:rPr lang="en-US" sz="1600" b="1" i="1" u="sng" dirty="0">
                <a:solidFill>
                  <a:srgbClr val="FF0000"/>
                </a:solidFill>
                <a:latin typeface="Times New Roman" panose="02020603050405020304" pitchFamily="18" charset="0"/>
                <a:ea typeface="宋体" panose="02010600030101010101" pitchFamily="2" charset="-122"/>
              </a:rPr>
              <a:t>As expected, the scene and scan angle dependences are still not found in this MW channel.</a:t>
            </a:r>
            <a:r>
              <a:rPr lang="en-US" sz="1600" b="1" dirty="0">
                <a:solidFill>
                  <a:srgbClr val="FF0000"/>
                </a:solidFill>
                <a:latin typeface="Times New Roman" panose="02020603050405020304" pitchFamily="18" charset="0"/>
                <a:ea typeface="宋体" panose="02010600030101010101" pitchFamily="2" charset="-122"/>
              </a:rPr>
              <a:t> </a:t>
            </a:r>
          </a:p>
          <a:p>
            <a:pPr marL="285750" indent="-285750" algn="just">
              <a:buFont typeface="Wingdings" panose="05000000000000000000" pitchFamily="2" charset="2"/>
              <a:buChar char="§"/>
            </a:pPr>
            <a:r>
              <a:rPr lang="en-US" sz="1600" dirty="0">
                <a:latin typeface="Times New Roman" panose="02020603050405020304" pitchFamily="18" charset="0"/>
                <a:ea typeface="宋体" panose="02010600030101010101" pitchFamily="2" charset="-122"/>
              </a:rPr>
              <a:t>The gap filling method performs well for most of the global scenes from the Polar to the Tropical areas except for several cloudy regions as marked.</a:t>
            </a:r>
          </a:p>
          <a:p>
            <a:pPr marL="285750" indent="-285750" algn="just">
              <a:buFont typeface="Wingdings" panose="05000000000000000000" pitchFamily="2" charset="2"/>
              <a:buChar char="§"/>
            </a:pPr>
            <a:r>
              <a:rPr lang="en-US" sz="1600" dirty="0">
                <a:latin typeface="Times New Roman" panose="02020603050405020304" pitchFamily="18" charset="0"/>
                <a:ea typeface="宋体" panose="02010600030101010101" pitchFamily="2" charset="-122"/>
              </a:rPr>
              <a:t>These anomaly areas are mostly distributed in the tropical region and possibly the deep convective clouds (DCC).</a:t>
            </a:r>
          </a:p>
        </p:txBody>
      </p:sp>
      <p:sp>
        <p:nvSpPr>
          <p:cNvPr id="20" name="Rectangle 19">
            <a:extLst>
              <a:ext uri="{FF2B5EF4-FFF2-40B4-BE49-F238E27FC236}">
                <a16:creationId xmlns:a16="http://schemas.microsoft.com/office/drawing/2014/main" id="{9F0C1A7C-6F87-43B4-A48F-BF8745B378A8}"/>
              </a:ext>
            </a:extLst>
          </p:cNvPr>
          <p:cNvSpPr/>
          <p:nvPr/>
        </p:nvSpPr>
        <p:spPr>
          <a:xfrm rot="16200000">
            <a:off x="-519855" y="2849369"/>
            <a:ext cx="2561537" cy="830997"/>
          </a:xfrm>
          <a:prstGeom prst="rect">
            <a:avLst/>
          </a:prstGeom>
        </p:spPr>
        <p:txBody>
          <a:bodyPr wrap="square">
            <a:spAutoFit/>
          </a:bodyPr>
          <a:lstStyle/>
          <a:p>
            <a:pPr algn="ctr"/>
            <a:r>
              <a:rPr lang="en-US" altLang="en-US" sz="2800" b="1" dirty="0">
                <a:latin typeface="+mj-lt"/>
              </a:rPr>
              <a:t>Middle-wave </a:t>
            </a:r>
          </a:p>
          <a:p>
            <a:pPr algn="ctr"/>
            <a:r>
              <a:rPr lang="zh-CN" altLang="en-US" b="1" dirty="0">
                <a:latin typeface="+mj-lt"/>
              </a:rPr>
              <a:t>（</a:t>
            </a:r>
            <a:r>
              <a:rPr lang="en-US" altLang="zh-CN" b="1" dirty="0">
                <a:latin typeface="+mj-lt"/>
              </a:rPr>
              <a:t>Water vapor channel</a:t>
            </a:r>
            <a:r>
              <a:rPr lang="zh-CN" altLang="en-US" b="1" dirty="0">
                <a:latin typeface="+mj-lt"/>
              </a:rPr>
              <a:t>）</a:t>
            </a:r>
            <a:endParaRPr lang="en-US" altLang="en-US" b="1" dirty="0">
              <a:latin typeface="+mj-lt"/>
            </a:endParaRPr>
          </a:p>
        </p:txBody>
      </p:sp>
      <p:sp>
        <p:nvSpPr>
          <p:cNvPr id="21" name="Rectangle 20">
            <a:extLst>
              <a:ext uri="{FF2B5EF4-FFF2-40B4-BE49-F238E27FC236}">
                <a16:creationId xmlns:a16="http://schemas.microsoft.com/office/drawing/2014/main" id="{DF08FC18-FC6F-423D-A3EB-20DD981400AA}"/>
              </a:ext>
            </a:extLst>
          </p:cNvPr>
          <p:cNvSpPr/>
          <p:nvPr/>
        </p:nvSpPr>
        <p:spPr>
          <a:xfrm>
            <a:off x="4941126" y="1204304"/>
            <a:ext cx="1160895" cy="338554"/>
          </a:xfrm>
          <a:prstGeom prst="rect">
            <a:avLst/>
          </a:prstGeom>
        </p:spPr>
        <p:txBody>
          <a:bodyPr wrap="none">
            <a:spAutoFit/>
          </a:bodyPr>
          <a:lstStyle/>
          <a:p>
            <a:r>
              <a:rPr lang="en-US" sz="1600" b="1" dirty="0">
                <a:latin typeface="+mj-lt"/>
                <a:ea typeface="宋体" panose="02010600030101010101" pitchFamily="2" charset="-122"/>
              </a:rPr>
              <a:t>10 April 2015</a:t>
            </a:r>
            <a:endParaRPr lang="en-US" sz="1600" b="1" dirty="0">
              <a:latin typeface="+mj-lt"/>
            </a:endParaRPr>
          </a:p>
        </p:txBody>
      </p:sp>
      <p:sp>
        <p:nvSpPr>
          <p:cNvPr id="24" name="Rectangle 23">
            <a:extLst>
              <a:ext uri="{FF2B5EF4-FFF2-40B4-BE49-F238E27FC236}">
                <a16:creationId xmlns:a16="http://schemas.microsoft.com/office/drawing/2014/main" id="{1BEA9B3B-779C-442F-8F8E-B1216C83ED14}"/>
              </a:ext>
            </a:extLst>
          </p:cNvPr>
          <p:cNvSpPr/>
          <p:nvPr/>
        </p:nvSpPr>
        <p:spPr>
          <a:xfrm>
            <a:off x="3036962" y="2638182"/>
            <a:ext cx="1245854" cy="215444"/>
          </a:xfrm>
          <a:prstGeom prst="rect">
            <a:avLst/>
          </a:prstGeom>
        </p:spPr>
        <p:txBody>
          <a:bodyPr wrap="none">
            <a:spAutoFit/>
          </a:bodyPr>
          <a:lstStyle/>
          <a:p>
            <a:r>
              <a:rPr lang="en-US" sz="800" b="1" dirty="0">
                <a:latin typeface="Times New Roman" panose="02020603050405020304" pitchFamily="18" charset="0"/>
                <a:cs typeface="Times New Roman" panose="02020603050405020304" pitchFamily="18" charset="0"/>
              </a:rPr>
              <a:t>SE </a:t>
            </a:r>
            <a:r>
              <a:rPr lang="en-US" altLang="zh-CN" sz="800" b="1" dirty="0">
                <a:latin typeface="Times New Roman" panose="02020603050405020304" pitchFamily="18" charset="0"/>
                <a:cs typeface="Times New Roman" panose="02020603050405020304" pitchFamily="18" charset="0"/>
              </a:rPr>
              <a:t>of slope = 2.154e-8 K</a:t>
            </a:r>
            <a:endParaRPr lang="en-US" sz="800" b="1" dirty="0">
              <a:latin typeface="Times New Roman" panose="02020603050405020304" pitchFamily="18" charset="0"/>
              <a:cs typeface="Times New Roman" panose="02020603050405020304" pitchFamily="18" charset="0"/>
            </a:endParaRPr>
          </a:p>
        </p:txBody>
      </p:sp>
      <p:grpSp>
        <p:nvGrpSpPr>
          <p:cNvPr id="25" name="Group 24">
            <a:extLst>
              <a:ext uri="{FF2B5EF4-FFF2-40B4-BE49-F238E27FC236}">
                <a16:creationId xmlns:a16="http://schemas.microsoft.com/office/drawing/2014/main" id="{34C885C8-E2E4-4BD8-A606-7A9C5DC71DBD}"/>
              </a:ext>
            </a:extLst>
          </p:cNvPr>
          <p:cNvGrpSpPr/>
          <p:nvPr/>
        </p:nvGrpSpPr>
        <p:grpSpPr>
          <a:xfrm rot="317683">
            <a:off x="6421282" y="1064563"/>
            <a:ext cx="2780851" cy="553212"/>
            <a:chOff x="6265534" y="1027625"/>
            <a:chExt cx="2780851" cy="553212"/>
          </a:xfrm>
        </p:grpSpPr>
        <p:sp>
          <p:nvSpPr>
            <p:cNvPr id="26" name="Rectangle: Rounded Corners 25">
              <a:extLst>
                <a:ext uri="{FF2B5EF4-FFF2-40B4-BE49-F238E27FC236}">
                  <a16:creationId xmlns:a16="http://schemas.microsoft.com/office/drawing/2014/main" id="{5A19B28D-793B-4F1C-A8CB-5901F339C3BA}"/>
                </a:ext>
              </a:extLst>
            </p:cNvPr>
            <p:cNvSpPr/>
            <p:nvPr/>
          </p:nvSpPr>
          <p:spPr>
            <a:xfrm>
              <a:off x="6265534" y="1053455"/>
              <a:ext cx="2464520" cy="476192"/>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r>
                <a:rPr lang="en-US" sz="1600" b="1" dirty="0"/>
                <a:t>Is there any scene / scan angle dependency</a:t>
              </a:r>
            </a:p>
          </p:txBody>
        </p:sp>
        <p:pic>
          <p:nvPicPr>
            <p:cNvPr id="27" name="Picture 26">
              <a:extLst>
                <a:ext uri="{FF2B5EF4-FFF2-40B4-BE49-F238E27FC236}">
                  <a16:creationId xmlns:a16="http://schemas.microsoft.com/office/drawing/2014/main" id="{45F8CE92-58BA-48EC-A8C1-F9C012F803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93173" y="1027625"/>
              <a:ext cx="553212" cy="553212"/>
            </a:xfrm>
            <a:prstGeom prst="rect">
              <a:avLst/>
            </a:prstGeom>
          </p:spPr>
        </p:pic>
      </p:grpSp>
    </p:spTree>
    <p:extLst>
      <p:ext uri="{BB962C8B-B14F-4D97-AF65-F5344CB8AC3E}">
        <p14:creationId xmlns:p14="http://schemas.microsoft.com/office/powerpoint/2010/main" val="23261608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C3065AE-3CAE-4581-A3BB-1305A06E870C}"/>
              </a:ext>
            </a:extLst>
          </p:cNvPr>
          <p:cNvPicPr/>
          <p:nvPr/>
        </p:nvPicPr>
        <p:blipFill>
          <a:blip r:embed="rId3"/>
          <a:stretch>
            <a:fillRect/>
          </a:stretch>
        </p:blipFill>
        <p:spPr>
          <a:xfrm>
            <a:off x="1499616" y="1554480"/>
            <a:ext cx="6025896" cy="3675888"/>
          </a:xfrm>
          <a:prstGeom prst="rect">
            <a:avLst/>
          </a:prstGeom>
        </p:spPr>
      </p:pic>
      <p:sp>
        <p:nvSpPr>
          <p:cNvPr id="7170" name="Slide Number Placeholder 2">
            <a:extLst>
              <a:ext uri="{FF2B5EF4-FFF2-40B4-BE49-F238E27FC236}">
                <a16:creationId xmlns:a16="http://schemas.microsoft.com/office/drawing/2014/main" id="{228C48FA-2C24-4310-83BC-9507271A0BA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fld id="{3EA638AD-8189-41F9-BDD7-F7C8FEFBF46D}" type="slidenum">
              <a:rPr lang="en-US" altLang="zh-CN" sz="1400" smtClean="0"/>
              <a:pPr>
                <a:spcBef>
                  <a:spcPct val="0"/>
                </a:spcBef>
                <a:buFontTx/>
                <a:buNone/>
              </a:pPr>
              <a:t>9</a:t>
            </a:fld>
            <a:endParaRPr lang="en-US" altLang="zh-CN" sz="1400" dirty="0"/>
          </a:p>
        </p:txBody>
      </p:sp>
      <p:sp>
        <p:nvSpPr>
          <p:cNvPr id="7172" name="矩形 3">
            <a:extLst>
              <a:ext uri="{FF2B5EF4-FFF2-40B4-BE49-F238E27FC236}">
                <a16:creationId xmlns:a16="http://schemas.microsoft.com/office/drawing/2014/main" id="{A8EA9346-FE83-4114-9AD5-B374E6FE5FBF}"/>
              </a:ext>
            </a:extLst>
          </p:cNvPr>
          <p:cNvSpPr>
            <a:spLocks noChangeArrowheads="1"/>
          </p:cNvSpPr>
          <p:nvPr/>
        </p:nvSpPr>
        <p:spPr bwMode="auto">
          <a:xfrm>
            <a:off x="841074" y="538043"/>
            <a:ext cx="788898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514350" indent="-514350" algn="ctr">
              <a:spcBef>
                <a:spcPct val="0"/>
              </a:spcBef>
              <a:buFont typeface="+mj-lt"/>
              <a:buAutoNum type="romanUcPeriod"/>
            </a:pPr>
            <a:r>
              <a:rPr lang="en-US" altLang="en-US" sz="2000" b="1" dirty="0">
                <a:latin typeface="+mj-lt"/>
                <a:cs typeface="Times New Roman" panose="02020603050405020304" pitchFamily="18" charset="0"/>
              </a:rPr>
              <a:t>The performance of CrIS spectral gap filling in inter-comparisons</a:t>
            </a:r>
          </a:p>
        </p:txBody>
      </p:sp>
      <p:cxnSp>
        <p:nvCxnSpPr>
          <p:cNvPr id="16" name="Straight Connector 3">
            <a:extLst>
              <a:ext uri="{FF2B5EF4-FFF2-40B4-BE49-F238E27FC236}">
                <a16:creationId xmlns:a16="http://schemas.microsoft.com/office/drawing/2014/main" id="{BC33314B-060F-4BDA-A9FD-8E61CBD36978}"/>
              </a:ext>
            </a:extLst>
          </p:cNvPr>
          <p:cNvCxnSpPr/>
          <p:nvPr/>
        </p:nvCxnSpPr>
        <p:spPr>
          <a:xfrm>
            <a:off x="0" y="990600"/>
            <a:ext cx="9134475"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44" name="Picture 5" descr="C:\Users\huixu\Desktop\logo.png">
            <a:extLst>
              <a:ext uri="{FF2B5EF4-FFF2-40B4-BE49-F238E27FC236}">
                <a16:creationId xmlns:a16="http://schemas.microsoft.com/office/drawing/2014/main" id="{8CFBFBE6-DD94-429E-A368-CC421E17C3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7555" y="58513"/>
            <a:ext cx="1219137" cy="662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51">
            <a:extLst>
              <a:ext uri="{FF2B5EF4-FFF2-40B4-BE49-F238E27FC236}">
                <a16:creationId xmlns:a16="http://schemas.microsoft.com/office/drawing/2014/main" id="{11C4B41B-5796-4324-AA47-F5018BE01D81}"/>
              </a:ext>
            </a:extLst>
          </p:cNvPr>
          <p:cNvPicPr>
            <a:picLocks noChangeAspect="1"/>
          </p:cNvPicPr>
          <p:nvPr/>
        </p:nvPicPr>
        <p:blipFill>
          <a:blip r:embed="rId5"/>
          <a:stretch>
            <a:fillRect/>
          </a:stretch>
        </p:blipFill>
        <p:spPr>
          <a:xfrm>
            <a:off x="57150" y="76200"/>
            <a:ext cx="1566675" cy="618745"/>
          </a:xfrm>
          <a:prstGeom prst="rect">
            <a:avLst/>
          </a:prstGeom>
        </p:spPr>
      </p:pic>
      <p:sp>
        <p:nvSpPr>
          <p:cNvPr id="2" name="Rectangle 1">
            <a:extLst>
              <a:ext uri="{FF2B5EF4-FFF2-40B4-BE49-F238E27FC236}">
                <a16:creationId xmlns:a16="http://schemas.microsoft.com/office/drawing/2014/main" id="{F1F08D1B-FA3B-4867-8062-826A45CEB4E0}"/>
              </a:ext>
            </a:extLst>
          </p:cNvPr>
          <p:cNvSpPr/>
          <p:nvPr/>
        </p:nvSpPr>
        <p:spPr>
          <a:xfrm>
            <a:off x="152400" y="1119878"/>
            <a:ext cx="4022255" cy="369332"/>
          </a:xfrm>
          <a:prstGeom prst="rect">
            <a:avLst/>
          </a:prstGeom>
        </p:spPr>
        <p:txBody>
          <a:bodyPr wrap="none">
            <a:spAutoFit/>
          </a:bodyPr>
          <a:lstStyle/>
          <a:p>
            <a:pPr marL="285750" indent="-285750">
              <a:buFont typeface="Wingdings" panose="05000000000000000000" pitchFamily="2" charset="2"/>
              <a:buChar char="Ø"/>
            </a:pPr>
            <a:r>
              <a:rPr lang="en-US" altLang="en-US" b="1" dirty="0">
                <a:latin typeface="+mj-lt"/>
              </a:rPr>
              <a:t>B.	Scene and scan angle dependency analysis</a:t>
            </a:r>
          </a:p>
        </p:txBody>
      </p:sp>
      <p:sp>
        <p:nvSpPr>
          <p:cNvPr id="4" name="TextBox 3">
            <a:extLst>
              <a:ext uri="{FF2B5EF4-FFF2-40B4-BE49-F238E27FC236}">
                <a16:creationId xmlns:a16="http://schemas.microsoft.com/office/drawing/2014/main" id="{C65633D6-03DF-4A07-9BE1-4D096E3BDAFB}"/>
              </a:ext>
            </a:extLst>
          </p:cNvPr>
          <p:cNvSpPr txBox="1"/>
          <p:nvPr/>
        </p:nvSpPr>
        <p:spPr>
          <a:xfrm>
            <a:off x="2591862" y="4885406"/>
            <a:ext cx="3838576"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BT                                                 BTD</a:t>
            </a:r>
          </a:p>
        </p:txBody>
      </p:sp>
      <p:sp>
        <p:nvSpPr>
          <p:cNvPr id="11" name="Rectangle 10">
            <a:extLst>
              <a:ext uri="{FF2B5EF4-FFF2-40B4-BE49-F238E27FC236}">
                <a16:creationId xmlns:a16="http://schemas.microsoft.com/office/drawing/2014/main" id="{A1CD9995-67F4-41B2-8B8C-CBBA56E7D88F}"/>
              </a:ext>
            </a:extLst>
          </p:cNvPr>
          <p:cNvSpPr/>
          <p:nvPr/>
        </p:nvSpPr>
        <p:spPr>
          <a:xfrm>
            <a:off x="152400" y="5105400"/>
            <a:ext cx="8586040" cy="369332"/>
          </a:xfrm>
          <a:prstGeom prst="rect">
            <a:avLst/>
          </a:prstGeom>
        </p:spPr>
        <p:txBody>
          <a:bodyPr wrap="square">
            <a:spAutoFit/>
          </a:bodyPr>
          <a:lstStyle/>
          <a:p>
            <a:pPr algn="ctr"/>
            <a:r>
              <a:rPr lang="en-US" b="1" dirty="0">
                <a:latin typeface="+mj-lt"/>
                <a:cs typeface="Times New Roman" panose="02020603050405020304" pitchFamily="18" charset="0"/>
              </a:rPr>
              <a:t>GOES-ABI Channel 8</a:t>
            </a:r>
            <a:endParaRPr lang="en-US" sz="1600" dirty="0">
              <a:latin typeface="+mj-lt"/>
              <a:cs typeface="Times New Roman" panose="02020603050405020304" pitchFamily="18" charset="0"/>
            </a:endParaRPr>
          </a:p>
        </p:txBody>
      </p:sp>
      <p:sp>
        <p:nvSpPr>
          <p:cNvPr id="8" name="TextBox 7">
            <a:extLst>
              <a:ext uri="{FF2B5EF4-FFF2-40B4-BE49-F238E27FC236}">
                <a16:creationId xmlns:a16="http://schemas.microsoft.com/office/drawing/2014/main" id="{C668654A-EDED-4DC2-A7F1-952AA38BC235}"/>
              </a:ext>
            </a:extLst>
          </p:cNvPr>
          <p:cNvSpPr txBox="1"/>
          <p:nvPr/>
        </p:nvSpPr>
        <p:spPr>
          <a:xfrm>
            <a:off x="4019550" y="3612435"/>
            <a:ext cx="304892" cy="276999"/>
          </a:xfrm>
          <a:prstGeom prst="rect">
            <a:avLst/>
          </a:prstGeom>
          <a:noFill/>
        </p:spPr>
        <p:txBody>
          <a:bodyPr wrap="none" rtlCol="0">
            <a:spAutoFit/>
          </a:bodyPr>
          <a:lstStyle/>
          <a:p>
            <a:r>
              <a:rPr lang="en-US" sz="1200" b="1" dirty="0">
                <a:latin typeface="Times New Roman" panose="02020603050405020304" pitchFamily="18" charset="0"/>
                <a:cs typeface="Times New Roman" panose="02020603050405020304" pitchFamily="18" charset="0"/>
              </a:rPr>
              <a:t>K</a:t>
            </a:r>
          </a:p>
        </p:txBody>
      </p:sp>
      <p:sp>
        <p:nvSpPr>
          <p:cNvPr id="18" name="TextBox 17">
            <a:extLst>
              <a:ext uri="{FF2B5EF4-FFF2-40B4-BE49-F238E27FC236}">
                <a16:creationId xmlns:a16="http://schemas.microsoft.com/office/drawing/2014/main" id="{06DB40F9-2D3A-4D4B-8F7E-399542396089}"/>
              </a:ext>
            </a:extLst>
          </p:cNvPr>
          <p:cNvSpPr txBox="1"/>
          <p:nvPr/>
        </p:nvSpPr>
        <p:spPr>
          <a:xfrm>
            <a:off x="7086508" y="3612435"/>
            <a:ext cx="304892" cy="276999"/>
          </a:xfrm>
          <a:prstGeom prst="rect">
            <a:avLst/>
          </a:prstGeom>
          <a:noFill/>
        </p:spPr>
        <p:txBody>
          <a:bodyPr wrap="none" rtlCol="0">
            <a:spAutoFit/>
          </a:bodyPr>
          <a:lstStyle/>
          <a:p>
            <a:r>
              <a:rPr lang="en-US" sz="1200" b="1" dirty="0">
                <a:latin typeface="Times New Roman" panose="02020603050405020304" pitchFamily="18" charset="0"/>
                <a:cs typeface="Times New Roman" panose="02020603050405020304" pitchFamily="18" charset="0"/>
              </a:rPr>
              <a:t>K</a:t>
            </a:r>
          </a:p>
        </p:txBody>
      </p:sp>
      <p:sp>
        <p:nvSpPr>
          <p:cNvPr id="14" name="Rectangle 13">
            <a:extLst>
              <a:ext uri="{FF2B5EF4-FFF2-40B4-BE49-F238E27FC236}">
                <a16:creationId xmlns:a16="http://schemas.microsoft.com/office/drawing/2014/main" id="{E9D166B7-070B-4BF2-A778-48892901D1FF}"/>
              </a:ext>
            </a:extLst>
          </p:cNvPr>
          <p:cNvSpPr/>
          <p:nvPr/>
        </p:nvSpPr>
        <p:spPr>
          <a:xfrm>
            <a:off x="422380" y="5440289"/>
            <a:ext cx="8654312" cy="1077218"/>
          </a:xfrm>
          <a:prstGeom prst="rect">
            <a:avLst/>
          </a:prstGeom>
        </p:spPr>
        <p:txBody>
          <a:bodyPr wrap="square">
            <a:spAutoFit/>
          </a:bodyPr>
          <a:lstStyle/>
          <a:p>
            <a:pPr marL="285750" indent="-285750" algn="just">
              <a:buFont typeface="Wingdings" panose="05000000000000000000" pitchFamily="2" charset="2"/>
              <a:buChar char="§"/>
            </a:pPr>
            <a:r>
              <a:rPr lang="en-US" sz="1600" b="1" i="1" u="sng" dirty="0">
                <a:solidFill>
                  <a:srgbClr val="FF0000"/>
                </a:solidFill>
                <a:latin typeface="Times New Roman" panose="02020603050405020304" pitchFamily="18" charset="0"/>
                <a:ea typeface="宋体" panose="02010600030101010101" pitchFamily="2" charset="-122"/>
              </a:rPr>
              <a:t>Similarly, there is no obvious scene as well as scan angle dependency in this SW channel too.</a:t>
            </a:r>
          </a:p>
          <a:p>
            <a:pPr marL="285750" indent="-285750" algn="just">
              <a:buFont typeface="Wingdings" panose="05000000000000000000" pitchFamily="2" charset="2"/>
              <a:buChar char="§"/>
            </a:pPr>
            <a:r>
              <a:rPr lang="en-US" sz="1600" dirty="0">
                <a:latin typeface="Times New Roman" panose="02020603050405020304" pitchFamily="18" charset="0"/>
                <a:ea typeface="宋体" panose="02010600030101010101" pitchFamily="2" charset="-122"/>
              </a:rPr>
              <a:t>Different from the other two channels, large BT differences between them are mainly observed in the very cold scenes (e.g., the cloudy and the high-latitude Polar regions, highlighted by the black rectangles). </a:t>
            </a:r>
          </a:p>
        </p:txBody>
      </p:sp>
      <p:sp>
        <p:nvSpPr>
          <p:cNvPr id="20" name="Rectangle 19">
            <a:extLst>
              <a:ext uri="{FF2B5EF4-FFF2-40B4-BE49-F238E27FC236}">
                <a16:creationId xmlns:a16="http://schemas.microsoft.com/office/drawing/2014/main" id="{9F0C1A7C-6F87-43B4-A48F-BF8745B378A8}"/>
              </a:ext>
            </a:extLst>
          </p:cNvPr>
          <p:cNvSpPr/>
          <p:nvPr/>
        </p:nvSpPr>
        <p:spPr>
          <a:xfrm rot="16200000">
            <a:off x="-519855" y="2849369"/>
            <a:ext cx="2561537" cy="830997"/>
          </a:xfrm>
          <a:prstGeom prst="rect">
            <a:avLst/>
          </a:prstGeom>
        </p:spPr>
        <p:txBody>
          <a:bodyPr wrap="square">
            <a:spAutoFit/>
          </a:bodyPr>
          <a:lstStyle/>
          <a:p>
            <a:pPr algn="ctr"/>
            <a:r>
              <a:rPr lang="en-US" altLang="en-US" sz="2800" b="1" dirty="0">
                <a:latin typeface="+mj-lt"/>
              </a:rPr>
              <a:t>Short-wave </a:t>
            </a:r>
          </a:p>
          <a:p>
            <a:pPr algn="ctr"/>
            <a:r>
              <a:rPr lang="zh-CN" altLang="en-US" b="1" dirty="0">
                <a:latin typeface="+mj-lt"/>
              </a:rPr>
              <a:t>（</a:t>
            </a:r>
            <a:r>
              <a:rPr lang="en-US" altLang="zh-CN" b="1" dirty="0">
                <a:latin typeface="+mj-lt"/>
              </a:rPr>
              <a:t>Window channel</a:t>
            </a:r>
            <a:r>
              <a:rPr lang="zh-CN" altLang="en-US" b="1" dirty="0">
                <a:latin typeface="+mj-lt"/>
              </a:rPr>
              <a:t>）</a:t>
            </a:r>
            <a:endParaRPr lang="en-US" altLang="en-US" b="1" dirty="0">
              <a:latin typeface="+mj-lt"/>
            </a:endParaRPr>
          </a:p>
        </p:txBody>
      </p:sp>
      <p:sp>
        <p:nvSpPr>
          <p:cNvPr id="21" name="Rectangle 20">
            <a:extLst>
              <a:ext uri="{FF2B5EF4-FFF2-40B4-BE49-F238E27FC236}">
                <a16:creationId xmlns:a16="http://schemas.microsoft.com/office/drawing/2014/main" id="{D15A2164-4F9C-48AB-99F3-7AC515231D27}"/>
              </a:ext>
            </a:extLst>
          </p:cNvPr>
          <p:cNvSpPr/>
          <p:nvPr/>
        </p:nvSpPr>
        <p:spPr>
          <a:xfrm>
            <a:off x="4941126" y="1204304"/>
            <a:ext cx="1160895" cy="338554"/>
          </a:xfrm>
          <a:prstGeom prst="rect">
            <a:avLst/>
          </a:prstGeom>
        </p:spPr>
        <p:txBody>
          <a:bodyPr wrap="none">
            <a:spAutoFit/>
          </a:bodyPr>
          <a:lstStyle/>
          <a:p>
            <a:r>
              <a:rPr lang="en-US" sz="1600" b="1" dirty="0">
                <a:latin typeface="+mj-lt"/>
                <a:ea typeface="宋体" panose="02010600030101010101" pitchFamily="2" charset="-122"/>
              </a:rPr>
              <a:t>10 April 2015</a:t>
            </a:r>
            <a:endParaRPr lang="en-US" sz="1600" b="1" dirty="0">
              <a:latin typeface="+mj-lt"/>
            </a:endParaRPr>
          </a:p>
        </p:txBody>
      </p:sp>
      <p:sp>
        <p:nvSpPr>
          <p:cNvPr id="23" name="Rectangle 22">
            <a:extLst>
              <a:ext uri="{FF2B5EF4-FFF2-40B4-BE49-F238E27FC236}">
                <a16:creationId xmlns:a16="http://schemas.microsoft.com/office/drawing/2014/main" id="{46B1F228-F292-41B2-9E70-7FD4054F5542}"/>
              </a:ext>
            </a:extLst>
          </p:cNvPr>
          <p:cNvSpPr/>
          <p:nvPr/>
        </p:nvSpPr>
        <p:spPr>
          <a:xfrm>
            <a:off x="3075062" y="2672536"/>
            <a:ext cx="1245854" cy="215444"/>
          </a:xfrm>
          <a:prstGeom prst="rect">
            <a:avLst/>
          </a:prstGeom>
        </p:spPr>
        <p:txBody>
          <a:bodyPr wrap="none">
            <a:spAutoFit/>
          </a:bodyPr>
          <a:lstStyle/>
          <a:p>
            <a:r>
              <a:rPr lang="en-US" sz="800" b="1" dirty="0">
                <a:latin typeface="Times New Roman" panose="02020603050405020304" pitchFamily="18" charset="0"/>
                <a:cs typeface="Times New Roman" panose="02020603050405020304" pitchFamily="18" charset="0"/>
              </a:rPr>
              <a:t>SE </a:t>
            </a:r>
            <a:r>
              <a:rPr lang="en-US" altLang="zh-CN" sz="800" b="1" dirty="0">
                <a:latin typeface="Times New Roman" panose="02020603050405020304" pitchFamily="18" charset="0"/>
                <a:cs typeface="Times New Roman" panose="02020603050405020304" pitchFamily="18" charset="0"/>
              </a:rPr>
              <a:t>of slope = 1.204e-5 K</a:t>
            </a:r>
            <a:endParaRPr lang="en-US" sz="800" b="1" dirty="0">
              <a:latin typeface="Times New Roman" panose="02020603050405020304" pitchFamily="18" charset="0"/>
              <a:cs typeface="Times New Roman" panose="02020603050405020304" pitchFamily="18" charset="0"/>
            </a:endParaRPr>
          </a:p>
        </p:txBody>
      </p:sp>
      <p:grpSp>
        <p:nvGrpSpPr>
          <p:cNvPr id="22" name="Group 21">
            <a:extLst>
              <a:ext uri="{FF2B5EF4-FFF2-40B4-BE49-F238E27FC236}">
                <a16:creationId xmlns:a16="http://schemas.microsoft.com/office/drawing/2014/main" id="{7BABCB4F-C8A7-4E76-A89E-8D05253ADFCB}"/>
              </a:ext>
            </a:extLst>
          </p:cNvPr>
          <p:cNvGrpSpPr/>
          <p:nvPr/>
        </p:nvGrpSpPr>
        <p:grpSpPr>
          <a:xfrm rot="317683">
            <a:off x="6421282" y="1064563"/>
            <a:ext cx="2780851" cy="553212"/>
            <a:chOff x="6265534" y="1027625"/>
            <a:chExt cx="2780851" cy="553212"/>
          </a:xfrm>
        </p:grpSpPr>
        <p:sp>
          <p:nvSpPr>
            <p:cNvPr id="27" name="Rectangle: Rounded Corners 26">
              <a:extLst>
                <a:ext uri="{FF2B5EF4-FFF2-40B4-BE49-F238E27FC236}">
                  <a16:creationId xmlns:a16="http://schemas.microsoft.com/office/drawing/2014/main" id="{6DAFE5AC-5BA8-466B-85B1-F57F3D8527EA}"/>
                </a:ext>
              </a:extLst>
            </p:cNvPr>
            <p:cNvSpPr/>
            <p:nvPr/>
          </p:nvSpPr>
          <p:spPr>
            <a:xfrm>
              <a:off x="6265534" y="1053455"/>
              <a:ext cx="2464520" cy="476192"/>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r>
                <a:rPr lang="en-US" sz="1600" b="1" dirty="0"/>
                <a:t>Is there any scene / scan angle dependency</a:t>
              </a:r>
            </a:p>
          </p:txBody>
        </p:sp>
        <p:pic>
          <p:nvPicPr>
            <p:cNvPr id="28" name="Picture 27">
              <a:extLst>
                <a:ext uri="{FF2B5EF4-FFF2-40B4-BE49-F238E27FC236}">
                  <a16:creationId xmlns:a16="http://schemas.microsoft.com/office/drawing/2014/main" id="{2D291897-A436-4B80-A08B-9FDD43EB01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93173" y="1027625"/>
              <a:ext cx="553212" cy="553212"/>
            </a:xfrm>
            <a:prstGeom prst="rect">
              <a:avLst/>
            </a:prstGeom>
          </p:spPr>
        </p:pic>
      </p:grpSp>
    </p:spTree>
    <p:extLst>
      <p:ext uri="{BB962C8B-B14F-4D97-AF65-F5344CB8AC3E}">
        <p14:creationId xmlns:p14="http://schemas.microsoft.com/office/powerpoint/2010/main" val="103525232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Integral</Template>
  <TotalTime>17217</TotalTime>
  <Words>2293</Words>
  <Application>Microsoft Office PowerPoint</Application>
  <PresentationFormat>On-screen Show (4:3)</PresentationFormat>
  <Paragraphs>266</Paragraphs>
  <Slides>18</Slides>
  <Notes>17</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2</vt:i4>
      </vt:variant>
      <vt:variant>
        <vt:lpstr>Slide Titles</vt:lpstr>
      </vt:variant>
      <vt:variant>
        <vt:i4>18</vt:i4>
      </vt:variant>
    </vt:vector>
  </HeadingPairs>
  <TitlesOfParts>
    <vt:vector size="29" baseType="lpstr">
      <vt:lpstr>Arial</vt:lpstr>
      <vt:lpstr>Calibri</vt:lpstr>
      <vt:lpstr>Courier New</vt:lpstr>
      <vt:lpstr>Times New Roman</vt:lpstr>
      <vt:lpstr>Tw Cen MT</vt:lpstr>
      <vt:lpstr>Tw Cen MT Condensed</vt:lpstr>
      <vt:lpstr>Wingdings</vt:lpstr>
      <vt:lpstr>Wingdings 3</vt:lpstr>
      <vt:lpstr>Integral</vt:lpstr>
      <vt:lpstr>Graph</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huixu</cp:lastModifiedBy>
  <cp:revision>1715</cp:revision>
  <cp:lastPrinted>2019-03-05T15:07:04Z</cp:lastPrinted>
  <dcterms:created xsi:type="dcterms:W3CDTF">1601-01-01T00:00:00Z</dcterms:created>
  <dcterms:modified xsi:type="dcterms:W3CDTF">2019-03-07T00:35:32Z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