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1607" r:id="rId2"/>
    <p:sldId id="1628" r:id="rId3"/>
    <p:sldId id="1630" r:id="rId4"/>
    <p:sldId id="1635" r:id="rId5"/>
    <p:sldId id="1636" r:id="rId6"/>
    <p:sldId id="1632" r:id="rId7"/>
    <p:sldId id="1638" r:id="rId8"/>
    <p:sldId id="1602" r:id="rId9"/>
    <p:sldId id="1622" r:id="rId10"/>
    <p:sldId id="1629" r:id="rId11"/>
    <p:sldId id="1593" r:id="rId12"/>
    <p:sldId id="1621" r:id="rId13"/>
    <p:sldId id="1594" r:id="rId14"/>
    <p:sldId id="1620" r:id="rId15"/>
    <p:sldId id="1640" r:id="rId16"/>
    <p:sldId id="1616" r:id="rId17"/>
    <p:sldId id="1625" r:id="rId18"/>
  </p:sldIdLst>
  <p:sldSz cx="9144000" cy="6858000" type="screen4x3"/>
  <p:notesSz cx="6894513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2" userDrawn="1">
          <p15:clr>
            <a:srgbClr val="A4A3A4"/>
          </p15:clr>
        </p15:guide>
        <p15:guide id="2" pos="217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min Sun" initials="B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E3E2E1"/>
    <a:srgbClr val="FFCC00"/>
    <a:srgbClr val="CC3300"/>
    <a:srgbClr val="CC00FF"/>
    <a:srgbClr val="ADD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3519" autoAdjust="0"/>
  </p:normalViewPr>
  <p:slideViewPr>
    <p:cSldViewPr>
      <p:cViewPr>
        <p:scale>
          <a:sx n="60" d="100"/>
          <a:sy n="60" d="100"/>
        </p:scale>
        <p:origin x="-1052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38" y="2070"/>
      </p:cViewPr>
      <p:guideLst>
        <p:guide orient="horz" pos="2892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997" y="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54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997" y="872054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67DDF2-6ACE-4A14-9330-C0ADCACA9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4997" y="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0563"/>
            <a:ext cx="4589463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768" y="4361061"/>
            <a:ext cx="5514979" cy="41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54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4997" y="8720540"/>
            <a:ext cx="2987939" cy="4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A8ADB38F-4B8B-4525-B67F-5558B375D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DB38F-4B8B-4525-B67F-5558B375D8D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1905000" y="712788"/>
            <a:ext cx="61722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F1AAD20-1820-49BD-A1DA-420B995B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953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SS Program Logo blue ring 3-24-16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503920" y="18288"/>
            <a:ext cx="609603" cy="609603"/>
          </a:xfrm>
          <a:prstGeom prst="rect">
            <a:avLst/>
          </a:prstGeom>
        </p:spPr>
      </p:pic>
      <p:pic>
        <p:nvPicPr>
          <p:cNvPr id="11" name="Picture 9" descr="noa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400" y="0"/>
            <a:ext cx="685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1978" y="1969616"/>
            <a:ext cx="8703793" cy="3877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Progress with GRUAN observations in comparisons with </a:t>
            </a:r>
          </a:p>
          <a:p>
            <a:pPr algn="ctr"/>
            <a:r>
              <a:rPr lang="en-US" sz="2400" b="1" dirty="0" smtClean="0"/>
              <a:t>satellite infrared measurements: </a:t>
            </a:r>
            <a:r>
              <a:rPr lang="en-US" sz="2400" b="1" i="1" dirty="0" smtClean="0"/>
              <a:t>Preliminary result</a:t>
            </a:r>
          </a:p>
          <a:p>
            <a:pPr algn="ctr"/>
            <a:r>
              <a:rPr lang="en-US" sz="2000" dirty="0" smtClean="0"/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             	</a:t>
            </a:r>
            <a:r>
              <a:rPr lang="en-US" sz="2000" dirty="0" err="1" smtClean="0">
                <a:solidFill>
                  <a:schemeClr val="tx2"/>
                </a:solidFill>
              </a:rPr>
              <a:t>Bomin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Sun</a:t>
            </a:r>
            <a:r>
              <a:rPr lang="en-US" sz="2000" baseline="30000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, Xavier </a:t>
            </a:r>
            <a:r>
              <a:rPr lang="en-US" sz="2000" dirty="0" smtClean="0">
                <a:solidFill>
                  <a:schemeClr val="tx2"/>
                </a:solidFill>
              </a:rPr>
              <a:t>Calbet</a:t>
            </a:r>
            <a:r>
              <a:rPr lang="en-US" sz="2000" baseline="30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, Tony Reale</a:t>
            </a:r>
            <a:r>
              <a:rPr lang="en-US" sz="2000" baseline="30000" dirty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,</a:t>
            </a:r>
            <a:r>
              <a:rPr lang="en-US" sz="2000" baseline="30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and </a:t>
            </a:r>
            <a:r>
              <a:rPr lang="en-US" sz="2000" dirty="0" err="1" smtClean="0">
                <a:solidFill>
                  <a:schemeClr val="tx2"/>
                </a:solidFill>
              </a:rPr>
              <a:t>Manik</a:t>
            </a:r>
            <a:r>
              <a:rPr lang="en-US" sz="2000" dirty="0" smtClean="0">
                <a:solidFill>
                  <a:schemeClr val="tx2"/>
                </a:solidFill>
              </a:rPr>
              <a:t> Bali</a:t>
            </a:r>
            <a:r>
              <a:rPr lang="en-US" sz="2000" baseline="30000" dirty="0" smtClean="0">
                <a:solidFill>
                  <a:schemeClr val="tx2"/>
                </a:solidFill>
              </a:rPr>
              <a:t>4</a:t>
            </a:r>
            <a:endParaRPr lang="en-US" sz="2000" baseline="300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	</a:t>
            </a:r>
            <a:endParaRPr lang="en-US" b="1" dirty="0"/>
          </a:p>
          <a:p>
            <a:r>
              <a:rPr lang="en-US" dirty="0">
                <a:solidFill>
                  <a:schemeClr val="tx2"/>
                </a:solidFill>
              </a:rPr>
              <a:t>		</a:t>
            </a:r>
            <a:r>
              <a:rPr lang="en-US" sz="1400" dirty="0" smtClean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dirty="0" smtClean="0">
                <a:solidFill>
                  <a:schemeClr val="tx2"/>
                </a:solidFill>
              </a:rPr>
              <a:t>IMSG at NOAA/NESDIS/Center for Applications and Research (STAR),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			College Park, Maryland, USA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		2 </a:t>
            </a: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dirty="0" smtClean="0">
                <a:solidFill>
                  <a:schemeClr val="tx2"/>
                </a:solidFill>
              </a:rPr>
              <a:t>AEMET, Madrid, Spain</a:t>
            </a:r>
          </a:p>
          <a:p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dirty="0" smtClean="0">
                <a:solidFill>
                  <a:schemeClr val="tx2"/>
                </a:solidFill>
              </a:rPr>
              <a:t>	3	NOAA/NESDIS/STAR, College Park, USA</a:t>
            </a:r>
          </a:p>
          <a:p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dirty="0" smtClean="0">
                <a:solidFill>
                  <a:schemeClr val="tx2"/>
                </a:solidFill>
              </a:rPr>
              <a:t>	4	University of Maryland, College Park, USA</a:t>
            </a:r>
            <a:endParaRPr lang="en-US" sz="1400" dirty="0">
              <a:solidFill>
                <a:schemeClr val="tx2"/>
              </a:solidFill>
            </a:endParaRP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	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247510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GSICS Annual Meeting 2019</a:t>
            </a:r>
          </a:p>
          <a:p>
            <a:r>
              <a:rPr lang="en-US" sz="1400" dirty="0" smtClean="0"/>
              <a:t>March </a:t>
            </a:r>
            <a:r>
              <a:rPr lang="en-US" sz="1400" dirty="0" smtClean="0"/>
              <a:t>4-8</a:t>
            </a:r>
            <a:r>
              <a:rPr lang="en-US" sz="1400" dirty="0" smtClean="0"/>
              <a:t>, 2019</a:t>
            </a:r>
          </a:p>
          <a:p>
            <a:r>
              <a:rPr lang="en-US" sz="1400" dirty="0" smtClean="0"/>
              <a:t>ESA-ESRIN, </a:t>
            </a:r>
            <a:r>
              <a:rPr lang="en-US" sz="1400" dirty="0" err="1" smtClean="0"/>
              <a:t>Frascati</a:t>
            </a:r>
            <a:r>
              <a:rPr lang="en-US" sz="1400" dirty="0" smtClean="0"/>
              <a:t>, Italy</a:t>
            </a:r>
            <a:endParaRPr lang="en-US" sz="14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4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GRUAN &amp; dedicated </a:t>
            </a:r>
            <a:r>
              <a:rPr lang="en-US" dirty="0" err="1" smtClean="0"/>
              <a:t>sondes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3" y="1600200"/>
            <a:ext cx="741093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3429000" y="3276600"/>
            <a:ext cx="685800" cy="914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49637" y="2667000"/>
            <a:ext cx="379563" cy="304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72024" y="4800600"/>
            <a:ext cx="379563" cy="304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91933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Lauder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3073" y="35491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AEROSE2017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4616" y="2496234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Payerne</a:t>
            </a:r>
            <a:endParaRPr lang="en-US" b="1" dirty="0" smtClean="0"/>
          </a:p>
          <a:p>
            <a:r>
              <a:rPr lang="en-US" b="1" dirty="0" err="1" smtClean="0"/>
              <a:t>Lindenberg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58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6298684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EUMETSAT</a:t>
            </a:r>
            <a:endParaRPr lang="en-US" i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962400" y="2362200"/>
            <a:ext cx="0" cy="32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105400" y="2362200"/>
            <a:ext cx="0" cy="32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408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AEROSE 2017, Tropical-subtropical Atlantic, RS41, based on 22 single launches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  <p:sp>
        <p:nvSpPr>
          <p:cNvPr id="9" name="Rectangle 8"/>
          <p:cNvSpPr/>
          <p:nvPr/>
        </p:nvSpPr>
        <p:spPr>
          <a:xfrm>
            <a:off x="3321933" y="2404647"/>
            <a:ext cx="2209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RS41-minus-iasi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246" y="2057401"/>
            <a:ext cx="22458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05459" y="5804288"/>
            <a:ext cx="59145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RS41 appears to be slightly drier relative to IASI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Lauder, New Zealand, RS92 vs RS41</a:t>
            </a:r>
            <a:br>
              <a:rPr lang="en-US" sz="3200" dirty="0" smtClean="0"/>
            </a:br>
            <a:r>
              <a:rPr lang="en-US" sz="3200" dirty="0" smtClean="0"/>
              <a:t>based on 19 pairs of dual launches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  <p:sp>
        <p:nvSpPr>
          <p:cNvPr id="3" name="Rectangle 2"/>
          <p:cNvSpPr/>
          <p:nvPr/>
        </p:nvSpPr>
        <p:spPr>
          <a:xfrm>
            <a:off x="2590800" y="24384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GRUAN RS92-minus-iasi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RS41-minus-iasi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5459" y="5804288"/>
            <a:ext cx="59145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Both </a:t>
            </a:r>
            <a:r>
              <a:rPr lang="en-US" sz="2000" dirty="0" err="1" smtClean="0"/>
              <a:t>sondes</a:t>
            </a:r>
            <a:r>
              <a:rPr lang="en-US" sz="2000" dirty="0" smtClean="0"/>
              <a:t> appear to be drier relative to IASI but RS41 is less drier than RS92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2"/>
          <a:stretch/>
        </p:blipFill>
        <p:spPr bwMode="auto">
          <a:xfrm>
            <a:off x="6521651" y="1957387"/>
            <a:ext cx="21651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8757" y="1957387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RS92-minus-RS41 RH (%)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50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Payerne</a:t>
            </a:r>
            <a:r>
              <a:rPr lang="en-US" sz="3200" dirty="0" smtClean="0"/>
              <a:t>, Switzerland, RS92 vs RS41</a:t>
            </a:r>
            <a:br>
              <a:rPr lang="en-US" sz="3200" dirty="0" smtClean="0"/>
            </a:br>
            <a:r>
              <a:rPr lang="en-US" sz="3200" dirty="0" smtClean="0"/>
              <a:t>based on 23 pairs of dual launches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2362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GRUAN RS92-minus-iasi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RS41-minus-iasi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7"/>
          <a:stretch/>
        </p:blipFill>
        <p:spPr>
          <a:xfrm>
            <a:off x="1310233" y="3008531"/>
            <a:ext cx="6336348" cy="3117631"/>
          </a:xfrm>
        </p:spPr>
      </p:pic>
      <p:sp>
        <p:nvSpPr>
          <p:cNvPr id="6" name="Oval 5"/>
          <p:cNvSpPr/>
          <p:nvPr/>
        </p:nvSpPr>
        <p:spPr bwMode="auto">
          <a:xfrm>
            <a:off x="4800600" y="3863181"/>
            <a:ext cx="914400" cy="556419"/>
          </a:xfrm>
          <a:prstGeom prst="ellipse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5459" y="5804288"/>
            <a:ext cx="59145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Both </a:t>
            </a:r>
            <a:r>
              <a:rPr lang="en-US" sz="2000" dirty="0" err="1" smtClean="0"/>
              <a:t>sondes</a:t>
            </a:r>
            <a:r>
              <a:rPr lang="en-US" sz="2000" dirty="0" smtClean="0"/>
              <a:t> appear to be drier relative to IASI but RS41 is slightly less drier than RS92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Lindenberg</a:t>
            </a:r>
            <a:r>
              <a:rPr lang="en-US" sz="3200" dirty="0" smtClean="0"/>
              <a:t>, Germany, RS92 vs RS41</a:t>
            </a:r>
            <a:br>
              <a:rPr lang="en-US" sz="3200" dirty="0" smtClean="0"/>
            </a:br>
            <a:r>
              <a:rPr lang="en-US" sz="3200" dirty="0" smtClean="0"/>
              <a:t>based on 33 pairs of dual launches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3200" y="2462939"/>
            <a:ext cx="293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GRUAN RS92-minus-iasi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RS41-minus-iasi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1"/>
          <a:stretch/>
        </p:blipFill>
        <p:spPr>
          <a:xfrm>
            <a:off x="1403826" y="3253563"/>
            <a:ext cx="6336348" cy="2872600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r="58467"/>
          <a:stretch/>
        </p:blipFill>
        <p:spPr bwMode="auto">
          <a:xfrm>
            <a:off x="6559074" y="2438400"/>
            <a:ext cx="2362200" cy="41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21166" y="2062389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RS92-minus-RS41 RH (%)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5459" y="5804288"/>
            <a:ext cx="59145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Both </a:t>
            </a:r>
            <a:r>
              <a:rPr lang="en-US" sz="2000" dirty="0" err="1" smtClean="0"/>
              <a:t>sondes</a:t>
            </a:r>
            <a:r>
              <a:rPr lang="en-US" sz="2000" dirty="0" smtClean="0"/>
              <a:t> appear to be drier relative to IASI but RS41 is less drier than RS92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1275"/>
          </a:xfrm>
        </p:spPr>
        <p:txBody>
          <a:bodyPr/>
          <a:lstStyle/>
          <a:p>
            <a:r>
              <a:rPr lang="en-US" sz="2400" b="1" dirty="0" smtClean="0"/>
              <a:t>RS41 shows improvement over </a:t>
            </a:r>
            <a:r>
              <a:rPr lang="en-US" sz="2400" b="1" dirty="0" smtClean="0"/>
              <a:t>GRUAN RS92</a:t>
            </a:r>
            <a:r>
              <a:rPr lang="en-US" sz="2400" b="1" dirty="0" smtClean="0"/>
              <a:t>: less drier in the upper tropospheric water vapor absorption spectrum.</a:t>
            </a:r>
          </a:p>
          <a:p>
            <a:endParaRPr lang="en-US" sz="2400" dirty="0" smtClean="0"/>
          </a:p>
          <a:p>
            <a:r>
              <a:rPr lang="en-US" sz="2400" dirty="0" smtClean="0"/>
              <a:t> RS41 temperature profiles are comparable to RS92 but less sensitive to solar radiation in the lower stratosphere (Sun et al. 2019). </a:t>
            </a:r>
          </a:p>
          <a:p>
            <a:endParaRPr lang="en-US" sz="2400" dirty="0" smtClean="0"/>
          </a:p>
          <a:p>
            <a:r>
              <a:rPr lang="en-US" sz="2400" dirty="0"/>
              <a:t>Need to refine the </a:t>
            </a:r>
            <a:r>
              <a:rPr lang="en-US" sz="2400" dirty="0" smtClean="0"/>
              <a:t>work, for example, accounting for collocation error, measurement uncertainties, differences per site, etc.  (Will be visiting Xavier </a:t>
            </a:r>
            <a:r>
              <a:rPr lang="en-US" sz="2400" dirty="0" err="1" smtClean="0"/>
              <a:t>Calbet</a:t>
            </a:r>
            <a:r>
              <a:rPr lang="en-US" sz="2400" dirty="0" smtClean="0"/>
              <a:t> …)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to NOAA-20 </a:t>
            </a:r>
            <a:r>
              <a:rPr lang="en-US" dirty="0" err="1" smtClean="0"/>
              <a:t>CrIS</a:t>
            </a:r>
            <a:endParaRPr lang="en-US" dirty="0" smtClean="0"/>
          </a:p>
          <a:p>
            <a:pPr lvl="1"/>
            <a:r>
              <a:rPr lang="en-US" dirty="0" err="1" smtClean="0"/>
              <a:t>Sondes</a:t>
            </a:r>
            <a:r>
              <a:rPr lang="en-US" dirty="0" smtClean="0"/>
              <a:t> now targeting NOAA-20 (JPSS dedicated, RIVAL)</a:t>
            </a:r>
          </a:p>
          <a:p>
            <a:pPr lvl="1"/>
            <a:r>
              <a:rPr lang="en-US" dirty="0" smtClean="0"/>
              <a:t>Pending EUMETSAT plans to target </a:t>
            </a:r>
            <a:r>
              <a:rPr lang="en-US" dirty="0" err="1" smtClean="0"/>
              <a:t>MetOp</a:t>
            </a:r>
            <a:r>
              <a:rPr lang="en-US" dirty="0" smtClean="0"/>
              <a:t> (NOAA EUMETSAT coordination underway at NESDIS) </a:t>
            </a:r>
          </a:p>
          <a:p>
            <a:pPr lvl="1"/>
            <a:r>
              <a:rPr lang="en-US" dirty="0" smtClean="0"/>
              <a:t>v3 GRUAN processing for RS41 and RS92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GSICS action</a:t>
            </a:r>
          </a:p>
          <a:p>
            <a:r>
              <a:rPr lang="en-US" dirty="0" smtClean="0"/>
              <a:t>Feasibility to use </a:t>
            </a:r>
            <a:r>
              <a:rPr lang="en-US" dirty="0"/>
              <a:t>GRUAN data to </a:t>
            </a:r>
            <a:r>
              <a:rPr lang="en-US" dirty="0" smtClean="0"/>
              <a:t>monitor polar </a:t>
            </a:r>
            <a:r>
              <a:rPr lang="en-US" dirty="0"/>
              <a:t>satellite </a:t>
            </a:r>
            <a:r>
              <a:rPr lang="en-US" dirty="0" smtClean="0"/>
              <a:t>IR observations and RT models …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i="1" dirty="0"/>
              <a:t>Using </a:t>
            </a:r>
            <a:r>
              <a:rPr lang="en-US" i="1" dirty="0" smtClean="0"/>
              <a:t>Sensor to </a:t>
            </a:r>
            <a:r>
              <a:rPr lang="en-US" i="1" dirty="0"/>
              <a:t>monitor </a:t>
            </a:r>
            <a:r>
              <a:rPr lang="en-US" i="1" dirty="0" smtClean="0"/>
              <a:t>GRUAN (</a:t>
            </a:r>
            <a:r>
              <a:rPr lang="en-US" i="1" dirty="0" err="1" smtClean="0"/>
              <a:t>ie</a:t>
            </a:r>
            <a:r>
              <a:rPr lang="en-US" i="1" dirty="0" smtClean="0"/>
              <a:t>, RS92 to RS41 transition)…</a:t>
            </a:r>
            <a:endParaRPr lang="en-US" i="1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935" y="705181"/>
            <a:ext cx="6100430" cy="1325563"/>
          </a:xfrm>
        </p:spPr>
        <p:txBody>
          <a:bodyPr/>
          <a:lstStyle/>
          <a:p>
            <a:r>
              <a:rPr lang="en-US" sz="3600" dirty="0" smtClean="0"/>
              <a:t>Global Reference Upper Air Network (GRUAN)</a:t>
            </a:r>
            <a:endParaRPr lang="en-US" sz="3600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1900"/>
          <a:stretch/>
        </p:blipFill>
        <p:spPr>
          <a:xfrm>
            <a:off x="144723" y="2497162"/>
            <a:ext cx="4572000" cy="314640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561032" cy="31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GRUAN </a:t>
            </a:r>
            <a:r>
              <a:rPr lang="en-US" dirty="0" err="1" smtClean="0"/>
              <a:t>vs</a:t>
            </a:r>
            <a:r>
              <a:rPr lang="en-US" dirty="0" smtClean="0"/>
              <a:t> Non-GRUAN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measurements (temperature, humidity, wind, pressure) +ancillary data</a:t>
            </a:r>
          </a:p>
          <a:p>
            <a:pPr lvl="1"/>
            <a:r>
              <a:rPr lang="en-US" dirty="0" smtClean="0"/>
              <a:t>Vender-provided processing software -&gt; </a:t>
            </a:r>
            <a:r>
              <a:rPr lang="en-US" dirty="0" smtClean="0"/>
              <a:t>conventional observations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GRUAN data processing software (GDP) -&gt; GRUAN data: </a:t>
            </a:r>
            <a:r>
              <a:rPr lang="en-US" dirty="0"/>
              <a:t>SI-traceable observations with fully characterized uncertainty </a:t>
            </a:r>
            <a:r>
              <a:rPr lang="en-US" dirty="0" smtClean="0"/>
              <a:t>estimate (version-2)</a:t>
            </a:r>
          </a:p>
          <a:p>
            <a:pPr lvl="2"/>
            <a:r>
              <a:rPr lang="en-US" dirty="0" smtClean="0"/>
              <a:t>“Reference quality upper-air measurements: GRUAN data processing for the </a:t>
            </a:r>
            <a:r>
              <a:rPr lang="en-US" dirty="0" err="1" smtClean="0"/>
              <a:t>Vaisala</a:t>
            </a:r>
            <a:r>
              <a:rPr lang="en-US" dirty="0" smtClean="0"/>
              <a:t> RS92 </a:t>
            </a:r>
            <a:r>
              <a:rPr lang="en-US" dirty="0" err="1" smtClean="0"/>
              <a:t>radiosonde</a:t>
            </a:r>
            <a:r>
              <a:rPr lang="en-US" dirty="0" smtClean="0"/>
              <a:t>” by Dirksen et al. (2014), </a:t>
            </a:r>
            <a:r>
              <a:rPr lang="en-US" dirty="0" err="1" smtClean="0"/>
              <a:t>Atmos.Meas.Tech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Sonde</a:t>
            </a:r>
            <a:r>
              <a:rPr lang="en-US" dirty="0" smtClean="0"/>
              <a:t> instrument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9" y="1786969"/>
            <a:ext cx="9144000" cy="4525963"/>
          </a:xfrm>
        </p:spPr>
        <p:txBody>
          <a:bodyPr/>
          <a:lstStyle/>
          <a:p>
            <a:r>
              <a:rPr lang="en-US" dirty="0" err="1" smtClean="0"/>
              <a:t>Vaisala</a:t>
            </a:r>
            <a:r>
              <a:rPr lang="en-US" dirty="0" smtClean="0"/>
              <a:t> RS92</a:t>
            </a:r>
          </a:p>
          <a:p>
            <a:pPr lvl="1"/>
            <a:r>
              <a:rPr lang="en-US" dirty="0" smtClean="0"/>
              <a:t>GDP  v2 </a:t>
            </a:r>
          </a:p>
          <a:p>
            <a:r>
              <a:rPr lang="en-US" dirty="0" smtClean="0"/>
              <a:t>RS92-RS41 transition</a:t>
            </a:r>
          </a:p>
          <a:p>
            <a:pPr lvl="1"/>
            <a:r>
              <a:rPr lang="en-US" sz="2400" dirty="0" smtClean="0"/>
              <a:t>RS41 not yet GDP processed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999" y="3284540"/>
            <a:ext cx="3962401" cy="234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6488" y="57912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Jensen et al. (2015)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71277" y="328642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RS92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8281" y="32883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RS41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31838"/>
          </a:xfrm>
        </p:spPr>
        <p:txBody>
          <a:bodyPr/>
          <a:lstStyle/>
          <a:p>
            <a:r>
              <a:rPr lang="en-US" sz="3200" b="1" dirty="0" smtClean="0"/>
              <a:t>Satellite synchronized dedicated </a:t>
            </a:r>
            <a:r>
              <a:rPr lang="en-US" sz="3200" b="1" dirty="0" err="1" smtClean="0"/>
              <a:t>radiosondes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7581"/>
            <a:ext cx="9144000" cy="4786403"/>
          </a:xfr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cean field campaigns (AEROSE, ACAPEX, ENRR)</a:t>
            </a:r>
          </a:p>
          <a:p>
            <a:r>
              <a:rPr lang="en-US" sz="2400" dirty="0" smtClean="0"/>
              <a:t>DOE ARM sites (SGP, NSA, ENA)</a:t>
            </a:r>
          </a:p>
          <a:p>
            <a:r>
              <a:rPr lang="en-US" sz="2400" dirty="0" err="1" smtClean="0"/>
              <a:t>Radiosonde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 err="1" smtClean="0"/>
              <a:t>ntercomparison</a:t>
            </a:r>
            <a:r>
              <a:rPr lang="en-US" sz="2400" dirty="0" smtClean="0"/>
              <a:t> and </a:t>
            </a:r>
            <a:r>
              <a:rPr lang="en-US" sz="2400" dirty="0" err="1" smtClean="0"/>
              <a:t>VALidation</a:t>
            </a:r>
            <a:r>
              <a:rPr lang="en-US" sz="2400" dirty="0" smtClean="0"/>
              <a:t> (RIVAL)</a:t>
            </a:r>
          </a:p>
          <a:p>
            <a:r>
              <a:rPr lang="en-US" sz="2400" dirty="0" smtClean="0"/>
              <a:t>Others (</a:t>
            </a:r>
            <a:r>
              <a:rPr lang="en-US" sz="2400" dirty="0" err="1" smtClean="0"/>
              <a:t>Beltsvile</a:t>
            </a:r>
            <a:r>
              <a:rPr lang="en-US" sz="2400" dirty="0" smtClean="0"/>
              <a:t>, Sterling, …)</a:t>
            </a:r>
          </a:p>
          <a:p>
            <a:endParaRPr lang="en-US" sz="2400" dirty="0" smtClean="0"/>
          </a:p>
          <a:p>
            <a:r>
              <a:rPr lang="en-US" sz="2400" dirty="0" smtClean="0"/>
              <a:t>Launch configurations:</a:t>
            </a:r>
          </a:p>
          <a:p>
            <a:pPr lvl="1"/>
            <a:r>
              <a:rPr lang="en-US" sz="2000" dirty="0" smtClean="0"/>
              <a:t>Single (15 min prior to)</a:t>
            </a:r>
          </a:p>
          <a:p>
            <a:pPr lvl="1"/>
            <a:r>
              <a:rPr lang="en-US" sz="2000" dirty="0" smtClean="0"/>
              <a:t>Sequential (30 and 5 min prior to)</a:t>
            </a:r>
          </a:p>
          <a:p>
            <a:pPr lvl="1"/>
            <a:r>
              <a:rPr lang="en-US" sz="2000" dirty="0" smtClean="0"/>
              <a:t>RS92-RS41 dual (15 min prior to) …RIVAL</a:t>
            </a:r>
          </a:p>
          <a:p>
            <a:pPr lvl="1"/>
            <a:r>
              <a:rPr lang="en-US" sz="2000" dirty="0" smtClean="0"/>
              <a:t>RS92-RS41 dual followed by a single …RIVAL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72808" y="6353983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NPROVS  </a:t>
            </a:r>
            <a:r>
              <a:rPr lang="en-US" sz="1600" dirty="0"/>
              <a:t>(</a:t>
            </a:r>
            <a:r>
              <a:rPr lang="en-US" sz="1600" dirty="0" err="1" smtClean="0"/>
              <a:t>Reale</a:t>
            </a:r>
            <a:r>
              <a:rPr lang="en-US" sz="1600" dirty="0" smtClean="0"/>
              <a:t> et al. 2012)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24932" y="5753819"/>
            <a:ext cx="5497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Acknowledgement:      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Lihang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Zhou, Mitch Goldberg for JPSS funding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Nick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Nalli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Lori Borg, Ryan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Smith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for launch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	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9024" y="3124200"/>
            <a:ext cx="333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GRUAN &amp; NOAA-JPSS dedicated 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sonde</a:t>
            </a:r>
            <a:r>
              <a:rPr lang="en-US" sz="1600" dirty="0" smtClean="0"/>
              <a:t> database</a:t>
            </a:r>
            <a:endParaRPr lang="en-US" sz="16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77" y="3841155"/>
            <a:ext cx="2728871" cy="25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RIVAL dedicated </a:t>
            </a:r>
            <a:r>
              <a:rPr lang="en-US" dirty="0" err="1" smtClean="0"/>
              <a:t>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Using RIVAL dedicated </a:t>
            </a:r>
            <a:r>
              <a:rPr lang="en-US" dirty="0" err="1" smtClean="0"/>
              <a:t>sondes</a:t>
            </a:r>
            <a:r>
              <a:rPr lang="en-US" dirty="0" smtClean="0"/>
              <a:t> </a:t>
            </a:r>
            <a:r>
              <a:rPr lang="en-US" dirty="0"/>
              <a:t>to monitor polar satellite </a:t>
            </a:r>
            <a:r>
              <a:rPr lang="en-US" dirty="0" smtClean="0"/>
              <a:t>infrared/microwave </a:t>
            </a:r>
            <a:r>
              <a:rPr lang="en-US" dirty="0"/>
              <a:t>observations and RT </a:t>
            </a:r>
            <a:r>
              <a:rPr lang="en-US" dirty="0" smtClean="0"/>
              <a:t>models </a:t>
            </a:r>
          </a:p>
          <a:p>
            <a:pPr lvl="1"/>
            <a:r>
              <a:rPr lang="en-US" sz="2400" dirty="0" smtClean="0"/>
              <a:t>RS92-RS41 dual (45-min prior to NOAA20 overpass)</a:t>
            </a:r>
          </a:p>
          <a:p>
            <a:pPr lvl="1"/>
            <a:r>
              <a:rPr lang="en-US" sz="2400" dirty="0" smtClean="0"/>
              <a:t>RS41 single (5-min prior to)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0000"/>
            <a:ext cx="3654028" cy="2685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343400"/>
            <a:ext cx="4150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12121"/>
                </a:solidFill>
                <a:latin typeface="Times New Roman" panose="02020603050405020304" pitchFamily="18" charset="0"/>
              </a:rPr>
              <a:t>RIVALdual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launch of </a:t>
            </a:r>
            <a:r>
              <a:rPr lang="en-US" dirty="0" err="1">
                <a:solidFill>
                  <a:srgbClr val="212121"/>
                </a:solidFill>
                <a:latin typeface="Times New Roman" panose="02020603050405020304" pitchFamily="18" charset="0"/>
              </a:rPr>
              <a:t>Vaisala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 RS92 and 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</a:rPr>
              <a:t>RS41 synchronized 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with NOAA-20 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</a:rPr>
              <a:t>at 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the DOE-ARM Eastern North Atlantic (ENA) Azores site</a:t>
            </a:r>
            <a:r>
              <a:rPr lang="en-US" i="1" dirty="0">
                <a:solidFill>
                  <a:srgbClr val="212121"/>
                </a:solidFill>
                <a:latin typeface="Times New Roman" panose="02020603050405020304" pitchFamily="18" charset="0"/>
              </a:rPr>
              <a:t>. (Courtesy Donna </a:t>
            </a:r>
            <a:r>
              <a:rPr lang="en-US" i="1" dirty="0" err="1" smtClean="0">
                <a:solidFill>
                  <a:srgbClr val="212121"/>
                </a:solidFill>
                <a:latin typeface="Times New Roman" panose="02020603050405020304" pitchFamily="18" charset="0"/>
              </a:rPr>
              <a:t>Holdridge</a:t>
            </a:r>
            <a:r>
              <a:rPr lang="en-US" i="1" dirty="0" smtClean="0">
                <a:solidFill>
                  <a:srgbClr val="212121"/>
                </a:solidFill>
                <a:latin typeface="Times New Roman" panose="02020603050405020304" pitchFamily="18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“Consistency between GRUAN </a:t>
            </a:r>
            <a:r>
              <a:rPr lang="en-US" sz="2400" dirty="0" err="1" smtClean="0"/>
              <a:t>sondes</a:t>
            </a:r>
            <a:r>
              <a:rPr lang="en-US" sz="2400" dirty="0" smtClean="0"/>
              <a:t>, LBLRTM and IASI” by </a:t>
            </a:r>
            <a:r>
              <a:rPr lang="en-US" sz="2400" dirty="0" err="1" smtClean="0"/>
              <a:t>Calbet</a:t>
            </a:r>
            <a:r>
              <a:rPr lang="en-US" sz="2400" dirty="0" smtClean="0"/>
              <a:t> et al. (2017)</a:t>
            </a:r>
            <a:endParaRPr lang="en-US" sz="1600" dirty="0" smtClean="0"/>
          </a:p>
          <a:p>
            <a:pPr lvl="1"/>
            <a:r>
              <a:rPr lang="en-US" sz="2400" dirty="0" smtClean="0"/>
              <a:t>GRUAN observations (RS92) are consistent with IASI measurements via LBLRTM in the upper tropospheric water vapor absorption spectrum</a:t>
            </a:r>
          </a:p>
          <a:p>
            <a:pPr lvl="1"/>
            <a:r>
              <a:rPr lang="en-US" sz="2400" dirty="0" smtClean="0"/>
              <a:t>GRUAN RS92 data still have a dry bias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i="1" dirty="0" smtClean="0"/>
              <a:t>Based on one site (Manus) and RS92 </a:t>
            </a:r>
            <a:r>
              <a:rPr lang="en-US" sz="2400" i="1" dirty="0" err="1" smtClean="0"/>
              <a:t>sondes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Extend </a:t>
            </a:r>
            <a:r>
              <a:rPr lang="en-US" sz="2400" dirty="0" err="1" smtClean="0"/>
              <a:t>Calbet</a:t>
            </a:r>
            <a:r>
              <a:rPr lang="en-US" sz="2400" dirty="0" smtClean="0"/>
              <a:t> et al.(2017) to understand the accuracy status of current GRUAN observations</a:t>
            </a:r>
          </a:p>
          <a:p>
            <a:pPr lvl="1"/>
            <a:r>
              <a:rPr lang="en-US" sz="2000" dirty="0" smtClean="0"/>
              <a:t>RS41 has replaced RS92</a:t>
            </a:r>
          </a:p>
          <a:p>
            <a:pPr lvl="1"/>
            <a:r>
              <a:rPr lang="en-US" sz="2000" dirty="0" smtClean="0"/>
              <a:t>A lot of sites/campaign data </a:t>
            </a:r>
            <a:r>
              <a:rPr lang="en-US" sz="2000" dirty="0" smtClean="0"/>
              <a:t>and </a:t>
            </a:r>
            <a:r>
              <a:rPr lang="en-US" sz="2000" dirty="0" smtClean="0"/>
              <a:t>satellite/NWP collocations </a:t>
            </a:r>
            <a:r>
              <a:rPr lang="en-US" sz="2000" dirty="0" smtClean="0"/>
              <a:t>are available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radiosondes that are closely matched with IASI pixels that are “cloud-free”</a:t>
            </a:r>
          </a:p>
          <a:p>
            <a:r>
              <a:rPr lang="en-US" dirty="0" smtClean="0"/>
              <a:t>Compute radiance for the radiosonde profiles using LBLRTM</a:t>
            </a:r>
          </a:p>
          <a:p>
            <a:r>
              <a:rPr lang="en-US" dirty="0" smtClean="0"/>
              <a:t>Compare the radiosonde-computed radiance with IASI measurements </a:t>
            </a:r>
            <a:r>
              <a:rPr lang="en-US" i="1" dirty="0" smtClean="0"/>
              <a:t>(in the context of measurement noise and collocation error).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180575</TotalTime>
  <Words>708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NOAA Template</vt:lpstr>
      <vt:lpstr>PowerPoint Presentation</vt:lpstr>
      <vt:lpstr>Objective</vt:lpstr>
      <vt:lpstr>Global Reference Upper Air Network (GRUAN)</vt:lpstr>
      <vt:lpstr>GRUAN vs Non-GRUAN</vt:lpstr>
      <vt:lpstr>Sonde instrument transition</vt:lpstr>
      <vt:lpstr>Satellite synchronized dedicated radiosondes</vt:lpstr>
      <vt:lpstr>RIVAL dedicated sondes</vt:lpstr>
      <vt:lpstr>Background and Goal</vt:lpstr>
      <vt:lpstr>Method</vt:lpstr>
      <vt:lpstr>GRUAN &amp; dedicated sondes </vt:lpstr>
      <vt:lpstr>PowerPoint Presentation</vt:lpstr>
      <vt:lpstr>AEROSE 2017, Tropical-subtropical Atlantic, RS41, based on 22 single launches</vt:lpstr>
      <vt:lpstr>Lauder, New Zealand, RS92 vs RS41 based on 19 pairs of dual launches</vt:lpstr>
      <vt:lpstr>Payerne, Switzerland, RS92 vs RS41 based on 23 pairs of dual launches</vt:lpstr>
      <vt:lpstr>Lindenberg, Germany, RS92 vs RS41 based on 33 pairs of dual launches</vt:lpstr>
      <vt:lpstr>Preliminary Result </vt:lpstr>
      <vt:lpstr>Path forwarding</vt:lpstr>
    </vt:vector>
  </TitlesOfParts>
  <Company>NOAA\NESDIS\ORA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NOA-18 Cal/Val</dc:title>
  <dc:creator>Fuzhong Weng</dc:creator>
  <cp:lastModifiedBy>bomin</cp:lastModifiedBy>
  <cp:revision>5746</cp:revision>
  <cp:lastPrinted>2018-09-18T14:17:22Z</cp:lastPrinted>
  <dcterms:created xsi:type="dcterms:W3CDTF">2005-06-07T15:47:52Z</dcterms:created>
  <dcterms:modified xsi:type="dcterms:W3CDTF">2019-03-07T11:06:32Z</dcterms:modified>
</cp:coreProperties>
</file>