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14" r:id="rId2"/>
    <p:sldId id="784" r:id="rId3"/>
    <p:sldId id="785" r:id="rId4"/>
    <p:sldId id="786" r:id="rId5"/>
    <p:sldId id="788" r:id="rId6"/>
    <p:sldId id="791" r:id="rId7"/>
    <p:sldId id="790" r:id="rId8"/>
    <p:sldId id="792" r:id="rId9"/>
    <p:sldId id="793" r:id="rId10"/>
    <p:sldId id="787" r:id="rId11"/>
    <p:sldId id="789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FFFF"/>
    <a:srgbClr val="339933"/>
    <a:srgbClr val="333333"/>
    <a:srgbClr val="008000"/>
    <a:srgbClr val="5F5F5F"/>
    <a:srgbClr val="FF3300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4223" autoAdjust="0"/>
  </p:normalViewPr>
  <p:slideViewPr>
    <p:cSldViewPr snapToGrid="0">
      <p:cViewPr varScale="1">
        <p:scale>
          <a:sx n="75" d="100"/>
          <a:sy n="75" d="100"/>
        </p:scale>
        <p:origin x="549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200" dirty="0"/>
              <a:t>For more information, see:</a:t>
            </a:r>
          </a:p>
          <a:p>
            <a:r>
              <a:rPr lang="en-US" altLang="ja-JP" sz="1200" dirty="0"/>
              <a:t>https://www.unidata.ucar.edu/presentations/Rew/rew-egu.pdf</a:t>
            </a:r>
            <a:endParaRPr lang="ja-JP" altLang="en-US" sz="1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ja-JP" sz="1200" dirty="0"/>
              <a:t>Description</a:t>
            </a:r>
            <a:r>
              <a:rPr lang="en-US" altLang="ja-JP" sz="1200" baseline="0" dirty="0"/>
              <a:t> in the 2011 </a:t>
            </a:r>
            <a:r>
              <a:rPr lang="en-US" altLang="ja-JP" sz="1200" baseline="0" dirty="0" err="1"/>
              <a:t>Unidata</a:t>
            </a:r>
            <a:r>
              <a:rPr lang="en-US" altLang="ja-JP" sz="1200" baseline="0" dirty="0"/>
              <a:t> </a:t>
            </a:r>
            <a:r>
              <a:rPr lang="en-US" altLang="ja-JP" sz="1200" baseline="0" dirty="0" err="1"/>
              <a:t>NetCDF</a:t>
            </a:r>
            <a:r>
              <a:rPr lang="en-US" altLang="ja-JP" sz="1200" baseline="0" dirty="0"/>
              <a:t> Workshop website...</a:t>
            </a:r>
            <a:endParaRPr lang="en-US" altLang="ja-JP" sz="1200" dirty="0"/>
          </a:p>
          <a:p>
            <a:pPr>
              <a:lnSpc>
                <a:spcPct val="110000"/>
              </a:lnSpc>
            </a:pPr>
            <a:r>
              <a:rPr lang="en-US" altLang="ja-JP" sz="1200" dirty="0"/>
              <a:t>If existing HDF5 applications produce or use these data, and depend on user-defined types, unsigned types, strings, or groups, then the enhanced model is required.</a:t>
            </a:r>
          </a:p>
          <a:p>
            <a:pPr>
              <a:lnSpc>
                <a:spcPct val="110000"/>
              </a:lnSpc>
            </a:pPr>
            <a:r>
              <a:rPr lang="en-US" altLang="ja-JP" sz="1200" dirty="0"/>
              <a:t>In performance-critical applications, the enhanced model may provide significant benefits.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79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470" y="274646"/>
            <a:ext cx="5449330" cy="7509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6" y="1180072"/>
            <a:ext cx="8563233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8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altLang="ja-JP" sz="1000" b="1" dirty="0"/>
              <a:t>2019 GRWG/GDWG Annual Meeting, 4-8</a:t>
            </a:r>
            <a:r>
              <a:rPr lang="it-IT" altLang="ja-JP" sz="1000" b="1" baseline="0" dirty="0"/>
              <a:t> March 2019, Frascati, Italy</a:t>
            </a:r>
            <a:endParaRPr lang="en-US" altLang="ja-JP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tools.eumetsat.int/plotter/?satInstr1=MSG4-Seviri&amp;mode1=ope" TargetMode="External"/><Relationship Id="rId2" Type="http://schemas.openxmlformats.org/officeDocument/2006/relationships/hyperlink" Target="http://gsics.tools.eumetsat.int/plotte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80467" y="1529772"/>
            <a:ext cx="8279841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en-IE" sz="3200" b="1" dirty="0">
                <a:solidFill>
                  <a:srgbClr val="FF0000"/>
                </a:solidFill>
              </a:rPr>
            </a:br>
            <a:r>
              <a:rPr lang="en-US" altLang="ja-JP" sz="3200" b="1" dirty="0"/>
              <a:t>Visualization of GSICS Products on GSICS Plotting Tool - Current Status and User Requirements</a:t>
            </a:r>
            <a:endParaRPr lang="en-US" sz="2800" b="1" i="1" dirty="0">
              <a:solidFill>
                <a:srgbClr val="3333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3786" y="4408716"/>
            <a:ext cx="7396595" cy="1736204"/>
          </a:xfrm>
        </p:spPr>
        <p:txBody>
          <a:bodyPr/>
          <a:lstStyle/>
          <a:p>
            <a:pPr eaLnBrk="1" hangingPunct="1"/>
            <a:r>
              <a:rPr lang="en-US" altLang="zh-CN" sz="2800" b="1" dirty="0">
                <a:latin typeface="+mj-lt"/>
                <a:ea typeface="+mj-ea"/>
                <a:cs typeface="+mj-cs"/>
              </a:rPr>
              <a:t>Masaya Takahashi</a:t>
            </a:r>
          </a:p>
          <a:p>
            <a:pPr eaLnBrk="1" hangingPunct="1"/>
            <a:r>
              <a:rPr lang="en-US" altLang="zh-CN" sz="2800" dirty="0">
                <a:latin typeface="+mj-lt"/>
                <a:ea typeface="+mj-ea"/>
                <a:cs typeface="+mj-cs"/>
              </a:rPr>
              <a:t>Japan Meteorological Agency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979" y="1395664"/>
            <a:ext cx="8782937" cy="470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D:\Work\GeoLeoVNIR\DCC\Rplo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9" t="11357" r="2504" b="16501"/>
          <a:stretch/>
        </p:blipFill>
        <p:spPr bwMode="auto">
          <a:xfrm>
            <a:off x="3028950" y="2009775"/>
            <a:ext cx="6009966" cy="285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 rot="16200000">
            <a:off x="1465044" y="3391144"/>
            <a:ext cx="2678364" cy="184666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kumimoji="1" lang="en-US" altLang="ja-JP" sz="1200" dirty="0"/>
              <a:t>Monitored Instrument Gain [%]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 rot="16200000">
            <a:off x="1582517" y="3516093"/>
            <a:ext cx="2808782" cy="169277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kumimoji="1" lang="en-US" altLang="ja-JP" sz="1100" dirty="0"/>
              <a:t>      0             1             2            3             4</a:t>
            </a:r>
            <a:endParaRPr kumimoji="1" lang="ja-JP" altLang="en-US" sz="1100" dirty="0"/>
          </a:p>
        </p:txBody>
      </p:sp>
      <p:sp>
        <p:nvSpPr>
          <p:cNvPr id="7" name="正方形/長方形 6"/>
          <p:cNvSpPr/>
          <p:nvPr/>
        </p:nvSpPr>
        <p:spPr>
          <a:xfrm>
            <a:off x="2711892" y="5838825"/>
            <a:ext cx="622255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89300" y="361801"/>
            <a:ext cx="5749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Sample image of DCC inter-calibration results on the Plotting Tool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89300" y="2196340"/>
            <a:ext cx="4368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rgbClr val="0000FF"/>
                </a:solidFill>
              </a:rPr>
              <a:t>Time series of MSG-2/SEVIRI vs. Aqua/MODIS DCC RAC product by EUMETSAT (S. Wagner)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746999" y="4176328"/>
            <a:ext cx="3187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0000FF"/>
                </a:solidFill>
              </a:rPr>
              <a:t>Inter-calibration gain, scaled at the first result </a:t>
            </a:r>
            <a:r>
              <a:rPr lang="en-US" altLang="ja-JP" dirty="0">
                <a:solidFill>
                  <a:srgbClr val="0000FF"/>
                </a:solidFill>
              </a:rPr>
              <a:t>[%]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96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89300" y="361801"/>
            <a:ext cx="5645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Plotting elements - IR/VNIR products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6022" y="1159255"/>
            <a:ext cx="2367815" cy="240209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342" y="3551722"/>
            <a:ext cx="2352318" cy="270429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616022" y="1463041"/>
            <a:ext cx="2242681" cy="3368842"/>
          </a:xfrm>
          <a:prstGeom prst="rect">
            <a:avLst/>
          </a:prstGeom>
          <a:noFill/>
          <a:ln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75660" y="1586382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</a:rPr>
              <a:t>This part could be the same in IR/VNIR products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3342" y="4855742"/>
            <a:ext cx="2360495" cy="12563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05048" y="2748400"/>
            <a:ext cx="5813654" cy="202425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69875" indent="-269875">
              <a:lnSpc>
                <a:spcPct val="130000"/>
              </a:lnSpc>
            </a:pPr>
            <a:r>
              <a:rPr lang="en-US" sz="1800" kern="0" dirty="0"/>
              <a:t>Different element is required for VNIR products</a:t>
            </a:r>
            <a:endParaRPr lang="en-GB" sz="1800" kern="0" dirty="0"/>
          </a:p>
          <a:p>
            <a:pPr marL="625475" indent="-269875">
              <a:lnSpc>
                <a:spcPct val="13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kern="0" dirty="0"/>
              <a:t>Need multiple classes to handle different product types</a:t>
            </a:r>
          </a:p>
          <a:p>
            <a:pPr marL="625475" indent="-269875">
              <a:lnSpc>
                <a:spcPct val="13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kern="0" dirty="0"/>
              <a:t>Need different interface</a:t>
            </a:r>
          </a:p>
          <a:p>
            <a:pPr marL="808038" indent="-268288">
              <a:lnSpc>
                <a:spcPct val="130000"/>
              </a:lnSpc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en-US" sz="1600" kern="0" dirty="0"/>
              <a:t>IR: Brightness temperature [K]</a:t>
            </a:r>
          </a:p>
          <a:p>
            <a:pPr marL="808038" indent="-268288">
              <a:lnSpc>
                <a:spcPct val="130000"/>
              </a:lnSpc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en-US" sz="1600" kern="0" dirty="0"/>
              <a:t>VNIR: Instrument trend [%]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2983837" y="3253339"/>
            <a:ext cx="433131" cy="16120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53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26572"/>
            <a:ext cx="5673013" cy="811762"/>
          </a:xfrm>
        </p:spPr>
        <p:txBody>
          <a:bodyPr/>
          <a:lstStyle/>
          <a:p>
            <a:r>
              <a:rPr lang="en-GB" sz="2800" b="1" dirty="0"/>
              <a:t>Overview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322387"/>
            <a:ext cx="8345214" cy="3904131"/>
          </a:xfrm>
        </p:spPr>
        <p:txBody>
          <a:bodyPr/>
          <a:lstStyle/>
          <a:p>
            <a:pPr marL="392113" indent="-392113">
              <a:lnSpc>
                <a:spcPct val="140000"/>
              </a:lnSpc>
            </a:pPr>
            <a:r>
              <a:rPr lang="en-GB" sz="2400" dirty="0"/>
              <a:t>Purpose of this talk</a:t>
            </a:r>
            <a:endParaRPr lang="en-GB" sz="1050" dirty="0"/>
          </a:p>
          <a:p>
            <a:pPr marL="623888" lvl="1" indent="-269875">
              <a:lnSpc>
                <a:spcPct val="140000"/>
              </a:lnSpc>
            </a:pPr>
            <a:r>
              <a:rPr lang="en-GB" sz="2000" dirty="0"/>
              <a:t>To introduce GSICS Plotting Tool</a:t>
            </a:r>
          </a:p>
          <a:p>
            <a:pPr marL="623888" lvl="1" indent="-269875">
              <a:lnSpc>
                <a:spcPct val="140000"/>
              </a:lnSpc>
            </a:pPr>
            <a:r>
              <a:rPr lang="en-GB" sz="2000" dirty="0"/>
              <a:t>To introduce GRWG requirements and recent GDWG activities</a:t>
            </a:r>
          </a:p>
          <a:p>
            <a:pPr marL="623888" lvl="1" indent="-269875">
              <a:lnSpc>
                <a:spcPct val="140000"/>
              </a:lnSpc>
            </a:pPr>
            <a:r>
              <a:rPr lang="en-GB" sz="2000" dirty="0"/>
              <a:t>To discuss what GDWG can do in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4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455891" y="696674"/>
            <a:ext cx="3929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hlinkClick r:id="rId2"/>
              </a:rPr>
              <a:t>http://gsics.tools.eumetsat.int/plotter</a:t>
            </a:r>
            <a:r>
              <a:rPr lang="en-US" altLang="ja-JP" dirty="0">
                <a:hlinkClick r:id="rId3"/>
              </a:rPr>
              <a:t>/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41404" y="323301"/>
            <a:ext cx="3164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GSICS Plotting Tool</a:t>
            </a:r>
            <a:endParaRPr kumimoji="1" lang="ja-JP" alt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08219" y="3195145"/>
            <a:ext cx="5758628" cy="3084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23167" y="1235170"/>
            <a:ext cx="7480005" cy="824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69875" indent="-269875"/>
            <a:r>
              <a:rPr lang="en-US" sz="1600" kern="0" dirty="0"/>
              <a:t>GPRCs have </a:t>
            </a:r>
            <a:r>
              <a:rPr lang="en-US" sz="1600" kern="0" dirty="0">
                <a:solidFill>
                  <a:srgbClr val="0000FF"/>
                </a:solidFill>
              </a:rPr>
              <a:t>their own product monitoring/plotting websites</a:t>
            </a:r>
          </a:p>
          <a:p>
            <a:pPr marL="273050" indent="-273050"/>
            <a:r>
              <a:rPr lang="en-US" sz="1600" kern="0" dirty="0"/>
              <a:t>GSICS Plotting Tool: developed at EUMETSAT based on the requirements document (</a:t>
            </a:r>
            <a:r>
              <a:rPr lang="en-US" altLang="ja-JP" sz="1600" dirty="0"/>
              <a:t>EUM/OPS/TEN/11/3804</a:t>
            </a:r>
            <a:r>
              <a:rPr lang="en-US" sz="1600" kern="0" dirty="0"/>
              <a:t>)</a:t>
            </a:r>
          </a:p>
          <a:p>
            <a:pPr marL="539750" indent="-269875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ja-JP" sz="1400" kern="0" dirty="0"/>
              <a:t>Primary user of the plotting tool: product users, NOT developers</a:t>
            </a:r>
          </a:p>
          <a:p>
            <a:pPr marL="539750" indent="-269875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400" kern="0" dirty="0"/>
              <a:t>Common look and feel (easy comparison among multiple products)</a:t>
            </a:r>
          </a:p>
          <a:p>
            <a:pPr marL="539750" indent="-269875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400" kern="0" dirty="0"/>
              <a:t>Dynamical plotting (no need to prepare lots of figures)</a:t>
            </a:r>
          </a:p>
          <a:p>
            <a:pPr marL="539750" indent="-269875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400" kern="0" dirty="0">
                <a:solidFill>
                  <a:srgbClr val="0000FF"/>
                </a:solidFill>
              </a:rPr>
              <a:t>At present, GEO-LEO-IR is only supported</a:t>
            </a:r>
          </a:p>
        </p:txBody>
      </p:sp>
    </p:spTree>
    <p:extLst>
      <p:ext uri="{BB962C8B-B14F-4D97-AF65-F5344CB8AC3E}">
        <p14:creationId xmlns:p14="http://schemas.microsoft.com/office/powerpoint/2010/main" val="429188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77590" y="1421177"/>
            <a:ext cx="8610381" cy="377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92113" indent="-392113">
              <a:lnSpc>
                <a:spcPct val="130000"/>
              </a:lnSpc>
            </a:pPr>
            <a:r>
              <a:rPr lang="en-GB" sz="2000" kern="0" dirty="0"/>
              <a:t>GRWG: Preparation of the requirements document</a:t>
            </a:r>
          </a:p>
          <a:p>
            <a:pPr marL="682625" lvl="1" indent="-282575">
              <a:lnSpc>
                <a:spcPct val="130000"/>
              </a:lnSpc>
            </a:pPr>
            <a:r>
              <a:rPr lang="en-US" sz="1800" kern="0" dirty="0"/>
              <a:t>Lead by Sebastien Wagner (EUMETSAT)</a:t>
            </a:r>
          </a:p>
          <a:p>
            <a:pPr marL="682625" lvl="1" indent="-282575">
              <a:lnSpc>
                <a:spcPct val="130000"/>
              </a:lnSpc>
            </a:pPr>
            <a:r>
              <a:rPr lang="en-US" sz="1800" kern="0" dirty="0"/>
              <a:t>Document was circulated to </a:t>
            </a:r>
            <a:r>
              <a:rPr lang="en-US" sz="1800" kern="0" dirty="0" err="1"/>
              <a:t>gsics</a:t>
            </a:r>
            <a:r>
              <a:rPr lang="en-US" sz="1800" kern="0" dirty="0"/>
              <a:t>-dev in Dec. 2017 and updated</a:t>
            </a:r>
          </a:p>
          <a:p>
            <a:pPr marL="1082675" lvl="2" indent="-282575">
              <a:lnSpc>
                <a:spcPct val="130000"/>
              </a:lnSpc>
            </a:pPr>
            <a:r>
              <a:rPr lang="en-US" sz="1600" kern="0" dirty="0"/>
              <a:t>Implementation will be done under EUMETSAT’s MICMICS (Mission Integrated Calibration Monitoring Inter-Calibration System)</a:t>
            </a:r>
          </a:p>
          <a:p>
            <a:pPr marL="1082675" lvl="2" indent="-282575">
              <a:lnSpc>
                <a:spcPct val="130000"/>
              </a:lnSpc>
            </a:pPr>
            <a:r>
              <a:rPr lang="en-US" sz="1600" kern="0" dirty="0"/>
              <a:t>The codes would be shared on GDWG GitHub repository (R.GRWG.2018.5g.1)</a:t>
            </a:r>
          </a:p>
          <a:p>
            <a:pPr marL="392113" indent="-392113">
              <a:lnSpc>
                <a:spcPct val="130000"/>
              </a:lnSpc>
            </a:pPr>
            <a:r>
              <a:rPr lang="en-GB" sz="2000" kern="0" dirty="0"/>
              <a:t>GDWG: Updates of the tool by member agencies</a:t>
            </a:r>
          </a:p>
          <a:p>
            <a:pPr marL="714375" lvl="1" indent="-357188">
              <a:lnSpc>
                <a:spcPct val="130000"/>
              </a:lnSpc>
            </a:pPr>
            <a:r>
              <a:rPr lang="en-US" sz="1800" kern="0" dirty="0"/>
              <a:t>ISRO has supported NRTC files</a:t>
            </a:r>
          </a:p>
          <a:p>
            <a:pPr marL="1114425" lvl="2" indent="-357188">
              <a:lnSpc>
                <a:spcPct val="130000"/>
              </a:lnSpc>
            </a:pPr>
            <a:r>
              <a:rPr lang="en-US" sz="1600" kern="0" dirty="0"/>
              <a:t>RAC (Re-Analysis Correction): 1 file contains whole time series of data</a:t>
            </a:r>
          </a:p>
          <a:p>
            <a:pPr marL="1114425" lvl="2" indent="-357188">
              <a:lnSpc>
                <a:spcPct val="130000"/>
              </a:lnSpc>
            </a:pPr>
            <a:r>
              <a:rPr lang="en-US" sz="1600" kern="0" dirty="0"/>
              <a:t>NRTC (Near Real-Time Correction): 1 file contains info at one target time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08218" y="225171"/>
            <a:ext cx="48598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Recent Progress on Plotting Tool</a:t>
            </a:r>
          </a:p>
        </p:txBody>
      </p:sp>
    </p:spTree>
    <p:extLst>
      <p:ext uri="{BB962C8B-B14F-4D97-AF65-F5344CB8AC3E}">
        <p14:creationId xmlns:p14="http://schemas.microsoft.com/office/powerpoint/2010/main" val="274874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28391" y="407600"/>
            <a:ext cx="4587323" cy="53605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200" b="1" kern="0" dirty="0"/>
              <a:t>Discussion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1372" y="1418829"/>
            <a:ext cx="7744446" cy="45067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2438" indent="-452438">
              <a:lnSpc>
                <a:spcPct val="120000"/>
              </a:lnSpc>
            </a:pPr>
            <a:r>
              <a:rPr lang="en-GB" sz="2400" kern="0" dirty="0"/>
              <a:t>Future collaborations among agencies</a:t>
            </a:r>
          </a:p>
          <a:p>
            <a:pPr marL="852488" lvl="1" indent="-452438">
              <a:lnSpc>
                <a:spcPct val="120000"/>
              </a:lnSpc>
            </a:pPr>
            <a:r>
              <a:rPr lang="en-GB" sz="2000" kern="0" dirty="0"/>
              <a:t>To be discussed at 9p</a:t>
            </a:r>
          </a:p>
          <a:p>
            <a:pPr marL="452438" indent="-452438">
              <a:lnSpc>
                <a:spcPct val="120000"/>
              </a:lnSpc>
            </a:pPr>
            <a:r>
              <a:rPr lang="en-GB" sz="2400" kern="0" dirty="0"/>
              <a:t>Need for re-considering the use of </a:t>
            </a:r>
            <a:r>
              <a:rPr lang="en-GB" sz="2400" kern="0" dirty="0" err="1"/>
              <a:t>neteCDF’s</a:t>
            </a:r>
            <a:r>
              <a:rPr lang="en-GB" sz="2400" kern="0" dirty="0"/>
              <a:t> </a:t>
            </a:r>
            <a:r>
              <a:rPr lang="en-GB" sz="2400" i="1" kern="0" dirty="0"/>
              <a:t>Enhance Data Model</a:t>
            </a:r>
            <a:r>
              <a:rPr lang="en-GB" sz="2400" kern="0" dirty="0"/>
              <a:t> – if GRWG requires?</a:t>
            </a:r>
          </a:p>
        </p:txBody>
      </p:sp>
    </p:spTree>
    <p:extLst>
      <p:ext uri="{BB962C8B-B14F-4D97-AF65-F5344CB8AC3E}">
        <p14:creationId xmlns:p14="http://schemas.microsoft.com/office/powerpoint/2010/main" val="197395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 descr="http://www.unidata.ucar.edu/software/netcdf/workshops/2011/datamodels/images/nc4-model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3029" y="1057619"/>
            <a:ext cx="7200900" cy="506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83028" y="6092327"/>
            <a:ext cx="559656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http://www.unidata.ucar.edu/software/netcdf/workshops/2011/datamodels/Nc4-uml.html</a:t>
            </a:r>
            <a:endParaRPr lang="ja-JP" altLang="en-US" sz="1050" dirty="0"/>
          </a:p>
        </p:txBody>
      </p:sp>
      <p:sp>
        <p:nvSpPr>
          <p:cNvPr id="4" name="正方形/長方形 3"/>
          <p:cNvSpPr/>
          <p:nvPr/>
        </p:nvSpPr>
        <p:spPr>
          <a:xfrm>
            <a:off x="3405422" y="346898"/>
            <a:ext cx="3942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/>
              <a:t> NetCDF-4 Data Model</a:t>
            </a:r>
            <a:endParaRPr lang="ja-JP" altLang="en-US" sz="28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954908" y="4730033"/>
            <a:ext cx="27852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rgbClr val="C00000"/>
                </a:solidFill>
              </a:rPr>
              <a:t>New features: Groups and User-Defined Types</a:t>
            </a:r>
          </a:p>
        </p:txBody>
      </p:sp>
    </p:spTree>
    <p:extLst>
      <p:ext uri="{BB962C8B-B14F-4D97-AF65-F5344CB8AC3E}">
        <p14:creationId xmlns:p14="http://schemas.microsoft.com/office/powerpoint/2010/main" val="52369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11600" y="1619251"/>
            <a:ext cx="5054600" cy="359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77800" indent="-177800">
              <a:lnSpc>
                <a:spcPct val="13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kumimoji="1" lang="en-US" altLang="ja-JP" sz="1600" dirty="0"/>
              <a:t>This is </a:t>
            </a:r>
            <a:r>
              <a:rPr kumimoji="1" lang="en-US" altLang="ja-JP" sz="1600" dirty="0">
                <a:solidFill>
                  <a:srgbClr val="0000FF"/>
                </a:solidFill>
              </a:rPr>
              <a:t>NOT the GDWG recommendation</a:t>
            </a:r>
            <a:r>
              <a:rPr kumimoji="1" lang="en-US" altLang="ja-JP" sz="1600" dirty="0"/>
              <a:t> because:</a:t>
            </a:r>
          </a:p>
          <a:p>
            <a:pPr marL="444500" indent="-266700">
              <a:lnSpc>
                <a:spcPct val="130000"/>
              </a:lnSpc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kumimoji="1" lang="en-US" altLang="ja-JP" sz="1600" dirty="0"/>
              <a:t>It breaks backward compatibility</a:t>
            </a:r>
          </a:p>
          <a:p>
            <a:pPr marL="444500" indent="-266700">
              <a:lnSpc>
                <a:spcPct val="130000"/>
              </a:lnSpc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kumimoji="1" lang="en-US" altLang="ja-JP" sz="1600" dirty="0"/>
              <a:t>Unknown whether it could be supported by existing GSICS Tools (e.g. THREDDS server, Plotting Tool)</a:t>
            </a:r>
          </a:p>
          <a:p>
            <a:pPr marL="177800" indent="-177800">
              <a:lnSpc>
                <a:spcPct val="13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GDWG.2016.6g.2: JMA to investigate the impact of enhancement data model, use of grouping</a:t>
            </a:r>
          </a:p>
          <a:p>
            <a:pPr marL="444500" indent="-266700">
              <a:lnSpc>
                <a:spcPct val="130000"/>
              </a:lnSpc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FF"/>
                </a:solidFill>
              </a:rPr>
              <a:t>Delayed due to limited resources</a:t>
            </a:r>
            <a:endParaRPr lang="en-GB" sz="1600" dirty="0">
              <a:solidFill>
                <a:srgbClr val="0000FF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76848" y="2173251"/>
            <a:ext cx="2988760" cy="50359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Combined result</a:t>
            </a:r>
            <a:r>
              <a:rPr lang="en-GB" sz="1400" dirty="0">
                <a:solidFill>
                  <a:srgbClr val="0070C0"/>
                </a:solidFill>
              </a:rPr>
              <a:t> (</a:t>
            </a:r>
            <a:r>
              <a:rPr lang="en-GB" sz="1400" dirty="0" err="1">
                <a:solidFill>
                  <a:srgbClr val="0070C0"/>
                </a:solidFill>
              </a:rPr>
              <a:t>DCC+Moon</a:t>
            </a:r>
            <a:r>
              <a:rPr lang="en-GB" sz="1400" dirty="0">
                <a:solidFill>
                  <a:srgbClr val="0070C0"/>
                </a:solidFill>
              </a:rPr>
              <a:t>+…)</a:t>
            </a:r>
            <a:endParaRPr lang="en-GB" sz="1400" dirty="0"/>
          </a:p>
          <a:p>
            <a:r>
              <a:rPr lang="en-GB" sz="1400" dirty="0"/>
              <a:t> </a:t>
            </a:r>
            <a:r>
              <a:rPr lang="en-GB" sz="1200" dirty="0"/>
              <a:t>Global attributes, Dimensions, Variables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9684" y="2849899"/>
            <a:ext cx="2881546" cy="50359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Method1</a:t>
            </a:r>
            <a:r>
              <a:rPr lang="en-GB" sz="1400" dirty="0">
                <a:solidFill>
                  <a:srgbClr val="0070C0"/>
                </a:solidFill>
              </a:rPr>
              <a:t> (Deep Convective Cloud)</a:t>
            </a:r>
            <a:endParaRPr lang="en-GB" sz="1400" dirty="0"/>
          </a:p>
          <a:p>
            <a:r>
              <a:rPr lang="en-GB" sz="1400" dirty="0"/>
              <a:t> </a:t>
            </a:r>
            <a:r>
              <a:rPr lang="en-GB" sz="1200" dirty="0"/>
              <a:t>Global attributes, Dimensions, Variables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6848" y="3526547"/>
            <a:ext cx="2919175" cy="50359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Method2 </a:t>
            </a:r>
            <a:r>
              <a:rPr lang="en-GB" sz="1400" dirty="0">
                <a:solidFill>
                  <a:srgbClr val="0070C0"/>
                </a:solidFill>
              </a:rPr>
              <a:t>(Moon)</a:t>
            </a:r>
            <a:endParaRPr lang="en-GB" sz="1400" dirty="0"/>
          </a:p>
          <a:p>
            <a:r>
              <a:rPr lang="en-GB" sz="1400" dirty="0"/>
              <a:t> </a:t>
            </a:r>
            <a:r>
              <a:rPr lang="en-GB" sz="1200" dirty="0"/>
              <a:t>Global attributes, Dimensions, Variables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939" y="1675410"/>
            <a:ext cx="343925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SEVIRI vs. Aqua/MODIS VISNIR product</a:t>
            </a:r>
          </a:p>
        </p:txBody>
      </p:sp>
      <p:cxnSp>
        <p:nvCxnSpPr>
          <p:cNvPr id="10" name="Straight Connector 15"/>
          <p:cNvCxnSpPr/>
          <p:nvPr/>
        </p:nvCxnSpPr>
        <p:spPr>
          <a:xfrm>
            <a:off x="560824" y="2014947"/>
            <a:ext cx="0" cy="29180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8"/>
          <p:cNvCxnSpPr/>
          <p:nvPr/>
        </p:nvCxnSpPr>
        <p:spPr>
          <a:xfrm>
            <a:off x="560824" y="3133575"/>
            <a:ext cx="216024" cy="4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560824" y="3825079"/>
            <a:ext cx="216024" cy="4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8"/>
          <p:cNvCxnSpPr/>
          <p:nvPr/>
        </p:nvCxnSpPr>
        <p:spPr>
          <a:xfrm>
            <a:off x="574054" y="2433617"/>
            <a:ext cx="216024" cy="4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7"/>
          <p:cNvSpPr txBox="1"/>
          <p:nvPr/>
        </p:nvSpPr>
        <p:spPr>
          <a:xfrm>
            <a:off x="786928" y="4200797"/>
            <a:ext cx="2919175" cy="50359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Method3 </a:t>
            </a:r>
            <a:r>
              <a:rPr lang="en-GB" sz="1400" dirty="0">
                <a:solidFill>
                  <a:srgbClr val="0070C0"/>
                </a:solidFill>
              </a:rPr>
              <a:t>(Desert)</a:t>
            </a:r>
            <a:endParaRPr lang="en-GB" sz="1400" dirty="0"/>
          </a:p>
          <a:p>
            <a:r>
              <a:rPr lang="en-GB" sz="1400" dirty="0"/>
              <a:t> </a:t>
            </a:r>
            <a:r>
              <a:rPr lang="en-GB" sz="1200" dirty="0"/>
              <a:t>Global attributes, Dimensions, Variables</a:t>
            </a:r>
          </a:p>
        </p:txBody>
      </p:sp>
      <p:cxnSp>
        <p:nvCxnSpPr>
          <p:cNvPr id="21" name="Straight Connector 19"/>
          <p:cNvCxnSpPr/>
          <p:nvPr/>
        </p:nvCxnSpPr>
        <p:spPr>
          <a:xfrm>
            <a:off x="570904" y="4499329"/>
            <a:ext cx="216024" cy="4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543542" y="143462"/>
            <a:ext cx="5157696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rgbClr val="006600"/>
              </a:buClr>
            </a:pPr>
            <a:r>
              <a:rPr lang="en-GB" altLang="ja-JP" sz="2400" b="1" dirty="0"/>
              <a:t>Use of netCDF-4 </a:t>
            </a:r>
            <a:r>
              <a:rPr lang="en-GB" altLang="ja-JP" sz="2400" b="1" dirty="0">
                <a:solidFill>
                  <a:srgbClr val="0000FF"/>
                </a:solidFill>
              </a:rPr>
              <a:t>“grouping” function </a:t>
            </a:r>
            <a:r>
              <a:rPr lang="en-GB" altLang="ja-JP" sz="2400" b="1" dirty="0"/>
              <a:t>(Enhanced Data Model)</a:t>
            </a:r>
          </a:p>
        </p:txBody>
      </p:sp>
    </p:spTree>
    <p:extLst>
      <p:ext uri="{BB962C8B-B14F-4D97-AF65-F5344CB8AC3E}">
        <p14:creationId xmlns:p14="http://schemas.microsoft.com/office/powerpoint/2010/main" val="397323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36418" y="307574"/>
            <a:ext cx="5004937" cy="54117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1800" b="1" dirty="0"/>
              <a:t>When to Use the Enhanced Data Model – from 2011 </a:t>
            </a:r>
            <a:r>
              <a:rPr lang="en-US" altLang="ja-JP" sz="1800" b="1" dirty="0" err="1"/>
              <a:t>Unidata</a:t>
            </a:r>
            <a:r>
              <a:rPr lang="en-US" altLang="ja-JP" sz="1800" b="1" dirty="0"/>
              <a:t> </a:t>
            </a:r>
            <a:r>
              <a:rPr lang="en-US" altLang="ja-JP" sz="1800" b="1" dirty="0" err="1"/>
              <a:t>NetCDF</a:t>
            </a:r>
            <a:r>
              <a:rPr lang="en-US" altLang="ja-JP" sz="1800" b="1" dirty="0"/>
              <a:t> Workshop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436419" y="1039383"/>
            <a:ext cx="54211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/>
              <a:t>http://www.unidata.ucar.edu/software/netcdf/workshops/2011/datamodels/Nc4-WhyUse.html</a:t>
            </a:r>
            <a:endParaRPr lang="ja-JP" altLang="en-US" sz="1000" dirty="0"/>
          </a:p>
        </p:txBody>
      </p:sp>
      <p:sp>
        <p:nvSpPr>
          <p:cNvPr id="5" name="正方形/長方形 4"/>
          <p:cNvSpPr/>
          <p:nvPr/>
        </p:nvSpPr>
        <p:spPr>
          <a:xfrm>
            <a:off x="391097" y="1457096"/>
            <a:ext cx="8433413" cy="4553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p"/>
            </a:pPr>
            <a:r>
              <a:rPr lang="en-US" altLang="ja-JP" dirty="0"/>
              <a:t>Enhanced data model: offers rich features for structuring data, but breaks backward compatibility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p"/>
            </a:pPr>
            <a:r>
              <a:rPr lang="en-US" altLang="ja-JP" dirty="0"/>
              <a:t>Classic model: simple, well-understood, and had been around for a long time </a:t>
            </a:r>
          </a:p>
          <a:p>
            <a:pPr>
              <a:lnSpc>
                <a:spcPct val="130000"/>
              </a:lnSpc>
            </a:pPr>
            <a:r>
              <a:rPr lang="en-US" altLang="ja-JP" sz="700" dirty="0">
                <a:solidFill>
                  <a:schemeClr val="bg1"/>
                </a:solidFill>
              </a:rPr>
              <a:t>a</a:t>
            </a:r>
            <a:endParaRPr lang="en-US" altLang="ja-JP" dirty="0">
              <a:solidFill>
                <a:schemeClr val="bg1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ja-JP" dirty="0"/>
              <a:t>Reasons to use the </a:t>
            </a:r>
            <a:r>
              <a:rPr lang="en-US" altLang="ja-JP" u="sng" dirty="0"/>
              <a:t>classic model</a:t>
            </a:r>
            <a:r>
              <a:rPr lang="en-US" altLang="ja-JP" dirty="0"/>
              <a:t>: </a:t>
            </a:r>
          </a:p>
          <a:p>
            <a:pPr marL="452438" indent="-27622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Data using the classic model </a:t>
            </a:r>
            <a:r>
              <a:rPr lang="en-US" altLang="ja-JP" dirty="0">
                <a:solidFill>
                  <a:srgbClr val="0000FF"/>
                </a:solidFill>
              </a:rPr>
              <a:t>can be read by all existing </a:t>
            </a:r>
            <a:r>
              <a:rPr lang="en-US" altLang="ja-JP" dirty="0" err="1">
                <a:solidFill>
                  <a:srgbClr val="0000FF"/>
                </a:solidFill>
              </a:rPr>
              <a:t>netCDF</a:t>
            </a:r>
            <a:r>
              <a:rPr lang="en-US" altLang="ja-JP" dirty="0">
                <a:solidFill>
                  <a:srgbClr val="0000FF"/>
                </a:solidFill>
              </a:rPr>
              <a:t> software</a:t>
            </a:r>
          </a:p>
          <a:p>
            <a:pPr marL="452438" indent="-27622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Writing programs for classic model data is easier</a:t>
            </a:r>
          </a:p>
          <a:p>
            <a:pPr marL="452438" indent="-27622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0000FF"/>
                </a:solidFill>
              </a:rPr>
              <a:t>Most or all existing </a:t>
            </a:r>
            <a:r>
              <a:rPr lang="en-US" altLang="ja-JP" dirty="0" err="1">
                <a:solidFill>
                  <a:srgbClr val="0000FF"/>
                </a:solidFill>
              </a:rPr>
              <a:t>netCDF</a:t>
            </a:r>
            <a:r>
              <a:rPr lang="en-US" altLang="ja-JP" dirty="0">
                <a:solidFill>
                  <a:srgbClr val="0000FF"/>
                </a:solidFill>
              </a:rPr>
              <a:t> conventions are targeted </a:t>
            </a:r>
            <a:r>
              <a:rPr lang="en-US" altLang="ja-JP" dirty="0"/>
              <a:t>at the classic model</a:t>
            </a:r>
          </a:p>
          <a:p>
            <a:pPr marL="452438" indent="-27622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Many great features, like </a:t>
            </a:r>
            <a:r>
              <a:rPr lang="en-US" altLang="ja-JP" dirty="0">
                <a:solidFill>
                  <a:srgbClr val="0000FF"/>
                </a:solidFill>
              </a:rPr>
              <a:t>compression, parallel I/O, large data sizes, etc., are available</a:t>
            </a:r>
            <a:r>
              <a:rPr lang="en-US" altLang="ja-JP" dirty="0"/>
              <a:t> within the classic model</a:t>
            </a:r>
          </a:p>
          <a:p>
            <a:pPr>
              <a:lnSpc>
                <a:spcPct val="130000"/>
              </a:lnSpc>
            </a:pPr>
            <a:r>
              <a:rPr lang="en-US" altLang="ja-JP" dirty="0"/>
              <a:t>Reasons to use the </a:t>
            </a:r>
            <a:r>
              <a:rPr lang="en-US" altLang="ja-JP" u="sng" dirty="0"/>
              <a:t>enhanced model</a:t>
            </a:r>
            <a:r>
              <a:rPr lang="en-US" altLang="ja-JP" dirty="0"/>
              <a:t>:</a:t>
            </a:r>
          </a:p>
          <a:p>
            <a:pPr marL="452438" indent="-27622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0000FF"/>
                </a:solidFill>
              </a:rPr>
              <a:t>Complex data structures can be represented very easily in the data</a:t>
            </a:r>
            <a:r>
              <a:rPr lang="en-US" altLang="ja-JP" dirty="0"/>
              <a:t>, leading to easier programming</a:t>
            </a:r>
          </a:p>
        </p:txBody>
      </p:sp>
    </p:spTree>
    <p:extLst>
      <p:ext uri="{BB962C8B-B14F-4D97-AF65-F5344CB8AC3E}">
        <p14:creationId xmlns:p14="http://schemas.microsoft.com/office/powerpoint/2010/main" val="348989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52383" y="2794149"/>
            <a:ext cx="5294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b="1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31586628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32234</TotalTime>
  <Words>750</Words>
  <Application>Microsoft Office PowerPoint</Application>
  <PresentationFormat>画面に合わせる (4:3)</PresentationFormat>
  <Paragraphs>91</Paragraphs>
  <Slides>11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Arial</vt:lpstr>
      <vt:lpstr>Wingdings</vt:lpstr>
      <vt:lpstr>Default Design</vt:lpstr>
      <vt:lpstr> Visualization of GSICS Products on GSICS Plotting Tool - Current Status and User Requirements</vt:lpstr>
      <vt:lpstr>Overview and Purpose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MtScat</cp:lastModifiedBy>
  <cp:revision>981</cp:revision>
  <dcterms:created xsi:type="dcterms:W3CDTF">2004-06-10T15:46:18Z</dcterms:created>
  <dcterms:modified xsi:type="dcterms:W3CDTF">2019-03-04T10:16:54Z</dcterms:modified>
</cp:coreProperties>
</file>