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25"/>
  </p:notesMasterIdLst>
  <p:handoutMasterIdLst>
    <p:handoutMasterId r:id="rId26"/>
  </p:handoutMasterIdLst>
  <p:sldIdLst>
    <p:sldId id="256" r:id="rId5"/>
    <p:sldId id="257" r:id="rId6"/>
    <p:sldId id="258" r:id="rId7"/>
    <p:sldId id="283" r:id="rId8"/>
    <p:sldId id="279" r:id="rId9"/>
    <p:sldId id="263" r:id="rId10"/>
    <p:sldId id="296" r:id="rId11"/>
    <p:sldId id="293" r:id="rId12"/>
    <p:sldId id="287" r:id="rId13"/>
    <p:sldId id="294" r:id="rId14"/>
    <p:sldId id="286" r:id="rId15"/>
    <p:sldId id="289" r:id="rId16"/>
    <p:sldId id="288" r:id="rId17"/>
    <p:sldId id="291" r:id="rId18"/>
    <p:sldId id="290" r:id="rId19"/>
    <p:sldId id="295" r:id="rId20"/>
    <p:sldId id="297" r:id="rId21"/>
    <p:sldId id="292" r:id="rId22"/>
    <p:sldId id="284" r:id="rId23"/>
    <p:sldId id="282" r:id="rId24"/>
  </p:sldIdLst>
  <p:sldSz cx="9144000" cy="5143500" type="screen16x9"/>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80FF00"/>
    <a:srgbClr val="66FF66"/>
    <a:srgbClr val="FFFF66"/>
    <a:srgbClr val="FF8000"/>
    <a:srgbClr val="FFCC66"/>
    <a:srgbClr val="FFFF00"/>
    <a:srgbClr val="0098DB"/>
    <a:srgbClr val="00549F"/>
    <a:srgbClr val="FDC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04" autoAdjust="0"/>
    <p:restoredTop sz="94509" autoAdjust="0"/>
  </p:normalViewPr>
  <p:slideViewPr>
    <p:cSldViewPr snapToGrid="0">
      <p:cViewPr>
        <p:scale>
          <a:sx n="130" d="100"/>
          <a:sy n="130" d="100"/>
        </p:scale>
        <p:origin x="-1712" y="-1752"/>
      </p:cViewPr>
      <p:guideLst>
        <p:guide orient="horz" pos="1620"/>
        <p:guide pos="2880"/>
      </p:guideLst>
    </p:cSldViewPr>
  </p:slideViewPr>
  <p:outlineViewPr>
    <p:cViewPr>
      <p:scale>
        <a:sx n="33" d="100"/>
        <a:sy n="33" d="100"/>
      </p:scale>
      <p:origin x="0" y="7256"/>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3816" y="-12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06/03/19</a:t>
            </a:fld>
            <a:endParaRPr lang="en-US" dirty="0"/>
          </a:p>
        </p:txBody>
      </p:sp>
      <p:sp>
        <p:nvSpPr>
          <p:cNvPr id="11268" name="Rectangle 4"/>
          <p:cNvSpPr>
            <a:spLocks noGrp="1" noRot="1" noChangeAspect="1" noChangeArrowheads="1" noTextEdit="1"/>
          </p:cNvSpPr>
          <p:nvPr>
            <p:ph type="sldImg" idx="2"/>
          </p:nvPr>
        </p:nvSpPr>
        <p:spPr bwMode="auto">
          <a:xfrm>
            <a:off x="463550" y="693738"/>
            <a:ext cx="615791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2424836982"/>
      </p:ext>
    </p:extLst>
  </p:cSld>
  <p:clrMapOvr>
    <a:masterClrMapping/>
  </p:clrMapOvr>
</p:notes>
</file>

<file path=ppt/slideLayouts/_rels/slideLayout1.xml.rels><?xml version="1.0" encoding="UTF-8" standalone="yes"?>
<Relationships xmlns="http://schemas.openxmlformats.org/package/2006/relationships"><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9.png"/><Relationship Id="rId29" Type="http://schemas.openxmlformats.org/officeDocument/2006/relationships/image" Target="../media/image30.png"/><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3.png"/><Relationship Id="rId5" Type="http://schemas.openxmlformats.org/officeDocument/2006/relationships/image" Target="../media/image4.png"/><Relationship Id="rId30" Type="http://schemas.microsoft.com/office/2007/relationships/hdphoto" Target="../media/hdphoto1.wdp"/><Relationship Id="rId31" Type="http://schemas.openxmlformats.org/officeDocument/2006/relationships/image" Target="../media/image31.png"/><Relationship Id="rId32" Type="http://schemas.openxmlformats.org/officeDocument/2006/relationships/image" Target="../media/image32.png"/><Relationship Id="rId9"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33" Type="http://schemas.microsoft.com/office/2007/relationships/hdphoto" Target="../media/hdphoto2.wdp"/><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29.png"/><Relationship Id="rId5" Type="http://schemas.openxmlformats.org/officeDocument/2006/relationships/image" Target="../media/image34.png"/><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pic>
        <p:nvPicPr>
          <p:cNvPr id="2" name="Picture 1" descr="Sentinel-5P_sees_nitrogen_dioxide_over_Europe.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26910" b="11525"/>
          <a:stretch/>
        </p:blipFill>
        <p:spPr>
          <a:xfrm>
            <a:off x="0" y="-1"/>
            <a:ext cx="9144000" cy="5143501"/>
          </a:xfrm>
          <a:prstGeom prst="rect">
            <a:avLst/>
          </a:prstGeom>
        </p:spPr>
      </p:pic>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smtClean="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t="83098" b="-5313"/>
          <a:stretch/>
        </p:blipFill>
        <p:spPr>
          <a:xfrm>
            <a:off x="7789119" y="489942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7" name="Group 36"/>
          <p:cNvGrpSpPr/>
          <p:nvPr userDrawn="1"/>
        </p:nvGrpSpPr>
        <p:grpSpPr>
          <a:xfrm>
            <a:off x="172269" y="4908007"/>
            <a:ext cx="6826666" cy="111519"/>
            <a:chOff x="172269" y="6621494"/>
            <a:chExt cx="6826666" cy="111519"/>
          </a:xfrm>
        </p:grpSpPr>
        <p:pic>
          <p:nvPicPr>
            <p:cNvPr id="38" name="Picture 37" descr="a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9" name="Picture 38" descr="b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0" name="Picture 39" descr="c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1" name="Picture 40" descr="ch.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2" name="Picture 41" descr="cz.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3" name="Picture 42" descr="d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4" name="Picture 43" descr="dk.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5" name="Picture 44" descr="e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6" name="Picture 45" descr="es.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7" name="Picture 46" descr="fi.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8" name="Picture 47" descr="f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9" name="Picture 48" descr="g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0" name="Picture 49" descr="hu.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1" name="Picture 50" descr="i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2" name="Picture 51" descr="it.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3" name="Picture 52" descr="l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4" name="Picture 53" descr="nl.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5" name="Picture 54" descr="no.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6" name="Picture 55" descr="p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7" name="Picture 56" descr="p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8" name="Picture 57" descr="r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9" name="Picture 58" descr="s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0" name="Picture 59" descr="uk.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1" name="Picture 60" descr="si.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62" name="Picture 61" descr="ichec_logo"/>
          <p:cNvPicPr/>
          <p:nvPr/>
        </p:nvPicPr>
        <p:blipFill>
          <a:blip r:embed="rId28">
            <a:extLst>
              <a:ext uri="{28A0092B-C50C-407E-A947-70E740481C1C}">
                <a14:useLocalDpi xmlns:a14="http://schemas.microsoft.com/office/drawing/2010/main" val="0"/>
              </a:ext>
            </a:extLst>
          </a:blip>
          <a:srcRect/>
          <a:stretch>
            <a:fillRect/>
          </a:stretch>
        </p:blipFill>
        <p:spPr bwMode="auto">
          <a:xfrm>
            <a:off x="7886732" y="1981972"/>
            <a:ext cx="1167647" cy="475848"/>
          </a:xfrm>
          <a:prstGeom prst="rect">
            <a:avLst/>
          </a:prstGeom>
          <a:noFill/>
          <a:ln>
            <a:noFill/>
          </a:ln>
        </p:spPr>
      </p:pic>
      <p:pic>
        <p:nvPicPr>
          <p:cNvPr id="63" name="Picture 62" descr="Logo_transparent"/>
          <p:cNvPicPr/>
          <p:nvPr userDrawn="1"/>
        </p:nvPicPr>
        <p:blipFill>
          <a:blip r:embed="rId29">
            <a:extLst>
              <a:ext uri="{BEBA8EAE-BF5A-486C-A8C5-ECC9F3942E4B}">
                <a14:imgProps xmlns:a14="http://schemas.microsoft.com/office/drawing/2010/main">
                  <a14:imgLayer r:embed="rId30">
                    <a14:imgEffect>
                      <a14:sharpenSoften amount="57000"/>
                    </a14:imgEffect>
                    <a14:imgEffect>
                      <a14:brightnessContrast bright="48000" contrast="100000"/>
                    </a14:imgEffect>
                  </a14:imgLayer>
                </a14:imgProps>
              </a:ext>
              <a:ext uri="{28A0092B-C50C-407E-A947-70E740481C1C}">
                <a14:useLocalDpi xmlns:a14="http://schemas.microsoft.com/office/drawing/2010/main" val="0"/>
              </a:ext>
            </a:extLst>
          </a:blip>
          <a:srcRect/>
          <a:stretch>
            <a:fillRect/>
          </a:stretch>
        </p:blipFill>
        <p:spPr bwMode="auto">
          <a:xfrm>
            <a:off x="7312204" y="1447357"/>
            <a:ext cx="1700257" cy="470861"/>
          </a:xfrm>
          <a:prstGeom prst="rect">
            <a:avLst/>
          </a:prstGeom>
          <a:noFill/>
          <a:ln>
            <a:noFill/>
          </a:ln>
        </p:spPr>
      </p:pic>
      <p:pic>
        <p:nvPicPr>
          <p:cNvPr id="64" name="Picture 63"/>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7845288" y="955568"/>
            <a:ext cx="1188132" cy="440360"/>
          </a:xfrm>
          <a:prstGeom prst="rect">
            <a:avLst/>
          </a:prstGeom>
          <a:noFill/>
          <a:ln>
            <a:noFill/>
          </a:ln>
        </p:spPr>
      </p:pic>
      <p:pic>
        <p:nvPicPr>
          <p:cNvPr id="65" name="Picture 5"/>
          <p:cNvPicPr>
            <a:picLocks noChangeAspect="1"/>
          </p:cNvPicPr>
          <p:nvPr userDrawn="1"/>
        </p:nvPicPr>
        <p:blipFill>
          <a:blip r:embed="rId32">
            <a:extLst>
              <a:ext uri="{BEBA8EAE-BF5A-486C-A8C5-ECC9F3942E4B}">
                <a14:imgProps xmlns:a14="http://schemas.microsoft.com/office/drawing/2010/main">
                  <a14:imgLayer r:embed="rId33">
                    <a14:imgEffect>
                      <a14:sharpenSoften amount="48000"/>
                    </a14:imgEffect>
                    <a14:imgEffect>
                      <a14:brightnessContrast bright="54000" contrast="57000"/>
                    </a14:imgEffect>
                  </a14:imgLayer>
                </a14:imgProps>
              </a:ext>
              <a:ext uri="{28A0092B-C50C-407E-A947-70E740481C1C}">
                <a14:useLocalDpi xmlns:a14="http://schemas.microsoft.com/office/drawing/2010/main" val="0"/>
              </a:ext>
            </a:extLst>
          </a:blip>
          <a:srcRect/>
          <a:stretch>
            <a:fillRect/>
          </a:stretch>
        </p:blipFill>
        <p:spPr bwMode="auto">
          <a:xfrm>
            <a:off x="8059738" y="48845"/>
            <a:ext cx="939561" cy="83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4404588" cy="430887"/>
          </a:xfrm>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pic>
        <p:nvPicPr>
          <p:cNvPr id="4" name="Picture 3"/>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11254" y="184335"/>
            <a:ext cx="804421" cy="347573"/>
          </a:xfrm>
          <a:prstGeom prst="rect">
            <a:avLst/>
          </a:prstGeom>
          <a:noFill/>
          <a:ln>
            <a:noFill/>
          </a:ln>
        </p:spPr>
      </p:pic>
      <p:pic>
        <p:nvPicPr>
          <p:cNvPr id="6" name="Picture 5" descr="Logo_transparent"/>
          <p:cNvPicPr/>
          <p:nvPr userDrawn="1"/>
        </p:nvPicPr>
        <p:blipFill rotWithShape="1">
          <a:blip r:embed="rId3">
            <a:extLst>
              <a:ext uri="{28A0092B-C50C-407E-A947-70E740481C1C}">
                <a14:useLocalDpi xmlns:a14="http://schemas.microsoft.com/office/drawing/2010/main" val="0"/>
              </a:ext>
            </a:extLst>
          </a:blip>
          <a:srcRect r="76634"/>
          <a:stretch/>
        </p:blipFill>
        <p:spPr bwMode="auto">
          <a:xfrm>
            <a:off x="6181174" y="81927"/>
            <a:ext cx="485878" cy="553010"/>
          </a:xfrm>
          <a:prstGeom prst="rect">
            <a:avLst/>
          </a:prstGeom>
          <a:noFill/>
          <a:ln>
            <a:noFill/>
          </a:ln>
          <a:extLst>
            <a:ext uri="{53640926-AAD7-44d8-BBD7-CCE9431645EC}">
              <a14:shadowObscured xmlns:a14="http://schemas.microsoft.com/office/drawing/2010/main"/>
            </a:ext>
          </a:extLst>
        </p:spPr>
      </p:pic>
      <p:pic>
        <p:nvPicPr>
          <p:cNvPr id="7" name="Picture 6" descr="ichec_logo"/>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24364" y="146538"/>
            <a:ext cx="1051942" cy="457676"/>
          </a:xfrm>
          <a:prstGeom prst="rect">
            <a:avLst/>
          </a:prstGeom>
          <a:noFill/>
          <a:ln>
            <a:noFill/>
          </a:ln>
        </p:spPr>
      </p:pic>
      <p:pic>
        <p:nvPicPr>
          <p:cNvPr id="8" name="Picture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669693" y="39078"/>
            <a:ext cx="658401" cy="64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80195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195031253"/>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9867236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11880195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image" Target="../media/image10.png"/><Relationship Id="rId21" Type="http://schemas.openxmlformats.org/officeDocument/2006/relationships/image" Target="../media/image11.png"/><Relationship Id="rId22" Type="http://schemas.openxmlformats.org/officeDocument/2006/relationships/image" Target="../media/image12.png"/><Relationship Id="rId23" Type="http://schemas.openxmlformats.org/officeDocument/2006/relationships/image" Target="../media/image13.png"/><Relationship Id="rId24" Type="http://schemas.openxmlformats.org/officeDocument/2006/relationships/image" Target="../media/image14.png"/><Relationship Id="rId25" Type="http://schemas.openxmlformats.org/officeDocument/2006/relationships/image" Target="../media/image15.png"/><Relationship Id="rId26" Type="http://schemas.openxmlformats.org/officeDocument/2006/relationships/image" Target="../media/image16.png"/><Relationship Id="rId27" Type="http://schemas.openxmlformats.org/officeDocument/2006/relationships/image" Target="../media/image17.png"/><Relationship Id="rId28" Type="http://schemas.openxmlformats.org/officeDocument/2006/relationships/image" Target="../media/image18.png"/><Relationship Id="rId29"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image" Target="../media/image20.png"/><Relationship Id="rId31" Type="http://schemas.openxmlformats.org/officeDocument/2006/relationships/image" Target="../media/image21.png"/><Relationship Id="rId32" Type="http://schemas.openxmlformats.org/officeDocument/2006/relationships/image" Target="../media/image22.png"/><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image" Target="../media/image23.png"/><Relationship Id="rId34" Type="http://schemas.openxmlformats.org/officeDocument/2006/relationships/image" Target="../media/image24.png"/><Relationship Id="rId35" Type="http://schemas.openxmlformats.org/officeDocument/2006/relationships/image" Target="../media/image25.png"/><Relationship Id="rId36" Type="http://schemas.openxmlformats.org/officeDocument/2006/relationships/image" Target="../media/image26.png"/><Relationship Id="rId10" Type="http://schemas.openxmlformats.org/officeDocument/2006/relationships/theme" Target="../theme/theme1.xml"/><Relationship Id="rId11" Type="http://schemas.openxmlformats.org/officeDocument/2006/relationships/image" Target="../media/image1.png"/><Relationship Id="rId12" Type="http://schemas.openxmlformats.org/officeDocument/2006/relationships/image" Target="../media/image2.jpeg"/><Relationship Id="rId13" Type="http://schemas.openxmlformats.org/officeDocument/2006/relationships/image" Target="../media/image3.png"/><Relationship Id="rId14" Type="http://schemas.openxmlformats.org/officeDocument/2006/relationships/image" Target="../media/image4.png"/><Relationship Id="rId15" Type="http://schemas.openxmlformats.org/officeDocument/2006/relationships/image" Target="../media/image5.png"/><Relationship Id="rId16" Type="http://schemas.openxmlformats.org/officeDocument/2006/relationships/image" Target="../media/image6.png"/><Relationship Id="rId17" Type="http://schemas.openxmlformats.org/officeDocument/2006/relationships/image" Target="../media/image7.png"/><Relationship Id="rId18" Type="http://schemas.openxmlformats.org/officeDocument/2006/relationships/image" Target="../media/image8.png"/><Relationship Id="rId1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75600"/>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800" noProof="0" smtClean="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800" noProof="1" smtClean="0">
                <a:solidFill>
                  <a:schemeClr val="bg2"/>
                </a:solidFill>
              </a:rPr>
              <a:t>ESA | </a:t>
            </a:r>
            <a:r>
              <a:rPr lang="en-GB" sz="800" noProof="1" smtClean="0">
                <a:solidFill>
                  <a:schemeClr val="bg2"/>
                </a:solidFill>
              </a:rPr>
              <a:t>4-8/03/2019 </a:t>
            </a:r>
            <a:r>
              <a:rPr lang="en-GB" sz="800" noProof="1" smtClean="0">
                <a:solidFill>
                  <a:schemeClr val="bg2"/>
                </a:solidFill>
              </a:rPr>
              <a:t>| Slide  </a:t>
            </a:r>
            <a:fld id="{71EAD4F2-866B-304A-9A50-FC7592816342}" type="slidenum">
              <a:rPr lang="en-GB" sz="800" noProof="1" smtClean="0">
                <a:solidFill>
                  <a:schemeClr val="bg2"/>
                </a:solidFill>
              </a:rPr>
              <a:pPr algn="r">
                <a:spcBef>
                  <a:spcPct val="50000"/>
                </a:spcBef>
              </a:pPr>
              <a:t>‹#›</a:t>
            </a:fld>
            <a:endParaRPr lang="en-GB" sz="800" noProof="1">
              <a:solidFill>
                <a:schemeClr val="bg2"/>
              </a:solidFill>
            </a:endParaRPr>
          </a:p>
        </p:txBody>
      </p:sp>
      <p:grpSp>
        <p:nvGrpSpPr>
          <p:cNvPr id="40" name="Group 39"/>
          <p:cNvGrpSpPr/>
          <p:nvPr/>
        </p:nvGrpSpPr>
        <p:grpSpPr>
          <a:xfrm>
            <a:off x="172269" y="4908007"/>
            <a:ext cx="6826666" cy="111519"/>
            <a:chOff x="172269" y="6621494"/>
            <a:chExt cx="6826666" cy="111519"/>
          </a:xfrm>
        </p:grpSpPr>
        <p:pic>
          <p:nvPicPr>
            <p:cNvPr id="41" name="Picture 40"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2" name="Picture 41"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3" name="Picture 42"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4" name="Picture 43"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5" name="Picture 44"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6" name="Picture 45"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7" name="Picture 46"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8" name="Picture 47"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9" name="Picture 48"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50" name="Picture 49"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51" name="Picture 50"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52" name="Picture 51"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3" name="Picture 52"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4" name="Picture 53"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5" name="Picture 54"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6" name="Picture 55"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7" name="Picture 56"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8" name="Picture 57"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9" name="Picture 58"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60" name="Picture 59"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61" name="Picture 60"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62" name="Picture 61"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3" name="Picture 62"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4" name="Picture 63"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cSld>
  <p:clrMap bg1="lt1" tx1="dk1" bg2="lt2" tx2="dk2" accent1="accent1" accent2="accent2" accent3="accent3" accent4="accent4" accent5="accent5" accent6="accent6" hlink="hlink" folHlink="folHlink"/>
  <p:sldLayoutIdLst>
    <p:sldLayoutId id="2147483929" r:id="rId1"/>
    <p:sldLayoutId id="2147483931" r:id="rId2"/>
    <p:sldLayoutId id="2147483932" r:id="rId3"/>
    <p:sldLayoutId id="2147483933" r:id="rId4"/>
    <p:sldLayoutId id="2147483934" r:id="rId5"/>
    <p:sldLayoutId id="2147483930" r:id="rId6"/>
    <p:sldLayoutId id="2147483936" r:id="rId7"/>
    <p:sldLayoutId id="2147483937" r:id="rId8"/>
    <p:sldLayoutId id="2147483938" r:id="rId9"/>
  </p:sldLayoutIdLst>
  <p:timing>
    <p:tnLst>
      <p:par>
        <p:cTn xmlns:p14="http://schemas.microsoft.com/office/powerpoint/2010/mai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3.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5.png"/><Relationship Id="rId1" Type="http://schemas.microsoft.com/office/2007/relationships/media" Target="../media/media2.mp4"/><Relationship Id="rId2" Type="http://schemas.openxmlformats.org/officeDocument/2006/relationships/video" Target="../media/media2.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7.png"/><Relationship Id="rId1" Type="http://schemas.microsoft.com/office/2007/relationships/media" Target="../media/media3.mp4"/><Relationship Id="rId2" Type="http://schemas.openxmlformats.org/officeDocument/2006/relationships/video" Target="../media/media3.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329434" y="872519"/>
            <a:ext cx="7046338" cy="1938992"/>
          </a:xfrm>
          <a:prstGeom prst="rect">
            <a:avLst/>
          </a:prstGeom>
          <a:solidFill>
            <a:schemeClr val="tx2">
              <a:alpha val="43000"/>
            </a:schemeClr>
          </a:solidFill>
          <a:ln>
            <a:noFill/>
          </a:ln>
          <a:extLst/>
        </p:spPr>
        <p:txBody>
          <a:bodyPr vert="horz" wrap="square" lIns="91440" tIns="45720" rIns="91440" bIns="45720" numCol="1" anchor="b" anchorCtr="0" compatLnSpc="1">
            <a:prstTxWarp prst="textNoShape">
              <a:avLst/>
            </a:prstTxWarp>
            <a:spAutoFit/>
          </a:bodyPr>
          <a:lstStyle/>
          <a:p>
            <a:pPr marL="0" marR="0" lvl="0" indent="0" defTabSz="914400" latinLnBrk="0">
              <a:lnSpc>
                <a:spcPct val="100000"/>
              </a:lnSpc>
              <a:buClrTx/>
              <a:buSzTx/>
              <a:buFontTx/>
              <a:buNone/>
              <a:tabLst/>
              <a:defRPr/>
            </a:pPr>
            <a:r>
              <a:rPr lang="en-GB" sz="4000" b="1" dirty="0" smtClean="0">
                <a:solidFill>
                  <a:schemeClr val="bg1"/>
                </a:solidFill>
                <a:latin typeface="Verdana"/>
                <a:ea typeface="+mj-ea"/>
                <a:cs typeface="Verdana"/>
              </a:rPr>
              <a:t>Introduction to EVDC (ESA Atmospheric  Validation Data Centre)</a:t>
            </a:r>
            <a:endParaRPr lang="en-GB" sz="4000" b="1" dirty="0">
              <a:solidFill>
                <a:schemeClr val="bg1"/>
              </a:solidFill>
              <a:latin typeface="Verdana"/>
              <a:ea typeface="+mj-ea"/>
              <a:cs typeface="Verdana"/>
            </a:endParaRPr>
          </a:p>
        </p:txBody>
      </p:sp>
      <p:sp>
        <p:nvSpPr>
          <p:cNvPr id="5" name="Rectangle 19"/>
          <p:cNvSpPr txBox="1">
            <a:spLocks noChangeArrowheads="1"/>
          </p:cNvSpPr>
          <p:nvPr/>
        </p:nvSpPr>
        <p:spPr bwMode="auto">
          <a:xfrm>
            <a:off x="349880" y="2993196"/>
            <a:ext cx="7465504" cy="1569660"/>
          </a:xfrm>
          <a:prstGeom prst="rect">
            <a:avLst/>
          </a:prstGeom>
          <a:solidFill>
            <a:schemeClr val="bg1">
              <a:alpha val="64000"/>
            </a:schemeClr>
          </a:solidFill>
          <a:ln>
            <a:noFill/>
          </a:ln>
          <a:extLst/>
        </p:spPr>
        <p:txBody>
          <a:bodyPr vert="horz" wrap="square" lIns="91440" tIns="45720" rIns="91440" bIns="45720" numCol="1" anchor="b" anchorCtr="0" compatLnSpc="1">
            <a:prstTxWarp prst="textNoShape">
              <a:avLst/>
            </a:prstTxWarp>
            <a:spAutoFit/>
          </a:bodyPr>
          <a:lstStyle/>
          <a:p>
            <a:pPr marL="0" marR="0" lvl="0" indent="0" defTabSz="914400" latinLnBrk="0">
              <a:lnSpc>
                <a:spcPct val="100000"/>
              </a:lnSpc>
              <a:buClrTx/>
              <a:buSzTx/>
              <a:buFontTx/>
              <a:buNone/>
              <a:tabLst/>
              <a:defRPr/>
            </a:pPr>
            <a:r>
              <a:rPr lang="en-GB" sz="1600" u="sng" dirty="0" smtClean="0">
                <a:latin typeface="Verdana"/>
                <a:ea typeface="+mj-ea"/>
                <a:cs typeface="Verdana"/>
              </a:rPr>
              <a:t>Paolo Castracane</a:t>
            </a:r>
            <a:r>
              <a:rPr lang="en-GB" sz="1600" u="sng" baseline="30000" dirty="0" smtClean="0">
                <a:latin typeface="Verdana"/>
                <a:ea typeface="+mj-ea"/>
                <a:cs typeface="Verdana"/>
              </a:rPr>
              <a:t>1</a:t>
            </a:r>
            <a:r>
              <a:rPr lang="en-GB" sz="1600" dirty="0" smtClean="0">
                <a:latin typeface="Verdana"/>
                <a:ea typeface="+mj-ea"/>
                <a:cs typeface="Verdana"/>
              </a:rPr>
              <a:t>, Angelika Dehn</a:t>
            </a:r>
            <a:r>
              <a:rPr lang="en-GB" sz="1600" baseline="30000" dirty="0" smtClean="0">
                <a:latin typeface="Verdana"/>
                <a:ea typeface="+mj-ea"/>
                <a:cs typeface="Verdana"/>
              </a:rPr>
              <a:t>2</a:t>
            </a:r>
            <a:r>
              <a:rPr lang="en-GB" sz="1600" dirty="0" smtClean="0">
                <a:latin typeface="Verdana"/>
                <a:ea typeface="+mj-ea"/>
                <a:cs typeface="Verdana"/>
              </a:rPr>
              <a:t> </a:t>
            </a:r>
          </a:p>
          <a:p>
            <a:pPr marL="0" marR="0" lvl="0" indent="0" defTabSz="914400" latinLnBrk="0">
              <a:lnSpc>
                <a:spcPct val="100000"/>
              </a:lnSpc>
              <a:buClrTx/>
              <a:buSzTx/>
              <a:buFontTx/>
              <a:buNone/>
              <a:tabLst/>
              <a:defRPr/>
            </a:pPr>
            <a:endParaRPr lang="en-GB" sz="1600" dirty="0">
              <a:latin typeface="Verdana"/>
              <a:ea typeface="+mj-ea"/>
              <a:cs typeface="Verdana"/>
            </a:endParaRPr>
          </a:p>
          <a:p>
            <a:pPr marL="0" marR="0" lvl="0" indent="0" defTabSz="914400" latinLnBrk="0">
              <a:lnSpc>
                <a:spcPct val="100000"/>
              </a:lnSpc>
              <a:buClrTx/>
              <a:buSzTx/>
              <a:buFontTx/>
              <a:buNone/>
              <a:tabLst/>
              <a:defRPr/>
            </a:pPr>
            <a:r>
              <a:rPr lang="en-US" sz="1600" dirty="0"/>
              <a:t>1)-RHEA SYSTEM </a:t>
            </a:r>
            <a:r>
              <a:rPr lang="en-US" sz="1600" dirty="0" err="1"/>
              <a:t>S.p.A</a:t>
            </a:r>
            <a:r>
              <a:rPr lang="en-US" sz="1600" dirty="0"/>
              <a:t>.; 2)-ESA/</a:t>
            </a:r>
            <a:r>
              <a:rPr lang="en-US" sz="1600" dirty="0" smtClean="0"/>
              <a:t>ESRIN</a:t>
            </a:r>
          </a:p>
          <a:p>
            <a:pPr marL="0" marR="0" lvl="0" indent="0" defTabSz="914400" latinLnBrk="0">
              <a:lnSpc>
                <a:spcPct val="100000"/>
              </a:lnSpc>
              <a:buClrTx/>
              <a:buSzTx/>
              <a:buFontTx/>
              <a:buNone/>
              <a:tabLst/>
              <a:defRPr/>
            </a:pPr>
            <a:r>
              <a:rPr lang="en-GB" sz="1600" dirty="0" smtClean="0">
                <a:latin typeface="Verdana"/>
                <a:ea typeface="+mj-ea"/>
                <a:cs typeface="Verdana"/>
              </a:rPr>
              <a:t> </a:t>
            </a:r>
          </a:p>
          <a:p>
            <a:pPr marL="0" marR="0" lvl="0" indent="0" defTabSz="914400" latinLnBrk="0">
              <a:lnSpc>
                <a:spcPct val="100000"/>
              </a:lnSpc>
              <a:buClrTx/>
              <a:buSzTx/>
              <a:buFontTx/>
              <a:buNone/>
              <a:tabLst/>
              <a:defRPr/>
            </a:pPr>
            <a:r>
              <a:rPr lang="en-GB" sz="1600" dirty="0" smtClean="0">
                <a:latin typeface="Verdana"/>
                <a:ea typeface="+mj-ea"/>
                <a:cs typeface="Verdana"/>
              </a:rPr>
              <a:t>4-8 Mar 2019 GSICS Data and Research WG annual Meeting, ESA/ESRIN </a:t>
            </a:r>
            <a:r>
              <a:rPr lang="en-GB" sz="1600" dirty="0" err="1" smtClean="0">
                <a:latin typeface="Verdana"/>
                <a:ea typeface="+mj-ea"/>
                <a:cs typeface="Verdana"/>
              </a:rPr>
              <a:t>Frascati</a:t>
            </a:r>
            <a:r>
              <a:rPr lang="en-GB" sz="1600" dirty="0" smtClean="0">
                <a:latin typeface="Verdana"/>
                <a:ea typeface="+mj-ea"/>
                <a:cs typeface="Verdana"/>
              </a:rPr>
              <a:t> </a:t>
            </a:r>
            <a:endParaRPr lang="en-GB" sz="1600" dirty="0">
              <a:latin typeface="Verdana"/>
              <a:ea typeface="+mj-ea"/>
              <a:cs typeface="Verdana"/>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57000"/>
                    </a14:imgEffect>
                  </a14:imgLayer>
                </a14:imgProps>
              </a:ext>
            </a:extLst>
          </a:blip>
          <a:stretch>
            <a:fillRect/>
          </a:stretch>
        </p:blipFill>
        <p:spPr>
          <a:xfrm>
            <a:off x="199981" y="75595"/>
            <a:ext cx="2701480" cy="70007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0"/>
            <a:ext cx="4404588" cy="430887"/>
          </a:xfrm>
        </p:spPr>
        <p:txBody>
          <a:bodyPr/>
          <a:lstStyle/>
          <a:p>
            <a:r>
              <a:rPr lang="it-IT" dirty="0" smtClean="0"/>
              <a:t>Sub-</a:t>
            </a:r>
            <a:r>
              <a:rPr lang="it-IT" dirty="0" err="1" smtClean="0"/>
              <a:t>Setting</a:t>
            </a:r>
            <a:r>
              <a:rPr lang="it-IT" dirty="0" smtClean="0"/>
              <a:t> </a:t>
            </a:r>
            <a:r>
              <a:rPr lang="it-IT" dirty="0" err="1" smtClean="0"/>
              <a:t>Tool</a:t>
            </a:r>
            <a:r>
              <a:rPr lang="it-IT" dirty="0" smtClean="0"/>
              <a:t> -</a:t>
            </a:r>
            <a:r>
              <a:rPr lang="it-IT" dirty="0" err="1" smtClean="0"/>
              <a:t>example</a:t>
            </a:r>
            <a:endParaRPr lang="it-IT" dirty="0"/>
          </a:p>
        </p:txBody>
      </p:sp>
      <p:pic>
        <p:nvPicPr>
          <p:cNvPr id="4" name="Subsetti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40015" y="703384"/>
            <a:ext cx="6309831" cy="4440115"/>
          </a:xfrm>
        </p:spPr>
      </p:pic>
    </p:spTree>
    <p:extLst>
      <p:ext uri="{BB962C8B-B14F-4D97-AF65-F5344CB8AC3E}">
        <p14:creationId xmlns:p14="http://schemas.microsoft.com/office/powerpoint/2010/main" val="17950763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9307" y="66650"/>
            <a:ext cx="3135923" cy="707886"/>
          </a:xfrm>
        </p:spPr>
        <p:txBody>
          <a:bodyPr/>
          <a:lstStyle/>
          <a:p>
            <a:r>
              <a:rPr lang="en-US" sz="2000" dirty="0" smtClean="0"/>
              <a:t>Orbit Predictor and </a:t>
            </a:r>
            <a:br>
              <a:rPr lang="en-US" sz="2000" dirty="0" smtClean="0"/>
            </a:br>
            <a:r>
              <a:rPr lang="en-US" sz="2000" dirty="0" smtClean="0"/>
              <a:t>Overpass Tool</a:t>
            </a:r>
            <a:endParaRPr lang="en-US" sz="2000" dirty="0"/>
          </a:p>
        </p:txBody>
      </p:sp>
      <p:pic>
        <p:nvPicPr>
          <p:cNvPr id="2" name="Picture 1" descr="OP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618" y="0"/>
            <a:ext cx="5794881" cy="5143500"/>
          </a:xfrm>
          <a:prstGeom prst="rect">
            <a:avLst/>
          </a:prstGeom>
        </p:spPr>
      </p:pic>
      <p:sp>
        <p:nvSpPr>
          <p:cNvPr id="3" name="TextBox 2"/>
          <p:cNvSpPr txBox="1"/>
          <p:nvPr/>
        </p:nvSpPr>
        <p:spPr>
          <a:xfrm>
            <a:off x="117231" y="918305"/>
            <a:ext cx="3165231" cy="3293209"/>
          </a:xfrm>
          <a:prstGeom prst="rect">
            <a:avLst/>
          </a:prstGeom>
          <a:noFill/>
          <a:ln w="12700" cmpd="sng">
            <a:noFill/>
          </a:ln>
        </p:spPr>
        <p:txBody>
          <a:bodyPr wrap="square" rtlCol="0">
            <a:spAutoFit/>
          </a:bodyPr>
          <a:lstStyle/>
          <a:p>
            <a:r>
              <a:rPr lang="it-IT" sz="1600" dirty="0" err="1"/>
              <a:t>Continuos</a:t>
            </a:r>
            <a:r>
              <a:rPr lang="it-IT" sz="1600" dirty="0"/>
              <a:t> and </a:t>
            </a:r>
            <a:r>
              <a:rPr lang="it-IT" sz="1600" dirty="0" err="1"/>
              <a:t>automatic</a:t>
            </a:r>
            <a:r>
              <a:rPr lang="it-IT" sz="1600" dirty="0"/>
              <a:t> </a:t>
            </a:r>
            <a:r>
              <a:rPr lang="it-IT" sz="1600" dirty="0" err="1"/>
              <a:t>TLEs</a:t>
            </a:r>
            <a:r>
              <a:rPr lang="it-IT" sz="1600" dirty="0"/>
              <a:t> </a:t>
            </a:r>
            <a:r>
              <a:rPr lang="it-IT" sz="1600" dirty="0" smtClean="0"/>
              <a:t>update.</a:t>
            </a:r>
            <a:endParaRPr lang="it-IT" sz="1600" dirty="0"/>
          </a:p>
          <a:p>
            <a:endParaRPr lang="it-IT" sz="1600" dirty="0"/>
          </a:p>
          <a:p>
            <a:r>
              <a:rPr lang="it-IT" sz="1600" dirty="0"/>
              <a:t>New </a:t>
            </a:r>
            <a:r>
              <a:rPr lang="it-IT" sz="1600" dirty="0" err="1"/>
              <a:t>Satellites</a:t>
            </a:r>
            <a:r>
              <a:rPr lang="it-IT" sz="1600" dirty="0"/>
              <a:t>/Instruments </a:t>
            </a:r>
            <a:r>
              <a:rPr lang="it-IT" sz="1600" dirty="0" smtClean="0"/>
              <a:t>can be </a:t>
            </a:r>
            <a:r>
              <a:rPr lang="it-IT" sz="1600" dirty="0" err="1" smtClean="0"/>
              <a:t>easily</a:t>
            </a:r>
            <a:r>
              <a:rPr lang="it-IT" sz="1600" dirty="0" smtClean="0"/>
              <a:t> </a:t>
            </a:r>
            <a:r>
              <a:rPr lang="it-IT" sz="1600" dirty="0" err="1" smtClean="0"/>
              <a:t>included</a:t>
            </a:r>
            <a:r>
              <a:rPr lang="it-IT" sz="1600" dirty="0" smtClean="0"/>
              <a:t>.</a:t>
            </a:r>
            <a:endParaRPr lang="it-IT" sz="1600" dirty="0"/>
          </a:p>
          <a:p>
            <a:endParaRPr lang="it-IT" sz="1600" dirty="0"/>
          </a:p>
          <a:p>
            <a:r>
              <a:rPr lang="it-IT" sz="1600" dirty="0"/>
              <a:t>New </a:t>
            </a:r>
            <a:r>
              <a:rPr lang="it-IT" sz="1600" dirty="0" err="1"/>
              <a:t>features</a:t>
            </a:r>
            <a:r>
              <a:rPr lang="it-IT" sz="1600" dirty="0"/>
              <a:t> </a:t>
            </a:r>
            <a:r>
              <a:rPr lang="it-IT" sz="1600" dirty="0" err="1"/>
              <a:t>added</a:t>
            </a:r>
            <a:r>
              <a:rPr lang="it-IT" sz="1600" dirty="0"/>
              <a:t>:</a:t>
            </a:r>
          </a:p>
          <a:p>
            <a:pPr marL="285750" indent="-285750">
              <a:buFont typeface="Arial"/>
              <a:buChar char="•"/>
            </a:pPr>
            <a:r>
              <a:rPr lang="it-IT" sz="1600" dirty="0" err="1"/>
              <a:t>Search</a:t>
            </a:r>
            <a:r>
              <a:rPr lang="it-IT" sz="1600" dirty="0"/>
              <a:t> Satellite Data</a:t>
            </a:r>
          </a:p>
          <a:p>
            <a:pPr marL="285750" indent="-285750">
              <a:buFont typeface="Arial"/>
              <a:buChar char="•"/>
            </a:pPr>
            <a:r>
              <a:rPr lang="it-IT" sz="1600" dirty="0" err="1"/>
              <a:t>Selection</a:t>
            </a:r>
            <a:r>
              <a:rPr lang="it-IT" sz="1600" dirty="0"/>
              <a:t> from </a:t>
            </a:r>
            <a:r>
              <a:rPr lang="it-IT" sz="1600" dirty="0" err="1" smtClean="0"/>
              <a:t>Overpass</a:t>
            </a:r>
            <a:endParaRPr lang="it-IT" sz="1600" dirty="0"/>
          </a:p>
          <a:p>
            <a:pPr marL="285750" indent="-285750">
              <a:buFont typeface="Arial"/>
              <a:buChar char="•"/>
            </a:pPr>
            <a:r>
              <a:rPr lang="it-IT" sz="1600" dirty="0"/>
              <a:t>Download of </a:t>
            </a:r>
            <a:r>
              <a:rPr lang="it-IT" sz="1600" dirty="0" err="1"/>
              <a:t>Overpass</a:t>
            </a:r>
            <a:r>
              <a:rPr lang="it-IT" sz="1600" dirty="0"/>
              <a:t> </a:t>
            </a:r>
            <a:r>
              <a:rPr lang="it-IT" sz="1600" dirty="0" err="1"/>
              <a:t>as</a:t>
            </a:r>
            <a:r>
              <a:rPr lang="it-IT" sz="1600" dirty="0"/>
              <a:t> </a:t>
            </a:r>
            <a:endParaRPr lang="it-IT" sz="1600" dirty="0" smtClean="0"/>
          </a:p>
          <a:p>
            <a:r>
              <a:rPr lang="it-IT" sz="1600" dirty="0"/>
              <a:t> </a:t>
            </a:r>
            <a:r>
              <a:rPr lang="it-IT" sz="1600" dirty="0" smtClean="0"/>
              <a:t>    KML file</a:t>
            </a:r>
            <a:endParaRPr lang="it-IT" sz="1600" dirty="0"/>
          </a:p>
          <a:p>
            <a:pPr marL="285750" indent="-285750">
              <a:buFont typeface="Arial"/>
              <a:buChar char="•"/>
            </a:pPr>
            <a:r>
              <a:rPr lang="it-IT" sz="1600" dirty="0"/>
              <a:t>Data Viewer</a:t>
            </a:r>
          </a:p>
          <a:p>
            <a:endParaRPr lang="it-IT" sz="1600" dirty="0" smtClean="0"/>
          </a:p>
        </p:txBody>
      </p:sp>
    </p:spTree>
    <p:extLst>
      <p:ext uri="{BB962C8B-B14F-4D97-AF65-F5344CB8AC3E}">
        <p14:creationId xmlns:p14="http://schemas.microsoft.com/office/powerpoint/2010/main" val="21765670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1620"/>
            <a:ext cx="1367692" cy="1754327"/>
          </a:xfrm>
        </p:spPr>
        <p:txBody>
          <a:bodyPr/>
          <a:lstStyle/>
          <a:p>
            <a:r>
              <a:rPr lang="it-IT" sz="1800" dirty="0" err="1" smtClean="0"/>
              <a:t>Searching</a:t>
            </a:r>
            <a:r>
              <a:rPr lang="it-IT" sz="1800" dirty="0" smtClean="0"/>
              <a:t> </a:t>
            </a:r>
            <a:br>
              <a:rPr lang="it-IT" sz="1800" dirty="0" smtClean="0"/>
            </a:br>
            <a:r>
              <a:rPr lang="it-IT" sz="1800" dirty="0" smtClean="0"/>
              <a:t>Satellite </a:t>
            </a:r>
            <a:br>
              <a:rPr lang="it-IT" sz="1800" dirty="0" smtClean="0"/>
            </a:br>
            <a:r>
              <a:rPr lang="it-IT" sz="1800" dirty="0" smtClean="0"/>
              <a:t>data by </a:t>
            </a:r>
            <a:br>
              <a:rPr lang="it-IT" sz="1800" dirty="0" smtClean="0"/>
            </a:br>
            <a:r>
              <a:rPr lang="it-IT" sz="1800" dirty="0" smtClean="0"/>
              <a:t>OPOT</a:t>
            </a:r>
            <a:br>
              <a:rPr lang="it-IT" sz="1800" dirty="0" smtClean="0"/>
            </a:br>
            <a:r>
              <a:rPr lang="it-IT" sz="1800" dirty="0"/>
              <a:t/>
            </a:r>
            <a:br>
              <a:rPr lang="it-IT" sz="1800" dirty="0"/>
            </a:br>
            <a:r>
              <a:rPr lang="it-IT" sz="1800" dirty="0" err="1" smtClean="0"/>
              <a:t>Example</a:t>
            </a:r>
            <a:endParaRPr lang="it-IT" sz="1800" dirty="0"/>
          </a:p>
        </p:txBody>
      </p:sp>
      <p:pic>
        <p:nvPicPr>
          <p:cNvPr id="3" name="OPO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1482" y="0"/>
            <a:ext cx="6064251" cy="5143500"/>
          </a:xfrm>
          <a:prstGeom prst="rect">
            <a:avLst/>
          </a:prstGeom>
          <a:ln>
            <a:solidFill>
              <a:schemeClr val="accent1"/>
            </a:solidFill>
          </a:ln>
        </p:spPr>
      </p:pic>
    </p:spTree>
    <p:extLst>
      <p:ext uri="{BB962C8B-B14F-4D97-AF65-F5344CB8AC3E}">
        <p14:creationId xmlns:p14="http://schemas.microsoft.com/office/powerpoint/2010/main" val="45094726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31042"/>
            <a:ext cx="3868615" cy="707886"/>
          </a:xfrm>
        </p:spPr>
        <p:txBody>
          <a:bodyPr/>
          <a:lstStyle/>
          <a:p>
            <a:r>
              <a:rPr lang="en-US" sz="2000" dirty="0" smtClean="0"/>
              <a:t>Systematic Service for Satellite Sub-setting</a:t>
            </a:r>
            <a:endParaRPr lang="en-US" sz="2000" dirty="0"/>
          </a:p>
        </p:txBody>
      </p:sp>
      <p:pic>
        <p:nvPicPr>
          <p:cNvPr id="5" name="Picture 4" descr="SystematicServi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5914" y="859694"/>
            <a:ext cx="5888086" cy="3341077"/>
          </a:xfrm>
          <a:prstGeom prst="rect">
            <a:avLst/>
          </a:prstGeom>
          <a:ln>
            <a:solidFill>
              <a:schemeClr val="accent1"/>
            </a:solidFill>
          </a:ln>
        </p:spPr>
      </p:pic>
      <p:sp>
        <p:nvSpPr>
          <p:cNvPr id="2" name="TextBox 1"/>
          <p:cNvSpPr txBox="1"/>
          <p:nvPr/>
        </p:nvSpPr>
        <p:spPr>
          <a:xfrm>
            <a:off x="-1" y="713154"/>
            <a:ext cx="3243385" cy="4031873"/>
          </a:xfrm>
          <a:prstGeom prst="rect">
            <a:avLst/>
          </a:prstGeom>
          <a:noFill/>
          <a:ln w="12700" cmpd="sng">
            <a:noFill/>
          </a:ln>
        </p:spPr>
        <p:txBody>
          <a:bodyPr wrap="square" rtlCol="0">
            <a:spAutoFit/>
          </a:bodyPr>
          <a:lstStyle/>
          <a:p>
            <a:r>
              <a:rPr lang="en-GB" sz="1600" dirty="0"/>
              <a:t>The systematic service </a:t>
            </a:r>
            <a:r>
              <a:rPr lang="en-GB" sz="1600" dirty="0" smtClean="0"/>
              <a:t>allows to </a:t>
            </a:r>
            <a:r>
              <a:rPr lang="en-GB" sz="1600" dirty="0"/>
              <a:t>specify sub-setting jobs to run on a number of files at once, rather than </a:t>
            </a:r>
            <a:r>
              <a:rPr lang="en-GB" sz="1600" dirty="0" smtClean="0"/>
              <a:t>individually.</a:t>
            </a:r>
            <a:r>
              <a:rPr lang="en-US" sz="1600" dirty="0" smtClean="0"/>
              <a:t> </a:t>
            </a:r>
          </a:p>
          <a:p>
            <a:endParaRPr lang="en-US" sz="1600" dirty="0" smtClean="0"/>
          </a:p>
          <a:p>
            <a:r>
              <a:rPr lang="en-GB" sz="1600" dirty="0"/>
              <a:t>U</a:t>
            </a:r>
            <a:r>
              <a:rPr lang="en-GB" sz="1600" dirty="0" smtClean="0"/>
              <a:t>ser </a:t>
            </a:r>
            <a:r>
              <a:rPr lang="en-GB" sz="1600" dirty="0"/>
              <a:t>can specify a location/polygon, date range, and product type, and the system automatically sub-sets all files which match that query</a:t>
            </a:r>
            <a:r>
              <a:rPr lang="en-GB" sz="1600" dirty="0" smtClean="0"/>
              <a:t>.</a:t>
            </a:r>
          </a:p>
          <a:p>
            <a:endParaRPr lang="en-GB" sz="1600" dirty="0" smtClean="0"/>
          </a:p>
          <a:p>
            <a:r>
              <a:rPr lang="en-GB" sz="1600" dirty="0" smtClean="0"/>
              <a:t>User can, then, </a:t>
            </a:r>
            <a:r>
              <a:rPr lang="en-GB" sz="1600" dirty="0"/>
              <a:t>check the Job Status Page, to download the results files individually, or in bulk.</a:t>
            </a:r>
            <a:endParaRPr lang="en-US" sz="1600" dirty="0"/>
          </a:p>
          <a:p>
            <a:endParaRPr lang="it-IT" sz="1600" dirty="0" smtClean="0"/>
          </a:p>
        </p:txBody>
      </p:sp>
    </p:spTree>
    <p:extLst>
      <p:ext uri="{BB962C8B-B14F-4D97-AF65-F5344CB8AC3E}">
        <p14:creationId xmlns:p14="http://schemas.microsoft.com/office/powerpoint/2010/main" val="38082632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5" y="-5946"/>
            <a:ext cx="4419145" cy="543253"/>
          </a:xfrm>
        </p:spPr>
        <p:txBody>
          <a:bodyPr/>
          <a:lstStyle/>
          <a:p>
            <a:r>
              <a:rPr lang="it-IT" sz="1600" dirty="0" err="1" smtClean="0"/>
              <a:t>Systematic</a:t>
            </a:r>
            <a:r>
              <a:rPr lang="it-IT" sz="1600" dirty="0" smtClean="0"/>
              <a:t> Service for Satellite </a:t>
            </a:r>
            <a:r>
              <a:rPr lang="it-IT" sz="1600" dirty="0" err="1" smtClean="0"/>
              <a:t>example</a:t>
            </a:r>
            <a:endParaRPr lang="it-IT" sz="1600" dirty="0"/>
          </a:p>
        </p:txBody>
      </p:sp>
      <p:pic>
        <p:nvPicPr>
          <p:cNvPr id="5" name="SystematicServic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7008" y="578012"/>
            <a:ext cx="6487502" cy="4565488"/>
          </a:xfrm>
          <a:prstGeom prst="rect">
            <a:avLst/>
          </a:prstGeom>
          <a:ln>
            <a:solidFill>
              <a:schemeClr val="accent1"/>
            </a:solidFill>
          </a:ln>
        </p:spPr>
      </p:pic>
    </p:spTree>
    <p:extLst>
      <p:ext uri="{BB962C8B-B14F-4D97-AF65-F5344CB8AC3E}">
        <p14:creationId xmlns:p14="http://schemas.microsoft.com/office/powerpoint/2010/main" val="37754693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307" y="66650"/>
            <a:ext cx="3556001" cy="707886"/>
          </a:xfrm>
        </p:spPr>
        <p:txBody>
          <a:bodyPr/>
          <a:lstStyle/>
          <a:p>
            <a:r>
              <a:rPr lang="en-US" sz="2000" dirty="0" smtClean="0"/>
              <a:t>Query the Cal/Val Data</a:t>
            </a:r>
            <a:endParaRPr lang="en-US" sz="2000" dirty="0"/>
          </a:p>
        </p:txBody>
      </p:sp>
      <p:pic>
        <p:nvPicPr>
          <p:cNvPr id="5" name="Picture 4" descr="SearchCalVal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5054" y="0"/>
            <a:ext cx="5478946" cy="5143500"/>
          </a:xfrm>
          <a:prstGeom prst="rect">
            <a:avLst/>
          </a:prstGeom>
        </p:spPr>
      </p:pic>
      <p:pic>
        <p:nvPicPr>
          <p:cNvPr id="6" name="Picture 5" descr="CalValData_Resul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13132"/>
            <a:ext cx="5929923" cy="2530368"/>
          </a:xfrm>
          <a:prstGeom prst="rect">
            <a:avLst/>
          </a:prstGeom>
        </p:spPr>
      </p:pic>
      <p:sp>
        <p:nvSpPr>
          <p:cNvPr id="2" name="TextBox 1"/>
          <p:cNvSpPr txBox="1"/>
          <p:nvPr/>
        </p:nvSpPr>
        <p:spPr>
          <a:xfrm>
            <a:off x="136769" y="771770"/>
            <a:ext cx="3282462" cy="1569660"/>
          </a:xfrm>
          <a:prstGeom prst="rect">
            <a:avLst/>
          </a:prstGeom>
          <a:noFill/>
          <a:ln w="12700" cmpd="sng">
            <a:noFill/>
          </a:ln>
        </p:spPr>
        <p:txBody>
          <a:bodyPr wrap="square" rtlCol="0">
            <a:spAutoFit/>
          </a:bodyPr>
          <a:lstStyle/>
          <a:p>
            <a:r>
              <a:rPr lang="en-US" sz="1600" dirty="0"/>
              <a:t>The Cal/Val data access in terms of query, upload and download has been strongly improved </a:t>
            </a:r>
            <a:endParaRPr lang="en-US" sz="1600" dirty="0" smtClean="0"/>
          </a:p>
          <a:p>
            <a:endParaRPr lang="en-US" sz="1600" dirty="0"/>
          </a:p>
          <a:p>
            <a:r>
              <a:rPr lang="en-US" sz="1600" dirty="0" smtClean="0"/>
              <a:t>Interface with Data </a:t>
            </a:r>
            <a:r>
              <a:rPr lang="en-US" sz="1600" dirty="0" smtClean="0"/>
              <a:t>Viewer</a:t>
            </a:r>
            <a:endParaRPr lang="it-IT" sz="1600" dirty="0" smtClean="0"/>
          </a:p>
        </p:txBody>
      </p:sp>
    </p:spTree>
    <p:extLst>
      <p:ext uri="{BB962C8B-B14F-4D97-AF65-F5344CB8AC3E}">
        <p14:creationId xmlns:p14="http://schemas.microsoft.com/office/powerpoint/2010/main" val="34268168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Data Viewer</a:t>
            </a:r>
            <a:endParaRPr lang="it-IT"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3911160" y="523240"/>
            <a:ext cx="4486910" cy="4620260"/>
          </a:xfrm>
          <a:prstGeom prst="rect">
            <a:avLst/>
          </a:prstGeom>
        </p:spPr>
      </p:pic>
      <p:sp>
        <p:nvSpPr>
          <p:cNvPr id="3" name="TextBox 2"/>
          <p:cNvSpPr txBox="1"/>
          <p:nvPr/>
        </p:nvSpPr>
        <p:spPr>
          <a:xfrm>
            <a:off x="107461" y="830384"/>
            <a:ext cx="3546231" cy="3293209"/>
          </a:xfrm>
          <a:prstGeom prst="rect">
            <a:avLst/>
          </a:prstGeom>
          <a:noFill/>
          <a:ln w="12700" cmpd="sng">
            <a:noFill/>
          </a:ln>
        </p:spPr>
        <p:txBody>
          <a:bodyPr wrap="square" rtlCol="0">
            <a:spAutoFit/>
          </a:bodyPr>
          <a:lstStyle/>
          <a:p>
            <a:r>
              <a:rPr lang="en-GB" sz="1600" dirty="0"/>
              <a:t>The EVDC Data Viewer </a:t>
            </a:r>
            <a:r>
              <a:rPr lang="en-GB" sz="1600" dirty="0" smtClean="0"/>
              <a:t>is </a:t>
            </a:r>
            <a:r>
              <a:rPr lang="en-GB" sz="1600" dirty="0"/>
              <a:t>built on top of the Orbital Predictor and Overpass Tool (OPOT). The EVDC Data Viewer’s main feature will be the display of ground site networks, which will give more info when clicked upon, and allow a search to be performed on the Cal/Val database. In addition, support for the KML format for overpass details will be provided.</a:t>
            </a:r>
            <a:endParaRPr lang="en-US" sz="1600" dirty="0"/>
          </a:p>
          <a:p>
            <a:endParaRPr lang="it-IT" sz="1600" dirty="0" smtClean="0"/>
          </a:p>
        </p:txBody>
      </p:sp>
      <p:grpSp>
        <p:nvGrpSpPr>
          <p:cNvPr id="11" name="Group 10"/>
          <p:cNvGrpSpPr/>
          <p:nvPr/>
        </p:nvGrpSpPr>
        <p:grpSpPr>
          <a:xfrm>
            <a:off x="4004008" y="1758452"/>
            <a:ext cx="3254529" cy="2246933"/>
            <a:chOff x="4004008" y="1758452"/>
            <a:chExt cx="3254529" cy="2246933"/>
          </a:xfrm>
        </p:grpSpPr>
        <p:pic>
          <p:nvPicPr>
            <p:cNvPr id="6" name="Picture 5" descr="Screenshot 2018-10-05 11.46.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008" y="1758452"/>
              <a:ext cx="3254529" cy="1378927"/>
            </a:xfrm>
            <a:prstGeom prst="rect">
              <a:avLst/>
            </a:prstGeom>
          </p:spPr>
        </p:pic>
        <p:sp>
          <p:nvSpPr>
            <p:cNvPr id="8" name="Double Bracket 7"/>
            <p:cNvSpPr/>
            <p:nvPr/>
          </p:nvSpPr>
          <p:spPr>
            <a:xfrm>
              <a:off x="6262077" y="3770923"/>
              <a:ext cx="244231" cy="234462"/>
            </a:xfrm>
            <a:prstGeom prst="bracketPair">
              <a:avLst/>
            </a:pr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grpSp>
    </p:spTree>
    <p:extLst>
      <p:ext uri="{BB962C8B-B14F-4D97-AF65-F5344CB8AC3E}">
        <p14:creationId xmlns:p14="http://schemas.microsoft.com/office/powerpoint/2010/main" val="423750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Online GEOMS file generator</a:t>
            </a:r>
            <a:endParaRPr lang="it-IT" dirty="0"/>
          </a:p>
        </p:txBody>
      </p:sp>
      <p:sp>
        <p:nvSpPr>
          <p:cNvPr id="4" name="TextBox 3"/>
          <p:cNvSpPr txBox="1"/>
          <p:nvPr/>
        </p:nvSpPr>
        <p:spPr>
          <a:xfrm>
            <a:off x="263769" y="996462"/>
            <a:ext cx="8577385" cy="3046988"/>
          </a:xfrm>
          <a:prstGeom prst="rect">
            <a:avLst/>
          </a:prstGeom>
          <a:noFill/>
          <a:ln w="12700" cmpd="sng">
            <a:noFill/>
          </a:ln>
        </p:spPr>
        <p:txBody>
          <a:bodyPr wrap="square" rtlCol="0">
            <a:spAutoFit/>
          </a:bodyPr>
          <a:lstStyle/>
          <a:p>
            <a:r>
              <a:rPr lang="it-IT" sz="1600" dirty="0" smtClean="0"/>
              <a:t>The </a:t>
            </a:r>
            <a:r>
              <a:rPr lang="it-IT" sz="1600" dirty="0" err="1"/>
              <a:t>tool</a:t>
            </a:r>
            <a:r>
              <a:rPr lang="it-IT" sz="1600" dirty="0"/>
              <a:t> </a:t>
            </a:r>
            <a:r>
              <a:rPr lang="it-IT" sz="1600" dirty="0" err="1" smtClean="0"/>
              <a:t>provides</a:t>
            </a:r>
            <a:r>
              <a:rPr lang="it-IT" sz="1600" dirty="0" smtClean="0"/>
              <a:t> </a:t>
            </a:r>
            <a:r>
              <a:rPr lang="it-IT" sz="1600" dirty="0"/>
              <a:t>2 </a:t>
            </a:r>
            <a:r>
              <a:rPr lang="it-IT" sz="1600" dirty="0" err="1"/>
              <a:t>services</a:t>
            </a:r>
            <a:r>
              <a:rPr lang="it-IT" sz="1600" dirty="0"/>
              <a:t>: </a:t>
            </a:r>
          </a:p>
          <a:p>
            <a:endParaRPr lang="it-IT" sz="1600" b="1" dirty="0" smtClean="0"/>
          </a:p>
          <a:p>
            <a:r>
              <a:rPr lang="it-IT" sz="1600" b="1" dirty="0" err="1" smtClean="0"/>
              <a:t>Register</a:t>
            </a:r>
            <a:r>
              <a:rPr lang="it-IT" sz="1600" b="1" dirty="0" smtClean="0"/>
              <a:t> </a:t>
            </a:r>
            <a:r>
              <a:rPr lang="it-IT" sz="1600" b="1" dirty="0"/>
              <a:t>a new </a:t>
            </a:r>
            <a:r>
              <a:rPr lang="it-IT" sz="1600" b="1" dirty="0" err="1"/>
              <a:t>metadata</a:t>
            </a:r>
            <a:r>
              <a:rPr lang="it-IT" sz="1600" b="1" dirty="0"/>
              <a:t> </a:t>
            </a:r>
            <a:r>
              <a:rPr lang="it-IT" sz="1600" b="1" dirty="0" err="1" smtClean="0"/>
              <a:t>template</a:t>
            </a:r>
            <a:r>
              <a:rPr lang="it-IT" sz="1600" dirty="0" smtClean="0"/>
              <a:t>: </a:t>
            </a:r>
            <a:r>
              <a:rPr lang="it-IT" sz="1600" dirty="0" err="1"/>
              <a:t>This</a:t>
            </a:r>
            <a:r>
              <a:rPr lang="it-IT" sz="1600" dirty="0"/>
              <a:t> </a:t>
            </a:r>
            <a:r>
              <a:rPr lang="it-IT" sz="1600" dirty="0" err="1"/>
              <a:t>would</a:t>
            </a:r>
            <a:r>
              <a:rPr lang="it-IT" sz="1600" dirty="0"/>
              <a:t> be a </a:t>
            </a:r>
            <a:r>
              <a:rPr lang="it-IT" sz="1600" b="1" dirty="0" err="1"/>
              <a:t>one</a:t>
            </a:r>
            <a:r>
              <a:rPr lang="it-IT" sz="1600" b="1" dirty="0"/>
              <a:t>-off </a:t>
            </a:r>
            <a:r>
              <a:rPr lang="it-IT" sz="1600" dirty="0" err="1"/>
              <a:t>requirement</a:t>
            </a:r>
            <a:r>
              <a:rPr lang="it-IT" sz="1600" dirty="0"/>
              <a:t> to </a:t>
            </a:r>
            <a:r>
              <a:rPr lang="it-IT" sz="1600" dirty="0" err="1"/>
              <a:t>define</a:t>
            </a:r>
            <a:r>
              <a:rPr lang="it-IT" sz="1600" dirty="0"/>
              <a:t> a </a:t>
            </a:r>
            <a:r>
              <a:rPr lang="it-IT" sz="1600" dirty="0" err="1"/>
              <a:t>particular</a:t>
            </a:r>
            <a:r>
              <a:rPr lang="it-IT" sz="1600" dirty="0"/>
              <a:t> site, </a:t>
            </a:r>
            <a:r>
              <a:rPr lang="it-IT" sz="1600" dirty="0" err="1"/>
              <a:t>instrument</a:t>
            </a:r>
            <a:r>
              <a:rPr lang="it-IT" sz="1600" dirty="0"/>
              <a:t> and </a:t>
            </a:r>
            <a:r>
              <a:rPr lang="it-IT" sz="1600" dirty="0" err="1"/>
              <a:t>dataset</a:t>
            </a:r>
            <a:r>
              <a:rPr lang="it-IT" sz="1600" dirty="0"/>
              <a:t> </a:t>
            </a:r>
            <a:r>
              <a:rPr lang="it-IT" sz="1600" dirty="0" err="1"/>
              <a:t>version</a:t>
            </a:r>
            <a:r>
              <a:rPr lang="it-IT" sz="1600" dirty="0"/>
              <a:t>. The PI </a:t>
            </a:r>
            <a:r>
              <a:rPr lang="it-IT" sz="1600" dirty="0" err="1"/>
              <a:t>completes</a:t>
            </a:r>
            <a:r>
              <a:rPr lang="it-IT" sz="1600" dirty="0"/>
              <a:t> a set of </a:t>
            </a:r>
            <a:r>
              <a:rPr lang="it-IT" sz="1600" dirty="0" err="1"/>
              <a:t>prompts</a:t>
            </a:r>
            <a:r>
              <a:rPr lang="it-IT" sz="1600" dirty="0"/>
              <a:t> and, </a:t>
            </a:r>
            <a:r>
              <a:rPr lang="it-IT" sz="1600" dirty="0" err="1"/>
              <a:t>based</a:t>
            </a:r>
            <a:r>
              <a:rPr lang="it-IT" sz="1600" dirty="0"/>
              <a:t> on </a:t>
            </a:r>
            <a:r>
              <a:rPr lang="it-IT" sz="1600" dirty="0" err="1"/>
              <a:t>these</a:t>
            </a:r>
            <a:r>
              <a:rPr lang="it-IT" sz="1600" dirty="0"/>
              <a:t>, a </a:t>
            </a:r>
            <a:r>
              <a:rPr lang="it-IT" sz="1600" dirty="0" err="1"/>
              <a:t>metadata</a:t>
            </a:r>
            <a:r>
              <a:rPr lang="it-IT" sz="1600" dirty="0"/>
              <a:t> </a:t>
            </a:r>
            <a:r>
              <a:rPr lang="it-IT" sz="1600" dirty="0" err="1"/>
              <a:t>template</a:t>
            </a:r>
            <a:r>
              <a:rPr lang="it-IT" sz="1600" dirty="0"/>
              <a:t> </a:t>
            </a:r>
            <a:r>
              <a:rPr lang="it-IT" sz="1600" dirty="0" err="1"/>
              <a:t>is</a:t>
            </a:r>
            <a:r>
              <a:rPr lang="it-IT" sz="1600" dirty="0"/>
              <a:t> </a:t>
            </a:r>
            <a:r>
              <a:rPr lang="it-IT" sz="1600" dirty="0" err="1"/>
              <a:t>created</a:t>
            </a:r>
            <a:r>
              <a:rPr lang="it-IT" sz="1600" dirty="0"/>
              <a:t> </a:t>
            </a:r>
            <a:r>
              <a:rPr lang="it-IT" sz="1600" dirty="0" err="1"/>
              <a:t>that</a:t>
            </a:r>
            <a:r>
              <a:rPr lang="it-IT" sz="1600" dirty="0"/>
              <a:t> </a:t>
            </a:r>
            <a:r>
              <a:rPr lang="it-IT" sz="1600" dirty="0" err="1"/>
              <a:t>will</a:t>
            </a:r>
            <a:r>
              <a:rPr lang="it-IT" sz="1600" dirty="0"/>
              <a:t> </a:t>
            </a:r>
            <a:r>
              <a:rPr lang="it-IT" sz="1600" dirty="0" err="1"/>
              <a:t>subsequently</a:t>
            </a:r>
            <a:r>
              <a:rPr lang="it-IT" sz="1600" dirty="0"/>
              <a:t> be </a:t>
            </a:r>
            <a:r>
              <a:rPr lang="it-IT" sz="1600" dirty="0" err="1"/>
              <a:t>used</a:t>
            </a:r>
            <a:r>
              <a:rPr lang="it-IT" sz="1600" dirty="0"/>
              <a:t>, </a:t>
            </a:r>
            <a:r>
              <a:rPr lang="it-IT" sz="1600" dirty="0" err="1"/>
              <a:t>together</a:t>
            </a:r>
            <a:r>
              <a:rPr lang="it-IT" sz="1600" dirty="0"/>
              <a:t> with the data upload, to create the GEOMS file(</a:t>
            </a:r>
            <a:r>
              <a:rPr lang="it-IT" sz="1600" dirty="0" err="1"/>
              <a:t>s</a:t>
            </a:r>
            <a:r>
              <a:rPr lang="it-IT" sz="1600" dirty="0"/>
              <a:t>). </a:t>
            </a:r>
            <a:endParaRPr lang="it-IT" sz="1600" dirty="0" smtClean="0"/>
          </a:p>
          <a:p>
            <a:endParaRPr lang="it-IT" sz="1600" dirty="0"/>
          </a:p>
          <a:p>
            <a:r>
              <a:rPr lang="it-IT" sz="1600" b="1" dirty="0"/>
              <a:t>GEOMS file </a:t>
            </a:r>
            <a:r>
              <a:rPr lang="it-IT" sz="1600" b="1" dirty="0" err="1"/>
              <a:t>creation</a:t>
            </a:r>
            <a:r>
              <a:rPr lang="it-IT" sz="1600" dirty="0"/>
              <a:t>: The data provider uploads a single ASCII data file, or a </a:t>
            </a:r>
            <a:r>
              <a:rPr lang="it-IT" sz="1600" dirty="0" err="1"/>
              <a:t>compressed</a:t>
            </a:r>
            <a:r>
              <a:rPr lang="it-IT" sz="1600" dirty="0"/>
              <a:t> zip or tar file </a:t>
            </a:r>
            <a:r>
              <a:rPr lang="it-IT" sz="1600" dirty="0" err="1"/>
              <a:t>containing</a:t>
            </a:r>
            <a:r>
              <a:rPr lang="it-IT" sz="1600" dirty="0"/>
              <a:t> multiple data </a:t>
            </a:r>
            <a:r>
              <a:rPr lang="it-IT" sz="1600" dirty="0" err="1"/>
              <a:t>files</a:t>
            </a:r>
            <a:r>
              <a:rPr lang="it-IT" sz="1600" dirty="0"/>
              <a:t>, </a:t>
            </a:r>
            <a:r>
              <a:rPr lang="it-IT" sz="1600" dirty="0" err="1"/>
              <a:t>which</a:t>
            </a:r>
            <a:r>
              <a:rPr lang="it-IT" sz="1600" dirty="0"/>
              <a:t> the on-line </a:t>
            </a:r>
            <a:r>
              <a:rPr lang="it-IT" sz="1600" dirty="0" err="1"/>
              <a:t>tool</a:t>
            </a:r>
            <a:r>
              <a:rPr lang="it-IT" sz="1600" dirty="0"/>
              <a:t> </a:t>
            </a:r>
            <a:r>
              <a:rPr lang="it-IT" sz="1600" dirty="0" err="1"/>
              <a:t>converts</a:t>
            </a:r>
            <a:r>
              <a:rPr lang="it-IT" sz="1600" dirty="0"/>
              <a:t> to GEOMS </a:t>
            </a:r>
            <a:r>
              <a:rPr lang="it-IT" sz="1600" dirty="0" err="1"/>
              <a:t>compliant</a:t>
            </a:r>
            <a:r>
              <a:rPr lang="it-IT" sz="1600" dirty="0"/>
              <a:t> file(</a:t>
            </a:r>
            <a:r>
              <a:rPr lang="it-IT" sz="1600" dirty="0" err="1"/>
              <a:t>s</a:t>
            </a:r>
            <a:r>
              <a:rPr lang="it-IT" sz="1600" dirty="0"/>
              <a:t>). </a:t>
            </a:r>
            <a:r>
              <a:rPr lang="it-IT" sz="1600" dirty="0" smtClean="0"/>
              <a:t>(HDF4, HDF5 or </a:t>
            </a:r>
            <a:r>
              <a:rPr lang="it-IT" sz="1600" dirty="0" err="1" smtClean="0"/>
              <a:t>netCDF</a:t>
            </a:r>
            <a:r>
              <a:rPr lang="it-IT" sz="1600" dirty="0" smtClean="0"/>
              <a:t>)</a:t>
            </a:r>
            <a:endParaRPr lang="it-IT" sz="1600" dirty="0"/>
          </a:p>
          <a:p>
            <a:endParaRPr lang="it-IT" sz="1600" dirty="0" smtClean="0"/>
          </a:p>
        </p:txBody>
      </p:sp>
    </p:spTree>
    <p:extLst>
      <p:ext uri="{BB962C8B-B14F-4D97-AF65-F5344CB8AC3E}">
        <p14:creationId xmlns:p14="http://schemas.microsoft.com/office/powerpoint/2010/main" val="22582258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Examples</a:t>
            </a:r>
            <a:r>
              <a:rPr lang="it-IT" dirty="0" smtClean="0"/>
              <a:t> of </a:t>
            </a:r>
            <a:r>
              <a:rPr lang="it-IT" dirty="0" err="1" smtClean="0"/>
              <a:t>Validation</a:t>
            </a:r>
            <a:endParaRPr lang="it-IT" dirty="0"/>
          </a:p>
        </p:txBody>
      </p:sp>
      <p:sp>
        <p:nvSpPr>
          <p:cNvPr id="5" name="TextBox 4"/>
          <p:cNvSpPr txBox="1"/>
          <p:nvPr/>
        </p:nvSpPr>
        <p:spPr>
          <a:xfrm>
            <a:off x="136770" y="693601"/>
            <a:ext cx="2725616" cy="3754874"/>
          </a:xfrm>
          <a:prstGeom prst="rect">
            <a:avLst/>
          </a:prstGeom>
          <a:noFill/>
          <a:ln w="12700" cmpd="sng">
            <a:noFill/>
          </a:ln>
        </p:spPr>
        <p:txBody>
          <a:bodyPr wrap="square" rtlCol="0">
            <a:spAutoFit/>
          </a:bodyPr>
          <a:lstStyle/>
          <a:p>
            <a:pPr marL="285750" indent="-285750">
              <a:buFont typeface="Wingdings" charset="2"/>
              <a:buChar char="ü"/>
            </a:pPr>
            <a:r>
              <a:rPr lang="it-IT" sz="1400" dirty="0" smtClean="0"/>
              <a:t>Access of Sentinel-5P MPC for routine </a:t>
            </a:r>
            <a:r>
              <a:rPr lang="it-IT" sz="1400" dirty="0" err="1" smtClean="0"/>
              <a:t>validation</a:t>
            </a:r>
            <a:endParaRPr lang="it-IT" sz="1400" dirty="0" smtClean="0"/>
          </a:p>
          <a:p>
            <a:endParaRPr lang="it-IT" sz="1400" dirty="0"/>
          </a:p>
          <a:p>
            <a:pPr marL="285750" indent="-285750">
              <a:buFont typeface="Wingdings" charset="2"/>
              <a:buChar char="ü"/>
            </a:pPr>
            <a:r>
              <a:rPr lang="it-IT" sz="1400" dirty="0" err="1" smtClean="0"/>
              <a:t>See</a:t>
            </a:r>
            <a:r>
              <a:rPr lang="it-IT" sz="1400" dirty="0" smtClean="0"/>
              <a:t> </a:t>
            </a:r>
            <a:r>
              <a:rPr lang="it-IT" sz="1400" dirty="0" smtClean="0"/>
              <a:t>Poster:</a:t>
            </a:r>
            <a:r>
              <a:rPr lang="it-IT" sz="1400" dirty="0" smtClean="0"/>
              <a:t>”</a:t>
            </a:r>
            <a:r>
              <a:rPr lang="en-US" sz="1400" dirty="0" smtClean="0"/>
              <a:t>The </a:t>
            </a:r>
            <a:r>
              <a:rPr lang="en-US" sz="1400" dirty="0"/>
              <a:t>Boundary layer Air Quality-analysis Using Network of Instruments (BAQUNIN</a:t>
            </a:r>
            <a:r>
              <a:rPr lang="en-US" sz="1400" dirty="0" smtClean="0"/>
              <a:t>)” A</a:t>
            </a:r>
            <a:r>
              <a:rPr lang="en-US" sz="1400" dirty="0"/>
              <a:t>. </a:t>
            </a:r>
            <a:r>
              <a:rPr lang="en-US" sz="1400" dirty="0" err="1"/>
              <a:t>Iannarelli</a:t>
            </a:r>
            <a:r>
              <a:rPr lang="en-US" sz="1400" dirty="0"/>
              <a:t>, S. </a:t>
            </a:r>
            <a:r>
              <a:rPr lang="en-US" sz="1400" dirty="0" err="1"/>
              <a:t>Casadio</a:t>
            </a:r>
            <a:r>
              <a:rPr lang="en-US" sz="1400" dirty="0"/>
              <a:t> </a:t>
            </a:r>
            <a:endParaRPr lang="en-US" sz="1400" dirty="0" smtClean="0"/>
          </a:p>
          <a:p>
            <a:endParaRPr lang="en-US" sz="1400" dirty="0"/>
          </a:p>
          <a:p>
            <a:pPr marL="285750" indent="-285750">
              <a:buFont typeface="Wingdings" charset="2"/>
              <a:buChar char="§"/>
            </a:pPr>
            <a:r>
              <a:rPr lang="en-US" sz="1400" dirty="0" smtClean="0"/>
              <a:t>Utilization of the EVDC Overpass predictor</a:t>
            </a:r>
          </a:p>
          <a:p>
            <a:pPr marL="285750" indent="-285750">
              <a:buFont typeface="Wingdings" charset="2"/>
              <a:buChar char="§"/>
            </a:pPr>
            <a:r>
              <a:rPr lang="en-US" sz="1400" dirty="0" smtClean="0"/>
              <a:t>Cal/Val data measured in the supersite -&gt; GEOMS formatted and provided to EVDC</a:t>
            </a:r>
            <a:endParaRPr lang="it-IT" sz="1400" dirty="0" smtClean="0"/>
          </a:p>
        </p:txBody>
      </p:sp>
      <p:sp>
        <p:nvSpPr>
          <p:cNvPr id="3" name="TextBox 2"/>
          <p:cNvSpPr txBox="1"/>
          <p:nvPr/>
        </p:nvSpPr>
        <p:spPr>
          <a:xfrm>
            <a:off x="4611077" y="4389516"/>
            <a:ext cx="4034692" cy="307777"/>
          </a:xfrm>
          <a:prstGeom prst="rect">
            <a:avLst/>
          </a:prstGeom>
          <a:noFill/>
          <a:ln w="12700" cmpd="sng">
            <a:noFill/>
          </a:ln>
        </p:spPr>
        <p:txBody>
          <a:bodyPr wrap="square" rtlCol="0">
            <a:spAutoFit/>
          </a:bodyPr>
          <a:lstStyle/>
          <a:p>
            <a:pPr algn="ctr"/>
            <a:r>
              <a:rPr lang="it-IT" sz="1400" dirty="0" smtClean="0"/>
              <a:t>NO</a:t>
            </a:r>
            <a:r>
              <a:rPr lang="it-IT" sz="1400" baseline="-25000" dirty="0" smtClean="0"/>
              <a:t>2 </a:t>
            </a:r>
            <a:r>
              <a:rPr lang="it-IT" sz="1400" dirty="0" smtClean="0"/>
              <a:t>over Europe by Sentinel-5P</a:t>
            </a:r>
            <a:endParaRPr lang="it-IT" sz="1400" baseline="-25000" dirty="0" smtClean="0"/>
          </a:p>
        </p:txBody>
      </p:sp>
      <p:pic>
        <p:nvPicPr>
          <p:cNvPr id="6" name="Picture 5" descr="Sentinel-5P_sees_nitrogen_dioxide_over_Europe (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76" y="625231"/>
            <a:ext cx="4164640" cy="3805115"/>
          </a:xfrm>
          <a:prstGeom prst="rect">
            <a:avLst/>
          </a:prstGeom>
        </p:spPr>
      </p:pic>
      <p:grpSp>
        <p:nvGrpSpPr>
          <p:cNvPr id="14" name="Group 13"/>
          <p:cNvGrpSpPr/>
          <p:nvPr/>
        </p:nvGrpSpPr>
        <p:grpSpPr>
          <a:xfrm>
            <a:off x="2901459" y="1064846"/>
            <a:ext cx="4845539" cy="3101728"/>
            <a:chOff x="2598614" y="1133230"/>
            <a:chExt cx="5236309" cy="3238500"/>
          </a:xfrm>
        </p:grpSpPr>
        <p:pic>
          <p:nvPicPr>
            <p:cNvPr id="7" name="Picture 6" descr="NO2_Rom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8614" y="1133230"/>
              <a:ext cx="4112847" cy="3238500"/>
            </a:xfrm>
            <a:prstGeom prst="rect">
              <a:avLst/>
            </a:prstGeom>
          </p:spPr>
        </p:pic>
        <p:cxnSp>
          <p:nvCxnSpPr>
            <p:cNvPr id="10" name="Straight Connector 9"/>
            <p:cNvCxnSpPr/>
            <p:nvPr/>
          </p:nvCxnSpPr>
          <p:spPr>
            <a:xfrm>
              <a:off x="6701692" y="1162538"/>
              <a:ext cx="1103923" cy="246184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6672385" y="3604846"/>
              <a:ext cx="1162538" cy="76200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15" name="Picture 14" descr="Lid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7116" y="2510693"/>
            <a:ext cx="4636884" cy="2632807"/>
          </a:xfrm>
          <a:prstGeom prst="rect">
            <a:avLst/>
          </a:prstGeom>
        </p:spPr>
      </p:pic>
    </p:spTree>
    <p:extLst>
      <p:ext uri="{BB962C8B-B14F-4D97-AF65-F5344CB8AC3E}">
        <p14:creationId xmlns:p14="http://schemas.microsoft.com/office/powerpoint/2010/main" val="3718496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17" y="178457"/>
            <a:ext cx="4404588" cy="430887"/>
          </a:xfrm>
        </p:spPr>
        <p:txBody>
          <a:bodyPr/>
          <a:lstStyle/>
          <a:p>
            <a:r>
              <a:rPr lang="en-US" dirty="0" smtClean="0"/>
              <a:t>Conclusion</a:t>
            </a:r>
            <a:endParaRPr lang="en-US" dirty="0"/>
          </a:p>
        </p:txBody>
      </p:sp>
      <p:sp>
        <p:nvSpPr>
          <p:cNvPr id="9" name="Rectangle 8"/>
          <p:cNvSpPr/>
          <p:nvPr/>
        </p:nvSpPr>
        <p:spPr>
          <a:xfrm>
            <a:off x="415388" y="1040670"/>
            <a:ext cx="7975600" cy="3524042"/>
          </a:xfrm>
          <a:prstGeom prst="rect">
            <a:avLst/>
          </a:prstGeom>
        </p:spPr>
        <p:txBody>
          <a:bodyPr wrap="square">
            <a:spAutoFit/>
          </a:bodyPr>
          <a:lstStyle/>
          <a:p>
            <a:endParaRPr lang="en-US" sz="1300" dirty="0" smtClean="0"/>
          </a:p>
          <a:p>
            <a:pPr marL="171450" indent="-171450">
              <a:buFont typeface="Wingdings" charset="2"/>
              <a:buChar char="ü"/>
            </a:pPr>
            <a:r>
              <a:rPr lang="en-US" sz="1400" dirty="0" smtClean="0"/>
              <a:t>Sentinel-5P data available via EVDC </a:t>
            </a:r>
            <a:r>
              <a:rPr lang="mr-IN" sz="1400" dirty="0" smtClean="0"/>
              <a:t>–</a:t>
            </a:r>
            <a:r>
              <a:rPr lang="en-US" sz="1400" dirty="0" smtClean="0"/>
              <a:t> undergoing test</a:t>
            </a:r>
          </a:p>
          <a:p>
            <a:endParaRPr lang="en-US" sz="1400" dirty="0" smtClean="0"/>
          </a:p>
          <a:p>
            <a:pPr marL="171450" indent="-171450">
              <a:buFont typeface="Wingdings" charset="2"/>
              <a:buChar char="ü"/>
            </a:pPr>
            <a:r>
              <a:rPr lang="en-US" sz="1400" dirty="0"/>
              <a:t>Features to support Sentinel-5P </a:t>
            </a:r>
            <a:r>
              <a:rPr lang="en-US" sz="1400" dirty="0" smtClean="0"/>
              <a:t>validation: </a:t>
            </a:r>
          </a:p>
          <a:p>
            <a:endParaRPr lang="en-US" sz="1400" dirty="0"/>
          </a:p>
          <a:p>
            <a:pPr marL="628650" lvl="1" indent="-171450">
              <a:buFont typeface="Arial"/>
              <a:buChar char="•"/>
            </a:pPr>
            <a:r>
              <a:rPr lang="en-US" sz="1400" dirty="0" smtClean="0"/>
              <a:t>Search Cal/</a:t>
            </a:r>
            <a:r>
              <a:rPr lang="en-US" sz="1400" dirty="0" err="1" smtClean="0"/>
              <a:t>Vl</a:t>
            </a:r>
            <a:r>
              <a:rPr lang="en-US" sz="1400" dirty="0" smtClean="0"/>
              <a:t> data </a:t>
            </a:r>
            <a:r>
              <a:rPr lang="mr-IN" sz="1400" dirty="0" smtClean="0"/>
              <a:t>–</a:t>
            </a:r>
            <a:r>
              <a:rPr lang="en-US" sz="1400" dirty="0" smtClean="0"/>
              <a:t> improved</a:t>
            </a:r>
          </a:p>
          <a:p>
            <a:pPr marL="628650" lvl="1" indent="-171450">
              <a:buFont typeface="Arial"/>
              <a:buChar char="•"/>
            </a:pPr>
            <a:r>
              <a:rPr lang="en-US" sz="1400" dirty="0" smtClean="0"/>
              <a:t>Overpass </a:t>
            </a:r>
            <a:r>
              <a:rPr lang="en-US" sz="1400" dirty="0"/>
              <a:t>tool with added </a:t>
            </a:r>
            <a:r>
              <a:rPr lang="en-US" sz="1400" dirty="0" smtClean="0"/>
              <a:t>functionalities</a:t>
            </a:r>
          </a:p>
          <a:p>
            <a:pPr marL="628650" lvl="1" indent="-171450">
              <a:buFont typeface="Arial"/>
              <a:buChar char="•"/>
            </a:pPr>
            <a:r>
              <a:rPr lang="en-US" sz="1400" dirty="0" smtClean="0"/>
              <a:t>Satellite Search Form - updated</a:t>
            </a:r>
            <a:endParaRPr lang="en-US" sz="1400" dirty="0"/>
          </a:p>
          <a:p>
            <a:pPr marL="628650" lvl="1" indent="-171450">
              <a:buFont typeface="Arial"/>
              <a:buChar char="•"/>
            </a:pPr>
            <a:r>
              <a:rPr lang="en-US" sz="1400" dirty="0" err="1"/>
              <a:t>Subsetting</a:t>
            </a:r>
            <a:r>
              <a:rPr lang="en-US" sz="1400" dirty="0"/>
              <a:t> Tool</a:t>
            </a:r>
          </a:p>
          <a:p>
            <a:pPr marL="628650" lvl="1" indent="-171450">
              <a:buFont typeface="Arial"/>
              <a:buChar char="•"/>
            </a:pPr>
            <a:r>
              <a:rPr lang="en-US" sz="1400" dirty="0"/>
              <a:t>Systematic </a:t>
            </a:r>
            <a:r>
              <a:rPr lang="en-US" sz="1400" dirty="0" smtClean="0"/>
              <a:t>Service</a:t>
            </a:r>
          </a:p>
          <a:p>
            <a:pPr marL="628650" lvl="1" indent="-171450">
              <a:buFont typeface="Arial"/>
              <a:buChar char="•"/>
            </a:pPr>
            <a:r>
              <a:rPr lang="en-US" sz="1400" dirty="0" smtClean="0"/>
              <a:t>Data </a:t>
            </a:r>
            <a:r>
              <a:rPr lang="en-US" sz="1400" dirty="0"/>
              <a:t>Viewer, </a:t>
            </a:r>
            <a:endParaRPr lang="en-US" sz="1400" dirty="0" smtClean="0"/>
          </a:p>
          <a:p>
            <a:pPr marL="628650" lvl="1" indent="-171450">
              <a:buFont typeface="Arial"/>
              <a:buChar char="•"/>
            </a:pPr>
            <a:r>
              <a:rPr lang="en-US" sz="1400" dirty="0" smtClean="0"/>
              <a:t>online </a:t>
            </a:r>
            <a:r>
              <a:rPr lang="en-US" sz="1400" dirty="0"/>
              <a:t>GEOMS </a:t>
            </a:r>
            <a:r>
              <a:rPr lang="en-US" sz="1400" dirty="0" smtClean="0"/>
              <a:t>generator</a:t>
            </a:r>
            <a:endParaRPr lang="en-US" sz="1400" dirty="0"/>
          </a:p>
          <a:p>
            <a:endParaRPr lang="en-US" sz="1400" dirty="0" smtClean="0"/>
          </a:p>
          <a:p>
            <a:pPr marL="171450" indent="-171450">
              <a:buFont typeface="Wingdings" charset="2"/>
              <a:buChar char="ü"/>
            </a:pPr>
            <a:r>
              <a:rPr lang="en-US" sz="1400" dirty="0" smtClean="0"/>
              <a:t>Next Steps: </a:t>
            </a:r>
          </a:p>
          <a:p>
            <a:pPr marL="742950" lvl="1" indent="-285750">
              <a:buFont typeface="Arial"/>
              <a:buChar char="•"/>
            </a:pPr>
            <a:r>
              <a:rPr lang="en-US" sz="1400" dirty="0" smtClean="0"/>
              <a:t>Finalization of the undergoing </a:t>
            </a:r>
            <a:r>
              <a:rPr lang="en-US" sz="1400" dirty="0" smtClean="0"/>
              <a:t>test</a:t>
            </a:r>
            <a:endParaRPr lang="en-US" sz="1400" dirty="0" smtClean="0"/>
          </a:p>
          <a:p>
            <a:endParaRPr lang="en-US" sz="1400" dirty="0" smtClean="0"/>
          </a:p>
        </p:txBody>
      </p:sp>
    </p:spTree>
    <p:extLst>
      <p:ext uri="{BB962C8B-B14F-4D97-AF65-F5344CB8AC3E}">
        <p14:creationId xmlns:p14="http://schemas.microsoft.com/office/powerpoint/2010/main" val="38830138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800" y="502513"/>
            <a:ext cx="8748000" cy="3823200"/>
          </a:xfrm>
        </p:spPr>
        <p:txBody>
          <a:bodyPr/>
          <a:lstStyle/>
          <a:p>
            <a:pPr>
              <a:buFont typeface="+mj-lt"/>
              <a:buAutoNum type="arabicPeriod"/>
            </a:pPr>
            <a:r>
              <a:rPr lang="en-US" sz="1400" dirty="0" smtClean="0"/>
              <a:t>Overview of EVDC</a:t>
            </a:r>
          </a:p>
          <a:p>
            <a:pPr lvl="1">
              <a:buFont typeface="Wingdings" charset="2"/>
              <a:buChar char="Ø"/>
            </a:pPr>
            <a:r>
              <a:rPr lang="en-US" sz="1400" dirty="0" smtClean="0"/>
              <a:t>Satellite Element</a:t>
            </a:r>
          </a:p>
          <a:p>
            <a:pPr lvl="1">
              <a:buFont typeface="Wingdings" charset="2"/>
              <a:buChar char="Ø"/>
            </a:pPr>
            <a:r>
              <a:rPr lang="en-US" sz="1400" dirty="0" smtClean="0"/>
              <a:t>Cal/Val Data</a:t>
            </a:r>
          </a:p>
          <a:p>
            <a:pPr lvl="1">
              <a:buFont typeface="Wingdings" charset="2"/>
              <a:buChar char="Ø"/>
            </a:pPr>
            <a:r>
              <a:rPr lang="en-US" sz="1400" dirty="0" smtClean="0"/>
              <a:t>GEOMS format</a:t>
            </a:r>
          </a:p>
          <a:p>
            <a:pPr>
              <a:buFont typeface="+mj-lt"/>
              <a:buAutoNum type="arabicPeriod"/>
            </a:pPr>
            <a:r>
              <a:rPr lang="en-US" sz="1400" dirty="0" smtClean="0"/>
              <a:t>EVDC tools:</a:t>
            </a:r>
          </a:p>
          <a:p>
            <a:pPr marL="1095750" lvl="1" indent="-285750">
              <a:buFont typeface="Wingdings" charset="2"/>
              <a:buChar char="Ø"/>
            </a:pPr>
            <a:r>
              <a:rPr lang="en-US" sz="1400" dirty="0" smtClean="0"/>
              <a:t>Search Satellite Form</a:t>
            </a:r>
          </a:p>
          <a:p>
            <a:pPr marL="1095750" lvl="1" indent="-285750">
              <a:buFont typeface="Wingdings" charset="2"/>
              <a:buChar char="Ø"/>
            </a:pPr>
            <a:r>
              <a:rPr lang="en-US" sz="1400" dirty="0" smtClean="0"/>
              <a:t>Sub-setting tool</a:t>
            </a:r>
          </a:p>
          <a:p>
            <a:pPr marL="1095750" lvl="1" indent="-285750">
              <a:buFont typeface="Wingdings" charset="2"/>
              <a:buChar char="Ø"/>
            </a:pPr>
            <a:r>
              <a:rPr lang="en-US" sz="1400" dirty="0" smtClean="0"/>
              <a:t>Orbit Predictor and Overpass tool</a:t>
            </a:r>
          </a:p>
          <a:p>
            <a:pPr marL="1095750" lvl="1" indent="-285750">
              <a:buFont typeface="Wingdings" charset="2"/>
              <a:buChar char="Ø"/>
            </a:pPr>
            <a:r>
              <a:rPr lang="en-US" sz="1400" dirty="0" smtClean="0"/>
              <a:t>Systematic Service</a:t>
            </a:r>
          </a:p>
          <a:p>
            <a:pPr marL="1095750" lvl="1" indent="-285750">
              <a:buFont typeface="Wingdings" charset="2"/>
              <a:buChar char="Ø"/>
            </a:pPr>
            <a:r>
              <a:rPr lang="en-US" sz="1400" dirty="0" smtClean="0"/>
              <a:t>Data Viewer</a:t>
            </a:r>
          </a:p>
          <a:p>
            <a:pPr marL="1095750" lvl="1" indent="-285750">
              <a:buFont typeface="Wingdings" charset="2"/>
              <a:buChar char="Ø"/>
            </a:pPr>
            <a:r>
              <a:rPr lang="en-US" sz="1400" dirty="0" smtClean="0"/>
              <a:t>GEOMS file generator</a:t>
            </a:r>
          </a:p>
          <a:p>
            <a:pPr marL="342900">
              <a:buFont typeface="+mj-lt"/>
              <a:buAutoNum type="arabicPeriod"/>
            </a:pPr>
            <a:r>
              <a:rPr lang="en-US" sz="1400" dirty="0" smtClean="0"/>
              <a:t>Conclusion</a:t>
            </a:r>
          </a:p>
          <a:p>
            <a:endParaRPr lang="en-US" sz="1400" dirty="0" smtClean="0"/>
          </a:p>
          <a:p>
            <a:endParaRPr lang="en-US" sz="1400" dirty="0" smtClean="0"/>
          </a:p>
          <a:p>
            <a:endParaRPr lang="en-US" sz="1400" dirty="0"/>
          </a:p>
        </p:txBody>
      </p:sp>
      <p:sp>
        <p:nvSpPr>
          <p:cNvPr id="5" name="TextBox 4"/>
          <p:cNvSpPr txBox="1"/>
          <p:nvPr/>
        </p:nvSpPr>
        <p:spPr>
          <a:xfrm>
            <a:off x="127001" y="87922"/>
            <a:ext cx="2823308" cy="584776"/>
          </a:xfrm>
          <a:prstGeom prst="rect">
            <a:avLst/>
          </a:prstGeom>
          <a:noFill/>
          <a:ln w="12700" cmpd="sng">
            <a:noFill/>
          </a:ln>
        </p:spPr>
        <p:txBody>
          <a:bodyPr wrap="square" rtlCol="0">
            <a:spAutoFit/>
          </a:bodyPr>
          <a:lstStyle/>
          <a:p>
            <a:r>
              <a:rPr lang="en-US" sz="1600" b="1" dirty="0"/>
              <a:t>Table of Contents:</a:t>
            </a:r>
          </a:p>
          <a:p>
            <a:endParaRPr lang="it-IT" sz="1600" dirty="0" smtClean="0"/>
          </a:p>
        </p:txBody>
      </p:sp>
    </p:spTree>
    <p:extLst>
      <p:ext uri="{BB962C8B-B14F-4D97-AF65-F5344CB8AC3E}">
        <p14:creationId xmlns:p14="http://schemas.microsoft.com/office/powerpoint/2010/main" val="31021401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19331" y="2110085"/>
            <a:ext cx="4505335"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Thank you!</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4312740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EVDC Overview</a:t>
            </a:r>
            <a:endParaRPr lang="en-US" dirty="0"/>
          </a:p>
        </p:txBody>
      </p:sp>
      <p:sp>
        <p:nvSpPr>
          <p:cNvPr id="4" name="Content Placeholder 3"/>
          <p:cNvSpPr>
            <a:spLocks noGrp="1"/>
          </p:cNvSpPr>
          <p:nvPr>
            <p:ph idx="1"/>
          </p:nvPr>
        </p:nvSpPr>
        <p:spPr>
          <a:xfrm>
            <a:off x="163031" y="651880"/>
            <a:ext cx="8748000" cy="3823200"/>
          </a:xfrm>
        </p:spPr>
        <p:txBody>
          <a:bodyPr/>
          <a:lstStyle/>
          <a:p>
            <a:pPr algn="just"/>
            <a:r>
              <a:rPr lang="en-US" sz="1400" dirty="0">
                <a:solidFill>
                  <a:schemeClr val="tx1"/>
                </a:solidFill>
              </a:rPr>
              <a:t>The </a:t>
            </a:r>
            <a:r>
              <a:rPr lang="en-US" sz="1400" b="1" dirty="0">
                <a:solidFill>
                  <a:schemeClr val="tx1"/>
                </a:solidFill>
              </a:rPr>
              <a:t>ESA </a:t>
            </a:r>
            <a:r>
              <a:rPr lang="en-US" sz="1400" b="1" dirty="0" smtClean="0">
                <a:solidFill>
                  <a:schemeClr val="tx1"/>
                </a:solidFill>
              </a:rPr>
              <a:t>atmospheric Validation </a:t>
            </a:r>
            <a:r>
              <a:rPr lang="en-US" sz="1400" b="1" dirty="0">
                <a:solidFill>
                  <a:schemeClr val="tx1"/>
                </a:solidFill>
              </a:rPr>
              <a:t>Data Centre (EVDC</a:t>
            </a:r>
            <a:r>
              <a:rPr lang="en-US" sz="1400" b="1" dirty="0" smtClean="0">
                <a:solidFill>
                  <a:schemeClr val="tx1"/>
                </a:solidFill>
              </a:rPr>
              <a:t>)</a:t>
            </a:r>
            <a:r>
              <a:rPr lang="en-US" sz="1400" b="1" dirty="0">
                <a:solidFill>
                  <a:schemeClr val="tx1"/>
                </a:solidFill>
              </a:rPr>
              <a:t> </a:t>
            </a:r>
            <a:r>
              <a:rPr lang="en-US" sz="1400" dirty="0" smtClean="0">
                <a:solidFill>
                  <a:schemeClr val="tx1"/>
                </a:solidFill>
              </a:rPr>
              <a:t>serves </a:t>
            </a:r>
            <a:r>
              <a:rPr lang="en-US" sz="1400" dirty="0">
                <a:solidFill>
                  <a:schemeClr val="tx1"/>
                </a:solidFill>
              </a:rPr>
              <a:t>as a central, long-term </a:t>
            </a:r>
            <a:r>
              <a:rPr lang="en-US" sz="1400" dirty="0" smtClean="0">
                <a:solidFill>
                  <a:schemeClr val="tx1"/>
                </a:solidFill>
              </a:rPr>
              <a:t>repository </a:t>
            </a:r>
            <a:r>
              <a:rPr lang="en-US" sz="1400" dirty="0">
                <a:solidFill>
                  <a:schemeClr val="tx1"/>
                </a:solidFill>
              </a:rPr>
              <a:t>for archiving and exchange of correlative data for validation of </a:t>
            </a:r>
            <a:r>
              <a:rPr lang="en-US" sz="1400" dirty="0" smtClean="0">
                <a:solidFill>
                  <a:schemeClr val="tx1"/>
                </a:solidFill>
              </a:rPr>
              <a:t>atmospheric composition </a:t>
            </a:r>
            <a:r>
              <a:rPr lang="en-US" sz="1400" dirty="0">
                <a:solidFill>
                  <a:schemeClr val="tx1"/>
                </a:solidFill>
              </a:rPr>
              <a:t>products from satellite platforms. </a:t>
            </a:r>
            <a:r>
              <a:rPr lang="en-US" sz="1400" dirty="0" smtClean="0">
                <a:solidFill>
                  <a:schemeClr val="tx1"/>
                </a:solidFill>
              </a:rPr>
              <a:t>EVDC web Portal:  </a:t>
            </a:r>
            <a:r>
              <a:rPr lang="en-US" sz="1400" b="1" u="sng" dirty="0" smtClean="0">
                <a:solidFill>
                  <a:srgbClr val="3366FF"/>
                </a:solidFill>
              </a:rPr>
              <a:t>https</a:t>
            </a:r>
            <a:r>
              <a:rPr lang="en-US" sz="1400" b="1" u="sng" dirty="0">
                <a:solidFill>
                  <a:srgbClr val="3366FF"/>
                </a:solidFill>
              </a:rPr>
              <a:t>://evdc.esa.int/</a:t>
            </a:r>
          </a:p>
          <a:p>
            <a:pPr algn="just"/>
            <a:endParaRPr lang="en-US" sz="800" dirty="0" smtClean="0">
              <a:solidFill>
                <a:schemeClr val="tx1"/>
              </a:solidFill>
            </a:endParaRPr>
          </a:p>
          <a:p>
            <a:pPr algn="just"/>
            <a:r>
              <a:rPr lang="en-US" sz="1400" dirty="0" smtClean="0">
                <a:solidFill>
                  <a:schemeClr val="tx1"/>
                </a:solidFill>
              </a:rPr>
              <a:t>The </a:t>
            </a:r>
            <a:r>
              <a:rPr lang="en-US" sz="1400" dirty="0">
                <a:solidFill>
                  <a:schemeClr val="tx1"/>
                </a:solidFill>
              </a:rPr>
              <a:t>objective of the EVDC is to provide an </a:t>
            </a:r>
            <a:r>
              <a:rPr lang="en-US" sz="1400" b="1" dirty="0">
                <a:solidFill>
                  <a:schemeClr val="tx1"/>
                </a:solidFill>
              </a:rPr>
              <a:t>online information system </a:t>
            </a:r>
            <a:r>
              <a:rPr lang="en-US" sz="1400" dirty="0" smtClean="0">
                <a:solidFill>
                  <a:schemeClr val="tx1"/>
                </a:solidFill>
              </a:rPr>
              <a:t>that </a:t>
            </a:r>
            <a:r>
              <a:rPr lang="en-US" sz="1400" dirty="0">
                <a:solidFill>
                  <a:schemeClr val="tx1"/>
                </a:solidFill>
              </a:rPr>
              <a:t>supports users in managing and exploiting campaign datasets for Earth Observation missions and applications. </a:t>
            </a:r>
          </a:p>
          <a:p>
            <a:pPr algn="just"/>
            <a:endParaRPr lang="en-US" sz="800" dirty="0" smtClean="0">
              <a:solidFill>
                <a:schemeClr val="tx1"/>
              </a:solidFill>
            </a:endParaRPr>
          </a:p>
          <a:p>
            <a:pPr algn="just"/>
            <a:r>
              <a:rPr lang="en-US" sz="1400" dirty="0" smtClean="0">
                <a:solidFill>
                  <a:schemeClr val="tx1"/>
                </a:solidFill>
              </a:rPr>
              <a:t>EVDC provides tools </a:t>
            </a:r>
            <a:r>
              <a:rPr lang="en-US" sz="1400" dirty="0">
                <a:solidFill>
                  <a:schemeClr val="tx1"/>
                </a:solidFill>
              </a:rPr>
              <a:t>for </a:t>
            </a:r>
            <a:endParaRPr lang="en-US" sz="1400" dirty="0" smtClean="0">
              <a:solidFill>
                <a:schemeClr val="tx1"/>
              </a:solidFill>
            </a:endParaRPr>
          </a:p>
          <a:p>
            <a:pPr algn="just">
              <a:buClrTx/>
              <a:buFont typeface="Arial"/>
              <a:buChar char="•"/>
            </a:pPr>
            <a:r>
              <a:rPr lang="en-US" sz="1400" dirty="0" smtClean="0">
                <a:solidFill>
                  <a:schemeClr val="tx1"/>
                </a:solidFill>
              </a:rPr>
              <a:t>Cal/Val data conversion, upload, archival, as well as, query and download </a:t>
            </a:r>
          </a:p>
          <a:p>
            <a:pPr algn="just">
              <a:buClrTx/>
              <a:buFont typeface="Arial"/>
              <a:buChar char="•"/>
            </a:pPr>
            <a:r>
              <a:rPr lang="en-US" sz="1400" dirty="0" smtClean="0">
                <a:solidFill>
                  <a:schemeClr val="tx1"/>
                </a:solidFill>
              </a:rPr>
              <a:t>Satellite orbit prediction and Product query, download </a:t>
            </a:r>
            <a:r>
              <a:rPr lang="en-US" sz="1400" dirty="0" err="1" smtClean="0">
                <a:solidFill>
                  <a:schemeClr val="tx1"/>
                </a:solidFill>
              </a:rPr>
              <a:t>subsetting</a:t>
            </a:r>
            <a:r>
              <a:rPr lang="en-US" sz="1400" dirty="0" smtClean="0">
                <a:solidFill>
                  <a:schemeClr val="tx1"/>
                </a:solidFill>
              </a:rPr>
              <a:t> </a:t>
            </a:r>
          </a:p>
          <a:p>
            <a:pPr marL="285750" indent="-285750" algn="just">
              <a:buClrTx/>
              <a:buFont typeface="Wingdings" charset="2"/>
              <a:buChar char="ü"/>
            </a:pPr>
            <a:r>
              <a:rPr lang="en-US" sz="1400" dirty="0" smtClean="0">
                <a:solidFill>
                  <a:schemeClr val="tx1"/>
                </a:solidFill>
              </a:rPr>
              <a:t>EVDC includes relevant documentation (GEOMS, DCIO, Newsletters, etc.)</a:t>
            </a:r>
          </a:p>
          <a:p>
            <a:pPr marL="285750" indent="-285750" algn="just">
              <a:buClrTx/>
              <a:buFont typeface="Wingdings" charset="2"/>
              <a:buChar char="ü"/>
            </a:pPr>
            <a:r>
              <a:rPr lang="en-GB" sz="1400" dirty="0" smtClean="0">
                <a:solidFill>
                  <a:srgbClr val="000000"/>
                </a:solidFill>
              </a:rPr>
              <a:t>access of the Sentinel-5P MPC for routine validation</a:t>
            </a:r>
          </a:p>
          <a:p>
            <a:pPr algn="just"/>
            <a:r>
              <a:rPr lang="en-GB" sz="1400" dirty="0" smtClean="0">
                <a:solidFill>
                  <a:schemeClr val="tx1"/>
                </a:solidFill>
              </a:rPr>
              <a:t>Current focus on Sentinel-5P and AEOLUS</a:t>
            </a:r>
            <a:endParaRPr lang="en-GB" sz="1400" dirty="0">
              <a:solidFill>
                <a:schemeClr val="tx1"/>
              </a:solidFill>
            </a:endParaRPr>
          </a:p>
        </p:txBody>
      </p:sp>
    </p:spTree>
    <p:extLst>
      <p:ext uri="{BB962C8B-B14F-4D97-AF65-F5344CB8AC3E}">
        <p14:creationId xmlns:p14="http://schemas.microsoft.com/office/powerpoint/2010/main" val="23812212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4404588" cy="430887"/>
          </a:xfrm>
        </p:spPr>
        <p:txBody>
          <a:bodyPr/>
          <a:lstStyle/>
          <a:p>
            <a:r>
              <a:rPr lang="en-US" dirty="0" smtClean="0"/>
              <a:t>The satellite Element</a:t>
            </a:r>
            <a:endParaRPr lang="en-US" dirty="0"/>
          </a:p>
        </p:txBody>
      </p:sp>
      <p:grpSp>
        <p:nvGrpSpPr>
          <p:cNvPr id="7" name="Group 6"/>
          <p:cNvGrpSpPr/>
          <p:nvPr/>
        </p:nvGrpSpPr>
        <p:grpSpPr>
          <a:xfrm>
            <a:off x="4376475" y="806824"/>
            <a:ext cx="4530726" cy="3454836"/>
            <a:chOff x="4137419" y="866588"/>
            <a:chExt cx="4530726" cy="3454836"/>
          </a:xfrm>
        </p:grpSpPr>
        <p:pic>
          <p:nvPicPr>
            <p:cNvPr id="6" name="Picture 5"/>
            <p:cNvPicPr>
              <a:picLocks noChangeAspect="1"/>
            </p:cNvPicPr>
            <p:nvPr/>
          </p:nvPicPr>
          <p:blipFill>
            <a:blip r:embed="rId2"/>
            <a:stretch>
              <a:fillRect/>
            </a:stretch>
          </p:blipFill>
          <p:spPr>
            <a:xfrm>
              <a:off x="4137419" y="866588"/>
              <a:ext cx="3150455" cy="1837765"/>
            </a:xfrm>
            <a:prstGeom prst="rect">
              <a:avLst/>
            </a:prstGeom>
            <a:effectLst>
              <a:softEdge rad="101600"/>
            </a:effectLst>
          </p:spPr>
        </p:pic>
        <p:pic>
          <p:nvPicPr>
            <p:cNvPr id="4" name="Picture 3"/>
            <p:cNvPicPr>
              <a:picLocks noChangeAspect="1"/>
            </p:cNvPicPr>
            <p:nvPr/>
          </p:nvPicPr>
          <p:blipFill>
            <a:blip r:embed="rId3"/>
            <a:stretch>
              <a:fillRect/>
            </a:stretch>
          </p:blipFill>
          <p:spPr>
            <a:xfrm>
              <a:off x="4885764" y="1763060"/>
              <a:ext cx="3018117" cy="1760568"/>
            </a:xfrm>
            <a:prstGeom prst="rect">
              <a:avLst/>
            </a:prstGeom>
            <a:effectLst>
              <a:softEdge rad="101600"/>
            </a:effectLst>
          </p:spPr>
        </p:pic>
        <p:pic>
          <p:nvPicPr>
            <p:cNvPr id="5" name="Picture 4"/>
            <p:cNvPicPr>
              <a:picLocks noChangeAspect="1"/>
            </p:cNvPicPr>
            <p:nvPr/>
          </p:nvPicPr>
          <p:blipFill>
            <a:blip r:embed="rId4"/>
            <a:stretch>
              <a:fillRect/>
            </a:stretch>
          </p:blipFill>
          <p:spPr>
            <a:xfrm>
              <a:off x="5737412" y="2704353"/>
              <a:ext cx="2930733" cy="1617071"/>
            </a:xfrm>
            <a:prstGeom prst="rect">
              <a:avLst/>
            </a:prstGeom>
            <a:effectLst>
              <a:softEdge rad="101600"/>
            </a:effectLst>
          </p:spPr>
        </p:pic>
      </p:grpSp>
      <p:sp>
        <p:nvSpPr>
          <p:cNvPr id="8" name="TextBox 7"/>
          <p:cNvSpPr txBox="1"/>
          <p:nvPr/>
        </p:nvSpPr>
        <p:spPr>
          <a:xfrm>
            <a:off x="239059" y="776941"/>
            <a:ext cx="4049058" cy="2893100"/>
          </a:xfrm>
          <a:prstGeom prst="rect">
            <a:avLst/>
          </a:prstGeom>
          <a:noFill/>
          <a:ln w="12700" cmpd="sng">
            <a:solidFill>
              <a:srgbClr val="FFFFFF"/>
            </a:solidFill>
          </a:ln>
        </p:spPr>
        <p:txBody>
          <a:bodyPr wrap="square" rtlCol="0">
            <a:spAutoFit/>
          </a:bodyPr>
          <a:lstStyle/>
          <a:p>
            <a:endParaRPr lang="en-US" sz="1400" dirty="0"/>
          </a:p>
          <a:p>
            <a:r>
              <a:rPr lang="en-US" sz="1400" dirty="0" smtClean="0"/>
              <a:t>Beyond the </a:t>
            </a:r>
            <a:r>
              <a:rPr lang="en-US" sz="1400" dirty="0" err="1" smtClean="0"/>
              <a:t>CalVal</a:t>
            </a:r>
            <a:r>
              <a:rPr lang="en-US" sz="1400" dirty="0" smtClean="0"/>
              <a:t> data, the </a:t>
            </a:r>
            <a:r>
              <a:rPr lang="en-US" sz="1400" u="sng" dirty="0" smtClean="0"/>
              <a:t>EVDC provides access to satellite data subset</a:t>
            </a:r>
            <a:r>
              <a:rPr lang="en-US" sz="1400" dirty="0" smtClean="0"/>
              <a:t> for specific missions</a:t>
            </a:r>
            <a:r>
              <a:rPr lang="en-US" sz="1400" dirty="0"/>
              <a:t> </a:t>
            </a:r>
            <a:r>
              <a:rPr lang="en-US" sz="1400" dirty="0" smtClean="0"/>
              <a:t>over user defined areas.</a:t>
            </a:r>
          </a:p>
          <a:p>
            <a:endParaRPr lang="en-US" sz="1400" dirty="0"/>
          </a:p>
          <a:p>
            <a:r>
              <a:rPr lang="en-GB" sz="1400" dirty="0" smtClean="0"/>
              <a:t>Having satellite data </a:t>
            </a:r>
            <a:r>
              <a:rPr lang="en-GB" sz="1400" dirty="0"/>
              <a:t>subsets will </a:t>
            </a:r>
            <a:r>
              <a:rPr lang="en-GB" sz="1400" dirty="0" smtClean="0"/>
              <a:t>greatly </a:t>
            </a:r>
            <a:r>
              <a:rPr lang="en-GB" sz="1400" dirty="0"/>
              <a:t>increase the possibility of validating missions over long time series and understanding the behaviour of sensors during the entire mission. </a:t>
            </a:r>
            <a:endParaRPr lang="en-GB" sz="1400" dirty="0" smtClean="0"/>
          </a:p>
          <a:p>
            <a:endParaRPr lang="en-GB" sz="1400" dirty="0"/>
          </a:p>
          <a:p>
            <a:r>
              <a:rPr lang="en-US" sz="1400" dirty="0" smtClean="0"/>
              <a:t>Current focus on Sentinel-5P Products and AEOLUS data</a:t>
            </a:r>
            <a:endParaRPr lang="en-US" sz="1400" u="sng" dirty="0" smtClean="0"/>
          </a:p>
        </p:txBody>
      </p:sp>
    </p:spTree>
    <p:extLst>
      <p:ext uri="{BB962C8B-B14F-4D97-AF65-F5344CB8AC3E}">
        <p14:creationId xmlns:p14="http://schemas.microsoft.com/office/powerpoint/2010/main" val="25745136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79" y="14612"/>
            <a:ext cx="4404588" cy="430887"/>
          </a:xfrm>
        </p:spPr>
        <p:txBody>
          <a:bodyPr/>
          <a:lstStyle/>
          <a:p>
            <a:r>
              <a:rPr lang="en-US" dirty="0" smtClean="0"/>
              <a:t>Atmospheric Cal/Val Data</a:t>
            </a:r>
            <a:endParaRPr lang="en-US" dirty="0"/>
          </a:p>
        </p:txBody>
      </p:sp>
      <p:sp>
        <p:nvSpPr>
          <p:cNvPr id="8" name="Content Placeholder 2"/>
          <p:cNvSpPr>
            <a:spLocks noGrp="1"/>
          </p:cNvSpPr>
          <p:nvPr>
            <p:ph idx="1"/>
          </p:nvPr>
        </p:nvSpPr>
        <p:spPr>
          <a:xfrm>
            <a:off x="101103" y="492827"/>
            <a:ext cx="4190508" cy="2230657"/>
          </a:xfrm>
        </p:spPr>
        <p:txBody>
          <a:bodyPr/>
          <a:lstStyle/>
          <a:p>
            <a:r>
              <a:rPr lang="en-US" sz="1200" dirty="0" smtClean="0"/>
              <a:t>EVDC Contains a large variety of data and tools used for validation of satellite atmospheric composition products:</a:t>
            </a:r>
          </a:p>
          <a:p>
            <a:endParaRPr lang="en-US" sz="800" dirty="0" smtClean="0"/>
          </a:p>
          <a:p>
            <a:r>
              <a:rPr lang="en-US" sz="1200" b="1" dirty="0" smtClean="0"/>
              <a:t>Aircraft data; Assimilation data; Ground </a:t>
            </a:r>
            <a:r>
              <a:rPr lang="en-US" sz="1200" b="1" dirty="0"/>
              <a:t>based and balloon data from a wide range of stations and measurement </a:t>
            </a:r>
            <a:r>
              <a:rPr lang="en-US" sz="1200" b="1" dirty="0" smtClean="0"/>
              <a:t>principles; Datasets </a:t>
            </a:r>
            <a:r>
              <a:rPr lang="en-US" sz="1200" b="1" dirty="0"/>
              <a:t>mirrored from existing Cal/Val </a:t>
            </a:r>
            <a:r>
              <a:rPr lang="en-US" sz="1200" b="1" dirty="0" smtClean="0"/>
              <a:t>networks </a:t>
            </a:r>
            <a:r>
              <a:rPr lang="en-US" sz="1200" b="1" dirty="0"/>
              <a:t>e.g. </a:t>
            </a:r>
            <a:r>
              <a:rPr lang="en-US" sz="1200" b="1" dirty="0" smtClean="0"/>
              <a:t>NDACC; ECMWF </a:t>
            </a:r>
            <a:r>
              <a:rPr lang="en-US" sz="1200" b="1" dirty="0"/>
              <a:t>data provision and </a:t>
            </a:r>
            <a:r>
              <a:rPr lang="en-US" sz="1200" b="1" dirty="0" smtClean="0"/>
              <a:t>tool</a:t>
            </a:r>
          </a:p>
          <a:p>
            <a:endParaRPr lang="en-US" sz="800" b="1" dirty="0"/>
          </a:p>
          <a:p>
            <a:r>
              <a:rPr lang="en-US" sz="1200" b="1" dirty="0" smtClean="0"/>
              <a:t>In particular it includes </a:t>
            </a:r>
            <a:r>
              <a:rPr lang="en-US" sz="1200" b="1" dirty="0" err="1" smtClean="0"/>
              <a:t>Fiducial</a:t>
            </a:r>
            <a:r>
              <a:rPr lang="en-US" sz="1200" b="1" dirty="0" smtClean="0"/>
              <a:t> Reference </a:t>
            </a:r>
            <a:r>
              <a:rPr lang="en-US" sz="1200" b="1" dirty="0" smtClean="0"/>
              <a:t>Measurement </a:t>
            </a:r>
            <a:r>
              <a:rPr lang="en-US" sz="1200" b="1" dirty="0" smtClean="0"/>
              <a:t>(FRM) from several ESA projects/campaigns</a:t>
            </a:r>
          </a:p>
          <a:p>
            <a:endParaRPr lang="en-US" sz="800" b="1" dirty="0"/>
          </a:p>
          <a:p>
            <a:r>
              <a:rPr lang="en-US" sz="1200" b="1" dirty="0" smtClean="0"/>
              <a:t>Users have to sign a protocol for exchange data (upload and download) with the EVDC </a:t>
            </a:r>
          </a:p>
          <a:p>
            <a:pPr lvl="0"/>
            <a:r>
              <a:rPr lang="en-US" sz="1200" dirty="0"/>
              <a:t>Access to the EVDC data hosted at NILU is granted only after having signed this protocol. </a:t>
            </a:r>
            <a:endParaRPr lang="en-US" sz="1200" b="1" dirty="0"/>
          </a:p>
          <a:p>
            <a:endParaRPr lang="en-US" sz="1200" b="1" dirty="0" smtClean="0"/>
          </a:p>
          <a:p>
            <a:endParaRPr lang="en-US" sz="1200" dirty="0" smtClean="0"/>
          </a:p>
          <a:p>
            <a:endParaRPr lang="en-US" sz="1200" dirty="0" smtClean="0"/>
          </a:p>
          <a:p>
            <a:endParaRPr lang="en-US" sz="1400" dirty="0"/>
          </a:p>
          <a:p>
            <a:endParaRPr lang="en-US" dirty="0"/>
          </a:p>
        </p:txBody>
      </p:sp>
      <p:pic>
        <p:nvPicPr>
          <p:cNvPr id="7" name="Picture 6" descr="CampaignsPuzz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5979" y="102408"/>
            <a:ext cx="4514496" cy="4992853"/>
          </a:xfrm>
          <a:prstGeom prst="rect">
            <a:avLst/>
          </a:prstGeom>
          <a:effectLst>
            <a:glow rad="139700">
              <a:schemeClr val="accent1">
                <a:satMod val="175000"/>
                <a:alpha val="40000"/>
              </a:schemeClr>
            </a:glow>
          </a:effectLst>
          <a:scene3d>
            <a:camera prst="orthographicFront"/>
            <a:lightRig rig="threePt" dir="t"/>
          </a:scene3d>
          <a:sp3d>
            <a:bevelT/>
          </a:sp3d>
        </p:spPr>
      </p:pic>
    </p:spTree>
    <p:extLst>
      <p:ext uri="{BB962C8B-B14F-4D97-AF65-F5344CB8AC3E}">
        <p14:creationId xmlns:p14="http://schemas.microsoft.com/office/powerpoint/2010/main" val="8391389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GEOMS </a:t>
            </a:r>
            <a:r>
              <a:rPr lang="en-US" dirty="0" smtClean="0"/>
              <a:t>metadata format</a:t>
            </a:r>
            <a:r>
              <a:rPr lang="en-US" dirty="0" smtClean="0"/>
              <a:t>:</a:t>
            </a:r>
            <a:endParaRPr lang="en-US" dirty="0"/>
          </a:p>
        </p:txBody>
      </p:sp>
      <p:sp>
        <p:nvSpPr>
          <p:cNvPr id="3" name="Content Placeholder 2"/>
          <p:cNvSpPr>
            <a:spLocks noGrp="1"/>
          </p:cNvSpPr>
          <p:nvPr>
            <p:ph idx="1"/>
          </p:nvPr>
        </p:nvSpPr>
        <p:spPr>
          <a:xfrm>
            <a:off x="163031" y="668586"/>
            <a:ext cx="8748000" cy="3823200"/>
          </a:xfrm>
        </p:spPr>
        <p:txBody>
          <a:bodyPr/>
          <a:lstStyle/>
          <a:p>
            <a:r>
              <a:rPr lang="en-US" dirty="0" smtClean="0">
                <a:solidFill>
                  <a:schemeClr val="tx1"/>
                </a:solidFill>
              </a:rPr>
              <a:t>The </a:t>
            </a:r>
            <a:r>
              <a:rPr lang="en-US" dirty="0">
                <a:solidFill>
                  <a:schemeClr val="tx1"/>
                </a:solidFill>
              </a:rPr>
              <a:t>Generic Earth Observation Metadata Standard (</a:t>
            </a:r>
            <a:r>
              <a:rPr lang="en-US" b="1" dirty="0">
                <a:solidFill>
                  <a:schemeClr val="tx1"/>
                </a:solidFill>
              </a:rPr>
              <a:t>GEOMS</a:t>
            </a:r>
            <a:r>
              <a:rPr lang="en-US" dirty="0">
                <a:solidFill>
                  <a:schemeClr val="tx1"/>
                </a:solidFill>
              </a:rPr>
              <a:t>) is implemented at the EVDC data </a:t>
            </a:r>
            <a:r>
              <a:rPr lang="en-US" dirty="0" err="1">
                <a:solidFill>
                  <a:schemeClr val="tx1"/>
                </a:solidFill>
              </a:rPr>
              <a:t>centre</a:t>
            </a:r>
            <a:r>
              <a:rPr lang="en-US" dirty="0">
                <a:solidFill>
                  <a:schemeClr val="tx1"/>
                </a:solidFill>
              </a:rPr>
              <a:t> in order to ensure </a:t>
            </a:r>
            <a:r>
              <a:rPr lang="en-US" dirty="0" err="1">
                <a:solidFill>
                  <a:schemeClr val="tx1"/>
                </a:solidFill>
              </a:rPr>
              <a:t>harmonised</a:t>
            </a:r>
            <a:r>
              <a:rPr lang="en-US" dirty="0">
                <a:solidFill>
                  <a:schemeClr val="tx1"/>
                </a:solidFill>
              </a:rPr>
              <a:t> specification and reporting of data and metadata. </a:t>
            </a:r>
          </a:p>
          <a:p>
            <a:r>
              <a:rPr lang="en-US" dirty="0" smtClean="0">
                <a:solidFill>
                  <a:schemeClr val="tx1"/>
                </a:solidFill>
              </a:rPr>
              <a:t>Most of the EVDC data</a:t>
            </a:r>
            <a:r>
              <a:rPr lang="en-US" dirty="0">
                <a:solidFill>
                  <a:schemeClr val="tx1"/>
                </a:solidFill>
              </a:rPr>
              <a:t> </a:t>
            </a:r>
            <a:r>
              <a:rPr lang="en-US" dirty="0" smtClean="0">
                <a:solidFill>
                  <a:schemeClr val="tx1"/>
                </a:solidFill>
              </a:rPr>
              <a:t>are </a:t>
            </a:r>
            <a:r>
              <a:rPr lang="en-US" dirty="0">
                <a:solidFill>
                  <a:schemeClr val="tx1"/>
                </a:solidFill>
              </a:rPr>
              <a:t>submitted according </a:t>
            </a:r>
            <a:r>
              <a:rPr lang="en-US" dirty="0" smtClean="0">
                <a:solidFill>
                  <a:schemeClr val="tx1"/>
                </a:solidFill>
              </a:rPr>
              <a:t>the GEOMS </a:t>
            </a:r>
            <a:r>
              <a:rPr lang="en-US" dirty="0">
                <a:solidFill>
                  <a:schemeClr val="tx1"/>
                </a:solidFill>
              </a:rPr>
              <a:t>standard, to enhance the usability of correlative data in Cal/Val and ensure an extensive quality </a:t>
            </a:r>
            <a:r>
              <a:rPr lang="en-US" dirty="0" smtClean="0">
                <a:solidFill>
                  <a:schemeClr val="tx1"/>
                </a:solidFill>
              </a:rPr>
              <a:t>control.</a:t>
            </a:r>
          </a:p>
          <a:p>
            <a:endParaRPr lang="en-US" sz="800" dirty="0">
              <a:solidFill>
                <a:schemeClr val="tx1"/>
              </a:solidFill>
            </a:endParaRPr>
          </a:p>
          <a:p>
            <a:r>
              <a:rPr lang="en-US" dirty="0" smtClean="0">
                <a:solidFill>
                  <a:schemeClr val="tx1"/>
                </a:solidFill>
              </a:rPr>
              <a:t>GEOMS </a:t>
            </a:r>
            <a:r>
              <a:rPr lang="en-US" dirty="0">
                <a:solidFill>
                  <a:schemeClr val="tx1"/>
                </a:solidFill>
              </a:rPr>
              <a:t>is developed in collaboration between ESA, NASA and NDACC</a:t>
            </a:r>
            <a:r>
              <a:rPr lang="en-US" dirty="0" smtClean="0">
                <a:solidFill>
                  <a:schemeClr val="tx1"/>
                </a:solidFill>
              </a:rPr>
              <a:t>.</a:t>
            </a:r>
          </a:p>
          <a:p>
            <a:endParaRPr lang="en-US" sz="800" dirty="0" smtClean="0">
              <a:solidFill>
                <a:schemeClr val="tx1"/>
              </a:solidFill>
            </a:endParaRPr>
          </a:p>
          <a:p>
            <a:pPr>
              <a:buClrTx/>
              <a:buFont typeface="Arial"/>
              <a:buChar char="•"/>
            </a:pPr>
            <a:r>
              <a:rPr lang="en-US" b="1" dirty="0" smtClean="0">
                <a:solidFill>
                  <a:schemeClr val="tx1"/>
                </a:solidFill>
              </a:rPr>
              <a:t>EVDC hosts documentation and </a:t>
            </a:r>
          </a:p>
          <a:p>
            <a:pPr indent="0">
              <a:buClrTx/>
            </a:pPr>
            <a:r>
              <a:rPr lang="en-US" b="1" dirty="0" smtClean="0">
                <a:solidFill>
                  <a:schemeClr val="tx1"/>
                </a:solidFill>
              </a:rPr>
              <a:t>     GEOMS conversion routines</a:t>
            </a:r>
            <a:endParaRPr lang="en-US" dirty="0">
              <a:solidFill>
                <a:schemeClr val="tx1"/>
              </a:solidFill>
            </a:endParaRPr>
          </a:p>
          <a:p>
            <a:endParaRPr lang="en-US" dirty="0"/>
          </a:p>
        </p:txBody>
      </p:sp>
      <p:pic>
        <p:nvPicPr>
          <p:cNvPr id="6" name="Picture 5" descr="GEOMS_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3336" y="2706077"/>
            <a:ext cx="4322279" cy="2027115"/>
          </a:xfrm>
          <a:prstGeom prst="rect">
            <a:avLst/>
          </a:prstGeom>
        </p:spPr>
      </p:pic>
    </p:spTree>
    <p:extLst>
      <p:ext uri="{BB962C8B-B14F-4D97-AF65-F5344CB8AC3E}">
        <p14:creationId xmlns:p14="http://schemas.microsoft.com/office/powerpoint/2010/main" val="391319091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EVDC embedded tools</a:t>
            </a:r>
            <a:endParaRPr lang="en-GB" dirty="0"/>
          </a:p>
        </p:txBody>
      </p:sp>
      <p:sp>
        <p:nvSpPr>
          <p:cNvPr id="4" name="TextBox 3"/>
          <p:cNvSpPr txBox="1"/>
          <p:nvPr/>
        </p:nvSpPr>
        <p:spPr>
          <a:xfrm>
            <a:off x="254000" y="869462"/>
            <a:ext cx="8606692" cy="2800766"/>
          </a:xfrm>
          <a:prstGeom prst="rect">
            <a:avLst/>
          </a:prstGeom>
          <a:noFill/>
          <a:ln w="12700" cmpd="sng">
            <a:noFill/>
          </a:ln>
        </p:spPr>
        <p:txBody>
          <a:bodyPr wrap="square" rtlCol="0">
            <a:spAutoFit/>
          </a:bodyPr>
          <a:lstStyle/>
          <a:p>
            <a:r>
              <a:rPr lang="it-IT" sz="1600" dirty="0"/>
              <a:t>The EVDC </a:t>
            </a:r>
            <a:r>
              <a:rPr lang="it-IT" sz="1600" dirty="0" err="1"/>
              <a:t>portal</a:t>
            </a:r>
            <a:r>
              <a:rPr lang="it-IT" sz="1600" dirty="0"/>
              <a:t> </a:t>
            </a:r>
            <a:r>
              <a:rPr lang="it-IT" sz="1600" dirty="0" err="1"/>
              <a:t>includes</a:t>
            </a:r>
            <a:r>
              <a:rPr lang="it-IT" sz="1600" dirty="0"/>
              <a:t> a </a:t>
            </a:r>
            <a:r>
              <a:rPr lang="it-IT" sz="1600" dirty="0" err="1"/>
              <a:t>number</a:t>
            </a:r>
            <a:r>
              <a:rPr lang="it-IT" sz="1600" dirty="0"/>
              <a:t> of </a:t>
            </a:r>
            <a:r>
              <a:rPr lang="it-IT" sz="1600" dirty="0" err="1"/>
              <a:t>tools</a:t>
            </a:r>
            <a:r>
              <a:rPr lang="it-IT" sz="1600" dirty="0"/>
              <a:t> to </a:t>
            </a:r>
            <a:r>
              <a:rPr lang="it-IT" sz="1600" dirty="0" err="1"/>
              <a:t>support</a:t>
            </a:r>
            <a:r>
              <a:rPr lang="it-IT" sz="1600" dirty="0"/>
              <a:t> </a:t>
            </a:r>
            <a:r>
              <a:rPr lang="it-IT" sz="1600" dirty="0" err="1"/>
              <a:t>validation</a:t>
            </a:r>
            <a:r>
              <a:rPr lang="it-IT" sz="1600" dirty="0"/>
              <a:t> </a:t>
            </a:r>
            <a:r>
              <a:rPr lang="it-IT" sz="1600" dirty="0" err="1" smtClean="0"/>
              <a:t>activities</a:t>
            </a:r>
            <a:r>
              <a:rPr lang="it-IT" sz="1600" dirty="0" smtClean="0"/>
              <a:t>.</a:t>
            </a:r>
            <a:endParaRPr lang="it-IT" sz="1600" dirty="0"/>
          </a:p>
          <a:p>
            <a:r>
              <a:rPr lang="it-IT" sz="1600" dirty="0"/>
              <a:t>Some of </a:t>
            </a:r>
            <a:r>
              <a:rPr lang="it-IT" sz="1600" dirty="0" err="1"/>
              <a:t>these</a:t>
            </a:r>
            <a:r>
              <a:rPr lang="it-IT" sz="1600" dirty="0"/>
              <a:t> are </a:t>
            </a:r>
            <a:r>
              <a:rPr lang="it-IT" sz="1600" dirty="0" err="1"/>
              <a:t>already</a:t>
            </a:r>
            <a:r>
              <a:rPr lang="it-IT" sz="1600" dirty="0"/>
              <a:t> </a:t>
            </a:r>
            <a:r>
              <a:rPr lang="it-IT" sz="1600" dirty="0" err="1"/>
              <a:t>available</a:t>
            </a:r>
            <a:r>
              <a:rPr lang="it-IT" sz="1600" dirty="0"/>
              <a:t>, </a:t>
            </a:r>
            <a:r>
              <a:rPr lang="it-IT" sz="1600" dirty="0" err="1"/>
              <a:t>others</a:t>
            </a:r>
            <a:r>
              <a:rPr lang="it-IT" sz="1600" dirty="0"/>
              <a:t> are </a:t>
            </a:r>
            <a:r>
              <a:rPr lang="it-IT" sz="1600" dirty="0" err="1"/>
              <a:t>undergoing</a:t>
            </a:r>
            <a:r>
              <a:rPr lang="it-IT" sz="1600" dirty="0"/>
              <a:t> </a:t>
            </a:r>
            <a:r>
              <a:rPr lang="it-IT" sz="1600" dirty="0" err="1" smtClean="0"/>
              <a:t>testing</a:t>
            </a:r>
            <a:r>
              <a:rPr lang="it-IT" sz="1600" dirty="0" smtClean="0"/>
              <a:t>:</a:t>
            </a:r>
            <a:endParaRPr lang="it-IT" sz="1600" dirty="0" smtClean="0"/>
          </a:p>
          <a:p>
            <a:endParaRPr lang="it-IT" sz="1600" dirty="0"/>
          </a:p>
          <a:p>
            <a:pPr marL="285750" indent="-285750">
              <a:buFont typeface="Arial"/>
              <a:buChar char="•"/>
            </a:pPr>
            <a:r>
              <a:rPr lang="it-IT" sz="1600" dirty="0" err="1" smtClean="0"/>
              <a:t>Search</a:t>
            </a:r>
            <a:r>
              <a:rPr lang="it-IT" sz="1600" dirty="0" smtClean="0"/>
              <a:t> Satellite Form </a:t>
            </a:r>
          </a:p>
          <a:p>
            <a:pPr marL="285750" indent="-285750">
              <a:buFont typeface="Arial"/>
              <a:buChar char="•"/>
            </a:pPr>
            <a:r>
              <a:rPr lang="it-IT" sz="1600" dirty="0" smtClean="0"/>
              <a:t>Sub-</a:t>
            </a:r>
            <a:r>
              <a:rPr lang="it-IT" sz="1600" dirty="0" err="1" smtClean="0"/>
              <a:t>Setting</a:t>
            </a:r>
            <a:r>
              <a:rPr lang="it-IT" sz="1600" dirty="0" smtClean="0"/>
              <a:t> </a:t>
            </a:r>
            <a:r>
              <a:rPr lang="it-IT" sz="1600" dirty="0" err="1" smtClean="0"/>
              <a:t>Tool</a:t>
            </a:r>
            <a:endParaRPr lang="it-IT" sz="1600" dirty="0" smtClean="0"/>
          </a:p>
          <a:p>
            <a:pPr marL="285750" indent="-285750">
              <a:buFont typeface="Arial"/>
              <a:buChar char="•"/>
            </a:pPr>
            <a:r>
              <a:rPr lang="it-IT" sz="1600" dirty="0" err="1" smtClean="0"/>
              <a:t>Orbit</a:t>
            </a:r>
            <a:r>
              <a:rPr lang="it-IT" sz="1600" dirty="0" smtClean="0"/>
              <a:t> </a:t>
            </a:r>
            <a:r>
              <a:rPr lang="it-IT" sz="1600" dirty="0" err="1" smtClean="0"/>
              <a:t>Predictor</a:t>
            </a:r>
            <a:r>
              <a:rPr lang="it-IT" sz="1600" dirty="0" smtClean="0"/>
              <a:t> and </a:t>
            </a:r>
            <a:r>
              <a:rPr lang="it-IT" sz="1600" dirty="0" err="1" smtClean="0"/>
              <a:t>Overpass</a:t>
            </a:r>
            <a:r>
              <a:rPr lang="it-IT" sz="1600" dirty="0" smtClean="0"/>
              <a:t> </a:t>
            </a:r>
            <a:r>
              <a:rPr lang="it-IT" sz="1600" dirty="0" err="1" smtClean="0"/>
              <a:t>tool</a:t>
            </a:r>
            <a:r>
              <a:rPr lang="it-IT" sz="1600" dirty="0" smtClean="0"/>
              <a:t> -&gt; </a:t>
            </a:r>
            <a:r>
              <a:rPr lang="it-IT" sz="1600" dirty="0" err="1" smtClean="0"/>
              <a:t>Search</a:t>
            </a:r>
            <a:r>
              <a:rPr lang="it-IT" sz="1600" dirty="0" smtClean="0"/>
              <a:t> Satellite data</a:t>
            </a:r>
          </a:p>
          <a:p>
            <a:pPr marL="285750" indent="-285750">
              <a:buFont typeface="Arial"/>
              <a:buChar char="•"/>
            </a:pPr>
            <a:r>
              <a:rPr lang="it-IT" sz="1600" dirty="0" err="1" smtClean="0"/>
              <a:t>Systematic</a:t>
            </a:r>
            <a:r>
              <a:rPr lang="it-IT" sz="1600" dirty="0" smtClean="0"/>
              <a:t> </a:t>
            </a:r>
            <a:r>
              <a:rPr lang="it-IT" sz="1600" dirty="0" smtClean="0"/>
              <a:t>Service</a:t>
            </a:r>
          </a:p>
          <a:p>
            <a:pPr marL="285750" indent="-285750">
              <a:buFont typeface="Arial"/>
              <a:buChar char="•"/>
            </a:pPr>
            <a:r>
              <a:rPr lang="it-IT" sz="1600" dirty="0" err="1" smtClean="0"/>
              <a:t>Search</a:t>
            </a:r>
            <a:r>
              <a:rPr lang="it-IT" sz="1600" dirty="0" smtClean="0"/>
              <a:t> Cal/Val data </a:t>
            </a:r>
            <a:endParaRPr lang="it-IT" sz="1600" dirty="0" smtClean="0"/>
          </a:p>
          <a:p>
            <a:pPr marL="285750" indent="-285750">
              <a:buFont typeface="Arial"/>
              <a:buChar char="•"/>
            </a:pPr>
            <a:r>
              <a:rPr lang="it-IT" sz="1600" dirty="0" smtClean="0"/>
              <a:t>Data Viewer</a:t>
            </a:r>
          </a:p>
          <a:p>
            <a:pPr marL="285750" indent="-285750">
              <a:buFont typeface="Arial"/>
              <a:buChar char="•"/>
            </a:pPr>
            <a:r>
              <a:rPr lang="it-IT" sz="1600" dirty="0" smtClean="0"/>
              <a:t>Online GEOMS file generator</a:t>
            </a:r>
          </a:p>
          <a:p>
            <a:endParaRPr lang="it-IT" sz="1600" dirty="0" smtClean="0"/>
          </a:p>
        </p:txBody>
      </p:sp>
    </p:spTree>
    <p:extLst>
      <p:ext uri="{BB962C8B-B14F-4D97-AF65-F5344CB8AC3E}">
        <p14:creationId xmlns:p14="http://schemas.microsoft.com/office/powerpoint/2010/main" val="42633223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Search</a:t>
            </a:r>
            <a:r>
              <a:rPr lang="it-IT" dirty="0" smtClean="0"/>
              <a:t> Satellite Form</a:t>
            </a:r>
            <a:endParaRPr lang="it-IT" dirty="0"/>
          </a:p>
        </p:txBody>
      </p:sp>
      <p:pic>
        <p:nvPicPr>
          <p:cNvPr id="4" name="Picture 3" descr="SatelliteSerachForm.png"/>
          <p:cNvPicPr>
            <a:picLocks noChangeAspect="1"/>
          </p:cNvPicPr>
          <p:nvPr/>
        </p:nvPicPr>
        <p:blipFill rotWithShape="1">
          <a:blip r:embed="rId2">
            <a:extLst>
              <a:ext uri="{28A0092B-C50C-407E-A947-70E740481C1C}">
                <a14:useLocalDpi xmlns:a14="http://schemas.microsoft.com/office/drawing/2010/main" val="0"/>
              </a:ext>
            </a:extLst>
          </a:blip>
          <a:srcRect l="982"/>
          <a:stretch/>
        </p:blipFill>
        <p:spPr>
          <a:xfrm>
            <a:off x="2383692" y="691301"/>
            <a:ext cx="6760308" cy="4481505"/>
          </a:xfrm>
          <a:prstGeom prst="rect">
            <a:avLst/>
          </a:prstGeom>
          <a:ln>
            <a:solidFill>
              <a:schemeClr val="accent1"/>
            </a:solidFill>
          </a:ln>
        </p:spPr>
      </p:pic>
      <p:grpSp>
        <p:nvGrpSpPr>
          <p:cNvPr id="22" name="Group 21"/>
          <p:cNvGrpSpPr/>
          <p:nvPr/>
        </p:nvGrpSpPr>
        <p:grpSpPr>
          <a:xfrm>
            <a:off x="136769" y="1787768"/>
            <a:ext cx="2500927" cy="830997"/>
            <a:chOff x="136769" y="1787768"/>
            <a:chExt cx="2500927" cy="830997"/>
          </a:xfrm>
        </p:grpSpPr>
        <p:sp>
          <p:nvSpPr>
            <p:cNvPr id="3" name="TextBox 2"/>
            <p:cNvSpPr txBox="1"/>
            <p:nvPr/>
          </p:nvSpPr>
          <p:spPr>
            <a:xfrm>
              <a:off x="136769" y="1787768"/>
              <a:ext cx="2100385" cy="830997"/>
            </a:xfrm>
            <a:prstGeom prst="rect">
              <a:avLst/>
            </a:prstGeom>
            <a:noFill/>
            <a:ln w="12700" cmpd="sng">
              <a:solidFill>
                <a:schemeClr val="tx1"/>
              </a:solidFill>
            </a:ln>
          </p:spPr>
          <p:txBody>
            <a:bodyPr wrap="square" rtlCol="0">
              <a:spAutoFit/>
            </a:bodyPr>
            <a:lstStyle/>
            <a:p>
              <a:r>
                <a:rPr lang="it-IT" sz="1600" dirty="0" smtClean="0"/>
                <a:t>Satellite/</a:t>
              </a:r>
              <a:r>
                <a:rPr lang="it-IT" sz="1600" dirty="0" err="1" smtClean="0"/>
                <a:t>Instrument</a:t>
              </a:r>
              <a:r>
                <a:rPr lang="it-IT" sz="1600" dirty="0" smtClean="0"/>
                <a:t> </a:t>
              </a:r>
              <a:r>
                <a:rPr lang="it-IT" sz="1600" dirty="0" err="1" smtClean="0"/>
                <a:t>customization</a:t>
              </a:r>
              <a:endParaRPr lang="it-IT" sz="1600" dirty="0" smtClean="0"/>
            </a:p>
          </p:txBody>
        </p:sp>
        <p:sp>
          <p:nvSpPr>
            <p:cNvPr id="8" name="Left Brace 7"/>
            <p:cNvSpPr/>
            <p:nvPr/>
          </p:nvSpPr>
          <p:spPr>
            <a:xfrm>
              <a:off x="2491156" y="2100385"/>
              <a:ext cx="146540" cy="41030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cxnSp>
          <p:nvCxnSpPr>
            <p:cNvPr id="13" name="Straight Arrow Connector 12"/>
            <p:cNvCxnSpPr>
              <a:stCxn id="3" idx="3"/>
              <a:endCxn id="8" idx="1"/>
            </p:cNvCxnSpPr>
            <p:nvPr/>
          </p:nvCxnSpPr>
          <p:spPr>
            <a:xfrm>
              <a:off x="2237154" y="2203267"/>
              <a:ext cx="254002" cy="1022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123092" y="2657232"/>
            <a:ext cx="2514600" cy="732692"/>
            <a:chOff x="123092" y="2657232"/>
            <a:chExt cx="2514600" cy="732692"/>
          </a:xfrm>
        </p:grpSpPr>
        <p:sp>
          <p:nvSpPr>
            <p:cNvPr id="5" name="TextBox 4"/>
            <p:cNvSpPr txBox="1"/>
            <p:nvPr/>
          </p:nvSpPr>
          <p:spPr>
            <a:xfrm>
              <a:off x="123092" y="2858476"/>
              <a:ext cx="2100385" cy="338554"/>
            </a:xfrm>
            <a:prstGeom prst="rect">
              <a:avLst/>
            </a:prstGeom>
            <a:noFill/>
            <a:ln w="12700" cmpd="sng">
              <a:solidFill>
                <a:schemeClr val="tx1"/>
              </a:solidFill>
            </a:ln>
          </p:spPr>
          <p:txBody>
            <a:bodyPr wrap="square" rtlCol="0">
              <a:spAutoFit/>
            </a:bodyPr>
            <a:lstStyle/>
            <a:p>
              <a:r>
                <a:rPr lang="it-IT" sz="1600" dirty="0" smtClean="0"/>
                <a:t>Product info</a:t>
              </a:r>
            </a:p>
          </p:txBody>
        </p:sp>
        <p:sp>
          <p:nvSpPr>
            <p:cNvPr id="9" name="Left Brace 8"/>
            <p:cNvSpPr/>
            <p:nvPr/>
          </p:nvSpPr>
          <p:spPr>
            <a:xfrm>
              <a:off x="2438399" y="2657232"/>
              <a:ext cx="199293" cy="73269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cxnSp>
          <p:nvCxnSpPr>
            <p:cNvPr id="15" name="Straight Arrow Connector 14"/>
            <p:cNvCxnSpPr>
              <a:stCxn id="5" idx="3"/>
              <a:endCxn id="9" idx="1"/>
            </p:cNvCxnSpPr>
            <p:nvPr/>
          </p:nvCxnSpPr>
          <p:spPr>
            <a:xfrm flipV="1">
              <a:off x="2223477" y="3023578"/>
              <a:ext cx="214922" cy="4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128954" y="3542323"/>
            <a:ext cx="2495064" cy="410307"/>
            <a:chOff x="128954" y="3542323"/>
            <a:chExt cx="2495064" cy="410307"/>
          </a:xfrm>
        </p:grpSpPr>
        <p:sp>
          <p:nvSpPr>
            <p:cNvPr id="6" name="TextBox 5"/>
            <p:cNvSpPr txBox="1"/>
            <p:nvPr/>
          </p:nvSpPr>
          <p:spPr>
            <a:xfrm>
              <a:off x="128954" y="3548185"/>
              <a:ext cx="2100385" cy="338554"/>
            </a:xfrm>
            <a:prstGeom prst="rect">
              <a:avLst/>
            </a:prstGeom>
            <a:noFill/>
            <a:ln w="12700" cmpd="sng">
              <a:solidFill>
                <a:schemeClr val="tx1"/>
              </a:solidFill>
            </a:ln>
          </p:spPr>
          <p:txBody>
            <a:bodyPr wrap="square" rtlCol="0">
              <a:spAutoFit/>
            </a:bodyPr>
            <a:lstStyle/>
            <a:p>
              <a:r>
                <a:rPr lang="it-IT" sz="1600" dirty="0" smtClean="0"/>
                <a:t>Date/time </a:t>
              </a:r>
              <a:r>
                <a:rPr lang="it-IT" sz="1600" dirty="0" err="1" smtClean="0"/>
                <a:t>window</a:t>
              </a:r>
              <a:endParaRPr lang="it-IT" sz="1600" dirty="0" smtClean="0"/>
            </a:p>
          </p:txBody>
        </p:sp>
        <p:sp>
          <p:nvSpPr>
            <p:cNvPr id="10" name="Left Brace 9"/>
            <p:cNvSpPr/>
            <p:nvPr/>
          </p:nvSpPr>
          <p:spPr>
            <a:xfrm>
              <a:off x="2477478" y="3542323"/>
              <a:ext cx="146540" cy="41030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cxnSp>
          <p:nvCxnSpPr>
            <p:cNvPr id="17" name="Straight Arrow Connector 16"/>
            <p:cNvCxnSpPr>
              <a:stCxn id="6" idx="3"/>
              <a:endCxn id="10" idx="1"/>
            </p:cNvCxnSpPr>
            <p:nvPr/>
          </p:nvCxnSpPr>
          <p:spPr>
            <a:xfrm>
              <a:off x="2229339" y="3717462"/>
              <a:ext cx="248139" cy="300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134816" y="3126154"/>
            <a:ext cx="7573107" cy="1471822"/>
            <a:chOff x="134816" y="3126154"/>
            <a:chExt cx="7573107" cy="1471822"/>
          </a:xfrm>
        </p:grpSpPr>
        <p:grpSp>
          <p:nvGrpSpPr>
            <p:cNvPr id="26" name="Group 25"/>
            <p:cNvGrpSpPr/>
            <p:nvPr/>
          </p:nvGrpSpPr>
          <p:grpSpPr>
            <a:xfrm>
              <a:off x="134816" y="4013200"/>
              <a:ext cx="2514602" cy="584776"/>
              <a:chOff x="134816" y="4013200"/>
              <a:chExt cx="2514602" cy="584776"/>
            </a:xfrm>
          </p:grpSpPr>
          <p:sp>
            <p:nvSpPr>
              <p:cNvPr id="11" name="Left Brace 10"/>
              <p:cNvSpPr/>
              <p:nvPr/>
            </p:nvSpPr>
            <p:spPr>
              <a:xfrm>
                <a:off x="2502878" y="4124570"/>
                <a:ext cx="146540" cy="41030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7" name="TextBox 6"/>
              <p:cNvSpPr txBox="1"/>
              <p:nvPr/>
            </p:nvSpPr>
            <p:spPr>
              <a:xfrm>
                <a:off x="134816" y="4013200"/>
                <a:ext cx="2100385" cy="584776"/>
              </a:xfrm>
              <a:prstGeom prst="rect">
                <a:avLst/>
              </a:prstGeom>
              <a:noFill/>
              <a:ln w="12700" cmpd="sng">
                <a:solidFill>
                  <a:schemeClr val="tx1"/>
                </a:solidFill>
              </a:ln>
            </p:spPr>
            <p:txBody>
              <a:bodyPr wrap="square" rtlCol="0">
                <a:spAutoFit/>
              </a:bodyPr>
              <a:lstStyle/>
              <a:p>
                <a:r>
                  <a:rPr lang="it-IT" sz="1600" dirty="0" err="1" smtClean="0"/>
                  <a:t>Spatial</a:t>
                </a:r>
                <a:r>
                  <a:rPr lang="it-IT" sz="1600" dirty="0" smtClean="0"/>
                  <a:t> </a:t>
                </a:r>
                <a:r>
                  <a:rPr lang="it-IT" sz="1600" dirty="0" err="1" smtClean="0"/>
                  <a:t>coordinates</a:t>
                </a:r>
                <a:endParaRPr lang="it-IT" sz="1600" dirty="0" smtClean="0"/>
              </a:p>
            </p:txBody>
          </p:sp>
          <p:cxnSp>
            <p:nvCxnSpPr>
              <p:cNvPr id="19" name="Straight Arrow Connector 18"/>
              <p:cNvCxnSpPr>
                <a:stCxn id="7" idx="3"/>
              </p:cNvCxnSpPr>
              <p:nvPr/>
            </p:nvCxnSpPr>
            <p:spPr>
              <a:xfrm>
                <a:off x="2235201" y="4305588"/>
                <a:ext cx="353645" cy="319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21" name="Straight Arrow Connector 20"/>
            <p:cNvCxnSpPr>
              <a:stCxn id="7" idx="3"/>
            </p:cNvCxnSpPr>
            <p:nvPr/>
          </p:nvCxnSpPr>
          <p:spPr>
            <a:xfrm flipV="1">
              <a:off x="2235201" y="3126154"/>
              <a:ext cx="5472722" cy="11794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14967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9306" y="66650"/>
            <a:ext cx="4064001" cy="707886"/>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sz="2000" dirty="0" smtClean="0"/>
              <a:t>Satellite data extraction:</a:t>
            </a:r>
          </a:p>
          <a:p>
            <a:r>
              <a:rPr lang="en-US" sz="2000" dirty="0" smtClean="0"/>
              <a:t>Sub-Setting Tool</a:t>
            </a:r>
            <a:endParaRPr lang="en-US" sz="2000" dirty="0"/>
          </a:p>
        </p:txBody>
      </p:sp>
      <p:pic>
        <p:nvPicPr>
          <p:cNvPr id="5" name="Picture 4" descr="Sub-sett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4004" y="722923"/>
            <a:ext cx="4732753" cy="3768747"/>
          </a:xfrm>
          <a:prstGeom prst="rect">
            <a:avLst/>
          </a:prstGeom>
          <a:ln>
            <a:solidFill>
              <a:schemeClr val="accent1"/>
            </a:solidFill>
          </a:ln>
        </p:spPr>
      </p:pic>
      <p:sp>
        <p:nvSpPr>
          <p:cNvPr id="2" name="TextBox 1"/>
          <p:cNvSpPr txBox="1"/>
          <p:nvPr/>
        </p:nvSpPr>
        <p:spPr>
          <a:xfrm>
            <a:off x="185615" y="859693"/>
            <a:ext cx="3976077" cy="3354764"/>
          </a:xfrm>
          <a:prstGeom prst="rect">
            <a:avLst/>
          </a:prstGeom>
          <a:noFill/>
          <a:ln w="12700" cmpd="sng">
            <a:noFill/>
          </a:ln>
        </p:spPr>
        <p:txBody>
          <a:bodyPr wrap="square" rtlCol="0">
            <a:spAutoFit/>
          </a:bodyPr>
          <a:lstStyle/>
          <a:p>
            <a:r>
              <a:rPr lang="it-IT" sz="1600" dirty="0" smtClean="0"/>
              <a:t>The Sub-</a:t>
            </a:r>
            <a:r>
              <a:rPr lang="it-IT" sz="1600" dirty="0" err="1" smtClean="0"/>
              <a:t>setting</a:t>
            </a:r>
            <a:r>
              <a:rPr lang="it-IT" sz="1600" dirty="0" smtClean="0"/>
              <a:t> </a:t>
            </a:r>
            <a:r>
              <a:rPr lang="it-IT" sz="1600" dirty="0" err="1" smtClean="0"/>
              <a:t>tool</a:t>
            </a:r>
            <a:r>
              <a:rPr lang="it-IT" sz="1600" dirty="0" smtClean="0"/>
              <a:t> </a:t>
            </a:r>
            <a:r>
              <a:rPr lang="en-US" sz="1600" dirty="0"/>
              <a:t>uses the </a:t>
            </a:r>
            <a:endParaRPr lang="en-US" sz="1600" dirty="0" smtClean="0"/>
          </a:p>
          <a:p>
            <a:r>
              <a:rPr lang="en-US" sz="1600" dirty="0" smtClean="0"/>
              <a:t>HARP </a:t>
            </a:r>
            <a:r>
              <a:rPr lang="en-US" sz="1600" dirty="0"/>
              <a:t>toolkit </a:t>
            </a:r>
            <a:r>
              <a:rPr lang="en-US" sz="1600" dirty="0" smtClean="0"/>
              <a:t>[1] as </a:t>
            </a:r>
            <a:r>
              <a:rPr lang="en-US" sz="1600" dirty="0"/>
              <a:t>its backbone residing on the EVDC cloud deployed server </a:t>
            </a:r>
            <a:r>
              <a:rPr lang="en-US" sz="1600" dirty="0" smtClean="0"/>
              <a:t>platform. </a:t>
            </a:r>
          </a:p>
          <a:p>
            <a:endParaRPr lang="en-US" sz="1600" dirty="0"/>
          </a:p>
          <a:p>
            <a:r>
              <a:rPr lang="en-US" sz="1600" dirty="0"/>
              <a:t>It removes the need for users </a:t>
            </a:r>
          </a:p>
          <a:p>
            <a:pPr marL="285750" indent="-285750">
              <a:buFont typeface="Arial"/>
              <a:buChar char="•"/>
            </a:pPr>
            <a:r>
              <a:rPr lang="en-US" sz="1600" dirty="0"/>
              <a:t>to install the toolkit, </a:t>
            </a:r>
          </a:p>
          <a:p>
            <a:pPr marL="285750" indent="-285750">
              <a:buFont typeface="Arial"/>
              <a:buChar char="•"/>
            </a:pPr>
            <a:r>
              <a:rPr lang="en-US" sz="1600" dirty="0"/>
              <a:t>to bear with large </a:t>
            </a:r>
            <a:r>
              <a:rPr lang="en-US" sz="1600" dirty="0" smtClean="0"/>
              <a:t>files,</a:t>
            </a:r>
            <a:endParaRPr lang="en-US" sz="1600" dirty="0"/>
          </a:p>
          <a:p>
            <a:pPr marL="285750" indent="-285750">
              <a:buFont typeface="Arial"/>
              <a:buChar char="•"/>
            </a:pPr>
            <a:r>
              <a:rPr lang="en-US" sz="1600" dirty="0"/>
              <a:t>to have </a:t>
            </a:r>
            <a:r>
              <a:rPr lang="en-US" sz="1600" dirty="0" smtClean="0"/>
              <a:t>huge </a:t>
            </a:r>
            <a:r>
              <a:rPr lang="en-US" sz="1600" dirty="0"/>
              <a:t>computational </a:t>
            </a:r>
            <a:r>
              <a:rPr lang="en-US" sz="1600" dirty="0" smtClean="0"/>
              <a:t>load</a:t>
            </a:r>
          </a:p>
          <a:p>
            <a:endParaRPr lang="en-US" sz="1600" dirty="0"/>
          </a:p>
          <a:p>
            <a:r>
              <a:rPr lang="en-US" sz="1200" dirty="0" smtClean="0"/>
              <a:t>[1]</a:t>
            </a:r>
            <a:r>
              <a:rPr lang="en-US" sz="1200" u="sng" dirty="0"/>
              <a:t> HARP documentation: https://</a:t>
            </a:r>
            <a:r>
              <a:rPr lang="en-US" sz="1200" u="sng" dirty="0" err="1"/>
              <a:t>cdn.rawgit.com</a:t>
            </a:r>
            <a:r>
              <a:rPr lang="en-US" sz="1200" u="sng" dirty="0"/>
              <a:t>/</a:t>
            </a:r>
            <a:r>
              <a:rPr lang="en-US" sz="1200" u="sng" dirty="0" err="1"/>
              <a:t>stcorp</a:t>
            </a:r>
            <a:r>
              <a:rPr lang="en-US" sz="1200" u="sng" dirty="0"/>
              <a:t>/harp/master/doc/html/</a:t>
            </a:r>
            <a:r>
              <a:rPr lang="en-US" sz="1200" u="sng" dirty="0" err="1"/>
              <a:t>index.html</a:t>
            </a:r>
            <a:endParaRPr lang="en-US" sz="1200" dirty="0"/>
          </a:p>
          <a:p>
            <a:r>
              <a:rPr lang="en-US" sz="1600" dirty="0" smtClean="0"/>
              <a:t> </a:t>
            </a:r>
            <a:endParaRPr lang="it-IT" sz="1600" dirty="0" smtClean="0"/>
          </a:p>
        </p:txBody>
      </p:sp>
    </p:spTree>
    <p:extLst>
      <p:ext uri="{BB962C8B-B14F-4D97-AF65-F5344CB8AC3E}">
        <p14:creationId xmlns:p14="http://schemas.microsoft.com/office/powerpoint/2010/main" val="10745938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SA Mac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12700" cmpd="sng">
          <a:solidFill>
            <a:schemeClr val="tx1"/>
          </a:solidFill>
        </a:ln>
      </a:spPr>
      <a:bodyPr wrap="square" rtlCol="0">
        <a:spAutoFit/>
      </a:bodyPr>
      <a:lstStyle>
        <a:defPPr>
          <a:defRPr sz="1600" dirty="0" smtClean="0"/>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 16-9.potx" id="{625F8AEC-1CDE-415D-B0E3-F5C995E29248}" vid="{7620660D-6BA5-4224-AA6E-849C46B07D6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22279E-2C4C-4C93-8498-455A58D1433E}">
  <ds:schemaRefs>
    <ds:schemaRef ds:uri="http://schemas.microsoft.com/office/2006/metadata/properties"/>
    <ds:schemaRef ds:uri="http://schemas.microsoft.com/office/2006/documentManagement/types"/>
    <ds:schemaRef ds:uri="f2760952-b3bb-408f-ace6-eb1e07642b86"/>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2D587E21-31CA-408E-A5B1-4B7F0D8D9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5420</TotalTime>
  <Words>1108</Words>
  <Application>Microsoft Macintosh PowerPoint</Application>
  <PresentationFormat>On-screen Show (16:9)</PresentationFormat>
  <Paragraphs>144</Paragraphs>
  <Slides>20</Slides>
  <Notes>1</Notes>
  <HiddenSlides>0</HiddenSlides>
  <MMClips>3</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ESA Mac Presentation 16-9</vt:lpstr>
      <vt:lpstr>PowerPoint Presentation</vt:lpstr>
      <vt:lpstr>PowerPoint Presentation</vt:lpstr>
      <vt:lpstr>EVDC Overview</vt:lpstr>
      <vt:lpstr>The satellite Element</vt:lpstr>
      <vt:lpstr>Atmospheric Cal/Val Data</vt:lpstr>
      <vt:lpstr>GEOMS metadata format:</vt:lpstr>
      <vt:lpstr>EVDC embedded tools</vt:lpstr>
      <vt:lpstr>Search Satellite Form</vt:lpstr>
      <vt:lpstr>PowerPoint Presentation</vt:lpstr>
      <vt:lpstr>Sub-Setting Tool -example</vt:lpstr>
      <vt:lpstr>Orbit Predictor and  Overpass Tool</vt:lpstr>
      <vt:lpstr>Searching  Satellite  data by  OPOT  Example</vt:lpstr>
      <vt:lpstr>Systematic Service for Satellite Sub-setting</vt:lpstr>
      <vt:lpstr>Systematic Service for Satellite example</vt:lpstr>
      <vt:lpstr>Query the Cal/Val Data</vt:lpstr>
      <vt:lpstr>Data Viewer</vt:lpstr>
      <vt:lpstr>Online GEOMS file generator</vt:lpstr>
      <vt:lpstr>Examples of Validation</vt:lpstr>
      <vt:lpstr>Conclusion</vt:lpstr>
      <vt:lpstr>PowerPoint Presentation</vt:lpstr>
    </vt:vector>
  </TitlesOfParts>
  <Manager/>
  <Company>ESA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
  <cp:keywords/>
  <dc:description/>
  <cp:lastModifiedBy>Paolo  Castracane</cp:lastModifiedBy>
  <cp:revision>696</cp:revision>
  <cp:lastPrinted>2008-08-26T16:26:23Z</cp:lastPrinted>
  <dcterms:created xsi:type="dcterms:W3CDTF">2009-03-03T09:28:14Z</dcterms:created>
  <dcterms:modified xsi:type="dcterms:W3CDTF">2019-03-06T16:58:04Z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ies>
</file>