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Relationships xmlns="http://schemas.openxmlformats.org/package/2006/relationships"><Relationship Target="ppt/presentation.xml" Type="http://schemas.openxmlformats.org/officeDocument/2006/relationships/officeDocument" Id="rId1"></Relationship><Relationship Target="docProps/core.xml" Type="http://schemas.openxmlformats.org/package/2006/relationships/metadata/core-properties" Id="rId2"></Relationship><Relationship Target="docProps/app.xml" Type="http://schemas.openxmlformats.org/officeDocument/2006/relationships/extended-properties" Id="rId3"></Relationship><Relationship Target="docProps/custom.xml" Type="http://schemas.openxmlformats.org/officeDocument/2006/relationships/custom-properties" Id="rId4"></Relationship></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7">
  <p:sldMasterIdLst>
    <p:sldMasterId id="2147483652" r:id="rId1"/>
  </p:sldMasterIdLst>
  <p:notesMasterIdLst>
    <p:notesMasterId r:id="rId23"/>
  </p:notesMasterIdLst>
  <p:handoutMasterIdLst>
    <p:handoutMasterId r:id="rId24"/>
  </p:handoutMasterIdLst>
  <p:sldIdLst>
    <p:sldId id="589" r:id="rId2"/>
    <p:sldId id="606" r:id="rId3"/>
    <p:sldId id="593" r:id="rId4"/>
    <p:sldId id="594" r:id="rId5"/>
    <p:sldId id="610" r:id="rId6"/>
    <p:sldId id="609" r:id="rId7"/>
    <p:sldId id="617" r:id="rId8"/>
    <p:sldId id="600" r:id="rId9"/>
    <p:sldId id="601" r:id="rId10"/>
    <p:sldId id="603" r:id="rId11"/>
    <p:sldId id="602" r:id="rId12"/>
    <p:sldId id="616" r:id="rId13"/>
    <p:sldId id="604" r:id="rId14"/>
    <p:sldId id="608" r:id="rId15"/>
    <p:sldId id="615" r:id="rId16"/>
    <p:sldId id="611" r:id="rId17"/>
    <p:sldId id="612" r:id="rId18"/>
    <p:sldId id="613" r:id="rId19"/>
    <p:sldId id="614" r:id="rId20"/>
    <p:sldId id="605" r:id="rId21"/>
    <p:sldId id="607" r:id="rId22"/>
  </p:sldIdLst>
  <p:sldSz cx="9906000" cy="6858000" type="A4"/>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4214">
          <p15:clr>
            <a:srgbClr val="A4A3A4"/>
          </p15:clr>
        </p15:guide>
        <p15:guide id="10" pos="196">
          <p15:clr>
            <a:srgbClr val="A4A3A4"/>
          </p15:clr>
        </p15:guide>
        <p15:guide id="11" pos="1552">
          <p15:clr>
            <a:srgbClr val="A4A3A4"/>
          </p15:clr>
        </p15:guide>
        <p15:guide id="12" pos="4879">
          <p15:clr>
            <a:srgbClr val="A4A3A4"/>
          </p15:clr>
        </p15:guide>
        <p15:guide id="13" pos="5556">
          <p15:clr>
            <a:srgbClr val="A4A3A4"/>
          </p15:clr>
        </p15:guide>
        <p15:guide id="14" pos="2235">
          <p15:clr>
            <a:srgbClr val="A4A3A4"/>
          </p15:clr>
        </p15:guide>
        <p15:guide id="15" pos="874">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Hewison" initials="TH" lastIdx="4" clrIdx="0">
    <p:extLst>
      <p:ext uri="{19B8F6BF-5375-455C-9EA6-DF929625EA0E}">
        <p15:presenceInfo xmlns:p15="http://schemas.microsoft.com/office/powerpoint/2012/main" userId="S-1-5-21-993398506-3102826466-2400345913-28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2"/>
    <a:srgbClr val="00205B"/>
    <a:srgbClr val="FE5000"/>
    <a:srgbClr val="C5B9AC"/>
    <a:srgbClr val="CB333B"/>
    <a:srgbClr val="FEDB00"/>
    <a:srgbClr val="968C83"/>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4" autoAdjust="0"/>
    <p:restoredTop sz="90299" autoAdjust="0"/>
  </p:normalViewPr>
  <p:slideViewPr>
    <p:cSldViewPr snapToGrid="0">
      <p:cViewPr varScale="1">
        <p:scale>
          <a:sx n="96" d="100"/>
          <a:sy n="96" d="100"/>
        </p:scale>
        <p:origin x="786" y="90"/>
      </p:cViewPr>
      <p:guideLst>
        <p:guide orient="horz" pos="1164"/>
        <p:guide orient="horz" pos="1410"/>
        <p:guide orient="horz" pos="2715"/>
        <p:guide orient="horz" pos="2389"/>
        <p:guide orient="horz" pos="2064"/>
        <p:guide orient="horz" pos="1735"/>
        <p:guide orient="horz" pos="3369"/>
        <p:guide orient="horz" pos="3698"/>
        <p:guide pos="4214"/>
        <p:guide pos="196"/>
        <p:guide pos="1552"/>
        <p:guide pos="4879"/>
        <p:guide pos="5556"/>
        <p:guide pos="2235"/>
        <p:guide pos="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430"/>
    </p:cViewPr>
  </p:sorterViewPr>
  <p:notesViewPr>
    <p:cSldViewPr snapToGrid="0">
      <p:cViewPr varScale="1">
        <p:scale>
          <a:sx n="82" d="100"/>
          <a:sy n="82" d="100"/>
        </p:scale>
        <p:origin x="-3954" y="-78"/>
      </p:cViewPr>
      <p:guideLst>
        <p:guide orient="horz" pos="4525"/>
        <p:guide pos="3127"/>
      </p:guideLst>
    </p:cSldViewPr>
  </p:notesViewPr>
  <p:gridSpacing cx="72008" cy="72008"/>
</p:viewPr>
</file>

<file path=ppt/_rels/presentation.xml.rels><?xml version="1.0" encoding="UTF-8" ?><Relationships xmlns="http://schemas.openxmlformats.org/package/2006/relationships"><Relationship Target="slides/slide7.xml" Type="http://schemas.openxmlformats.org/officeDocument/2006/relationships/slide" Id="rId8"></Relationship><Relationship Target="slides/slide12.xml" Type="http://schemas.openxmlformats.org/officeDocument/2006/relationships/slide" Id="rId13"></Relationship><Relationship Target="slides/slide17.xml" Type="http://schemas.openxmlformats.org/officeDocument/2006/relationships/slide" Id="rId18"></Relationship><Relationship Target="presProps.xml" Type="http://schemas.openxmlformats.org/officeDocument/2006/relationships/presProps" Id="rId26"></Relationship><Relationship Target="slides/slide2.xml" Type="http://schemas.openxmlformats.org/officeDocument/2006/relationships/slide" Id="rId3"></Relationship><Relationship Target="slides/slide20.xml" Type="http://schemas.openxmlformats.org/officeDocument/2006/relationships/slide" Id="rId21"></Relationship><Relationship Target="slides/slide6.xml" Type="http://schemas.openxmlformats.org/officeDocument/2006/relationships/slide" Id="rId7"></Relationship><Relationship Target="slides/slide11.xml" Type="http://schemas.openxmlformats.org/officeDocument/2006/relationships/slide" Id="rId12"></Relationship><Relationship Target="slides/slide16.xml" Type="http://schemas.openxmlformats.org/officeDocument/2006/relationships/slide" Id="rId17"></Relationship><Relationship Target="commentAuthors.xml" Type="http://schemas.openxmlformats.org/officeDocument/2006/relationships/commentAuthors" Id="rId25"></Relationship><Relationship Target="slides/slide1.xml" Type="http://schemas.openxmlformats.org/officeDocument/2006/relationships/slide" Id="rId2"></Relationship><Relationship Target="slides/slide15.xml" Type="http://schemas.openxmlformats.org/officeDocument/2006/relationships/slide" Id="rId16"></Relationship><Relationship Target="slides/slide19.xml" Type="http://schemas.openxmlformats.org/officeDocument/2006/relationships/slide" Id="rId20"></Relationship><Relationship Target="tableStyles.xml" Type="http://schemas.openxmlformats.org/officeDocument/2006/relationships/tableStyles" Id="rId29"></Relationship><Relationship Target="slideMasters/slideMaster1.xml" Type="http://schemas.openxmlformats.org/officeDocument/2006/relationships/slideMaster" Id="rId1"></Relationship><Relationship Target="slides/slide5.xml" Type="http://schemas.openxmlformats.org/officeDocument/2006/relationships/slide" Id="rId6"></Relationship><Relationship Target="slides/slide10.xml" Type="http://schemas.openxmlformats.org/officeDocument/2006/relationships/slide" Id="rId11"></Relationship><Relationship Target="handoutMasters/handoutMaster1.xml" Type="http://schemas.openxmlformats.org/officeDocument/2006/relationships/handoutMaster" Id="rId24"></Relationship><Relationship Target="slides/slide4.xml" Type="http://schemas.openxmlformats.org/officeDocument/2006/relationships/slide" Id="rId5"></Relationship><Relationship Target="slides/slide14.xml" Type="http://schemas.openxmlformats.org/officeDocument/2006/relationships/slide" Id="rId15"></Relationship><Relationship Target="notesMasters/notesMaster1.xml" Type="http://schemas.openxmlformats.org/officeDocument/2006/relationships/notesMaster" Id="rId23"></Relationship><Relationship Target="theme/theme1.xml" Type="http://schemas.openxmlformats.org/officeDocument/2006/relationships/theme" Id="rId28"></Relationship><Relationship Target="slides/slide9.xml" Type="http://schemas.openxmlformats.org/officeDocument/2006/relationships/slide" Id="rId10"></Relationship><Relationship Target="slides/slide18.xml" Type="http://schemas.openxmlformats.org/officeDocument/2006/relationships/slide" Id="rId19"></Relationship><Relationship Target="slides/slide3.xml" Type="http://schemas.openxmlformats.org/officeDocument/2006/relationships/slide" Id="rId4"></Relationship><Relationship Target="slides/slide8.xml" Type="http://schemas.openxmlformats.org/officeDocument/2006/relationships/slide" Id="rId9"></Relationship><Relationship Target="slides/slide13.xml" Type="http://schemas.openxmlformats.org/officeDocument/2006/relationships/slide" Id="rId14"></Relationship><Relationship Target="slides/slide21.xml" Type="http://schemas.openxmlformats.org/officeDocument/2006/relationships/slide" Id="rId22"></Relationship><Relationship Target="viewProps.xml" Type="http://schemas.openxmlformats.org/officeDocument/2006/relationships/viewProps" Id="rId27"></Relationship></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074738" y="1074738"/>
            <a:ext cx="7781925"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de-DE" dirty="0" smtClean="0"/>
          </a:p>
        </p:txBody>
      </p:sp>
    </p:spTree>
    <p:extLst>
      <p:ext uri="{BB962C8B-B14F-4D97-AF65-F5344CB8AC3E}">
        <p14:creationId xmlns:p14="http://schemas.microsoft.com/office/powerpoint/2010/main" val="390220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fld id="{A42F737B-C8E3-45D0-A216-4600EBA8B23D}" type="datetime1">
              <a:rPr lang="en-GB"/>
              <a:pPr/>
              <a:t>19/09/2018</a:t>
            </a:fld>
            <a:endParaRPr lang="en-GB" dirty="0"/>
          </a:p>
        </p:txBody>
      </p:sp>
      <p:sp>
        <p:nvSpPr>
          <p:cNvPr id="6" name="Rectangle 7"/>
          <p:cNvSpPr>
            <a:spLocks noGrp="1" noChangeArrowheads="1"/>
          </p:cNvSpPr>
          <p:nvPr>
            <p:ph type="sldNum"/>
          </p:nvPr>
        </p:nvSpPr>
        <p:spPr>
          <a:ln/>
        </p:spPr>
        <p:txBody>
          <a:bodyPr/>
          <a:lstStyle/>
          <a:p>
            <a:fld id="{46B30926-4EBD-4B2B-9178-155116E1B94F}" type="slidenum">
              <a:rPr lang="de-DE"/>
              <a:pPr/>
              <a:t>3</a:t>
            </a:fld>
            <a:endParaRPr lang="de-DE"/>
          </a:p>
        </p:txBody>
      </p:sp>
      <p:sp>
        <p:nvSpPr>
          <p:cNvPr id="33793" name="Text Box 1"/>
          <p:cNvSpPr txBox="1">
            <a:spLocks noChangeArrowheads="1"/>
          </p:cNvSpPr>
          <p:nvPr/>
        </p:nvSpPr>
        <p:spPr bwMode="auto">
          <a:xfrm>
            <a:off x="5627480" y="13644829"/>
            <a:ext cx="4301559" cy="718873"/>
          </a:xfrm>
          <a:prstGeom prst="rect">
            <a:avLst/>
          </a:prstGeom>
          <a:noFill/>
          <a:ln w="9525" cap="flat">
            <a:noFill/>
            <a:round/>
            <a:headEnd/>
            <a:tailEnd/>
          </a:ln>
          <a:effectLst/>
        </p:spPr>
        <p:txBody>
          <a:bodyPr lIns="134368" tIns="67447" rIns="134368" bIns="67447" anchor="b"/>
          <a:lstStyle/>
          <a:p>
            <a:pPr algn="r">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fld id="{A66DCA8D-F001-475E-BE7B-9E85E212CC49}" type="slidenum">
              <a:rPr lang="de-DE" sz="1800">
                <a:solidFill>
                  <a:srgbClr val="000000"/>
                </a:solidFill>
                <a:latin typeface="Times New Roman" pitchFamily="16" charset="0"/>
              </a:rPr>
              <a:pPr algn="r">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t>3</a:t>
            </a:fld>
            <a:endParaRPr lang="de-DE" sz="1800" dirty="0">
              <a:solidFill>
                <a:srgbClr val="000000"/>
              </a:solidFill>
              <a:latin typeface="Times New Roman" pitchFamily="16" charset="0"/>
            </a:endParaRPr>
          </a:p>
        </p:txBody>
      </p:sp>
      <p:sp>
        <p:nvSpPr>
          <p:cNvPr id="33794" name="Rectangle 2"/>
          <p:cNvSpPr txBox="1">
            <a:spLocks noGrp="1" noRot="1" noChangeAspect="1" noChangeArrowheads="1"/>
          </p:cNvSpPr>
          <p:nvPr>
            <p:ph type="sldImg"/>
          </p:nvPr>
        </p:nvSpPr>
        <p:spPr bwMode="auto">
          <a:xfrm>
            <a:off x="1076325" y="1077913"/>
            <a:ext cx="7778750" cy="5384800"/>
          </a:xfrm>
          <a:prstGeom prst="rect">
            <a:avLst/>
          </a:prstGeom>
          <a:solidFill>
            <a:srgbClr val="FFFFFF"/>
          </a:solidFill>
          <a:ln>
            <a:solidFill>
              <a:srgbClr val="000000"/>
            </a:solidFill>
            <a:miter lim="800000"/>
            <a:headEnd/>
            <a:tailEnd/>
          </a:ln>
        </p:spPr>
      </p:sp>
      <p:sp>
        <p:nvSpPr>
          <p:cNvPr id="33795" name="Text Box 3"/>
          <p:cNvSpPr txBox="1">
            <a:spLocks noChangeArrowheads="1"/>
          </p:cNvSpPr>
          <p:nvPr/>
        </p:nvSpPr>
        <p:spPr bwMode="auto">
          <a:xfrm>
            <a:off x="992668" y="6821267"/>
            <a:ext cx="7943703" cy="6465273"/>
          </a:xfrm>
          <a:prstGeom prst="rect">
            <a:avLst/>
          </a:prstGeom>
          <a:noFill/>
          <a:ln w="9525" cap="flat">
            <a:noFill/>
            <a:round/>
            <a:headEnd/>
            <a:tailEnd/>
          </a:ln>
          <a:effectLst/>
        </p:spPr>
        <p:txBody>
          <a:bodyPr lIns="134368" tIns="67447" rIns="134368" bIns="67447"/>
          <a:lstStyle/>
          <a:p>
            <a:pPr>
              <a:spcBef>
                <a:spcPts val="659"/>
              </a:spcBef>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endParaRPr lang="en-GB" sz="1800" dirty="0">
              <a:solidFill>
                <a:srgbClr val="000000"/>
              </a:solidFill>
              <a:latin typeface="Times New Roman" pitchFamily="16" charset="0"/>
            </a:endParaRPr>
          </a:p>
          <a:p>
            <a:pPr>
              <a:spcBef>
                <a:spcPts val="659"/>
              </a:spcBef>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r>
              <a:rPr lang="en-GB" sz="1800" dirty="0">
                <a:solidFill>
                  <a:srgbClr val="000000"/>
                </a:solidFill>
                <a:latin typeface="Times New Roman" pitchFamily="16" charset="0"/>
              </a:rPr>
              <a:t>Well, what is GSICS?</a:t>
            </a:r>
          </a:p>
          <a:p>
            <a:pPr>
              <a:spcBef>
                <a:spcPts val="659"/>
              </a:spcBef>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r>
              <a:rPr lang="en-GB" sz="1800" dirty="0">
                <a:solidFill>
                  <a:srgbClr val="000000"/>
                </a:solidFill>
                <a:latin typeface="Times New Roman" pitchFamily="16" charset="0"/>
              </a:rPr>
              <a:t>The Global Space-based Inter-Calibration System (GSICS) is an initiative of CGMS and WMO, which aims to ensure consistent calibration and inter-calibration of operational meteorological satellite instruments. </a:t>
            </a:r>
          </a:p>
          <a:p>
            <a:pPr>
              <a:spcBef>
                <a:spcPts val="659"/>
              </a:spcBef>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r>
              <a:rPr lang="en-GB" sz="1800" dirty="0">
                <a:solidFill>
                  <a:srgbClr val="000000"/>
                </a:solidFill>
                <a:latin typeface="Times New Roman" pitchFamily="16" charset="0"/>
              </a:rPr>
              <a:t>One of the basic strategies of GSICS is to develop an integrated on-orbit cal/</a:t>
            </a:r>
            <a:r>
              <a:rPr lang="en-GB" sz="1800" dirty="0" err="1">
                <a:solidFill>
                  <a:srgbClr val="000000"/>
                </a:solidFill>
                <a:latin typeface="Times New Roman" pitchFamily="16" charset="0"/>
              </a:rPr>
              <a:t>val</a:t>
            </a:r>
            <a:r>
              <a:rPr lang="en-GB" sz="1800" dirty="0">
                <a:solidFill>
                  <a:srgbClr val="000000"/>
                </a:solidFill>
                <a:latin typeface="Times New Roman" pitchFamily="16" charset="0"/>
              </a:rPr>
              <a:t> system - initially by LEO-GEO Inter-satellite/inter-sensor calibration.</a:t>
            </a:r>
          </a:p>
          <a:p>
            <a:pPr>
              <a:spcBef>
                <a:spcPts val="659"/>
              </a:spcBef>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r>
              <a:rPr lang="en-GB" sz="1800" dirty="0">
                <a:solidFill>
                  <a:srgbClr val="000000"/>
                </a:solidFill>
                <a:latin typeface="Times New Roman" pitchFamily="16" charset="0"/>
              </a:rPr>
              <a:t>This will then allow us to provide corrections to improve the consistency between instruments, produce less biased level 1, and therefore, level 2 data, and ultimately, retrospectively re-calibrate archive data, which is of great interest in the climate monitoring community</a:t>
            </a:r>
          </a:p>
          <a:p>
            <a:pPr>
              <a:spcBef>
                <a:spcPts val="659"/>
              </a:spcBef>
              <a:tabLst>
                <a:tab pos="0" algn="l"/>
                <a:tab pos="1338407" algn="l"/>
                <a:tab pos="2676815" algn="l"/>
                <a:tab pos="4015222" algn="l"/>
                <a:tab pos="5353629" algn="l"/>
                <a:tab pos="6692036" algn="l"/>
                <a:tab pos="8030444" algn="l"/>
                <a:tab pos="9368851" algn="l"/>
                <a:tab pos="10707258" algn="l"/>
                <a:tab pos="12045666" algn="l"/>
                <a:tab pos="13384073" algn="l"/>
                <a:tab pos="14722480" algn="l"/>
              </a:tabLst>
            </a:pPr>
            <a:endParaRPr lang="en-GB" sz="1800" dirty="0">
              <a:solidFill>
                <a:srgbClr val="000000"/>
              </a:solidFill>
              <a:latin typeface="Times New Roman" pitchFamily="16" charset="0"/>
            </a:endParaRPr>
          </a:p>
        </p:txBody>
      </p:sp>
    </p:spTree>
    <p:extLst>
      <p:ext uri="{BB962C8B-B14F-4D97-AF65-F5344CB8AC3E}">
        <p14:creationId xmlns:p14="http://schemas.microsoft.com/office/powerpoint/2010/main" val="566692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214020" name="Slide Number Placeholder 3"/>
          <p:cNvSpPr>
            <a:spLocks noGrp="1"/>
          </p:cNvSpPr>
          <p:nvPr>
            <p:ph type="sldNum" sz="quarter" idx="5"/>
          </p:nvPr>
        </p:nvSpPr>
        <p:spPr>
          <a:noFill/>
        </p:spPr>
        <p:txBody>
          <a:bodyPr/>
          <a:lstStyle/>
          <a:p>
            <a:pPr defTabSz="1333500"/>
            <a:fld id="{A1F0CEA1-E696-42A4-B3CF-E6074414E57E}" type="slidenum">
              <a:rPr lang="de-DE" smtClean="0"/>
              <a:pPr defTabSz="1333500"/>
              <a:t>5</a:t>
            </a:fld>
            <a:endParaRPr lang="de-DE" smtClean="0"/>
          </a:p>
        </p:txBody>
      </p:sp>
    </p:spTree>
    <p:extLst>
      <p:ext uri="{BB962C8B-B14F-4D97-AF65-F5344CB8AC3E}">
        <p14:creationId xmlns:p14="http://schemas.microsoft.com/office/powerpoint/2010/main" val="3015965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214020" name="Slide Number Placeholder 3"/>
          <p:cNvSpPr>
            <a:spLocks noGrp="1"/>
          </p:cNvSpPr>
          <p:nvPr>
            <p:ph type="sldNum" sz="quarter" idx="5"/>
          </p:nvPr>
        </p:nvSpPr>
        <p:spPr>
          <a:noFill/>
        </p:spPr>
        <p:txBody>
          <a:bodyPr/>
          <a:lstStyle/>
          <a:p>
            <a:pPr defTabSz="1333500"/>
            <a:fld id="{A1F0CEA1-E696-42A4-B3CF-E6074414E57E}" type="slidenum">
              <a:rPr lang="de-DE" smtClean="0"/>
              <a:pPr defTabSz="1333500"/>
              <a:t>6</a:t>
            </a:fld>
            <a:endParaRPr lang="de-DE" smtClean="0"/>
          </a:p>
        </p:txBody>
      </p:sp>
    </p:spTree>
    <p:extLst>
      <p:ext uri="{BB962C8B-B14F-4D97-AF65-F5344CB8AC3E}">
        <p14:creationId xmlns:p14="http://schemas.microsoft.com/office/powerpoint/2010/main" val="57794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214020" name="Slide Number Placeholder 3"/>
          <p:cNvSpPr>
            <a:spLocks noGrp="1"/>
          </p:cNvSpPr>
          <p:nvPr>
            <p:ph type="sldNum" sz="quarter" idx="5"/>
          </p:nvPr>
        </p:nvSpPr>
        <p:spPr>
          <a:noFill/>
        </p:spPr>
        <p:txBody>
          <a:bodyPr/>
          <a:lstStyle/>
          <a:p>
            <a:pPr defTabSz="1333500"/>
            <a:fld id="{A1F0CEA1-E696-42A4-B3CF-E6074414E57E}" type="slidenum">
              <a:rPr lang="de-DE" smtClean="0"/>
              <a:pPr defTabSz="1333500"/>
              <a:t>7</a:t>
            </a:fld>
            <a:endParaRPr lang="de-DE" smtClean="0"/>
          </a:p>
        </p:txBody>
      </p:sp>
    </p:spTree>
    <p:extLst>
      <p:ext uri="{BB962C8B-B14F-4D97-AF65-F5344CB8AC3E}">
        <p14:creationId xmlns:p14="http://schemas.microsoft.com/office/powerpoint/2010/main" val="207433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214020" name="Slide Number Placeholder 3"/>
          <p:cNvSpPr>
            <a:spLocks noGrp="1"/>
          </p:cNvSpPr>
          <p:nvPr>
            <p:ph type="sldNum" sz="quarter" idx="5"/>
          </p:nvPr>
        </p:nvSpPr>
        <p:spPr>
          <a:noFill/>
        </p:spPr>
        <p:txBody>
          <a:bodyPr/>
          <a:lstStyle/>
          <a:p>
            <a:pPr defTabSz="1333500"/>
            <a:fld id="{A1F0CEA1-E696-42A4-B3CF-E6074414E57E}" type="slidenum">
              <a:rPr lang="de-DE" smtClean="0"/>
              <a:pPr defTabSz="1333500"/>
              <a:t>16</a:t>
            </a:fld>
            <a:endParaRPr lang="de-DE" smtClean="0"/>
          </a:p>
        </p:txBody>
      </p:sp>
    </p:spTree>
    <p:extLst>
      <p:ext uri="{BB962C8B-B14F-4D97-AF65-F5344CB8AC3E}">
        <p14:creationId xmlns:p14="http://schemas.microsoft.com/office/powerpoint/2010/main" val="20579836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575729" y="230586"/>
            <a:ext cx="3330271"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933558" y="532564"/>
            <a:ext cx="2614613" cy="482600"/>
          </a:xfrm>
          <a:prstGeom prst="rect">
            <a:avLst/>
          </a:prstGeom>
          <a:noFill/>
          <a:ln w="9525">
            <a:noFill/>
            <a:miter lim="800000"/>
            <a:headEnd/>
            <a:tailEnd/>
          </a:ln>
        </p:spPr>
      </p:pic>
      <p:grpSp>
        <p:nvGrpSpPr>
          <p:cNvPr id="5" name="Group 4"/>
          <p:cNvGrpSpPr/>
          <p:nvPr userDrawn="1"/>
        </p:nvGrpSpPr>
        <p:grpSpPr>
          <a:xfrm>
            <a:off x="6579303" y="6145001"/>
            <a:ext cx="3135008"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65672" name="Clip" r:id="rId5" imgW="3809524" imgH="2619048" progId="">
                    <p:embed/>
                  </p:oleObj>
                </mc:Choice>
                <mc:Fallback>
                  <p:oleObj name="Clip" r:id="rId5" imgW="3809524" imgH="2619048" progId="">
                    <p:embed/>
                    <p:pic>
                      <p:nvPicPr>
                        <p:cNvPr id="0" name="Object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65673" name="Clip" r:id="rId7" imgW="2835360" imgH="1920600" progId="">
                    <p:embed/>
                  </p:oleObj>
                </mc:Choice>
                <mc:Fallback>
                  <p:oleObj name="Clip" r:id="rId7" imgW="2835360" imgH="1920600" progId="">
                    <p:embed/>
                    <p:pic>
                      <p:nvPicPr>
                        <p:cNvPr id="0" name="Object 2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sp>
        <p:nvSpPr>
          <p:cNvPr id="247" name="Rectangle 246"/>
          <p:cNvSpPr/>
          <p:nvPr userDrawn="1"/>
        </p:nvSpPr>
        <p:spPr bwMode="auto">
          <a:xfrm>
            <a:off x="8817935" y="6598211"/>
            <a:ext cx="921488"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45" name="Rectangle 244"/>
          <p:cNvSpPr/>
          <p:nvPr userDrawn="1"/>
        </p:nvSpPr>
        <p:spPr bwMode="auto">
          <a:xfrm>
            <a:off x="111148" y="6613451"/>
            <a:ext cx="353547"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1972" cy="854075"/>
          </a:xfrm>
        </p:spPr>
        <p:txBody>
          <a:bodyPr/>
          <a:lstStyle>
            <a:lvl1pPr marL="180000">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52"/>
          <p:cNvGrpSpPr>
            <a:grpSpLocks/>
          </p:cNvGrpSpPr>
          <p:nvPr userDrawn="1"/>
        </p:nvGrpSpPr>
        <p:grpSpPr bwMode="auto">
          <a:xfrm>
            <a:off x="4763" y="1090613"/>
            <a:ext cx="9901237" cy="128587"/>
            <a:chOff x="3" y="2044"/>
            <a:chExt cx="6237" cy="179"/>
          </a:xfrm>
        </p:grpSpPr>
        <p:sp>
          <p:nvSpPr>
            <p:cNvPr id="3"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4"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5"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Tree>
    <p:extLst>
      <p:ext uri="{BB962C8B-B14F-4D97-AF65-F5344CB8AC3E}">
        <p14:creationId xmlns:p14="http://schemas.microsoft.com/office/powerpoint/2010/main" val="10006738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6575"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48300" y="1600206"/>
            <a:ext cx="39719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66587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278679"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266700" y="992188"/>
            <a:ext cx="9447213"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29701" name="Picture 6"/>
          <p:cNvPicPr>
            <a:picLocks noChangeAspect="1" noChangeArrowheads="1"/>
          </p:cNvPicPr>
          <p:nvPr/>
        </p:nvPicPr>
        <p:blipFill>
          <a:blip r:embed="rId7" cstate="print"/>
          <a:srcRect/>
          <a:stretch>
            <a:fillRect/>
          </a:stretch>
        </p:blipFill>
        <p:spPr bwMode="auto">
          <a:xfrm>
            <a:off x="8891588" y="6624000"/>
            <a:ext cx="808037" cy="149225"/>
          </a:xfrm>
          <a:prstGeom prst="rect">
            <a:avLst/>
          </a:prstGeom>
          <a:noFill/>
          <a:ln w="9525">
            <a:noFill/>
            <a:miter lim="800000"/>
            <a:headEnd/>
            <a:tailEnd/>
          </a:ln>
        </p:spPr>
      </p:pic>
      <p:sp>
        <p:nvSpPr>
          <p:cNvPr id="12" name="Rectangle 61" title="[DM_E_CONFID]"/>
          <p:cNvSpPr>
            <a:spLocks noChangeArrowheads="1"/>
          </p:cNvSpPr>
          <p:nvPr userDrawn="1"/>
        </p:nvSpPr>
        <p:spPr bwMode="auto">
          <a:xfrm>
            <a:off x="3848101" y="6624000"/>
            <a:ext cx="2529839" cy="123111"/>
          </a:xfrm>
          <a:prstGeom prst="rect">
            <a:avLst/>
          </a:prstGeom>
          <a:noFill/>
          <a:ln w="9525">
            <a:noFill/>
            <a:miter lim="800000"/>
            <a:headEnd/>
            <a:tailEnd/>
          </a:ln>
        </p:spPr>
        <p:txBody>
          <a:bodyPr wrap="square" lIns="0" tIns="0" rIns="0" bIns="0">
            <a:spAutoFit/>
          </a:bodyPr>
          <a:lstStyle/>
          <a:p>
            <a:pPr algn="ctr" eaLnBrk="0" hangingPunct="0">
              <a:defRPr/>
            </a:pPr>
            <a:endParaRPr lang="de-DE" sz="800" b="0" baseline="0" dirty="0">
              <a:solidFill>
                <a:srgbClr val="00B5E2"/>
              </a:solidFill>
              <a:latin typeface="Arial" pitchFamily="34" charset="0"/>
              <a:cs typeface="Arial" pitchFamily="34" charset="0"/>
            </a:endParaRPr>
          </a:p>
        </p:txBody>
      </p:sp>
      <p:sp>
        <p:nvSpPr>
          <p:cNvPr id="13" name="Rectangle 61" title="[DM_E_DOC_NO], v[DM_E_VER_NO], [DM_E_ISS_DATE]"/>
          <p:cNvSpPr>
            <a:spLocks noChangeArrowheads="1"/>
          </p:cNvSpPr>
          <p:nvPr userDrawn="1"/>
        </p:nvSpPr>
        <p:spPr bwMode="auto">
          <a:xfrm>
            <a:off x="541019" y="6624000"/>
            <a:ext cx="3894793" cy="123111"/>
          </a:xfrm>
          <a:prstGeom prst="rect">
            <a:avLst/>
          </a:prstGeom>
          <a:noFill/>
          <a:ln w="9525">
            <a:noFill/>
            <a:miter lim="800000"/>
            <a:headEnd/>
            <a:tailEnd/>
          </a:ln>
        </p:spPr>
        <p:txBody>
          <a:bodyPr wrap="square" lIns="0" tIns="0" rIns="0" bIns="0">
            <a:spAutoFit/>
          </a:bodyPr>
          <a:lstStyle/>
          <a:p>
            <a:pPr eaLnBrk="0" hangingPunct="0">
              <a:defRPr/>
            </a:pPr>
            <a:r>
              <a:rPr lang="nl-NL" sz="800" b="0" baseline="0" smtClean="0">
                <a:solidFill>
                  <a:srgbClr val="00B5E2"/>
                </a:solidFill>
                <a:latin typeface="Arial" pitchFamily="34" charset="0"/>
                <a:cs typeface="Arial" pitchFamily="34" charset="0"/>
              </a:rPr>
              <a:t>EUM/RSP/VWG/18/1014372, v1 Draft, 13 August 2018</a:t>
            </a:r>
            <a:endParaRPr lang="de-DE" sz="800" b="0" baseline="0" dirty="0">
              <a:solidFill>
                <a:srgbClr val="00B5E2"/>
              </a:solidFill>
              <a:latin typeface="Arial" pitchFamily="34" charset="0"/>
              <a:cs typeface="Arial" pitchFamily="34" charset="0"/>
            </a:endParaRPr>
          </a:p>
        </p:txBody>
      </p:sp>
      <p:sp>
        <p:nvSpPr>
          <p:cNvPr id="2" name="Rectangle 1"/>
          <p:cNvSpPr/>
          <p:nvPr userDrawn="1"/>
        </p:nvSpPr>
        <p:spPr>
          <a:xfrm>
            <a:off x="177190" y="6570139"/>
            <a:ext cx="325730" cy="230832"/>
          </a:xfrm>
          <a:prstGeom prst="rect">
            <a:avLst/>
          </a:prstGeom>
        </p:spPr>
        <p:txBody>
          <a:bodyPr wrap="none">
            <a:spAutoFit/>
          </a:bodyPr>
          <a:lstStyle/>
          <a:p>
            <a:fld id="{FF9CC606-8418-49EA-9DB7-3FFD72983DD3}" type="slidenum">
              <a:rPr lang="de-DE" sz="900" b="0" smtClean="0">
                <a:solidFill>
                  <a:srgbClr val="00B5E2"/>
                </a:solidFill>
                <a:latin typeface="Arial" pitchFamily="34" charset="0"/>
                <a:cs typeface="Arial" pitchFamily="34" charset="0"/>
              </a:rPr>
              <a:pPr/>
              <a:t>‹#›</a:t>
            </a:fld>
            <a:endParaRPr lang="en-GB" dirty="0"/>
          </a:p>
        </p:txBody>
      </p:sp>
    </p:spTree>
  </p:cSld>
  <p:clrMap bg1="lt1" tx1="dk1" bg2="lt2" tx2="dk2" accent1="accent1" accent2="accent2" accent3="accent3" accent4="accent4" accent5="accent5" accent6="accent6" hlink="hlink" folHlink="folHlink"/>
  <p:sldLayoutIdLst>
    <p:sldLayoutId id="2147487670" r:id="rId1"/>
    <p:sldLayoutId id="2147487664" r:id="rId2"/>
    <p:sldLayoutId id="2147487671" r:id="rId3"/>
    <p:sldLayoutId id="2147487672" r:id="rId4"/>
  </p:sldLayoutIdLst>
  <p:transition/>
  <p:timing>
    <p:tnLst>
      <p:par>
        <p:cTn id="1" dur="indefinite" restart="never" nodeType="tmRoot"/>
      </p:par>
    </p:tnLst>
  </p:timing>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266700" indent="-2667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gsics.tools.eumetsat.int/plotter/?%E2%80%8Dserver1=eumetsat&amp;gprc1=eumetsat&amp;correctionType1=rac&amp;satInstr1=MSG1%E2%80%91SEVIRI&amp;refSatInstr1=METOPA%E2%80%91IASI&amp;mode1=op&amp;year1=2015&amp;date1=0601_000000&amp;version1=1&amp;channel1=All&amp;sceneTb1=-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https://lh6.googleusercontent.com/E0ZQgROXSJ23xkq_qZeS5KHZtmD2OcU7pNQPL5jIyuGjuxz2-ShWf-LaE8zvlVSBrr4mvwWYif4drMwjcfbQ8UBHHDHwYl0bR9c1Q0vHmjCSxJA_L5jPpcRIfU_tuy925W5kbO85"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gsics.tools.eumetsat.int/plott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gsics.tools.eumetsat.int/plott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gsics.tools.eumetsat.int/plott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txBox="1">
            <a:spLocks noChangeArrowheads="1"/>
          </p:cNvSpPr>
          <p:nvPr/>
        </p:nvSpPr>
        <p:spPr>
          <a:xfrm>
            <a:off x="4462585" y="3096929"/>
            <a:ext cx="5214815" cy="1701799"/>
          </a:xfrm>
          <a:prstGeom prst="rect">
            <a:avLst/>
          </a:prstGeom>
        </p:spPr>
        <p:txBody>
          <a:bodyPr anchor="t"/>
          <a:lstStyle>
            <a:lvl1pPr marL="0" indent="0" algn="r">
              <a:lnSpc>
                <a:spcPts val="3400"/>
              </a:lnSpc>
              <a:buNone/>
              <a:defRPr sz="2400" b="0" cap="none" baseline="0">
                <a:solidFill>
                  <a:srgbClr val="00205B"/>
                </a:solidFill>
              </a:defRPr>
            </a:lvl1pPr>
          </a:lstStyle>
          <a:p>
            <a:pPr lvl="0">
              <a:spcBef>
                <a:spcPct val="20000"/>
              </a:spcBef>
              <a:defRPr/>
            </a:pPr>
            <a:r>
              <a:rPr lang="en-US" sz="2000" kern="0" dirty="0">
                <a:solidFill>
                  <a:schemeClr val="bg1"/>
                </a:solidFill>
                <a:latin typeface="Arial" pitchFamily="34" charset="0"/>
                <a:cs typeface="Arial" pitchFamily="34" charset="0"/>
              </a:rPr>
              <a:t>Tim Hewison, Sauli Joro, Colin Duff, Jagjeet Nain, Phil </a:t>
            </a:r>
            <a:r>
              <a:rPr lang="en-US" sz="2000" kern="0" dirty="0" smtClean="0">
                <a:solidFill>
                  <a:schemeClr val="bg1"/>
                </a:solidFill>
                <a:latin typeface="Arial" pitchFamily="34" charset="0"/>
                <a:cs typeface="Arial" pitchFamily="34" charset="0"/>
              </a:rPr>
              <a:t>Watts, Hans-Joachim Lutz</a:t>
            </a:r>
          </a:p>
          <a:p>
            <a:pPr lvl="0">
              <a:spcBef>
                <a:spcPct val="20000"/>
              </a:spcBef>
              <a:defRPr/>
            </a:pPr>
            <a:r>
              <a:rPr kumimoji="0" lang="en-US" sz="2000" b="0" i="0" u="none" strike="noStrike" kern="0" cap="none" spc="0" normalizeH="0" baseline="0" noProof="0" dirty="0" smtClean="0">
                <a:ln>
                  <a:noFill/>
                </a:ln>
                <a:solidFill>
                  <a:schemeClr val="bg1"/>
                </a:solidFill>
                <a:effectLst/>
                <a:uLnTx/>
                <a:uFillTx/>
                <a:latin typeface="Arial" pitchFamily="34" charset="0"/>
                <a:cs typeface="Arial" pitchFamily="34" charset="0"/>
              </a:rPr>
              <a:t>2018 EUMETSAT </a:t>
            </a:r>
            <a:r>
              <a:rPr kumimoji="0" lang="en-US" sz="2000" b="0" i="0" u="none" strike="noStrike" kern="0" cap="none" spc="0" normalizeH="0" noProof="0" dirty="0" smtClean="0">
                <a:ln>
                  <a:noFill/>
                </a:ln>
                <a:solidFill>
                  <a:schemeClr val="bg1"/>
                </a:solidFill>
                <a:effectLst/>
                <a:uLnTx/>
                <a:uFillTx/>
                <a:latin typeface="Arial" pitchFamily="34" charset="0"/>
                <a:cs typeface="Arial" pitchFamily="34" charset="0"/>
              </a:rPr>
              <a:t>Conference</a:t>
            </a:r>
            <a:endParaRPr kumimoji="0" lang="en-GB" sz="2000" b="0" i="0" u="none" strike="noStrike" kern="0" cap="none" spc="0" normalizeH="0" baseline="0" noProof="0" dirty="0" smtClean="0">
              <a:ln>
                <a:noFill/>
              </a:ln>
              <a:solidFill>
                <a:schemeClr val="bg1"/>
              </a:solidFill>
              <a:effectLst/>
              <a:uLnTx/>
              <a:uFillTx/>
              <a:latin typeface="Arial" pitchFamily="34" charset="0"/>
              <a:cs typeface="Arial" pitchFamily="34" charset="0"/>
            </a:endParaRPr>
          </a:p>
        </p:txBody>
      </p:sp>
      <p:sp>
        <p:nvSpPr>
          <p:cNvPr id="3" name="TextBox 2" title="[DM_DOCNAME]"/>
          <p:cNvSpPr txBox="1"/>
          <p:nvPr/>
        </p:nvSpPr>
        <p:spPr>
          <a:xfrm>
            <a:off x="2566800" y="1101600"/>
            <a:ext cx="7113600" cy="1980000"/>
          </a:xfrm>
          <a:prstGeom prst="rect">
            <a:avLst/>
          </a:prstGeom>
          <a:noFill/>
        </p:spPr>
        <p:txBody>
          <a:bodyPr wrap="square" rtlCol="0" anchor="b" anchorCtr="0">
            <a:noAutofit/>
          </a:bodyPr>
          <a:lstStyle/>
          <a:p>
            <a:pPr lvl="0" algn="r">
              <a:defRPr/>
            </a:pPr>
            <a:r>
              <a:rPr lang="en-US" sz="2800" kern="0" dirty="0">
                <a:latin typeface="Arial" panose="020B0604020202020204" pitchFamily="34" charset="0"/>
                <a:cs typeface="Arial" panose="020B0604020202020204" pitchFamily="34" charset="0"/>
              </a:rPr>
              <a:t>Impact of Global Space-based Inter-Calibration System (GSICS) Corrections on Meteosat/SEVIRI Level-2 Products</a:t>
            </a:r>
            <a:endParaRPr lang="en-GB" sz="2800" kern="0" dirty="0" smtClean="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on Humidity, Ozone and Cloud Products</a:t>
            </a:r>
            <a:endParaRPr lang="en-GB" dirty="0"/>
          </a:p>
        </p:txBody>
      </p:sp>
      <p:sp>
        <p:nvSpPr>
          <p:cNvPr id="6" name="Content Placeholder 2"/>
          <p:cNvSpPr txBox="1">
            <a:spLocks/>
          </p:cNvSpPr>
          <p:nvPr/>
        </p:nvSpPr>
        <p:spPr bwMode="auto">
          <a:xfrm>
            <a:off x="266701" y="992188"/>
            <a:ext cx="4766545" cy="25370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52000" indent="-252000" algn="l" rtl="0" eaLnBrk="1" fontAlgn="base" hangingPunct="1">
              <a:spcBef>
                <a:spcPts val="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r>
              <a:rPr lang="en-US" sz="1400" b="0" dirty="0"/>
              <a:t>Tropospheric Humidity (THU)</a:t>
            </a:r>
          </a:p>
          <a:p>
            <a:pPr lvl="1"/>
            <a:r>
              <a:rPr lang="en-US" sz="1100" b="0" dirty="0"/>
              <a:t>Derived from WV6.2 and WV7.3</a:t>
            </a:r>
          </a:p>
          <a:p>
            <a:pPr lvl="1"/>
            <a:r>
              <a:rPr lang="en-US" sz="1100" b="0" dirty="0"/>
              <a:t>Difference between Meteosat-10 &amp; -8 </a:t>
            </a:r>
            <a:br>
              <a:rPr lang="en-US" sz="1100" b="0" dirty="0"/>
            </a:br>
            <a:r>
              <a:rPr lang="en-US" sz="1100" b="0" dirty="0"/>
              <a:t>original trigger for investigation</a:t>
            </a:r>
          </a:p>
          <a:p>
            <a:pPr lvl="1"/>
            <a:r>
              <a:rPr lang="en-US" sz="1100" b="0" dirty="0"/>
              <a:t>GSICS Correction reduces THU7.3 </a:t>
            </a:r>
            <a:r>
              <a:rPr lang="en-US" sz="1100" b="0" dirty="0" smtClean="0"/>
              <a:t>difference</a:t>
            </a:r>
          </a:p>
          <a:p>
            <a:r>
              <a:rPr lang="en-GB" sz="1400" b="0" dirty="0" smtClean="0"/>
              <a:t>Total Ozone (TOZ)</a:t>
            </a:r>
          </a:p>
          <a:p>
            <a:pPr lvl="1"/>
            <a:r>
              <a:rPr lang="en-GB" sz="1100" b="0" dirty="0" smtClean="0"/>
              <a:t>Derived </a:t>
            </a:r>
            <a:r>
              <a:rPr lang="en-GB" sz="1100" b="0" dirty="0"/>
              <a:t>mostly from IR9.7</a:t>
            </a:r>
          </a:p>
          <a:p>
            <a:pPr lvl="1"/>
            <a:r>
              <a:rPr lang="en-GB" sz="1100" b="0" dirty="0"/>
              <a:t>Small calibration </a:t>
            </a:r>
            <a:r>
              <a:rPr lang="en-GB" sz="1100" b="0" dirty="0" smtClean="0"/>
              <a:t>changes - Significant </a:t>
            </a:r>
            <a:r>
              <a:rPr lang="en-GB" sz="1100" b="0" dirty="0"/>
              <a:t>TOZ </a:t>
            </a:r>
            <a:r>
              <a:rPr lang="en-GB" sz="1100" b="0" dirty="0" smtClean="0"/>
              <a:t>changes</a:t>
            </a:r>
            <a:endParaRPr lang="en-GB" sz="1100" b="0" dirty="0"/>
          </a:p>
          <a:p>
            <a:r>
              <a:rPr lang="en-US" sz="1400" b="0" dirty="0" smtClean="0"/>
              <a:t>Cloud Top Pressure (CTP)</a:t>
            </a:r>
          </a:p>
          <a:p>
            <a:pPr lvl="1"/>
            <a:r>
              <a:rPr lang="en-US" sz="1100" b="0" dirty="0" smtClean="0"/>
              <a:t>Sensitive to IR13.4 calibration</a:t>
            </a:r>
          </a:p>
          <a:p>
            <a:pPr lvl="1"/>
            <a:r>
              <a:rPr lang="en-US" sz="1100" b="0" dirty="0" smtClean="0"/>
              <a:t>GSICS Correction has significant impact – </a:t>
            </a:r>
            <a:r>
              <a:rPr lang="en-US" sz="1100" b="0" dirty="0" err="1" smtClean="0"/>
              <a:t>esp</a:t>
            </a:r>
            <a:r>
              <a:rPr lang="en-US" sz="1100" b="0" dirty="0" smtClean="0"/>
              <a:t> Met-08</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80857677"/>
              </p:ext>
            </p:extLst>
          </p:nvPr>
        </p:nvGraphicFramePr>
        <p:xfrm>
          <a:off x="5111902" y="989058"/>
          <a:ext cx="4191161" cy="2286000"/>
        </p:xfrm>
        <a:graphic>
          <a:graphicData uri="http://schemas.openxmlformats.org/drawingml/2006/table">
            <a:tbl>
              <a:tblPr/>
              <a:tblGrid>
                <a:gridCol w="1008001"/>
                <a:gridCol w="636632"/>
                <a:gridCol w="636632"/>
                <a:gridCol w="636632"/>
                <a:gridCol w="636632"/>
                <a:gridCol w="636632"/>
              </a:tblGrid>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gridSpan="3">
                  <a:txBody>
                    <a:bodyPr/>
                    <a:lstStyle/>
                    <a:p>
                      <a:pPr algn="ctr" fontAlgn="b"/>
                      <a:r>
                        <a:rPr lang="en-GB" sz="1100" b="0" i="0" u="none" strike="noStrike">
                          <a:solidFill>
                            <a:srgbClr val="000000"/>
                          </a:solidFill>
                          <a:effectLst/>
                          <a:latin typeface="Calibri" panose="020F0502020204030204" pitchFamily="34" charset="0"/>
                        </a:rPr>
                        <a:t>GSICS - OPERATION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panose="020F0502020204030204" pitchFamily="34" charset="0"/>
                        </a:rPr>
                        <a:t>Meteosat-08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THU62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THU73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TOZ</a:t>
                      </a: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dirty="0" smtClean="0">
                          <a:solidFill>
                            <a:srgbClr val="000000"/>
                          </a:solidFill>
                          <a:effectLst/>
                          <a:latin typeface="Calibri" panose="020F0502020204030204" pitchFamily="34" charset="0"/>
                        </a:rPr>
                        <a:t>COT</a:t>
                      </a:r>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dirty="0" smtClean="0">
                          <a:solidFill>
                            <a:srgbClr val="000000"/>
                          </a:solidFill>
                          <a:effectLst/>
                          <a:latin typeface="Calibri" panose="020F0502020204030204" pitchFamily="34" charset="0"/>
                        </a:rPr>
                        <a:t>CTP</a:t>
                      </a:r>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DU</a:t>
                      </a: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err="1" smtClean="0">
                          <a:solidFill>
                            <a:srgbClr val="000000"/>
                          </a:solidFill>
                          <a:effectLst/>
                          <a:latin typeface="Calibri" panose="020F0502020204030204" pitchFamily="34" charset="0"/>
                        </a:rPr>
                        <a:t>hPa</a:t>
                      </a:r>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panose="020F0502020204030204" pitchFamily="34" charset="0"/>
                        </a:rPr>
                        <a:t>Mean Diff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a:solidFill>
                            <a:srgbClr val="000000"/>
                          </a:solidFill>
                          <a:effectLst/>
                          <a:latin typeface="Calibri" panose="020F0502020204030204" pitchFamily="34" charset="0"/>
                        </a:rPr>
                        <a:t>0.8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dirty="0">
                          <a:solidFill>
                            <a:srgbClr val="000000"/>
                          </a:solidFill>
                          <a:effectLst/>
                          <a:latin typeface="Calibri" panose="020F0502020204030204" pitchFamily="34" charset="0"/>
                        </a:rPr>
                        <a:t>-0.29</a:t>
                      </a: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dirty="0">
                          <a:solidFill>
                            <a:srgbClr val="000000"/>
                          </a:solidFill>
                          <a:effectLst/>
                          <a:latin typeface="Calibri" panose="020F0502020204030204" pitchFamily="34" charset="0"/>
                        </a:rPr>
                        <a:t>-0.06</a:t>
                      </a: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dirty="0">
                          <a:solidFill>
                            <a:srgbClr val="000000"/>
                          </a:solidFill>
                          <a:effectLst/>
                          <a:latin typeface="Calibri" panose="020F0502020204030204" pitchFamily="34" charset="0"/>
                        </a:rPr>
                        <a:t>8.1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Std Error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1" i="0" u="none" strike="noStrike">
                          <a:solidFill>
                            <a:srgbClr val="000000"/>
                          </a:solidFill>
                          <a:effectLst/>
                          <a:latin typeface="Calibri" panose="020F0502020204030204" pitchFamily="34" charset="0"/>
                        </a:rPr>
                        <a:t>0.1</a:t>
                      </a:r>
                    </a:p>
                  </a:txBody>
                  <a:tcPr marL="9525" marR="9525" marT="9525" marB="0" anchor="b">
                    <a:lnL>
                      <a:noFill/>
                    </a:lnL>
                    <a:lnR>
                      <a:noFill/>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0.05</a:t>
                      </a:r>
                    </a:p>
                  </a:txBody>
                  <a:tcPr marL="9525" marR="9525" marT="9525" marB="0" anchor="b">
                    <a:lnL>
                      <a:noFill/>
                    </a:lnL>
                    <a:lnR w="6350" cap="flat" cmpd="sng" algn="ctr">
                      <a:noFill/>
                      <a:prstDash val="solid"/>
                      <a:round/>
                      <a:headEnd type="none" w="med" len="med"/>
                      <a:tailEnd type="none" w="med" len="med"/>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0.02</a:t>
                      </a:r>
                    </a:p>
                  </a:txBody>
                  <a:tcPr marL="9525" marR="9525" marT="9525" marB="0" anchor="b">
                    <a:lnL>
                      <a:noFill/>
                    </a:lnL>
                    <a:lnR w="6350" cap="flat" cmpd="sng" algn="ctr">
                      <a:noFill/>
                      <a:prstDash val="solid"/>
                      <a:round/>
                      <a:headEnd type="none" w="med" len="med"/>
                      <a:tailEnd type="none" w="med" len="med"/>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0.2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Diff #Pixels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-0.8</a:t>
                      </a: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smtClean="0">
                          <a:solidFill>
                            <a:srgbClr val="000000"/>
                          </a:solidFill>
                          <a:effectLst/>
                          <a:latin typeface="Calibri" panose="020F0502020204030204" pitchFamily="34" charset="0"/>
                        </a:rPr>
                        <a:t>0.8</a:t>
                      </a:r>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0.7</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panose="020F0502020204030204" pitchFamily="34" charset="0"/>
                        </a:rPr>
                        <a:t>Meteosat-11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THU62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THU73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TOZ</a:t>
                      </a: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dirty="0" smtClean="0">
                          <a:solidFill>
                            <a:srgbClr val="000000"/>
                          </a:solidFill>
                          <a:effectLst/>
                          <a:latin typeface="Calibri" panose="020F0502020204030204" pitchFamily="34" charset="0"/>
                        </a:rPr>
                        <a:t>COT</a:t>
                      </a:r>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dirty="0" smtClean="0">
                          <a:solidFill>
                            <a:srgbClr val="000000"/>
                          </a:solidFill>
                          <a:effectLst/>
                          <a:latin typeface="Calibri" panose="020F0502020204030204" pitchFamily="34" charset="0"/>
                        </a:rPr>
                        <a:t>CTP</a:t>
                      </a:r>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DU</a:t>
                      </a: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err="1" smtClean="0">
                          <a:solidFill>
                            <a:srgbClr val="000000"/>
                          </a:solidFill>
                          <a:effectLst/>
                          <a:latin typeface="Calibri" panose="020F0502020204030204" pitchFamily="34" charset="0"/>
                        </a:rPr>
                        <a:t>hPa</a:t>
                      </a:r>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panose="020F0502020204030204" pitchFamily="34" charset="0"/>
                        </a:rPr>
                        <a:t>Mean Diff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a:solidFill>
                            <a:srgbClr val="000000"/>
                          </a:solidFill>
                          <a:effectLst/>
                          <a:latin typeface="Calibri" panose="020F0502020204030204" pitchFamily="34" charset="0"/>
                        </a:rPr>
                        <a:t>0.4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dirty="0">
                          <a:solidFill>
                            <a:srgbClr val="000000"/>
                          </a:solidFill>
                          <a:effectLst/>
                          <a:latin typeface="Calibri" panose="020F0502020204030204" pitchFamily="34" charset="0"/>
                        </a:rPr>
                        <a:t>0.33</a:t>
                      </a: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dirty="0">
                          <a:solidFill>
                            <a:srgbClr val="000000"/>
                          </a:solidFill>
                          <a:effectLst/>
                          <a:latin typeface="Calibri" panose="020F0502020204030204" pitchFamily="34" charset="0"/>
                        </a:rPr>
                        <a:t>-0.28</a:t>
                      </a:r>
                    </a:p>
                  </a:txBody>
                  <a:tcPr marL="9525" marR="9525" marT="9525" marB="0" anchor="b">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dirty="0">
                          <a:solidFill>
                            <a:srgbClr val="000000"/>
                          </a:solidFill>
                          <a:effectLst/>
                          <a:latin typeface="Calibri" panose="020F0502020204030204" pitchFamily="34" charset="0"/>
                        </a:rPr>
                        <a:t>-2.2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Std Error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1" i="0" u="none" strike="noStrike">
                          <a:solidFill>
                            <a:srgbClr val="000000"/>
                          </a:solidFill>
                          <a:effectLst/>
                          <a:latin typeface="Calibri" panose="020F0502020204030204" pitchFamily="34" charset="0"/>
                        </a:rPr>
                        <a:t>0.1</a:t>
                      </a:r>
                    </a:p>
                  </a:txBody>
                  <a:tcPr marL="9525" marR="9525" marT="9525" marB="0" anchor="b">
                    <a:lnL>
                      <a:noFill/>
                    </a:lnL>
                    <a:lnR>
                      <a:noFill/>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0.05</a:t>
                      </a:r>
                    </a:p>
                  </a:txBody>
                  <a:tcPr marL="9525" marR="9525" marT="9525" marB="0" anchor="b">
                    <a:lnL>
                      <a:noFill/>
                    </a:lnL>
                    <a:lnR w="6350" cap="flat" cmpd="sng" algn="ctr">
                      <a:noFill/>
                      <a:prstDash val="solid"/>
                      <a:round/>
                      <a:headEnd type="none" w="med" len="med"/>
                      <a:tailEnd type="none" w="med" len="med"/>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0.01</a:t>
                      </a:r>
                    </a:p>
                  </a:txBody>
                  <a:tcPr marL="9525" marR="9525" marT="9525" marB="0" anchor="b">
                    <a:lnL>
                      <a:noFill/>
                    </a:lnL>
                    <a:lnR w="6350" cap="flat" cmpd="sng" algn="ctr">
                      <a:noFill/>
                      <a:prstDash val="solid"/>
                      <a:round/>
                      <a:headEnd type="none" w="med" len="med"/>
                      <a:tailEnd type="none" w="med" len="med"/>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0.2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Diff #Pixels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-0.4</a:t>
                      </a: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-0.18</a:t>
                      </a:r>
                    </a:p>
                  </a:txBody>
                  <a:tcPr marL="9525" marR="9525" marT="9525" marB="0" anchor="b">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-0.2</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0806"/>
            <a:ext cx="9906000" cy="3004029"/>
          </a:xfrm>
          <a:prstGeom prst="rect">
            <a:avLst/>
          </a:prstGeom>
        </p:spPr>
      </p:pic>
      <p:sp>
        <p:nvSpPr>
          <p:cNvPr id="11" name="Content Placeholder 2"/>
          <p:cNvSpPr txBox="1">
            <a:spLocks/>
          </p:cNvSpPr>
          <p:nvPr/>
        </p:nvSpPr>
        <p:spPr bwMode="auto">
          <a:xfrm>
            <a:off x="517532" y="3350720"/>
            <a:ext cx="8452509" cy="3569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2000" indent="-252000" algn="l" rtl="0" eaLnBrk="1" fontAlgn="base" hangingPunct="1">
              <a:spcBef>
                <a:spcPts val="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pPr marL="0" indent="0">
              <a:buNone/>
            </a:pPr>
            <a:r>
              <a:rPr lang="en-US" sz="1400" b="0" dirty="0" smtClean="0">
                <a:solidFill>
                  <a:srgbClr val="FF0000"/>
                </a:solidFill>
              </a:rPr>
              <a:t>But not only cause of THU differences between Meteosat-10 &amp; -8 !</a:t>
            </a:r>
            <a:endParaRPr lang="en-US" sz="1400" b="0" kern="0" dirty="0">
              <a:solidFill>
                <a:srgbClr val="FF0000"/>
              </a:solidFill>
            </a:endParaRPr>
          </a:p>
        </p:txBody>
      </p:sp>
    </p:spTree>
    <p:extLst>
      <p:ext uri="{BB962C8B-B14F-4D97-AF65-F5344CB8AC3E}">
        <p14:creationId xmlns:p14="http://schemas.microsoft.com/office/powerpoint/2010/main" val="443374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on Global Instability Index Products</a:t>
            </a:r>
            <a:endParaRPr lang="en-GB" dirty="0"/>
          </a:p>
        </p:txBody>
      </p:sp>
      <p:sp>
        <p:nvSpPr>
          <p:cNvPr id="6" name="Content Placeholder 2"/>
          <p:cNvSpPr txBox="1">
            <a:spLocks/>
          </p:cNvSpPr>
          <p:nvPr/>
        </p:nvSpPr>
        <p:spPr bwMode="auto">
          <a:xfrm>
            <a:off x="266701" y="992189"/>
            <a:ext cx="4766545"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40000" lnSpcReduction="20000"/>
          </a:bodyPr>
          <a:lstStyle>
            <a:lvl1pPr marL="252000" indent="-252000" algn="l" rtl="0" eaLnBrk="1" fontAlgn="base" hangingPunct="1">
              <a:spcBef>
                <a:spcPts val="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r>
              <a:rPr lang="en-US" b="0" dirty="0" smtClean="0"/>
              <a:t>Global Instability Index (GII) products include</a:t>
            </a:r>
          </a:p>
          <a:p>
            <a:pPr lvl="1"/>
            <a:r>
              <a:rPr lang="en-US" b="0" dirty="0" smtClean="0"/>
              <a:t>Integrated </a:t>
            </a:r>
            <a:r>
              <a:rPr lang="en-US" b="0" dirty="0" err="1" smtClean="0"/>
              <a:t>Precipitable</a:t>
            </a:r>
            <a:r>
              <a:rPr lang="en-US" b="0" dirty="0" smtClean="0"/>
              <a:t> Water in 3 layers</a:t>
            </a:r>
          </a:p>
          <a:p>
            <a:pPr lvl="1"/>
            <a:r>
              <a:rPr lang="en-US" b="0" dirty="0" smtClean="0"/>
              <a:t>Total </a:t>
            </a:r>
            <a:r>
              <a:rPr lang="en-US" b="0" dirty="0" err="1" smtClean="0"/>
              <a:t>Precipitable</a:t>
            </a:r>
            <a:r>
              <a:rPr lang="en-US" b="0" dirty="0" smtClean="0"/>
              <a:t> Water</a:t>
            </a:r>
          </a:p>
          <a:p>
            <a:pPr lvl="1"/>
            <a:r>
              <a:rPr lang="en-US" b="0" dirty="0" smtClean="0"/>
              <a:t>K-index</a:t>
            </a:r>
          </a:p>
          <a:p>
            <a:pPr lvl="1"/>
            <a:r>
              <a:rPr lang="en-US" b="0" dirty="0" smtClean="0"/>
              <a:t>Lifted Index</a:t>
            </a:r>
          </a:p>
          <a:p>
            <a:pPr lvl="1"/>
            <a:endParaRPr lang="en-US" b="0" dirty="0" smtClean="0"/>
          </a:p>
          <a:p>
            <a:r>
              <a:rPr lang="en-GB" b="0" dirty="0" smtClean="0"/>
              <a:t>Only significant impact of GSICS Correction for:</a:t>
            </a:r>
          </a:p>
          <a:p>
            <a:pPr lvl="1"/>
            <a:r>
              <a:rPr lang="en-GB" b="0" dirty="0" smtClean="0"/>
              <a:t>Meteosat-8</a:t>
            </a:r>
          </a:p>
          <a:p>
            <a:pPr lvl="1"/>
            <a:r>
              <a:rPr lang="en-GB" b="0" dirty="0" smtClean="0"/>
              <a:t>Mid-level humidity (IPW2)</a:t>
            </a:r>
            <a:endParaRPr lang="en-GB" b="0" dirty="0"/>
          </a:p>
          <a:p>
            <a:pPr lvl="1"/>
            <a:r>
              <a:rPr lang="en-US" b="0" dirty="0" smtClean="0"/>
              <a:t>K-index – small increase in max on 1 day (below)</a:t>
            </a:r>
          </a:p>
          <a:p>
            <a:endParaRPr lang="en-GB" b="0" kern="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699020987"/>
              </p:ext>
            </p:extLst>
          </p:nvPr>
        </p:nvGraphicFramePr>
        <p:xfrm>
          <a:off x="5114609" y="992189"/>
          <a:ext cx="4622800" cy="2286000"/>
        </p:xfrm>
        <a:graphic>
          <a:graphicData uri="http://schemas.openxmlformats.org/drawingml/2006/table">
            <a:tbl>
              <a:tblPr/>
              <a:tblGrid>
                <a:gridCol w="965200"/>
                <a:gridCol w="609600"/>
                <a:gridCol w="609600"/>
                <a:gridCol w="609600"/>
                <a:gridCol w="609600"/>
                <a:gridCol w="609600"/>
                <a:gridCol w="609600"/>
              </a:tblGrid>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gridSpan="6">
                  <a:txBody>
                    <a:bodyPr/>
                    <a:lstStyle/>
                    <a:p>
                      <a:pPr algn="ctr" fontAlgn="b"/>
                      <a:r>
                        <a:rPr lang="en-GB" sz="1100" b="0" i="0" u="none" strike="noStrike">
                          <a:solidFill>
                            <a:srgbClr val="000000"/>
                          </a:solidFill>
                          <a:effectLst/>
                          <a:latin typeface="Calibri" panose="020F0502020204030204" pitchFamily="34" charset="0"/>
                        </a:rPr>
                        <a:t>GSICS - OPERATION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90500">
                <a:tc>
                  <a:txBody>
                    <a:bodyPr/>
                    <a:lstStyle/>
                    <a:p>
                      <a:pPr algn="l" fontAlgn="b"/>
                      <a:r>
                        <a:rPr lang="en-GB" sz="1100" b="0" i="0" u="none" strike="noStrike">
                          <a:solidFill>
                            <a:srgbClr val="000000"/>
                          </a:solidFill>
                          <a:effectLst/>
                          <a:latin typeface="Calibri" panose="020F0502020204030204" pitchFamily="34" charset="0"/>
                        </a:rPr>
                        <a:t>Meteosat-08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lPW1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lPW2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lPW3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TPW</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KI</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LI</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mm</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mm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mm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mm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panose="020F0502020204030204" pitchFamily="34" charset="0"/>
                        </a:rPr>
                        <a:t>Mean Diff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-0.003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a:solidFill>
                            <a:srgbClr val="000000"/>
                          </a:solidFill>
                          <a:effectLst/>
                          <a:latin typeface="Calibri" panose="020F0502020204030204" pitchFamily="34" charset="0"/>
                        </a:rPr>
                        <a:t>0.041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1" i="0" u="none" strike="noStrike">
                          <a:solidFill>
                            <a:srgbClr val="000000"/>
                          </a:solidFill>
                          <a:effectLst/>
                          <a:latin typeface="Calibri" panose="020F0502020204030204" pitchFamily="34" charset="0"/>
                        </a:rPr>
                        <a:t>0.08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Std Error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0.002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-0.004</a:t>
                      </a:r>
                    </a:p>
                  </a:txBody>
                  <a:tcPr marL="9525" marR="9525" marT="9525"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0.02</a:t>
                      </a:r>
                    </a:p>
                  </a:txBody>
                  <a:tcPr marL="9525" marR="9525" marT="9525"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0.03</a:t>
                      </a:r>
                    </a:p>
                  </a:txBody>
                  <a:tcPr marL="9525" marR="9525" marT="9525" marB="0" anchor="b">
                    <a:lnL>
                      <a:noFill/>
                    </a:lnL>
                    <a:lnR>
                      <a:noFill/>
                    </a:lnR>
                    <a:lnT>
                      <a:noFill/>
                    </a:lnT>
                    <a:lnB>
                      <a:noFill/>
                    </a:lnB>
                  </a:tcPr>
                </a:tc>
                <a:tc>
                  <a:txBody>
                    <a:bodyPr/>
                    <a:lstStyle/>
                    <a:p>
                      <a:pPr algn="r" fontAlgn="b"/>
                      <a:r>
                        <a:rPr lang="en-GB" sz="1100" b="1" i="0" u="none" strike="noStrike">
                          <a:solidFill>
                            <a:srgbClr val="000000"/>
                          </a:solidFill>
                          <a:effectLst/>
                          <a:latin typeface="Calibri" panose="020F0502020204030204" pitchFamily="34" charset="0"/>
                        </a:rPr>
                        <a:t>0.03</a:t>
                      </a:r>
                    </a:p>
                  </a:txBody>
                  <a:tcPr marL="9525" marR="9525" marT="9525"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Diff #Pixels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GB" sz="1100" b="0" i="0" u="none" strike="noStrike" dirty="0">
                          <a:solidFill>
                            <a:srgbClr val="000000"/>
                          </a:solidFill>
                          <a:effectLst/>
                          <a:latin typeface="Calibri" panose="020F0502020204030204" pitchFamily="34" charset="0"/>
                        </a:rPr>
                        <a:t>Meteosat-11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lPW1</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lPW2</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lPW3</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TPW</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GII KI</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GII LI</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190500">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mm</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mm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mm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mm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panose="020F0502020204030204" pitchFamily="34" charset="0"/>
                        </a:rPr>
                        <a:t>Mean Diff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0.000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100" b="0" i="0" u="none" strike="noStrike">
                          <a:solidFill>
                            <a:srgbClr val="000000"/>
                          </a:solidFill>
                          <a:effectLst/>
                          <a:latin typeface="Calibri" panose="020F0502020204030204" pitchFamily="34" charset="0"/>
                        </a:rPr>
                        <a:t>-0.02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Std Error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0.002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0.014</a:t>
                      </a:r>
                    </a:p>
                  </a:txBody>
                  <a:tcPr marL="9525" marR="9525" marT="9525"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0.02</a:t>
                      </a:r>
                    </a:p>
                  </a:txBody>
                  <a:tcPr marL="9525" marR="9525" marT="9525"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0.03</a:t>
                      </a:r>
                    </a:p>
                  </a:txBody>
                  <a:tcPr marL="9525" marR="9525" marT="9525"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0.03</a:t>
                      </a:r>
                    </a:p>
                  </a:txBody>
                  <a:tcPr marL="9525" marR="9525" marT="9525"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0.01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en-GB" sz="1100" b="0" i="0" u="none" strike="noStrike">
                          <a:solidFill>
                            <a:srgbClr val="000000"/>
                          </a:solidFill>
                          <a:effectLst/>
                          <a:latin typeface="Calibri" panose="020F0502020204030204" pitchFamily="34" charset="0"/>
                        </a:rPr>
                        <a:t>Diff #Pixels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0.3</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6303"/>
            <a:ext cx="9906000" cy="2998507"/>
          </a:xfrm>
          <a:prstGeom prst="rect">
            <a:avLst/>
          </a:prstGeom>
        </p:spPr>
      </p:pic>
    </p:spTree>
    <p:extLst>
      <p:ext uri="{BB962C8B-B14F-4D97-AF65-F5344CB8AC3E}">
        <p14:creationId xmlns:p14="http://schemas.microsoft.com/office/powerpoint/2010/main" val="345290752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GSICS Correction reduces Met11-Met8 differences </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04958019"/>
              </p:ext>
            </p:extLst>
          </p:nvPr>
        </p:nvGraphicFramePr>
        <p:xfrm>
          <a:off x="5538356" y="935177"/>
          <a:ext cx="4182380" cy="4611525"/>
        </p:xfrm>
        <a:graphic>
          <a:graphicData uri="http://schemas.openxmlformats.org/drawingml/2006/table">
            <a:tbl>
              <a:tblPr/>
              <a:tblGrid>
                <a:gridCol w="1045595"/>
                <a:gridCol w="1045595"/>
                <a:gridCol w="1045595"/>
                <a:gridCol w="1045595"/>
              </a:tblGrid>
              <a:tr h="288264">
                <a:tc>
                  <a:txBody>
                    <a:bodyPr/>
                    <a:lstStyle/>
                    <a:p>
                      <a:pPr algn="r" fontAlgn="b">
                        <a:lnSpc>
                          <a:spcPct val="150000"/>
                        </a:lnSpc>
                      </a:pPr>
                      <a:r>
                        <a:rPr lang="en-GB" sz="20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150000"/>
                        </a:lnSpc>
                      </a:pPr>
                      <a:r>
                        <a:rPr lang="en-GB" sz="2000" b="0" i="0" u="none" strike="noStrike">
                          <a:solidFill>
                            <a:srgbClr val="000000"/>
                          </a:solidFill>
                          <a:effectLst/>
                          <a:latin typeface="Calibri" panose="020F0502020204030204" pitchFamily="34" charset="0"/>
                        </a:rPr>
                        <a:t>Mean Diff</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150000"/>
                        </a:lnSpc>
                      </a:pPr>
                      <a:r>
                        <a:rPr lang="en-GB" sz="2000" b="0" i="0" u="none" strike="noStrike">
                          <a:solidFill>
                            <a:srgbClr val="000000"/>
                          </a:solidFill>
                          <a:effectLst/>
                          <a:latin typeface="Calibri" panose="020F0502020204030204" pitchFamily="34" charset="0"/>
                        </a:rPr>
                        <a:t>Std Error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GB" sz="2000" b="0" i="0" u="none" strike="noStrike" dirty="0">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264">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GII </a:t>
                      </a:r>
                      <a:r>
                        <a:rPr lang="en-GB" sz="2000" b="0" i="0" u="none" strike="noStrike" dirty="0" smtClean="0">
                          <a:solidFill>
                            <a:srgbClr val="000000"/>
                          </a:solidFill>
                          <a:effectLst/>
                          <a:latin typeface="Calibri" panose="020F0502020204030204" pitchFamily="34" charset="0"/>
                        </a:rPr>
                        <a:t>lPW1  </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0.002</a:t>
                      </a:r>
                    </a:p>
                  </a:txBody>
                  <a:tcPr marL="36000" marR="36000" marT="36000" marB="3600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0.003</a:t>
                      </a:r>
                    </a:p>
                  </a:txBody>
                  <a:tcPr marL="36000" marR="36000" marT="36000" marB="3600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mm</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88264">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GII </a:t>
                      </a:r>
                      <a:r>
                        <a:rPr lang="en-GB" sz="2000" b="1" i="0" u="none" strike="noStrike" dirty="0" smtClean="0">
                          <a:solidFill>
                            <a:srgbClr val="000000"/>
                          </a:solidFill>
                          <a:effectLst/>
                          <a:latin typeface="Calibri" panose="020F0502020204030204" pitchFamily="34" charset="0"/>
                        </a:rPr>
                        <a:t>lPW2</a:t>
                      </a:r>
                      <a:endParaRPr lang="en-GB" sz="2000" b="1"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-0.04</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0.01</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mm</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0" i="0" u="none" strike="noStrike">
                          <a:solidFill>
                            <a:srgbClr val="000000"/>
                          </a:solidFill>
                          <a:effectLst/>
                          <a:latin typeface="Calibri" panose="020F0502020204030204" pitchFamily="34" charset="0"/>
                        </a:rPr>
                        <a:t>GII lPW3</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0" i="0" u="none" strike="noStrike">
                          <a:solidFill>
                            <a:srgbClr val="000000"/>
                          </a:solidFill>
                          <a:effectLst/>
                          <a:latin typeface="Calibri" panose="020F0502020204030204" pitchFamily="34" charset="0"/>
                        </a:rPr>
                        <a:t>0.01</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0.02</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mm</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0" i="0" u="none" strike="noStrike">
                          <a:solidFill>
                            <a:srgbClr val="000000"/>
                          </a:solidFill>
                          <a:effectLst/>
                          <a:latin typeface="Calibri" panose="020F0502020204030204" pitchFamily="34" charset="0"/>
                        </a:rPr>
                        <a:t>GII TPW</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0" i="0" u="none" strike="noStrike">
                          <a:solidFill>
                            <a:srgbClr val="000000"/>
                          </a:solidFill>
                          <a:effectLst/>
                          <a:latin typeface="Calibri" panose="020F0502020204030204" pitchFamily="34" charset="0"/>
                        </a:rPr>
                        <a:t>-0.02</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0.04</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mm</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0" i="0" u="none" strike="noStrike">
                          <a:solidFill>
                            <a:srgbClr val="000000"/>
                          </a:solidFill>
                          <a:effectLst/>
                          <a:latin typeface="Calibri" panose="020F0502020204030204" pitchFamily="34" charset="0"/>
                        </a:rPr>
                        <a:t>GII KI</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0" i="0" u="none" strike="noStrike">
                          <a:solidFill>
                            <a:srgbClr val="000000"/>
                          </a:solidFill>
                          <a:effectLst/>
                          <a:latin typeface="Calibri" panose="020F0502020204030204" pitchFamily="34" charset="0"/>
                        </a:rPr>
                        <a:t>-0.08</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0.05</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a:solidFill>
                            <a:srgbClr val="000000"/>
                          </a:solidFill>
                          <a:effectLst/>
                          <a:latin typeface="Calibri" panose="020F0502020204030204" pitchFamily="34" charset="0"/>
                        </a:rPr>
                        <a:t> </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0" i="0" u="none" strike="noStrike">
                          <a:solidFill>
                            <a:srgbClr val="000000"/>
                          </a:solidFill>
                          <a:effectLst/>
                          <a:latin typeface="Calibri" panose="020F0502020204030204" pitchFamily="34" charset="0"/>
                        </a:rPr>
                        <a:t>GII LI</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0" i="0" u="none" strike="noStrike">
                          <a:solidFill>
                            <a:srgbClr val="000000"/>
                          </a:solidFill>
                          <a:effectLst/>
                          <a:latin typeface="Calibri" panose="020F0502020204030204" pitchFamily="34" charset="0"/>
                        </a:rPr>
                        <a:t>0.00</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0.02</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a:solidFill>
                            <a:srgbClr val="000000"/>
                          </a:solidFill>
                          <a:effectLst/>
                          <a:latin typeface="Calibri" panose="020F0502020204030204" pitchFamily="34" charset="0"/>
                        </a:rPr>
                        <a:t> </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0" i="0" u="none" strike="noStrike">
                          <a:solidFill>
                            <a:srgbClr val="000000"/>
                          </a:solidFill>
                          <a:effectLst/>
                          <a:latin typeface="Calibri" panose="020F0502020204030204" pitchFamily="34" charset="0"/>
                        </a:rPr>
                        <a:t>THU62</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0" i="0" u="none" strike="noStrike">
                          <a:solidFill>
                            <a:srgbClr val="000000"/>
                          </a:solidFill>
                          <a:effectLst/>
                          <a:latin typeface="Calibri" panose="020F0502020204030204" pitchFamily="34" charset="0"/>
                        </a:rPr>
                        <a:t>0.0</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0" i="0" u="none" strike="noStrike" dirty="0">
                          <a:solidFill>
                            <a:srgbClr val="000000"/>
                          </a:solidFill>
                          <a:effectLst/>
                          <a:latin typeface="Calibri" panose="020F0502020204030204" pitchFamily="34" charset="0"/>
                        </a:rPr>
                        <a:t>0.1</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THU73</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-0.4</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0.2</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TOZ</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1" i="0" u="none" strike="noStrike">
                          <a:solidFill>
                            <a:srgbClr val="000000"/>
                          </a:solidFill>
                          <a:effectLst/>
                          <a:latin typeface="Calibri" panose="020F0502020204030204" pitchFamily="34" charset="0"/>
                        </a:rPr>
                        <a:t>0.62</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1" i="0" u="none" strike="noStrike">
                          <a:solidFill>
                            <a:srgbClr val="000000"/>
                          </a:solidFill>
                          <a:effectLst/>
                          <a:latin typeface="Calibri" panose="020F0502020204030204" pitchFamily="34" charset="0"/>
                        </a:rPr>
                        <a:t>0.07</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DU</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COT</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lnSpc>
                          <a:spcPct val="100000"/>
                        </a:lnSpc>
                      </a:pPr>
                      <a:r>
                        <a:rPr lang="en-GB" sz="2000" b="1" i="0" u="none" strike="noStrike">
                          <a:solidFill>
                            <a:srgbClr val="000000"/>
                          </a:solidFill>
                          <a:effectLst/>
                          <a:latin typeface="Calibri" panose="020F0502020204030204" pitchFamily="34" charset="0"/>
                        </a:rPr>
                        <a:t>-0.22</a:t>
                      </a:r>
                    </a:p>
                  </a:txBody>
                  <a:tcPr marL="36000" marR="36000" marT="36000" marB="3600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lnSpc>
                          <a:spcPct val="100000"/>
                        </a:lnSpc>
                      </a:pPr>
                      <a:r>
                        <a:rPr lang="en-GB" sz="2000" b="1" i="0" u="none" strike="noStrike">
                          <a:solidFill>
                            <a:srgbClr val="000000"/>
                          </a:solidFill>
                          <a:effectLst/>
                          <a:latin typeface="Calibri" panose="020F0502020204030204" pitchFamily="34" charset="0"/>
                        </a:rPr>
                        <a:t>0.02</a:t>
                      </a:r>
                    </a:p>
                  </a:txBody>
                  <a:tcPr marL="36000" marR="36000" marT="36000" marB="3600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lnSpc>
                          <a:spcPct val="100000"/>
                        </a:lnSpc>
                      </a:pPr>
                      <a:r>
                        <a:rPr lang="en-GB" sz="2000" b="0" i="0" u="none" strike="noStrike" dirty="0">
                          <a:solidFill>
                            <a:srgbClr val="000000"/>
                          </a:solidFill>
                          <a:effectLst/>
                          <a:latin typeface="Calibri" panose="020F0502020204030204" pitchFamily="34" charset="0"/>
                        </a:rPr>
                        <a:t> </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8264">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CTP</a:t>
                      </a: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-10.3</a:t>
                      </a:r>
                    </a:p>
                  </a:txBody>
                  <a:tcPr marL="36000" marR="36000" marT="36000" marB="3600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lnSpc>
                          <a:spcPct val="100000"/>
                        </a:lnSpc>
                      </a:pPr>
                      <a:r>
                        <a:rPr lang="en-GB" sz="2000" b="1" i="0" u="none" strike="noStrike" dirty="0">
                          <a:solidFill>
                            <a:srgbClr val="000000"/>
                          </a:solidFill>
                          <a:effectLst/>
                          <a:latin typeface="Calibri" panose="020F0502020204030204" pitchFamily="34" charset="0"/>
                        </a:rPr>
                        <a:t>0.3</a:t>
                      </a:r>
                    </a:p>
                  </a:txBody>
                  <a:tcPr marL="36000" marR="36000" marT="36000" marB="3600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lnSpc>
                          <a:spcPct val="100000"/>
                        </a:lnSpc>
                      </a:pPr>
                      <a:r>
                        <a:rPr lang="en-GB" sz="2000" b="0" i="0" u="none" strike="noStrike" dirty="0" smtClean="0">
                          <a:solidFill>
                            <a:srgbClr val="000000"/>
                          </a:solidFill>
                          <a:effectLst/>
                          <a:latin typeface="Calibri" panose="020F0502020204030204" pitchFamily="34" charset="0"/>
                        </a:rPr>
                        <a:t> </a:t>
                      </a:r>
                      <a:r>
                        <a:rPr lang="en-GB" sz="2000" b="0" i="0" u="none" strike="noStrike" dirty="0" err="1" smtClean="0">
                          <a:solidFill>
                            <a:srgbClr val="000000"/>
                          </a:solidFill>
                          <a:effectLst/>
                          <a:latin typeface="Calibri" panose="020F0502020204030204" pitchFamily="34" charset="0"/>
                        </a:rPr>
                        <a:t>hPa</a:t>
                      </a:r>
                      <a:endParaRPr lang="en-GB" sz="2000" b="0" i="0" u="none" strike="noStrike" dirty="0">
                        <a:solidFill>
                          <a:srgbClr val="000000"/>
                        </a:solidFill>
                        <a:effectLst/>
                        <a:latin typeface="Calibri" panose="020F0502020204030204" pitchFamily="34" charset="0"/>
                      </a:endParaRPr>
                    </a:p>
                  </a:txBody>
                  <a:tcPr marL="36000" marR="36000" marT="3600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5538356" y="5568905"/>
            <a:ext cx="4182380" cy="94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Mean Change</a:t>
            </a:r>
            <a:r>
              <a:rPr kumimoji="0" lang="en-GB" altLang="en-US" sz="1400" b="1" i="1" u="none" strike="noStrike" cap="none" normalizeH="0" dirty="0" smtClean="0">
                <a:ln>
                  <a:noFill/>
                </a:ln>
                <a:solidFill>
                  <a:schemeClr val="tx1"/>
                </a:solidFill>
                <a:effectLst/>
                <a:latin typeface="Arial" panose="020B0604020202020204" pitchFamily="34" charset="0"/>
                <a:ea typeface="Times New Roman" panose="02020603050405020304" pitchFamily="18" charset="0"/>
              </a:rPr>
              <a:t> in </a:t>
            </a:r>
            <a:r>
              <a:rPr kumimoji="0" lang="en-GB" altLang="en-US" sz="14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Difference of MPEF products (Meteosat-11) – (Meteosat-8)</a:t>
            </a:r>
            <a:br>
              <a:rPr kumimoji="0" lang="en-GB" altLang="en-US" sz="14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GB" altLang="en-US" sz="14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after applying GSICS Correction</a:t>
            </a:r>
            <a:br>
              <a:rPr kumimoji="0" lang="en-GB" altLang="en-US" sz="14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GB" altLang="en-US" sz="14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1-15 June 2018</a:t>
            </a:r>
            <a:endParaRPr kumimoji="0" lang="en-GB"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8" name="Content Placeholder 2"/>
          <p:cNvSpPr txBox="1">
            <a:spLocks/>
          </p:cNvSpPr>
          <p:nvPr/>
        </p:nvSpPr>
        <p:spPr bwMode="auto">
          <a:xfrm>
            <a:off x="266701" y="992188"/>
            <a:ext cx="5271655" cy="56551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252000" indent="-252000" algn="l" rtl="0" eaLnBrk="1" fontAlgn="base" hangingPunct="1">
              <a:spcBef>
                <a:spcPts val="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r>
              <a:rPr lang="en-US" b="0" dirty="0" smtClean="0"/>
              <a:t>Showed some MPEF products sensitive to calibration changes covered by GSICS Correction</a:t>
            </a:r>
          </a:p>
          <a:p>
            <a:pPr lvl="1"/>
            <a:r>
              <a:rPr lang="en-US" b="0" dirty="0" smtClean="0"/>
              <a:t>Cloud, Instability</a:t>
            </a:r>
          </a:p>
          <a:p>
            <a:pPr lvl="1"/>
            <a:r>
              <a:rPr lang="en-US" b="0" dirty="0" smtClean="0"/>
              <a:t>Humidity, Ozone</a:t>
            </a:r>
          </a:p>
          <a:p>
            <a:endParaRPr lang="en-US" b="0" dirty="0"/>
          </a:p>
          <a:p>
            <a:r>
              <a:rPr lang="en-US" b="0" dirty="0" smtClean="0"/>
              <a:t>But does GSICS Correction reduce differences?</a:t>
            </a:r>
          </a:p>
          <a:p>
            <a:pPr lvl="1"/>
            <a:r>
              <a:rPr lang="en-US" b="0" dirty="0" smtClean="0"/>
              <a:t>Yes! </a:t>
            </a:r>
          </a:p>
          <a:p>
            <a:pPr lvl="1"/>
            <a:r>
              <a:rPr lang="en-US" b="0" dirty="0" smtClean="0"/>
              <a:t>Statistically significant, if not physically </a:t>
            </a:r>
          </a:p>
          <a:p>
            <a:pPr lvl="1"/>
            <a:r>
              <a:rPr lang="en-US" b="0" dirty="0" err="1" smtClean="0"/>
              <a:t>Precipitable</a:t>
            </a:r>
            <a:r>
              <a:rPr lang="en-US" b="0" dirty="0" smtClean="0"/>
              <a:t> Water by 0.04 /~10mm</a:t>
            </a:r>
          </a:p>
          <a:p>
            <a:pPr lvl="1"/>
            <a:r>
              <a:rPr lang="en-US" b="0" dirty="0" smtClean="0"/>
              <a:t>Tropospheric Humidity by 0.4%</a:t>
            </a:r>
          </a:p>
          <a:p>
            <a:pPr lvl="1"/>
            <a:r>
              <a:rPr lang="en-US" b="0" dirty="0" smtClean="0"/>
              <a:t>Cloud Optical Thickness by 0.22 /~10</a:t>
            </a:r>
          </a:p>
          <a:p>
            <a:pPr lvl="1"/>
            <a:r>
              <a:rPr lang="en-US" b="0" dirty="0" smtClean="0"/>
              <a:t>Cloud Top Pressure by 10 /~500 </a:t>
            </a:r>
            <a:r>
              <a:rPr lang="en-US" b="0" dirty="0" err="1" smtClean="0"/>
              <a:t>hPa</a:t>
            </a:r>
            <a:endParaRPr lang="en-US" b="0" dirty="0" smtClean="0"/>
          </a:p>
          <a:p>
            <a:pPr lvl="1"/>
            <a:endParaRPr lang="en-US" b="0" dirty="0" smtClean="0"/>
          </a:p>
          <a:p>
            <a:r>
              <a:rPr lang="en-US" b="0" dirty="0" smtClean="0"/>
              <a:t>But</a:t>
            </a:r>
          </a:p>
          <a:p>
            <a:pPr lvl="1"/>
            <a:r>
              <a:rPr lang="en-US" b="0" dirty="0" smtClean="0"/>
              <a:t>Total Ozone by +0.62 / 300 DU</a:t>
            </a:r>
          </a:p>
          <a:p>
            <a:endParaRPr lang="en-US" b="0" dirty="0" smtClean="0"/>
          </a:p>
          <a:p>
            <a:endParaRPr lang="en-US" b="0" dirty="0" smtClean="0"/>
          </a:p>
          <a:p>
            <a:endParaRPr lang="en-GB" b="0" kern="0" dirty="0"/>
          </a:p>
        </p:txBody>
      </p:sp>
    </p:spTree>
    <p:extLst>
      <p:ext uri="{BB962C8B-B14F-4D97-AF65-F5344CB8AC3E}">
        <p14:creationId xmlns:p14="http://schemas.microsoft.com/office/powerpoint/2010/main" val="310811796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06" y="1047470"/>
            <a:ext cx="9144000" cy="5143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06" y="1047470"/>
            <a:ext cx="9144000" cy="5143500"/>
          </a:xfrm>
          <a:prstGeom prst="rect">
            <a:avLst/>
          </a:prstGeom>
        </p:spPr>
      </p:pic>
      <p:sp>
        <p:nvSpPr>
          <p:cNvPr id="2" name="Title 1"/>
          <p:cNvSpPr>
            <a:spLocks noGrp="1"/>
          </p:cNvSpPr>
          <p:nvPr>
            <p:ph type="title"/>
          </p:nvPr>
        </p:nvSpPr>
        <p:spPr/>
        <p:txBody>
          <a:bodyPr/>
          <a:lstStyle/>
          <a:p>
            <a:r>
              <a:rPr lang="en-GB" dirty="0" smtClean="0"/>
              <a:t>Meteosat-8 High Inclination Geostationary Orbit</a:t>
            </a:r>
            <a:endParaRPr lang="en-GB" dirty="0"/>
          </a:p>
        </p:txBody>
      </p:sp>
      <p:sp>
        <p:nvSpPr>
          <p:cNvPr id="6" name="Content Placeholder 2"/>
          <p:cNvSpPr txBox="1">
            <a:spLocks/>
          </p:cNvSpPr>
          <p:nvPr/>
        </p:nvSpPr>
        <p:spPr bwMode="auto">
          <a:xfrm>
            <a:off x="5076808" y="1116013"/>
            <a:ext cx="4485498" cy="5280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252000" indent="-252000" algn="l" rtl="0" eaLnBrk="1" fontAlgn="base" hangingPunct="1">
              <a:spcBef>
                <a:spcPts val="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r>
              <a:rPr lang="en-GB" sz="2000" b="0" kern="0" dirty="0" smtClean="0"/>
              <a:t>Meteosat-8 high inclination orbit:</a:t>
            </a:r>
          </a:p>
          <a:p>
            <a:pPr lvl="1"/>
            <a:r>
              <a:rPr lang="en-GB" sz="1600" b="0" kern="0" dirty="0" smtClean="0"/>
              <a:t>Now ±5.6°N/S, ±0.2°E/W</a:t>
            </a:r>
          </a:p>
          <a:p>
            <a:pPr lvl="1"/>
            <a:r>
              <a:rPr lang="en-GB" sz="1600" b="0" kern="0" dirty="0" smtClean="0"/>
              <a:t>Inclination continues to grow…</a:t>
            </a:r>
          </a:p>
          <a:p>
            <a:r>
              <a:rPr lang="en-GB" sz="2000" b="0" kern="0" dirty="0" smtClean="0"/>
              <a:t>Significant impact on radiances</a:t>
            </a:r>
          </a:p>
          <a:p>
            <a:pPr lvl="1"/>
            <a:r>
              <a:rPr lang="en-GB" sz="1600" b="0" kern="0" dirty="0" smtClean="0"/>
              <a:t>Especially in non-window channels</a:t>
            </a:r>
          </a:p>
          <a:p>
            <a:r>
              <a:rPr lang="en-GB" sz="2000" b="0" kern="0" dirty="0" smtClean="0"/>
              <a:t>Need to account for actual sub-satellite position in L2 processing</a:t>
            </a:r>
          </a:p>
          <a:p>
            <a:pPr lvl="1"/>
            <a:r>
              <a:rPr lang="en-GB" sz="1600" b="0" kern="0" dirty="0" smtClean="0"/>
              <a:t>Chebyshev polynomials in L1.5 HDR</a:t>
            </a:r>
          </a:p>
          <a:p>
            <a:pPr lvl="1"/>
            <a:r>
              <a:rPr lang="en-GB" sz="1600" b="0" kern="0" dirty="0" smtClean="0"/>
              <a:t>e.g. </a:t>
            </a:r>
            <a:r>
              <a:rPr lang="en-GB" sz="1600" b="0" kern="0" dirty="0"/>
              <a:t>for </a:t>
            </a:r>
            <a:r>
              <a:rPr lang="en-GB" sz="1600" b="0" kern="0" dirty="0" smtClean="0"/>
              <a:t>±4.3°N/S changes in 2016</a:t>
            </a:r>
            <a:endParaRPr lang="en-GB" sz="1600" b="0" kern="0" dirty="0"/>
          </a:p>
          <a:p>
            <a:pPr lvl="1"/>
            <a:r>
              <a:rPr lang="en-GB" sz="1600" b="0" kern="0" dirty="0" smtClean="0"/>
              <a:t>WV7.3 CSR up to </a:t>
            </a:r>
            <a:r>
              <a:rPr lang="en-US" sz="1600" b="0" kern="0" dirty="0"/>
              <a:t>+3.5/-4.7K </a:t>
            </a:r>
            <a:endParaRPr lang="en-US" sz="1600" b="0" kern="0" dirty="0" smtClean="0"/>
          </a:p>
          <a:p>
            <a:pPr marL="457200" lvl="1" indent="0">
              <a:buNone/>
            </a:pPr>
            <a:r>
              <a:rPr lang="en-GB" sz="1600" b="0" kern="0" dirty="0" smtClean="0"/>
              <a:t>                                ~±1K at mid-latitudes</a:t>
            </a:r>
          </a:p>
          <a:p>
            <a:r>
              <a:rPr lang="en-GB" sz="2000" b="0" kern="0" dirty="0" smtClean="0"/>
              <a:t>THU product interpolates auxiliary data between ECMWF runs</a:t>
            </a:r>
          </a:p>
          <a:p>
            <a:pPr lvl="1"/>
            <a:r>
              <a:rPr lang="en-GB" sz="1600" b="0" kern="0" dirty="0" smtClean="0"/>
              <a:t>Including Sub-satellite position</a:t>
            </a:r>
          </a:p>
          <a:p>
            <a:r>
              <a:rPr lang="en-GB" sz="2000" b="0" kern="0" dirty="0"/>
              <a:t>Introduces </a:t>
            </a:r>
            <a:r>
              <a:rPr lang="en-GB" sz="2000" b="0" kern="0" dirty="0" smtClean="0"/>
              <a:t>errors </a:t>
            </a:r>
            <a:r>
              <a:rPr lang="en-GB" sz="2000" b="0" kern="0" dirty="0"/>
              <a:t>up to ~2° </a:t>
            </a:r>
            <a:r>
              <a:rPr lang="en-GB" sz="2000" b="0" kern="0" dirty="0" smtClean="0"/>
              <a:t>@09z</a:t>
            </a:r>
          </a:p>
          <a:p>
            <a:pPr lvl="1"/>
            <a:r>
              <a:rPr lang="en-GB" sz="1600" b="0" kern="0" dirty="0" smtClean="0"/>
              <a:t>~±0.3K change in </a:t>
            </a:r>
            <a:r>
              <a:rPr lang="en-GB" sz="1600" b="0" kern="0" dirty="0"/>
              <a:t>WV7.3 CSR </a:t>
            </a:r>
            <a:r>
              <a:rPr lang="en-GB" sz="1600" b="0" kern="0" dirty="0" smtClean="0"/>
              <a:t>mid-</a:t>
            </a:r>
            <a:r>
              <a:rPr lang="en-GB" sz="1600" b="0" kern="0" dirty="0" err="1" smtClean="0"/>
              <a:t>lat</a:t>
            </a:r>
            <a:endParaRPr lang="en-GB" sz="1600" b="0" kern="0" dirty="0" smtClean="0"/>
          </a:p>
          <a:p>
            <a:pPr lvl="1"/>
            <a:r>
              <a:rPr lang="en-GB" sz="1600" b="0" kern="0" dirty="0" smtClean="0"/>
              <a:t>~ calibration variations</a:t>
            </a:r>
          </a:p>
          <a:p>
            <a:r>
              <a:rPr lang="en-US" sz="2000" b="0" kern="0" dirty="0" smtClean="0"/>
              <a:t>Explains diurnal </a:t>
            </a:r>
            <a:r>
              <a:rPr lang="en-US" sz="2000" b="0" kern="0" dirty="0"/>
              <a:t>variations in </a:t>
            </a:r>
            <a:r>
              <a:rPr lang="en-US" sz="2000" b="0" kern="0" dirty="0" smtClean="0"/>
              <a:t>difference </a:t>
            </a:r>
            <a:r>
              <a:rPr lang="en-US" sz="2000" b="0" kern="0" dirty="0"/>
              <a:t>of </a:t>
            </a:r>
            <a:r>
              <a:rPr lang="en-US" sz="2000" b="0" kern="0" dirty="0" smtClean="0"/>
              <a:t>THU from </a:t>
            </a:r>
            <a:r>
              <a:rPr lang="en-US" sz="2000" b="0" kern="0" dirty="0"/>
              <a:t>Met-8 </a:t>
            </a:r>
            <a:r>
              <a:rPr lang="en-US" sz="2000" b="0" kern="0" dirty="0" smtClean="0"/>
              <a:t>/-10</a:t>
            </a:r>
            <a:endParaRPr lang="en-US" sz="2000" b="0" kern="0" dirty="0"/>
          </a:p>
          <a:p>
            <a:endParaRPr lang="en-GB" sz="2000" b="0" kern="0" dirty="0"/>
          </a:p>
        </p:txBody>
      </p:sp>
    </p:spTree>
    <p:extLst>
      <p:ext uri="{BB962C8B-B14F-4D97-AF65-F5344CB8AC3E}">
        <p14:creationId xmlns:p14="http://schemas.microsoft.com/office/powerpoint/2010/main" val="3459759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&amp; </a:t>
            </a:r>
            <a:r>
              <a:rPr lang="en-GB" dirty="0" smtClean="0">
                <a:solidFill>
                  <a:schemeClr val="accent1"/>
                </a:solidFill>
              </a:rPr>
              <a:t>Way Forward</a:t>
            </a:r>
            <a:endParaRPr lang="en-GB" dirty="0">
              <a:solidFill>
                <a:schemeClr val="accent1"/>
              </a:solidFill>
            </a:endParaRPr>
          </a:p>
        </p:txBody>
      </p:sp>
      <p:sp>
        <p:nvSpPr>
          <p:cNvPr id="3" name="Content Placeholder 2"/>
          <p:cNvSpPr>
            <a:spLocks noGrp="1"/>
          </p:cNvSpPr>
          <p:nvPr>
            <p:ph idx="1"/>
          </p:nvPr>
        </p:nvSpPr>
        <p:spPr>
          <a:xfrm>
            <a:off x="266700" y="992189"/>
            <a:ext cx="9447213" cy="5562724"/>
          </a:xfrm>
        </p:spPr>
        <p:txBody>
          <a:bodyPr>
            <a:normAutofit fontScale="55000" lnSpcReduction="20000"/>
          </a:bodyPr>
          <a:lstStyle/>
          <a:p>
            <a:r>
              <a:rPr lang="en-GB" dirty="0" smtClean="0"/>
              <a:t>SEVIRI Calibration </a:t>
            </a:r>
            <a:r>
              <a:rPr lang="en-GB" dirty="0"/>
              <a:t>remains (mostly) very good</a:t>
            </a:r>
            <a:endParaRPr lang="en-GB" dirty="0" smtClean="0"/>
          </a:p>
          <a:p>
            <a:pPr lvl="1"/>
            <a:r>
              <a:rPr lang="en-GB" b="1" dirty="0" smtClean="0"/>
              <a:t>GSICS Corrections</a:t>
            </a:r>
          </a:p>
          <a:p>
            <a:pPr lvl="1"/>
            <a:r>
              <a:rPr lang="en-GB" dirty="0"/>
              <a:t>Allow users to correct calibration of Meteosat/SEVIRI</a:t>
            </a:r>
          </a:p>
          <a:p>
            <a:pPr lvl="1"/>
            <a:r>
              <a:rPr lang="en-GB" dirty="0"/>
              <a:t>To be consistent with GSICS Reference (IASI-A)</a:t>
            </a:r>
          </a:p>
          <a:p>
            <a:pPr lvl="1"/>
            <a:r>
              <a:rPr lang="en-GB" dirty="0"/>
              <a:t>Available in L1.5 header</a:t>
            </a:r>
          </a:p>
          <a:p>
            <a:pPr lvl="1"/>
            <a:r>
              <a:rPr lang="en-GB" dirty="0"/>
              <a:t>Impact of GSICS Corrections on MPEF products:</a:t>
            </a:r>
          </a:p>
          <a:p>
            <a:pPr lvl="2"/>
            <a:r>
              <a:rPr lang="en-GB" dirty="0" smtClean="0"/>
              <a:t>Small </a:t>
            </a:r>
            <a:r>
              <a:rPr lang="en-GB" dirty="0"/>
              <a:t>impact on Cloud </a:t>
            </a:r>
            <a:r>
              <a:rPr lang="en-GB" dirty="0" smtClean="0"/>
              <a:t>&amp; Humidity products</a:t>
            </a:r>
          </a:p>
          <a:p>
            <a:pPr lvl="2"/>
            <a:r>
              <a:rPr lang="en-GB" dirty="0" smtClean="0"/>
              <a:t>Reduces difference between Meteosat-8 </a:t>
            </a:r>
            <a:r>
              <a:rPr lang="en-GB" dirty="0"/>
              <a:t>&amp; Meteosat-11 (both low bias</a:t>
            </a:r>
            <a:r>
              <a:rPr lang="en-GB" dirty="0" smtClean="0"/>
              <a:t>)</a:t>
            </a:r>
          </a:p>
          <a:p>
            <a:pPr marL="457200" lvl="1" indent="0">
              <a:buSzPts val="3300"/>
              <a:buNone/>
            </a:pPr>
            <a:r>
              <a:rPr lang="en-US" dirty="0" smtClean="0">
                <a:solidFill>
                  <a:srgbClr val="C00000"/>
                </a:solidFill>
                <a:sym typeface="Wingdings" panose="05000000000000000000" pitchFamily="2" charset="2"/>
              </a:rPr>
              <a:t> Plan to </a:t>
            </a:r>
            <a:r>
              <a:rPr lang="en-US" dirty="0" smtClean="0">
                <a:solidFill>
                  <a:srgbClr val="C00000"/>
                </a:solidFill>
              </a:rPr>
              <a:t>apply GSICS corrections to L2 processing in MPEF</a:t>
            </a:r>
          </a:p>
          <a:p>
            <a:pPr lvl="1"/>
            <a:endParaRPr lang="en-GB" dirty="0"/>
          </a:p>
          <a:p>
            <a:r>
              <a:rPr lang="en-GB" dirty="0" smtClean="0"/>
              <a:t>Accurate use of actual Satellite Position</a:t>
            </a:r>
          </a:p>
          <a:p>
            <a:pPr lvl="1"/>
            <a:r>
              <a:rPr lang="en-GB" dirty="0" smtClean="0"/>
              <a:t>Particularly important for Meteosat-8 – High Inclination</a:t>
            </a:r>
          </a:p>
          <a:p>
            <a:pPr lvl="2"/>
            <a:r>
              <a:rPr lang="en-GB" dirty="0" smtClean="0"/>
              <a:t>Avoid interpolation</a:t>
            </a:r>
          </a:p>
          <a:p>
            <a:pPr lvl="1"/>
            <a:r>
              <a:rPr lang="en-US" dirty="0"/>
              <a:t>Can introduce errors </a:t>
            </a:r>
            <a:r>
              <a:rPr lang="en-GB" dirty="0"/>
              <a:t> ≥ calibration biases</a:t>
            </a:r>
          </a:p>
          <a:p>
            <a:pPr lvl="1"/>
            <a:r>
              <a:rPr lang="en-US" dirty="0" smtClean="0"/>
              <a:t>Diurnal </a:t>
            </a:r>
            <a:r>
              <a:rPr lang="en-US" dirty="0"/>
              <a:t>variations in </a:t>
            </a:r>
            <a:r>
              <a:rPr lang="en-US" dirty="0" smtClean="0"/>
              <a:t>difference of THU from Met-8 &amp; Met-11</a:t>
            </a:r>
            <a:endParaRPr lang="en-US" dirty="0"/>
          </a:p>
          <a:p>
            <a:pPr lvl="2"/>
            <a:r>
              <a:rPr lang="en-US" dirty="0"/>
              <a:t>Due to inaccurate interpolation of sub-satellite position in aux </a:t>
            </a:r>
            <a:r>
              <a:rPr lang="en-US" dirty="0" smtClean="0"/>
              <a:t>data</a:t>
            </a:r>
          </a:p>
          <a:p>
            <a:pPr lvl="1">
              <a:buFont typeface="Wingdings" panose="05000000000000000000" pitchFamily="2" charset="2"/>
              <a:buChar char="è"/>
            </a:pPr>
            <a:r>
              <a:rPr lang="en-US" dirty="0" smtClean="0">
                <a:solidFill>
                  <a:srgbClr val="C00000"/>
                </a:solidFill>
              </a:rPr>
              <a:t>Plan to </a:t>
            </a:r>
            <a:r>
              <a:rPr lang="en-US" smtClean="0">
                <a:solidFill>
                  <a:srgbClr val="C00000"/>
                </a:solidFill>
              </a:rPr>
              <a:t>remove linear interpolation </a:t>
            </a:r>
            <a:r>
              <a:rPr lang="en-US" dirty="0" smtClean="0">
                <a:solidFill>
                  <a:srgbClr val="C00000"/>
                </a:solidFill>
              </a:rPr>
              <a:t>&amp; run RTM </a:t>
            </a:r>
            <a:r>
              <a:rPr lang="en-US" dirty="0">
                <a:solidFill>
                  <a:srgbClr val="C00000"/>
                </a:solidFill>
              </a:rPr>
              <a:t>every repeat </a:t>
            </a:r>
            <a:r>
              <a:rPr lang="en-US" dirty="0" smtClean="0">
                <a:solidFill>
                  <a:srgbClr val="C00000"/>
                </a:solidFill>
              </a:rPr>
              <a:t>cycle</a:t>
            </a:r>
          </a:p>
          <a:p>
            <a:pPr lvl="1">
              <a:buFont typeface="Wingdings" panose="05000000000000000000" pitchFamily="2" charset="2"/>
              <a:buChar char="è"/>
            </a:pPr>
            <a:r>
              <a:rPr lang="en-US" dirty="0" smtClean="0">
                <a:solidFill>
                  <a:srgbClr val="C00000"/>
                </a:solidFill>
              </a:rPr>
              <a:t>Plan to use </a:t>
            </a:r>
            <a:r>
              <a:rPr lang="en-US" dirty="0">
                <a:solidFill>
                  <a:srgbClr val="C00000"/>
                </a:solidFill>
              </a:rPr>
              <a:t>more frequent forecast </a:t>
            </a:r>
            <a:r>
              <a:rPr lang="en-US" dirty="0" smtClean="0">
                <a:solidFill>
                  <a:srgbClr val="C00000"/>
                </a:solidFill>
              </a:rPr>
              <a:t>runs (3-hourly </a:t>
            </a:r>
            <a:r>
              <a:rPr lang="en-US" dirty="0">
                <a:solidFill>
                  <a:srgbClr val="C00000"/>
                </a:solidFill>
              </a:rPr>
              <a:t>ECMWF </a:t>
            </a:r>
            <a:r>
              <a:rPr lang="en-US" dirty="0" smtClean="0">
                <a:solidFill>
                  <a:srgbClr val="C00000"/>
                </a:solidFill>
              </a:rPr>
              <a:t>fields)</a:t>
            </a:r>
            <a:endParaRPr lang="en-US" dirty="0">
              <a:solidFill>
                <a:srgbClr val="C00000"/>
              </a:solidFill>
            </a:endParaRPr>
          </a:p>
          <a:p>
            <a:pPr lvl="2"/>
            <a:r>
              <a:rPr lang="en-US" sz="2900" dirty="0"/>
              <a:t>Will bring other improvements – </a:t>
            </a:r>
            <a:r>
              <a:rPr lang="en-US" sz="2900" dirty="0" smtClean="0"/>
              <a:t>Surface Temperature, Ozone, …</a:t>
            </a:r>
            <a:endParaRPr lang="en-GB" dirty="0" smtClean="0"/>
          </a:p>
          <a:p>
            <a:endParaRPr lang="en-GB" dirty="0" smtClean="0"/>
          </a:p>
        </p:txBody>
      </p:sp>
    </p:spTree>
    <p:extLst>
      <p:ext uri="{BB962C8B-B14F-4D97-AF65-F5344CB8AC3E}">
        <p14:creationId xmlns:p14="http://schemas.microsoft.com/office/powerpoint/2010/main" val="2178979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7" end="1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End</a:t>
            </a:r>
            <a:endParaRPr lang="en-GB" dirty="0"/>
          </a:p>
        </p:txBody>
      </p:sp>
      <p:sp>
        <p:nvSpPr>
          <p:cNvPr id="3" name="Content Placeholder 2"/>
          <p:cNvSpPr>
            <a:spLocks noGrp="1"/>
          </p:cNvSpPr>
          <p:nvPr>
            <p:ph idx="1"/>
          </p:nvPr>
        </p:nvSpPr>
        <p:spPr>
          <a:xfrm>
            <a:off x="0" y="854075"/>
            <a:ext cx="9906000" cy="6003925"/>
          </a:xfrm>
          <a:solidFill>
            <a:schemeClr val="accent2">
              <a:lumMod val="20000"/>
              <a:lumOff val="80000"/>
            </a:schemeClr>
          </a:solidFill>
        </p:spPr>
        <p:txBody>
          <a:bodyPr anchor="ctr"/>
          <a:lstStyle/>
          <a:p>
            <a:pPr marL="0" indent="0" algn="ctr">
              <a:buNone/>
            </a:pPr>
            <a:r>
              <a:rPr lang="en-GB" dirty="0" smtClean="0"/>
              <a:t>Thank You for Your Attention!</a:t>
            </a:r>
          </a:p>
          <a:p>
            <a:pPr marL="0" indent="0" algn="ctr">
              <a:buNone/>
            </a:pPr>
            <a:endParaRPr lang="en-GB" dirty="0" smtClean="0"/>
          </a:p>
          <a:p>
            <a:pPr marL="0" indent="0" algn="ctr">
              <a:buNone/>
            </a:pPr>
            <a:r>
              <a:rPr lang="en-GB" dirty="0" smtClean="0"/>
              <a:t>Any Questions?</a:t>
            </a:r>
            <a:endParaRPr lang="en-GB" dirty="0"/>
          </a:p>
        </p:txBody>
      </p:sp>
    </p:spTree>
    <p:extLst>
      <p:ext uri="{BB962C8B-B14F-4D97-AF65-F5344CB8AC3E}">
        <p14:creationId xmlns:p14="http://schemas.microsoft.com/office/powerpoint/2010/main" val="165370981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Other Analysis – to be written up</a:t>
            </a:r>
            <a:endParaRPr lang="en-GB" dirty="0"/>
          </a:p>
        </p:txBody>
      </p:sp>
      <p:sp>
        <p:nvSpPr>
          <p:cNvPr id="5" name="Content Placeholder 4"/>
          <p:cNvSpPr>
            <a:spLocks noGrp="1"/>
          </p:cNvSpPr>
          <p:nvPr>
            <p:ph idx="1"/>
          </p:nvPr>
        </p:nvSpPr>
        <p:spPr/>
        <p:txBody>
          <a:bodyPr>
            <a:normAutofit fontScale="55000" lnSpcReduction="20000"/>
          </a:bodyPr>
          <a:lstStyle/>
          <a:p>
            <a:r>
              <a:rPr lang="en-US" sz="4200" dirty="0" smtClean="0"/>
              <a:t>The </a:t>
            </a:r>
            <a:r>
              <a:rPr lang="en-US" sz="4200" dirty="0"/>
              <a:t>results for the initial test case were encouraging, showing a reduction in the difference of the THU products from MSG1 and MSG3 in their overlap areas. However, more extended analysis showed this difference is still quite variable in time.</a:t>
            </a:r>
          </a:p>
          <a:p>
            <a:r>
              <a:rPr lang="en-US" sz="4200" dirty="0"/>
              <a:t>A longer trial is planned to test the impact of the GSCIS Correction on multiple MPEF products by implementing it as part of an MPEF deployment on VER.</a:t>
            </a:r>
          </a:p>
          <a:p>
            <a:r>
              <a:rPr lang="en-US" sz="4200" dirty="0"/>
              <a:t>Changes of the Spectral Response Function of the WV7.3 channel on MSG1 could explain </a:t>
            </a:r>
            <a:r>
              <a:rPr lang="en-US" sz="4200" dirty="0" smtClean="0"/>
              <a:t>the </a:t>
            </a:r>
            <a:r>
              <a:rPr lang="en-US" sz="4200" dirty="0">
                <a:hlinkClick r:id="rId3"/>
              </a:rPr>
              <a:t>small calibration </a:t>
            </a:r>
            <a:r>
              <a:rPr lang="en-US" sz="4200" dirty="0" smtClean="0">
                <a:hlinkClick r:id="rId3"/>
              </a:rPr>
              <a:t>changes</a:t>
            </a:r>
            <a:r>
              <a:rPr lang="en-US" sz="4200" dirty="0" smtClean="0"/>
              <a:t> </a:t>
            </a:r>
            <a:r>
              <a:rPr lang="en-US" sz="4200" dirty="0"/>
              <a:t>observed during its move to 41.5°E in 2016. </a:t>
            </a:r>
          </a:p>
          <a:p>
            <a:pPr lvl="1"/>
            <a:r>
              <a:rPr lang="en-US" sz="3800" dirty="0" smtClean="0"/>
              <a:t>For </a:t>
            </a:r>
            <a:r>
              <a:rPr lang="en-US" sz="3800" dirty="0"/>
              <a:t>example this difference corresponds to the SRF difference in this channel between MSG1 and MSG2. SRF changes due to ice contamination induce apparent calibration changes in this channel of a similar magnitude (~0.1K) – albeit on a much longer timescale. INRC will investigate this together with a visiting scientist later in 2018.</a:t>
            </a:r>
          </a:p>
          <a:p>
            <a:endParaRPr lang="en-GB" dirty="0"/>
          </a:p>
        </p:txBody>
      </p:sp>
    </p:spTree>
    <p:extLst>
      <p:ext uri="{BB962C8B-B14F-4D97-AF65-F5344CB8AC3E}">
        <p14:creationId xmlns:p14="http://schemas.microsoft.com/office/powerpoint/2010/main" val="4387185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85000" lnSpcReduction="20000"/>
          </a:bodyPr>
          <a:lstStyle/>
          <a:p>
            <a:r>
              <a:rPr lang="en-GB" dirty="0"/>
              <a:t>From the analysis below, the following conclusions can be drawn:</a:t>
            </a:r>
          </a:p>
          <a:p>
            <a:pPr lvl="0"/>
            <a:r>
              <a:rPr lang="en-GB" dirty="0"/>
              <a:t>The IR7.3 channel of Met-8/SEVIRI had relatively large bias over the period 2008-2016.</a:t>
            </a:r>
          </a:p>
          <a:p>
            <a:pPr lvl="0"/>
            <a:r>
              <a:rPr lang="en-GB" dirty="0"/>
              <a:t>The cause of this bias is unknown, but suspected to be due to an SRF error.</a:t>
            </a:r>
          </a:p>
          <a:p>
            <a:pPr lvl="0"/>
            <a:r>
              <a:rPr lang="en-GB" dirty="0"/>
              <a:t>Since Meteosat-8 moved to 41.5°E during 2016, the bias on this channel started to reduce.</a:t>
            </a:r>
          </a:p>
          <a:p>
            <a:pPr lvl="0"/>
            <a:r>
              <a:rPr lang="en-GB" dirty="0"/>
              <a:t>The cause of this change is unknown – investigations are ongoing.</a:t>
            </a:r>
          </a:p>
          <a:p>
            <a:pPr lvl="0"/>
            <a:r>
              <a:rPr lang="en-GB" dirty="0"/>
              <a:t>It is possible to empirically correct the SEVIRI calibration using GSICS products. </a:t>
            </a:r>
          </a:p>
          <a:p>
            <a:pPr lvl="0"/>
            <a:r>
              <a:rPr lang="en-GB" dirty="0"/>
              <a:t>A test is planned following the deployment of MPEF 2.6 in late 2017. </a:t>
            </a:r>
          </a:p>
          <a:p>
            <a:endParaRPr lang="en-GB" dirty="0"/>
          </a:p>
        </p:txBody>
      </p:sp>
    </p:spTree>
    <p:extLst>
      <p:ext uri="{BB962C8B-B14F-4D97-AF65-F5344CB8AC3E}">
        <p14:creationId xmlns:p14="http://schemas.microsoft.com/office/powerpoint/2010/main" val="40940973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Rectangle 2"/>
          <p:cNvSpPr>
            <a:spLocks noChangeArrowheads="1"/>
          </p:cNvSpPr>
          <p:nvPr/>
        </p:nvSpPr>
        <p:spPr bwMode="auto">
          <a:xfrm>
            <a:off x="1" y="953063"/>
            <a:ext cx="922197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Possible Spectral Response Function Errors</a:t>
            </a:r>
            <a:endParaRPr kumimoji="0" lang="en-GB"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large residual bias in this channel suggests its Spectral Response Function on Meteosat-8 may have long been in error. However, Figure 3 shows that this channel is not out-of-family, compared to its counterpart on other SEVIRI instruments in the series.</a:t>
            </a:r>
            <a:endParaRPr kumimoji="0" lang="en-GB"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66593" name="Picture 1" descr="https://lh6.googleusercontent.com/E0ZQgROXSJ23xkq_qZeS5KHZtmD2OcU7pNQPL5jIyuGjuxz2-ShWf-LaE8zvlVSBrr4mvwWYif4drMwjcfbQ8UBHHDHwYl0bR9c1Q0vHmjCSxJA_L5jPpcRIfU_tuy925W5kbO85"/>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723695"/>
            <a:ext cx="5734050" cy="34956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4905147"/>
            <a:ext cx="6883685"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F</a:t>
            </a:r>
            <a:r>
              <a:rPr kumimoji="0" lang="en-GB" altLang="en-US" sz="1000" b="1" i="1"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rPr>
              <a:t>igure </a:t>
            </a:r>
            <a:r>
              <a:rPr kumimoji="0" lang="en-GB" altLang="en-US" sz="1000" b="1" i="1" u="none" strike="noStrike" cap="none" normalizeH="0" baseline="0" dirty="0" smtClean="0" bmk="_Ref496259517">
                <a:ln>
                  <a:noFill/>
                </a:ln>
                <a:solidFill>
                  <a:schemeClr val="tx1"/>
                </a:solidFill>
                <a:effectLst/>
                <a:latin typeface="Arial" panose="020B0604020202020204" pitchFamily="34" charset="0"/>
                <a:ea typeface="Times New Roman" panose="02020603050405020304" pitchFamily="18" charset="0"/>
              </a:rPr>
              <a:t>3</a:t>
            </a:r>
            <a:r>
              <a:rPr kumimoji="0" lang="en-GB" altLang="en-US" sz="10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Official Spectral Response Functions for IR7.3 channel of Meteosat-8 (PFM), -9 (FM2), -10 (FM3) and -11 (FM4) (for 95K)</a:t>
            </a:r>
            <a:endParaRPr kumimoji="0" lang="en-GB"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Although it would be possible to investigate the sensitivity of the apparent bias in this channel to errors in its SRF by substituting different SRFs before the spectral convolution with IASI data, this would not explain the observed bias trends without introducing a mechanism to modify its spectral response. </a:t>
            </a:r>
            <a:endParaRPr kumimoji="0" lang="en-GB"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variations in Figure 1 do not resemble interference effects from thin films of ice contamination previously proposed for the IR3.9 channel [Hewison et al. 2013], which are believed to have negligible influence in the WV band.</a:t>
            </a:r>
            <a:endParaRPr kumimoji="0" lang="en-GB"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505746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77500" lnSpcReduction="20000"/>
          </a:bodyPr>
          <a:lstStyle/>
          <a:p>
            <a:r>
              <a:rPr lang="en-GB" b="1" dirty="0"/>
              <a:t>Non-Linearity Errors</a:t>
            </a:r>
            <a:endParaRPr lang="en-GB" dirty="0"/>
          </a:p>
          <a:p>
            <a:r>
              <a:rPr lang="en-GB" dirty="0"/>
              <a:t> </a:t>
            </a:r>
          </a:p>
          <a:p>
            <a:r>
              <a:rPr lang="en-GB" dirty="0"/>
              <a:t>One suggested explanation is that recent changes in Meteosat-8’s operating environment could result in a change of the IR7.3 channel’s non-linearity – although this channel is the most linear channel of all those on SEVIRI. However, a multi-variate analysis of the observed bias patterns during the relatively stable 6 month period from 3 Jan to 3 July 2016 showed no significant non-linear component to the biases.</a:t>
            </a:r>
          </a:p>
          <a:p>
            <a:r>
              <a:rPr lang="en-GB" dirty="0"/>
              <a:t> </a:t>
            </a:r>
          </a:p>
          <a:p>
            <a:r>
              <a:rPr lang="en-GB"/>
              <a:t>This analysis was repeated with collocations from the period 19 March to 19 October 2017, which again showed no significant non-linear component to the biases.</a:t>
            </a:r>
          </a:p>
          <a:p>
            <a:endParaRPr lang="en-GB"/>
          </a:p>
        </p:txBody>
      </p:sp>
    </p:spTree>
    <p:extLst>
      <p:ext uri="{BB962C8B-B14F-4D97-AF65-F5344CB8AC3E}">
        <p14:creationId xmlns:p14="http://schemas.microsoft.com/office/powerpoint/2010/main" val="6319723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992187"/>
            <a:ext cx="6589713" cy="5621239"/>
          </a:xfrm>
        </p:spPr>
        <p:txBody>
          <a:bodyPr>
            <a:normAutofit fontScale="77500" lnSpcReduction="20000"/>
          </a:bodyPr>
          <a:lstStyle/>
          <a:p>
            <a:r>
              <a:rPr lang="en-GB" dirty="0" smtClean="0"/>
              <a:t>Meteosat-8 moved to 41.5°E in 2016</a:t>
            </a:r>
          </a:p>
          <a:p>
            <a:r>
              <a:rPr lang="en-GB" dirty="0" smtClean="0"/>
              <a:t>Validated MPEF products with Met-10</a:t>
            </a:r>
          </a:p>
          <a:p>
            <a:pPr lvl="1"/>
            <a:r>
              <a:rPr lang="en-GB" dirty="0" smtClean="0"/>
              <a:t>In overlap region</a:t>
            </a:r>
          </a:p>
          <a:p>
            <a:r>
              <a:rPr lang="en-GB" dirty="0" smtClean="0"/>
              <a:t>Tropospheric Humidity from WV7.3</a:t>
            </a:r>
          </a:p>
          <a:p>
            <a:pPr lvl="1"/>
            <a:r>
              <a:rPr lang="en-GB" dirty="0" smtClean="0"/>
              <a:t>1.8% lower in Meteosat-8</a:t>
            </a:r>
          </a:p>
          <a:p>
            <a:pPr lvl="1"/>
            <a:endParaRPr lang="en-GB" dirty="0" smtClean="0"/>
          </a:p>
          <a:p>
            <a:r>
              <a:rPr lang="en-GB" dirty="0" smtClean="0"/>
              <a:t>Applying GSICS Correction</a:t>
            </a:r>
          </a:p>
          <a:p>
            <a:pPr lvl="1"/>
            <a:r>
              <a:rPr lang="en-GB" dirty="0" smtClean="0"/>
              <a:t>Reduced difference to -0.1%</a:t>
            </a:r>
          </a:p>
          <a:p>
            <a:pPr lvl="1"/>
            <a:endParaRPr lang="en-GB" dirty="0" smtClean="0"/>
          </a:p>
          <a:p>
            <a:r>
              <a:rPr lang="en-GB" dirty="0" smtClean="0"/>
              <a:t>But that was just one case</a:t>
            </a:r>
          </a:p>
          <a:p>
            <a:pPr lvl="1"/>
            <a:r>
              <a:rPr lang="en-GB" dirty="0" smtClean="0"/>
              <a:t>Extended time series</a:t>
            </a:r>
            <a:br>
              <a:rPr lang="en-GB" dirty="0" smtClean="0"/>
            </a:br>
            <a:r>
              <a:rPr lang="en-GB" dirty="0" smtClean="0"/>
              <a:t>show diurnal variation</a:t>
            </a:r>
          </a:p>
          <a:p>
            <a:pPr lvl="1"/>
            <a:r>
              <a:rPr lang="en-GB" dirty="0" smtClean="0"/>
              <a:t>Similar patterns in O-B @ ECMWF</a:t>
            </a:r>
            <a:br>
              <a:rPr lang="en-GB" dirty="0" smtClean="0"/>
            </a:br>
            <a:r>
              <a:rPr lang="en-GB" dirty="0" smtClean="0"/>
              <a:t>(See Chris Burrows, Monday)</a:t>
            </a:r>
          </a:p>
          <a:p>
            <a:pPr lvl="1"/>
            <a:r>
              <a:rPr lang="en-GB" dirty="0"/>
              <a:t>Rotating bias pattern</a:t>
            </a:r>
          </a:p>
          <a:p>
            <a:pPr lvl="1"/>
            <a:endParaRPr lang="en-GB" dirty="0"/>
          </a:p>
        </p:txBody>
      </p:sp>
      <p:sp>
        <p:nvSpPr>
          <p:cNvPr id="6" name="Rectangle 2"/>
          <p:cNvSpPr>
            <a:spLocks noChangeArrowheads="1"/>
          </p:cNvSpPr>
          <p:nvPr/>
        </p:nvSpPr>
        <p:spPr bwMode="auto">
          <a:xfrm>
            <a:off x="6607980" y="3337627"/>
            <a:ext cx="3250050" cy="769441"/>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Difference of THU WV7.3 from Met8-Met10</a:t>
            </a:r>
          </a:p>
          <a:p>
            <a:pPr lvl="0" algn="ctr" eaLnBrk="0" hangingPunct="0"/>
            <a:r>
              <a:rPr lang="en-GB" altLang="en-US" sz="1100" i="1" dirty="0" smtClean="0">
                <a:solidFill>
                  <a:schemeClr val="tx1"/>
                </a:solidFill>
                <a:latin typeface="Arial" panose="020B0604020202020204" pitchFamily="34" charset="0"/>
                <a:ea typeface="Times New Roman" panose="02020603050405020304" pitchFamily="18" charset="0"/>
              </a:rPr>
              <a:t>20 </a:t>
            </a:r>
            <a:r>
              <a:rPr lang="en-GB" altLang="en-US" sz="1100" i="1" dirty="0">
                <a:solidFill>
                  <a:schemeClr val="tx1"/>
                </a:solidFill>
                <a:latin typeface="Arial" panose="020B0604020202020204" pitchFamily="34" charset="0"/>
                <a:ea typeface="Times New Roman" panose="02020603050405020304" pitchFamily="18" charset="0"/>
              </a:rPr>
              <a:t>Nov 2016 12:45 UTC</a:t>
            </a: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r>
            <a:b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before GSICS Correction (above)</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100" i="1" dirty="0" smtClean="0">
                <a:solidFill>
                  <a:schemeClr val="tx1"/>
                </a:solidFill>
                <a:latin typeface="Arial" panose="020B0604020202020204" pitchFamily="34" charset="0"/>
                <a:ea typeface="Times New Roman" panose="02020603050405020304" pitchFamily="18" charset="0"/>
              </a:rPr>
              <a:t>After GSICS Correction (below)</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Title 1"/>
          <p:cNvSpPr>
            <a:spLocks noGrp="1"/>
          </p:cNvSpPr>
          <p:nvPr>
            <p:ph type="title"/>
          </p:nvPr>
        </p:nvSpPr>
        <p:spPr/>
        <p:txBody>
          <a:bodyPr/>
          <a:lstStyle/>
          <a:p>
            <a:r>
              <a:rPr lang="en-GB" dirty="0" smtClean="0"/>
              <a:t>Trigger for Meteosat-8 Calibration Check</a:t>
            </a:r>
            <a:endParaRPr lang="en-GB" dirty="0"/>
          </a:p>
        </p:txBody>
      </p:sp>
      <p:pic>
        <p:nvPicPr>
          <p:cNvPr id="366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413" y="854075"/>
            <a:ext cx="28575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3" y="4092988"/>
            <a:ext cx="28575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3997" y="860740"/>
            <a:ext cx="2865821" cy="2534400"/>
          </a:xfrm>
          <a:prstGeom prst="rect">
            <a:avLst/>
          </a:prstGeom>
        </p:spPr>
      </p:pic>
      <p:sp>
        <p:nvSpPr>
          <p:cNvPr id="4" name="Rectangle 3"/>
          <p:cNvSpPr/>
          <p:nvPr/>
        </p:nvSpPr>
        <p:spPr bwMode="auto">
          <a:xfrm flipH="1" flipV="1">
            <a:off x="8043482" y="1229988"/>
            <a:ext cx="89013" cy="1788339"/>
          </a:xfrm>
          <a:prstGeom prst="rect">
            <a:avLst/>
          </a:prstGeom>
          <a:noFill/>
          <a:ln w="28575" cap="flat" cmpd="sng" algn="ctr">
            <a:solidFill>
              <a:schemeClr val="tx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5287" y="4079027"/>
            <a:ext cx="2865821" cy="2534400"/>
          </a:xfrm>
          <a:prstGeom prst="rect">
            <a:avLst/>
          </a:prstGeom>
        </p:spPr>
      </p:pic>
      <p:sp>
        <p:nvSpPr>
          <p:cNvPr id="8" name="Rectangle 7"/>
          <p:cNvSpPr/>
          <p:nvPr/>
        </p:nvSpPr>
        <p:spPr bwMode="auto">
          <a:xfrm flipH="1" flipV="1">
            <a:off x="8043481" y="4465643"/>
            <a:ext cx="89013" cy="1788339"/>
          </a:xfrm>
          <a:prstGeom prst="rect">
            <a:avLst/>
          </a:prstGeom>
          <a:noFill/>
          <a:ln w="28575" cap="flat" cmpd="sng" algn="ctr">
            <a:solidFill>
              <a:schemeClr val="tx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1" name="Rectangle 2"/>
          <p:cNvSpPr>
            <a:spLocks noChangeArrowheads="1"/>
          </p:cNvSpPr>
          <p:nvPr/>
        </p:nvSpPr>
        <p:spPr bwMode="auto">
          <a:xfrm>
            <a:off x="6607979" y="3343654"/>
            <a:ext cx="3250050" cy="769441"/>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Difference of THU WV7.3 from Met8-Met10</a:t>
            </a:r>
          </a:p>
          <a:p>
            <a:pPr lvl="0" algn="ctr" eaLnBrk="0" hangingPunct="0"/>
            <a:r>
              <a:rPr lang="en-GB" altLang="en-US" sz="1100" i="1" dirty="0" smtClean="0">
                <a:solidFill>
                  <a:schemeClr val="tx1"/>
                </a:solidFill>
                <a:latin typeface="Arial" panose="020B0604020202020204" pitchFamily="34" charset="0"/>
                <a:ea typeface="Times New Roman" panose="02020603050405020304" pitchFamily="18" charset="0"/>
              </a:rPr>
              <a:t>19-21 </a:t>
            </a:r>
            <a:r>
              <a:rPr lang="en-GB" altLang="en-US" sz="1100" i="1" dirty="0">
                <a:solidFill>
                  <a:schemeClr val="tx1"/>
                </a:solidFill>
                <a:latin typeface="Arial" panose="020B0604020202020204" pitchFamily="34" charset="0"/>
                <a:ea typeface="Times New Roman" panose="02020603050405020304" pitchFamily="18" charset="0"/>
              </a:rPr>
              <a:t>Nov 2016 </a:t>
            </a:r>
            <a:r>
              <a:rPr lang="en-GB" altLang="en-US" sz="1100" i="1" dirty="0" smtClean="0">
                <a:solidFill>
                  <a:schemeClr val="tx1"/>
                </a:solidFill>
                <a:latin typeface="Arial" panose="020B0604020202020204" pitchFamily="34" charset="0"/>
                <a:ea typeface="Times New Roman" panose="02020603050405020304" pitchFamily="18" charset="0"/>
              </a:rPr>
              <a:t>animation </a:t>
            </a:r>
            <a:br>
              <a:rPr lang="en-GB" altLang="en-US" sz="1100" i="1" dirty="0" smtClean="0">
                <a:solidFill>
                  <a:schemeClr val="tx1"/>
                </a:solidFill>
                <a:latin typeface="Arial" panose="020B0604020202020204" pitchFamily="34" charset="0"/>
                <a:ea typeface="Times New Roman" panose="02020603050405020304" pitchFamily="18" charset="0"/>
              </a:rPr>
            </a:br>
            <a:r>
              <a:rPr lang="en-GB" altLang="en-US" sz="1100" i="1" dirty="0">
                <a:solidFill>
                  <a:schemeClr val="tx1"/>
                </a:solidFill>
                <a:latin typeface="Arial" panose="020B0604020202020204" pitchFamily="34" charset="0"/>
                <a:ea typeface="Times New Roman" panose="02020603050405020304" pitchFamily="18" charset="0"/>
              </a:rPr>
              <a:t>before GSICS Correction (above)</a:t>
            </a:r>
          </a:p>
          <a:p>
            <a:pPr lvl="0" algn="ctr" eaLnBrk="0" hangingPunct="0"/>
            <a:r>
              <a:rPr lang="en-GB" altLang="en-US" sz="1100" i="1" dirty="0">
                <a:solidFill>
                  <a:schemeClr val="tx1"/>
                </a:solidFill>
                <a:latin typeface="Arial" panose="020B0604020202020204" pitchFamily="34" charset="0"/>
                <a:ea typeface="Times New Roman" panose="02020603050405020304" pitchFamily="18" charset="0"/>
              </a:rPr>
              <a:t>After GSICS Correction (below</a:t>
            </a:r>
            <a:r>
              <a:rPr lang="en-GB" altLang="en-US" sz="1100" i="1" dirty="0" smtClean="0">
                <a:solidFill>
                  <a:schemeClr val="tx1"/>
                </a:solidFill>
                <a:latin typeface="Arial" panose="020B0604020202020204" pitchFamily="34" charset="0"/>
                <a:ea typeface="Times New Roman" panose="02020603050405020304" pitchFamily="18" charset="0"/>
              </a:rPr>
              <a:t>)</a:t>
            </a:r>
            <a:endParaRPr lang="en-GB" altLang="en-US" sz="1800" b="0" dirty="0">
              <a:solidFill>
                <a:schemeClr val="tx1"/>
              </a:solidFill>
              <a:latin typeface="Arial" panose="020B0604020202020204" pitchFamily="34" charset="0"/>
            </a:endParaRPr>
          </a:p>
        </p:txBody>
      </p:sp>
    </p:spTree>
    <p:extLst>
      <p:ext uri="{BB962C8B-B14F-4D97-AF65-F5344CB8AC3E}">
        <p14:creationId xmlns:p14="http://schemas.microsoft.com/office/powerpoint/2010/main" val="2247223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65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65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normAutofit fontScale="62500" lnSpcReduction="20000"/>
          </a:bodyPr>
          <a:lstStyle/>
          <a:p>
            <a:r>
              <a:rPr lang="en-GB" dirty="0" smtClean="0"/>
              <a:t>GSICS Corrections</a:t>
            </a:r>
          </a:p>
          <a:p>
            <a:pPr lvl="1"/>
            <a:r>
              <a:rPr lang="en-GB" dirty="0" smtClean="0"/>
              <a:t>Allow users to correct calibration of Meteosat/SEVIRI</a:t>
            </a:r>
          </a:p>
          <a:p>
            <a:pPr lvl="1"/>
            <a:r>
              <a:rPr lang="en-GB" dirty="0" smtClean="0"/>
              <a:t>To be consistent with GSICS Reference (IASI-A)</a:t>
            </a:r>
          </a:p>
          <a:p>
            <a:pPr lvl="1"/>
            <a:r>
              <a:rPr lang="en-GB" dirty="0" smtClean="0"/>
              <a:t>Available in L1.5 header</a:t>
            </a:r>
          </a:p>
          <a:p>
            <a:pPr lvl="1"/>
            <a:endParaRPr lang="en-GB" dirty="0" smtClean="0"/>
          </a:p>
          <a:p>
            <a:r>
              <a:rPr lang="en-GB" dirty="0" smtClean="0"/>
              <a:t>Impact of GSICS Corrections on MPEF products:</a:t>
            </a:r>
          </a:p>
          <a:p>
            <a:pPr lvl="1"/>
            <a:r>
              <a:rPr lang="en-GB" dirty="0" smtClean="0"/>
              <a:t>For Meteosat-8 &amp; Meteosat-11 (both low bias)</a:t>
            </a:r>
          </a:p>
          <a:p>
            <a:pPr lvl="1"/>
            <a:r>
              <a:rPr lang="en-GB" dirty="0" smtClean="0"/>
              <a:t>Small impact on Cloud Mask</a:t>
            </a:r>
          </a:p>
          <a:p>
            <a:pPr lvl="1"/>
            <a:r>
              <a:rPr lang="en-GB" dirty="0" smtClean="0"/>
              <a:t>Small impact on Tropospheric Humidity </a:t>
            </a:r>
          </a:p>
          <a:p>
            <a:pPr lvl="1"/>
            <a:endParaRPr lang="en-GB" dirty="0" smtClean="0"/>
          </a:p>
          <a:p>
            <a:r>
              <a:rPr lang="en-GB" dirty="0" smtClean="0"/>
              <a:t>Difference in THU between Met-10 &amp; -8 in 2016</a:t>
            </a:r>
          </a:p>
          <a:p>
            <a:pPr lvl="1"/>
            <a:r>
              <a:rPr lang="en-GB" dirty="0" smtClean="0"/>
              <a:t>Reduced by decontamination of Met-8 </a:t>
            </a:r>
          </a:p>
          <a:p>
            <a:pPr lvl="2"/>
            <a:r>
              <a:rPr lang="en-GB" dirty="0" smtClean="0"/>
              <a:t>WV7.3 bias reduced 0.2K</a:t>
            </a:r>
          </a:p>
          <a:p>
            <a:pPr lvl="1"/>
            <a:r>
              <a:rPr lang="en-GB" dirty="0" smtClean="0"/>
              <a:t>Reduced by switching from Met-10 to Met-11</a:t>
            </a:r>
          </a:p>
          <a:p>
            <a:pPr lvl="2"/>
            <a:r>
              <a:rPr lang="en-GB" dirty="0" smtClean="0"/>
              <a:t>WV7.3 calibration more stable &amp; Closer to Met-8</a:t>
            </a:r>
          </a:p>
          <a:p>
            <a:pPr lvl="1"/>
            <a:r>
              <a:rPr lang="en-GB" dirty="0" smtClean="0"/>
              <a:t>Diurnal variations in relative difference</a:t>
            </a:r>
          </a:p>
          <a:p>
            <a:pPr lvl="2"/>
            <a:r>
              <a:rPr lang="en-GB" dirty="0" smtClean="0"/>
              <a:t>Due to inaccurate interpolation of sub-satellite position in aux data</a:t>
            </a:r>
          </a:p>
          <a:p>
            <a:pPr lvl="2"/>
            <a:r>
              <a:rPr lang="en-GB" dirty="0" smtClean="0"/>
              <a:t>Important to accurately account for high inclination orbit of Met-8!</a:t>
            </a:r>
          </a:p>
        </p:txBody>
      </p:sp>
    </p:spTree>
    <p:extLst>
      <p:ext uri="{BB962C8B-B14F-4D97-AF65-F5344CB8AC3E}">
        <p14:creationId xmlns:p14="http://schemas.microsoft.com/office/powerpoint/2010/main" val="280049380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Way Forward</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1. Apply GSICS corrections to L2 processing</a:t>
            </a:r>
          </a:p>
          <a:p>
            <a:pPr lvl="1"/>
            <a:r>
              <a:rPr lang="en-GB" dirty="0"/>
              <a:t>Will be proposed to SWG</a:t>
            </a:r>
          </a:p>
          <a:p>
            <a:pPr lvl="1"/>
            <a:endParaRPr lang="en-GB" dirty="0" smtClean="0"/>
          </a:p>
          <a:p>
            <a:r>
              <a:rPr lang="en-GB" dirty="0" smtClean="0"/>
              <a:t>2. Run RTM every repeat cycle</a:t>
            </a:r>
          </a:p>
          <a:p>
            <a:pPr lvl="1"/>
            <a:r>
              <a:rPr lang="en-GB" dirty="0" smtClean="0"/>
              <a:t>Could  be activated in next release – 2019q2</a:t>
            </a:r>
          </a:p>
          <a:p>
            <a:endParaRPr lang="en-GB" dirty="0" smtClean="0"/>
          </a:p>
          <a:p>
            <a:r>
              <a:rPr lang="en-GB" dirty="0" smtClean="0"/>
              <a:t>3. Use more frequent forecast runs</a:t>
            </a:r>
          </a:p>
          <a:p>
            <a:pPr lvl="1"/>
            <a:r>
              <a:rPr lang="en-GB" dirty="0" smtClean="0"/>
              <a:t>Prototyping with 3-hourly ECMWF fields</a:t>
            </a:r>
          </a:p>
          <a:p>
            <a:pPr lvl="1"/>
            <a:r>
              <a:rPr lang="en-GB" dirty="0" smtClean="0"/>
              <a:t>Will bring other improvements – </a:t>
            </a:r>
            <a:r>
              <a:rPr lang="en-GB" dirty="0" err="1" smtClean="0"/>
              <a:t>Tsurf</a:t>
            </a:r>
            <a:r>
              <a:rPr lang="en-GB" dirty="0" smtClean="0"/>
              <a:t>, O3</a:t>
            </a:r>
          </a:p>
          <a:p>
            <a:pPr lvl="1"/>
            <a:r>
              <a:rPr lang="en-GB" dirty="0" smtClean="0"/>
              <a:t>Could be included in 2019q4</a:t>
            </a:r>
            <a:endParaRPr lang="en-GB" dirty="0"/>
          </a:p>
        </p:txBody>
      </p:sp>
    </p:spTree>
    <p:extLst>
      <p:ext uri="{BB962C8B-B14F-4D97-AF65-F5344CB8AC3E}">
        <p14:creationId xmlns:p14="http://schemas.microsoft.com/office/powerpoint/2010/main" val="263377982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4961730" y="1219200"/>
            <a:ext cx="4942683" cy="5638800"/>
          </a:xfrm>
          <a:prstGeom prst="rect">
            <a:avLst/>
          </a:prstGeom>
          <a:solidFill>
            <a:srgbClr val="FFFFFF"/>
          </a:solidFill>
          <a:ln w="9525" cap="flat">
            <a:noFill/>
            <a:round/>
            <a:headEnd/>
            <a:tailEnd/>
          </a:ln>
          <a:effectLst/>
        </p:spPr>
        <p:txBody>
          <a:bodyPr wrap="none" anchor="ctr"/>
          <a:lstStyle/>
          <a:p>
            <a:endParaRPr lang="en-GB" dirty="0"/>
          </a:p>
        </p:txBody>
      </p:sp>
      <p:sp>
        <p:nvSpPr>
          <p:cNvPr id="8194" name="Text Box 2"/>
          <p:cNvSpPr txBox="1">
            <a:spLocks noChangeArrowheads="1"/>
          </p:cNvSpPr>
          <p:nvPr/>
        </p:nvSpPr>
        <p:spPr bwMode="auto">
          <a:xfrm>
            <a:off x="483346" y="1"/>
            <a:ext cx="8913971" cy="843148"/>
          </a:xfrm>
          <a:prstGeom prst="rect">
            <a:avLst/>
          </a:prstGeom>
          <a:noFill/>
          <a:ln w="9525" cap="flat">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latin typeface="Calibri" pitchFamily="32" charset="0"/>
              </a:rPr>
              <a:t>Global Space-based Inter-Calibration System</a:t>
            </a:r>
          </a:p>
        </p:txBody>
      </p:sp>
      <p:sp>
        <p:nvSpPr>
          <p:cNvPr id="8195" name="Text Box 3"/>
          <p:cNvSpPr txBox="1">
            <a:spLocks noChangeArrowheads="1"/>
          </p:cNvSpPr>
          <p:nvPr/>
        </p:nvSpPr>
        <p:spPr bwMode="auto">
          <a:xfrm>
            <a:off x="390462" y="1425575"/>
            <a:ext cx="4952206" cy="5238750"/>
          </a:xfrm>
          <a:prstGeom prst="rect">
            <a:avLst/>
          </a:prstGeom>
          <a:noFill/>
          <a:ln w="9525" cap="flat">
            <a:noFill/>
            <a:round/>
            <a:headEnd/>
            <a:tailEnd/>
          </a:ln>
          <a:effectLst/>
        </p:spPr>
        <p:txBody>
          <a:bodyPr/>
          <a:lstStyle/>
          <a:p>
            <a:pPr indent="179388">
              <a:lnSpc>
                <a:spcPct val="80000"/>
              </a:lnSpc>
              <a:spcBef>
                <a:spcPts val="450"/>
              </a:spcBef>
              <a:buClr>
                <a:srgbClr val="C00000"/>
              </a:buClr>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a:solidFill>
                  <a:srgbClr val="C00000"/>
                </a:solidFill>
                <a:latin typeface="Calibri" pitchFamily="32" charset="0"/>
              </a:rPr>
              <a:t>What is GSICS?</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Global Space-based Inter-Calibration System</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Initiative of CGMS and WMO</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Effort to produce consistent, well-calibrated data from the international constellation of Earth Observing satellites </a:t>
            </a:r>
          </a:p>
          <a:p>
            <a:pPr marL="446088" lvl="1" indent="-266700">
              <a:lnSpc>
                <a:spcPct val="80000"/>
              </a:lnSpc>
              <a:spcBef>
                <a:spcPts val="200"/>
              </a:spcBef>
              <a:buFont typeface="Calibri" pitchFamily="32"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GB" sz="800" dirty="0">
              <a:solidFill>
                <a:srgbClr val="000000"/>
              </a:solidFill>
              <a:latin typeface="Calibri" pitchFamily="32" charset="0"/>
            </a:endParaRPr>
          </a:p>
          <a:p>
            <a:pPr indent="179388">
              <a:lnSpc>
                <a:spcPct val="80000"/>
              </a:lnSpc>
              <a:spcBef>
                <a:spcPts val="450"/>
              </a:spcBef>
              <a:buClr>
                <a:srgbClr val="C00000"/>
              </a:buClr>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a:solidFill>
                  <a:srgbClr val="C00000"/>
                </a:solidFill>
                <a:latin typeface="Calibri" pitchFamily="32" charset="0"/>
              </a:rPr>
              <a:t>What are the basic strategies of GSICS?</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Improve on-orbit calibration by developing an integrated inter-comparison system</a:t>
            </a:r>
          </a:p>
          <a:p>
            <a:pPr marL="627063" lvl="4" indent="-180975">
              <a:lnSpc>
                <a:spcPct val="80000"/>
              </a:lnSpc>
              <a:spcBef>
                <a:spcPts val="35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400" dirty="0">
                <a:solidFill>
                  <a:srgbClr val="000000"/>
                </a:solidFill>
                <a:latin typeface="Calibri" pitchFamily="32" charset="0"/>
              </a:rPr>
              <a:t>Initially for GEO-LEO Inter-satellite calibration</a:t>
            </a:r>
          </a:p>
          <a:p>
            <a:pPr marL="627063" lvl="4" indent="-180975">
              <a:lnSpc>
                <a:spcPct val="80000"/>
              </a:lnSpc>
              <a:spcBef>
                <a:spcPts val="35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400" dirty="0">
                <a:solidFill>
                  <a:srgbClr val="000000"/>
                </a:solidFill>
                <a:latin typeface="Calibri" pitchFamily="32" charset="0"/>
              </a:rPr>
              <a:t>Being extended to LEO-LEO</a:t>
            </a:r>
          </a:p>
          <a:p>
            <a:pPr marL="627063" lvl="4" indent="-180975">
              <a:lnSpc>
                <a:spcPct val="80000"/>
              </a:lnSpc>
              <a:spcBef>
                <a:spcPts val="35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400" dirty="0">
                <a:solidFill>
                  <a:srgbClr val="000000"/>
                </a:solidFill>
                <a:latin typeface="Calibri" pitchFamily="32" charset="0"/>
              </a:rPr>
              <a:t>Using external references as necessary</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Best practices for </a:t>
            </a:r>
            <a:r>
              <a:rPr lang="en-GB" sz="1600" dirty="0" smtClean="0">
                <a:solidFill>
                  <a:srgbClr val="000000"/>
                </a:solidFill>
                <a:latin typeface="Calibri" pitchFamily="32" charset="0"/>
              </a:rPr>
              <a:t>calibration &amp; characterisation</a:t>
            </a:r>
            <a:endParaRPr lang="en-GB" sz="1600" dirty="0">
              <a:solidFill>
                <a:srgbClr val="000000"/>
              </a:solidFill>
              <a:latin typeface="Calibri" pitchFamily="32" charset="0"/>
            </a:endParaRPr>
          </a:p>
          <a:p>
            <a:pPr marL="446088" lvl="1" indent="-266700">
              <a:lnSpc>
                <a:spcPct val="80000"/>
              </a:lnSpc>
              <a:spcBef>
                <a:spcPts val="225"/>
              </a:spcBef>
              <a:buFont typeface="Calibri" pitchFamily="32"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GB" dirty="0">
              <a:solidFill>
                <a:srgbClr val="000000"/>
              </a:solidFill>
              <a:latin typeface="Calibri" pitchFamily="32" charset="0"/>
            </a:endParaRPr>
          </a:p>
          <a:p>
            <a:pPr indent="179388">
              <a:lnSpc>
                <a:spcPct val="80000"/>
              </a:lnSpc>
              <a:spcBef>
                <a:spcPts val="450"/>
              </a:spcBef>
              <a:buClr>
                <a:srgbClr val="C00000"/>
              </a:buClr>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a:solidFill>
                  <a:srgbClr val="C00000"/>
                </a:solidFill>
                <a:latin typeface="Calibri" pitchFamily="32" charset="0"/>
              </a:rPr>
              <a:t>This will allow us to:</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Improve consistency between instruments</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Reduce bias in Level 1 and 2 products</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Provide traceability of measurements</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Retrospectively re-calibrate archive data</a:t>
            </a:r>
          </a:p>
          <a:p>
            <a:pPr marL="446088" lvl="1" indent="-266700">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600" dirty="0">
                <a:solidFill>
                  <a:srgbClr val="000000"/>
                </a:solidFill>
                <a:latin typeface="Calibri" pitchFamily="32" charset="0"/>
              </a:rPr>
              <a:t>Better specify future instruments</a:t>
            </a:r>
          </a:p>
        </p:txBody>
      </p:sp>
      <p:pic>
        <p:nvPicPr>
          <p:cNvPr id="8196" name="Picture 4"/>
          <p:cNvPicPr>
            <a:picLocks noChangeAspect="1" noChangeArrowheads="1"/>
          </p:cNvPicPr>
          <p:nvPr/>
        </p:nvPicPr>
        <p:blipFill>
          <a:blip r:embed="rId3" cstate="print"/>
          <a:srcRect/>
          <a:stretch>
            <a:fillRect/>
          </a:stretch>
        </p:blipFill>
        <p:spPr bwMode="auto">
          <a:xfrm>
            <a:off x="5342669" y="1268413"/>
            <a:ext cx="3971288" cy="1612900"/>
          </a:xfrm>
          <a:prstGeom prst="rect">
            <a:avLst/>
          </a:prstGeom>
          <a:noFill/>
          <a:ln w="9525" cap="flat">
            <a:noFill/>
            <a:round/>
            <a:headEnd/>
            <a:tailEnd/>
          </a:ln>
          <a:effectLst/>
        </p:spPr>
      </p:pic>
      <p:sp>
        <p:nvSpPr>
          <p:cNvPr id="8197" name="Rectangle 5"/>
          <p:cNvSpPr>
            <a:spLocks noChangeArrowheads="1"/>
          </p:cNvSpPr>
          <p:nvPr/>
        </p:nvSpPr>
        <p:spPr bwMode="auto">
          <a:xfrm>
            <a:off x="0" y="0"/>
            <a:ext cx="9904412" cy="1588"/>
          </a:xfrm>
          <a:prstGeom prst="rect">
            <a:avLst/>
          </a:prstGeom>
          <a:noFill/>
          <a:ln w="9525" cap="flat">
            <a:noFill/>
            <a:round/>
            <a:headEnd/>
            <a:tailEnd/>
          </a:ln>
          <a:effectLst/>
        </p:spPr>
        <p:txBody>
          <a:bodyPr wrap="none" anchor="ctr"/>
          <a:lstStyle/>
          <a:p>
            <a:endParaRPr lang="en-GB" dirty="0"/>
          </a:p>
        </p:txBody>
      </p:sp>
      <p:graphicFrame>
        <p:nvGraphicFramePr>
          <p:cNvPr id="8198" name="Group 6"/>
          <p:cNvGraphicFramePr>
            <a:graphicFrameLocks noGrp="1"/>
          </p:cNvGraphicFramePr>
          <p:nvPr/>
        </p:nvGraphicFramePr>
        <p:xfrm>
          <a:off x="5704561" y="2952750"/>
          <a:ext cx="3750662" cy="3964052"/>
        </p:xfrm>
        <a:graphic>
          <a:graphicData uri="http://schemas.openxmlformats.org/drawingml/2006/table">
            <a:tbl>
              <a:tblPr/>
              <a:tblGrid>
                <a:gridCol w="1266622"/>
                <a:gridCol w="1234877"/>
                <a:gridCol w="1249163"/>
              </a:tblGrid>
              <a:tr h="781050">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EUMETSAT</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CNES</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JMA</a:t>
                      </a:r>
                    </a:p>
                  </a:txBody>
                  <a:tcPr marL="89986" marR="89986" marT="46800" marB="46800" anchor="b" horzOverflow="overflow">
                    <a:lnL>
                      <a:noFill/>
                    </a:lnL>
                    <a:lnR>
                      <a:noFill/>
                    </a:lnR>
                    <a:lnT>
                      <a:noFill/>
                    </a:lnT>
                    <a:lnB>
                      <a:noFill/>
                    </a:lnB>
                    <a:lnTlToBr>
                      <a:noFill/>
                    </a:lnTlToBr>
                    <a:lnBlToTr>
                      <a:noFill/>
                    </a:lnBlToTr>
                    <a:noFill/>
                  </a:tcPr>
                </a:tc>
              </a:tr>
              <a:tr h="781050">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NOAA</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CMA</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KMA</a:t>
                      </a:r>
                    </a:p>
                  </a:txBody>
                  <a:tcPr marL="89986" marR="89986" marT="46800" marB="46800" anchor="b" horzOverflow="overflow">
                    <a:lnL>
                      <a:noFill/>
                    </a:lnL>
                    <a:lnR>
                      <a:noFill/>
                    </a:lnR>
                    <a:lnT>
                      <a:noFill/>
                    </a:lnT>
                    <a:lnB>
                      <a:noFill/>
                    </a:lnB>
                    <a:lnTlToBr>
                      <a:noFill/>
                    </a:lnTlToBr>
                    <a:lnBlToTr>
                      <a:noFill/>
                    </a:lnBlToTr>
                    <a:noFill/>
                  </a:tcPr>
                </a:tc>
              </a:tr>
              <a:tr h="781050">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ISRO</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NASA</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WMO</a:t>
                      </a:r>
                    </a:p>
                  </a:txBody>
                  <a:tcPr marL="89986" marR="89986" marT="46800" marB="46800" anchor="b" horzOverflow="overflow">
                    <a:lnL>
                      <a:noFill/>
                    </a:lnL>
                    <a:lnR>
                      <a:noFill/>
                    </a:lnR>
                    <a:lnT>
                      <a:noFill/>
                    </a:lnT>
                    <a:lnB>
                      <a:noFill/>
                    </a:lnB>
                    <a:lnTlToBr>
                      <a:noFill/>
                    </a:lnTlToBr>
                    <a:lnBlToTr>
                      <a:noFill/>
                    </a:lnBlToTr>
                    <a:noFill/>
                  </a:tcPr>
                </a:tc>
              </a:tr>
              <a:tr h="781050">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USGS</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NIST</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JAXA</a:t>
                      </a:r>
                    </a:p>
                  </a:txBody>
                  <a:tcPr marL="89986" marR="89986" marT="46800" marB="46800" anchor="b" horzOverflow="overflow">
                    <a:lnL>
                      <a:noFill/>
                    </a:lnL>
                    <a:lnR>
                      <a:noFill/>
                    </a:lnR>
                    <a:lnT>
                      <a:noFill/>
                    </a:lnT>
                    <a:lnB>
                      <a:noFill/>
                    </a:lnB>
                    <a:lnTlToBr>
                      <a:noFill/>
                    </a:lnTlToBr>
                    <a:lnBlToTr>
                      <a:noFill/>
                    </a:lnBlToTr>
                    <a:noFill/>
                  </a:tcPr>
                </a:tc>
              </a:tr>
              <a:tr h="823913">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GB" sz="1200" b="1" i="0" u="none" strike="noStrike" cap="none" normalizeH="0" baseline="0" dirty="0" smtClean="0">
                        <a:ln>
                          <a:noFill/>
                        </a:ln>
                        <a:solidFill>
                          <a:srgbClr val="000000"/>
                        </a:solidFill>
                        <a:effectLst/>
                        <a:latin typeface="Calibri" pitchFamily="32" charset="0"/>
                        <a:ea typeface="Microsoft YaHei" charset="-122"/>
                      </a:endParaRPr>
                    </a:p>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GB" sz="1200" b="1" i="0" u="none" strike="noStrike" cap="none" normalizeH="0" baseline="0" dirty="0" smtClean="0">
                        <a:ln>
                          <a:noFill/>
                        </a:ln>
                        <a:solidFill>
                          <a:srgbClr val="000000"/>
                        </a:solidFill>
                        <a:effectLst/>
                        <a:latin typeface="Calibri" pitchFamily="32" charset="0"/>
                        <a:ea typeface="Microsoft YaHei" charset="-122"/>
                      </a:endParaRPr>
                    </a:p>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GB" sz="1200" b="1" i="0" u="none" strike="noStrike" cap="none" normalizeH="0" baseline="0" dirty="0" smtClean="0">
                        <a:ln>
                          <a:noFill/>
                        </a:ln>
                        <a:solidFill>
                          <a:srgbClr val="000000"/>
                        </a:solidFill>
                        <a:effectLst/>
                        <a:latin typeface="Calibri" pitchFamily="32" charset="0"/>
                        <a:ea typeface="Microsoft YaHei" charset="-122"/>
                      </a:endParaRPr>
                    </a:p>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ROSHYDROMET</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IMD</a:t>
                      </a:r>
                    </a:p>
                  </a:txBody>
                  <a:tcPr marL="89986" marR="89986" marT="46800" marB="46800" anchor="b" horzOverflow="overflow">
                    <a:lnL>
                      <a:noFill/>
                    </a:lnL>
                    <a:lnR>
                      <a:noFill/>
                    </a:lnR>
                    <a:lnT>
                      <a:noFill/>
                    </a:lnT>
                    <a:lnB>
                      <a:noFill/>
                    </a:lnB>
                    <a:lnTlToBr>
                      <a:noFill/>
                    </a:lnTlToBr>
                    <a:lnBlToTr>
                      <a:noFill/>
                    </a:lnBlToTr>
                    <a:no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200" b="1" i="0" u="none" strike="noStrike" cap="none" normalizeH="0" baseline="0" dirty="0" smtClean="0">
                          <a:ln>
                            <a:noFill/>
                          </a:ln>
                          <a:solidFill>
                            <a:srgbClr val="000000"/>
                          </a:solidFill>
                          <a:effectLst/>
                          <a:latin typeface="Calibri" pitchFamily="32" charset="0"/>
                          <a:ea typeface="Microsoft YaHei" charset="-122"/>
                        </a:rPr>
                        <a:t>ESA</a:t>
                      </a:r>
                    </a:p>
                  </a:txBody>
                  <a:tcPr marL="89986" marR="89986" marT="46800" marB="46800" anchor="b" horzOverflow="overflow">
                    <a:lnL>
                      <a:noFill/>
                    </a:lnL>
                    <a:lnR>
                      <a:noFill/>
                    </a:lnR>
                    <a:lnT>
                      <a:noFill/>
                    </a:lnT>
                    <a:lnB>
                      <a:noFill/>
                    </a:lnB>
                    <a:lnTlToBr>
                      <a:noFill/>
                    </a:lnTlToBr>
                    <a:lnBlToTr>
                      <a:noFill/>
                    </a:lnBlToTr>
                    <a:noFill/>
                  </a:tcPr>
                </a:tc>
              </a:tr>
            </a:tbl>
          </a:graphicData>
        </a:graphic>
      </p:graphicFrame>
      <p:pic>
        <p:nvPicPr>
          <p:cNvPr id="8214" name="Picture 22"/>
          <p:cNvPicPr>
            <a:picLocks noChangeAspect="1" noChangeArrowheads="1"/>
          </p:cNvPicPr>
          <p:nvPr/>
        </p:nvPicPr>
        <p:blipFill>
          <a:blip r:embed="rId4" cstate="print"/>
          <a:srcRect/>
          <a:stretch>
            <a:fillRect/>
          </a:stretch>
        </p:blipFill>
        <p:spPr bwMode="auto">
          <a:xfrm>
            <a:off x="6055342" y="2995614"/>
            <a:ext cx="480935" cy="433387"/>
          </a:xfrm>
          <a:prstGeom prst="rect">
            <a:avLst/>
          </a:prstGeom>
          <a:noFill/>
          <a:ln w="9525" cap="flat">
            <a:noFill/>
            <a:round/>
            <a:headEnd/>
            <a:tailEnd/>
          </a:ln>
          <a:effectLst/>
        </p:spPr>
      </p:pic>
      <p:pic>
        <p:nvPicPr>
          <p:cNvPr id="8215" name="Picture 23"/>
          <p:cNvPicPr>
            <a:picLocks noChangeAspect="1" noChangeArrowheads="1"/>
          </p:cNvPicPr>
          <p:nvPr/>
        </p:nvPicPr>
        <p:blipFill>
          <a:blip r:embed="rId5" cstate="print"/>
          <a:srcRect/>
          <a:stretch>
            <a:fillRect/>
          </a:stretch>
        </p:blipFill>
        <p:spPr bwMode="auto">
          <a:xfrm>
            <a:off x="7328313" y="2890838"/>
            <a:ext cx="457127" cy="609600"/>
          </a:xfrm>
          <a:prstGeom prst="rect">
            <a:avLst/>
          </a:prstGeom>
          <a:noFill/>
          <a:ln w="9525" cap="flat">
            <a:noFill/>
            <a:round/>
            <a:headEnd/>
            <a:tailEnd/>
          </a:ln>
          <a:effectLst/>
        </p:spPr>
      </p:pic>
      <p:pic>
        <p:nvPicPr>
          <p:cNvPr id="8216" name="Picture 24"/>
          <p:cNvPicPr>
            <a:picLocks noChangeAspect="1" noChangeArrowheads="1"/>
          </p:cNvPicPr>
          <p:nvPr/>
        </p:nvPicPr>
        <p:blipFill>
          <a:blip r:embed="rId6" cstate="print"/>
          <a:srcRect/>
          <a:stretch>
            <a:fillRect/>
          </a:stretch>
        </p:blipFill>
        <p:spPr bwMode="auto">
          <a:xfrm>
            <a:off x="7328314" y="4546601"/>
            <a:ext cx="542838" cy="466725"/>
          </a:xfrm>
          <a:prstGeom prst="rect">
            <a:avLst/>
          </a:prstGeom>
          <a:noFill/>
          <a:ln w="9525" cap="flat">
            <a:noFill/>
            <a:round/>
            <a:headEnd/>
            <a:tailEnd/>
          </a:ln>
          <a:effectLst/>
        </p:spPr>
      </p:pic>
      <p:pic>
        <p:nvPicPr>
          <p:cNvPr id="8217" name="Picture 25"/>
          <p:cNvPicPr>
            <a:picLocks noChangeAspect="1" noChangeArrowheads="1"/>
          </p:cNvPicPr>
          <p:nvPr/>
        </p:nvPicPr>
        <p:blipFill>
          <a:blip r:embed="rId7" cstate="print"/>
          <a:srcRect/>
          <a:stretch>
            <a:fillRect/>
          </a:stretch>
        </p:blipFill>
        <p:spPr bwMode="auto">
          <a:xfrm>
            <a:off x="6031534" y="3754439"/>
            <a:ext cx="485697" cy="466725"/>
          </a:xfrm>
          <a:prstGeom prst="rect">
            <a:avLst/>
          </a:prstGeom>
          <a:noFill/>
          <a:ln w="9525" cap="flat">
            <a:noFill/>
            <a:round/>
            <a:headEnd/>
            <a:tailEnd/>
          </a:ln>
          <a:effectLst/>
        </p:spPr>
      </p:pic>
      <p:pic>
        <p:nvPicPr>
          <p:cNvPr id="8218" name="Picture 26"/>
          <p:cNvPicPr>
            <a:picLocks noChangeAspect="1" noChangeArrowheads="1"/>
          </p:cNvPicPr>
          <p:nvPr/>
        </p:nvPicPr>
        <p:blipFill>
          <a:blip r:embed="rId8" cstate="print"/>
          <a:srcRect/>
          <a:stretch>
            <a:fillRect/>
          </a:stretch>
        </p:blipFill>
        <p:spPr bwMode="auto">
          <a:xfrm>
            <a:off x="8623506" y="3759201"/>
            <a:ext cx="399986" cy="390525"/>
          </a:xfrm>
          <a:prstGeom prst="rect">
            <a:avLst/>
          </a:prstGeom>
          <a:noFill/>
          <a:ln w="9525" cap="flat">
            <a:noFill/>
            <a:round/>
            <a:headEnd/>
            <a:tailEnd/>
          </a:ln>
          <a:effectLst/>
        </p:spPr>
      </p:pic>
      <p:pic>
        <p:nvPicPr>
          <p:cNvPr id="8219" name="Picture 27"/>
          <p:cNvPicPr>
            <a:picLocks noChangeAspect="1" noChangeArrowheads="1"/>
          </p:cNvPicPr>
          <p:nvPr/>
        </p:nvPicPr>
        <p:blipFill>
          <a:blip r:embed="rId9" cstate="print"/>
          <a:srcRect/>
          <a:stretch>
            <a:fillRect/>
          </a:stretch>
        </p:blipFill>
        <p:spPr bwMode="auto">
          <a:xfrm>
            <a:off x="8552079" y="2781301"/>
            <a:ext cx="685690" cy="714375"/>
          </a:xfrm>
          <a:prstGeom prst="rect">
            <a:avLst/>
          </a:prstGeom>
          <a:noFill/>
          <a:ln w="9525" cap="flat">
            <a:noFill/>
            <a:round/>
            <a:headEnd/>
            <a:tailEnd/>
          </a:ln>
          <a:effectLst/>
        </p:spPr>
      </p:pic>
      <p:pic>
        <p:nvPicPr>
          <p:cNvPr id="8220" name="Picture 28"/>
          <p:cNvPicPr>
            <a:picLocks noChangeAspect="1" noChangeArrowheads="1"/>
          </p:cNvPicPr>
          <p:nvPr/>
        </p:nvPicPr>
        <p:blipFill>
          <a:blip r:embed="rId10" cstate="print"/>
          <a:srcRect/>
          <a:stretch>
            <a:fillRect/>
          </a:stretch>
        </p:blipFill>
        <p:spPr bwMode="auto">
          <a:xfrm>
            <a:off x="8552080" y="4508500"/>
            <a:ext cx="517442" cy="541338"/>
          </a:xfrm>
          <a:prstGeom prst="rect">
            <a:avLst/>
          </a:prstGeom>
          <a:noFill/>
          <a:ln w="9525" cap="flat">
            <a:noFill/>
            <a:round/>
            <a:headEnd/>
            <a:tailEnd/>
          </a:ln>
          <a:effectLst/>
        </p:spPr>
      </p:pic>
      <p:pic>
        <p:nvPicPr>
          <p:cNvPr id="8221" name="Picture 29"/>
          <p:cNvPicPr>
            <a:picLocks noChangeAspect="1" noChangeArrowheads="1"/>
          </p:cNvPicPr>
          <p:nvPr/>
        </p:nvPicPr>
        <p:blipFill>
          <a:blip r:embed="rId11" cstate="print"/>
          <a:srcRect r="74084"/>
          <a:stretch>
            <a:fillRect/>
          </a:stretch>
        </p:blipFill>
        <p:spPr bwMode="auto">
          <a:xfrm>
            <a:off x="8452083" y="5373688"/>
            <a:ext cx="774576" cy="438150"/>
          </a:xfrm>
          <a:prstGeom prst="rect">
            <a:avLst/>
          </a:prstGeom>
          <a:noFill/>
          <a:ln w="9525" cap="flat">
            <a:noFill/>
            <a:round/>
            <a:headEnd/>
            <a:tailEnd/>
          </a:ln>
          <a:effectLst/>
        </p:spPr>
      </p:pic>
      <p:pic>
        <p:nvPicPr>
          <p:cNvPr id="8222" name="Picture 30"/>
          <p:cNvPicPr>
            <a:picLocks noChangeAspect="1" noChangeArrowheads="1"/>
          </p:cNvPicPr>
          <p:nvPr/>
        </p:nvPicPr>
        <p:blipFill>
          <a:blip r:embed="rId12" cstate="print"/>
          <a:srcRect/>
          <a:stretch>
            <a:fillRect/>
          </a:stretch>
        </p:blipFill>
        <p:spPr bwMode="auto">
          <a:xfrm>
            <a:off x="7183874" y="5470525"/>
            <a:ext cx="952347" cy="279400"/>
          </a:xfrm>
          <a:prstGeom prst="rect">
            <a:avLst/>
          </a:prstGeom>
          <a:noFill/>
          <a:ln w="9525" cap="flat">
            <a:noFill/>
            <a:round/>
            <a:headEnd/>
            <a:tailEnd/>
          </a:ln>
          <a:effectLst/>
        </p:spPr>
      </p:pic>
      <p:pic>
        <p:nvPicPr>
          <p:cNvPr id="8223" name="Picture 31"/>
          <p:cNvPicPr>
            <a:picLocks noChangeAspect="1" noChangeArrowheads="1"/>
          </p:cNvPicPr>
          <p:nvPr/>
        </p:nvPicPr>
        <p:blipFill>
          <a:blip r:embed="rId13" cstate="print"/>
          <a:srcRect/>
          <a:stretch>
            <a:fillRect/>
          </a:stretch>
        </p:blipFill>
        <p:spPr bwMode="auto">
          <a:xfrm>
            <a:off x="6031533" y="4543425"/>
            <a:ext cx="585694" cy="539750"/>
          </a:xfrm>
          <a:prstGeom prst="rect">
            <a:avLst/>
          </a:prstGeom>
          <a:noFill/>
          <a:ln w="9525" cap="flat">
            <a:noFill/>
            <a:round/>
            <a:headEnd/>
            <a:tailEnd/>
          </a:ln>
          <a:effectLst/>
        </p:spPr>
      </p:pic>
      <p:pic>
        <p:nvPicPr>
          <p:cNvPr id="8224" name="Picture 32"/>
          <p:cNvPicPr>
            <a:picLocks noChangeAspect="1" noChangeArrowheads="1"/>
          </p:cNvPicPr>
          <p:nvPr/>
        </p:nvPicPr>
        <p:blipFill>
          <a:blip r:embed="rId14" cstate="print"/>
          <a:srcRect/>
          <a:stretch>
            <a:fillRect/>
          </a:stretch>
        </p:blipFill>
        <p:spPr bwMode="auto">
          <a:xfrm>
            <a:off x="7293394" y="3754438"/>
            <a:ext cx="538076" cy="539750"/>
          </a:xfrm>
          <a:prstGeom prst="rect">
            <a:avLst/>
          </a:prstGeom>
          <a:noFill/>
          <a:ln w="9525" cap="flat">
            <a:noFill/>
            <a:round/>
            <a:headEnd/>
            <a:tailEnd/>
          </a:ln>
          <a:effectLst/>
        </p:spPr>
      </p:pic>
      <p:pic>
        <p:nvPicPr>
          <p:cNvPr id="8225" name="Picture 33"/>
          <p:cNvPicPr>
            <a:picLocks noChangeAspect="1" noChangeArrowheads="1"/>
          </p:cNvPicPr>
          <p:nvPr/>
        </p:nvPicPr>
        <p:blipFill>
          <a:blip r:embed="rId15" cstate="print"/>
          <a:srcRect r="75264" b="29283"/>
          <a:stretch>
            <a:fillRect/>
          </a:stretch>
        </p:blipFill>
        <p:spPr bwMode="auto">
          <a:xfrm>
            <a:off x="6074389" y="5326063"/>
            <a:ext cx="512680" cy="539750"/>
          </a:xfrm>
          <a:prstGeom prst="rect">
            <a:avLst/>
          </a:prstGeom>
          <a:noFill/>
          <a:ln w="9525" cap="flat">
            <a:noFill/>
            <a:round/>
            <a:headEnd/>
            <a:tailEnd/>
          </a:ln>
          <a:effectLst/>
        </p:spPr>
      </p:pic>
      <p:pic>
        <p:nvPicPr>
          <p:cNvPr id="8226" name="Picture 34"/>
          <p:cNvPicPr>
            <a:picLocks noChangeAspect="1" noChangeArrowheads="1"/>
          </p:cNvPicPr>
          <p:nvPr/>
        </p:nvPicPr>
        <p:blipFill>
          <a:blip r:embed="rId16" cstate="print"/>
          <a:srcRect/>
          <a:stretch>
            <a:fillRect/>
          </a:stretch>
        </p:blipFill>
        <p:spPr bwMode="auto">
          <a:xfrm>
            <a:off x="6055342" y="6088063"/>
            <a:ext cx="576170" cy="576262"/>
          </a:xfrm>
          <a:prstGeom prst="rect">
            <a:avLst/>
          </a:prstGeom>
          <a:noFill/>
          <a:ln w="9525" cap="flat">
            <a:noFill/>
            <a:round/>
            <a:headEnd/>
            <a:tailEnd/>
          </a:ln>
          <a:effectLst/>
        </p:spPr>
      </p:pic>
      <p:pic>
        <p:nvPicPr>
          <p:cNvPr id="8227" name="Picture 35"/>
          <p:cNvPicPr>
            <a:picLocks noChangeAspect="1" noChangeArrowheads="1"/>
          </p:cNvPicPr>
          <p:nvPr/>
        </p:nvPicPr>
        <p:blipFill>
          <a:blip r:embed="rId17" cstate="print"/>
          <a:srcRect/>
          <a:stretch>
            <a:fillRect/>
          </a:stretch>
        </p:blipFill>
        <p:spPr bwMode="auto">
          <a:xfrm>
            <a:off x="7350535" y="6088063"/>
            <a:ext cx="434905" cy="576262"/>
          </a:xfrm>
          <a:prstGeom prst="rect">
            <a:avLst/>
          </a:prstGeom>
          <a:noFill/>
          <a:ln w="9525" cap="flat">
            <a:noFill/>
            <a:round/>
            <a:headEnd/>
            <a:tailEnd/>
          </a:ln>
          <a:effectLst/>
        </p:spPr>
      </p:pic>
      <p:pic>
        <p:nvPicPr>
          <p:cNvPr id="8228" name="Picture 36"/>
          <p:cNvPicPr>
            <a:picLocks noChangeAspect="1" noChangeArrowheads="1"/>
          </p:cNvPicPr>
          <p:nvPr/>
        </p:nvPicPr>
        <p:blipFill>
          <a:blip r:embed="rId18" cstate="print"/>
          <a:srcRect/>
          <a:stretch>
            <a:fillRect/>
          </a:stretch>
        </p:blipFill>
        <p:spPr bwMode="auto">
          <a:xfrm>
            <a:off x="8552079" y="6126163"/>
            <a:ext cx="539663" cy="527050"/>
          </a:xfrm>
          <a:prstGeom prst="rect">
            <a:avLst/>
          </a:prstGeom>
          <a:noFill/>
          <a:ln w="9525" cap="flat">
            <a:noFill/>
            <a:round/>
            <a:headEnd/>
            <a:tailEnd/>
          </a:ln>
          <a:effectLst/>
        </p:spPr>
      </p:pic>
    </p:spTree>
    <p:extLst>
      <p:ext uri="{BB962C8B-B14F-4D97-AF65-F5344CB8AC3E}">
        <p14:creationId xmlns:p14="http://schemas.microsoft.com/office/powerpoint/2010/main" val="87093904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H:\MY DOCUMENTS\plots\GEO-LEO-collocations_480px_V01_2012-02-02.gif"/>
          <p:cNvPicPr>
            <a:picLocks noChangeArrowheads="1"/>
          </p:cNvPicPr>
          <p:nvPr/>
        </p:nvPicPr>
        <p:blipFill>
          <a:blip r:embed="rId2" cstate="print"/>
          <a:srcRect t="5730"/>
          <a:stretch>
            <a:fillRect/>
          </a:stretch>
        </p:blipFill>
        <p:spPr bwMode="auto">
          <a:xfrm>
            <a:off x="5070013" y="854077"/>
            <a:ext cx="3063240" cy="2873343"/>
          </a:xfrm>
          <a:prstGeom prst="rect">
            <a:avLst/>
          </a:prstGeom>
          <a:noFill/>
        </p:spPr>
      </p:pic>
      <p:sp>
        <p:nvSpPr>
          <p:cNvPr id="2" name="Title 1"/>
          <p:cNvSpPr>
            <a:spLocks noGrp="1"/>
          </p:cNvSpPr>
          <p:nvPr>
            <p:ph type="title"/>
          </p:nvPr>
        </p:nvSpPr>
        <p:spPr/>
        <p:txBody>
          <a:bodyPr/>
          <a:lstStyle/>
          <a:p>
            <a:r>
              <a:rPr lang="en-GB" dirty="0" smtClean="0"/>
              <a:t>GSICS Corrections for GEO imagers’ IR channels</a:t>
            </a:r>
            <a:endParaRPr lang="en-GB" dirty="0"/>
          </a:p>
        </p:txBody>
      </p:sp>
      <p:sp>
        <p:nvSpPr>
          <p:cNvPr id="3" name="Content Placeholder 2"/>
          <p:cNvSpPr>
            <a:spLocks noGrp="1"/>
          </p:cNvSpPr>
          <p:nvPr>
            <p:ph sz="half" idx="1"/>
          </p:nvPr>
        </p:nvSpPr>
        <p:spPr>
          <a:xfrm>
            <a:off x="233476" y="1028733"/>
            <a:ext cx="4485498" cy="5280587"/>
          </a:xfrm>
        </p:spPr>
        <p:txBody>
          <a:bodyPr/>
          <a:lstStyle/>
          <a:p>
            <a:r>
              <a:rPr lang="en-GB" sz="2000" dirty="0" smtClean="0"/>
              <a:t>Collocate in Space, Time, Angle</a:t>
            </a:r>
          </a:p>
          <a:p>
            <a:pPr lvl="1"/>
            <a:r>
              <a:rPr lang="en-GB" sz="1800" dirty="0" smtClean="0"/>
              <a:t>“Simultaneous Nadir Overpasses” (SNOs)</a:t>
            </a:r>
          </a:p>
          <a:p>
            <a:pPr lvl="1"/>
            <a:r>
              <a:rPr lang="en-GB" sz="1800" dirty="0" smtClean="0"/>
              <a:t>Tie to contemporaneous reference</a:t>
            </a:r>
          </a:p>
          <a:p>
            <a:pPr lvl="1"/>
            <a:r>
              <a:rPr lang="en-GB" sz="1800" dirty="0" smtClean="0"/>
              <a:t>With very small uncertainty</a:t>
            </a:r>
          </a:p>
          <a:p>
            <a:r>
              <a:rPr lang="en-GB" sz="2000" dirty="0" err="1" smtClean="0"/>
              <a:t>Hyperspectral</a:t>
            </a:r>
            <a:r>
              <a:rPr lang="en-GB" sz="2000" dirty="0" smtClean="0"/>
              <a:t> Reference (IASI)</a:t>
            </a:r>
          </a:p>
          <a:p>
            <a:pPr lvl="1"/>
            <a:r>
              <a:rPr lang="en-GB" sz="2000" dirty="0" smtClean="0"/>
              <a:t>Spectral Convolution</a:t>
            </a:r>
          </a:p>
          <a:p>
            <a:pPr lvl="1"/>
            <a:r>
              <a:rPr lang="en-GB" sz="2000" dirty="0" smtClean="0"/>
              <a:t>Can diagnose SRF errors</a:t>
            </a:r>
          </a:p>
          <a:p>
            <a:r>
              <a:rPr lang="en-GB" sz="2000" dirty="0" smtClean="0"/>
              <a:t>Compare </a:t>
            </a:r>
          </a:p>
          <a:p>
            <a:pPr lvl="1"/>
            <a:r>
              <a:rPr lang="en-GB" sz="1800" dirty="0" smtClean="0"/>
              <a:t>Regression of collocated radiances</a:t>
            </a:r>
          </a:p>
          <a:p>
            <a:r>
              <a:rPr lang="en-GB" sz="2000" dirty="0" smtClean="0"/>
              <a:t>Generate GSICS Correction</a:t>
            </a:r>
          </a:p>
          <a:p>
            <a:pPr lvl="1"/>
            <a:r>
              <a:rPr lang="en-US" sz="1800" dirty="0" smtClean="0"/>
              <a:t>Updated daily</a:t>
            </a:r>
          </a:p>
          <a:p>
            <a:pPr lvl="1"/>
            <a:r>
              <a:rPr lang="en-US" sz="1800" dirty="0" smtClean="0"/>
              <a:t>EUMETSAT GSICS Server</a:t>
            </a:r>
            <a:endParaRPr lang="en-GB" sz="1800" dirty="0" smtClean="0"/>
          </a:p>
          <a:p>
            <a:r>
              <a:rPr lang="en-GB" sz="2000" dirty="0" smtClean="0"/>
              <a:t>Evaluate &amp; Monitor Bias</a:t>
            </a:r>
          </a:p>
        </p:txBody>
      </p:sp>
      <p:pic>
        <p:nvPicPr>
          <p:cNvPr id="365571" name="Picture 3" descr="H:\MY DOCUMENTS\plots\plot_rad_srf_ieee.png"/>
          <p:cNvPicPr>
            <a:picLocks noChangeArrowheads="1"/>
          </p:cNvPicPr>
          <p:nvPr/>
        </p:nvPicPr>
        <p:blipFill>
          <a:blip r:embed="rId3" cstate="print"/>
          <a:srcRect/>
          <a:stretch>
            <a:fillRect/>
          </a:stretch>
        </p:blipFill>
        <p:spPr bwMode="auto">
          <a:xfrm>
            <a:off x="4640965" y="2948947"/>
            <a:ext cx="4557713" cy="2490788"/>
          </a:xfrm>
          <a:prstGeom prst="rect">
            <a:avLst/>
          </a:prstGeom>
          <a:noFill/>
        </p:spPr>
      </p:pic>
      <p:pic>
        <p:nvPicPr>
          <p:cNvPr id="12" name="Picture 11" descr="msg2-iasi_20111120_2215_scatter_ir13.4.gif"/>
          <p:cNvPicPr>
            <a:picLocks/>
          </p:cNvPicPr>
          <p:nvPr/>
        </p:nvPicPr>
        <p:blipFill>
          <a:blip r:embed="rId4" cstate="print"/>
          <a:stretch>
            <a:fillRect/>
          </a:stretch>
        </p:blipFill>
        <p:spPr>
          <a:xfrm>
            <a:off x="6753230" y="2682876"/>
            <a:ext cx="3048000" cy="2286000"/>
          </a:xfrm>
          <a:prstGeom prst="rect">
            <a:avLst/>
          </a:prstGeom>
        </p:spPr>
      </p:pic>
      <p:pic>
        <p:nvPicPr>
          <p:cNvPr id="365573" name="Picture 5" descr="H:\MY DOCUMENTS\plots\plot_multi_met7.png"/>
          <p:cNvPicPr>
            <a:picLocks noChangeAspect="1" noChangeArrowheads="1"/>
          </p:cNvPicPr>
          <p:nvPr/>
        </p:nvPicPr>
        <p:blipFill>
          <a:blip r:embed="rId5" cstate="print"/>
          <a:srcRect/>
          <a:stretch>
            <a:fillRect/>
          </a:stretch>
        </p:blipFill>
        <p:spPr bwMode="auto">
          <a:xfrm>
            <a:off x="5348287" y="4352925"/>
            <a:ext cx="4557713" cy="2505075"/>
          </a:xfrm>
          <a:prstGeom prst="rect">
            <a:avLst/>
          </a:prstGeom>
          <a:noFill/>
        </p:spPr>
      </p:pic>
      <p:pic>
        <p:nvPicPr>
          <p:cNvPr id="14" name="Picture 2" descr="H:\MY DOCUMENTS\GSICS\logo\GSICS300px.png"/>
          <p:cNvPicPr>
            <a:picLocks noChangeAspect="1" noChangeArrowheads="1"/>
          </p:cNvPicPr>
          <p:nvPr/>
        </p:nvPicPr>
        <p:blipFill>
          <a:blip r:embed="rId6" cstate="print"/>
          <a:srcRect/>
          <a:stretch>
            <a:fillRect/>
          </a:stretch>
        </p:blipFill>
        <p:spPr bwMode="auto">
          <a:xfrm>
            <a:off x="4412931" y="5949322"/>
            <a:ext cx="1428750" cy="581025"/>
          </a:xfrm>
          <a:prstGeom prst="rect">
            <a:avLst/>
          </a:prstGeom>
          <a:noFill/>
        </p:spPr>
      </p:pic>
    </p:spTree>
    <p:extLst>
      <p:ext uri="{BB962C8B-B14F-4D97-AF65-F5344CB8AC3E}">
        <p14:creationId xmlns:p14="http://schemas.microsoft.com/office/powerpoint/2010/main" val="245921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55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55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5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0" y="854074"/>
            <a:ext cx="9906000" cy="5623200"/>
          </a:xfrm>
          <a:prstGeom prst="rect">
            <a:avLst/>
          </a:prstGeom>
        </p:spPr>
      </p:pic>
      <p:sp>
        <p:nvSpPr>
          <p:cNvPr id="3" name="Rectangle 2"/>
          <p:cNvSpPr/>
          <p:nvPr/>
        </p:nvSpPr>
        <p:spPr bwMode="auto">
          <a:xfrm>
            <a:off x="5397910" y="2939845"/>
            <a:ext cx="4508090" cy="1993274"/>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4" name="Title 3"/>
          <p:cNvSpPr>
            <a:spLocks noGrp="1"/>
          </p:cNvSpPr>
          <p:nvPr>
            <p:ph type="title"/>
          </p:nvPr>
        </p:nvSpPr>
        <p:spPr/>
        <p:txBody>
          <a:bodyPr/>
          <a:lstStyle/>
          <a:p>
            <a:r>
              <a:rPr lang="en-GB" dirty="0" smtClean="0"/>
              <a:t>Bias in Meteosat-8/SEVIRI IR Channels </a:t>
            </a:r>
            <a:r>
              <a:rPr lang="en-GB" dirty="0" err="1" smtClean="0"/>
              <a:t>wrt</a:t>
            </a:r>
            <a:r>
              <a:rPr lang="en-GB" smtClean="0"/>
              <a:t> IASI-A</a:t>
            </a:r>
            <a:endParaRPr lang="en-GB" dirty="0"/>
          </a:p>
        </p:txBody>
      </p:sp>
      <p:sp>
        <p:nvSpPr>
          <p:cNvPr id="2" name="TextBox 1"/>
          <p:cNvSpPr txBox="1"/>
          <p:nvPr/>
        </p:nvSpPr>
        <p:spPr>
          <a:xfrm>
            <a:off x="5319252" y="2439101"/>
            <a:ext cx="4586748" cy="206210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600" dirty="0" smtClean="0">
                <a:solidFill>
                  <a:schemeClr val="tx1"/>
                </a:solidFill>
              </a:rPr>
              <a:t>Biases ~stable over last 3 years</a:t>
            </a:r>
          </a:p>
          <a:p>
            <a:pPr marL="285750" indent="-285750">
              <a:buFont typeface="Arial" panose="020B0604020202020204" pitchFamily="34" charset="0"/>
              <a:buChar char="•"/>
            </a:pPr>
            <a:r>
              <a:rPr lang="en-GB" sz="1600" dirty="0">
                <a:solidFill>
                  <a:schemeClr val="tx1"/>
                </a:solidFill>
              </a:rPr>
              <a:t>&lt;±0.2K in most channels</a:t>
            </a:r>
          </a:p>
          <a:p>
            <a:pPr marL="285750" indent="-285750">
              <a:buFont typeface="Arial" panose="020B0604020202020204" pitchFamily="34" charset="0"/>
              <a:buChar char="•"/>
            </a:pPr>
            <a:r>
              <a:rPr lang="en-GB" sz="1600" dirty="0" smtClean="0">
                <a:solidFill>
                  <a:schemeClr val="tx1"/>
                </a:solidFill>
              </a:rPr>
              <a:t>~</a:t>
            </a:r>
            <a:r>
              <a:rPr lang="en-GB" sz="1600" dirty="0" smtClean="0">
                <a:solidFill>
                  <a:srgbClr val="C00000"/>
                </a:solidFill>
              </a:rPr>
              <a:t>+</a:t>
            </a:r>
            <a:r>
              <a:rPr lang="en-GB" sz="1600" dirty="0">
                <a:solidFill>
                  <a:srgbClr val="C00000"/>
                </a:solidFill>
              </a:rPr>
              <a:t>0.6K in IR3.9 </a:t>
            </a:r>
            <a:r>
              <a:rPr lang="en-GB" sz="1600" dirty="0" smtClean="0">
                <a:solidFill>
                  <a:schemeClr val="tx1"/>
                </a:solidFill>
              </a:rPr>
              <a:t>&amp; </a:t>
            </a:r>
            <a:r>
              <a:rPr lang="en-GB" sz="1600" dirty="0" smtClean="0">
                <a:solidFill>
                  <a:srgbClr val="92D050"/>
                </a:solidFill>
              </a:rPr>
              <a:t>WV7.3 ±0.1K p-p</a:t>
            </a:r>
          </a:p>
          <a:p>
            <a:pPr marL="285750" indent="-285750">
              <a:buFont typeface="Arial" panose="020B0604020202020204" pitchFamily="34" charset="0"/>
              <a:buChar char="•"/>
            </a:pPr>
            <a:endParaRPr lang="en-GB" sz="1600" dirty="0" smtClean="0">
              <a:solidFill>
                <a:srgbClr val="C00000"/>
              </a:solidFill>
            </a:endParaRPr>
          </a:p>
          <a:p>
            <a:pPr marL="285750" indent="-285750">
              <a:buFont typeface="Arial" panose="020B0604020202020204" pitchFamily="34" charset="0"/>
              <a:buChar char="•"/>
            </a:pPr>
            <a:r>
              <a:rPr lang="en-GB" sz="1600" dirty="0">
                <a:solidFill>
                  <a:schemeClr val="tx1"/>
                </a:solidFill>
              </a:rPr>
              <a:t>Summer 2016: Met-8 moved to </a:t>
            </a:r>
            <a:r>
              <a:rPr lang="en-GB" sz="1600" dirty="0" smtClean="0">
                <a:solidFill>
                  <a:schemeClr val="tx1"/>
                </a:solidFill>
              </a:rPr>
              <a:t>IODC</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Jan 2017: Decontamination</a:t>
            </a:r>
          </a:p>
          <a:p>
            <a:pPr marL="742950" lvl="1" indent="-285750">
              <a:buFont typeface="Arial" panose="020B0604020202020204" pitchFamily="34" charset="0"/>
              <a:buChar char="•"/>
            </a:pPr>
            <a:r>
              <a:rPr lang="en-GB" sz="1600" dirty="0" smtClean="0">
                <a:solidFill>
                  <a:srgbClr val="00B050"/>
                </a:solidFill>
              </a:rPr>
              <a:t>IR13.4 jumped +2.2K</a:t>
            </a:r>
            <a:r>
              <a:rPr lang="en-GB" sz="1600" dirty="0" smtClean="0">
                <a:solidFill>
                  <a:schemeClr val="tx1"/>
                </a:solidFill>
              </a:rPr>
              <a:t>, </a:t>
            </a:r>
            <a:r>
              <a:rPr lang="en-GB" sz="1600" dirty="0">
                <a:solidFill>
                  <a:srgbClr val="92D050"/>
                </a:solidFill>
              </a:rPr>
              <a:t>WV7.3 -0.2K </a:t>
            </a:r>
          </a:p>
        </p:txBody>
      </p:sp>
      <p:sp>
        <p:nvSpPr>
          <p:cNvPr id="8" name="TextBox 7"/>
          <p:cNvSpPr txBox="1"/>
          <p:nvPr/>
        </p:nvSpPr>
        <p:spPr>
          <a:xfrm>
            <a:off x="6538453" y="5024284"/>
            <a:ext cx="3077496" cy="523220"/>
          </a:xfrm>
          <a:prstGeom prst="rect">
            <a:avLst/>
          </a:prstGeom>
          <a:noFill/>
        </p:spPr>
        <p:txBody>
          <a:bodyPr wrap="square" rtlCol="0">
            <a:spAutoFit/>
          </a:bodyPr>
          <a:lstStyle/>
          <a:p>
            <a:r>
              <a:rPr lang="en-GB" sz="1400" dirty="0">
                <a:solidFill>
                  <a:srgbClr val="0070C0"/>
                </a:solidFill>
                <a:hlinkClick r:id="rId4"/>
              </a:rPr>
              <a:t>http://gsics.tools.eumetsat.int/plotter/</a:t>
            </a:r>
            <a:endParaRPr lang="en-GB" sz="1400" dirty="0">
              <a:solidFill>
                <a:srgbClr val="0070C0"/>
              </a:solidFill>
            </a:endParaRPr>
          </a:p>
        </p:txBody>
      </p:sp>
    </p:spTree>
    <p:extLst>
      <p:ext uri="{BB962C8B-B14F-4D97-AF65-F5344CB8AC3E}">
        <p14:creationId xmlns:p14="http://schemas.microsoft.com/office/powerpoint/2010/main" val="1207026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9150"/>
          <a:stretch/>
        </p:blipFill>
        <p:spPr>
          <a:xfrm>
            <a:off x="7698658" y="1010870"/>
            <a:ext cx="2015255" cy="4328046"/>
          </a:xfrm>
          <a:prstGeom prst="rect">
            <a:avLst/>
          </a:prstGeom>
        </p:spPr>
      </p:pic>
      <p:sp>
        <p:nvSpPr>
          <p:cNvPr id="4" name="Title 3"/>
          <p:cNvSpPr>
            <a:spLocks noGrp="1"/>
          </p:cNvSpPr>
          <p:nvPr>
            <p:ph type="title"/>
          </p:nvPr>
        </p:nvSpPr>
        <p:spPr/>
        <p:txBody>
          <a:bodyPr/>
          <a:lstStyle/>
          <a:p>
            <a:r>
              <a:rPr lang="en-GB" dirty="0" smtClean="0"/>
              <a:t>Bias in Meteosat-10/SEVIRI IR Channels </a:t>
            </a:r>
            <a:r>
              <a:rPr lang="en-GB" dirty="0" err="1" smtClean="0"/>
              <a:t>wrt</a:t>
            </a:r>
            <a:r>
              <a:rPr lang="en-GB" dirty="0" smtClean="0"/>
              <a:t> IASI-A</a:t>
            </a:r>
            <a:endParaRPr lang="en-GB" dirty="0"/>
          </a:p>
        </p:txBody>
      </p:sp>
      <p:sp>
        <p:nvSpPr>
          <p:cNvPr id="9" name="TextBox 8"/>
          <p:cNvSpPr txBox="1"/>
          <p:nvPr/>
        </p:nvSpPr>
        <p:spPr>
          <a:xfrm>
            <a:off x="2428568" y="3510116"/>
            <a:ext cx="4542145"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chemeClr val="tx1"/>
                </a:solidFill>
              </a:rPr>
              <a:t>Biases very stable during 2018</a:t>
            </a:r>
          </a:p>
          <a:p>
            <a:pPr marL="285750" indent="-285750">
              <a:buFont typeface="Arial" panose="020B0604020202020204" pitchFamily="34" charset="0"/>
              <a:buChar char="•"/>
            </a:pPr>
            <a:r>
              <a:rPr lang="en-GB" sz="1600" dirty="0" smtClean="0">
                <a:solidFill>
                  <a:schemeClr val="tx1"/>
                </a:solidFill>
              </a:rPr>
              <a:t>Small Biases in all channels &lt;±0.2K</a:t>
            </a:r>
          </a:p>
        </p:txBody>
      </p:sp>
      <p:pic>
        <p:nvPicPr>
          <p:cNvPr id="5" name="Content Placeholder 2"/>
          <p:cNvPicPr>
            <a:picLocks noChangeAspect="1"/>
          </p:cNvPicPr>
          <p:nvPr/>
        </p:nvPicPr>
        <p:blipFill rotWithShape="1">
          <a:blip r:embed="rId4">
            <a:extLst>
              <a:ext uri="{28A0092B-C50C-407E-A947-70E740481C1C}">
                <a14:useLocalDpi xmlns:a14="http://schemas.microsoft.com/office/drawing/2010/main" val="0"/>
              </a:ext>
            </a:extLst>
          </a:blip>
          <a:srcRect t="80664" r="47871"/>
          <a:stretch/>
        </p:blipFill>
        <p:spPr bwMode="auto">
          <a:xfrm>
            <a:off x="266699" y="5329084"/>
            <a:ext cx="4924733" cy="1034986"/>
          </a:xfrm>
          <a:prstGeom prst="rect">
            <a:avLst/>
          </a:prstGeom>
          <a:noFill/>
          <a:ln w="9525">
            <a:noFill/>
            <a:miter lim="800000"/>
            <a:headEnd/>
            <a:tailEnd/>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4075"/>
            <a:ext cx="9906000" cy="5622971"/>
          </a:xfrm>
          <a:prstGeom prst="rect">
            <a:avLst/>
          </a:prstGeom>
        </p:spPr>
      </p:pic>
      <p:pic>
        <p:nvPicPr>
          <p:cNvPr id="8" name="Picture 7"/>
          <p:cNvPicPr>
            <a:picLocks/>
          </p:cNvPicPr>
          <p:nvPr/>
        </p:nvPicPr>
        <p:blipFill rotWithShape="1">
          <a:blip r:embed="rId6">
            <a:extLst>
              <a:ext uri="{28A0092B-C50C-407E-A947-70E740481C1C}">
                <a14:useLocalDpi xmlns:a14="http://schemas.microsoft.com/office/drawing/2010/main" val="0"/>
              </a:ext>
            </a:extLst>
          </a:blip>
          <a:srcRect l="80099"/>
          <a:stretch/>
        </p:blipFill>
        <p:spPr>
          <a:xfrm>
            <a:off x="7934632" y="854075"/>
            <a:ext cx="1971368" cy="5831860"/>
          </a:xfrm>
          <a:prstGeom prst="rect">
            <a:avLst/>
          </a:prstGeom>
        </p:spPr>
      </p:pic>
      <p:sp>
        <p:nvSpPr>
          <p:cNvPr id="7" name="Rectangle 6"/>
          <p:cNvSpPr/>
          <p:nvPr/>
        </p:nvSpPr>
        <p:spPr bwMode="auto">
          <a:xfrm>
            <a:off x="7934632" y="854075"/>
            <a:ext cx="1971368" cy="4376686"/>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0" name="TextBox 9"/>
          <p:cNvSpPr txBox="1"/>
          <p:nvPr/>
        </p:nvSpPr>
        <p:spPr>
          <a:xfrm>
            <a:off x="5363855" y="2588342"/>
            <a:ext cx="4542145" cy="1077218"/>
          </a:xfrm>
          <a:prstGeom prst="rect">
            <a:avLst/>
          </a:prstGeom>
          <a:solidFill>
            <a:schemeClr val="bg1"/>
          </a:solidFill>
        </p:spPr>
        <p:txBody>
          <a:bodyPr wrap="square" rtlCol="0">
            <a:spAutoFit/>
          </a:bodyPr>
          <a:lstStyle/>
          <a:p>
            <a:r>
              <a:rPr lang="en-GB" sz="1600" dirty="0" smtClean="0">
                <a:solidFill>
                  <a:schemeClr val="tx1"/>
                </a:solidFill>
              </a:rPr>
              <a:t>Summer 2016:</a:t>
            </a:r>
          </a:p>
          <a:p>
            <a:pPr marL="285750" indent="-285750">
              <a:buFont typeface="Arial" panose="020B0604020202020204" pitchFamily="34" charset="0"/>
              <a:buChar char="•"/>
            </a:pPr>
            <a:r>
              <a:rPr lang="en-GB" sz="1600" dirty="0" smtClean="0">
                <a:solidFill>
                  <a:schemeClr val="tx1"/>
                </a:solidFill>
              </a:rPr>
              <a:t>IR3.9 bias ~+0.6K</a:t>
            </a:r>
          </a:p>
          <a:p>
            <a:pPr marL="285750" indent="-285750">
              <a:buFont typeface="Arial" panose="020B0604020202020204" pitchFamily="34" charset="0"/>
              <a:buChar char="•"/>
            </a:pPr>
            <a:r>
              <a:rPr lang="en-GB" sz="1600" dirty="0" smtClean="0">
                <a:solidFill>
                  <a:schemeClr val="tx1"/>
                </a:solidFill>
              </a:rPr>
              <a:t>IR13.4 bias ~-0.8K</a:t>
            </a:r>
          </a:p>
          <a:p>
            <a:pPr marL="285750" indent="-285750">
              <a:buFont typeface="Arial" panose="020B0604020202020204" pitchFamily="34" charset="0"/>
              <a:buChar char="•"/>
            </a:pPr>
            <a:r>
              <a:rPr lang="en-GB" sz="1600" dirty="0" smtClean="0">
                <a:solidFill>
                  <a:schemeClr val="tx1"/>
                </a:solidFill>
              </a:rPr>
              <a:t>Small Biases in other channels &lt;±0.2K</a:t>
            </a:r>
          </a:p>
        </p:txBody>
      </p:sp>
      <p:sp>
        <p:nvSpPr>
          <p:cNvPr id="11" name="TextBox 10"/>
          <p:cNvSpPr txBox="1"/>
          <p:nvPr/>
        </p:nvSpPr>
        <p:spPr>
          <a:xfrm>
            <a:off x="6538453" y="5024284"/>
            <a:ext cx="3077496" cy="523220"/>
          </a:xfrm>
          <a:prstGeom prst="rect">
            <a:avLst/>
          </a:prstGeom>
          <a:noFill/>
        </p:spPr>
        <p:txBody>
          <a:bodyPr wrap="square" rtlCol="0">
            <a:spAutoFit/>
          </a:bodyPr>
          <a:lstStyle/>
          <a:p>
            <a:r>
              <a:rPr lang="en-GB" sz="1400" dirty="0">
                <a:solidFill>
                  <a:srgbClr val="0070C0"/>
                </a:solidFill>
                <a:hlinkClick r:id="rId7"/>
              </a:rPr>
              <a:t>http://gsics.tools.eumetsat.int/plotter/</a:t>
            </a:r>
            <a:endParaRPr lang="en-GB" sz="1400" dirty="0">
              <a:solidFill>
                <a:srgbClr val="0070C0"/>
              </a:solidFill>
            </a:endParaRPr>
          </a:p>
        </p:txBody>
      </p:sp>
    </p:spTree>
    <p:extLst>
      <p:ext uri="{BB962C8B-B14F-4D97-AF65-F5344CB8AC3E}">
        <p14:creationId xmlns:p14="http://schemas.microsoft.com/office/powerpoint/2010/main" val="165737172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3">
            <a:extLst>
              <a:ext uri="{28A0092B-C50C-407E-A947-70E740481C1C}">
                <a14:useLocalDpi xmlns:a14="http://schemas.microsoft.com/office/drawing/2010/main" val="0"/>
              </a:ext>
            </a:extLst>
          </a:blip>
          <a:srcRect l="80099"/>
          <a:stretch/>
        </p:blipFill>
        <p:spPr>
          <a:xfrm>
            <a:off x="7934632" y="854075"/>
            <a:ext cx="1971368" cy="5831860"/>
          </a:xfrm>
          <a:prstGeom prst="rect">
            <a:avLst/>
          </a:prstGeom>
        </p:spPr>
      </p:pic>
      <p:sp>
        <p:nvSpPr>
          <p:cNvPr id="4" name="Title 3"/>
          <p:cNvSpPr>
            <a:spLocks noGrp="1"/>
          </p:cNvSpPr>
          <p:nvPr>
            <p:ph type="title"/>
          </p:nvPr>
        </p:nvSpPr>
        <p:spPr/>
        <p:txBody>
          <a:bodyPr/>
          <a:lstStyle/>
          <a:p>
            <a:r>
              <a:rPr lang="en-GB" dirty="0" smtClean="0"/>
              <a:t>Bias in Meteosat-11/SEVIRI IR Channels </a:t>
            </a:r>
            <a:r>
              <a:rPr lang="en-GB" dirty="0" err="1" smtClean="0"/>
              <a:t>wrt</a:t>
            </a:r>
            <a:r>
              <a:rPr lang="en-GB" dirty="0" smtClean="0"/>
              <a:t> IASI-A</a:t>
            </a:r>
            <a:endParaRPr lang="en-GB" dirty="0"/>
          </a:p>
        </p:txBody>
      </p:sp>
      <p:sp>
        <p:nvSpPr>
          <p:cNvPr id="9" name="TextBox 8"/>
          <p:cNvSpPr txBox="1"/>
          <p:nvPr/>
        </p:nvSpPr>
        <p:spPr>
          <a:xfrm>
            <a:off x="3549117" y="2709854"/>
            <a:ext cx="4542145"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chemeClr val="tx1"/>
                </a:solidFill>
              </a:rPr>
              <a:t>Biases very stable during 2018</a:t>
            </a:r>
          </a:p>
          <a:p>
            <a:pPr marL="285750" indent="-285750">
              <a:buFont typeface="Arial" panose="020B0604020202020204" pitchFamily="34" charset="0"/>
              <a:buChar char="•"/>
            </a:pPr>
            <a:r>
              <a:rPr lang="en-GB" sz="1600" dirty="0" smtClean="0">
                <a:solidFill>
                  <a:schemeClr val="tx1"/>
                </a:solidFill>
              </a:rPr>
              <a:t>Small Biases in all channels &lt;±~0.2K</a:t>
            </a:r>
          </a:p>
        </p:txBody>
      </p:sp>
      <p:sp>
        <p:nvSpPr>
          <p:cNvPr id="8" name="TextBox 7"/>
          <p:cNvSpPr txBox="1"/>
          <p:nvPr/>
        </p:nvSpPr>
        <p:spPr>
          <a:xfrm>
            <a:off x="6538453" y="5024284"/>
            <a:ext cx="3077496" cy="523220"/>
          </a:xfrm>
          <a:prstGeom prst="rect">
            <a:avLst/>
          </a:prstGeom>
          <a:noFill/>
        </p:spPr>
        <p:txBody>
          <a:bodyPr wrap="square" rtlCol="0">
            <a:spAutoFit/>
          </a:bodyPr>
          <a:lstStyle/>
          <a:p>
            <a:r>
              <a:rPr lang="en-GB" sz="1400" dirty="0">
                <a:solidFill>
                  <a:srgbClr val="0070C0"/>
                </a:solidFill>
                <a:hlinkClick r:id="rId4"/>
              </a:rPr>
              <a:t>http://gsics.tools.eumetsat.int/plotter/</a:t>
            </a:r>
            <a:endParaRPr lang="en-GB" sz="1400" dirty="0">
              <a:solidFill>
                <a:srgbClr val="0070C0"/>
              </a:solidFill>
            </a:endParaRPr>
          </a:p>
        </p:txBody>
      </p:sp>
    </p:spTree>
    <p:extLst>
      <p:ext uri="{BB962C8B-B14F-4D97-AF65-F5344CB8AC3E}">
        <p14:creationId xmlns:p14="http://schemas.microsoft.com/office/powerpoint/2010/main" val="219047208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483865" cy="854075"/>
          </a:xfrm>
        </p:spPr>
        <p:txBody>
          <a:bodyPr/>
          <a:lstStyle/>
          <a:p>
            <a:r>
              <a:rPr lang="en-GB" dirty="0" smtClean="0"/>
              <a:t>GSICS NRT Corrections impact on MPEF L2 Products </a:t>
            </a:r>
            <a:endParaRPr lang="en-GB" dirty="0"/>
          </a:p>
        </p:txBody>
      </p:sp>
      <p:sp>
        <p:nvSpPr>
          <p:cNvPr id="3" name="Content Placeholder 2"/>
          <p:cNvSpPr>
            <a:spLocks noGrp="1"/>
          </p:cNvSpPr>
          <p:nvPr>
            <p:ph idx="1"/>
          </p:nvPr>
        </p:nvSpPr>
        <p:spPr>
          <a:xfrm>
            <a:off x="266700" y="992187"/>
            <a:ext cx="9447213" cy="5615089"/>
          </a:xfrm>
        </p:spPr>
        <p:txBody>
          <a:bodyPr>
            <a:normAutofit fontScale="70000" lnSpcReduction="20000"/>
          </a:bodyPr>
          <a:lstStyle/>
          <a:p>
            <a:r>
              <a:rPr lang="en-GB" dirty="0" smtClean="0"/>
              <a:t>GSICS NRT Corrections available in L1.5 header</a:t>
            </a:r>
          </a:p>
          <a:p>
            <a:pPr lvl="1"/>
            <a:r>
              <a:rPr lang="en-GB" dirty="0"/>
              <a:t>As </a:t>
            </a:r>
            <a:r>
              <a:rPr lang="en-GB" i="1" dirty="0" err="1" smtClean="0"/>
              <a:t>GSICSCalCoeff</a:t>
            </a:r>
            <a:r>
              <a:rPr lang="en-GB" dirty="0" smtClean="0"/>
              <a:t> </a:t>
            </a:r>
            <a:r>
              <a:rPr lang="en-GB" dirty="0"/>
              <a:t>and </a:t>
            </a:r>
            <a:r>
              <a:rPr lang="en-GB" i="1" dirty="0" err="1" smtClean="0"/>
              <a:t>GSICSOffsetCount</a:t>
            </a:r>
            <a:endParaRPr lang="en-GB" i="1" dirty="0" smtClean="0"/>
          </a:p>
          <a:p>
            <a:pPr lvl="1"/>
            <a:r>
              <a:rPr lang="en-GB" dirty="0" smtClean="0"/>
              <a:t>Easy to switch for operational calibration coefficients</a:t>
            </a:r>
          </a:p>
          <a:p>
            <a:pPr lvl="1"/>
            <a:endParaRPr lang="en-GB" dirty="0" smtClean="0"/>
          </a:p>
          <a:p>
            <a:r>
              <a:rPr lang="en-GB" dirty="0" smtClean="0"/>
              <a:t>Parallel runs of MPEF L2 product suite</a:t>
            </a:r>
          </a:p>
          <a:p>
            <a:pPr lvl="1"/>
            <a:r>
              <a:rPr lang="en-GB" dirty="0" smtClean="0"/>
              <a:t>With and without GSICS Correction</a:t>
            </a:r>
          </a:p>
          <a:p>
            <a:pPr lvl="1"/>
            <a:r>
              <a:rPr lang="en-GB" dirty="0" smtClean="0"/>
              <a:t>Over 2-week period 2018-06-01/15</a:t>
            </a:r>
          </a:p>
          <a:p>
            <a:pPr lvl="1"/>
            <a:r>
              <a:rPr lang="en-GB" dirty="0" smtClean="0"/>
              <a:t>For SEVIRI on Meteosat-8 and Meteosat-11</a:t>
            </a:r>
          </a:p>
          <a:p>
            <a:pPr lvl="1"/>
            <a:r>
              <a:rPr lang="en-GB" dirty="0" smtClean="0"/>
              <a:t>Evaluated impact of GSICS Correction on:</a:t>
            </a:r>
          </a:p>
          <a:p>
            <a:pPr lvl="2"/>
            <a:r>
              <a:rPr lang="en-GB" dirty="0" smtClean="0"/>
              <a:t>Cloud Mask (CLM)</a:t>
            </a:r>
          </a:p>
          <a:p>
            <a:pPr lvl="2"/>
            <a:r>
              <a:rPr lang="en-GB" dirty="0" smtClean="0"/>
              <a:t>Global Instability Index (GII):</a:t>
            </a:r>
          </a:p>
          <a:p>
            <a:pPr lvl="3"/>
            <a:r>
              <a:rPr lang="en-GB" dirty="0" smtClean="0"/>
              <a:t>K-index, Lifted-index, Water Vapour in 3 layers and Total</a:t>
            </a:r>
          </a:p>
          <a:p>
            <a:pPr lvl="2"/>
            <a:r>
              <a:rPr lang="en-GB" dirty="0" smtClean="0"/>
              <a:t>Tropospheric Humidity (THU):</a:t>
            </a:r>
          </a:p>
          <a:p>
            <a:pPr lvl="3"/>
            <a:r>
              <a:rPr lang="en-GB" dirty="0" smtClean="0"/>
              <a:t>From WV6.2 and WV7.3 channels</a:t>
            </a:r>
          </a:p>
          <a:p>
            <a:pPr lvl="2"/>
            <a:r>
              <a:rPr lang="en-GB" dirty="0" smtClean="0"/>
              <a:t>Total Ozone (TOZ)</a:t>
            </a:r>
          </a:p>
          <a:p>
            <a:pPr lvl="2"/>
            <a:r>
              <a:rPr lang="en-GB" dirty="0" smtClean="0"/>
              <a:t>Cloud Optical Thickness (COT) and Cloud Top Pressure (CTP)</a:t>
            </a:r>
          </a:p>
          <a:p>
            <a:pPr lvl="1"/>
            <a:r>
              <a:rPr lang="en-GB" dirty="0" smtClean="0"/>
              <a:t>Hope to see GSICS Corrections reduce THU differences Met8-11</a:t>
            </a:r>
          </a:p>
        </p:txBody>
      </p:sp>
    </p:spTree>
    <p:extLst>
      <p:ext uri="{BB962C8B-B14F-4D97-AF65-F5344CB8AC3E}">
        <p14:creationId xmlns:p14="http://schemas.microsoft.com/office/powerpoint/2010/main" val="167515084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on Cloud Mask (CLM)</a:t>
            </a:r>
            <a:endParaRPr lang="en-GB" dirty="0"/>
          </a:p>
        </p:txBody>
      </p:sp>
      <p:pic>
        <p:nvPicPr>
          <p:cNvPr id="36659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0237" y="854075"/>
            <a:ext cx="4435763" cy="29481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5971922" y="3723994"/>
            <a:ext cx="32500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Difference of cloud mask (CLM) product </a:t>
            </a:r>
            <a:b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before/after GSICS Correction</a:t>
            </a:r>
            <a:b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4 June 2018, 21:00 UTC for Meteosat-08</a:t>
            </a:r>
            <a:b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Blue means GSICS cloudy vs. OPE not-cloudy</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9162136"/>
              </p:ext>
            </p:extLst>
          </p:nvPr>
        </p:nvGraphicFramePr>
        <p:xfrm>
          <a:off x="5785804" y="4493437"/>
          <a:ext cx="3948913" cy="2350735"/>
        </p:xfrm>
        <a:graphic>
          <a:graphicData uri="http://schemas.openxmlformats.org/drawingml/2006/table">
            <a:tbl>
              <a:tblPr firstRow="1" firstCol="1" bandRow="1">
                <a:tableStyleId>{5C22544A-7EE6-4342-B048-85BDC9FD1C3A}</a:tableStyleId>
              </a:tblPr>
              <a:tblGrid>
                <a:gridCol w="775868"/>
                <a:gridCol w="692650"/>
                <a:gridCol w="1246578"/>
                <a:gridCol w="1233817"/>
              </a:tblGrid>
              <a:tr h="621511">
                <a:tc>
                  <a:txBody>
                    <a:bodyPr/>
                    <a:lstStyle/>
                    <a:p>
                      <a:pPr algn="ctr">
                        <a:spcAft>
                          <a:spcPts val="0"/>
                        </a:spcAft>
                      </a:pPr>
                      <a:r>
                        <a:rPr lang="en-GB" sz="1100" dirty="0">
                          <a:effectLst/>
                          <a:latin typeface="Times New Roman" panose="02020603050405020304" pitchFamily="18" charset="0"/>
                          <a:cs typeface="Times New Roman" panose="02020603050405020304" pitchFamily="18" charset="0"/>
                        </a:rPr>
                        <a:t>Time (UTC)</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tc>
                <a:tc>
                  <a:txBody>
                    <a:bodyPr/>
                    <a:lstStyle/>
                    <a:p>
                      <a:pPr algn="ctr">
                        <a:spcAft>
                          <a:spcPts val="0"/>
                        </a:spcAft>
                      </a:pPr>
                      <a:r>
                        <a:rPr lang="en-GB" sz="1100" dirty="0">
                          <a:effectLst/>
                          <a:latin typeface="Times New Roman" panose="02020603050405020304" pitchFamily="18" charset="0"/>
                          <a:cs typeface="Times New Roman" panose="02020603050405020304" pitchFamily="18" charset="0"/>
                        </a:rPr>
                        <a:t>No </a:t>
                      </a:r>
                      <a:r>
                        <a:rPr lang="en-GB" sz="1100" dirty="0" smtClean="0">
                          <a:effectLst/>
                          <a:latin typeface="Times New Roman" panose="02020603050405020304" pitchFamily="18" charset="0"/>
                          <a:cs typeface="Times New Roman" panose="02020603050405020304" pitchFamily="18" charset="0"/>
                        </a:rPr>
                        <a:t>Change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Cloudy before GSICS, Clear after GSICS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Clear before GSICS, Cloudy after GSICS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95.9</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1.2</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2.9</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03</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96.1</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1.1</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2.8</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06</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98.0</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0.8</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1.2</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09</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99.2</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0.2</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12</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99.0</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0.4</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98.2</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1.2</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18</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96.5</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0.5</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3.0</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21</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96.6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0.7</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2.7</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r h="192136">
                <a:tc>
                  <a:txBody>
                    <a:bodyPr/>
                    <a:lstStyle/>
                    <a:p>
                      <a:pPr algn="ctr">
                        <a:spcAft>
                          <a:spcPts val="0"/>
                        </a:spcAft>
                      </a:pPr>
                      <a:r>
                        <a:rPr lang="en-GB" sz="1100">
                          <a:effectLst/>
                          <a:latin typeface="Times New Roman" panose="02020603050405020304" pitchFamily="18" charset="0"/>
                          <a:cs typeface="Times New Roman" panose="02020603050405020304" pitchFamily="18" charset="0"/>
                        </a:rPr>
                        <a:t>24</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96.5</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0.8</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c>
                  <a:txBody>
                    <a:bodyPr/>
                    <a:lstStyle/>
                    <a:p>
                      <a:pPr algn="ctr">
                        <a:spcAft>
                          <a:spcPts val="0"/>
                        </a:spcAft>
                      </a:pPr>
                      <a:r>
                        <a:rPr lang="en-GB" sz="1100" dirty="0" smtClean="0">
                          <a:effectLst/>
                          <a:latin typeface="Times New Roman" panose="02020603050405020304" pitchFamily="18" charset="0"/>
                          <a:cs typeface="Times New Roman" panose="02020603050405020304" pitchFamily="18" charset="0"/>
                        </a:rPr>
                        <a:t>2.6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68" marR="42768" marT="0" marB="0" anchor="ctr"/>
                </a:tc>
              </a:tr>
            </a:tbl>
          </a:graphicData>
        </a:graphic>
      </p:graphicFrame>
      <p:sp>
        <p:nvSpPr>
          <p:cNvPr id="10" name="Content Placeholder 2"/>
          <p:cNvSpPr txBox="1">
            <a:spLocks/>
          </p:cNvSpPr>
          <p:nvPr/>
        </p:nvSpPr>
        <p:spPr bwMode="auto">
          <a:xfrm>
            <a:off x="266701" y="992188"/>
            <a:ext cx="5519104" cy="56551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252000" indent="-252000" algn="l" rtl="0" eaLnBrk="1" fontAlgn="base" hangingPunct="1">
              <a:spcBef>
                <a:spcPts val="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r>
              <a:rPr lang="en-US" b="0" dirty="0" smtClean="0"/>
              <a:t>Cloud Mask (CLM)</a:t>
            </a:r>
          </a:p>
          <a:p>
            <a:pPr lvl="1"/>
            <a:r>
              <a:rPr lang="en-US" b="0" dirty="0"/>
              <a:t>derived </a:t>
            </a:r>
            <a:r>
              <a:rPr lang="en-US" b="0" dirty="0" smtClean="0"/>
              <a:t>using set </a:t>
            </a:r>
            <a:r>
              <a:rPr lang="en-US" b="0" dirty="0"/>
              <a:t>of threshold </a:t>
            </a:r>
            <a:r>
              <a:rPr lang="en-US" b="0" dirty="0" smtClean="0"/>
              <a:t>tests</a:t>
            </a:r>
          </a:p>
          <a:p>
            <a:pPr lvl="1"/>
            <a:r>
              <a:rPr lang="en-US" b="0" dirty="0" smtClean="0"/>
              <a:t>uses almost </a:t>
            </a:r>
            <a:r>
              <a:rPr lang="en-US" b="0" dirty="0"/>
              <a:t>all SEVIRI </a:t>
            </a:r>
            <a:r>
              <a:rPr lang="en-US" b="0" dirty="0" smtClean="0"/>
              <a:t>channels</a:t>
            </a:r>
          </a:p>
          <a:p>
            <a:pPr lvl="1"/>
            <a:endParaRPr lang="en-US" b="0" dirty="0" smtClean="0"/>
          </a:p>
          <a:p>
            <a:r>
              <a:rPr lang="en-GB" b="0" dirty="0" smtClean="0"/>
              <a:t>For Meteosat-8 CLM:</a:t>
            </a:r>
          </a:p>
          <a:p>
            <a:pPr lvl="1"/>
            <a:r>
              <a:rPr lang="en-GB" b="0" dirty="0" smtClean="0"/>
              <a:t>Cloud </a:t>
            </a:r>
            <a:r>
              <a:rPr lang="en-GB" b="0" dirty="0"/>
              <a:t>masks </a:t>
            </a:r>
            <a:r>
              <a:rPr lang="en-GB" b="0" dirty="0" smtClean="0"/>
              <a:t>increases cover up </a:t>
            </a:r>
            <a:r>
              <a:rPr lang="en-GB" b="0" dirty="0"/>
              <a:t>to 4</a:t>
            </a:r>
            <a:r>
              <a:rPr lang="en-GB" b="0" dirty="0" smtClean="0"/>
              <a:t>% after applying GSICS Correction</a:t>
            </a:r>
          </a:p>
          <a:p>
            <a:pPr lvl="1"/>
            <a:r>
              <a:rPr lang="en-US" b="0" dirty="0" err="1" smtClean="0"/>
              <a:t>esp</a:t>
            </a:r>
            <a:r>
              <a:rPr lang="en-US" b="0" dirty="0" smtClean="0"/>
              <a:t> where VIS channels less </a:t>
            </a:r>
            <a:r>
              <a:rPr lang="en-US" b="0" dirty="0"/>
              <a:t>important (</a:t>
            </a:r>
            <a:r>
              <a:rPr lang="en-US" b="0" dirty="0" smtClean="0"/>
              <a:t>twilight </a:t>
            </a:r>
            <a:r>
              <a:rPr lang="en-US" b="0" dirty="0"/>
              <a:t>and </a:t>
            </a:r>
            <a:r>
              <a:rPr lang="en-US" b="0" dirty="0" smtClean="0"/>
              <a:t>night)</a:t>
            </a:r>
          </a:p>
          <a:p>
            <a:pPr lvl="1"/>
            <a:r>
              <a:rPr lang="en-US" b="0" dirty="0" smtClean="0"/>
              <a:t>Some channel combination thresholds change ±5%</a:t>
            </a:r>
          </a:p>
          <a:p>
            <a:pPr lvl="1"/>
            <a:r>
              <a:rPr lang="en-US" b="0" dirty="0" smtClean="0"/>
              <a:t>Generally GSICS correction increases fraction of cloudy pixels</a:t>
            </a:r>
          </a:p>
          <a:p>
            <a:pPr lvl="1"/>
            <a:r>
              <a:rPr lang="en-GB" b="0" dirty="0"/>
              <a:t>Subjective </a:t>
            </a:r>
            <a:r>
              <a:rPr lang="en-GB" b="0" dirty="0" smtClean="0"/>
              <a:t>improvement (visually)</a:t>
            </a:r>
            <a:endParaRPr lang="en-GB" b="0" dirty="0"/>
          </a:p>
          <a:p>
            <a:pPr lvl="1"/>
            <a:r>
              <a:rPr lang="en-US" b="0" dirty="0" smtClean="0"/>
              <a:t>e.g. Meteosat-8 @ 2018-06-04 18:00z:</a:t>
            </a:r>
          </a:p>
          <a:p>
            <a:pPr lvl="2"/>
            <a:r>
              <a:rPr lang="en-US" b="0" dirty="0" smtClean="0"/>
              <a:t>5.1% more low-level cloud (IR10.8-3.8)</a:t>
            </a:r>
          </a:p>
          <a:p>
            <a:pPr lvl="2"/>
            <a:r>
              <a:rPr lang="en-US" b="0" dirty="0" smtClean="0"/>
              <a:t>0.2% more mid-level cloud</a:t>
            </a:r>
          </a:p>
          <a:p>
            <a:pPr lvl="2"/>
            <a:r>
              <a:rPr lang="en-US" b="0" dirty="0" smtClean="0"/>
              <a:t>0.8% less high-level cloud</a:t>
            </a:r>
          </a:p>
          <a:p>
            <a:pPr lvl="2"/>
            <a:r>
              <a:rPr lang="en-US" b="0" dirty="0" smtClean="0"/>
              <a:t>2.5% more total cloud</a:t>
            </a:r>
          </a:p>
          <a:p>
            <a:pPr lvl="2"/>
            <a:endParaRPr lang="en-US" b="0" dirty="0" smtClean="0"/>
          </a:p>
          <a:p>
            <a:endParaRPr lang="en-GB" b="0" kern="0" dirty="0"/>
          </a:p>
        </p:txBody>
      </p:sp>
    </p:spTree>
    <p:extLst>
      <p:ext uri="{BB962C8B-B14F-4D97-AF65-F5344CB8AC3E}">
        <p14:creationId xmlns:p14="http://schemas.microsoft.com/office/powerpoint/2010/main" val="303145569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 [Read-Only]" id="{3D504BAE-B617-46E5-BC29-A2E5D16C4E40}" vid="{81130204-6B6C-4189-BC8B-F18C686F8D9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(viewgraph VWG) Landscape Template</Template>
  <TotalTime>1408</TotalTime>
  <Words>2075</Words>
  <Application>Microsoft Office PowerPoint</Application>
  <PresentationFormat>A4 Paper (210x297 mm)</PresentationFormat>
  <Paragraphs>495</Paragraphs>
  <Slides>21</Slides>
  <Notes>6</Notes>
  <HiddenSlides>6</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1" baseType="lpstr">
      <vt:lpstr>Microsoft YaHei</vt:lpstr>
      <vt:lpstr>Arial</vt:lpstr>
      <vt:lpstr>Calibri</vt:lpstr>
      <vt:lpstr>Century Gothic</vt:lpstr>
      <vt:lpstr>Helvetica</vt:lpstr>
      <vt:lpstr>Tahoma</vt:lpstr>
      <vt:lpstr>Times New Roman</vt:lpstr>
      <vt:lpstr>Wingdings</vt:lpstr>
      <vt:lpstr>Viewgraph Landscape Template</vt:lpstr>
      <vt:lpstr>Clip</vt:lpstr>
      <vt:lpstr>PowerPoint Presentation</vt:lpstr>
      <vt:lpstr>Trigger for Meteosat-8 Calibration Check</vt:lpstr>
      <vt:lpstr>PowerPoint Presentation</vt:lpstr>
      <vt:lpstr>GSICS Corrections for GEO imagers’ IR channels</vt:lpstr>
      <vt:lpstr>Bias in Meteosat-8/SEVIRI IR Channels wrt IASI-A</vt:lpstr>
      <vt:lpstr>Bias in Meteosat-10/SEVIRI IR Channels wrt IASI-A</vt:lpstr>
      <vt:lpstr>Bias in Meteosat-11/SEVIRI IR Channels wrt IASI-A</vt:lpstr>
      <vt:lpstr>GSICS NRT Corrections impact on MPEF L2 Products </vt:lpstr>
      <vt:lpstr>Impact on Cloud Mask (CLM)</vt:lpstr>
      <vt:lpstr>Impact on Humidity, Ozone and Cloud Products</vt:lpstr>
      <vt:lpstr>Impact on Global Instability Index Products</vt:lpstr>
      <vt:lpstr>GSICS Correction reduces Met11-Met8 differences </vt:lpstr>
      <vt:lpstr>Meteosat-8 High Inclination Geostationary Orbit</vt:lpstr>
      <vt:lpstr>Conclusions &amp; Way Forward</vt:lpstr>
      <vt:lpstr>The End</vt:lpstr>
      <vt:lpstr>Other Analysis – to be written up</vt:lpstr>
      <vt:lpstr>PowerPoint Presentation</vt:lpstr>
      <vt:lpstr>PowerPoint Presentation</vt:lpstr>
      <vt:lpstr>PowerPoint Presentation</vt:lpstr>
      <vt:lpstr>Conclusions</vt:lpstr>
      <vt:lpstr>Way Forward</vt:lpstr>
    </vt:vector>
  </TitlesOfParts>
  <Company>EUMETSAT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Hewison</dc:creator>
  <cp:lastModifiedBy>Tim Hewison</cp:lastModifiedBy>
  <cp:revision>30</cp:revision>
  <cp:lastPrinted>2006-03-06T14:11:17Z</cp:lastPrinted>
  <dcterms:created xsi:type="dcterms:W3CDTF">2018-07-31T14:09:12Z</dcterms:created>
  <dcterms:modified xsi:type="dcterms:W3CDTF">2018-09-19T11:58:38Z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12" name="DM_DOCNUM">
    <vt:lpwstr>1014372</vt:lpwstr>
  </property>
  <property fmtid="{D5CDD505-2E9C-101B-9397-08002B2CF9AE}" pid="13" name="DM_DOCNAME">
    <vt:lpwstr>EUMETSAT2018 GSICS MPEF Impact</vt:lpwstr>
  </property>
  <property fmtid="{D5CDD505-2E9C-101B-9397-08002B2CF9AE}" pid="14" name="DM_AUTHOR">
    <vt:lpwstr>Tim Hewison</vt:lpwstr>
  </property>
  <property fmtid="{D5CDD505-2E9C-101B-9397-08002B2CF9AE}" pid="15" name="DM_E_DOC_NO">
    <vt:lpwstr>EUM/RSP/VWG/18/1014372</vt:lpwstr>
  </property>
  <property fmtid="{D5CDD505-2E9C-101B-9397-08002B2CF9AE}" pid="16" name="DM_E_VER_NO">
    <vt:lpwstr>1</vt:lpwstr>
  </property>
  <property fmtid="{D5CDD505-2E9C-101B-9397-08002B2CF9AE}" pid="17" name="DM_E_ISS_DATE">
    <vt:lpwstr>13 August 2018</vt:lpwstr>
  </property>
  <property fmtid="{D5CDD505-2E9C-101B-9397-08002B2CF9AE}" pid="18" name="DM_E_FROM_PERS2">
    <vt:lpwstr/>
  </property>
  <property fmtid="{D5CDD505-2E9C-101B-9397-08002B2CF9AE}" pid="19" name="DM_E_CONFID">
    <vt:lpwstr/>
  </property>
  <property fmtid="{D5CDD505-2E9C-101B-9397-08002B2CF9AE}" pid="20" name="DM_E_WBS_CODE">
    <vt:lpwstr/>
  </property>
  <property fmtid="{D5CDD505-2E9C-101B-9397-08002B2CF9AE}" pid="21" name="DM_E_DISTRIB">
    <vt:lpwstr/>
  </property>
</Properties>
</file>