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711" r:id="rId1"/>
  </p:sldMasterIdLst>
  <p:notesMasterIdLst>
    <p:notesMasterId r:id="rId7"/>
  </p:notesMasterIdLst>
  <p:handoutMasterIdLst>
    <p:handoutMasterId r:id="rId8"/>
  </p:handoutMasterIdLst>
  <p:sldIdLst>
    <p:sldId id="613" r:id="rId2"/>
    <p:sldId id="604" r:id="rId3"/>
    <p:sldId id="614" r:id="rId4"/>
    <p:sldId id="615" r:id="rId5"/>
    <p:sldId id="609" r:id="rId6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AC"/>
    <a:srgbClr val="00205B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299" autoAdjust="0"/>
  </p:normalViewPr>
  <p:slideViewPr>
    <p:cSldViewPr snapToGrid="0">
      <p:cViewPr varScale="1">
        <p:scale>
          <a:sx n="110" d="100"/>
          <a:sy n="110" d="100"/>
        </p:scale>
        <p:origin x="552" y="11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handoutMasters/handoutMaster1.xml" Type="http://schemas.openxmlformats.org/officeDocument/2006/relationships/handoutMaster" Id="rId8"></Relationship><Relationship Target="slides/slide2.xml" Type="http://schemas.openxmlformats.org/officeDocument/2006/relationships/slide" Id="rId3"></Relationship><Relationship Target="notesMasters/notesMaster1.xml" Type="http://schemas.openxmlformats.org/officeDocument/2006/relationships/notesMaster" Id="rId7"></Relationship><Relationship Target="tableStyles.xml" Type="http://schemas.openxmlformats.org/officeDocument/2006/relationships/tableStyles" Id="rId12"></Relationship><Relationship Target="slides/slide1.xml" Type="http://schemas.openxmlformats.org/officeDocument/2006/relationships/slide" Id="rId2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theme/theme1.xml" Type="http://schemas.openxmlformats.org/officeDocument/2006/relationships/theme" Id="rId11"></Relationship><Relationship Target="slides/slide4.xml" Type="http://schemas.openxmlformats.org/officeDocument/2006/relationships/slide" Id="rId5"></Relationship><Relationship Target="viewProps.xml" Type="http://schemas.openxmlformats.org/officeDocument/2006/relationships/viewProps" Id="rId10"></Relationship><Relationship Target="slides/slide3.xml" Type="http://schemas.openxmlformats.org/officeDocument/2006/relationships/slide" Id="rId4"></Relationship><Relationship Target="presProps.xml" Type="http://schemas.openxmlformats.org/officeDocument/2006/relationships/presProps" Id="rId9"></Relationship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299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743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69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5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176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0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924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"/>
          <a:stretch/>
        </p:blipFill>
        <p:spPr>
          <a:xfrm>
            <a:off x="2363515" y="1113181"/>
            <a:ext cx="9765095" cy="542676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70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" y="1238226"/>
            <a:ext cx="9480125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681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20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4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01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>
                <a:solidFill>
                  <a:schemeClr val="accent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EUM/IM/TEM/21/1250548, v1B, 28 March 2022</a:t>
            </a:r>
            <a:endParaRPr lang="de-DE" sz="1000" b="0" baseline="0" dirty="0">
              <a:solidFill>
                <a:schemeClr val="accent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2" r:id="rId1"/>
    <p:sldLayoutId id="2147487713" r:id="rId2"/>
    <p:sldLayoutId id="2147487714" r:id="rId3"/>
    <p:sldLayoutId id="2147487721" r:id="rId4"/>
    <p:sldLayoutId id="2147487722" r:id="rId5"/>
    <p:sldLayoutId id="2147487723" r:id="rId6"/>
    <p:sldLayoutId id="2147487715" r:id="rId7"/>
    <p:sldLayoutId id="2147487716" r:id="rId8"/>
    <p:sldLayoutId id="2147487717" r:id="rId9"/>
    <p:sldLayoutId id="2147487718" r:id="rId10"/>
    <p:sldLayoutId id="2147487719" r:id="rId11"/>
    <p:sldLayoutId id="2147487720" r:id="rId12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AnnualMeeting2024/1i_ISRO_Oceansat3.pdf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0" y="1884153"/>
            <a:ext cx="5310909" cy="23948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GSICS annual meeting 2024 Logistics &amp; mini conf introduction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Mounir Lekouara</a:t>
            </a:r>
            <a:endParaRPr lang="en-GB" sz="1800" b="0" i="1" dirty="0">
              <a:solidFill>
                <a:schemeClr val="tx1"/>
              </a:solidFill>
              <a:latin typeface="Bahnschrift Light" panose="020B0502040204020203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6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Logistics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827315"/>
            <a:ext cx="11627339" cy="57476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/>
              <a:t>Rooms: Council (whole week) + STG/AFG (parallel sessions)</a:t>
            </a:r>
          </a:p>
          <a:p>
            <a:pPr>
              <a:lnSpc>
                <a:spcPct val="170000"/>
              </a:lnSpc>
            </a:pPr>
            <a:r>
              <a:rPr lang="en-GB" dirty="0"/>
              <a:t>Use of the microphones: switch on + speak closely</a:t>
            </a:r>
          </a:p>
          <a:p>
            <a:pPr>
              <a:lnSpc>
                <a:spcPct val="170000"/>
              </a:lnSpc>
            </a:pPr>
            <a:r>
              <a:rPr lang="en-GB" dirty="0"/>
              <a:t>Lunches: from 13 to 14 CET in the canteen</a:t>
            </a:r>
          </a:p>
          <a:p>
            <a:pPr>
              <a:lnSpc>
                <a:spcPct val="170000"/>
              </a:lnSpc>
            </a:pPr>
            <a:r>
              <a:rPr lang="en-GB" dirty="0"/>
              <a:t>Ice breaker on 11.03 at 18:00 in the canteen</a:t>
            </a:r>
          </a:p>
          <a:p>
            <a:pPr>
              <a:lnSpc>
                <a:spcPct val="170000"/>
              </a:lnSpc>
            </a:pPr>
            <a:r>
              <a:rPr lang="en-GB" dirty="0"/>
              <a:t>Dinner on 13.03 at 19:00 at “</a:t>
            </a:r>
            <a:r>
              <a:rPr lang="en-GB" dirty="0" err="1"/>
              <a:t>Roeders</a:t>
            </a:r>
            <a:r>
              <a:rPr lang="en-GB" dirty="0"/>
              <a:t>”, please register and choose your menu today by the event organisers.</a:t>
            </a:r>
          </a:p>
          <a:p>
            <a:pPr>
              <a:lnSpc>
                <a:spcPct val="170000"/>
              </a:lnSpc>
            </a:pPr>
            <a:r>
              <a:rPr lang="en-GB" dirty="0"/>
              <a:t>Group photo on 14.03 at 12:45</a:t>
            </a:r>
          </a:p>
          <a:p>
            <a:pPr>
              <a:lnSpc>
                <a:spcPct val="170000"/>
              </a:lnSpc>
            </a:pPr>
            <a:r>
              <a:rPr lang="en-GB" dirty="0"/>
              <a:t>Thursday PM: visit of the control room at 14:30 and/or guided tours of Darmstadt/Heidelberg.</a:t>
            </a:r>
          </a:p>
          <a:p>
            <a:pPr>
              <a:lnSpc>
                <a:spcPct val="170000"/>
              </a:lnSpc>
            </a:pPr>
            <a:r>
              <a:rPr lang="en-GB" dirty="0"/>
              <a:t>The remote connection links are provided in the GSICS online agenda</a:t>
            </a:r>
          </a:p>
          <a:p>
            <a:pPr>
              <a:lnSpc>
                <a:spcPct val="170000"/>
              </a:lnSpc>
            </a:pPr>
            <a:r>
              <a:rPr lang="en-IE" dirty="0"/>
              <a:t>If you have any further questions or require additional assistance, please do not hesitate to contact us: events@eumetsat.int</a:t>
            </a:r>
            <a:endParaRPr lang="en-GB" dirty="0"/>
          </a:p>
          <a:p>
            <a:pPr>
              <a:lnSpc>
                <a:spcPct val="170000"/>
              </a:lnSpc>
            </a:pPr>
            <a:r>
              <a:rPr lang="en-GB" dirty="0"/>
              <a:t>Questions?</a:t>
            </a:r>
          </a:p>
          <a:p>
            <a:pPr>
              <a:lnSpc>
                <a:spcPct val="1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B113-3153-A964-125A-EF55BDA1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Agenda</a:t>
            </a:r>
            <a:endParaRPr lang="en-IE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32DC512-39C0-1151-B42B-A5D182D5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47" y="844730"/>
            <a:ext cx="7964341" cy="54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534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17D1-A61D-2284-117F-675F098E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Mini-conf Agenda</a:t>
            </a:r>
            <a:endParaRPr lang="en-I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FF10F6-2DCE-3DBB-705E-5B79BF468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31312"/>
              </p:ext>
            </p:extLst>
          </p:nvPr>
        </p:nvGraphicFramePr>
        <p:xfrm>
          <a:off x="421337" y="1073474"/>
          <a:ext cx="11349325" cy="5441524"/>
        </p:xfrm>
        <a:graphic>
          <a:graphicData uri="http://schemas.openxmlformats.org/drawingml/2006/table">
            <a:tbl>
              <a:tblPr/>
              <a:tblGrid>
                <a:gridCol w="772292">
                  <a:extLst>
                    <a:ext uri="{9D8B030D-6E8A-4147-A177-3AD203B41FA5}">
                      <a16:colId xmlns:a16="http://schemas.microsoft.com/office/drawing/2014/main" val="3891949659"/>
                    </a:ext>
                  </a:extLst>
                </a:gridCol>
                <a:gridCol w="7118511">
                  <a:extLst>
                    <a:ext uri="{9D8B030D-6E8A-4147-A177-3AD203B41FA5}">
                      <a16:colId xmlns:a16="http://schemas.microsoft.com/office/drawing/2014/main" val="2610809356"/>
                    </a:ext>
                  </a:extLst>
                </a:gridCol>
                <a:gridCol w="2652653">
                  <a:extLst>
                    <a:ext uri="{9D8B030D-6E8A-4147-A177-3AD203B41FA5}">
                      <a16:colId xmlns:a16="http://schemas.microsoft.com/office/drawing/2014/main" val="3802866790"/>
                    </a:ext>
                  </a:extLst>
                </a:gridCol>
                <a:gridCol w="805869">
                  <a:extLst>
                    <a:ext uri="{9D8B030D-6E8A-4147-A177-3AD203B41FA5}">
                      <a16:colId xmlns:a16="http://schemas.microsoft.com/office/drawing/2014/main" val="1288624064"/>
                    </a:ext>
                  </a:extLst>
                </a:gridCol>
              </a:tblGrid>
              <a:tr h="311056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 Conference</a:t>
                      </a:r>
                    </a:p>
                  </a:txBody>
                  <a:tcPr marL="121059" marR="121059" marT="60530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73515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9:35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 Conference introduction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Mounir Lekouara (EUMETSAT)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1c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499844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9:45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MTG missions status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Jochen Grandell (EUMETSAT)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19212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10:15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EPS-SG mission status and MW missions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Thierry Marbach and </a:t>
                      </a:r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 Accadia (</a:t>
                      </a:r>
                      <a:r>
                        <a:rPr lang="en-I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EUMETSAT)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73492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8407" marR="8407" marT="8407" marB="6053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121059" marR="121059" marT="60530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7" marR="8407" marT="8407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71006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Sentinel-3 calibration at EUMETSAT … from L1 to L2 and back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 Mousivand (EUMETSAT)</a:t>
                      </a:r>
                    </a:p>
                  </a:txBody>
                  <a:tcPr marL="8407" marR="8407" marT="8407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1f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05728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Intercalibration of polarimeters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Bertrand Fougnie (EUMETSAT)</a:t>
                      </a:r>
                    </a:p>
                  </a:txBody>
                  <a:tcPr marL="8407" marR="8407" marT="8407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1g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78505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overview of FY-3G Rainfall Satellite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Jian Shang (CMA)</a:t>
                      </a:r>
                    </a:p>
                  </a:txBody>
                  <a:tcPr marL="8407" marR="8407" marT="8407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1h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491774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12:20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Indian OC-3 mission</a:t>
                      </a:r>
                      <a:endParaRPr lang="en-IE" sz="1500" b="0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Pradeep Thapliyal (ISRO)</a:t>
                      </a:r>
                    </a:p>
                  </a:txBody>
                  <a:tcPr marL="8407" marR="8407" marT="8407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1i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586287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 to Himawari-10 and inter-calibration approach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Masaya Takahashi (JMA)</a:t>
                      </a:r>
                    </a:p>
                  </a:txBody>
                  <a:tcPr marL="8407" marR="8407" marT="8407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1j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63630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</a:t>
                      </a:r>
                    </a:p>
                  </a:txBody>
                  <a:tcPr marL="121059" marR="121059" marT="60530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7" marR="8407" marT="8407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352204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Advances in lunar calibration (WS outcomes)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 Stone/Sebastien Wagner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64893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commercial data in an operational environment - e.g. RO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 Bojkov (EUMETSAT)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1l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26404"/>
                  </a:ext>
                </a:extLst>
              </a:tr>
              <a:tr h="51702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Towards a constellation of thermal infrared sensors for wildfire detection: On the inter-calibration of Forest-2/SAFIRE-2 TIR data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Fatima Kahil (Ororatech)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1m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44463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</a:t>
                      </a:r>
                    </a:p>
                  </a:txBody>
                  <a:tcPr marL="8407" marR="8407" marT="8407" marB="605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Disussion / Spare Mini Conference slot</a:t>
                      </a: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7" marR="8407" marT="8407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1n</a:t>
                      </a:r>
                    </a:p>
                  </a:txBody>
                  <a:tcPr marL="8407" marR="8407" marT="8407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30026"/>
                  </a:ext>
                </a:extLst>
              </a:tr>
              <a:tr h="30264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15:20</a:t>
                      </a:r>
                    </a:p>
                  </a:txBody>
                  <a:tcPr marL="8407" marR="8407" marT="8407" marB="6053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121059" marR="121059" marT="60530" marB="6053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7" marR="8407" marT="8407" marB="6053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565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343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lvl="0"/>
            <a:r>
              <a:rPr lang="en-GB" sz="2800" dirty="0">
                <a:solidFill>
                  <a:srgbClr val="38484E"/>
                </a:solidFill>
                <a:latin typeface="Bahnschrift SemiLight"/>
              </a:rPr>
              <a:t>Let’s roll!</a:t>
            </a:r>
          </a:p>
          <a:p>
            <a:pPr lvl="0"/>
            <a:r>
              <a:rPr lang="en-GB" sz="2000" dirty="0">
                <a:solidFill>
                  <a:srgbClr val="38484E"/>
                </a:solidFill>
                <a:latin typeface="Bahnschrift Light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Programme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Programmes)" id="{96745099-B8B5-493A-960A-EEAE97F9475A}" vid="{CE508AB9-3B00-4A2D-AF5F-5B8FF2D6E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(Programmes) (4)</Template>
  <TotalTime>60</TotalTime>
  <Words>329</Words>
  <Application>Microsoft Office PowerPoint</Application>
  <PresentationFormat>Widescreen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Bahnschrift Light</vt:lpstr>
      <vt:lpstr>Bahnschrift SemiBold</vt:lpstr>
      <vt:lpstr>Bahnschrift SemiLight</vt:lpstr>
      <vt:lpstr>Calibri</vt:lpstr>
      <vt:lpstr>Century Gothic</vt:lpstr>
      <vt:lpstr>Helvetica</vt:lpstr>
      <vt:lpstr>Roboto</vt:lpstr>
      <vt:lpstr>Roboto Medium</vt:lpstr>
      <vt:lpstr>Tahoma</vt:lpstr>
      <vt:lpstr>Times New Roman</vt:lpstr>
      <vt:lpstr>3_Programmes Template</vt:lpstr>
      <vt:lpstr>PowerPoint Presentation</vt:lpstr>
      <vt:lpstr>Logistics information</vt:lpstr>
      <vt:lpstr>Week Agenda</vt:lpstr>
      <vt:lpstr>Mini-conf Agenda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Mounir Lekouara</dc:creator>
  <cp:lastModifiedBy>Mounir Lekouara</cp:lastModifiedBy>
  <cp:revision>2</cp:revision>
  <cp:lastPrinted>2006-03-06T14:11:17Z</cp:lastPrinted>
  <dcterms:created xsi:type="dcterms:W3CDTF">2024-03-10T21:24:59Z</dcterms:created>
  <dcterms:modified xsi:type="dcterms:W3CDTF">2024-03-10T22:27:30Z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13" name="DM_DOCNUM">
    <vt:lpwstr>1404273</vt:lpwstr>
  </property>
  <property fmtid="{D5CDD505-2E9C-101B-9397-08002B2CF9AE}" pid="14" name="DM_DOCNAME">
    <vt:lpwstr>GSICS annual meeting 2024 - logistics and miniconf intro</vt:lpwstr>
  </property>
  <property fmtid="{D5CDD505-2E9C-101B-9397-08002B2CF9AE}" pid="15" name="DM_AUTHOR">
    <vt:lpwstr>Mounir Lekouara</vt:lpwstr>
  </property>
  <property fmtid="{D5CDD505-2E9C-101B-9397-08002B2CF9AE}" pid="16" name="DM_E_DOC_NO">
    <vt:lpwstr>EUM/RSP/VWG/24/1404273</vt:lpwstr>
  </property>
  <property fmtid="{D5CDD505-2E9C-101B-9397-08002B2CF9AE}" pid="17" name="DM_E_VER_NO">
    <vt:lpwstr>1 Draft</vt:lpwstr>
  </property>
  <property fmtid="{D5CDD505-2E9C-101B-9397-08002B2CF9AE}" pid="18" name="DM_E_ISS_DATE">
    <vt:lpwstr>10 March 2024</vt:lpwstr>
  </property>
  <property fmtid="{D5CDD505-2E9C-101B-9397-08002B2CF9AE}" pid="19" name="DM_E_FROM_PERS2">
    <vt:lpwstr/>
  </property>
  <property fmtid="{D5CDD505-2E9C-101B-9397-08002B2CF9AE}" pid="20" name="DM_E_CONFID">
    <vt:lpwstr/>
  </property>
  <property fmtid="{D5CDD505-2E9C-101B-9397-08002B2CF9AE}" pid="21" name="DM_E_WBS_CODE">
    <vt:lpwstr/>
  </property>
  <property fmtid="{D5CDD505-2E9C-101B-9397-08002B2CF9AE}" pid="22" name="DM_E_DISTRIB">
    <vt:lpwstr/>
  </property>
  <property fmtid="{D5CDD505-2E9C-101B-9397-08002B2CF9AE}" pid="23" name="DIGITAL_SIGNATURE">
    <vt:lpwstr/>
  </property>
</Properties>
</file>