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Props+xml" PartName="/ppt/presProps.xml"/>
  <Override ContentType="application/vnd.openxmlformats-officedocument.presentationml.presentation.main+xml" PartName="/ppt/presentation.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2"></Relationship><Relationship Target="docProps/app.xml" Type="http://schemas.openxmlformats.org/officeDocument/2006/relationships/extended-properties" Id="rId3"></Relationship><Relationship Target="docProps/custom.xml" Type="http://schemas.openxmlformats.org/officeDocument/2006/relationships/custom-properties" Id="rId4"></Relationship></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 id="2147487729" r:id="rId5"/>
    <p:sldMasterId id="2147487741" r:id="rId6"/>
    <p:sldMasterId id="2147487711" r:id="rId7"/>
  </p:sldMasterIdLst>
  <p:notesMasterIdLst>
    <p:notesMasterId r:id="rId40"/>
  </p:notesMasterIdLst>
  <p:handoutMasterIdLst>
    <p:handoutMasterId r:id="rId41"/>
  </p:handoutMasterIdLst>
  <p:sldIdLst>
    <p:sldId id="611" r:id="rId8"/>
    <p:sldId id="1213" r:id="rId9"/>
    <p:sldId id="1304" r:id="rId10"/>
    <p:sldId id="1306" r:id="rId11"/>
    <p:sldId id="1319" r:id="rId12"/>
    <p:sldId id="1320" r:id="rId13"/>
    <p:sldId id="1187" r:id="rId14"/>
    <p:sldId id="1214" r:id="rId15"/>
    <p:sldId id="1307" r:id="rId16"/>
    <p:sldId id="1308" r:id="rId17"/>
    <p:sldId id="1309" r:id="rId18"/>
    <p:sldId id="1323" r:id="rId19"/>
    <p:sldId id="1325" r:id="rId20"/>
    <p:sldId id="1327" r:id="rId21"/>
    <p:sldId id="1328" r:id="rId22"/>
    <p:sldId id="1215" r:id="rId23"/>
    <p:sldId id="1330" r:id="rId24"/>
    <p:sldId id="1331" r:id="rId25"/>
    <p:sldId id="1335" r:id="rId26"/>
    <p:sldId id="1313" r:id="rId27"/>
    <p:sldId id="1314" r:id="rId28"/>
    <p:sldId id="1315" r:id="rId29"/>
    <p:sldId id="1317" r:id="rId30"/>
    <p:sldId id="1302" r:id="rId31"/>
    <p:sldId id="1299" r:id="rId32"/>
    <p:sldId id="1300" r:id="rId33"/>
    <p:sldId id="1301" r:id="rId34"/>
    <p:sldId id="1303" r:id="rId35"/>
    <p:sldId id="1230" r:id="rId36"/>
    <p:sldId id="1311" r:id="rId37"/>
    <p:sldId id="1312" r:id="rId38"/>
    <p:sldId id="1236" r:id="rId39"/>
  </p:sldIdLst>
  <p:sldSz cx="12192000" cy="6858000"/>
  <p:notesSz cx="6794500" cy="99314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orient="horz" pos="1410" userDrawn="1">
          <p15:clr>
            <a:srgbClr val="A4A3A4"/>
          </p15:clr>
        </p15:guide>
        <p15:guide id="3" orient="horz" pos="2715" userDrawn="1">
          <p15:clr>
            <a:srgbClr val="A4A3A4"/>
          </p15:clr>
        </p15:guide>
        <p15:guide id="4" orient="horz" pos="2387" userDrawn="1">
          <p15:clr>
            <a:srgbClr val="A4A3A4"/>
          </p15:clr>
        </p15:guide>
        <p15:guide id="5" orient="horz" pos="2064" userDrawn="1">
          <p15:clr>
            <a:srgbClr val="A4A3A4"/>
          </p15:clr>
        </p15:guide>
        <p15:guide id="6" orient="horz" pos="1729" userDrawn="1">
          <p15:clr>
            <a:srgbClr val="A4A3A4"/>
          </p15:clr>
        </p15:guide>
        <p15:guide id="7" orient="horz" pos="3385" userDrawn="1">
          <p15:clr>
            <a:srgbClr val="A4A3A4"/>
          </p15:clr>
        </p15:guide>
        <p15:guide id="8" orient="horz" pos="3698" userDrawn="1">
          <p15:clr>
            <a:srgbClr val="A4A3A4"/>
          </p15:clr>
        </p15:guide>
        <p15:guide id="9" pos="5201" userDrawn="1">
          <p15:clr>
            <a:srgbClr val="A4A3A4"/>
          </p15:clr>
        </p15:guide>
        <p15:guide id="11" pos="1910" userDrawn="1">
          <p15:clr>
            <a:srgbClr val="A4A3A4"/>
          </p15:clr>
        </p15:guide>
        <p15:guide id="12" pos="6005" userDrawn="1">
          <p15:clr>
            <a:srgbClr val="A4A3A4"/>
          </p15:clr>
        </p15:guide>
        <p15:guide id="13" pos="6834" userDrawn="1">
          <p15:clr>
            <a:srgbClr val="A4A3A4"/>
          </p15:clr>
        </p15:guide>
        <p15:guide id="14" pos="2729"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3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00"/>
    <a:srgbClr val="99C221"/>
    <a:srgbClr val="00B5E2"/>
    <a:srgbClr val="FEDB00"/>
    <a:srgbClr val="052157"/>
    <a:srgbClr val="3B8DBF"/>
    <a:srgbClr val="48A2A5"/>
    <a:srgbClr val="585034"/>
    <a:srgbClr val="000000"/>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7D73F-6BF5-4AC2-8763-D97F3F46C3FE}" v="2" dt="2024-01-13T15:11:08.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9" autoAdjust="0"/>
    <p:restoredTop sz="95918" autoAdjust="0"/>
  </p:normalViewPr>
  <p:slideViewPr>
    <p:cSldViewPr snapToGrid="0">
      <p:cViewPr varScale="1">
        <p:scale>
          <a:sx n="106" d="100"/>
          <a:sy n="106" d="100"/>
        </p:scale>
        <p:origin x="834" y="90"/>
      </p:cViewPr>
      <p:guideLst>
        <p:guide orient="horz" pos="1162"/>
        <p:guide orient="horz" pos="1410"/>
        <p:guide orient="horz" pos="2715"/>
        <p:guide orient="horz" pos="2387"/>
        <p:guide orient="horz" pos="2064"/>
        <p:guide orient="horz" pos="1729"/>
        <p:guide orient="horz" pos="3385"/>
        <p:guide orient="horz" pos="3698"/>
        <p:guide pos="5201"/>
        <p:guide pos="1910"/>
        <p:guide pos="6005"/>
        <p:guide pos="6834"/>
        <p:guide pos="2729"/>
        <p:guide pos="10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7" d="100"/>
          <a:sy n="77" d="100"/>
        </p:scale>
        <p:origin x="4002" y="114"/>
      </p:cViewPr>
      <p:guideLst>
        <p:guide orient="horz" pos="3129"/>
        <p:guide pos="2139"/>
      </p:guideLst>
    </p:cSldViewPr>
  </p:notesViewPr>
  <p:gridSpacing cx="72008" cy="72008"/>
</p:viewPr>
</file>

<file path=ppt/_rels/presentation.xml.rels><?xml version="1.0" encoding="UTF-8" ?><Relationships xmlns="http://schemas.openxmlformats.org/package/2006/relationships"><Relationship Target="slides/slide6.xml" Type="http://schemas.openxmlformats.org/officeDocument/2006/relationships/slide" Id="rId13"></Relationship><Relationship Target="slides/slide11.xml" Type="http://schemas.openxmlformats.org/officeDocument/2006/relationships/slide" Id="rId18"></Relationship><Relationship Target="slides/slide19.xml" Type="http://schemas.openxmlformats.org/officeDocument/2006/relationships/slide" Id="rId26"></Relationship><Relationship Target="slides/slide32.xml" Type="http://schemas.openxmlformats.org/officeDocument/2006/relationships/slide" Id="rId39"></Relationship><Relationship Target="slides/slide14.xml" Type="http://schemas.openxmlformats.org/officeDocument/2006/relationships/slide" Id="rId21"></Relationship><Relationship Target="slides/slide27.xml" Type="http://schemas.openxmlformats.org/officeDocument/2006/relationships/slide" Id="rId34"></Relationship><Relationship Target="presProps.xml" Type="http://schemas.openxmlformats.org/officeDocument/2006/relationships/presProps" Id="rId42"></Relationship><Relationship Target="revisionInfo.xml" Type="http://schemas.microsoft.com/office/2015/10/relationships/revisionInfo" Id="rId47"></Relationship><Relationship Target="slideMasters/slideMaster4.xml" Type="http://schemas.openxmlformats.org/officeDocument/2006/relationships/slideMaster" Id="rId7"></Relationship><Relationship Target="../customXml/item2.xml" Type="http://schemas.openxmlformats.org/officeDocument/2006/relationships/customXml" Id="rId2"></Relationship><Relationship Target="slides/slide9.xml" Type="http://schemas.openxmlformats.org/officeDocument/2006/relationships/slide" Id="rId16"></Relationship><Relationship Target="slides/slide22.xml" Type="http://schemas.openxmlformats.org/officeDocument/2006/relationships/slide" Id="rId29"></Relationship><Relationship Target="../customXml/item1.xml" Type="http://schemas.openxmlformats.org/officeDocument/2006/relationships/customXml" Id="rId1"></Relationship><Relationship Target="slideMasters/slideMaster3.xml" Type="http://schemas.openxmlformats.org/officeDocument/2006/relationships/slideMaster" Id="rId6"></Relationship><Relationship Target="slides/slide4.xml" Type="http://schemas.openxmlformats.org/officeDocument/2006/relationships/slide" Id="rId11"></Relationship><Relationship Target="slides/slide17.xml" Type="http://schemas.openxmlformats.org/officeDocument/2006/relationships/slide" Id="rId24"></Relationship><Relationship Target="slides/slide25.xml" Type="http://schemas.openxmlformats.org/officeDocument/2006/relationships/slide" Id="rId32"></Relationship><Relationship Target="slides/slide30.xml" Type="http://schemas.openxmlformats.org/officeDocument/2006/relationships/slide" Id="rId37"></Relationship><Relationship Target="notesMasters/notesMaster1.xml" Type="http://schemas.openxmlformats.org/officeDocument/2006/relationships/notesMaster" Id="rId40"></Relationship><Relationship Target="tableStyles.xml" Type="http://schemas.openxmlformats.org/officeDocument/2006/relationships/tableStyles" Id="rId45"></Relationship><Relationship Target="slideMasters/slideMaster2.xml" Type="http://schemas.openxmlformats.org/officeDocument/2006/relationships/slideMaster" Id="rId5"></Relationship><Relationship Target="slides/slide8.xml" Type="http://schemas.openxmlformats.org/officeDocument/2006/relationships/slide" Id="rId15"></Relationship><Relationship Target="slides/slide16.xml" Type="http://schemas.openxmlformats.org/officeDocument/2006/relationships/slide" Id="rId23"></Relationship><Relationship Target="slides/slide21.xml" Type="http://schemas.openxmlformats.org/officeDocument/2006/relationships/slide" Id="rId28"></Relationship><Relationship Target="slides/slide29.xml" Type="http://schemas.openxmlformats.org/officeDocument/2006/relationships/slide" Id="rId36"></Relationship><Relationship Target="slides/slide3.xml" Type="http://schemas.openxmlformats.org/officeDocument/2006/relationships/slide" Id="rId10"></Relationship><Relationship Target="slides/slide12.xml" Type="http://schemas.openxmlformats.org/officeDocument/2006/relationships/slide" Id="rId19"></Relationship><Relationship Target="slides/slide24.xml" Type="http://schemas.openxmlformats.org/officeDocument/2006/relationships/slide" Id="rId31"></Relationship><Relationship Target="theme/theme1.xml" Type="http://schemas.openxmlformats.org/officeDocument/2006/relationships/theme" Id="rId44"></Relationship><Relationship Target="slideMasters/slideMaster1.xml" Type="http://schemas.openxmlformats.org/officeDocument/2006/relationships/slideMaster" Id="rId4"></Relationship><Relationship Target="slides/slide2.xml" Type="http://schemas.openxmlformats.org/officeDocument/2006/relationships/slide" Id="rId9"></Relationship><Relationship Target="slides/slide7.xml" Type="http://schemas.openxmlformats.org/officeDocument/2006/relationships/slide" Id="rId14"></Relationship><Relationship Target="slides/slide15.xml" Type="http://schemas.openxmlformats.org/officeDocument/2006/relationships/slide" Id="rId22"></Relationship><Relationship Target="slides/slide20.xml" Type="http://schemas.openxmlformats.org/officeDocument/2006/relationships/slide" Id="rId27"></Relationship><Relationship Target="slides/slide23.xml" Type="http://schemas.openxmlformats.org/officeDocument/2006/relationships/slide" Id="rId30"></Relationship><Relationship Target="slides/slide28.xml" Type="http://schemas.openxmlformats.org/officeDocument/2006/relationships/slide" Id="rId35"></Relationship><Relationship Target="viewProps.xml" Type="http://schemas.openxmlformats.org/officeDocument/2006/relationships/viewProps" Id="rId43"></Relationship><Relationship Target="slides/slide1.xml" Type="http://schemas.openxmlformats.org/officeDocument/2006/relationships/slide" Id="rId8"></Relationship><Relationship Target="../customXml/item3.xml" Type="http://schemas.openxmlformats.org/officeDocument/2006/relationships/customXml" Id="rId3"></Relationship><Relationship Target="slides/slide5.xml" Type="http://schemas.openxmlformats.org/officeDocument/2006/relationships/slide" Id="rId12"></Relationship><Relationship Target="slides/slide10.xml" Type="http://schemas.openxmlformats.org/officeDocument/2006/relationships/slide" Id="rId17"></Relationship><Relationship Target="slides/slide18.xml" Type="http://schemas.openxmlformats.org/officeDocument/2006/relationships/slide" Id="rId25"></Relationship><Relationship Target="slides/slide26.xml" Type="http://schemas.openxmlformats.org/officeDocument/2006/relationships/slide" Id="rId33"></Relationship><Relationship Target="slides/slide31.xml" Type="http://schemas.openxmlformats.org/officeDocument/2006/relationships/slide" Id="rId38"></Relationship><Relationship Target="changesInfos/changesInfo1.xml" Type="http://schemas.microsoft.com/office/2016/11/relationships/changesInfo" Id="rId46"></Relationship><Relationship Target="slides/slide13.xml" Type="http://schemas.openxmlformats.org/officeDocument/2006/relationships/slide" Id="rId20"></Relationship><Relationship Target="handoutMasters/handoutMaster1.xml" Type="http://schemas.openxmlformats.org/officeDocument/2006/relationships/handoutMaster" Id="rId41"></Relationship></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mary Munro" userId="ea988651-7e95-4192-865e-91e72a1d0895" providerId="ADAL" clId="{2AF7D73F-6BF5-4AC2-8763-D97F3F46C3FE}"/>
    <pc:docChg chg="undo custSel addSld delSld modSld addMainMaster delMainMaster modMainMaster">
      <pc:chgData name="Rosemary Munro" userId="ea988651-7e95-4192-865e-91e72a1d0895" providerId="ADAL" clId="{2AF7D73F-6BF5-4AC2-8763-D97F3F46C3FE}" dt="2024-01-13T15:26:32.265" v="427" actId="113"/>
      <pc:docMkLst>
        <pc:docMk/>
      </pc:docMkLst>
      <pc:sldChg chg="del">
        <pc:chgData name="Rosemary Munro" userId="ea988651-7e95-4192-865e-91e72a1d0895" providerId="ADAL" clId="{2AF7D73F-6BF5-4AC2-8763-D97F3F46C3FE}" dt="2024-01-13T14:37:05.677" v="4" actId="47"/>
        <pc:sldMkLst>
          <pc:docMk/>
          <pc:sldMk cId="1144530995" sldId="681"/>
        </pc:sldMkLst>
      </pc:sldChg>
      <pc:sldChg chg="del">
        <pc:chgData name="Rosemary Munro" userId="ea988651-7e95-4192-865e-91e72a1d0895" providerId="ADAL" clId="{2AF7D73F-6BF5-4AC2-8763-D97F3F46C3FE}" dt="2024-01-13T14:37:06.178" v="5" actId="47"/>
        <pc:sldMkLst>
          <pc:docMk/>
          <pc:sldMk cId="1952203891" sldId="831"/>
        </pc:sldMkLst>
      </pc:sldChg>
      <pc:sldChg chg="modSp mod">
        <pc:chgData name="Rosemary Munro" userId="ea988651-7e95-4192-865e-91e72a1d0895" providerId="ADAL" clId="{2AF7D73F-6BF5-4AC2-8763-D97F3F46C3FE}" dt="2024-01-13T15:10:37.921" v="269" actId="2711"/>
        <pc:sldMkLst>
          <pc:docMk/>
          <pc:sldMk cId="2452734072" sldId="1187"/>
        </pc:sldMkLst>
        <pc:spChg chg="mod">
          <ac:chgData name="Rosemary Munro" userId="ea988651-7e95-4192-865e-91e72a1d0895" providerId="ADAL" clId="{2AF7D73F-6BF5-4AC2-8763-D97F3F46C3FE}" dt="2024-01-13T15:10:37.921" v="269" actId="2711"/>
          <ac:spMkLst>
            <pc:docMk/>
            <pc:sldMk cId="2452734072" sldId="1187"/>
            <ac:spMk id="3" creationId="{00000000-0000-0000-0000-000000000000}"/>
          </ac:spMkLst>
        </pc:spChg>
      </pc:sldChg>
      <pc:sldChg chg="del">
        <pc:chgData name="Rosemary Munro" userId="ea988651-7e95-4192-865e-91e72a1d0895" providerId="ADAL" clId="{2AF7D73F-6BF5-4AC2-8763-D97F3F46C3FE}" dt="2024-01-13T14:37:15.831" v="21" actId="47"/>
        <pc:sldMkLst>
          <pc:docMk/>
          <pc:sldMk cId="1358449540" sldId="1195"/>
        </pc:sldMkLst>
      </pc:sldChg>
      <pc:sldChg chg="add del">
        <pc:chgData name="Rosemary Munro" userId="ea988651-7e95-4192-865e-91e72a1d0895" providerId="ADAL" clId="{2AF7D73F-6BF5-4AC2-8763-D97F3F46C3FE}" dt="2024-01-13T14:38:29.658" v="31" actId="47"/>
        <pc:sldMkLst>
          <pc:docMk/>
          <pc:sldMk cId="3036184268" sldId="1211"/>
        </pc:sldMkLst>
      </pc:sldChg>
      <pc:sldChg chg="modSp mod">
        <pc:chgData name="Rosemary Munro" userId="ea988651-7e95-4192-865e-91e72a1d0895" providerId="ADAL" clId="{2AF7D73F-6BF5-4AC2-8763-D97F3F46C3FE}" dt="2024-01-13T15:10:18.817" v="267" actId="2711"/>
        <pc:sldMkLst>
          <pc:docMk/>
          <pc:sldMk cId="17172785" sldId="1214"/>
        </pc:sldMkLst>
        <pc:spChg chg="mod">
          <ac:chgData name="Rosemary Munro" userId="ea988651-7e95-4192-865e-91e72a1d0895" providerId="ADAL" clId="{2AF7D73F-6BF5-4AC2-8763-D97F3F46C3FE}" dt="2024-01-13T15:09:34.425" v="259" actId="20577"/>
          <ac:spMkLst>
            <pc:docMk/>
            <pc:sldMk cId="17172785" sldId="1214"/>
            <ac:spMk id="2" creationId="{00000000-0000-0000-0000-000000000000}"/>
          </ac:spMkLst>
        </pc:spChg>
        <pc:spChg chg="mod">
          <ac:chgData name="Rosemary Munro" userId="ea988651-7e95-4192-865e-91e72a1d0895" providerId="ADAL" clId="{2AF7D73F-6BF5-4AC2-8763-D97F3F46C3FE}" dt="2024-01-13T15:10:18.817" v="267" actId="2711"/>
          <ac:spMkLst>
            <pc:docMk/>
            <pc:sldMk cId="17172785" sldId="1214"/>
            <ac:spMk id="19" creationId="{00000000-0000-0000-0000-000000000000}"/>
          </ac:spMkLst>
        </pc:spChg>
      </pc:sldChg>
      <pc:sldChg chg="modSp mod">
        <pc:chgData name="Rosemary Munro" userId="ea988651-7e95-4192-865e-91e72a1d0895" providerId="ADAL" clId="{2AF7D73F-6BF5-4AC2-8763-D97F3F46C3FE}" dt="2024-01-13T15:10:27.465" v="268" actId="2711"/>
        <pc:sldMkLst>
          <pc:docMk/>
          <pc:sldMk cId="3391502372" sldId="1215"/>
        </pc:sldMkLst>
        <pc:spChg chg="mod">
          <ac:chgData name="Rosemary Munro" userId="ea988651-7e95-4192-865e-91e72a1d0895" providerId="ADAL" clId="{2AF7D73F-6BF5-4AC2-8763-D97F3F46C3FE}" dt="2024-01-13T15:09:46.788" v="265" actId="20577"/>
          <ac:spMkLst>
            <pc:docMk/>
            <pc:sldMk cId="3391502372" sldId="1215"/>
            <ac:spMk id="2" creationId="{00000000-0000-0000-0000-000000000000}"/>
          </ac:spMkLst>
        </pc:spChg>
        <pc:spChg chg="mod">
          <ac:chgData name="Rosemary Munro" userId="ea988651-7e95-4192-865e-91e72a1d0895" providerId="ADAL" clId="{2AF7D73F-6BF5-4AC2-8763-D97F3F46C3FE}" dt="2024-01-13T15:10:27.465" v="268" actId="2711"/>
          <ac:spMkLst>
            <pc:docMk/>
            <pc:sldMk cId="3391502372" sldId="1215"/>
            <ac:spMk id="37" creationId="{00000000-0000-0000-0000-000000000000}"/>
          </ac:spMkLst>
        </pc:spChg>
      </pc:sldChg>
      <pc:sldChg chg="modSp mod">
        <pc:chgData name="Rosemary Munro" userId="ea988651-7e95-4192-865e-91e72a1d0895" providerId="ADAL" clId="{2AF7D73F-6BF5-4AC2-8763-D97F3F46C3FE}" dt="2024-01-13T15:11:43.041" v="272" actId="2711"/>
        <pc:sldMkLst>
          <pc:docMk/>
          <pc:sldMk cId="2113414283" sldId="1216"/>
        </pc:sldMkLst>
        <pc:spChg chg="mod">
          <ac:chgData name="Rosemary Munro" userId="ea988651-7e95-4192-865e-91e72a1d0895" providerId="ADAL" clId="{2AF7D73F-6BF5-4AC2-8763-D97F3F46C3FE}" dt="2024-01-13T15:11:43.041" v="272" actId="2711"/>
          <ac:spMkLst>
            <pc:docMk/>
            <pc:sldMk cId="2113414283" sldId="1216"/>
            <ac:spMk id="3" creationId="{00000000-0000-0000-0000-000000000000}"/>
          </ac:spMkLst>
        </pc:spChg>
      </pc:sldChg>
      <pc:sldChg chg="del">
        <pc:chgData name="Rosemary Munro" userId="ea988651-7e95-4192-865e-91e72a1d0895" providerId="ADAL" clId="{2AF7D73F-6BF5-4AC2-8763-D97F3F46C3FE}" dt="2024-01-13T14:39:35.727" v="72" actId="47"/>
        <pc:sldMkLst>
          <pc:docMk/>
          <pc:sldMk cId="1922260327" sldId="1218"/>
        </pc:sldMkLst>
      </pc:sldChg>
      <pc:sldChg chg="del">
        <pc:chgData name="Rosemary Munro" userId="ea988651-7e95-4192-865e-91e72a1d0895" providerId="ADAL" clId="{2AF7D73F-6BF5-4AC2-8763-D97F3F46C3FE}" dt="2024-01-13T14:37:36.967" v="23" actId="47"/>
        <pc:sldMkLst>
          <pc:docMk/>
          <pc:sldMk cId="2436353202" sldId="1219"/>
        </pc:sldMkLst>
      </pc:sldChg>
      <pc:sldChg chg="modSp mod">
        <pc:chgData name="Rosemary Munro" userId="ea988651-7e95-4192-865e-91e72a1d0895" providerId="ADAL" clId="{2AF7D73F-6BF5-4AC2-8763-D97F3F46C3FE}" dt="2024-01-13T15:14:02.650" v="284" actId="2711"/>
        <pc:sldMkLst>
          <pc:docMk/>
          <pc:sldMk cId="3948931386" sldId="1227"/>
        </pc:sldMkLst>
        <pc:graphicFrameChg chg="modGraphic">
          <ac:chgData name="Rosemary Munro" userId="ea988651-7e95-4192-865e-91e72a1d0895" providerId="ADAL" clId="{2AF7D73F-6BF5-4AC2-8763-D97F3F46C3FE}" dt="2024-01-13T15:14:02.650" v="284" actId="2711"/>
          <ac:graphicFrameMkLst>
            <pc:docMk/>
            <pc:sldMk cId="3948931386" sldId="1227"/>
            <ac:graphicFrameMk id="6" creationId="{00000000-0000-0000-0000-000000000000}"/>
          </ac:graphicFrameMkLst>
        </pc:graphicFrameChg>
      </pc:sldChg>
      <pc:sldChg chg="modSp mod">
        <pc:chgData name="Rosemary Munro" userId="ea988651-7e95-4192-865e-91e72a1d0895" providerId="ADAL" clId="{2AF7D73F-6BF5-4AC2-8763-D97F3F46C3FE}" dt="2024-01-13T15:14:21.371" v="286" actId="2711"/>
        <pc:sldMkLst>
          <pc:docMk/>
          <pc:sldMk cId="3568283738" sldId="1228"/>
        </pc:sldMkLst>
        <pc:graphicFrameChg chg="modGraphic">
          <ac:chgData name="Rosemary Munro" userId="ea988651-7e95-4192-865e-91e72a1d0895" providerId="ADAL" clId="{2AF7D73F-6BF5-4AC2-8763-D97F3F46C3FE}" dt="2024-01-13T15:14:21.371" v="286" actId="2711"/>
          <ac:graphicFrameMkLst>
            <pc:docMk/>
            <pc:sldMk cId="3568283738" sldId="1228"/>
            <ac:graphicFrameMk id="6" creationId="{00000000-0000-0000-0000-000000000000}"/>
          </ac:graphicFrameMkLst>
        </pc:graphicFrameChg>
      </pc:sldChg>
      <pc:sldChg chg="modSp mod">
        <pc:chgData name="Rosemary Munro" userId="ea988651-7e95-4192-865e-91e72a1d0895" providerId="ADAL" clId="{2AF7D73F-6BF5-4AC2-8763-D97F3F46C3FE}" dt="2024-01-13T15:12:39.411" v="277" actId="2711"/>
        <pc:sldMkLst>
          <pc:docMk/>
          <pc:sldMk cId="2657164918" sldId="1229"/>
        </pc:sldMkLst>
        <pc:spChg chg="mod">
          <ac:chgData name="Rosemary Munro" userId="ea988651-7e95-4192-865e-91e72a1d0895" providerId="ADAL" clId="{2AF7D73F-6BF5-4AC2-8763-D97F3F46C3FE}" dt="2024-01-13T15:12:39.411" v="277" actId="2711"/>
          <ac:spMkLst>
            <pc:docMk/>
            <pc:sldMk cId="2657164918" sldId="1229"/>
            <ac:spMk id="4" creationId="{00000000-0000-0000-0000-000000000000}"/>
          </ac:spMkLst>
        </pc:spChg>
      </pc:sldChg>
      <pc:sldChg chg="modSp mod">
        <pc:chgData name="Rosemary Munro" userId="ea988651-7e95-4192-865e-91e72a1d0895" providerId="ADAL" clId="{2AF7D73F-6BF5-4AC2-8763-D97F3F46C3FE}" dt="2024-01-13T15:12:49.314" v="278" actId="2711"/>
        <pc:sldMkLst>
          <pc:docMk/>
          <pc:sldMk cId="3700732062" sldId="1238"/>
        </pc:sldMkLst>
        <pc:spChg chg="mod">
          <ac:chgData name="Rosemary Munro" userId="ea988651-7e95-4192-865e-91e72a1d0895" providerId="ADAL" clId="{2AF7D73F-6BF5-4AC2-8763-D97F3F46C3FE}" dt="2024-01-13T15:12:49.314" v="278" actId="2711"/>
          <ac:spMkLst>
            <pc:docMk/>
            <pc:sldMk cId="3700732062" sldId="1238"/>
            <ac:spMk id="4" creationId="{00000000-0000-0000-0000-000000000000}"/>
          </ac:spMkLst>
        </pc:spChg>
      </pc:sldChg>
      <pc:sldChg chg="del">
        <pc:chgData name="Rosemary Munro" userId="ea988651-7e95-4192-865e-91e72a1d0895" providerId="ADAL" clId="{2AF7D73F-6BF5-4AC2-8763-D97F3F46C3FE}" dt="2024-01-13T14:37:53.872" v="25" actId="47"/>
        <pc:sldMkLst>
          <pc:docMk/>
          <pc:sldMk cId="1902462820" sldId="1243"/>
        </pc:sldMkLst>
      </pc:sldChg>
      <pc:sldChg chg="del">
        <pc:chgData name="Rosemary Munro" userId="ea988651-7e95-4192-865e-91e72a1d0895" providerId="ADAL" clId="{2AF7D73F-6BF5-4AC2-8763-D97F3F46C3FE}" dt="2024-01-13T14:38:51.024" v="32" actId="47"/>
        <pc:sldMkLst>
          <pc:docMk/>
          <pc:sldMk cId="2869607642" sldId="1244"/>
        </pc:sldMkLst>
      </pc:sldChg>
      <pc:sldChg chg="del">
        <pc:chgData name="Rosemary Munro" userId="ea988651-7e95-4192-865e-91e72a1d0895" providerId="ADAL" clId="{2AF7D73F-6BF5-4AC2-8763-D97F3F46C3FE}" dt="2024-01-13T14:38:52.597" v="33" actId="47"/>
        <pc:sldMkLst>
          <pc:docMk/>
          <pc:sldMk cId="2766521755" sldId="1245"/>
        </pc:sldMkLst>
      </pc:sldChg>
      <pc:sldChg chg="del">
        <pc:chgData name="Rosemary Munro" userId="ea988651-7e95-4192-865e-91e72a1d0895" providerId="ADAL" clId="{2AF7D73F-6BF5-4AC2-8763-D97F3F46C3FE}" dt="2024-01-13T14:38:55.292" v="34" actId="47"/>
        <pc:sldMkLst>
          <pc:docMk/>
          <pc:sldMk cId="618457324" sldId="1246"/>
        </pc:sldMkLst>
      </pc:sldChg>
      <pc:sldChg chg="del">
        <pc:chgData name="Rosemary Munro" userId="ea988651-7e95-4192-865e-91e72a1d0895" providerId="ADAL" clId="{2AF7D73F-6BF5-4AC2-8763-D97F3F46C3FE}" dt="2024-01-13T14:38:58.047" v="35" actId="47"/>
        <pc:sldMkLst>
          <pc:docMk/>
          <pc:sldMk cId="1563677633" sldId="1247"/>
        </pc:sldMkLst>
      </pc:sldChg>
      <pc:sldChg chg="del">
        <pc:chgData name="Rosemary Munro" userId="ea988651-7e95-4192-865e-91e72a1d0895" providerId="ADAL" clId="{2AF7D73F-6BF5-4AC2-8763-D97F3F46C3FE}" dt="2024-01-13T14:38:59.800" v="36" actId="47"/>
        <pc:sldMkLst>
          <pc:docMk/>
          <pc:sldMk cId="3769133872" sldId="1248"/>
        </pc:sldMkLst>
      </pc:sldChg>
      <pc:sldChg chg="del">
        <pc:chgData name="Rosemary Munro" userId="ea988651-7e95-4192-865e-91e72a1d0895" providerId="ADAL" clId="{2AF7D73F-6BF5-4AC2-8763-D97F3F46C3FE}" dt="2024-01-13T14:39:00.648" v="37" actId="47"/>
        <pc:sldMkLst>
          <pc:docMk/>
          <pc:sldMk cId="3101815757" sldId="1249"/>
        </pc:sldMkLst>
      </pc:sldChg>
      <pc:sldChg chg="del">
        <pc:chgData name="Rosemary Munro" userId="ea988651-7e95-4192-865e-91e72a1d0895" providerId="ADAL" clId="{2AF7D73F-6BF5-4AC2-8763-D97F3F46C3FE}" dt="2024-01-13T14:39:01.269" v="38" actId="47"/>
        <pc:sldMkLst>
          <pc:docMk/>
          <pc:sldMk cId="1505274580" sldId="1250"/>
        </pc:sldMkLst>
      </pc:sldChg>
      <pc:sldChg chg="del">
        <pc:chgData name="Rosemary Munro" userId="ea988651-7e95-4192-865e-91e72a1d0895" providerId="ADAL" clId="{2AF7D73F-6BF5-4AC2-8763-D97F3F46C3FE}" dt="2024-01-13T14:39:02.072" v="39" actId="47"/>
        <pc:sldMkLst>
          <pc:docMk/>
          <pc:sldMk cId="1845972467" sldId="1251"/>
        </pc:sldMkLst>
      </pc:sldChg>
      <pc:sldChg chg="del">
        <pc:chgData name="Rosemary Munro" userId="ea988651-7e95-4192-865e-91e72a1d0895" providerId="ADAL" clId="{2AF7D73F-6BF5-4AC2-8763-D97F3F46C3FE}" dt="2024-01-13T14:39:02.775" v="40" actId="47"/>
        <pc:sldMkLst>
          <pc:docMk/>
          <pc:sldMk cId="1918719769" sldId="1252"/>
        </pc:sldMkLst>
      </pc:sldChg>
      <pc:sldChg chg="del">
        <pc:chgData name="Rosemary Munro" userId="ea988651-7e95-4192-865e-91e72a1d0895" providerId="ADAL" clId="{2AF7D73F-6BF5-4AC2-8763-D97F3F46C3FE}" dt="2024-01-13T14:39:03.374" v="41" actId="47"/>
        <pc:sldMkLst>
          <pc:docMk/>
          <pc:sldMk cId="3535429262" sldId="1253"/>
        </pc:sldMkLst>
      </pc:sldChg>
      <pc:sldChg chg="del">
        <pc:chgData name="Rosemary Munro" userId="ea988651-7e95-4192-865e-91e72a1d0895" providerId="ADAL" clId="{2AF7D73F-6BF5-4AC2-8763-D97F3F46C3FE}" dt="2024-01-13T14:39:04.070" v="42" actId="47"/>
        <pc:sldMkLst>
          <pc:docMk/>
          <pc:sldMk cId="3549225934" sldId="1254"/>
        </pc:sldMkLst>
      </pc:sldChg>
      <pc:sldChg chg="del">
        <pc:chgData name="Rosemary Munro" userId="ea988651-7e95-4192-865e-91e72a1d0895" providerId="ADAL" clId="{2AF7D73F-6BF5-4AC2-8763-D97F3F46C3FE}" dt="2024-01-13T14:39:05.410" v="43" actId="47"/>
        <pc:sldMkLst>
          <pc:docMk/>
          <pc:sldMk cId="1398295979" sldId="1255"/>
        </pc:sldMkLst>
      </pc:sldChg>
      <pc:sldChg chg="del">
        <pc:chgData name="Rosemary Munro" userId="ea988651-7e95-4192-865e-91e72a1d0895" providerId="ADAL" clId="{2AF7D73F-6BF5-4AC2-8763-D97F3F46C3FE}" dt="2024-01-13T14:39:08.382" v="44" actId="47"/>
        <pc:sldMkLst>
          <pc:docMk/>
          <pc:sldMk cId="2576738069" sldId="1256"/>
        </pc:sldMkLst>
      </pc:sldChg>
      <pc:sldChg chg="del">
        <pc:chgData name="Rosemary Munro" userId="ea988651-7e95-4192-865e-91e72a1d0895" providerId="ADAL" clId="{2AF7D73F-6BF5-4AC2-8763-D97F3F46C3FE}" dt="2024-01-13T14:39:09.382" v="45" actId="47"/>
        <pc:sldMkLst>
          <pc:docMk/>
          <pc:sldMk cId="3955537585" sldId="1257"/>
        </pc:sldMkLst>
      </pc:sldChg>
      <pc:sldChg chg="del">
        <pc:chgData name="Rosemary Munro" userId="ea988651-7e95-4192-865e-91e72a1d0895" providerId="ADAL" clId="{2AF7D73F-6BF5-4AC2-8763-D97F3F46C3FE}" dt="2024-01-13T14:39:10.021" v="46" actId="47"/>
        <pc:sldMkLst>
          <pc:docMk/>
          <pc:sldMk cId="447117511" sldId="1258"/>
        </pc:sldMkLst>
      </pc:sldChg>
      <pc:sldChg chg="del">
        <pc:chgData name="Rosemary Munro" userId="ea988651-7e95-4192-865e-91e72a1d0895" providerId="ADAL" clId="{2AF7D73F-6BF5-4AC2-8763-D97F3F46C3FE}" dt="2024-01-13T14:39:10.888" v="47" actId="47"/>
        <pc:sldMkLst>
          <pc:docMk/>
          <pc:sldMk cId="2937857599" sldId="1259"/>
        </pc:sldMkLst>
      </pc:sldChg>
      <pc:sldChg chg="del">
        <pc:chgData name="Rosemary Munro" userId="ea988651-7e95-4192-865e-91e72a1d0895" providerId="ADAL" clId="{2AF7D73F-6BF5-4AC2-8763-D97F3F46C3FE}" dt="2024-01-13T14:39:12.342" v="48" actId="47"/>
        <pc:sldMkLst>
          <pc:docMk/>
          <pc:sldMk cId="1456235798" sldId="1260"/>
        </pc:sldMkLst>
      </pc:sldChg>
      <pc:sldChg chg="del">
        <pc:chgData name="Rosemary Munro" userId="ea988651-7e95-4192-865e-91e72a1d0895" providerId="ADAL" clId="{2AF7D73F-6BF5-4AC2-8763-D97F3F46C3FE}" dt="2024-01-13T14:39:13.090" v="49" actId="47"/>
        <pc:sldMkLst>
          <pc:docMk/>
          <pc:sldMk cId="3168386819" sldId="1261"/>
        </pc:sldMkLst>
      </pc:sldChg>
      <pc:sldChg chg="del">
        <pc:chgData name="Rosemary Munro" userId="ea988651-7e95-4192-865e-91e72a1d0895" providerId="ADAL" clId="{2AF7D73F-6BF5-4AC2-8763-D97F3F46C3FE}" dt="2024-01-13T14:39:13.769" v="50" actId="47"/>
        <pc:sldMkLst>
          <pc:docMk/>
          <pc:sldMk cId="3069421138" sldId="1262"/>
        </pc:sldMkLst>
      </pc:sldChg>
      <pc:sldChg chg="del">
        <pc:chgData name="Rosemary Munro" userId="ea988651-7e95-4192-865e-91e72a1d0895" providerId="ADAL" clId="{2AF7D73F-6BF5-4AC2-8763-D97F3F46C3FE}" dt="2024-01-13T14:39:14.353" v="51" actId="47"/>
        <pc:sldMkLst>
          <pc:docMk/>
          <pc:sldMk cId="2045505077" sldId="1263"/>
        </pc:sldMkLst>
      </pc:sldChg>
      <pc:sldChg chg="del">
        <pc:chgData name="Rosemary Munro" userId="ea988651-7e95-4192-865e-91e72a1d0895" providerId="ADAL" clId="{2AF7D73F-6BF5-4AC2-8763-D97F3F46C3FE}" dt="2024-01-13T14:39:15.223" v="52" actId="47"/>
        <pc:sldMkLst>
          <pc:docMk/>
          <pc:sldMk cId="757974897" sldId="1264"/>
        </pc:sldMkLst>
      </pc:sldChg>
      <pc:sldChg chg="del">
        <pc:chgData name="Rosemary Munro" userId="ea988651-7e95-4192-865e-91e72a1d0895" providerId="ADAL" clId="{2AF7D73F-6BF5-4AC2-8763-D97F3F46C3FE}" dt="2024-01-13T14:39:16.308" v="53" actId="47"/>
        <pc:sldMkLst>
          <pc:docMk/>
          <pc:sldMk cId="173048113" sldId="1265"/>
        </pc:sldMkLst>
      </pc:sldChg>
      <pc:sldChg chg="del">
        <pc:chgData name="Rosemary Munro" userId="ea988651-7e95-4192-865e-91e72a1d0895" providerId="ADAL" clId="{2AF7D73F-6BF5-4AC2-8763-D97F3F46C3FE}" dt="2024-01-13T14:39:17.072" v="54" actId="47"/>
        <pc:sldMkLst>
          <pc:docMk/>
          <pc:sldMk cId="2550908864" sldId="1266"/>
        </pc:sldMkLst>
      </pc:sldChg>
      <pc:sldChg chg="del">
        <pc:chgData name="Rosemary Munro" userId="ea988651-7e95-4192-865e-91e72a1d0895" providerId="ADAL" clId="{2AF7D73F-6BF5-4AC2-8763-D97F3F46C3FE}" dt="2024-01-13T14:39:17.757" v="55" actId="47"/>
        <pc:sldMkLst>
          <pc:docMk/>
          <pc:sldMk cId="481686421" sldId="1267"/>
        </pc:sldMkLst>
      </pc:sldChg>
      <pc:sldChg chg="del">
        <pc:chgData name="Rosemary Munro" userId="ea988651-7e95-4192-865e-91e72a1d0895" providerId="ADAL" clId="{2AF7D73F-6BF5-4AC2-8763-D97F3F46C3FE}" dt="2024-01-13T14:39:18.711" v="56" actId="47"/>
        <pc:sldMkLst>
          <pc:docMk/>
          <pc:sldMk cId="1281077472" sldId="1268"/>
        </pc:sldMkLst>
      </pc:sldChg>
      <pc:sldChg chg="del">
        <pc:chgData name="Rosemary Munro" userId="ea988651-7e95-4192-865e-91e72a1d0895" providerId="ADAL" clId="{2AF7D73F-6BF5-4AC2-8763-D97F3F46C3FE}" dt="2024-01-13T14:39:19.367" v="57" actId="47"/>
        <pc:sldMkLst>
          <pc:docMk/>
          <pc:sldMk cId="4139337966" sldId="1269"/>
        </pc:sldMkLst>
      </pc:sldChg>
      <pc:sldChg chg="del">
        <pc:chgData name="Rosemary Munro" userId="ea988651-7e95-4192-865e-91e72a1d0895" providerId="ADAL" clId="{2AF7D73F-6BF5-4AC2-8763-D97F3F46C3FE}" dt="2024-01-13T14:39:20.029" v="58" actId="47"/>
        <pc:sldMkLst>
          <pc:docMk/>
          <pc:sldMk cId="691149121" sldId="1270"/>
        </pc:sldMkLst>
      </pc:sldChg>
      <pc:sldChg chg="del">
        <pc:chgData name="Rosemary Munro" userId="ea988651-7e95-4192-865e-91e72a1d0895" providerId="ADAL" clId="{2AF7D73F-6BF5-4AC2-8763-D97F3F46C3FE}" dt="2024-01-13T14:39:20.654" v="59" actId="47"/>
        <pc:sldMkLst>
          <pc:docMk/>
          <pc:sldMk cId="822857449" sldId="1271"/>
        </pc:sldMkLst>
      </pc:sldChg>
      <pc:sldChg chg="del">
        <pc:chgData name="Rosemary Munro" userId="ea988651-7e95-4192-865e-91e72a1d0895" providerId="ADAL" clId="{2AF7D73F-6BF5-4AC2-8763-D97F3F46C3FE}" dt="2024-01-13T14:39:22.138" v="60" actId="47"/>
        <pc:sldMkLst>
          <pc:docMk/>
          <pc:sldMk cId="372837955" sldId="1272"/>
        </pc:sldMkLst>
      </pc:sldChg>
      <pc:sldChg chg="del">
        <pc:chgData name="Rosemary Munro" userId="ea988651-7e95-4192-865e-91e72a1d0895" providerId="ADAL" clId="{2AF7D73F-6BF5-4AC2-8763-D97F3F46C3FE}" dt="2024-01-13T14:39:22.697" v="61" actId="47"/>
        <pc:sldMkLst>
          <pc:docMk/>
          <pc:sldMk cId="4099053614" sldId="1273"/>
        </pc:sldMkLst>
      </pc:sldChg>
      <pc:sldChg chg="del">
        <pc:chgData name="Rosemary Munro" userId="ea988651-7e95-4192-865e-91e72a1d0895" providerId="ADAL" clId="{2AF7D73F-6BF5-4AC2-8763-D97F3F46C3FE}" dt="2024-01-13T14:39:23.239" v="62" actId="47"/>
        <pc:sldMkLst>
          <pc:docMk/>
          <pc:sldMk cId="3167473491" sldId="1274"/>
        </pc:sldMkLst>
      </pc:sldChg>
      <pc:sldChg chg="del">
        <pc:chgData name="Rosemary Munro" userId="ea988651-7e95-4192-865e-91e72a1d0895" providerId="ADAL" clId="{2AF7D73F-6BF5-4AC2-8763-D97F3F46C3FE}" dt="2024-01-13T14:39:23.885" v="63" actId="47"/>
        <pc:sldMkLst>
          <pc:docMk/>
          <pc:sldMk cId="2282696175" sldId="1275"/>
        </pc:sldMkLst>
      </pc:sldChg>
      <pc:sldChg chg="del">
        <pc:chgData name="Rosemary Munro" userId="ea988651-7e95-4192-865e-91e72a1d0895" providerId="ADAL" clId="{2AF7D73F-6BF5-4AC2-8763-D97F3F46C3FE}" dt="2024-01-13T14:39:24.469" v="64" actId="47"/>
        <pc:sldMkLst>
          <pc:docMk/>
          <pc:sldMk cId="1444079500" sldId="1276"/>
        </pc:sldMkLst>
      </pc:sldChg>
      <pc:sldChg chg="del">
        <pc:chgData name="Rosemary Munro" userId="ea988651-7e95-4192-865e-91e72a1d0895" providerId="ADAL" clId="{2AF7D73F-6BF5-4AC2-8763-D97F3F46C3FE}" dt="2024-01-13T14:39:25.070" v="65" actId="47"/>
        <pc:sldMkLst>
          <pc:docMk/>
          <pc:sldMk cId="1543154081" sldId="1277"/>
        </pc:sldMkLst>
      </pc:sldChg>
      <pc:sldChg chg="del">
        <pc:chgData name="Rosemary Munro" userId="ea988651-7e95-4192-865e-91e72a1d0895" providerId="ADAL" clId="{2AF7D73F-6BF5-4AC2-8763-D97F3F46C3FE}" dt="2024-01-13T14:39:26.135" v="66" actId="47"/>
        <pc:sldMkLst>
          <pc:docMk/>
          <pc:sldMk cId="1863697131" sldId="1278"/>
        </pc:sldMkLst>
      </pc:sldChg>
      <pc:sldChg chg="del">
        <pc:chgData name="Rosemary Munro" userId="ea988651-7e95-4192-865e-91e72a1d0895" providerId="ADAL" clId="{2AF7D73F-6BF5-4AC2-8763-D97F3F46C3FE}" dt="2024-01-13T14:39:26.766" v="67" actId="47"/>
        <pc:sldMkLst>
          <pc:docMk/>
          <pc:sldMk cId="157168356" sldId="1279"/>
        </pc:sldMkLst>
      </pc:sldChg>
      <pc:sldChg chg="del">
        <pc:chgData name="Rosemary Munro" userId="ea988651-7e95-4192-865e-91e72a1d0895" providerId="ADAL" clId="{2AF7D73F-6BF5-4AC2-8763-D97F3F46C3FE}" dt="2024-01-13T14:39:27.895" v="68" actId="47"/>
        <pc:sldMkLst>
          <pc:docMk/>
          <pc:sldMk cId="3505220203" sldId="1280"/>
        </pc:sldMkLst>
      </pc:sldChg>
      <pc:sldChg chg="del">
        <pc:chgData name="Rosemary Munro" userId="ea988651-7e95-4192-865e-91e72a1d0895" providerId="ADAL" clId="{2AF7D73F-6BF5-4AC2-8763-D97F3F46C3FE}" dt="2024-01-13T14:39:40.110" v="73" actId="47"/>
        <pc:sldMkLst>
          <pc:docMk/>
          <pc:sldMk cId="1518644687" sldId="1282"/>
        </pc:sldMkLst>
      </pc:sldChg>
      <pc:sldChg chg="del">
        <pc:chgData name="Rosemary Munro" userId="ea988651-7e95-4192-865e-91e72a1d0895" providerId="ADAL" clId="{2AF7D73F-6BF5-4AC2-8763-D97F3F46C3FE}" dt="2024-01-13T14:39:42.768" v="74" actId="47"/>
        <pc:sldMkLst>
          <pc:docMk/>
          <pc:sldMk cId="2055655000" sldId="1283"/>
        </pc:sldMkLst>
      </pc:sldChg>
      <pc:sldChg chg="del">
        <pc:chgData name="Rosemary Munro" userId="ea988651-7e95-4192-865e-91e72a1d0895" providerId="ADAL" clId="{2AF7D73F-6BF5-4AC2-8763-D97F3F46C3FE}" dt="2024-01-13T14:39:44.173" v="75" actId="47"/>
        <pc:sldMkLst>
          <pc:docMk/>
          <pc:sldMk cId="33190599" sldId="1284"/>
        </pc:sldMkLst>
      </pc:sldChg>
      <pc:sldChg chg="del">
        <pc:chgData name="Rosemary Munro" userId="ea988651-7e95-4192-865e-91e72a1d0895" providerId="ADAL" clId="{2AF7D73F-6BF5-4AC2-8763-D97F3F46C3FE}" dt="2024-01-13T14:39:45.644" v="76" actId="47"/>
        <pc:sldMkLst>
          <pc:docMk/>
          <pc:sldMk cId="1845006218" sldId="1289"/>
        </pc:sldMkLst>
      </pc:sldChg>
      <pc:sldChg chg="del">
        <pc:chgData name="Rosemary Munro" userId="ea988651-7e95-4192-865e-91e72a1d0895" providerId="ADAL" clId="{2AF7D73F-6BF5-4AC2-8763-D97F3F46C3FE}" dt="2024-01-13T14:39:46.698" v="77" actId="47"/>
        <pc:sldMkLst>
          <pc:docMk/>
          <pc:sldMk cId="245520154" sldId="1290"/>
        </pc:sldMkLst>
      </pc:sldChg>
      <pc:sldChg chg="del">
        <pc:chgData name="Rosemary Munro" userId="ea988651-7e95-4192-865e-91e72a1d0895" providerId="ADAL" clId="{2AF7D73F-6BF5-4AC2-8763-D97F3F46C3FE}" dt="2024-01-13T14:38:03.380" v="28" actId="47"/>
        <pc:sldMkLst>
          <pc:docMk/>
          <pc:sldMk cId="4058365385" sldId="1292"/>
        </pc:sldMkLst>
      </pc:sldChg>
      <pc:sldChg chg="modSp mod">
        <pc:chgData name="Rosemary Munro" userId="ea988651-7e95-4192-865e-91e72a1d0895" providerId="ADAL" clId="{2AF7D73F-6BF5-4AC2-8763-D97F3F46C3FE}" dt="2024-01-13T15:12:06.496" v="274" actId="2711"/>
        <pc:sldMkLst>
          <pc:docMk/>
          <pc:sldMk cId="350622631" sldId="1294"/>
        </pc:sldMkLst>
        <pc:spChg chg="mod">
          <ac:chgData name="Rosemary Munro" userId="ea988651-7e95-4192-865e-91e72a1d0895" providerId="ADAL" clId="{2AF7D73F-6BF5-4AC2-8763-D97F3F46C3FE}" dt="2024-01-13T15:12:06.496" v="274" actId="2711"/>
          <ac:spMkLst>
            <pc:docMk/>
            <pc:sldMk cId="350622631" sldId="1294"/>
            <ac:spMk id="3" creationId="{00000000-0000-0000-0000-000000000000}"/>
          </ac:spMkLst>
        </pc:spChg>
        <pc:spChg chg="mod">
          <ac:chgData name="Rosemary Munro" userId="ea988651-7e95-4192-865e-91e72a1d0895" providerId="ADAL" clId="{2AF7D73F-6BF5-4AC2-8763-D97F3F46C3FE}" dt="2024-01-13T15:11:58.766" v="273" actId="2711"/>
          <ac:spMkLst>
            <pc:docMk/>
            <pc:sldMk cId="350622631" sldId="1294"/>
            <ac:spMk id="6" creationId="{00000000-0000-0000-0000-000000000000}"/>
          </ac:spMkLst>
        </pc:spChg>
      </pc:sldChg>
      <pc:sldChg chg="modSp mod">
        <pc:chgData name="Rosemary Munro" userId="ea988651-7e95-4192-865e-91e72a1d0895" providerId="ADAL" clId="{2AF7D73F-6BF5-4AC2-8763-D97F3F46C3FE}" dt="2024-01-13T15:12:24.159" v="276" actId="2711"/>
        <pc:sldMkLst>
          <pc:docMk/>
          <pc:sldMk cId="664023322" sldId="1295"/>
        </pc:sldMkLst>
        <pc:spChg chg="mod">
          <ac:chgData name="Rosemary Munro" userId="ea988651-7e95-4192-865e-91e72a1d0895" providerId="ADAL" clId="{2AF7D73F-6BF5-4AC2-8763-D97F3F46C3FE}" dt="2024-01-13T15:12:18.312" v="275" actId="2711"/>
          <ac:spMkLst>
            <pc:docMk/>
            <pc:sldMk cId="664023322" sldId="1295"/>
            <ac:spMk id="2" creationId="{00000000-0000-0000-0000-000000000000}"/>
          </ac:spMkLst>
        </pc:spChg>
        <pc:spChg chg="mod">
          <ac:chgData name="Rosemary Munro" userId="ea988651-7e95-4192-865e-91e72a1d0895" providerId="ADAL" clId="{2AF7D73F-6BF5-4AC2-8763-D97F3F46C3FE}" dt="2024-01-13T15:12:24.159" v="276" actId="2711"/>
          <ac:spMkLst>
            <pc:docMk/>
            <pc:sldMk cId="664023322" sldId="1295"/>
            <ac:spMk id="3" creationId="{00000000-0000-0000-0000-000000000000}"/>
          </ac:spMkLst>
        </pc:spChg>
      </pc:sldChg>
      <pc:sldChg chg="modSp mod">
        <pc:chgData name="Rosemary Munro" userId="ea988651-7e95-4192-865e-91e72a1d0895" providerId="ADAL" clId="{2AF7D73F-6BF5-4AC2-8763-D97F3F46C3FE}" dt="2024-01-13T15:09:05.732" v="253" actId="20577"/>
        <pc:sldMkLst>
          <pc:docMk/>
          <pc:sldMk cId="3140329345" sldId="1296"/>
        </pc:sldMkLst>
        <pc:spChg chg="mod">
          <ac:chgData name="Rosemary Munro" userId="ea988651-7e95-4192-865e-91e72a1d0895" providerId="ADAL" clId="{2AF7D73F-6BF5-4AC2-8763-D97F3F46C3FE}" dt="2024-01-13T15:09:05.732" v="253" actId="20577"/>
          <ac:spMkLst>
            <pc:docMk/>
            <pc:sldMk cId="3140329345" sldId="1296"/>
            <ac:spMk id="4" creationId="{00000000-0000-0000-0000-000000000000}"/>
          </ac:spMkLst>
        </pc:spChg>
      </pc:sldChg>
      <pc:sldChg chg="del">
        <pc:chgData name="Rosemary Munro" userId="ea988651-7e95-4192-865e-91e72a1d0895" providerId="ADAL" clId="{2AF7D73F-6BF5-4AC2-8763-D97F3F46C3FE}" dt="2024-01-13T14:37:03.699" v="0" actId="47"/>
        <pc:sldMkLst>
          <pc:docMk/>
          <pc:sldMk cId="141455113" sldId="1297"/>
        </pc:sldMkLst>
      </pc:sldChg>
      <pc:sldChg chg="modSp add mod modClrScheme chgLayout">
        <pc:chgData name="Rosemary Munro" userId="ea988651-7e95-4192-865e-91e72a1d0895" providerId="ADAL" clId="{2AF7D73F-6BF5-4AC2-8763-D97F3F46C3FE}" dt="2024-01-13T15:12:59.950" v="279" actId="2711"/>
        <pc:sldMkLst>
          <pc:docMk/>
          <pc:sldMk cId="620984212" sldId="1297"/>
        </pc:sldMkLst>
        <pc:spChg chg="mod ord">
          <ac:chgData name="Rosemary Munro" userId="ea988651-7e95-4192-865e-91e72a1d0895" providerId="ADAL" clId="{2AF7D73F-6BF5-4AC2-8763-D97F3F46C3FE}" dt="2024-01-13T15:01:05.547" v="98" actId="700"/>
          <ac:spMkLst>
            <pc:docMk/>
            <pc:sldMk cId="620984212" sldId="1297"/>
            <ac:spMk id="2" creationId="{00000000-0000-0000-0000-000000000000}"/>
          </ac:spMkLst>
        </pc:spChg>
        <pc:spChg chg="mod ord">
          <ac:chgData name="Rosemary Munro" userId="ea988651-7e95-4192-865e-91e72a1d0895" providerId="ADAL" clId="{2AF7D73F-6BF5-4AC2-8763-D97F3F46C3FE}" dt="2024-01-13T15:12:59.950" v="279" actId="2711"/>
          <ac:spMkLst>
            <pc:docMk/>
            <pc:sldMk cId="620984212" sldId="1297"/>
            <ac:spMk id="3" creationId="{00000000-0000-0000-0000-000000000000}"/>
          </ac:spMkLst>
        </pc:spChg>
      </pc:sldChg>
      <pc:sldChg chg="modSp add del mod">
        <pc:chgData name="Rosemary Munro" userId="ea988651-7e95-4192-865e-91e72a1d0895" providerId="ADAL" clId="{2AF7D73F-6BF5-4AC2-8763-D97F3F46C3FE}" dt="2024-01-13T14:59:19.240" v="89" actId="47"/>
        <pc:sldMkLst>
          <pc:docMk/>
          <pc:sldMk cId="1036374923" sldId="1297"/>
        </pc:sldMkLst>
        <pc:spChg chg="mod">
          <ac:chgData name="Rosemary Munro" userId="ea988651-7e95-4192-865e-91e72a1d0895" providerId="ADAL" clId="{2AF7D73F-6BF5-4AC2-8763-D97F3F46C3FE}" dt="2024-01-13T14:59:09.999" v="88" actId="108"/>
          <ac:spMkLst>
            <pc:docMk/>
            <pc:sldMk cId="1036374923" sldId="1297"/>
            <ac:spMk id="4" creationId="{00000000-0000-0000-0000-000000000000}"/>
          </ac:spMkLst>
        </pc:spChg>
      </pc:sldChg>
      <pc:sldChg chg="del">
        <pc:chgData name="Rosemary Munro" userId="ea988651-7e95-4192-865e-91e72a1d0895" providerId="ADAL" clId="{2AF7D73F-6BF5-4AC2-8763-D97F3F46C3FE}" dt="2024-01-13T14:37:04.364" v="1" actId="47"/>
        <pc:sldMkLst>
          <pc:docMk/>
          <pc:sldMk cId="336713217" sldId="1298"/>
        </pc:sldMkLst>
      </pc:sldChg>
      <pc:sldChg chg="modSp add mod modClrScheme chgLayout">
        <pc:chgData name="Rosemary Munro" userId="ea988651-7e95-4192-865e-91e72a1d0895" providerId="ADAL" clId="{2AF7D73F-6BF5-4AC2-8763-D97F3F46C3FE}" dt="2024-01-13T15:13:09.391" v="280" actId="2711"/>
        <pc:sldMkLst>
          <pc:docMk/>
          <pc:sldMk cId="3192613309" sldId="1298"/>
        </pc:sldMkLst>
        <pc:spChg chg="mod ord">
          <ac:chgData name="Rosemary Munro" userId="ea988651-7e95-4192-865e-91e72a1d0895" providerId="ADAL" clId="{2AF7D73F-6BF5-4AC2-8763-D97F3F46C3FE}" dt="2024-01-13T15:13:09.391" v="280" actId="2711"/>
          <ac:spMkLst>
            <pc:docMk/>
            <pc:sldMk cId="3192613309" sldId="1298"/>
            <ac:spMk id="2" creationId="{00000000-0000-0000-0000-000000000000}"/>
          </ac:spMkLst>
        </pc:spChg>
        <pc:spChg chg="mod ord">
          <ac:chgData name="Rosemary Munro" userId="ea988651-7e95-4192-865e-91e72a1d0895" providerId="ADAL" clId="{2AF7D73F-6BF5-4AC2-8763-D97F3F46C3FE}" dt="2024-01-13T15:01:11.504" v="100" actId="700"/>
          <ac:spMkLst>
            <pc:docMk/>
            <pc:sldMk cId="3192613309" sldId="1298"/>
            <ac:spMk id="11266" creationId="{00000000-0000-0000-0000-000000000000}"/>
          </ac:spMkLst>
        </pc:spChg>
      </pc:sldChg>
      <pc:sldChg chg="del">
        <pc:chgData name="Rosemary Munro" userId="ea988651-7e95-4192-865e-91e72a1d0895" providerId="ADAL" clId="{2AF7D73F-6BF5-4AC2-8763-D97F3F46C3FE}" dt="2024-01-13T14:37:04.831" v="2" actId="47"/>
        <pc:sldMkLst>
          <pc:docMk/>
          <pc:sldMk cId="829323765" sldId="1299"/>
        </pc:sldMkLst>
      </pc:sldChg>
      <pc:sldChg chg="modSp add mod modClrScheme chgLayout">
        <pc:chgData name="Rosemary Munro" userId="ea988651-7e95-4192-865e-91e72a1d0895" providerId="ADAL" clId="{2AF7D73F-6BF5-4AC2-8763-D97F3F46C3FE}" dt="2024-01-13T15:13:18.560" v="281" actId="2711"/>
        <pc:sldMkLst>
          <pc:docMk/>
          <pc:sldMk cId="2152210197" sldId="1299"/>
        </pc:sldMkLst>
        <pc:spChg chg="mod ord">
          <ac:chgData name="Rosemary Munro" userId="ea988651-7e95-4192-865e-91e72a1d0895" providerId="ADAL" clId="{2AF7D73F-6BF5-4AC2-8763-D97F3F46C3FE}" dt="2024-01-13T15:13:18.560" v="281" actId="2711"/>
          <ac:spMkLst>
            <pc:docMk/>
            <pc:sldMk cId="2152210197" sldId="1299"/>
            <ac:spMk id="2" creationId="{00000000-0000-0000-0000-000000000000}"/>
          </ac:spMkLst>
        </pc:spChg>
        <pc:spChg chg="mod ord">
          <ac:chgData name="Rosemary Munro" userId="ea988651-7e95-4192-865e-91e72a1d0895" providerId="ADAL" clId="{2AF7D73F-6BF5-4AC2-8763-D97F3F46C3FE}" dt="2024-01-13T15:01:18.506" v="102" actId="700"/>
          <ac:spMkLst>
            <pc:docMk/>
            <pc:sldMk cId="2152210197" sldId="1299"/>
            <ac:spMk id="11266" creationId="{00000000-0000-0000-0000-000000000000}"/>
          </ac:spMkLst>
        </pc:spChg>
      </pc:sldChg>
      <pc:sldChg chg="del">
        <pc:chgData name="Rosemary Munro" userId="ea988651-7e95-4192-865e-91e72a1d0895" providerId="ADAL" clId="{2AF7D73F-6BF5-4AC2-8763-D97F3F46C3FE}" dt="2024-01-13T14:37:05.264" v="3" actId="47"/>
        <pc:sldMkLst>
          <pc:docMk/>
          <pc:sldMk cId="2151497665" sldId="1300"/>
        </pc:sldMkLst>
      </pc:sldChg>
      <pc:sldChg chg="modSp add mod modClrScheme chgLayout">
        <pc:chgData name="Rosemary Munro" userId="ea988651-7e95-4192-865e-91e72a1d0895" providerId="ADAL" clId="{2AF7D73F-6BF5-4AC2-8763-D97F3F46C3FE}" dt="2024-01-13T15:13:26.090" v="282" actId="2711"/>
        <pc:sldMkLst>
          <pc:docMk/>
          <pc:sldMk cId="2596086681" sldId="1300"/>
        </pc:sldMkLst>
        <pc:spChg chg="mod ord">
          <ac:chgData name="Rosemary Munro" userId="ea988651-7e95-4192-865e-91e72a1d0895" providerId="ADAL" clId="{2AF7D73F-6BF5-4AC2-8763-D97F3F46C3FE}" dt="2024-01-13T15:13:26.090" v="282" actId="2711"/>
          <ac:spMkLst>
            <pc:docMk/>
            <pc:sldMk cId="2596086681" sldId="1300"/>
            <ac:spMk id="2" creationId="{00000000-0000-0000-0000-000000000000}"/>
          </ac:spMkLst>
        </pc:spChg>
        <pc:spChg chg="mod ord">
          <ac:chgData name="Rosemary Munro" userId="ea988651-7e95-4192-865e-91e72a1d0895" providerId="ADAL" clId="{2AF7D73F-6BF5-4AC2-8763-D97F3F46C3FE}" dt="2024-01-13T15:01:24.560" v="104" actId="700"/>
          <ac:spMkLst>
            <pc:docMk/>
            <pc:sldMk cId="2596086681" sldId="1300"/>
            <ac:spMk id="11266" creationId="{00000000-0000-0000-0000-000000000000}"/>
          </ac:spMkLst>
        </pc:spChg>
      </pc:sldChg>
      <pc:sldChg chg="modSp add mod">
        <pc:chgData name="Rosemary Munro" userId="ea988651-7e95-4192-865e-91e72a1d0895" providerId="ADAL" clId="{2AF7D73F-6BF5-4AC2-8763-D97F3F46C3FE}" dt="2024-01-13T15:26:32.265" v="427" actId="113"/>
        <pc:sldMkLst>
          <pc:docMk/>
          <pc:sldMk cId="1131019129" sldId="1301"/>
        </pc:sldMkLst>
        <pc:spChg chg="mod">
          <ac:chgData name="Rosemary Munro" userId="ea988651-7e95-4192-865e-91e72a1d0895" providerId="ADAL" clId="{2AF7D73F-6BF5-4AC2-8763-D97F3F46C3FE}" dt="2024-01-13T15:26:32.265" v="427" actId="113"/>
          <ac:spMkLst>
            <pc:docMk/>
            <pc:sldMk cId="1131019129" sldId="1301"/>
            <ac:spMk id="2" creationId="{00000000-0000-0000-0000-000000000000}"/>
          </ac:spMkLst>
        </pc:spChg>
        <pc:spChg chg="mod">
          <ac:chgData name="Rosemary Munro" userId="ea988651-7e95-4192-865e-91e72a1d0895" providerId="ADAL" clId="{2AF7D73F-6BF5-4AC2-8763-D97F3F46C3FE}" dt="2024-01-13T15:16:41.419" v="306" actId="20577"/>
          <ac:spMkLst>
            <pc:docMk/>
            <pc:sldMk cId="1131019129" sldId="1301"/>
            <ac:spMk id="11266" creationId="{00000000-0000-0000-0000-000000000000}"/>
          </ac:spMkLst>
        </pc:spChg>
      </pc:sldChg>
      <pc:sldChg chg="del">
        <pc:chgData name="Rosemary Munro" userId="ea988651-7e95-4192-865e-91e72a1d0895" providerId="ADAL" clId="{2AF7D73F-6BF5-4AC2-8763-D97F3F46C3FE}" dt="2024-01-13T14:37:07.247" v="7" actId="47"/>
        <pc:sldMkLst>
          <pc:docMk/>
          <pc:sldMk cId="3229359718" sldId="1303"/>
        </pc:sldMkLst>
      </pc:sldChg>
      <pc:sldChg chg="del">
        <pc:chgData name="Rosemary Munro" userId="ea988651-7e95-4192-865e-91e72a1d0895" providerId="ADAL" clId="{2AF7D73F-6BF5-4AC2-8763-D97F3F46C3FE}" dt="2024-01-13T14:37:08.226" v="9" actId="47"/>
        <pc:sldMkLst>
          <pc:docMk/>
          <pc:sldMk cId="4290234293" sldId="1308"/>
        </pc:sldMkLst>
      </pc:sldChg>
      <pc:sldChg chg="del">
        <pc:chgData name="Rosemary Munro" userId="ea988651-7e95-4192-865e-91e72a1d0895" providerId="ADAL" clId="{2AF7D73F-6BF5-4AC2-8763-D97F3F46C3FE}" dt="2024-01-13T14:39:48.879" v="79" actId="47"/>
        <pc:sldMkLst>
          <pc:docMk/>
          <pc:sldMk cId="314003610" sldId="1313"/>
        </pc:sldMkLst>
      </pc:sldChg>
      <pc:sldChg chg="del">
        <pc:chgData name="Rosemary Munro" userId="ea988651-7e95-4192-865e-91e72a1d0895" providerId="ADAL" clId="{2AF7D73F-6BF5-4AC2-8763-D97F3F46C3FE}" dt="2024-01-13T14:39:49.715" v="80" actId="47"/>
        <pc:sldMkLst>
          <pc:docMk/>
          <pc:sldMk cId="1930595998" sldId="1314"/>
        </pc:sldMkLst>
      </pc:sldChg>
      <pc:sldChg chg="del">
        <pc:chgData name="Rosemary Munro" userId="ea988651-7e95-4192-865e-91e72a1d0895" providerId="ADAL" clId="{2AF7D73F-6BF5-4AC2-8763-D97F3F46C3FE}" dt="2024-01-13T14:39:50.770" v="81" actId="47"/>
        <pc:sldMkLst>
          <pc:docMk/>
          <pc:sldMk cId="1872590516" sldId="1315"/>
        </pc:sldMkLst>
      </pc:sldChg>
      <pc:sldChg chg="del">
        <pc:chgData name="Rosemary Munro" userId="ea988651-7e95-4192-865e-91e72a1d0895" providerId="ADAL" clId="{2AF7D73F-6BF5-4AC2-8763-D97F3F46C3FE}" dt="2024-01-13T14:39:51.958" v="82" actId="47"/>
        <pc:sldMkLst>
          <pc:docMk/>
          <pc:sldMk cId="3061928039" sldId="1316"/>
        </pc:sldMkLst>
      </pc:sldChg>
      <pc:sldChg chg="del">
        <pc:chgData name="Rosemary Munro" userId="ea988651-7e95-4192-865e-91e72a1d0895" providerId="ADAL" clId="{2AF7D73F-6BF5-4AC2-8763-D97F3F46C3FE}" dt="2024-01-13T14:39:52.692" v="83" actId="47"/>
        <pc:sldMkLst>
          <pc:docMk/>
          <pc:sldMk cId="2751307054" sldId="1317"/>
        </pc:sldMkLst>
      </pc:sldChg>
      <pc:sldChg chg="del">
        <pc:chgData name="Rosemary Munro" userId="ea988651-7e95-4192-865e-91e72a1d0895" providerId="ADAL" clId="{2AF7D73F-6BF5-4AC2-8763-D97F3F46C3FE}" dt="2024-01-13T14:37:06.711" v="6" actId="47"/>
        <pc:sldMkLst>
          <pc:docMk/>
          <pc:sldMk cId="4199461597" sldId="1321"/>
        </pc:sldMkLst>
      </pc:sldChg>
      <pc:sldChg chg="del">
        <pc:chgData name="Rosemary Munro" userId="ea988651-7e95-4192-865e-91e72a1d0895" providerId="ADAL" clId="{2AF7D73F-6BF5-4AC2-8763-D97F3F46C3FE}" dt="2024-01-13T14:37:07.602" v="8" actId="47"/>
        <pc:sldMkLst>
          <pc:docMk/>
          <pc:sldMk cId="1130830628" sldId="1322"/>
        </pc:sldMkLst>
      </pc:sldChg>
      <pc:sldChg chg="del">
        <pc:chgData name="Rosemary Munro" userId="ea988651-7e95-4192-865e-91e72a1d0895" providerId="ADAL" clId="{2AF7D73F-6BF5-4AC2-8763-D97F3F46C3FE}" dt="2024-01-13T14:37:11.159" v="13" actId="47"/>
        <pc:sldMkLst>
          <pc:docMk/>
          <pc:sldMk cId="110112827" sldId="1324"/>
        </pc:sldMkLst>
      </pc:sldChg>
      <pc:sldChg chg="del">
        <pc:chgData name="Rosemary Munro" userId="ea988651-7e95-4192-865e-91e72a1d0895" providerId="ADAL" clId="{2AF7D73F-6BF5-4AC2-8763-D97F3F46C3FE}" dt="2024-01-13T14:37:14.175" v="18" actId="47"/>
        <pc:sldMkLst>
          <pc:docMk/>
          <pc:sldMk cId="332920893" sldId="1326"/>
        </pc:sldMkLst>
      </pc:sldChg>
      <pc:sldChg chg="del">
        <pc:chgData name="Rosemary Munro" userId="ea988651-7e95-4192-865e-91e72a1d0895" providerId="ADAL" clId="{2AF7D73F-6BF5-4AC2-8763-D97F3F46C3FE}" dt="2024-01-13T14:37:09.599" v="10" actId="47"/>
        <pc:sldMkLst>
          <pc:docMk/>
          <pc:sldMk cId="738224397" sldId="1327"/>
        </pc:sldMkLst>
      </pc:sldChg>
      <pc:sldChg chg="del">
        <pc:chgData name="Rosemary Munro" userId="ea988651-7e95-4192-865e-91e72a1d0895" providerId="ADAL" clId="{2AF7D73F-6BF5-4AC2-8763-D97F3F46C3FE}" dt="2024-01-13T14:37:09.692" v="11" actId="47"/>
        <pc:sldMkLst>
          <pc:docMk/>
          <pc:sldMk cId="3599545414" sldId="1328"/>
        </pc:sldMkLst>
      </pc:sldChg>
      <pc:sldChg chg="del">
        <pc:chgData name="Rosemary Munro" userId="ea988651-7e95-4192-865e-91e72a1d0895" providerId="ADAL" clId="{2AF7D73F-6BF5-4AC2-8763-D97F3F46C3FE}" dt="2024-01-13T14:39:28.838" v="69" actId="47"/>
        <pc:sldMkLst>
          <pc:docMk/>
          <pc:sldMk cId="3739974547" sldId="1329"/>
        </pc:sldMkLst>
      </pc:sldChg>
      <pc:sldChg chg="del">
        <pc:chgData name="Rosemary Munro" userId="ea988651-7e95-4192-865e-91e72a1d0895" providerId="ADAL" clId="{2AF7D73F-6BF5-4AC2-8763-D97F3F46C3FE}" dt="2024-01-13T14:39:29.605" v="70" actId="47"/>
        <pc:sldMkLst>
          <pc:docMk/>
          <pc:sldMk cId="1217341504" sldId="1330"/>
        </pc:sldMkLst>
      </pc:sldChg>
      <pc:sldChg chg="del">
        <pc:chgData name="Rosemary Munro" userId="ea988651-7e95-4192-865e-91e72a1d0895" providerId="ADAL" clId="{2AF7D73F-6BF5-4AC2-8763-D97F3F46C3FE}" dt="2024-01-13T14:37:10.260" v="12" actId="47"/>
        <pc:sldMkLst>
          <pc:docMk/>
          <pc:sldMk cId="3203679794" sldId="1331"/>
        </pc:sldMkLst>
      </pc:sldChg>
      <pc:sldChg chg="del">
        <pc:chgData name="Rosemary Munro" userId="ea988651-7e95-4192-865e-91e72a1d0895" providerId="ADAL" clId="{2AF7D73F-6BF5-4AC2-8763-D97F3F46C3FE}" dt="2024-01-13T14:37:11.817" v="14" actId="47"/>
        <pc:sldMkLst>
          <pc:docMk/>
          <pc:sldMk cId="3865550451" sldId="1336"/>
        </pc:sldMkLst>
      </pc:sldChg>
      <pc:sldChg chg="del">
        <pc:chgData name="Rosemary Munro" userId="ea988651-7e95-4192-865e-91e72a1d0895" providerId="ADAL" clId="{2AF7D73F-6BF5-4AC2-8763-D97F3F46C3FE}" dt="2024-01-13T14:37:12.255" v="15" actId="47"/>
        <pc:sldMkLst>
          <pc:docMk/>
          <pc:sldMk cId="2592138599" sldId="1337"/>
        </pc:sldMkLst>
      </pc:sldChg>
      <pc:sldChg chg="del">
        <pc:chgData name="Rosemary Munro" userId="ea988651-7e95-4192-865e-91e72a1d0895" providerId="ADAL" clId="{2AF7D73F-6BF5-4AC2-8763-D97F3F46C3FE}" dt="2024-01-13T14:37:13.177" v="16" actId="47"/>
        <pc:sldMkLst>
          <pc:docMk/>
          <pc:sldMk cId="602499101" sldId="1344"/>
        </pc:sldMkLst>
      </pc:sldChg>
      <pc:sldChg chg="del">
        <pc:chgData name="Rosemary Munro" userId="ea988651-7e95-4192-865e-91e72a1d0895" providerId="ADAL" clId="{2AF7D73F-6BF5-4AC2-8763-D97F3F46C3FE}" dt="2024-01-13T14:39:30.264" v="71" actId="47"/>
        <pc:sldMkLst>
          <pc:docMk/>
          <pc:sldMk cId="4165091697" sldId="1345"/>
        </pc:sldMkLst>
      </pc:sldChg>
      <pc:sldChg chg="del">
        <pc:chgData name="Rosemary Munro" userId="ea988651-7e95-4192-865e-91e72a1d0895" providerId="ADAL" clId="{2AF7D73F-6BF5-4AC2-8763-D97F3F46C3FE}" dt="2024-01-13T14:37:13.689" v="17" actId="47"/>
        <pc:sldMkLst>
          <pc:docMk/>
          <pc:sldMk cId="1494578790" sldId="1347"/>
        </pc:sldMkLst>
      </pc:sldChg>
      <pc:sldChg chg="del">
        <pc:chgData name="Rosemary Munro" userId="ea988651-7e95-4192-865e-91e72a1d0895" providerId="ADAL" clId="{2AF7D73F-6BF5-4AC2-8763-D97F3F46C3FE}" dt="2024-01-13T14:37:14.935" v="19" actId="47"/>
        <pc:sldMkLst>
          <pc:docMk/>
          <pc:sldMk cId="804516455" sldId="1350"/>
        </pc:sldMkLst>
      </pc:sldChg>
      <pc:sldChg chg="del">
        <pc:chgData name="Rosemary Munro" userId="ea988651-7e95-4192-865e-91e72a1d0895" providerId="ADAL" clId="{2AF7D73F-6BF5-4AC2-8763-D97F3F46C3FE}" dt="2024-01-13T14:37:15.382" v="20" actId="47"/>
        <pc:sldMkLst>
          <pc:docMk/>
          <pc:sldMk cId="251444395" sldId="1351"/>
        </pc:sldMkLst>
      </pc:sldChg>
      <pc:sldChg chg="del">
        <pc:chgData name="Rosemary Munro" userId="ea988651-7e95-4192-865e-91e72a1d0895" providerId="ADAL" clId="{2AF7D73F-6BF5-4AC2-8763-D97F3F46C3FE}" dt="2024-01-13T14:37:17.407" v="22" actId="47"/>
        <pc:sldMkLst>
          <pc:docMk/>
          <pc:sldMk cId="3759139525" sldId="1355"/>
        </pc:sldMkLst>
      </pc:sldChg>
      <pc:sldChg chg="del">
        <pc:chgData name="Rosemary Munro" userId="ea988651-7e95-4192-865e-91e72a1d0895" providerId="ADAL" clId="{2AF7D73F-6BF5-4AC2-8763-D97F3F46C3FE}" dt="2024-01-13T14:39:53.807" v="84" actId="47"/>
        <pc:sldMkLst>
          <pc:docMk/>
          <pc:sldMk cId="2791576306" sldId="1356"/>
        </pc:sldMkLst>
      </pc:sldChg>
      <pc:sldChg chg="del">
        <pc:chgData name="Rosemary Munro" userId="ea988651-7e95-4192-865e-91e72a1d0895" providerId="ADAL" clId="{2AF7D73F-6BF5-4AC2-8763-D97F3F46C3FE}" dt="2024-01-13T14:39:48.006" v="78" actId="47"/>
        <pc:sldMkLst>
          <pc:docMk/>
          <pc:sldMk cId="196103750" sldId="1357"/>
        </pc:sldMkLst>
      </pc:sldChg>
      <pc:sldChg chg="del">
        <pc:chgData name="Rosemary Munro" userId="ea988651-7e95-4192-865e-91e72a1d0895" providerId="ADAL" clId="{2AF7D73F-6BF5-4AC2-8763-D97F3F46C3FE}" dt="2024-01-13T14:37:53.097" v="24" actId="47"/>
        <pc:sldMkLst>
          <pc:docMk/>
          <pc:sldMk cId="3176365636" sldId="1358"/>
        </pc:sldMkLst>
      </pc:sldChg>
      <pc:sldChg chg="del">
        <pc:chgData name="Rosemary Munro" userId="ea988651-7e95-4192-865e-91e72a1d0895" providerId="ADAL" clId="{2AF7D73F-6BF5-4AC2-8763-D97F3F46C3FE}" dt="2024-01-13T14:37:54.827" v="26" actId="47"/>
        <pc:sldMkLst>
          <pc:docMk/>
          <pc:sldMk cId="2435163251" sldId="1359"/>
        </pc:sldMkLst>
      </pc:sldChg>
      <pc:sldChg chg="del">
        <pc:chgData name="Rosemary Munro" userId="ea988651-7e95-4192-865e-91e72a1d0895" providerId="ADAL" clId="{2AF7D73F-6BF5-4AC2-8763-D97F3F46C3FE}" dt="2024-01-13T14:37:56.034" v="27" actId="47"/>
        <pc:sldMkLst>
          <pc:docMk/>
          <pc:sldMk cId="1466159826" sldId="1360"/>
        </pc:sldMkLst>
      </pc:sldChg>
      <pc:sldMasterChg chg="add addSldLayout">
        <pc:chgData name="Rosemary Munro" userId="ea988651-7e95-4192-865e-91e72a1d0895" providerId="ADAL" clId="{2AF7D73F-6BF5-4AC2-8763-D97F3F46C3FE}" dt="2024-01-13T15:00:15.357" v="90" actId="27028"/>
        <pc:sldMasterMkLst>
          <pc:docMk/>
          <pc:sldMasterMk cId="925124094" sldId="2147487711"/>
        </pc:sldMasterMkLst>
        <pc:sldLayoutChg chg="add">
          <pc:chgData name="Rosemary Munro" userId="ea988651-7e95-4192-865e-91e72a1d0895" providerId="ADAL" clId="{2AF7D73F-6BF5-4AC2-8763-D97F3F46C3FE}" dt="2024-01-13T15:00:15.357" v="90" actId="27028"/>
          <pc:sldLayoutMkLst>
            <pc:docMk/>
            <pc:sldMasterMk cId="925124094" sldId="2147487711"/>
            <pc:sldLayoutMk cId="420957482" sldId="2147487716"/>
          </pc:sldLayoutMkLst>
        </pc:sldLayoutChg>
      </pc:sldMasterChg>
      <pc:sldMasterChg chg="del delSldLayout">
        <pc:chgData name="Rosemary Munro" userId="ea988651-7e95-4192-865e-91e72a1d0895" providerId="ADAL" clId="{2AF7D73F-6BF5-4AC2-8763-D97F3F46C3FE}" dt="2024-01-13T14:37:15.831" v="21" actId="47"/>
        <pc:sldMasterMkLst>
          <pc:docMk/>
          <pc:sldMasterMk cId="3854726572" sldId="2147487711"/>
        </pc:sldMasterMkLst>
        <pc:sldLayoutChg chg="del">
          <pc:chgData name="Rosemary Munro" userId="ea988651-7e95-4192-865e-91e72a1d0895" providerId="ADAL" clId="{2AF7D73F-6BF5-4AC2-8763-D97F3F46C3FE}" dt="2024-01-13T14:37:15.831" v="21" actId="47"/>
          <pc:sldLayoutMkLst>
            <pc:docMk/>
            <pc:sldMasterMk cId="3854726572" sldId="2147487711"/>
            <pc:sldLayoutMk cId="2288338998" sldId="2147487712"/>
          </pc:sldLayoutMkLst>
        </pc:sldLayoutChg>
        <pc:sldLayoutChg chg="del">
          <pc:chgData name="Rosemary Munro" userId="ea988651-7e95-4192-865e-91e72a1d0895" providerId="ADAL" clId="{2AF7D73F-6BF5-4AC2-8763-D97F3F46C3FE}" dt="2024-01-13T14:37:15.831" v="21" actId="47"/>
          <pc:sldLayoutMkLst>
            <pc:docMk/>
            <pc:sldMasterMk cId="3854726572" sldId="2147487711"/>
            <pc:sldLayoutMk cId="1683453602" sldId="2147487713"/>
          </pc:sldLayoutMkLst>
        </pc:sldLayoutChg>
      </pc:sldMasterChg>
      <pc:sldMasterChg chg="modSp">
        <pc:chgData name="Rosemary Munro" userId="ea988651-7e95-4192-865e-91e72a1d0895" providerId="ADAL" clId="{2AF7D73F-6BF5-4AC2-8763-D97F3F46C3FE}" dt="2024-01-13T15:10:55.192" v="270" actId="2711"/>
        <pc:sldMasterMkLst>
          <pc:docMk/>
          <pc:sldMasterMk cId="2000037960" sldId="2147487725"/>
        </pc:sldMasterMkLst>
        <pc:spChg chg="mod">
          <ac:chgData name="Rosemary Munro" userId="ea988651-7e95-4192-865e-91e72a1d0895" providerId="ADAL" clId="{2AF7D73F-6BF5-4AC2-8763-D97F3F46C3FE}" dt="2024-01-13T15:10:55.192" v="270" actId="2711"/>
          <ac:spMkLst>
            <pc:docMk/>
            <pc:sldMasterMk cId="2000037960" sldId="2147487725"/>
            <ac:spMk id="29700" creationId="{00000000-0000-0000-0000-000000000000}"/>
          </ac:spMkLst>
        </pc:spChg>
      </pc:sldMasterChg>
      <pc:sldMasterChg chg="modSp">
        <pc:chgData name="Rosemary Munro" userId="ea988651-7e95-4192-865e-91e72a1d0895" providerId="ADAL" clId="{2AF7D73F-6BF5-4AC2-8763-D97F3F46C3FE}" dt="2024-01-13T15:11:08.422" v="271" actId="2711"/>
        <pc:sldMasterMkLst>
          <pc:docMk/>
          <pc:sldMasterMk cId="4096468333" sldId="2147487729"/>
        </pc:sldMasterMkLst>
        <pc:spChg chg="mod">
          <ac:chgData name="Rosemary Munro" userId="ea988651-7e95-4192-865e-91e72a1d0895" providerId="ADAL" clId="{2AF7D73F-6BF5-4AC2-8763-D97F3F46C3FE}" dt="2024-01-13T15:11:08.422" v="271" actId="2711"/>
          <ac:spMkLst>
            <pc:docMk/>
            <pc:sldMasterMk cId="4096468333" sldId="2147487729"/>
            <ac:spMk id="29700" creationId="{00000000-0000-0000-0000-000000000000}"/>
          </ac:spMkLst>
        </pc:spChg>
      </pc:sldMasterChg>
      <pc:sldMasterChg chg="del delSldLayout">
        <pc:chgData name="Rosemary Munro" userId="ea988651-7e95-4192-865e-91e72a1d0895" providerId="ADAL" clId="{2AF7D73F-6BF5-4AC2-8763-D97F3F46C3FE}" dt="2024-01-13T14:39:53.807" v="84" actId="47"/>
        <pc:sldMasterMkLst>
          <pc:docMk/>
          <pc:sldMasterMk cId="2659463088" sldId="2147487736"/>
        </pc:sldMasterMkLst>
        <pc:sldLayoutChg chg="del">
          <pc:chgData name="Rosemary Munro" userId="ea988651-7e95-4192-865e-91e72a1d0895" providerId="ADAL" clId="{2AF7D73F-6BF5-4AC2-8763-D97F3F46C3FE}" dt="2024-01-13T14:39:53.807" v="84" actId="47"/>
          <pc:sldLayoutMkLst>
            <pc:docMk/>
            <pc:sldMasterMk cId="2659463088" sldId="2147487736"/>
            <pc:sldLayoutMk cId="3675349250" sldId="2147487737"/>
          </pc:sldLayoutMkLst>
        </pc:sldLayoutChg>
        <pc:sldLayoutChg chg="del">
          <pc:chgData name="Rosemary Munro" userId="ea988651-7e95-4192-865e-91e72a1d0895" providerId="ADAL" clId="{2AF7D73F-6BF5-4AC2-8763-D97F3F46C3FE}" dt="2024-01-13T14:39:53.807" v="84" actId="47"/>
          <pc:sldLayoutMkLst>
            <pc:docMk/>
            <pc:sldMasterMk cId="2659463088" sldId="2147487736"/>
            <pc:sldLayoutMk cId="569330126" sldId="2147487738"/>
          </pc:sldLayoutMkLst>
        </pc:sldLayoutChg>
        <pc:sldLayoutChg chg="del">
          <pc:chgData name="Rosemary Munro" userId="ea988651-7e95-4192-865e-91e72a1d0895" providerId="ADAL" clId="{2AF7D73F-6BF5-4AC2-8763-D97F3F46C3FE}" dt="2024-01-13T14:39:53.807" v="84" actId="47"/>
          <pc:sldLayoutMkLst>
            <pc:docMk/>
            <pc:sldMasterMk cId="2659463088" sldId="2147487736"/>
            <pc:sldLayoutMk cId="561850382" sldId="2147487739"/>
          </pc:sldLayoutMkLst>
        </pc:sldLayoutChg>
        <pc:sldLayoutChg chg="del">
          <pc:chgData name="Rosemary Munro" userId="ea988651-7e95-4192-865e-91e72a1d0895" providerId="ADAL" clId="{2AF7D73F-6BF5-4AC2-8763-D97F3F46C3FE}" dt="2024-01-13T14:38:51.024" v="32" actId="47"/>
          <pc:sldLayoutMkLst>
            <pc:docMk/>
            <pc:sldMasterMk cId="2659463088" sldId="2147487736"/>
            <pc:sldLayoutMk cId="4025236121" sldId="2147487740"/>
          </pc:sldLayoutMkLst>
        </pc:sldLayoutChg>
      </pc:sldMasterChg>
      <pc:sldMasterChg chg="delSldLayout">
        <pc:chgData name="Rosemary Munro" userId="ea988651-7e95-4192-865e-91e72a1d0895" providerId="ADAL" clId="{2AF7D73F-6BF5-4AC2-8763-D97F3F46C3FE}" dt="2024-01-13T14:39:52.692" v="83" actId="47"/>
        <pc:sldMasterMkLst>
          <pc:docMk/>
          <pc:sldMasterMk cId="1734353532" sldId="2147487741"/>
        </pc:sldMasterMkLst>
        <pc:sldLayoutChg chg="del">
          <pc:chgData name="Rosemary Munro" userId="ea988651-7e95-4192-865e-91e72a1d0895" providerId="ADAL" clId="{2AF7D73F-6BF5-4AC2-8763-D97F3F46C3FE}" dt="2024-01-13T14:39:48.879" v="79" actId="47"/>
          <pc:sldLayoutMkLst>
            <pc:docMk/>
            <pc:sldMasterMk cId="1734353532" sldId="2147487741"/>
            <pc:sldLayoutMk cId="744220800" sldId="2147487745"/>
          </pc:sldLayoutMkLst>
        </pc:sldLayoutChg>
        <pc:sldLayoutChg chg="del">
          <pc:chgData name="Rosemary Munro" userId="ea988651-7e95-4192-865e-91e72a1d0895" providerId="ADAL" clId="{2AF7D73F-6BF5-4AC2-8763-D97F3F46C3FE}" dt="2024-01-13T14:37:03.699" v="0" actId="47"/>
          <pc:sldLayoutMkLst>
            <pc:docMk/>
            <pc:sldMasterMk cId="1734353532" sldId="2147487741"/>
            <pc:sldLayoutMk cId="1937725810" sldId="2147487748"/>
          </pc:sldLayoutMkLst>
        </pc:sldLayoutChg>
        <pc:sldLayoutChg chg="del">
          <pc:chgData name="Rosemary Munro" userId="ea988651-7e95-4192-865e-91e72a1d0895" providerId="ADAL" clId="{2AF7D73F-6BF5-4AC2-8763-D97F3F46C3FE}" dt="2024-01-13T14:39:52.692" v="83" actId="47"/>
          <pc:sldLayoutMkLst>
            <pc:docMk/>
            <pc:sldMasterMk cId="1734353532" sldId="2147487741"/>
            <pc:sldLayoutMk cId="308651141" sldId="2147487750"/>
          </pc:sldLayoutMkLst>
        </pc:sldLayoutChg>
        <pc:sldLayoutChg chg="del">
          <pc:chgData name="Rosemary Munro" userId="ea988651-7e95-4192-865e-91e72a1d0895" providerId="ADAL" clId="{2AF7D73F-6BF5-4AC2-8763-D97F3F46C3FE}" dt="2024-01-13T14:39:51.958" v="82" actId="47"/>
          <pc:sldLayoutMkLst>
            <pc:docMk/>
            <pc:sldMasterMk cId="1734353532" sldId="2147487741"/>
            <pc:sldLayoutMk cId="41292087" sldId="2147487751"/>
          </pc:sldLayoutMkLst>
        </pc:sldLayoutChg>
      </pc:sldMasterChg>
      <pc:sldMasterChg chg="del delSldLayout">
        <pc:chgData name="Rosemary Munro" userId="ea988651-7e95-4192-865e-91e72a1d0895" providerId="ADAL" clId="{2AF7D73F-6BF5-4AC2-8763-D97F3F46C3FE}" dt="2024-01-13T14:39:30.264" v="71" actId="47"/>
        <pc:sldMasterMkLst>
          <pc:docMk/>
          <pc:sldMasterMk cId="4260837813" sldId="2147487776"/>
        </pc:sldMasterMkLst>
        <pc:sldLayoutChg chg="del">
          <pc:chgData name="Rosemary Munro" userId="ea988651-7e95-4192-865e-91e72a1d0895" providerId="ADAL" clId="{2AF7D73F-6BF5-4AC2-8763-D97F3F46C3FE}" dt="2024-01-13T14:39:30.264" v="71" actId="47"/>
          <pc:sldLayoutMkLst>
            <pc:docMk/>
            <pc:sldMasterMk cId="4260837813" sldId="2147487776"/>
            <pc:sldLayoutMk cId="67914121" sldId="2147487777"/>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950062085" sldId="2147487778"/>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3316662413" sldId="2147487779"/>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1291315348" sldId="2147487780"/>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2565806464" sldId="2147487781"/>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2786680820" sldId="2147487782"/>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3340592441" sldId="2147487783"/>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536522828" sldId="2147487784"/>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1856638679" sldId="2147487785"/>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950006348" sldId="2147487786"/>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1880250177" sldId="2147487787"/>
          </pc:sldLayoutMkLst>
        </pc:sldLayoutChg>
        <pc:sldLayoutChg chg="del">
          <pc:chgData name="Rosemary Munro" userId="ea988651-7e95-4192-865e-91e72a1d0895" providerId="ADAL" clId="{2AF7D73F-6BF5-4AC2-8763-D97F3F46C3FE}" dt="2024-01-13T14:37:09.599" v="10" actId="47"/>
          <pc:sldLayoutMkLst>
            <pc:docMk/>
            <pc:sldMasterMk cId="4260837813" sldId="2147487776"/>
            <pc:sldLayoutMk cId="3043345695" sldId="2147487794"/>
          </pc:sldLayoutMkLst>
        </pc:sldLayoutChg>
        <pc:sldLayoutChg chg="del">
          <pc:chgData name="Rosemary Munro" userId="ea988651-7e95-4192-865e-91e72a1d0895" providerId="ADAL" clId="{2AF7D73F-6BF5-4AC2-8763-D97F3F46C3FE}" dt="2024-01-13T14:39:30.264" v="71" actId="47"/>
          <pc:sldLayoutMkLst>
            <pc:docMk/>
            <pc:sldMasterMk cId="4260837813" sldId="2147487776"/>
            <pc:sldLayoutMk cId="242461575" sldId="2147487795"/>
          </pc:sldLayoutMkLst>
        </pc:sldLayoutChg>
      </pc:sldMasterChg>
      <pc:sldMasterChg chg="delSldLayout">
        <pc:chgData name="Rosemary Munro" userId="ea988651-7e95-4192-865e-91e72a1d0895" providerId="ADAL" clId="{2AF7D73F-6BF5-4AC2-8763-D97F3F46C3FE}" dt="2024-01-13T14:37:14.175" v="18" actId="47"/>
        <pc:sldMasterMkLst>
          <pc:docMk/>
          <pc:sldMasterMk cId="524695953" sldId="2147487788"/>
        </pc:sldMasterMkLst>
        <pc:sldLayoutChg chg="del">
          <pc:chgData name="Rosemary Munro" userId="ea988651-7e95-4192-865e-91e72a1d0895" providerId="ADAL" clId="{2AF7D73F-6BF5-4AC2-8763-D97F3F46C3FE}" dt="2024-01-13T14:37:14.175" v="18" actId="47"/>
          <pc:sldLayoutMkLst>
            <pc:docMk/>
            <pc:sldMasterMk cId="524695953" sldId="2147487788"/>
            <pc:sldLayoutMk cId="2334995899" sldId="2147487792"/>
          </pc:sldLayoutMkLst>
        </pc:sldLayoutChg>
        <pc:sldLayoutChg chg="del">
          <pc:chgData name="Rosemary Munro" userId="ea988651-7e95-4192-865e-91e72a1d0895" providerId="ADAL" clId="{2AF7D73F-6BF5-4AC2-8763-D97F3F46C3FE}" dt="2024-01-13T14:37:07.602" v="8" actId="47"/>
          <pc:sldLayoutMkLst>
            <pc:docMk/>
            <pc:sldMasterMk cId="524695953" sldId="2147487788"/>
            <pc:sldLayoutMk cId="2417648229" sldId="21474877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359"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29189"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359"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9739051"/>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359"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1364" y="9739314"/>
            <a:ext cx="187891" cy="184403"/>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359"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70" cy="497229"/>
          </a:xfrm>
          <a:prstGeom prst="rect">
            <a:avLst/>
          </a:prstGeom>
          <a:noFill/>
          <a:ln w="9525">
            <a:noFill/>
            <a:miter lim="800000"/>
            <a:headEnd/>
            <a:tailEnd/>
          </a:ln>
          <a:effectLst/>
        </p:spPr>
        <p:txBody>
          <a:bodyPr vert="horz" wrap="square" lIns="91971" tIns="45985" rIns="91971" bIns="45985" numCol="1" anchor="t" anchorCtr="0" compatLnSpc="1">
            <a:prstTxWarp prst="textNoShape">
              <a:avLst/>
            </a:prstTxWarp>
          </a:bodyPr>
          <a:lstStyle>
            <a:lvl1pPr defTabSz="920359"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1231" y="0"/>
            <a:ext cx="2943270" cy="497229"/>
          </a:xfrm>
          <a:prstGeom prst="rect">
            <a:avLst/>
          </a:prstGeom>
          <a:noFill/>
          <a:ln w="9525">
            <a:noFill/>
            <a:miter lim="800000"/>
            <a:headEnd/>
            <a:tailEnd/>
          </a:ln>
          <a:effectLst/>
        </p:spPr>
        <p:txBody>
          <a:bodyPr vert="horz" wrap="square" lIns="91971" tIns="45985" rIns="91971" bIns="45985" numCol="1" anchor="t" anchorCtr="0" compatLnSpc="1">
            <a:prstTxWarp prst="textNoShape">
              <a:avLst/>
            </a:prstTxWarp>
          </a:bodyPr>
          <a:lstStyle>
            <a:lvl1pPr algn="r" defTabSz="920359"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87313" y="742950"/>
            <a:ext cx="6619875" cy="37242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4703" y="4715440"/>
            <a:ext cx="4985095" cy="4472862"/>
          </a:xfrm>
          <a:prstGeom prst="rect">
            <a:avLst/>
          </a:prstGeom>
          <a:noFill/>
          <a:ln w="9525">
            <a:noFill/>
            <a:miter lim="800000"/>
            <a:headEnd/>
            <a:tailEnd/>
          </a:ln>
          <a:effectLst/>
        </p:spPr>
        <p:txBody>
          <a:bodyPr vert="horz" wrap="square" lIns="91971" tIns="45985" rIns="91971" bIns="45985"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9434172"/>
            <a:ext cx="2943270" cy="497228"/>
          </a:xfrm>
          <a:prstGeom prst="rect">
            <a:avLst/>
          </a:prstGeom>
          <a:noFill/>
          <a:ln w="9525">
            <a:noFill/>
            <a:miter lim="800000"/>
            <a:headEnd/>
            <a:tailEnd/>
          </a:ln>
          <a:effectLst/>
        </p:spPr>
        <p:txBody>
          <a:bodyPr vert="horz" wrap="square" lIns="91971" tIns="45985" rIns="91971" bIns="45985" numCol="1" anchor="b" anchorCtr="0" compatLnSpc="1">
            <a:prstTxWarp prst="textNoShape">
              <a:avLst/>
            </a:prstTxWarp>
          </a:bodyPr>
          <a:lstStyle>
            <a:lvl1pPr defTabSz="920359"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1231" y="9434172"/>
            <a:ext cx="2943270" cy="497228"/>
          </a:xfrm>
          <a:prstGeom prst="rect">
            <a:avLst/>
          </a:prstGeom>
          <a:noFill/>
          <a:ln w="9525">
            <a:noFill/>
            <a:miter lim="800000"/>
            <a:headEnd/>
            <a:tailEnd/>
          </a:ln>
          <a:effectLst/>
        </p:spPr>
        <p:txBody>
          <a:bodyPr vert="horz" wrap="square" lIns="91971" tIns="45985" rIns="91971" bIns="45985" numCol="1" anchor="b" anchorCtr="0" compatLnSpc="1">
            <a:prstTxWarp prst="textNoShape">
              <a:avLst/>
            </a:prstTxWarp>
          </a:bodyPr>
          <a:lstStyle>
            <a:lvl1pPr algn="r" defTabSz="920359"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25</a:t>
            </a:fld>
            <a:endParaRPr lang="de-DE"/>
          </a:p>
        </p:txBody>
      </p:sp>
    </p:spTree>
    <p:extLst>
      <p:ext uri="{BB962C8B-B14F-4D97-AF65-F5344CB8AC3E}">
        <p14:creationId xmlns:p14="http://schemas.microsoft.com/office/powerpoint/2010/main" val="55341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26</a:t>
            </a:fld>
            <a:endParaRPr lang="de-DE"/>
          </a:p>
        </p:txBody>
      </p:sp>
    </p:spTree>
    <p:extLst>
      <p:ext uri="{BB962C8B-B14F-4D97-AF65-F5344CB8AC3E}">
        <p14:creationId xmlns:p14="http://schemas.microsoft.com/office/powerpoint/2010/main" val="363480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27</a:t>
            </a:fld>
            <a:endParaRPr lang="de-DE"/>
          </a:p>
        </p:txBody>
      </p:sp>
    </p:spTree>
    <p:extLst>
      <p:ext uri="{BB962C8B-B14F-4D97-AF65-F5344CB8AC3E}">
        <p14:creationId xmlns:p14="http://schemas.microsoft.com/office/powerpoint/2010/main" val="119168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50000"/>
              </a:lnSpc>
              <a:buFont typeface="Arial" panose="020B0604020202020204" pitchFamily="34" charset="0"/>
              <a:buChar char="•"/>
            </a:pPr>
            <a:r>
              <a:rPr lang="en-GB" sz="2000" b="0" dirty="0">
                <a:latin typeface="Roboto" panose="02000000000000000000" pitchFamily="2" charset="0"/>
                <a:ea typeface="Roboto" panose="02000000000000000000" pitchFamily="2" charset="0"/>
              </a:rPr>
              <a:t>Format familiarisation</a:t>
            </a:r>
          </a:p>
          <a:p>
            <a:pPr marL="1200150" lvl="2" indent="-285750">
              <a:lnSpc>
                <a:spcPct val="150000"/>
              </a:lnSpc>
              <a:buFont typeface="Arial" panose="020B0604020202020204" pitchFamily="34" charset="0"/>
              <a:buChar char="•"/>
            </a:pPr>
            <a:r>
              <a:rPr lang="en-GB" sz="2000" b="0" dirty="0">
                <a:latin typeface="Roboto" panose="02000000000000000000" pitchFamily="2" charset="0"/>
                <a:ea typeface="Roboto" panose="02000000000000000000" pitchFamily="2" charset="0"/>
              </a:rPr>
              <a:t>for software and tool development, and development of higher level products</a:t>
            </a:r>
          </a:p>
          <a:p>
            <a:pPr marL="742950" lvl="1" indent="-285750">
              <a:lnSpc>
                <a:spcPct val="150000"/>
              </a:lnSpc>
              <a:buFont typeface="Arial" panose="020B0604020202020204" pitchFamily="34" charset="0"/>
              <a:buChar char="•"/>
            </a:pPr>
            <a:r>
              <a:rPr lang="en-GB" sz="2000" b="0" dirty="0">
                <a:latin typeface="Roboto" panose="02000000000000000000" pitchFamily="2" charset="0"/>
                <a:ea typeface="Roboto" panose="02000000000000000000" pitchFamily="2" charset="0"/>
              </a:rPr>
              <a:t>System testing for infrastructure</a:t>
            </a:r>
          </a:p>
          <a:p>
            <a:pPr marL="1200150" lvl="2" indent="-285750">
              <a:lnSpc>
                <a:spcPct val="150000"/>
              </a:lnSpc>
              <a:buFont typeface="Arial" panose="020B0604020202020204" pitchFamily="34" charset="0"/>
              <a:buChar char="•"/>
            </a:pPr>
            <a:r>
              <a:rPr lang="en-GB" sz="2000" b="0" dirty="0">
                <a:latin typeface="Roboto" panose="02000000000000000000" pitchFamily="2" charset="0"/>
                <a:ea typeface="Roboto" panose="02000000000000000000" pitchFamily="2" charset="0"/>
              </a:rPr>
              <a:t>upgrading data acquisition systems, and scaling up storage infrastructure</a:t>
            </a:r>
          </a:p>
          <a:p>
            <a:pPr marL="742950" lvl="1" indent="-285750">
              <a:lnSpc>
                <a:spcPct val="150000"/>
              </a:lnSpc>
              <a:buFont typeface="Arial" panose="020B0604020202020204" pitchFamily="34" charset="0"/>
              <a:buChar char="•"/>
            </a:pPr>
            <a:r>
              <a:rPr lang="en-GB" sz="2000" b="0" dirty="0">
                <a:latin typeface="Roboto" panose="02000000000000000000" pitchFamily="2" charset="0"/>
                <a:ea typeface="Roboto" panose="02000000000000000000" pitchFamily="2" charset="0"/>
              </a:rPr>
              <a:t>Scientific investigation</a:t>
            </a:r>
          </a:p>
          <a:p>
            <a:pPr marL="1200150" lvl="2" indent="-285750">
              <a:lnSpc>
                <a:spcPct val="150000"/>
              </a:lnSpc>
              <a:buFont typeface="Arial" panose="020B0604020202020204" pitchFamily="34" charset="0"/>
              <a:buChar char="•"/>
            </a:pPr>
            <a:r>
              <a:rPr lang="en-GB" sz="2000" b="0" dirty="0">
                <a:solidFill>
                  <a:srgbClr val="FF0000"/>
                </a:solidFill>
                <a:latin typeface="Roboto" panose="02000000000000000000" pitchFamily="2" charset="0"/>
                <a:ea typeface="Roboto" panose="02000000000000000000" pitchFamily="2" charset="0"/>
              </a:rPr>
              <a:t>Not all test data are mature for scientific studies</a:t>
            </a:r>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28</a:t>
            </a:fld>
            <a:endParaRPr lang="de-DE"/>
          </a:p>
        </p:txBody>
      </p:sp>
    </p:spTree>
    <p:extLst>
      <p:ext uri="{BB962C8B-B14F-4D97-AF65-F5344CB8AC3E}">
        <p14:creationId xmlns:p14="http://schemas.microsoft.com/office/powerpoint/2010/main" val="27812824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wmf"/><Relationship Id="rId11" Type="http://schemas.openxmlformats.org/officeDocument/2006/relationships/image" Target="../media/image10.png"/><Relationship Id="rId5" Type="http://schemas.openxmlformats.org/officeDocument/2006/relationships/oleObject" Target="../embeddings/oleObject2.bin"/><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5.bin"/><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wmf"/><Relationship Id="rId11" Type="http://schemas.openxmlformats.org/officeDocument/2006/relationships/image" Target="../media/image10.png"/><Relationship Id="rId5" Type="http://schemas.openxmlformats.org/officeDocument/2006/relationships/oleObject" Target="../embeddings/oleObject6.bin"/><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wmf"/><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oleObject" Target="../embeddings/oleObject4.bin"/><Relationship Id="rId5" Type="http://schemas.openxmlformats.org/officeDocument/2006/relationships/image" Target="../media/image4.png"/><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7" y="230589"/>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a:ln>
                <a:noFill/>
              </a:ln>
              <a:solidFill>
                <a:schemeClr val="bg1"/>
              </a:solidFill>
              <a:effectLst/>
              <a:latin typeface="Tahoma" pitchFamily="34" charset="0"/>
            </a:endParaRPr>
          </a:p>
        </p:txBody>
      </p:sp>
      <p:grpSp>
        <p:nvGrpSpPr>
          <p:cNvPr id="5" name="Group 4"/>
          <p:cNvGrpSpPr/>
          <p:nvPr userDrawn="1"/>
        </p:nvGrpSpPr>
        <p:grpSpPr>
          <a:xfrm>
            <a:off x="8097605" y="6145001"/>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108"/>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108"/>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108"/>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108"/>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108"/>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108"/>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108"/>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108"/>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108"/>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108"/>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108"/>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108"/>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108"/>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108"/>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108"/>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108"/>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108"/>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108"/>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108"/>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108"/>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108"/>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108"/>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108"/>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108"/>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108"/>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108"/>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108"/>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108"/>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108"/>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108"/>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108"/>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108"/>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108"/>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108"/>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108"/>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108"/>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108"/>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108"/>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108"/>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108"/>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108"/>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108"/>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108"/>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108"/>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108"/>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108"/>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108"/>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108"/>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108"/>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108"/>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108"/>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108"/>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108"/>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108"/>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108"/>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108"/>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108"/>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108"/>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108"/>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108"/>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108"/>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108"/>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108"/>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108"/>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108"/>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108"/>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108"/>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108"/>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108"/>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108"/>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108"/>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108"/>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108"/>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108"/>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108"/>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108"/>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108"/>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108"/>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108"/>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108"/>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108"/>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name="Clip" r:id="rId3" imgW="3809524" imgH="2619048" progId="">
                    <p:embed/>
                  </p:oleObj>
                </mc:Choice>
                <mc:Fallback>
                  <p:oleObj name="Clip" r:id="rId3" imgW="3809524" imgH="2619048" progId="">
                    <p:embed/>
                    <p:pic>
                      <p:nvPicPr>
                        <p:cNvPr id="15" name="Object 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108"/>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108"/>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108"/>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108"/>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108"/>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108"/>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108"/>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108"/>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108"/>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108"/>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108"/>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name="Clip" r:id="rId5" imgW="2835360" imgH="1920600" progId="">
                    <p:embed/>
                  </p:oleObj>
                </mc:Choice>
                <mc:Fallback>
                  <p:oleObj name="Clip" r:id="rId5" imgW="2835360" imgH="1920600" progId="">
                    <p:embed/>
                    <p:pic>
                      <p:nvPicPr>
                        <p:cNvPr id="18" name="Object 2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108"/>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108"/>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108"/>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108"/>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108"/>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108"/>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108"/>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108"/>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108"/>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108"/>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108"/>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108"/>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108"/>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108"/>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108"/>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108"/>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108"/>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108"/>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108"/>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108"/>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108"/>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108"/>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108"/>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108"/>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108"/>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108"/>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108"/>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108"/>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108"/>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108"/>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108"/>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108"/>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108"/>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108"/>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108"/>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108"/>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108"/>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108"/>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108"/>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108"/>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108"/>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108"/>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108"/>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108"/>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108"/>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108"/>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108"/>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108"/>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108"/>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grpSp>
        <p:pic>
          <p:nvPicPr>
            <p:cNvPr id="34" name="Picture 268"/>
            <p:cNvPicPr>
              <a:picLocks noChangeAspect="1" noChangeArrowheads="1"/>
            </p:cNvPicPr>
            <p:nvPr userDrawn="1"/>
          </p:nvPicPr>
          <p:blipFill>
            <a:blip r:embed="rId7"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108"/>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108"/>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108"/>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sp>
        <p:nvSpPr>
          <p:cNvPr id="247" name="Rectangle 246"/>
          <p:cNvSpPr/>
          <p:nvPr userDrawn="1"/>
        </p:nvSpPr>
        <p:spPr bwMode="auto">
          <a:xfrm>
            <a:off x="10852843" y="6598214"/>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a:ln>
                <a:noFill/>
              </a:ln>
              <a:solidFill>
                <a:schemeClr val="bg1"/>
              </a:solidFill>
              <a:effectLst/>
              <a:latin typeface="Tahoma" pitchFamily="34" charset="0"/>
            </a:endParaRPr>
          </a:p>
        </p:txBody>
      </p:sp>
      <p:pic>
        <p:nvPicPr>
          <p:cNvPr id="246" name="Picture 11" descr="EUMETSATLogo_hor_noTagline_solid_CMYK UPDATED version.png"/>
          <p:cNvPicPr>
            <a:picLocks noChangeAspect="1"/>
          </p:cNvPicPr>
          <p:nvPr userDrawn="1"/>
        </p:nvPicPr>
        <p:blipFill>
          <a:blip r:embed="rId8" cstate="print"/>
          <a:srcRect/>
          <a:stretch>
            <a:fillRect/>
          </a:stretch>
        </p:blipFill>
        <p:spPr bwMode="auto">
          <a:xfrm>
            <a:off x="8835298" y="553831"/>
            <a:ext cx="2614613" cy="482600"/>
          </a:xfrm>
          <a:prstGeom prst="rect">
            <a:avLst/>
          </a:prstGeom>
          <a:noFill/>
          <a:ln w="9525">
            <a:noFill/>
            <a:miter lim="800000"/>
            <a:headEnd/>
            <a:tailEnd/>
          </a:ln>
        </p:spPr>
      </p:pic>
      <p:pic>
        <p:nvPicPr>
          <p:cNvPr id="248" name="Content Placeholder 3" descr="msg.png"/>
          <p:cNvPicPr>
            <a:picLocks noChangeAspect="1"/>
          </p:cNvPicPr>
          <p:nvPr userDrawn="1"/>
        </p:nvPicPr>
        <p:blipFill>
          <a:blip r:embed="rId9" cstate="print"/>
          <a:srcRect/>
          <a:stretch>
            <a:fillRect/>
          </a:stretch>
        </p:blipFill>
        <p:spPr bwMode="auto">
          <a:xfrm>
            <a:off x="932150" y="5108992"/>
            <a:ext cx="1095942" cy="1106347"/>
          </a:xfrm>
          <a:prstGeom prst="rect">
            <a:avLst/>
          </a:prstGeom>
          <a:noFill/>
          <a:ln w="9525">
            <a:noFill/>
            <a:miter lim="800000"/>
            <a:headEnd/>
            <a:tailEnd/>
          </a:ln>
        </p:spPr>
      </p:pic>
      <p:pic>
        <p:nvPicPr>
          <p:cNvPr id="249" name="Content Placeholder 3" descr="msg.png"/>
          <p:cNvPicPr>
            <a:picLocks noChangeAspect="1"/>
          </p:cNvPicPr>
          <p:nvPr userDrawn="1"/>
        </p:nvPicPr>
        <p:blipFill>
          <a:blip r:embed="rId9" cstate="print"/>
          <a:srcRect/>
          <a:stretch>
            <a:fillRect/>
          </a:stretch>
        </p:blipFill>
        <p:spPr bwMode="auto">
          <a:xfrm>
            <a:off x="1948701" y="5244217"/>
            <a:ext cx="1095942" cy="1106347"/>
          </a:xfrm>
          <a:prstGeom prst="rect">
            <a:avLst/>
          </a:prstGeom>
          <a:noFill/>
          <a:ln w="9525">
            <a:noFill/>
            <a:miter lim="800000"/>
            <a:headEnd/>
            <a:tailEnd/>
          </a:ln>
        </p:spPr>
      </p:pic>
      <p:pic>
        <p:nvPicPr>
          <p:cNvPr id="250" name="Content Placeholder 3" descr="msg.png"/>
          <p:cNvPicPr>
            <a:picLocks noChangeAspect="1"/>
          </p:cNvPicPr>
          <p:nvPr userDrawn="1"/>
        </p:nvPicPr>
        <p:blipFill>
          <a:blip r:embed="rId9" cstate="print"/>
          <a:srcRect/>
          <a:stretch>
            <a:fillRect/>
          </a:stretch>
        </p:blipFill>
        <p:spPr bwMode="auto">
          <a:xfrm>
            <a:off x="2970656" y="4939417"/>
            <a:ext cx="1095942" cy="1106347"/>
          </a:xfrm>
          <a:prstGeom prst="rect">
            <a:avLst/>
          </a:prstGeom>
          <a:noFill/>
          <a:ln w="9525">
            <a:noFill/>
            <a:miter lim="800000"/>
            <a:headEnd/>
            <a:tailEnd/>
          </a:ln>
        </p:spPr>
      </p:pic>
      <p:pic>
        <p:nvPicPr>
          <p:cNvPr id="254" name="Picture 5" descr="jason-big.png"/>
          <p:cNvPicPr>
            <a:picLocks noChangeAspect="1"/>
          </p:cNvPicPr>
          <p:nvPr userDrawn="1"/>
        </p:nvPicPr>
        <p:blipFill>
          <a:blip r:embed="rId10" cstate="print"/>
          <a:srcRect/>
          <a:stretch>
            <a:fillRect/>
          </a:stretch>
        </p:blipFill>
        <p:spPr bwMode="auto">
          <a:xfrm rot="445958">
            <a:off x="2669502" y="3374428"/>
            <a:ext cx="1191409" cy="850181"/>
          </a:xfrm>
          <a:prstGeom prst="rect">
            <a:avLst/>
          </a:prstGeom>
          <a:noFill/>
          <a:ln w="9525">
            <a:noFill/>
            <a:miter lim="800000"/>
            <a:headEnd/>
            <a:tailEnd/>
          </a:ln>
        </p:spPr>
      </p:pic>
      <p:sp>
        <p:nvSpPr>
          <p:cNvPr id="2" name="Oval 1"/>
          <p:cNvSpPr/>
          <p:nvPr userDrawn="1"/>
        </p:nvSpPr>
        <p:spPr bwMode="auto">
          <a:xfrm>
            <a:off x="2314237" y="1608858"/>
            <a:ext cx="1558951" cy="1558951"/>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2" name="Picture 6" descr="metop.png"/>
          <p:cNvPicPr>
            <a:picLocks noChangeAspect="1"/>
          </p:cNvPicPr>
          <p:nvPr userDrawn="1"/>
        </p:nvPicPr>
        <p:blipFill>
          <a:blip r:embed="rId11" cstate="print"/>
          <a:srcRect/>
          <a:stretch>
            <a:fillRect/>
          </a:stretch>
        </p:blipFill>
        <p:spPr bwMode="auto">
          <a:xfrm rot="20313837">
            <a:off x="2737293" y="1966704"/>
            <a:ext cx="968240" cy="727054"/>
          </a:xfrm>
          <a:prstGeom prst="rect">
            <a:avLst/>
          </a:prstGeom>
          <a:noFill/>
          <a:ln w="9525">
            <a:noFill/>
            <a:miter lim="800000"/>
            <a:headEnd/>
            <a:tailEnd/>
          </a:ln>
        </p:spPr>
      </p:pic>
      <p:sp>
        <p:nvSpPr>
          <p:cNvPr id="258" name="Oval 257"/>
          <p:cNvSpPr/>
          <p:nvPr userDrawn="1"/>
        </p:nvSpPr>
        <p:spPr bwMode="auto">
          <a:xfrm>
            <a:off x="160257" y="447025"/>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3" name="Picture 6" descr="metop.png"/>
          <p:cNvPicPr>
            <a:picLocks noChangeAspect="1"/>
          </p:cNvPicPr>
          <p:nvPr userDrawn="1"/>
        </p:nvPicPr>
        <p:blipFill>
          <a:blip r:embed="rId11" cstate="print"/>
          <a:srcRect/>
          <a:stretch>
            <a:fillRect/>
          </a:stretch>
        </p:blipFill>
        <p:spPr bwMode="auto">
          <a:xfrm rot="20313837">
            <a:off x="1270996" y="3937937"/>
            <a:ext cx="1768882" cy="1328258"/>
          </a:xfrm>
          <a:prstGeom prst="rect">
            <a:avLst/>
          </a:prstGeom>
          <a:noFill/>
          <a:ln w="9525">
            <a:noFill/>
            <a:miter lim="800000"/>
            <a:headEnd/>
            <a:tailEnd/>
          </a:ln>
        </p:spPr>
      </p:pic>
      <p:pic>
        <p:nvPicPr>
          <p:cNvPr id="256" name="Picture 255" descr="sentinel3.png"/>
          <p:cNvPicPr>
            <a:picLocks noChangeAspect="1"/>
          </p:cNvPicPr>
          <p:nvPr userDrawn="1"/>
        </p:nvPicPr>
        <p:blipFill rotWithShape="1">
          <a:blip r:embed="rId12" cstate="print"/>
          <a:srcRect l="5998" t="2705" r="25074"/>
          <a:stretch/>
        </p:blipFill>
        <p:spPr>
          <a:xfrm>
            <a:off x="667857" y="1145124"/>
            <a:ext cx="843209" cy="669798"/>
          </a:xfrm>
          <a:prstGeom prst="rect">
            <a:avLst/>
          </a:prstGeom>
        </p:spPr>
      </p:pic>
      <p:sp>
        <p:nvSpPr>
          <p:cNvPr id="259" name="Oval 258"/>
          <p:cNvSpPr/>
          <p:nvPr userDrawn="1"/>
        </p:nvSpPr>
        <p:spPr bwMode="auto">
          <a:xfrm>
            <a:off x="228845" y="2573024"/>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7" name="Picture 256" descr="sentinel3.png"/>
          <p:cNvPicPr>
            <a:picLocks noChangeAspect="1"/>
          </p:cNvPicPr>
          <p:nvPr userDrawn="1"/>
        </p:nvPicPr>
        <p:blipFill rotWithShape="1">
          <a:blip r:embed="rId12" cstate="print"/>
          <a:srcRect l="5998" t="2705" r="25074"/>
          <a:stretch/>
        </p:blipFill>
        <p:spPr>
          <a:xfrm>
            <a:off x="523299" y="3178572"/>
            <a:ext cx="1409372" cy="1119526"/>
          </a:xfrm>
          <a:prstGeom prst="rect">
            <a:avLst/>
          </a:prstGeom>
        </p:spPr>
      </p:pic>
      <p:sp>
        <p:nvSpPr>
          <p:cNvPr id="260" name="Oval 259"/>
          <p:cNvSpPr/>
          <p:nvPr userDrawn="1"/>
        </p:nvSpPr>
        <p:spPr bwMode="auto">
          <a:xfrm>
            <a:off x="3718416" y="2013213"/>
            <a:ext cx="1558951" cy="1558951"/>
          </a:xfrm>
          <a:prstGeom prst="ellipse">
            <a:avLst/>
          </a:prstGeom>
          <a:gradFill flip="none" rotWithShape="1">
            <a:gsLst>
              <a:gs pos="57000">
                <a:schemeClr val="bg1">
                  <a:alpha val="0"/>
                </a:schemeClr>
              </a:gs>
              <a:gs pos="0">
                <a:schemeClr val="accent2">
                  <a:lumMod val="75000"/>
                  <a:alpha val="48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5" name="Picture 5" descr="jason-big.png"/>
          <p:cNvPicPr>
            <a:picLocks noChangeAspect="1"/>
          </p:cNvPicPr>
          <p:nvPr userDrawn="1"/>
        </p:nvPicPr>
        <p:blipFill>
          <a:blip r:embed="rId10" cstate="print"/>
          <a:srcRect/>
          <a:stretch>
            <a:fillRect/>
          </a:stretch>
        </p:blipFill>
        <p:spPr bwMode="auto">
          <a:xfrm rot="445958">
            <a:off x="4099985" y="2561597"/>
            <a:ext cx="795814" cy="567887"/>
          </a:xfrm>
          <a:prstGeom prst="rect">
            <a:avLst/>
          </a:prstGeom>
          <a:noFill/>
          <a:ln w="9525">
            <a:noFill/>
            <a:miter lim="800000"/>
            <a:headEnd/>
            <a:tailEnd/>
          </a:ln>
        </p:spPr>
      </p:pic>
      <p:sp>
        <p:nvSpPr>
          <p:cNvPr id="261" name="Oval 260"/>
          <p:cNvSpPr/>
          <p:nvPr userDrawn="1"/>
        </p:nvSpPr>
        <p:spPr bwMode="auto">
          <a:xfrm>
            <a:off x="5546139" y="3626136"/>
            <a:ext cx="1558951" cy="1558951"/>
          </a:xfrm>
          <a:prstGeom prst="ellipse">
            <a:avLst/>
          </a:prstGeom>
          <a:gradFill flip="none" rotWithShape="1">
            <a:gsLst>
              <a:gs pos="57000">
                <a:schemeClr val="bg1">
                  <a:alpha val="0"/>
                </a:schemeClr>
              </a:gs>
              <a:gs pos="0">
                <a:srgbClr val="00B5E2">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1" name="Content Placeholder 3" descr="msg.png"/>
          <p:cNvPicPr>
            <a:picLocks noChangeAspect="1"/>
          </p:cNvPicPr>
          <p:nvPr userDrawn="1"/>
        </p:nvPicPr>
        <p:blipFill>
          <a:blip r:embed="rId9" cstate="print"/>
          <a:srcRect/>
          <a:stretch>
            <a:fillRect/>
          </a:stretch>
        </p:blipFill>
        <p:spPr bwMode="auto">
          <a:xfrm rot="19090163">
            <a:off x="5949465" y="4025891"/>
            <a:ext cx="752301" cy="759443"/>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383383" y="3413760"/>
            <a:ext cx="5808619" cy="655080"/>
          </a:xfrm>
          <a:prstGeom prst="rect">
            <a:avLst/>
          </a:prstGeom>
          <a:solidFill>
            <a:schemeClr val="tx1">
              <a:alpha val="80000"/>
            </a:schemeClr>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a:ln>
                <a:noFill/>
              </a:ln>
              <a:solidFill>
                <a:schemeClr val="bg1"/>
              </a:solidFill>
              <a:effectLst/>
              <a:latin typeface="Tahoma" pitchFamily="34" charset="0"/>
            </a:endParaRPr>
          </a:p>
        </p:txBody>
      </p:sp>
      <p:sp>
        <p:nvSpPr>
          <p:cNvPr id="3" name="Text Placeholder 2"/>
          <p:cNvSpPr>
            <a:spLocks noGrp="1"/>
          </p:cNvSpPr>
          <p:nvPr>
            <p:ph type="body" sz="quarter" idx="10" hasCustomPrompt="1"/>
          </p:nvPr>
        </p:nvSpPr>
        <p:spPr>
          <a:xfrm>
            <a:off x="6383383" y="3413760"/>
            <a:ext cx="5556649" cy="655080"/>
          </a:xfrm>
        </p:spPr>
        <p:txBody>
          <a:bodyPr anchor="ctr"/>
          <a:lstStyle>
            <a:lvl1pPr marL="0" indent="0" algn="r">
              <a:buNone/>
              <a:defRPr sz="2800" b="1">
                <a:solidFill>
                  <a:schemeClr val="bg1"/>
                </a:solidFill>
              </a:defRPr>
            </a:lvl1pPr>
            <a:lvl2pPr marL="562722" indent="0">
              <a:buNone/>
              <a:defRPr sz="3200">
                <a:solidFill>
                  <a:schemeClr val="bg1"/>
                </a:solidFill>
              </a:defRPr>
            </a:lvl2pPr>
            <a:lvl3pPr marL="1125443" indent="0">
              <a:buNone/>
              <a:defRPr sz="3200">
                <a:solidFill>
                  <a:schemeClr val="bg1"/>
                </a:solidFill>
              </a:defRPr>
            </a:lvl3pPr>
            <a:lvl4pPr marL="1688165" indent="0">
              <a:buNone/>
              <a:defRPr sz="3200">
                <a:solidFill>
                  <a:schemeClr val="bg1"/>
                </a:solidFill>
              </a:defRPr>
            </a:lvl4pPr>
            <a:lvl5pPr marL="2250887" indent="0">
              <a:buNone/>
              <a:defRPr sz="3200">
                <a:solidFill>
                  <a:schemeClr val="bg1"/>
                </a:solidFill>
              </a:defRPr>
            </a:lvl5pPr>
          </a:lstStyle>
          <a:p>
            <a:pPr lvl="0"/>
            <a:r>
              <a:rPr lang="en-US" dirty="0"/>
              <a:t>Section Title</a:t>
            </a:r>
            <a:endParaRPr lang="en-GB" dirty="0"/>
          </a:p>
        </p:txBody>
      </p:sp>
    </p:spTree>
    <p:extLst>
      <p:ext uri="{BB962C8B-B14F-4D97-AF65-F5344CB8AC3E}">
        <p14:creationId xmlns:p14="http://schemas.microsoft.com/office/powerpoint/2010/main" val="15743520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62" name="Rectangle 261"/>
          <p:cNvSpPr/>
          <p:nvPr userDrawn="1"/>
        </p:nvSpPr>
        <p:spPr bwMode="auto">
          <a:xfrm>
            <a:off x="8093207" y="230589"/>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defTabSz="1125444" eaLnBrk="0" hangingPunct="0">
              <a:spcBef>
                <a:spcPct val="50000"/>
              </a:spcBef>
            </a:pPr>
            <a:endParaRPr lang="en-GB" sz="1108">
              <a:solidFill>
                <a:srgbClr val="FFFFFF"/>
              </a:solidFill>
            </a:endParaRPr>
          </a:p>
        </p:txBody>
      </p:sp>
      <p:grpSp>
        <p:nvGrpSpPr>
          <p:cNvPr id="263" name="Group 262"/>
          <p:cNvGrpSpPr/>
          <p:nvPr userDrawn="1"/>
        </p:nvGrpSpPr>
        <p:grpSpPr>
          <a:xfrm>
            <a:off x="8097605" y="6145001"/>
            <a:ext cx="3858471" cy="314922"/>
            <a:chOff x="369889" y="5092835"/>
            <a:chExt cx="3135008" cy="314922"/>
          </a:xfrm>
        </p:grpSpPr>
        <p:grpSp>
          <p:nvGrpSpPr>
            <p:cNvPr id="264" name="Group 263"/>
            <p:cNvGrpSpPr>
              <a:grpSpLocks/>
            </p:cNvGrpSpPr>
            <p:nvPr userDrawn="1"/>
          </p:nvGrpSpPr>
          <p:grpSpPr bwMode="auto">
            <a:xfrm>
              <a:off x="2061240" y="5298398"/>
              <a:ext cx="164978" cy="109011"/>
              <a:chOff x="4182" y="1087"/>
              <a:chExt cx="238" cy="162"/>
            </a:xfrm>
          </p:grpSpPr>
          <p:sp>
            <p:nvSpPr>
              <p:cNvPr id="491"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92"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93"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108">
                  <a:solidFill>
                    <a:srgbClr val="FFFFFF"/>
                  </a:solidFill>
                </a:endParaRPr>
              </a:p>
            </p:txBody>
          </p:sp>
          <p:sp>
            <p:nvSpPr>
              <p:cNvPr id="494"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95"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108">
                  <a:solidFill>
                    <a:srgbClr val="FFFFFF"/>
                  </a:solidFill>
                </a:endParaRPr>
              </a:p>
            </p:txBody>
          </p:sp>
          <p:sp>
            <p:nvSpPr>
              <p:cNvPr id="496"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97"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98"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99"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500"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108">
                  <a:solidFill>
                    <a:srgbClr val="FFFFFF"/>
                  </a:solidFill>
                </a:endParaRPr>
              </a:p>
            </p:txBody>
          </p:sp>
        </p:grpSp>
        <p:grpSp>
          <p:nvGrpSpPr>
            <p:cNvPr id="265" name="Group 66"/>
            <p:cNvGrpSpPr>
              <a:grpSpLocks/>
            </p:cNvGrpSpPr>
            <p:nvPr userDrawn="1"/>
          </p:nvGrpSpPr>
          <p:grpSpPr bwMode="auto">
            <a:xfrm>
              <a:off x="3338572" y="5298398"/>
              <a:ext cx="166325" cy="105273"/>
              <a:chOff x="1592" y="2897"/>
              <a:chExt cx="247" cy="156"/>
            </a:xfrm>
          </p:grpSpPr>
          <p:sp>
            <p:nvSpPr>
              <p:cNvPr id="476"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77"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78"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79"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0"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81"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2"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3"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84"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5"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6"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87"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8"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89"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90"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66" name="Group 82"/>
            <p:cNvGrpSpPr>
              <a:grpSpLocks/>
            </p:cNvGrpSpPr>
            <p:nvPr userDrawn="1"/>
          </p:nvGrpSpPr>
          <p:grpSpPr bwMode="auto">
            <a:xfrm>
              <a:off x="2910190" y="5298398"/>
              <a:ext cx="164629" cy="104602"/>
              <a:chOff x="1778" y="2004"/>
              <a:chExt cx="246" cy="156"/>
            </a:xfrm>
          </p:grpSpPr>
          <p:sp>
            <p:nvSpPr>
              <p:cNvPr id="473"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74"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75"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67" name="Group 86"/>
            <p:cNvGrpSpPr>
              <a:grpSpLocks/>
            </p:cNvGrpSpPr>
            <p:nvPr userDrawn="1"/>
          </p:nvGrpSpPr>
          <p:grpSpPr bwMode="auto">
            <a:xfrm>
              <a:off x="2698061" y="5298398"/>
              <a:ext cx="164271" cy="105273"/>
              <a:chOff x="1592" y="2143"/>
              <a:chExt cx="247" cy="156"/>
            </a:xfrm>
          </p:grpSpPr>
          <p:sp>
            <p:nvSpPr>
              <p:cNvPr id="467"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68"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69"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70"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71"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72"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68" name="Group 93"/>
            <p:cNvGrpSpPr>
              <a:grpSpLocks/>
            </p:cNvGrpSpPr>
            <p:nvPr userDrawn="1"/>
          </p:nvGrpSpPr>
          <p:grpSpPr bwMode="auto">
            <a:xfrm>
              <a:off x="2486912" y="5298398"/>
              <a:ext cx="163291" cy="105273"/>
              <a:chOff x="1593" y="1897"/>
              <a:chExt cx="244" cy="157"/>
            </a:xfrm>
          </p:grpSpPr>
          <p:sp>
            <p:nvSpPr>
              <p:cNvPr id="463"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64"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65"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66"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69" name="Group 98"/>
            <p:cNvGrpSpPr>
              <a:grpSpLocks/>
            </p:cNvGrpSpPr>
            <p:nvPr userDrawn="1"/>
          </p:nvGrpSpPr>
          <p:grpSpPr bwMode="auto">
            <a:xfrm>
              <a:off x="1633860" y="5298398"/>
              <a:ext cx="165299" cy="104917"/>
              <a:chOff x="1778" y="1164"/>
              <a:chExt cx="247" cy="157"/>
            </a:xfrm>
          </p:grpSpPr>
          <p:sp>
            <p:nvSpPr>
              <p:cNvPr id="414"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108">
                  <a:solidFill>
                    <a:srgbClr val="FFFFFF"/>
                  </a:solidFill>
                </a:endParaRPr>
              </a:p>
            </p:txBody>
          </p:sp>
          <p:sp>
            <p:nvSpPr>
              <p:cNvPr id="415"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108">
                  <a:solidFill>
                    <a:srgbClr val="FFFFFF"/>
                  </a:solidFill>
                </a:endParaRPr>
              </a:p>
            </p:txBody>
          </p:sp>
          <p:sp>
            <p:nvSpPr>
              <p:cNvPr id="416"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17"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18"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19"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20"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21"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22"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23"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24"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25"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26"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27"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28"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29"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30"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31"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32"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33"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34"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35"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36"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37"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38"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39"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40"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41"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108">
                  <a:solidFill>
                    <a:srgbClr val="FFFFFF"/>
                  </a:solidFill>
                </a:endParaRPr>
              </a:p>
            </p:txBody>
          </p:sp>
          <p:sp>
            <p:nvSpPr>
              <p:cNvPr id="442"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108">
                  <a:solidFill>
                    <a:srgbClr val="FFFFFF"/>
                  </a:solidFill>
                </a:endParaRPr>
              </a:p>
            </p:txBody>
          </p:sp>
          <p:sp>
            <p:nvSpPr>
              <p:cNvPr id="443"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44"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solidFill>
                    <a:srgbClr val="FFFFFF"/>
                  </a:solidFill>
                </a:endParaRPr>
              </a:p>
            </p:txBody>
          </p:sp>
          <p:sp>
            <p:nvSpPr>
              <p:cNvPr id="445"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108">
                  <a:solidFill>
                    <a:srgbClr val="FFFFFF"/>
                  </a:solidFill>
                </a:endParaRPr>
              </a:p>
            </p:txBody>
          </p:sp>
          <p:sp>
            <p:nvSpPr>
              <p:cNvPr id="446"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solidFill>
                    <a:srgbClr val="FFFFFF"/>
                  </a:solidFill>
                </a:endParaRPr>
              </a:p>
            </p:txBody>
          </p:sp>
          <p:sp>
            <p:nvSpPr>
              <p:cNvPr id="447"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solidFill>
                    <a:srgbClr val="FFFFFF"/>
                  </a:solidFill>
                </a:endParaRPr>
              </a:p>
            </p:txBody>
          </p:sp>
          <p:sp>
            <p:nvSpPr>
              <p:cNvPr id="448"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49"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50"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51"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52"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53"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54"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55"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56"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57"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58"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59"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60"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461"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462"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70" name="Group 148"/>
            <p:cNvGrpSpPr>
              <a:grpSpLocks/>
            </p:cNvGrpSpPr>
            <p:nvPr userDrawn="1"/>
          </p:nvGrpSpPr>
          <p:grpSpPr bwMode="auto">
            <a:xfrm>
              <a:off x="1209677" y="5298398"/>
              <a:ext cx="164978" cy="105273"/>
              <a:chOff x="1595" y="1394"/>
              <a:chExt cx="245" cy="157"/>
            </a:xfrm>
          </p:grpSpPr>
          <p:sp>
            <p:nvSpPr>
              <p:cNvPr id="407"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08"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09"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10"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11"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12"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13"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71" name="Group 156"/>
            <p:cNvGrpSpPr>
              <a:grpSpLocks/>
            </p:cNvGrpSpPr>
            <p:nvPr userDrawn="1"/>
          </p:nvGrpSpPr>
          <p:grpSpPr bwMode="auto">
            <a:xfrm>
              <a:off x="998528" y="5298398"/>
              <a:ext cx="163291" cy="105273"/>
              <a:chOff x="1593" y="1143"/>
              <a:chExt cx="244" cy="157"/>
            </a:xfrm>
          </p:grpSpPr>
          <p:sp>
            <p:nvSpPr>
              <p:cNvPr id="403"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04"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05"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406"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72" name="Group 161"/>
            <p:cNvGrpSpPr>
              <a:grpSpLocks/>
            </p:cNvGrpSpPr>
            <p:nvPr userDrawn="1"/>
          </p:nvGrpSpPr>
          <p:grpSpPr bwMode="auto">
            <a:xfrm>
              <a:off x="577634" y="5298398"/>
              <a:ext cx="164629" cy="104917"/>
              <a:chOff x="1592" y="892"/>
              <a:chExt cx="246" cy="157"/>
            </a:xfrm>
          </p:grpSpPr>
          <p:sp>
            <p:nvSpPr>
              <p:cNvPr id="399"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400"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401"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108">
                  <a:solidFill>
                    <a:srgbClr val="FFFFFF"/>
                  </a:solidFill>
                </a:endParaRPr>
              </a:p>
            </p:txBody>
          </p:sp>
          <p:sp>
            <p:nvSpPr>
              <p:cNvPr id="402"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aphicFrame>
          <p:nvGraphicFramePr>
            <p:cNvPr id="273"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name="Clip" r:id="rId3" imgW="3809524" imgH="2619048" progId="">
                    <p:embed/>
                  </p:oleObj>
                </mc:Choice>
                <mc:Fallback>
                  <p:oleObj name="Clip" r:id="rId3" imgW="3809524" imgH="2619048" progId="">
                    <p:embed/>
                    <p:pic>
                      <p:nvPicPr>
                        <p:cNvPr id="273" name="Object 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74" name="Group 256"/>
            <p:cNvGrpSpPr>
              <a:grpSpLocks/>
            </p:cNvGrpSpPr>
            <p:nvPr userDrawn="1"/>
          </p:nvGrpSpPr>
          <p:grpSpPr bwMode="auto">
            <a:xfrm>
              <a:off x="1422513" y="5298398"/>
              <a:ext cx="163489" cy="106268"/>
              <a:chOff x="7877798" y="2333052"/>
              <a:chExt cx="253806" cy="164973"/>
            </a:xfrm>
          </p:grpSpPr>
          <p:sp>
            <p:nvSpPr>
              <p:cNvPr id="397"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98"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108">
                  <a:solidFill>
                    <a:srgbClr val="FFFFFF"/>
                  </a:solidFill>
                </a:endParaRPr>
              </a:p>
            </p:txBody>
          </p:sp>
        </p:grpSp>
        <p:grpSp>
          <p:nvGrpSpPr>
            <p:cNvPr id="275" name="Group 228"/>
            <p:cNvGrpSpPr>
              <a:grpSpLocks/>
            </p:cNvGrpSpPr>
            <p:nvPr userDrawn="1"/>
          </p:nvGrpSpPr>
          <p:grpSpPr bwMode="auto">
            <a:xfrm>
              <a:off x="2274076" y="5298398"/>
              <a:ext cx="164978" cy="109010"/>
              <a:chOff x="4188" y="2157"/>
              <a:chExt cx="238" cy="162"/>
            </a:xfrm>
          </p:grpSpPr>
          <p:sp>
            <p:nvSpPr>
              <p:cNvPr id="384"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85"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86"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87"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88"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108">
                  <a:solidFill>
                    <a:srgbClr val="FFFFFF"/>
                  </a:solidFill>
                </a:endParaRPr>
              </a:p>
            </p:txBody>
          </p:sp>
          <p:sp>
            <p:nvSpPr>
              <p:cNvPr id="389"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90"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91"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92"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93"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108">
                  <a:solidFill>
                    <a:srgbClr val="FFFFFF"/>
                  </a:solidFill>
                </a:endParaRPr>
              </a:p>
            </p:txBody>
          </p:sp>
          <p:sp>
            <p:nvSpPr>
              <p:cNvPr id="394"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solidFill>
                    <a:srgbClr val="FFFFFF"/>
                  </a:solidFill>
                </a:endParaRPr>
              </a:p>
            </p:txBody>
          </p:sp>
          <p:sp>
            <p:nvSpPr>
              <p:cNvPr id="395"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solidFill>
                    <a:srgbClr val="FFFFFF"/>
                  </a:solidFill>
                </a:endParaRPr>
              </a:p>
            </p:txBody>
          </p:sp>
          <p:sp>
            <p:nvSpPr>
              <p:cNvPr id="396"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aphicFrame>
          <p:nvGraphicFramePr>
            <p:cNvPr id="276"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name="Clip" r:id="rId5" imgW="2835360" imgH="1920600" progId="">
                    <p:embed/>
                  </p:oleObj>
                </mc:Choice>
                <mc:Fallback>
                  <p:oleObj name="Clip" r:id="rId5" imgW="2835360" imgH="1920600" progId="">
                    <p:embed/>
                    <p:pic>
                      <p:nvPicPr>
                        <p:cNvPr id="276" name="Object 2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7" name="Group 214"/>
            <p:cNvGrpSpPr>
              <a:grpSpLocks/>
            </p:cNvGrpSpPr>
            <p:nvPr userDrawn="1"/>
          </p:nvGrpSpPr>
          <p:grpSpPr bwMode="auto">
            <a:xfrm>
              <a:off x="1847017" y="5298398"/>
              <a:ext cx="166365" cy="106293"/>
              <a:chOff x="4187" y="2402"/>
              <a:chExt cx="240" cy="161"/>
            </a:xfrm>
          </p:grpSpPr>
          <p:sp>
            <p:nvSpPr>
              <p:cNvPr id="380"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381"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382"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83"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78" name="Group 269"/>
            <p:cNvGrpSpPr>
              <a:grpSpLocks noChangeAspect="1"/>
            </p:cNvGrpSpPr>
            <p:nvPr userDrawn="1"/>
          </p:nvGrpSpPr>
          <p:grpSpPr bwMode="auto">
            <a:xfrm>
              <a:off x="790121" y="5298398"/>
              <a:ext cx="160549" cy="102873"/>
              <a:chOff x="4214" y="2064"/>
              <a:chExt cx="242" cy="157"/>
            </a:xfrm>
          </p:grpSpPr>
          <p:sp>
            <p:nvSpPr>
              <p:cNvPr id="376"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108">
                  <a:solidFill>
                    <a:srgbClr val="FFFFFF"/>
                  </a:solidFill>
                </a:endParaRPr>
              </a:p>
            </p:txBody>
          </p:sp>
          <p:sp>
            <p:nvSpPr>
              <p:cNvPr id="377"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108">
                  <a:solidFill>
                    <a:srgbClr val="FFFFFF"/>
                  </a:solidFill>
                </a:endParaRPr>
              </a:p>
            </p:txBody>
          </p:sp>
          <p:sp>
            <p:nvSpPr>
              <p:cNvPr id="378"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108">
                  <a:solidFill>
                    <a:srgbClr val="FFFFFF"/>
                  </a:solidFill>
                </a:endParaRPr>
              </a:p>
            </p:txBody>
          </p:sp>
          <p:sp>
            <p:nvSpPr>
              <p:cNvPr id="379"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108">
                  <a:solidFill>
                    <a:srgbClr val="FFFFFF"/>
                  </a:solidFill>
                </a:endParaRPr>
              </a:p>
            </p:txBody>
          </p:sp>
        </p:grpSp>
        <p:grpSp>
          <p:nvGrpSpPr>
            <p:cNvPr id="279" name="Group 16"/>
            <p:cNvGrpSpPr>
              <a:grpSpLocks/>
            </p:cNvGrpSpPr>
            <p:nvPr userDrawn="1"/>
          </p:nvGrpSpPr>
          <p:grpSpPr bwMode="auto">
            <a:xfrm>
              <a:off x="1854256" y="5092835"/>
              <a:ext cx="163609" cy="106293"/>
              <a:chOff x="1116" y="1646"/>
              <a:chExt cx="245" cy="151"/>
            </a:xfrm>
          </p:grpSpPr>
          <p:sp>
            <p:nvSpPr>
              <p:cNvPr id="373"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74"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sp>
            <p:nvSpPr>
              <p:cNvPr id="375"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108">
                  <a:solidFill>
                    <a:srgbClr val="FFFFFF"/>
                  </a:solidFill>
                </a:endParaRPr>
              </a:p>
            </p:txBody>
          </p:sp>
        </p:grpSp>
        <p:grpSp>
          <p:nvGrpSpPr>
            <p:cNvPr id="280" name="Group 279"/>
            <p:cNvGrpSpPr>
              <a:grpSpLocks/>
            </p:cNvGrpSpPr>
            <p:nvPr userDrawn="1"/>
          </p:nvGrpSpPr>
          <p:grpSpPr bwMode="auto">
            <a:xfrm>
              <a:off x="3341609" y="5092835"/>
              <a:ext cx="163288" cy="104917"/>
              <a:chOff x="1117" y="2897"/>
              <a:chExt cx="243" cy="157"/>
            </a:xfrm>
          </p:grpSpPr>
          <p:sp>
            <p:nvSpPr>
              <p:cNvPr id="369"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70"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solidFill>
                    <a:srgbClr val="FFFFFF"/>
                  </a:solidFill>
                </a:endParaRPr>
              </a:p>
            </p:txBody>
          </p:sp>
          <p:sp>
            <p:nvSpPr>
              <p:cNvPr id="371"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72"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1" name="Group 25"/>
            <p:cNvGrpSpPr>
              <a:grpSpLocks/>
            </p:cNvGrpSpPr>
            <p:nvPr userDrawn="1"/>
          </p:nvGrpSpPr>
          <p:grpSpPr bwMode="auto">
            <a:xfrm>
              <a:off x="3130146" y="5092835"/>
              <a:ext cx="163288" cy="104917"/>
              <a:chOff x="1118" y="2646"/>
              <a:chExt cx="243" cy="157"/>
            </a:xfrm>
          </p:grpSpPr>
          <p:sp>
            <p:nvSpPr>
              <p:cNvPr id="365"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66"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solidFill>
                    <a:srgbClr val="FFFFFF"/>
                  </a:solidFill>
                </a:endParaRPr>
              </a:p>
            </p:txBody>
          </p:sp>
          <p:sp>
            <p:nvSpPr>
              <p:cNvPr id="367"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108">
                  <a:solidFill>
                    <a:srgbClr val="FFFFFF"/>
                  </a:solidFill>
                </a:endParaRPr>
              </a:p>
            </p:txBody>
          </p:sp>
          <p:sp>
            <p:nvSpPr>
              <p:cNvPr id="368"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2" name="Group 30"/>
            <p:cNvGrpSpPr>
              <a:grpSpLocks/>
            </p:cNvGrpSpPr>
            <p:nvPr userDrawn="1"/>
          </p:nvGrpSpPr>
          <p:grpSpPr bwMode="auto">
            <a:xfrm>
              <a:off x="2277513" y="5092835"/>
              <a:ext cx="163288" cy="104596"/>
              <a:chOff x="1117" y="2143"/>
              <a:chExt cx="243" cy="155"/>
            </a:xfrm>
          </p:grpSpPr>
          <p:sp>
            <p:nvSpPr>
              <p:cNvPr id="361"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62"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108">
                  <a:solidFill>
                    <a:srgbClr val="FFFFFF"/>
                  </a:solidFill>
                </a:endParaRPr>
              </a:p>
            </p:txBody>
          </p:sp>
          <p:sp>
            <p:nvSpPr>
              <p:cNvPr id="363"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364"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3" name="Group 35"/>
            <p:cNvGrpSpPr>
              <a:grpSpLocks/>
            </p:cNvGrpSpPr>
            <p:nvPr userDrawn="1"/>
          </p:nvGrpSpPr>
          <p:grpSpPr bwMode="auto">
            <a:xfrm>
              <a:off x="2066045" y="5092835"/>
              <a:ext cx="163288" cy="104596"/>
              <a:chOff x="1117" y="1892"/>
              <a:chExt cx="243" cy="155"/>
            </a:xfrm>
          </p:grpSpPr>
          <p:sp>
            <p:nvSpPr>
              <p:cNvPr id="357"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58"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solidFill>
                    <a:srgbClr val="FFFFFF"/>
                  </a:solidFill>
                </a:endParaRPr>
              </a:p>
            </p:txBody>
          </p:sp>
          <p:sp>
            <p:nvSpPr>
              <p:cNvPr id="359"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60"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4" name="Group 255"/>
            <p:cNvGrpSpPr>
              <a:grpSpLocks/>
            </p:cNvGrpSpPr>
            <p:nvPr userDrawn="1"/>
          </p:nvGrpSpPr>
          <p:grpSpPr bwMode="auto">
            <a:xfrm>
              <a:off x="1431114" y="5092835"/>
              <a:ext cx="163489" cy="106268"/>
              <a:chOff x="7106991" y="2034190"/>
              <a:chExt cx="255683" cy="163929"/>
            </a:xfrm>
          </p:grpSpPr>
          <p:sp>
            <p:nvSpPr>
              <p:cNvPr id="355"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56"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108">
                  <a:solidFill>
                    <a:srgbClr val="FFFFFF"/>
                  </a:solidFill>
                </a:endParaRPr>
              </a:p>
            </p:txBody>
          </p:sp>
        </p:grpSp>
        <p:grpSp>
          <p:nvGrpSpPr>
            <p:cNvPr id="285" name="Group 254"/>
            <p:cNvGrpSpPr>
              <a:grpSpLocks/>
            </p:cNvGrpSpPr>
            <p:nvPr userDrawn="1"/>
          </p:nvGrpSpPr>
          <p:grpSpPr bwMode="auto">
            <a:xfrm>
              <a:off x="581678" y="5092835"/>
              <a:ext cx="163489" cy="110355"/>
              <a:chOff x="6341261" y="2034186"/>
              <a:chExt cx="254095" cy="170190"/>
            </a:xfrm>
          </p:grpSpPr>
          <p:sp>
            <p:nvSpPr>
              <p:cNvPr id="352" name="Freeform 351"/>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108">
                  <a:solidFill>
                    <a:srgbClr val="FFFFFF"/>
                  </a:solidFill>
                </a:endParaRPr>
              </a:p>
            </p:txBody>
          </p:sp>
          <p:sp>
            <p:nvSpPr>
              <p:cNvPr id="353" name="Freeform 352"/>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108">
                  <a:solidFill>
                    <a:srgbClr val="FFFFFF"/>
                  </a:solidFill>
                </a:endParaRPr>
              </a:p>
            </p:txBody>
          </p:sp>
          <p:sp>
            <p:nvSpPr>
              <p:cNvPr id="354" name="Freeform 353"/>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108">
                  <a:solidFill>
                    <a:srgbClr val="FFFFFF"/>
                  </a:solidFill>
                </a:endParaRPr>
              </a:p>
            </p:txBody>
          </p:sp>
        </p:grpSp>
        <p:grpSp>
          <p:nvGrpSpPr>
            <p:cNvPr id="286" name="Group 49"/>
            <p:cNvGrpSpPr>
              <a:grpSpLocks/>
            </p:cNvGrpSpPr>
            <p:nvPr userDrawn="1"/>
          </p:nvGrpSpPr>
          <p:grpSpPr bwMode="auto">
            <a:xfrm>
              <a:off x="369889" y="5092835"/>
              <a:ext cx="163609" cy="106293"/>
              <a:chOff x="529" y="1166"/>
              <a:chExt cx="245" cy="157"/>
            </a:xfrm>
          </p:grpSpPr>
          <p:sp>
            <p:nvSpPr>
              <p:cNvPr id="348"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49"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50"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51"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7" name="Group 54"/>
            <p:cNvGrpSpPr>
              <a:grpSpLocks/>
            </p:cNvGrpSpPr>
            <p:nvPr userDrawn="1"/>
          </p:nvGrpSpPr>
          <p:grpSpPr bwMode="auto">
            <a:xfrm>
              <a:off x="2488981" y="5092835"/>
              <a:ext cx="164632" cy="106293"/>
              <a:chOff x="1117" y="2394"/>
              <a:chExt cx="245" cy="157"/>
            </a:xfrm>
          </p:grpSpPr>
          <p:sp>
            <p:nvSpPr>
              <p:cNvPr id="337"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38"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39"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0"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1"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2"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3"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4"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5"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6"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solidFill>
                    <a:srgbClr val="FFFFFF"/>
                  </a:solidFill>
                </a:endParaRPr>
              </a:p>
            </p:txBody>
          </p:sp>
          <p:sp>
            <p:nvSpPr>
              <p:cNvPr id="347"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8" name="Group 185"/>
            <p:cNvGrpSpPr>
              <a:grpSpLocks/>
            </p:cNvGrpSpPr>
            <p:nvPr userDrawn="1"/>
          </p:nvGrpSpPr>
          <p:grpSpPr bwMode="auto">
            <a:xfrm>
              <a:off x="1004798" y="5092835"/>
              <a:ext cx="164978" cy="104898"/>
              <a:chOff x="4187" y="1590"/>
              <a:chExt cx="238" cy="162"/>
            </a:xfrm>
          </p:grpSpPr>
          <p:sp>
            <p:nvSpPr>
              <p:cNvPr id="310"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11"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108">
                  <a:solidFill>
                    <a:srgbClr val="FFFFFF"/>
                  </a:solidFill>
                </a:endParaRPr>
              </a:p>
            </p:txBody>
          </p:sp>
          <p:sp>
            <p:nvSpPr>
              <p:cNvPr id="312"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13"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14"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108">
                  <a:solidFill>
                    <a:srgbClr val="FFFFFF"/>
                  </a:solidFill>
                </a:endParaRPr>
              </a:p>
            </p:txBody>
          </p:sp>
          <p:sp>
            <p:nvSpPr>
              <p:cNvPr id="315"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16"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108">
                  <a:solidFill>
                    <a:srgbClr val="FFFFFF"/>
                  </a:solidFill>
                </a:endParaRPr>
              </a:p>
            </p:txBody>
          </p:sp>
          <p:sp>
            <p:nvSpPr>
              <p:cNvPr id="317"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108">
                  <a:solidFill>
                    <a:srgbClr val="FFFFFF"/>
                  </a:solidFill>
                </a:endParaRPr>
              </a:p>
            </p:txBody>
          </p:sp>
          <p:sp>
            <p:nvSpPr>
              <p:cNvPr id="318"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108">
                  <a:solidFill>
                    <a:srgbClr val="FFFFFF"/>
                  </a:solidFill>
                </a:endParaRPr>
              </a:p>
            </p:txBody>
          </p:sp>
          <p:sp>
            <p:nvSpPr>
              <p:cNvPr id="319"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108">
                  <a:solidFill>
                    <a:srgbClr val="FFFFFF"/>
                  </a:solidFill>
                </a:endParaRPr>
              </a:p>
            </p:txBody>
          </p:sp>
          <p:sp>
            <p:nvSpPr>
              <p:cNvPr id="320"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108">
                  <a:solidFill>
                    <a:srgbClr val="FFFFFF"/>
                  </a:solidFill>
                </a:endParaRPr>
              </a:p>
            </p:txBody>
          </p:sp>
          <p:sp>
            <p:nvSpPr>
              <p:cNvPr id="321"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108">
                  <a:solidFill>
                    <a:srgbClr val="FFFFFF"/>
                  </a:solidFill>
                </a:endParaRPr>
              </a:p>
            </p:txBody>
          </p:sp>
          <p:sp>
            <p:nvSpPr>
              <p:cNvPr id="322"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108">
                  <a:solidFill>
                    <a:srgbClr val="FFFFFF"/>
                  </a:solidFill>
                </a:endParaRPr>
              </a:p>
            </p:txBody>
          </p:sp>
          <p:sp>
            <p:nvSpPr>
              <p:cNvPr id="323"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24"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25"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26"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108">
                  <a:solidFill>
                    <a:srgbClr val="FFFFFF"/>
                  </a:solidFill>
                </a:endParaRPr>
              </a:p>
            </p:txBody>
          </p:sp>
          <p:sp>
            <p:nvSpPr>
              <p:cNvPr id="327"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28"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29"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108">
                  <a:solidFill>
                    <a:srgbClr val="FFFFFF"/>
                  </a:solidFill>
                </a:endParaRPr>
              </a:p>
            </p:txBody>
          </p:sp>
          <p:sp>
            <p:nvSpPr>
              <p:cNvPr id="330"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31"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32"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108">
                  <a:solidFill>
                    <a:srgbClr val="FFFFFF"/>
                  </a:solidFill>
                </a:endParaRPr>
              </a:p>
            </p:txBody>
          </p:sp>
          <p:sp>
            <p:nvSpPr>
              <p:cNvPr id="333"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solidFill>
                    <a:srgbClr val="FFFFFF"/>
                  </a:solidFill>
                </a:endParaRPr>
              </a:p>
            </p:txBody>
          </p:sp>
          <p:sp>
            <p:nvSpPr>
              <p:cNvPr id="334"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solidFill>
                    <a:srgbClr val="FFFFFF"/>
                  </a:solidFill>
                </a:endParaRPr>
              </a:p>
            </p:txBody>
          </p:sp>
          <p:sp>
            <p:nvSpPr>
              <p:cNvPr id="335"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108">
                  <a:solidFill>
                    <a:srgbClr val="FFFFFF"/>
                  </a:solidFill>
                </a:endParaRPr>
              </a:p>
            </p:txBody>
          </p:sp>
          <p:sp>
            <p:nvSpPr>
              <p:cNvPr id="336"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89" name="Group 223"/>
            <p:cNvGrpSpPr>
              <a:grpSpLocks/>
            </p:cNvGrpSpPr>
            <p:nvPr userDrawn="1"/>
          </p:nvGrpSpPr>
          <p:grpSpPr bwMode="auto">
            <a:xfrm>
              <a:off x="2701793" y="5092835"/>
              <a:ext cx="164978" cy="104897"/>
              <a:chOff x="4184" y="1339"/>
              <a:chExt cx="238" cy="162"/>
            </a:xfrm>
          </p:grpSpPr>
          <p:sp>
            <p:nvSpPr>
              <p:cNvPr id="306"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07"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08"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108">
                  <a:solidFill>
                    <a:srgbClr val="FFFFFF"/>
                  </a:solidFill>
                </a:endParaRPr>
              </a:p>
            </p:txBody>
          </p:sp>
          <p:sp>
            <p:nvSpPr>
              <p:cNvPr id="309"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90" name="Group 38"/>
            <p:cNvGrpSpPr>
              <a:grpSpLocks/>
            </p:cNvGrpSpPr>
            <p:nvPr userDrawn="1"/>
          </p:nvGrpSpPr>
          <p:grpSpPr bwMode="auto">
            <a:xfrm>
              <a:off x="1217956" y="5092835"/>
              <a:ext cx="164978" cy="104922"/>
              <a:chOff x="528" y="1773"/>
              <a:chExt cx="246" cy="156"/>
            </a:xfrm>
          </p:grpSpPr>
          <p:sp>
            <p:nvSpPr>
              <p:cNvPr id="302"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108">
                  <a:solidFill>
                    <a:srgbClr val="FFFFFF"/>
                  </a:solidFill>
                </a:endParaRPr>
              </a:p>
            </p:txBody>
          </p:sp>
          <p:sp>
            <p:nvSpPr>
              <p:cNvPr id="303"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108">
                  <a:solidFill>
                    <a:srgbClr val="FFFFFF"/>
                  </a:solidFill>
                </a:endParaRPr>
              </a:p>
            </p:txBody>
          </p:sp>
          <p:sp>
            <p:nvSpPr>
              <p:cNvPr id="304"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108">
                  <a:solidFill>
                    <a:srgbClr val="FFFFFF"/>
                  </a:solidFill>
                </a:endParaRPr>
              </a:p>
            </p:txBody>
          </p:sp>
          <p:sp>
            <p:nvSpPr>
              <p:cNvPr id="305"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nvGrpSpPr>
            <p:cNvPr id="291" name="Group 253"/>
            <p:cNvGrpSpPr>
              <a:grpSpLocks/>
            </p:cNvGrpSpPr>
            <p:nvPr userDrawn="1"/>
          </p:nvGrpSpPr>
          <p:grpSpPr bwMode="auto">
            <a:xfrm>
              <a:off x="793347" y="5092835"/>
              <a:ext cx="163271" cy="105273"/>
              <a:chOff x="528" y="1164"/>
              <a:chExt cx="237" cy="157"/>
            </a:xfrm>
          </p:grpSpPr>
          <p:sp>
            <p:nvSpPr>
              <p:cNvPr id="298"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108">
                  <a:solidFill>
                    <a:srgbClr val="FFFFFF"/>
                  </a:solidFill>
                  <a:latin typeface="Arial" pitchFamily="34" charset="0"/>
                  <a:cs typeface="Arial" pitchFamily="34" charset="0"/>
                </a:endParaRPr>
              </a:p>
            </p:txBody>
          </p:sp>
          <p:sp>
            <p:nvSpPr>
              <p:cNvPr id="299"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108">
                  <a:solidFill>
                    <a:srgbClr val="FFFFFF"/>
                  </a:solidFill>
                  <a:latin typeface="Arial" pitchFamily="34" charset="0"/>
                  <a:cs typeface="Arial" pitchFamily="34" charset="0"/>
                </a:endParaRPr>
              </a:p>
            </p:txBody>
          </p:sp>
          <p:sp>
            <p:nvSpPr>
              <p:cNvPr id="300"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108">
                  <a:solidFill>
                    <a:srgbClr val="FFFFFF"/>
                  </a:solidFill>
                  <a:latin typeface="Arial" pitchFamily="34" charset="0"/>
                  <a:cs typeface="Arial" pitchFamily="34" charset="0"/>
                </a:endParaRPr>
              </a:p>
            </p:txBody>
          </p:sp>
          <p:sp>
            <p:nvSpPr>
              <p:cNvPr id="301"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108">
                  <a:solidFill>
                    <a:srgbClr val="FFFFFF"/>
                  </a:solidFill>
                  <a:latin typeface="Arial" pitchFamily="34" charset="0"/>
                  <a:cs typeface="Arial" pitchFamily="34" charset="0"/>
                </a:endParaRPr>
              </a:p>
            </p:txBody>
          </p:sp>
        </p:grpSp>
        <p:pic>
          <p:nvPicPr>
            <p:cNvPr id="292" name="Picture 268"/>
            <p:cNvPicPr>
              <a:picLocks noChangeAspect="1" noChangeArrowheads="1"/>
            </p:cNvPicPr>
            <p:nvPr userDrawn="1"/>
          </p:nvPicPr>
          <p:blipFill>
            <a:blip r:embed="rId7" cstate="print"/>
            <a:srcRect/>
            <a:stretch>
              <a:fillRect/>
            </a:stretch>
          </p:blipFill>
          <p:spPr bwMode="auto">
            <a:xfrm>
              <a:off x="2914951" y="5092835"/>
              <a:ext cx="167015" cy="109359"/>
            </a:xfrm>
            <a:prstGeom prst="rect">
              <a:avLst/>
            </a:prstGeom>
            <a:noFill/>
            <a:ln w="9525">
              <a:noFill/>
              <a:miter lim="800000"/>
              <a:headEnd/>
              <a:tailEnd/>
            </a:ln>
          </p:spPr>
        </p:pic>
        <p:grpSp>
          <p:nvGrpSpPr>
            <p:cNvPr id="293" name="Group 242"/>
            <p:cNvGrpSpPr>
              <a:grpSpLocks/>
            </p:cNvGrpSpPr>
            <p:nvPr userDrawn="1"/>
          </p:nvGrpSpPr>
          <p:grpSpPr bwMode="auto">
            <a:xfrm>
              <a:off x="1642783" y="5092835"/>
              <a:ext cx="163293" cy="104605"/>
              <a:chOff x="5555" y="2058"/>
              <a:chExt cx="245" cy="157"/>
            </a:xfrm>
          </p:grpSpPr>
          <p:sp>
            <p:nvSpPr>
              <p:cNvPr id="294"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108">
                  <a:solidFill>
                    <a:srgbClr val="FFFFFF"/>
                  </a:solidFill>
                </a:endParaRPr>
              </a:p>
            </p:txBody>
          </p:sp>
          <p:sp>
            <p:nvSpPr>
              <p:cNvPr id="295"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108">
                  <a:solidFill>
                    <a:srgbClr val="FFFFFF"/>
                  </a:solidFill>
                </a:endParaRPr>
              </a:p>
            </p:txBody>
          </p:sp>
          <p:sp>
            <p:nvSpPr>
              <p:cNvPr id="296"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108">
                  <a:solidFill>
                    <a:srgbClr val="FFFFFF"/>
                  </a:solidFill>
                </a:endParaRPr>
              </a:p>
            </p:txBody>
          </p:sp>
          <p:sp>
            <p:nvSpPr>
              <p:cNvPr id="297"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solidFill>
                    <a:srgbClr val="FFFFFF"/>
                  </a:solidFill>
                </a:endParaRPr>
              </a:p>
            </p:txBody>
          </p:sp>
        </p:grpSp>
      </p:grpSp>
      <p:sp>
        <p:nvSpPr>
          <p:cNvPr id="501" name="Rectangle 500"/>
          <p:cNvSpPr/>
          <p:nvPr userDrawn="1"/>
        </p:nvSpPr>
        <p:spPr bwMode="auto">
          <a:xfrm>
            <a:off x="10852843" y="6598214"/>
            <a:ext cx="1134139"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defTabSz="1125444" eaLnBrk="0" hangingPunct="0">
              <a:spcBef>
                <a:spcPct val="50000"/>
              </a:spcBef>
            </a:pPr>
            <a:endParaRPr lang="en-GB" sz="1108">
              <a:solidFill>
                <a:srgbClr val="FFFFFF"/>
              </a:solidFill>
            </a:endParaRPr>
          </a:p>
        </p:txBody>
      </p:sp>
      <p:pic>
        <p:nvPicPr>
          <p:cNvPr id="502" name="Picture 11" descr="EUMETSATLogo_hor_noTagline_solid_CMYK UPDATED version.png"/>
          <p:cNvPicPr>
            <a:picLocks noChangeAspect="1"/>
          </p:cNvPicPr>
          <p:nvPr userDrawn="1"/>
        </p:nvPicPr>
        <p:blipFill>
          <a:blip r:embed="rId8" cstate="print"/>
          <a:srcRect/>
          <a:stretch>
            <a:fillRect/>
          </a:stretch>
        </p:blipFill>
        <p:spPr bwMode="auto">
          <a:xfrm>
            <a:off x="8835298" y="553831"/>
            <a:ext cx="2614613" cy="482600"/>
          </a:xfrm>
          <a:prstGeom prst="rect">
            <a:avLst/>
          </a:prstGeom>
          <a:noFill/>
          <a:ln w="9525">
            <a:noFill/>
            <a:miter lim="800000"/>
            <a:headEnd/>
            <a:tailEnd/>
          </a:ln>
        </p:spPr>
      </p:pic>
      <p:pic>
        <p:nvPicPr>
          <p:cNvPr id="503" name="Content Placeholder 3" descr="msg.png"/>
          <p:cNvPicPr>
            <a:picLocks noChangeAspect="1"/>
          </p:cNvPicPr>
          <p:nvPr userDrawn="1"/>
        </p:nvPicPr>
        <p:blipFill>
          <a:blip r:embed="rId9" cstate="print"/>
          <a:srcRect/>
          <a:stretch>
            <a:fillRect/>
          </a:stretch>
        </p:blipFill>
        <p:spPr bwMode="auto">
          <a:xfrm>
            <a:off x="932150" y="5108992"/>
            <a:ext cx="1095942" cy="1106347"/>
          </a:xfrm>
          <a:prstGeom prst="rect">
            <a:avLst/>
          </a:prstGeom>
          <a:noFill/>
          <a:ln w="9525">
            <a:noFill/>
            <a:miter lim="800000"/>
            <a:headEnd/>
            <a:tailEnd/>
          </a:ln>
        </p:spPr>
      </p:pic>
      <p:pic>
        <p:nvPicPr>
          <p:cNvPr id="504" name="Content Placeholder 3" descr="msg.png"/>
          <p:cNvPicPr>
            <a:picLocks noChangeAspect="1"/>
          </p:cNvPicPr>
          <p:nvPr userDrawn="1"/>
        </p:nvPicPr>
        <p:blipFill>
          <a:blip r:embed="rId9" cstate="print"/>
          <a:srcRect/>
          <a:stretch>
            <a:fillRect/>
          </a:stretch>
        </p:blipFill>
        <p:spPr bwMode="auto">
          <a:xfrm>
            <a:off x="1948701" y="5244217"/>
            <a:ext cx="1095942" cy="1106347"/>
          </a:xfrm>
          <a:prstGeom prst="rect">
            <a:avLst/>
          </a:prstGeom>
          <a:noFill/>
          <a:ln w="9525">
            <a:noFill/>
            <a:miter lim="800000"/>
            <a:headEnd/>
            <a:tailEnd/>
          </a:ln>
        </p:spPr>
      </p:pic>
      <p:pic>
        <p:nvPicPr>
          <p:cNvPr id="505" name="Content Placeholder 3" descr="msg.png"/>
          <p:cNvPicPr>
            <a:picLocks noChangeAspect="1"/>
          </p:cNvPicPr>
          <p:nvPr userDrawn="1"/>
        </p:nvPicPr>
        <p:blipFill>
          <a:blip r:embed="rId9" cstate="print"/>
          <a:srcRect/>
          <a:stretch>
            <a:fillRect/>
          </a:stretch>
        </p:blipFill>
        <p:spPr bwMode="auto">
          <a:xfrm>
            <a:off x="2970656" y="4939417"/>
            <a:ext cx="1095942" cy="1106347"/>
          </a:xfrm>
          <a:prstGeom prst="rect">
            <a:avLst/>
          </a:prstGeom>
          <a:noFill/>
          <a:ln w="9525">
            <a:noFill/>
            <a:miter lim="800000"/>
            <a:headEnd/>
            <a:tailEnd/>
          </a:ln>
        </p:spPr>
      </p:pic>
      <p:pic>
        <p:nvPicPr>
          <p:cNvPr id="506" name="Picture 5" descr="jason-big.png"/>
          <p:cNvPicPr>
            <a:picLocks noChangeAspect="1"/>
          </p:cNvPicPr>
          <p:nvPr userDrawn="1"/>
        </p:nvPicPr>
        <p:blipFill>
          <a:blip r:embed="rId10" cstate="print"/>
          <a:srcRect/>
          <a:stretch>
            <a:fillRect/>
          </a:stretch>
        </p:blipFill>
        <p:spPr bwMode="auto">
          <a:xfrm rot="445958">
            <a:off x="2919287" y="3156926"/>
            <a:ext cx="1191409" cy="850181"/>
          </a:xfrm>
          <a:prstGeom prst="rect">
            <a:avLst/>
          </a:prstGeom>
          <a:noFill/>
          <a:ln w="9525">
            <a:noFill/>
            <a:miter lim="800000"/>
            <a:headEnd/>
            <a:tailEnd/>
          </a:ln>
        </p:spPr>
      </p:pic>
      <p:sp>
        <p:nvSpPr>
          <p:cNvPr id="507" name="Oval 506"/>
          <p:cNvSpPr/>
          <p:nvPr userDrawn="1"/>
        </p:nvSpPr>
        <p:spPr bwMode="auto">
          <a:xfrm>
            <a:off x="2314237" y="1608858"/>
            <a:ext cx="1558951" cy="1558951"/>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08" name="Picture 6" descr="metop.png"/>
          <p:cNvPicPr>
            <a:picLocks noChangeAspect="1"/>
          </p:cNvPicPr>
          <p:nvPr userDrawn="1"/>
        </p:nvPicPr>
        <p:blipFill>
          <a:blip r:embed="rId11" cstate="print"/>
          <a:srcRect/>
          <a:stretch>
            <a:fillRect/>
          </a:stretch>
        </p:blipFill>
        <p:spPr bwMode="auto">
          <a:xfrm rot="20313837">
            <a:off x="2737293" y="1966704"/>
            <a:ext cx="968240" cy="727054"/>
          </a:xfrm>
          <a:prstGeom prst="rect">
            <a:avLst/>
          </a:prstGeom>
          <a:noFill/>
          <a:ln w="9525">
            <a:noFill/>
            <a:miter lim="800000"/>
            <a:headEnd/>
            <a:tailEnd/>
          </a:ln>
        </p:spPr>
      </p:pic>
      <p:sp>
        <p:nvSpPr>
          <p:cNvPr id="509" name="Oval 508"/>
          <p:cNvSpPr/>
          <p:nvPr userDrawn="1"/>
        </p:nvSpPr>
        <p:spPr bwMode="auto">
          <a:xfrm>
            <a:off x="160257" y="447025"/>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10" name="Picture 6" descr="metop.png"/>
          <p:cNvPicPr>
            <a:picLocks noChangeAspect="1"/>
          </p:cNvPicPr>
          <p:nvPr userDrawn="1"/>
        </p:nvPicPr>
        <p:blipFill>
          <a:blip r:embed="rId11" cstate="print"/>
          <a:srcRect/>
          <a:stretch>
            <a:fillRect/>
          </a:stretch>
        </p:blipFill>
        <p:spPr bwMode="auto">
          <a:xfrm rot="20313837">
            <a:off x="1270996" y="3937937"/>
            <a:ext cx="1768882" cy="1328258"/>
          </a:xfrm>
          <a:prstGeom prst="rect">
            <a:avLst/>
          </a:prstGeom>
          <a:noFill/>
          <a:ln w="9525">
            <a:noFill/>
            <a:miter lim="800000"/>
            <a:headEnd/>
            <a:tailEnd/>
          </a:ln>
        </p:spPr>
      </p:pic>
      <p:pic>
        <p:nvPicPr>
          <p:cNvPr id="511" name="Picture 510" descr="sentinel3.png"/>
          <p:cNvPicPr>
            <a:picLocks noChangeAspect="1"/>
          </p:cNvPicPr>
          <p:nvPr userDrawn="1"/>
        </p:nvPicPr>
        <p:blipFill rotWithShape="1">
          <a:blip r:embed="rId12" cstate="print"/>
          <a:srcRect l="5998" t="2705" r="25074"/>
          <a:stretch/>
        </p:blipFill>
        <p:spPr>
          <a:xfrm>
            <a:off x="667857" y="1145124"/>
            <a:ext cx="843209" cy="669798"/>
          </a:xfrm>
          <a:prstGeom prst="rect">
            <a:avLst/>
          </a:prstGeom>
        </p:spPr>
      </p:pic>
      <p:sp>
        <p:nvSpPr>
          <p:cNvPr id="512" name="Oval 511"/>
          <p:cNvSpPr/>
          <p:nvPr userDrawn="1"/>
        </p:nvSpPr>
        <p:spPr bwMode="auto">
          <a:xfrm>
            <a:off x="228845" y="2573024"/>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13" name="Picture 512" descr="sentinel3.png"/>
          <p:cNvPicPr>
            <a:picLocks noChangeAspect="1"/>
          </p:cNvPicPr>
          <p:nvPr userDrawn="1"/>
        </p:nvPicPr>
        <p:blipFill rotWithShape="1">
          <a:blip r:embed="rId12" cstate="print"/>
          <a:srcRect l="5998" t="2705" r="25074"/>
          <a:stretch/>
        </p:blipFill>
        <p:spPr>
          <a:xfrm>
            <a:off x="523299" y="3178572"/>
            <a:ext cx="1409372" cy="1119526"/>
          </a:xfrm>
          <a:prstGeom prst="rect">
            <a:avLst/>
          </a:prstGeom>
        </p:spPr>
      </p:pic>
      <p:sp>
        <p:nvSpPr>
          <p:cNvPr id="514" name="Oval 513"/>
          <p:cNvSpPr/>
          <p:nvPr userDrawn="1"/>
        </p:nvSpPr>
        <p:spPr bwMode="auto">
          <a:xfrm>
            <a:off x="3697435" y="1918079"/>
            <a:ext cx="1558951" cy="1558951"/>
          </a:xfrm>
          <a:prstGeom prst="ellipse">
            <a:avLst/>
          </a:prstGeom>
          <a:gradFill flip="none" rotWithShape="1">
            <a:gsLst>
              <a:gs pos="57000">
                <a:schemeClr val="bg1">
                  <a:alpha val="0"/>
                </a:schemeClr>
              </a:gs>
              <a:gs pos="0">
                <a:schemeClr val="accent2">
                  <a:lumMod val="75000"/>
                  <a:alpha val="48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15" name="Picture 5" descr="jason-big.png"/>
          <p:cNvPicPr>
            <a:picLocks noChangeAspect="1"/>
          </p:cNvPicPr>
          <p:nvPr userDrawn="1"/>
        </p:nvPicPr>
        <p:blipFill>
          <a:blip r:embed="rId10" cstate="print"/>
          <a:srcRect/>
          <a:stretch>
            <a:fillRect/>
          </a:stretch>
        </p:blipFill>
        <p:spPr bwMode="auto">
          <a:xfrm rot="445958">
            <a:off x="4079004" y="2466463"/>
            <a:ext cx="795814" cy="567887"/>
          </a:xfrm>
          <a:prstGeom prst="rect">
            <a:avLst/>
          </a:prstGeom>
          <a:noFill/>
          <a:ln w="9525">
            <a:noFill/>
            <a:miter lim="800000"/>
            <a:headEnd/>
            <a:tailEnd/>
          </a:ln>
        </p:spPr>
      </p:pic>
      <p:sp>
        <p:nvSpPr>
          <p:cNvPr id="516" name="Oval 515"/>
          <p:cNvSpPr/>
          <p:nvPr userDrawn="1"/>
        </p:nvSpPr>
        <p:spPr bwMode="auto">
          <a:xfrm>
            <a:off x="5546139" y="3626136"/>
            <a:ext cx="1558951" cy="1558951"/>
          </a:xfrm>
          <a:prstGeom prst="ellipse">
            <a:avLst/>
          </a:prstGeom>
          <a:gradFill flip="none" rotWithShape="1">
            <a:gsLst>
              <a:gs pos="57000">
                <a:schemeClr val="bg1">
                  <a:alpha val="0"/>
                </a:schemeClr>
              </a:gs>
              <a:gs pos="0">
                <a:srgbClr val="00B5E2">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17" name="Content Placeholder 3" descr="msg.png"/>
          <p:cNvPicPr>
            <a:picLocks noChangeAspect="1"/>
          </p:cNvPicPr>
          <p:nvPr userDrawn="1"/>
        </p:nvPicPr>
        <p:blipFill>
          <a:blip r:embed="rId9" cstate="print"/>
          <a:srcRect/>
          <a:stretch>
            <a:fillRect/>
          </a:stretch>
        </p:blipFill>
        <p:spPr bwMode="auto">
          <a:xfrm rot="19090163">
            <a:off x="5949465" y="4025891"/>
            <a:ext cx="752301" cy="759443"/>
          </a:xfrm>
          <a:prstGeom prst="rect">
            <a:avLst/>
          </a:prstGeom>
          <a:noFill/>
          <a:ln w="9525">
            <a:noFill/>
            <a:miter lim="800000"/>
            <a:headEnd/>
            <a:tailEnd/>
          </a:ln>
        </p:spPr>
      </p:pic>
      <p:sp>
        <p:nvSpPr>
          <p:cNvPr id="518" name="Oval 517"/>
          <p:cNvSpPr/>
          <p:nvPr userDrawn="1"/>
        </p:nvSpPr>
        <p:spPr bwMode="auto">
          <a:xfrm>
            <a:off x="427125" y="1786399"/>
            <a:ext cx="1558951" cy="1417228"/>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pic>
        <p:nvPicPr>
          <p:cNvPr id="519" name="Picture 6" descr="metop.png"/>
          <p:cNvPicPr>
            <a:picLocks noChangeAspect="1"/>
          </p:cNvPicPr>
          <p:nvPr userDrawn="1"/>
        </p:nvPicPr>
        <p:blipFill>
          <a:blip r:embed="rId11" cstate="print"/>
          <a:srcRect/>
          <a:stretch>
            <a:fillRect/>
          </a:stretch>
        </p:blipFill>
        <p:spPr bwMode="auto">
          <a:xfrm rot="20313837">
            <a:off x="729832" y="1901522"/>
            <a:ext cx="1280557" cy="961574"/>
          </a:xfrm>
          <a:prstGeom prst="rect">
            <a:avLst/>
          </a:prstGeom>
          <a:noFill/>
          <a:ln w="9525">
            <a:noFill/>
            <a:miter lim="800000"/>
            <a:headEnd/>
            <a:tailEnd/>
          </a:ln>
        </p:spPr>
      </p:pic>
    </p:spTree>
    <p:extLst>
      <p:ext uri="{BB962C8B-B14F-4D97-AF65-F5344CB8AC3E}">
        <p14:creationId xmlns:p14="http://schemas.microsoft.com/office/powerpoint/2010/main" val="5848711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383383" y="3413760"/>
            <a:ext cx="5808619" cy="655080"/>
          </a:xfrm>
          <a:prstGeom prst="rect">
            <a:avLst/>
          </a:prstGeom>
          <a:solidFill>
            <a:schemeClr val="tx1">
              <a:alpha val="80000"/>
            </a:schemeClr>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defTabSz="1125444" eaLnBrk="0" hangingPunct="0">
              <a:spcBef>
                <a:spcPct val="50000"/>
              </a:spcBef>
            </a:pPr>
            <a:endParaRPr lang="en-GB" sz="1108">
              <a:solidFill>
                <a:srgbClr val="FFFFFF"/>
              </a:solidFill>
            </a:endParaRPr>
          </a:p>
        </p:txBody>
      </p:sp>
      <p:sp>
        <p:nvSpPr>
          <p:cNvPr id="3" name="Text Placeholder 2"/>
          <p:cNvSpPr>
            <a:spLocks noGrp="1"/>
          </p:cNvSpPr>
          <p:nvPr>
            <p:ph type="body" sz="quarter" idx="10" hasCustomPrompt="1"/>
          </p:nvPr>
        </p:nvSpPr>
        <p:spPr>
          <a:xfrm>
            <a:off x="6383383" y="3413760"/>
            <a:ext cx="5556649" cy="655080"/>
          </a:xfrm>
        </p:spPr>
        <p:txBody>
          <a:bodyPr anchor="ctr"/>
          <a:lstStyle>
            <a:lvl1pPr marL="0" indent="0" algn="r">
              <a:buNone/>
              <a:defRPr sz="2800" b="1">
                <a:solidFill>
                  <a:schemeClr val="bg1"/>
                </a:solidFill>
              </a:defRPr>
            </a:lvl1pPr>
            <a:lvl2pPr marL="562722" indent="0">
              <a:buNone/>
              <a:defRPr sz="3200">
                <a:solidFill>
                  <a:schemeClr val="bg1"/>
                </a:solidFill>
              </a:defRPr>
            </a:lvl2pPr>
            <a:lvl3pPr marL="1125443" indent="0">
              <a:buNone/>
              <a:defRPr sz="3200">
                <a:solidFill>
                  <a:schemeClr val="bg1"/>
                </a:solidFill>
              </a:defRPr>
            </a:lvl3pPr>
            <a:lvl4pPr marL="1688165" indent="0">
              <a:buNone/>
              <a:defRPr sz="3200">
                <a:solidFill>
                  <a:schemeClr val="bg1"/>
                </a:solidFill>
              </a:defRPr>
            </a:lvl4pPr>
            <a:lvl5pPr marL="2250887" indent="0">
              <a:buNone/>
              <a:defRPr sz="3200">
                <a:solidFill>
                  <a:schemeClr val="bg1"/>
                </a:solidFill>
              </a:defRPr>
            </a:lvl5pPr>
          </a:lstStyle>
          <a:p>
            <a:pPr lvl="0"/>
            <a:r>
              <a:rPr lang="en-US" dirty="0"/>
              <a:t>Section Title</a:t>
            </a:r>
            <a:endParaRPr lang="en-GB" dirty="0"/>
          </a:p>
        </p:txBody>
      </p:sp>
    </p:spTree>
    <p:extLst>
      <p:ext uri="{BB962C8B-B14F-4D97-AF65-F5344CB8AC3E}">
        <p14:creationId xmlns:p14="http://schemas.microsoft.com/office/powerpoint/2010/main" val="34691157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91860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166238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92203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14411"/>
          <a:stretch/>
        </p:blipFill>
        <p:spPr>
          <a:xfrm>
            <a:off x="2747039" y="1268341"/>
            <a:ext cx="9306388" cy="5310140"/>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9286372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slide - corporat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847051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Section slide - applications">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7871693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slide - programmes">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1427357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383383" y="3413760"/>
            <a:ext cx="5808619" cy="655080"/>
          </a:xfrm>
          <a:prstGeom prst="rect">
            <a:avLst/>
          </a:prstGeom>
          <a:solidFill>
            <a:schemeClr val="tx1">
              <a:alpha val="80000"/>
            </a:schemeClr>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a:ln>
                <a:noFill/>
              </a:ln>
              <a:solidFill>
                <a:schemeClr val="bg1"/>
              </a:solidFill>
              <a:effectLst/>
              <a:latin typeface="Tahoma" pitchFamily="34" charset="0"/>
            </a:endParaRPr>
          </a:p>
        </p:txBody>
      </p:sp>
      <p:sp>
        <p:nvSpPr>
          <p:cNvPr id="3" name="Text Placeholder 2"/>
          <p:cNvSpPr>
            <a:spLocks noGrp="1"/>
          </p:cNvSpPr>
          <p:nvPr>
            <p:ph type="body" sz="quarter" idx="10" hasCustomPrompt="1"/>
          </p:nvPr>
        </p:nvSpPr>
        <p:spPr>
          <a:xfrm>
            <a:off x="6383383" y="3413760"/>
            <a:ext cx="5556649" cy="655080"/>
          </a:xfrm>
        </p:spPr>
        <p:txBody>
          <a:bodyPr anchor="ctr"/>
          <a:lstStyle>
            <a:lvl1pPr marL="0" indent="0" algn="r">
              <a:buNone/>
              <a:defRPr sz="2800" b="1">
                <a:solidFill>
                  <a:schemeClr val="bg1"/>
                </a:solidFill>
              </a:defRPr>
            </a:lvl1pPr>
            <a:lvl2pPr marL="562722" indent="0">
              <a:buNone/>
              <a:defRPr sz="3200">
                <a:solidFill>
                  <a:schemeClr val="bg1"/>
                </a:solidFill>
              </a:defRPr>
            </a:lvl2pPr>
            <a:lvl3pPr marL="1125443" indent="0">
              <a:buNone/>
              <a:defRPr sz="3200">
                <a:solidFill>
                  <a:schemeClr val="bg1"/>
                </a:solidFill>
              </a:defRPr>
            </a:lvl3pPr>
            <a:lvl4pPr marL="1688165" indent="0">
              <a:buNone/>
              <a:defRPr sz="3200">
                <a:solidFill>
                  <a:schemeClr val="bg1"/>
                </a:solidFill>
              </a:defRPr>
            </a:lvl4pPr>
            <a:lvl5pPr marL="2250887" indent="0">
              <a:buNone/>
              <a:defRPr sz="3200">
                <a:solidFill>
                  <a:schemeClr val="bg1"/>
                </a:solidFill>
              </a:defRPr>
            </a:lvl5pPr>
          </a:lstStyle>
          <a:p>
            <a:pPr lvl="0"/>
            <a:r>
              <a:rPr lang="en-US" dirty="0"/>
              <a:t>Section Title</a:t>
            </a:r>
            <a:endParaRPr lang="en-GB" dirty="0"/>
          </a:p>
        </p:txBody>
      </p:sp>
    </p:spTree>
    <p:extLst>
      <p:ext uri="{BB962C8B-B14F-4D97-AF65-F5344CB8AC3E}">
        <p14:creationId xmlns:p14="http://schemas.microsoft.com/office/powerpoint/2010/main" val="37403100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Section slide - cooperatio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153484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slide ">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1" name="Picture 10" hidden="1"/>
          <p:cNvPicPr>
            <a:picLocks noChangeAspect="1"/>
          </p:cNvPicPr>
          <p:nvPr userDrawn="1"/>
        </p:nvPicPr>
        <p:blipFill rotWithShape="1">
          <a:blip r:embed="rId3">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Tree>
    <p:extLst>
      <p:ext uri="{BB962C8B-B14F-4D97-AF65-F5344CB8AC3E}">
        <p14:creationId xmlns:p14="http://schemas.microsoft.com/office/powerpoint/2010/main" val="9305568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2200613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baseline="0">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2692324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spcBef>
                <a:spcPts val="1200"/>
              </a:spcBef>
              <a:defRPr sz="3200"/>
            </a:lvl1pPr>
            <a:lvl2pPr>
              <a:spcBef>
                <a:spcPts val="1200"/>
              </a:spcBef>
              <a:defRPr sz="2800"/>
            </a:lvl2pPr>
            <a:lvl3pPr>
              <a:spcBef>
                <a:spcPts val="1200"/>
              </a:spcBef>
              <a:defRPr sz="2400"/>
            </a:lvl3pPr>
            <a:lvl4pPr>
              <a:spcBef>
                <a:spcPts val="1200"/>
              </a:spcBef>
              <a:defRPr sz="2000"/>
            </a:lvl4pPr>
            <a:lvl5pPr>
              <a:spcBef>
                <a:spcPts val="1200"/>
              </a:spcBef>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0250444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EPS-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8674"/>
          <a:stretch/>
        </p:blipFill>
        <p:spPr>
          <a:xfrm>
            <a:off x="125175" y="1249142"/>
            <a:ext cx="10281095" cy="532062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450796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209574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834322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dirty="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864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10943494" y="6604001"/>
            <a:ext cx="994507" cy="149225"/>
          </a:xfrm>
          <a:prstGeom prst="rect">
            <a:avLst/>
          </a:prstGeom>
          <a:noFill/>
          <a:ln w="9525">
            <a:noFill/>
            <a:miter lim="800000"/>
            <a:headEnd/>
            <a:tailEnd/>
          </a:ln>
        </p:spPr>
      </p:pic>
      <p:sp>
        <p:nvSpPr>
          <p:cNvPr id="6" name="Rectangle 39"/>
          <p:cNvSpPr>
            <a:spLocks noChangeArrowheads="1"/>
          </p:cNvSpPr>
          <p:nvPr userDrawn="1"/>
        </p:nvSpPr>
        <p:spPr bwMode="auto">
          <a:xfrm>
            <a:off x="405230" y="6610351"/>
            <a:ext cx="141064" cy="138499"/>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900" b="0">
                <a:solidFill>
                  <a:srgbClr val="00B5E2"/>
                </a:solidFill>
                <a:latin typeface="Arial" pitchFamily="34" charset="0"/>
                <a:cs typeface="Arial" pitchFamily="34" charset="0"/>
              </a:rPr>
              <a:pPr algn="ctr" eaLnBrk="0" hangingPunct="0">
                <a:defRPr/>
              </a:pPr>
              <a:t>‹#›</a:t>
            </a:fld>
            <a:endParaRPr lang="de-DE" sz="900" b="0" dirty="0">
              <a:solidFill>
                <a:srgbClr val="00B5E2"/>
              </a:solidFill>
              <a:latin typeface="Arial" pitchFamily="34" charset="0"/>
              <a:cs typeface="Arial" pitchFamily="34" charset="0"/>
            </a:endParaRPr>
          </a:p>
        </p:txBody>
      </p:sp>
      <p:sp>
        <p:nvSpPr>
          <p:cNvPr id="8" name="Rectangle 41"/>
          <p:cNvSpPr>
            <a:spLocks noGrp="1" noChangeArrowheads="1"/>
          </p:cNvSpPr>
          <p:nvPr>
            <p:ph type="subTitle" sz="quarter" idx="1"/>
          </p:nvPr>
        </p:nvSpPr>
        <p:spPr>
          <a:xfrm>
            <a:off x="318515" y="534839"/>
            <a:ext cx="11510070" cy="1413537"/>
          </a:xfrm>
        </p:spPr>
        <p:txBody>
          <a:bodyPr anchor="ctr"/>
          <a:lstStyle>
            <a:lvl1pPr marL="0" indent="0">
              <a:lnSpc>
                <a:spcPct val="100000"/>
              </a:lnSpc>
              <a:buNone/>
              <a:defRPr sz="3200" b="1" cap="all" baseline="0">
                <a:solidFill>
                  <a:schemeClr val="bg1"/>
                </a:solidFill>
              </a:defRPr>
            </a:lvl1pPr>
          </a:lstStyle>
          <a:p>
            <a:r>
              <a:rPr lang="en-US" dirty="0"/>
              <a:t>Click to edit Master subtitle style</a:t>
            </a:r>
            <a:endParaRPr lang="en-GB" dirty="0"/>
          </a:p>
        </p:txBody>
      </p:sp>
    </p:spTree>
    <p:extLst>
      <p:ext uri="{BB962C8B-B14F-4D97-AF65-F5344CB8AC3E}">
        <p14:creationId xmlns:p14="http://schemas.microsoft.com/office/powerpoint/2010/main" val="4497526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No Log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52000" indent="-252000">
              <a:spcBef>
                <a:spcPts val="2000"/>
              </a:spcBef>
              <a:defRPr/>
            </a:lvl1pPr>
            <a:lvl2pPr>
              <a:defRPr/>
            </a:lvl2pPr>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0" y="1"/>
            <a:ext cx="12192000" cy="779721"/>
          </a:xfrm>
        </p:spPr>
        <p:txBody>
          <a:bodyPr/>
          <a:lstStyle/>
          <a:p>
            <a:r>
              <a:rPr lang="en-US"/>
              <a:t>Click to edit Master title style</a:t>
            </a:r>
          </a:p>
        </p:txBody>
      </p:sp>
    </p:spTree>
    <p:extLst>
      <p:ext uri="{BB962C8B-B14F-4D97-AF65-F5344CB8AC3E}">
        <p14:creationId xmlns:p14="http://schemas.microsoft.com/office/powerpoint/2010/main" val="12658460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5541E-587A-5438-9263-2E08CBC65B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674"/>
          <a:stretch/>
        </p:blipFill>
        <p:spPr>
          <a:xfrm>
            <a:off x="361" y="0"/>
            <a:ext cx="12191639" cy="6857995"/>
          </a:xfrm>
          <a:prstGeom prst="rect">
            <a:avLst/>
          </a:prstGeom>
        </p:spPr>
      </p:pic>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32422784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6" y="230587"/>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900">
              <a:solidFill>
                <a:srgbClr val="FFFFFF"/>
              </a:solidFill>
            </a:endParaRPr>
          </a:p>
        </p:txBody>
      </p:sp>
      <p:pic>
        <p:nvPicPr>
          <p:cNvPr id="4" name="Picture 11" descr="EUMETSATLogo_hor_noTagline_solid_CMYK UPDATED version.png"/>
          <p:cNvPicPr>
            <a:picLocks noChangeAspect="1"/>
          </p:cNvPicPr>
          <p:nvPr userDrawn="1"/>
        </p:nvPicPr>
        <p:blipFill>
          <a:blip r:embed="rId3" cstate="print"/>
          <a:srcRect/>
          <a:stretch>
            <a:fillRect/>
          </a:stretch>
        </p:blipFill>
        <p:spPr bwMode="auto">
          <a:xfrm>
            <a:off x="8533611" y="532564"/>
            <a:ext cx="3217985" cy="482600"/>
          </a:xfrm>
          <a:prstGeom prst="rect">
            <a:avLst/>
          </a:prstGeom>
          <a:noFill/>
          <a:ln w="9525">
            <a:noFill/>
            <a:miter lim="800000"/>
            <a:headEnd/>
            <a:tailEnd/>
          </a:ln>
        </p:spPr>
      </p:pic>
      <p:grpSp>
        <p:nvGrpSpPr>
          <p:cNvPr id="5" name="Group 4"/>
          <p:cNvGrpSpPr/>
          <p:nvPr userDrawn="1"/>
        </p:nvGrpSpPr>
        <p:grpSpPr>
          <a:xfrm>
            <a:off x="8097604" y="6145001"/>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900">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900">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900">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900">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900">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900">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900">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900">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900">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name="Clip" r:id="rId4" imgW="3809524" imgH="2619048" progId="">
                    <p:embed/>
                  </p:oleObj>
                </mc:Choice>
                <mc:Fallback>
                  <p:oleObj name="Clip" r:id="rId4" imgW="3809524" imgH="2619048" progId="">
                    <p:embed/>
                    <p:pic>
                      <p:nvPicPr>
                        <p:cNvPr id="15"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900">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900">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900">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900">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900">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name="Clip" r:id="rId6" imgW="2835360" imgH="1920600" progId="">
                    <p:embed/>
                  </p:oleObj>
                </mc:Choice>
                <mc:Fallback>
                  <p:oleObj name="Clip" r:id="rId6" imgW="2835360" imgH="1920600" progId="">
                    <p:embed/>
                    <p:pic>
                      <p:nvPicPr>
                        <p:cNvPr id="18"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900">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900">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900">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900">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900">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900">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900">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900">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900">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900">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900">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900">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900">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900">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900">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900">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900">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900">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900">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900">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900">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900">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900">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900">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900">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900">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900">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900">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900">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900">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900">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900">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900">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900">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900">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900">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900">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8"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900">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900">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900">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a:solidFill>
                    <a:srgbClr val="FFFFFF"/>
                  </a:solidFill>
                </a:endParaRPr>
              </a:p>
            </p:txBody>
          </p:sp>
        </p:grpSp>
      </p:grpSp>
    </p:spTree>
    <p:extLst>
      <p:ext uri="{BB962C8B-B14F-4D97-AF65-F5344CB8AC3E}">
        <p14:creationId xmlns:p14="http://schemas.microsoft.com/office/powerpoint/2010/main" val="30899565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b="5000"/>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 y="4"/>
            <a:ext cx="12191998" cy="1008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9700" name="Rectangle 58"/>
          <p:cNvSpPr>
            <a:spLocks noGrp="1" noChangeArrowheads="1"/>
          </p:cNvSpPr>
          <p:nvPr>
            <p:ph type="body" idx="1"/>
          </p:nvPr>
        </p:nvSpPr>
        <p:spPr bwMode="auto">
          <a:xfrm>
            <a:off x="328248" y="1307465"/>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Rectangle 61" title="[DM_E_CONFID]"/>
          <p:cNvSpPr>
            <a:spLocks noChangeArrowheads="1"/>
          </p:cNvSpPr>
          <p:nvPr userDrawn="1"/>
        </p:nvSpPr>
        <p:spPr bwMode="auto">
          <a:xfrm>
            <a:off x="5139986" y="6648033"/>
            <a:ext cx="3113648" cy="151580"/>
          </a:xfrm>
          <a:prstGeom prst="rect">
            <a:avLst/>
          </a:prstGeom>
          <a:noFill/>
          <a:ln w="9525">
            <a:noFill/>
            <a:miter lim="800000"/>
            <a:headEnd/>
            <a:tailEnd/>
          </a:ln>
        </p:spPr>
        <p:txBody>
          <a:bodyPr wrap="square" lIns="0" tIns="0" rIns="0" bIns="0">
            <a:spAutoFit/>
          </a:bodyPr>
          <a:lstStyle/>
          <a:p>
            <a:pPr algn="ctr" eaLnBrk="0" hangingPunct="0">
              <a:defRPr/>
            </a:pPr>
            <a:endParaRPr lang="de-DE" sz="985" b="0" baseline="0" dirty="0">
              <a:solidFill>
                <a:srgbClr val="00B5E2"/>
              </a:solidFill>
              <a:latin typeface="Arial" pitchFamily="34" charset="0"/>
              <a:cs typeface="Arial" pitchFamily="34" charset="0"/>
            </a:endParaRPr>
          </a:p>
        </p:txBody>
      </p:sp>
      <p:sp>
        <p:nvSpPr>
          <p:cNvPr id="13" name="Rectangle 61" title="[DM_E_DOC_NO], v[DM_E_VER_NO], [DM_E_ISS_DATE]"/>
          <p:cNvSpPr>
            <a:spLocks noChangeArrowheads="1"/>
          </p:cNvSpPr>
          <p:nvPr userDrawn="1"/>
        </p:nvSpPr>
        <p:spPr bwMode="auto">
          <a:xfrm>
            <a:off x="665870" y="6648033"/>
            <a:ext cx="4026445" cy="153888"/>
          </a:xfrm>
          <a:prstGeom prst="rect">
            <a:avLst/>
          </a:prstGeom>
          <a:noFill/>
          <a:ln w="9525">
            <a:noFill/>
            <a:miter lim="800000"/>
            <a:headEnd/>
            <a:tailEnd/>
          </a:ln>
        </p:spPr>
        <p:txBody>
          <a:bodyPr wrap="square" lIns="0" tIns="0" rIns="0" bIns="0">
            <a:spAutoFit/>
          </a:bodyPr>
          <a:lstStyle/>
          <a:p>
            <a:r>
              <a:rPr lang="pt-BR" sz="1000" b="0">
                <a:solidFill>
                  <a:srgbClr val="00B0F0"/>
                </a:solidFill>
              </a:rPr>
              <a:t>EUM/RSP/VWG/24/1403958, v1 Draft, 7 March 2024</a:t>
            </a:r>
            <a:endParaRPr lang="en-GB" sz="1000" b="0" dirty="0">
              <a:solidFill>
                <a:srgbClr val="00B0F0"/>
              </a:solidFill>
            </a:endParaRPr>
          </a:p>
        </p:txBody>
      </p:sp>
      <p:sp>
        <p:nvSpPr>
          <p:cNvPr id="2" name="Rectangle 1"/>
          <p:cNvSpPr/>
          <p:nvPr userDrawn="1"/>
        </p:nvSpPr>
        <p:spPr>
          <a:xfrm>
            <a:off x="218080" y="6593586"/>
            <a:ext cx="359394" cy="262829"/>
          </a:xfrm>
          <a:prstGeom prst="rect">
            <a:avLst/>
          </a:prstGeom>
        </p:spPr>
        <p:txBody>
          <a:bodyPr wrap="none">
            <a:spAutoFit/>
          </a:bodyPr>
          <a:lstStyle/>
          <a:p>
            <a:fld id="{FF9CC606-8418-49EA-9DB7-3FFD72983DD3}" type="slidenum">
              <a:rPr lang="de-DE" sz="1108" b="0" smtClean="0">
                <a:solidFill>
                  <a:srgbClr val="00B5E2"/>
                </a:solidFill>
                <a:latin typeface="Arial" pitchFamily="34" charset="0"/>
                <a:cs typeface="Arial" pitchFamily="34" charset="0"/>
              </a:rPr>
              <a:pPr/>
              <a:t>‹#›</a:t>
            </a:fld>
            <a:endParaRPr lang="en-GB" sz="1108" dirty="0"/>
          </a:p>
        </p:txBody>
      </p:sp>
      <p:pic>
        <p:nvPicPr>
          <p:cNvPr id="8" name="Picture 6"/>
          <p:cNvPicPr>
            <a:picLocks noChangeAspect="1" noChangeArrowheads="1"/>
          </p:cNvPicPr>
          <p:nvPr userDrawn="1"/>
        </p:nvPicPr>
        <p:blipFill>
          <a:blip r:embed="rId13" cstate="print"/>
          <a:srcRect/>
          <a:stretch>
            <a:fillRect/>
          </a:stretch>
        </p:blipFill>
        <p:spPr bwMode="auto">
          <a:xfrm>
            <a:off x="11147550" y="6650388"/>
            <a:ext cx="808037" cy="149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70" r:id="rId1"/>
    <p:sldLayoutId id="2147487672" r:id="rId2"/>
    <p:sldLayoutId id="2147487664" r:id="rId3"/>
    <p:sldLayoutId id="2147487671" r:id="rId4"/>
    <p:sldLayoutId id="2147487673" r:id="rId5"/>
    <p:sldLayoutId id="2147487679" r:id="rId6"/>
    <p:sldLayoutId id="2147487689" r:id="rId7"/>
    <p:sldLayoutId id="2147487692" r:id="rId8"/>
    <p:sldLayoutId id="2147487726" r:id="rId9"/>
    <p:sldLayoutId id="2147487735" r:id="rId10"/>
  </p:sldLayoutIdLst>
  <p:transition/>
  <p:txStyles>
    <p:titleStyle>
      <a:lvl1pPr marL="220791"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b="5000"/>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 y="4"/>
            <a:ext cx="12191998" cy="1008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9700" name="Rectangle 58"/>
          <p:cNvSpPr>
            <a:spLocks noGrp="1" noChangeArrowheads="1"/>
          </p:cNvSpPr>
          <p:nvPr>
            <p:ph type="body" idx="1"/>
          </p:nvPr>
        </p:nvSpPr>
        <p:spPr bwMode="auto">
          <a:xfrm>
            <a:off x="328248" y="1307465"/>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Rectangle 61" title="[DM_E_CONFID]"/>
          <p:cNvSpPr>
            <a:spLocks noChangeArrowheads="1"/>
          </p:cNvSpPr>
          <p:nvPr userDrawn="1"/>
        </p:nvSpPr>
        <p:spPr bwMode="auto">
          <a:xfrm>
            <a:off x="4736126" y="6649210"/>
            <a:ext cx="3113648" cy="151580"/>
          </a:xfrm>
          <a:prstGeom prst="rect">
            <a:avLst/>
          </a:prstGeom>
          <a:noFill/>
          <a:ln w="9525">
            <a:noFill/>
            <a:miter lim="800000"/>
            <a:headEnd/>
            <a:tailEnd/>
          </a:ln>
        </p:spPr>
        <p:txBody>
          <a:bodyPr wrap="square" lIns="0" tIns="0" rIns="0" bIns="0">
            <a:spAutoFit/>
          </a:bodyPr>
          <a:lstStyle/>
          <a:p>
            <a:pPr algn="ctr" eaLnBrk="0" hangingPunct="0">
              <a:defRPr/>
            </a:pPr>
            <a:endParaRPr lang="de-DE" sz="985" b="0" dirty="0">
              <a:solidFill>
                <a:srgbClr val="00B5E2"/>
              </a:solidFill>
              <a:latin typeface="Arial" pitchFamily="34" charset="0"/>
              <a:cs typeface="Arial" pitchFamily="34" charset="0"/>
            </a:endParaRPr>
          </a:p>
        </p:txBody>
      </p:sp>
      <p:sp>
        <p:nvSpPr>
          <p:cNvPr id="13" name="Rectangle 61" title="[DM_E_DOC_NO], v[DM_E_VER_NO], [DM_E_ISS_DATE]"/>
          <p:cNvSpPr>
            <a:spLocks noChangeArrowheads="1"/>
          </p:cNvSpPr>
          <p:nvPr userDrawn="1"/>
        </p:nvSpPr>
        <p:spPr bwMode="auto">
          <a:xfrm>
            <a:off x="665872" y="6649210"/>
            <a:ext cx="3395003" cy="153888"/>
          </a:xfrm>
          <a:prstGeom prst="rect">
            <a:avLst/>
          </a:prstGeom>
          <a:noFill/>
          <a:ln w="9525">
            <a:noFill/>
            <a:miter lim="800000"/>
            <a:headEnd/>
            <a:tailEnd/>
          </a:ln>
        </p:spPr>
        <p:txBody>
          <a:bodyPr wrap="square" lIns="0" tIns="0" rIns="0" bIns="0">
            <a:spAutoFit/>
          </a:bodyPr>
          <a:lstStyle/>
          <a:p>
            <a:r>
              <a:rPr lang="pt-BR" sz="1000" b="0" dirty="0">
                <a:solidFill>
                  <a:srgbClr val="00B0F0"/>
                </a:solidFill>
              </a:rPr>
              <a:t>EUM/RSP/VWG/24/1394719, v1 Draft, 13 January 2024</a:t>
            </a:r>
            <a:endParaRPr lang="en-GB" sz="1000" b="0" dirty="0">
              <a:solidFill>
                <a:srgbClr val="00B0F0"/>
              </a:solidFill>
            </a:endParaRPr>
          </a:p>
        </p:txBody>
      </p:sp>
      <p:sp>
        <p:nvSpPr>
          <p:cNvPr id="2" name="Rectangle 1"/>
          <p:cNvSpPr/>
          <p:nvPr userDrawn="1"/>
        </p:nvSpPr>
        <p:spPr>
          <a:xfrm>
            <a:off x="218080" y="6593586"/>
            <a:ext cx="359394" cy="262829"/>
          </a:xfrm>
          <a:prstGeom prst="rect">
            <a:avLst/>
          </a:prstGeom>
        </p:spPr>
        <p:txBody>
          <a:bodyPr wrap="none">
            <a:spAutoFit/>
          </a:bodyPr>
          <a:lstStyle/>
          <a:p>
            <a:fld id="{FF9CC606-8418-49EA-9DB7-3FFD72983DD3}" type="slidenum">
              <a:rPr lang="de-DE" sz="1108" b="0" smtClean="0">
                <a:solidFill>
                  <a:srgbClr val="00B5E2"/>
                </a:solidFill>
                <a:latin typeface="Arial" pitchFamily="34" charset="0"/>
                <a:cs typeface="Arial" pitchFamily="34" charset="0"/>
              </a:rPr>
              <a:pPr/>
              <a:t>‹#›</a:t>
            </a:fld>
            <a:endParaRPr lang="en-GB" sz="1108" dirty="0">
              <a:solidFill>
                <a:srgbClr val="FFFFFF"/>
              </a:solidFill>
            </a:endParaRPr>
          </a:p>
        </p:txBody>
      </p:sp>
      <p:pic>
        <p:nvPicPr>
          <p:cNvPr id="8" name="Picture 6"/>
          <p:cNvPicPr>
            <a:picLocks noChangeAspect="1" noChangeArrowheads="1"/>
          </p:cNvPicPr>
          <p:nvPr userDrawn="1"/>
        </p:nvPicPr>
        <p:blipFill>
          <a:blip r:embed="rId8" cstate="print"/>
          <a:srcRect/>
          <a:stretch>
            <a:fillRect/>
          </a:stretch>
        </p:blipFill>
        <p:spPr bwMode="auto">
          <a:xfrm>
            <a:off x="11147550" y="6650388"/>
            <a:ext cx="808037" cy="149225"/>
          </a:xfrm>
          <a:prstGeom prst="rect">
            <a:avLst/>
          </a:prstGeom>
          <a:noFill/>
          <a:ln w="9525">
            <a:noFill/>
            <a:miter lim="800000"/>
            <a:headEnd/>
            <a:tailEnd/>
          </a:ln>
        </p:spPr>
      </p:pic>
    </p:spTree>
    <p:extLst>
      <p:ext uri="{BB962C8B-B14F-4D97-AF65-F5344CB8AC3E}">
        <p14:creationId xmlns:p14="http://schemas.microsoft.com/office/powerpoint/2010/main" val="4096468333"/>
      </p:ext>
    </p:extLst>
  </p:cSld>
  <p:clrMap bg1="lt1" tx1="dk1" bg2="lt2" tx2="dk2" accent1="accent1" accent2="accent2" accent3="accent3" accent4="accent4" accent5="accent5" accent6="accent6" hlink="hlink" folHlink="folHlink"/>
  <p:sldLayoutIdLst>
    <p:sldLayoutId id="2147487730" r:id="rId1"/>
    <p:sldLayoutId id="2147487731" r:id="rId2"/>
    <p:sldLayoutId id="2147487732" r:id="rId3"/>
    <p:sldLayoutId id="2147487733" r:id="rId4"/>
    <p:sldLayoutId id="2147487734" r:id="rId5"/>
  </p:sldLayoutIdLst>
  <p:transition/>
  <p:txStyles>
    <p:titleStyle>
      <a:lvl1pPr marL="220791"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Bahnschrift Light" panose="020B0502040204020203"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Bahnschrift Light" panose="020B0502040204020203"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Bahnschrift Light" panose="020B0502040204020203"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Bahnschrift Light" panose="020B0502040204020203"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Bahnschrift Light" panose="020B0502040204020203"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Bahnschrift SemiLight" panose="020B0502040204020203" pitchFamily="34"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r>
              <a:rPr lang="pt-BR" sz="1000" b="0" dirty="0">
                <a:solidFill>
                  <a:srgbClr val="00B0F0"/>
                </a:solidFill>
              </a:rPr>
              <a:t>EUM/RSP/VWG/24/1394719, v1 Draft, 13 January 2024</a:t>
            </a:r>
            <a:endParaRPr lang="en-GB" sz="1000" b="0" dirty="0">
              <a:solidFill>
                <a:srgbClr val="00B0F0"/>
              </a:solidFill>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Bahnschrift Light" panose="020B0502040204020203" pitchFamily="34" charset="0"/>
                <a:ea typeface="Roboto" panose="02000000000000000000" pitchFamily="2" charset="0"/>
                <a:cs typeface="Arial" pitchFamily="34" charset="0"/>
              </a:rPr>
              <a:pPr algn="r"/>
              <a:t>‹#›</a:t>
            </a:fld>
            <a:endParaRPr lang="en-GB" sz="1050" dirty="0">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1734353532"/>
      </p:ext>
    </p:extLst>
  </p:cSld>
  <p:clrMap bg1="lt1" tx1="dk1" bg2="lt2" tx2="dk2" accent1="accent1" accent2="accent2" accent3="accent3" accent4="accent4" accent5="accent5" accent6="accent6" hlink="hlink" folHlink="folHlink"/>
  <p:sldLayoutIdLst>
    <p:sldLayoutId id="2147487742" r:id="rId1"/>
    <p:sldLayoutId id="2147487743" r:id="rId2"/>
    <p:sldLayoutId id="2147487744" r:id="rId3"/>
    <p:sldLayoutId id="2147487746" r:id="rId4"/>
    <p:sldLayoutId id="2147487747" r:id="rId5"/>
    <p:sldLayoutId id="2147487749" r:id="rId6"/>
    <p:sldLayoutId id="2147487753" r:id="rId7"/>
    <p:sldLayoutId id="2147487754" r:id="rId8"/>
    <p:sldLayoutId id="2147487755" r:id="rId9"/>
    <p:sldLayoutId id="2147487757" r:id="rId10"/>
  </p:sldLayoutIdLst>
  <p:transition/>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Roboto" panose="02000000000000000000" pitchFamily="2"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pt-BR" sz="1000" b="0" baseline="0">
                <a:solidFill>
                  <a:srgbClr val="00B5E2"/>
                </a:solidFill>
                <a:latin typeface="Roboto" panose="02000000000000000000" pitchFamily="2" charset="0"/>
                <a:ea typeface="Roboto" panose="02000000000000000000" pitchFamily="2" charset="0"/>
                <a:cs typeface="Arial" pitchFamily="34" charset="0"/>
              </a:rPr>
              <a:t>EUM/RSP/VWG/22/1276615, v1 Draft, 17 January 2022</a:t>
            </a: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Roboto" panose="02000000000000000000" pitchFamily="2" charset="0"/>
                <a:ea typeface="Roboto" panose="02000000000000000000" pitchFamily="2" charset="0"/>
                <a:cs typeface="Arial" pitchFamily="34" charset="0"/>
              </a:rPr>
              <a:pPr algn="r"/>
              <a:t>‹#›</a:t>
            </a:fld>
            <a:endParaRPr lang="en-GB" sz="1050" dirty="0">
              <a:latin typeface="Roboto" panose="02000000000000000000" pitchFamily="2" charset="0"/>
              <a:ea typeface="Roboto" panose="02000000000000000000" pitchFamily="2" charset="0"/>
            </a:endParaRPr>
          </a:p>
        </p:txBody>
      </p:sp>
      <p:sp>
        <p:nvSpPr>
          <p:cNvPr id="17" name="Footer Placeholder 1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18" name="Slide Number Placeholder 17"/>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EC1BB-AD8F-47F9-B321-DB3383DDF50B}" type="slidenum">
              <a:rPr lang="en-GB" smtClean="0"/>
              <a:t>‹#›</a:t>
            </a:fld>
            <a:endParaRPr lang="en-GB"/>
          </a:p>
        </p:txBody>
      </p:sp>
    </p:spTree>
    <p:extLst>
      <p:ext uri="{BB962C8B-B14F-4D97-AF65-F5344CB8AC3E}">
        <p14:creationId xmlns:p14="http://schemas.microsoft.com/office/powerpoint/2010/main" val="925124094"/>
      </p:ext>
    </p:extLst>
  </p:cSld>
  <p:clrMap bg1="lt1" tx1="dk1" bg2="lt2" tx2="dk2" accent1="accent1" accent2="accent2" accent3="accent3" accent4="accent4" accent5="accent5" accent6="accent6" hlink="hlink" folHlink="folHlink"/>
  <p:sldLayoutIdLst>
    <p:sldLayoutId id="2147487716" r:id="rId1"/>
  </p:sldLayoutIdLst>
  <p:transition/>
  <p:txStyles>
    <p:titleStyle>
      <a:lvl1pPr marL="220791" algn="l" rtl="0" eaLnBrk="1" fontAlgn="base" hangingPunct="1">
        <a:spcBef>
          <a:spcPct val="0"/>
        </a:spcBef>
        <a:spcAft>
          <a:spcPct val="0"/>
        </a:spcAft>
        <a:defRPr sz="32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s://user.eumetsat.int/resources/user-guides/metop-sg-test-data" TargetMode="External"/><Relationship Id="rId4" Type="http://schemas.openxmlformats.org/officeDocument/2006/relationships/hyperlink" Target="https://www.eumetsat.int/eps-sg-user-test-dat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a:extLst>
              <a:ext uri="{FF2B5EF4-FFF2-40B4-BE49-F238E27FC236}">
                <a16:creationId xmlns:a16="http://schemas.microsoft.com/office/drawing/2014/main" id="{1FBD1B6C-1825-4B2E-0427-7A783B5E739E}"/>
              </a:ext>
            </a:extLst>
          </p:cNvPr>
          <p:cNvSpPr txBox="1"/>
          <p:nvPr/>
        </p:nvSpPr>
        <p:spPr>
          <a:xfrm>
            <a:off x="333450" y="1402309"/>
            <a:ext cx="7782939" cy="2394841"/>
          </a:xfrm>
          <a:prstGeom prst="rect">
            <a:avLst/>
          </a:prstGeom>
          <a:solidFill>
            <a:schemeClr val="bg1"/>
          </a:solidFill>
        </p:spPr>
        <p:txBody>
          <a:bodyPr wrap="square" lIns="288000" tIns="180000" rIns="288000" bIns="180000" rtlCol="0" anchor="t" anchorCtr="0">
            <a:spAutoFit/>
          </a:bodyPr>
          <a:lstStyle/>
          <a:p>
            <a:pPr>
              <a:defRPr/>
            </a:pPr>
            <a:r>
              <a:rPr lang="en-GB" sz="3200" spc="-100" dirty="0">
                <a:solidFill>
                  <a:schemeClr val="tx1"/>
                </a:solidFill>
                <a:latin typeface="Arial" panose="020B0604020202020204" pitchFamily="34" charset="0"/>
                <a:cs typeface="Arial" panose="020B0604020202020204" pitchFamily="34" charset="0"/>
              </a:rPr>
              <a:t>EPS-SG Mission Status &amp; MW missions</a:t>
            </a:r>
          </a:p>
          <a:p>
            <a:pPr>
              <a:defRPr/>
            </a:pPr>
            <a:endParaRPr lang="en-GB" sz="3200" spc="-100" dirty="0">
              <a:solidFill>
                <a:schemeClr val="tx1"/>
              </a:solidFill>
              <a:latin typeface="Arial" panose="020B0604020202020204" pitchFamily="34" charset="0"/>
              <a:cs typeface="Arial" panose="020B0604020202020204" pitchFamily="34" charset="0"/>
            </a:endParaRPr>
          </a:p>
          <a:p>
            <a:pPr defTabSz="1031875">
              <a:tabLst>
                <a:tab pos="2335213" algn="l"/>
                <a:tab pos="5024438" algn="l"/>
              </a:tabLst>
              <a:defRPr/>
            </a:pPr>
            <a:r>
              <a:rPr lang="en-GB" sz="2000" spc="-100" dirty="0">
                <a:solidFill>
                  <a:schemeClr val="tx1"/>
                </a:solidFill>
                <a:latin typeface="Arial" panose="020B0604020202020204" pitchFamily="34" charset="0"/>
                <a:cs typeface="Arial" panose="020B0604020202020204" pitchFamily="34" charset="0"/>
              </a:rPr>
              <a:t>Thierry Marbach	Christophe </a:t>
            </a:r>
            <a:r>
              <a:rPr lang="en-GB" sz="2000" spc="-100" dirty="0" err="1">
                <a:solidFill>
                  <a:schemeClr val="tx1"/>
                </a:solidFill>
                <a:latin typeface="Arial" panose="020B0604020202020204" pitchFamily="34" charset="0"/>
                <a:cs typeface="Arial" panose="020B0604020202020204" pitchFamily="34" charset="0"/>
              </a:rPr>
              <a:t>Accadia</a:t>
            </a:r>
            <a:r>
              <a:rPr lang="en-GB" sz="2000" spc="-100" dirty="0">
                <a:solidFill>
                  <a:schemeClr val="tx1"/>
                </a:solidFill>
                <a:latin typeface="Arial" panose="020B0604020202020204" pitchFamily="34" charset="0"/>
                <a:cs typeface="Arial" panose="020B0604020202020204" pitchFamily="34" charset="0"/>
              </a:rPr>
              <a:t>	Rosemary Munro</a:t>
            </a:r>
          </a:p>
          <a:p>
            <a:pPr defTabSz="1166813">
              <a:tabLst>
                <a:tab pos="2335213" algn="l"/>
                <a:tab pos="2417763" algn="l"/>
                <a:tab pos="5024438" algn="l"/>
              </a:tabLst>
              <a:defRPr/>
            </a:pPr>
            <a:r>
              <a:rPr lang="en-GB" sz="1400" b="0" spc="-100" dirty="0">
                <a:solidFill>
                  <a:schemeClr val="tx1"/>
                </a:solidFill>
                <a:latin typeface="Arial" panose="020B0604020202020204" pitchFamily="34" charset="0"/>
                <a:cs typeface="Arial" panose="020B0604020202020204" pitchFamily="34" charset="0"/>
              </a:rPr>
              <a:t>Project Scientist for Cal/Val	Passive MW &amp; RO Team Leader	EPS-SG Programme Scientist</a:t>
            </a:r>
          </a:p>
          <a:p>
            <a:pPr>
              <a:defRPr/>
            </a:pPr>
            <a:endParaRPr lang="en-GB" sz="1400" spc="-100" dirty="0">
              <a:solidFill>
                <a:schemeClr val="tx1"/>
              </a:solidFill>
              <a:latin typeface="Arial" panose="020B0604020202020204" pitchFamily="34" charset="0"/>
              <a:cs typeface="Arial" panose="020B0604020202020204" pitchFamily="34" charset="0"/>
            </a:endParaRPr>
          </a:p>
          <a:p>
            <a:pPr>
              <a:defRPr/>
            </a:pPr>
            <a:r>
              <a:rPr lang="en-GB" sz="2000" b="0" spc="-100" dirty="0">
                <a:solidFill>
                  <a:schemeClr val="tx1"/>
                </a:solidFill>
                <a:latin typeface="Arial" panose="020B0604020202020204" pitchFamily="34" charset="0"/>
                <a:cs typeface="Arial" panose="020B0604020202020204" pitchFamily="34" charset="0"/>
              </a:rPr>
              <a:t>GISCS Annual Meeting 2024, 11-15 March 2024, EUMETSAT</a:t>
            </a:r>
          </a:p>
        </p:txBody>
      </p:sp>
    </p:spTree>
    <p:extLst>
      <p:ext uri="{BB962C8B-B14F-4D97-AF65-F5344CB8AC3E}">
        <p14:creationId xmlns:p14="http://schemas.microsoft.com/office/powerpoint/2010/main" val="9933337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9610-A0B4-D0AF-FE82-18F5EF634BBF}"/>
              </a:ext>
            </a:extLst>
          </p:cNvPr>
          <p:cNvSpPr>
            <a:spLocks noGrp="1"/>
          </p:cNvSpPr>
          <p:nvPr>
            <p:ph type="title"/>
          </p:nvPr>
        </p:nvSpPr>
        <p:spPr/>
        <p:txBody>
          <a:bodyPr/>
          <a:lstStyle/>
          <a:p>
            <a:r>
              <a:rPr lang="en-GB" altLang="en-US" sz="2800" dirty="0">
                <a:solidFill>
                  <a:srgbClr val="FFFFFF"/>
                </a:solidFill>
                <a:latin typeface="Arial" pitchFamily="34" charset="0"/>
                <a:cs typeface="Arial" pitchFamily="34" charset="0"/>
              </a:rPr>
              <a:t>EPS-SG Sounding missions: Enhancements and Innovations</a:t>
            </a:r>
            <a:endParaRPr lang="en-GB" sz="2800" dirty="0"/>
          </a:p>
        </p:txBody>
      </p:sp>
      <p:graphicFrame>
        <p:nvGraphicFramePr>
          <p:cNvPr id="3" name="Table 2">
            <a:extLst>
              <a:ext uri="{FF2B5EF4-FFF2-40B4-BE49-F238E27FC236}">
                <a16:creationId xmlns:a16="http://schemas.microsoft.com/office/drawing/2014/main" id="{D36B3F14-412E-F488-92C2-5190190153DF}"/>
              </a:ext>
            </a:extLst>
          </p:cNvPr>
          <p:cNvGraphicFramePr>
            <a:graphicFrameLocks noGrp="1"/>
          </p:cNvGraphicFramePr>
          <p:nvPr>
            <p:extLst>
              <p:ext uri="{D42A27DB-BD31-4B8C-83A1-F6EECF244321}">
                <p14:modId xmlns:p14="http://schemas.microsoft.com/office/powerpoint/2010/main" val="2646755611"/>
              </p:ext>
            </p:extLst>
          </p:nvPr>
        </p:nvGraphicFramePr>
        <p:xfrm>
          <a:off x="196599" y="944768"/>
          <a:ext cx="11699565" cy="5464934"/>
        </p:xfrm>
        <a:graphic>
          <a:graphicData uri="http://schemas.openxmlformats.org/drawingml/2006/table">
            <a:tbl>
              <a:tblPr firstRow="1" bandRow="1">
                <a:tableStyleId>{93296810-A885-4BE3-A3E7-6D5BEEA58F35}</a:tableStyleId>
              </a:tblPr>
              <a:tblGrid>
                <a:gridCol w="3532719">
                  <a:extLst>
                    <a:ext uri="{9D8B030D-6E8A-4147-A177-3AD203B41FA5}">
                      <a16:colId xmlns:a16="http://schemas.microsoft.com/office/drawing/2014/main" val="20000"/>
                    </a:ext>
                  </a:extLst>
                </a:gridCol>
                <a:gridCol w="3093916">
                  <a:extLst>
                    <a:ext uri="{9D8B030D-6E8A-4147-A177-3AD203B41FA5}">
                      <a16:colId xmlns:a16="http://schemas.microsoft.com/office/drawing/2014/main" val="20001"/>
                    </a:ext>
                  </a:extLst>
                </a:gridCol>
                <a:gridCol w="2601983">
                  <a:extLst>
                    <a:ext uri="{9D8B030D-6E8A-4147-A177-3AD203B41FA5}">
                      <a16:colId xmlns:a16="http://schemas.microsoft.com/office/drawing/2014/main" val="20002"/>
                    </a:ext>
                  </a:extLst>
                </a:gridCol>
                <a:gridCol w="2470947">
                  <a:extLst>
                    <a:ext uri="{9D8B030D-6E8A-4147-A177-3AD203B41FA5}">
                      <a16:colId xmlns:a16="http://schemas.microsoft.com/office/drawing/2014/main" val="20003"/>
                    </a:ext>
                  </a:extLst>
                </a:gridCol>
              </a:tblGrid>
              <a:tr h="1037399">
                <a:tc>
                  <a:txBody>
                    <a:bodyPr/>
                    <a:lstStyle/>
                    <a:p>
                      <a:pPr algn="ctr">
                        <a:spcAft>
                          <a:spcPts val="0"/>
                        </a:spcAft>
                      </a:pPr>
                      <a:r>
                        <a:rPr lang="en-GB" sz="2000" dirty="0">
                          <a:solidFill>
                            <a:schemeClr val="tx1"/>
                          </a:solidFill>
                          <a:latin typeface="Arial" panose="020B0604020202020204" pitchFamily="34" charset="0"/>
                          <a:cs typeface="Arial" panose="020B0604020202020204" pitchFamily="34" charset="0"/>
                        </a:rPr>
                        <a:t>Main Payload</a:t>
                      </a:r>
                      <a:endParaRPr lang="en-GB" sz="20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algn="ctr">
                        <a:spcAft>
                          <a:spcPts val="0"/>
                        </a:spcAft>
                      </a:pPr>
                      <a:r>
                        <a:rPr lang="en-GB" sz="1800" dirty="0">
                          <a:solidFill>
                            <a:schemeClr val="tx1"/>
                          </a:solidFill>
                          <a:latin typeface="Arial" panose="020B0604020202020204" pitchFamily="34" charset="0"/>
                          <a:cs typeface="Arial" panose="020B0604020202020204" pitchFamily="34" charset="0"/>
                        </a:rPr>
                        <a:t>Enhanced Capabilities</a:t>
                      </a:r>
                      <a:endParaRPr lang="en-GB" sz="18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Arial" panose="020B0604020202020204" pitchFamily="34" charset="0"/>
                          <a:cs typeface="Arial" panose="020B0604020202020204" pitchFamily="34" charset="0"/>
                        </a:rPr>
                        <a:t>Innovative</a:t>
                      </a:r>
                      <a:r>
                        <a:rPr lang="en-GB" sz="1800" kern="1200" baseline="0" dirty="0">
                          <a:solidFill>
                            <a:schemeClr val="tx1"/>
                          </a:solidFill>
                          <a:latin typeface="Arial" panose="020B0604020202020204" pitchFamily="34" charset="0"/>
                          <a:cs typeface="Arial" panose="020B0604020202020204" pitchFamily="34" charset="0"/>
                        </a:rPr>
                        <a:t> Capabilities</a:t>
                      </a:r>
                      <a:endParaRPr lang="en-GB" sz="18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marL="0" algn="ctr" defTabSz="914400" rtl="0" eaLnBrk="1" latinLnBrk="0" hangingPunct="1">
                        <a:spcAft>
                          <a:spcPts val="0"/>
                        </a:spcAft>
                      </a:pPr>
                      <a:r>
                        <a:rPr lang="en-GB" sz="1800" kern="1200" dirty="0">
                          <a:solidFill>
                            <a:schemeClr val="tx1"/>
                          </a:solidFill>
                          <a:latin typeface="Arial" panose="020B0604020202020204" pitchFamily="34" charset="0"/>
                          <a:cs typeface="Arial" panose="020B0604020202020204" pitchFamily="34" charset="0"/>
                        </a:rPr>
                        <a:t>Applications Benefitting</a:t>
                      </a:r>
                      <a:endParaRPr lang="en-GB" sz="18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extLst>
                  <a:ext uri="{0D108BD9-81ED-4DB2-BD59-A6C34878D82A}">
                    <a16:rowId xmlns:a16="http://schemas.microsoft.com/office/drawing/2014/main" val="10000"/>
                  </a:ext>
                </a:extLst>
              </a:tr>
              <a:tr h="1210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u="none" strike="noStrike" cap="none" normalizeH="0" baseline="0" dirty="0">
                          <a:ln>
                            <a:noFill/>
                          </a:ln>
                          <a:effectLst/>
                          <a:latin typeface="Arial" panose="020B0604020202020204" pitchFamily="34" charset="0"/>
                          <a:cs typeface="Arial" panose="020B0604020202020204" pitchFamily="34" charset="0"/>
                        </a:rPr>
                        <a:t>High-Resolution Infrared Sounding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cap="none" normalizeH="0" baseline="0" dirty="0">
                          <a:ln>
                            <a:noFill/>
                          </a:ln>
                          <a:effectLst/>
                          <a:latin typeface="Arial" panose="020B0604020202020204" pitchFamily="34" charset="0"/>
                          <a:cs typeface="Arial" panose="020B0604020202020204" pitchFamily="34" charset="0"/>
                        </a:rPr>
                        <a:t>(IASI-NG)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IASI</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spc="-30" dirty="0">
                          <a:latin typeface="Arial" panose="020B0604020202020204" pitchFamily="34" charset="0"/>
                          <a:cs typeface="Arial" panose="020B0604020202020204" pitchFamily="34" charset="0"/>
                        </a:rPr>
                        <a:t>+</a:t>
                      </a:r>
                      <a:r>
                        <a:rPr lang="en-GB" sz="1600" spc="-30" baseline="0" dirty="0">
                          <a:latin typeface="Arial" panose="020B0604020202020204" pitchFamily="34" charset="0"/>
                          <a:cs typeface="Arial" panose="020B0604020202020204" pitchFamily="34" charset="0"/>
                        </a:rPr>
                        <a:t>75% information in temperature profiles</a:t>
                      </a:r>
                    </a:p>
                    <a:p>
                      <a:pPr algn="l">
                        <a:spcAft>
                          <a:spcPts val="0"/>
                        </a:spcAft>
                      </a:pPr>
                      <a:r>
                        <a:rPr lang="en-GB" sz="1600" baseline="0" dirty="0">
                          <a:latin typeface="Arial" panose="020B0604020202020204" pitchFamily="34" charset="0"/>
                          <a:cs typeface="Arial" panose="020B0604020202020204" pitchFamily="34" charset="0"/>
                        </a:rPr>
                        <a:t>+30% in  water-vapour profiles</a:t>
                      </a:r>
                      <a:r>
                        <a:rPr lang="en-GB" sz="1600" dirty="0">
                          <a:latin typeface="Arial" panose="020B0604020202020204" pitchFamily="34" charset="0"/>
                          <a:cs typeface="Arial" panose="020B0604020202020204" pitchFamily="34" charset="0"/>
                        </a:rPr>
                        <a:t> </a:t>
                      </a: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More trace gases and their</a:t>
                      </a:r>
                      <a:r>
                        <a:rPr lang="en-GB" sz="1600" kern="1200" baseline="0" dirty="0">
                          <a:latin typeface="Arial" panose="020B0604020202020204" pitchFamily="34" charset="0"/>
                          <a:cs typeface="Arial" panose="020B0604020202020204" pitchFamily="34" charset="0"/>
                        </a:rPr>
                        <a:t> </a:t>
                      </a:r>
                      <a:r>
                        <a:rPr lang="en-GB" sz="1600" kern="1200" dirty="0">
                          <a:latin typeface="Arial" panose="020B0604020202020204" pitchFamily="34" charset="0"/>
                          <a:cs typeface="Arial" panose="020B0604020202020204" pitchFamily="34" charset="0"/>
                        </a:rPr>
                        <a:t>vertical profiles </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r>
                        <a:rPr lang="en-GB" sz="1600" kern="1200" dirty="0">
                          <a:latin typeface="Arial" panose="020B0604020202020204" pitchFamily="34" charset="0"/>
                          <a:cs typeface="Arial" panose="020B0604020202020204" pitchFamily="34" charset="0"/>
                        </a:rPr>
                        <a:t>NWP, NWC, AC, CM </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1"/>
                  </a:ext>
                </a:extLst>
              </a:tr>
              <a:tr h="8068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rial" panose="020B0604020202020204" pitchFamily="34" charset="0"/>
                          <a:cs typeface="Arial" panose="020B0604020202020204" pitchFamily="34" charset="0"/>
                        </a:rPr>
                        <a:t>Microwave Sounding </a:t>
                      </a:r>
                      <a:r>
                        <a:rPr kumimoji="0" lang="en-GB" sz="1600" b="1" u="none" strike="noStrike" cap="none" normalizeH="0" baseline="0" dirty="0">
                          <a:ln>
                            <a:noFill/>
                          </a:ln>
                          <a:effectLst/>
                          <a:latin typeface="Arial" panose="020B0604020202020204" pitchFamily="34" charset="0"/>
                          <a:cs typeface="Arial" panose="020B0604020202020204" pitchFamily="34" charset="0"/>
                        </a:rPr>
                        <a:t>(MWS)</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AMSU, MHS</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kern="1200" dirty="0">
                          <a:latin typeface="Arial" panose="020B0604020202020204" pitchFamily="34" charset="0"/>
                          <a:cs typeface="Arial" panose="020B0604020202020204" pitchFamily="34" charset="0"/>
                        </a:rPr>
                        <a:t>Enhanced spatial over-sampling, five more spectral channels</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kern="1200" dirty="0">
                          <a:latin typeface="Arial" panose="020B0604020202020204" pitchFamily="34" charset="0"/>
                          <a:cs typeface="Arial" panose="020B0604020202020204" pitchFamily="34" charset="0"/>
                        </a:rPr>
                        <a:t>Ice-cloud info in support of humidity</a:t>
                      </a:r>
                      <a:r>
                        <a:rPr lang="en-GB" sz="1600" kern="1200" baseline="0" dirty="0">
                          <a:latin typeface="Arial" panose="020B0604020202020204" pitchFamily="34" charset="0"/>
                          <a:cs typeface="Arial" panose="020B0604020202020204" pitchFamily="34" charset="0"/>
                        </a:rPr>
                        <a:t> profiling</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kern="1200" dirty="0">
                          <a:latin typeface="Arial" panose="020B0604020202020204" pitchFamily="34" charset="0"/>
                          <a:cs typeface="Arial" panose="020B0604020202020204" pitchFamily="34" charset="0"/>
                        </a:rPr>
                        <a:t>NWP, NWC, CM</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2"/>
                  </a:ext>
                </a:extLst>
              </a:tr>
              <a:tr h="119117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rial" panose="020B0604020202020204" pitchFamily="34" charset="0"/>
                          <a:cs typeface="Arial" panose="020B0604020202020204" pitchFamily="34" charset="0"/>
                        </a:rPr>
                        <a:t>Radio Occultation Sounding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(RO)</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GRAS</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dirty="0">
                          <a:latin typeface="Arial" panose="020B0604020202020204" pitchFamily="34" charset="0"/>
                          <a:cs typeface="Arial" panose="020B0604020202020204" pitchFamily="34" charset="0"/>
                        </a:rPr>
                        <a:t>Large increase of number of radio-</a:t>
                      </a:r>
                      <a:r>
                        <a:rPr lang="en-GB" sz="1600" dirty="0" err="1">
                          <a:latin typeface="Arial" panose="020B0604020202020204" pitchFamily="34" charset="0"/>
                          <a:cs typeface="Arial" panose="020B0604020202020204" pitchFamily="34" charset="0"/>
                        </a:rPr>
                        <a:t>occultations</a:t>
                      </a:r>
                      <a:r>
                        <a:rPr lang="en-GB" sz="1600" dirty="0">
                          <a:latin typeface="Arial" panose="020B0604020202020204" pitchFamily="34" charset="0"/>
                          <a:cs typeface="Arial" panose="020B0604020202020204" pitchFamily="34" charset="0"/>
                        </a:rPr>
                        <a:t>, implementation on</a:t>
                      </a:r>
                      <a:r>
                        <a:rPr lang="en-GB" sz="1600" baseline="0" dirty="0">
                          <a:latin typeface="Arial" panose="020B0604020202020204" pitchFamily="34" charset="0"/>
                          <a:cs typeface="Arial" panose="020B0604020202020204" pitchFamily="34" charset="0"/>
                        </a:rPr>
                        <a:t> A- and B-satellites</a:t>
                      </a: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Tracking of Galileo and Compass/Beidou</a:t>
                      </a:r>
                      <a:r>
                        <a:rPr lang="en-GB" sz="1600" kern="1200" baseline="0" dirty="0">
                          <a:latin typeface="Arial" panose="020B0604020202020204" pitchFamily="34" charset="0"/>
                          <a:cs typeface="Arial" panose="020B0604020202020204" pitchFamily="34" charset="0"/>
                        </a:rPr>
                        <a:t> </a:t>
                      </a:r>
                      <a:r>
                        <a:rPr lang="en-GB" sz="1600" kern="1200" dirty="0">
                          <a:latin typeface="Arial" panose="020B0604020202020204" pitchFamily="34" charset="0"/>
                          <a:cs typeface="Arial" panose="020B0604020202020204" pitchFamily="34" charset="0"/>
                        </a:rPr>
                        <a:t>signals </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r>
                        <a:rPr lang="en-GB" sz="1600" kern="1200" dirty="0">
                          <a:latin typeface="Arial" panose="020B0604020202020204" pitchFamily="34" charset="0"/>
                          <a:cs typeface="Arial" panose="020B0604020202020204" pitchFamily="34" charset="0"/>
                        </a:rPr>
                        <a:t>NWP, CM</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3"/>
                  </a:ext>
                </a:extLst>
              </a:tr>
              <a:tr h="121029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rial" panose="020B0604020202020204" pitchFamily="34" charset="0"/>
                          <a:cs typeface="Arial" panose="020B0604020202020204" pitchFamily="34" charset="0"/>
                        </a:rPr>
                        <a:t>Nadir viewing UV/VIS/NIR/SWIR Sounding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(Sentinel-5)</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GOME-2</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kern="1200" dirty="0">
                          <a:latin typeface="Arial" panose="020B0604020202020204" pitchFamily="34" charset="0"/>
                          <a:cs typeface="Arial" panose="020B0604020202020204" pitchFamily="34" charset="0"/>
                        </a:rPr>
                        <a:t>Drastic increase of spatial resolution,</a:t>
                      </a:r>
                      <a:r>
                        <a:rPr lang="en-GB" sz="1600" kern="1200" baseline="0" dirty="0">
                          <a:latin typeface="Arial" panose="020B0604020202020204" pitchFamily="34" charset="0"/>
                          <a:cs typeface="Arial" panose="020B0604020202020204" pitchFamily="34" charset="0"/>
                        </a:rPr>
                        <a:t> extension into UV and short-wave infra-red</a:t>
                      </a: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Additional</a:t>
                      </a:r>
                      <a:r>
                        <a:rPr lang="en-GB" sz="1600" kern="1200" baseline="0" dirty="0">
                          <a:latin typeface="Arial" panose="020B0604020202020204" pitchFamily="34" charset="0"/>
                          <a:cs typeface="Arial" panose="020B0604020202020204" pitchFamily="34" charset="0"/>
                        </a:rPr>
                        <a:t> trace gas measurements; CO</a:t>
                      </a:r>
                      <a:r>
                        <a:rPr lang="en-GB" sz="1600" kern="1200" baseline="-25000" dirty="0">
                          <a:latin typeface="Arial" panose="020B0604020202020204" pitchFamily="34" charset="0"/>
                          <a:cs typeface="Arial" panose="020B0604020202020204" pitchFamily="34" charset="0"/>
                        </a:rPr>
                        <a:t>2</a:t>
                      </a:r>
                      <a:r>
                        <a:rPr lang="en-GB" sz="1600" kern="1200" baseline="0" dirty="0">
                          <a:latin typeface="Arial" panose="020B0604020202020204" pitchFamily="34" charset="0"/>
                          <a:cs typeface="Arial" panose="020B0604020202020204" pitchFamily="34" charset="0"/>
                        </a:rPr>
                        <a:t> being studied</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r>
                        <a:rPr lang="en-GB" sz="1600" kern="1200" dirty="0">
                          <a:latin typeface="Arial" panose="020B0604020202020204" pitchFamily="34" charset="0"/>
                          <a:cs typeface="Arial" panose="020B0604020202020204" pitchFamily="34" charset="0"/>
                        </a:rPr>
                        <a:t>Air Quality, CM, AC</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015034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8910-D029-E3D1-7C6A-F78EBCE83280}"/>
              </a:ext>
            </a:extLst>
          </p:cNvPr>
          <p:cNvSpPr>
            <a:spLocks noGrp="1"/>
          </p:cNvSpPr>
          <p:nvPr>
            <p:ph type="title"/>
          </p:nvPr>
        </p:nvSpPr>
        <p:spPr/>
        <p:txBody>
          <a:bodyPr/>
          <a:lstStyle/>
          <a:p>
            <a:r>
              <a:rPr lang="en-US" sz="2800" dirty="0"/>
              <a:t>EPS-SG  Imaging Missions: Enhancements and Innovations</a:t>
            </a:r>
            <a:endParaRPr lang="en-GB" sz="2800" dirty="0"/>
          </a:p>
        </p:txBody>
      </p:sp>
      <p:graphicFrame>
        <p:nvGraphicFramePr>
          <p:cNvPr id="3" name="Table 2">
            <a:extLst>
              <a:ext uri="{FF2B5EF4-FFF2-40B4-BE49-F238E27FC236}">
                <a16:creationId xmlns:a16="http://schemas.microsoft.com/office/drawing/2014/main" id="{F39D2F8A-A0CE-8F8A-E340-30110EEC3A7A}"/>
              </a:ext>
            </a:extLst>
          </p:cNvPr>
          <p:cNvGraphicFramePr>
            <a:graphicFrameLocks noGrp="1"/>
          </p:cNvGraphicFramePr>
          <p:nvPr>
            <p:extLst>
              <p:ext uri="{D42A27DB-BD31-4B8C-83A1-F6EECF244321}">
                <p14:modId xmlns:p14="http://schemas.microsoft.com/office/powerpoint/2010/main" val="223575881"/>
              </p:ext>
            </p:extLst>
          </p:nvPr>
        </p:nvGraphicFramePr>
        <p:xfrm>
          <a:off x="485192" y="878542"/>
          <a:ext cx="11303396" cy="5647765"/>
        </p:xfrm>
        <a:graphic>
          <a:graphicData uri="http://schemas.openxmlformats.org/drawingml/2006/table">
            <a:tbl>
              <a:tblPr firstRow="1" bandRow="1">
                <a:tableStyleId>{93296810-A885-4BE3-A3E7-6D5BEEA58F35}</a:tableStyleId>
              </a:tblPr>
              <a:tblGrid>
                <a:gridCol w="2825849">
                  <a:extLst>
                    <a:ext uri="{9D8B030D-6E8A-4147-A177-3AD203B41FA5}">
                      <a16:colId xmlns:a16="http://schemas.microsoft.com/office/drawing/2014/main" val="20000"/>
                    </a:ext>
                  </a:extLst>
                </a:gridCol>
                <a:gridCol w="2442373">
                  <a:extLst>
                    <a:ext uri="{9D8B030D-6E8A-4147-A177-3AD203B41FA5}">
                      <a16:colId xmlns:a16="http://schemas.microsoft.com/office/drawing/2014/main" val="20001"/>
                    </a:ext>
                  </a:extLst>
                </a:gridCol>
                <a:gridCol w="3022152">
                  <a:extLst>
                    <a:ext uri="{9D8B030D-6E8A-4147-A177-3AD203B41FA5}">
                      <a16:colId xmlns:a16="http://schemas.microsoft.com/office/drawing/2014/main" val="20002"/>
                    </a:ext>
                  </a:extLst>
                </a:gridCol>
                <a:gridCol w="3013022">
                  <a:extLst>
                    <a:ext uri="{9D8B030D-6E8A-4147-A177-3AD203B41FA5}">
                      <a16:colId xmlns:a16="http://schemas.microsoft.com/office/drawing/2014/main" val="20003"/>
                    </a:ext>
                  </a:extLst>
                </a:gridCol>
              </a:tblGrid>
              <a:tr h="986863">
                <a:tc>
                  <a:txBody>
                    <a:bodyPr/>
                    <a:lstStyle/>
                    <a:p>
                      <a:pPr algn="ctr">
                        <a:spcAft>
                          <a:spcPts val="0"/>
                        </a:spcAft>
                      </a:pPr>
                      <a:r>
                        <a:rPr lang="en-GB" sz="2000" dirty="0">
                          <a:solidFill>
                            <a:schemeClr val="tx1"/>
                          </a:solidFill>
                          <a:latin typeface="Arial" panose="020B0604020202020204" pitchFamily="34" charset="0"/>
                          <a:cs typeface="Arial" panose="020B0604020202020204" pitchFamily="34" charset="0"/>
                        </a:rPr>
                        <a:t>Main Payload</a:t>
                      </a:r>
                      <a:endParaRPr lang="en-GB" sz="20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algn="ctr">
                        <a:spcAft>
                          <a:spcPts val="0"/>
                        </a:spcAft>
                      </a:pPr>
                      <a:r>
                        <a:rPr lang="en-GB" sz="1800" dirty="0">
                          <a:solidFill>
                            <a:schemeClr val="tx1"/>
                          </a:solidFill>
                          <a:latin typeface="Arial" panose="020B0604020202020204" pitchFamily="34" charset="0"/>
                          <a:cs typeface="Arial" panose="020B0604020202020204" pitchFamily="34" charset="0"/>
                        </a:rPr>
                        <a:t>Enhanced Capabilities</a:t>
                      </a:r>
                      <a:endParaRPr lang="en-GB" sz="18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Arial" panose="020B0604020202020204" pitchFamily="34" charset="0"/>
                          <a:cs typeface="Arial" panose="020B0604020202020204" pitchFamily="34" charset="0"/>
                        </a:rPr>
                        <a:t>Innovative</a:t>
                      </a:r>
                      <a:r>
                        <a:rPr lang="en-GB" sz="1800" kern="1200" baseline="0" dirty="0">
                          <a:solidFill>
                            <a:schemeClr val="tx1"/>
                          </a:solidFill>
                          <a:latin typeface="Arial" panose="020B0604020202020204" pitchFamily="34" charset="0"/>
                          <a:cs typeface="Arial" panose="020B0604020202020204" pitchFamily="34" charset="0"/>
                        </a:rPr>
                        <a:t> Capabilities</a:t>
                      </a:r>
                      <a:endParaRPr lang="en-GB" sz="18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tc>
                  <a:txBody>
                    <a:bodyPr/>
                    <a:lstStyle/>
                    <a:p>
                      <a:pPr marL="0" algn="ctr" defTabSz="914400" rtl="0" eaLnBrk="1" latinLnBrk="0" hangingPunct="1">
                        <a:spcAft>
                          <a:spcPts val="0"/>
                        </a:spcAft>
                      </a:pPr>
                      <a:r>
                        <a:rPr lang="en-GB" sz="1800" kern="1200" dirty="0">
                          <a:solidFill>
                            <a:schemeClr val="tx1"/>
                          </a:solidFill>
                          <a:latin typeface="Arial" panose="020B0604020202020204" pitchFamily="34" charset="0"/>
                          <a:cs typeface="Arial" panose="020B0604020202020204" pitchFamily="34" charset="0"/>
                        </a:rPr>
                        <a:t>Applications Benefitting</a:t>
                      </a:r>
                      <a:endParaRPr lang="en-GB" sz="18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nchor="ctr">
                    <a:solidFill>
                      <a:schemeClr val="tx1">
                        <a:lumMod val="20000"/>
                        <a:lumOff val="80000"/>
                        <a:alpha val="90000"/>
                      </a:schemeClr>
                    </a:solidFill>
                  </a:tcPr>
                </a:tc>
                <a:extLst>
                  <a:ext uri="{0D108BD9-81ED-4DB2-BD59-A6C34878D82A}">
                    <a16:rowId xmlns:a16="http://schemas.microsoft.com/office/drawing/2014/main" val="10000"/>
                  </a:ext>
                </a:extLst>
              </a:tr>
              <a:tr h="115134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rial" panose="020B0604020202020204" pitchFamily="34" charset="0"/>
                          <a:cs typeface="Arial" panose="020B0604020202020204" pitchFamily="34" charset="0"/>
                        </a:rPr>
                        <a:t>VIS/IR Imaging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GB"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METimage</a:t>
                      </a:r>
                      <a:r>
                        <a:rPr kumimoji="0" lang="en-GB"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AVHRR</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kern="1200" dirty="0">
                          <a:latin typeface="Arial" panose="020B0604020202020204" pitchFamily="34" charset="0"/>
                          <a:cs typeface="Arial" panose="020B0604020202020204" pitchFamily="34" charset="0"/>
                        </a:rPr>
                        <a:t>Better radiometric and spatial resolution</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Far more variables measured with higher accuracy</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algn="l"/>
                      <a:r>
                        <a:rPr lang="en-GB" sz="1600" kern="1200" dirty="0">
                          <a:latin typeface="Arial" panose="020B0604020202020204" pitchFamily="34" charset="0"/>
                          <a:cs typeface="Arial" panose="020B0604020202020204" pitchFamily="34" charset="0"/>
                        </a:rPr>
                        <a:t>NWC, NWP, Operational Oceanography, Hydrology, CM</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5"/>
                  </a:ext>
                </a:extLst>
              </a:tr>
              <a:tr h="98722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kern="1200" cap="none" normalizeH="0" baseline="0" dirty="0">
                          <a:ln>
                            <a:noFill/>
                          </a:ln>
                          <a:effectLst/>
                          <a:latin typeface="Arial" panose="020B0604020202020204" pitchFamily="34" charset="0"/>
                          <a:cs typeface="Arial" panose="020B0604020202020204" pitchFamily="34" charset="0"/>
                        </a:rPr>
                        <a:t>Scatterometry</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u="none" strike="noStrike" kern="1200" cap="none" normalizeH="0" baseline="0" dirty="0">
                          <a:ln>
                            <a:noFill/>
                          </a:ln>
                          <a:effectLst/>
                          <a:latin typeface="Arial" panose="020B0604020202020204" pitchFamily="34" charset="0"/>
                          <a:cs typeface="Arial" panose="020B0604020202020204" pitchFamily="34" charset="0"/>
                        </a:rPr>
                        <a:t>(SCA)</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Metop</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Heritage: ASCAT</a:t>
                      </a:r>
                      <a:endParaRPr kumimoji="0" lang="en-GB"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Higher spatial resolution</a:t>
                      </a:r>
                      <a:r>
                        <a:rPr lang="en-GB" sz="1600" baseline="0" dirty="0">
                          <a:latin typeface="Arial" panose="020B0604020202020204" pitchFamily="34" charset="0"/>
                          <a:cs typeface="Arial" panose="020B0604020202020204" pitchFamily="34" charset="0"/>
                        </a:rPr>
                        <a:t> and c</a:t>
                      </a:r>
                      <a:r>
                        <a:rPr lang="en-GB" sz="1600" dirty="0">
                          <a:latin typeface="Arial" panose="020B0604020202020204" pitchFamily="34" charset="0"/>
                          <a:cs typeface="Arial" panose="020B0604020202020204" pitchFamily="34" charset="0"/>
                        </a:rPr>
                        <a:t>overage</a:t>
                      </a:r>
                      <a:endParaRPr lang="en-GB" sz="1600" b="1" dirty="0">
                        <a:latin typeface="Arial" panose="020B0604020202020204" pitchFamily="34" charset="0"/>
                        <a:ea typeface="Times New Roman"/>
                        <a:cs typeface="Arial" panose="020B0604020202020204" pitchFamily="34" charset="0"/>
                      </a:endParaRPr>
                    </a:p>
                    <a:p>
                      <a:pPr algn="l">
                        <a:spcAft>
                          <a:spcPts val="0"/>
                        </a:spcAft>
                      </a:pP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spc="-30" dirty="0">
                          <a:latin typeface="Arial" panose="020B0604020202020204" pitchFamily="34" charset="0"/>
                          <a:cs typeface="Arial" panose="020B0604020202020204" pitchFamily="34" charset="0"/>
                        </a:rPr>
                        <a:t>Cross polarisation for higher wind speeds</a:t>
                      </a:r>
                      <a:endParaRPr lang="en-GB" sz="1600" b="1" kern="1200" spc="-30" dirty="0">
                        <a:solidFill>
                          <a:schemeClr val="tx1"/>
                        </a:solidFill>
                        <a:latin typeface="Arial" panose="020B0604020202020204" pitchFamily="34" charset="0"/>
                        <a:ea typeface="Times New Roman"/>
                        <a:cs typeface="Arial" panose="020B0604020202020204" pitchFamily="34" charset="0"/>
                      </a:endParaRPr>
                    </a:p>
                    <a:p>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NWP,</a:t>
                      </a:r>
                      <a:r>
                        <a:rPr lang="en-GB" sz="1600" kern="1200" baseline="0" dirty="0">
                          <a:latin typeface="Arial" panose="020B0604020202020204" pitchFamily="34" charset="0"/>
                          <a:cs typeface="Arial" panose="020B0604020202020204" pitchFamily="34" charset="0"/>
                        </a:rPr>
                        <a:t> NWC, </a:t>
                      </a:r>
                      <a:r>
                        <a:rPr lang="en-GB" sz="1600" kern="1200" dirty="0">
                          <a:latin typeface="Arial" panose="020B0604020202020204" pitchFamily="34" charset="0"/>
                          <a:cs typeface="Arial" panose="020B0604020202020204" pitchFamily="34" charset="0"/>
                        </a:rPr>
                        <a:t>Operational Oceanography, Hydrology, CM</a:t>
                      </a:r>
                      <a:endParaRPr lang="en-GB" sz="1600" b="1" kern="1200" dirty="0">
                        <a:solidFill>
                          <a:schemeClr val="tx1"/>
                        </a:solidFill>
                        <a:latin typeface="Arial" panose="020B0604020202020204" pitchFamily="34" charset="0"/>
                        <a:ea typeface="Times New Roman"/>
                        <a:cs typeface="Arial" panose="020B0604020202020204" pitchFamily="34" charset="0"/>
                      </a:endParaRPr>
                    </a:p>
                    <a:p>
                      <a:pPr algn="l"/>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6"/>
                  </a:ext>
                </a:extLst>
              </a:tr>
              <a:tr h="98722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rial" panose="020B0604020202020204" pitchFamily="34" charset="0"/>
                          <a:cs typeface="Arial" panose="020B0604020202020204" pitchFamily="34" charset="0"/>
                        </a:rPr>
                        <a:t>Multi-viewing, -channel, -polarisation Imaging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latin typeface="Arial" panose="020B0604020202020204" pitchFamily="34" charset="0"/>
                          <a:cs typeface="Arial" panose="020B0604020202020204" pitchFamily="34" charset="0"/>
                        </a:rPr>
                        <a:t>(3MI)</a:t>
                      </a:r>
                      <a:endParaRPr kumimoji="0" lang="en-GB"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n-GB"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New mission</a:t>
                      </a:r>
                    </a:p>
                    <a:p>
                      <a:pPr algn="l">
                        <a:spcAft>
                          <a:spcPts val="0"/>
                        </a:spcAft>
                      </a:pP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Aerosol parameters</a:t>
                      </a:r>
                    </a:p>
                    <a:p>
                      <a:endParaRPr lang="en-GB" sz="1600" b="1" kern="1200" spc="-3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Air Quality, CM, NWC</a:t>
                      </a:r>
                    </a:p>
                  </a:txBody>
                  <a:tcPr marL="68586" marR="68586" marT="0" marB="0">
                    <a:solidFill>
                      <a:schemeClr val="bg1">
                        <a:alpha val="90000"/>
                      </a:schemeClr>
                    </a:solidFill>
                  </a:tcPr>
                </a:tc>
                <a:extLst>
                  <a:ext uri="{0D108BD9-81ED-4DB2-BD59-A6C34878D82A}">
                    <a16:rowId xmlns:a16="http://schemas.microsoft.com/office/drawing/2014/main" val="10007"/>
                  </a:ext>
                </a:extLst>
              </a:tr>
              <a:tr h="76755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kern="1200" cap="none" normalizeH="0" baseline="0" dirty="0">
                          <a:ln>
                            <a:noFill/>
                          </a:ln>
                          <a:effectLst/>
                          <a:latin typeface="Arial" panose="020B0604020202020204" pitchFamily="34" charset="0"/>
                          <a:cs typeface="Arial" panose="020B0604020202020204" pitchFamily="34" charset="0"/>
                        </a:rPr>
                        <a:t>Microwave Imaging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u="none" strike="noStrike" kern="1200" cap="none" normalizeH="0" baseline="0" dirty="0">
                          <a:ln>
                            <a:noFill/>
                          </a:ln>
                          <a:effectLst/>
                          <a:latin typeface="Arial" panose="020B0604020202020204" pitchFamily="34" charset="0"/>
                          <a:cs typeface="Arial" panose="020B0604020202020204" pitchFamily="34" charset="0"/>
                        </a:rPr>
                        <a:t>(MWI)</a:t>
                      </a:r>
                      <a:endParaRPr kumimoji="0" lang="en-GB"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dirty="0">
                          <a:latin typeface="Arial" panose="020B0604020202020204" pitchFamily="34" charset="0"/>
                          <a:cs typeface="Arial" panose="020B0604020202020204" pitchFamily="34" charset="0"/>
                        </a:rPr>
                        <a:t>New mission</a:t>
                      </a: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r>
                        <a:rPr lang="en-GB" sz="1600" kern="1200" dirty="0">
                          <a:latin typeface="Arial" panose="020B0604020202020204" pitchFamily="34" charset="0"/>
                          <a:cs typeface="Arial" panose="020B0604020202020204" pitchFamily="34" charset="0"/>
                        </a:rPr>
                        <a:t>Precipitation observations</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NWP, NWC, Hydrology, Operational Oceanography,</a:t>
                      </a:r>
                      <a:r>
                        <a:rPr lang="en-GB" sz="1600" kern="1200" baseline="0" dirty="0">
                          <a:latin typeface="Arial" panose="020B0604020202020204" pitchFamily="34" charset="0"/>
                          <a:cs typeface="Arial" panose="020B0604020202020204" pitchFamily="34" charset="0"/>
                        </a:rPr>
                        <a:t> </a:t>
                      </a:r>
                      <a:r>
                        <a:rPr lang="en-GB" sz="1600" kern="1200" dirty="0">
                          <a:latin typeface="Arial" panose="020B0604020202020204" pitchFamily="34" charset="0"/>
                          <a:cs typeface="Arial" panose="020B0604020202020204" pitchFamily="34" charset="0"/>
                        </a:rPr>
                        <a:t>CM</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8"/>
                  </a:ext>
                </a:extLst>
              </a:tr>
              <a:tr h="76756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sz="1600" u="none" strike="noStrike" kern="1200" cap="none" normalizeH="0" baseline="0" dirty="0">
                          <a:ln>
                            <a:noFill/>
                          </a:ln>
                          <a:effectLst/>
                          <a:latin typeface="Arial" panose="020B0604020202020204" pitchFamily="34" charset="0"/>
                          <a:cs typeface="Arial" panose="020B0604020202020204" pitchFamily="34" charset="0"/>
                        </a:rPr>
                        <a:t>Ice Cloud Imaging</a:t>
                      </a:r>
                    </a:p>
                    <a:p>
                      <a:pPr marL="0" marR="0" lvl="0" indent="0" algn="l" defTabSz="914400" rtl="0" eaLnBrk="1" fontAlgn="ctr" latinLnBrk="0" hangingPunct="1">
                        <a:lnSpc>
                          <a:spcPct val="100000"/>
                        </a:lnSpc>
                        <a:spcBef>
                          <a:spcPct val="0"/>
                        </a:spcBef>
                        <a:spcAft>
                          <a:spcPct val="0"/>
                        </a:spcAft>
                        <a:buClrTx/>
                        <a:buSzTx/>
                        <a:buFontTx/>
                        <a:buNone/>
                        <a:tabLst/>
                      </a:pPr>
                      <a:r>
                        <a:rPr kumimoji="0" lang="en-GB" sz="1600" b="1" u="none" strike="noStrike" kern="1200" cap="none" normalizeH="0" baseline="0" dirty="0">
                          <a:ln>
                            <a:noFill/>
                          </a:ln>
                          <a:effectLst/>
                          <a:latin typeface="Arial" panose="020B0604020202020204" pitchFamily="34" charset="0"/>
                          <a:cs typeface="Arial" panose="020B0604020202020204" pitchFamily="34" charset="0"/>
                        </a:rPr>
                        <a:t>(ICI)</a:t>
                      </a:r>
                      <a:endParaRPr kumimoji="0" lang="en-GB"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6" marR="68586" marT="0" marB="0">
                    <a:solidFill>
                      <a:schemeClr val="bg1">
                        <a:alpha val="90000"/>
                      </a:schemeClr>
                    </a:solidFill>
                  </a:tcPr>
                </a:tc>
                <a:tc>
                  <a:txBody>
                    <a:bodyPr/>
                    <a:lstStyle/>
                    <a:p>
                      <a:pPr algn="l">
                        <a:spcAft>
                          <a:spcPts val="0"/>
                        </a:spcAft>
                      </a:pPr>
                      <a:r>
                        <a:rPr lang="en-GB" sz="1600" dirty="0">
                          <a:latin typeface="Arial" panose="020B0604020202020204" pitchFamily="34" charset="0"/>
                          <a:cs typeface="Arial" panose="020B0604020202020204" pitchFamily="34" charset="0"/>
                        </a:rPr>
                        <a:t>New mission</a:t>
                      </a:r>
                      <a:endParaRPr lang="en-GB" sz="1600" b="1" dirty="0">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r>
                        <a:rPr lang="en-GB" sz="1600" kern="1200" dirty="0">
                          <a:latin typeface="Arial" panose="020B0604020202020204" pitchFamily="34" charset="0"/>
                          <a:cs typeface="Arial" panose="020B0604020202020204" pitchFamily="34" charset="0"/>
                        </a:rPr>
                        <a:t>Cloud microphysics parameters </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latin typeface="Arial" panose="020B0604020202020204" pitchFamily="34" charset="0"/>
                          <a:cs typeface="Arial" panose="020B0604020202020204" pitchFamily="34" charset="0"/>
                        </a:rPr>
                        <a:t>NWP, NWC, Hydrology, Operational Oceanography, CM</a:t>
                      </a:r>
                      <a:endParaRPr lang="en-GB" sz="1600" b="1" kern="1200" dirty="0">
                        <a:solidFill>
                          <a:schemeClr val="tx1"/>
                        </a:solidFill>
                        <a:latin typeface="Arial" panose="020B0604020202020204" pitchFamily="34" charset="0"/>
                        <a:ea typeface="Times New Roman"/>
                        <a:cs typeface="Arial" panose="020B0604020202020204" pitchFamily="34" charset="0"/>
                      </a:endParaRPr>
                    </a:p>
                  </a:txBody>
                  <a:tcPr marL="68586" marR="68586" marT="0" marB="0">
                    <a:solidFill>
                      <a:schemeClr val="bg1">
                        <a:alpha val="9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178912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EPS-SG A Sounding and Imagery Mission</a:t>
            </a:r>
            <a:endParaRPr lang="en-GB" dirty="0"/>
          </a:p>
        </p:txBody>
      </p:sp>
      <p:grpSp>
        <p:nvGrpSpPr>
          <p:cNvPr id="26" name="Group 25">
            <a:extLst>
              <a:ext uri="{FF2B5EF4-FFF2-40B4-BE49-F238E27FC236}">
                <a16:creationId xmlns:a16="http://schemas.microsoft.com/office/drawing/2014/main" id="{31174ECD-61EC-DBAF-1493-A993767DFC85}"/>
              </a:ext>
            </a:extLst>
          </p:cNvPr>
          <p:cNvGrpSpPr/>
          <p:nvPr/>
        </p:nvGrpSpPr>
        <p:grpSpPr>
          <a:xfrm>
            <a:off x="261944" y="1138789"/>
            <a:ext cx="3592112" cy="2974093"/>
            <a:chOff x="1326643" y="1108465"/>
            <a:chExt cx="3592112" cy="2974093"/>
          </a:xfrm>
        </p:grpSpPr>
        <p:pic>
          <p:nvPicPr>
            <p:cNvPr id="4" name="Picture 3" descr="EPS-SGA.png"/>
            <p:cNvPicPr>
              <a:picLocks noChangeAspect="1"/>
            </p:cNvPicPr>
            <p:nvPr/>
          </p:nvPicPr>
          <p:blipFill>
            <a:blip r:embed="rId2" cstate="print"/>
            <a:stretch>
              <a:fillRect/>
            </a:stretch>
          </p:blipFill>
          <p:spPr>
            <a:xfrm flipH="1">
              <a:off x="1326643" y="1108465"/>
              <a:ext cx="3558237" cy="2974093"/>
            </a:xfrm>
            <a:prstGeom prst="rect">
              <a:avLst/>
            </a:prstGeom>
          </p:spPr>
        </p:pic>
        <p:sp>
          <p:nvSpPr>
            <p:cNvPr id="5" name="Oval 4"/>
            <p:cNvSpPr/>
            <p:nvPr/>
          </p:nvSpPr>
          <p:spPr bwMode="auto">
            <a:xfrm>
              <a:off x="2492048" y="352154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6" name="TextBox 5"/>
            <p:cNvSpPr txBox="1"/>
            <p:nvPr/>
          </p:nvSpPr>
          <p:spPr>
            <a:xfrm>
              <a:off x="2499999" y="3529500"/>
              <a:ext cx="282450" cy="276999"/>
            </a:xfrm>
            <a:prstGeom prst="rect">
              <a:avLst/>
            </a:prstGeom>
            <a:noFill/>
          </p:spPr>
          <p:txBody>
            <a:bodyPr wrap="none" rtlCol="0">
              <a:spAutoFit/>
            </a:bodyPr>
            <a:lstStyle/>
            <a:p>
              <a:r>
                <a:rPr lang="en-US" sz="1200" dirty="0">
                  <a:solidFill>
                    <a:srgbClr val="FFFFFF"/>
                  </a:solidFill>
                </a:rPr>
                <a:t>1</a:t>
              </a:r>
              <a:endParaRPr lang="en-GB" sz="1200" dirty="0">
                <a:solidFill>
                  <a:srgbClr val="FFFFFF"/>
                </a:solidFill>
              </a:endParaRPr>
            </a:p>
          </p:txBody>
        </p:sp>
        <p:sp>
          <p:nvSpPr>
            <p:cNvPr id="7" name="Oval 6"/>
            <p:cNvSpPr/>
            <p:nvPr/>
          </p:nvSpPr>
          <p:spPr bwMode="auto">
            <a:xfrm>
              <a:off x="2159508" y="3566427"/>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8" name="TextBox 7"/>
            <p:cNvSpPr txBox="1"/>
            <p:nvPr/>
          </p:nvSpPr>
          <p:spPr>
            <a:xfrm>
              <a:off x="2167459" y="3574378"/>
              <a:ext cx="282450" cy="276999"/>
            </a:xfrm>
            <a:prstGeom prst="rect">
              <a:avLst/>
            </a:prstGeom>
            <a:noFill/>
          </p:spPr>
          <p:txBody>
            <a:bodyPr wrap="none" rtlCol="0">
              <a:spAutoFit/>
            </a:bodyPr>
            <a:lstStyle/>
            <a:p>
              <a:r>
                <a:rPr lang="en-US" sz="1200" dirty="0">
                  <a:solidFill>
                    <a:srgbClr val="FFFFFF"/>
                  </a:solidFill>
                </a:rPr>
                <a:t>4</a:t>
              </a:r>
              <a:endParaRPr lang="en-GB" sz="1200" dirty="0">
                <a:solidFill>
                  <a:srgbClr val="FFFFFF"/>
                </a:solidFill>
              </a:endParaRPr>
            </a:p>
          </p:txBody>
        </p:sp>
        <p:sp>
          <p:nvSpPr>
            <p:cNvPr id="9" name="Oval 8"/>
            <p:cNvSpPr/>
            <p:nvPr/>
          </p:nvSpPr>
          <p:spPr bwMode="auto">
            <a:xfrm>
              <a:off x="3264641" y="360569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0" name="TextBox 9"/>
            <p:cNvSpPr txBox="1"/>
            <p:nvPr/>
          </p:nvSpPr>
          <p:spPr>
            <a:xfrm>
              <a:off x="3272592" y="3613647"/>
              <a:ext cx="282450" cy="276999"/>
            </a:xfrm>
            <a:prstGeom prst="rect">
              <a:avLst/>
            </a:prstGeom>
            <a:noFill/>
          </p:spPr>
          <p:txBody>
            <a:bodyPr wrap="none" rtlCol="0">
              <a:spAutoFit/>
            </a:bodyPr>
            <a:lstStyle/>
            <a:p>
              <a:r>
                <a:rPr lang="en-US" sz="1200" dirty="0">
                  <a:solidFill>
                    <a:srgbClr val="FFFFFF"/>
                  </a:solidFill>
                </a:rPr>
                <a:t>3</a:t>
              </a:r>
              <a:endParaRPr lang="en-GB" sz="1200" dirty="0">
                <a:solidFill>
                  <a:srgbClr val="FFFFFF"/>
                </a:solidFill>
              </a:endParaRPr>
            </a:p>
          </p:txBody>
        </p:sp>
        <p:sp>
          <p:nvSpPr>
            <p:cNvPr id="11" name="Oval 10"/>
            <p:cNvSpPr/>
            <p:nvPr/>
          </p:nvSpPr>
          <p:spPr bwMode="auto">
            <a:xfrm>
              <a:off x="3791963" y="3403743"/>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2" name="TextBox 11"/>
            <p:cNvSpPr txBox="1"/>
            <p:nvPr/>
          </p:nvSpPr>
          <p:spPr>
            <a:xfrm>
              <a:off x="3799914" y="3411694"/>
              <a:ext cx="282450" cy="276999"/>
            </a:xfrm>
            <a:prstGeom prst="rect">
              <a:avLst/>
            </a:prstGeom>
            <a:noFill/>
          </p:spPr>
          <p:txBody>
            <a:bodyPr wrap="none" rtlCol="0">
              <a:spAutoFit/>
            </a:bodyPr>
            <a:lstStyle/>
            <a:p>
              <a:r>
                <a:rPr lang="en-US" sz="1200" dirty="0">
                  <a:solidFill>
                    <a:srgbClr val="FFFFFF"/>
                  </a:solidFill>
                </a:rPr>
                <a:t>6</a:t>
              </a:r>
              <a:endParaRPr lang="en-GB" sz="1200" dirty="0">
                <a:solidFill>
                  <a:srgbClr val="FFFFFF"/>
                </a:solidFill>
              </a:endParaRPr>
            </a:p>
          </p:txBody>
        </p:sp>
        <p:sp>
          <p:nvSpPr>
            <p:cNvPr id="13" name="Oval 12"/>
            <p:cNvSpPr/>
            <p:nvPr/>
          </p:nvSpPr>
          <p:spPr bwMode="auto">
            <a:xfrm>
              <a:off x="4179040" y="289886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4" name="TextBox 13"/>
            <p:cNvSpPr txBox="1"/>
            <p:nvPr/>
          </p:nvSpPr>
          <p:spPr>
            <a:xfrm>
              <a:off x="4186991" y="2906811"/>
              <a:ext cx="282450" cy="276999"/>
            </a:xfrm>
            <a:prstGeom prst="rect">
              <a:avLst/>
            </a:prstGeom>
            <a:noFill/>
          </p:spPr>
          <p:txBody>
            <a:bodyPr wrap="none" rtlCol="0">
              <a:spAutoFit/>
            </a:bodyPr>
            <a:lstStyle/>
            <a:p>
              <a:r>
                <a:rPr lang="en-US" sz="1200" dirty="0">
                  <a:solidFill>
                    <a:srgbClr val="FFFFFF"/>
                  </a:solidFill>
                </a:rPr>
                <a:t>2</a:t>
              </a:r>
              <a:endParaRPr lang="en-GB" sz="1200" dirty="0">
                <a:solidFill>
                  <a:srgbClr val="FFFFFF"/>
                </a:solidFill>
              </a:endParaRPr>
            </a:p>
          </p:txBody>
        </p:sp>
        <p:sp>
          <p:nvSpPr>
            <p:cNvPr id="15" name="Oval 14"/>
            <p:cNvSpPr/>
            <p:nvPr/>
          </p:nvSpPr>
          <p:spPr bwMode="auto">
            <a:xfrm>
              <a:off x="4616606" y="262397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6" name="TextBox 15"/>
            <p:cNvSpPr txBox="1"/>
            <p:nvPr/>
          </p:nvSpPr>
          <p:spPr>
            <a:xfrm>
              <a:off x="4624557" y="2631930"/>
              <a:ext cx="282450" cy="276999"/>
            </a:xfrm>
            <a:prstGeom prst="rect">
              <a:avLst/>
            </a:prstGeom>
            <a:noFill/>
          </p:spPr>
          <p:txBody>
            <a:bodyPr wrap="none" rtlCol="0">
              <a:spAutoFit/>
            </a:bodyPr>
            <a:lstStyle/>
            <a:p>
              <a:r>
                <a:rPr lang="en-US" sz="1200" dirty="0">
                  <a:solidFill>
                    <a:srgbClr val="FFFFFF"/>
                  </a:solidFill>
                </a:rPr>
                <a:t>5</a:t>
              </a:r>
              <a:endParaRPr lang="en-GB" sz="1200" dirty="0">
                <a:solidFill>
                  <a:srgbClr val="FFFFFF"/>
                </a:solidFill>
              </a:endParaRPr>
            </a:p>
          </p:txBody>
        </p:sp>
        <p:sp>
          <p:nvSpPr>
            <p:cNvPr id="17" name="Oval 16"/>
            <p:cNvSpPr/>
            <p:nvPr/>
          </p:nvSpPr>
          <p:spPr bwMode="auto">
            <a:xfrm>
              <a:off x="4420262" y="178811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8" name="TextBox 17"/>
            <p:cNvSpPr txBox="1"/>
            <p:nvPr/>
          </p:nvSpPr>
          <p:spPr>
            <a:xfrm>
              <a:off x="4428213" y="1796067"/>
              <a:ext cx="282450" cy="276999"/>
            </a:xfrm>
            <a:prstGeom prst="rect">
              <a:avLst/>
            </a:prstGeom>
            <a:noFill/>
          </p:spPr>
          <p:txBody>
            <a:bodyPr wrap="none" rtlCol="0">
              <a:spAutoFit/>
            </a:bodyPr>
            <a:lstStyle/>
            <a:p>
              <a:r>
                <a:rPr lang="en-US" sz="1200" dirty="0">
                  <a:solidFill>
                    <a:srgbClr val="FFFFFF"/>
                  </a:solidFill>
                </a:rPr>
                <a:t>4</a:t>
              </a:r>
              <a:endParaRPr lang="en-GB" sz="1200" dirty="0">
                <a:solidFill>
                  <a:srgbClr val="FFFFFF"/>
                </a:solidFill>
              </a:endParaRPr>
            </a:p>
          </p:txBody>
        </p:sp>
      </p:grpSp>
      <p:sp>
        <p:nvSpPr>
          <p:cNvPr id="19" name="Content Placeholder 2"/>
          <p:cNvSpPr txBox="1">
            <a:spLocks/>
          </p:cNvSpPr>
          <p:nvPr/>
        </p:nvSpPr>
        <p:spPr>
          <a:xfrm>
            <a:off x="6112301" y="2371734"/>
            <a:ext cx="4458280" cy="4180042"/>
          </a:xfrm>
          <a:prstGeom prst="rect">
            <a:avLst/>
          </a:prstGeom>
        </p:spPr>
        <p:txBody>
          <a:bodyPr/>
          <a:lstStyle/>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IASI-NG</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Infrared Atmospheric Sounding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MWS</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Microwave Sounding</a:t>
            </a:r>
          </a:p>
          <a:p>
            <a:pPr marL="342900" indent="-342900" eaLnBrk="0" hangingPunct="0">
              <a:spcBef>
                <a:spcPct val="20000"/>
              </a:spcBef>
              <a:buClr>
                <a:srgbClr val="00B5E2"/>
              </a:buClr>
              <a:buFont typeface="+mj-lt"/>
              <a:buAutoNum type="arabicPeriod"/>
              <a:tabLst>
                <a:tab pos="542925" algn="l"/>
              </a:tabLst>
              <a:defRPr/>
            </a:pPr>
            <a:r>
              <a:rPr lang="en-US" sz="1800" kern="0" dirty="0" err="1">
                <a:solidFill>
                  <a:srgbClr val="FFFFFF"/>
                </a:solidFill>
                <a:latin typeface="Arial" panose="020B0604020202020204" pitchFamily="34" charset="0"/>
                <a:cs typeface="Arial" panose="020B0604020202020204" pitchFamily="34" charset="0"/>
              </a:rPr>
              <a:t>METImage</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Visible-Infrared Imaging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RO</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Radio Occultation</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3MI</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Multi-viewing, -channel, -</a:t>
            </a:r>
            <a:r>
              <a:rPr lang="en-US" sz="1800" b="0" kern="0" dirty="0" err="1">
                <a:solidFill>
                  <a:srgbClr val="FFFFFF"/>
                </a:solidFill>
                <a:latin typeface="Arial" panose="020B0604020202020204" pitchFamily="34" charset="0"/>
                <a:cs typeface="Arial" panose="020B0604020202020204" pitchFamily="34" charset="0"/>
              </a:rPr>
              <a:t>polarisation</a:t>
            </a:r>
            <a:r>
              <a:rPr lang="en-US" sz="1800" b="0" kern="0" dirty="0">
                <a:solidFill>
                  <a:srgbClr val="FFFFFF"/>
                </a:solidFill>
                <a:latin typeface="Arial" panose="020B0604020202020204" pitchFamily="34" charset="0"/>
                <a:cs typeface="Arial" panose="020B0604020202020204" pitchFamily="34" charset="0"/>
              </a:rPr>
              <a:t> Imaging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Copernicus Sentinel-5</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UN/VIS/NIR/SWIR Sounding</a:t>
            </a: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p:txBody>
      </p:sp>
      <p:grpSp>
        <p:nvGrpSpPr>
          <p:cNvPr id="28" name="Group 27">
            <a:extLst>
              <a:ext uri="{FF2B5EF4-FFF2-40B4-BE49-F238E27FC236}">
                <a16:creationId xmlns:a16="http://schemas.microsoft.com/office/drawing/2014/main" id="{8525EB43-7125-7508-6273-C2C9C88F5A79}"/>
              </a:ext>
            </a:extLst>
          </p:cNvPr>
          <p:cNvGrpSpPr/>
          <p:nvPr/>
        </p:nvGrpSpPr>
        <p:grpSpPr>
          <a:xfrm>
            <a:off x="3686510" y="2956452"/>
            <a:ext cx="5778227" cy="1774803"/>
            <a:chOff x="3686510" y="2956452"/>
            <a:chExt cx="5778227" cy="1774803"/>
          </a:xfrm>
        </p:grpSpPr>
        <p:sp>
          <p:nvSpPr>
            <p:cNvPr id="3" name="Rectangle 2">
              <a:extLst>
                <a:ext uri="{FF2B5EF4-FFF2-40B4-BE49-F238E27FC236}">
                  <a16:creationId xmlns:a16="http://schemas.microsoft.com/office/drawing/2014/main" id="{F0974C4A-FBF7-79BA-08C1-160351BB8588}"/>
                </a:ext>
              </a:extLst>
            </p:cNvPr>
            <p:cNvSpPr/>
            <p:nvPr/>
          </p:nvSpPr>
          <p:spPr bwMode="auto">
            <a:xfrm>
              <a:off x="6078427" y="2956452"/>
              <a:ext cx="3386310" cy="687519"/>
            </a:xfrm>
            <a:prstGeom prst="rect">
              <a:avLst/>
            </a:prstGeom>
            <a:noFill/>
            <a:ln w="76200" cap="flat" cmpd="sng" algn="ctr">
              <a:solidFill>
                <a:srgbClr val="00B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sp>
          <p:nvSpPr>
            <p:cNvPr id="27" name="Arrow: Right 26">
              <a:extLst>
                <a:ext uri="{FF2B5EF4-FFF2-40B4-BE49-F238E27FC236}">
                  <a16:creationId xmlns:a16="http://schemas.microsoft.com/office/drawing/2014/main" id="{A8F674FB-99DB-720F-83D1-A273881158BE}"/>
                </a:ext>
              </a:extLst>
            </p:cNvPr>
            <p:cNvSpPr/>
            <p:nvPr/>
          </p:nvSpPr>
          <p:spPr bwMode="auto">
            <a:xfrm rot="14002291">
              <a:off x="3097625" y="3679599"/>
              <a:ext cx="1640541" cy="462771"/>
            </a:xfrm>
            <a:prstGeom prst="rightArrow">
              <a:avLst/>
            </a:prstGeom>
            <a:solidFill>
              <a:srgbClr val="00B05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grpSp>
    </p:spTree>
    <p:extLst>
      <p:ext uri="{BB962C8B-B14F-4D97-AF65-F5344CB8AC3E}">
        <p14:creationId xmlns:p14="http://schemas.microsoft.com/office/powerpoint/2010/main" val="1060431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A22B-ABCE-CC1C-2C6D-14A1E4307B96}"/>
              </a:ext>
            </a:extLst>
          </p:cNvPr>
          <p:cNvSpPr>
            <a:spLocks noGrp="1"/>
          </p:cNvSpPr>
          <p:nvPr>
            <p:ph type="title"/>
          </p:nvPr>
        </p:nvSpPr>
        <p:spPr/>
        <p:txBody>
          <a:bodyPr/>
          <a:lstStyle/>
          <a:p>
            <a:r>
              <a:rPr lang="en-IE" dirty="0"/>
              <a:t>MWS Scanning Characteristics</a:t>
            </a:r>
          </a:p>
        </p:txBody>
      </p:sp>
      <p:sp>
        <p:nvSpPr>
          <p:cNvPr id="3" name="Title 1"/>
          <p:cNvSpPr txBox="1">
            <a:spLocks/>
          </p:cNvSpPr>
          <p:nvPr/>
        </p:nvSpPr>
        <p:spPr bwMode="auto">
          <a:xfrm>
            <a:off x="792480" y="1"/>
            <a:ext cx="11399520" cy="640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53396"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endParaRPr lang="en-GB" kern="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6743241" y="2084069"/>
            <a:ext cx="4916516" cy="4298534"/>
          </a:xfrm>
          <a:prstGeom prst="rect">
            <a:avLst/>
          </a:prstGeom>
          <a:noFill/>
          <a:ln>
            <a:noFill/>
          </a:ln>
        </p:spPr>
      </p:pic>
      <p:sp>
        <p:nvSpPr>
          <p:cNvPr id="5" name="Rectangle 4"/>
          <p:cNvSpPr/>
          <p:nvPr/>
        </p:nvSpPr>
        <p:spPr>
          <a:xfrm>
            <a:off x="7019131" y="1413967"/>
            <a:ext cx="4059936" cy="523220"/>
          </a:xfrm>
          <a:prstGeom prst="rect">
            <a:avLst/>
          </a:prstGeom>
        </p:spPr>
        <p:txBody>
          <a:bodyPr wrap="square">
            <a:spAutoFit/>
          </a:bodyPr>
          <a:lstStyle/>
          <a:p>
            <a:pPr algn="just"/>
            <a:r>
              <a:rPr lang="en-GB" sz="1400" dirty="0">
                <a:ea typeface="Tahoma" panose="020B0604030504040204" pitchFamily="34" charset="0"/>
                <a:cs typeface="Tahoma" panose="020B0604030504040204" pitchFamily="34" charset="0"/>
              </a:rPr>
              <a:t>MWS Channel 17 scan pattern and brightness temperature simulations. </a:t>
            </a:r>
          </a:p>
        </p:txBody>
      </p:sp>
      <p:sp>
        <p:nvSpPr>
          <p:cNvPr id="6" name="Rectangle 5"/>
          <p:cNvSpPr/>
          <p:nvPr/>
        </p:nvSpPr>
        <p:spPr>
          <a:xfrm>
            <a:off x="334867" y="1234606"/>
            <a:ext cx="6096000" cy="1698927"/>
          </a:xfrm>
          <a:prstGeom prst="rect">
            <a:avLst/>
          </a:prstGeom>
        </p:spPr>
        <p:txBody>
          <a:bodyPr>
            <a:spAutoFit/>
          </a:bodyPr>
          <a:lstStyle/>
          <a:p>
            <a:pPr marL="342900" indent="-342900" eaLnBrk="0" hangingPunct="0">
              <a:spcBef>
                <a:spcPct val="20000"/>
              </a:spcBef>
              <a:buFont typeface="Arial" panose="020B0604020202020204" pitchFamily="34" charset="0"/>
              <a:buChar char="•"/>
              <a:defRPr/>
            </a:pPr>
            <a:r>
              <a:rPr lang="en-GB" sz="1800" kern="0" dirty="0"/>
              <a:t>Cross-track scanner</a:t>
            </a:r>
          </a:p>
          <a:p>
            <a:pPr marL="342900" indent="-342900" eaLnBrk="0" hangingPunct="0">
              <a:spcBef>
                <a:spcPct val="20000"/>
              </a:spcBef>
              <a:buFont typeface="Arial" panose="020B0604020202020204" pitchFamily="34" charset="0"/>
              <a:buChar char="•"/>
              <a:defRPr/>
            </a:pPr>
            <a:r>
              <a:rPr lang="en-GB" sz="1800" kern="0" dirty="0"/>
              <a:t>95 pixels per scan line for each channel</a:t>
            </a:r>
          </a:p>
          <a:p>
            <a:pPr marL="342900" indent="-342900" eaLnBrk="0" hangingPunct="0">
              <a:spcBef>
                <a:spcPct val="20000"/>
              </a:spcBef>
              <a:buFont typeface="Arial" panose="020B0604020202020204" pitchFamily="34" charset="0"/>
              <a:buChar char="•"/>
              <a:defRPr/>
            </a:pPr>
            <a:r>
              <a:rPr lang="en-GB" sz="1800" kern="0" dirty="0"/>
              <a:t>2.25 seconds scan duration</a:t>
            </a:r>
          </a:p>
          <a:p>
            <a:pPr marL="342900" indent="-342900" eaLnBrk="0" hangingPunct="0">
              <a:spcBef>
                <a:spcPct val="20000"/>
              </a:spcBef>
              <a:buFont typeface="Arial" panose="020B0604020202020204" pitchFamily="34" charset="0"/>
              <a:buChar char="•"/>
              <a:defRPr/>
            </a:pPr>
            <a:r>
              <a:rPr lang="en-GB" sz="1800" kern="0" dirty="0"/>
              <a:t>49.85° maximum scanning angle</a:t>
            </a:r>
          </a:p>
          <a:p>
            <a:pPr marL="342900" indent="-342900" eaLnBrk="0" hangingPunct="0">
              <a:spcBef>
                <a:spcPct val="20000"/>
              </a:spcBef>
              <a:buFont typeface="Arial" panose="020B0604020202020204" pitchFamily="34" charset="0"/>
              <a:buChar char="•"/>
              <a:defRPr/>
            </a:pPr>
            <a:r>
              <a:rPr lang="en-GB" sz="1800" kern="0" dirty="0"/>
              <a:t>~2250 km swath width</a:t>
            </a:r>
          </a:p>
        </p:txBody>
      </p:sp>
      <p:pic>
        <p:nvPicPr>
          <p:cNvPr id="7" name="Picture 6"/>
          <p:cNvPicPr>
            <a:picLocks noChangeAspect="1"/>
          </p:cNvPicPr>
          <p:nvPr/>
        </p:nvPicPr>
        <p:blipFill>
          <a:blip r:embed="rId3"/>
          <a:stretch>
            <a:fillRect/>
          </a:stretch>
        </p:blipFill>
        <p:spPr>
          <a:xfrm>
            <a:off x="832035" y="2933533"/>
            <a:ext cx="4024904" cy="3449070"/>
          </a:xfrm>
          <a:prstGeom prst="rect">
            <a:avLst/>
          </a:prstGeom>
        </p:spPr>
      </p:pic>
    </p:spTree>
    <p:extLst>
      <p:ext uri="{BB962C8B-B14F-4D97-AF65-F5344CB8AC3E}">
        <p14:creationId xmlns:p14="http://schemas.microsoft.com/office/powerpoint/2010/main" val="23329422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521A-9532-67F9-4955-7F14770C3312}"/>
              </a:ext>
            </a:extLst>
          </p:cNvPr>
          <p:cNvSpPr>
            <a:spLocks noGrp="1"/>
          </p:cNvSpPr>
          <p:nvPr>
            <p:ph type="title"/>
          </p:nvPr>
        </p:nvSpPr>
        <p:spPr/>
        <p:txBody>
          <a:bodyPr/>
          <a:lstStyle/>
          <a:p>
            <a:r>
              <a:rPr lang="en-IE" dirty="0"/>
              <a:t>MWS: Range of Footprint Sizes</a:t>
            </a:r>
          </a:p>
        </p:txBody>
      </p:sp>
      <p:sp>
        <p:nvSpPr>
          <p:cNvPr id="3" name="Title 1">
            <a:extLst>
              <a:ext uri="{FF2B5EF4-FFF2-40B4-BE49-F238E27FC236}">
                <a16:creationId xmlns:a16="http://schemas.microsoft.com/office/drawing/2014/main" id="{AAC49310-C928-894F-9734-81F610E34DD3}"/>
              </a:ext>
            </a:extLst>
          </p:cNvPr>
          <p:cNvSpPr txBox="1">
            <a:spLocks/>
          </p:cNvSpPr>
          <p:nvPr/>
        </p:nvSpPr>
        <p:spPr bwMode="auto">
          <a:xfrm>
            <a:off x="1428975" y="535397"/>
            <a:ext cx="11399520" cy="640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53396"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endParaRPr lang="en-GB" kern="0" dirty="0"/>
          </a:p>
        </p:txBody>
      </p:sp>
      <p:pic>
        <p:nvPicPr>
          <p:cNvPr id="4" name="Picture 3">
            <a:extLst>
              <a:ext uri="{FF2B5EF4-FFF2-40B4-BE49-F238E27FC236}">
                <a16:creationId xmlns:a16="http://schemas.microsoft.com/office/drawing/2014/main" id="{4A181949-2096-5EBD-E168-77B2AA1E3207}"/>
              </a:ext>
            </a:extLst>
          </p:cNvPr>
          <p:cNvPicPr>
            <a:picLocks noChangeAspect="1"/>
          </p:cNvPicPr>
          <p:nvPr/>
        </p:nvPicPr>
        <p:blipFill>
          <a:blip r:embed="rId2"/>
          <a:stretch>
            <a:fillRect/>
          </a:stretch>
        </p:blipFill>
        <p:spPr>
          <a:xfrm>
            <a:off x="5622422" y="1205368"/>
            <a:ext cx="2531106" cy="1677762"/>
          </a:xfrm>
          <a:prstGeom prst="rect">
            <a:avLst/>
          </a:prstGeom>
        </p:spPr>
      </p:pic>
      <p:pic>
        <p:nvPicPr>
          <p:cNvPr id="5" name="Picture 4">
            <a:extLst>
              <a:ext uri="{FF2B5EF4-FFF2-40B4-BE49-F238E27FC236}">
                <a16:creationId xmlns:a16="http://schemas.microsoft.com/office/drawing/2014/main" id="{DB7707F5-7FC1-4469-0DAC-45D34FA95727}"/>
              </a:ext>
            </a:extLst>
          </p:cNvPr>
          <p:cNvPicPr>
            <a:picLocks noChangeAspect="1"/>
          </p:cNvPicPr>
          <p:nvPr/>
        </p:nvPicPr>
        <p:blipFill>
          <a:blip r:embed="rId3"/>
          <a:stretch>
            <a:fillRect/>
          </a:stretch>
        </p:blipFill>
        <p:spPr>
          <a:xfrm>
            <a:off x="5754411" y="2938749"/>
            <a:ext cx="2399117" cy="1761286"/>
          </a:xfrm>
          <a:prstGeom prst="rect">
            <a:avLst/>
          </a:prstGeom>
        </p:spPr>
      </p:pic>
      <p:pic>
        <p:nvPicPr>
          <p:cNvPr id="6" name="Picture 5">
            <a:extLst>
              <a:ext uri="{FF2B5EF4-FFF2-40B4-BE49-F238E27FC236}">
                <a16:creationId xmlns:a16="http://schemas.microsoft.com/office/drawing/2014/main" id="{B3039CF1-755C-FED1-D9DA-4919D5124A45}"/>
              </a:ext>
            </a:extLst>
          </p:cNvPr>
          <p:cNvPicPr>
            <a:picLocks noChangeAspect="1"/>
          </p:cNvPicPr>
          <p:nvPr/>
        </p:nvPicPr>
        <p:blipFill>
          <a:blip r:embed="rId4"/>
          <a:stretch>
            <a:fillRect/>
          </a:stretch>
        </p:blipFill>
        <p:spPr>
          <a:xfrm>
            <a:off x="5754411" y="4811274"/>
            <a:ext cx="2399117" cy="1642948"/>
          </a:xfrm>
          <a:prstGeom prst="rect">
            <a:avLst/>
          </a:prstGeom>
        </p:spPr>
      </p:pic>
      <p:sp>
        <p:nvSpPr>
          <p:cNvPr id="7" name="Content Placeholder 11">
            <a:extLst>
              <a:ext uri="{FF2B5EF4-FFF2-40B4-BE49-F238E27FC236}">
                <a16:creationId xmlns:a16="http://schemas.microsoft.com/office/drawing/2014/main" id="{56F5A360-92A6-7554-F77E-5F0F4E8ACBB6}"/>
              </a:ext>
            </a:extLst>
          </p:cNvPr>
          <p:cNvSpPr txBox="1">
            <a:spLocks/>
          </p:cNvSpPr>
          <p:nvPr/>
        </p:nvSpPr>
        <p:spPr>
          <a:xfrm>
            <a:off x="8212976" y="1574074"/>
            <a:ext cx="3979024" cy="3679569"/>
          </a:xfrm>
          <a:prstGeom prst="rect">
            <a:avLst/>
          </a:prstGeom>
        </p:spPr>
        <p:txBody>
          <a:bodyPr>
            <a:noAutofit/>
          </a:bodyPr>
          <a:lstStyle/>
          <a:p>
            <a:pPr marL="342900" indent="-342900" algn="just" eaLnBrk="0" hangingPunct="0">
              <a:spcBef>
                <a:spcPct val="20000"/>
              </a:spcBef>
              <a:defRPr/>
            </a:pPr>
            <a:r>
              <a:rPr lang="en-GB" sz="2000" b="0" kern="0" dirty="0">
                <a:latin typeface="+mn-lt"/>
              </a:rPr>
              <a:t>Note: Pixel representations are displayed as Instantaneous Field of Views (3dB level)</a:t>
            </a:r>
          </a:p>
        </p:txBody>
      </p:sp>
      <p:pic>
        <p:nvPicPr>
          <p:cNvPr id="8" name="Picture 7">
            <a:extLst>
              <a:ext uri="{FF2B5EF4-FFF2-40B4-BE49-F238E27FC236}">
                <a16:creationId xmlns:a16="http://schemas.microsoft.com/office/drawing/2014/main" id="{120444B5-5FCC-4C96-1CAB-91544AB36EB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5279" y="1011198"/>
            <a:ext cx="5160736" cy="5443024"/>
          </a:xfrm>
          <a:prstGeom prst="rect">
            <a:avLst/>
          </a:prstGeom>
          <a:noFill/>
          <a:ln>
            <a:noFill/>
          </a:ln>
        </p:spPr>
      </p:pic>
    </p:spTree>
    <p:extLst>
      <p:ext uri="{BB962C8B-B14F-4D97-AF65-F5344CB8AC3E}">
        <p14:creationId xmlns:p14="http://schemas.microsoft.com/office/powerpoint/2010/main" val="8014548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AF0C-F15A-BDFB-E557-6E9A36C1380C}"/>
              </a:ext>
            </a:extLst>
          </p:cNvPr>
          <p:cNvSpPr>
            <a:spLocks noGrp="1"/>
          </p:cNvSpPr>
          <p:nvPr>
            <p:ph type="title"/>
          </p:nvPr>
        </p:nvSpPr>
        <p:spPr/>
        <p:txBody>
          <a:bodyPr/>
          <a:lstStyle/>
          <a:p>
            <a:r>
              <a:rPr lang="en-IE" dirty="0"/>
              <a:t>MWS: Channel Performance Requirements</a:t>
            </a:r>
          </a:p>
        </p:txBody>
      </p:sp>
      <p:sp>
        <p:nvSpPr>
          <p:cNvPr id="3" name="Rectangle 2">
            <a:extLst>
              <a:ext uri="{FF2B5EF4-FFF2-40B4-BE49-F238E27FC236}">
                <a16:creationId xmlns:a16="http://schemas.microsoft.com/office/drawing/2014/main" id="{BFACE072-7B54-406C-A710-133F66703622}"/>
              </a:ext>
            </a:extLst>
          </p:cNvPr>
          <p:cNvSpPr/>
          <p:nvPr/>
        </p:nvSpPr>
        <p:spPr bwMode="auto">
          <a:xfrm>
            <a:off x="8581506" y="1676400"/>
            <a:ext cx="3367240" cy="4084437"/>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graphicFrame>
        <p:nvGraphicFramePr>
          <p:cNvPr id="4" name="Table 3">
            <a:extLst>
              <a:ext uri="{FF2B5EF4-FFF2-40B4-BE49-F238E27FC236}">
                <a16:creationId xmlns:a16="http://schemas.microsoft.com/office/drawing/2014/main" id="{A29A4339-C6B5-B518-D7A8-CC811572AA89}"/>
              </a:ext>
            </a:extLst>
          </p:cNvPr>
          <p:cNvGraphicFramePr>
            <a:graphicFrameLocks noGrp="1"/>
          </p:cNvGraphicFramePr>
          <p:nvPr>
            <p:extLst>
              <p:ext uri="{D42A27DB-BD31-4B8C-83A1-F6EECF244321}">
                <p14:modId xmlns:p14="http://schemas.microsoft.com/office/powerpoint/2010/main" val="830275662"/>
              </p:ext>
            </p:extLst>
          </p:nvPr>
        </p:nvGraphicFramePr>
        <p:xfrm>
          <a:off x="94935" y="1019908"/>
          <a:ext cx="8355645" cy="5303992"/>
        </p:xfrm>
        <a:graphic>
          <a:graphicData uri="http://schemas.openxmlformats.org/drawingml/2006/table">
            <a:tbl>
              <a:tblPr/>
              <a:tblGrid>
                <a:gridCol w="703416">
                  <a:extLst>
                    <a:ext uri="{9D8B030D-6E8A-4147-A177-3AD203B41FA5}">
                      <a16:colId xmlns:a16="http://schemas.microsoft.com/office/drawing/2014/main" val="20000"/>
                    </a:ext>
                  </a:extLst>
                </a:gridCol>
                <a:gridCol w="1587402">
                  <a:extLst>
                    <a:ext uri="{9D8B030D-6E8A-4147-A177-3AD203B41FA5}">
                      <a16:colId xmlns:a16="http://schemas.microsoft.com/office/drawing/2014/main" val="20001"/>
                    </a:ext>
                  </a:extLst>
                </a:gridCol>
                <a:gridCol w="752414">
                  <a:extLst>
                    <a:ext uri="{9D8B030D-6E8A-4147-A177-3AD203B41FA5}">
                      <a16:colId xmlns:a16="http://schemas.microsoft.com/office/drawing/2014/main" val="20002"/>
                    </a:ext>
                  </a:extLst>
                </a:gridCol>
                <a:gridCol w="1286163">
                  <a:extLst>
                    <a:ext uri="{9D8B030D-6E8A-4147-A177-3AD203B41FA5}">
                      <a16:colId xmlns:a16="http://schemas.microsoft.com/office/drawing/2014/main" val="20003"/>
                    </a:ext>
                  </a:extLst>
                </a:gridCol>
                <a:gridCol w="804955">
                  <a:extLst>
                    <a:ext uri="{9D8B030D-6E8A-4147-A177-3AD203B41FA5}">
                      <a16:colId xmlns:a16="http://schemas.microsoft.com/office/drawing/2014/main" val="20004"/>
                    </a:ext>
                  </a:extLst>
                </a:gridCol>
                <a:gridCol w="724019">
                  <a:extLst>
                    <a:ext uri="{9D8B030D-6E8A-4147-A177-3AD203B41FA5}">
                      <a16:colId xmlns:a16="http://schemas.microsoft.com/office/drawing/2014/main" val="20005"/>
                    </a:ext>
                  </a:extLst>
                </a:gridCol>
                <a:gridCol w="804956">
                  <a:extLst>
                    <a:ext uri="{9D8B030D-6E8A-4147-A177-3AD203B41FA5}">
                      <a16:colId xmlns:a16="http://schemas.microsoft.com/office/drawing/2014/main" val="20006"/>
                    </a:ext>
                  </a:extLst>
                </a:gridCol>
                <a:gridCol w="885893">
                  <a:extLst>
                    <a:ext uri="{9D8B030D-6E8A-4147-A177-3AD203B41FA5}">
                      <a16:colId xmlns:a16="http://schemas.microsoft.com/office/drawing/2014/main" val="20007"/>
                    </a:ext>
                  </a:extLst>
                </a:gridCol>
                <a:gridCol w="806427">
                  <a:extLst>
                    <a:ext uri="{9D8B030D-6E8A-4147-A177-3AD203B41FA5}">
                      <a16:colId xmlns:a16="http://schemas.microsoft.com/office/drawing/2014/main" val="20008"/>
                    </a:ext>
                  </a:extLst>
                </a:gridCol>
              </a:tblGrid>
              <a:tr h="681358">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chemeClr val="tx1"/>
                          </a:solidFill>
                          <a:effectLst/>
                          <a:latin typeface="Arial" charset="0"/>
                          <a:ea typeface="Times New Roman" pitchFamily="18" charset="0"/>
                          <a:cs typeface="Arial" charset="0"/>
                        </a:rPr>
                        <a:t>Channel</a:t>
                      </a:r>
                      <a:endParaRPr kumimoji="0" lang="en-GB" sz="900" b="1" i="0" u="none" strike="noStrike" cap="none" normalizeH="0" baseline="0" dirty="0">
                        <a:ln>
                          <a:noFill/>
                        </a:ln>
                        <a:solidFill>
                          <a:schemeClr val="tx1"/>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rgbClr val="00B050"/>
                          </a:solidFill>
                          <a:effectLst/>
                          <a:latin typeface="Arial" charset="0"/>
                          <a:ea typeface="Times New Roman" pitchFamily="18" charset="0"/>
                          <a:cs typeface="Arial" charset="0"/>
                        </a:rPr>
                        <a:t>Frequency (GHz)</a:t>
                      </a:r>
                      <a:endParaRPr kumimoji="0" lang="en-GB" sz="900" b="1" i="0" u="none" strike="noStrike" cap="none" normalizeH="0" baseline="0" dirty="0">
                        <a:ln>
                          <a:noFill/>
                        </a:ln>
                        <a:solidFill>
                          <a:srgbClr val="00B05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rgbClr val="00B050"/>
                          </a:solidFill>
                          <a:effectLst/>
                          <a:latin typeface="Arial" charset="0"/>
                          <a:ea typeface="Times New Roman" pitchFamily="18" charset="0"/>
                          <a:cs typeface="Arial" charset="0"/>
                        </a:rPr>
                        <a:t>Bandwidth per passband</a:t>
                      </a:r>
                      <a:br>
                        <a:rPr kumimoji="0" lang="en-GB" sz="900" b="1" i="1" u="none" strike="noStrike" cap="none" normalizeH="0" baseline="0" dirty="0">
                          <a:ln>
                            <a:noFill/>
                          </a:ln>
                          <a:solidFill>
                            <a:srgbClr val="00B050"/>
                          </a:solidFill>
                          <a:effectLst/>
                          <a:latin typeface="Arial" charset="0"/>
                          <a:ea typeface="Times New Roman" pitchFamily="18" charset="0"/>
                          <a:cs typeface="Arial" charset="0"/>
                        </a:rPr>
                      </a:br>
                      <a:r>
                        <a:rPr kumimoji="0" lang="en-GB" sz="900" b="1" i="1" u="none" strike="noStrike" cap="none" normalizeH="0" baseline="0" dirty="0">
                          <a:ln>
                            <a:noFill/>
                          </a:ln>
                          <a:solidFill>
                            <a:srgbClr val="00B050"/>
                          </a:solidFill>
                          <a:effectLst/>
                          <a:latin typeface="Arial" charset="0"/>
                          <a:ea typeface="Times New Roman" pitchFamily="18" charset="0"/>
                          <a:cs typeface="Arial" charset="0"/>
                        </a:rPr>
                        <a:t>(MHz)</a:t>
                      </a:r>
                      <a:endParaRPr kumimoji="0" lang="en-GB" sz="900" b="1" i="0" u="none" strike="noStrike" cap="none" normalizeH="0" baseline="0" dirty="0">
                        <a:ln>
                          <a:noFill/>
                        </a:ln>
                        <a:solidFill>
                          <a:srgbClr val="00B05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chemeClr val="tx1"/>
                          </a:solidFill>
                          <a:effectLst/>
                          <a:latin typeface="Arial" charset="0"/>
                          <a:ea typeface="Times New Roman" pitchFamily="18" charset="0"/>
                          <a:cs typeface="Arial" charset="0"/>
                        </a:rPr>
                        <a:t>Utilisation</a:t>
                      </a:r>
                      <a:endParaRPr kumimoji="0" lang="en-GB" sz="900" b="1" i="0" u="none" strike="noStrike" cap="none" normalizeH="0" baseline="0" dirty="0">
                        <a:ln>
                          <a:noFill/>
                        </a:ln>
                        <a:solidFill>
                          <a:schemeClr val="tx1"/>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rgbClr val="FF0000"/>
                          </a:solidFill>
                          <a:effectLst/>
                          <a:latin typeface="Arial" charset="0"/>
                          <a:ea typeface="Times New Roman" pitchFamily="18" charset="0"/>
                          <a:cs typeface="Arial" charset="0"/>
                        </a:rPr>
                        <a:t>NE</a:t>
                      </a:r>
                      <a:r>
                        <a:rPr kumimoji="0" lang="en-GB" sz="900" b="1" i="1" u="none" strike="noStrike" cap="none" normalizeH="0" baseline="0" dirty="0">
                          <a:ln>
                            <a:noFill/>
                          </a:ln>
                          <a:solidFill>
                            <a:srgbClr val="FF0000"/>
                          </a:solidFill>
                          <a:effectLst/>
                          <a:latin typeface="Arial" charset="0"/>
                          <a:ea typeface="Times New Roman" pitchFamily="18" charset="0"/>
                          <a:cs typeface="Arial" charset="0"/>
                          <a:sym typeface="Symbol" pitchFamily="18" charset="2"/>
                        </a:rPr>
                        <a:t></a:t>
                      </a:r>
                      <a:r>
                        <a:rPr kumimoji="0" lang="en-GB" sz="900" b="1" i="1" u="none" strike="noStrike" cap="none" normalizeH="0" baseline="0" dirty="0">
                          <a:ln>
                            <a:noFill/>
                          </a:ln>
                          <a:solidFill>
                            <a:srgbClr val="FF0000"/>
                          </a:solidFill>
                          <a:effectLst/>
                          <a:latin typeface="Arial" charset="0"/>
                          <a:ea typeface="Times New Roman" pitchFamily="18" charset="0"/>
                          <a:cs typeface="Arial" charset="0"/>
                        </a:rPr>
                        <a:t>T</a:t>
                      </a: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 </a:t>
                      </a:r>
                      <a:r>
                        <a:rPr kumimoji="0" lang="en-GB" sz="900" b="1" i="1" u="none" strike="noStrike" cap="none" normalizeH="0" baseline="0" dirty="0">
                          <a:ln>
                            <a:noFill/>
                          </a:ln>
                          <a:solidFill>
                            <a:srgbClr val="FF0000"/>
                          </a:solidFill>
                          <a:effectLst/>
                          <a:latin typeface="Arial" charset="0"/>
                          <a:ea typeface="Times New Roman" pitchFamily="18" charset="0"/>
                          <a:cs typeface="Arial" charset="0"/>
                        </a:rPr>
                        <a:t>Threshold</a:t>
                      </a:r>
                      <a:br>
                        <a:rPr kumimoji="0" lang="en-GB" sz="900" b="1" i="1" u="none" strike="noStrike" cap="none" normalizeH="0" baseline="0" dirty="0">
                          <a:ln>
                            <a:noFill/>
                          </a:ln>
                          <a:solidFill>
                            <a:srgbClr val="FF0000"/>
                          </a:solidFill>
                          <a:effectLst/>
                          <a:latin typeface="Arial" charset="0"/>
                          <a:ea typeface="Times New Roman" pitchFamily="18" charset="0"/>
                          <a:cs typeface="Arial" charset="0"/>
                        </a:rPr>
                      </a:br>
                      <a:r>
                        <a:rPr kumimoji="0" lang="en-GB" sz="900" b="1" i="1" u="none" strike="noStrike" cap="none" normalizeH="0" baseline="0" dirty="0">
                          <a:ln>
                            <a:noFill/>
                          </a:ln>
                          <a:solidFill>
                            <a:srgbClr val="FF0000"/>
                          </a:solidFill>
                          <a:effectLst/>
                          <a:latin typeface="Arial" charset="0"/>
                          <a:ea typeface="Times New Roman" pitchFamily="18" charset="0"/>
                          <a:cs typeface="Arial" charset="0"/>
                        </a:rPr>
                        <a:t>(K)</a:t>
                      </a:r>
                      <a:endParaRPr kumimoji="0" lang="en-GB" sz="900" b="1" i="0" u="none" strike="noStrike" cap="none" normalizeH="0" baseline="0" dirty="0">
                        <a:ln>
                          <a:noFill/>
                        </a:ln>
                        <a:solidFill>
                          <a:srgbClr val="FF000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1" u="none" strike="noStrike" cap="none" normalizeH="0" baseline="0" dirty="0">
                          <a:ln>
                            <a:noFill/>
                          </a:ln>
                          <a:solidFill>
                            <a:srgbClr val="00B0F0"/>
                          </a:solidFill>
                          <a:effectLst/>
                          <a:latin typeface="Arial" charset="0"/>
                          <a:ea typeface="Times New Roman" pitchFamily="18" charset="0"/>
                          <a:cs typeface="Arial" charset="0"/>
                        </a:rPr>
                        <a:t>Footprint (IFOV) Size at 3dB</a:t>
                      </a:r>
                      <a:br>
                        <a:rPr kumimoji="0" lang="en-GB" sz="900" b="1" i="1" u="none" strike="noStrike" cap="none" normalizeH="0" baseline="0" dirty="0">
                          <a:ln>
                            <a:noFill/>
                          </a:ln>
                          <a:solidFill>
                            <a:srgbClr val="00B0F0"/>
                          </a:solidFill>
                          <a:effectLst/>
                          <a:latin typeface="Arial" charset="0"/>
                          <a:ea typeface="Times New Roman" pitchFamily="18" charset="0"/>
                          <a:cs typeface="Arial" charset="0"/>
                        </a:rPr>
                      </a:br>
                      <a:r>
                        <a:rPr kumimoji="0" lang="en-GB" sz="900" b="1" i="1" u="none" strike="noStrike" cap="none" normalizeH="0" baseline="0" dirty="0">
                          <a:ln>
                            <a:noFill/>
                          </a:ln>
                          <a:solidFill>
                            <a:srgbClr val="00B0F0"/>
                          </a:solidFill>
                          <a:effectLst/>
                          <a:latin typeface="Arial" charset="0"/>
                          <a:ea typeface="Times New Roman" pitchFamily="18" charset="0"/>
                          <a:cs typeface="Arial" charset="0"/>
                        </a:rPr>
                        <a:t>(km)</a:t>
                      </a:r>
                      <a:endParaRPr kumimoji="0" lang="en-GB" sz="900" b="1" i="0" u="none" strike="noStrike" cap="none" normalizeH="0" baseline="0" dirty="0">
                        <a:ln>
                          <a:noFill/>
                        </a:ln>
                        <a:solidFill>
                          <a:srgbClr val="00B0F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1" u="none" strike="noStrike" cap="none" normalizeH="0" baseline="0" dirty="0">
                          <a:ln>
                            <a:noFill/>
                          </a:ln>
                          <a:solidFill>
                            <a:srgbClr val="6A2800"/>
                          </a:solidFill>
                          <a:effectLst/>
                          <a:latin typeface="Arial" charset="0"/>
                          <a:cs typeface="Times New Roman" pitchFamily="18" charset="0"/>
                        </a:rPr>
                        <a:t>Centre frequency stability (B/T)</a:t>
                      </a:r>
                      <a:br>
                        <a:rPr kumimoji="0" lang="en-GB" sz="900" b="1" i="1" u="none" strike="noStrike" cap="none" normalizeH="0" baseline="0" dirty="0">
                          <a:ln>
                            <a:noFill/>
                          </a:ln>
                          <a:solidFill>
                            <a:srgbClr val="6A2800"/>
                          </a:solidFill>
                          <a:effectLst/>
                          <a:latin typeface="Arial" charset="0"/>
                          <a:cs typeface="Times New Roman" pitchFamily="18" charset="0"/>
                        </a:rPr>
                      </a:br>
                      <a:r>
                        <a:rPr kumimoji="0" lang="en-GB" sz="900" b="1" i="1" u="none" strike="noStrike" cap="none" normalizeH="0" baseline="0" dirty="0">
                          <a:ln>
                            <a:noFill/>
                          </a:ln>
                          <a:solidFill>
                            <a:srgbClr val="6A2800"/>
                          </a:solidFill>
                          <a:effectLst/>
                          <a:latin typeface="Arial" charset="0"/>
                          <a:cs typeface="Times New Roman" pitchFamily="18" charset="0"/>
                        </a:rPr>
                        <a:t>(MHz)</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1" u="none" strike="noStrike" cap="none" normalizeH="0" baseline="0" dirty="0">
                          <a:ln>
                            <a:noFill/>
                          </a:ln>
                          <a:solidFill>
                            <a:srgbClr val="FF0000"/>
                          </a:solidFill>
                          <a:effectLst/>
                          <a:latin typeface="Arial" charset="0"/>
                          <a:cs typeface="Times New Roman" pitchFamily="18" charset="0"/>
                        </a:rPr>
                        <a:t>Lower End of Dynamic Range</a:t>
                      </a:r>
                      <a:br>
                        <a:rPr kumimoji="0" lang="en-GB" sz="900" b="1" i="1" u="none" strike="noStrike" cap="none" normalizeH="0" baseline="0" dirty="0">
                          <a:ln>
                            <a:noFill/>
                          </a:ln>
                          <a:solidFill>
                            <a:srgbClr val="FF0000"/>
                          </a:solidFill>
                          <a:effectLst/>
                          <a:latin typeface="Arial" charset="0"/>
                          <a:cs typeface="Times New Roman" pitchFamily="18" charset="0"/>
                        </a:rPr>
                      </a:br>
                      <a:r>
                        <a:rPr kumimoji="0" lang="en-GB" sz="900" b="1" i="1" u="none" strike="noStrike" cap="none" normalizeH="0" baseline="0" dirty="0">
                          <a:ln>
                            <a:noFill/>
                          </a:ln>
                          <a:solidFill>
                            <a:srgbClr val="FF0000"/>
                          </a:solidFill>
                          <a:effectLst/>
                          <a:latin typeface="Arial" charset="0"/>
                          <a:cs typeface="Times New Roman" pitchFamily="18" charset="0"/>
                        </a:rPr>
                        <a:t>(K)</a:t>
                      </a:r>
                      <a:endParaRPr kumimoji="0" lang="en-GB" sz="900" b="1" i="1"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1" u="none" strike="noStrike" cap="none" normalizeH="0" baseline="0" dirty="0">
                          <a:ln>
                            <a:noFill/>
                          </a:ln>
                          <a:solidFill>
                            <a:srgbClr val="FF0000"/>
                          </a:solidFill>
                          <a:effectLst/>
                          <a:latin typeface="Arial" charset="0"/>
                          <a:cs typeface="Times New Roman" pitchFamily="18" charset="0"/>
                        </a:rPr>
                        <a:t>Upper End of Dynamic Range</a:t>
                      </a:r>
                      <a:br>
                        <a:rPr kumimoji="0" lang="en-GB" sz="900" b="1" i="1" u="none" strike="noStrike" cap="none" normalizeH="0" baseline="0" dirty="0">
                          <a:ln>
                            <a:noFill/>
                          </a:ln>
                          <a:solidFill>
                            <a:srgbClr val="FF0000"/>
                          </a:solidFill>
                          <a:effectLst/>
                          <a:latin typeface="Arial" charset="0"/>
                          <a:cs typeface="Times New Roman" pitchFamily="18" charset="0"/>
                        </a:rPr>
                      </a:br>
                      <a:r>
                        <a:rPr kumimoji="0" lang="en-GB" sz="900" b="1" i="1" u="none" strike="noStrike" cap="none" normalizeH="0" baseline="0" dirty="0">
                          <a:ln>
                            <a:noFill/>
                          </a:ln>
                          <a:solidFill>
                            <a:srgbClr val="FF0000"/>
                          </a:solidFill>
                          <a:effectLst/>
                          <a:latin typeface="Arial" charset="0"/>
                          <a:cs typeface="Times New Roman" pitchFamily="18" charset="0"/>
                        </a:rPr>
                        <a:t>(K)</a:t>
                      </a:r>
                      <a:endParaRPr kumimoji="0" lang="en-GB" sz="900" b="1" i="1"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46579">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a:t>
                      </a:r>
                      <a:r>
                        <a:rPr kumimoji="0" lang="en-GB" sz="900" b="1" i="1" u="none" strike="noStrike" cap="none" normalizeH="0" baseline="0" dirty="0">
                          <a:ln>
                            <a:noFill/>
                          </a:ln>
                          <a:solidFill>
                            <a:schemeClr val="tx1"/>
                          </a:solidFill>
                          <a:effectLst/>
                          <a:latin typeface="Arial" charset="0"/>
                          <a:ea typeface="Times New Roman" pitchFamily="18" charset="0"/>
                          <a:cs typeface="Arial" charset="0"/>
                        </a:rPr>
                        <a:t> </a:t>
                      </a:r>
                      <a:endParaRPr kumimoji="0" lang="en-GB" sz="900" b="1" i="0" u="none" strike="noStrike" cap="none" normalizeH="0" baseline="0" dirty="0">
                        <a:ln>
                          <a:noFill/>
                        </a:ln>
                        <a:solidFill>
                          <a:schemeClr val="tx1"/>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23.8</a:t>
                      </a:r>
                      <a:r>
                        <a:rPr kumimoji="0" lang="en-GB" sz="900" b="1" i="1" u="none" strike="noStrike" cap="none" normalizeH="0" baseline="0" dirty="0">
                          <a:ln>
                            <a:noFill/>
                          </a:ln>
                          <a:solidFill>
                            <a:srgbClr val="00B050"/>
                          </a:solidFill>
                          <a:effectLst/>
                          <a:latin typeface="Arial" charset="0"/>
                          <a:ea typeface="Times New Roman" pitchFamily="18" charset="0"/>
                          <a:cs typeface="Arial" charset="0"/>
                        </a:rPr>
                        <a:t> </a:t>
                      </a:r>
                      <a:endParaRPr kumimoji="0" lang="en-GB" sz="900" b="1" i="0" u="none" strike="noStrike" cap="none" normalizeH="0" baseline="0" dirty="0">
                        <a:ln>
                          <a:noFill/>
                        </a:ln>
                        <a:solidFill>
                          <a:srgbClr val="00B05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270</a:t>
                      </a:r>
                      <a:r>
                        <a:rPr kumimoji="0" lang="en-GB" sz="900" b="1" i="1" u="none" strike="noStrike" cap="none" normalizeH="0" baseline="0" dirty="0">
                          <a:ln>
                            <a:noFill/>
                          </a:ln>
                          <a:solidFill>
                            <a:srgbClr val="00B050"/>
                          </a:solidFill>
                          <a:effectLst/>
                          <a:latin typeface="Arial" charset="0"/>
                          <a:ea typeface="Times New Roman" pitchFamily="18" charset="0"/>
                          <a:cs typeface="Arial" charset="0"/>
                        </a:rPr>
                        <a:t> </a:t>
                      </a:r>
                      <a:endParaRPr kumimoji="0" lang="en-GB" sz="900" b="1" i="0" u="none" strike="noStrike" cap="none" normalizeH="0" baseline="0" dirty="0">
                        <a:ln>
                          <a:noFill/>
                        </a:ln>
                        <a:solidFill>
                          <a:srgbClr val="00B050"/>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column</a:t>
                      </a:r>
                      <a:r>
                        <a:rPr kumimoji="0" lang="en-GB" sz="900" b="1" i="1" u="none" strike="noStrike" cap="none" normalizeH="0" baseline="0" dirty="0">
                          <a:ln>
                            <a:noFill/>
                          </a:ln>
                          <a:solidFill>
                            <a:schemeClr val="tx1"/>
                          </a:solidFill>
                          <a:effectLst/>
                          <a:latin typeface="Arial" charset="0"/>
                          <a:ea typeface="Times New Roman" pitchFamily="18" charset="0"/>
                          <a:cs typeface="Arial" charset="0"/>
                        </a:rPr>
                        <a:t> </a:t>
                      </a:r>
                      <a:endParaRPr kumimoji="0" lang="en-GB" sz="900" b="1" i="0" u="none" strike="noStrike" cap="none" normalizeH="0" baseline="0" dirty="0">
                        <a:ln>
                          <a:noFill/>
                        </a:ln>
                        <a:solidFill>
                          <a:schemeClr val="tx1"/>
                        </a:solidFill>
                        <a:effectLst/>
                        <a:latin typeface="Arial" charset="0"/>
                        <a:ea typeface="Times New Roman" pitchFamily="18" charset="0"/>
                        <a:cs typeface="Arial" charset="0"/>
                      </a:endParaRP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0.25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40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±5.0/±10.0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80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335</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9183">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31.4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180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Window, water-vapour column</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0.35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F0"/>
                          </a:solidFill>
                          <a:effectLst/>
                          <a:latin typeface="Arial" charset="0"/>
                          <a:ea typeface="Times New Roman" pitchFamily="18" charset="0"/>
                          <a:cs typeface="Arial" charset="0"/>
                        </a:rPr>
                        <a:t>40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80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335</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9183">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-3</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50.3</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180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Quasi-window, surface emissivity</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±5.0/±10.0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320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52.8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0.35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 3.0/±5.0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53.246 </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 0.08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2x140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±5.0/±10.0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53.596</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0.115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2x170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±2.0/± 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53.948 </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 0.081</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2x142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±1.0/±2.0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54.40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0.35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±2.0/±5.0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chemeClr val="tx1"/>
                          </a:solidFill>
                          <a:effectLst/>
                          <a:latin typeface="Arial" charset="0"/>
                          <a:ea typeface="Times New Roman" pitchFamily="18" charset="0"/>
                          <a:cs typeface="Arial" charset="0"/>
                        </a:rPr>
                        <a:t>MWS -9</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54.94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0.35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±2.0/±5.0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-10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55.50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330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±2.0/±5.0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 -11</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57.290344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330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57.290344</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0.217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2x78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0.55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MWS-13</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57.290344 </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0.3222</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0.048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4x36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57.290344</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0.3222</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0.022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4x16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0.9</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chemeClr val="tx1"/>
                          </a:solidFill>
                          <a:effectLst/>
                          <a:latin typeface="Arial" charset="0"/>
                          <a:ea typeface="Times New Roman" pitchFamily="18" charset="0"/>
                          <a:cs typeface="Arial" charset="0"/>
                        </a:rPr>
                        <a:t>MWS-15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57.290344</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0.3222</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0.010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4x8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1.2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57.290344</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0.3222</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0.0045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4x3</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Temperature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±0.2/±0.5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100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89.0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4000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Window</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0.25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±130/±210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335</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r h="309183">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164-167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3000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Quasi-window, 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FF0000"/>
                          </a:solidFill>
                          <a:effectLst/>
                          <a:latin typeface="Arial" charset="0"/>
                          <a:ea typeface="Times New Roman" pitchFamily="18" charset="0"/>
                          <a:cs typeface="Arial" charset="0"/>
                        </a:rPr>
                        <a:t>0.5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±40/±80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335</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r h="309183">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MWS-19</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183.311</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7.0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2x2000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profile, precipitation</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dirty="0">
                          <a:ln>
                            <a:noFill/>
                          </a:ln>
                          <a:solidFill>
                            <a:srgbClr val="6A2800"/>
                          </a:solidFill>
                          <a:effectLst/>
                          <a:latin typeface="Arial" charset="0"/>
                          <a:cs typeface="Times New Roman" pitchFamily="18" charset="0"/>
                        </a:rPr>
                        <a:t>±30/±70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320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9"/>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MWS-20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183.311</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4.5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2x2000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sym typeface="Symbol" pitchFamily="18" charset="2"/>
                        </a:rPr>
                        <a:t></a:t>
                      </a:r>
                      <a:r>
                        <a:rPr kumimoji="0" lang="en-GB" sz="900" b="1" i="0" u="none" strike="noStrike" cap="none" normalizeH="0" baseline="0">
                          <a:ln>
                            <a:noFill/>
                          </a:ln>
                          <a:solidFill>
                            <a:srgbClr val="6A2800"/>
                          </a:solidFill>
                          <a:effectLst/>
                          <a:latin typeface="Arial" charset="0"/>
                          <a:cs typeface="Times New Roman" pitchFamily="18" charset="0"/>
                        </a:rPr>
                        <a:t>10/±30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320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0"/>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MWS-21</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183.311</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3.0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2x1000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 30.0/±70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320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1"/>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MWS-22</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183.311</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1.8</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2x1000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0.6</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sym typeface="Symbol" pitchFamily="18" charset="2"/>
                        </a:rPr>
                        <a:t></a:t>
                      </a:r>
                      <a:r>
                        <a:rPr kumimoji="0" lang="en-GB" sz="900" b="1" i="0" u="none" strike="noStrike" cap="none" normalizeH="0" baseline="0">
                          <a:ln>
                            <a:noFill/>
                          </a:ln>
                          <a:solidFill>
                            <a:srgbClr val="6A2800"/>
                          </a:solidFill>
                          <a:effectLst/>
                          <a:latin typeface="Arial" charset="0"/>
                          <a:cs typeface="Times New Roman" pitchFamily="18" charset="0"/>
                        </a:rPr>
                        <a:t>10/± 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320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2"/>
                  </a:ext>
                </a:extLst>
              </a:tr>
              <a:tr h="157230">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MWS-23</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183.311</a:t>
                      </a:r>
                      <a:r>
                        <a:rPr kumimoji="0" lang="en-GB" sz="900" b="1" i="0" u="none" strike="noStrike" cap="none" normalizeH="0" baseline="0">
                          <a:ln>
                            <a:noFill/>
                          </a:ln>
                          <a:solidFill>
                            <a:srgbClr val="00B050"/>
                          </a:solidFill>
                          <a:effectLst/>
                          <a:latin typeface="Arial" charset="0"/>
                          <a:ea typeface="Times New Roman" pitchFamily="18" charset="0"/>
                          <a:cs typeface="Arial" charset="0"/>
                          <a:sym typeface="Symbol" pitchFamily="18" charset="2"/>
                        </a:rPr>
                        <a:t></a:t>
                      </a:r>
                      <a:r>
                        <a:rPr kumimoji="0" lang="en-GB" sz="900" b="1" i="0" u="none" strike="noStrike" cap="none" normalizeH="0" baseline="0">
                          <a:ln>
                            <a:noFill/>
                          </a:ln>
                          <a:solidFill>
                            <a:srgbClr val="00B050"/>
                          </a:solidFill>
                          <a:effectLst/>
                          <a:latin typeface="Arial" charset="0"/>
                          <a:ea typeface="Times New Roman" pitchFamily="18" charset="0"/>
                          <a:cs typeface="Arial" charset="0"/>
                        </a:rPr>
                        <a:t>1.0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2x500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0.75</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±30.0/±50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80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320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3"/>
                  </a:ext>
                </a:extLst>
              </a:tr>
              <a:tr h="309183">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MWS-24</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50"/>
                          </a:solidFill>
                          <a:effectLst/>
                          <a:latin typeface="Arial" charset="0"/>
                          <a:ea typeface="Times New Roman" pitchFamily="18" charset="0"/>
                          <a:cs typeface="Arial" charset="0"/>
                        </a:rPr>
                        <a:t>229</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rgbClr val="00B050"/>
                          </a:solidFill>
                          <a:effectLst/>
                          <a:latin typeface="Arial" charset="0"/>
                          <a:ea typeface="Times New Roman" pitchFamily="18" charset="0"/>
                          <a:cs typeface="Arial" charset="0"/>
                        </a:rPr>
                        <a:t>2000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dirty="0">
                          <a:ln>
                            <a:noFill/>
                          </a:ln>
                          <a:solidFill>
                            <a:schemeClr val="tx1"/>
                          </a:solidFill>
                          <a:effectLst/>
                          <a:latin typeface="Arial" charset="0"/>
                          <a:ea typeface="Times New Roman" pitchFamily="18" charset="0"/>
                          <a:cs typeface="Arial" charset="0"/>
                        </a:rPr>
                        <a:t>Quasi-window, water-vapour profile</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FF0000"/>
                          </a:solidFill>
                          <a:effectLst/>
                          <a:latin typeface="Arial" charset="0"/>
                          <a:ea typeface="Times New Roman" pitchFamily="18" charset="0"/>
                          <a:cs typeface="Arial" charset="0"/>
                        </a:rPr>
                        <a:t>0.70</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ts val="600"/>
                        </a:spcAft>
                        <a:buClrTx/>
                        <a:buSzTx/>
                        <a:buFontTx/>
                        <a:buNone/>
                        <a:tabLst/>
                      </a:pPr>
                      <a:r>
                        <a:rPr kumimoji="0" lang="en-GB" sz="900" b="1" i="0" u="none" strike="noStrike" cap="none" normalizeH="0" baseline="0">
                          <a:ln>
                            <a:noFill/>
                          </a:ln>
                          <a:solidFill>
                            <a:srgbClr val="00B0F0"/>
                          </a:solidFill>
                          <a:effectLst/>
                          <a:latin typeface="Arial" charset="0"/>
                          <a:ea typeface="Times New Roman" pitchFamily="18" charset="0"/>
                          <a:cs typeface="Arial" charset="0"/>
                        </a:rPr>
                        <a:t>17</a:t>
                      </a:r>
                    </a:p>
                  </a:txBody>
                  <a:tcPr marL="38703" marR="38703" marT="547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GB" sz="900" b="1" i="0" u="none" strike="noStrike" cap="none" normalizeH="0" baseline="0">
                          <a:ln>
                            <a:noFill/>
                          </a:ln>
                          <a:solidFill>
                            <a:srgbClr val="6A2800"/>
                          </a:solidFill>
                          <a:effectLst/>
                          <a:latin typeface="Arial" charset="0"/>
                          <a:cs typeface="Times New Roman" pitchFamily="18" charset="0"/>
                        </a:rPr>
                        <a:t>±100.0/±350.0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a:ln>
                            <a:noFill/>
                          </a:ln>
                          <a:solidFill>
                            <a:srgbClr val="FF0000"/>
                          </a:solidFill>
                          <a:effectLst/>
                          <a:latin typeface="Arial" charset="0"/>
                          <a:cs typeface="Times New Roman" pitchFamily="18" charset="0"/>
                        </a:rPr>
                        <a:t>100</a:t>
                      </a:r>
                      <a:endParaRPr kumimoji="0" lang="en-GB" sz="900" b="1" i="0" u="none" strike="noStrike" cap="none" normalizeH="0" baseline="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ts val="1200"/>
                        </a:spcBef>
                        <a:spcAft>
                          <a:spcPct val="0"/>
                        </a:spcAft>
                        <a:buClrTx/>
                        <a:buSzTx/>
                        <a:buFontTx/>
                        <a:buNone/>
                        <a:tabLst/>
                      </a:pPr>
                      <a:r>
                        <a:rPr kumimoji="0" lang="en-GB" sz="900" b="1" i="0" u="none" strike="noStrike" cap="none" normalizeH="0" baseline="0" dirty="0">
                          <a:ln>
                            <a:noFill/>
                          </a:ln>
                          <a:solidFill>
                            <a:srgbClr val="FF0000"/>
                          </a:solidFill>
                          <a:effectLst/>
                          <a:latin typeface="Arial" charset="0"/>
                          <a:cs typeface="Times New Roman" pitchFamily="18" charset="0"/>
                        </a:rPr>
                        <a:t>310</a:t>
                      </a:r>
                      <a:endParaRPr kumimoji="0" lang="en-GB" sz="900" b="1" i="0" u="none" strike="noStrike" cap="none" normalizeH="0" baseline="0" dirty="0">
                        <a:ln>
                          <a:noFill/>
                        </a:ln>
                        <a:solidFill>
                          <a:srgbClr val="FF00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4"/>
                  </a:ext>
                </a:extLst>
              </a:tr>
            </a:tbl>
          </a:graphicData>
        </a:graphic>
      </p:graphicFrame>
      <p:sp>
        <p:nvSpPr>
          <p:cNvPr id="5" name="Content Placeholder 2">
            <a:extLst>
              <a:ext uri="{FF2B5EF4-FFF2-40B4-BE49-F238E27FC236}">
                <a16:creationId xmlns:a16="http://schemas.microsoft.com/office/drawing/2014/main" id="{7C345069-24AE-E6EE-77C5-CC038F7BE928}"/>
              </a:ext>
            </a:extLst>
          </p:cNvPr>
          <p:cNvSpPr txBox="1">
            <a:spLocks/>
          </p:cNvSpPr>
          <p:nvPr/>
        </p:nvSpPr>
        <p:spPr>
          <a:xfrm>
            <a:off x="8581506" y="1818135"/>
            <a:ext cx="3535680" cy="3942702"/>
          </a:xfrm>
          <a:prstGeom prst="rect">
            <a:avLst/>
          </a:prstGeom>
        </p:spPr>
        <p:txBody>
          <a:bodyPr>
            <a:no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Arial" panose="020B0604020202020204"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Arial" panose="020B0604020202020204"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Arial" panose="020B0604020202020204"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Arial" panose="020B0604020202020204"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Arial" panose="020B0604020202020204"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defRPr/>
            </a:pPr>
            <a:r>
              <a:rPr lang="en-GB" sz="1950" b="1" kern="0" dirty="0"/>
              <a:t>Several types of requirements: </a:t>
            </a:r>
          </a:p>
          <a:p>
            <a:pPr marL="0" indent="0">
              <a:buFont typeface="Arial" pitchFamily="34" charset="0"/>
              <a:buNone/>
              <a:defRPr/>
            </a:pPr>
            <a:endParaRPr lang="en-GB" sz="1950" b="1" kern="0" dirty="0"/>
          </a:p>
          <a:p>
            <a:pPr>
              <a:defRPr/>
            </a:pPr>
            <a:r>
              <a:rPr lang="en-GB" sz="1950" b="1" kern="0" dirty="0">
                <a:solidFill>
                  <a:srgbClr val="99C221"/>
                </a:solidFill>
              </a:rPr>
              <a:t>Acquisition requirements </a:t>
            </a:r>
          </a:p>
          <a:p>
            <a:pPr>
              <a:defRPr/>
            </a:pPr>
            <a:r>
              <a:rPr lang="en-GB" sz="1950" b="1" kern="0" dirty="0">
                <a:solidFill>
                  <a:schemeClr val="accent6"/>
                </a:solidFill>
              </a:rPr>
              <a:t>Spectral requirements </a:t>
            </a:r>
          </a:p>
          <a:p>
            <a:pPr>
              <a:defRPr/>
            </a:pPr>
            <a:r>
              <a:rPr lang="en-GB" sz="1950" b="1" kern="0" dirty="0">
                <a:solidFill>
                  <a:srgbClr val="FF0000"/>
                </a:solidFill>
              </a:rPr>
              <a:t>L</a:t>
            </a:r>
            <a:r>
              <a:rPr lang="en-GB" sz="1950" b="1" i="1" kern="0" dirty="0">
                <a:solidFill>
                  <a:srgbClr val="FF0000"/>
                </a:solidFill>
              </a:rPr>
              <a:t>evel 1</a:t>
            </a:r>
            <a:r>
              <a:rPr lang="en-GB" sz="1950" b="1" kern="0" dirty="0">
                <a:solidFill>
                  <a:srgbClr val="FF0000"/>
                </a:solidFill>
              </a:rPr>
              <a:t> radiometric requirements</a:t>
            </a:r>
            <a:endParaRPr lang="en-GB" sz="1950" b="1" kern="0" dirty="0"/>
          </a:p>
          <a:p>
            <a:pPr>
              <a:defRPr/>
            </a:pPr>
            <a:r>
              <a:rPr lang="en-GB" sz="1950" b="1" kern="0" dirty="0">
                <a:solidFill>
                  <a:srgbClr val="00B5E2"/>
                </a:solidFill>
              </a:rPr>
              <a:t>L</a:t>
            </a:r>
            <a:r>
              <a:rPr lang="en-GB" sz="1950" b="1" i="1" kern="0" dirty="0">
                <a:solidFill>
                  <a:srgbClr val="00B5E2"/>
                </a:solidFill>
              </a:rPr>
              <a:t>evel 1</a:t>
            </a:r>
            <a:r>
              <a:rPr lang="en-GB" sz="1950" b="1" kern="0" dirty="0">
                <a:solidFill>
                  <a:srgbClr val="00B5E2"/>
                </a:solidFill>
              </a:rPr>
              <a:t> geometric requirements</a:t>
            </a:r>
          </a:p>
          <a:p>
            <a:pPr>
              <a:defRPr/>
            </a:pPr>
            <a:endParaRPr lang="en-GB" sz="1950" b="1" kern="0" dirty="0"/>
          </a:p>
          <a:p>
            <a:pPr marL="0" indent="0">
              <a:buFont typeface="Arial" pitchFamily="34" charset="0"/>
              <a:buNone/>
              <a:defRPr/>
            </a:pPr>
            <a:r>
              <a:rPr lang="en-GB" sz="1950" b="1" kern="0" dirty="0"/>
              <a:t>In addition, timeliness requirements shall be met.</a:t>
            </a:r>
          </a:p>
          <a:p>
            <a:pPr marL="0" indent="0">
              <a:buFont typeface="Arial" pitchFamily="34" charset="0"/>
              <a:buNone/>
              <a:defRPr/>
            </a:pPr>
            <a:endParaRPr lang="en-GB" sz="1950" b="0" kern="0" dirty="0"/>
          </a:p>
        </p:txBody>
      </p:sp>
    </p:spTree>
    <p:extLst>
      <p:ext uri="{BB962C8B-B14F-4D97-AF65-F5344CB8AC3E}">
        <p14:creationId xmlns:p14="http://schemas.microsoft.com/office/powerpoint/2010/main" val="38497193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EPS-SG B Microwave Imagery Missions</a:t>
            </a:r>
            <a:endParaRPr lang="en-GB" dirty="0"/>
          </a:p>
        </p:txBody>
      </p:sp>
      <p:pic>
        <p:nvPicPr>
          <p:cNvPr id="20" name="Picture 19" descr="EPS-SGB.png"/>
          <p:cNvPicPr>
            <a:picLocks noChangeAspect="1"/>
          </p:cNvPicPr>
          <p:nvPr/>
        </p:nvPicPr>
        <p:blipFill>
          <a:blip r:embed="rId2" cstate="print"/>
          <a:stretch>
            <a:fillRect/>
          </a:stretch>
        </p:blipFill>
        <p:spPr>
          <a:xfrm rot="20700000">
            <a:off x="5311556" y="2073345"/>
            <a:ext cx="3532601" cy="3858539"/>
          </a:xfrm>
          <a:prstGeom prst="rect">
            <a:avLst/>
          </a:prstGeom>
        </p:spPr>
      </p:pic>
      <p:sp>
        <p:nvSpPr>
          <p:cNvPr id="21" name="Oval 20"/>
          <p:cNvSpPr/>
          <p:nvPr/>
        </p:nvSpPr>
        <p:spPr bwMode="auto">
          <a:xfrm>
            <a:off x="6024895" y="571878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22" name="TextBox 21"/>
          <p:cNvSpPr txBox="1"/>
          <p:nvPr/>
        </p:nvSpPr>
        <p:spPr>
          <a:xfrm>
            <a:off x="6032846" y="5726731"/>
            <a:ext cx="282450" cy="276999"/>
          </a:xfrm>
          <a:prstGeom prst="rect">
            <a:avLst/>
          </a:prstGeom>
          <a:noFill/>
        </p:spPr>
        <p:txBody>
          <a:bodyPr wrap="none" rtlCol="0">
            <a:spAutoFit/>
          </a:bodyPr>
          <a:lstStyle/>
          <a:p>
            <a:r>
              <a:rPr lang="en-US" sz="1200" dirty="0">
                <a:solidFill>
                  <a:srgbClr val="FFFFFF"/>
                </a:solidFill>
              </a:rPr>
              <a:t>1</a:t>
            </a:r>
            <a:endParaRPr lang="en-GB" sz="1200" dirty="0">
              <a:solidFill>
                <a:srgbClr val="FFFFFF"/>
              </a:solidFill>
            </a:endParaRPr>
          </a:p>
        </p:txBody>
      </p:sp>
      <p:sp>
        <p:nvSpPr>
          <p:cNvPr id="23" name="Oval 22"/>
          <p:cNvSpPr/>
          <p:nvPr/>
        </p:nvSpPr>
        <p:spPr bwMode="auto">
          <a:xfrm>
            <a:off x="5734657" y="4349044"/>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24" name="TextBox 23"/>
          <p:cNvSpPr txBox="1"/>
          <p:nvPr/>
        </p:nvSpPr>
        <p:spPr>
          <a:xfrm>
            <a:off x="5742445" y="4370902"/>
            <a:ext cx="282450" cy="276999"/>
          </a:xfrm>
          <a:prstGeom prst="rect">
            <a:avLst/>
          </a:prstGeom>
          <a:noFill/>
        </p:spPr>
        <p:txBody>
          <a:bodyPr wrap="none" rtlCol="0">
            <a:spAutoFit/>
          </a:bodyPr>
          <a:lstStyle/>
          <a:p>
            <a:r>
              <a:rPr lang="en-US" sz="1200" dirty="0">
                <a:solidFill>
                  <a:srgbClr val="FFFFFF"/>
                </a:solidFill>
              </a:rPr>
              <a:t>4</a:t>
            </a:r>
            <a:endParaRPr lang="en-GB" sz="1200" dirty="0">
              <a:solidFill>
                <a:srgbClr val="FFFFFF"/>
              </a:solidFill>
            </a:endParaRPr>
          </a:p>
        </p:txBody>
      </p:sp>
      <p:sp>
        <p:nvSpPr>
          <p:cNvPr id="25" name="Oval 24"/>
          <p:cNvSpPr/>
          <p:nvPr/>
        </p:nvSpPr>
        <p:spPr bwMode="auto">
          <a:xfrm>
            <a:off x="5353372" y="3451041"/>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dirty="0">
              <a:solidFill>
                <a:srgbClr val="FFFFFF"/>
              </a:solidFill>
            </a:endParaRPr>
          </a:p>
        </p:txBody>
      </p:sp>
      <p:sp>
        <p:nvSpPr>
          <p:cNvPr id="26" name="TextBox 25"/>
          <p:cNvSpPr txBox="1"/>
          <p:nvPr/>
        </p:nvSpPr>
        <p:spPr>
          <a:xfrm>
            <a:off x="5369398" y="3458611"/>
            <a:ext cx="282450" cy="276999"/>
          </a:xfrm>
          <a:prstGeom prst="rect">
            <a:avLst/>
          </a:prstGeom>
          <a:noFill/>
        </p:spPr>
        <p:txBody>
          <a:bodyPr wrap="none" rtlCol="0">
            <a:spAutoFit/>
          </a:bodyPr>
          <a:lstStyle/>
          <a:p>
            <a:r>
              <a:rPr lang="en-US" sz="1200" dirty="0">
                <a:solidFill>
                  <a:srgbClr val="FFFFFF"/>
                </a:solidFill>
              </a:rPr>
              <a:t>3</a:t>
            </a:r>
            <a:endParaRPr lang="en-GB" sz="1200" dirty="0">
              <a:solidFill>
                <a:srgbClr val="FFFFFF"/>
              </a:solidFill>
            </a:endParaRPr>
          </a:p>
        </p:txBody>
      </p:sp>
      <p:sp>
        <p:nvSpPr>
          <p:cNvPr id="27" name="Oval 26"/>
          <p:cNvSpPr/>
          <p:nvPr/>
        </p:nvSpPr>
        <p:spPr bwMode="auto">
          <a:xfrm>
            <a:off x="5400284" y="4979048"/>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28" name="TextBox 27"/>
          <p:cNvSpPr txBox="1"/>
          <p:nvPr/>
        </p:nvSpPr>
        <p:spPr>
          <a:xfrm>
            <a:off x="5408235" y="4986999"/>
            <a:ext cx="282450" cy="276999"/>
          </a:xfrm>
          <a:prstGeom prst="rect">
            <a:avLst/>
          </a:prstGeom>
          <a:noFill/>
        </p:spPr>
        <p:txBody>
          <a:bodyPr wrap="none" rtlCol="0">
            <a:spAutoFit/>
          </a:bodyPr>
          <a:lstStyle/>
          <a:p>
            <a:r>
              <a:rPr lang="en-US" sz="1200" dirty="0">
                <a:solidFill>
                  <a:srgbClr val="FFFFFF"/>
                </a:solidFill>
              </a:rPr>
              <a:t>2</a:t>
            </a:r>
            <a:endParaRPr lang="en-GB" sz="1200" dirty="0">
              <a:solidFill>
                <a:srgbClr val="FFFFFF"/>
              </a:solidFill>
            </a:endParaRPr>
          </a:p>
        </p:txBody>
      </p:sp>
      <p:sp>
        <p:nvSpPr>
          <p:cNvPr id="29" name="Oval 28"/>
          <p:cNvSpPr/>
          <p:nvPr/>
        </p:nvSpPr>
        <p:spPr bwMode="auto">
          <a:xfrm>
            <a:off x="6210925" y="375319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30" name="TextBox 29"/>
          <p:cNvSpPr txBox="1"/>
          <p:nvPr/>
        </p:nvSpPr>
        <p:spPr>
          <a:xfrm>
            <a:off x="6218876" y="3761141"/>
            <a:ext cx="282450" cy="276999"/>
          </a:xfrm>
          <a:prstGeom prst="rect">
            <a:avLst/>
          </a:prstGeom>
          <a:noFill/>
        </p:spPr>
        <p:txBody>
          <a:bodyPr wrap="none" rtlCol="0">
            <a:spAutoFit/>
          </a:bodyPr>
          <a:lstStyle/>
          <a:p>
            <a:r>
              <a:rPr lang="en-US" sz="1200" dirty="0">
                <a:solidFill>
                  <a:srgbClr val="FFFFFF"/>
                </a:solidFill>
              </a:rPr>
              <a:t>5</a:t>
            </a:r>
            <a:endParaRPr lang="en-GB" sz="1200" dirty="0">
              <a:solidFill>
                <a:srgbClr val="FFFFFF"/>
              </a:solidFill>
            </a:endParaRPr>
          </a:p>
        </p:txBody>
      </p:sp>
      <p:sp>
        <p:nvSpPr>
          <p:cNvPr id="31" name="Oval 30"/>
          <p:cNvSpPr/>
          <p:nvPr/>
        </p:nvSpPr>
        <p:spPr bwMode="auto">
          <a:xfrm>
            <a:off x="6193144" y="4548348"/>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32" name="TextBox 31"/>
          <p:cNvSpPr txBox="1"/>
          <p:nvPr/>
        </p:nvSpPr>
        <p:spPr>
          <a:xfrm>
            <a:off x="6201095" y="4556299"/>
            <a:ext cx="282450" cy="276999"/>
          </a:xfrm>
          <a:prstGeom prst="rect">
            <a:avLst/>
          </a:prstGeom>
          <a:noFill/>
        </p:spPr>
        <p:txBody>
          <a:bodyPr wrap="none" rtlCol="0">
            <a:spAutoFit/>
          </a:bodyPr>
          <a:lstStyle/>
          <a:p>
            <a:r>
              <a:rPr lang="en-US" sz="1200" dirty="0">
                <a:solidFill>
                  <a:srgbClr val="FFFFFF"/>
                </a:solidFill>
              </a:rPr>
              <a:t>1</a:t>
            </a:r>
            <a:endParaRPr lang="en-GB" sz="1200" dirty="0">
              <a:solidFill>
                <a:srgbClr val="FFFFFF"/>
              </a:solidFill>
            </a:endParaRPr>
          </a:p>
        </p:txBody>
      </p:sp>
      <p:sp>
        <p:nvSpPr>
          <p:cNvPr id="33" name="Oval 32"/>
          <p:cNvSpPr/>
          <p:nvPr/>
        </p:nvSpPr>
        <p:spPr bwMode="auto">
          <a:xfrm>
            <a:off x="6968556" y="4570293"/>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34" name="TextBox 33"/>
          <p:cNvSpPr txBox="1"/>
          <p:nvPr/>
        </p:nvSpPr>
        <p:spPr>
          <a:xfrm>
            <a:off x="6976507" y="4578244"/>
            <a:ext cx="282450" cy="276999"/>
          </a:xfrm>
          <a:prstGeom prst="rect">
            <a:avLst/>
          </a:prstGeom>
          <a:noFill/>
        </p:spPr>
        <p:txBody>
          <a:bodyPr wrap="none" rtlCol="0">
            <a:spAutoFit/>
          </a:bodyPr>
          <a:lstStyle/>
          <a:p>
            <a:r>
              <a:rPr lang="en-US" sz="1200" dirty="0">
                <a:solidFill>
                  <a:srgbClr val="FFFFFF"/>
                </a:solidFill>
              </a:rPr>
              <a:t>1</a:t>
            </a:r>
            <a:endParaRPr lang="en-GB" sz="1200" dirty="0">
              <a:solidFill>
                <a:srgbClr val="FFFFFF"/>
              </a:solidFill>
            </a:endParaRPr>
          </a:p>
        </p:txBody>
      </p:sp>
      <p:sp>
        <p:nvSpPr>
          <p:cNvPr id="35" name="Oval 34"/>
          <p:cNvSpPr/>
          <p:nvPr/>
        </p:nvSpPr>
        <p:spPr bwMode="auto">
          <a:xfrm>
            <a:off x="5802620" y="358916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36" name="TextBox 35"/>
          <p:cNvSpPr txBox="1"/>
          <p:nvPr/>
        </p:nvSpPr>
        <p:spPr>
          <a:xfrm>
            <a:off x="5810571" y="3597111"/>
            <a:ext cx="282450" cy="276999"/>
          </a:xfrm>
          <a:prstGeom prst="rect">
            <a:avLst/>
          </a:prstGeom>
          <a:noFill/>
        </p:spPr>
        <p:txBody>
          <a:bodyPr wrap="none" rtlCol="0">
            <a:spAutoFit/>
          </a:bodyPr>
          <a:lstStyle/>
          <a:p>
            <a:r>
              <a:rPr lang="en-US" sz="1200" dirty="0">
                <a:solidFill>
                  <a:srgbClr val="FFFFFF"/>
                </a:solidFill>
              </a:rPr>
              <a:t>2</a:t>
            </a:r>
            <a:endParaRPr lang="en-GB" sz="1200" dirty="0">
              <a:solidFill>
                <a:srgbClr val="FFFFFF"/>
              </a:solidFill>
            </a:endParaRPr>
          </a:p>
        </p:txBody>
      </p:sp>
      <p:sp>
        <p:nvSpPr>
          <p:cNvPr id="37" name="Content Placeholder 2"/>
          <p:cNvSpPr txBox="1">
            <a:spLocks/>
          </p:cNvSpPr>
          <p:nvPr/>
        </p:nvSpPr>
        <p:spPr>
          <a:xfrm>
            <a:off x="636459" y="1541748"/>
            <a:ext cx="4458280" cy="4781550"/>
          </a:xfrm>
          <a:prstGeom prst="rect">
            <a:avLst/>
          </a:prstGeom>
        </p:spPr>
        <p:txBody>
          <a:bodyPr/>
          <a:lstStyle/>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SCA</a:t>
            </a:r>
            <a:br>
              <a:rPr lang="en-US" sz="1800" b="0" kern="0" dirty="0">
                <a:solidFill>
                  <a:srgbClr val="FFFFFF"/>
                </a:solidFill>
                <a:latin typeface="Arial" panose="020B0604020202020204" pitchFamily="34" charset="0"/>
                <a:cs typeface="Arial" panose="020B0604020202020204" pitchFamily="34" charset="0"/>
              </a:rPr>
            </a:br>
            <a:r>
              <a:rPr lang="en-US" sz="1800" b="0" kern="0" dirty="0" err="1">
                <a:solidFill>
                  <a:srgbClr val="FFFFFF"/>
                </a:solidFill>
                <a:latin typeface="Arial" panose="020B0604020202020204" pitchFamily="34" charset="0"/>
                <a:cs typeface="Arial" panose="020B0604020202020204" pitchFamily="34" charset="0"/>
              </a:rPr>
              <a:t>Scatterometer</a:t>
            </a:r>
            <a:endParaRPr lang="en-US" sz="1800" b="0" kern="0" dirty="0">
              <a:solidFill>
                <a:srgbClr val="FFFFFF"/>
              </a:solidFill>
              <a:latin typeface="Arial" panose="020B0604020202020204" pitchFamily="34" charset="0"/>
              <a:cs typeface="Arial" panose="020B0604020202020204" pitchFamily="34" charset="0"/>
            </a:endParaRP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RO</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Radio Occultation</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MWI</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Microwave Imaging for Precipitation</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ICI</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Ice Cloud Imager</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ARGOS-4</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Advanced Data Collection System</a:t>
            </a: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p:txBody>
      </p:sp>
      <p:grpSp>
        <p:nvGrpSpPr>
          <p:cNvPr id="6" name="Group 5">
            <a:extLst>
              <a:ext uri="{FF2B5EF4-FFF2-40B4-BE49-F238E27FC236}">
                <a16:creationId xmlns:a16="http://schemas.microsoft.com/office/drawing/2014/main" id="{1EB4FED5-F184-4EB7-975A-5124D07E3850}"/>
              </a:ext>
            </a:extLst>
          </p:cNvPr>
          <p:cNvGrpSpPr/>
          <p:nvPr/>
        </p:nvGrpSpPr>
        <p:grpSpPr>
          <a:xfrm>
            <a:off x="680871" y="2743198"/>
            <a:ext cx="5095130" cy="1821782"/>
            <a:chOff x="680871" y="2743198"/>
            <a:chExt cx="5095130" cy="1821782"/>
          </a:xfrm>
        </p:grpSpPr>
        <p:sp>
          <p:nvSpPr>
            <p:cNvPr id="3" name="Rectangle 2">
              <a:extLst>
                <a:ext uri="{FF2B5EF4-FFF2-40B4-BE49-F238E27FC236}">
                  <a16:creationId xmlns:a16="http://schemas.microsoft.com/office/drawing/2014/main" id="{47294161-6B43-1C5B-ABFE-695CF441C5B8}"/>
                </a:ext>
              </a:extLst>
            </p:cNvPr>
            <p:cNvSpPr/>
            <p:nvPr/>
          </p:nvSpPr>
          <p:spPr bwMode="auto">
            <a:xfrm>
              <a:off x="680871" y="2743198"/>
              <a:ext cx="4085382" cy="1294942"/>
            </a:xfrm>
            <a:prstGeom prst="rect">
              <a:avLst/>
            </a:prstGeom>
            <a:noFill/>
            <a:ln w="34925" cap="flat" cmpd="sng" algn="ctr">
              <a:solidFill>
                <a:srgbClr val="FE5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
          <p:nvSpPr>
            <p:cNvPr id="4" name="Arrow: Right 3">
              <a:extLst>
                <a:ext uri="{FF2B5EF4-FFF2-40B4-BE49-F238E27FC236}">
                  <a16:creationId xmlns:a16="http://schemas.microsoft.com/office/drawing/2014/main" id="{030076BB-5A70-F620-8818-6451B975EEC8}"/>
                </a:ext>
              </a:extLst>
            </p:cNvPr>
            <p:cNvSpPr/>
            <p:nvPr/>
          </p:nvSpPr>
          <p:spPr bwMode="auto">
            <a:xfrm rot="6211697">
              <a:off x="5340760" y="2936693"/>
              <a:ext cx="568333" cy="302149"/>
            </a:xfrm>
            <a:prstGeom prst="rightArrow">
              <a:avLst/>
            </a:prstGeom>
            <a:solidFill>
              <a:srgbClr val="FE50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
          <p:nvSpPr>
            <p:cNvPr id="5" name="Arrow: Right 4">
              <a:extLst>
                <a:ext uri="{FF2B5EF4-FFF2-40B4-BE49-F238E27FC236}">
                  <a16:creationId xmlns:a16="http://schemas.microsoft.com/office/drawing/2014/main" id="{A9B67960-B975-A1A4-08E9-5D5C22C366C8}"/>
                </a:ext>
              </a:extLst>
            </p:cNvPr>
            <p:cNvSpPr/>
            <p:nvPr/>
          </p:nvSpPr>
          <p:spPr bwMode="auto">
            <a:xfrm rot="20509638">
              <a:off x="5177235" y="4262831"/>
              <a:ext cx="568333" cy="302149"/>
            </a:xfrm>
            <a:prstGeom prst="rightArrow">
              <a:avLst/>
            </a:prstGeom>
            <a:solidFill>
              <a:srgbClr val="FE50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grpSp>
    </p:spTree>
    <p:extLst>
      <p:ext uri="{BB962C8B-B14F-4D97-AF65-F5344CB8AC3E}">
        <p14:creationId xmlns:p14="http://schemas.microsoft.com/office/powerpoint/2010/main" val="3571323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2A44-BDD2-4ECC-EA20-AEE27F446C6D}"/>
              </a:ext>
            </a:extLst>
          </p:cNvPr>
          <p:cNvSpPr>
            <a:spLocks noGrp="1"/>
          </p:cNvSpPr>
          <p:nvPr>
            <p:ph type="title"/>
          </p:nvPr>
        </p:nvSpPr>
        <p:spPr/>
        <p:txBody>
          <a:bodyPr/>
          <a:lstStyle/>
          <a:p>
            <a:r>
              <a:rPr lang="en-IE" dirty="0"/>
              <a:t>Main channels of EPS-SG MWI and ICI in spectrum</a:t>
            </a:r>
          </a:p>
        </p:txBody>
      </p:sp>
      <p:grpSp>
        <p:nvGrpSpPr>
          <p:cNvPr id="25" name="Group 24">
            <a:extLst>
              <a:ext uri="{FF2B5EF4-FFF2-40B4-BE49-F238E27FC236}">
                <a16:creationId xmlns:a16="http://schemas.microsoft.com/office/drawing/2014/main" id="{85D36F3D-1FB3-5DA3-AC92-E770F447A91A}"/>
              </a:ext>
            </a:extLst>
          </p:cNvPr>
          <p:cNvGrpSpPr/>
          <p:nvPr/>
        </p:nvGrpSpPr>
        <p:grpSpPr>
          <a:xfrm>
            <a:off x="5695950" y="2207238"/>
            <a:ext cx="6366468" cy="4601210"/>
            <a:chOff x="3248874" y="654664"/>
            <a:chExt cx="8270619" cy="5541171"/>
          </a:xfrm>
        </p:grpSpPr>
        <p:pic>
          <p:nvPicPr>
            <p:cNvPr id="26" name="Picture 25" descr="D:\Research\Conferences\ITSC 12 2002\Opacity 1to1000GHz allr.jpg">
              <a:extLst>
                <a:ext uri="{FF2B5EF4-FFF2-40B4-BE49-F238E27FC236}">
                  <a16:creationId xmlns:a16="http://schemas.microsoft.com/office/drawing/2014/main" id="{B16ADD5C-5443-3429-0335-2C4C9C99E305}"/>
                </a:ext>
              </a:extLst>
            </p:cNvPr>
            <p:cNvPicPr>
              <a:picLocks noChangeAspect="1" noChangeArrowheads="1"/>
            </p:cNvPicPr>
            <p:nvPr/>
          </p:nvPicPr>
          <p:blipFill>
            <a:blip r:embed="rId2">
              <a:lum bright="-22000" contrast="58000"/>
              <a:extLst>
                <a:ext uri="{28A0092B-C50C-407E-A947-70E740481C1C}">
                  <a14:useLocalDpi xmlns:a14="http://schemas.microsoft.com/office/drawing/2010/main" val="0"/>
                </a:ext>
              </a:extLst>
            </a:blip>
            <a:srcRect l="4010" t="2795" r="4010" b="4193"/>
            <a:stretch>
              <a:fillRect/>
            </a:stretch>
          </p:blipFill>
          <p:spPr bwMode="auto">
            <a:xfrm>
              <a:off x="3248874" y="994873"/>
              <a:ext cx="8270619" cy="5200962"/>
            </a:xfrm>
            <a:prstGeom prst="rect">
              <a:avLst/>
            </a:prstGeom>
            <a:noFill/>
            <a:ln w="952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a:extLst>
                <a:ext uri="{FF2B5EF4-FFF2-40B4-BE49-F238E27FC236}">
                  <a16:creationId xmlns:a16="http://schemas.microsoft.com/office/drawing/2014/main" id="{7236DB8D-029A-6194-9714-C8ADE54A5340}"/>
                </a:ext>
              </a:extLst>
            </p:cNvPr>
            <p:cNvSpPr txBox="1">
              <a:spLocks noChangeArrowheads="1"/>
            </p:cNvSpPr>
            <p:nvPr/>
          </p:nvSpPr>
          <p:spPr bwMode="auto">
            <a:xfrm>
              <a:off x="3248874" y="654664"/>
              <a:ext cx="8153401" cy="40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600" b="0" i="0" u="none" strike="noStrike" kern="1200" cap="none" spc="-10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Atmospheric spectrum in the MW/Sub-mm range (Klein and Gasiewski, 2000)</a:t>
              </a:r>
            </a:p>
          </p:txBody>
        </p:sp>
        <p:grpSp>
          <p:nvGrpSpPr>
            <p:cNvPr id="28" name="Group 27">
              <a:extLst>
                <a:ext uri="{FF2B5EF4-FFF2-40B4-BE49-F238E27FC236}">
                  <a16:creationId xmlns:a16="http://schemas.microsoft.com/office/drawing/2014/main" id="{806FC6EF-1A81-B340-82D3-4CA8AD5A481C}"/>
                </a:ext>
              </a:extLst>
            </p:cNvPr>
            <p:cNvGrpSpPr/>
            <p:nvPr/>
          </p:nvGrpSpPr>
          <p:grpSpPr>
            <a:xfrm>
              <a:off x="4032349" y="3338250"/>
              <a:ext cx="1102314" cy="1930026"/>
              <a:chOff x="4008286" y="3763363"/>
              <a:chExt cx="1102314" cy="1930026"/>
            </a:xfrm>
          </p:grpSpPr>
          <p:sp>
            <p:nvSpPr>
              <p:cNvPr id="36" name="Rectangle 35">
                <a:extLst>
                  <a:ext uri="{FF2B5EF4-FFF2-40B4-BE49-F238E27FC236}">
                    <a16:creationId xmlns:a16="http://schemas.microsoft.com/office/drawing/2014/main" id="{B0B185D4-3F9F-48A0-7CF1-6FB1DBF3A0B3}"/>
                  </a:ext>
                </a:extLst>
              </p:cNvPr>
              <p:cNvSpPr/>
              <p:nvPr/>
            </p:nvSpPr>
            <p:spPr bwMode="auto">
              <a:xfrm>
                <a:off x="4008286" y="3763364"/>
                <a:ext cx="371192" cy="1930025"/>
              </a:xfrm>
              <a:prstGeom prst="rect">
                <a:avLst/>
              </a:prstGeom>
              <a:noFill/>
              <a:ln w="53975" cap="flat" cmpd="sng" algn="ctr">
                <a:solidFill>
                  <a:srgbClr val="FFC000"/>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433CE637-C206-56FB-B5DB-3923333EED64}"/>
                  </a:ext>
                </a:extLst>
              </p:cNvPr>
              <p:cNvSpPr/>
              <p:nvPr/>
            </p:nvSpPr>
            <p:spPr bwMode="auto">
              <a:xfrm>
                <a:off x="4689566" y="3763363"/>
                <a:ext cx="110946" cy="1762226"/>
              </a:xfrm>
              <a:prstGeom prst="rect">
                <a:avLst/>
              </a:prstGeom>
              <a:noFill/>
              <a:ln w="53975" cap="flat" cmpd="sng" algn="ctr">
                <a:solidFill>
                  <a:srgbClr val="FFC000"/>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latin typeface="Bahnschrift Light"/>
                  <a:ea typeface="+mn-ea"/>
                  <a:cs typeface="+mn-cs"/>
                </a:endParaRPr>
              </a:p>
            </p:txBody>
          </p:sp>
          <p:sp>
            <p:nvSpPr>
              <p:cNvPr id="38" name="Rectangle 37">
                <a:extLst>
                  <a:ext uri="{FF2B5EF4-FFF2-40B4-BE49-F238E27FC236}">
                    <a16:creationId xmlns:a16="http://schemas.microsoft.com/office/drawing/2014/main" id="{9BCD391C-9F38-57B8-754F-5B9ABE073E4B}"/>
                  </a:ext>
                </a:extLst>
              </p:cNvPr>
              <p:cNvSpPr/>
              <p:nvPr/>
            </p:nvSpPr>
            <p:spPr bwMode="auto">
              <a:xfrm>
                <a:off x="4999654" y="3763363"/>
                <a:ext cx="110946" cy="1762226"/>
              </a:xfrm>
              <a:prstGeom prst="rect">
                <a:avLst/>
              </a:prstGeom>
              <a:noFill/>
              <a:ln w="53975" cap="flat" cmpd="sng" algn="ctr">
                <a:solidFill>
                  <a:srgbClr val="FFC000"/>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latin typeface="Bahnschrift Light"/>
                  <a:ea typeface="+mn-ea"/>
                  <a:cs typeface="+mn-cs"/>
                </a:endParaRPr>
              </a:p>
            </p:txBody>
          </p:sp>
        </p:grpSp>
        <p:sp>
          <p:nvSpPr>
            <p:cNvPr id="29" name="Rectangle 28">
              <a:extLst>
                <a:ext uri="{FF2B5EF4-FFF2-40B4-BE49-F238E27FC236}">
                  <a16:creationId xmlns:a16="http://schemas.microsoft.com/office/drawing/2014/main" id="{0C156647-E0DA-0AF1-339C-21F801CD4CC0}"/>
                </a:ext>
              </a:extLst>
            </p:cNvPr>
            <p:cNvSpPr/>
            <p:nvPr/>
          </p:nvSpPr>
          <p:spPr bwMode="auto">
            <a:xfrm>
              <a:off x="4310312" y="2491431"/>
              <a:ext cx="292371" cy="1860243"/>
            </a:xfrm>
            <a:prstGeom prst="rect">
              <a:avLst/>
            </a:prstGeom>
            <a:noFill/>
            <a:ln w="53975" cap="flat" cmpd="sng" algn="ctr">
              <a:solidFill>
                <a:srgbClr val="FF0000"/>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latin typeface="Bahnschrift Light"/>
                <a:ea typeface="+mn-ea"/>
                <a:cs typeface="+mn-cs"/>
              </a:endParaRPr>
            </a:p>
          </p:txBody>
        </p:sp>
        <p:sp>
          <p:nvSpPr>
            <p:cNvPr id="30" name="Rectangle 29">
              <a:extLst>
                <a:ext uri="{FF2B5EF4-FFF2-40B4-BE49-F238E27FC236}">
                  <a16:creationId xmlns:a16="http://schemas.microsoft.com/office/drawing/2014/main" id="{AFD26258-FDAF-D648-4CC4-5DE64CFD5A67}"/>
                </a:ext>
              </a:extLst>
            </p:cNvPr>
            <p:cNvSpPr/>
            <p:nvPr/>
          </p:nvSpPr>
          <p:spPr bwMode="auto">
            <a:xfrm>
              <a:off x="5206067" y="2250025"/>
              <a:ext cx="276540" cy="2101649"/>
            </a:xfrm>
            <a:prstGeom prst="rect">
              <a:avLst/>
            </a:prstGeom>
            <a:noFill/>
            <a:ln w="53975" cap="flat" cmpd="sng" algn="ctr">
              <a:solidFill>
                <a:srgbClr val="00B0F0"/>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63A1C874-C9C7-706A-1B69-977D45B50DC2}"/>
                </a:ext>
              </a:extLst>
            </p:cNvPr>
            <p:cNvSpPr/>
            <p:nvPr/>
          </p:nvSpPr>
          <p:spPr bwMode="auto">
            <a:xfrm>
              <a:off x="5876393" y="3338250"/>
              <a:ext cx="124574" cy="1825983"/>
            </a:xfrm>
            <a:prstGeom prst="rect">
              <a:avLst/>
            </a:prstGeom>
            <a:noFill/>
            <a:ln w="53975" cap="flat" cmpd="sng" algn="ctr">
              <a:solidFill>
                <a:srgbClr val="99C22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endParaRPr>
            </a:p>
          </p:txBody>
        </p:sp>
        <p:sp>
          <p:nvSpPr>
            <p:cNvPr id="32" name="Rectangle 31">
              <a:extLst>
                <a:ext uri="{FF2B5EF4-FFF2-40B4-BE49-F238E27FC236}">
                  <a16:creationId xmlns:a16="http://schemas.microsoft.com/office/drawing/2014/main" id="{919EB571-74BB-30FB-1353-2057D9EB3D26}"/>
                </a:ext>
              </a:extLst>
            </p:cNvPr>
            <p:cNvSpPr/>
            <p:nvPr/>
          </p:nvSpPr>
          <p:spPr bwMode="auto">
            <a:xfrm>
              <a:off x="6260673" y="2439200"/>
              <a:ext cx="220722" cy="1568408"/>
            </a:xfrm>
            <a:prstGeom prst="rect">
              <a:avLst/>
            </a:prstGeom>
            <a:noFill/>
            <a:ln w="53975" cap="flat" cmpd="sng" algn="ctr">
              <a:solidFill>
                <a:srgbClr val="99C22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endParaRPr>
            </a:p>
          </p:txBody>
        </p:sp>
        <p:sp>
          <p:nvSpPr>
            <p:cNvPr id="33" name="Rectangle 32">
              <a:extLst>
                <a:ext uri="{FF2B5EF4-FFF2-40B4-BE49-F238E27FC236}">
                  <a16:creationId xmlns:a16="http://schemas.microsoft.com/office/drawing/2014/main" id="{55293AD8-6D23-EDAF-B150-6DA5F10362BF}"/>
                </a:ext>
              </a:extLst>
            </p:cNvPr>
            <p:cNvSpPr/>
            <p:nvPr/>
          </p:nvSpPr>
          <p:spPr bwMode="auto">
            <a:xfrm>
              <a:off x="7139428" y="1942638"/>
              <a:ext cx="192430" cy="1937801"/>
            </a:xfrm>
            <a:prstGeom prst="rect">
              <a:avLst/>
            </a:prstGeom>
            <a:noFill/>
            <a:ln w="53975" cap="flat" cmpd="sng" algn="ctr">
              <a:solidFill>
                <a:srgbClr val="99C22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endParaRPr>
            </a:p>
          </p:txBody>
        </p:sp>
        <p:sp>
          <p:nvSpPr>
            <p:cNvPr id="34" name="Rectangle 33">
              <a:extLst>
                <a:ext uri="{FF2B5EF4-FFF2-40B4-BE49-F238E27FC236}">
                  <a16:creationId xmlns:a16="http://schemas.microsoft.com/office/drawing/2014/main" id="{14CAFCAD-6D2C-9776-8E3D-966D7AB23A62}"/>
                </a:ext>
              </a:extLst>
            </p:cNvPr>
            <p:cNvSpPr/>
            <p:nvPr/>
          </p:nvSpPr>
          <p:spPr bwMode="auto">
            <a:xfrm>
              <a:off x="8799686" y="2802536"/>
              <a:ext cx="120096" cy="2384833"/>
            </a:xfrm>
            <a:prstGeom prst="rect">
              <a:avLst/>
            </a:prstGeom>
            <a:noFill/>
            <a:ln w="53975" cap="flat" cmpd="sng" algn="ctr">
              <a:solidFill>
                <a:srgbClr val="99C22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endParaRPr>
            </a:p>
          </p:txBody>
        </p:sp>
        <p:sp>
          <p:nvSpPr>
            <p:cNvPr id="35" name="Rectangle 34">
              <a:extLst>
                <a:ext uri="{FF2B5EF4-FFF2-40B4-BE49-F238E27FC236}">
                  <a16:creationId xmlns:a16="http://schemas.microsoft.com/office/drawing/2014/main" id="{2B1538D1-756A-AE30-A046-5F3BE114FE7C}"/>
                </a:ext>
              </a:extLst>
            </p:cNvPr>
            <p:cNvSpPr/>
            <p:nvPr/>
          </p:nvSpPr>
          <p:spPr bwMode="auto">
            <a:xfrm>
              <a:off x="4806407" y="2542145"/>
              <a:ext cx="182350" cy="1764608"/>
            </a:xfrm>
            <a:prstGeom prst="rect">
              <a:avLst/>
            </a:prstGeom>
            <a:noFill/>
            <a:ln w="539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GB" sz="1800" b="0" i="0" u="none" strike="noStrike" kern="0" cap="none" spc="0" normalizeH="0" baseline="0" noProof="0">
                <a:ln>
                  <a:noFill/>
                </a:ln>
                <a:solidFill>
                  <a:srgbClr val="00205B"/>
                </a:solidFill>
                <a:effectLst/>
                <a:uLnTx/>
                <a:uFillTx/>
              </a:endParaRPr>
            </a:p>
          </p:txBody>
        </p:sp>
      </p:grpSp>
      <p:graphicFrame>
        <p:nvGraphicFramePr>
          <p:cNvPr id="39" name="Table 38">
            <a:extLst>
              <a:ext uri="{FF2B5EF4-FFF2-40B4-BE49-F238E27FC236}">
                <a16:creationId xmlns:a16="http://schemas.microsoft.com/office/drawing/2014/main" id="{986378EB-C9F8-DAE4-95D2-8ABFE57B8D77}"/>
              </a:ext>
            </a:extLst>
          </p:cNvPr>
          <p:cNvGraphicFramePr>
            <a:graphicFrameLocks noGrp="1"/>
          </p:cNvGraphicFramePr>
          <p:nvPr>
            <p:extLst>
              <p:ext uri="{D42A27DB-BD31-4B8C-83A1-F6EECF244321}">
                <p14:modId xmlns:p14="http://schemas.microsoft.com/office/powerpoint/2010/main" val="1479139522"/>
              </p:ext>
            </p:extLst>
          </p:nvPr>
        </p:nvGraphicFramePr>
        <p:xfrm>
          <a:off x="3241332" y="2609548"/>
          <a:ext cx="2255837" cy="4040546"/>
        </p:xfrm>
        <a:graphic>
          <a:graphicData uri="http://schemas.openxmlformats.org/drawingml/2006/table">
            <a:tbl>
              <a:tblPr firstRow="1" firstCol="1" lastRow="1" lastCol="1" bandRow="1" bandCol="1"/>
              <a:tblGrid>
                <a:gridCol w="740945">
                  <a:extLst>
                    <a:ext uri="{9D8B030D-6E8A-4147-A177-3AD203B41FA5}">
                      <a16:colId xmlns:a16="http://schemas.microsoft.com/office/drawing/2014/main" val="4256846249"/>
                    </a:ext>
                  </a:extLst>
                </a:gridCol>
                <a:gridCol w="952642">
                  <a:extLst>
                    <a:ext uri="{9D8B030D-6E8A-4147-A177-3AD203B41FA5}">
                      <a16:colId xmlns:a16="http://schemas.microsoft.com/office/drawing/2014/main" val="3922139534"/>
                    </a:ext>
                  </a:extLst>
                </a:gridCol>
                <a:gridCol w="562250">
                  <a:extLst>
                    <a:ext uri="{9D8B030D-6E8A-4147-A177-3AD203B41FA5}">
                      <a16:colId xmlns:a16="http://schemas.microsoft.com/office/drawing/2014/main" val="4169320567"/>
                    </a:ext>
                  </a:extLst>
                </a:gridCol>
              </a:tblGrid>
              <a:tr h="621625">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Channel</a:t>
                      </a:r>
                      <a:endParaRPr lang="en-GB" sz="1400" b="1" i="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Frequency</a:t>
                      </a:r>
                      <a:br>
                        <a:rPr lang="en-GB" sz="1400" dirty="0">
                          <a:solidFill>
                            <a:schemeClr val="tx1"/>
                          </a:solidFill>
                          <a:effectLst/>
                        </a:rPr>
                      </a:br>
                      <a:r>
                        <a:rPr lang="en-GB" sz="1400" dirty="0">
                          <a:solidFill>
                            <a:schemeClr val="tx1"/>
                          </a:solidFill>
                          <a:effectLst/>
                        </a:rPr>
                        <a:t>(GHz)</a:t>
                      </a:r>
                      <a:endParaRPr lang="en-GB" sz="1400" b="1" i="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marL="0" algn="ctr" defTabSz="1125444" rtl="0" eaLnBrk="1" latinLnBrk="0" hangingPunct="1">
                        <a:spcBef>
                          <a:spcPts val="600"/>
                        </a:spcBef>
                        <a:spcAft>
                          <a:spcPts val="600"/>
                        </a:spcAft>
                      </a:pPr>
                      <a:r>
                        <a:rPr lang="en-GB" sz="1400" b="1" kern="1200" dirty="0">
                          <a:solidFill>
                            <a:schemeClr val="tx1"/>
                          </a:solidFill>
                          <a:effectLst/>
                          <a:latin typeface="+mn-lt"/>
                          <a:ea typeface="+mn-ea"/>
                          <a:cs typeface="+mn-cs"/>
                        </a:rPr>
                        <a:t>Pol.</a:t>
                      </a:r>
                    </a:p>
                  </a:txBody>
                  <a:tcPr marL="17780" marR="177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3116226"/>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7.0</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1367371915"/>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ICI-2</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3.4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3701089757"/>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ICI-3</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2.0</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3211088117"/>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243.2±2.5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 H</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8401307"/>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ICI-5</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325.15±9.5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1455268"/>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ICI-6</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325.15±3.5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05350185"/>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ICI-7</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325.15±1.5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7209697"/>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ICI-8</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448±7.2</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28993878"/>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ICI-9</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448±3.0</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33743536"/>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ICI-10</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448±1.4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12700" cmpd="sng">
                      <a:solidFill>
                        <a:srgbClr val="00205B"/>
                      </a:solidFill>
                    </a:lnL>
                    <a:lnR w="12700" cmpd="sng">
                      <a:solidFill>
                        <a:srgbClr val="00205B"/>
                      </a:solidFill>
                    </a:lnR>
                    <a:lnT w="12700" cmpd="sng">
                      <a:solidFill>
                        <a:srgbClr val="00205B"/>
                      </a:solidFill>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p>
                  </a:txBody>
                  <a:tcPr marL="17780" marR="17780" marT="0" marB="0" anchor="ctr">
                    <a:lnL w="12700" cmpd="sng">
                      <a:solidFill>
                        <a:srgbClr val="00205B"/>
                      </a:solidFill>
                    </a:lnL>
                    <a:lnR w="12700" cmpd="sng">
                      <a:solidFill>
                        <a:srgbClr val="00205B"/>
                      </a:solidFill>
                    </a:lnR>
                    <a:lnT w="12700" cmpd="sng">
                      <a:solidFill>
                        <a:srgbClr val="00205B"/>
                      </a:solidFill>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1607186"/>
                  </a:ext>
                </a:extLst>
              </a:tr>
              <a:tr h="310811">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ICI-11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3175" cap="flat" cmpd="sng" algn="ctr">
                      <a:solidFill>
                        <a:srgbClr val="00205B"/>
                      </a:solidFill>
                      <a:prstDash val="solid"/>
                      <a:round/>
                      <a:headEnd type="none" w="med" len="med"/>
                      <a:tailEnd type="none" w="med" len="med"/>
                    </a:lnL>
                    <a:lnR w="3175" cap="flat" cmpd="sng" algn="ctr">
                      <a:solidFill>
                        <a:srgbClr val="00205B"/>
                      </a:solidFill>
                      <a:prstDash val="solid"/>
                      <a:round/>
                      <a:headEnd type="none" w="med" len="med"/>
                      <a:tailEnd type="none" w="med" len="med"/>
                    </a:lnR>
                    <a:lnT w="3175" cap="flat" cmpd="sng" algn="ctr">
                      <a:solidFill>
                        <a:srgbClr val="00205B"/>
                      </a:solidFill>
                      <a:prstDash val="solid"/>
                      <a:round/>
                      <a:headEnd type="none" w="med" len="med"/>
                      <a:tailEnd type="none" w="med" len="med"/>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b="0" dirty="0">
                          <a:solidFill>
                            <a:schemeClr val="tx1"/>
                          </a:solidFill>
                          <a:effectLst/>
                        </a:rPr>
                        <a:t>664±4.2</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lnL w="3175" cap="flat" cmpd="sng" algn="ctr">
                      <a:solidFill>
                        <a:srgbClr val="00205B"/>
                      </a:solidFill>
                      <a:prstDash val="solid"/>
                      <a:round/>
                      <a:headEnd type="none" w="med" len="med"/>
                      <a:tailEnd type="none" w="med" len="med"/>
                    </a:lnL>
                    <a:lnR w="3175" cap="flat" cmpd="sng" algn="ctr">
                      <a:solidFill>
                        <a:srgbClr val="00205B"/>
                      </a:solidFill>
                      <a:prstDash val="solid"/>
                      <a:round/>
                      <a:headEnd type="none" w="med" len="med"/>
                      <a:tailEnd type="none" w="med" len="med"/>
                    </a:lnR>
                    <a:lnT w="3175" cap="flat" cmpd="sng" algn="ctr">
                      <a:solidFill>
                        <a:srgbClr val="00205B"/>
                      </a:solidFill>
                      <a:prstDash val="solid"/>
                      <a:round/>
                      <a:headEnd type="none" w="med" len="med"/>
                      <a:tailEnd type="none" w="med" len="med"/>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 H</a:t>
                      </a:r>
                    </a:p>
                  </a:txBody>
                  <a:tcPr marL="17780" marR="17780" marT="0" marB="0" anchor="ctr">
                    <a:lnL w="3175" cap="flat" cmpd="sng" algn="ctr">
                      <a:solidFill>
                        <a:srgbClr val="00205B"/>
                      </a:solidFill>
                      <a:prstDash val="solid"/>
                      <a:round/>
                      <a:headEnd type="none" w="med" len="med"/>
                      <a:tailEnd type="none" w="med" len="med"/>
                    </a:lnL>
                    <a:lnR w="3175" cap="flat" cmpd="sng" algn="ctr">
                      <a:solidFill>
                        <a:srgbClr val="00205B"/>
                      </a:solidFill>
                      <a:prstDash val="solid"/>
                      <a:round/>
                      <a:headEnd type="none" w="med" len="med"/>
                      <a:tailEnd type="none" w="med" len="med"/>
                    </a:lnR>
                    <a:lnT w="3175" cap="flat" cmpd="sng" algn="ctr">
                      <a:solidFill>
                        <a:srgbClr val="00205B"/>
                      </a:solidFill>
                      <a:prstDash val="solid"/>
                      <a:round/>
                      <a:headEnd type="none" w="med" len="med"/>
                      <a:tailEnd type="none" w="med" len="med"/>
                    </a:lnT>
                    <a:lnB w="3175"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70371201"/>
                  </a:ext>
                </a:extLst>
              </a:tr>
            </a:tbl>
          </a:graphicData>
        </a:graphic>
      </p:graphicFrame>
      <p:graphicFrame>
        <p:nvGraphicFramePr>
          <p:cNvPr id="40" name="Table 39">
            <a:extLst>
              <a:ext uri="{FF2B5EF4-FFF2-40B4-BE49-F238E27FC236}">
                <a16:creationId xmlns:a16="http://schemas.microsoft.com/office/drawing/2014/main" id="{6C8CAFC0-B3D7-CBE2-3412-839933169D07}"/>
              </a:ext>
            </a:extLst>
          </p:cNvPr>
          <p:cNvGraphicFramePr>
            <a:graphicFrameLocks noGrp="1"/>
          </p:cNvGraphicFramePr>
          <p:nvPr>
            <p:extLst>
              <p:ext uri="{D42A27DB-BD31-4B8C-83A1-F6EECF244321}">
                <p14:modId xmlns:p14="http://schemas.microsoft.com/office/powerpoint/2010/main" val="2189079808"/>
              </p:ext>
            </p:extLst>
          </p:nvPr>
        </p:nvGraphicFramePr>
        <p:xfrm>
          <a:off x="91389" y="2233550"/>
          <a:ext cx="2922587" cy="4479649"/>
        </p:xfrm>
        <a:graphic>
          <a:graphicData uri="http://schemas.openxmlformats.org/drawingml/2006/table">
            <a:tbl>
              <a:tblPr firstRow="1" firstCol="1" lastRow="1" lastCol="1" bandRow="1" bandCol="1"/>
              <a:tblGrid>
                <a:gridCol w="823572">
                  <a:extLst>
                    <a:ext uri="{9D8B030D-6E8A-4147-A177-3AD203B41FA5}">
                      <a16:colId xmlns:a16="http://schemas.microsoft.com/office/drawing/2014/main" val="918373843"/>
                    </a:ext>
                  </a:extLst>
                </a:gridCol>
                <a:gridCol w="1102877">
                  <a:extLst>
                    <a:ext uri="{9D8B030D-6E8A-4147-A177-3AD203B41FA5}">
                      <a16:colId xmlns:a16="http://schemas.microsoft.com/office/drawing/2014/main" val="1223193402"/>
                    </a:ext>
                  </a:extLst>
                </a:gridCol>
                <a:gridCol w="996138">
                  <a:extLst>
                    <a:ext uri="{9D8B030D-6E8A-4147-A177-3AD203B41FA5}">
                      <a16:colId xmlns:a16="http://schemas.microsoft.com/office/drawing/2014/main" val="470835616"/>
                    </a:ext>
                  </a:extLst>
                </a:gridCol>
              </a:tblGrid>
              <a:tr h="600434">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Channel</a:t>
                      </a:r>
                      <a:endParaRPr lang="en-GB" sz="1400" b="1" i="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Frequency</a:t>
                      </a:r>
                      <a:br>
                        <a:rPr lang="en-GB" sz="1400" dirty="0">
                          <a:solidFill>
                            <a:schemeClr val="tx1"/>
                          </a:solidFill>
                          <a:effectLst/>
                        </a:rPr>
                      </a:br>
                      <a:r>
                        <a:rPr lang="en-GB" sz="1400" dirty="0">
                          <a:solidFill>
                            <a:schemeClr val="tx1"/>
                          </a:solidFill>
                          <a:effectLst/>
                        </a:rPr>
                        <a:t>(GHz)</a:t>
                      </a:r>
                      <a:endParaRPr lang="en-GB" sz="1400" b="1" i="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marL="0" algn="ctr" defTabSz="1125444" rtl="0" eaLnBrk="1" latinLnBrk="0" hangingPunct="1">
                        <a:spcBef>
                          <a:spcPts val="600"/>
                        </a:spcBef>
                        <a:spcAft>
                          <a:spcPts val="600"/>
                        </a:spcAft>
                      </a:pPr>
                      <a:r>
                        <a:rPr lang="en-GB" sz="1400" b="1" kern="1200" dirty="0">
                          <a:solidFill>
                            <a:schemeClr val="tx1"/>
                          </a:solidFill>
                          <a:effectLst/>
                          <a:latin typeface="+mn-lt"/>
                          <a:ea typeface="+mn-ea"/>
                          <a:cs typeface="+mn-cs"/>
                        </a:rPr>
                        <a:t>Pol.</a:t>
                      </a:r>
                    </a:p>
                  </a:txBody>
                  <a:tcPr marL="17780" marR="17780" marT="0" marB="0" anchor="ctr">
                    <a:lnL w="12700" cmpd="sng">
                      <a:solidFill>
                        <a:srgbClr val="00205B"/>
                      </a:solidFill>
                    </a:lnL>
                    <a:lnR w="12700" cmpd="sng">
                      <a:solidFill>
                        <a:srgbClr val="00205B"/>
                      </a:solidFill>
                    </a:lnR>
                    <a:lnT w="12700" cmpd="sng">
                      <a:solidFill>
                        <a:srgbClr val="00205B"/>
                      </a:solidFill>
                    </a:lnT>
                    <a:lnB w="381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99833173"/>
                  </a:ext>
                </a:extLst>
              </a:tr>
              <a:tr h="252095">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18.7</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381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5662760"/>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MWI-2</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23.8</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48399664"/>
                  </a:ext>
                </a:extLst>
              </a:tr>
              <a:tr h="20701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MWI-3</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31.4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96483452"/>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50.3</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9734415"/>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52.61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310716"/>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MWI-6</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53.24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79357819"/>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MWI-7</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53.75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7214784"/>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MWI-8</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89.0</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 H</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94392904"/>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MWI-9</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118.7503</a:t>
                      </a:r>
                      <a:r>
                        <a:rPr lang="en-GB" sz="1400" dirty="0">
                          <a:solidFill>
                            <a:schemeClr val="tx1"/>
                          </a:solidFill>
                          <a:effectLst/>
                          <a:sym typeface="Symbol" panose="05050102010706020507" pitchFamily="18" charset="2"/>
                        </a:rPr>
                        <a:t></a:t>
                      </a:r>
                      <a:r>
                        <a:rPr lang="en-GB" sz="1400" dirty="0">
                          <a:solidFill>
                            <a:schemeClr val="tx1"/>
                          </a:solidFill>
                          <a:effectLst/>
                        </a:rPr>
                        <a:t>3.2</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3136583"/>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MWI-10</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118.7503</a:t>
                      </a:r>
                      <a:r>
                        <a:rPr lang="en-GB" sz="1400" dirty="0">
                          <a:solidFill>
                            <a:schemeClr val="tx1"/>
                          </a:solidFill>
                          <a:effectLst/>
                          <a:sym typeface="Symbol" panose="05050102010706020507" pitchFamily="18" charset="2"/>
                        </a:rPr>
                        <a:t></a:t>
                      </a:r>
                      <a:r>
                        <a:rPr lang="en-GB" sz="1400" dirty="0">
                          <a:solidFill>
                            <a:schemeClr val="tx1"/>
                          </a:solidFill>
                          <a:effectLst/>
                        </a:rPr>
                        <a:t>2.1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5460577"/>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MWI-11</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118.7503</a:t>
                      </a:r>
                      <a:r>
                        <a:rPr lang="en-GB" sz="1400" dirty="0">
                          <a:solidFill>
                            <a:schemeClr val="tx1"/>
                          </a:solidFill>
                          <a:effectLst/>
                          <a:sym typeface="Symbol" panose="05050102010706020507" pitchFamily="18" charset="2"/>
                        </a:rPr>
                        <a:t></a:t>
                      </a:r>
                      <a:r>
                        <a:rPr lang="en-GB" sz="1400" dirty="0">
                          <a:solidFill>
                            <a:schemeClr val="tx1"/>
                          </a:solidFill>
                          <a:effectLst/>
                        </a:rPr>
                        <a:t>1.4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12184371"/>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MWI-12</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118.7503</a:t>
                      </a:r>
                      <a:r>
                        <a:rPr lang="en-GB" sz="1400" dirty="0">
                          <a:solidFill>
                            <a:schemeClr val="tx1"/>
                          </a:solidFill>
                          <a:effectLst/>
                          <a:sym typeface="Symbol" panose="05050102010706020507" pitchFamily="18" charset="2"/>
                        </a:rPr>
                        <a:t></a:t>
                      </a:r>
                      <a:r>
                        <a:rPr lang="en-GB" sz="1400" dirty="0">
                          <a:solidFill>
                            <a:schemeClr val="tx1"/>
                          </a:solidFill>
                          <a:effectLst/>
                        </a:rPr>
                        <a:t>1.2</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36936163"/>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MWI-13</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165.5</a:t>
                      </a:r>
                      <a:r>
                        <a:rPr lang="en-GB" sz="1400" dirty="0">
                          <a:solidFill>
                            <a:schemeClr val="tx1"/>
                          </a:solidFill>
                          <a:effectLst/>
                          <a:sym typeface="Symbol" panose="05050102010706020507" pitchFamily="18" charset="2"/>
                        </a:rPr>
                        <a:t></a:t>
                      </a:r>
                      <a:r>
                        <a:rPr lang="en-GB" sz="1400" dirty="0">
                          <a:solidFill>
                            <a:schemeClr val="tx1"/>
                          </a:solidFill>
                          <a:effectLst/>
                        </a:rPr>
                        <a:t>0.75</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4876110"/>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MWI-14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7.0</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1475865975"/>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MWI-15</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6.1</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mpd="sng">
                      <a:solidFill>
                        <a:srgbClr val="00205B"/>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777293"/>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a:solidFill>
                            <a:schemeClr val="tx1"/>
                          </a:solidFill>
                          <a:effectLst/>
                        </a:rPr>
                        <a:t>MWI-16</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4.9</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mpd="sng">
                      <a:solidFill>
                        <a:srgbClr val="00205B"/>
                      </a:solidFill>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602027"/>
                  </a:ext>
                </a:extLst>
              </a:tr>
              <a:tr h="0">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MWI-17</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5B"/>
                      </a:solidFill>
                      <a:prstDash val="solid"/>
                      <a:round/>
                      <a:headEnd type="none" w="med" len="med"/>
                      <a:tailEnd type="none" w="med" len="med"/>
                    </a:lnL>
                    <a:lnR w="12700" cmpd="sng">
                      <a:solidFill>
                        <a:srgbClr val="00205B"/>
                      </a:solidFill>
                    </a:lnR>
                    <a:lnT w="12700" cap="flat" cmpd="sng" algn="ctr">
                      <a:solidFill>
                        <a:srgbClr val="00205B"/>
                      </a:solidFill>
                      <a:prstDash val="solid"/>
                      <a:round/>
                      <a:headEnd type="none" w="med" len="med"/>
                      <a:tailEnd type="none" w="med" len="med"/>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kern="1200">
                          <a:solidFill>
                            <a:schemeClr val="dk1"/>
                          </a:solidFill>
                          <a:latin typeface="Bahnschrift Light"/>
                        </a:defRPr>
                      </a:lvl1pPr>
                      <a:lvl2pPr marL="562722" algn="l" defTabSz="1125444" rtl="0" eaLnBrk="1" latinLnBrk="0" hangingPunct="1">
                        <a:defRPr sz="2215" kern="1200">
                          <a:solidFill>
                            <a:schemeClr val="dk1"/>
                          </a:solidFill>
                          <a:latin typeface="Bahnschrift Light"/>
                        </a:defRPr>
                      </a:lvl2pPr>
                      <a:lvl3pPr marL="1125444" algn="l" defTabSz="1125444" rtl="0" eaLnBrk="1" latinLnBrk="0" hangingPunct="1">
                        <a:defRPr sz="2215" kern="1200">
                          <a:solidFill>
                            <a:schemeClr val="dk1"/>
                          </a:solidFill>
                          <a:latin typeface="Bahnschrift Light"/>
                        </a:defRPr>
                      </a:lvl3pPr>
                      <a:lvl4pPr marL="1688165" algn="l" defTabSz="1125444" rtl="0" eaLnBrk="1" latinLnBrk="0" hangingPunct="1">
                        <a:defRPr sz="2215" kern="1200">
                          <a:solidFill>
                            <a:schemeClr val="dk1"/>
                          </a:solidFill>
                          <a:latin typeface="Bahnschrift Light"/>
                        </a:defRPr>
                      </a:lvl4pPr>
                      <a:lvl5pPr marL="2250887" algn="l" defTabSz="1125444" rtl="0" eaLnBrk="1" latinLnBrk="0" hangingPunct="1">
                        <a:defRPr sz="2215" kern="1200">
                          <a:solidFill>
                            <a:schemeClr val="dk1"/>
                          </a:solidFill>
                          <a:latin typeface="Bahnschrift Light"/>
                        </a:defRPr>
                      </a:lvl5pPr>
                      <a:lvl6pPr marL="2813609" algn="l" defTabSz="1125444" rtl="0" eaLnBrk="1" latinLnBrk="0" hangingPunct="1">
                        <a:defRPr sz="2215" kern="1200">
                          <a:solidFill>
                            <a:schemeClr val="dk1"/>
                          </a:solidFill>
                          <a:latin typeface="Bahnschrift Light"/>
                        </a:defRPr>
                      </a:lvl6pPr>
                      <a:lvl7pPr marL="3376331" algn="l" defTabSz="1125444" rtl="0" eaLnBrk="1" latinLnBrk="0" hangingPunct="1">
                        <a:defRPr sz="2215" kern="1200">
                          <a:solidFill>
                            <a:schemeClr val="dk1"/>
                          </a:solidFill>
                          <a:latin typeface="Bahnschrift Light"/>
                        </a:defRPr>
                      </a:lvl7pPr>
                      <a:lvl8pPr marL="3939052" algn="l" defTabSz="1125444" rtl="0" eaLnBrk="1" latinLnBrk="0" hangingPunct="1">
                        <a:defRPr sz="2215" kern="1200">
                          <a:solidFill>
                            <a:schemeClr val="dk1"/>
                          </a:solidFill>
                          <a:latin typeface="Bahnschrift Light"/>
                        </a:defRPr>
                      </a:lvl8pPr>
                      <a:lvl9pPr marL="4501774" algn="l" defTabSz="1125444" rtl="0" eaLnBrk="1" latinLnBrk="0" hangingPunct="1">
                        <a:defRPr sz="2215" kern="1200">
                          <a:solidFill>
                            <a:schemeClr val="dk1"/>
                          </a:solidFill>
                          <a:latin typeface="Bahnschrift Light"/>
                        </a:defRPr>
                      </a:lvl9pPr>
                    </a:lstStyle>
                    <a:p>
                      <a:pPr algn="ctr">
                        <a:spcBef>
                          <a:spcPts val="600"/>
                        </a:spcBef>
                        <a:spcAft>
                          <a:spcPts val="600"/>
                        </a:spcAft>
                      </a:pPr>
                      <a:r>
                        <a:rPr lang="en-GB" sz="1400" dirty="0">
                          <a:solidFill>
                            <a:schemeClr val="tx1"/>
                          </a:solidFill>
                          <a:effectLst/>
                        </a:rPr>
                        <a:t>183.31</a:t>
                      </a:r>
                      <a:r>
                        <a:rPr lang="en-GB" sz="1400" dirty="0">
                          <a:solidFill>
                            <a:schemeClr val="tx1"/>
                          </a:solidFill>
                          <a:effectLst/>
                          <a:sym typeface="Symbol" panose="05050102010706020507" pitchFamily="18" charset="2"/>
                        </a:rPr>
                        <a:t></a:t>
                      </a:r>
                      <a:r>
                        <a:rPr lang="en-GB" sz="1400" dirty="0">
                          <a:solidFill>
                            <a:schemeClr val="tx1"/>
                          </a:solidFill>
                          <a:effectLst/>
                        </a:rPr>
                        <a:t>3.4</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ap="flat" cmpd="sng" algn="ctr">
                      <a:solidFill>
                        <a:srgbClr val="00205B"/>
                      </a:solidFill>
                      <a:prstDash val="solid"/>
                      <a:round/>
                      <a:headEnd type="none" w="med" len="med"/>
                      <a:tailEnd type="none" w="med" len="med"/>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V</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ap="flat" cmpd="sng" algn="ctr">
                      <a:solidFill>
                        <a:srgbClr val="00205B"/>
                      </a:solidFill>
                      <a:prstDash val="solid"/>
                      <a:round/>
                      <a:headEnd type="none" w="med" len="med"/>
                      <a:tailEnd type="none" w="med" len="med"/>
                    </a:lnR>
                    <a:lnT w="12700" cap="flat" cmpd="sng" algn="ctr">
                      <a:solidFill>
                        <a:srgbClr val="00205B"/>
                      </a:solidFill>
                      <a:prstDash val="solid"/>
                      <a:round/>
                      <a:headEnd type="none" w="med" len="med"/>
                      <a:tailEnd type="none" w="med" len="med"/>
                    </a:lnT>
                    <a:lnB w="12700" cap="flat" cmpd="sng" algn="ctr">
                      <a:solidFill>
                        <a:srgbClr val="00205B"/>
                      </a:solidFill>
                      <a:prstDash val="solid"/>
                      <a:round/>
                      <a:headEnd type="none" w="med" len="med"/>
                      <a:tailEnd type="none" w="med" len="med"/>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1478906886"/>
                  </a:ext>
                </a:extLst>
              </a:tr>
              <a:tr h="143623">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dirty="0">
                          <a:solidFill>
                            <a:schemeClr val="tx1"/>
                          </a:solidFill>
                          <a:effectLst/>
                        </a:rPr>
                        <a:t>MWI-18</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ap="flat" cmpd="sng" algn="ctr">
                      <a:solidFill>
                        <a:srgbClr val="00205B"/>
                      </a:solidFill>
                      <a:prstDash val="solid"/>
                      <a:round/>
                      <a:headEnd type="none" w="med" len="med"/>
                      <a:tailEnd type="none" w="med" len="med"/>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b="0" dirty="0">
                          <a:solidFill>
                            <a:schemeClr val="tx1"/>
                          </a:solidFill>
                          <a:effectLst/>
                        </a:rPr>
                        <a:t>183.31</a:t>
                      </a:r>
                      <a:r>
                        <a:rPr lang="en-GB" sz="1400" b="0" dirty="0">
                          <a:solidFill>
                            <a:schemeClr val="tx1"/>
                          </a:solidFill>
                          <a:effectLst/>
                          <a:sym typeface="Symbol" panose="05050102010706020507" pitchFamily="18" charset="2"/>
                        </a:rPr>
                        <a:t></a:t>
                      </a:r>
                      <a:r>
                        <a:rPr lang="en-GB" sz="1400" b="0" dirty="0">
                          <a:solidFill>
                            <a:schemeClr val="tx1"/>
                          </a:solidFill>
                          <a:effectLst/>
                        </a:rPr>
                        <a:t>2.0</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ap="flat" cmpd="sng" algn="ctr">
                      <a:solidFill>
                        <a:srgbClr val="00205B"/>
                      </a:solidFill>
                      <a:prstDash val="solid"/>
                      <a:round/>
                      <a:headEnd type="none" w="med" len="med"/>
                      <a:tailEnd type="none" w="med" len="med"/>
                    </a:lnT>
                    <a:lnB w="12700" cmpd="sng">
                      <a:solidFill>
                        <a:srgbClr val="00205B"/>
                      </a:solidFill>
                    </a:lnB>
                    <a:lnTlToBr w="12700" cmpd="sng">
                      <a:noFill/>
                      <a:prstDash val="solid"/>
                    </a:lnTlToBr>
                    <a:lnBlToTr w="12700" cmpd="sng">
                      <a:noFill/>
                      <a:prstDash val="solid"/>
                    </a:lnBlToTr>
                    <a:solidFill>
                      <a:srgbClr val="EAAA00"/>
                    </a:solidFill>
                  </a:tcPr>
                </a:tc>
                <a:tc>
                  <a:txBody>
                    <a:bodyPr/>
                    <a:lstStyle>
                      <a:lvl1pPr marL="0" algn="l" defTabSz="1125444" rtl="0" eaLnBrk="1" latinLnBrk="0" hangingPunct="1">
                        <a:defRPr sz="2215" b="1" kern="1200">
                          <a:solidFill>
                            <a:schemeClr val="lt1"/>
                          </a:solidFill>
                          <a:latin typeface="Bahnschrift Light"/>
                        </a:defRPr>
                      </a:lvl1pPr>
                      <a:lvl2pPr marL="562722" algn="l" defTabSz="1125444" rtl="0" eaLnBrk="1" latinLnBrk="0" hangingPunct="1">
                        <a:defRPr sz="2215" b="1" kern="1200">
                          <a:solidFill>
                            <a:schemeClr val="lt1"/>
                          </a:solidFill>
                          <a:latin typeface="Bahnschrift Light"/>
                        </a:defRPr>
                      </a:lvl2pPr>
                      <a:lvl3pPr marL="1125444" algn="l" defTabSz="1125444" rtl="0" eaLnBrk="1" latinLnBrk="0" hangingPunct="1">
                        <a:defRPr sz="2215" b="1" kern="1200">
                          <a:solidFill>
                            <a:schemeClr val="lt1"/>
                          </a:solidFill>
                          <a:latin typeface="Bahnschrift Light"/>
                        </a:defRPr>
                      </a:lvl3pPr>
                      <a:lvl4pPr marL="1688165" algn="l" defTabSz="1125444" rtl="0" eaLnBrk="1" latinLnBrk="0" hangingPunct="1">
                        <a:defRPr sz="2215" b="1" kern="1200">
                          <a:solidFill>
                            <a:schemeClr val="lt1"/>
                          </a:solidFill>
                          <a:latin typeface="Bahnschrift Light"/>
                        </a:defRPr>
                      </a:lvl4pPr>
                      <a:lvl5pPr marL="2250887" algn="l" defTabSz="1125444" rtl="0" eaLnBrk="1" latinLnBrk="0" hangingPunct="1">
                        <a:defRPr sz="2215" b="1" kern="1200">
                          <a:solidFill>
                            <a:schemeClr val="lt1"/>
                          </a:solidFill>
                          <a:latin typeface="Bahnschrift Light"/>
                        </a:defRPr>
                      </a:lvl5pPr>
                      <a:lvl6pPr marL="2813609" algn="l" defTabSz="1125444" rtl="0" eaLnBrk="1" latinLnBrk="0" hangingPunct="1">
                        <a:defRPr sz="2215" b="1" kern="1200">
                          <a:solidFill>
                            <a:schemeClr val="lt1"/>
                          </a:solidFill>
                          <a:latin typeface="Bahnschrift Light"/>
                        </a:defRPr>
                      </a:lvl6pPr>
                      <a:lvl7pPr marL="3376331" algn="l" defTabSz="1125444" rtl="0" eaLnBrk="1" latinLnBrk="0" hangingPunct="1">
                        <a:defRPr sz="2215" b="1" kern="1200">
                          <a:solidFill>
                            <a:schemeClr val="lt1"/>
                          </a:solidFill>
                          <a:latin typeface="Bahnschrift Light"/>
                        </a:defRPr>
                      </a:lvl7pPr>
                      <a:lvl8pPr marL="3939052" algn="l" defTabSz="1125444" rtl="0" eaLnBrk="1" latinLnBrk="0" hangingPunct="1">
                        <a:defRPr sz="2215" b="1" kern="1200">
                          <a:solidFill>
                            <a:schemeClr val="lt1"/>
                          </a:solidFill>
                          <a:latin typeface="Bahnschrift Light"/>
                        </a:defRPr>
                      </a:lvl8pPr>
                      <a:lvl9pPr marL="4501774" algn="l" defTabSz="1125444" rtl="0" eaLnBrk="1" latinLnBrk="0" hangingPunct="1">
                        <a:defRPr sz="2215" b="1" kern="1200">
                          <a:solidFill>
                            <a:schemeClr val="lt1"/>
                          </a:solidFill>
                          <a:latin typeface="Bahnschrift Light"/>
                        </a:defRPr>
                      </a:lvl9pPr>
                    </a:lstStyle>
                    <a:p>
                      <a:pPr algn="ctr">
                        <a:spcBef>
                          <a:spcPts val="600"/>
                        </a:spcBef>
                        <a:spcAft>
                          <a:spcPts val="600"/>
                        </a:spcAft>
                      </a:pPr>
                      <a:r>
                        <a:rPr lang="en-GB" sz="1400" b="0" dirty="0">
                          <a:solidFill>
                            <a:schemeClr val="tx1"/>
                          </a:solidFill>
                          <a:effectLst/>
                        </a:rPr>
                        <a:t>V</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rgbClr val="00205B"/>
                      </a:solidFill>
                    </a:lnL>
                    <a:lnR w="12700" cmpd="sng">
                      <a:solidFill>
                        <a:srgbClr val="00205B"/>
                      </a:solidFill>
                    </a:lnR>
                    <a:lnT w="12700" cap="flat" cmpd="sng" algn="ctr">
                      <a:solidFill>
                        <a:srgbClr val="00205B"/>
                      </a:solidFill>
                      <a:prstDash val="solid"/>
                      <a:round/>
                      <a:headEnd type="none" w="med" len="med"/>
                      <a:tailEnd type="none" w="med" len="med"/>
                    </a:lnT>
                    <a:lnB w="12700" cmpd="sng">
                      <a:solidFill>
                        <a:srgbClr val="00205B"/>
                      </a:solidFill>
                    </a:lnB>
                    <a:lnTlToBr w="12700" cmpd="sng">
                      <a:noFill/>
                      <a:prstDash val="solid"/>
                    </a:lnTlToBr>
                    <a:lnBlToTr w="12700" cmpd="sng">
                      <a:noFill/>
                      <a:prstDash val="solid"/>
                    </a:lnBlToTr>
                    <a:solidFill>
                      <a:srgbClr val="EAAA00"/>
                    </a:solidFill>
                  </a:tcPr>
                </a:tc>
                <a:extLst>
                  <a:ext uri="{0D108BD9-81ED-4DB2-BD59-A6C34878D82A}">
                    <a16:rowId xmlns:a16="http://schemas.microsoft.com/office/drawing/2014/main" val="1607580909"/>
                  </a:ext>
                </a:extLst>
              </a:tr>
            </a:tbl>
          </a:graphicData>
        </a:graphic>
      </p:graphicFrame>
      <p:sp>
        <p:nvSpPr>
          <p:cNvPr id="41" name="TextBox 40">
            <a:extLst>
              <a:ext uri="{FF2B5EF4-FFF2-40B4-BE49-F238E27FC236}">
                <a16:creationId xmlns:a16="http://schemas.microsoft.com/office/drawing/2014/main" id="{1C3C28F2-D66B-CAAF-A94B-695B79BBB91F}"/>
              </a:ext>
            </a:extLst>
          </p:cNvPr>
          <p:cNvSpPr txBox="1"/>
          <p:nvPr/>
        </p:nvSpPr>
        <p:spPr>
          <a:xfrm>
            <a:off x="234862" y="716709"/>
            <a:ext cx="2701451" cy="1477328"/>
          </a:xfrm>
          <a:prstGeom prst="rect">
            <a:avLst/>
          </a:prstGeom>
          <a:noFill/>
          <a:ln w="57150">
            <a:solidFill>
              <a:srgbClr val="FFC000"/>
            </a:solidFill>
          </a:ln>
        </p:spPr>
        <p:txBody>
          <a:bodyPr wrap="square" rtlCol="0">
            <a:spAutoFit/>
          </a:bodyPr>
          <a:lstStyle/>
          <a:p>
            <a:r>
              <a:rPr lang="en-US" sz="1800" b="0" spc="-100" dirty="0">
                <a:latin typeface="Bahnschrift Light" panose="020B0502040204020203" pitchFamily="34" charset="0"/>
                <a:ea typeface="Roboto" panose="02000000000000000000" pitchFamily="2" charset="0"/>
                <a:cs typeface="Arial" pitchFamily="34" charset="0"/>
              </a:rPr>
              <a:t>MWI Imaging channels</a:t>
            </a:r>
          </a:p>
          <a:p>
            <a:r>
              <a:rPr lang="en-US" sz="1800" b="0" spc="-100" dirty="0">
                <a:latin typeface="Bahnschrift Light" panose="020B0502040204020203" pitchFamily="34" charset="0"/>
                <a:ea typeface="Roboto" panose="02000000000000000000" pitchFamily="2" charset="0"/>
                <a:cs typeface="Arial" pitchFamily="34" charset="0"/>
              </a:rPr>
              <a:t> in the “windows” (18.7, 31.4, 89.0, 165.5 GHz) and low water </a:t>
            </a:r>
            <a:r>
              <a:rPr lang="en-US" sz="1800" b="0" spc="-100" dirty="0" err="1">
                <a:latin typeface="Bahnschrift Light" panose="020B0502040204020203" pitchFamily="34" charset="0"/>
                <a:ea typeface="Roboto" panose="02000000000000000000" pitchFamily="2" charset="0"/>
                <a:cs typeface="Arial" pitchFamily="34" charset="0"/>
              </a:rPr>
              <a:t>vapour</a:t>
            </a:r>
            <a:r>
              <a:rPr lang="en-US" sz="1800" b="0" spc="-100" dirty="0">
                <a:latin typeface="Bahnschrift Light" panose="020B0502040204020203" pitchFamily="34" charset="0"/>
                <a:ea typeface="Roboto" panose="02000000000000000000" pitchFamily="2" charset="0"/>
                <a:cs typeface="Arial" pitchFamily="34" charset="0"/>
              </a:rPr>
              <a:t> absorption (23.8 GHz)</a:t>
            </a:r>
            <a:endParaRPr lang="en-GB" sz="1800" b="0" spc="-100" dirty="0">
              <a:latin typeface="Bahnschrift Light" panose="020B0502040204020203" pitchFamily="34" charset="0"/>
              <a:ea typeface="Roboto" panose="02000000000000000000" pitchFamily="2" charset="0"/>
              <a:cs typeface="Arial" pitchFamily="34" charset="0"/>
            </a:endParaRPr>
          </a:p>
        </p:txBody>
      </p:sp>
      <p:sp>
        <p:nvSpPr>
          <p:cNvPr id="42" name="TextBox 41">
            <a:extLst>
              <a:ext uri="{FF2B5EF4-FFF2-40B4-BE49-F238E27FC236}">
                <a16:creationId xmlns:a16="http://schemas.microsoft.com/office/drawing/2014/main" id="{0E7E5C4B-E100-D331-7443-410BCAFFD830}"/>
              </a:ext>
            </a:extLst>
          </p:cNvPr>
          <p:cNvSpPr txBox="1"/>
          <p:nvPr/>
        </p:nvSpPr>
        <p:spPr>
          <a:xfrm>
            <a:off x="3206662" y="831009"/>
            <a:ext cx="2701452" cy="923330"/>
          </a:xfrm>
          <a:prstGeom prst="rect">
            <a:avLst/>
          </a:prstGeom>
          <a:noFill/>
          <a:ln w="57150">
            <a:solidFill>
              <a:srgbClr val="FF0000"/>
            </a:solidFill>
          </a:ln>
        </p:spPr>
        <p:txBody>
          <a:bodyPr wrap="square" rtlCol="0">
            <a:spAutoFit/>
          </a:bodyPr>
          <a:lstStyle/>
          <a:p>
            <a:r>
              <a:rPr lang="en-US" sz="1800" b="0" spc="-100" dirty="0">
                <a:latin typeface="Bahnschrift Light" panose="020B0502040204020203" pitchFamily="34" charset="0"/>
                <a:ea typeface="Roboto" panose="02000000000000000000" pitchFamily="2" charset="0"/>
                <a:cs typeface="Arial" pitchFamily="34" charset="0"/>
              </a:rPr>
              <a:t>MWI Temperature sounding in the O</a:t>
            </a:r>
            <a:r>
              <a:rPr lang="en-US" sz="1800" b="0" spc="-100" baseline="-25000" dirty="0">
                <a:latin typeface="Bahnschrift Light" panose="020B0502040204020203" pitchFamily="34" charset="0"/>
                <a:ea typeface="Roboto" panose="02000000000000000000" pitchFamily="2" charset="0"/>
                <a:cs typeface="Arial" pitchFamily="34" charset="0"/>
              </a:rPr>
              <a:t>2</a:t>
            </a:r>
            <a:r>
              <a:rPr lang="en-US" sz="1800" b="0" spc="-100" dirty="0">
                <a:latin typeface="Bahnschrift Light" panose="020B0502040204020203" pitchFamily="34" charset="0"/>
                <a:ea typeface="Roboto" panose="02000000000000000000" pitchFamily="2" charset="0"/>
                <a:cs typeface="Arial" pitchFamily="34" charset="0"/>
              </a:rPr>
              <a:t> 50/60 complex - 118 GHz line</a:t>
            </a:r>
          </a:p>
        </p:txBody>
      </p:sp>
      <p:sp>
        <p:nvSpPr>
          <p:cNvPr id="43" name="TextBox 42">
            <a:extLst>
              <a:ext uri="{FF2B5EF4-FFF2-40B4-BE49-F238E27FC236}">
                <a16:creationId xmlns:a16="http://schemas.microsoft.com/office/drawing/2014/main" id="{54D2F64C-8030-61A4-3E47-DA96A5FF468D}"/>
              </a:ext>
            </a:extLst>
          </p:cNvPr>
          <p:cNvSpPr txBox="1"/>
          <p:nvPr/>
        </p:nvSpPr>
        <p:spPr>
          <a:xfrm>
            <a:off x="6217725" y="829356"/>
            <a:ext cx="2677766" cy="923330"/>
          </a:xfrm>
          <a:prstGeom prst="rect">
            <a:avLst/>
          </a:prstGeom>
          <a:noFill/>
          <a:ln w="57150">
            <a:solidFill>
              <a:srgbClr val="00B0F0"/>
            </a:solidFill>
          </a:ln>
        </p:spPr>
        <p:txBody>
          <a:bodyPr wrap="square" rtlCol="0">
            <a:spAutoFit/>
          </a:bodyPr>
          <a:lstStyle/>
          <a:p>
            <a:r>
              <a:rPr lang="en-US" sz="1800" b="0" spc="-100" dirty="0">
                <a:latin typeface="Bahnschrift Light" panose="020B0502040204020203" pitchFamily="34" charset="0"/>
                <a:ea typeface="Roboto" panose="02000000000000000000" pitchFamily="2" charset="0"/>
                <a:cs typeface="Arial" pitchFamily="34" charset="0"/>
              </a:rPr>
              <a:t>Humidity sounding in the 183 GHz line (some of bands in common)</a:t>
            </a:r>
          </a:p>
        </p:txBody>
      </p:sp>
      <p:sp>
        <p:nvSpPr>
          <p:cNvPr id="44" name="TextBox 43">
            <a:extLst>
              <a:ext uri="{FF2B5EF4-FFF2-40B4-BE49-F238E27FC236}">
                <a16:creationId xmlns:a16="http://schemas.microsoft.com/office/drawing/2014/main" id="{CA33DC1F-63D9-645F-04D1-2986ED98E827}"/>
              </a:ext>
            </a:extLst>
          </p:cNvPr>
          <p:cNvSpPr txBox="1"/>
          <p:nvPr/>
        </p:nvSpPr>
        <p:spPr>
          <a:xfrm>
            <a:off x="9176238" y="832869"/>
            <a:ext cx="2677768" cy="1200329"/>
          </a:xfrm>
          <a:prstGeom prst="rect">
            <a:avLst/>
          </a:prstGeom>
          <a:noFill/>
          <a:ln w="50800">
            <a:solidFill>
              <a:srgbClr val="99C221"/>
            </a:solidFill>
          </a:ln>
        </p:spPr>
        <p:txBody>
          <a:bodyPr wrap="square" rtlCol="0">
            <a:spAutoFit/>
          </a:bodyPr>
          <a:lstStyle/>
          <a:p>
            <a:r>
              <a:rPr lang="en-US" sz="1800" b="0" spc="-100" dirty="0">
                <a:latin typeface="Bahnschrift Light" panose="020B0502040204020203" pitchFamily="34" charset="0"/>
                <a:ea typeface="Roboto" panose="02000000000000000000" pitchFamily="2" charset="0"/>
                <a:cs typeface="Arial" pitchFamily="34" charset="0"/>
              </a:rPr>
              <a:t>..and beyond: ICI channels in “quasi-windows” (</a:t>
            </a:r>
            <a:r>
              <a:rPr lang="en-GB" sz="1800" b="0" spc="-100" dirty="0">
                <a:latin typeface="Bahnschrift Light" panose="020B0502040204020203" pitchFamily="34" charset="0"/>
                <a:ea typeface="Roboto" panose="02000000000000000000" pitchFamily="2" charset="0"/>
                <a:cs typeface="Arial" pitchFamily="34" charset="0"/>
              </a:rPr>
              <a:t>243, 664 GHz) </a:t>
            </a:r>
            <a:r>
              <a:rPr lang="en-US" sz="1800" b="0" spc="-100" dirty="0">
                <a:latin typeface="Bahnschrift Light" panose="020B0502040204020203" pitchFamily="34" charset="0"/>
                <a:ea typeface="Roboto" panose="02000000000000000000" pitchFamily="2" charset="0"/>
                <a:cs typeface="Arial" pitchFamily="34" charset="0"/>
              </a:rPr>
              <a:t>and WV bands (325, 448 GHz) </a:t>
            </a:r>
            <a:endParaRPr lang="en-GB" sz="1800" b="0" spc="-100" dirty="0">
              <a:latin typeface="Bahnschrift Light" panose="020B0502040204020203" pitchFamily="34" charset="0"/>
              <a:ea typeface="Roboto" panose="02000000000000000000" pitchFamily="2" charset="0"/>
              <a:cs typeface="Arial" pitchFamily="34" charset="0"/>
            </a:endParaRPr>
          </a:p>
        </p:txBody>
      </p:sp>
    </p:spTree>
    <p:extLst>
      <p:ext uri="{BB962C8B-B14F-4D97-AF65-F5344CB8AC3E}">
        <p14:creationId xmlns:p14="http://schemas.microsoft.com/office/powerpoint/2010/main" val="291549811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64A3-51EC-8616-935C-F78F8635479C}"/>
              </a:ext>
            </a:extLst>
          </p:cNvPr>
          <p:cNvSpPr>
            <a:spLocks noGrp="1"/>
          </p:cNvSpPr>
          <p:nvPr>
            <p:ph type="title"/>
          </p:nvPr>
        </p:nvSpPr>
        <p:spPr/>
        <p:txBody>
          <a:bodyPr/>
          <a:lstStyle/>
          <a:p>
            <a:r>
              <a:rPr lang="en-IE" dirty="0"/>
              <a:t>MWI and ICI scanning characteristics</a:t>
            </a:r>
          </a:p>
        </p:txBody>
      </p:sp>
      <p:sp>
        <p:nvSpPr>
          <p:cNvPr id="3" name="Text Placeholder 2">
            <a:extLst>
              <a:ext uri="{FF2B5EF4-FFF2-40B4-BE49-F238E27FC236}">
                <a16:creationId xmlns:a16="http://schemas.microsoft.com/office/drawing/2014/main" id="{F75FFE70-3840-BCEE-9D4F-87D70B270FF4}"/>
              </a:ext>
            </a:extLst>
          </p:cNvPr>
          <p:cNvSpPr txBox="1">
            <a:spLocks/>
          </p:cNvSpPr>
          <p:nvPr/>
        </p:nvSpPr>
        <p:spPr>
          <a:xfrm>
            <a:off x="78378" y="815580"/>
            <a:ext cx="11827872" cy="1355332"/>
          </a:xfrm>
          <a:prstGeom prst="rect">
            <a:avLst/>
          </a:prstGeom>
        </p:spPr>
        <p:txBody>
          <a:bodyPr>
            <a:normAutofit fontScale="47500" lnSpcReduction="20000"/>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b="0" kern="0" dirty="0">
                <a:solidFill>
                  <a:schemeClr val="bg1"/>
                </a:solidFill>
                <a:latin typeface="Tahoma" panose="020B0604030504040204" pitchFamily="34" charset="0"/>
                <a:ea typeface="Tahoma" panose="020B0604030504040204" pitchFamily="34" charset="0"/>
                <a:cs typeface="Tahoma" panose="020B0604030504040204" pitchFamily="34" charset="0"/>
              </a:rPr>
              <a:t>Conically scanning at </a:t>
            </a:r>
            <a:r>
              <a:rPr lang="en-IE" kern="0" dirty="0">
                <a:solidFill>
                  <a:srgbClr val="FF0000"/>
                </a:solidFill>
                <a:latin typeface="Tahoma" panose="020B0604030504040204" pitchFamily="34" charset="0"/>
                <a:ea typeface="Tahoma" panose="020B0604030504040204" pitchFamily="34" charset="0"/>
                <a:cs typeface="Tahoma" panose="020B0604030504040204" pitchFamily="34" charset="0"/>
              </a:rPr>
              <a:t>45 rpm </a:t>
            </a:r>
            <a:r>
              <a:rPr lang="en-IE" b="0" kern="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GB" b="0" kern="0" dirty="0">
                <a:solidFill>
                  <a:schemeClr val="bg1"/>
                </a:solidFill>
                <a:latin typeface="Tahoma" panose="020B0604030504040204" pitchFamily="34" charset="0"/>
                <a:ea typeface="Tahoma" panose="020B0604030504040204" pitchFamily="34" charset="0"/>
                <a:cs typeface="Tahoma" panose="020B0604030504040204" pitchFamily="34" charset="0"/>
              </a:rPr>
              <a:t>about 1.3333 seconds)</a:t>
            </a:r>
            <a:r>
              <a:rPr lang="en-IE" b="0" kern="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GB" b="0" kern="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IE" b="0" kern="0" dirty="0">
                <a:solidFill>
                  <a:schemeClr val="bg1"/>
                </a:solidFill>
                <a:latin typeface="Tahoma" panose="020B0604030504040204" pitchFamily="34" charset="0"/>
                <a:ea typeface="Tahoma" panose="020B0604030504040204" pitchFamily="34" charset="0"/>
                <a:cs typeface="Tahoma" panose="020B0604030504040204" pitchFamily="34" charset="0"/>
              </a:rPr>
              <a:t>Incidence angles within 53°±2°. Observations acquired ± 65° in azimuth in the fore view (about 1700 km swath). </a:t>
            </a:r>
          </a:p>
          <a:p>
            <a:endParaRPr lang="en-IE" sz="1200" b="0" kern="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b="0" kern="0" dirty="0">
                <a:solidFill>
                  <a:schemeClr val="bg1">
                    <a:lumMod val="75000"/>
                    <a:lumOff val="25000"/>
                  </a:schemeClr>
                </a:solidFill>
                <a:latin typeface="Tahoma" panose="020B0604030504040204" pitchFamily="34" charset="0"/>
                <a:ea typeface="Tahoma" panose="020B0604030504040204" pitchFamily="34" charset="0"/>
                <a:cs typeface="Tahoma" panose="020B0604030504040204" pitchFamily="34" charset="0"/>
              </a:rPr>
              <a:t>ICI: conically scanning counterclockwise</a:t>
            </a:r>
            <a:r>
              <a:rPr lang="en-GB" b="0" kern="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b="0" kern="0" dirty="0">
                <a:solidFill>
                  <a:srgbClr val="FF0000"/>
                </a:solidFill>
                <a:latin typeface="Tahoma" panose="020B0604030504040204" pitchFamily="34" charset="0"/>
                <a:ea typeface="Tahoma" panose="020B0604030504040204" pitchFamily="34" charset="0"/>
                <a:cs typeface="Tahoma" panose="020B0604030504040204" pitchFamily="34" charset="0"/>
              </a:rPr>
              <a:t>MWI: conically scanning clockwise</a:t>
            </a:r>
            <a:r>
              <a:rPr lang="en-GB" b="0" kern="0" dirty="0">
                <a:solidFill>
                  <a:schemeClr val="bg1"/>
                </a:solidFill>
                <a:latin typeface="Tahoma" panose="020B0604030504040204" pitchFamily="34" charset="0"/>
                <a:ea typeface="Tahoma" panose="020B0604030504040204" pitchFamily="34" charset="0"/>
                <a:cs typeface="Tahoma" panose="020B0604030504040204" pitchFamily="34" charset="0"/>
              </a:rPr>
              <a:t> (as seen from zenith) and are not synchronized.</a:t>
            </a:r>
            <a:endParaRPr lang="en-IE" b="0" kern="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GB" b="0" kern="0" dirty="0"/>
          </a:p>
        </p:txBody>
      </p:sp>
      <p:pic>
        <p:nvPicPr>
          <p:cNvPr id="4" name="Picture 3">
            <a:extLst>
              <a:ext uri="{FF2B5EF4-FFF2-40B4-BE49-F238E27FC236}">
                <a16:creationId xmlns:a16="http://schemas.microsoft.com/office/drawing/2014/main" id="{8AA0789B-3CBC-4DD6-8A14-B1D0559EEC8B}"/>
              </a:ext>
            </a:extLst>
          </p:cNvPr>
          <p:cNvPicPr>
            <a:picLocks noChangeAspect="1"/>
          </p:cNvPicPr>
          <p:nvPr/>
        </p:nvPicPr>
        <p:blipFill>
          <a:blip r:embed="rId4"/>
          <a:stretch>
            <a:fillRect/>
          </a:stretch>
        </p:blipFill>
        <p:spPr>
          <a:xfrm>
            <a:off x="125865" y="2624198"/>
            <a:ext cx="4886325" cy="2667000"/>
          </a:xfrm>
          <a:prstGeom prst="rect">
            <a:avLst/>
          </a:prstGeom>
        </p:spPr>
      </p:pic>
      <p:grpSp>
        <p:nvGrpSpPr>
          <p:cNvPr id="5" name="Group 4">
            <a:extLst>
              <a:ext uri="{FF2B5EF4-FFF2-40B4-BE49-F238E27FC236}">
                <a16:creationId xmlns:a16="http://schemas.microsoft.com/office/drawing/2014/main" id="{5A443108-E81A-2709-4D4B-328488B24588}"/>
              </a:ext>
            </a:extLst>
          </p:cNvPr>
          <p:cNvGrpSpPr/>
          <p:nvPr/>
        </p:nvGrpSpPr>
        <p:grpSpPr>
          <a:xfrm>
            <a:off x="2339639" y="2972994"/>
            <a:ext cx="419154" cy="145021"/>
            <a:chOff x="8206050" y="2783236"/>
            <a:chExt cx="403761" cy="120673"/>
          </a:xfrm>
        </p:grpSpPr>
        <p:sp>
          <p:nvSpPr>
            <p:cNvPr id="6" name="Oval 5">
              <a:extLst>
                <a:ext uri="{FF2B5EF4-FFF2-40B4-BE49-F238E27FC236}">
                  <a16:creationId xmlns:a16="http://schemas.microsoft.com/office/drawing/2014/main" id="{4F4B7664-3D8D-39BE-C9C0-38E09CC91204}"/>
                </a:ext>
              </a:extLst>
            </p:cNvPr>
            <p:cNvSpPr/>
            <p:nvPr/>
          </p:nvSpPr>
          <p:spPr bwMode="auto">
            <a:xfrm>
              <a:off x="8206050" y="2783236"/>
              <a:ext cx="403761" cy="115217"/>
            </a:xfrm>
            <a:prstGeom prst="ellipse">
              <a:avLst/>
            </a:prstGeom>
            <a:noFill/>
            <a:ln w="28575" cap="sq"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7" name="Straight Arrow Connector 6">
              <a:extLst>
                <a:ext uri="{FF2B5EF4-FFF2-40B4-BE49-F238E27FC236}">
                  <a16:creationId xmlns:a16="http://schemas.microsoft.com/office/drawing/2014/main" id="{FC468F06-5A02-7823-5032-E27DD0222343}"/>
                </a:ext>
              </a:extLst>
            </p:cNvPr>
            <p:cNvCxnSpPr/>
            <p:nvPr/>
          </p:nvCxnSpPr>
          <p:spPr bwMode="auto">
            <a:xfrm flipH="1">
              <a:off x="8339646" y="2898453"/>
              <a:ext cx="136567" cy="5456"/>
            </a:xfrm>
            <a:prstGeom prst="straightConnector1">
              <a:avLst/>
            </a:prstGeom>
            <a:solidFill>
              <a:schemeClr val="bg2"/>
            </a:solidFill>
            <a:ln w="34925" cap="flat" cmpd="sng" algn="ctr">
              <a:solidFill>
                <a:srgbClr val="FF0000"/>
              </a:solidFill>
              <a:prstDash val="solid"/>
              <a:round/>
              <a:headEnd type="none" w="med" len="med"/>
              <a:tailEnd type="triangle"/>
            </a:ln>
            <a:effectLst/>
          </p:spPr>
        </p:cxnSp>
      </p:grpSp>
      <p:sp>
        <p:nvSpPr>
          <p:cNvPr id="8" name="TextBox 7">
            <a:extLst>
              <a:ext uri="{FF2B5EF4-FFF2-40B4-BE49-F238E27FC236}">
                <a16:creationId xmlns:a16="http://schemas.microsoft.com/office/drawing/2014/main" id="{A8A41943-CA5B-1CE5-6CBB-E91AAE4A11C7}"/>
              </a:ext>
            </a:extLst>
          </p:cNvPr>
          <p:cNvSpPr txBox="1"/>
          <p:nvPr/>
        </p:nvSpPr>
        <p:spPr>
          <a:xfrm>
            <a:off x="1893454" y="2964747"/>
            <a:ext cx="461986" cy="230832"/>
          </a:xfrm>
          <a:prstGeom prst="rect">
            <a:avLst/>
          </a:prstGeom>
          <a:noFill/>
        </p:spPr>
        <p:txBody>
          <a:bodyPr wrap="none" rtlCol="0">
            <a:spAutoFit/>
          </a:bodyPr>
          <a:lstStyle/>
          <a:p>
            <a:r>
              <a:rPr lang="en-GB" dirty="0">
                <a:solidFill>
                  <a:srgbClr val="FF0000"/>
                </a:solidFill>
              </a:rPr>
              <a:t>MWI</a:t>
            </a:r>
          </a:p>
        </p:txBody>
      </p:sp>
      <p:sp>
        <p:nvSpPr>
          <p:cNvPr id="9" name="TextBox 8">
            <a:extLst>
              <a:ext uri="{FF2B5EF4-FFF2-40B4-BE49-F238E27FC236}">
                <a16:creationId xmlns:a16="http://schemas.microsoft.com/office/drawing/2014/main" id="{B007AE89-8107-7C99-A8D0-D57C857FB936}"/>
              </a:ext>
            </a:extLst>
          </p:cNvPr>
          <p:cNvSpPr txBox="1"/>
          <p:nvPr/>
        </p:nvSpPr>
        <p:spPr>
          <a:xfrm>
            <a:off x="1921720" y="3162240"/>
            <a:ext cx="394660" cy="246221"/>
          </a:xfrm>
          <a:prstGeom prst="rect">
            <a:avLst/>
          </a:prstGeom>
          <a:noFill/>
        </p:spPr>
        <p:txBody>
          <a:bodyPr wrap="none" rtlCol="0">
            <a:spAutoFit/>
          </a:bodyPr>
          <a:lstStyle/>
          <a:p>
            <a:r>
              <a:rPr lang="en-GB" sz="1000" dirty="0">
                <a:solidFill>
                  <a:schemeClr val="bg1">
                    <a:lumMod val="50000"/>
                    <a:lumOff val="50000"/>
                  </a:schemeClr>
                </a:solidFill>
              </a:rPr>
              <a:t>ICI</a:t>
            </a:r>
          </a:p>
        </p:txBody>
      </p:sp>
      <p:grpSp>
        <p:nvGrpSpPr>
          <p:cNvPr id="10" name="Group 9">
            <a:extLst>
              <a:ext uri="{FF2B5EF4-FFF2-40B4-BE49-F238E27FC236}">
                <a16:creationId xmlns:a16="http://schemas.microsoft.com/office/drawing/2014/main" id="{B9E5D9B5-B0FB-219F-C913-95503AF92399}"/>
              </a:ext>
            </a:extLst>
          </p:cNvPr>
          <p:cNvGrpSpPr/>
          <p:nvPr/>
        </p:nvGrpSpPr>
        <p:grpSpPr>
          <a:xfrm>
            <a:off x="2345924" y="3169144"/>
            <a:ext cx="412869" cy="136566"/>
            <a:chOff x="8212335" y="2997200"/>
            <a:chExt cx="412869" cy="136566"/>
          </a:xfrm>
        </p:grpSpPr>
        <p:sp>
          <p:nvSpPr>
            <p:cNvPr id="11" name="Oval 10">
              <a:extLst>
                <a:ext uri="{FF2B5EF4-FFF2-40B4-BE49-F238E27FC236}">
                  <a16:creationId xmlns:a16="http://schemas.microsoft.com/office/drawing/2014/main" id="{FF76499B-69EB-FB61-29EF-133294A0F7DE}"/>
                </a:ext>
              </a:extLst>
            </p:cNvPr>
            <p:cNvSpPr/>
            <p:nvPr/>
          </p:nvSpPr>
          <p:spPr bwMode="auto">
            <a:xfrm>
              <a:off x="8212335" y="2997200"/>
              <a:ext cx="412869" cy="133314"/>
            </a:xfrm>
            <a:prstGeom prst="ellipse">
              <a:avLst/>
            </a:prstGeom>
            <a:noFill/>
            <a:ln w="28575" cap="sq" cmpd="sng" algn="ctr">
              <a:solidFill>
                <a:schemeClr val="bg1">
                  <a:lumMod val="50000"/>
                  <a:lumOff val="5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12" name="Straight Arrow Connector 11">
              <a:extLst>
                <a:ext uri="{FF2B5EF4-FFF2-40B4-BE49-F238E27FC236}">
                  <a16:creationId xmlns:a16="http://schemas.microsoft.com/office/drawing/2014/main" id="{B5B140BD-6A0B-07BB-18DA-741556822AE5}"/>
                </a:ext>
              </a:extLst>
            </p:cNvPr>
            <p:cNvCxnSpPr/>
            <p:nvPr/>
          </p:nvCxnSpPr>
          <p:spPr bwMode="auto">
            <a:xfrm flipV="1">
              <a:off x="8409457" y="3130515"/>
              <a:ext cx="90024" cy="3251"/>
            </a:xfrm>
            <a:prstGeom prst="straightConnector1">
              <a:avLst/>
            </a:prstGeom>
            <a:solidFill>
              <a:schemeClr val="bg2"/>
            </a:solidFill>
            <a:ln w="34925" cap="flat" cmpd="sng" algn="ctr">
              <a:solidFill>
                <a:schemeClr val="bg1">
                  <a:lumMod val="50000"/>
                  <a:lumOff val="50000"/>
                </a:schemeClr>
              </a:solidFill>
              <a:prstDash val="solid"/>
              <a:round/>
              <a:headEnd type="none" w="med" len="med"/>
              <a:tailEnd type="triangle"/>
            </a:ln>
            <a:effectLst/>
          </p:spPr>
        </p:cxnSp>
      </p:grpSp>
      <p:pic>
        <p:nvPicPr>
          <p:cNvPr id="13" name="Media1 (online-video-cutter.com)">
            <a:hlinkClick r:id="" action="ppaction://media"/>
            <a:extLst>
              <a:ext uri="{FF2B5EF4-FFF2-40B4-BE49-F238E27FC236}">
                <a16:creationId xmlns:a16="http://schemas.microsoft.com/office/drawing/2014/main" id="{9CDD1028-B36B-A898-C68F-8D07365A77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3999" y="2277790"/>
            <a:ext cx="6724649" cy="3782615"/>
          </a:xfrm>
          <a:prstGeom prst="rect">
            <a:avLst/>
          </a:prstGeom>
        </p:spPr>
      </p:pic>
    </p:spTree>
    <p:extLst>
      <p:ext uri="{BB962C8B-B14F-4D97-AF65-F5344CB8AC3E}">
        <p14:creationId xmlns:p14="http://schemas.microsoft.com/office/powerpoint/2010/main" val="37003241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3933-9F33-8C01-BB27-67D1525F72D8}"/>
              </a:ext>
            </a:extLst>
          </p:cNvPr>
          <p:cNvSpPr>
            <a:spLocks noGrp="1"/>
          </p:cNvSpPr>
          <p:nvPr>
            <p:ph type="title"/>
          </p:nvPr>
        </p:nvSpPr>
        <p:spPr/>
        <p:txBody>
          <a:bodyPr/>
          <a:lstStyle/>
          <a:p>
            <a:r>
              <a:rPr lang="en-GB" dirty="0"/>
              <a:t>EPS-SG microwave missions</a:t>
            </a:r>
            <a:endParaRPr lang="en-IE" dirty="0"/>
          </a:p>
        </p:txBody>
      </p:sp>
      <p:sp>
        <p:nvSpPr>
          <p:cNvPr id="4" name="TextBox 3">
            <a:extLst>
              <a:ext uri="{FF2B5EF4-FFF2-40B4-BE49-F238E27FC236}">
                <a16:creationId xmlns:a16="http://schemas.microsoft.com/office/drawing/2014/main" id="{F5944446-3462-A620-7298-23C5FFB98793}"/>
              </a:ext>
            </a:extLst>
          </p:cNvPr>
          <p:cNvSpPr txBox="1"/>
          <p:nvPr/>
        </p:nvSpPr>
        <p:spPr>
          <a:xfrm>
            <a:off x="762000" y="918900"/>
            <a:ext cx="11299093" cy="5262979"/>
          </a:xfrm>
          <a:prstGeom prst="rect">
            <a:avLst/>
          </a:prstGeom>
          <a:noFill/>
        </p:spPr>
        <p:txBody>
          <a:bodyPr wrap="square">
            <a:spAutoFit/>
          </a:bodyPr>
          <a:lstStyle/>
          <a:p>
            <a:r>
              <a:rPr lang="en-IE" sz="2400" dirty="0"/>
              <a:t>Will :</a:t>
            </a:r>
          </a:p>
          <a:p>
            <a:endParaRPr lang="en-IE" sz="2400" dirty="0"/>
          </a:p>
          <a:p>
            <a:pPr marL="342900" indent="-342900">
              <a:buFont typeface="Arial" panose="020B0604020202020204" pitchFamily="34" charset="0"/>
              <a:buChar char="•"/>
            </a:pPr>
            <a:r>
              <a:rPr lang="en-IE" sz="2400" dirty="0"/>
              <a:t>Support Numerical Weather Prediction at regional and global scales</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Support the retrieval of cloud and precipitation products</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Support Nowcasting and very short-range forecasting at regional scales</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Support observations of sea ice parameters and snow cover, snow water equivalent, sea surface wind</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Continuity of measurements of key microwave channels in support of long-term climate records</a:t>
            </a:r>
          </a:p>
        </p:txBody>
      </p:sp>
    </p:spTree>
    <p:extLst>
      <p:ext uri="{BB962C8B-B14F-4D97-AF65-F5344CB8AC3E}">
        <p14:creationId xmlns:p14="http://schemas.microsoft.com/office/powerpoint/2010/main" val="39157749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7" name="Oval 6"/>
          <p:cNvSpPr/>
          <p:nvPr/>
        </p:nvSpPr>
        <p:spPr bwMode="auto">
          <a:xfrm>
            <a:off x="6319204" y="4737085"/>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0" name="Oval 9"/>
          <p:cNvSpPr/>
          <p:nvPr/>
        </p:nvSpPr>
        <p:spPr bwMode="auto">
          <a:xfrm>
            <a:off x="4134630" y="1129228"/>
            <a:ext cx="2558053" cy="2558053"/>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3" name="Title 2"/>
          <p:cNvSpPr>
            <a:spLocks noGrp="1"/>
          </p:cNvSpPr>
          <p:nvPr>
            <p:ph type="title"/>
          </p:nvPr>
        </p:nvSpPr>
        <p:spPr/>
        <p:txBody>
          <a:bodyPr/>
          <a:lstStyle/>
          <a:p>
            <a:r>
              <a:rPr lang="en-IE" dirty="0"/>
              <a:t>Programme Status - Overview</a:t>
            </a:r>
            <a:endParaRPr lang="en-GB" dirty="0"/>
          </a:p>
        </p:txBody>
      </p:sp>
      <p:sp>
        <p:nvSpPr>
          <p:cNvPr id="11" name="TextBox 10"/>
          <p:cNvSpPr txBox="1"/>
          <p:nvPr/>
        </p:nvSpPr>
        <p:spPr>
          <a:xfrm>
            <a:off x="2921316" y="2136994"/>
            <a:ext cx="1789021" cy="461665"/>
          </a:xfrm>
          <a:prstGeom prst="rect">
            <a:avLst/>
          </a:prstGeom>
          <a:noFill/>
        </p:spPr>
        <p:txBody>
          <a:bodyPr wrap="square" rtlCol="0">
            <a:spAutoFit/>
          </a:bodyPr>
          <a:lstStyle/>
          <a:p>
            <a:pPr algn="ctr"/>
            <a:r>
              <a:rPr lang="en-GB" sz="1200" dirty="0">
                <a:solidFill>
                  <a:srgbClr val="FEDB00"/>
                </a:solidFill>
              </a:rPr>
              <a:t>Metop-SG A</a:t>
            </a:r>
          </a:p>
          <a:p>
            <a:pPr algn="ctr"/>
            <a:r>
              <a:rPr lang="en-GB" sz="1200" b="0" dirty="0">
                <a:solidFill>
                  <a:srgbClr val="FEDB00"/>
                </a:solidFill>
              </a:rPr>
              <a:t>Sounding &amp; Imagery</a:t>
            </a:r>
          </a:p>
        </p:txBody>
      </p:sp>
      <p:sp>
        <p:nvSpPr>
          <p:cNvPr id="12" name="TextBox 11"/>
          <p:cNvSpPr txBox="1"/>
          <p:nvPr/>
        </p:nvSpPr>
        <p:spPr>
          <a:xfrm>
            <a:off x="7920548" y="5450031"/>
            <a:ext cx="1645595" cy="461665"/>
          </a:xfrm>
          <a:prstGeom prst="rect">
            <a:avLst/>
          </a:prstGeom>
          <a:noFill/>
        </p:spPr>
        <p:txBody>
          <a:bodyPr wrap="square" rtlCol="0">
            <a:spAutoFit/>
          </a:bodyPr>
          <a:lstStyle/>
          <a:p>
            <a:pPr algn="ctr"/>
            <a:r>
              <a:rPr lang="en-GB" sz="1200" dirty="0">
                <a:solidFill>
                  <a:srgbClr val="FEDB00"/>
                </a:solidFill>
              </a:rPr>
              <a:t>Metop-SG B</a:t>
            </a:r>
          </a:p>
          <a:p>
            <a:pPr algn="ctr"/>
            <a:r>
              <a:rPr lang="en-GB" sz="1200" b="0" dirty="0">
                <a:solidFill>
                  <a:srgbClr val="FEDB00"/>
                </a:solidFill>
              </a:rPr>
              <a:t>Microwave Imagery</a:t>
            </a:r>
          </a:p>
        </p:txBody>
      </p:sp>
      <p:pic>
        <p:nvPicPr>
          <p:cNvPr id="13" name="Picture 12" descr="EPS-SGB.png"/>
          <p:cNvPicPr>
            <a:picLocks noChangeAspect="1"/>
          </p:cNvPicPr>
          <p:nvPr/>
        </p:nvPicPr>
        <p:blipFill>
          <a:blip r:embed="rId3" cstate="print"/>
          <a:stretch>
            <a:fillRect/>
          </a:stretch>
        </p:blipFill>
        <p:spPr>
          <a:xfrm rot="10800000">
            <a:off x="6319205" y="5126356"/>
            <a:ext cx="1215369" cy="1327506"/>
          </a:xfrm>
          <a:prstGeom prst="rect">
            <a:avLst/>
          </a:prstGeom>
        </p:spPr>
      </p:pic>
      <p:pic>
        <p:nvPicPr>
          <p:cNvPr id="14" name="Picture 13" descr="EPS-SGA.png"/>
          <p:cNvPicPr>
            <a:picLocks noChangeAspect="1"/>
          </p:cNvPicPr>
          <p:nvPr/>
        </p:nvPicPr>
        <p:blipFill>
          <a:blip r:embed="rId4" cstate="print"/>
          <a:stretch>
            <a:fillRect/>
          </a:stretch>
        </p:blipFill>
        <p:spPr>
          <a:xfrm rot="17305567">
            <a:off x="4413827" y="1360580"/>
            <a:ext cx="1806847" cy="1510223"/>
          </a:xfrm>
          <a:prstGeom prst="rect">
            <a:avLst/>
          </a:prstGeom>
        </p:spPr>
      </p:pic>
      <p:sp>
        <p:nvSpPr>
          <p:cNvPr id="6" name="TextBox 5">
            <a:extLst>
              <a:ext uri="{FF2B5EF4-FFF2-40B4-BE49-F238E27FC236}">
                <a16:creationId xmlns:a16="http://schemas.microsoft.com/office/drawing/2014/main" id="{3567E85A-FFFF-B3A5-C999-F414EB14FC56}"/>
              </a:ext>
            </a:extLst>
          </p:cNvPr>
          <p:cNvSpPr txBox="1"/>
          <p:nvPr/>
        </p:nvSpPr>
        <p:spPr>
          <a:xfrm>
            <a:off x="7905997" y="1133366"/>
            <a:ext cx="4152419" cy="1600438"/>
          </a:xfrm>
          <a:prstGeom prst="rect">
            <a:avLst/>
          </a:prstGeom>
          <a:noFill/>
          <a:ln w="28575">
            <a:noFill/>
          </a:ln>
        </p:spPr>
        <p:txBody>
          <a:bodyPr wrap="none" rtlCol="0">
            <a:spAutoFit/>
          </a:bodyPr>
          <a:lstStyle/>
          <a:p>
            <a:pPr marL="541338" marR="0" lvl="0" indent="-454025"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Two-satellite configuration </a:t>
            </a:r>
            <a:r>
              <a:rPr kumimoji="0" lang="en-GB" sz="14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Metop</a:t>
            </a: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-SG-A and –B</a:t>
            </a:r>
          </a:p>
          <a:p>
            <a:pPr marL="541338" marR="0" lvl="0" indent="-454025"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panose="020B0604020202020204" pitchFamily="34" charset="0"/>
                <a:cs typeface="Arial" panose="020B0604020202020204" pitchFamily="34" charset="0"/>
              </a:rPr>
              <a:t>on the same orbit, separated by 90°</a:t>
            </a:r>
          </a:p>
          <a:p>
            <a:pPr marL="541338" marR="0" lvl="0" indent="-454025" defTabSz="914400" eaLnBrk="1" fontAlgn="auto" latinLnBrk="0" hangingPunct="1">
              <a:lnSpc>
                <a:spcPct val="100000"/>
              </a:lnSpc>
              <a:spcBef>
                <a:spcPts val="0"/>
              </a:spcBef>
              <a:spcAft>
                <a:spcPts val="0"/>
              </a:spcAft>
              <a:buClrTx/>
              <a:buSzTx/>
              <a:buFontTx/>
              <a:buNone/>
              <a:tabLst>
                <a:tab pos="357188" algn="l"/>
              </a:tabLst>
              <a:defRPr/>
            </a:pPr>
            <a:endPar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541338" marR="0" lvl="0" indent="-454025" defTabSz="914400" eaLnBrk="1" fontAlgn="auto" latinLnBrk="0" hangingPunct="1">
              <a:lnSpc>
                <a:spcPct val="100000"/>
              </a:lnSpc>
              <a:spcBef>
                <a:spcPts val="0"/>
              </a:spcBef>
              <a:spcAft>
                <a:spcPts val="0"/>
              </a:spcAft>
              <a:buClrTx/>
              <a:buSzTx/>
              <a:buFontTx/>
              <a:buNone/>
              <a:tabLst>
                <a:tab pos="357188" algn="l"/>
              </a:tabLst>
              <a:defRPr/>
            </a:pPr>
            <a:r>
              <a:rPr kumimoji="0" lang="en-GB" sz="14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Metop</a:t>
            </a: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-like orbit:</a:t>
            </a:r>
            <a:b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b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Sun synchronous</a:t>
            </a:r>
            <a:b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b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low earth orbit at 835 km mean altitude</a:t>
            </a:r>
            <a:b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b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GB"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09:30 local time of the descending node</a:t>
            </a:r>
          </a:p>
        </p:txBody>
      </p:sp>
      <p:sp>
        <p:nvSpPr>
          <p:cNvPr id="8" name="TextBox 7">
            <a:extLst>
              <a:ext uri="{FF2B5EF4-FFF2-40B4-BE49-F238E27FC236}">
                <a16:creationId xmlns:a16="http://schemas.microsoft.com/office/drawing/2014/main" id="{F6844E9F-0DF5-B803-2CF7-D69F6F76C890}"/>
              </a:ext>
            </a:extLst>
          </p:cNvPr>
          <p:cNvSpPr txBox="1"/>
          <p:nvPr/>
        </p:nvSpPr>
        <p:spPr>
          <a:xfrm>
            <a:off x="53703" y="4219242"/>
            <a:ext cx="5482591" cy="1384995"/>
          </a:xfrm>
          <a:prstGeom prst="rect">
            <a:avLst/>
          </a:prstGeom>
          <a:noFill/>
          <a:ln w="28575">
            <a:noFill/>
          </a:ln>
        </p:spPr>
        <p:txBody>
          <a:bodyPr wrap="none" rtlCol="0">
            <a:spAutoFit/>
          </a:bodyPr>
          <a:lstStyle/>
          <a:p>
            <a:pPr marL="541338" marR="0" lvl="1" indent="-454025"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rPr>
              <a:t>Nominal launches:</a:t>
            </a:r>
          </a:p>
          <a:p>
            <a:pPr marL="541338" lvl="2" indent="-454025" fontAlgn="auto">
              <a:spcBef>
                <a:spcPts val="0"/>
              </a:spcBef>
              <a:spcAft>
                <a:spcPts val="0"/>
              </a:spcAft>
              <a:defRPr/>
            </a:pPr>
            <a:r>
              <a:rPr lang="en-US" sz="1400" b="0" kern="0" dirty="0" err="1"/>
              <a:t>Metop</a:t>
            </a:r>
            <a:r>
              <a:rPr lang="en-US" sz="1400" b="0" kern="0" dirty="0"/>
              <a:t>-SG A1	</a:t>
            </a:r>
            <a:r>
              <a:rPr kumimoji="0" lang="en-GB" sz="1400" b="0" i="0" u="none" strike="noStrike" kern="0" cap="none" spc="0" normalizeH="0" baseline="0" noProof="0" dirty="0">
                <a:ln>
                  <a:noFill/>
                </a:ln>
                <a:effectLst/>
                <a:uLnTx/>
                <a:uFillTx/>
              </a:rPr>
              <a:t>Q4-2025</a:t>
            </a:r>
            <a:r>
              <a:rPr lang="en-US" sz="1400" b="0" kern="0" dirty="0"/>
              <a:t>	</a:t>
            </a:r>
            <a:r>
              <a:rPr lang="en-US" sz="1400" b="0" kern="0" dirty="0" err="1"/>
              <a:t>Metop</a:t>
            </a:r>
            <a:r>
              <a:rPr lang="en-US" sz="1400" b="0" kern="0" dirty="0"/>
              <a:t>-SG B1	</a:t>
            </a:r>
            <a:r>
              <a:rPr kumimoji="0" lang="en-US" sz="1400" b="0" i="0" u="none" strike="noStrike" kern="0" cap="none" spc="0" normalizeH="0" baseline="0" noProof="0" dirty="0">
                <a:ln>
                  <a:noFill/>
                </a:ln>
                <a:effectLst/>
                <a:uLnTx/>
                <a:uFillTx/>
              </a:rPr>
              <a:t>Q3-2026</a:t>
            </a:r>
          </a:p>
          <a:p>
            <a:pPr marL="541338" lvl="2" indent="-454025" fontAlgn="auto">
              <a:spcBef>
                <a:spcPts val="0"/>
              </a:spcBef>
              <a:spcAft>
                <a:spcPts val="0"/>
              </a:spcAft>
              <a:defRPr/>
            </a:pPr>
            <a:r>
              <a:rPr lang="en-US" sz="1400" b="0" kern="0" dirty="0" err="1"/>
              <a:t>Metop</a:t>
            </a:r>
            <a:r>
              <a:rPr lang="en-US" sz="1400" b="0" kern="0" dirty="0"/>
              <a:t>-SG A2	</a:t>
            </a:r>
            <a:r>
              <a:rPr kumimoji="0" lang="en-GB" sz="1400" b="0" i="0" u="none" strike="noStrike" kern="0" cap="none" spc="0" normalizeH="0" baseline="0" noProof="0" dirty="0">
                <a:ln>
                  <a:noFill/>
                </a:ln>
                <a:effectLst/>
                <a:uLnTx/>
                <a:uFillTx/>
              </a:rPr>
              <a:t>2032	</a:t>
            </a:r>
            <a:r>
              <a:rPr lang="en-US" sz="1400" b="0" kern="0" dirty="0" err="1"/>
              <a:t>Metop</a:t>
            </a:r>
            <a:r>
              <a:rPr lang="en-US" sz="1400" b="0" kern="0" dirty="0"/>
              <a:t>-SG B2	2033</a:t>
            </a:r>
            <a:endParaRPr kumimoji="0" lang="en-GB" sz="1400" b="0" i="0" u="none" strike="noStrike" kern="0" cap="none" spc="0" normalizeH="0" baseline="0" noProof="0" dirty="0">
              <a:ln>
                <a:noFill/>
              </a:ln>
              <a:effectLst/>
              <a:uLnTx/>
              <a:uFillTx/>
            </a:endParaRPr>
          </a:p>
          <a:p>
            <a:pPr marL="541338" lvl="2" indent="-454025" fontAlgn="auto">
              <a:spcBef>
                <a:spcPts val="0"/>
              </a:spcBef>
              <a:spcAft>
                <a:spcPts val="0"/>
              </a:spcAft>
              <a:defRPr/>
            </a:pPr>
            <a:r>
              <a:rPr lang="en-US" sz="1400" b="0" kern="0" dirty="0" err="1"/>
              <a:t>Metop</a:t>
            </a:r>
            <a:r>
              <a:rPr lang="en-US" sz="1400" b="0" kern="0" dirty="0"/>
              <a:t>-SG A3	</a:t>
            </a:r>
            <a:r>
              <a:rPr kumimoji="0" lang="en-GB" sz="1400" b="0" i="0" u="none" strike="noStrike" kern="0" cap="none" spc="0" normalizeH="0" baseline="0" noProof="0" dirty="0">
                <a:ln>
                  <a:noFill/>
                </a:ln>
                <a:effectLst/>
                <a:uLnTx/>
                <a:uFillTx/>
              </a:rPr>
              <a:t>2039	</a:t>
            </a:r>
            <a:r>
              <a:rPr lang="en-US" sz="1400" b="0" kern="0" dirty="0" err="1"/>
              <a:t>Metop</a:t>
            </a:r>
            <a:r>
              <a:rPr lang="en-US" sz="1400" b="0" kern="0" dirty="0"/>
              <a:t>-SG B3	</a:t>
            </a:r>
            <a:r>
              <a:rPr kumimoji="0" lang="en-US" sz="1400" b="0" i="0" u="none" strike="noStrike" kern="0" cap="none" spc="0" normalizeH="0" baseline="0" noProof="0" dirty="0">
                <a:ln>
                  <a:noFill/>
                </a:ln>
                <a:effectLst/>
                <a:uLnTx/>
                <a:uFillTx/>
              </a:rPr>
              <a:t>2040</a:t>
            </a:r>
          </a:p>
          <a:p>
            <a:pPr marL="541338" lvl="2" indent="-454025" fontAlgn="auto">
              <a:spcBef>
                <a:spcPts val="0"/>
              </a:spcBef>
              <a:spcAft>
                <a:spcPts val="0"/>
              </a:spcAft>
              <a:defRPr/>
            </a:pPr>
            <a:endParaRPr lang="en-US" sz="1400" b="0" kern="0" dirty="0"/>
          </a:p>
          <a:p>
            <a:pPr marL="541338" lvl="2" indent="-454025" fontAlgn="auto">
              <a:spcBef>
                <a:spcPts val="0"/>
              </a:spcBef>
              <a:spcAft>
                <a:spcPts val="0"/>
              </a:spcAft>
              <a:defRPr/>
            </a:pPr>
            <a:r>
              <a:rPr lang="en-GB" sz="1400" b="0" dirty="0"/>
              <a:t>https://www.eumetsat.int/planned-launches</a:t>
            </a:r>
          </a:p>
        </p:txBody>
      </p:sp>
    </p:spTree>
    <p:extLst>
      <p:ext uri="{BB962C8B-B14F-4D97-AF65-F5344CB8AC3E}">
        <p14:creationId xmlns:p14="http://schemas.microsoft.com/office/powerpoint/2010/main" val="189751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B7B3-D672-9C38-3F29-A5C8EEF35D91}"/>
              </a:ext>
            </a:extLst>
          </p:cNvPr>
          <p:cNvSpPr>
            <a:spLocks noGrp="1"/>
          </p:cNvSpPr>
          <p:nvPr>
            <p:ph type="title"/>
          </p:nvPr>
        </p:nvSpPr>
        <p:spPr/>
        <p:txBody>
          <a:bodyPr/>
          <a:lstStyle/>
          <a:p>
            <a:r>
              <a:rPr lang="en-GB" dirty="0"/>
              <a:t>EPS Sterna: Complementary to EPS-SG</a:t>
            </a:r>
            <a:endParaRPr lang="en-IE" dirty="0"/>
          </a:p>
        </p:txBody>
      </p:sp>
      <p:sp>
        <p:nvSpPr>
          <p:cNvPr id="3" name="Content Placeholder 2">
            <a:extLst>
              <a:ext uri="{FF2B5EF4-FFF2-40B4-BE49-F238E27FC236}">
                <a16:creationId xmlns:a16="http://schemas.microsoft.com/office/drawing/2014/main" id="{0189F278-6B50-2355-7E01-6233A889754F}"/>
              </a:ext>
            </a:extLst>
          </p:cNvPr>
          <p:cNvSpPr>
            <a:spLocks noGrp="1"/>
          </p:cNvSpPr>
          <p:nvPr>
            <p:ph idx="1"/>
          </p:nvPr>
        </p:nvSpPr>
        <p:spPr>
          <a:xfrm>
            <a:off x="328248" y="1019909"/>
            <a:ext cx="11627339" cy="5707462"/>
          </a:xfrm>
        </p:spPr>
        <p:txBody>
          <a:bodyPr>
            <a:normAutofit fontScale="47500" lnSpcReduction="20000"/>
          </a:bodyPr>
          <a:lstStyle/>
          <a:p>
            <a:r>
              <a:rPr lang="en-IE" dirty="0"/>
              <a:t>Small microwave sounding satellites complementing the reference EUMETSAT Polar System (EPS-SG) /Microwave Sounder (MWS) is a potential additional EUMETSAT contribution to the realisation of the WIGOS Vision 2040 and is in line with objective four of the EUMETSAT strategy “Destination 2030”</a:t>
            </a:r>
          </a:p>
          <a:p>
            <a:endParaRPr lang="en-IE" dirty="0"/>
          </a:p>
          <a:p>
            <a:r>
              <a:rPr lang="en-IE" dirty="0"/>
              <a:t>EPS-Sterna will be a constellation of small microwave sounding satellites which will complement observations from other core missions such as EPS-SG, the NOAA JPSS satellites and the Chinese FY satellites.</a:t>
            </a:r>
          </a:p>
          <a:p>
            <a:endParaRPr lang="en-IE" dirty="0"/>
          </a:p>
          <a:p>
            <a:r>
              <a:rPr lang="en-IE" dirty="0"/>
              <a:t>EPS-Sterna space segment will capitalise on the experience from the ESA mission “Arctic Weather Satellite (AWS)” which is a technology demonstrator  to be flown this year in the June-July timeframe.</a:t>
            </a:r>
          </a:p>
          <a:p>
            <a:endParaRPr lang="en-IE" dirty="0"/>
          </a:p>
          <a:p>
            <a:r>
              <a:rPr lang="en-IE" dirty="0"/>
              <a:t>A successful outcome of the AWS in-orbit demonstration in 2024-2025 would represent an opportunity for EUMETSAT to expand the products’ envelope of the EPS-SG mission for its users, by implementing the EUMETSAT Polar System Sterna. </a:t>
            </a:r>
          </a:p>
          <a:p>
            <a:endParaRPr lang="en-IE" dirty="0"/>
          </a:p>
          <a:p>
            <a:r>
              <a:rPr lang="en-IE" dirty="0"/>
              <a:t>EPS-Sterna overall operational mission duration will be 13 years with the initial constellation expected in 2029.</a:t>
            </a:r>
          </a:p>
          <a:p>
            <a:endParaRPr lang="en-IE" dirty="0"/>
          </a:p>
          <a:p>
            <a:endParaRPr lang="en-IE" dirty="0"/>
          </a:p>
          <a:p>
            <a:endParaRPr lang="en-IE" dirty="0"/>
          </a:p>
          <a:p>
            <a:endParaRPr lang="en-IE" dirty="0"/>
          </a:p>
        </p:txBody>
      </p:sp>
    </p:spTree>
    <p:extLst>
      <p:ext uri="{BB962C8B-B14F-4D97-AF65-F5344CB8AC3E}">
        <p14:creationId xmlns:p14="http://schemas.microsoft.com/office/powerpoint/2010/main" val="4936500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D93A-FAC0-5F6D-52B3-155DD91B6F55}"/>
              </a:ext>
            </a:extLst>
          </p:cNvPr>
          <p:cNvSpPr>
            <a:spLocks noGrp="1"/>
          </p:cNvSpPr>
          <p:nvPr>
            <p:ph type="title"/>
          </p:nvPr>
        </p:nvSpPr>
        <p:spPr/>
        <p:txBody>
          <a:bodyPr/>
          <a:lstStyle/>
          <a:p>
            <a:r>
              <a:rPr lang="en-IE" dirty="0"/>
              <a:t>Objectives of the mission </a:t>
            </a:r>
          </a:p>
        </p:txBody>
      </p:sp>
      <p:sp>
        <p:nvSpPr>
          <p:cNvPr id="3" name="Content Placeholder 2">
            <a:extLst>
              <a:ext uri="{FF2B5EF4-FFF2-40B4-BE49-F238E27FC236}">
                <a16:creationId xmlns:a16="http://schemas.microsoft.com/office/drawing/2014/main" id="{C0D8F49A-581C-85D8-6A83-FFDE48D94D2A}"/>
              </a:ext>
            </a:extLst>
          </p:cNvPr>
          <p:cNvSpPr>
            <a:spLocks noGrp="1"/>
          </p:cNvSpPr>
          <p:nvPr>
            <p:ph idx="1"/>
          </p:nvPr>
        </p:nvSpPr>
        <p:spPr/>
        <p:txBody>
          <a:bodyPr>
            <a:normAutofit fontScale="62500" lnSpcReduction="20000"/>
          </a:bodyPr>
          <a:lstStyle/>
          <a:p>
            <a:r>
              <a:rPr lang="en-IE" dirty="0"/>
              <a:t>To expand and complement the microwave sounding observations from the </a:t>
            </a:r>
            <a:r>
              <a:rPr lang="en-IE" dirty="0" err="1"/>
              <a:t>Metop</a:t>
            </a:r>
            <a:r>
              <a:rPr lang="en-IE" dirty="0"/>
              <a:t>-SG, the NOAA JPSS and the CMA FY polar-orbiting, meteorological satellites.</a:t>
            </a:r>
          </a:p>
          <a:p>
            <a:endParaRPr lang="en-IE" dirty="0"/>
          </a:p>
          <a:p>
            <a:r>
              <a:rPr lang="en-IE" dirty="0"/>
              <a:t>To improve accuracy of global numerical weather prediction models by increasing the number of microwave sounding observations by providing atmospheric water-vapour and temperature profiles in clear and cloudy air; </a:t>
            </a:r>
          </a:p>
          <a:p>
            <a:endParaRPr lang="en-IE" dirty="0"/>
          </a:p>
          <a:p>
            <a:r>
              <a:rPr lang="en-IE" dirty="0"/>
              <a:t>To contribute to nowcasting applications at high latitudes through an increase in the frequency of microwave observations;</a:t>
            </a:r>
          </a:p>
          <a:p>
            <a:endParaRPr lang="en-IE" dirty="0"/>
          </a:p>
          <a:p>
            <a:r>
              <a:rPr lang="en-IE" dirty="0"/>
              <a:t>To contribute to climate monitoring by adding to the existing record data with increased time/space sampling. </a:t>
            </a:r>
          </a:p>
          <a:p>
            <a:endParaRPr lang="en-IE" dirty="0"/>
          </a:p>
        </p:txBody>
      </p:sp>
    </p:spTree>
    <p:extLst>
      <p:ext uri="{BB962C8B-B14F-4D97-AF65-F5344CB8AC3E}">
        <p14:creationId xmlns:p14="http://schemas.microsoft.com/office/powerpoint/2010/main" val="29091337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0A4E-D194-ADA5-6D49-73D6D4D0CAFC}"/>
              </a:ext>
            </a:extLst>
          </p:cNvPr>
          <p:cNvSpPr>
            <a:spLocks noGrp="1"/>
          </p:cNvSpPr>
          <p:nvPr>
            <p:ph type="title"/>
          </p:nvPr>
        </p:nvSpPr>
        <p:spPr/>
        <p:txBody>
          <a:bodyPr/>
          <a:lstStyle/>
          <a:p>
            <a:r>
              <a:rPr lang="en-IE" dirty="0"/>
              <a:t>Constellation architecture</a:t>
            </a:r>
          </a:p>
        </p:txBody>
      </p:sp>
      <p:sp>
        <p:nvSpPr>
          <p:cNvPr id="3" name="Content Placeholder 2">
            <a:extLst>
              <a:ext uri="{FF2B5EF4-FFF2-40B4-BE49-F238E27FC236}">
                <a16:creationId xmlns:a16="http://schemas.microsoft.com/office/drawing/2014/main" id="{6753D309-1306-859D-2DDB-613B576B7753}"/>
              </a:ext>
            </a:extLst>
          </p:cNvPr>
          <p:cNvSpPr>
            <a:spLocks noGrp="1"/>
          </p:cNvSpPr>
          <p:nvPr>
            <p:ph idx="1"/>
          </p:nvPr>
        </p:nvSpPr>
        <p:spPr>
          <a:xfrm>
            <a:off x="328248" y="1237127"/>
            <a:ext cx="11627339" cy="1364559"/>
          </a:xfrm>
        </p:spPr>
        <p:txBody>
          <a:bodyPr>
            <a:normAutofit fontScale="77500" lnSpcReduction="20000"/>
          </a:bodyPr>
          <a:lstStyle/>
          <a:p>
            <a:r>
              <a:rPr lang="en-IE" dirty="0"/>
              <a:t>A constellation of 6 small satellites distributed in 3 orbital planes in sun synchronous Low Earth Orbit (LEO) at 595km at equatorial crossing time 03:30, 07:30, 11:30 </a:t>
            </a:r>
          </a:p>
          <a:p>
            <a:endParaRPr lang="en-IE" dirty="0"/>
          </a:p>
          <a:p>
            <a:endParaRPr lang="en-IE" dirty="0"/>
          </a:p>
        </p:txBody>
      </p:sp>
      <p:pic>
        <p:nvPicPr>
          <p:cNvPr id="4" name="STERNA_project_230416143554530 - Copy">
            <a:hlinkClick r:id="" action="ppaction://media"/>
            <a:extLst>
              <a:ext uri="{FF2B5EF4-FFF2-40B4-BE49-F238E27FC236}">
                <a16:creationId xmlns:a16="http://schemas.microsoft.com/office/drawing/2014/main" id="{79847D92-052D-5CBC-D337-FE05E186A2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565" r="16666"/>
          <a:stretch/>
        </p:blipFill>
        <p:spPr>
          <a:xfrm>
            <a:off x="945331" y="2660609"/>
            <a:ext cx="3604568" cy="2960264"/>
          </a:xfrm>
          <a:prstGeom prst="rect">
            <a:avLst/>
          </a:prstGeom>
        </p:spPr>
      </p:pic>
      <p:pic>
        <p:nvPicPr>
          <p:cNvPr id="6" name="Picture 5">
            <a:extLst>
              <a:ext uri="{FF2B5EF4-FFF2-40B4-BE49-F238E27FC236}">
                <a16:creationId xmlns:a16="http://schemas.microsoft.com/office/drawing/2014/main" id="{A649EA06-B8BD-0415-5F35-673F740945F3}"/>
              </a:ext>
            </a:extLst>
          </p:cNvPr>
          <p:cNvPicPr>
            <a:picLocks noChangeAspect="1"/>
          </p:cNvPicPr>
          <p:nvPr/>
        </p:nvPicPr>
        <p:blipFill rotWithShape="1">
          <a:blip r:embed="rId5"/>
          <a:srcRect l="7354" r="1711"/>
          <a:stretch/>
        </p:blipFill>
        <p:spPr>
          <a:xfrm>
            <a:off x="6808931" y="2816550"/>
            <a:ext cx="4952170" cy="2957197"/>
          </a:xfrm>
          <a:prstGeom prst="rect">
            <a:avLst/>
          </a:prstGeom>
          <a:ln>
            <a:noFill/>
          </a:ln>
        </p:spPr>
      </p:pic>
      <p:sp>
        <p:nvSpPr>
          <p:cNvPr id="10" name="TextBox 9">
            <a:extLst>
              <a:ext uri="{FF2B5EF4-FFF2-40B4-BE49-F238E27FC236}">
                <a16:creationId xmlns:a16="http://schemas.microsoft.com/office/drawing/2014/main" id="{2DB40415-7E9A-BB63-3280-1D2B34B6733F}"/>
              </a:ext>
            </a:extLst>
          </p:cNvPr>
          <p:cNvSpPr txBox="1"/>
          <p:nvPr/>
        </p:nvSpPr>
        <p:spPr>
          <a:xfrm>
            <a:off x="328248" y="5988612"/>
            <a:ext cx="6096000" cy="307777"/>
          </a:xfrm>
          <a:prstGeom prst="rect">
            <a:avLst/>
          </a:prstGeom>
          <a:noFill/>
        </p:spPr>
        <p:txBody>
          <a:bodyPr wrap="square">
            <a:spAutoFit/>
          </a:bodyPr>
          <a:lstStyle/>
          <a:p>
            <a:r>
              <a:rPr lang="en-IE" sz="1400" dirty="0"/>
              <a:t>Every 3.1 hours we can cover 90% of the globe!</a:t>
            </a:r>
          </a:p>
        </p:txBody>
      </p:sp>
      <p:sp>
        <p:nvSpPr>
          <p:cNvPr id="12" name="TextBox 11">
            <a:extLst>
              <a:ext uri="{FF2B5EF4-FFF2-40B4-BE49-F238E27FC236}">
                <a16:creationId xmlns:a16="http://schemas.microsoft.com/office/drawing/2014/main" id="{66F884CF-E71C-D327-4B2A-51DBDCAD20BF}"/>
              </a:ext>
            </a:extLst>
          </p:cNvPr>
          <p:cNvSpPr txBox="1"/>
          <p:nvPr/>
        </p:nvSpPr>
        <p:spPr>
          <a:xfrm>
            <a:off x="7145973" y="5988612"/>
            <a:ext cx="4278086" cy="307777"/>
          </a:xfrm>
          <a:prstGeom prst="rect">
            <a:avLst/>
          </a:prstGeom>
          <a:noFill/>
        </p:spPr>
        <p:txBody>
          <a:bodyPr wrap="square">
            <a:spAutoFit/>
          </a:bodyPr>
          <a:lstStyle/>
          <a:p>
            <a:r>
              <a:rPr lang="en-IE" sz="1400" dirty="0"/>
              <a:t>Complementary to EPS-SG and JPSS</a:t>
            </a:r>
          </a:p>
        </p:txBody>
      </p:sp>
      <p:pic>
        <p:nvPicPr>
          <p:cNvPr id="13" name="Picture 12">
            <a:extLst>
              <a:ext uri="{FF2B5EF4-FFF2-40B4-BE49-F238E27FC236}">
                <a16:creationId xmlns:a16="http://schemas.microsoft.com/office/drawing/2014/main" id="{9FD762E9-F08E-AB51-768B-9B5CA91C6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327" b="16532"/>
          <a:stretch/>
        </p:blipFill>
        <p:spPr>
          <a:xfrm>
            <a:off x="34071" y="2816550"/>
            <a:ext cx="6107846" cy="3083507"/>
          </a:xfrm>
          <a:prstGeom prst="rect">
            <a:avLst/>
          </a:prstGeom>
          <a:ln>
            <a:noFill/>
          </a:ln>
        </p:spPr>
      </p:pic>
    </p:spTree>
    <p:extLst>
      <p:ext uri="{BB962C8B-B14F-4D97-AF65-F5344CB8AC3E}">
        <p14:creationId xmlns:p14="http://schemas.microsoft.com/office/powerpoint/2010/main" val="934420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BA17-05C6-6140-6500-E18113E07062}"/>
              </a:ext>
            </a:extLst>
          </p:cNvPr>
          <p:cNvSpPr>
            <a:spLocks noGrp="1"/>
          </p:cNvSpPr>
          <p:nvPr>
            <p:ph type="title"/>
          </p:nvPr>
        </p:nvSpPr>
        <p:spPr/>
        <p:txBody>
          <a:bodyPr/>
          <a:lstStyle/>
          <a:p>
            <a:r>
              <a:rPr lang="en-GB" b="0" dirty="0">
                <a:latin typeface="Roboto" panose="02000000000000000000" pitchFamily="2" charset="0"/>
                <a:ea typeface="Roboto" panose="02000000000000000000" pitchFamily="2" charset="0"/>
              </a:rPr>
              <a:t>Overall system overview - space segment</a:t>
            </a:r>
            <a:endParaRPr lang="en-IE" dirty="0"/>
          </a:p>
        </p:txBody>
      </p:sp>
      <p:pic>
        <p:nvPicPr>
          <p:cNvPr id="4" name="Picture 3">
            <a:extLst>
              <a:ext uri="{FF2B5EF4-FFF2-40B4-BE49-F238E27FC236}">
                <a16:creationId xmlns:a16="http://schemas.microsoft.com/office/drawing/2014/main" id="{A1A918DF-09A0-EE99-5FAC-526A83900142}"/>
              </a:ext>
            </a:extLst>
          </p:cNvPr>
          <p:cNvPicPr>
            <a:picLocks noChangeAspect="1"/>
          </p:cNvPicPr>
          <p:nvPr/>
        </p:nvPicPr>
        <p:blipFill>
          <a:blip r:embed="rId2"/>
          <a:stretch>
            <a:fillRect/>
          </a:stretch>
        </p:blipFill>
        <p:spPr>
          <a:xfrm>
            <a:off x="8382000" y="1019908"/>
            <a:ext cx="3810000" cy="2895600"/>
          </a:xfrm>
          <a:prstGeom prst="rect">
            <a:avLst/>
          </a:prstGeom>
        </p:spPr>
      </p:pic>
      <p:sp>
        <p:nvSpPr>
          <p:cNvPr id="5" name="TextBox 4">
            <a:extLst>
              <a:ext uri="{FF2B5EF4-FFF2-40B4-BE49-F238E27FC236}">
                <a16:creationId xmlns:a16="http://schemas.microsoft.com/office/drawing/2014/main" id="{FC104A23-39CC-AC1E-4AD8-2D36F7637ED4}"/>
              </a:ext>
            </a:extLst>
          </p:cNvPr>
          <p:cNvSpPr txBox="1"/>
          <p:nvPr/>
        </p:nvSpPr>
        <p:spPr>
          <a:xfrm>
            <a:off x="10743760" y="1066398"/>
            <a:ext cx="1424539" cy="461665"/>
          </a:xfrm>
          <a:prstGeom prst="rect">
            <a:avLst/>
          </a:prstGeom>
          <a:noFill/>
        </p:spPr>
        <p:txBody>
          <a:bodyPr wrap="square" rtlCol="0">
            <a:spAutoFit/>
          </a:bodyPr>
          <a:lstStyle/>
          <a:p>
            <a:r>
              <a:rPr lang="en-GB" sz="1200" b="0" kern="100" spc="-100" dirty="0">
                <a:solidFill>
                  <a:schemeClr val="tx2"/>
                </a:solidFill>
                <a:latin typeface="Bahnschrift Light" panose="020B0502040204020203" pitchFamily="34" charset="0"/>
                <a:ea typeface="Roboto" panose="02000000000000000000" pitchFamily="2" charset="0"/>
              </a:rPr>
              <a:t>AWS </a:t>
            </a:r>
          </a:p>
          <a:p>
            <a:r>
              <a:rPr lang="en-GB" sz="1200" b="0" kern="100" spc="-100" dirty="0">
                <a:solidFill>
                  <a:schemeClr val="tx2"/>
                </a:solidFill>
                <a:latin typeface="Bahnschrift Light" panose="020B0502040204020203" pitchFamily="34" charset="0"/>
                <a:ea typeface="Roboto" panose="02000000000000000000" pitchFamily="2" charset="0"/>
              </a:rPr>
              <a:t>courtesy of ESA/OHB</a:t>
            </a:r>
          </a:p>
        </p:txBody>
      </p:sp>
      <p:sp>
        <p:nvSpPr>
          <p:cNvPr id="6" name="Text Placeholder 2">
            <a:extLst>
              <a:ext uri="{FF2B5EF4-FFF2-40B4-BE49-F238E27FC236}">
                <a16:creationId xmlns:a16="http://schemas.microsoft.com/office/drawing/2014/main" id="{21F6C66E-5B79-4DFA-117C-3E1A2067DD50}"/>
              </a:ext>
            </a:extLst>
          </p:cNvPr>
          <p:cNvSpPr txBox="1">
            <a:spLocks/>
          </p:cNvSpPr>
          <p:nvPr/>
        </p:nvSpPr>
        <p:spPr bwMode="auto">
          <a:xfrm>
            <a:off x="7322605" y="4266798"/>
            <a:ext cx="5165486" cy="2203881"/>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Arial" panose="020B0604020202020204"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Arial" panose="020B0604020202020204"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Arial" panose="020B0604020202020204"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Arial" panose="020B0604020202020204"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Arial" panose="020B0604020202020204"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600" b="1" kern="0" dirty="0">
                <a:solidFill>
                  <a:schemeClr val="bg1"/>
                </a:solidFill>
                <a:latin typeface="Roboto" panose="02000000000000000000" pitchFamily="2" charset="0"/>
              </a:rPr>
              <a:t>Spacecraft-</a:t>
            </a:r>
            <a:r>
              <a:rPr lang="en-GB" sz="2600" b="0" kern="0" dirty="0">
                <a:solidFill>
                  <a:schemeClr val="bg1"/>
                </a:solidFill>
                <a:latin typeface="Roboto" panose="02000000000000000000" pitchFamily="2" charset="0"/>
              </a:rPr>
              <a:t> three axis stabilised with electric propulsion:</a:t>
            </a:r>
          </a:p>
          <a:p>
            <a:pPr lvl="1">
              <a:spcBef>
                <a:spcPts val="0"/>
              </a:spcBef>
            </a:pPr>
            <a:r>
              <a:rPr lang="en-GB" sz="2200" b="0" kern="0" dirty="0">
                <a:solidFill>
                  <a:schemeClr val="bg1"/>
                </a:solidFill>
                <a:latin typeface="Roboto" panose="02000000000000000000" pitchFamily="2" charset="0"/>
              </a:rPr>
              <a:t>Mass: ca. 135 kg; </a:t>
            </a:r>
          </a:p>
          <a:p>
            <a:pPr lvl="1">
              <a:spcBef>
                <a:spcPts val="0"/>
              </a:spcBef>
            </a:pPr>
            <a:r>
              <a:rPr lang="en-GB" sz="2200" b="0" kern="0" dirty="0">
                <a:solidFill>
                  <a:schemeClr val="bg1"/>
                </a:solidFill>
                <a:latin typeface="Roboto" panose="02000000000000000000" pitchFamily="2" charset="0"/>
              </a:rPr>
              <a:t>Volume: 1.1x 0.7 x 0.8m; </a:t>
            </a:r>
          </a:p>
          <a:p>
            <a:pPr lvl="1">
              <a:spcBef>
                <a:spcPts val="0"/>
              </a:spcBef>
            </a:pPr>
            <a:r>
              <a:rPr lang="en-GB" sz="2200" b="0" kern="0" dirty="0">
                <a:solidFill>
                  <a:schemeClr val="bg1"/>
                </a:solidFill>
                <a:latin typeface="Roboto" panose="02000000000000000000" pitchFamily="2" charset="0"/>
              </a:rPr>
              <a:t>Power (nominal): ca. 143 W; </a:t>
            </a:r>
          </a:p>
          <a:p>
            <a:pPr lvl="1">
              <a:spcBef>
                <a:spcPts val="0"/>
              </a:spcBef>
            </a:pPr>
            <a:r>
              <a:rPr lang="en-GB" sz="2200" b="0" kern="0" dirty="0">
                <a:solidFill>
                  <a:schemeClr val="bg1"/>
                </a:solidFill>
                <a:latin typeface="Roboto" panose="02000000000000000000" pitchFamily="2" charset="0"/>
              </a:rPr>
              <a:t>Science data : L band (1.707 GHz);</a:t>
            </a:r>
          </a:p>
          <a:p>
            <a:pPr lvl="1">
              <a:spcBef>
                <a:spcPts val="0"/>
              </a:spcBef>
            </a:pPr>
            <a:r>
              <a:rPr lang="en-GB" sz="2200" b="0" kern="0" dirty="0">
                <a:solidFill>
                  <a:schemeClr val="bg1"/>
                </a:solidFill>
                <a:latin typeface="Roboto" panose="02000000000000000000" pitchFamily="2" charset="0"/>
              </a:rPr>
              <a:t>Command and Control: S band (2.230/2.053 GHz).</a:t>
            </a:r>
          </a:p>
          <a:p>
            <a:pPr lvl="1">
              <a:spcBef>
                <a:spcPts val="0"/>
              </a:spcBef>
            </a:pPr>
            <a:r>
              <a:rPr lang="en-GB" sz="2200" b="0" kern="0" dirty="0">
                <a:solidFill>
                  <a:schemeClr val="bg1"/>
                </a:solidFill>
                <a:latin typeface="Roboto" panose="02000000000000000000" pitchFamily="2" charset="0"/>
              </a:rPr>
              <a:t>Payload data rate: 60 kbps</a:t>
            </a:r>
          </a:p>
          <a:p>
            <a:pPr lvl="1">
              <a:spcBef>
                <a:spcPts val="0"/>
              </a:spcBef>
            </a:pPr>
            <a:r>
              <a:rPr lang="en-GB" sz="2200" b="0" kern="0" dirty="0">
                <a:solidFill>
                  <a:schemeClr val="bg1"/>
                </a:solidFill>
                <a:latin typeface="Roboto" panose="02000000000000000000" pitchFamily="2" charset="0"/>
              </a:rPr>
              <a:t>Payload scan rate: 45 RPM</a:t>
            </a:r>
          </a:p>
          <a:p>
            <a:pPr lvl="1">
              <a:spcBef>
                <a:spcPts val="0"/>
              </a:spcBef>
            </a:pPr>
            <a:endParaRPr lang="en-GB" sz="2100" b="0" kern="0" dirty="0"/>
          </a:p>
        </p:txBody>
      </p:sp>
      <p:pic>
        <p:nvPicPr>
          <p:cNvPr id="7" name="Picture 6">
            <a:extLst>
              <a:ext uri="{FF2B5EF4-FFF2-40B4-BE49-F238E27FC236}">
                <a16:creationId xmlns:a16="http://schemas.microsoft.com/office/drawing/2014/main" id="{FBE46C32-B1D9-5B8B-B023-CADF273C3176}"/>
              </a:ext>
            </a:extLst>
          </p:cNvPr>
          <p:cNvPicPr>
            <a:picLocks noChangeAspect="1"/>
          </p:cNvPicPr>
          <p:nvPr/>
        </p:nvPicPr>
        <p:blipFill>
          <a:blip r:embed="rId3"/>
          <a:stretch>
            <a:fillRect/>
          </a:stretch>
        </p:blipFill>
        <p:spPr>
          <a:xfrm>
            <a:off x="951258" y="729944"/>
            <a:ext cx="5906108" cy="5740735"/>
          </a:xfrm>
          <a:prstGeom prst="rect">
            <a:avLst/>
          </a:prstGeom>
        </p:spPr>
      </p:pic>
    </p:spTree>
    <p:extLst>
      <p:ext uri="{BB962C8B-B14F-4D97-AF65-F5344CB8AC3E}">
        <p14:creationId xmlns:p14="http://schemas.microsoft.com/office/powerpoint/2010/main" val="560268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696891" y="3510744"/>
            <a:ext cx="5495109" cy="1435331"/>
          </a:xfrm>
        </p:spPr>
        <p:txBody>
          <a:bodyPr anchor="t"/>
          <a:lstStyle/>
          <a:p>
            <a:r>
              <a:rPr lang="en-US" dirty="0"/>
              <a:t>EPS-SG Current Status</a:t>
            </a:r>
          </a:p>
        </p:txBody>
      </p:sp>
    </p:spTree>
    <p:extLst>
      <p:ext uri="{BB962C8B-B14F-4D97-AF65-F5344CB8AC3E}">
        <p14:creationId xmlns:p14="http://schemas.microsoft.com/office/powerpoint/2010/main" val="26593696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IE" dirty="0"/>
              <a:t>Programme Status – SAF Network</a:t>
            </a:r>
            <a:endParaRPr lang="en-GB" dirty="0"/>
          </a:p>
        </p:txBody>
      </p:sp>
      <p:sp>
        <p:nvSpPr>
          <p:cNvPr id="2" name="Text Placeholder 1"/>
          <p:cNvSpPr>
            <a:spLocks noGrp="1"/>
          </p:cNvSpPr>
          <p:nvPr>
            <p:ph idx="1"/>
          </p:nvPr>
        </p:nvSpPr>
        <p:spPr/>
        <p:txBody>
          <a:bodyPr>
            <a:normAutofit fontScale="55000" lnSpcReduction="20000"/>
          </a:bodyPr>
          <a:lstStyle/>
          <a:p>
            <a:r>
              <a:rPr lang="en-US" dirty="0">
                <a:latin typeface="Arial" panose="020B0604020202020204" pitchFamily="34" charset="0"/>
              </a:rPr>
              <a:t>The SAFs Segment Test Result Review (STRR) is </a:t>
            </a:r>
            <a:r>
              <a:rPr lang="en-US" dirty="0" err="1">
                <a:latin typeface="Arial" panose="020B0604020202020204" pitchFamily="34" charset="0"/>
              </a:rPr>
              <a:t>organised</a:t>
            </a:r>
            <a:r>
              <a:rPr lang="en-US" dirty="0">
                <a:latin typeface="Arial" panose="020B0604020202020204" pitchFamily="34" charset="0"/>
              </a:rPr>
              <a:t> in two steps;</a:t>
            </a:r>
          </a:p>
          <a:p>
            <a:endParaRPr lang="en-US" dirty="0">
              <a:latin typeface="Arial" panose="020B0604020202020204" pitchFamily="34" charset="0"/>
            </a:endParaRPr>
          </a:p>
          <a:p>
            <a:pPr lvl="1"/>
            <a:r>
              <a:rPr lang="en-US" dirty="0">
                <a:latin typeface="Arial" panose="020B0604020202020204" pitchFamily="34" charset="0"/>
              </a:rPr>
              <a:t>Part 1 after the SAF processing chains have been tested in standalone mode</a:t>
            </a:r>
            <a:br>
              <a:rPr lang="en-US" dirty="0">
                <a:latin typeface="Arial" panose="020B0604020202020204" pitchFamily="34" charset="0"/>
              </a:rPr>
            </a:br>
            <a:r>
              <a:rPr lang="en-US" dirty="0">
                <a:latin typeface="Arial" panose="020B0604020202020204" pitchFamily="34" charset="0"/>
              </a:rPr>
              <a:t> </a:t>
            </a:r>
            <a:br>
              <a:rPr lang="en-US" dirty="0">
                <a:latin typeface="Arial" panose="020B0604020202020204" pitchFamily="34" charset="0"/>
              </a:rPr>
            </a:br>
            <a:r>
              <a:rPr lang="en-US" dirty="0">
                <a:latin typeface="Arial" panose="020B0604020202020204" pitchFamily="34" charset="0"/>
                <a:sym typeface="Wingdings" panose="05000000000000000000" pitchFamily="2" charset="2"/>
              </a:rPr>
              <a:t> </a:t>
            </a:r>
            <a:r>
              <a:rPr lang="en-US" dirty="0">
                <a:latin typeface="Arial" panose="020B0604020202020204" pitchFamily="34" charset="0"/>
              </a:rPr>
              <a:t>successfully completed for all SAFs, for </a:t>
            </a:r>
            <a:r>
              <a:rPr lang="en-US" dirty="0" err="1">
                <a:latin typeface="Arial" panose="020B0604020202020204" pitchFamily="34" charset="0"/>
              </a:rPr>
              <a:t>Metop</a:t>
            </a:r>
            <a:r>
              <a:rPr lang="en-US" dirty="0">
                <a:latin typeface="Arial" panose="020B0604020202020204" pitchFamily="34" charset="0"/>
              </a:rPr>
              <a:t>-SG A and </a:t>
            </a:r>
            <a:r>
              <a:rPr lang="en-US" dirty="0" err="1">
                <a:latin typeface="Arial" panose="020B0604020202020204" pitchFamily="34" charset="0"/>
              </a:rPr>
              <a:t>Metop</a:t>
            </a:r>
            <a:r>
              <a:rPr lang="en-US" dirty="0">
                <a:latin typeface="Arial" panose="020B0604020202020204" pitchFamily="34" charset="0"/>
              </a:rPr>
              <a:t>-SG B processing, by September 2023, with the exception of the AC SAF for which the SIRR and STRR Part 1 will be combined and be completed </a:t>
            </a:r>
            <a:r>
              <a:rPr lang="en-US" dirty="0">
                <a:solidFill>
                  <a:schemeClr val="bg1"/>
                </a:solidFill>
                <a:latin typeface="Arial" panose="020B0604020202020204" pitchFamily="34" charset="0"/>
              </a:rPr>
              <a:t>by end Q1 2024</a:t>
            </a:r>
            <a:r>
              <a:rPr lang="en-US" dirty="0">
                <a:latin typeface="Arial" panose="020B0604020202020204" pitchFamily="34" charset="0"/>
              </a:rPr>
              <a:t>;</a:t>
            </a:r>
          </a:p>
          <a:p>
            <a:endParaRPr lang="en-US" dirty="0">
              <a:latin typeface="Arial" panose="020B0604020202020204" pitchFamily="34" charset="0"/>
            </a:endParaRPr>
          </a:p>
          <a:p>
            <a:pPr lvl="1"/>
            <a:r>
              <a:rPr lang="en-US" dirty="0">
                <a:latin typeface="Arial" panose="020B0604020202020204" pitchFamily="34" charset="0"/>
              </a:rPr>
              <a:t>Part 2 when the SAFs will be part of a joint end-to-end test with the Payload Data Acquisition Processor (PDAP) via </a:t>
            </a:r>
            <a:r>
              <a:rPr lang="en-US" dirty="0" err="1">
                <a:latin typeface="Arial" panose="020B0604020202020204" pitchFamily="34" charset="0"/>
              </a:rPr>
              <a:t>EUMETCast</a:t>
            </a:r>
            <a:r>
              <a:rPr lang="en-US" dirty="0">
                <a:latin typeface="Arial" panose="020B0604020202020204" pitchFamily="34" charset="0"/>
              </a:rPr>
              <a:t>, aiming to circulate Level-1 and Level-2/3 products from EUMETSAT headquarters to the SAFs and back </a:t>
            </a:r>
            <a:br>
              <a:rPr lang="en-US" dirty="0">
                <a:latin typeface="Arial" panose="020B0604020202020204" pitchFamily="34" charset="0"/>
              </a:rPr>
            </a:br>
            <a:br>
              <a:rPr lang="en-US" dirty="0">
                <a:latin typeface="Arial" panose="020B0604020202020204" pitchFamily="34" charset="0"/>
              </a:rPr>
            </a:br>
            <a:r>
              <a:rPr lang="en-US" dirty="0">
                <a:latin typeface="Arial" panose="020B0604020202020204" pitchFamily="34" charset="0"/>
                <a:sym typeface="Wingdings" panose="05000000000000000000" pitchFamily="2" charset="2"/>
              </a:rPr>
              <a:t> </a:t>
            </a:r>
            <a:r>
              <a:rPr lang="en-US" dirty="0">
                <a:latin typeface="Arial" panose="020B0604020202020204" pitchFamily="34" charset="0"/>
              </a:rPr>
              <a:t>postponed to Q3 2024 due to delay of PDAP v3.</a:t>
            </a:r>
          </a:p>
          <a:p>
            <a:endParaRPr lang="en-US" dirty="0">
              <a:latin typeface="Arial" panose="020B0604020202020204" pitchFamily="34" charset="0"/>
            </a:endParaRPr>
          </a:p>
          <a:p>
            <a:r>
              <a:rPr lang="en-US" dirty="0">
                <a:latin typeface="Arial" panose="020B0604020202020204" pitchFamily="34" charset="0"/>
              </a:rPr>
              <a:t>At the end of this two-step milestone, the SAFs segment will be successfully integrated within the EPS-SG System and the relevant EPS-SG System requirements will be verified.</a:t>
            </a:r>
          </a:p>
          <a:p>
            <a:pPr marL="0" indent="0">
              <a:buNone/>
            </a:pPr>
            <a:endParaRPr lang="en-GB" dirty="0">
              <a:latin typeface="Arial" panose="020B0604020202020204" pitchFamily="34" charset="0"/>
            </a:endParaRPr>
          </a:p>
        </p:txBody>
      </p:sp>
    </p:spTree>
    <p:extLst>
      <p:ext uri="{BB962C8B-B14F-4D97-AF65-F5344CB8AC3E}">
        <p14:creationId xmlns:p14="http://schemas.microsoft.com/office/powerpoint/2010/main" val="25417171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IE" dirty="0"/>
              <a:t>Programme Status – Local Processors</a:t>
            </a:r>
            <a:endParaRPr lang="en-GB" dirty="0"/>
          </a:p>
        </p:txBody>
      </p:sp>
      <p:sp>
        <p:nvSpPr>
          <p:cNvPr id="2" name="Text Placeholder 1"/>
          <p:cNvSpPr>
            <a:spLocks noGrp="1"/>
          </p:cNvSpPr>
          <p:nvPr>
            <p:ph idx="1"/>
          </p:nvPr>
        </p:nvSpPr>
        <p:spPr/>
        <p:txBody>
          <a:bodyPr>
            <a:normAutofit lnSpcReduction="10000"/>
          </a:bodyPr>
          <a:lstStyle/>
          <a:p>
            <a:pPr>
              <a:spcAft>
                <a:spcPts val="600"/>
              </a:spcAft>
            </a:pPr>
            <a:r>
              <a:rPr lang="en-GB" sz="2000" dirty="0">
                <a:latin typeface="Arial" panose="020B0604020202020204" pitchFamily="34" charset="0"/>
              </a:rPr>
              <a:t>The L0 Local Processor contract running as planned; acceptance review colocation of the V2 was successfully completed</a:t>
            </a:r>
          </a:p>
          <a:p>
            <a:pPr marL="0" indent="0">
              <a:spcAft>
                <a:spcPts val="600"/>
              </a:spcAft>
              <a:buNone/>
            </a:pPr>
            <a:endParaRPr lang="en-GB" sz="2000" dirty="0">
              <a:latin typeface="Arial" panose="020B0604020202020204" pitchFamily="34" charset="0"/>
            </a:endParaRPr>
          </a:p>
          <a:p>
            <a:pPr>
              <a:spcAft>
                <a:spcPts val="600"/>
              </a:spcAft>
            </a:pPr>
            <a:r>
              <a:rPr lang="en-GB" sz="2000" dirty="0">
                <a:latin typeface="Arial" panose="020B0604020202020204" pitchFamily="34" charset="0"/>
              </a:rPr>
              <a:t>The L1B local processors contract executed as planned:</a:t>
            </a:r>
          </a:p>
          <a:p>
            <a:pPr marL="1014412" indent="-342900">
              <a:buFont typeface="Wingdings" panose="05000000000000000000" pitchFamily="2" charset="2"/>
              <a:buChar char="ü"/>
            </a:pPr>
            <a:r>
              <a:rPr lang="en-US" sz="2000" dirty="0">
                <a:latin typeface="Arial" panose="020B0604020202020204" pitchFamily="34" charset="0"/>
              </a:rPr>
              <a:t>KO for SAT-A Local Processors (MWS and VII) held in June 2022</a:t>
            </a:r>
          </a:p>
          <a:p>
            <a:pPr lvl="2"/>
            <a:r>
              <a:rPr lang="en-US" sz="1800" dirty="0">
                <a:latin typeface="Arial" panose="020B0604020202020204" pitchFamily="34" charset="0"/>
              </a:rPr>
              <a:t>MWS L1: Acceptance Review collocation planned for January 2024 – TRB successfully held on 29 November​</a:t>
            </a:r>
          </a:p>
          <a:p>
            <a:pPr lvl="2"/>
            <a:r>
              <a:rPr lang="en-US" sz="1800" dirty="0">
                <a:latin typeface="Arial" panose="020B0604020202020204" pitchFamily="34" charset="0"/>
              </a:rPr>
              <a:t>VII L1: Acceptance Review TRR planned for January 2024​</a:t>
            </a:r>
          </a:p>
          <a:p>
            <a:pPr marL="1014412" indent="-342900">
              <a:buFont typeface="Wingdings" panose="05000000000000000000" pitchFamily="2" charset="2"/>
              <a:buChar char="ü"/>
            </a:pPr>
            <a:r>
              <a:rPr lang="en-US" sz="2000" dirty="0">
                <a:latin typeface="Arial" panose="020B0604020202020204" pitchFamily="34" charset="0"/>
              </a:rPr>
              <a:t>KO for SAT-B Local Processors (MWI, ICI and SCA) was held in November 2022</a:t>
            </a:r>
          </a:p>
          <a:p>
            <a:pPr marL="1619250" lvl="1" indent="-350838"/>
            <a:r>
              <a:rPr lang="en-US" sz="1800" dirty="0">
                <a:latin typeface="Arial" panose="020B0604020202020204" pitchFamily="34" charset="0"/>
              </a:rPr>
              <a:t>Acceptance Review planned for March 2024</a:t>
            </a:r>
          </a:p>
          <a:p>
            <a:endParaRPr lang="en-GB" sz="2000" dirty="0">
              <a:latin typeface="Arial" panose="020B0604020202020204" pitchFamily="34" charset="0"/>
            </a:endParaRPr>
          </a:p>
          <a:p>
            <a:r>
              <a:rPr lang="en-GB" sz="2000" dirty="0">
                <a:latin typeface="Arial" panose="020B0604020202020204" pitchFamily="34" charset="0"/>
              </a:rPr>
              <a:t>IASI-NG L1c local processor developed under CNES responsibility, progressing with delays</a:t>
            </a:r>
          </a:p>
          <a:p>
            <a:pPr marL="1014412" indent="-342900">
              <a:buFont typeface="Wingdings" panose="05000000000000000000" pitchFamily="2" charset="2"/>
              <a:buChar char="ü"/>
            </a:pPr>
            <a:r>
              <a:rPr lang="en-US" sz="2000" dirty="0">
                <a:latin typeface="Arial" panose="020B0604020202020204" pitchFamily="34" charset="0"/>
              </a:rPr>
              <a:t>Based on re-usage of the IASI-NG L1c global processor</a:t>
            </a:r>
          </a:p>
          <a:p>
            <a:pPr marL="1014412" indent="-342900">
              <a:buFont typeface="Wingdings" panose="05000000000000000000" pitchFamily="2" charset="2"/>
              <a:buChar char="ü"/>
            </a:pPr>
            <a:r>
              <a:rPr lang="en-US" sz="2000" dirty="0">
                <a:latin typeface="Arial" panose="020B0604020202020204" pitchFamily="34" charset="0"/>
              </a:rPr>
              <a:t>KO for IASI-NG L1c Local Processor with CNES was held in January 2022 (later with Industry)</a:t>
            </a:r>
          </a:p>
          <a:p>
            <a:pPr marL="1567244" lvl="1" indent="-309563"/>
            <a:r>
              <a:rPr lang="en-US" sz="1800" dirty="0">
                <a:latin typeface="Arial" panose="020B0604020202020204" pitchFamily="34" charset="0"/>
              </a:rPr>
              <a:t>Preliminary Design Review was held in April 2023 </a:t>
            </a:r>
          </a:p>
          <a:p>
            <a:pPr marL="1567244" lvl="1" indent="-309563"/>
            <a:r>
              <a:rPr lang="en-US" sz="1800" dirty="0">
                <a:latin typeface="Arial" panose="020B0604020202020204" pitchFamily="34" charset="0"/>
              </a:rPr>
              <a:t>Acceptance Review originally planned for May 2024, moved now to Q3 2024 </a:t>
            </a:r>
          </a:p>
        </p:txBody>
      </p:sp>
    </p:spTree>
    <p:extLst>
      <p:ext uri="{BB962C8B-B14F-4D97-AF65-F5344CB8AC3E}">
        <p14:creationId xmlns:p14="http://schemas.microsoft.com/office/powerpoint/2010/main" val="40516942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IE" dirty="0"/>
              <a:t>Programme Status – Cal/Val Planning</a:t>
            </a:r>
            <a:endParaRPr lang="en-GB" dirty="0"/>
          </a:p>
        </p:txBody>
      </p:sp>
      <p:sp>
        <p:nvSpPr>
          <p:cNvPr id="2" name="Text Placeholder 1"/>
          <p:cNvSpPr>
            <a:spLocks noGrp="1"/>
          </p:cNvSpPr>
          <p:nvPr>
            <p:ph idx="1"/>
          </p:nvPr>
        </p:nvSpPr>
        <p:spPr>
          <a:xfrm>
            <a:off x="321546" y="1237127"/>
            <a:ext cx="11244107" cy="5262675"/>
          </a:xfrm>
        </p:spPr>
        <p:txBody>
          <a:bodyPr>
            <a:normAutofit/>
          </a:bodyPr>
          <a:lstStyle/>
          <a:p>
            <a:pPr>
              <a:spcAft>
                <a:spcPts val="600"/>
              </a:spcAft>
            </a:pPr>
            <a:r>
              <a:rPr lang="en-US" sz="2400" dirty="0">
                <a:latin typeface="Arial" panose="020B0604020202020204" pitchFamily="34" charset="0"/>
              </a:rPr>
              <a:t>Further consolidation of the </a:t>
            </a:r>
            <a:r>
              <a:rPr lang="en-US" sz="2400" dirty="0" err="1">
                <a:latin typeface="Arial" panose="020B0604020202020204" pitchFamily="34" charset="0"/>
              </a:rPr>
              <a:t>Metop</a:t>
            </a:r>
            <a:r>
              <a:rPr lang="en-US" sz="2400" dirty="0">
                <a:latin typeface="Arial" panose="020B0604020202020204" pitchFamily="34" charset="0"/>
              </a:rPr>
              <a:t>-SG A Cal/Val-Plans completed by December 2023</a:t>
            </a:r>
          </a:p>
          <a:p>
            <a:pPr>
              <a:spcAft>
                <a:spcPts val="600"/>
              </a:spcAft>
            </a:pPr>
            <a:r>
              <a:rPr lang="en-US" sz="2400" dirty="0">
                <a:latin typeface="Arial" panose="020B0604020202020204" pitchFamily="34" charset="0"/>
              </a:rPr>
              <a:t>Preparation and procurement of Cal/Val tools and definition of Cal/Val data needs are ongoing</a:t>
            </a:r>
          </a:p>
          <a:p>
            <a:pPr>
              <a:spcAft>
                <a:spcPts val="600"/>
              </a:spcAft>
            </a:pPr>
            <a:r>
              <a:rPr lang="en-US" sz="2400" dirty="0">
                <a:latin typeface="Arial" panose="020B0604020202020204" pitchFamily="34" charset="0"/>
              </a:rPr>
              <a:t>Development of an overall Cal/Val schedule in progress</a:t>
            </a:r>
          </a:p>
          <a:p>
            <a:pPr>
              <a:spcAft>
                <a:spcPts val="600"/>
              </a:spcAft>
            </a:pPr>
            <a:r>
              <a:rPr lang="en-US" sz="2400" b="1" dirty="0">
                <a:latin typeface="Arial" panose="020B0604020202020204" pitchFamily="34" charset="0"/>
              </a:rPr>
              <a:t>Readiness for Cal/Val will be assessed in a combined Sat-A and Sat-B Cal/Val Check Point planned for June 2024</a:t>
            </a:r>
          </a:p>
          <a:p>
            <a:pPr marL="0" indent="0">
              <a:spcAft>
                <a:spcPts val="600"/>
              </a:spcAft>
              <a:buNone/>
            </a:pPr>
            <a:endParaRPr lang="en-US" sz="2400" dirty="0">
              <a:latin typeface="Arial" panose="020B0604020202020204" pitchFamily="34" charset="0"/>
            </a:endParaRPr>
          </a:p>
        </p:txBody>
      </p:sp>
    </p:spTree>
    <p:extLst>
      <p:ext uri="{BB962C8B-B14F-4D97-AF65-F5344CB8AC3E}">
        <p14:creationId xmlns:p14="http://schemas.microsoft.com/office/powerpoint/2010/main" val="40519013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Data for user familiarisation</a:t>
            </a:r>
          </a:p>
        </p:txBody>
      </p:sp>
      <p:sp>
        <p:nvSpPr>
          <p:cNvPr id="4" name="TextBox 3"/>
          <p:cNvSpPr txBox="1"/>
          <p:nvPr/>
        </p:nvSpPr>
        <p:spPr>
          <a:xfrm>
            <a:off x="167218" y="1088804"/>
            <a:ext cx="9185011" cy="707886"/>
          </a:xfrm>
          <a:prstGeom prst="rect">
            <a:avLst/>
          </a:prstGeom>
          <a:noFill/>
        </p:spPr>
        <p:txBody>
          <a:bodyPr wrap="square" rtlCol="0">
            <a:spAutoFit/>
          </a:bodyPr>
          <a:lstStyle/>
          <a:p>
            <a:pPr marL="285750" indent="-285750">
              <a:buFont typeface="Arial" panose="020B0604020202020204" pitchFamily="34" charset="0"/>
              <a:buChar char="•"/>
            </a:pPr>
            <a:r>
              <a:rPr lang="en-GB" sz="2000" b="0" dirty="0">
                <a:latin typeface="Arial" panose="020B0604020202020204" pitchFamily="34" charset="0"/>
                <a:ea typeface="Roboto" panose="02000000000000000000" pitchFamily="2" charset="0"/>
                <a:cs typeface="Arial" panose="020B0604020202020204" pitchFamily="34" charset="0"/>
              </a:rPr>
              <a:t>Pre-launch test data provide information on content, format and size, primarily for format familiarisation, system testing and science investigations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111" y="3096664"/>
            <a:ext cx="3521483" cy="2340111"/>
          </a:xfrm>
          <a:prstGeom prst="rect">
            <a:avLst/>
          </a:prstGeom>
        </p:spPr>
      </p:pic>
      <p:sp>
        <p:nvSpPr>
          <p:cNvPr id="9" name="TextBox 8"/>
          <p:cNvSpPr txBox="1"/>
          <p:nvPr/>
        </p:nvSpPr>
        <p:spPr>
          <a:xfrm>
            <a:off x="180113" y="1985027"/>
            <a:ext cx="10729313" cy="707886"/>
          </a:xfrm>
          <a:prstGeom prst="rect">
            <a:avLst/>
          </a:prstGeom>
          <a:noFill/>
        </p:spPr>
        <p:txBody>
          <a:bodyPr wrap="square" rtlCol="0">
            <a:spAutoFit/>
          </a:bodyPr>
          <a:lstStyle/>
          <a:p>
            <a:pPr marL="285750" indent="-285750">
              <a:buFont typeface="Arial" panose="020B0604020202020204" pitchFamily="34" charset="0"/>
              <a:buChar char="•"/>
            </a:pPr>
            <a:r>
              <a:rPr lang="en-GB" sz="2000" b="0" dirty="0">
                <a:latin typeface="Arial" panose="020B0604020202020204" pitchFamily="34" charset="0"/>
                <a:ea typeface="Roboto" panose="02000000000000000000" pitchFamily="2" charset="0"/>
                <a:cs typeface="Arial" panose="020B0604020202020204" pitchFamily="34" charset="0"/>
              </a:rPr>
              <a:t>Following EPS-SG test data has been released</a:t>
            </a:r>
          </a:p>
          <a:p>
            <a:pPr marL="800100" lvl="1" indent="-342900">
              <a:buFont typeface="Wingdings" panose="05000000000000000000" pitchFamily="2" charset="2"/>
              <a:buChar char="ü"/>
            </a:pPr>
            <a:r>
              <a:rPr lang="en-GB" sz="2000" b="0" dirty="0">
                <a:latin typeface="Arial" panose="020B0604020202020204" pitchFamily="34" charset="0"/>
                <a:ea typeface="Roboto" panose="02000000000000000000" pitchFamily="2" charset="0"/>
                <a:cs typeface="Arial" panose="020B0604020202020204" pitchFamily="34" charset="0"/>
              </a:rPr>
              <a:t>Three consecutive orbits, netCDF format, in-line with latest processing specifications</a:t>
            </a:r>
          </a:p>
        </p:txBody>
      </p:sp>
      <p:graphicFrame>
        <p:nvGraphicFramePr>
          <p:cNvPr id="11" name="Table 10"/>
          <p:cNvGraphicFramePr>
            <a:graphicFrameLocks noGrp="1"/>
          </p:cNvGraphicFramePr>
          <p:nvPr/>
        </p:nvGraphicFramePr>
        <p:xfrm>
          <a:off x="518496" y="2881250"/>
          <a:ext cx="2773139" cy="3323990"/>
        </p:xfrm>
        <a:graphic>
          <a:graphicData uri="http://schemas.openxmlformats.org/drawingml/2006/table">
            <a:tbl>
              <a:tblPr firstRow="1" bandRow="1">
                <a:tableStyleId>{5C22544A-7EE6-4342-B048-85BDC9FD1C3A}</a:tableStyleId>
              </a:tblPr>
              <a:tblGrid>
                <a:gridCol w="2773139">
                  <a:extLst>
                    <a:ext uri="{9D8B030D-6E8A-4147-A177-3AD203B41FA5}">
                      <a16:colId xmlns:a16="http://schemas.microsoft.com/office/drawing/2014/main" val="907914384"/>
                    </a:ext>
                  </a:extLst>
                </a:gridCol>
              </a:tblGrid>
              <a:tr h="469004">
                <a:tc>
                  <a:txBody>
                    <a:bodyPr/>
                    <a:lstStyle/>
                    <a:p>
                      <a:pPr marL="84455" algn="l">
                        <a:spcAft>
                          <a:spcPts val="0"/>
                        </a:spcAft>
                      </a:pPr>
                      <a:r>
                        <a:rPr lang="en-GB" sz="1600" dirty="0">
                          <a:solidFill>
                            <a:schemeClr val="tx1"/>
                          </a:solidFill>
                          <a:effectLst/>
                          <a:latin typeface="Roboto" panose="02000000000000000000" pitchFamily="2" charset="0"/>
                          <a:ea typeface="Roboto" panose="02000000000000000000" pitchFamily="2" charset="0"/>
                        </a:rPr>
                        <a:t>EPS-SG</a:t>
                      </a:r>
                      <a:r>
                        <a:rPr lang="en-GB" sz="1600" baseline="0" dirty="0">
                          <a:solidFill>
                            <a:schemeClr val="tx1"/>
                          </a:solidFill>
                          <a:effectLst/>
                          <a:latin typeface="Roboto" panose="02000000000000000000" pitchFamily="2" charset="0"/>
                          <a:ea typeface="Roboto" panose="02000000000000000000" pitchFamily="2" charset="0"/>
                        </a:rPr>
                        <a:t> Test Data</a:t>
                      </a:r>
                      <a:endParaRPr lang="en-GB" sz="1600" dirty="0">
                        <a:solidFill>
                          <a:schemeClr val="tx1"/>
                        </a:solidFill>
                        <a:effectLst/>
                        <a:latin typeface="Roboto" panose="02000000000000000000" pitchFamily="2" charset="0"/>
                        <a:ea typeface="Roboto" panose="02000000000000000000" pitchFamily="2" charset="0"/>
                      </a:endParaRPr>
                    </a:p>
                  </a:txBody>
                  <a:tcPr marL="74295" marR="74295" marT="37148" marB="37148" anchor="ctr"/>
                </a:tc>
                <a:extLst>
                  <a:ext uri="{0D108BD9-81ED-4DB2-BD59-A6C34878D82A}">
                    <a16:rowId xmlns:a16="http://schemas.microsoft.com/office/drawing/2014/main" val="3044391713"/>
                  </a:ext>
                </a:extLst>
              </a:tr>
              <a:tr h="325195">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MWS L1-L2</a:t>
                      </a:r>
                    </a:p>
                  </a:txBody>
                  <a:tcPr marL="74295" marR="74295" marT="37148" marB="37148" anchor="ctr"/>
                </a:tc>
                <a:extLst>
                  <a:ext uri="{0D108BD9-81ED-4DB2-BD59-A6C34878D82A}">
                    <a16:rowId xmlns:a16="http://schemas.microsoft.com/office/drawing/2014/main" val="3311429645"/>
                  </a:ext>
                </a:extLst>
              </a:tr>
              <a:tr h="451908">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RO L1</a:t>
                      </a:r>
                    </a:p>
                  </a:txBody>
                  <a:tcPr marL="74295" marR="74295" marT="37148" marB="37148" anchor="ctr"/>
                </a:tc>
                <a:extLst>
                  <a:ext uri="{0D108BD9-81ED-4DB2-BD59-A6C34878D82A}">
                    <a16:rowId xmlns:a16="http://schemas.microsoft.com/office/drawing/2014/main" val="485780503"/>
                  </a:ext>
                </a:extLst>
              </a:tr>
              <a:tr h="325195">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METimage L1 +</a:t>
                      </a:r>
                      <a:r>
                        <a:rPr lang="en-GB" sz="1600" b="1" baseline="0" dirty="0">
                          <a:solidFill>
                            <a:schemeClr val="tx1"/>
                          </a:solidFill>
                          <a:effectLst/>
                          <a:latin typeface="Roboto" panose="02000000000000000000" pitchFamily="2" charset="0"/>
                          <a:ea typeface="Roboto" panose="02000000000000000000" pitchFamily="2" charset="0"/>
                        </a:rPr>
                        <a:t> L2 + CM</a:t>
                      </a:r>
                      <a:endParaRPr lang="en-GB" sz="1600" b="1" dirty="0">
                        <a:solidFill>
                          <a:schemeClr val="tx1"/>
                        </a:solidFill>
                        <a:effectLst/>
                        <a:latin typeface="Roboto" panose="02000000000000000000" pitchFamily="2" charset="0"/>
                        <a:ea typeface="Roboto" panose="02000000000000000000" pitchFamily="2" charset="0"/>
                      </a:endParaRPr>
                    </a:p>
                  </a:txBody>
                  <a:tcPr marL="74295" marR="74295" marT="37148" marB="37148" anchor="ctr"/>
                </a:tc>
                <a:extLst>
                  <a:ext uri="{0D108BD9-81ED-4DB2-BD59-A6C34878D82A}">
                    <a16:rowId xmlns:a16="http://schemas.microsoft.com/office/drawing/2014/main" val="581219765"/>
                  </a:ext>
                </a:extLst>
              </a:tr>
              <a:tr h="325195">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3MI L1b +</a:t>
                      </a:r>
                      <a:r>
                        <a:rPr lang="en-GB" sz="1600" b="1" baseline="0" dirty="0">
                          <a:solidFill>
                            <a:schemeClr val="tx1"/>
                          </a:solidFill>
                          <a:effectLst/>
                          <a:latin typeface="Roboto" panose="02000000000000000000" pitchFamily="2" charset="0"/>
                          <a:ea typeface="Roboto" panose="02000000000000000000" pitchFamily="2" charset="0"/>
                        </a:rPr>
                        <a:t> L1c + L2 MAP</a:t>
                      </a:r>
                      <a:endParaRPr lang="en-GB" sz="1600" b="1" dirty="0">
                        <a:solidFill>
                          <a:schemeClr val="tx1"/>
                        </a:solidFill>
                        <a:effectLst/>
                        <a:latin typeface="Roboto" panose="02000000000000000000" pitchFamily="2" charset="0"/>
                        <a:ea typeface="Roboto" panose="02000000000000000000" pitchFamily="2" charset="0"/>
                      </a:endParaRPr>
                    </a:p>
                  </a:txBody>
                  <a:tcPr marL="74295" marR="74295" marT="37148" marB="37148" anchor="ctr"/>
                </a:tc>
                <a:extLst>
                  <a:ext uri="{0D108BD9-81ED-4DB2-BD59-A6C34878D82A}">
                    <a16:rowId xmlns:a16="http://schemas.microsoft.com/office/drawing/2014/main" val="2197348643"/>
                  </a:ext>
                </a:extLst>
              </a:tr>
              <a:tr h="325195">
                <a:tc>
                  <a:txBody>
                    <a:bodyPr/>
                    <a:lstStyle/>
                    <a:p>
                      <a:pPr marL="84455" algn="just">
                        <a:spcAft>
                          <a:spcPts val="0"/>
                        </a:spcAft>
                      </a:pPr>
                      <a:r>
                        <a:rPr lang="en-GB" sz="1600" b="1" strike="noStrike" baseline="0" dirty="0">
                          <a:solidFill>
                            <a:schemeClr val="tx1"/>
                          </a:solidFill>
                          <a:effectLst/>
                          <a:latin typeface="Roboto" panose="02000000000000000000" pitchFamily="2" charset="0"/>
                          <a:ea typeface="Roboto" panose="02000000000000000000" pitchFamily="2" charset="0"/>
                        </a:rPr>
                        <a:t>S5 L1 + L2</a:t>
                      </a:r>
                    </a:p>
                  </a:txBody>
                  <a:tcPr marL="74295" marR="74295" marT="37148" marB="37148" anchor="ctr"/>
                </a:tc>
                <a:extLst>
                  <a:ext uri="{0D108BD9-81ED-4DB2-BD59-A6C34878D82A}">
                    <a16:rowId xmlns:a16="http://schemas.microsoft.com/office/drawing/2014/main" val="3857791671"/>
                  </a:ext>
                </a:extLst>
              </a:tr>
              <a:tr h="451908">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IASI-NG L1C+L1D</a:t>
                      </a:r>
                      <a:r>
                        <a:rPr lang="en-GB" sz="1600" b="1" baseline="0" dirty="0">
                          <a:solidFill>
                            <a:schemeClr val="tx1"/>
                          </a:solidFill>
                          <a:effectLst/>
                          <a:latin typeface="Roboto" panose="02000000000000000000" pitchFamily="2" charset="0"/>
                          <a:ea typeface="Roboto" panose="02000000000000000000" pitchFamily="2" charset="0"/>
                        </a:rPr>
                        <a:t> + L2</a:t>
                      </a:r>
                      <a:endParaRPr lang="en-GB" sz="1600" b="1" dirty="0">
                        <a:solidFill>
                          <a:schemeClr val="tx1"/>
                        </a:solidFill>
                        <a:effectLst/>
                        <a:latin typeface="Roboto" panose="02000000000000000000" pitchFamily="2" charset="0"/>
                        <a:ea typeface="Roboto" panose="02000000000000000000" pitchFamily="2" charset="0"/>
                      </a:endParaRPr>
                    </a:p>
                  </a:txBody>
                  <a:tcPr marL="74295" marR="74295" marT="37148" marB="37148" anchor="ctr"/>
                </a:tc>
                <a:extLst>
                  <a:ext uri="{0D108BD9-81ED-4DB2-BD59-A6C34878D82A}">
                    <a16:rowId xmlns:a16="http://schemas.microsoft.com/office/drawing/2014/main" val="2661849887"/>
                  </a:ext>
                </a:extLst>
              </a:tr>
              <a:tr h="325195">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MWI – ICI L1 + L2</a:t>
                      </a:r>
                    </a:p>
                  </a:txBody>
                  <a:tcPr marL="74295" marR="74295" marT="37148" marB="37148" anchor="ctr"/>
                </a:tc>
                <a:extLst>
                  <a:ext uri="{0D108BD9-81ED-4DB2-BD59-A6C34878D82A}">
                    <a16:rowId xmlns:a16="http://schemas.microsoft.com/office/drawing/2014/main" val="2384649278"/>
                  </a:ext>
                </a:extLst>
              </a:tr>
              <a:tr h="325195">
                <a:tc>
                  <a:txBody>
                    <a:bodyPr/>
                    <a:lstStyle/>
                    <a:p>
                      <a:pPr marL="84455" algn="just">
                        <a:spcAft>
                          <a:spcPts val="0"/>
                        </a:spcAft>
                      </a:pPr>
                      <a:r>
                        <a:rPr lang="en-GB" sz="1600" b="1" dirty="0">
                          <a:solidFill>
                            <a:schemeClr val="tx1"/>
                          </a:solidFill>
                          <a:effectLst/>
                          <a:latin typeface="Roboto" panose="02000000000000000000" pitchFamily="2" charset="0"/>
                          <a:ea typeface="Roboto" panose="02000000000000000000" pitchFamily="2" charset="0"/>
                        </a:rPr>
                        <a:t>SCA L1B</a:t>
                      </a:r>
                    </a:p>
                  </a:txBody>
                  <a:tcPr marL="74295" marR="74295" marT="37148" marB="37148" anchor="ctr"/>
                </a:tc>
                <a:extLst>
                  <a:ext uri="{0D108BD9-81ED-4DB2-BD59-A6C34878D82A}">
                    <a16:rowId xmlns:a16="http://schemas.microsoft.com/office/drawing/2014/main" val="2913153303"/>
                  </a:ext>
                </a:extLst>
              </a:tr>
            </a:tbl>
          </a:graphicData>
        </a:graphic>
      </p:graphicFrame>
      <p:sp>
        <p:nvSpPr>
          <p:cNvPr id="12" name="Rectangle 11"/>
          <p:cNvSpPr/>
          <p:nvPr/>
        </p:nvSpPr>
        <p:spPr>
          <a:xfrm>
            <a:off x="3707951" y="2976107"/>
            <a:ext cx="3887191" cy="2308324"/>
          </a:xfrm>
          <a:prstGeom prst="rect">
            <a:avLst/>
          </a:prstGeom>
        </p:spPr>
        <p:txBody>
          <a:bodyPr wrap="square">
            <a:spAutoFit/>
          </a:bodyPr>
          <a:lstStyle/>
          <a:p>
            <a:pPr marL="285750" lvl="0"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A set of EPS-SG BUFR test data was also released in March 2023</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MWS L1B</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MWI L1B</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ICI L1B</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IASI-NG L1C, L1D and L2</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SCA 1B</a:t>
            </a:r>
          </a:p>
          <a:p>
            <a:pPr marL="742950" lvl="1" indent="-285750">
              <a:buFont typeface="Arial" panose="020B0604020202020204" pitchFamily="34" charset="0"/>
              <a:buChar char="•"/>
              <a:defRPr/>
            </a:pPr>
            <a:r>
              <a:rPr lang="en-GB" sz="1800" b="0" dirty="0">
                <a:latin typeface="Arial" panose="020B0604020202020204" pitchFamily="34" charset="0"/>
                <a:ea typeface="Roboto" panose="02000000000000000000" pitchFamily="2" charset="0"/>
                <a:cs typeface="Arial" panose="020B0604020202020204" pitchFamily="34" charset="0"/>
              </a:rPr>
              <a:t>METimage L2</a:t>
            </a:r>
          </a:p>
        </p:txBody>
      </p:sp>
      <p:sp>
        <p:nvSpPr>
          <p:cNvPr id="6" name="TextBox 5"/>
          <p:cNvSpPr txBox="1"/>
          <p:nvPr/>
        </p:nvSpPr>
        <p:spPr>
          <a:xfrm>
            <a:off x="3853763" y="5589119"/>
            <a:ext cx="6433171" cy="830997"/>
          </a:xfrm>
          <a:prstGeom prst="rect">
            <a:avLst/>
          </a:prstGeom>
          <a:noFill/>
        </p:spPr>
        <p:txBody>
          <a:bodyPr wrap="none" rtlCol="0">
            <a:spAutoFit/>
          </a:bodyPr>
          <a:lstStyle/>
          <a:p>
            <a:endParaRPr lang="en-GB" sz="1600" b="0" dirty="0">
              <a:latin typeface="Arial" panose="020B0604020202020204" pitchFamily="34" charset="0"/>
              <a:ea typeface="Roboto" panose="02000000000000000000" pitchFamily="2" charset="0"/>
              <a:cs typeface="Arial" panose="020B0604020202020204" pitchFamily="34" charset="0"/>
              <a:hlinkClick r:id="rId4"/>
            </a:endParaRPr>
          </a:p>
          <a:p>
            <a:r>
              <a:rPr lang="en-GB" sz="1600" b="0" dirty="0">
                <a:solidFill>
                  <a:schemeClr val="tx2">
                    <a:lumMod val="50000"/>
                  </a:schemeClr>
                </a:solidFill>
                <a:latin typeface="Arial" panose="020B0604020202020204" pitchFamily="34" charset="0"/>
                <a:ea typeface="Roboto" panose="02000000000000000000" pitchFamily="2" charset="0"/>
                <a:cs typeface="Arial" panose="020B0604020202020204" pitchFamily="34" charset="0"/>
                <a:hlinkClick r:id="rId5"/>
              </a:rPr>
              <a:t>https://user.eumetsat.int/resources/user-guides/metop-sg-test-data</a:t>
            </a:r>
            <a:endParaRPr lang="en-GB" sz="1600" b="0" dirty="0">
              <a:solidFill>
                <a:schemeClr val="tx2">
                  <a:lumMod val="50000"/>
                </a:schemeClr>
              </a:solidFill>
              <a:latin typeface="Arial" panose="020B0604020202020204" pitchFamily="34" charset="0"/>
              <a:ea typeface="Roboto" panose="02000000000000000000" pitchFamily="2" charset="0"/>
              <a:cs typeface="Arial" panose="020B0604020202020204" pitchFamily="34" charset="0"/>
            </a:endParaRPr>
          </a:p>
          <a:p>
            <a:endParaRPr lang="en-GB" sz="1600" b="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476371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696891" y="3510744"/>
            <a:ext cx="5495109" cy="1435331"/>
          </a:xfrm>
        </p:spPr>
        <p:txBody>
          <a:bodyPr anchor="t"/>
          <a:lstStyle/>
          <a:p>
            <a:r>
              <a:rPr lang="en-US" dirty="0"/>
              <a:t>Summary</a:t>
            </a:r>
          </a:p>
          <a:p>
            <a:endParaRPr lang="en-US" dirty="0"/>
          </a:p>
        </p:txBody>
      </p:sp>
    </p:spTree>
    <p:extLst>
      <p:ext uri="{BB962C8B-B14F-4D97-AF65-F5344CB8AC3E}">
        <p14:creationId xmlns:p14="http://schemas.microsoft.com/office/powerpoint/2010/main" val="39791152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err="1"/>
              <a:t>Metop</a:t>
            </a:r>
            <a:r>
              <a:rPr lang="en-GB" sz="2800" dirty="0"/>
              <a:t> &amp; </a:t>
            </a:r>
            <a:r>
              <a:rPr lang="en-GB" sz="2800" dirty="0" err="1"/>
              <a:t>Metop</a:t>
            </a:r>
            <a:r>
              <a:rPr lang="en-GB" sz="2800" dirty="0"/>
              <a:t>-SG Orbit Phasing Proposal (Flight Direction is CCW)</a:t>
            </a:r>
          </a:p>
        </p:txBody>
      </p:sp>
      <p:grpSp>
        <p:nvGrpSpPr>
          <p:cNvPr id="11" name="Group 10">
            <a:extLst>
              <a:ext uri="{FF2B5EF4-FFF2-40B4-BE49-F238E27FC236}">
                <a16:creationId xmlns:a16="http://schemas.microsoft.com/office/drawing/2014/main" id="{2328A62C-0397-BB26-DFEF-EDE3762A4C86}"/>
              </a:ext>
            </a:extLst>
          </p:cNvPr>
          <p:cNvGrpSpPr/>
          <p:nvPr/>
        </p:nvGrpSpPr>
        <p:grpSpPr>
          <a:xfrm>
            <a:off x="551345" y="1088801"/>
            <a:ext cx="2162086" cy="4953780"/>
            <a:chOff x="551345" y="1088801"/>
            <a:chExt cx="2162086" cy="4953780"/>
          </a:xfrm>
        </p:grpSpPr>
        <p:grpSp>
          <p:nvGrpSpPr>
            <p:cNvPr id="75" name="Group 74"/>
            <p:cNvGrpSpPr/>
            <p:nvPr/>
          </p:nvGrpSpPr>
          <p:grpSpPr>
            <a:xfrm>
              <a:off x="873615" y="1730749"/>
              <a:ext cx="1290950" cy="1559245"/>
              <a:chOff x="307115" y="1698837"/>
              <a:chExt cx="1290950" cy="1559245"/>
            </a:xfrm>
          </p:grpSpPr>
          <p:sp>
            <p:nvSpPr>
              <p:cNvPr id="76" name="Oval 75"/>
              <p:cNvSpPr/>
              <p:nvPr/>
            </p:nvSpPr>
            <p:spPr bwMode="auto">
              <a:xfrm>
                <a:off x="489131" y="2041208"/>
                <a:ext cx="930264" cy="890001"/>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7" name="Oval 76"/>
              <p:cNvSpPr/>
              <p:nvPr/>
            </p:nvSpPr>
            <p:spPr bwMode="auto">
              <a:xfrm>
                <a:off x="307115" y="1874193"/>
                <a:ext cx="1290950" cy="1219385"/>
              </a:xfrm>
              <a:prstGeom prst="ellipse">
                <a:avLst/>
              </a:prstGeom>
              <a:noFill/>
              <a:ln w="9525" cap="flat" cmpd="sng" algn="ctr">
                <a:solidFill>
                  <a:schemeClr val="bg1">
                    <a:lumMod val="50000"/>
                  </a:schemeClr>
                </a:solid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8" name="Oval 77"/>
              <p:cNvSpPr/>
              <p:nvPr/>
            </p:nvSpPr>
            <p:spPr bwMode="auto">
              <a:xfrm>
                <a:off x="918637" y="1821508"/>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9" name="TextBox 78"/>
              <p:cNvSpPr txBox="1"/>
              <p:nvPr/>
            </p:nvSpPr>
            <p:spPr>
              <a:xfrm>
                <a:off x="1004313" y="1698837"/>
                <a:ext cx="583814" cy="204800"/>
              </a:xfrm>
              <a:prstGeom prst="rect">
                <a:avLst/>
              </a:prstGeom>
              <a:noFill/>
            </p:spPr>
            <p:txBody>
              <a:bodyPr wrap="none" rtlCol="0">
                <a:spAutoFit/>
              </a:bodyPr>
              <a:lstStyle/>
              <a:p>
                <a:r>
                  <a:rPr lang="en-GB" sz="731" dirty="0"/>
                  <a:t>Metop-B</a:t>
                </a:r>
              </a:p>
            </p:txBody>
          </p:sp>
          <p:sp>
            <p:nvSpPr>
              <p:cNvPr id="80" name="Oval 79"/>
              <p:cNvSpPr/>
              <p:nvPr/>
            </p:nvSpPr>
            <p:spPr bwMode="auto">
              <a:xfrm>
                <a:off x="918600" y="3049495"/>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81" name="TextBox 80"/>
              <p:cNvSpPr txBox="1"/>
              <p:nvPr/>
            </p:nvSpPr>
            <p:spPr>
              <a:xfrm>
                <a:off x="959167" y="3053282"/>
                <a:ext cx="582211" cy="204800"/>
              </a:xfrm>
              <a:prstGeom prst="rect">
                <a:avLst/>
              </a:prstGeom>
              <a:noFill/>
            </p:spPr>
            <p:txBody>
              <a:bodyPr wrap="none" rtlCol="0">
                <a:spAutoFit/>
              </a:bodyPr>
              <a:lstStyle/>
              <a:p>
                <a:r>
                  <a:rPr lang="en-GB" sz="731" dirty="0"/>
                  <a:t>Metop-C</a:t>
                </a:r>
              </a:p>
            </p:txBody>
          </p:sp>
        </p:grpSp>
        <p:sp>
          <p:nvSpPr>
            <p:cNvPr id="82" name="TextBox 81"/>
            <p:cNvSpPr txBox="1"/>
            <p:nvPr/>
          </p:nvSpPr>
          <p:spPr>
            <a:xfrm>
              <a:off x="1108210" y="1088801"/>
              <a:ext cx="857927" cy="461665"/>
            </a:xfrm>
            <a:prstGeom prst="rect">
              <a:avLst/>
            </a:prstGeom>
            <a:noFill/>
          </p:spPr>
          <p:txBody>
            <a:bodyPr wrap="none" rtlCol="0">
              <a:spAutoFit/>
            </a:bodyPr>
            <a:lstStyle/>
            <a:p>
              <a:r>
                <a:rPr lang="en-GB" sz="2400" b="0" dirty="0"/>
                <a:t>2022</a:t>
              </a:r>
            </a:p>
          </p:txBody>
        </p:sp>
        <p:sp>
          <p:nvSpPr>
            <p:cNvPr id="83" name="Content Placeholder 2"/>
            <p:cNvSpPr txBox="1">
              <a:spLocks/>
            </p:cNvSpPr>
            <p:nvPr/>
          </p:nvSpPr>
          <p:spPr bwMode="auto">
            <a:xfrm>
              <a:off x="551345" y="3591746"/>
              <a:ext cx="2162086" cy="24508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spcBef>
                  <a:spcPts val="1200"/>
                </a:spcBef>
                <a:buFont typeface="Arial" pitchFamily="34" charset="0"/>
                <a:buNone/>
              </a:pPr>
              <a:r>
                <a:rPr lang="en-GB" sz="1200" b="0" kern="0" dirty="0">
                  <a:solidFill>
                    <a:schemeClr val="bg1"/>
                  </a:solidFill>
                  <a:latin typeface="Roboto" panose="02000000000000000000" pitchFamily="2" charset="0"/>
                  <a:ea typeface="Roboto" panose="02000000000000000000" pitchFamily="2" charset="0"/>
                </a:rPr>
                <a:t>Situation to 2022 – this would be the last OOP Manoeuvre for Metop-B.</a:t>
              </a:r>
            </a:p>
            <a:p>
              <a:pPr marL="0" indent="0" algn="ctr">
                <a:spcBef>
                  <a:spcPts val="1200"/>
                </a:spcBef>
                <a:buFont typeface="Arial" pitchFamily="34" charset="0"/>
                <a:buNone/>
              </a:pPr>
              <a:r>
                <a:rPr lang="en-GB" sz="1200" b="0" kern="0" dirty="0">
                  <a:solidFill>
                    <a:schemeClr val="bg1"/>
                  </a:solidFill>
                  <a:latin typeface="Roboto" panose="02000000000000000000" pitchFamily="2" charset="0"/>
                  <a:ea typeface="Roboto" panose="02000000000000000000" pitchFamily="2" charset="0"/>
                </a:rPr>
                <a:t>~180 degree Phasing is maintained </a:t>
              </a:r>
            </a:p>
            <a:p>
              <a:pPr marL="0" indent="0" algn="ctr">
                <a:spcBef>
                  <a:spcPts val="1200"/>
                </a:spcBef>
                <a:buFont typeface="Arial" pitchFamily="34" charset="0"/>
                <a:buNone/>
              </a:pPr>
              <a:r>
                <a:rPr lang="en-GB" sz="1200" b="0" kern="0" dirty="0">
                  <a:solidFill>
                    <a:schemeClr val="bg1"/>
                  </a:solidFill>
                  <a:latin typeface="Roboto" panose="02000000000000000000" pitchFamily="2" charset="0"/>
                  <a:ea typeface="Roboto" panose="02000000000000000000" pitchFamily="2" charset="0"/>
                </a:rPr>
                <a:t>(Metop-A already de-orbited)</a:t>
              </a:r>
            </a:p>
          </p:txBody>
        </p:sp>
      </p:grpSp>
      <p:grpSp>
        <p:nvGrpSpPr>
          <p:cNvPr id="15" name="Group 14">
            <a:extLst>
              <a:ext uri="{FF2B5EF4-FFF2-40B4-BE49-F238E27FC236}">
                <a16:creationId xmlns:a16="http://schemas.microsoft.com/office/drawing/2014/main" id="{703657F2-0D3F-3A13-E650-272CB32D06DD}"/>
              </a:ext>
            </a:extLst>
          </p:cNvPr>
          <p:cNvGrpSpPr/>
          <p:nvPr/>
        </p:nvGrpSpPr>
        <p:grpSpPr>
          <a:xfrm>
            <a:off x="9281811" y="1115257"/>
            <a:ext cx="2401094" cy="3897747"/>
            <a:chOff x="9281811" y="1115257"/>
            <a:chExt cx="2401094" cy="3897747"/>
          </a:xfrm>
        </p:grpSpPr>
        <p:sp>
          <p:nvSpPr>
            <p:cNvPr id="52" name="TextBox 51"/>
            <p:cNvSpPr txBox="1"/>
            <p:nvPr/>
          </p:nvSpPr>
          <p:spPr>
            <a:xfrm>
              <a:off x="9739242" y="1115257"/>
              <a:ext cx="1311578" cy="461665"/>
            </a:xfrm>
            <a:prstGeom prst="rect">
              <a:avLst/>
            </a:prstGeom>
            <a:noFill/>
          </p:spPr>
          <p:txBody>
            <a:bodyPr wrap="none" rtlCol="0">
              <a:spAutoFit/>
            </a:bodyPr>
            <a:lstStyle/>
            <a:p>
              <a:r>
                <a:rPr lang="en-GB" sz="2400" b="0" dirty="0"/>
                <a:t>2027/28</a:t>
              </a:r>
            </a:p>
          </p:txBody>
        </p:sp>
        <p:sp>
          <p:nvSpPr>
            <p:cNvPr id="54" name="Content Placeholder 2"/>
            <p:cNvSpPr txBox="1">
              <a:spLocks/>
            </p:cNvSpPr>
            <p:nvPr/>
          </p:nvSpPr>
          <p:spPr bwMode="auto">
            <a:xfrm>
              <a:off x="9520819" y="3549106"/>
              <a:ext cx="2162086" cy="1463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52000" indent="-252000" algn="l" rtl="0" eaLnBrk="1" fontAlgn="base" hangingPunct="1">
                <a:spcBef>
                  <a:spcPts val="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pPr marL="0" indent="0" algn="ctr">
                <a:spcBef>
                  <a:spcPts val="1200"/>
                </a:spcBef>
                <a:buNone/>
              </a:pPr>
              <a:r>
                <a:rPr lang="en-GB" sz="1200" b="0" dirty="0">
                  <a:solidFill>
                    <a:schemeClr val="bg1"/>
                  </a:solidFill>
                  <a:latin typeface="Roboto" panose="02000000000000000000" pitchFamily="2" charset="0"/>
                  <a:ea typeface="Roboto" panose="02000000000000000000" pitchFamily="2" charset="0"/>
                </a:rPr>
                <a:t>Metop-B will be de-orbited end 2027 or end 2028. </a:t>
              </a:r>
            </a:p>
            <a:p>
              <a:pPr marL="0" indent="0" algn="ctr">
                <a:spcBef>
                  <a:spcPts val="1200"/>
                </a:spcBef>
                <a:buNone/>
              </a:pPr>
              <a:r>
                <a:rPr lang="en-GB" sz="1200" b="0" dirty="0">
                  <a:solidFill>
                    <a:schemeClr val="bg1"/>
                  </a:solidFill>
                  <a:latin typeface="Roboto" panose="02000000000000000000" pitchFamily="2" charset="0"/>
                  <a:ea typeface="Roboto" panose="02000000000000000000" pitchFamily="2" charset="0"/>
                </a:rPr>
                <a:t>Metop-C phase is maintained, until the slot needs to be freed up for Metop-SG-A2</a:t>
              </a:r>
            </a:p>
          </p:txBody>
        </p:sp>
        <p:grpSp>
          <p:nvGrpSpPr>
            <p:cNvPr id="66" name="Group 65"/>
            <p:cNvGrpSpPr/>
            <p:nvPr/>
          </p:nvGrpSpPr>
          <p:grpSpPr>
            <a:xfrm>
              <a:off x="9281811" y="1672271"/>
              <a:ext cx="1835806" cy="1652261"/>
              <a:chOff x="8229576" y="1646315"/>
              <a:chExt cx="1835806" cy="1652261"/>
            </a:xfrm>
          </p:grpSpPr>
          <p:sp>
            <p:nvSpPr>
              <p:cNvPr id="67" name="Oval 66"/>
              <p:cNvSpPr/>
              <p:nvPr/>
            </p:nvSpPr>
            <p:spPr bwMode="auto">
              <a:xfrm>
                <a:off x="8954775" y="2036378"/>
                <a:ext cx="930264" cy="890001"/>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68" name="Oval 67"/>
              <p:cNvSpPr/>
              <p:nvPr/>
            </p:nvSpPr>
            <p:spPr bwMode="auto">
              <a:xfrm>
                <a:off x="8774432" y="1871469"/>
                <a:ext cx="1290950" cy="1219385"/>
              </a:xfrm>
              <a:prstGeom prst="ellipse">
                <a:avLst/>
              </a:prstGeom>
              <a:noFill/>
              <a:ln w="9525" cap="flat" cmpd="sng" algn="ctr">
                <a:solidFill>
                  <a:schemeClr val="bg1">
                    <a:lumMod val="50000"/>
                  </a:schemeClr>
                </a:solid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69" name="Oval 68"/>
              <p:cNvSpPr/>
              <p:nvPr/>
            </p:nvSpPr>
            <p:spPr bwMode="auto">
              <a:xfrm>
                <a:off x="9385917" y="3063863"/>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0" name="TextBox 69"/>
              <p:cNvSpPr txBox="1"/>
              <p:nvPr/>
            </p:nvSpPr>
            <p:spPr>
              <a:xfrm>
                <a:off x="8860427" y="3093776"/>
                <a:ext cx="582211" cy="204800"/>
              </a:xfrm>
              <a:prstGeom prst="rect">
                <a:avLst/>
              </a:prstGeom>
              <a:noFill/>
            </p:spPr>
            <p:txBody>
              <a:bodyPr wrap="none" rtlCol="0">
                <a:spAutoFit/>
              </a:bodyPr>
              <a:lstStyle/>
              <a:p>
                <a:r>
                  <a:rPr lang="en-GB" sz="731" dirty="0"/>
                  <a:t>Metop-C</a:t>
                </a:r>
              </a:p>
            </p:txBody>
          </p:sp>
          <p:sp>
            <p:nvSpPr>
              <p:cNvPr id="71" name="Oval 70"/>
              <p:cNvSpPr/>
              <p:nvPr/>
            </p:nvSpPr>
            <p:spPr bwMode="auto">
              <a:xfrm>
                <a:off x="8728661" y="2338472"/>
                <a:ext cx="88271" cy="88272"/>
              </a:xfrm>
              <a:prstGeom prst="ellipse">
                <a:avLst/>
              </a:prstGeom>
              <a:solidFill>
                <a:srgbClr val="FF0000"/>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2" name="Oval 71"/>
              <p:cNvSpPr/>
              <p:nvPr/>
            </p:nvSpPr>
            <p:spPr bwMode="auto">
              <a:xfrm>
                <a:off x="9344381" y="1817487"/>
                <a:ext cx="88271" cy="88272"/>
              </a:xfrm>
              <a:prstGeom prst="ellipse">
                <a:avLst/>
              </a:prstGeom>
              <a:solidFill>
                <a:srgbClr val="FF0000"/>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73" name="TextBox 72"/>
              <p:cNvSpPr txBox="1"/>
              <p:nvPr/>
            </p:nvSpPr>
            <p:spPr>
              <a:xfrm>
                <a:off x="9449620" y="1646315"/>
                <a:ext cx="478016" cy="204800"/>
              </a:xfrm>
              <a:prstGeom prst="rect">
                <a:avLst/>
              </a:prstGeom>
              <a:noFill/>
            </p:spPr>
            <p:txBody>
              <a:bodyPr wrap="none" rtlCol="0">
                <a:spAutoFit/>
              </a:bodyPr>
              <a:lstStyle/>
              <a:p>
                <a:r>
                  <a:rPr lang="en-GB" sz="731" dirty="0">
                    <a:solidFill>
                      <a:srgbClr val="FF0000"/>
                    </a:solidFill>
                  </a:rPr>
                  <a:t>SG-A1</a:t>
                </a:r>
              </a:p>
            </p:txBody>
          </p:sp>
          <p:sp>
            <p:nvSpPr>
              <p:cNvPr id="74" name="TextBox 73"/>
              <p:cNvSpPr txBox="1"/>
              <p:nvPr/>
            </p:nvSpPr>
            <p:spPr>
              <a:xfrm>
                <a:off x="8229576" y="2222735"/>
                <a:ext cx="478016" cy="204800"/>
              </a:xfrm>
              <a:prstGeom prst="rect">
                <a:avLst/>
              </a:prstGeom>
              <a:noFill/>
            </p:spPr>
            <p:txBody>
              <a:bodyPr wrap="none" rtlCol="0">
                <a:spAutoFit/>
              </a:bodyPr>
              <a:lstStyle/>
              <a:p>
                <a:r>
                  <a:rPr lang="en-GB" sz="731" dirty="0">
                    <a:solidFill>
                      <a:srgbClr val="FF0000"/>
                    </a:solidFill>
                  </a:rPr>
                  <a:t>SG-B1</a:t>
                </a:r>
              </a:p>
            </p:txBody>
          </p:sp>
        </p:grpSp>
      </p:grpSp>
      <p:grpSp>
        <p:nvGrpSpPr>
          <p:cNvPr id="12" name="Group 11">
            <a:extLst>
              <a:ext uri="{FF2B5EF4-FFF2-40B4-BE49-F238E27FC236}">
                <a16:creationId xmlns:a16="http://schemas.microsoft.com/office/drawing/2014/main" id="{AA300527-6A46-D6DC-50D7-642433B83118}"/>
              </a:ext>
            </a:extLst>
          </p:cNvPr>
          <p:cNvGrpSpPr/>
          <p:nvPr/>
        </p:nvGrpSpPr>
        <p:grpSpPr>
          <a:xfrm>
            <a:off x="6452651" y="1112083"/>
            <a:ext cx="2289279" cy="5222009"/>
            <a:chOff x="6452651" y="1112083"/>
            <a:chExt cx="2289279" cy="5222009"/>
          </a:xfrm>
        </p:grpSpPr>
        <p:grpSp>
          <p:nvGrpSpPr>
            <p:cNvPr id="3" name="Group 2"/>
            <p:cNvGrpSpPr/>
            <p:nvPr/>
          </p:nvGrpSpPr>
          <p:grpSpPr>
            <a:xfrm>
              <a:off x="6452651" y="1602178"/>
              <a:ext cx="2250208" cy="1761642"/>
              <a:chOff x="5722379" y="1633824"/>
              <a:chExt cx="2250208" cy="1761642"/>
            </a:xfrm>
          </p:grpSpPr>
          <p:grpSp>
            <p:nvGrpSpPr>
              <p:cNvPr id="55" name="Group 54"/>
              <p:cNvGrpSpPr/>
              <p:nvPr/>
            </p:nvGrpSpPr>
            <p:grpSpPr>
              <a:xfrm>
                <a:off x="5722379" y="1633824"/>
                <a:ext cx="2250208" cy="1761642"/>
                <a:chOff x="5722379" y="1633824"/>
                <a:chExt cx="2250208" cy="1761642"/>
              </a:xfrm>
            </p:grpSpPr>
            <p:sp>
              <p:nvSpPr>
                <p:cNvPr id="56" name="Oval 55"/>
                <p:cNvSpPr/>
                <p:nvPr/>
              </p:nvSpPr>
              <p:spPr bwMode="auto">
                <a:xfrm>
                  <a:off x="6398524" y="2074089"/>
                  <a:ext cx="930264" cy="890001"/>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57" name="Oval 56"/>
                <p:cNvSpPr/>
                <p:nvPr/>
              </p:nvSpPr>
              <p:spPr bwMode="auto">
                <a:xfrm>
                  <a:off x="6217298" y="1889982"/>
                  <a:ext cx="1290950" cy="1219385"/>
                </a:xfrm>
                <a:prstGeom prst="ellipse">
                  <a:avLst/>
                </a:prstGeom>
                <a:noFill/>
                <a:ln w="9525" cap="flat" cmpd="sng" algn="ctr">
                  <a:solidFill>
                    <a:schemeClr val="bg1">
                      <a:lumMod val="50000"/>
                    </a:schemeClr>
                  </a:solid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58" name="Oval 57"/>
                <p:cNvSpPr/>
                <p:nvPr/>
              </p:nvSpPr>
              <p:spPr bwMode="auto">
                <a:xfrm>
                  <a:off x="7343457" y="2468762"/>
                  <a:ext cx="88271" cy="88272"/>
                </a:xfrm>
                <a:prstGeom prst="ellipse">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59" name="TextBox 58"/>
                <p:cNvSpPr txBox="1"/>
                <p:nvPr/>
              </p:nvSpPr>
              <p:spPr>
                <a:xfrm>
                  <a:off x="7388773" y="2415457"/>
                  <a:ext cx="583814" cy="204800"/>
                </a:xfrm>
                <a:prstGeom prst="rect">
                  <a:avLst/>
                </a:prstGeom>
                <a:noFill/>
              </p:spPr>
              <p:txBody>
                <a:bodyPr wrap="none" rtlCol="0">
                  <a:spAutoFit/>
                </a:bodyPr>
                <a:lstStyle/>
                <a:p>
                  <a:r>
                    <a:rPr lang="en-GB" sz="731" dirty="0"/>
                    <a:t>Metop-B</a:t>
                  </a:r>
                </a:p>
              </p:txBody>
            </p:sp>
            <p:sp>
              <p:nvSpPr>
                <p:cNvPr id="60" name="Oval 59"/>
                <p:cNvSpPr/>
                <p:nvPr/>
              </p:nvSpPr>
              <p:spPr bwMode="auto">
                <a:xfrm>
                  <a:off x="6828783" y="3082376"/>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61" name="TextBox 60"/>
                <p:cNvSpPr txBox="1"/>
                <p:nvPr/>
              </p:nvSpPr>
              <p:spPr>
                <a:xfrm>
                  <a:off x="6843224" y="3190666"/>
                  <a:ext cx="582211" cy="204800"/>
                </a:xfrm>
                <a:prstGeom prst="rect">
                  <a:avLst/>
                </a:prstGeom>
                <a:noFill/>
              </p:spPr>
              <p:txBody>
                <a:bodyPr wrap="none" rtlCol="0">
                  <a:spAutoFit/>
                </a:bodyPr>
                <a:lstStyle/>
                <a:p>
                  <a:r>
                    <a:rPr lang="en-GB" sz="731" dirty="0"/>
                    <a:t>Metop-C</a:t>
                  </a:r>
                </a:p>
              </p:txBody>
            </p:sp>
            <p:sp>
              <p:nvSpPr>
                <p:cNvPr id="62" name="TextBox 61"/>
                <p:cNvSpPr txBox="1"/>
                <p:nvPr/>
              </p:nvSpPr>
              <p:spPr>
                <a:xfrm>
                  <a:off x="6911169" y="1633824"/>
                  <a:ext cx="478016" cy="204800"/>
                </a:xfrm>
                <a:prstGeom prst="rect">
                  <a:avLst/>
                </a:prstGeom>
                <a:noFill/>
              </p:spPr>
              <p:txBody>
                <a:bodyPr wrap="none" rtlCol="0">
                  <a:spAutoFit/>
                </a:bodyPr>
                <a:lstStyle/>
                <a:p>
                  <a:r>
                    <a:rPr lang="en-GB" sz="731" dirty="0">
                      <a:solidFill>
                        <a:srgbClr val="FF0000"/>
                      </a:solidFill>
                    </a:rPr>
                    <a:t>SG-A1</a:t>
                  </a:r>
                </a:p>
              </p:txBody>
            </p:sp>
            <p:sp>
              <p:nvSpPr>
                <p:cNvPr id="63" name="Oval 62"/>
                <p:cNvSpPr/>
                <p:nvPr/>
              </p:nvSpPr>
              <p:spPr bwMode="auto">
                <a:xfrm>
                  <a:off x="6840697" y="1856215"/>
                  <a:ext cx="88271" cy="88272"/>
                </a:xfrm>
                <a:prstGeom prst="ellipse">
                  <a:avLst/>
                </a:prstGeom>
                <a:solidFill>
                  <a:srgbClr val="FF0000"/>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64" name="Oval 63"/>
                <p:cNvSpPr/>
                <p:nvPr/>
              </p:nvSpPr>
              <p:spPr bwMode="auto">
                <a:xfrm>
                  <a:off x="6186590" y="2453746"/>
                  <a:ext cx="88271" cy="88272"/>
                </a:xfrm>
                <a:prstGeom prst="ellipse">
                  <a:avLst/>
                </a:prstGeom>
                <a:solidFill>
                  <a:srgbClr val="FF0000"/>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65" name="TextBox 64"/>
                <p:cNvSpPr txBox="1"/>
                <p:nvPr/>
              </p:nvSpPr>
              <p:spPr>
                <a:xfrm>
                  <a:off x="5722379" y="2384647"/>
                  <a:ext cx="478016" cy="204800"/>
                </a:xfrm>
                <a:prstGeom prst="rect">
                  <a:avLst/>
                </a:prstGeom>
                <a:noFill/>
              </p:spPr>
              <p:txBody>
                <a:bodyPr wrap="none" rtlCol="0">
                  <a:spAutoFit/>
                </a:bodyPr>
                <a:lstStyle/>
                <a:p>
                  <a:r>
                    <a:rPr lang="en-GB" sz="731" dirty="0">
                      <a:solidFill>
                        <a:srgbClr val="FF0000"/>
                      </a:solidFill>
                    </a:rPr>
                    <a:t>SG-B1</a:t>
                  </a:r>
                </a:p>
              </p:txBody>
            </p:sp>
          </p:grpSp>
          <p:sp>
            <p:nvSpPr>
              <p:cNvPr id="97" name="Oval 96"/>
              <p:cNvSpPr/>
              <p:nvPr/>
            </p:nvSpPr>
            <p:spPr bwMode="auto">
              <a:xfrm>
                <a:off x="6345621" y="1884727"/>
                <a:ext cx="1040523" cy="1219385"/>
              </a:xfrm>
              <a:prstGeom prst="ellipse">
                <a:avLst/>
              </a:prstGeom>
              <a:noFill/>
              <a:ln w="9525" cap="flat" cmpd="sng" algn="ctr">
                <a:solidFill>
                  <a:schemeClr val="tx1">
                    <a:lumMod val="60000"/>
                    <a:lumOff val="40000"/>
                  </a:schemeClr>
                </a:solidFill>
                <a:prstDash val="dash"/>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grpSp>
        <p:sp>
          <p:nvSpPr>
            <p:cNvPr id="51" name="TextBox 50"/>
            <p:cNvSpPr txBox="1"/>
            <p:nvPr/>
          </p:nvSpPr>
          <p:spPr>
            <a:xfrm>
              <a:off x="7184441" y="1112083"/>
              <a:ext cx="857927" cy="461665"/>
            </a:xfrm>
            <a:prstGeom prst="rect">
              <a:avLst/>
            </a:prstGeom>
            <a:noFill/>
          </p:spPr>
          <p:txBody>
            <a:bodyPr wrap="none" rtlCol="0">
              <a:spAutoFit/>
            </a:bodyPr>
            <a:lstStyle/>
            <a:p>
              <a:r>
                <a:rPr lang="en-GB" sz="2400" b="0" dirty="0"/>
                <a:t>2026</a:t>
              </a:r>
            </a:p>
          </p:txBody>
        </p:sp>
        <p:sp>
          <p:nvSpPr>
            <p:cNvPr id="84" name="Content Placeholder 2"/>
            <p:cNvSpPr txBox="1">
              <a:spLocks/>
            </p:cNvSpPr>
            <p:nvPr/>
          </p:nvSpPr>
          <p:spPr bwMode="auto">
            <a:xfrm>
              <a:off x="6579844" y="3569146"/>
              <a:ext cx="2162086" cy="27649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spcBef>
                  <a:spcPts val="1200"/>
                </a:spcBef>
                <a:buNone/>
              </a:pPr>
              <a:r>
                <a:rPr lang="en-GB" sz="1200" b="0" dirty="0">
                  <a:solidFill>
                    <a:schemeClr val="bg1"/>
                  </a:solidFill>
                  <a:latin typeface="Roboto" panose="02000000000000000000" pitchFamily="2" charset="0"/>
                  <a:ea typeface="Roboto" panose="02000000000000000000" pitchFamily="2" charset="0"/>
                </a:rPr>
                <a:t>Metop-B LTAN drift is under way (remaining fuel reserved for de-orbiting)</a:t>
              </a:r>
            </a:p>
            <a:p>
              <a:pPr marL="0" indent="0" algn="ctr">
                <a:spcBef>
                  <a:spcPts val="1200"/>
                </a:spcBef>
                <a:buNone/>
              </a:pPr>
              <a:r>
                <a:rPr lang="en-GB" sz="1200" b="0" dirty="0">
                  <a:solidFill>
                    <a:schemeClr val="bg1"/>
                  </a:solidFill>
                  <a:latin typeface="Roboto" panose="02000000000000000000" pitchFamily="2" charset="0"/>
                  <a:ea typeface="Roboto" panose="02000000000000000000" pitchFamily="2" charset="0"/>
                </a:rPr>
                <a:t>SG-B1 needs no tandem flight, so goes directly to 9 o’clock position.</a:t>
              </a:r>
            </a:p>
            <a:p>
              <a:pPr marL="0" indent="0" algn="ctr">
                <a:spcBef>
                  <a:spcPts val="1200"/>
                </a:spcBef>
                <a:buNone/>
              </a:pPr>
              <a:r>
                <a:rPr lang="en-US" sz="1200" b="0" dirty="0">
                  <a:solidFill>
                    <a:schemeClr val="bg1"/>
                  </a:solidFill>
                  <a:latin typeface="Roboto" panose="02000000000000000000" pitchFamily="2" charset="0"/>
                  <a:ea typeface="Roboto" panose="02000000000000000000" pitchFamily="2" charset="0"/>
                </a:rPr>
                <a:t>PDAP constraints mean the Metop-SG-B satellites should lead the respective Metop-SG-A satellites by ~1/4 orbit </a:t>
              </a:r>
              <a:br>
                <a:rPr lang="en-US" sz="1200" b="0" dirty="0">
                  <a:solidFill>
                    <a:schemeClr val="bg1"/>
                  </a:solidFill>
                  <a:latin typeface="Roboto" panose="02000000000000000000" pitchFamily="2" charset="0"/>
                  <a:ea typeface="Roboto" panose="02000000000000000000" pitchFamily="2" charset="0"/>
                </a:rPr>
              </a:br>
              <a:r>
                <a:rPr lang="en-US" sz="1200" b="0" dirty="0">
                  <a:solidFill>
                    <a:schemeClr val="bg1"/>
                  </a:solidFill>
                  <a:latin typeface="Roboto" panose="02000000000000000000" pitchFamily="2" charset="0"/>
                  <a:ea typeface="Roboto" panose="02000000000000000000" pitchFamily="2" charset="0"/>
                </a:rPr>
                <a:t>(to avoid data overload of processing chain) </a:t>
              </a:r>
            </a:p>
            <a:p>
              <a:pPr marL="0" indent="0" algn="ctr">
                <a:spcBef>
                  <a:spcPts val="1200"/>
                </a:spcBef>
                <a:buFont typeface="Arial" pitchFamily="34" charset="0"/>
                <a:buNone/>
              </a:pPr>
              <a:endParaRPr lang="en-GB" sz="1200" b="0" kern="0" dirty="0"/>
            </a:p>
          </p:txBody>
        </p:sp>
      </p:grpSp>
      <p:sp>
        <p:nvSpPr>
          <p:cNvPr id="5" name="TextBox 4"/>
          <p:cNvSpPr txBox="1"/>
          <p:nvPr/>
        </p:nvSpPr>
        <p:spPr>
          <a:xfrm>
            <a:off x="9529186" y="5238760"/>
            <a:ext cx="1945337" cy="338554"/>
          </a:xfrm>
          <a:prstGeom prst="rect">
            <a:avLst/>
          </a:prstGeom>
          <a:noFill/>
        </p:spPr>
        <p:txBody>
          <a:bodyPr wrap="square" rtlCol="0">
            <a:spAutoFit/>
          </a:bodyPr>
          <a:lstStyle/>
          <a:p>
            <a:r>
              <a:rPr lang="en-US" sz="1600" b="0" dirty="0">
                <a:solidFill>
                  <a:srgbClr val="FFC000"/>
                </a:solidFill>
                <a:latin typeface="Roboto" panose="02000000000000000000" pitchFamily="2" charset="0"/>
                <a:ea typeface="Roboto" panose="02000000000000000000" pitchFamily="2" charset="0"/>
              </a:rPr>
              <a:t>Courtesy: FLO/RDY</a:t>
            </a:r>
            <a:endParaRPr lang="en-GB" sz="1600" b="0" dirty="0">
              <a:solidFill>
                <a:srgbClr val="FFC000"/>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94E3E971-0A58-86E3-34AC-494611C6BA3B}"/>
              </a:ext>
            </a:extLst>
          </p:cNvPr>
          <p:cNvGrpSpPr/>
          <p:nvPr/>
        </p:nvGrpSpPr>
        <p:grpSpPr>
          <a:xfrm>
            <a:off x="2801346" y="1083324"/>
            <a:ext cx="3617862" cy="5736672"/>
            <a:chOff x="2801346" y="1083324"/>
            <a:chExt cx="3617862" cy="5736672"/>
          </a:xfrm>
        </p:grpSpPr>
        <p:sp>
          <p:nvSpPr>
            <p:cNvPr id="50" name="TextBox 49"/>
            <p:cNvSpPr txBox="1"/>
            <p:nvPr/>
          </p:nvSpPr>
          <p:spPr>
            <a:xfrm>
              <a:off x="3722887" y="1083324"/>
              <a:ext cx="1648208" cy="461665"/>
            </a:xfrm>
            <a:prstGeom prst="rect">
              <a:avLst/>
            </a:prstGeom>
            <a:noFill/>
          </p:spPr>
          <p:txBody>
            <a:bodyPr wrap="none" rtlCol="0">
              <a:spAutoFit/>
            </a:bodyPr>
            <a:lstStyle/>
            <a:p>
              <a:r>
                <a:rPr lang="en-GB" sz="2400" b="0" dirty="0"/>
                <a:t>2025/2026</a:t>
              </a:r>
            </a:p>
          </p:txBody>
        </p:sp>
        <p:grpSp>
          <p:nvGrpSpPr>
            <p:cNvPr id="85" name="Group 84"/>
            <p:cNvGrpSpPr/>
            <p:nvPr/>
          </p:nvGrpSpPr>
          <p:grpSpPr>
            <a:xfrm>
              <a:off x="3734472" y="1687665"/>
              <a:ext cx="1625777" cy="1700408"/>
              <a:chOff x="3715423" y="1730073"/>
              <a:chExt cx="1625777" cy="1700408"/>
            </a:xfrm>
          </p:grpSpPr>
          <p:sp>
            <p:nvSpPr>
              <p:cNvPr id="86" name="Oval 85"/>
              <p:cNvSpPr/>
              <p:nvPr/>
            </p:nvSpPr>
            <p:spPr bwMode="auto">
              <a:xfrm>
                <a:off x="4049557" y="2085419"/>
                <a:ext cx="930264" cy="890001"/>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87" name="Oval 86"/>
              <p:cNvSpPr/>
              <p:nvPr/>
            </p:nvSpPr>
            <p:spPr bwMode="auto">
              <a:xfrm>
                <a:off x="3859785" y="1935496"/>
                <a:ext cx="1290950" cy="1219385"/>
              </a:xfrm>
              <a:prstGeom prst="ellipse">
                <a:avLst/>
              </a:prstGeom>
              <a:noFill/>
              <a:ln w="9525" cap="flat" cmpd="sng" algn="ctr">
                <a:solidFill>
                  <a:schemeClr val="bg1">
                    <a:lumMod val="50000"/>
                  </a:schemeClr>
                </a:solid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88" name="Oval 87"/>
              <p:cNvSpPr/>
              <p:nvPr/>
            </p:nvSpPr>
            <p:spPr bwMode="auto">
              <a:xfrm>
                <a:off x="4444737" y="1877425"/>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89" name="Oval 88"/>
              <p:cNvSpPr/>
              <p:nvPr/>
            </p:nvSpPr>
            <p:spPr bwMode="auto">
              <a:xfrm>
                <a:off x="4471270" y="3127890"/>
                <a:ext cx="88271" cy="88272"/>
              </a:xfrm>
              <a:prstGeom prst="ellipse">
                <a:avLst/>
              </a:prstGeom>
              <a:solidFill>
                <a:schemeClr val="bg1"/>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90" name="TextBox 89"/>
              <p:cNvSpPr txBox="1"/>
              <p:nvPr/>
            </p:nvSpPr>
            <p:spPr>
              <a:xfrm>
                <a:off x="4452016" y="3225681"/>
                <a:ext cx="582211" cy="204800"/>
              </a:xfrm>
              <a:prstGeom prst="rect">
                <a:avLst/>
              </a:prstGeom>
              <a:noFill/>
            </p:spPr>
            <p:txBody>
              <a:bodyPr wrap="none" rtlCol="0">
                <a:spAutoFit/>
              </a:bodyPr>
              <a:lstStyle/>
              <a:p>
                <a:r>
                  <a:rPr lang="en-GB" sz="731" dirty="0"/>
                  <a:t>Metop-C</a:t>
                </a:r>
              </a:p>
            </p:txBody>
          </p:sp>
          <p:sp>
            <p:nvSpPr>
              <p:cNvPr id="91" name="TextBox 90"/>
              <p:cNvSpPr txBox="1"/>
              <p:nvPr/>
            </p:nvSpPr>
            <p:spPr>
              <a:xfrm>
                <a:off x="4014757" y="3138800"/>
                <a:ext cx="478016" cy="204800"/>
              </a:xfrm>
              <a:prstGeom prst="rect">
                <a:avLst/>
              </a:prstGeom>
              <a:noFill/>
            </p:spPr>
            <p:txBody>
              <a:bodyPr wrap="none" rtlCol="0">
                <a:spAutoFit/>
              </a:bodyPr>
              <a:lstStyle/>
              <a:p>
                <a:r>
                  <a:rPr lang="en-GB" sz="731" dirty="0">
                    <a:solidFill>
                      <a:srgbClr val="FF0000"/>
                    </a:solidFill>
                  </a:rPr>
                  <a:t>SG-A1</a:t>
                </a:r>
              </a:p>
            </p:txBody>
          </p:sp>
          <p:sp>
            <p:nvSpPr>
              <p:cNvPr id="92" name="Oval 91"/>
              <p:cNvSpPr/>
              <p:nvPr/>
            </p:nvSpPr>
            <p:spPr bwMode="auto">
              <a:xfrm>
                <a:off x="4418571" y="3117920"/>
                <a:ext cx="88271" cy="88272"/>
              </a:xfrm>
              <a:prstGeom prst="ellipse">
                <a:avLst/>
              </a:prstGeom>
              <a:solidFill>
                <a:srgbClr val="FF0000"/>
              </a:solidFill>
              <a:ln w="9525" cap="flat" cmpd="sng" algn="ctr">
                <a:noFill/>
                <a:prstDash val="solid"/>
                <a:round/>
                <a:headEnd type="none" w="med" len="med"/>
                <a:tailEnd type="none" w="med" len="med"/>
              </a:ln>
              <a:effectLst/>
            </p:spPr>
            <p:txBody>
              <a:bodyPr vert="horz" wrap="square" lIns="29250" tIns="29250" rIns="29250" bIns="29250" numCol="1" rtlCol="0" anchor="t" anchorCtr="0" compatLnSpc="1">
                <a:prstTxWarp prst="textNoShape">
                  <a:avLst/>
                </a:prstTxWarp>
              </a:bodyPr>
              <a:lstStyle/>
              <a:p>
                <a:pPr defTabSz="742950" eaLnBrk="0" hangingPunct="0">
                  <a:spcBef>
                    <a:spcPct val="50000"/>
                  </a:spcBef>
                </a:pPr>
                <a:endParaRPr lang="en-GB" sz="731"/>
              </a:p>
            </p:txBody>
          </p:sp>
          <p:sp>
            <p:nvSpPr>
              <p:cNvPr id="93" name="Arc 92"/>
              <p:cNvSpPr/>
              <p:nvPr/>
            </p:nvSpPr>
            <p:spPr bwMode="auto">
              <a:xfrm rot="18433795">
                <a:off x="3701965" y="1809800"/>
                <a:ext cx="1537364" cy="1510448"/>
              </a:xfrm>
              <a:prstGeom prst="arc">
                <a:avLst>
                  <a:gd name="adj1" fmla="val 10561367"/>
                  <a:gd name="adj2" fmla="val 19305887"/>
                </a:avLst>
              </a:prstGeom>
              <a:noFill/>
              <a:ln w="9525" cap="flat" cmpd="sng" algn="ctr">
                <a:solidFill>
                  <a:srgbClr val="FF0000"/>
                </a:solidFill>
                <a:prstDash val="solid"/>
                <a:round/>
                <a:headEnd type="none" w="med" len="med"/>
                <a:tailEnd type="triangle" w="lg"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p>
            </p:txBody>
          </p:sp>
          <p:sp>
            <p:nvSpPr>
              <p:cNvPr id="94" name="TextBox 93"/>
              <p:cNvSpPr txBox="1"/>
              <p:nvPr/>
            </p:nvSpPr>
            <p:spPr>
              <a:xfrm>
                <a:off x="4551667" y="1730073"/>
                <a:ext cx="583814" cy="204800"/>
              </a:xfrm>
              <a:prstGeom prst="rect">
                <a:avLst/>
              </a:prstGeom>
              <a:noFill/>
            </p:spPr>
            <p:txBody>
              <a:bodyPr wrap="none" rtlCol="0">
                <a:spAutoFit/>
              </a:bodyPr>
              <a:lstStyle/>
              <a:p>
                <a:r>
                  <a:rPr lang="en-GB" sz="731" dirty="0"/>
                  <a:t>Metop-B</a:t>
                </a:r>
              </a:p>
            </p:txBody>
          </p:sp>
          <p:sp>
            <p:nvSpPr>
              <p:cNvPr id="95" name="Arc 94"/>
              <p:cNvSpPr/>
              <p:nvPr/>
            </p:nvSpPr>
            <p:spPr bwMode="auto">
              <a:xfrm rot="7589736">
                <a:off x="3817294" y="1789206"/>
                <a:ext cx="1537364" cy="1510448"/>
              </a:xfrm>
              <a:prstGeom prst="arc">
                <a:avLst>
                  <a:gd name="adj1" fmla="val 10561367"/>
                  <a:gd name="adj2" fmla="val 14047404"/>
                </a:avLst>
              </a:prstGeom>
              <a:noFill/>
              <a:ln w="9525" cap="flat" cmpd="sng" algn="ctr">
                <a:solidFill>
                  <a:schemeClr val="bg1"/>
                </a:solidFill>
                <a:prstDash val="solid"/>
                <a:round/>
                <a:headEnd type="none" w="med" len="med"/>
                <a:tailEnd type="triangle" w="lg"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p>
            </p:txBody>
          </p:sp>
        </p:grpSp>
        <p:sp>
          <p:nvSpPr>
            <p:cNvPr id="6" name="TextBox 5">
              <a:extLst>
                <a:ext uri="{FF2B5EF4-FFF2-40B4-BE49-F238E27FC236}">
                  <a16:creationId xmlns:a16="http://schemas.microsoft.com/office/drawing/2014/main" id="{94C46740-A17D-548C-8283-3210E7C6974F}"/>
                </a:ext>
              </a:extLst>
            </p:cNvPr>
            <p:cNvSpPr txBox="1"/>
            <p:nvPr/>
          </p:nvSpPr>
          <p:spPr>
            <a:xfrm>
              <a:off x="2801346" y="3603731"/>
              <a:ext cx="3617862" cy="3216265"/>
            </a:xfrm>
            <a:prstGeom prst="rect">
              <a:avLst/>
            </a:prstGeom>
            <a:noFill/>
          </p:spPr>
          <p:txBody>
            <a:bodyPr wrap="square" rtlCol="0">
              <a:spAutoFit/>
            </a:bodyPr>
            <a:lstStyle/>
            <a:p>
              <a:pPr marL="0" indent="0" algn="ctr">
                <a:spcBef>
                  <a:spcPts val="1200"/>
                </a:spcBef>
                <a:buNone/>
              </a:pPr>
              <a:r>
                <a:rPr lang="en-GB" sz="1200" b="0" kern="0" dirty="0">
                  <a:latin typeface="Roboto" panose="02000000000000000000" pitchFamily="2" charset="0"/>
                  <a:ea typeface="Roboto" panose="02000000000000000000" pitchFamily="2" charset="0"/>
                  <a:cs typeface="Arial" pitchFamily="34" charset="0"/>
                </a:rPr>
                <a:t>Tandem Flight with </a:t>
              </a:r>
              <a:r>
                <a:rPr lang="en-GB" sz="1200" b="0" kern="0" dirty="0" err="1">
                  <a:latin typeface="Roboto" panose="02000000000000000000" pitchFamily="2" charset="0"/>
                  <a:ea typeface="Roboto" panose="02000000000000000000" pitchFamily="2" charset="0"/>
                  <a:cs typeface="Arial" pitchFamily="34" charset="0"/>
                </a:rPr>
                <a:t>Metop</a:t>
              </a:r>
              <a:r>
                <a:rPr lang="en-GB" sz="1200" b="0" kern="0" dirty="0">
                  <a:latin typeface="Roboto" panose="02000000000000000000" pitchFamily="2" charset="0"/>
                  <a:ea typeface="Roboto" panose="02000000000000000000" pitchFamily="2" charset="0"/>
                  <a:cs typeface="Arial" pitchFamily="34" charset="0"/>
                </a:rPr>
                <a:t>-C – flying behind as safe modes cause them to separate</a:t>
              </a:r>
              <a:br>
                <a:rPr lang="en-GB" sz="1200" b="0" kern="0" dirty="0">
                  <a:latin typeface="Roboto" panose="02000000000000000000" pitchFamily="2" charset="0"/>
                  <a:ea typeface="Roboto" panose="02000000000000000000" pitchFamily="2" charset="0"/>
                  <a:cs typeface="Arial" pitchFamily="34" charset="0"/>
                </a:rPr>
              </a:br>
              <a:r>
                <a:rPr lang="en-GB" sz="1200" b="0" kern="0" dirty="0">
                  <a:latin typeface="Roboto" panose="02000000000000000000" pitchFamily="2" charset="0"/>
                  <a:ea typeface="Roboto" panose="02000000000000000000" pitchFamily="2" charset="0"/>
                  <a:cs typeface="Arial" pitchFamily="34" charset="0"/>
                </a:rPr>
                <a:t>(</a:t>
              </a:r>
              <a:r>
                <a:rPr lang="en-GB" sz="1200" b="0" kern="0" dirty="0" err="1">
                  <a:latin typeface="Roboto" panose="02000000000000000000" pitchFamily="2" charset="0"/>
                  <a:ea typeface="Roboto" panose="02000000000000000000" pitchFamily="2" charset="0"/>
                  <a:cs typeface="Arial" pitchFamily="34" charset="0"/>
                </a:rPr>
                <a:t>Metop</a:t>
              </a:r>
              <a:r>
                <a:rPr lang="en-GB" sz="1200" b="0" kern="0" dirty="0">
                  <a:latin typeface="Roboto" panose="02000000000000000000" pitchFamily="2" charset="0"/>
                  <a:ea typeface="Roboto" panose="02000000000000000000" pitchFamily="2" charset="0"/>
                  <a:cs typeface="Arial" pitchFamily="34" charset="0"/>
                </a:rPr>
                <a:t>-B cannot be used because LTAN is drifting irrespective of decision on Phasing v GT)</a:t>
              </a:r>
            </a:p>
            <a:p>
              <a:pPr marL="0" indent="0" algn="ctr">
                <a:spcBef>
                  <a:spcPts val="1200"/>
                </a:spcBef>
                <a:buNone/>
              </a:pPr>
              <a:r>
                <a:rPr lang="en-GB" sz="1200" b="0" kern="0" dirty="0">
                  <a:latin typeface="Roboto" panose="02000000000000000000" pitchFamily="2" charset="0"/>
                  <a:ea typeface="Roboto" panose="02000000000000000000" pitchFamily="2" charset="0"/>
                  <a:cs typeface="Arial" pitchFamily="34" charset="0"/>
                </a:rPr>
                <a:t>SG-A1 and </a:t>
              </a:r>
              <a:r>
                <a:rPr lang="en-GB" sz="1200" b="0" kern="0" dirty="0" err="1">
                  <a:latin typeface="Roboto" panose="02000000000000000000" pitchFamily="2" charset="0"/>
                  <a:ea typeface="Roboto" panose="02000000000000000000" pitchFamily="2" charset="0"/>
                  <a:cs typeface="Arial" pitchFamily="34" charset="0"/>
                </a:rPr>
                <a:t>Metop</a:t>
              </a:r>
              <a:r>
                <a:rPr lang="en-GB" sz="1200" b="0" kern="0" dirty="0">
                  <a:latin typeface="Roboto" panose="02000000000000000000" pitchFamily="2" charset="0"/>
                  <a:ea typeface="Roboto" panose="02000000000000000000" pitchFamily="2" charset="0"/>
                  <a:cs typeface="Arial" pitchFamily="34" charset="0"/>
                </a:rPr>
                <a:t>-C to become primary pair.</a:t>
              </a:r>
              <a:br>
                <a:rPr lang="en-GB" sz="1200" b="0" kern="0" dirty="0">
                  <a:latin typeface="Roboto" panose="02000000000000000000" pitchFamily="2" charset="0"/>
                  <a:ea typeface="Roboto" panose="02000000000000000000" pitchFamily="2" charset="0"/>
                  <a:cs typeface="Arial" pitchFamily="34" charset="0"/>
                </a:rPr>
              </a:br>
              <a:br>
                <a:rPr lang="en-GB" sz="1200" b="0" kern="0" dirty="0">
                  <a:latin typeface="Roboto" panose="02000000000000000000" pitchFamily="2" charset="0"/>
                  <a:ea typeface="Roboto" panose="02000000000000000000" pitchFamily="2" charset="0"/>
                  <a:cs typeface="Arial" pitchFamily="34" charset="0"/>
                </a:rPr>
              </a:br>
              <a:r>
                <a:rPr lang="en-GB" sz="1200" b="0" kern="0" dirty="0">
                  <a:latin typeface="Roboto" panose="02000000000000000000" pitchFamily="2" charset="0"/>
                  <a:ea typeface="Roboto" panose="02000000000000000000" pitchFamily="2" charset="0"/>
                  <a:cs typeface="Arial" pitchFamily="34" charset="0"/>
                </a:rPr>
                <a:t>SG-A1 to be repositioned to 12 o’clock over ~2 weeks while </a:t>
              </a:r>
              <a:r>
                <a:rPr lang="en-GB" sz="1200" b="0" kern="0" dirty="0" err="1">
                  <a:latin typeface="Roboto" panose="02000000000000000000" pitchFamily="2" charset="0"/>
                  <a:ea typeface="Roboto" panose="02000000000000000000" pitchFamily="2" charset="0"/>
                  <a:cs typeface="Arial" pitchFamily="34" charset="0"/>
                </a:rPr>
                <a:t>Metop</a:t>
              </a:r>
              <a:r>
                <a:rPr lang="en-GB" sz="1200" b="0" kern="0" dirty="0">
                  <a:latin typeface="Roboto" panose="02000000000000000000" pitchFamily="2" charset="0"/>
                  <a:ea typeface="Roboto" panose="02000000000000000000" pitchFamily="2" charset="0"/>
                  <a:cs typeface="Arial" pitchFamily="34" charset="0"/>
                </a:rPr>
                <a:t>-B is drifted to 3 o’clock over ~3 months (using 2kg of fuel). </a:t>
              </a:r>
              <a:br>
                <a:rPr lang="en-GB" sz="1200" b="0" kern="0" dirty="0">
                  <a:latin typeface="Roboto" panose="02000000000000000000" pitchFamily="2" charset="0"/>
                  <a:ea typeface="Roboto" panose="02000000000000000000" pitchFamily="2" charset="0"/>
                  <a:cs typeface="Arial" pitchFamily="34" charset="0"/>
                </a:rPr>
              </a:br>
              <a:r>
                <a:rPr lang="en-GB" sz="1200" b="0" kern="0" dirty="0">
                  <a:latin typeface="Roboto" panose="02000000000000000000" pitchFamily="2" charset="0"/>
                  <a:ea typeface="Roboto" panose="02000000000000000000" pitchFamily="2" charset="0"/>
                  <a:cs typeface="Arial" pitchFamily="34" charset="0"/>
                </a:rPr>
                <a:t>Both move clockwise to avoid X-Band interferences.</a:t>
              </a:r>
              <a:endParaRPr lang="en-US" sz="1200" b="0" kern="0" dirty="0">
                <a:latin typeface="Roboto" panose="02000000000000000000" pitchFamily="2" charset="0"/>
                <a:ea typeface="Roboto" panose="02000000000000000000" pitchFamily="2" charset="0"/>
                <a:cs typeface="Arial" pitchFamily="34" charset="0"/>
              </a:endParaRPr>
            </a:p>
            <a:p>
              <a:pPr marL="0" indent="0" algn="ctr">
                <a:spcBef>
                  <a:spcPts val="1200"/>
                </a:spcBef>
                <a:buNone/>
              </a:pPr>
              <a:r>
                <a:rPr lang="en-US" sz="1200" b="0" kern="0" dirty="0">
                  <a:latin typeface="Roboto" panose="02000000000000000000" pitchFamily="2" charset="0"/>
                  <a:ea typeface="Roboto" panose="02000000000000000000" pitchFamily="2" charset="0"/>
                  <a:cs typeface="Arial" pitchFamily="34" charset="0"/>
                </a:rPr>
                <a:t>Goal is to minimize time where neither </a:t>
              </a:r>
              <a:r>
                <a:rPr lang="en-US" sz="1200" b="0" kern="0" dirty="0" err="1">
                  <a:latin typeface="Roboto" panose="02000000000000000000" pitchFamily="2" charset="0"/>
                  <a:ea typeface="Roboto" panose="02000000000000000000" pitchFamily="2" charset="0"/>
                  <a:cs typeface="Arial" pitchFamily="34" charset="0"/>
                </a:rPr>
                <a:t>Metop</a:t>
              </a:r>
              <a:r>
                <a:rPr lang="en-US" sz="1200" b="0" kern="0" dirty="0">
                  <a:latin typeface="Roboto" panose="02000000000000000000" pitchFamily="2" charset="0"/>
                  <a:ea typeface="Roboto" panose="02000000000000000000" pitchFamily="2" charset="0"/>
                  <a:cs typeface="Arial" pitchFamily="34" charset="0"/>
                </a:rPr>
                <a:t>-B nor SG-A1 is opposite </a:t>
              </a:r>
              <a:r>
                <a:rPr lang="en-US" sz="1200" b="0" kern="0" dirty="0" err="1">
                  <a:latin typeface="Roboto" panose="02000000000000000000" pitchFamily="2" charset="0"/>
                  <a:ea typeface="Roboto" panose="02000000000000000000" pitchFamily="2" charset="0"/>
                  <a:cs typeface="Arial" pitchFamily="34" charset="0"/>
                </a:rPr>
                <a:t>Metop</a:t>
              </a:r>
              <a:r>
                <a:rPr lang="en-US" sz="1200" b="0" kern="0" dirty="0">
                  <a:latin typeface="Roboto" panose="02000000000000000000" pitchFamily="2" charset="0"/>
                  <a:ea typeface="Roboto" panose="02000000000000000000" pitchFamily="2" charset="0"/>
                  <a:cs typeface="Arial" pitchFamily="34" charset="0"/>
                </a:rPr>
                <a:t>-C. </a:t>
              </a:r>
              <a:endParaRPr lang="en-GB" sz="1200" b="0" kern="0" dirty="0">
                <a:latin typeface="Roboto" panose="02000000000000000000" pitchFamily="2" charset="0"/>
                <a:ea typeface="Roboto" panose="02000000000000000000" pitchFamily="2" charset="0"/>
                <a:cs typeface="Arial" pitchFamily="34" charset="0"/>
              </a:endParaRPr>
            </a:p>
            <a:p>
              <a:pPr marL="0" indent="0" algn="ctr">
                <a:spcBef>
                  <a:spcPts val="1200"/>
                </a:spcBef>
                <a:buNone/>
              </a:pPr>
              <a:endParaRPr lang="en-GB" sz="800" dirty="0">
                <a:solidFill>
                  <a:schemeClr val="tx1"/>
                </a:solidFill>
              </a:endParaRPr>
            </a:p>
            <a:p>
              <a:endParaRPr lang="en-IE" dirty="0"/>
            </a:p>
          </p:txBody>
        </p:sp>
      </p:grpSp>
    </p:spTree>
    <p:extLst>
      <p:ext uri="{BB962C8B-B14F-4D97-AF65-F5344CB8AC3E}">
        <p14:creationId xmlns:p14="http://schemas.microsoft.com/office/powerpoint/2010/main" val="351567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17C110-B99C-E37E-A3D9-5F90A7ADF249}"/>
              </a:ext>
            </a:extLst>
          </p:cNvPr>
          <p:cNvSpPr>
            <a:spLocks noGrp="1"/>
          </p:cNvSpPr>
          <p:nvPr>
            <p:ph type="title"/>
          </p:nvPr>
        </p:nvSpPr>
        <p:spPr/>
        <p:txBody>
          <a:bodyPr/>
          <a:lstStyle/>
          <a:p>
            <a:r>
              <a:rPr lang="en-US" altLang="en-US" sz="3600" dirty="0">
                <a:solidFill>
                  <a:schemeClr val="bg1"/>
                </a:solidFill>
                <a:latin typeface="Arial" pitchFamily="34" charset="0"/>
                <a:cs typeface="Arial" pitchFamily="34" charset="0"/>
              </a:rPr>
              <a:t>Summary on EPS-SG Mission (1/2)</a:t>
            </a:r>
            <a:endParaRPr lang="en-GB" dirty="0"/>
          </a:p>
        </p:txBody>
      </p:sp>
      <p:sp>
        <p:nvSpPr>
          <p:cNvPr id="4" name="Content Placeholder 2">
            <a:extLst>
              <a:ext uri="{FF2B5EF4-FFF2-40B4-BE49-F238E27FC236}">
                <a16:creationId xmlns:a16="http://schemas.microsoft.com/office/drawing/2014/main" id="{953E312A-2B76-6742-04EB-703C55CA5555}"/>
              </a:ext>
            </a:extLst>
          </p:cNvPr>
          <p:cNvSpPr txBox="1">
            <a:spLocks/>
          </p:cNvSpPr>
          <p:nvPr/>
        </p:nvSpPr>
        <p:spPr>
          <a:xfrm>
            <a:off x="597159" y="879528"/>
            <a:ext cx="10720874" cy="5736605"/>
          </a:xfrm>
          <a:prstGeom prst="rect">
            <a:avLst/>
          </a:prstGeom>
          <a:solidFill>
            <a:schemeClr val="tx1">
              <a:alpha val="88000"/>
            </a:schemeClr>
          </a:solidFill>
        </p:spPr>
        <p:txBody>
          <a:bodyPr>
            <a:normAutofit/>
          </a:bodyPr>
          <a:lst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pPr lvl="1">
              <a:buFont typeface="Arial" pitchFamily="34" charset="0"/>
              <a:buNone/>
            </a:pPr>
            <a:endParaRPr lang="en-US" sz="900" b="0" kern="0" dirty="0"/>
          </a:p>
          <a:p>
            <a:pPr lvl="1"/>
            <a:r>
              <a:rPr lang="en-US" sz="2400" kern="0" dirty="0">
                <a:solidFill>
                  <a:schemeClr val="bg1"/>
                </a:solidFill>
              </a:rPr>
              <a:t>EPS-SG will continue </a:t>
            </a:r>
            <a:r>
              <a:rPr lang="en-GB" sz="2400" dirty="0">
                <a:solidFill>
                  <a:schemeClr val="bg1"/>
                </a:solidFill>
              </a:rPr>
              <a:t>to be a key provider of information to improve Numerical Weather Prediction (NWP) in Europe and worldwide</a:t>
            </a:r>
          </a:p>
          <a:p>
            <a:pPr marL="457200" lvl="1" indent="0">
              <a:buNone/>
            </a:pPr>
            <a:endParaRPr lang="en-GB" sz="2400" dirty="0">
              <a:solidFill>
                <a:schemeClr val="bg1"/>
              </a:solidFill>
            </a:endParaRPr>
          </a:p>
          <a:p>
            <a:pPr lvl="2"/>
            <a:r>
              <a:rPr lang="en-GB" sz="2000" dirty="0">
                <a:solidFill>
                  <a:schemeClr val="bg1"/>
                </a:solidFill>
              </a:rPr>
              <a:t>Enhanced infra-red, micro-wave, and radio-occultation soundings of temperature and humidity</a:t>
            </a:r>
          </a:p>
          <a:p>
            <a:pPr lvl="2"/>
            <a:r>
              <a:rPr lang="en-GB" sz="2000" dirty="0">
                <a:solidFill>
                  <a:schemeClr val="bg1"/>
                </a:solidFill>
              </a:rPr>
              <a:t>Polar atmospheric motion vectors extracted from optical imagery</a:t>
            </a:r>
          </a:p>
          <a:p>
            <a:pPr lvl="2"/>
            <a:r>
              <a:rPr lang="en-GB" sz="2000" dirty="0">
                <a:solidFill>
                  <a:schemeClr val="bg1"/>
                </a:solidFill>
              </a:rPr>
              <a:t>Novel precipitation and cloud measurements of imagers in the optical, sub-millimetre and microwave spectra</a:t>
            </a:r>
          </a:p>
          <a:p>
            <a:pPr lvl="2"/>
            <a:r>
              <a:rPr lang="en-GB" sz="2000" dirty="0">
                <a:solidFill>
                  <a:schemeClr val="bg1"/>
                </a:solidFill>
              </a:rPr>
              <a:t>High-resolution ocean surface wind-vector and soil moisture measurements extracted from </a:t>
            </a:r>
            <a:r>
              <a:rPr lang="en-GB" sz="2000" dirty="0" err="1">
                <a:solidFill>
                  <a:schemeClr val="bg1"/>
                </a:solidFill>
              </a:rPr>
              <a:t>scatterometer</a:t>
            </a:r>
            <a:r>
              <a:rPr lang="en-GB" sz="2000" dirty="0">
                <a:solidFill>
                  <a:schemeClr val="bg1"/>
                </a:solidFill>
              </a:rPr>
              <a:t> observations</a:t>
            </a:r>
          </a:p>
          <a:p>
            <a:pPr marL="914400" lvl="2" indent="0">
              <a:buNone/>
            </a:pPr>
            <a:endParaRPr lang="en-GB" sz="2000" dirty="0">
              <a:solidFill>
                <a:schemeClr val="bg1"/>
              </a:solidFill>
            </a:endParaRPr>
          </a:p>
          <a:p>
            <a:pPr lvl="1"/>
            <a:r>
              <a:rPr lang="en-US" sz="2400" kern="0" dirty="0">
                <a:solidFill>
                  <a:schemeClr val="bg1"/>
                </a:solidFill>
              </a:rPr>
              <a:t>EPS-SG supports </a:t>
            </a:r>
            <a:r>
              <a:rPr lang="en-US" sz="2400" kern="0" dirty="0" err="1">
                <a:solidFill>
                  <a:schemeClr val="bg1"/>
                </a:solidFill>
              </a:rPr>
              <a:t>Nowcasting</a:t>
            </a:r>
            <a:r>
              <a:rPr lang="en-US" sz="2400" kern="0" dirty="0">
                <a:solidFill>
                  <a:schemeClr val="bg1"/>
                </a:solidFill>
              </a:rPr>
              <a:t> applications at high latitudes by imaging and </a:t>
            </a:r>
            <a:r>
              <a:rPr lang="en-US" sz="2400" kern="0" dirty="0" err="1">
                <a:solidFill>
                  <a:schemeClr val="bg1"/>
                </a:solidFill>
              </a:rPr>
              <a:t>scatterometery</a:t>
            </a:r>
            <a:r>
              <a:rPr lang="en-US" sz="2400" kern="0" dirty="0">
                <a:solidFill>
                  <a:schemeClr val="bg1"/>
                </a:solidFill>
              </a:rPr>
              <a:t> missions</a:t>
            </a:r>
          </a:p>
          <a:p>
            <a:pPr lvl="1"/>
            <a:endParaRPr lang="en-GB" sz="2400" b="0" kern="0" dirty="0">
              <a:solidFill>
                <a:schemeClr val="bg1"/>
              </a:solidFill>
            </a:endParaRPr>
          </a:p>
        </p:txBody>
      </p:sp>
    </p:spTree>
    <p:extLst>
      <p:ext uri="{BB962C8B-B14F-4D97-AF65-F5344CB8AC3E}">
        <p14:creationId xmlns:p14="http://schemas.microsoft.com/office/powerpoint/2010/main" val="16270989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17C110-B99C-E37E-A3D9-5F90A7ADF249}"/>
              </a:ext>
            </a:extLst>
          </p:cNvPr>
          <p:cNvSpPr>
            <a:spLocks noGrp="1"/>
          </p:cNvSpPr>
          <p:nvPr>
            <p:ph type="title"/>
          </p:nvPr>
        </p:nvSpPr>
        <p:spPr/>
        <p:txBody>
          <a:bodyPr/>
          <a:lstStyle/>
          <a:p>
            <a:r>
              <a:rPr lang="en-US" altLang="en-US" sz="3600" dirty="0">
                <a:solidFill>
                  <a:schemeClr val="bg1"/>
                </a:solidFill>
                <a:latin typeface="Arial" pitchFamily="34" charset="0"/>
                <a:cs typeface="Arial" pitchFamily="34" charset="0"/>
              </a:rPr>
              <a:t>Summary on EPS-SG Mission (2/2)</a:t>
            </a:r>
            <a:endParaRPr lang="en-GB" dirty="0"/>
          </a:p>
        </p:txBody>
      </p:sp>
      <p:sp>
        <p:nvSpPr>
          <p:cNvPr id="2" name="Content Placeholder 2">
            <a:extLst>
              <a:ext uri="{FF2B5EF4-FFF2-40B4-BE49-F238E27FC236}">
                <a16:creationId xmlns:a16="http://schemas.microsoft.com/office/drawing/2014/main" id="{98B77D1F-B320-7D59-3623-B96570C5C687}"/>
              </a:ext>
            </a:extLst>
          </p:cNvPr>
          <p:cNvSpPr txBox="1">
            <a:spLocks/>
          </p:cNvSpPr>
          <p:nvPr/>
        </p:nvSpPr>
        <p:spPr>
          <a:xfrm>
            <a:off x="597159" y="879528"/>
            <a:ext cx="10720874" cy="5736605"/>
          </a:xfrm>
          <a:prstGeom prst="rect">
            <a:avLst/>
          </a:prstGeom>
          <a:solidFill>
            <a:schemeClr val="tx1">
              <a:alpha val="88000"/>
            </a:schemeClr>
          </a:solidFill>
        </p:spPr>
        <p:txBody>
          <a:bodyPr>
            <a:normAutofit/>
          </a:bodyPr>
          <a:lst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pPr lvl="1">
              <a:buFont typeface="Arial" pitchFamily="34" charset="0"/>
              <a:buNone/>
            </a:pPr>
            <a:endParaRPr lang="en-US" sz="900" b="0" kern="0" dirty="0"/>
          </a:p>
          <a:p>
            <a:pPr lvl="1"/>
            <a:r>
              <a:rPr lang="en-US" sz="2400" kern="0" dirty="0">
                <a:solidFill>
                  <a:schemeClr val="bg1"/>
                </a:solidFill>
              </a:rPr>
              <a:t>EPS-SG also supports operational oceanography by providing ocean surface wind vectors, sea surface temperatures, and sea ice cover </a:t>
            </a:r>
          </a:p>
          <a:p>
            <a:pPr lvl="1"/>
            <a:endParaRPr lang="en-US" sz="2400" kern="0" dirty="0">
              <a:solidFill>
                <a:schemeClr val="bg1"/>
              </a:solidFill>
            </a:endParaRPr>
          </a:p>
          <a:p>
            <a:pPr lvl="1"/>
            <a:r>
              <a:rPr lang="en-US" sz="2400" kern="0" dirty="0">
                <a:solidFill>
                  <a:schemeClr val="bg1"/>
                </a:solidFill>
              </a:rPr>
              <a:t>Atmospheric composition applications </a:t>
            </a:r>
            <a:r>
              <a:rPr lang="en-GB" sz="2400" dirty="0">
                <a:solidFill>
                  <a:schemeClr val="bg1"/>
                </a:solidFill>
              </a:rPr>
              <a:t>particularly monitoring and forecasting of air quality, ozone, aerosols and volcanic ash, and surface ultra-violet radiation, will be served with high spectral and spatial resolution </a:t>
            </a:r>
          </a:p>
          <a:p>
            <a:pPr marL="457200" lvl="1" indent="0">
              <a:buNone/>
            </a:pPr>
            <a:endParaRPr lang="en-GB" sz="2400" dirty="0">
              <a:solidFill>
                <a:schemeClr val="bg1"/>
              </a:solidFill>
            </a:endParaRPr>
          </a:p>
          <a:p>
            <a:pPr lvl="1"/>
            <a:r>
              <a:rPr lang="en-GB" sz="2400" dirty="0">
                <a:solidFill>
                  <a:schemeClr val="bg1"/>
                </a:solidFill>
              </a:rPr>
              <a:t>All EPS-SG observation missions will support climate monitoring, based on the production of relevant Climate Data Records involving also heritage observations from the EPS Programme.</a:t>
            </a:r>
          </a:p>
          <a:p>
            <a:pPr marL="457200" lvl="1" indent="0">
              <a:buNone/>
            </a:pPr>
            <a:endParaRPr lang="en-GB" sz="2400" b="0" kern="0" dirty="0">
              <a:solidFill>
                <a:schemeClr val="bg1"/>
              </a:solidFill>
            </a:endParaRPr>
          </a:p>
        </p:txBody>
      </p:sp>
    </p:spTree>
    <p:extLst>
      <p:ext uri="{BB962C8B-B14F-4D97-AF65-F5344CB8AC3E}">
        <p14:creationId xmlns:p14="http://schemas.microsoft.com/office/powerpoint/2010/main" val="30530203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10735" y="3510744"/>
            <a:ext cx="3281265" cy="1435331"/>
          </a:xfrm>
        </p:spPr>
        <p:txBody>
          <a:bodyPr anchor="t"/>
          <a:lstStyle/>
          <a:p>
            <a:r>
              <a:rPr lang="en-US" dirty="0"/>
              <a:t>Thank You</a:t>
            </a:r>
          </a:p>
          <a:p>
            <a:endParaRPr lang="en-US" dirty="0"/>
          </a:p>
        </p:txBody>
      </p:sp>
    </p:spTree>
    <p:extLst>
      <p:ext uri="{BB962C8B-B14F-4D97-AF65-F5344CB8AC3E}">
        <p14:creationId xmlns:p14="http://schemas.microsoft.com/office/powerpoint/2010/main" val="6648129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2AE407-E158-2416-D2A6-7FD27FDC810A}"/>
              </a:ext>
            </a:extLst>
          </p:cNvPr>
          <p:cNvSpPr>
            <a:spLocks noGrp="1"/>
          </p:cNvSpPr>
          <p:nvPr>
            <p:ph type="title"/>
          </p:nvPr>
        </p:nvSpPr>
        <p:spPr/>
        <p:txBody>
          <a:bodyPr/>
          <a:lstStyle/>
          <a:p>
            <a:r>
              <a:rPr lang="en-GB" dirty="0"/>
              <a:t>EPS-SG Data Missions: Global Mission</a:t>
            </a:r>
          </a:p>
        </p:txBody>
      </p:sp>
      <p:sp>
        <p:nvSpPr>
          <p:cNvPr id="5" name="Content Placeholder 2">
            <a:extLst>
              <a:ext uri="{FF2B5EF4-FFF2-40B4-BE49-F238E27FC236}">
                <a16:creationId xmlns:a16="http://schemas.microsoft.com/office/drawing/2014/main" id="{4C92D0DB-200E-5394-78CC-3D8F6FEFAE39}"/>
              </a:ext>
            </a:extLst>
          </p:cNvPr>
          <p:cNvSpPr txBox="1">
            <a:spLocks/>
          </p:cNvSpPr>
          <p:nvPr/>
        </p:nvSpPr>
        <p:spPr>
          <a:xfrm>
            <a:off x="576378" y="1191256"/>
            <a:ext cx="10720874" cy="4128890"/>
          </a:xfrm>
          <a:prstGeom prst="rect">
            <a:avLst/>
          </a:prstGeom>
          <a:solidFill>
            <a:schemeClr val="tx1">
              <a:alpha val="88000"/>
            </a:schemeClr>
          </a:solidFill>
        </p:spPr>
        <p:txBody>
          <a:bodyPr>
            <a:normAutofit/>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lvl="1"/>
            <a:r>
              <a:rPr lang="en-GB" sz="2400" b="0" kern="0" dirty="0">
                <a:solidFill>
                  <a:schemeClr val="bg1"/>
                </a:solidFill>
              </a:rPr>
              <a:t>NRT delivery of processed products generated from data sensed during up to one full orbit stored on board before being dumped via SMD link to Stored Data Acquisition (SDA) stations on ground.</a:t>
            </a:r>
          </a:p>
          <a:p>
            <a:pPr marL="457200" lvl="1" indent="0">
              <a:buFont typeface="Arial" pitchFamily="34" charset="0"/>
              <a:buNone/>
            </a:pPr>
            <a:endParaRPr lang="en-GB" sz="2400" b="0" kern="0" dirty="0">
              <a:solidFill>
                <a:schemeClr val="bg1"/>
              </a:solidFill>
            </a:endParaRPr>
          </a:p>
          <a:p>
            <a:pPr marL="857250" lvl="2" indent="-457200">
              <a:defRPr/>
            </a:pPr>
            <a:r>
              <a:rPr lang="en-GB" sz="2400" b="0" kern="0" dirty="0">
                <a:solidFill>
                  <a:schemeClr val="bg1"/>
                </a:solidFill>
                <a:ea typeface="ＭＳ Ｐゴシック" charset="-128"/>
              </a:rPr>
              <a:t>Global Mission timeliness:    </a:t>
            </a:r>
          </a:p>
          <a:p>
            <a:pPr marL="1314450" lvl="3" indent="-457200">
              <a:buFont typeface="Wingdings" pitchFamily="2" charset="2"/>
              <a:buChar char="§"/>
              <a:defRPr/>
            </a:pPr>
            <a:r>
              <a:rPr lang="en-GB" sz="2000" b="0" kern="0" dirty="0">
                <a:solidFill>
                  <a:schemeClr val="bg1"/>
                </a:solidFill>
                <a:ea typeface="ＭＳ Ｐゴシック" charset="-128"/>
              </a:rPr>
              <a:t>Threshold Timeliness</a:t>
            </a:r>
            <a:r>
              <a:rPr lang="en-GB" sz="2000" b="0" kern="0" dirty="0">
                <a:solidFill>
                  <a:schemeClr val="bg1"/>
                </a:solidFill>
              </a:rPr>
              <a:t>: 	 </a:t>
            </a:r>
            <a:r>
              <a:rPr lang="en-GB" sz="2000" b="1" kern="0" dirty="0">
                <a:solidFill>
                  <a:schemeClr val="bg1"/>
                </a:solidFill>
              </a:rPr>
              <a:t>110min (50%) – 120min (90%)</a:t>
            </a:r>
          </a:p>
          <a:p>
            <a:pPr marL="1314450" lvl="3" indent="-457200">
              <a:buFont typeface="Wingdings" pitchFamily="2" charset="2"/>
              <a:buChar char="§"/>
              <a:defRPr/>
            </a:pPr>
            <a:r>
              <a:rPr lang="en-GB" sz="2000" b="0" kern="0" dirty="0">
                <a:solidFill>
                  <a:schemeClr val="bg1"/>
                </a:solidFill>
              </a:rPr>
              <a:t>Breakthrough Timeliness: 	 </a:t>
            </a:r>
            <a:r>
              <a:rPr lang="en-GB" sz="2000" b="1" kern="0" dirty="0">
                <a:solidFill>
                  <a:schemeClr val="bg1"/>
                </a:solidFill>
                <a:ea typeface="ＭＳ Ｐゴシック" charset="-128"/>
              </a:rPr>
              <a:t>60min (50%) – 70min (95%)</a:t>
            </a:r>
          </a:p>
          <a:p>
            <a:pPr marL="857250" lvl="3" indent="0">
              <a:buFont typeface="Arial" pitchFamily="34" charset="0"/>
              <a:buNone/>
              <a:defRPr/>
            </a:pPr>
            <a:r>
              <a:rPr lang="en-US" sz="2000" b="1" kern="0" dirty="0">
                <a:solidFill>
                  <a:schemeClr val="bg1"/>
                </a:solidFill>
                <a:ea typeface="ＭＳ Ｐゴシック" charset="-128"/>
              </a:rPr>
              <a:t>        (Note: Orbit duration ~ 102 minutes)</a:t>
            </a:r>
          </a:p>
          <a:p>
            <a:pPr marL="857250" lvl="3" indent="0">
              <a:buFont typeface="Arial" pitchFamily="34" charset="0"/>
              <a:buNone/>
              <a:defRPr/>
            </a:pPr>
            <a:endParaRPr lang="en-US" sz="2000" b="1" kern="0" dirty="0">
              <a:solidFill>
                <a:schemeClr val="bg1"/>
              </a:solidFill>
              <a:ea typeface="ＭＳ Ｐゴシック" charset="-128"/>
            </a:endParaRPr>
          </a:p>
          <a:p>
            <a:pPr marL="742950" lvl="2" indent="-342900">
              <a:defRPr/>
            </a:pPr>
            <a:r>
              <a:rPr lang="en-US" sz="2400" b="0" kern="0" dirty="0">
                <a:solidFill>
                  <a:schemeClr val="bg1"/>
                </a:solidFill>
                <a:ea typeface="ＭＳ Ｐゴシック" charset="-128"/>
              </a:rPr>
              <a:t>Global Data volume is about 20 times bigger than EPS</a:t>
            </a:r>
          </a:p>
          <a:p>
            <a:pPr marL="400050" lvl="2" indent="0">
              <a:buFont typeface="Arial" pitchFamily="34" charset="0"/>
              <a:buNone/>
              <a:defRPr/>
            </a:pPr>
            <a:endParaRPr lang="en-GB" sz="2400" b="0" kern="0" dirty="0">
              <a:solidFill>
                <a:schemeClr val="bg1"/>
              </a:solidFill>
              <a:ea typeface="ＭＳ Ｐゴシック" charset="-128"/>
            </a:endParaRPr>
          </a:p>
          <a:p>
            <a:pPr lvl="1"/>
            <a:endParaRPr lang="en-GB" sz="2400" b="0" kern="0" dirty="0">
              <a:solidFill>
                <a:schemeClr val="bg1"/>
              </a:solidFill>
            </a:endParaRPr>
          </a:p>
          <a:p>
            <a:pPr lvl="1"/>
            <a:endParaRPr lang="en-US" sz="900" b="0" kern="0" dirty="0">
              <a:solidFill>
                <a:schemeClr val="bg1"/>
              </a:solidFill>
            </a:endParaRPr>
          </a:p>
        </p:txBody>
      </p:sp>
    </p:spTree>
    <p:extLst>
      <p:ext uri="{BB962C8B-B14F-4D97-AF65-F5344CB8AC3E}">
        <p14:creationId xmlns:p14="http://schemas.microsoft.com/office/powerpoint/2010/main" val="20269666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B1B-7E36-DEC1-81D1-AE6D472420F2}"/>
              </a:ext>
            </a:extLst>
          </p:cNvPr>
          <p:cNvSpPr>
            <a:spLocks noGrp="1"/>
          </p:cNvSpPr>
          <p:nvPr>
            <p:ph type="title"/>
          </p:nvPr>
        </p:nvSpPr>
        <p:spPr/>
        <p:txBody>
          <a:bodyPr/>
          <a:lstStyle/>
          <a:p>
            <a:r>
              <a:rPr lang="en-GB" sz="3600" dirty="0"/>
              <a:t>EPS-SG Data Missions: Regional Mission</a:t>
            </a:r>
            <a:endParaRPr lang="en-GB" dirty="0"/>
          </a:p>
        </p:txBody>
      </p:sp>
      <p:pic>
        <p:nvPicPr>
          <p:cNvPr id="3" name="Content Placeholder 3" descr="aoi.jpg">
            <a:extLst>
              <a:ext uri="{FF2B5EF4-FFF2-40B4-BE49-F238E27FC236}">
                <a16:creationId xmlns:a16="http://schemas.microsoft.com/office/drawing/2014/main" id="{5AC49A79-8742-A8F1-351E-C49F65D15C23}"/>
              </a:ext>
            </a:extLst>
          </p:cNvPr>
          <p:cNvPicPr>
            <a:picLocks/>
          </p:cNvPicPr>
          <p:nvPr/>
        </p:nvPicPr>
        <p:blipFill>
          <a:blip r:embed="rId2" cstate="print"/>
          <a:stretch>
            <a:fillRect/>
          </a:stretch>
        </p:blipFill>
        <p:spPr>
          <a:xfrm>
            <a:off x="615820" y="2263997"/>
            <a:ext cx="4800667" cy="4401652"/>
          </a:xfrm>
          <a:prstGeom prst="rect">
            <a:avLst/>
          </a:prstGeom>
          <a:noFill/>
        </p:spPr>
      </p:pic>
      <p:sp>
        <p:nvSpPr>
          <p:cNvPr id="4" name="TextBox 3">
            <a:extLst>
              <a:ext uri="{FF2B5EF4-FFF2-40B4-BE49-F238E27FC236}">
                <a16:creationId xmlns:a16="http://schemas.microsoft.com/office/drawing/2014/main" id="{2C1B7AFC-E28B-C2E4-3FD3-DAFA7E4FA596}"/>
              </a:ext>
            </a:extLst>
          </p:cNvPr>
          <p:cNvSpPr txBox="1"/>
          <p:nvPr/>
        </p:nvSpPr>
        <p:spPr>
          <a:xfrm>
            <a:off x="5613917" y="2976466"/>
            <a:ext cx="6279502" cy="2646878"/>
          </a:xfrm>
          <a:prstGeom prst="rect">
            <a:avLst/>
          </a:prstGeom>
          <a:solidFill>
            <a:schemeClr val="tx1">
              <a:alpha val="90000"/>
            </a:schemeClr>
          </a:solidFill>
        </p:spPr>
        <p:txBody>
          <a:bodyPr wrap="square" rtlCol="0">
            <a:spAutoFit/>
          </a:bodyPr>
          <a:lstStyle/>
          <a:p>
            <a:pPr marL="342900" indent="-342900">
              <a:buFont typeface="Arial" panose="020B0604020202020204" pitchFamily="34" charset="0"/>
              <a:buChar char="•"/>
              <a:defRPr/>
            </a:pPr>
            <a:r>
              <a:rPr lang="en-GB" sz="2200" b="0" dirty="0">
                <a:latin typeface="Arial" panose="020B0604020202020204" pitchFamily="34" charset="0"/>
                <a:ea typeface="ＭＳ Ｐゴシック" charset="-128"/>
                <a:cs typeface="Arial" panose="020B0604020202020204" pitchFamily="34" charset="0"/>
              </a:rPr>
              <a:t>Improved end-to-end timeliness over Europe and North Atlantic area </a:t>
            </a:r>
            <a:r>
              <a:rPr lang="en-GB" sz="2200" b="0" dirty="0">
                <a:latin typeface="Arial" panose="020B0604020202020204" pitchFamily="34" charset="0"/>
                <a:cs typeface="Arial" panose="020B0604020202020204" pitchFamily="34" charset="0"/>
              </a:rPr>
              <a:t>within 65°W, 30°N and 50°E, 80°N)</a:t>
            </a:r>
            <a:endParaRPr lang="en-GB" sz="2200" b="0" dirty="0">
              <a:latin typeface="Arial" panose="020B0604020202020204" pitchFamily="34" charset="0"/>
              <a:ea typeface="ＭＳ Ｐゴシック" charset="-128"/>
              <a:cs typeface="Arial" panose="020B0604020202020204" pitchFamily="34" charset="0"/>
            </a:endParaRPr>
          </a:p>
          <a:p>
            <a:pPr>
              <a:defRPr/>
            </a:pPr>
            <a:endParaRPr lang="en-GB" sz="2000" dirty="0">
              <a:latin typeface="Arial" panose="020B0604020202020204" pitchFamily="34" charset="0"/>
              <a:ea typeface="ＭＳ Ｐゴシック" charset="-128"/>
              <a:cs typeface="Arial" panose="020B0604020202020204" pitchFamily="34" charset="0"/>
            </a:endParaRPr>
          </a:p>
          <a:p>
            <a:pPr marL="800100" lvl="1" indent="-342900">
              <a:buFont typeface="Arial" panose="020B0604020202020204" pitchFamily="34" charset="0"/>
              <a:buChar char="•"/>
              <a:defRPr/>
            </a:pPr>
            <a:r>
              <a:rPr lang="en-GB" sz="2000" dirty="0">
                <a:latin typeface="Arial" panose="020B0604020202020204" pitchFamily="34" charset="0"/>
                <a:ea typeface="ＭＳ Ｐゴシック" charset="-128"/>
                <a:cs typeface="Arial" panose="020B0604020202020204" pitchFamily="34" charset="0"/>
              </a:rPr>
              <a:t>	</a:t>
            </a:r>
            <a:r>
              <a:rPr lang="en-GB" sz="2000" b="0" dirty="0">
                <a:latin typeface="Arial" panose="020B0604020202020204" pitchFamily="34" charset="0"/>
                <a:ea typeface="ＭＳ Ｐゴシック" charset="-128"/>
                <a:cs typeface="Arial" panose="020B0604020202020204" pitchFamily="34" charset="0"/>
              </a:rPr>
              <a:t>Threshold timeliness:	 </a:t>
            </a:r>
          </a:p>
          <a:p>
            <a:pPr lvl="1">
              <a:defRPr/>
            </a:pPr>
            <a:r>
              <a:rPr lang="en-GB" sz="2000" b="0" dirty="0">
                <a:solidFill>
                  <a:schemeClr val="accent1">
                    <a:lumMod val="75000"/>
                  </a:schemeClr>
                </a:solidFill>
                <a:latin typeface="Arial" panose="020B0604020202020204" pitchFamily="34" charset="0"/>
                <a:ea typeface="ＭＳ Ｐゴシック" charset="-128"/>
                <a:cs typeface="Arial" panose="020B0604020202020204" pitchFamily="34" charset="0"/>
              </a:rPr>
              <a:t>		30min (50%) – 110min (90%)</a:t>
            </a:r>
          </a:p>
          <a:p>
            <a:pPr>
              <a:buNone/>
              <a:defRPr/>
            </a:pPr>
            <a:r>
              <a:rPr lang="en-GB" sz="2000" b="0" dirty="0">
                <a:latin typeface="Arial" panose="020B0604020202020204" pitchFamily="34" charset="0"/>
                <a:ea typeface="ＭＳ Ｐゴシック" charset="-128"/>
                <a:cs typeface="Arial" panose="020B0604020202020204" pitchFamily="34" charset="0"/>
              </a:rPr>
              <a:t>	Breakthrough timeliness:	</a:t>
            </a:r>
          </a:p>
          <a:p>
            <a:pPr>
              <a:buNone/>
              <a:defRPr/>
            </a:pPr>
            <a:r>
              <a:rPr lang="en-GB" sz="2000" b="0" dirty="0">
                <a:solidFill>
                  <a:srgbClr val="00B050"/>
                </a:solidFill>
                <a:latin typeface="Arial" panose="020B0604020202020204" pitchFamily="34" charset="0"/>
                <a:ea typeface="ＭＳ Ｐゴシック" charset="-128"/>
                <a:cs typeface="Arial" panose="020B0604020202020204" pitchFamily="34" charset="0"/>
              </a:rPr>
              <a:t>		20min (50%) – 30min (95%)            </a:t>
            </a:r>
          </a:p>
        </p:txBody>
      </p:sp>
      <p:sp>
        <p:nvSpPr>
          <p:cNvPr id="5" name="TextBox 4">
            <a:extLst>
              <a:ext uri="{FF2B5EF4-FFF2-40B4-BE49-F238E27FC236}">
                <a16:creationId xmlns:a16="http://schemas.microsoft.com/office/drawing/2014/main" id="{0472EBA9-FA73-99E8-887A-274A0636C3A3}"/>
              </a:ext>
            </a:extLst>
          </p:cNvPr>
          <p:cNvSpPr txBox="1"/>
          <p:nvPr/>
        </p:nvSpPr>
        <p:spPr>
          <a:xfrm>
            <a:off x="457200" y="942391"/>
            <a:ext cx="11599650" cy="1338828"/>
          </a:xfrm>
          <a:prstGeom prst="rect">
            <a:avLst/>
          </a:prstGeom>
          <a:solidFill>
            <a:schemeClr val="tx1">
              <a:alpha val="90000"/>
            </a:schemeClr>
          </a:solidFill>
        </p:spPr>
        <p:txBody>
          <a:bodyPr wrap="none" rtlCol="0">
            <a:spAutoFit/>
          </a:bodyPr>
          <a:lstStyle/>
          <a:p>
            <a:r>
              <a:rPr lang="en-GB" sz="2400" b="0" dirty="0">
                <a:latin typeface="Arial" panose="020B0604020202020204" pitchFamily="34" charset="0"/>
                <a:cs typeface="Arial" panose="020B0604020202020204" pitchFamily="34" charset="0"/>
              </a:rPr>
              <a:t>Delivering processed products in near real time from all instruments to end users </a:t>
            </a:r>
          </a:p>
          <a:p>
            <a:r>
              <a:rPr lang="en-GB" sz="2400" b="0" dirty="0">
                <a:latin typeface="Arial" panose="020B0604020202020204" pitchFamily="34" charset="0"/>
                <a:cs typeface="Arial" panose="020B0604020202020204" pitchFamily="34" charset="0"/>
              </a:rPr>
              <a:t>with improved end-to-end timeliness from observation. </a:t>
            </a:r>
          </a:p>
          <a:p>
            <a:r>
              <a:rPr lang="en-GB" sz="2400" b="0" dirty="0">
                <a:latin typeface="Arial" panose="020B0604020202020204" pitchFamily="34" charset="0"/>
                <a:cs typeface="Arial" panose="020B0604020202020204" pitchFamily="34" charset="0"/>
              </a:rPr>
              <a:t>This Mission is supported via Direct Data Broadcast (DDB) link.</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1082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15F8-E3CC-89CA-183F-EF5DBE3BCADA}"/>
              </a:ext>
            </a:extLst>
          </p:cNvPr>
          <p:cNvSpPr>
            <a:spLocks noGrp="1"/>
          </p:cNvSpPr>
          <p:nvPr>
            <p:ph type="title"/>
          </p:nvPr>
        </p:nvSpPr>
        <p:spPr/>
        <p:txBody>
          <a:bodyPr/>
          <a:lstStyle/>
          <a:p>
            <a:r>
              <a:rPr lang="en-GB" dirty="0"/>
              <a:t>EPS-SG Data Missions: Local Mission</a:t>
            </a:r>
          </a:p>
        </p:txBody>
      </p:sp>
      <p:pic>
        <p:nvPicPr>
          <p:cNvPr id="3" name="Picture 3">
            <a:extLst>
              <a:ext uri="{FF2B5EF4-FFF2-40B4-BE49-F238E27FC236}">
                <a16:creationId xmlns:a16="http://schemas.microsoft.com/office/drawing/2014/main" id="{46150E82-0B9D-A37E-A288-94CCA2DFA87D}"/>
              </a:ext>
            </a:extLst>
          </p:cNvPr>
          <p:cNvPicPr>
            <a:picLocks noChangeAspect="1" noChangeArrowheads="1"/>
          </p:cNvPicPr>
          <p:nvPr/>
        </p:nvPicPr>
        <p:blipFill>
          <a:blip r:embed="rId2" cstate="print"/>
          <a:srcRect/>
          <a:stretch>
            <a:fillRect/>
          </a:stretch>
        </p:blipFill>
        <p:spPr bwMode="auto">
          <a:xfrm>
            <a:off x="711346" y="2303392"/>
            <a:ext cx="4762500" cy="4314825"/>
          </a:xfrm>
          <a:prstGeom prst="rect">
            <a:avLst/>
          </a:prstGeom>
          <a:solidFill>
            <a:schemeClr val="tx1"/>
          </a:solidFill>
          <a:ln w="9525">
            <a:noFill/>
            <a:miter lim="800000"/>
            <a:headEnd/>
            <a:tailEnd/>
          </a:ln>
        </p:spPr>
      </p:pic>
      <p:sp>
        <p:nvSpPr>
          <p:cNvPr id="4" name="TextBox 3">
            <a:extLst>
              <a:ext uri="{FF2B5EF4-FFF2-40B4-BE49-F238E27FC236}">
                <a16:creationId xmlns:a16="http://schemas.microsoft.com/office/drawing/2014/main" id="{873A3BC7-CA53-3160-0B03-4A90903E467D}"/>
              </a:ext>
            </a:extLst>
          </p:cNvPr>
          <p:cNvSpPr txBox="1"/>
          <p:nvPr/>
        </p:nvSpPr>
        <p:spPr>
          <a:xfrm>
            <a:off x="289248" y="709127"/>
            <a:ext cx="10776857" cy="1569660"/>
          </a:xfrm>
          <a:prstGeom prst="rect">
            <a:avLst/>
          </a:prstGeom>
          <a:solidFill>
            <a:schemeClr val="tx1">
              <a:alpha val="90000"/>
            </a:schemeClr>
          </a:solidFill>
        </p:spPr>
        <p:txBody>
          <a:bodyPr wrap="square" rtlCol="0">
            <a:spAutoFit/>
          </a:bodyPr>
          <a:lstStyle/>
          <a:p>
            <a:pPr marL="704850" indent="-342900">
              <a:buFont typeface="Arial" panose="020B0604020202020204" pitchFamily="34" charset="0"/>
              <a:buChar char="•"/>
              <a:defRPr/>
            </a:pPr>
            <a:r>
              <a:rPr lang="en-GB" sz="2400" b="0" dirty="0">
                <a:latin typeface="Arial" panose="020B0604020202020204" pitchFamily="34" charset="0"/>
                <a:cs typeface="Arial" panose="020B0604020202020204" pitchFamily="34" charset="0"/>
              </a:rPr>
              <a:t>Delivering real time observational data and administrative messages via DDB link, during satellite overpasses, over a geographical area in the field-of-view of a EPS-SG satellite to the corresponding ground stations, called Local User Stations.</a:t>
            </a:r>
          </a:p>
        </p:txBody>
      </p:sp>
      <p:sp>
        <p:nvSpPr>
          <p:cNvPr id="5" name="TextBox 4">
            <a:extLst>
              <a:ext uri="{FF2B5EF4-FFF2-40B4-BE49-F238E27FC236}">
                <a16:creationId xmlns:a16="http://schemas.microsoft.com/office/drawing/2014/main" id="{9A8D31D0-BC5C-6914-D331-FD7D702CF83B}"/>
              </a:ext>
            </a:extLst>
          </p:cNvPr>
          <p:cNvSpPr txBox="1"/>
          <p:nvPr/>
        </p:nvSpPr>
        <p:spPr>
          <a:xfrm>
            <a:off x="5878285" y="2761861"/>
            <a:ext cx="5836854" cy="2446824"/>
          </a:xfrm>
          <a:prstGeom prst="rect">
            <a:avLst/>
          </a:prstGeom>
          <a:solidFill>
            <a:schemeClr val="tx1"/>
          </a:solidFill>
        </p:spPr>
        <p:txBody>
          <a:bodyPr wrap="none" rtlCol="0">
            <a:spAutoFit/>
          </a:bodyPr>
          <a:lstStyle/>
          <a:p>
            <a:pPr marL="342900" indent="-342900">
              <a:buFont typeface="Arial" panose="020B0604020202020204" pitchFamily="34" charset="0"/>
              <a:buChar char="•"/>
            </a:pPr>
            <a:r>
              <a:rPr lang="en-US" sz="2400" b="0" dirty="0">
                <a:latin typeface="Arial" panose="020B0604020202020204" pitchFamily="34" charset="0"/>
                <a:cs typeface="Arial" panose="020B0604020202020204" pitchFamily="34" charset="0"/>
              </a:rPr>
              <a:t>Provided by direct broadcast from the </a:t>
            </a:r>
          </a:p>
          <a:p>
            <a:pPr>
              <a:buNone/>
            </a:pPr>
            <a:r>
              <a:rPr lang="en-US" sz="2400" b="0" dirty="0">
                <a:latin typeface="Arial" panose="020B0604020202020204" pitchFamily="34" charset="0"/>
                <a:cs typeface="Arial" panose="020B0604020202020204" pitchFamily="34" charset="0"/>
              </a:rPr>
              <a:t>     Space –segment </a:t>
            </a:r>
          </a:p>
          <a:p>
            <a:pPr>
              <a:buNone/>
            </a:pPr>
            <a:endParaRPr lang="en-US" sz="2400" b="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0" dirty="0">
                <a:latin typeface="Arial" panose="020B0604020202020204" pitchFamily="34" charset="0"/>
                <a:cs typeface="Arial" panose="020B0604020202020204" pitchFamily="34" charset="0"/>
              </a:rPr>
              <a:t>Local mission supported by making </a:t>
            </a:r>
          </a:p>
          <a:p>
            <a:r>
              <a:rPr lang="en-US" sz="2400" b="0" dirty="0">
                <a:latin typeface="Arial" panose="020B0604020202020204" pitchFamily="34" charset="0"/>
                <a:cs typeface="Arial" panose="020B0604020202020204" pitchFamily="34" charset="0"/>
              </a:rPr>
              <a:t>     processing software and  Aux data </a:t>
            </a:r>
          </a:p>
          <a:p>
            <a:r>
              <a:rPr lang="en-US" sz="2400" b="0" dirty="0">
                <a:latin typeface="Arial" panose="020B0604020202020204" pitchFamily="34" charset="0"/>
                <a:cs typeface="Arial" panose="020B0604020202020204" pitchFamily="34" charset="0"/>
              </a:rPr>
              <a:t>     available.</a:t>
            </a:r>
            <a:endParaRPr lang="en-GB" sz="2400" b="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495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932324"/>
          </a:xfrm>
        </p:spPr>
        <p:txBody>
          <a:bodyPr/>
          <a:lstStyle/>
          <a:p>
            <a:r>
              <a:rPr lang="en-US" dirty="0"/>
              <a:t>EPS-SG </a:t>
            </a:r>
            <a:r>
              <a:rPr lang="en-US" dirty="0" err="1"/>
              <a:t>Programme</a:t>
            </a:r>
            <a:r>
              <a:rPr lang="en-US" dirty="0"/>
              <a:t> Objectives</a:t>
            </a:r>
            <a:endParaRPr lang="en-GB" dirty="0"/>
          </a:p>
        </p:txBody>
      </p:sp>
      <p:sp>
        <p:nvSpPr>
          <p:cNvPr id="3" name="TextBox 2"/>
          <p:cNvSpPr txBox="1"/>
          <p:nvPr/>
        </p:nvSpPr>
        <p:spPr>
          <a:xfrm>
            <a:off x="522514" y="932329"/>
            <a:ext cx="11355355" cy="5570756"/>
          </a:xfrm>
          <a:prstGeom prst="rect">
            <a:avLst/>
          </a:prstGeom>
          <a:solidFill>
            <a:schemeClr val="tx1">
              <a:alpha val="80000"/>
            </a:schemeClr>
          </a:solidFill>
        </p:spPr>
        <p:txBody>
          <a:bodyPr wrap="square" rtlCol="0">
            <a:spAutoFit/>
          </a:bodyPr>
          <a:lstStyle/>
          <a:p>
            <a:pPr marL="360000" lvl="1" indent="-360000">
              <a:spcAft>
                <a:spcPts val="600"/>
              </a:spcAft>
              <a:buFont typeface="Arial" panose="020B0604020202020204" pitchFamily="34" charset="0"/>
              <a:buChar char="•"/>
              <a:defRPr/>
            </a:pPr>
            <a:r>
              <a:rPr lang="en-IE" sz="2400" dirty="0">
                <a:latin typeface="Arial" panose="020B0604020202020204" pitchFamily="34" charset="0"/>
                <a:cs typeface="Arial" panose="020B0604020202020204" pitchFamily="34" charset="0"/>
              </a:rPr>
              <a:t>Primary mission: further improve observational inputs to Numerical Weather Prediction models.</a:t>
            </a:r>
          </a:p>
          <a:p>
            <a:pPr marL="0" lvl="1">
              <a:spcAft>
                <a:spcPts val="600"/>
              </a:spcAft>
              <a:defRPr/>
            </a:pPr>
            <a:endParaRPr lang="en-IE" sz="2400" dirty="0">
              <a:latin typeface="Arial" panose="020B0604020202020204" pitchFamily="34" charset="0"/>
              <a:cs typeface="Arial" panose="020B0604020202020204" pitchFamily="34" charset="0"/>
            </a:endParaRPr>
          </a:p>
          <a:p>
            <a:pPr marL="360000" lvl="1" indent="-360000">
              <a:spcAft>
                <a:spcPts val="600"/>
              </a:spcAft>
              <a:buFont typeface="Arial" panose="020B0604020202020204" pitchFamily="34" charset="0"/>
              <a:buChar char="•"/>
              <a:defRPr/>
            </a:pPr>
            <a:r>
              <a:rPr lang="en-IE" sz="2400" dirty="0">
                <a:latin typeface="Arial" panose="020B0604020202020204" pitchFamily="34" charset="0"/>
                <a:cs typeface="Arial" panose="020B0604020202020204" pitchFamily="34" charset="0"/>
              </a:rPr>
              <a:t>Continuation and enhancement of service from mid morning polar orbit in 2025 – 2046.</a:t>
            </a:r>
          </a:p>
          <a:p>
            <a:pPr marL="0" lvl="1">
              <a:spcAft>
                <a:spcPts val="600"/>
              </a:spcAft>
              <a:defRPr/>
            </a:pPr>
            <a:endParaRPr lang="en-IE" sz="2400" dirty="0">
              <a:latin typeface="Arial" panose="020B0604020202020204" pitchFamily="34" charset="0"/>
              <a:cs typeface="Arial" panose="020B0604020202020204" pitchFamily="34" charset="0"/>
            </a:endParaRPr>
          </a:p>
          <a:p>
            <a:pPr marL="360000" lvl="1" indent="-360000">
              <a:spcAft>
                <a:spcPts val="600"/>
              </a:spcAft>
              <a:buFont typeface="Arial" panose="020B0604020202020204" pitchFamily="34" charset="0"/>
              <a:buChar char="•"/>
              <a:defRPr/>
            </a:pPr>
            <a:r>
              <a:rPr lang="en-IE" sz="2400" dirty="0">
                <a:latin typeface="Arial" panose="020B0604020202020204" pitchFamily="34" charset="0"/>
                <a:cs typeface="Arial" panose="020B0604020202020204" pitchFamily="34" charset="0"/>
              </a:rPr>
              <a:t>Significant contributions to other real time applications:</a:t>
            </a:r>
          </a:p>
          <a:p>
            <a:pPr marL="760050" lvl="2" indent="-360000">
              <a:spcAft>
                <a:spcPts val="600"/>
              </a:spcAft>
              <a:buFont typeface="Arial" panose="020B0604020202020204" pitchFamily="34" charset="0"/>
              <a:buChar char="•"/>
              <a:defRPr/>
            </a:pPr>
            <a:r>
              <a:rPr lang="en-IE" sz="1800" dirty="0" err="1">
                <a:latin typeface="Arial" panose="020B0604020202020204" pitchFamily="34" charset="0"/>
                <a:cs typeface="Arial" panose="020B0604020202020204" pitchFamily="34" charset="0"/>
              </a:rPr>
              <a:t>Nowcasting</a:t>
            </a:r>
            <a:r>
              <a:rPr lang="en-IE" sz="1800" dirty="0">
                <a:latin typeface="Arial" panose="020B0604020202020204" pitchFamily="34" charset="0"/>
                <a:cs typeface="Arial" panose="020B0604020202020204" pitchFamily="34" charset="0"/>
              </a:rPr>
              <a:t> at high latitudes </a:t>
            </a:r>
          </a:p>
          <a:p>
            <a:pPr marL="760050" lvl="2" indent="-360000">
              <a:spcAft>
                <a:spcPts val="600"/>
              </a:spcAft>
              <a:buFont typeface="Arial" panose="020B0604020202020204" pitchFamily="34" charset="0"/>
              <a:buChar char="•"/>
              <a:defRPr/>
            </a:pPr>
            <a:r>
              <a:rPr lang="en-IE" sz="1800" dirty="0">
                <a:latin typeface="Arial" panose="020B0604020202020204" pitchFamily="34" charset="0"/>
                <a:cs typeface="Arial" panose="020B0604020202020204" pitchFamily="34" charset="0"/>
              </a:rPr>
              <a:t>Marine meteorology and operational oceanography </a:t>
            </a:r>
          </a:p>
          <a:p>
            <a:pPr marL="760050" lvl="2" indent="-360000">
              <a:spcAft>
                <a:spcPts val="600"/>
              </a:spcAft>
              <a:buFont typeface="Arial" panose="020B0604020202020204" pitchFamily="34" charset="0"/>
              <a:buChar char="•"/>
              <a:defRPr/>
            </a:pPr>
            <a:r>
              <a:rPr lang="en-IE" sz="1800" dirty="0">
                <a:latin typeface="Arial" panose="020B0604020202020204" pitchFamily="34" charset="0"/>
                <a:cs typeface="Arial" panose="020B0604020202020204" pitchFamily="34" charset="0"/>
              </a:rPr>
              <a:t>Operational hydrology</a:t>
            </a:r>
          </a:p>
          <a:p>
            <a:pPr marL="760050" lvl="2" indent="-360000">
              <a:spcAft>
                <a:spcPts val="600"/>
              </a:spcAft>
              <a:buFont typeface="Arial" panose="020B0604020202020204" pitchFamily="34" charset="0"/>
              <a:buChar char="•"/>
              <a:defRPr/>
            </a:pPr>
            <a:r>
              <a:rPr lang="en-IE" sz="1800" dirty="0">
                <a:latin typeface="Arial" panose="020B0604020202020204" pitchFamily="34" charset="0"/>
                <a:cs typeface="Arial" panose="020B0604020202020204" pitchFamily="34" charset="0"/>
              </a:rPr>
              <a:t>Air quality monitoring</a:t>
            </a:r>
          </a:p>
          <a:p>
            <a:pPr marL="400050" lvl="2">
              <a:spcAft>
                <a:spcPts val="600"/>
              </a:spcAft>
              <a:defRPr/>
            </a:pPr>
            <a:endParaRPr lang="en-IE" sz="1800" dirty="0">
              <a:latin typeface="Arial" panose="020B0604020202020204" pitchFamily="34" charset="0"/>
              <a:cs typeface="Arial" panose="020B0604020202020204" pitchFamily="34" charset="0"/>
            </a:endParaRPr>
          </a:p>
          <a:p>
            <a:pPr marL="360000" lvl="1" indent="-360000">
              <a:spcAft>
                <a:spcPts val="600"/>
              </a:spcAft>
              <a:buFont typeface="Arial" panose="020B0604020202020204" pitchFamily="34" charset="0"/>
              <a:buChar char="•"/>
              <a:defRPr/>
            </a:pPr>
            <a:r>
              <a:rPr lang="en-IE" sz="2400" dirty="0">
                <a:latin typeface="Arial" panose="020B0604020202020204" pitchFamily="34" charset="0"/>
                <a:cs typeface="Arial" panose="020B0604020202020204" pitchFamily="34" charset="0"/>
              </a:rPr>
              <a:t>Climate monitoring: expand by 20+ years the climate data records initiated in 2006 with EPS (first generation).</a:t>
            </a:r>
          </a:p>
        </p:txBody>
      </p:sp>
    </p:spTree>
    <p:extLst>
      <p:ext uri="{BB962C8B-B14F-4D97-AF65-F5344CB8AC3E}">
        <p14:creationId xmlns:p14="http://schemas.microsoft.com/office/powerpoint/2010/main" val="2452734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EPS-SG A Sounding and Imagery Mission</a:t>
            </a:r>
            <a:endParaRPr lang="en-GB" dirty="0"/>
          </a:p>
        </p:txBody>
      </p:sp>
      <p:grpSp>
        <p:nvGrpSpPr>
          <p:cNvPr id="26" name="Group 25">
            <a:extLst>
              <a:ext uri="{FF2B5EF4-FFF2-40B4-BE49-F238E27FC236}">
                <a16:creationId xmlns:a16="http://schemas.microsoft.com/office/drawing/2014/main" id="{31174ECD-61EC-DBAF-1493-A993767DFC85}"/>
              </a:ext>
            </a:extLst>
          </p:cNvPr>
          <p:cNvGrpSpPr/>
          <p:nvPr/>
        </p:nvGrpSpPr>
        <p:grpSpPr>
          <a:xfrm>
            <a:off x="261944" y="1138789"/>
            <a:ext cx="3592112" cy="2974093"/>
            <a:chOff x="1326643" y="1108465"/>
            <a:chExt cx="3592112" cy="2974093"/>
          </a:xfrm>
        </p:grpSpPr>
        <p:pic>
          <p:nvPicPr>
            <p:cNvPr id="4" name="Picture 3" descr="EPS-SGA.png"/>
            <p:cNvPicPr>
              <a:picLocks noChangeAspect="1"/>
            </p:cNvPicPr>
            <p:nvPr/>
          </p:nvPicPr>
          <p:blipFill>
            <a:blip r:embed="rId3" cstate="print"/>
            <a:stretch>
              <a:fillRect/>
            </a:stretch>
          </p:blipFill>
          <p:spPr>
            <a:xfrm flipH="1">
              <a:off x="1326643" y="1108465"/>
              <a:ext cx="3558237" cy="2974093"/>
            </a:xfrm>
            <a:prstGeom prst="rect">
              <a:avLst/>
            </a:prstGeom>
          </p:spPr>
        </p:pic>
        <p:sp>
          <p:nvSpPr>
            <p:cNvPr id="5" name="Oval 4"/>
            <p:cNvSpPr/>
            <p:nvPr/>
          </p:nvSpPr>
          <p:spPr bwMode="auto">
            <a:xfrm>
              <a:off x="2492048" y="352154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6" name="TextBox 5"/>
            <p:cNvSpPr txBox="1"/>
            <p:nvPr/>
          </p:nvSpPr>
          <p:spPr>
            <a:xfrm>
              <a:off x="2499999" y="3529500"/>
              <a:ext cx="282450" cy="276999"/>
            </a:xfrm>
            <a:prstGeom prst="rect">
              <a:avLst/>
            </a:prstGeom>
            <a:noFill/>
          </p:spPr>
          <p:txBody>
            <a:bodyPr wrap="none" rtlCol="0">
              <a:spAutoFit/>
            </a:bodyPr>
            <a:lstStyle/>
            <a:p>
              <a:r>
                <a:rPr lang="en-US" sz="1200" dirty="0">
                  <a:solidFill>
                    <a:srgbClr val="FFFFFF"/>
                  </a:solidFill>
                </a:rPr>
                <a:t>1</a:t>
              </a:r>
              <a:endParaRPr lang="en-GB" sz="1200" dirty="0">
                <a:solidFill>
                  <a:srgbClr val="FFFFFF"/>
                </a:solidFill>
              </a:endParaRPr>
            </a:p>
          </p:txBody>
        </p:sp>
        <p:sp>
          <p:nvSpPr>
            <p:cNvPr id="7" name="Oval 6"/>
            <p:cNvSpPr/>
            <p:nvPr/>
          </p:nvSpPr>
          <p:spPr bwMode="auto">
            <a:xfrm>
              <a:off x="2159508" y="3566427"/>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8" name="TextBox 7"/>
            <p:cNvSpPr txBox="1"/>
            <p:nvPr/>
          </p:nvSpPr>
          <p:spPr>
            <a:xfrm>
              <a:off x="2167459" y="3574378"/>
              <a:ext cx="282450" cy="276999"/>
            </a:xfrm>
            <a:prstGeom prst="rect">
              <a:avLst/>
            </a:prstGeom>
            <a:noFill/>
          </p:spPr>
          <p:txBody>
            <a:bodyPr wrap="none" rtlCol="0">
              <a:spAutoFit/>
            </a:bodyPr>
            <a:lstStyle/>
            <a:p>
              <a:r>
                <a:rPr lang="en-US" sz="1200" dirty="0">
                  <a:solidFill>
                    <a:srgbClr val="FFFFFF"/>
                  </a:solidFill>
                </a:rPr>
                <a:t>4</a:t>
              </a:r>
              <a:endParaRPr lang="en-GB" sz="1200" dirty="0">
                <a:solidFill>
                  <a:srgbClr val="FFFFFF"/>
                </a:solidFill>
              </a:endParaRPr>
            </a:p>
          </p:txBody>
        </p:sp>
        <p:sp>
          <p:nvSpPr>
            <p:cNvPr id="9" name="Oval 8"/>
            <p:cNvSpPr/>
            <p:nvPr/>
          </p:nvSpPr>
          <p:spPr bwMode="auto">
            <a:xfrm>
              <a:off x="3264641" y="360569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0" name="TextBox 9"/>
            <p:cNvSpPr txBox="1"/>
            <p:nvPr/>
          </p:nvSpPr>
          <p:spPr>
            <a:xfrm>
              <a:off x="3272592" y="3613647"/>
              <a:ext cx="282450" cy="276999"/>
            </a:xfrm>
            <a:prstGeom prst="rect">
              <a:avLst/>
            </a:prstGeom>
            <a:noFill/>
          </p:spPr>
          <p:txBody>
            <a:bodyPr wrap="none" rtlCol="0">
              <a:spAutoFit/>
            </a:bodyPr>
            <a:lstStyle/>
            <a:p>
              <a:r>
                <a:rPr lang="en-US" sz="1200" dirty="0">
                  <a:solidFill>
                    <a:srgbClr val="FFFFFF"/>
                  </a:solidFill>
                </a:rPr>
                <a:t>3</a:t>
              </a:r>
              <a:endParaRPr lang="en-GB" sz="1200" dirty="0">
                <a:solidFill>
                  <a:srgbClr val="FFFFFF"/>
                </a:solidFill>
              </a:endParaRPr>
            </a:p>
          </p:txBody>
        </p:sp>
        <p:sp>
          <p:nvSpPr>
            <p:cNvPr id="11" name="Oval 10"/>
            <p:cNvSpPr/>
            <p:nvPr/>
          </p:nvSpPr>
          <p:spPr bwMode="auto">
            <a:xfrm>
              <a:off x="3791963" y="3403743"/>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2" name="TextBox 11"/>
            <p:cNvSpPr txBox="1"/>
            <p:nvPr/>
          </p:nvSpPr>
          <p:spPr>
            <a:xfrm>
              <a:off x="3799914" y="3411694"/>
              <a:ext cx="282450" cy="276999"/>
            </a:xfrm>
            <a:prstGeom prst="rect">
              <a:avLst/>
            </a:prstGeom>
            <a:noFill/>
          </p:spPr>
          <p:txBody>
            <a:bodyPr wrap="none" rtlCol="0">
              <a:spAutoFit/>
            </a:bodyPr>
            <a:lstStyle/>
            <a:p>
              <a:r>
                <a:rPr lang="en-US" sz="1200" dirty="0">
                  <a:solidFill>
                    <a:srgbClr val="FFFFFF"/>
                  </a:solidFill>
                </a:rPr>
                <a:t>6</a:t>
              </a:r>
              <a:endParaRPr lang="en-GB" sz="1200" dirty="0">
                <a:solidFill>
                  <a:srgbClr val="FFFFFF"/>
                </a:solidFill>
              </a:endParaRPr>
            </a:p>
          </p:txBody>
        </p:sp>
        <p:sp>
          <p:nvSpPr>
            <p:cNvPr id="13" name="Oval 12"/>
            <p:cNvSpPr/>
            <p:nvPr/>
          </p:nvSpPr>
          <p:spPr bwMode="auto">
            <a:xfrm>
              <a:off x="4179040" y="2898860"/>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4" name="TextBox 13"/>
            <p:cNvSpPr txBox="1"/>
            <p:nvPr/>
          </p:nvSpPr>
          <p:spPr>
            <a:xfrm>
              <a:off x="4186991" y="2906811"/>
              <a:ext cx="282450" cy="276999"/>
            </a:xfrm>
            <a:prstGeom prst="rect">
              <a:avLst/>
            </a:prstGeom>
            <a:noFill/>
          </p:spPr>
          <p:txBody>
            <a:bodyPr wrap="none" rtlCol="0">
              <a:spAutoFit/>
            </a:bodyPr>
            <a:lstStyle/>
            <a:p>
              <a:r>
                <a:rPr lang="en-US" sz="1200" dirty="0">
                  <a:solidFill>
                    <a:srgbClr val="FFFFFF"/>
                  </a:solidFill>
                </a:rPr>
                <a:t>2</a:t>
              </a:r>
              <a:endParaRPr lang="en-GB" sz="1200" dirty="0">
                <a:solidFill>
                  <a:srgbClr val="FFFFFF"/>
                </a:solidFill>
              </a:endParaRPr>
            </a:p>
          </p:txBody>
        </p:sp>
        <p:sp>
          <p:nvSpPr>
            <p:cNvPr id="15" name="Oval 14"/>
            <p:cNvSpPr/>
            <p:nvPr/>
          </p:nvSpPr>
          <p:spPr bwMode="auto">
            <a:xfrm>
              <a:off x="4616606" y="2623979"/>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6" name="TextBox 15"/>
            <p:cNvSpPr txBox="1"/>
            <p:nvPr/>
          </p:nvSpPr>
          <p:spPr>
            <a:xfrm>
              <a:off x="4624557" y="2631930"/>
              <a:ext cx="282450" cy="276999"/>
            </a:xfrm>
            <a:prstGeom prst="rect">
              <a:avLst/>
            </a:prstGeom>
            <a:noFill/>
          </p:spPr>
          <p:txBody>
            <a:bodyPr wrap="none" rtlCol="0">
              <a:spAutoFit/>
            </a:bodyPr>
            <a:lstStyle/>
            <a:p>
              <a:r>
                <a:rPr lang="en-US" sz="1200" dirty="0">
                  <a:solidFill>
                    <a:srgbClr val="FFFFFF"/>
                  </a:solidFill>
                </a:rPr>
                <a:t>5</a:t>
              </a:r>
              <a:endParaRPr lang="en-GB" sz="1200" dirty="0">
                <a:solidFill>
                  <a:srgbClr val="FFFFFF"/>
                </a:solidFill>
              </a:endParaRPr>
            </a:p>
          </p:txBody>
        </p:sp>
        <p:sp>
          <p:nvSpPr>
            <p:cNvPr id="17" name="Oval 16"/>
            <p:cNvSpPr/>
            <p:nvPr/>
          </p:nvSpPr>
          <p:spPr bwMode="auto">
            <a:xfrm>
              <a:off x="4420262" y="1788116"/>
              <a:ext cx="302149" cy="302149"/>
            </a:xfrm>
            <a:prstGeom prst="ellipse">
              <a:avLst/>
            </a:prstGeom>
            <a:solidFill>
              <a:srgbClr val="00B0F0">
                <a:alpha val="8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a:solidFill>
                  <a:srgbClr val="FFFFFF"/>
                </a:solidFill>
              </a:endParaRPr>
            </a:p>
          </p:txBody>
        </p:sp>
        <p:sp>
          <p:nvSpPr>
            <p:cNvPr id="18" name="TextBox 17"/>
            <p:cNvSpPr txBox="1"/>
            <p:nvPr/>
          </p:nvSpPr>
          <p:spPr>
            <a:xfrm>
              <a:off x="4428213" y="1796067"/>
              <a:ext cx="282450" cy="276999"/>
            </a:xfrm>
            <a:prstGeom prst="rect">
              <a:avLst/>
            </a:prstGeom>
            <a:noFill/>
          </p:spPr>
          <p:txBody>
            <a:bodyPr wrap="none" rtlCol="0">
              <a:spAutoFit/>
            </a:bodyPr>
            <a:lstStyle/>
            <a:p>
              <a:r>
                <a:rPr lang="en-US" sz="1200" dirty="0">
                  <a:solidFill>
                    <a:srgbClr val="FFFFFF"/>
                  </a:solidFill>
                </a:rPr>
                <a:t>4</a:t>
              </a:r>
              <a:endParaRPr lang="en-GB" sz="1200" dirty="0">
                <a:solidFill>
                  <a:srgbClr val="FFFFFF"/>
                </a:solidFill>
              </a:endParaRPr>
            </a:p>
          </p:txBody>
        </p:sp>
      </p:grpSp>
      <p:sp>
        <p:nvSpPr>
          <p:cNvPr id="19" name="Content Placeholder 2"/>
          <p:cNvSpPr txBox="1">
            <a:spLocks/>
          </p:cNvSpPr>
          <p:nvPr/>
        </p:nvSpPr>
        <p:spPr>
          <a:xfrm>
            <a:off x="6112301" y="2371734"/>
            <a:ext cx="4458280" cy="4180042"/>
          </a:xfrm>
          <a:prstGeom prst="rect">
            <a:avLst/>
          </a:prstGeom>
        </p:spPr>
        <p:txBody>
          <a:bodyPr/>
          <a:lstStyle/>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IASI-NG</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Infrared Atmospheric Sounding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MWS</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Microwave Sounding</a:t>
            </a:r>
          </a:p>
          <a:p>
            <a:pPr marL="342900" indent="-342900" eaLnBrk="0" hangingPunct="0">
              <a:spcBef>
                <a:spcPct val="20000"/>
              </a:spcBef>
              <a:buClr>
                <a:srgbClr val="00B5E2"/>
              </a:buClr>
              <a:buFont typeface="+mj-lt"/>
              <a:buAutoNum type="arabicPeriod"/>
              <a:tabLst>
                <a:tab pos="542925" algn="l"/>
              </a:tabLst>
              <a:defRPr/>
            </a:pPr>
            <a:r>
              <a:rPr lang="en-US" sz="1800" kern="0" dirty="0" err="1">
                <a:solidFill>
                  <a:srgbClr val="FFFFFF"/>
                </a:solidFill>
                <a:latin typeface="Arial" panose="020B0604020202020204" pitchFamily="34" charset="0"/>
                <a:cs typeface="Arial" panose="020B0604020202020204" pitchFamily="34" charset="0"/>
              </a:rPr>
              <a:t>METImage</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Visible-Infrared Imaging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RO</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Radio Occultation</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3MI</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Multi-viewing, -channel, -</a:t>
            </a:r>
            <a:r>
              <a:rPr lang="en-US" sz="1800" b="0" kern="0" dirty="0" err="1">
                <a:solidFill>
                  <a:srgbClr val="FFFFFF"/>
                </a:solidFill>
                <a:latin typeface="Arial" panose="020B0604020202020204" pitchFamily="34" charset="0"/>
                <a:cs typeface="Arial" panose="020B0604020202020204" pitchFamily="34" charset="0"/>
              </a:rPr>
              <a:t>polarisation</a:t>
            </a:r>
            <a:r>
              <a:rPr lang="en-US" sz="1800" b="0" kern="0" dirty="0">
                <a:solidFill>
                  <a:srgbClr val="FFFFFF"/>
                </a:solidFill>
                <a:latin typeface="Arial" panose="020B0604020202020204" pitchFamily="34" charset="0"/>
                <a:cs typeface="Arial" panose="020B0604020202020204" pitchFamily="34" charset="0"/>
              </a:rPr>
              <a:t> Imaging</a:t>
            </a:r>
          </a:p>
          <a:p>
            <a:pPr marL="342900" indent="-342900" eaLnBrk="0" hangingPunct="0">
              <a:spcBef>
                <a:spcPct val="20000"/>
              </a:spcBef>
              <a:buClr>
                <a:srgbClr val="00B5E2"/>
              </a:buClr>
              <a:buFont typeface="+mj-lt"/>
              <a:buAutoNum type="arabicPeriod"/>
              <a:tabLst>
                <a:tab pos="542925" algn="l"/>
              </a:tabLst>
              <a:defRPr/>
            </a:pPr>
            <a:r>
              <a:rPr lang="en-US" sz="1800" kern="0" dirty="0">
                <a:solidFill>
                  <a:srgbClr val="FFFFFF"/>
                </a:solidFill>
                <a:latin typeface="Arial" panose="020B0604020202020204" pitchFamily="34" charset="0"/>
                <a:cs typeface="Arial" panose="020B0604020202020204" pitchFamily="34" charset="0"/>
              </a:rPr>
              <a:t>Copernicus Sentinel-5</a:t>
            </a:r>
            <a:br>
              <a:rPr lang="en-US" sz="1800" b="0" kern="0" dirty="0">
                <a:solidFill>
                  <a:srgbClr val="FFFFFF"/>
                </a:solidFill>
                <a:latin typeface="Arial" panose="020B0604020202020204" pitchFamily="34" charset="0"/>
                <a:cs typeface="Arial" panose="020B0604020202020204" pitchFamily="34" charset="0"/>
              </a:rPr>
            </a:br>
            <a:r>
              <a:rPr lang="en-US" sz="1800" b="0" kern="0" dirty="0">
                <a:solidFill>
                  <a:srgbClr val="FFFFFF"/>
                </a:solidFill>
                <a:latin typeface="Arial" panose="020B0604020202020204" pitchFamily="34" charset="0"/>
                <a:cs typeface="Arial" panose="020B0604020202020204" pitchFamily="34" charset="0"/>
              </a:rPr>
              <a:t>UN/VIS/NIR/SWIR Sounding</a:t>
            </a: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a:p>
            <a:pPr marL="342900" indent="-342900" eaLnBrk="0" hangingPunct="0">
              <a:spcBef>
                <a:spcPct val="20000"/>
              </a:spcBef>
              <a:buClr>
                <a:srgbClr val="00B5E2"/>
              </a:buClr>
              <a:buFont typeface="+mj-lt"/>
              <a:buAutoNum type="arabicPeriod"/>
              <a:tabLst>
                <a:tab pos="542925" algn="l"/>
              </a:tabLst>
              <a:defRPr/>
            </a:pPr>
            <a:endParaRPr lang="en-GB" sz="1800" b="0" kern="0" dirty="0">
              <a:solidFill>
                <a:srgbClr val="FFFFFF"/>
              </a:solidFill>
              <a:latin typeface="Arial" pitchFamily="34" charset="0"/>
              <a:cs typeface="Arial" pitchFamily="34" charset="0"/>
            </a:endParaRPr>
          </a:p>
        </p:txBody>
      </p:sp>
      <p:sp>
        <p:nvSpPr>
          <p:cNvPr id="20" name="TextBox 19">
            <a:extLst>
              <a:ext uri="{FF2B5EF4-FFF2-40B4-BE49-F238E27FC236}">
                <a16:creationId xmlns:a16="http://schemas.microsoft.com/office/drawing/2014/main" id="{8876DE4D-4547-5E34-00DC-2F9EE58DDAF7}"/>
              </a:ext>
            </a:extLst>
          </p:cNvPr>
          <p:cNvSpPr txBox="1"/>
          <p:nvPr/>
        </p:nvSpPr>
        <p:spPr>
          <a:xfrm>
            <a:off x="6911036" y="1472155"/>
            <a:ext cx="4211409" cy="646331"/>
          </a:xfrm>
          <a:prstGeom prst="rect">
            <a:avLst/>
          </a:prstGeom>
          <a:noFill/>
        </p:spPr>
        <p:txBody>
          <a:bodyPr wrap="none" rtlCol="0">
            <a:spAutoFit/>
          </a:bodyPr>
          <a:lstStyle/>
          <a:p>
            <a:r>
              <a:rPr lang="en-GB" sz="1800" dirty="0">
                <a:solidFill>
                  <a:srgbClr val="00B050"/>
                </a:solidFill>
                <a:latin typeface="Arial" panose="020B0604020202020204" pitchFamily="34" charset="0"/>
                <a:cs typeface="Arial" panose="020B0604020202020204" pitchFamily="34" charset="0"/>
              </a:rPr>
              <a:t>3MI: No onboard calibration device, </a:t>
            </a:r>
          </a:p>
          <a:p>
            <a:r>
              <a:rPr lang="en-GB" sz="1800" dirty="0">
                <a:solidFill>
                  <a:srgbClr val="00B050"/>
                </a:solidFill>
                <a:latin typeface="Arial" panose="020B0604020202020204" pitchFamily="34" charset="0"/>
                <a:cs typeface="Arial" panose="020B0604020202020204" pitchFamily="34" charset="0"/>
              </a:rPr>
              <a:t>Relying on vicarious calibration only</a:t>
            </a:r>
          </a:p>
        </p:txBody>
      </p:sp>
      <p:sp>
        <p:nvSpPr>
          <p:cNvPr id="21" name="Arrow: Curved Right 20">
            <a:extLst>
              <a:ext uri="{FF2B5EF4-FFF2-40B4-BE49-F238E27FC236}">
                <a16:creationId xmlns:a16="http://schemas.microsoft.com/office/drawing/2014/main" id="{77FDC8D5-86C6-CEED-F113-21A8600C72A5}"/>
              </a:ext>
            </a:extLst>
          </p:cNvPr>
          <p:cNvSpPr/>
          <p:nvPr/>
        </p:nvSpPr>
        <p:spPr bwMode="auto">
          <a:xfrm>
            <a:off x="5512583" y="3709193"/>
            <a:ext cx="657885" cy="1389083"/>
          </a:xfrm>
          <a:prstGeom prst="curvedRightArrow">
            <a:avLst/>
          </a:prstGeom>
          <a:solidFill>
            <a:srgbClr val="FFC0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2" name="Arrow: Curved Right 21">
            <a:extLst>
              <a:ext uri="{FF2B5EF4-FFF2-40B4-BE49-F238E27FC236}">
                <a16:creationId xmlns:a16="http://schemas.microsoft.com/office/drawing/2014/main" id="{E482DA10-B335-3E01-807D-6075C4C05E5D}"/>
              </a:ext>
            </a:extLst>
          </p:cNvPr>
          <p:cNvSpPr/>
          <p:nvPr/>
        </p:nvSpPr>
        <p:spPr bwMode="auto">
          <a:xfrm flipV="1">
            <a:off x="5512584" y="4753063"/>
            <a:ext cx="657885" cy="1186568"/>
          </a:xfrm>
          <a:prstGeom prst="curvedRightArrow">
            <a:avLst/>
          </a:prstGeom>
          <a:solidFill>
            <a:srgbClr val="FFC0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3" name="TextBox 22">
            <a:extLst>
              <a:ext uri="{FF2B5EF4-FFF2-40B4-BE49-F238E27FC236}">
                <a16:creationId xmlns:a16="http://schemas.microsoft.com/office/drawing/2014/main" id="{FAEA0E4E-FC23-F27A-62FA-0BE85168A498}"/>
              </a:ext>
            </a:extLst>
          </p:cNvPr>
          <p:cNvSpPr txBox="1"/>
          <p:nvPr/>
        </p:nvSpPr>
        <p:spPr>
          <a:xfrm>
            <a:off x="3943928" y="3942069"/>
            <a:ext cx="1518364" cy="923330"/>
          </a:xfrm>
          <a:prstGeom prst="rect">
            <a:avLst/>
          </a:prstGeom>
          <a:noFill/>
        </p:spPr>
        <p:txBody>
          <a:bodyPr wrap="none" rtlCol="0">
            <a:spAutoFit/>
          </a:bodyPr>
          <a:lstStyle/>
          <a:p>
            <a:r>
              <a:rPr lang="en-GB" sz="1800" dirty="0">
                <a:solidFill>
                  <a:srgbClr val="FFC000"/>
                </a:solidFill>
                <a:latin typeface="Arial" panose="020B0604020202020204" pitchFamily="34" charset="0"/>
                <a:cs typeface="Arial" panose="020B0604020202020204" pitchFamily="34" charset="0"/>
              </a:rPr>
              <a:t>Radiometric</a:t>
            </a:r>
          </a:p>
          <a:p>
            <a:r>
              <a:rPr lang="en-GB" sz="1800" dirty="0">
                <a:solidFill>
                  <a:srgbClr val="FFC000"/>
                </a:solidFill>
                <a:latin typeface="Arial" panose="020B0604020202020204" pitchFamily="34" charset="0"/>
                <a:cs typeface="Arial" panose="020B0604020202020204" pitchFamily="34" charset="0"/>
              </a:rPr>
              <a:t>Geometrical</a:t>
            </a:r>
          </a:p>
          <a:p>
            <a:r>
              <a:rPr lang="en-GB" sz="1800" dirty="0">
                <a:solidFill>
                  <a:srgbClr val="FFC000"/>
                </a:solidFill>
                <a:latin typeface="Arial" panose="020B0604020202020204" pitchFamily="34" charset="0"/>
                <a:cs typeface="Arial" panose="020B0604020202020204" pitchFamily="34" charset="0"/>
              </a:rPr>
              <a:t>X-</a:t>
            </a:r>
            <a:r>
              <a:rPr lang="en-GB" sz="1800" dirty="0" err="1">
                <a:solidFill>
                  <a:srgbClr val="FFC000"/>
                </a:solidFill>
                <a:latin typeface="Arial" panose="020B0604020202020204" pitchFamily="34" charset="0"/>
                <a:cs typeface="Arial" panose="020B0604020202020204" pitchFamily="34" charset="0"/>
              </a:rPr>
              <a:t>Calib</a:t>
            </a:r>
            <a:endParaRPr lang="en-GB" sz="1800" dirty="0">
              <a:solidFill>
                <a:srgbClr val="FFC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8384438-6C26-4653-DCAC-016587DF3453}"/>
              </a:ext>
            </a:extLst>
          </p:cNvPr>
          <p:cNvSpPr txBox="1"/>
          <p:nvPr/>
        </p:nvSpPr>
        <p:spPr>
          <a:xfrm>
            <a:off x="3943928" y="5098276"/>
            <a:ext cx="1095172" cy="646331"/>
          </a:xfrm>
          <a:prstGeom prst="rect">
            <a:avLst/>
          </a:prstGeom>
          <a:noFill/>
        </p:spPr>
        <p:txBody>
          <a:bodyPr wrap="none" rtlCol="0">
            <a:spAutoFit/>
          </a:bodyPr>
          <a:lstStyle/>
          <a:p>
            <a:r>
              <a:rPr lang="en-GB" sz="1800" dirty="0">
                <a:solidFill>
                  <a:srgbClr val="FFC000"/>
                </a:solidFill>
                <a:latin typeface="Arial" panose="020B0604020202020204" pitchFamily="34" charset="0"/>
                <a:cs typeface="Arial" panose="020B0604020202020204" pitchFamily="34" charset="0"/>
              </a:rPr>
              <a:t>Spectral</a:t>
            </a:r>
          </a:p>
          <a:p>
            <a:r>
              <a:rPr lang="en-GB" sz="1800" dirty="0">
                <a:solidFill>
                  <a:srgbClr val="FFC000"/>
                </a:solidFill>
                <a:latin typeface="Arial" panose="020B0604020202020204" pitchFamily="34" charset="0"/>
                <a:cs typeface="Arial" panose="020B0604020202020204" pitchFamily="34" charset="0"/>
              </a:rPr>
              <a:t>X-</a:t>
            </a:r>
            <a:r>
              <a:rPr lang="en-GB" sz="1800" dirty="0" err="1">
                <a:solidFill>
                  <a:srgbClr val="FFC000"/>
                </a:solidFill>
                <a:latin typeface="Arial" panose="020B0604020202020204" pitchFamily="34" charset="0"/>
                <a:cs typeface="Arial" panose="020B0604020202020204" pitchFamily="34" charset="0"/>
              </a:rPr>
              <a:t>Calib</a:t>
            </a:r>
            <a:endParaRPr lang="en-GB" sz="1800" dirty="0">
              <a:solidFill>
                <a:srgbClr val="FFC000"/>
              </a:solidFill>
              <a:latin typeface="Arial" panose="020B0604020202020204" pitchFamily="34" charset="0"/>
              <a:cs typeface="Arial" panose="020B0604020202020204" pitchFamily="34" charset="0"/>
            </a:endParaRPr>
          </a:p>
        </p:txBody>
      </p:sp>
      <p:sp>
        <p:nvSpPr>
          <p:cNvPr id="30" name="Arrow: Curved Right 29">
            <a:extLst>
              <a:ext uri="{FF2B5EF4-FFF2-40B4-BE49-F238E27FC236}">
                <a16:creationId xmlns:a16="http://schemas.microsoft.com/office/drawing/2014/main" id="{D6C9AC5D-AF43-98B7-08CC-A7FE19B0B963}"/>
              </a:ext>
            </a:extLst>
          </p:cNvPr>
          <p:cNvSpPr/>
          <p:nvPr/>
        </p:nvSpPr>
        <p:spPr bwMode="auto">
          <a:xfrm rot="7512913">
            <a:off x="9439008" y="3419148"/>
            <a:ext cx="657885" cy="1476801"/>
          </a:xfrm>
          <a:prstGeom prst="curvedRightArrow">
            <a:avLst/>
          </a:prstGeom>
          <a:solidFill>
            <a:schemeClr val="tx1">
              <a:lumMod val="40000"/>
              <a:lumOff val="6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31" name="TextBox 30">
            <a:extLst>
              <a:ext uri="{FF2B5EF4-FFF2-40B4-BE49-F238E27FC236}">
                <a16:creationId xmlns:a16="http://schemas.microsoft.com/office/drawing/2014/main" id="{DCC04E68-A006-7C7C-05D6-4320146175E4}"/>
              </a:ext>
            </a:extLst>
          </p:cNvPr>
          <p:cNvSpPr txBox="1"/>
          <p:nvPr/>
        </p:nvSpPr>
        <p:spPr>
          <a:xfrm>
            <a:off x="9873737" y="2921168"/>
            <a:ext cx="2108269" cy="923330"/>
          </a:xfrm>
          <a:prstGeom prst="rect">
            <a:avLst/>
          </a:prstGeom>
          <a:noFill/>
        </p:spPr>
        <p:txBody>
          <a:bodyPr wrap="none" rtlCol="0">
            <a:spAutoFit/>
          </a:bodyPr>
          <a:lstStyle/>
          <a:p>
            <a:r>
              <a:rPr lang="en-GB" sz="1800" dirty="0">
                <a:solidFill>
                  <a:schemeClr val="tx1">
                    <a:lumMod val="40000"/>
                    <a:lumOff val="60000"/>
                  </a:schemeClr>
                </a:solidFill>
                <a:latin typeface="Arial" panose="020B0604020202020204" pitchFamily="34" charset="0"/>
                <a:cs typeface="Arial" panose="020B0604020202020204" pitchFamily="34" charset="0"/>
              </a:rPr>
              <a:t>Degradation</a:t>
            </a:r>
          </a:p>
          <a:p>
            <a:r>
              <a:rPr lang="en-GB" sz="1800" dirty="0">
                <a:solidFill>
                  <a:schemeClr val="tx1">
                    <a:lumMod val="40000"/>
                    <a:lumOff val="60000"/>
                  </a:schemeClr>
                </a:solidFill>
                <a:latin typeface="Arial" panose="020B0604020202020204" pitchFamily="34" charset="0"/>
                <a:cs typeface="Arial" panose="020B0604020202020204" pitchFamily="34" charset="0"/>
              </a:rPr>
              <a:t>Monitoring</a:t>
            </a:r>
          </a:p>
          <a:p>
            <a:r>
              <a:rPr lang="en-GB" sz="1800" dirty="0">
                <a:solidFill>
                  <a:schemeClr val="tx1">
                    <a:lumMod val="40000"/>
                    <a:lumOff val="60000"/>
                  </a:schemeClr>
                </a:solidFill>
                <a:latin typeface="Arial" panose="020B0604020202020204" pitchFamily="34" charset="0"/>
                <a:cs typeface="Arial" panose="020B0604020202020204" pitchFamily="34" charset="0"/>
              </a:rPr>
              <a:t>e.g. solar diffuser</a:t>
            </a:r>
          </a:p>
        </p:txBody>
      </p:sp>
      <p:sp>
        <p:nvSpPr>
          <p:cNvPr id="25" name="TextBox 24">
            <a:extLst>
              <a:ext uri="{FF2B5EF4-FFF2-40B4-BE49-F238E27FC236}">
                <a16:creationId xmlns:a16="http://schemas.microsoft.com/office/drawing/2014/main" id="{1638CA1B-C2D2-72A9-2DD4-109157C13229}"/>
              </a:ext>
            </a:extLst>
          </p:cNvPr>
          <p:cNvSpPr txBox="1"/>
          <p:nvPr/>
        </p:nvSpPr>
        <p:spPr>
          <a:xfrm>
            <a:off x="109791" y="4398947"/>
            <a:ext cx="3744265" cy="923330"/>
          </a:xfrm>
          <a:prstGeom prst="rect">
            <a:avLst/>
          </a:prstGeom>
          <a:noFill/>
        </p:spPr>
        <p:txBody>
          <a:bodyPr wrap="square" rtlCol="0">
            <a:spAutoFit/>
          </a:bodyPr>
          <a:lstStyle/>
          <a:p>
            <a:r>
              <a:rPr lang="en-GB" sz="1800" dirty="0">
                <a:solidFill>
                  <a:srgbClr val="FFC000"/>
                </a:solidFill>
                <a:latin typeface="Arial" panose="020B0604020202020204" pitchFamily="34" charset="0"/>
                <a:cs typeface="Arial" panose="020B0604020202020204" pitchFamily="34" charset="0"/>
              </a:rPr>
              <a:t>New challenge:</a:t>
            </a:r>
          </a:p>
          <a:p>
            <a:r>
              <a:rPr lang="en-GB" sz="1800" dirty="0">
                <a:solidFill>
                  <a:srgbClr val="FFC000"/>
                </a:solidFill>
                <a:latin typeface="Arial" panose="020B0604020202020204" pitchFamily="34" charset="0"/>
                <a:cs typeface="Arial" panose="020B0604020202020204" pitchFamily="34" charset="0"/>
              </a:rPr>
              <a:t>In-flight Polarisation Calibration</a:t>
            </a:r>
          </a:p>
          <a:p>
            <a:r>
              <a:rPr lang="en-GB" sz="1800" dirty="0">
                <a:solidFill>
                  <a:srgbClr val="FFC000"/>
                </a:solidFill>
                <a:latin typeface="Arial" panose="020B0604020202020204" pitchFamily="34" charset="0"/>
                <a:cs typeface="Arial" panose="020B0604020202020204" pitchFamily="34" charset="0"/>
              </a:rPr>
              <a:t>(see talk from Bertrand Fougnie) </a:t>
            </a:r>
          </a:p>
        </p:txBody>
      </p:sp>
      <p:sp>
        <p:nvSpPr>
          <p:cNvPr id="3" name="Rectangle 2">
            <a:extLst>
              <a:ext uri="{FF2B5EF4-FFF2-40B4-BE49-F238E27FC236}">
                <a16:creationId xmlns:a16="http://schemas.microsoft.com/office/drawing/2014/main" id="{813445CC-5813-6496-87E4-2AD20509D189}"/>
              </a:ext>
            </a:extLst>
          </p:cNvPr>
          <p:cNvSpPr/>
          <p:nvPr/>
        </p:nvSpPr>
        <p:spPr bwMode="auto">
          <a:xfrm>
            <a:off x="6442161" y="4828743"/>
            <a:ext cx="3869737" cy="829674"/>
          </a:xfrm>
          <a:prstGeom prst="rect">
            <a:avLst/>
          </a:prstGeom>
          <a:noFill/>
          <a:ln w="76200" cap="flat" cmpd="sng" algn="ctr">
            <a:solidFill>
              <a:srgbClr val="00B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spTree>
    <p:extLst>
      <p:ext uri="{BB962C8B-B14F-4D97-AF65-F5344CB8AC3E}">
        <p14:creationId xmlns:p14="http://schemas.microsoft.com/office/powerpoint/2010/main" val="17172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p:bldP spid="24" grpId="0"/>
      <p:bldP spid="30" grpId="0" animBg="1"/>
      <p:bldP spid="31" grpId="0"/>
      <p:bldP spid="25"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0FDE2-58D2-5FAA-F7DB-C63DF34427B5}"/>
              </a:ext>
            </a:extLst>
          </p:cNvPr>
          <p:cNvSpPr>
            <a:spLocks noGrp="1"/>
          </p:cNvSpPr>
          <p:nvPr>
            <p:ph type="title"/>
          </p:nvPr>
        </p:nvSpPr>
        <p:spPr/>
        <p:txBody>
          <a:bodyPr/>
          <a:lstStyle/>
          <a:p>
            <a:r>
              <a:rPr lang="en-US" sz="3446" dirty="0">
                <a:solidFill>
                  <a:schemeClr val="bg1"/>
                </a:solidFill>
                <a:latin typeface="Arial" pitchFamily="34" charset="0"/>
                <a:ea typeface="+mj-ea"/>
                <a:cs typeface="Arial" pitchFamily="34" charset="0"/>
              </a:rPr>
              <a:t>Key Meteorological Information from EPS-SG Mission</a:t>
            </a:r>
            <a:endParaRPr lang="en-GB" dirty="0"/>
          </a:p>
        </p:txBody>
      </p:sp>
      <p:sp>
        <p:nvSpPr>
          <p:cNvPr id="5" name="TextBox 4">
            <a:extLst>
              <a:ext uri="{FF2B5EF4-FFF2-40B4-BE49-F238E27FC236}">
                <a16:creationId xmlns:a16="http://schemas.microsoft.com/office/drawing/2014/main" id="{78601147-97C4-3D59-0F8F-A45C45E67408}"/>
              </a:ext>
            </a:extLst>
          </p:cNvPr>
          <p:cNvSpPr txBox="1"/>
          <p:nvPr/>
        </p:nvSpPr>
        <p:spPr>
          <a:xfrm>
            <a:off x="824933" y="1212186"/>
            <a:ext cx="10773017" cy="5009833"/>
          </a:xfrm>
          <a:prstGeom prst="rect">
            <a:avLst/>
          </a:prstGeom>
          <a:solidFill>
            <a:schemeClr val="tx1">
              <a:alpha val="69000"/>
            </a:schemeClr>
          </a:solidFill>
        </p:spPr>
        <p:txBody>
          <a:bodyPr wrap="square" rtlCol="0">
            <a:spAutoFit/>
          </a:bodyPr>
          <a:lstStyle/>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Vertical profiles of temperature and humidity, even in cloudy cases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Wind vectors of the troposphere in polar regions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Optical and physical properties of clouds and aerosols including volcanic ash</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Vertical profiles of many atmospheric gases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Sea surface temperature, ocean surface wind vectors and sea-ice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Precipitation, soil moisture and snow cover</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Land surface parameters, fire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Ionospheric electron content </a:t>
            </a:r>
          </a:p>
        </p:txBody>
      </p:sp>
    </p:spTree>
    <p:extLst>
      <p:ext uri="{BB962C8B-B14F-4D97-AF65-F5344CB8AC3E}">
        <p14:creationId xmlns:p14="http://schemas.microsoft.com/office/powerpoint/2010/main" val="663399531"/>
      </p:ext>
    </p:extLst>
  </p:cSld>
  <p:clrMapOvr>
    <a:masterClrMapping/>
  </p:clrMapOvr>
  <p:transition/>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2.xml><?xml version="1.0" encoding="utf-8"?>
<a:theme xmlns:a="http://schemas.openxmlformats.org/drawingml/2006/main" name="4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3.xml><?xml version="1.0" encoding="utf-8"?>
<a:theme xmlns:a="http://schemas.openxmlformats.org/drawingml/2006/main" name="Corporate Template">
  <a:themeElements>
    <a:clrScheme name="EUMETSAT">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Font">
      <a:majorFont>
        <a:latin typeface="Bahnschrift SemiBold"/>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Corporate)" id="{700658B4-1887-4E74-8C09-D39B3D14ACA5}" vid="{7AB13581-7F32-47D6-B0F7-E1217CBC87BF}"/>
    </a:ext>
  </a:extLst>
</a:theme>
</file>

<file path=ppt/theme/theme4.xml><?xml version="1.0" encoding="utf-8"?>
<a:theme xmlns:a="http://schemas.openxmlformats.org/drawingml/2006/main" name="3_Programme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dirty="0">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Programmes)" id="{4CD0C685-E8B2-479C-8DD6-3527AD1B3464}" vid="{65B87853-DECE-41D6-9D35-5899237FF6B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e41b720-5404-4d66-b2a9-245407d2cd3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E16B1E4CF7D741A75CF35C9EE064DF" ma:contentTypeVersion="16" ma:contentTypeDescription="Create a new document." ma:contentTypeScope="" ma:versionID="d92edd430a61e19b433c685e529bf248">
  <xsd:schema xmlns:xsd="http://www.w3.org/2001/XMLSchema" xmlns:xs="http://www.w3.org/2001/XMLSchema" xmlns:p="http://schemas.microsoft.com/office/2006/metadata/properties" xmlns:ns3="1e41b720-5404-4d66-b2a9-245407d2cd3e" xmlns:ns4="06b08dc2-c207-4fd2-bf87-8e5cf14a1749" targetNamespace="http://schemas.microsoft.com/office/2006/metadata/properties" ma:root="true" ma:fieldsID="4040a3b0bed72b27f41ebfcad64ce749" ns3:_="" ns4:_="">
    <xsd:import namespace="1e41b720-5404-4d66-b2a9-245407d2cd3e"/>
    <xsd:import namespace="06b08dc2-c207-4fd2-bf87-8e5cf14a17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Location"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1b720-5404-4d66-b2a9-245407d2c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08dc2-c207-4fd2-bf87-8e5cf14a174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E54EF-C6F6-4EBC-AAEA-8E6E9D87420C}">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06b08dc2-c207-4fd2-bf87-8e5cf14a1749"/>
    <ds:schemaRef ds:uri="http://purl.org/dc/elements/1.1/"/>
    <ds:schemaRef ds:uri="http://schemas.microsoft.com/office/2006/metadata/properties"/>
    <ds:schemaRef ds:uri="1e41b720-5404-4d66-b2a9-245407d2cd3e"/>
    <ds:schemaRef ds:uri="http://www.w3.org/XML/1998/namespace"/>
    <ds:schemaRef ds:uri="http://purl.org/dc/terms/"/>
  </ds:schemaRefs>
</ds:datastoreItem>
</file>

<file path=customXml/itemProps2.xml><?xml version="1.0" encoding="utf-8"?>
<ds:datastoreItem xmlns:ds="http://schemas.openxmlformats.org/officeDocument/2006/customXml" ds:itemID="{33F4B751-D642-4991-9FCA-6139D2694114}">
  <ds:schemaRefs>
    <ds:schemaRef ds:uri="http://schemas.microsoft.com/sharepoint/v3/contenttype/forms"/>
  </ds:schemaRefs>
</ds:datastoreItem>
</file>

<file path=customXml/itemProps3.xml><?xml version="1.0" encoding="utf-8"?>
<ds:datastoreItem xmlns:ds="http://schemas.openxmlformats.org/officeDocument/2006/customXml" ds:itemID="{40F04EB1-B192-4950-AA0D-78B6CD647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41b720-5404-4d66-b2a9-245407d2cd3e"/>
    <ds:schemaRef ds:uri="06b08dc2-c207-4fd2-bf87-8e5cf14a17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(viewgraph VWG) Landscape Template</Template>
  <TotalTime>15926</TotalTime>
  <Words>3262</Words>
  <Application>Microsoft Office PowerPoint</Application>
  <PresentationFormat>Widescreen</PresentationFormat>
  <Paragraphs>702</Paragraphs>
  <Slides>32</Slides>
  <Notes>4</Notes>
  <HiddenSlides>2</HiddenSlides>
  <MMClips>2</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49" baseType="lpstr">
      <vt:lpstr>ＭＳ Ｐゴシック</vt:lpstr>
      <vt:lpstr>Arial</vt:lpstr>
      <vt:lpstr>Bahnschrift Light</vt:lpstr>
      <vt:lpstr>Bahnschrift SemiLight</vt:lpstr>
      <vt:lpstr>Century Gothic</vt:lpstr>
      <vt:lpstr>Dosis</vt:lpstr>
      <vt:lpstr>Helvetica</vt:lpstr>
      <vt:lpstr>Roboto</vt:lpstr>
      <vt:lpstr>Symbol</vt:lpstr>
      <vt:lpstr>Tahoma</vt:lpstr>
      <vt:lpstr>Times New Roman</vt:lpstr>
      <vt:lpstr>Wingdings</vt:lpstr>
      <vt:lpstr>Viewgraph Landscape Template</vt:lpstr>
      <vt:lpstr>4_Viewgraph Landscape Template</vt:lpstr>
      <vt:lpstr>Corporate Template</vt:lpstr>
      <vt:lpstr>3_Programmes Template</vt:lpstr>
      <vt:lpstr>Clip</vt:lpstr>
      <vt:lpstr>PowerPoint Presentation</vt:lpstr>
      <vt:lpstr>Programme Status - Overview</vt:lpstr>
      <vt:lpstr>Metop &amp; Metop-SG Orbit Phasing Proposal (Flight Direction is CCW)</vt:lpstr>
      <vt:lpstr>EPS-SG Data Missions: Global Mission</vt:lpstr>
      <vt:lpstr>EPS-SG Data Missions: Regional Mission</vt:lpstr>
      <vt:lpstr>EPS-SG Data Missions: Local Mission</vt:lpstr>
      <vt:lpstr>EPS-SG Programme Objectives</vt:lpstr>
      <vt:lpstr>EPS-SG A Sounding and Imagery Mission</vt:lpstr>
      <vt:lpstr>Key Meteorological Information from EPS-SG Mission</vt:lpstr>
      <vt:lpstr>EPS-SG Sounding missions: Enhancements and Innovations</vt:lpstr>
      <vt:lpstr>EPS-SG  Imaging Missions: Enhancements and Innovations</vt:lpstr>
      <vt:lpstr>EPS-SG A Sounding and Imagery Mission</vt:lpstr>
      <vt:lpstr>MWS Scanning Characteristics</vt:lpstr>
      <vt:lpstr>MWS: Range of Footprint Sizes</vt:lpstr>
      <vt:lpstr>MWS: Channel Performance Requirements</vt:lpstr>
      <vt:lpstr>EPS-SG B Microwave Imagery Missions</vt:lpstr>
      <vt:lpstr>Main channels of EPS-SG MWI and ICI in spectrum</vt:lpstr>
      <vt:lpstr>MWI and ICI scanning characteristics</vt:lpstr>
      <vt:lpstr>EPS-SG microwave missions</vt:lpstr>
      <vt:lpstr>EPS Sterna: Complementary to EPS-SG</vt:lpstr>
      <vt:lpstr>Objectives of the mission </vt:lpstr>
      <vt:lpstr>Constellation architecture</vt:lpstr>
      <vt:lpstr>Overall system overview - space segment</vt:lpstr>
      <vt:lpstr>PowerPoint Presentation</vt:lpstr>
      <vt:lpstr>Programme Status – SAF Network</vt:lpstr>
      <vt:lpstr>Programme Status – Local Processors</vt:lpstr>
      <vt:lpstr>Programme Status – Cal/Val Planning</vt:lpstr>
      <vt:lpstr>Test Data for user familiarisation</vt:lpstr>
      <vt:lpstr>PowerPoint Presentation</vt:lpstr>
      <vt:lpstr>Summary on EPS-SG Mission (1/2)</vt:lpstr>
      <vt:lpstr>Summary on EPS-SG Mission (2/2)</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Killick</dc:creator>
  <cp:lastModifiedBy>Thierry Marbach</cp:lastModifiedBy>
  <cp:revision>602</cp:revision>
  <cp:lastPrinted>2018-07-26T09:58:26Z</cp:lastPrinted>
  <dcterms:created xsi:type="dcterms:W3CDTF">2018-04-30T10:45:11Z</dcterms:created>
  <dcterms:modified xsi:type="dcterms:W3CDTF">2024-03-11T08:24:16Z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0x01010099E16B1E4CF7D741A75CF35C9EE064DF</vt:lpwstr>
  </property>
  <property fmtid="{D5CDD505-2E9C-101B-9397-08002B2CF9AE}" pid="14" name="DM_DOCNUM">
    <vt:lpwstr>1403958</vt:lpwstr>
  </property>
  <property fmtid="{D5CDD505-2E9C-101B-9397-08002B2CF9AE}" pid="15" name="DM_DOCNAME">
    <vt:lpwstr>20240311_ GSCIS Annual_Meeting</vt:lpwstr>
  </property>
  <property fmtid="{D5CDD505-2E9C-101B-9397-08002B2CF9AE}" pid="16" name="DM_AUTHOR">
    <vt:lpwstr>Thierry Marbach</vt:lpwstr>
  </property>
  <property fmtid="{D5CDD505-2E9C-101B-9397-08002B2CF9AE}" pid="17" name="DM_E_DOC_NO">
    <vt:lpwstr>EUM/RSP/VWG/24/1403958</vt:lpwstr>
  </property>
  <property fmtid="{D5CDD505-2E9C-101B-9397-08002B2CF9AE}" pid="18" name="DM_E_VER_NO">
    <vt:lpwstr>1 Draft</vt:lpwstr>
  </property>
  <property fmtid="{D5CDD505-2E9C-101B-9397-08002B2CF9AE}" pid="19" name="DM_E_ISS_DATE">
    <vt:lpwstr>7 March 2024</vt:lpwstr>
  </property>
  <property fmtid="{D5CDD505-2E9C-101B-9397-08002B2CF9AE}" pid="20" name="DM_E_FROM_PERS2">
    <vt:lpwstr/>
  </property>
  <property fmtid="{D5CDD505-2E9C-101B-9397-08002B2CF9AE}" pid="21" name="DM_E_CONFID">
    <vt:lpwstr/>
  </property>
  <property fmtid="{D5CDD505-2E9C-101B-9397-08002B2CF9AE}" pid="22" name="DM_E_WBS_CODE">
    <vt:lpwstr/>
  </property>
  <property fmtid="{D5CDD505-2E9C-101B-9397-08002B2CF9AE}" pid="23" name="DM_E_DISTRIB">
    <vt:lpwstr/>
  </property>
  <property fmtid="{D5CDD505-2E9C-101B-9397-08002B2CF9AE}" pid="24" name="DIGITAL_SIGNATURE">
    <vt:lpwstr/>
  </property>
</Properties>
</file>