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drawingml.diagramColors+xml" PartName="/ppt/diagrams/colors1.xml"/>
  <Override ContentType="application/vnd.openxmlformats-officedocument.drawingml.diagramData+xml" PartName="/ppt/diagrams/data1.xml"/>
  <Override ContentType="application/vnd.ms-office.drawingml.diagramDrawing+xml" PartName="/ppt/diagrams/drawing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ms-powerpoint.revisioninfo+xml" PartName="/ppt/revisionInfo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51"/>
  </p:notesMasterIdLst>
  <p:handoutMasterIdLst>
    <p:handoutMasterId r:id="rId52"/>
  </p:handoutMasterIdLst>
  <p:sldIdLst>
    <p:sldId id="687" r:id="rId5"/>
    <p:sldId id="695" r:id="rId6"/>
    <p:sldId id="702" r:id="rId7"/>
    <p:sldId id="686" r:id="rId8"/>
    <p:sldId id="703" r:id="rId9"/>
    <p:sldId id="704" r:id="rId10"/>
    <p:sldId id="735" r:id="rId11"/>
    <p:sldId id="736" r:id="rId12"/>
    <p:sldId id="722" r:id="rId13"/>
    <p:sldId id="731" r:id="rId14"/>
    <p:sldId id="740" r:id="rId15"/>
    <p:sldId id="733" r:id="rId16"/>
    <p:sldId id="707" r:id="rId17"/>
    <p:sldId id="699" r:id="rId18"/>
    <p:sldId id="698" r:id="rId19"/>
    <p:sldId id="734" r:id="rId20"/>
    <p:sldId id="711" r:id="rId21"/>
    <p:sldId id="713" r:id="rId22"/>
    <p:sldId id="714" r:id="rId23"/>
    <p:sldId id="720" r:id="rId24"/>
    <p:sldId id="689" r:id="rId25"/>
    <p:sldId id="631" r:id="rId26"/>
    <p:sldId id="690" r:id="rId27"/>
    <p:sldId id="691" r:id="rId28"/>
    <p:sldId id="692" r:id="rId29"/>
    <p:sldId id="652" r:id="rId30"/>
    <p:sldId id="629" r:id="rId31"/>
    <p:sldId id="662" r:id="rId32"/>
    <p:sldId id="693" r:id="rId33"/>
    <p:sldId id="694" r:id="rId34"/>
    <p:sldId id="663" r:id="rId35"/>
    <p:sldId id="737" r:id="rId36"/>
    <p:sldId id="617" r:id="rId37"/>
    <p:sldId id="664" r:id="rId38"/>
    <p:sldId id="665" r:id="rId39"/>
    <p:sldId id="666" r:id="rId40"/>
    <p:sldId id="667" r:id="rId41"/>
    <p:sldId id="650" r:id="rId42"/>
    <p:sldId id="738" r:id="rId43"/>
    <p:sldId id="616" r:id="rId44"/>
    <p:sldId id="635" r:id="rId45"/>
    <p:sldId id="605" r:id="rId46"/>
    <p:sldId id="668" r:id="rId47"/>
    <p:sldId id="669" r:id="rId48"/>
    <p:sldId id="670" r:id="rId49"/>
    <p:sldId id="739" r:id="rId50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96B26E-EFAB-4577-BC2D-DF30EE2D88B3}" v="756" dt="2024-03-10T22:00:27.2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84480" autoAdjust="0"/>
  </p:normalViewPr>
  <p:slideViewPr>
    <p:cSldViewPr snapToGrid="0">
      <p:cViewPr varScale="1">
        <p:scale>
          <a:sx n="56" d="100"/>
          <a:sy n="56" d="100"/>
        </p:scale>
        <p:origin x="1008" y="5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?><Relationships xmlns="http://schemas.openxmlformats.org/package/2006/relationships"><Relationship Target="slides/slide9.xml" Type="http://schemas.openxmlformats.org/officeDocument/2006/relationships/slide" Id="rId13"></Relationship><Relationship Target="slides/slide14.xml" Type="http://schemas.openxmlformats.org/officeDocument/2006/relationships/slide" Id="rId18"></Relationship><Relationship Target="slides/slide22.xml" Type="http://schemas.openxmlformats.org/officeDocument/2006/relationships/slide" Id="rId26"></Relationship><Relationship Target="slides/slide35.xml" Type="http://schemas.openxmlformats.org/officeDocument/2006/relationships/slide" Id="rId39"></Relationship><Relationship Target="slides/slide17.xml" Type="http://schemas.openxmlformats.org/officeDocument/2006/relationships/slide" Id="rId21"></Relationship><Relationship Target="slides/slide30.xml" Type="http://schemas.openxmlformats.org/officeDocument/2006/relationships/slide" Id="rId34"></Relationship><Relationship Target="slides/slide38.xml" Type="http://schemas.openxmlformats.org/officeDocument/2006/relationships/slide" Id="rId42"></Relationship><Relationship Target="slides/slide43.xml" Type="http://schemas.openxmlformats.org/officeDocument/2006/relationships/slide" Id="rId47"></Relationship><Relationship Target="slides/slide46.xml" Type="http://schemas.openxmlformats.org/officeDocument/2006/relationships/slide" Id="rId50"></Relationship><Relationship Target="theme/theme1.xml" Type="http://schemas.openxmlformats.org/officeDocument/2006/relationships/theme" Id="rId55"></Relationship><Relationship Target="slides/slide3.xml" Type="http://schemas.openxmlformats.org/officeDocument/2006/relationships/slide" Id="rId7"></Relationship><Relationship Target="../customXml/item2.xml" Type="http://schemas.openxmlformats.org/officeDocument/2006/relationships/customXml" Id="rId2"></Relationship><Relationship Target="slides/slide12.xml" Type="http://schemas.openxmlformats.org/officeDocument/2006/relationships/slide" Id="rId16"></Relationship><Relationship Target="slides/slide25.xml" Type="http://schemas.openxmlformats.org/officeDocument/2006/relationships/slide" Id="rId29"></Relationship><Relationship Target="slides/slide7.xml" Type="http://schemas.openxmlformats.org/officeDocument/2006/relationships/slide" Id="rId11"></Relationship><Relationship Target="slides/slide20.xml" Type="http://schemas.openxmlformats.org/officeDocument/2006/relationships/slide" Id="rId24"></Relationship><Relationship Target="slides/slide28.xml" Type="http://schemas.openxmlformats.org/officeDocument/2006/relationships/slide" Id="rId32"></Relationship><Relationship Target="slides/slide33.xml" Type="http://schemas.openxmlformats.org/officeDocument/2006/relationships/slide" Id="rId37"></Relationship><Relationship Target="slides/slide36.xml" Type="http://schemas.openxmlformats.org/officeDocument/2006/relationships/slide" Id="rId40"></Relationship><Relationship Target="slides/slide41.xml" Type="http://schemas.openxmlformats.org/officeDocument/2006/relationships/slide" Id="rId45"></Relationship><Relationship Target="presProps.xml" Type="http://schemas.openxmlformats.org/officeDocument/2006/relationships/presProps" Id="rId53"></Relationship><Relationship Target="slides/slide1.xml" Type="http://schemas.openxmlformats.org/officeDocument/2006/relationships/slide" Id="rId5"></Relationship><Relationship Target="slides/slide15.xml" Type="http://schemas.openxmlformats.org/officeDocument/2006/relationships/slide" Id="rId19"></Relationship><Relationship Target="slideMasters/slideMaster1.xml" Type="http://schemas.openxmlformats.org/officeDocument/2006/relationships/slideMaster" Id="rId4"></Relationship><Relationship Target="slides/slide5.xml" Type="http://schemas.openxmlformats.org/officeDocument/2006/relationships/slide" Id="rId9"></Relationship><Relationship Target="slides/slide10.xml" Type="http://schemas.openxmlformats.org/officeDocument/2006/relationships/slide" Id="rId14"></Relationship><Relationship Target="slides/slide18.xml" Type="http://schemas.openxmlformats.org/officeDocument/2006/relationships/slide" Id="rId22"></Relationship><Relationship Target="slides/slide23.xml" Type="http://schemas.openxmlformats.org/officeDocument/2006/relationships/slide" Id="rId27"></Relationship><Relationship Target="slides/slide26.xml" Type="http://schemas.openxmlformats.org/officeDocument/2006/relationships/slide" Id="rId30"></Relationship><Relationship Target="slides/slide31.xml" Type="http://schemas.openxmlformats.org/officeDocument/2006/relationships/slide" Id="rId35"></Relationship><Relationship Target="slides/slide39.xml" Type="http://schemas.openxmlformats.org/officeDocument/2006/relationships/slide" Id="rId43"></Relationship><Relationship Target="slides/slide44.xml" Type="http://schemas.openxmlformats.org/officeDocument/2006/relationships/slide" Id="rId48"></Relationship><Relationship Target="tableStyles.xml" Type="http://schemas.openxmlformats.org/officeDocument/2006/relationships/tableStyles" Id="rId56"></Relationship><Relationship Target="slides/slide4.xml" Type="http://schemas.openxmlformats.org/officeDocument/2006/relationships/slide" Id="rId8"></Relationship><Relationship Target="notesMasters/notesMaster1.xml" Type="http://schemas.openxmlformats.org/officeDocument/2006/relationships/notesMaster" Id="rId51"></Relationship><Relationship Target="../customXml/item3.xml" Type="http://schemas.openxmlformats.org/officeDocument/2006/relationships/customXml" Id="rId3"></Relationship><Relationship Target="slides/slide8.xml" Type="http://schemas.openxmlformats.org/officeDocument/2006/relationships/slide" Id="rId12"></Relationship><Relationship Target="slides/slide13.xml" Type="http://schemas.openxmlformats.org/officeDocument/2006/relationships/slide" Id="rId17"></Relationship><Relationship Target="slides/slide21.xml" Type="http://schemas.openxmlformats.org/officeDocument/2006/relationships/slide" Id="rId25"></Relationship><Relationship Target="slides/slide29.xml" Type="http://schemas.openxmlformats.org/officeDocument/2006/relationships/slide" Id="rId33"></Relationship><Relationship Target="slides/slide34.xml" Type="http://schemas.openxmlformats.org/officeDocument/2006/relationships/slide" Id="rId38"></Relationship><Relationship Target="slides/slide42.xml" Type="http://schemas.openxmlformats.org/officeDocument/2006/relationships/slide" Id="rId46"></Relationship><Relationship Target="slides/slide16.xml" Type="http://schemas.openxmlformats.org/officeDocument/2006/relationships/slide" Id="rId20"></Relationship><Relationship Target="slides/slide37.xml" Type="http://schemas.openxmlformats.org/officeDocument/2006/relationships/slide" Id="rId41"></Relationship><Relationship Target="viewProps.xml" Type="http://schemas.openxmlformats.org/officeDocument/2006/relationships/viewProps" Id="rId54"></Relationship><Relationship Target="../customXml/item1.xml" Type="http://schemas.openxmlformats.org/officeDocument/2006/relationships/customXml" Id="rId1"></Relationship><Relationship Target="slides/slide2.xml" Type="http://schemas.openxmlformats.org/officeDocument/2006/relationships/slide" Id="rId6"></Relationship><Relationship Target="slides/slide11.xml" Type="http://schemas.openxmlformats.org/officeDocument/2006/relationships/slide" Id="rId15"></Relationship><Relationship Target="slides/slide19.xml" Type="http://schemas.openxmlformats.org/officeDocument/2006/relationships/slide" Id="rId23"></Relationship><Relationship Target="slides/slide24.xml" Type="http://schemas.openxmlformats.org/officeDocument/2006/relationships/slide" Id="rId28"></Relationship><Relationship Target="slides/slide32.xml" Type="http://schemas.openxmlformats.org/officeDocument/2006/relationships/slide" Id="rId36"></Relationship><Relationship Target="slides/slide45.xml" Type="http://schemas.openxmlformats.org/officeDocument/2006/relationships/slide" Id="rId49"></Relationship><Relationship Target="revisionInfo.xml" Type="http://schemas.microsoft.com/office/2015/10/relationships/revisionInfo" Id="rId57"></Relationship><Relationship Target="slides/slide6.xml" Type="http://schemas.openxmlformats.org/officeDocument/2006/relationships/slide" Id="rId10"></Relationship><Relationship Target="slides/slide27.xml" Type="http://schemas.openxmlformats.org/officeDocument/2006/relationships/slide" Id="rId31"></Relationship><Relationship Target="slides/slide40.xml" Type="http://schemas.openxmlformats.org/officeDocument/2006/relationships/slide" Id="rId44"></Relationship><Relationship Target="handoutMasters/handoutMaster1.xml" Type="http://schemas.openxmlformats.org/officeDocument/2006/relationships/handoutMaster" Id="rId52"></Relationship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219E55-8105-42A3-BCF9-6A6C5B2ACE33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</dgm:pt>
    <dgm:pt modelId="{7F7434D1-820E-4065-895F-C1F9AB769DF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SLSTR coefficient generation tool and operational retrieval algorithms</a:t>
          </a:r>
        </a:p>
      </dgm:t>
    </dgm:pt>
    <dgm:pt modelId="{71E5F87D-4011-402D-9D5C-6D4ECE6501CD}" type="parTrans" cxnId="{004F99DB-3C75-4A9C-8280-7CD48D7CAD8D}">
      <dgm:prSet/>
      <dgm:spPr/>
      <dgm:t>
        <a:bodyPr/>
        <a:lstStyle/>
        <a:p>
          <a:endParaRPr lang="en-US"/>
        </a:p>
      </dgm:t>
    </dgm:pt>
    <dgm:pt modelId="{01CBDD45-57B8-495C-9043-3680F271C114}" type="sibTrans" cxnId="{004F99DB-3C75-4A9C-8280-7CD48D7CAD8D}">
      <dgm:prSet/>
      <dgm:spPr/>
      <dgm:t>
        <a:bodyPr/>
        <a:lstStyle/>
        <a:p>
          <a:endParaRPr lang="en-US"/>
        </a:p>
      </dgm:t>
    </dgm:pt>
    <dgm:pt modelId="{7628F3A0-494C-4671-A189-8619D282F82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Coastal Bayesian Cloud detection</a:t>
          </a:r>
        </a:p>
      </dgm:t>
    </dgm:pt>
    <dgm:pt modelId="{3F07134C-C271-4313-9097-7E4271EEA29E}" type="parTrans" cxnId="{D5425FAB-C7C1-41DF-981F-3964289491BD}">
      <dgm:prSet/>
      <dgm:spPr/>
      <dgm:t>
        <a:bodyPr/>
        <a:lstStyle/>
        <a:p>
          <a:endParaRPr lang="en-US"/>
        </a:p>
      </dgm:t>
    </dgm:pt>
    <dgm:pt modelId="{9C685E72-E8C4-4901-BE0C-EEE7F50CEE6E}" type="sibTrans" cxnId="{D5425FAB-C7C1-41DF-981F-3964289491BD}">
      <dgm:prSet/>
      <dgm:spPr/>
      <dgm:t>
        <a:bodyPr/>
        <a:lstStyle/>
        <a:p>
          <a:endParaRPr lang="en-US"/>
        </a:p>
      </dgm:t>
    </dgm:pt>
    <dgm:pt modelId="{F88A25E8-7BE1-4D21-A1DE-FC8B2E94B67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Consistency of SST products and steps towards </a:t>
          </a:r>
          <a:r>
            <a:rPr lang="en-US" sz="2000" dirty="0" err="1"/>
            <a:t>harmonisation</a:t>
          </a:r>
          <a:endParaRPr lang="en-US" sz="2000" dirty="0"/>
        </a:p>
      </dgm:t>
    </dgm:pt>
    <dgm:pt modelId="{091D79D3-EACC-4799-8BF7-20F1CFFABC27}" type="parTrans" cxnId="{38994081-CCA8-4256-B077-876200BC31DB}">
      <dgm:prSet/>
      <dgm:spPr/>
      <dgm:t>
        <a:bodyPr/>
        <a:lstStyle/>
        <a:p>
          <a:endParaRPr lang="en-US"/>
        </a:p>
      </dgm:t>
    </dgm:pt>
    <dgm:pt modelId="{BBB8B6FB-C0C1-4922-B61D-178288CBC204}" type="sibTrans" cxnId="{38994081-CCA8-4256-B077-876200BC31DB}">
      <dgm:prSet/>
      <dgm:spPr/>
      <dgm:t>
        <a:bodyPr/>
        <a:lstStyle/>
        <a:p>
          <a:endParaRPr lang="en-US"/>
        </a:p>
      </dgm:t>
    </dgm:pt>
    <dgm:pt modelId="{8CB34775-B6C9-45B9-BB37-5BC7448AAD1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IST and cloud-mask validation</a:t>
          </a:r>
        </a:p>
      </dgm:t>
    </dgm:pt>
    <dgm:pt modelId="{A4669DCA-D901-41BB-890A-A30B92A0975A}" type="parTrans" cxnId="{29333DD3-9E01-435B-B289-1679777090C3}">
      <dgm:prSet/>
      <dgm:spPr/>
      <dgm:t>
        <a:bodyPr/>
        <a:lstStyle/>
        <a:p>
          <a:endParaRPr lang="en-US"/>
        </a:p>
      </dgm:t>
    </dgm:pt>
    <dgm:pt modelId="{4E9BFF91-F35D-47A9-B419-6D4C66F22980}" type="sibTrans" cxnId="{29333DD3-9E01-435B-B289-1679777090C3}">
      <dgm:prSet/>
      <dgm:spPr/>
      <dgm:t>
        <a:bodyPr/>
        <a:lstStyle/>
        <a:p>
          <a:endParaRPr lang="en-US"/>
        </a:p>
      </dgm:t>
    </dgm:pt>
    <dgm:pt modelId="{C5251A10-97A4-4874-B344-BC794E5FE7E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Evolution of SST Cal/Val tools and MMDB</a:t>
          </a:r>
        </a:p>
      </dgm:t>
    </dgm:pt>
    <dgm:pt modelId="{5BC36FAD-A8BE-44E1-A49A-A0C3D93C5FA1}" type="parTrans" cxnId="{65E41C2A-4530-46B7-AD51-56A2159D46FA}">
      <dgm:prSet/>
      <dgm:spPr/>
      <dgm:t>
        <a:bodyPr/>
        <a:lstStyle/>
        <a:p>
          <a:endParaRPr lang="en-IE"/>
        </a:p>
      </dgm:t>
    </dgm:pt>
    <dgm:pt modelId="{8F08ED0E-E6AE-4E71-8D82-65F84E0403A9}" type="sibTrans" cxnId="{65E41C2A-4530-46B7-AD51-56A2159D46FA}">
      <dgm:prSet/>
      <dgm:spPr/>
      <dgm:t>
        <a:bodyPr/>
        <a:lstStyle/>
        <a:p>
          <a:endParaRPr lang="en-IE"/>
        </a:p>
      </dgm:t>
    </dgm:pt>
    <dgm:pt modelId="{EF140260-AFCC-4AF9-865E-1950173E12E3}" type="pres">
      <dgm:prSet presAssocID="{12219E55-8105-42A3-BCF9-6A6C5B2ACE33}" presName="Name0" presStyleCnt="0">
        <dgm:presLayoutVars>
          <dgm:resizeHandles/>
        </dgm:presLayoutVars>
      </dgm:prSet>
      <dgm:spPr/>
    </dgm:pt>
    <dgm:pt modelId="{EF97C84B-A157-4CD9-8C37-18CD95EEBEFD}" type="pres">
      <dgm:prSet presAssocID="{7F7434D1-820E-4065-895F-C1F9AB769DFA}" presName="text" presStyleLbl="node1" presStyleIdx="0" presStyleCnt="5" custLinFactNeighborX="-256" custLinFactNeighborY="23793">
        <dgm:presLayoutVars>
          <dgm:bulletEnabled val="1"/>
        </dgm:presLayoutVars>
      </dgm:prSet>
      <dgm:spPr/>
    </dgm:pt>
    <dgm:pt modelId="{C1C0038F-A628-47A1-901B-A500A85F0ECD}" type="pres">
      <dgm:prSet presAssocID="{01CBDD45-57B8-495C-9043-3680F271C114}" presName="space" presStyleCnt="0"/>
      <dgm:spPr/>
    </dgm:pt>
    <dgm:pt modelId="{A40F3EF4-9B66-4483-93F3-8D4621C2FA63}" type="pres">
      <dgm:prSet presAssocID="{C5251A10-97A4-4874-B344-BC794E5FE7EF}" presName="text" presStyleLbl="node1" presStyleIdx="1" presStyleCnt="5" custLinFactY="100000" custLinFactNeighborX="-6167" custLinFactNeighborY="127401">
        <dgm:presLayoutVars>
          <dgm:bulletEnabled val="1"/>
        </dgm:presLayoutVars>
      </dgm:prSet>
      <dgm:spPr/>
    </dgm:pt>
    <dgm:pt modelId="{8CF494D1-6FAB-4F69-A2A9-616A8542E57D}" type="pres">
      <dgm:prSet presAssocID="{8F08ED0E-E6AE-4E71-8D82-65F84E0403A9}" presName="space" presStyleCnt="0"/>
      <dgm:spPr/>
    </dgm:pt>
    <dgm:pt modelId="{EC7E0DA7-BB3A-4BEC-AF28-0269B6684E02}" type="pres">
      <dgm:prSet presAssocID="{8CB34775-B6C9-45B9-BB37-5BC7448AAD18}" presName="text" presStyleLbl="node1" presStyleIdx="2" presStyleCnt="5" custLinFactY="99997" custLinFactNeighborX="-8656" custLinFactNeighborY="100000">
        <dgm:presLayoutVars>
          <dgm:bulletEnabled val="1"/>
        </dgm:presLayoutVars>
      </dgm:prSet>
      <dgm:spPr/>
    </dgm:pt>
    <dgm:pt modelId="{EE4F88C8-DE16-4AA5-B5DB-BB50AC3D5F85}" type="pres">
      <dgm:prSet presAssocID="{4E9BFF91-F35D-47A9-B419-6D4C66F22980}" presName="space" presStyleCnt="0"/>
      <dgm:spPr/>
    </dgm:pt>
    <dgm:pt modelId="{A526F11D-9340-4BCE-9A84-6F9739C423CD}" type="pres">
      <dgm:prSet presAssocID="{7628F3A0-494C-4671-A189-8619D282F823}" presName="text" presStyleLbl="node1" presStyleIdx="3" presStyleCnt="5" custLinFactY="-200000" custLinFactNeighborX="-5731" custLinFactNeighborY="-201574">
        <dgm:presLayoutVars>
          <dgm:bulletEnabled val="1"/>
        </dgm:presLayoutVars>
      </dgm:prSet>
      <dgm:spPr/>
    </dgm:pt>
    <dgm:pt modelId="{743052C8-A302-4EFB-92EE-F355ED8808BF}" type="pres">
      <dgm:prSet presAssocID="{9C685E72-E8C4-4901-BE0C-EEE7F50CEE6E}" presName="space" presStyleCnt="0"/>
      <dgm:spPr/>
    </dgm:pt>
    <dgm:pt modelId="{0FF654C2-2F79-4595-A1C2-6EDD6A3267A5}" type="pres">
      <dgm:prSet presAssocID="{F88A25E8-7BE1-4D21-A1DE-FC8B2E94B678}" presName="text" presStyleLbl="node1" presStyleIdx="4" presStyleCnt="5" custScaleX="125386" custScaleY="105099" custLinFactNeighborX="-4832" custLinFactNeighborY="51195">
        <dgm:presLayoutVars>
          <dgm:bulletEnabled val="1"/>
        </dgm:presLayoutVars>
      </dgm:prSet>
      <dgm:spPr/>
    </dgm:pt>
  </dgm:ptLst>
  <dgm:cxnLst>
    <dgm:cxn modelId="{E093750F-5B12-4BC6-85E1-99F1EFED055E}" type="presOf" srcId="{F88A25E8-7BE1-4D21-A1DE-FC8B2E94B678}" destId="{0FF654C2-2F79-4595-A1C2-6EDD6A3267A5}" srcOrd="0" destOrd="0" presId="urn:diagrams.loki3.com/VaryingWidthList"/>
    <dgm:cxn modelId="{65E41C2A-4530-46B7-AD51-56A2159D46FA}" srcId="{12219E55-8105-42A3-BCF9-6A6C5B2ACE33}" destId="{C5251A10-97A4-4874-B344-BC794E5FE7EF}" srcOrd="1" destOrd="0" parTransId="{5BC36FAD-A8BE-44E1-A49A-A0C3D93C5FA1}" sibTransId="{8F08ED0E-E6AE-4E71-8D82-65F84E0403A9}"/>
    <dgm:cxn modelId="{0DEE8963-F2EB-4A0E-8AF7-BA248D7A128D}" type="presOf" srcId="{12219E55-8105-42A3-BCF9-6A6C5B2ACE33}" destId="{EF140260-AFCC-4AF9-865E-1950173E12E3}" srcOrd="0" destOrd="0" presId="urn:diagrams.loki3.com/VaryingWidthList"/>
    <dgm:cxn modelId="{1B3D0959-25A5-4C95-95D8-4A11F2491983}" type="presOf" srcId="{7F7434D1-820E-4065-895F-C1F9AB769DFA}" destId="{EF97C84B-A157-4CD9-8C37-18CD95EEBEFD}" srcOrd="0" destOrd="0" presId="urn:diagrams.loki3.com/VaryingWidthList"/>
    <dgm:cxn modelId="{38994081-CCA8-4256-B077-876200BC31DB}" srcId="{12219E55-8105-42A3-BCF9-6A6C5B2ACE33}" destId="{F88A25E8-7BE1-4D21-A1DE-FC8B2E94B678}" srcOrd="4" destOrd="0" parTransId="{091D79D3-EACC-4799-8BF7-20F1CFFABC27}" sibTransId="{BBB8B6FB-C0C1-4922-B61D-178288CBC204}"/>
    <dgm:cxn modelId="{4B8C94A3-7D28-4F92-9DD9-F7961A72E2C5}" type="presOf" srcId="{8CB34775-B6C9-45B9-BB37-5BC7448AAD18}" destId="{EC7E0DA7-BB3A-4BEC-AF28-0269B6684E02}" srcOrd="0" destOrd="0" presId="urn:diagrams.loki3.com/VaryingWidthList"/>
    <dgm:cxn modelId="{D5425FAB-C7C1-41DF-981F-3964289491BD}" srcId="{12219E55-8105-42A3-BCF9-6A6C5B2ACE33}" destId="{7628F3A0-494C-4671-A189-8619D282F823}" srcOrd="3" destOrd="0" parTransId="{3F07134C-C271-4313-9097-7E4271EEA29E}" sibTransId="{9C685E72-E8C4-4901-BE0C-EEE7F50CEE6E}"/>
    <dgm:cxn modelId="{AD9D37D3-F011-4030-A5CE-EFC50D14EDBB}" type="presOf" srcId="{7628F3A0-494C-4671-A189-8619D282F823}" destId="{A526F11D-9340-4BCE-9A84-6F9739C423CD}" srcOrd="0" destOrd="0" presId="urn:diagrams.loki3.com/VaryingWidthList"/>
    <dgm:cxn modelId="{29333DD3-9E01-435B-B289-1679777090C3}" srcId="{12219E55-8105-42A3-BCF9-6A6C5B2ACE33}" destId="{8CB34775-B6C9-45B9-BB37-5BC7448AAD18}" srcOrd="2" destOrd="0" parTransId="{A4669DCA-D901-41BB-890A-A30B92A0975A}" sibTransId="{4E9BFF91-F35D-47A9-B419-6D4C66F22980}"/>
    <dgm:cxn modelId="{004F99DB-3C75-4A9C-8280-7CD48D7CAD8D}" srcId="{12219E55-8105-42A3-BCF9-6A6C5B2ACE33}" destId="{7F7434D1-820E-4065-895F-C1F9AB769DFA}" srcOrd="0" destOrd="0" parTransId="{71E5F87D-4011-402D-9D5C-6D4ECE6501CD}" sibTransId="{01CBDD45-57B8-495C-9043-3680F271C114}"/>
    <dgm:cxn modelId="{4D99ADF9-9920-4968-9AAC-F6413B1FD7F8}" type="presOf" srcId="{C5251A10-97A4-4874-B344-BC794E5FE7EF}" destId="{A40F3EF4-9B66-4483-93F3-8D4621C2FA63}" srcOrd="0" destOrd="0" presId="urn:diagrams.loki3.com/VaryingWidthList"/>
    <dgm:cxn modelId="{6167A6B6-1C53-460F-99BD-6A76EA537DBB}" type="presParOf" srcId="{EF140260-AFCC-4AF9-865E-1950173E12E3}" destId="{EF97C84B-A157-4CD9-8C37-18CD95EEBEFD}" srcOrd="0" destOrd="0" presId="urn:diagrams.loki3.com/VaryingWidthList"/>
    <dgm:cxn modelId="{74206A9F-85E1-45B4-86A5-B92E6FF6D458}" type="presParOf" srcId="{EF140260-AFCC-4AF9-865E-1950173E12E3}" destId="{C1C0038F-A628-47A1-901B-A500A85F0ECD}" srcOrd="1" destOrd="0" presId="urn:diagrams.loki3.com/VaryingWidthList"/>
    <dgm:cxn modelId="{32BCF9EC-8B73-4650-8522-0CCF7316B02A}" type="presParOf" srcId="{EF140260-AFCC-4AF9-865E-1950173E12E3}" destId="{A40F3EF4-9B66-4483-93F3-8D4621C2FA63}" srcOrd="2" destOrd="0" presId="urn:diagrams.loki3.com/VaryingWidthList"/>
    <dgm:cxn modelId="{29825786-22F7-4CE3-8E6D-3A1D544CB5E8}" type="presParOf" srcId="{EF140260-AFCC-4AF9-865E-1950173E12E3}" destId="{8CF494D1-6FAB-4F69-A2A9-616A8542E57D}" srcOrd="3" destOrd="0" presId="urn:diagrams.loki3.com/VaryingWidthList"/>
    <dgm:cxn modelId="{CA69902F-E987-4054-9B4D-E6A1ECAC3F42}" type="presParOf" srcId="{EF140260-AFCC-4AF9-865E-1950173E12E3}" destId="{EC7E0DA7-BB3A-4BEC-AF28-0269B6684E02}" srcOrd="4" destOrd="0" presId="urn:diagrams.loki3.com/VaryingWidthList"/>
    <dgm:cxn modelId="{6AAF651E-D78A-4E43-A4AF-7D5376834A04}" type="presParOf" srcId="{EF140260-AFCC-4AF9-865E-1950173E12E3}" destId="{EE4F88C8-DE16-4AA5-B5DB-BB50AC3D5F85}" srcOrd="5" destOrd="0" presId="urn:diagrams.loki3.com/VaryingWidthList"/>
    <dgm:cxn modelId="{828BD442-B6AE-418D-8D1C-905862C1C658}" type="presParOf" srcId="{EF140260-AFCC-4AF9-865E-1950173E12E3}" destId="{A526F11D-9340-4BCE-9A84-6F9739C423CD}" srcOrd="6" destOrd="0" presId="urn:diagrams.loki3.com/VaryingWidthList"/>
    <dgm:cxn modelId="{B59FC574-D2F3-4073-95CF-7C0AC8379F37}" type="presParOf" srcId="{EF140260-AFCC-4AF9-865E-1950173E12E3}" destId="{743052C8-A302-4EFB-92EE-F355ED8808BF}" srcOrd="7" destOrd="0" presId="urn:diagrams.loki3.com/VaryingWidthList"/>
    <dgm:cxn modelId="{F58447CE-643E-406D-A1E0-D2B3E64A50FA}" type="presParOf" srcId="{EF140260-AFCC-4AF9-865E-1950173E12E3}" destId="{0FF654C2-2F79-4595-A1C2-6EDD6A3267A5}" srcOrd="8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7C84B-A157-4CD9-8C37-18CD95EEBEFD}">
      <dsp:nvSpPr>
        <dsp:cNvPr id="0" name=""/>
        <dsp:cNvSpPr/>
      </dsp:nvSpPr>
      <dsp:spPr>
        <a:xfrm>
          <a:off x="948960" y="12197"/>
          <a:ext cx="3420000" cy="101283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SLSTR coefficient generation tool and operational retrieval algorithms</a:t>
          </a:r>
        </a:p>
      </dsp:txBody>
      <dsp:txXfrm>
        <a:off x="948960" y="12197"/>
        <a:ext cx="3420000" cy="1012839"/>
      </dsp:txXfrm>
    </dsp:sp>
    <dsp:sp modelId="{A40F3EF4-9B66-4483-93F3-8D4621C2FA63}">
      <dsp:nvSpPr>
        <dsp:cNvPr id="0" name=""/>
        <dsp:cNvSpPr/>
      </dsp:nvSpPr>
      <dsp:spPr>
        <a:xfrm>
          <a:off x="1571887" y="2140987"/>
          <a:ext cx="1951018" cy="101283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Evolution of SST Cal/Val tools and MMDB</a:t>
          </a:r>
        </a:p>
      </dsp:txBody>
      <dsp:txXfrm>
        <a:off x="1571887" y="2140987"/>
        <a:ext cx="1951018" cy="1012839"/>
      </dsp:txXfrm>
    </dsp:sp>
    <dsp:sp modelId="{EC7E0DA7-BB3A-4BEC-AF28-0269B6684E02}">
      <dsp:nvSpPr>
        <dsp:cNvPr id="0" name=""/>
        <dsp:cNvSpPr/>
      </dsp:nvSpPr>
      <dsp:spPr>
        <a:xfrm>
          <a:off x="1803990" y="3190562"/>
          <a:ext cx="1472526" cy="101283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IST and cloud-mask validation</a:t>
          </a:r>
        </a:p>
      </dsp:txBody>
      <dsp:txXfrm>
        <a:off x="1803990" y="3190562"/>
        <a:ext cx="1472526" cy="1012839"/>
      </dsp:txXfrm>
    </dsp:sp>
    <dsp:sp modelId="{A526F11D-9340-4BCE-9A84-6F9739C423CD}">
      <dsp:nvSpPr>
        <dsp:cNvPr id="0" name=""/>
        <dsp:cNvSpPr/>
      </dsp:nvSpPr>
      <dsp:spPr>
        <a:xfrm>
          <a:off x="1614399" y="1062832"/>
          <a:ext cx="1890000" cy="101283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Coastal Bayesian Cloud detection</a:t>
          </a:r>
        </a:p>
      </dsp:txBody>
      <dsp:txXfrm>
        <a:off x="1614399" y="1062832"/>
        <a:ext cx="1890000" cy="1012839"/>
      </dsp:txXfrm>
    </dsp:sp>
    <dsp:sp modelId="{0FF654C2-2F79-4595-A1C2-6EDD6A3267A5}">
      <dsp:nvSpPr>
        <dsp:cNvPr id="0" name=""/>
        <dsp:cNvSpPr/>
      </dsp:nvSpPr>
      <dsp:spPr>
        <a:xfrm>
          <a:off x="814154" y="4254222"/>
          <a:ext cx="3441845" cy="106448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Consistency of SST products and steps towards </a:t>
          </a:r>
          <a:r>
            <a:rPr lang="en-US" sz="2000" kern="1200" dirty="0" err="1"/>
            <a:t>harmonisation</a:t>
          </a:r>
          <a:endParaRPr lang="en-US" sz="2000" kern="1200" dirty="0"/>
        </a:p>
      </dsp:txBody>
      <dsp:txXfrm>
        <a:off x="814154" y="4254222"/>
        <a:ext cx="3441845" cy="1064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840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8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043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84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2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2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779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39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24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890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3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740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21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76" y="1197439"/>
            <a:ext cx="9430064" cy="538860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69" y="1286131"/>
            <a:ext cx="4468377" cy="3441199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622176" y="21281"/>
            <a:ext cx="9606770" cy="612551"/>
            <a:chOff x="-1505219" y="21281"/>
            <a:chExt cx="9606770" cy="612551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2" b="6844"/>
            <a:stretch/>
          </p:blipFill>
          <p:spPr>
            <a:xfrm>
              <a:off x="4235317" y="21281"/>
              <a:ext cx="3866234" cy="6125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5" t="31080" r="19264" b="31479"/>
            <a:stretch/>
          </p:blipFill>
          <p:spPr>
            <a:xfrm>
              <a:off x="-1505219" y="160540"/>
              <a:ext cx="943713" cy="365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606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Sentinel-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4" b="3249"/>
          <a:stretch/>
        </p:blipFill>
        <p:spPr>
          <a:xfrm>
            <a:off x="2724934" y="1047169"/>
            <a:ext cx="9366982" cy="547646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005" y="-1"/>
            <a:ext cx="2146974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38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168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3800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I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 b="23068"/>
          <a:stretch/>
        </p:blipFill>
        <p:spPr>
          <a:xfrm>
            <a:off x="2729554" y="1187355"/>
            <a:ext cx="9382234" cy="534992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005" y="-1"/>
            <a:ext cx="2146974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0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1033313" y="641568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900" b="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900" b="0" smtClean="0">
                <a:solidFill>
                  <a:schemeClr val="accent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pPr algn="r"/>
              <a:t>‹#›</a:t>
            </a:fld>
            <a:endParaRPr lang="en-GB" sz="900" dirty="0">
              <a:solidFill>
                <a:schemeClr val="accent3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25" r:id="rId1"/>
    <p:sldLayoutId id="2147487737" r:id="rId2"/>
    <p:sldLayoutId id="2147487738" r:id="rId3"/>
    <p:sldLayoutId id="2147487717" r:id="rId4"/>
    <p:sldLayoutId id="2147487720" r:id="rId5"/>
    <p:sldLayoutId id="2147487718" r:id="rId6"/>
    <p:sldLayoutId id="2147487740" r:id="rId7"/>
    <p:sldLayoutId id="2147487741" r:id="rId8"/>
    <p:sldLayoutId id="2147487743" r:id="rId9"/>
    <p:sldLayoutId id="2147487744" r:id="rId10"/>
    <p:sldLayoutId id="2147487745" r:id="rId11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tif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3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Anne.OCarroll@eumetsat.int" TargetMode="Externa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1-4614-5684-1_18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oceanopticsbook.info/" TargetMode="Externa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180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97.png"/><Relationship Id="rId5" Type="http://schemas.openxmlformats.org/officeDocument/2006/relationships/image" Target="../media/image16.png"/><Relationship Id="rId10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user.eumetsat.int/s3/eup-strapi-media/Sentinel_3_OLCI_L2_report_for_baseline_collection_OL_L2_M_003_2_B_c8bbc6d986.pdf" TargetMode="External"/><Relationship Id="rId3" Type="http://schemas.openxmlformats.org/officeDocument/2006/relationships/image" Target="../media/image101.png"/><Relationship Id="rId7" Type="http://schemas.openxmlformats.org/officeDocument/2006/relationships/hyperlink" Target="https://www.eumetsat.int/ocean-colour-system-vicarious-calibration-tool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hyperlink" Target="https://metis.eumetsat.int/oc/" TargetMode="External"/><Relationship Id="rId5" Type="http://schemas.openxmlformats.org/officeDocument/2006/relationships/image" Target="../media/image90.png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ceanopticsbook.info/" TargetMode="External"/><Relationship Id="rId5" Type="http://schemas.openxmlformats.org/officeDocument/2006/relationships/image" Target="../media/image108.png"/><Relationship Id="rId4" Type="http://schemas.openxmlformats.org/officeDocument/2006/relationships/hyperlink" Target="https://www.eumetsat.int/OC-SVC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hyperlink" Target="https://frm4soc2.eumetsat.int/" TargetMode="External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Ewa.Kwiatkowska@eumetsat.int" TargetMode="Externa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jpg"/><Relationship Id="rId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gif"/><Relationship Id="rId13" Type="http://schemas.openxmlformats.org/officeDocument/2006/relationships/image" Target="../media/image129.png"/><Relationship Id="rId3" Type="http://schemas.openxmlformats.org/officeDocument/2006/relationships/image" Target="../media/image116.png"/><Relationship Id="rId7" Type="http://schemas.openxmlformats.org/officeDocument/2006/relationships/image" Target="../media/image124.gif"/><Relationship Id="rId12" Type="http://schemas.openxmlformats.org/officeDocument/2006/relationships/image" Target="../media/image118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gif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17.png"/><Relationship Id="rId9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gi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image" Target="../media/image138.png"/><Relationship Id="rId7" Type="http://schemas.openxmlformats.org/officeDocument/2006/relationships/image" Target="../media/image142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Bertrand.Fougnie@eumetsat.int" TargetMode="External"/><Relationship Id="rId2" Type="http://schemas.openxmlformats.org/officeDocument/2006/relationships/hyperlink" Target="mailto:Julien.Chimot@eumetsat.int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title="[DM_DOCNAME]"/>
          <p:cNvSpPr txBox="1"/>
          <p:nvPr/>
        </p:nvSpPr>
        <p:spPr>
          <a:xfrm>
            <a:off x="0" y="1884153"/>
            <a:ext cx="5310909" cy="3348948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US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Sentinel-3 calibration at EUMETSAT</a:t>
            </a:r>
          </a:p>
          <a:p>
            <a:pPr>
              <a:defRPr/>
            </a:pPr>
            <a:r>
              <a:rPr lang="en-US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from L1 to L2 and back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Ali Mousivand, </a:t>
            </a:r>
            <a:r>
              <a:rPr lang="en-GB" sz="18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Anne O’Carroll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</a:t>
            </a:r>
            <a:r>
              <a:rPr lang="en-GB" sz="18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Ewa </a:t>
            </a:r>
            <a:r>
              <a:rPr lang="en-GB" sz="1800" b="0" i="1" kern="0" dirty="0" err="1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Kwiatkowska</a:t>
            </a:r>
            <a:r>
              <a:rPr lang="en-GB" sz="18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and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GB" sz="18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Julien </a:t>
            </a:r>
            <a:r>
              <a:rPr lang="en-GB" sz="1800" b="0" i="1" kern="0" dirty="0" err="1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Chimot</a:t>
            </a:r>
            <a:endParaRPr lang="en-GB" sz="1800" b="0" dirty="0">
              <a:solidFill>
                <a:schemeClr val="tx1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GSICS annual meeting</a:t>
            </a: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11</a:t>
            </a:r>
            <a:r>
              <a:rPr lang="en-GB" sz="1400" b="0" i="1" baseline="30000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th</a:t>
            </a: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 March 2024, Darmstadt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4455-05B0-895B-5F69-D54781E2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OLCI desert inter-band calibration</a:t>
            </a:r>
            <a:endParaRPr lang="en-IE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9" y="963451"/>
            <a:ext cx="5218505" cy="564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02" y="963451"/>
            <a:ext cx="5279999" cy="56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440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4455-05B0-895B-5F69-D54781E26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Lunar temporal stability monitoring</a:t>
            </a:r>
            <a:endParaRPr lang="en-IE" dirty="0"/>
          </a:p>
        </p:txBody>
      </p:sp>
      <p:grpSp>
        <p:nvGrpSpPr>
          <p:cNvPr id="9" name="Group 8"/>
          <p:cNvGrpSpPr/>
          <p:nvPr/>
        </p:nvGrpSpPr>
        <p:grpSpPr>
          <a:xfrm>
            <a:off x="317115" y="947422"/>
            <a:ext cx="6175125" cy="5340140"/>
            <a:chOff x="46407" y="1006678"/>
            <a:chExt cx="6404740" cy="58513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2"/>
            <a:stretch/>
          </p:blipFill>
          <p:spPr>
            <a:xfrm>
              <a:off x="46407" y="3825373"/>
              <a:ext cx="6400813" cy="303262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1" t="844" r="28772" b="94176"/>
            <a:stretch/>
          </p:blipFill>
          <p:spPr>
            <a:xfrm>
              <a:off x="2001289" y="5921249"/>
              <a:ext cx="4100162" cy="2382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8" b="5976"/>
            <a:stretch/>
          </p:blipFill>
          <p:spPr>
            <a:xfrm>
              <a:off x="50334" y="1006678"/>
              <a:ext cx="6400813" cy="28270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0" t="402" r="28593" b="94618"/>
            <a:stretch/>
          </p:blipFill>
          <p:spPr>
            <a:xfrm>
              <a:off x="372602" y="1257578"/>
              <a:ext cx="4153544" cy="24207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761639" y="1205278"/>
            <a:ext cx="520953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Only Camera#4 results with positive and negative lunar phase are considered (routine monitoring) </a:t>
            </a:r>
          </a:p>
          <a:p>
            <a:pPr>
              <a:spcBef>
                <a:spcPct val="20000"/>
              </a:spcBef>
              <a:defRPr/>
            </a:pP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 Reference measurement = first measurement with Camera#4 and positive phase (09/2022 for OLCI-A and 10/2022 for OLCI-B)</a:t>
            </a: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lvl="0">
              <a:spcBef>
                <a:spcPct val="20000"/>
              </a:spcBef>
              <a:defRPr/>
            </a:pP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Symbol" panose="05050102010706020507" pitchFamily="18" charset="2"/>
            </a:endParaRPr>
          </a:p>
          <a:p>
            <a:pPr lvl="0">
              <a:spcBef>
                <a:spcPct val="20000"/>
              </a:spcBef>
              <a:defRPr/>
            </a:pPr>
            <a:r>
              <a:rPr lang="en-GB" sz="2200" spc="-100" dirty="0">
                <a:solidFill>
                  <a:srgbClr val="0070C0"/>
                </a:solidFill>
                <a:latin typeface="+mn-lt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Results: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Between -0.5 and +0.5% variability in time for S3A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Symbol" panose="05050102010706020507" pitchFamily="18" charset="2"/>
              </a:rPr>
              <a:t>Even better for OLCI-B, except an out-of-family event with the observation from October 2023 </a:t>
            </a: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 Requires further investigation.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Wingdings" panose="05000000000000000000" pitchFamily="2" charset="2"/>
            </a:endParaRPr>
          </a:p>
          <a:p>
            <a:pPr marL="263525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9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Note: Lunar is only used for temporal monitoring due to the current limitations of lunar irradiance models.</a:t>
            </a:r>
          </a:p>
          <a:p>
            <a:pPr marL="263525" lvl="0" indent="-26352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900" b="0" spc="-100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FE8FD8-526A-53F1-895E-DC6B069FA571}"/>
              </a:ext>
            </a:extLst>
          </p:cNvPr>
          <p:cNvGrpSpPr/>
          <p:nvPr/>
        </p:nvGrpSpPr>
        <p:grpSpPr>
          <a:xfrm>
            <a:off x="5737767" y="5710628"/>
            <a:ext cx="887279" cy="788407"/>
            <a:chOff x="7893673" y="5685432"/>
            <a:chExt cx="1333150" cy="1255379"/>
          </a:xfrm>
        </p:grpSpPr>
        <p:pic>
          <p:nvPicPr>
            <p:cNvPr id="12" name="Picture 10" descr="Transparent Moon And Stars Clipart Black And White - Full Moon And Stars  Icon, HD Png Download , Transparent Png Image | PNG.ToolXoX.com">
              <a:extLst>
                <a:ext uri="{FF2B5EF4-FFF2-40B4-BE49-F238E27FC236}">
                  <a16:creationId xmlns:a16="http://schemas.microsoft.com/office/drawing/2014/main" id="{924FC9B3-2A88-6E10-8570-E3C20CD4C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673" y="5685432"/>
              <a:ext cx="993064" cy="87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C8F2EE-70B5-9B8C-F688-058EEACEAB9B}"/>
                </a:ext>
              </a:extLst>
            </p:cNvPr>
            <p:cNvSpPr txBox="1"/>
            <p:nvPr/>
          </p:nvSpPr>
          <p:spPr>
            <a:xfrm>
              <a:off x="8040748" y="6499746"/>
              <a:ext cx="1186075" cy="441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LCS</a:t>
              </a:r>
              <a:endParaRPr lang="en-I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685302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973F-FFF2-D4E1-C6E6-4F5F3F01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OLCI radiometric performance monitoring summary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61712-68C6-4121-6861-E9C33B103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204" y="1807695"/>
            <a:ext cx="5436058" cy="40934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044EA9-67F5-F1F8-6E33-F5C32E357141}"/>
              </a:ext>
            </a:extLst>
          </p:cNvPr>
          <p:cNvGrpSpPr/>
          <p:nvPr/>
        </p:nvGrpSpPr>
        <p:grpSpPr>
          <a:xfrm>
            <a:off x="11364829" y="5878267"/>
            <a:ext cx="774433" cy="902736"/>
            <a:chOff x="8513427" y="1781541"/>
            <a:chExt cx="1123774" cy="1471596"/>
          </a:xfrm>
        </p:grpSpPr>
        <p:sp>
          <p:nvSpPr>
            <p:cNvPr id="6" name="Google Shape;5645;p48">
              <a:extLst>
                <a:ext uri="{FF2B5EF4-FFF2-40B4-BE49-F238E27FC236}">
                  <a16:creationId xmlns:a16="http://schemas.microsoft.com/office/drawing/2014/main" id="{21B1149F-813A-5F7C-6AA0-7FD60C6F743A}"/>
                </a:ext>
              </a:extLst>
            </p:cNvPr>
            <p:cNvSpPr/>
            <p:nvPr/>
          </p:nvSpPr>
          <p:spPr>
            <a:xfrm>
              <a:off x="8529041" y="2301966"/>
              <a:ext cx="1037514" cy="592021"/>
            </a:xfrm>
            <a:custGeom>
              <a:avLst/>
              <a:gdLst/>
              <a:ahLst/>
              <a:cxnLst/>
              <a:rect l="l" t="t" r="r" b="b"/>
              <a:pathLst>
                <a:path w="19273" h="11606" extrusionOk="0">
                  <a:moveTo>
                    <a:pt x="8589" y="0"/>
                  </a:moveTo>
                  <a:cubicBezTo>
                    <a:pt x="7469" y="3"/>
                    <a:pt x="6385" y="407"/>
                    <a:pt x="5536" y="1138"/>
                  </a:cubicBezTo>
                  <a:cubicBezTo>
                    <a:pt x="4819" y="1759"/>
                    <a:pt x="4289" y="2566"/>
                    <a:pt x="4006" y="3469"/>
                  </a:cubicBezTo>
                  <a:lnTo>
                    <a:pt x="3891" y="3469"/>
                  </a:lnTo>
                  <a:cubicBezTo>
                    <a:pt x="1747" y="3469"/>
                    <a:pt x="1" y="5294"/>
                    <a:pt x="1" y="7537"/>
                  </a:cubicBezTo>
                  <a:cubicBezTo>
                    <a:pt x="1" y="9781"/>
                    <a:pt x="1744" y="11605"/>
                    <a:pt x="3891" y="11605"/>
                  </a:cubicBezTo>
                  <a:lnTo>
                    <a:pt x="14798" y="11605"/>
                  </a:lnTo>
                  <a:cubicBezTo>
                    <a:pt x="17264" y="11605"/>
                    <a:pt x="19273" y="9507"/>
                    <a:pt x="19273" y="6923"/>
                  </a:cubicBezTo>
                  <a:cubicBezTo>
                    <a:pt x="19273" y="6044"/>
                    <a:pt x="19035" y="5182"/>
                    <a:pt x="18583" y="4430"/>
                  </a:cubicBezTo>
                  <a:cubicBezTo>
                    <a:pt x="18153" y="3707"/>
                    <a:pt x="17529" y="3117"/>
                    <a:pt x="16783" y="2728"/>
                  </a:cubicBezTo>
                  <a:cubicBezTo>
                    <a:pt x="16161" y="2404"/>
                    <a:pt x="15479" y="2243"/>
                    <a:pt x="14797" y="2243"/>
                  </a:cubicBezTo>
                  <a:cubicBezTo>
                    <a:pt x="14134" y="2243"/>
                    <a:pt x="13470" y="2395"/>
                    <a:pt x="12862" y="2701"/>
                  </a:cubicBezTo>
                  <a:cubicBezTo>
                    <a:pt x="12233" y="1442"/>
                    <a:pt x="11118" y="512"/>
                    <a:pt x="9784" y="157"/>
                  </a:cubicBezTo>
                  <a:cubicBezTo>
                    <a:pt x="9393" y="54"/>
                    <a:pt x="8992" y="0"/>
                    <a:pt x="85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00"/>
            </a:p>
          </p:txBody>
        </p:sp>
        <p:pic>
          <p:nvPicPr>
            <p:cNvPr id="7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CCA399E2-70C1-9E15-6490-E1E3C21C2E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0440384">
              <a:off x="9046436" y="1781541"/>
              <a:ext cx="441355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3F4DE3-3D5F-2268-0EF3-C47EE40924C8}"/>
                </a:ext>
              </a:extLst>
            </p:cNvPr>
            <p:cNvSpPr txBox="1"/>
            <p:nvPr/>
          </p:nvSpPr>
          <p:spPr>
            <a:xfrm>
              <a:off x="8513427" y="2801587"/>
              <a:ext cx="1123774" cy="451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DCCICS</a:t>
              </a:r>
              <a:endParaRPr lang="en-IE" sz="1200" dirty="0"/>
            </a:p>
          </p:txBody>
        </p:sp>
        <p:pic>
          <p:nvPicPr>
            <p:cNvPr id="10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14F41FA2-3B2F-BA01-FA39-64CCAB7B3A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16200000">
              <a:off x="8526750" y="1841550"/>
              <a:ext cx="441355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6367235-D574-CBF0-9B13-CC36A95F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77" y="1923824"/>
            <a:ext cx="6228106" cy="257164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B17261-CE9A-F22F-7B4F-6CEF43DB72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377" y="791087"/>
            <a:ext cx="11919860" cy="1108786"/>
          </a:xfrm>
        </p:spPr>
        <p:txBody>
          <a:bodyPr>
            <a:normAutofit fontScale="92500"/>
          </a:bodyPr>
          <a:lstStyle/>
          <a:p>
            <a:r>
              <a:rPr lang="en-US" sz="1800" kern="1200" dirty="0"/>
              <a:t>OLCI radiometric performance is in line with expectations (considering uncertainty of methods)</a:t>
            </a:r>
          </a:p>
          <a:p>
            <a:r>
              <a:rPr lang="en-US" sz="1800" kern="1200" dirty="0"/>
              <a:t>Both OLCI-A and OLCI-B show good temporal stability and inter-band accuracy across multiple calibration and inter-calibration methods</a:t>
            </a:r>
          </a:p>
          <a:p>
            <a:r>
              <a:rPr lang="en-US" sz="1800" kern="1200" dirty="0"/>
              <a:t>OLCI-A is about 2% brighter than OLCI-B (1% for longer wavelengths).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BBD73F-0B3B-859B-2150-F8CFFB73FF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4"/>
          <a:stretch/>
        </p:blipFill>
        <p:spPr>
          <a:xfrm>
            <a:off x="155377" y="4519416"/>
            <a:ext cx="6228106" cy="21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D96F-4CDC-88EE-89CB-4B249417B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 desert calibration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886D4-C335-DDA2-1934-2E1E48E7C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1" y="1281522"/>
            <a:ext cx="5849320" cy="42949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62EC04-0AA4-C60A-C5CF-C47F2D689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1281522"/>
            <a:ext cx="5829701" cy="42949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3140F-82B8-20AF-5173-EEF9DDBA03E0}"/>
              </a:ext>
            </a:extLst>
          </p:cNvPr>
          <p:cNvGrpSpPr/>
          <p:nvPr/>
        </p:nvGrpSpPr>
        <p:grpSpPr>
          <a:xfrm>
            <a:off x="11296792" y="5841734"/>
            <a:ext cx="688379" cy="761073"/>
            <a:chOff x="7799581" y="5546560"/>
            <a:chExt cx="999338" cy="98348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FC9724-6B0E-847C-44C8-FDC3FC934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7799581" y="5546560"/>
              <a:ext cx="993064" cy="7452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E0D129-01CB-CDF9-716F-E06D8DCB754D}"/>
                </a:ext>
              </a:extLst>
            </p:cNvPr>
            <p:cNvSpPr txBox="1"/>
            <p:nvPr/>
          </p:nvSpPr>
          <p:spPr>
            <a:xfrm>
              <a:off x="7799581" y="6222271"/>
              <a:ext cx="9993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DESCS</a:t>
              </a:r>
              <a:endParaRPr lang="en-I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23645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BB8BE-FB13-50DB-F0BB-47C0E8C47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 Inter-Band calibration over desert (normalized to S5)</a:t>
            </a:r>
            <a:endParaRPr lang="en-I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5B6CD4-91A9-A8FE-D695-9724C4484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1394482"/>
            <a:ext cx="5967829" cy="4427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E87EE-6BA6-32D7-5496-BB7053E48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340" y="1393304"/>
            <a:ext cx="6036406" cy="44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0229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872A-199B-95CB-D7E9-D135A517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 Desert Inter-calibration (Ref: OLCI-A &amp; OLCI-B)</a:t>
            </a:r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D3AA0-E11F-DA4F-FB96-03073DC1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343" y="1182546"/>
            <a:ext cx="5962257" cy="44019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E093AB-025C-98B8-01B6-DF94C9B69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546"/>
            <a:ext cx="5983564" cy="44461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2648132-12F4-9A74-F2AF-85872FCA2057}"/>
              </a:ext>
            </a:extLst>
          </p:cNvPr>
          <p:cNvGrpSpPr/>
          <p:nvPr/>
        </p:nvGrpSpPr>
        <p:grpSpPr>
          <a:xfrm>
            <a:off x="11126696" y="5828281"/>
            <a:ext cx="830234" cy="695461"/>
            <a:chOff x="5302080" y="618990"/>
            <a:chExt cx="1190160" cy="10606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C0B24E-BC0E-6B2A-26F4-BCF985FB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41448" r="5527" b="18356"/>
            <a:stretch/>
          </p:blipFill>
          <p:spPr>
            <a:xfrm>
              <a:off x="5359918" y="972996"/>
              <a:ext cx="1114269" cy="502269"/>
            </a:xfrm>
            <a:prstGeom prst="rect">
              <a:avLst/>
            </a:prstGeom>
          </p:spPr>
        </p:pic>
        <p:pic>
          <p:nvPicPr>
            <p:cNvPr id="5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9450CBF9-183B-67D7-BED9-DE2E1844EE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1079353">
              <a:off x="6047220" y="618990"/>
              <a:ext cx="415633" cy="42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BCFE83AD-B1EA-AC94-D826-40AEBD4BFF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16200000">
              <a:off x="5306598" y="648323"/>
              <a:ext cx="416844" cy="4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E9829F-F435-140D-2BFD-820D4155D251}"/>
                </a:ext>
              </a:extLst>
            </p:cNvPr>
            <p:cNvSpPr txBox="1"/>
            <p:nvPr/>
          </p:nvSpPr>
          <p:spPr>
            <a:xfrm>
              <a:off x="5359918" y="1402601"/>
              <a:ext cx="11323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DESICS</a:t>
              </a:r>
              <a:endParaRPr lang="en-IE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18820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973F-FFF2-D4E1-C6E6-4F5F3F01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 radiometric performance monitoring summary</a:t>
            </a:r>
            <a:endParaRPr lang="en-I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044EA9-67F5-F1F8-6E33-F5C32E357141}"/>
              </a:ext>
            </a:extLst>
          </p:cNvPr>
          <p:cNvGrpSpPr/>
          <p:nvPr/>
        </p:nvGrpSpPr>
        <p:grpSpPr>
          <a:xfrm>
            <a:off x="11272512" y="5384027"/>
            <a:ext cx="774433" cy="902736"/>
            <a:chOff x="8513427" y="1781541"/>
            <a:chExt cx="1123774" cy="1471596"/>
          </a:xfrm>
        </p:grpSpPr>
        <p:sp>
          <p:nvSpPr>
            <p:cNvPr id="6" name="Google Shape;5645;p48">
              <a:extLst>
                <a:ext uri="{FF2B5EF4-FFF2-40B4-BE49-F238E27FC236}">
                  <a16:creationId xmlns:a16="http://schemas.microsoft.com/office/drawing/2014/main" id="{21B1149F-813A-5F7C-6AA0-7FD60C6F743A}"/>
                </a:ext>
              </a:extLst>
            </p:cNvPr>
            <p:cNvSpPr/>
            <p:nvPr/>
          </p:nvSpPr>
          <p:spPr>
            <a:xfrm>
              <a:off x="8529041" y="2301966"/>
              <a:ext cx="1037514" cy="592021"/>
            </a:xfrm>
            <a:custGeom>
              <a:avLst/>
              <a:gdLst/>
              <a:ahLst/>
              <a:cxnLst/>
              <a:rect l="l" t="t" r="r" b="b"/>
              <a:pathLst>
                <a:path w="19273" h="11606" extrusionOk="0">
                  <a:moveTo>
                    <a:pt x="8589" y="0"/>
                  </a:moveTo>
                  <a:cubicBezTo>
                    <a:pt x="7469" y="3"/>
                    <a:pt x="6385" y="407"/>
                    <a:pt x="5536" y="1138"/>
                  </a:cubicBezTo>
                  <a:cubicBezTo>
                    <a:pt x="4819" y="1759"/>
                    <a:pt x="4289" y="2566"/>
                    <a:pt x="4006" y="3469"/>
                  </a:cubicBezTo>
                  <a:lnTo>
                    <a:pt x="3891" y="3469"/>
                  </a:lnTo>
                  <a:cubicBezTo>
                    <a:pt x="1747" y="3469"/>
                    <a:pt x="1" y="5294"/>
                    <a:pt x="1" y="7537"/>
                  </a:cubicBezTo>
                  <a:cubicBezTo>
                    <a:pt x="1" y="9781"/>
                    <a:pt x="1744" y="11605"/>
                    <a:pt x="3891" y="11605"/>
                  </a:cubicBezTo>
                  <a:lnTo>
                    <a:pt x="14798" y="11605"/>
                  </a:lnTo>
                  <a:cubicBezTo>
                    <a:pt x="17264" y="11605"/>
                    <a:pt x="19273" y="9507"/>
                    <a:pt x="19273" y="6923"/>
                  </a:cubicBezTo>
                  <a:cubicBezTo>
                    <a:pt x="19273" y="6044"/>
                    <a:pt x="19035" y="5182"/>
                    <a:pt x="18583" y="4430"/>
                  </a:cubicBezTo>
                  <a:cubicBezTo>
                    <a:pt x="18153" y="3707"/>
                    <a:pt x="17529" y="3117"/>
                    <a:pt x="16783" y="2728"/>
                  </a:cubicBezTo>
                  <a:cubicBezTo>
                    <a:pt x="16161" y="2404"/>
                    <a:pt x="15479" y="2243"/>
                    <a:pt x="14797" y="2243"/>
                  </a:cubicBezTo>
                  <a:cubicBezTo>
                    <a:pt x="14134" y="2243"/>
                    <a:pt x="13470" y="2395"/>
                    <a:pt x="12862" y="2701"/>
                  </a:cubicBezTo>
                  <a:cubicBezTo>
                    <a:pt x="12233" y="1442"/>
                    <a:pt x="11118" y="512"/>
                    <a:pt x="9784" y="157"/>
                  </a:cubicBezTo>
                  <a:cubicBezTo>
                    <a:pt x="9393" y="54"/>
                    <a:pt x="8992" y="0"/>
                    <a:pt x="85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00"/>
            </a:p>
          </p:txBody>
        </p:sp>
        <p:pic>
          <p:nvPicPr>
            <p:cNvPr id="7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CCA399E2-70C1-9E15-6490-E1E3C21C2E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0440384">
              <a:off x="9046436" y="1781541"/>
              <a:ext cx="441355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3F4DE3-3D5F-2268-0EF3-C47EE40924C8}"/>
                </a:ext>
              </a:extLst>
            </p:cNvPr>
            <p:cNvSpPr txBox="1"/>
            <p:nvPr/>
          </p:nvSpPr>
          <p:spPr>
            <a:xfrm>
              <a:off x="8513427" y="2801587"/>
              <a:ext cx="1123774" cy="451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DCCICS</a:t>
              </a:r>
              <a:endParaRPr lang="en-IE" sz="1200" dirty="0"/>
            </a:p>
          </p:txBody>
        </p:sp>
        <p:pic>
          <p:nvPicPr>
            <p:cNvPr id="10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14F41FA2-3B2F-BA01-FA39-64CCAB7B3A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16200000">
              <a:off x="8526750" y="1841550"/>
              <a:ext cx="441355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B17261-CE9A-F22F-7B4F-6CEF43DB72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5" y="1139429"/>
            <a:ext cx="6220282" cy="2431085"/>
          </a:xfrm>
        </p:spPr>
        <p:txBody>
          <a:bodyPr>
            <a:normAutofit/>
          </a:bodyPr>
          <a:lstStyle/>
          <a:p>
            <a:r>
              <a:rPr lang="en-US" sz="2000" kern="1200" dirty="0"/>
              <a:t>Temporal drift observed in SLSTR VIS/SWIR channels (except S5), with larger drift in S1 and S3 channels</a:t>
            </a:r>
          </a:p>
          <a:p>
            <a:r>
              <a:rPr lang="en-US" sz="2000" kern="1200" dirty="0"/>
              <a:t>Large negative bias in S5 and S6 (already known)</a:t>
            </a:r>
          </a:p>
          <a:p>
            <a:r>
              <a:rPr lang="en-US" sz="2000" kern="1200" dirty="0"/>
              <a:t>Results further confirm relevance of VIS/SWIR correction factors recommended to users</a:t>
            </a:r>
          </a:p>
          <a:p>
            <a:endParaRPr lang="en-US" sz="2000" kern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F9F15-CCEB-534B-4D16-37F9F908E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9" y="1156866"/>
            <a:ext cx="5515516" cy="4083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4008A4-EFCF-627F-FFF4-9C5B76F38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40" y="3247356"/>
            <a:ext cx="5902260" cy="31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76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32916-743C-8E16-A437-DB18424F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Channels calibration monitoring LEO-LEO IR </a:t>
            </a:r>
            <a:endParaRPr lang="en-IE" dirty="0"/>
          </a:p>
        </p:txBody>
      </p:sp>
      <p:sp>
        <p:nvSpPr>
          <p:cNvPr id="1046" name="Google Shape;1046;p26"/>
          <p:cNvSpPr/>
          <p:nvPr/>
        </p:nvSpPr>
        <p:spPr>
          <a:xfrm>
            <a:off x="2002298" y="4421842"/>
            <a:ext cx="21891" cy="508621"/>
          </a:xfrm>
          <a:custGeom>
            <a:avLst/>
            <a:gdLst/>
            <a:ahLst/>
            <a:cxnLst/>
            <a:rect l="l" t="t" r="r" b="b"/>
            <a:pathLst>
              <a:path w="489" h="10836" extrusionOk="0">
                <a:moveTo>
                  <a:pt x="238" y="1"/>
                </a:moveTo>
                <a:cubicBezTo>
                  <a:pt x="107" y="1"/>
                  <a:pt x="0" y="108"/>
                  <a:pt x="0" y="251"/>
                </a:cubicBezTo>
                <a:lnTo>
                  <a:pt x="0" y="10597"/>
                </a:lnTo>
                <a:cubicBezTo>
                  <a:pt x="0" y="10728"/>
                  <a:pt x="107" y="10835"/>
                  <a:pt x="238" y="10835"/>
                </a:cubicBezTo>
                <a:cubicBezTo>
                  <a:pt x="381" y="10835"/>
                  <a:pt x="488" y="10728"/>
                  <a:pt x="488" y="10597"/>
                </a:cubicBezTo>
                <a:lnTo>
                  <a:pt x="488" y="251"/>
                </a:lnTo>
                <a:cubicBezTo>
                  <a:pt x="488" y="108"/>
                  <a:pt x="381" y="1"/>
                  <a:pt x="2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51" name="Google Shape;1051;p26"/>
          <p:cNvSpPr/>
          <p:nvPr/>
        </p:nvSpPr>
        <p:spPr>
          <a:xfrm>
            <a:off x="1962840" y="2922988"/>
            <a:ext cx="444581" cy="1530227"/>
          </a:xfrm>
          <a:custGeom>
            <a:avLst/>
            <a:gdLst/>
            <a:ahLst/>
            <a:cxnLst/>
            <a:rect l="l" t="t" r="r" b="b"/>
            <a:pathLst>
              <a:path w="9931" h="32601" extrusionOk="0">
                <a:moveTo>
                  <a:pt x="382" y="0"/>
                </a:moveTo>
                <a:cubicBezTo>
                  <a:pt x="263" y="0"/>
                  <a:pt x="156" y="60"/>
                  <a:pt x="96" y="167"/>
                </a:cubicBezTo>
                <a:cubicBezTo>
                  <a:pt x="1" y="322"/>
                  <a:pt x="48" y="536"/>
                  <a:pt x="203" y="631"/>
                </a:cubicBezTo>
                <a:cubicBezTo>
                  <a:pt x="5740" y="3941"/>
                  <a:pt x="9097" y="9751"/>
                  <a:pt x="9169" y="16193"/>
                </a:cubicBezTo>
                <a:cubicBezTo>
                  <a:pt x="9252" y="22634"/>
                  <a:pt x="6049" y="28528"/>
                  <a:pt x="596" y="31980"/>
                </a:cubicBezTo>
                <a:cubicBezTo>
                  <a:pt x="429" y="32076"/>
                  <a:pt x="394" y="32290"/>
                  <a:pt x="489" y="32445"/>
                </a:cubicBezTo>
                <a:cubicBezTo>
                  <a:pt x="551" y="32546"/>
                  <a:pt x="664" y="32601"/>
                  <a:pt x="777" y="32601"/>
                </a:cubicBezTo>
                <a:cubicBezTo>
                  <a:pt x="838" y="32601"/>
                  <a:pt x="899" y="32585"/>
                  <a:pt x="953" y="32552"/>
                </a:cubicBezTo>
                <a:cubicBezTo>
                  <a:pt x="6609" y="28980"/>
                  <a:pt x="9931" y="22860"/>
                  <a:pt x="9847" y="16181"/>
                </a:cubicBezTo>
                <a:cubicBezTo>
                  <a:pt x="9764" y="9513"/>
                  <a:pt x="6299" y="3477"/>
                  <a:pt x="560" y="48"/>
                </a:cubicBezTo>
                <a:cubicBezTo>
                  <a:pt x="501" y="12"/>
                  <a:pt x="441" y="0"/>
                  <a:pt x="382" y="0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69" name="Google Shape;1069;p26"/>
          <p:cNvSpPr/>
          <p:nvPr/>
        </p:nvSpPr>
        <p:spPr>
          <a:xfrm>
            <a:off x="1423449" y="4796276"/>
            <a:ext cx="234535" cy="245955"/>
          </a:xfrm>
          <a:custGeom>
            <a:avLst/>
            <a:gdLst/>
            <a:ahLst/>
            <a:cxnLst/>
            <a:rect l="l" t="t" r="r" b="b"/>
            <a:pathLst>
              <a:path w="5239" h="5240" extrusionOk="0">
                <a:moveTo>
                  <a:pt x="2619" y="489"/>
                </a:moveTo>
                <a:cubicBezTo>
                  <a:pt x="3786" y="489"/>
                  <a:pt x="4751" y="1442"/>
                  <a:pt x="4751" y="2620"/>
                </a:cubicBezTo>
                <a:cubicBezTo>
                  <a:pt x="4751" y="3787"/>
                  <a:pt x="3786" y="4740"/>
                  <a:pt x="2619" y="4740"/>
                </a:cubicBezTo>
                <a:cubicBezTo>
                  <a:pt x="1441" y="4740"/>
                  <a:pt x="488" y="3787"/>
                  <a:pt x="488" y="2620"/>
                </a:cubicBezTo>
                <a:cubicBezTo>
                  <a:pt x="488" y="1442"/>
                  <a:pt x="1441" y="489"/>
                  <a:pt x="2619" y="489"/>
                </a:cubicBezTo>
                <a:close/>
                <a:moveTo>
                  <a:pt x="2619" y="1"/>
                </a:moveTo>
                <a:cubicBezTo>
                  <a:pt x="1179" y="1"/>
                  <a:pt x="0" y="1180"/>
                  <a:pt x="0" y="2620"/>
                </a:cubicBezTo>
                <a:cubicBezTo>
                  <a:pt x="0" y="4061"/>
                  <a:pt x="1179" y="5240"/>
                  <a:pt x="2619" y="5240"/>
                </a:cubicBezTo>
                <a:cubicBezTo>
                  <a:pt x="4060" y="5240"/>
                  <a:pt x="5239" y="4061"/>
                  <a:pt x="5239" y="2620"/>
                </a:cubicBezTo>
                <a:cubicBezTo>
                  <a:pt x="5239" y="1180"/>
                  <a:pt x="4060" y="1"/>
                  <a:pt x="26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0" name="Google Shape;1070;p26"/>
          <p:cNvSpPr/>
          <p:nvPr/>
        </p:nvSpPr>
        <p:spPr>
          <a:xfrm>
            <a:off x="1482051" y="4857765"/>
            <a:ext cx="117333" cy="122977"/>
          </a:xfrm>
          <a:custGeom>
            <a:avLst/>
            <a:gdLst/>
            <a:ahLst/>
            <a:cxnLst/>
            <a:rect l="l" t="t" r="r" b="b"/>
            <a:pathLst>
              <a:path w="2621" h="2620" extrusionOk="0">
                <a:moveTo>
                  <a:pt x="1310" y="1"/>
                </a:moveTo>
                <a:cubicBezTo>
                  <a:pt x="584" y="1"/>
                  <a:pt x="1" y="584"/>
                  <a:pt x="1" y="1310"/>
                </a:cubicBezTo>
                <a:cubicBezTo>
                  <a:pt x="1" y="2037"/>
                  <a:pt x="584" y="2620"/>
                  <a:pt x="1310" y="2620"/>
                </a:cubicBezTo>
                <a:cubicBezTo>
                  <a:pt x="2037" y="2620"/>
                  <a:pt x="2620" y="2037"/>
                  <a:pt x="2620" y="1310"/>
                </a:cubicBezTo>
                <a:cubicBezTo>
                  <a:pt x="2620" y="584"/>
                  <a:pt x="2037" y="1"/>
                  <a:pt x="13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1" name="Google Shape;1071;p26"/>
          <p:cNvSpPr/>
          <p:nvPr/>
        </p:nvSpPr>
        <p:spPr>
          <a:xfrm>
            <a:off x="977294" y="4907520"/>
            <a:ext cx="1273935" cy="812028"/>
          </a:xfrm>
          <a:custGeom>
            <a:avLst/>
            <a:gdLst/>
            <a:ahLst/>
            <a:cxnLst/>
            <a:rect l="l" t="t" r="r" b="b"/>
            <a:pathLst>
              <a:path w="28457" h="17300" extrusionOk="0">
                <a:moveTo>
                  <a:pt x="1810" y="0"/>
                </a:moveTo>
                <a:cubicBezTo>
                  <a:pt x="810" y="0"/>
                  <a:pt x="0" y="810"/>
                  <a:pt x="0" y="1810"/>
                </a:cubicBezTo>
                <a:lnTo>
                  <a:pt x="0" y="15478"/>
                </a:lnTo>
                <a:cubicBezTo>
                  <a:pt x="0" y="16478"/>
                  <a:pt x="810" y="17300"/>
                  <a:pt x="1810" y="17300"/>
                </a:cubicBezTo>
                <a:lnTo>
                  <a:pt x="26647" y="17300"/>
                </a:lnTo>
                <a:cubicBezTo>
                  <a:pt x="27647" y="17300"/>
                  <a:pt x="28456" y="16478"/>
                  <a:pt x="28456" y="15478"/>
                </a:cubicBezTo>
                <a:lnTo>
                  <a:pt x="28456" y="1810"/>
                </a:lnTo>
                <a:cubicBezTo>
                  <a:pt x="28456" y="810"/>
                  <a:pt x="27647" y="0"/>
                  <a:pt x="26647" y="0"/>
                </a:cubicBezTo>
                <a:lnTo>
                  <a:pt x="20967" y="0"/>
                </a:lnTo>
                <a:cubicBezTo>
                  <a:pt x="20836" y="0"/>
                  <a:pt x="20729" y="107"/>
                  <a:pt x="20729" y="250"/>
                </a:cubicBezTo>
                <a:cubicBezTo>
                  <a:pt x="20729" y="381"/>
                  <a:pt x="20836" y="488"/>
                  <a:pt x="20967" y="488"/>
                </a:cubicBezTo>
                <a:lnTo>
                  <a:pt x="26647" y="488"/>
                </a:lnTo>
                <a:cubicBezTo>
                  <a:pt x="27385" y="488"/>
                  <a:pt x="27968" y="1084"/>
                  <a:pt x="27968" y="1810"/>
                </a:cubicBezTo>
                <a:lnTo>
                  <a:pt x="27968" y="15478"/>
                </a:lnTo>
                <a:cubicBezTo>
                  <a:pt x="27968" y="16217"/>
                  <a:pt x="27385" y="16800"/>
                  <a:pt x="26647" y="16800"/>
                </a:cubicBezTo>
                <a:lnTo>
                  <a:pt x="1810" y="16800"/>
                </a:lnTo>
                <a:cubicBezTo>
                  <a:pt x="1084" y="16800"/>
                  <a:pt x="489" y="16217"/>
                  <a:pt x="489" y="15478"/>
                </a:cubicBezTo>
                <a:lnTo>
                  <a:pt x="489" y="1810"/>
                </a:lnTo>
                <a:cubicBezTo>
                  <a:pt x="489" y="1084"/>
                  <a:pt x="1084" y="488"/>
                  <a:pt x="1810" y="488"/>
                </a:cubicBezTo>
                <a:lnTo>
                  <a:pt x="10097" y="488"/>
                </a:lnTo>
                <a:cubicBezTo>
                  <a:pt x="10228" y="488"/>
                  <a:pt x="10335" y="381"/>
                  <a:pt x="10335" y="250"/>
                </a:cubicBezTo>
                <a:cubicBezTo>
                  <a:pt x="10335" y="107"/>
                  <a:pt x="10228" y="0"/>
                  <a:pt x="1009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2" name="Google Shape;1072;p26"/>
          <p:cNvSpPr/>
          <p:nvPr/>
        </p:nvSpPr>
        <p:spPr>
          <a:xfrm>
            <a:off x="1085526" y="1779552"/>
            <a:ext cx="21891" cy="1185937"/>
          </a:xfrm>
          <a:custGeom>
            <a:avLst/>
            <a:gdLst/>
            <a:ahLst/>
            <a:cxnLst/>
            <a:rect l="l" t="t" r="r" b="b"/>
            <a:pathLst>
              <a:path w="489" h="25266" extrusionOk="0">
                <a:moveTo>
                  <a:pt x="0" y="0"/>
                </a:moveTo>
                <a:lnTo>
                  <a:pt x="0" y="25265"/>
                </a:lnTo>
                <a:lnTo>
                  <a:pt x="488" y="25265"/>
                </a:lnTo>
                <a:lnTo>
                  <a:pt x="488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3" name="Google Shape;1073;p26"/>
          <p:cNvSpPr/>
          <p:nvPr/>
        </p:nvSpPr>
        <p:spPr>
          <a:xfrm>
            <a:off x="979427" y="1548144"/>
            <a:ext cx="234041" cy="245391"/>
          </a:xfrm>
          <a:custGeom>
            <a:avLst/>
            <a:gdLst/>
            <a:ahLst/>
            <a:cxnLst/>
            <a:rect l="l" t="t" r="r" b="b"/>
            <a:pathLst>
              <a:path w="5228" h="5228" extrusionOk="0">
                <a:moveTo>
                  <a:pt x="2608" y="489"/>
                </a:moveTo>
                <a:cubicBezTo>
                  <a:pt x="3787" y="489"/>
                  <a:pt x="4739" y="1442"/>
                  <a:pt x="4739" y="2620"/>
                </a:cubicBezTo>
                <a:cubicBezTo>
                  <a:pt x="4739" y="3787"/>
                  <a:pt x="3787" y="4740"/>
                  <a:pt x="2608" y="4740"/>
                </a:cubicBezTo>
                <a:cubicBezTo>
                  <a:pt x="1441" y="4740"/>
                  <a:pt x="489" y="3787"/>
                  <a:pt x="489" y="2620"/>
                </a:cubicBezTo>
                <a:cubicBezTo>
                  <a:pt x="489" y="1442"/>
                  <a:pt x="1441" y="489"/>
                  <a:pt x="2608" y="489"/>
                </a:cubicBezTo>
                <a:close/>
                <a:moveTo>
                  <a:pt x="2608" y="1"/>
                </a:moveTo>
                <a:cubicBezTo>
                  <a:pt x="1168" y="1"/>
                  <a:pt x="1" y="1168"/>
                  <a:pt x="1" y="2620"/>
                </a:cubicBezTo>
                <a:cubicBezTo>
                  <a:pt x="1" y="4061"/>
                  <a:pt x="1168" y="5228"/>
                  <a:pt x="2608" y="5228"/>
                </a:cubicBezTo>
                <a:cubicBezTo>
                  <a:pt x="4061" y="5228"/>
                  <a:pt x="5228" y="4061"/>
                  <a:pt x="5228" y="2620"/>
                </a:cubicBezTo>
                <a:cubicBezTo>
                  <a:pt x="5228" y="1168"/>
                  <a:pt x="4061" y="1"/>
                  <a:pt x="2608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4" name="Google Shape;1074;p26"/>
          <p:cNvSpPr/>
          <p:nvPr/>
        </p:nvSpPr>
        <p:spPr>
          <a:xfrm>
            <a:off x="1037535" y="1609070"/>
            <a:ext cx="117289" cy="123541"/>
          </a:xfrm>
          <a:custGeom>
            <a:avLst/>
            <a:gdLst/>
            <a:ahLst/>
            <a:cxnLst/>
            <a:rect l="l" t="t" r="r" b="b"/>
            <a:pathLst>
              <a:path w="2620" h="2632" extrusionOk="0">
                <a:moveTo>
                  <a:pt x="1310" y="1"/>
                </a:moveTo>
                <a:cubicBezTo>
                  <a:pt x="596" y="1"/>
                  <a:pt x="0" y="596"/>
                  <a:pt x="0" y="1322"/>
                </a:cubicBezTo>
                <a:cubicBezTo>
                  <a:pt x="0" y="2037"/>
                  <a:pt x="596" y="2632"/>
                  <a:pt x="1310" y="2632"/>
                </a:cubicBezTo>
                <a:cubicBezTo>
                  <a:pt x="2036" y="2632"/>
                  <a:pt x="2620" y="2037"/>
                  <a:pt x="2620" y="1322"/>
                </a:cubicBezTo>
                <a:cubicBezTo>
                  <a:pt x="2620" y="596"/>
                  <a:pt x="2036" y="1"/>
                  <a:pt x="1310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5" name="Google Shape;1075;p26"/>
          <p:cNvSpPr/>
          <p:nvPr/>
        </p:nvSpPr>
        <p:spPr>
          <a:xfrm>
            <a:off x="696405" y="3688608"/>
            <a:ext cx="441358" cy="775793"/>
          </a:xfrm>
          <a:custGeom>
            <a:avLst/>
            <a:gdLst/>
            <a:ahLst/>
            <a:cxnLst/>
            <a:rect l="l" t="t" r="r" b="b"/>
            <a:pathLst>
              <a:path w="9859" h="16528" extrusionOk="0">
                <a:moveTo>
                  <a:pt x="346" y="1"/>
                </a:moveTo>
                <a:cubicBezTo>
                  <a:pt x="155" y="1"/>
                  <a:pt x="0" y="156"/>
                  <a:pt x="0" y="346"/>
                </a:cubicBezTo>
                <a:cubicBezTo>
                  <a:pt x="84" y="7014"/>
                  <a:pt x="3560" y="13050"/>
                  <a:pt x="9299" y="16479"/>
                </a:cubicBezTo>
                <a:cubicBezTo>
                  <a:pt x="9353" y="16512"/>
                  <a:pt x="9414" y="16528"/>
                  <a:pt x="9475" y="16528"/>
                </a:cubicBezTo>
                <a:cubicBezTo>
                  <a:pt x="9589" y="16528"/>
                  <a:pt x="9702" y="16473"/>
                  <a:pt x="9764" y="16372"/>
                </a:cubicBezTo>
                <a:cubicBezTo>
                  <a:pt x="9859" y="16205"/>
                  <a:pt x="9799" y="16003"/>
                  <a:pt x="9645" y="15907"/>
                </a:cubicBezTo>
                <a:cubicBezTo>
                  <a:pt x="4108" y="12598"/>
                  <a:pt x="762" y="6775"/>
                  <a:pt x="679" y="334"/>
                </a:cubicBezTo>
                <a:cubicBezTo>
                  <a:pt x="679" y="144"/>
                  <a:pt x="524" y="1"/>
                  <a:pt x="346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6" name="Google Shape;1076;p26"/>
          <p:cNvSpPr/>
          <p:nvPr/>
        </p:nvSpPr>
        <p:spPr>
          <a:xfrm>
            <a:off x="693226" y="2934158"/>
            <a:ext cx="426943" cy="786353"/>
          </a:xfrm>
          <a:custGeom>
            <a:avLst/>
            <a:gdLst/>
            <a:ahLst/>
            <a:cxnLst/>
            <a:rect l="l" t="t" r="r" b="b"/>
            <a:pathLst>
              <a:path w="9537" h="16753" extrusionOk="0">
                <a:moveTo>
                  <a:pt x="9144" y="0"/>
                </a:moveTo>
                <a:cubicBezTo>
                  <a:pt x="9085" y="0"/>
                  <a:pt x="9025" y="12"/>
                  <a:pt x="8965" y="48"/>
                </a:cubicBezTo>
                <a:cubicBezTo>
                  <a:pt x="3322" y="3620"/>
                  <a:pt x="0" y="9740"/>
                  <a:pt x="71" y="16419"/>
                </a:cubicBezTo>
                <a:cubicBezTo>
                  <a:pt x="83" y="16598"/>
                  <a:pt x="238" y="16752"/>
                  <a:pt x="417" y="16752"/>
                </a:cubicBezTo>
                <a:cubicBezTo>
                  <a:pt x="607" y="16740"/>
                  <a:pt x="762" y="16598"/>
                  <a:pt x="750" y="16407"/>
                </a:cubicBezTo>
                <a:cubicBezTo>
                  <a:pt x="679" y="9966"/>
                  <a:pt x="3881" y="4072"/>
                  <a:pt x="9335" y="619"/>
                </a:cubicBezTo>
                <a:cubicBezTo>
                  <a:pt x="9489" y="524"/>
                  <a:pt x="9537" y="310"/>
                  <a:pt x="9442" y="155"/>
                </a:cubicBezTo>
                <a:cubicBezTo>
                  <a:pt x="9370" y="48"/>
                  <a:pt x="9263" y="0"/>
                  <a:pt x="9144" y="0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7" name="Google Shape;1077;p26"/>
          <p:cNvSpPr/>
          <p:nvPr/>
        </p:nvSpPr>
        <p:spPr>
          <a:xfrm>
            <a:off x="823275" y="2936317"/>
            <a:ext cx="1454077" cy="1514643"/>
          </a:xfrm>
          <a:custGeom>
            <a:avLst/>
            <a:gdLst/>
            <a:ahLst/>
            <a:cxnLst/>
            <a:rect l="l" t="t" r="r" b="b"/>
            <a:pathLst>
              <a:path w="32481" h="32269" extrusionOk="0">
                <a:moveTo>
                  <a:pt x="16247" y="334"/>
                </a:moveTo>
                <a:cubicBezTo>
                  <a:pt x="24861" y="334"/>
                  <a:pt x="31922" y="7295"/>
                  <a:pt x="32028" y="15944"/>
                </a:cubicBezTo>
                <a:cubicBezTo>
                  <a:pt x="32135" y="24648"/>
                  <a:pt x="25146" y="31827"/>
                  <a:pt x="16431" y="31934"/>
                </a:cubicBezTo>
                <a:cubicBezTo>
                  <a:pt x="16365" y="31935"/>
                  <a:pt x="16299" y="31936"/>
                  <a:pt x="16234" y="31936"/>
                </a:cubicBezTo>
                <a:cubicBezTo>
                  <a:pt x="7619" y="31936"/>
                  <a:pt x="547" y="24975"/>
                  <a:pt x="441" y="16325"/>
                </a:cubicBezTo>
                <a:cubicBezTo>
                  <a:pt x="334" y="7622"/>
                  <a:pt x="7334" y="442"/>
                  <a:pt x="16050" y="335"/>
                </a:cubicBezTo>
                <a:cubicBezTo>
                  <a:pt x="16116" y="335"/>
                  <a:pt x="16181" y="334"/>
                  <a:pt x="16247" y="334"/>
                </a:cubicBezTo>
                <a:close/>
                <a:moveTo>
                  <a:pt x="16235" y="1"/>
                </a:moveTo>
                <a:cubicBezTo>
                  <a:pt x="16170" y="1"/>
                  <a:pt x="16104" y="1"/>
                  <a:pt x="16038" y="2"/>
                </a:cubicBezTo>
                <a:cubicBezTo>
                  <a:pt x="7144" y="109"/>
                  <a:pt x="0" y="7443"/>
                  <a:pt x="107" y="16337"/>
                </a:cubicBezTo>
                <a:cubicBezTo>
                  <a:pt x="214" y="25165"/>
                  <a:pt x="7429" y="32269"/>
                  <a:pt x="16233" y="32269"/>
                </a:cubicBezTo>
                <a:cubicBezTo>
                  <a:pt x="16299" y="32269"/>
                  <a:pt x="16365" y="32269"/>
                  <a:pt x="16431" y="32268"/>
                </a:cubicBezTo>
                <a:cubicBezTo>
                  <a:pt x="25337" y="32161"/>
                  <a:pt x="32480" y="24838"/>
                  <a:pt x="32373" y="15932"/>
                </a:cubicBezTo>
                <a:cubicBezTo>
                  <a:pt x="32267" y="7104"/>
                  <a:pt x="25040" y="1"/>
                  <a:pt x="16235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8" name="Google Shape;1078;p26"/>
          <p:cNvSpPr/>
          <p:nvPr/>
        </p:nvSpPr>
        <p:spPr>
          <a:xfrm>
            <a:off x="941061" y="3685275"/>
            <a:ext cx="631663" cy="647229"/>
          </a:xfrm>
          <a:custGeom>
            <a:avLst/>
            <a:gdLst/>
            <a:ahLst/>
            <a:cxnLst/>
            <a:rect l="l" t="t" r="r" b="b"/>
            <a:pathLst>
              <a:path w="14110" h="13789" extrusionOk="0">
                <a:moveTo>
                  <a:pt x="334" y="0"/>
                </a:moveTo>
                <a:cubicBezTo>
                  <a:pt x="143" y="0"/>
                  <a:pt x="0" y="155"/>
                  <a:pt x="0" y="346"/>
                </a:cubicBezTo>
                <a:cubicBezTo>
                  <a:pt x="95" y="7788"/>
                  <a:pt x="6179" y="13789"/>
                  <a:pt x="13601" y="13789"/>
                </a:cubicBezTo>
                <a:cubicBezTo>
                  <a:pt x="13659" y="13789"/>
                  <a:pt x="13718" y="13788"/>
                  <a:pt x="13776" y="13788"/>
                </a:cubicBezTo>
                <a:cubicBezTo>
                  <a:pt x="13966" y="13788"/>
                  <a:pt x="14109" y="13633"/>
                  <a:pt x="14109" y="13442"/>
                </a:cubicBezTo>
                <a:cubicBezTo>
                  <a:pt x="14109" y="13264"/>
                  <a:pt x="13955" y="13109"/>
                  <a:pt x="13764" y="13109"/>
                </a:cubicBezTo>
                <a:cubicBezTo>
                  <a:pt x="13706" y="13110"/>
                  <a:pt x="13647" y="13110"/>
                  <a:pt x="13589" y="13110"/>
                </a:cubicBezTo>
                <a:cubicBezTo>
                  <a:pt x="6536" y="13110"/>
                  <a:pt x="762" y="7407"/>
                  <a:pt x="679" y="334"/>
                </a:cubicBezTo>
                <a:cubicBezTo>
                  <a:pt x="679" y="155"/>
                  <a:pt x="524" y="0"/>
                  <a:pt x="334" y="0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9" name="Google Shape;1079;p26"/>
          <p:cNvSpPr/>
          <p:nvPr/>
        </p:nvSpPr>
        <p:spPr>
          <a:xfrm>
            <a:off x="1612130" y="3034607"/>
            <a:ext cx="591149" cy="722893"/>
          </a:xfrm>
          <a:custGeom>
            <a:avLst/>
            <a:gdLst/>
            <a:ahLst/>
            <a:cxnLst/>
            <a:rect l="l" t="t" r="r" b="b"/>
            <a:pathLst>
              <a:path w="13205" h="15401" extrusionOk="0">
                <a:moveTo>
                  <a:pt x="354" y="1"/>
                </a:moveTo>
                <a:cubicBezTo>
                  <a:pt x="189" y="1"/>
                  <a:pt x="35" y="136"/>
                  <a:pt x="24" y="301"/>
                </a:cubicBezTo>
                <a:cubicBezTo>
                  <a:pt x="0" y="492"/>
                  <a:pt x="131" y="658"/>
                  <a:pt x="322" y="682"/>
                </a:cubicBezTo>
                <a:cubicBezTo>
                  <a:pt x="7394" y="1504"/>
                  <a:pt x="12490" y="7945"/>
                  <a:pt x="11669" y="15029"/>
                </a:cubicBezTo>
                <a:cubicBezTo>
                  <a:pt x="11645" y="15208"/>
                  <a:pt x="11776" y="15374"/>
                  <a:pt x="11966" y="15398"/>
                </a:cubicBezTo>
                <a:cubicBezTo>
                  <a:pt x="11980" y="15400"/>
                  <a:pt x="11994" y="15401"/>
                  <a:pt x="12008" y="15401"/>
                </a:cubicBezTo>
                <a:cubicBezTo>
                  <a:pt x="12170" y="15401"/>
                  <a:pt x="12313" y="15276"/>
                  <a:pt x="12335" y="15101"/>
                </a:cubicBezTo>
                <a:cubicBezTo>
                  <a:pt x="13204" y="7647"/>
                  <a:pt x="7847" y="873"/>
                  <a:pt x="393" y="3"/>
                </a:cubicBezTo>
                <a:cubicBezTo>
                  <a:pt x="380" y="2"/>
                  <a:pt x="367" y="1"/>
                  <a:pt x="354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2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80" name="Google Shape;1080;p26"/>
          <p:cNvSpPr/>
          <p:nvPr/>
        </p:nvSpPr>
        <p:spPr>
          <a:xfrm>
            <a:off x="1058307" y="3177255"/>
            <a:ext cx="983978" cy="1031698"/>
          </a:xfrm>
          <a:custGeom>
            <a:avLst/>
            <a:gdLst/>
            <a:ahLst/>
            <a:cxnLst/>
            <a:rect l="l" t="t" r="r" b="b"/>
            <a:pathLst>
              <a:path w="21980" h="21980" extrusionOk="0">
                <a:moveTo>
                  <a:pt x="10990" y="1"/>
                </a:moveTo>
                <a:cubicBezTo>
                  <a:pt x="4918" y="1"/>
                  <a:pt x="1" y="4918"/>
                  <a:pt x="1" y="10990"/>
                </a:cubicBezTo>
                <a:cubicBezTo>
                  <a:pt x="1" y="17050"/>
                  <a:pt x="4918" y="21979"/>
                  <a:pt x="10990" y="21979"/>
                </a:cubicBezTo>
                <a:cubicBezTo>
                  <a:pt x="17062" y="21979"/>
                  <a:pt x="21980" y="17050"/>
                  <a:pt x="21980" y="10990"/>
                </a:cubicBezTo>
                <a:cubicBezTo>
                  <a:pt x="21980" y="4918"/>
                  <a:pt x="17062" y="1"/>
                  <a:pt x="10990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Collocate in </a:t>
            </a:r>
            <a:r>
              <a:rPr lang="en-US" sz="1200" dirty="0">
                <a:solidFill>
                  <a:srgbClr val="FFFFFF"/>
                </a:solidFill>
                <a:latin typeface="Fira Sans Extra Condensed"/>
                <a:sym typeface="Fira Sans Extra Condensed"/>
              </a:rPr>
              <a:t>Space</a:t>
            </a:r>
            <a:r>
              <a:rPr lang="en-US" sz="12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Time, 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248D2-E8EF-740C-D0D7-076171A2D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30" y="5053713"/>
            <a:ext cx="1065792" cy="6470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EDE2A2E-5E2C-40FE-3911-4B94FB7DD01C}"/>
              </a:ext>
            </a:extLst>
          </p:cNvPr>
          <p:cNvGrpSpPr/>
          <p:nvPr/>
        </p:nvGrpSpPr>
        <p:grpSpPr>
          <a:xfrm>
            <a:off x="2657896" y="1682296"/>
            <a:ext cx="4011759" cy="4987039"/>
            <a:chOff x="2657896" y="1682296"/>
            <a:chExt cx="4011759" cy="4987039"/>
          </a:xfrm>
        </p:grpSpPr>
        <p:sp>
          <p:nvSpPr>
            <p:cNvPr id="1048" name="Google Shape;1048;p26"/>
            <p:cNvSpPr/>
            <p:nvPr/>
          </p:nvSpPr>
          <p:spPr>
            <a:xfrm>
              <a:off x="2657896" y="3480153"/>
              <a:ext cx="632155" cy="466705"/>
            </a:xfrm>
            <a:custGeom>
              <a:avLst/>
              <a:gdLst/>
              <a:ahLst/>
              <a:cxnLst/>
              <a:rect l="l" t="t" r="r" b="b"/>
              <a:pathLst>
                <a:path w="14121" h="9943" extrusionOk="0">
                  <a:moveTo>
                    <a:pt x="9085" y="489"/>
                  </a:moveTo>
                  <a:cubicBezTo>
                    <a:pt x="9120" y="489"/>
                    <a:pt x="9144" y="501"/>
                    <a:pt x="9156" y="513"/>
                  </a:cubicBezTo>
                  <a:lnTo>
                    <a:pt x="13537" y="4894"/>
                  </a:lnTo>
                  <a:cubicBezTo>
                    <a:pt x="13585" y="4942"/>
                    <a:pt x="13585" y="5001"/>
                    <a:pt x="13537" y="5049"/>
                  </a:cubicBezTo>
                  <a:lnTo>
                    <a:pt x="9156" y="9419"/>
                  </a:lnTo>
                  <a:cubicBezTo>
                    <a:pt x="9144" y="9442"/>
                    <a:pt x="9120" y="9454"/>
                    <a:pt x="9085" y="9454"/>
                  </a:cubicBezTo>
                  <a:cubicBezTo>
                    <a:pt x="9049" y="9454"/>
                    <a:pt x="8977" y="9430"/>
                    <a:pt x="8977" y="9347"/>
                  </a:cubicBezTo>
                  <a:lnTo>
                    <a:pt x="8977" y="7930"/>
                  </a:lnTo>
                  <a:cubicBezTo>
                    <a:pt x="8977" y="7597"/>
                    <a:pt x="8715" y="7335"/>
                    <a:pt x="8382" y="7335"/>
                  </a:cubicBezTo>
                  <a:lnTo>
                    <a:pt x="595" y="7335"/>
                  </a:lnTo>
                  <a:cubicBezTo>
                    <a:pt x="536" y="7335"/>
                    <a:pt x="488" y="7287"/>
                    <a:pt x="488" y="7228"/>
                  </a:cubicBezTo>
                  <a:lnTo>
                    <a:pt x="488" y="2703"/>
                  </a:lnTo>
                  <a:cubicBezTo>
                    <a:pt x="488" y="2644"/>
                    <a:pt x="536" y="2608"/>
                    <a:pt x="595" y="2608"/>
                  </a:cubicBezTo>
                  <a:lnTo>
                    <a:pt x="8382" y="2608"/>
                  </a:lnTo>
                  <a:cubicBezTo>
                    <a:pt x="8715" y="2608"/>
                    <a:pt x="8977" y="2334"/>
                    <a:pt x="8977" y="2013"/>
                  </a:cubicBezTo>
                  <a:lnTo>
                    <a:pt x="8977" y="596"/>
                  </a:lnTo>
                  <a:cubicBezTo>
                    <a:pt x="8977" y="513"/>
                    <a:pt x="9049" y="489"/>
                    <a:pt x="9085" y="489"/>
                  </a:cubicBezTo>
                  <a:close/>
                  <a:moveTo>
                    <a:pt x="9085" y="1"/>
                  </a:moveTo>
                  <a:cubicBezTo>
                    <a:pt x="8763" y="1"/>
                    <a:pt x="8489" y="263"/>
                    <a:pt x="8489" y="596"/>
                  </a:cubicBezTo>
                  <a:lnTo>
                    <a:pt x="8489" y="2013"/>
                  </a:lnTo>
                  <a:cubicBezTo>
                    <a:pt x="8489" y="2061"/>
                    <a:pt x="8442" y="2108"/>
                    <a:pt x="8382" y="2108"/>
                  </a:cubicBezTo>
                  <a:lnTo>
                    <a:pt x="595" y="2108"/>
                  </a:lnTo>
                  <a:cubicBezTo>
                    <a:pt x="274" y="2108"/>
                    <a:pt x="0" y="2382"/>
                    <a:pt x="0" y="2703"/>
                  </a:cubicBezTo>
                  <a:lnTo>
                    <a:pt x="0" y="7228"/>
                  </a:lnTo>
                  <a:cubicBezTo>
                    <a:pt x="0" y="7561"/>
                    <a:pt x="274" y="7823"/>
                    <a:pt x="595" y="7823"/>
                  </a:cubicBezTo>
                  <a:lnTo>
                    <a:pt x="8382" y="7823"/>
                  </a:lnTo>
                  <a:cubicBezTo>
                    <a:pt x="8442" y="7823"/>
                    <a:pt x="8489" y="7871"/>
                    <a:pt x="8489" y="7930"/>
                  </a:cubicBezTo>
                  <a:lnTo>
                    <a:pt x="8489" y="9347"/>
                  </a:lnTo>
                  <a:cubicBezTo>
                    <a:pt x="8489" y="9680"/>
                    <a:pt x="8763" y="9942"/>
                    <a:pt x="9085" y="9942"/>
                  </a:cubicBezTo>
                  <a:cubicBezTo>
                    <a:pt x="9251" y="9942"/>
                    <a:pt x="9394" y="9883"/>
                    <a:pt x="9501" y="9764"/>
                  </a:cubicBezTo>
                  <a:lnTo>
                    <a:pt x="13883" y="5394"/>
                  </a:lnTo>
                  <a:cubicBezTo>
                    <a:pt x="14121" y="5156"/>
                    <a:pt x="14121" y="4775"/>
                    <a:pt x="13883" y="4549"/>
                  </a:cubicBezTo>
                  <a:lnTo>
                    <a:pt x="9501" y="167"/>
                  </a:lnTo>
                  <a:cubicBezTo>
                    <a:pt x="9394" y="60"/>
                    <a:pt x="9251" y="1"/>
                    <a:pt x="908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4053162" y="4450899"/>
              <a:ext cx="21891" cy="1186501"/>
            </a:xfrm>
            <a:custGeom>
              <a:avLst/>
              <a:gdLst/>
              <a:ahLst/>
              <a:cxnLst/>
              <a:rect l="l" t="t" r="r" b="b"/>
              <a:pathLst>
                <a:path w="489" h="25278" extrusionOk="0">
                  <a:moveTo>
                    <a:pt x="0" y="1"/>
                  </a:moveTo>
                  <a:lnTo>
                    <a:pt x="0" y="25278"/>
                  </a:lnTo>
                  <a:lnTo>
                    <a:pt x="488" y="25278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3947063" y="5622871"/>
              <a:ext cx="234579" cy="245909"/>
            </a:xfrm>
            <a:custGeom>
              <a:avLst/>
              <a:gdLst/>
              <a:ahLst/>
              <a:cxnLst/>
              <a:rect l="l" t="t" r="r" b="b"/>
              <a:pathLst>
                <a:path w="5240" h="5239" extrusionOk="0">
                  <a:moveTo>
                    <a:pt x="2620" y="488"/>
                  </a:moveTo>
                  <a:cubicBezTo>
                    <a:pt x="3787" y="488"/>
                    <a:pt x="4740" y="1453"/>
                    <a:pt x="4740" y="2620"/>
                  </a:cubicBezTo>
                  <a:cubicBezTo>
                    <a:pt x="4740" y="3798"/>
                    <a:pt x="3787" y="4751"/>
                    <a:pt x="2620" y="4751"/>
                  </a:cubicBezTo>
                  <a:cubicBezTo>
                    <a:pt x="1442" y="4751"/>
                    <a:pt x="489" y="3798"/>
                    <a:pt x="489" y="2620"/>
                  </a:cubicBezTo>
                  <a:cubicBezTo>
                    <a:pt x="489" y="1453"/>
                    <a:pt x="1442" y="488"/>
                    <a:pt x="2620" y="488"/>
                  </a:cubicBezTo>
                  <a:close/>
                  <a:moveTo>
                    <a:pt x="2620" y="0"/>
                  </a:moveTo>
                  <a:cubicBezTo>
                    <a:pt x="1180" y="0"/>
                    <a:pt x="1" y="1179"/>
                    <a:pt x="1" y="2620"/>
                  </a:cubicBezTo>
                  <a:cubicBezTo>
                    <a:pt x="1" y="4060"/>
                    <a:pt x="1180" y="5239"/>
                    <a:pt x="2620" y="5239"/>
                  </a:cubicBezTo>
                  <a:cubicBezTo>
                    <a:pt x="4061" y="5239"/>
                    <a:pt x="5240" y="4060"/>
                    <a:pt x="5240" y="2620"/>
                  </a:cubicBezTo>
                  <a:cubicBezTo>
                    <a:pt x="5240" y="1179"/>
                    <a:pt x="4061" y="0"/>
                    <a:pt x="2620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4005708" y="5684315"/>
              <a:ext cx="117289" cy="123024"/>
            </a:xfrm>
            <a:custGeom>
              <a:avLst/>
              <a:gdLst/>
              <a:ahLst/>
              <a:cxnLst/>
              <a:rect l="l" t="t" r="r" b="b"/>
              <a:pathLst>
                <a:path w="2620" h="2621" extrusionOk="0">
                  <a:moveTo>
                    <a:pt x="1310" y="1"/>
                  </a:moveTo>
                  <a:cubicBezTo>
                    <a:pt x="584" y="1"/>
                    <a:pt x="1" y="584"/>
                    <a:pt x="1" y="1311"/>
                  </a:cubicBezTo>
                  <a:cubicBezTo>
                    <a:pt x="1" y="2037"/>
                    <a:pt x="584" y="2620"/>
                    <a:pt x="1310" y="2620"/>
                  </a:cubicBezTo>
                  <a:cubicBezTo>
                    <a:pt x="2037" y="2620"/>
                    <a:pt x="2620" y="2037"/>
                    <a:pt x="2620" y="1311"/>
                  </a:cubicBezTo>
                  <a:cubicBezTo>
                    <a:pt x="2620" y="584"/>
                    <a:pt x="2037" y="1"/>
                    <a:pt x="1310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56" name="Google Shape;1056;p26"/>
            <p:cNvSpPr/>
            <p:nvPr/>
          </p:nvSpPr>
          <p:spPr>
            <a:xfrm>
              <a:off x="4939564" y="2928480"/>
              <a:ext cx="432315" cy="781424"/>
            </a:xfrm>
            <a:custGeom>
              <a:avLst/>
              <a:gdLst/>
              <a:ahLst/>
              <a:cxnLst/>
              <a:rect l="l" t="t" r="r" b="b"/>
              <a:pathLst>
                <a:path w="9657" h="16648" extrusionOk="0">
                  <a:moveTo>
                    <a:pt x="384" y="1"/>
                  </a:moveTo>
                  <a:cubicBezTo>
                    <a:pt x="270" y="1"/>
                    <a:pt x="158" y="56"/>
                    <a:pt x="96" y="157"/>
                  </a:cubicBezTo>
                  <a:cubicBezTo>
                    <a:pt x="0" y="324"/>
                    <a:pt x="48" y="526"/>
                    <a:pt x="203" y="621"/>
                  </a:cubicBezTo>
                  <a:cubicBezTo>
                    <a:pt x="5692" y="4003"/>
                    <a:pt x="8978" y="9861"/>
                    <a:pt x="8978" y="16302"/>
                  </a:cubicBezTo>
                  <a:cubicBezTo>
                    <a:pt x="8978" y="16492"/>
                    <a:pt x="9121" y="16647"/>
                    <a:pt x="9311" y="16647"/>
                  </a:cubicBezTo>
                  <a:cubicBezTo>
                    <a:pt x="9502" y="16647"/>
                    <a:pt x="9656" y="16492"/>
                    <a:pt x="9656" y="16302"/>
                  </a:cubicBezTo>
                  <a:cubicBezTo>
                    <a:pt x="9656" y="9623"/>
                    <a:pt x="6251" y="3550"/>
                    <a:pt x="560" y="50"/>
                  </a:cubicBezTo>
                  <a:cubicBezTo>
                    <a:pt x="506" y="17"/>
                    <a:pt x="445" y="1"/>
                    <a:pt x="384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57" name="Google Shape;1057;p26"/>
            <p:cNvSpPr/>
            <p:nvPr/>
          </p:nvSpPr>
          <p:spPr>
            <a:xfrm>
              <a:off x="3664577" y="2928480"/>
              <a:ext cx="432315" cy="1530274"/>
            </a:xfrm>
            <a:custGeom>
              <a:avLst/>
              <a:gdLst/>
              <a:ahLst/>
              <a:cxnLst/>
              <a:rect l="l" t="t" r="r" b="b"/>
              <a:pathLst>
                <a:path w="9657" h="32602" extrusionOk="0">
                  <a:moveTo>
                    <a:pt x="9267" y="1"/>
                  </a:moveTo>
                  <a:cubicBezTo>
                    <a:pt x="9206" y="1"/>
                    <a:pt x="9143" y="17"/>
                    <a:pt x="9085" y="50"/>
                  </a:cubicBezTo>
                  <a:cubicBezTo>
                    <a:pt x="3394" y="3550"/>
                    <a:pt x="1" y="9623"/>
                    <a:pt x="1" y="16302"/>
                  </a:cubicBezTo>
                  <a:cubicBezTo>
                    <a:pt x="1" y="22981"/>
                    <a:pt x="3394" y="29053"/>
                    <a:pt x="9085" y="32554"/>
                  </a:cubicBezTo>
                  <a:cubicBezTo>
                    <a:pt x="9145" y="32590"/>
                    <a:pt x="9204" y="32602"/>
                    <a:pt x="9264" y="32602"/>
                  </a:cubicBezTo>
                  <a:cubicBezTo>
                    <a:pt x="9383" y="32602"/>
                    <a:pt x="9490" y="32554"/>
                    <a:pt x="9561" y="32447"/>
                  </a:cubicBezTo>
                  <a:cubicBezTo>
                    <a:pt x="9657" y="32292"/>
                    <a:pt x="9609" y="32078"/>
                    <a:pt x="9442" y="31982"/>
                  </a:cubicBezTo>
                  <a:cubicBezTo>
                    <a:pt x="3953" y="28601"/>
                    <a:pt x="667" y="22743"/>
                    <a:pt x="667" y="16302"/>
                  </a:cubicBezTo>
                  <a:cubicBezTo>
                    <a:pt x="667" y="9861"/>
                    <a:pt x="3953" y="4003"/>
                    <a:pt x="9442" y="621"/>
                  </a:cubicBezTo>
                  <a:cubicBezTo>
                    <a:pt x="9609" y="526"/>
                    <a:pt x="9657" y="324"/>
                    <a:pt x="9561" y="157"/>
                  </a:cubicBezTo>
                  <a:cubicBezTo>
                    <a:pt x="9492" y="56"/>
                    <a:pt x="9381" y="1"/>
                    <a:pt x="9267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4939564" y="3678001"/>
              <a:ext cx="432315" cy="780768"/>
            </a:xfrm>
            <a:custGeom>
              <a:avLst/>
              <a:gdLst/>
              <a:ahLst/>
              <a:cxnLst/>
              <a:rect l="l" t="t" r="r" b="b"/>
              <a:pathLst>
                <a:path w="9657" h="16634" extrusionOk="0">
                  <a:moveTo>
                    <a:pt x="9311" y="1"/>
                  </a:moveTo>
                  <a:cubicBezTo>
                    <a:pt x="9121" y="1"/>
                    <a:pt x="8978" y="143"/>
                    <a:pt x="8978" y="334"/>
                  </a:cubicBezTo>
                  <a:cubicBezTo>
                    <a:pt x="8978" y="6775"/>
                    <a:pt x="5692" y="12633"/>
                    <a:pt x="203" y="16014"/>
                  </a:cubicBezTo>
                  <a:cubicBezTo>
                    <a:pt x="48" y="16110"/>
                    <a:pt x="0" y="16324"/>
                    <a:pt x="96" y="16479"/>
                  </a:cubicBezTo>
                  <a:cubicBezTo>
                    <a:pt x="155" y="16586"/>
                    <a:pt x="262" y="16634"/>
                    <a:pt x="381" y="16634"/>
                  </a:cubicBezTo>
                  <a:cubicBezTo>
                    <a:pt x="441" y="16634"/>
                    <a:pt x="500" y="16622"/>
                    <a:pt x="560" y="16586"/>
                  </a:cubicBezTo>
                  <a:cubicBezTo>
                    <a:pt x="6251" y="13085"/>
                    <a:pt x="9656" y="7013"/>
                    <a:pt x="9656" y="334"/>
                  </a:cubicBezTo>
                  <a:cubicBezTo>
                    <a:pt x="9656" y="143"/>
                    <a:pt x="9502" y="1"/>
                    <a:pt x="9311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3795702" y="2936366"/>
              <a:ext cx="1444498" cy="1514550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334"/>
                  </a:moveTo>
                  <a:cubicBezTo>
                    <a:pt x="24849" y="334"/>
                    <a:pt x="31933" y="7430"/>
                    <a:pt x="31933" y="16134"/>
                  </a:cubicBezTo>
                  <a:cubicBezTo>
                    <a:pt x="31933" y="24849"/>
                    <a:pt x="24849" y="31933"/>
                    <a:pt x="16134" y="31933"/>
                  </a:cubicBezTo>
                  <a:cubicBezTo>
                    <a:pt x="7418" y="31933"/>
                    <a:pt x="334" y="24849"/>
                    <a:pt x="334" y="16134"/>
                  </a:cubicBezTo>
                  <a:cubicBezTo>
                    <a:pt x="334" y="7430"/>
                    <a:pt x="7418" y="334"/>
                    <a:pt x="16134" y="334"/>
                  </a:cubicBezTo>
                  <a:close/>
                  <a:moveTo>
                    <a:pt x="16134" y="1"/>
                  </a:moveTo>
                  <a:cubicBezTo>
                    <a:pt x="7240" y="1"/>
                    <a:pt x="1" y="7240"/>
                    <a:pt x="1" y="16134"/>
                  </a:cubicBezTo>
                  <a:cubicBezTo>
                    <a:pt x="1" y="25028"/>
                    <a:pt x="7240" y="32267"/>
                    <a:pt x="16134" y="32267"/>
                  </a:cubicBezTo>
                  <a:cubicBezTo>
                    <a:pt x="25027" y="32267"/>
                    <a:pt x="32266" y="25028"/>
                    <a:pt x="32266" y="16134"/>
                  </a:cubicBezTo>
                  <a:cubicBezTo>
                    <a:pt x="32266" y="7240"/>
                    <a:pt x="25027" y="1"/>
                    <a:pt x="16134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4503034" y="3054886"/>
              <a:ext cx="624186" cy="655021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334" y="0"/>
                  </a:moveTo>
                  <a:cubicBezTo>
                    <a:pt x="143" y="0"/>
                    <a:pt x="0" y="155"/>
                    <a:pt x="0" y="333"/>
                  </a:cubicBezTo>
                  <a:cubicBezTo>
                    <a:pt x="0" y="524"/>
                    <a:pt x="143" y="679"/>
                    <a:pt x="334" y="679"/>
                  </a:cubicBezTo>
                  <a:cubicBezTo>
                    <a:pt x="7465" y="679"/>
                    <a:pt x="13264" y="6477"/>
                    <a:pt x="13264" y="13609"/>
                  </a:cubicBezTo>
                  <a:cubicBezTo>
                    <a:pt x="13264" y="13799"/>
                    <a:pt x="13418" y="13954"/>
                    <a:pt x="13609" y="13954"/>
                  </a:cubicBezTo>
                  <a:cubicBezTo>
                    <a:pt x="13788" y="13954"/>
                    <a:pt x="13942" y="13799"/>
                    <a:pt x="13942" y="13609"/>
                  </a:cubicBezTo>
                  <a:cubicBezTo>
                    <a:pt x="13942" y="6108"/>
                    <a:pt x="7834" y="0"/>
                    <a:pt x="334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3861288" y="3622002"/>
              <a:ext cx="587388" cy="729605"/>
            </a:xfrm>
            <a:custGeom>
              <a:avLst/>
              <a:gdLst/>
              <a:ahLst/>
              <a:cxnLst/>
              <a:rect l="l" t="t" r="r" b="b"/>
              <a:pathLst>
                <a:path w="13121" h="15544" extrusionOk="0">
                  <a:moveTo>
                    <a:pt x="1301" y="0"/>
                  </a:moveTo>
                  <a:cubicBezTo>
                    <a:pt x="1130" y="0"/>
                    <a:pt x="986" y="125"/>
                    <a:pt x="964" y="301"/>
                  </a:cubicBezTo>
                  <a:cubicBezTo>
                    <a:pt x="0" y="7742"/>
                    <a:pt x="5274" y="14576"/>
                    <a:pt x="12716" y="15541"/>
                  </a:cubicBezTo>
                  <a:cubicBezTo>
                    <a:pt x="12731" y="15542"/>
                    <a:pt x="12746" y="15543"/>
                    <a:pt x="12760" y="15543"/>
                  </a:cubicBezTo>
                  <a:cubicBezTo>
                    <a:pt x="12932" y="15543"/>
                    <a:pt x="13075" y="15418"/>
                    <a:pt x="13097" y="15243"/>
                  </a:cubicBezTo>
                  <a:cubicBezTo>
                    <a:pt x="13121" y="15064"/>
                    <a:pt x="12990" y="14886"/>
                    <a:pt x="12811" y="14862"/>
                  </a:cubicBezTo>
                  <a:cubicBezTo>
                    <a:pt x="5739" y="13957"/>
                    <a:pt x="726" y="7456"/>
                    <a:pt x="1631" y="384"/>
                  </a:cubicBezTo>
                  <a:cubicBezTo>
                    <a:pt x="1655" y="205"/>
                    <a:pt x="1524" y="27"/>
                    <a:pt x="1345" y="3"/>
                  </a:cubicBezTo>
                  <a:cubicBezTo>
                    <a:pt x="1330" y="1"/>
                    <a:pt x="1316" y="0"/>
                    <a:pt x="1301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4025988" y="3178382"/>
              <a:ext cx="983934" cy="1032261"/>
            </a:xfrm>
            <a:custGeom>
              <a:avLst/>
              <a:gdLst/>
              <a:ahLst/>
              <a:cxnLst/>
              <a:rect l="l" t="t" r="r" b="b"/>
              <a:pathLst>
                <a:path w="21979" h="21992" extrusionOk="0">
                  <a:moveTo>
                    <a:pt x="10990" y="0"/>
                  </a:moveTo>
                  <a:cubicBezTo>
                    <a:pt x="4917" y="0"/>
                    <a:pt x="0" y="4930"/>
                    <a:pt x="0" y="11002"/>
                  </a:cubicBezTo>
                  <a:cubicBezTo>
                    <a:pt x="0" y="17062"/>
                    <a:pt x="4917" y="21991"/>
                    <a:pt x="10990" y="21991"/>
                  </a:cubicBezTo>
                  <a:cubicBezTo>
                    <a:pt x="17062" y="21991"/>
                    <a:pt x="21979" y="17062"/>
                    <a:pt x="21979" y="11002"/>
                  </a:cubicBezTo>
                  <a:cubicBezTo>
                    <a:pt x="21979" y="4930"/>
                    <a:pt x="17062" y="0"/>
                    <a:pt x="10990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IE" sz="11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Convolve reference</a:t>
              </a:r>
              <a:r>
                <a:rPr lang="en-IE" sz="105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IE" sz="105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Hyperspectral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IE" sz="11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(IASI &amp; </a:t>
              </a:r>
              <a:r>
                <a:rPr lang="en-IE" sz="1100" dirty="0" err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CrIS</a:t>
              </a:r>
              <a:r>
                <a:rPr lang="en-IE" sz="11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)</a:t>
              </a: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4405484" y="2359626"/>
              <a:ext cx="234579" cy="245955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2620" y="501"/>
                  </a:moveTo>
                  <a:cubicBezTo>
                    <a:pt x="3786" y="501"/>
                    <a:pt x="4751" y="1453"/>
                    <a:pt x="4751" y="2620"/>
                  </a:cubicBezTo>
                  <a:cubicBezTo>
                    <a:pt x="4751" y="3799"/>
                    <a:pt x="3786" y="4751"/>
                    <a:pt x="2620" y="4751"/>
                  </a:cubicBezTo>
                  <a:cubicBezTo>
                    <a:pt x="1441" y="4751"/>
                    <a:pt x="488" y="3799"/>
                    <a:pt x="488" y="2620"/>
                  </a:cubicBezTo>
                  <a:cubicBezTo>
                    <a:pt x="488" y="1453"/>
                    <a:pt x="1441" y="501"/>
                    <a:pt x="2620" y="501"/>
                  </a:cubicBezTo>
                  <a:close/>
                  <a:moveTo>
                    <a:pt x="2620" y="1"/>
                  </a:moveTo>
                  <a:cubicBezTo>
                    <a:pt x="1179" y="1"/>
                    <a:pt x="0" y="1179"/>
                    <a:pt x="0" y="2620"/>
                  </a:cubicBezTo>
                  <a:cubicBezTo>
                    <a:pt x="0" y="4061"/>
                    <a:pt x="1179" y="5239"/>
                    <a:pt x="2620" y="5239"/>
                  </a:cubicBezTo>
                  <a:cubicBezTo>
                    <a:pt x="4060" y="5239"/>
                    <a:pt x="5239" y="4061"/>
                    <a:pt x="5239" y="2620"/>
                  </a:cubicBezTo>
                  <a:cubicBezTo>
                    <a:pt x="5239" y="1179"/>
                    <a:pt x="4060" y="1"/>
                    <a:pt x="2620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4464086" y="2421116"/>
              <a:ext cx="117333" cy="122977"/>
            </a:xfrm>
            <a:custGeom>
              <a:avLst/>
              <a:gdLst/>
              <a:ahLst/>
              <a:cxnLst/>
              <a:rect l="l" t="t" r="r" b="b"/>
              <a:pathLst>
                <a:path w="2621" h="2620" extrusionOk="0">
                  <a:moveTo>
                    <a:pt x="1311" y="0"/>
                  </a:moveTo>
                  <a:cubicBezTo>
                    <a:pt x="584" y="0"/>
                    <a:pt x="1" y="584"/>
                    <a:pt x="1" y="1310"/>
                  </a:cubicBezTo>
                  <a:cubicBezTo>
                    <a:pt x="1" y="2036"/>
                    <a:pt x="584" y="2620"/>
                    <a:pt x="1311" y="2620"/>
                  </a:cubicBezTo>
                  <a:cubicBezTo>
                    <a:pt x="2037" y="2620"/>
                    <a:pt x="2620" y="2036"/>
                    <a:pt x="2620" y="1310"/>
                  </a:cubicBezTo>
                  <a:cubicBezTo>
                    <a:pt x="2620" y="584"/>
                    <a:pt x="2037" y="0"/>
                    <a:pt x="1311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65" name="Google Shape;1065;p26"/>
            <p:cNvSpPr/>
            <p:nvPr/>
          </p:nvSpPr>
          <p:spPr>
            <a:xfrm>
              <a:off x="3959329" y="1682296"/>
              <a:ext cx="1273935" cy="812076"/>
            </a:xfrm>
            <a:custGeom>
              <a:avLst/>
              <a:gdLst/>
              <a:ahLst/>
              <a:cxnLst/>
              <a:rect l="l" t="t" r="r" b="b"/>
              <a:pathLst>
                <a:path w="28457" h="17301" extrusionOk="0">
                  <a:moveTo>
                    <a:pt x="1811" y="0"/>
                  </a:moveTo>
                  <a:cubicBezTo>
                    <a:pt x="810" y="0"/>
                    <a:pt x="1" y="822"/>
                    <a:pt x="1" y="1822"/>
                  </a:cubicBezTo>
                  <a:lnTo>
                    <a:pt x="1" y="15490"/>
                  </a:lnTo>
                  <a:cubicBezTo>
                    <a:pt x="1" y="16491"/>
                    <a:pt x="810" y="17300"/>
                    <a:pt x="1811" y="17300"/>
                  </a:cubicBezTo>
                  <a:lnTo>
                    <a:pt x="10097" y="17300"/>
                  </a:lnTo>
                  <a:cubicBezTo>
                    <a:pt x="10228" y="17300"/>
                    <a:pt x="10335" y="17193"/>
                    <a:pt x="10335" y="17050"/>
                  </a:cubicBezTo>
                  <a:cubicBezTo>
                    <a:pt x="10335" y="16919"/>
                    <a:pt x="10228" y="16812"/>
                    <a:pt x="10097" y="16812"/>
                  </a:cubicBezTo>
                  <a:lnTo>
                    <a:pt x="1811" y="16812"/>
                  </a:lnTo>
                  <a:cubicBezTo>
                    <a:pt x="1084" y="16812"/>
                    <a:pt x="489" y="16217"/>
                    <a:pt x="489" y="15490"/>
                  </a:cubicBezTo>
                  <a:lnTo>
                    <a:pt x="489" y="1822"/>
                  </a:lnTo>
                  <a:cubicBezTo>
                    <a:pt x="489" y="1084"/>
                    <a:pt x="1084" y="500"/>
                    <a:pt x="1811" y="500"/>
                  </a:cubicBezTo>
                  <a:lnTo>
                    <a:pt x="26647" y="500"/>
                  </a:lnTo>
                  <a:cubicBezTo>
                    <a:pt x="27385" y="500"/>
                    <a:pt x="27969" y="1084"/>
                    <a:pt x="27969" y="1822"/>
                  </a:cubicBezTo>
                  <a:lnTo>
                    <a:pt x="27969" y="15490"/>
                  </a:lnTo>
                  <a:cubicBezTo>
                    <a:pt x="27969" y="16217"/>
                    <a:pt x="27385" y="16812"/>
                    <a:pt x="26647" y="16812"/>
                  </a:cubicBezTo>
                  <a:lnTo>
                    <a:pt x="20968" y="16812"/>
                  </a:lnTo>
                  <a:cubicBezTo>
                    <a:pt x="20837" y="16812"/>
                    <a:pt x="20730" y="16919"/>
                    <a:pt x="20730" y="17050"/>
                  </a:cubicBezTo>
                  <a:cubicBezTo>
                    <a:pt x="20730" y="17193"/>
                    <a:pt x="20837" y="17300"/>
                    <a:pt x="20968" y="17300"/>
                  </a:cubicBezTo>
                  <a:lnTo>
                    <a:pt x="26647" y="17300"/>
                  </a:lnTo>
                  <a:cubicBezTo>
                    <a:pt x="27647" y="17300"/>
                    <a:pt x="28457" y="16491"/>
                    <a:pt x="28457" y="15490"/>
                  </a:cubicBezTo>
                  <a:lnTo>
                    <a:pt x="28457" y="1822"/>
                  </a:lnTo>
                  <a:cubicBezTo>
                    <a:pt x="28457" y="822"/>
                    <a:pt x="27647" y="0"/>
                    <a:pt x="26647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66" name="Google Shape;1066;p26"/>
            <p:cNvSpPr/>
            <p:nvPr/>
          </p:nvSpPr>
          <p:spPr>
            <a:xfrm>
              <a:off x="4984332" y="2471388"/>
              <a:ext cx="21891" cy="508621"/>
            </a:xfrm>
            <a:custGeom>
              <a:avLst/>
              <a:gdLst/>
              <a:ahLst/>
              <a:cxnLst/>
              <a:rect l="l" t="t" r="r" b="b"/>
              <a:pathLst>
                <a:path w="489" h="10836" extrusionOk="0"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10586"/>
                  </a:lnTo>
                  <a:cubicBezTo>
                    <a:pt x="0" y="10728"/>
                    <a:pt x="108" y="10836"/>
                    <a:pt x="239" y="10836"/>
                  </a:cubicBezTo>
                  <a:cubicBezTo>
                    <a:pt x="381" y="10836"/>
                    <a:pt x="489" y="10728"/>
                    <a:pt x="489" y="10586"/>
                  </a:cubicBezTo>
                  <a:lnTo>
                    <a:pt x="489" y="239"/>
                  </a:lnTo>
                  <a:cubicBezTo>
                    <a:pt x="489" y="108"/>
                    <a:pt x="381" y="1"/>
                    <a:pt x="23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47F74E-9E02-AA94-E10B-293E4CC3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107" y="1734936"/>
              <a:ext cx="1034102" cy="627725"/>
            </a:xfrm>
            <a:prstGeom prst="rect">
              <a:avLst/>
            </a:prstGeom>
          </p:spPr>
        </p:pic>
        <p:sp>
          <p:nvSpPr>
            <p:cNvPr id="1067" name="Google Shape;1067;p26"/>
            <p:cNvSpPr txBox="1"/>
            <p:nvPr/>
          </p:nvSpPr>
          <p:spPr>
            <a:xfrm>
              <a:off x="3999774" y="5279073"/>
              <a:ext cx="2669881" cy="139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Convolve IASI spectrum with Spectral Response Function (SRF) of SLSTR</a:t>
              </a:r>
            </a:p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Gap-filling to extend IASI to fully cover SLSTR-S7</a:t>
              </a:r>
            </a:p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Can diagnose SRF errors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A2DA1E-D568-C77E-FD51-335DAFF9BBA6}"/>
              </a:ext>
            </a:extLst>
          </p:cNvPr>
          <p:cNvGrpSpPr/>
          <p:nvPr/>
        </p:nvGrpSpPr>
        <p:grpSpPr>
          <a:xfrm>
            <a:off x="8443520" y="1682296"/>
            <a:ext cx="3395394" cy="4600349"/>
            <a:chOff x="8443520" y="1682296"/>
            <a:chExt cx="3395394" cy="4600349"/>
          </a:xfrm>
        </p:grpSpPr>
        <p:sp>
          <p:nvSpPr>
            <p:cNvPr id="1050" name="Google Shape;1050;p26"/>
            <p:cNvSpPr/>
            <p:nvPr/>
          </p:nvSpPr>
          <p:spPr>
            <a:xfrm>
              <a:off x="8443520" y="3480153"/>
              <a:ext cx="632200" cy="466705"/>
            </a:xfrm>
            <a:custGeom>
              <a:avLst/>
              <a:gdLst/>
              <a:ahLst/>
              <a:cxnLst/>
              <a:rect l="l" t="t" r="r" b="b"/>
              <a:pathLst>
                <a:path w="14122" h="9943" extrusionOk="0">
                  <a:moveTo>
                    <a:pt x="9097" y="489"/>
                  </a:moveTo>
                  <a:cubicBezTo>
                    <a:pt x="9121" y="489"/>
                    <a:pt x="9144" y="501"/>
                    <a:pt x="9168" y="513"/>
                  </a:cubicBezTo>
                  <a:lnTo>
                    <a:pt x="13538" y="4894"/>
                  </a:lnTo>
                  <a:cubicBezTo>
                    <a:pt x="13585" y="4942"/>
                    <a:pt x="13585" y="5001"/>
                    <a:pt x="13538" y="5049"/>
                  </a:cubicBezTo>
                  <a:lnTo>
                    <a:pt x="9168" y="9419"/>
                  </a:lnTo>
                  <a:cubicBezTo>
                    <a:pt x="9144" y="9442"/>
                    <a:pt x="9121" y="9454"/>
                    <a:pt x="9097" y="9454"/>
                  </a:cubicBezTo>
                  <a:cubicBezTo>
                    <a:pt x="9049" y="9454"/>
                    <a:pt x="8990" y="9430"/>
                    <a:pt x="8990" y="9347"/>
                  </a:cubicBezTo>
                  <a:lnTo>
                    <a:pt x="8990" y="7930"/>
                  </a:lnTo>
                  <a:cubicBezTo>
                    <a:pt x="8990" y="7597"/>
                    <a:pt x="8716" y="7335"/>
                    <a:pt x="8394" y="7335"/>
                  </a:cubicBezTo>
                  <a:lnTo>
                    <a:pt x="596" y="7335"/>
                  </a:lnTo>
                  <a:cubicBezTo>
                    <a:pt x="548" y="7335"/>
                    <a:pt x="500" y="7287"/>
                    <a:pt x="500" y="7228"/>
                  </a:cubicBezTo>
                  <a:lnTo>
                    <a:pt x="500" y="2703"/>
                  </a:lnTo>
                  <a:cubicBezTo>
                    <a:pt x="500" y="2644"/>
                    <a:pt x="548" y="2608"/>
                    <a:pt x="596" y="2608"/>
                  </a:cubicBezTo>
                  <a:lnTo>
                    <a:pt x="8394" y="2608"/>
                  </a:lnTo>
                  <a:cubicBezTo>
                    <a:pt x="8716" y="2608"/>
                    <a:pt x="8990" y="2334"/>
                    <a:pt x="8990" y="2013"/>
                  </a:cubicBezTo>
                  <a:lnTo>
                    <a:pt x="8990" y="596"/>
                  </a:lnTo>
                  <a:cubicBezTo>
                    <a:pt x="8990" y="513"/>
                    <a:pt x="9049" y="489"/>
                    <a:pt x="9097" y="489"/>
                  </a:cubicBezTo>
                  <a:close/>
                  <a:moveTo>
                    <a:pt x="9097" y="1"/>
                  </a:moveTo>
                  <a:cubicBezTo>
                    <a:pt x="8763" y="1"/>
                    <a:pt x="8489" y="263"/>
                    <a:pt x="8489" y="596"/>
                  </a:cubicBezTo>
                  <a:lnTo>
                    <a:pt x="8489" y="2013"/>
                  </a:lnTo>
                  <a:cubicBezTo>
                    <a:pt x="8489" y="2061"/>
                    <a:pt x="8454" y="2108"/>
                    <a:pt x="8394" y="2108"/>
                  </a:cubicBezTo>
                  <a:lnTo>
                    <a:pt x="596" y="2108"/>
                  </a:lnTo>
                  <a:cubicBezTo>
                    <a:pt x="274" y="2108"/>
                    <a:pt x="0" y="2382"/>
                    <a:pt x="0" y="2703"/>
                  </a:cubicBezTo>
                  <a:lnTo>
                    <a:pt x="0" y="7228"/>
                  </a:lnTo>
                  <a:cubicBezTo>
                    <a:pt x="0" y="7561"/>
                    <a:pt x="274" y="7823"/>
                    <a:pt x="596" y="7823"/>
                  </a:cubicBezTo>
                  <a:lnTo>
                    <a:pt x="8394" y="7823"/>
                  </a:lnTo>
                  <a:cubicBezTo>
                    <a:pt x="8454" y="7823"/>
                    <a:pt x="8489" y="7871"/>
                    <a:pt x="8489" y="7930"/>
                  </a:cubicBezTo>
                  <a:lnTo>
                    <a:pt x="8489" y="9347"/>
                  </a:lnTo>
                  <a:cubicBezTo>
                    <a:pt x="8489" y="9680"/>
                    <a:pt x="8763" y="9942"/>
                    <a:pt x="9097" y="9942"/>
                  </a:cubicBezTo>
                  <a:cubicBezTo>
                    <a:pt x="9251" y="9942"/>
                    <a:pt x="9394" y="9883"/>
                    <a:pt x="9513" y="9764"/>
                  </a:cubicBezTo>
                  <a:lnTo>
                    <a:pt x="13883" y="5394"/>
                  </a:lnTo>
                  <a:cubicBezTo>
                    <a:pt x="14121" y="5156"/>
                    <a:pt x="14121" y="4775"/>
                    <a:pt x="13883" y="4549"/>
                  </a:cubicBezTo>
                  <a:lnTo>
                    <a:pt x="9513" y="167"/>
                  </a:lnTo>
                  <a:cubicBezTo>
                    <a:pt x="9394" y="60"/>
                    <a:pt x="9251" y="1"/>
                    <a:pt x="909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9654C7-A6BC-485A-029E-2FD635C51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2799" y="1810881"/>
              <a:ext cx="1134953" cy="474375"/>
            </a:xfrm>
            <a:prstGeom prst="rect">
              <a:avLst/>
            </a:prstGeom>
          </p:spPr>
        </p:pic>
        <p:sp>
          <p:nvSpPr>
            <p:cNvPr id="1099" name="Google Shape;1099;p26"/>
            <p:cNvSpPr/>
            <p:nvPr/>
          </p:nvSpPr>
          <p:spPr>
            <a:xfrm>
              <a:off x="9691279" y="4450899"/>
              <a:ext cx="21891" cy="1186501"/>
            </a:xfrm>
            <a:custGeom>
              <a:avLst/>
              <a:gdLst/>
              <a:ahLst/>
              <a:cxnLst/>
              <a:rect l="l" t="t" r="r" b="b"/>
              <a:pathLst>
                <a:path w="489" h="25278" extrusionOk="0">
                  <a:moveTo>
                    <a:pt x="0" y="1"/>
                  </a:moveTo>
                  <a:lnTo>
                    <a:pt x="0" y="25278"/>
                  </a:lnTo>
                  <a:lnTo>
                    <a:pt x="489" y="25278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9584686" y="5622871"/>
              <a:ext cx="234535" cy="245909"/>
            </a:xfrm>
            <a:custGeom>
              <a:avLst/>
              <a:gdLst/>
              <a:ahLst/>
              <a:cxnLst/>
              <a:rect l="l" t="t" r="r" b="b"/>
              <a:pathLst>
                <a:path w="5239" h="5239" extrusionOk="0">
                  <a:moveTo>
                    <a:pt x="2620" y="488"/>
                  </a:moveTo>
                  <a:cubicBezTo>
                    <a:pt x="3798" y="488"/>
                    <a:pt x="4751" y="1453"/>
                    <a:pt x="4751" y="2620"/>
                  </a:cubicBezTo>
                  <a:cubicBezTo>
                    <a:pt x="4751" y="3798"/>
                    <a:pt x="3798" y="4751"/>
                    <a:pt x="2620" y="4751"/>
                  </a:cubicBezTo>
                  <a:cubicBezTo>
                    <a:pt x="1453" y="4751"/>
                    <a:pt x="500" y="3798"/>
                    <a:pt x="500" y="2620"/>
                  </a:cubicBezTo>
                  <a:cubicBezTo>
                    <a:pt x="500" y="1453"/>
                    <a:pt x="1453" y="488"/>
                    <a:pt x="2620" y="488"/>
                  </a:cubicBezTo>
                  <a:close/>
                  <a:moveTo>
                    <a:pt x="2620" y="0"/>
                  </a:moveTo>
                  <a:cubicBezTo>
                    <a:pt x="1179" y="0"/>
                    <a:pt x="0" y="1179"/>
                    <a:pt x="0" y="2620"/>
                  </a:cubicBezTo>
                  <a:cubicBezTo>
                    <a:pt x="0" y="4060"/>
                    <a:pt x="1179" y="5239"/>
                    <a:pt x="2620" y="5239"/>
                  </a:cubicBezTo>
                  <a:cubicBezTo>
                    <a:pt x="4060" y="5239"/>
                    <a:pt x="5239" y="4060"/>
                    <a:pt x="5239" y="2620"/>
                  </a:cubicBezTo>
                  <a:cubicBezTo>
                    <a:pt x="5239" y="1179"/>
                    <a:pt x="4060" y="0"/>
                    <a:pt x="2620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9643288" y="5684315"/>
              <a:ext cx="117333" cy="123024"/>
            </a:xfrm>
            <a:custGeom>
              <a:avLst/>
              <a:gdLst/>
              <a:ahLst/>
              <a:cxnLst/>
              <a:rect l="l" t="t" r="r" b="b"/>
              <a:pathLst>
                <a:path w="2621" h="2621" extrusionOk="0">
                  <a:moveTo>
                    <a:pt x="1311" y="1"/>
                  </a:moveTo>
                  <a:cubicBezTo>
                    <a:pt x="584" y="1"/>
                    <a:pt x="1" y="584"/>
                    <a:pt x="1" y="1311"/>
                  </a:cubicBezTo>
                  <a:cubicBezTo>
                    <a:pt x="1" y="2037"/>
                    <a:pt x="584" y="2620"/>
                    <a:pt x="1311" y="2620"/>
                  </a:cubicBezTo>
                  <a:cubicBezTo>
                    <a:pt x="2037" y="2620"/>
                    <a:pt x="2620" y="2037"/>
                    <a:pt x="2620" y="1311"/>
                  </a:cubicBezTo>
                  <a:cubicBezTo>
                    <a:pt x="2620" y="584"/>
                    <a:pt x="2037" y="1"/>
                    <a:pt x="1311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10576070" y="2928480"/>
              <a:ext cx="432315" cy="781424"/>
            </a:xfrm>
            <a:custGeom>
              <a:avLst/>
              <a:gdLst/>
              <a:ahLst/>
              <a:cxnLst/>
              <a:rect l="l" t="t" r="r" b="b"/>
              <a:pathLst>
                <a:path w="9657" h="16648" extrusionOk="0">
                  <a:moveTo>
                    <a:pt x="384" y="1"/>
                  </a:moveTo>
                  <a:cubicBezTo>
                    <a:pt x="271" y="1"/>
                    <a:pt x="158" y="56"/>
                    <a:pt x="96" y="157"/>
                  </a:cubicBezTo>
                  <a:cubicBezTo>
                    <a:pt x="1" y="324"/>
                    <a:pt x="48" y="526"/>
                    <a:pt x="203" y="621"/>
                  </a:cubicBezTo>
                  <a:cubicBezTo>
                    <a:pt x="5704" y="4003"/>
                    <a:pt x="8978" y="9861"/>
                    <a:pt x="8978" y="16302"/>
                  </a:cubicBezTo>
                  <a:cubicBezTo>
                    <a:pt x="8978" y="16492"/>
                    <a:pt x="9133" y="16647"/>
                    <a:pt x="9311" y="16647"/>
                  </a:cubicBezTo>
                  <a:cubicBezTo>
                    <a:pt x="9502" y="16647"/>
                    <a:pt x="9657" y="16492"/>
                    <a:pt x="9657" y="16302"/>
                  </a:cubicBezTo>
                  <a:cubicBezTo>
                    <a:pt x="9657" y="9623"/>
                    <a:pt x="6252" y="3550"/>
                    <a:pt x="560" y="50"/>
                  </a:cubicBezTo>
                  <a:cubicBezTo>
                    <a:pt x="506" y="17"/>
                    <a:pt x="445" y="1"/>
                    <a:pt x="384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9301127" y="2928480"/>
              <a:ext cx="432270" cy="1530274"/>
            </a:xfrm>
            <a:custGeom>
              <a:avLst/>
              <a:gdLst/>
              <a:ahLst/>
              <a:cxnLst/>
              <a:rect l="l" t="t" r="r" b="b"/>
              <a:pathLst>
                <a:path w="9656" h="32602" extrusionOk="0">
                  <a:moveTo>
                    <a:pt x="9272" y="1"/>
                  </a:moveTo>
                  <a:cubicBezTo>
                    <a:pt x="9212" y="1"/>
                    <a:pt x="9150" y="17"/>
                    <a:pt x="9096" y="50"/>
                  </a:cubicBezTo>
                  <a:cubicBezTo>
                    <a:pt x="3393" y="3550"/>
                    <a:pt x="0" y="9623"/>
                    <a:pt x="0" y="16302"/>
                  </a:cubicBezTo>
                  <a:cubicBezTo>
                    <a:pt x="0" y="22981"/>
                    <a:pt x="3393" y="29053"/>
                    <a:pt x="9096" y="32554"/>
                  </a:cubicBezTo>
                  <a:cubicBezTo>
                    <a:pt x="9144" y="32590"/>
                    <a:pt x="9215" y="32602"/>
                    <a:pt x="9275" y="32602"/>
                  </a:cubicBezTo>
                  <a:cubicBezTo>
                    <a:pt x="9382" y="32602"/>
                    <a:pt x="9501" y="32554"/>
                    <a:pt x="9561" y="32447"/>
                  </a:cubicBezTo>
                  <a:cubicBezTo>
                    <a:pt x="9656" y="32292"/>
                    <a:pt x="9608" y="32078"/>
                    <a:pt x="9454" y="31982"/>
                  </a:cubicBezTo>
                  <a:cubicBezTo>
                    <a:pt x="3953" y="28601"/>
                    <a:pt x="679" y="22743"/>
                    <a:pt x="679" y="16302"/>
                  </a:cubicBezTo>
                  <a:cubicBezTo>
                    <a:pt x="679" y="9861"/>
                    <a:pt x="3953" y="4003"/>
                    <a:pt x="9454" y="621"/>
                  </a:cubicBezTo>
                  <a:cubicBezTo>
                    <a:pt x="9608" y="526"/>
                    <a:pt x="9656" y="324"/>
                    <a:pt x="9561" y="157"/>
                  </a:cubicBezTo>
                  <a:cubicBezTo>
                    <a:pt x="9499" y="56"/>
                    <a:pt x="9386" y="1"/>
                    <a:pt x="927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10576070" y="3678001"/>
              <a:ext cx="432315" cy="780768"/>
            </a:xfrm>
            <a:custGeom>
              <a:avLst/>
              <a:gdLst/>
              <a:ahLst/>
              <a:cxnLst/>
              <a:rect l="l" t="t" r="r" b="b"/>
              <a:pathLst>
                <a:path w="9657" h="16634" extrusionOk="0">
                  <a:moveTo>
                    <a:pt x="9311" y="1"/>
                  </a:moveTo>
                  <a:cubicBezTo>
                    <a:pt x="9133" y="1"/>
                    <a:pt x="8978" y="143"/>
                    <a:pt x="8978" y="334"/>
                  </a:cubicBezTo>
                  <a:cubicBezTo>
                    <a:pt x="8978" y="6775"/>
                    <a:pt x="5704" y="12633"/>
                    <a:pt x="203" y="16014"/>
                  </a:cubicBezTo>
                  <a:cubicBezTo>
                    <a:pt x="48" y="16110"/>
                    <a:pt x="1" y="16324"/>
                    <a:pt x="96" y="16479"/>
                  </a:cubicBezTo>
                  <a:cubicBezTo>
                    <a:pt x="167" y="16586"/>
                    <a:pt x="275" y="16634"/>
                    <a:pt x="382" y="16634"/>
                  </a:cubicBezTo>
                  <a:cubicBezTo>
                    <a:pt x="441" y="16634"/>
                    <a:pt x="513" y="16622"/>
                    <a:pt x="560" y="16586"/>
                  </a:cubicBezTo>
                  <a:cubicBezTo>
                    <a:pt x="6252" y="13085"/>
                    <a:pt x="9657" y="7013"/>
                    <a:pt x="9657" y="334"/>
                  </a:cubicBezTo>
                  <a:cubicBezTo>
                    <a:pt x="9657" y="143"/>
                    <a:pt x="9502" y="1"/>
                    <a:pt x="9311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9432207" y="2936366"/>
              <a:ext cx="1445035" cy="1514550"/>
            </a:xfrm>
            <a:custGeom>
              <a:avLst/>
              <a:gdLst/>
              <a:ahLst/>
              <a:cxnLst/>
              <a:rect l="l" t="t" r="r" b="b"/>
              <a:pathLst>
                <a:path w="32279" h="32267" extrusionOk="0">
                  <a:moveTo>
                    <a:pt x="16134" y="334"/>
                  </a:moveTo>
                  <a:cubicBezTo>
                    <a:pt x="24849" y="334"/>
                    <a:pt x="31934" y="7430"/>
                    <a:pt x="31934" y="16134"/>
                  </a:cubicBezTo>
                  <a:cubicBezTo>
                    <a:pt x="31934" y="24849"/>
                    <a:pt x="24849" y="31933"/>
                    <a:pt x="16134" y="31933"/>
                  </a:cubicBezTo>
                  <a:cubicBezTo>
                    <a:pt x="7430" y="31933"/>
                    <a:pt x="346" y="24849"/>
                    <a:pt x="346" y="16134"/>
                  </a:cubicBezTo>
                  <a:cubicBezTo>
                    <a:pt x="346" y="7430"/>
                    <a:pt x="7430" y="334"/>
                    <a:pt x="16134" y="334"/>
                  </a:cubicBezTo>
                  <a:close/>
                  <a:moveTo>
                    <a:pt x="16134" y="1"/>
                  </a:moveTo>
                  <a:cubicBezTo>
                    <a:pt x="7240" y="1"/>
                    <a:pt x="1" y="7240"/>
                    <a:pt x="1" y="16134"/>
                  </a:cubicBezTo>
                  <a:cubicBezTo>
                    <a:pt x="1" y="25028"/>
                    <a:pt x="7240" y="32267"/>
                    <a:pt x="16134" y="32267"/>
                  </a:cubicBezTo>
                  <a:cubicBezTo>
                    <a:pt x="25040" y="32267"/>
                    <a:pt x="32279" y="25028"/>
                    <a:pt x="32279" y="16134"/>
                  </a:cubicBezTo>
                  <a:cubicBezTo>
                    <a:pt x="32279" y="7240"/>
                    <a:pt x="25040" y="1"/>
                    <a:pt x="16134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10139538" y="3054886"/>
              <a:ext cx="624724" cy="655021"/>
            </a:xfrm>
            <a:custGeom>
              <a:avLst/>
              <a:gdLst/>
              <a:ahLst/>
              <a:cxnLst/>
              <a:rect l="l" t="t" r="r" b="b"/>
              <a:pathLst>
                <a:path w="13955" h="13955" extrusionOk="0">
                  <a:moveTo>
                    <a:pt x="334" y="0"/>
                  </a:moveTo>
                  <a:cubicBezTo>
                    <a:pt x="155" y="0"/>
                    <a:pt x="1" y="155"/>
                    <a:pt x="1" y="333"/>
                  </a:cubicBezTo>
                  <a:cubicBezTo>
                    <a:pt x="1" y="524"/>
                    <a:pt x="155" y="679"/>
                    <a:pt x="334" y="679"/>
                  </a:cubicBezTo>
                  <a:cubicBezTo>
                    <a:pt x="7466" y="679"/>
                    <a:pt x="13276" y="6477"/>
                    <a:pt x="13276" y="13609"/>
                  </a:cubicBezTo>
                  <a:cubicBezTo>
                    <a:pt x="13276" y="13799"/>
                    <a:pt x="13419" y="13954"/>
                    <a:pt x="13609" y="13954"/>
                  </a:cubicBezTo>
                  <a:cubicBezTo>
                    <a:pt x="13800" y="13954"/>
                    <a:pt x="13955" y="13799"/>
                    <a:pt x="13955" y="13609"/>
                  </a:cubicBezTo>
                  <a:cubicBezTo>
                    <a:pt x="13955" y="6108"/>
                    <a:pt x="7847" y="0"/>
                    <a:pt x="334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7" name="Google Shape;1107;p26"/>
            <p:cNvSpPr/>
            <p:nvPr/>
          </p:nvSpPr>
          <p:spPr>
            <a:xfrm>
              <a:off x="9498329" y="3622002"/>
              <a:ext cx="587432" cy="729605"/>
            </a:xfrm>
            <a:custGeom>
              <a:avLst/>
              <a:gdLst/>
              <a:ahLst/>
              <a:cxnLst/>
              <a:rect l="l" t="t" r="r" b="b"/>
              <a:pathLst>
                <a:path w="13122" h="15544" extrusionOk="0">
                  <a:moveTo>
                    <a:pt x="1292" y="0"/>
                  </a:moveTo>
                  <a:cubicBezTo>
                    <a:pt x="1128" y="0"/>
                    <a:pt x="975" y="125"/>
                    <a:pt x="953" y="301"/>
                  </a:cubicBezTo>
                  <a:cubicBezTo>
                    <a:pt x="0" y="7742"/>
                    <a:pt x="5275" y="14576"/>
                    <a:pt x="12716" y="15541"/>
                  </a:cubicBezTo>
                  <a:cubicBezTo>
                    <a:pt x="12730" y="15542"/>
                    <a:pt x="12744" y="15543"/>
                    <a:pt x="12758" y="15543"/>
                  </a:cubicBezTo>
                  <a:cubicBezTo>
                    <a:pt x="12920" y="15543"/>
                    <a:pt x="13064" y="15418"/>
                    <a:pt x="13097" y="15243"/>
                  </a:cubicBezTo>
                  <a:cubicBezTo>
                    <a:pt x="13121" y="15064"/>
                    <a:pt x="12990" y="14886"/>
                    <a:pt x="12800" y="14862"/>
                  </a:cubicBezTo>
                  <a:cubicBezTo>
                    <a:pt x="5727" y="13957"/>
                    <a:pt x="715" y="7456"/>
                    <a:pt x="1632" y="384"/>
                  </a:cubicBezTo>
                  <a:cubicBezTo>
                    <a:pt x="1655" y="205"/>
                    <a:pt x="1524" y="27"/>
                    <a:pt x="1334" y="3"/>
                  </a:cubicBezTo>
                  <a:cubicBezTo>
                    <a:pt x="1320" y="1"/>
                    <a:pt x="1306" y="0"/>
                    <a:pt x="129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08" name="Google Shape;1108;p26"/>
            <p:cNvSpPr/>
            <p:nvPr/>
          </p:nvSpPr>
          <p:spPr>
            <a:xfrm>
              <a:off x="9662493" y="3178382"/>
              <a:ext cx="983978" cy="1032261"/>
            </a:xfrm>
            <a:custGeom>
              <a:avLst/>
              <a:gdLst/>
              <a:ahLst/>
              <a:cxnLst/>
              <a:rect l="l" t="t" r="r" b="b"/>
              <a:pathLst>
                <a:path w="21980" h="21992" extrusionOk="0">
                  <a:moveTo>
                    <a:pt x="10990" y="0"/>
                  </a:moveTo>
                  <a:cubicBezTo>
                    <a:pt x="4930" y="0"/>
                    <a:pt x="0" y="4930"/>
                    <a:pt x="0" y="11002"/>
                  </a:cubicBezTo>
                  <a:cubicBezTo>
                    <a:pt x="0" y="17062"/>
                    <a:pt x="4930" y="21991"/>
                    <a:pt x="10990" y="21991"/>
                  </a:cubicBezTo>
                  <a:cubicBezTo>
                    <a:pt x="17062" y="21991"/>
                    <a:pt x="21979" y="17062"/>
                    <a:pt x="21979" y="11002"/>
                  </a:cubicBezTo>
                  <a:cubicBezTo>
                    <a:pt x="21979" y="4930"/>
                    <a:pt x="17062" y="0"/>
                    <a:pt x="10990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IE" sz="12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Evaluate &amp; Monitor Bias</a:t>
              </a:r>
            </a:p>
          </p:txBody>
        </p:sp>
        <p:sp>
          <p:nvSpPr>
            <p:cNvPr id="1109" name="Google Shape;1109;p26"/>
            <p:cNvSpPr/>
            <p:nvPr/>
          </p:nvSpPr>
          <p:spPr>
            <a:xfrm>
              <a:off x="10049466" y="2359626"/>
              <a:ext cx="234579" cy="245955"/>
            </a:xfrm>
            <a:custGeom>
              <a:avLst/>
              <a:gdLst/>
              <a:ahLst/>
              <a:cxnLst/>
              <a:rect l="l" t="t" r="r" b="b"/>
              <a:pathLst>
                <a:path w="5240" h="5240" extrusionOk="0">
                  <a:moveTo>
                    <a:pt x="2620" y="501"/>
                  </a:moveTo>
                  <a:cubicBezTo>
                    <a:pt x="3787" y="501"/>
                    <a:pt x="4739" y="1453"/>
                    <a:pt x="4739" y="2620"/>
                  </a:cubicBezTo>
                  <a:cubicBezTo>
                    <a:pt x="4739" y="3799"/>
                    <a:pt x="3787" y="4751"/>
                    <a:pt x="2620" y="4751"/>
                  </a:cubicBezTo>
                  <a:cubicBezTo>
                    <a:pt x="1441" y="4751"/>
                    <a:pt x="489" y="3799"/>
                    <a:pt x="489" y="2620"/>
                  </a:cubicBezTo>
                  <a:cubicBezTo>
                    <a:pt x="489" y="1453"/>
                    <a:pt x="1441" y="501"/>
                    <a:pt x="2620" y="501"/>
                  </a:cubicBezTo>
                  <a:close/>
                  <a:moveTo>
                    <a:pt x="2620" y="1"/>
                  </a:moveTo>
                  <a:cubicBezTo>
                    <a:pt x="1167" y="1"/>
                    <a:pt x="0" y="1179"/>
                    <a:pt x="0" y="2620"/>
                  </a:cubicBezTo>
                  <a:cubicBezTo>
                    <a:pt x="0" y="4061"/>
                    <a:pt x="1167" y="5239"/>
                    <a:pt x="2620" y="5239"/>
                  </a:cubicBezTo>
                  <a:cubicBezTo>
                    <a:pt x="4060" y="5239"/>
                    <a:pt x="5239" y="4061"/>
                    <a:pt x="5239" y="2620"/>
                  </a:cubicBezTo>
                  <a:cubicBezTo>
                    <a:pt x="5239" y="1179"/>
                    <a:pt x="4060" y="1"/>
                    <a:pt x="2620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10" name="Google Shape;1110;p26"/>
            <p:cNvSpPr/>
            <p:nvPr/>
          </p:nvSpPr>
          <p:spPr>
            <a:xfrm>
              <a:off x="10108112" y="2421116"/>
              <a:ext cx="117289" cy="122977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0"/>
                  </a:moveTo>
                  <a:cubicBezTo>
                    <a:pt x="584" y="0"/>
                    <a:pt x="0" y="584"/>
                    <a:pt x="0" y="1310"/>
                  </a:cubicBezTo>
                  <a:cubicBezTo>
                    <a:pt x="0" y="2036"/>
                    <a:pt x="584" y="2620"/>
                    <a:pt x="1310" y="2620"/>
                  </a:cubicBezTo>
                  <a:cubicBezTo>
                    <a:pt x="2024" y="2620"/>
                    <a:pt x="2619" y="2036"/>
                    <a:pt x="2619" y="1310"/>
                  </a:cubicBezTo>
                  <a:cubicBezTo>
                    <a:pt x="2619" y="584"/>
                    <a:pt x="2024" y="0"/>
                    <a:pt x="1310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11" name="Google Shape;1111;p26"/>
            <p:cNvSpPr/>
            <p:nvPr/>
          </p:nvSpPr>
          <p:spPr>
            <a:xfrm>
              <a:off x="9603309" y="1682296"/>
              <a:ext cx="1273935" cy="812076"/>
            </a:xfrm>
            <a:custGeom>
              <a:avLst/>
              <a:gdLst/>
              <a:ahLst/>
              <a:cxnLst/>
              <a:rect l="l" t="t" r="r" b="b"/>
              <a:pathLst>
                <a:path w="28457" h="17301" extrusionOk="0">
                  <a:moveTo>
                    <a:pt x="1811" y="0"/>
                  </a:moveTo>
                  <a:cubicBezTo>
                    <a:pt x="811" y="0"/>
                    <a:pt x="1" y="822"/>
                    <a:pt x="1" y="1822"/>
                  </a:cubicBezTo>
                  <a:lnTo>
                    <a:pt x="1" y="15490"/>
                  </a:lnTo>
                  <a:cubicBezTo>
                    <a:pt x="1" y="16491"/>
                    <a:pt x="811" y="17300"/>
                    <a:pt x="1811" y="17300"/>
                  </a:cubicBezTo>
                  <a:lnTo>
                    <a:pt x="10097" y="17300"/>
                  </a:lnTo>
                  <a:cubicBezTo>
                    <a:pt x="10228" y="17300"/>
                    <a:pt x="10336" y="17193"/>
                    <a:pt x="10336" y="17050"/>
                  </a:cubicBezTo>
                  <a:cubicBezTo>
                    <a:pt x="10336" y="16919"/>
                    <a:pt x="10228" y="16812"/>
                    <a:pt x="10097" y="16812"/>
                  </a:cubicBezTo>
                  <a:lnTo>
                    <a:pt x="1811" y="16812"/>
                  </a:lnTo>
                  <a:cubicBezTo>
                    <a:pt x="1084" y="16812"/>
                    <a:pt x="489" y="16217"/>
                    <a:pt x="489" y="15490"/>
                  </a:cubicBezTo>
                  <a:lnTo>
                    <a:pt x="489" y="1822"/>
                  </a:lnTo>
                  <a:cubicBezTo>
                    <a:pt x="489" y="1084"/>
                    <a:pt x="1084" y="500"/>
                    <a:pt x="1811" y="500"/>
                  </a:cubicBezTo>
                  <a:lnTo>
                    <a:pt x="26647" y="500"/>
                  </a:lnTo>
                  <a:cubicBezTo>
                    <a:pt x="27373" y="500"/>
                    <a:pt x="27969" y="1084"/>
                    <a:pt x="27969" y="1822"/>
                  </a:cubicBezTo>
                  <a:lnTo>
                    <a:pt x="27969" y="15490"/>
                  </a:lnTo>
                  <a:cubicBezTo>
                    <a:pt x="27969" y="16217"/>
                    <a:pt x="27373" y="16812"/>
                    <a:pt x="26647" y="16812"/>
                  </a:cubicBezTo>
                  <a:lnTo>
                    <a:pt x="20968" y="16812"/>
                  </a:lnTo>
                  <a:cubicBezTo>
                    <a:pt x="20837" y="16812"/>
                    <a:pt x="20730" y="16919"/>
                    <a:pt x="20730" y="17050"/>
                  </a:cubicBezTo>
                  <a:cubicBezTo>
                    <a:pt x="20730" y="17193"/>
                    <a:pt x="20837" y="17300"/>
                    <a:pt x="20968" y="17300"/>
                  </a:cubicBezTo>
                  <a:lnTo>
                    <a:pt x="26647" y="17300"/>
                  </a:lnTo>
                  <a:cubicBezTo>
                    <a:pt x="27647" y="17300"/>
                    <a:pt x="28457" y="16491"/>
                    <a:pt x="28457" y="15490"/>
                  </a:cubicBezTo>
                  <a:lnTo>
                    <a:pt x="28457" y="1822"/>
                  </a:lnTo>
                  <a:cubicBezTo>
                    <a:pt x="28457" y="822"/>
                    <a:pt x="27647" y="0"/>
                    <a:pt x="2664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10627777" y="2471388"/>
              <a:ext cx="22429" cy="508621"/>
            </a:xfrm>
            <a:custGeom>
              <a:avLst/>
              <a:gdLst/>
              <a:ahLst/>
              <a:cxnLst/>
              <a:rect l="l" t="t" r="r" b="b"/>
              <a:pathLst>
                <a:path w="501" h="10836" extrusionOk="0">
                  <a:moveTo>
                    <a:pt x="251" y="1"/>
                  </a:moveTo>
                  <a:cubicBezTo>
                    <a:pt x="120" y="1"/>
                    <a:pt x="1" y="108"/>
                    <a:pt x="1" y="239"/>
                  </a:cubicBezTo>
                  <a:lnTo>
                    <a:pt x="1" y="10586"/>
                  </a:lnTo>
                  <a:cubicBezTo>
                    <a:pt x="1" y="10728"/>
                    <a:pt x="120" y="10836"/>
                    <a:pt x="251" y="10836"/>
                  </a:cubicBezTo>
                  <a:cubicBezTo>
                    <a:pt x="382" y="10836"/>
                    <a:pt x="501" y="10728"/>
                    <a:pt x="501" y="10586"/>
                  </a:cubicBezTo>
                  <a:lnTo>
                    <a:pt x="501" y="239"/>
                  </a:lnTo>
                  <a:cubicBezTo>
                    <a:pt x="501" y="108"/>
                    <a:pt x="382" y="1"/>
                    <a:pt x="251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13" name="Google Shape;1113;p26"/>
            <p:cNvSpPr txBox="1"/>
            <p:nvPr/>
          </p:nvSpPr>
          <p:spPr>
            <a:xfrm>
              <a:off x="9692843" y="5454914"/>
              <a:ext cx="2146071" cy="827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IE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Check long-term stability &amp; Decontamination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DBB162-900D-F473-EC25-233291861230}"/>
              </a:ext>
            </a:extLst>
          </p:cNvPr>
          <p:cNvGrpSpPr/>
          <p:nvPr/>
        </p:nvGrpSpPr>
        <p:grpSpPr>
          <a:xfrm>
            <a:off x="5610613" y="1298087"/>
            <a:ext cx="3813660" cy="4421461"/>
            <a:chOff x="5610613" y="1298087"/>
            <a:chExt cx="3813660" cy="4421461"/>
          </a:xfrm>
        </p:grpSpPr>
        <p:sp>
          <p:nvSpPr>
            <p:cNvPr id="1083" name="Google Shape;1083;p26"/>
            <p:cNvSpPr/>
            <p:nvPr/>
          </p:nvSpPr>
          <p:spPr>
            <a:xfrm>
              <a:off x="6902552" y="1779552"/>
              <a:ext cx="21936" cy="1185937"/>
            </a:xfrm>
            <a:custGeom>
              <a:avLst/>
              <a:gdLst/>
              <a:ahLst/>
              <a:cxnLst/>
              <a:rect l="l" t="t" r="r" b="b"/>
              <a:pathLst>
                <a:path w="490" h="25266" extrusionOk="0">
                  <a:moveTo>
                    <a:pt x="1" y="0"/>
                  </a:moveTo>
                  <a:lnTo>
                    <a:pt x="1" y="25265"/>
                  </a:lnTo>
                  <a:lnTo>
                    <a:pt x="489" y="2526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6796497" y="1548144"/>
              <a:ext cx="234041" cy="245391"/>
            </a:xfrm>
            <a:custGeom>
              <a:avLst/>
              <a:gdLst/>
              <a:ahLst/>
              <a:cxnLst/>
              <a:rect l="l" t="t" r="r" b="b"/>
              <a:pathLst>
                <a:path w="5228" h="5228" extrusionOk="0">
                  <a:moveTo>
                    <a:pt x="2608" y="489"/>
                  </a:moveTo>
                  <a:cubicBezTo>
                    <a:pt x="3787" y="489"/>
                    <a:pt x="4739" y="1442"/>
                    <a:pt x="4739" y="2620"/>
                  </a:cubicBezTo>
                  <a:cubicBezTo>
                    <a:pt x="4739" y="3787"/>
                    <a:pt x="3787" y="4740"/>
                    <a:pt x="2608" y="4740"/>
                  </a:cubicBezTo>
                  <a:cubicBezTo>
                    <a:pt x="1441" y="4740"/>
                    <a:pt x="489" y="3787"/>
                    <a:pt x="489" y="2620"/>
                  </a:cubicBezTo>
                  <a:cubicBezTo>
                    <a:pt x="489" y="1442"/>
                    <a:pt x="1441" y="489"/>
                    <a:pt x="2608" y="489"/>
                  </a:cubicBezTo>
                  <a:close/>
                  <a:moveTo>
                    <a:pt x="2608" y="1"/>
                  </a:moveTo>
                  <a:cubicBezTo>
                    <a:pt x="1167" y="1"/>
                    <a:pt x="1" y="1168"/>
                    <a:pt x="1" y="2620"/>
                  </a:cubicBezTo>
                  <a:cubicBezTo>
                    <a:pt x="1" y="4061"/>
                    <a:pt x="1167" y="5228"/>
                    <a:pt x="2608" y="5228"/>
                  </a:cubicBezTo>
                  <a:cubicBezTo>
                    <a:pt x="4061" y="5228"/>
                    <a:pt x="5227" y="4061"/>
                    <a:pt x="5227" y="2620"/>
                  </a:cubicBezTo>
                  <a:cubicBezTo>
                    <a:pt x="5227" y="1168"/>
                    <a:pt x="4061" y="1"/>
                    <a:pt x="2608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85" name="Google Shape;1085;p26"/>
            <p:cNvSpPr/>
            <p:nvPr/>
          </p:nvSpPr>
          <p:spPr>
            <a:xfrm>
              <a:off x="6854606" y="1609070"/>
              <a:ext cx="117289" cy="123541"/>
            </a:xfrm>
            <a:custGeom>
              <a:avLst/>
              <a:gdLst/>
              <a:ahLst/>
              <a:cxnLst/>
              <a:rect l="l" t="t" r="r" b="b"/>
              <a:pathLst>
                <a:path w="2620" h="2632" extrusionOk="0">
                  <a:moveTo>
                    <a:pt x="1310" y="1"/>
                  </a:moveTo>
                  <a:cubicBezTo>
                    <a:pt x="596" y="1"/>
                    <a:pt x="0" y="596"/>
                    <a:pt x="0" y="1322"/>
                  </a:cubicBezTo>
                  <a:cubicBezTo>
                    <a:pt x="0" y="2037"/>
                    <a:pt x="596" y="2632"/>
                    <a:pt x="1310" y="2632"/>
                  </a:cubicBezTo>
                  <a:cubicBezTo>
                    <a:pt x="2036" y="2632"/>
                    <a:pt x="2620" y="2037"/>
                    <a:pt x="2620" y="1322"/>
                  </a:cubicBezTo>
                  <a:cubicBezTo>
                    <a:pt x="2620" y="596"/>
                    <a:pt x="2036" y="1"/>
                    <a:pt x="1310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86" name="Google Shape;1086;p26"/>
            <p:cNvSpPr/>
            <p:nvPr/>
          </p:nvSpPr>
          <p:spPr>
            <a:xfrm>
              <a:off x="7780449" y="2928479"/>
              <a:ext cx="432315" cy="781424"/>
            </a:xfrm>
            <a:custGeom>
              <a:avLst/>
              <a:gdLst/>
              <a:ahLst/>
              <a:cxnLst/>
              <a:rect l="l" t="t" r="r" b="b"/>
              <a:pathLst>
                <a:path w="9657" h="16648" extrusionOk="0">
                  <a:moveTo>
                    <a:pt x="384" y="1"/>
                  </a:moveTo>
                  <a:cubicBezTo>
                    <a:pt x="270" y="1"/>
                    <a:pt x="158" y="56"/>
                    <a:pt x="96" y="157"/>
                  </a:cubicBezTo>
                  <a:cubicBezTo>
                    <a:pt x="1" y="324"/>
                    <a:pt x="48" y="526"/>
                    <a:pt x="203" y="621"/>
                  </a:cubicBezTo>
                  <a:cubicBezTo>
                    <a:pt x="5692" y="4003"/>
                    <a:pt x="8978" y="9861"/>
                    <a:pt x="8978" y="16302"/>
                  </a:cubicBezTo>
                  <a:cubicBezTo>
                    <a:pt x="8978" y="16492"/>
                    <a:pt x="9121" y="16647"/>
                    <a:pt x="9311" y="16647"/>
                  </a:cubicBezTo>
                  <a:cubicBezTo>
                    <a:pt x="9502" y="16647"/>
                    <a:pt x="9657" y="16492"/>
                    <a:pt x="9657" y="16302"/>
                  </a:cubicBezTo>
                  <a:cubicBezTo>
                    <a:pt x="9657" y="9623"/>
                    <a:pt x="6251" y="3550"/>
                    <a:pt x="560" y="50"/>
                  </a:cubicBezTo>
                  <a:cubicBezTo>
                    <a:pt x="506" y="17"/>
                    <a:pt x="445" y="1"/>
                    <a:pt x="38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6505461" y="2928479"/>
              <a:ext cx="432315" cy="1530274"/>
            </a:xfrm>
            <a:custGeom>
              <a:avLst/>
              <a:gdLst/>
              <a:ahLst/>
              <a:cxnLst/>
              <a:rect l="l" t="t" r="r" b="b"/>
              <a:pathLst>
                <a:path w="9657" h="32602" extrusionOk="0">
                  <a:moveTo>
                    <a:pt x="9273" y="1"/>
                  </a:moveTo>
                  <a:cubicBezTo>
                    <a:pt x="9212" y="1"/>
                    <a:pt x="9151" y="17"/>
                    <a:pt x="9097" y="50"/>
                  </a:cubicBezTo>
                  <a:cubicBezTo>
                    <a:pt x="3394" y="3550"/>
                    <a:pt x="1" y="9623"/>
                    <a:pt x="1" y="16302"/>
                  </a:cubicBezTo>
                  <a:cubicBezTo>
                    <a:pt x="1" y="22981"/>
                    <a:pt x="3394" y="29053"/>
                    <a:pt x="9097" y="32554"/>
                  </a:cubicBezTo>
                  <a:cubicBezTo>
                    <a:pt x="9145" y="32590"/>
                    <a:pt x="9204" y="32602"/>
                    <a:pt x="9264" y="32602"/>
                  </a:cubicBezTo>
                  <a:cubicBezTo>
                    <a:pt x="9383" y="32602"/>
                    <a:pt x="9490" y="32554"/>
                    <a:pt x="9562" y="32447"/>
                  </a:cubicBezTo>
                  <a:cubicBezTo>
                    <a:pt x="9657" y="32292"/>
                    <a:pt x="9609" y="32078"/>
                    <a:pt x="9442" y="31982"/>
                  </a:cubicBezTo>
                  <a:cubicBezTo>
                    <a:pt x="3954" y="28601"/>
                    <a:pt x="679" y="22743"/>
                    <a:pt x="679" y="16302"/>
                  </a:cubicBezTo>
                  <a:cubicBezTo>
                    <a:pt x="679" y="9861"/>
                    <a:pt x="3954" y="4003"/>
                    <a:pt x="9442" y="621"/>
                  </a:cubicBezTo>
                  <a:cubicBezTo>
                    <a:pt x="9609" y="526"/>
                    <a:pt x="9657" y="324"/>
                    <a:pt x="9562" y="157"/>
                  </a:cubicBezTo>
                  <a:cubicBezTo>
                    <a:pt x="9499" y="56"/>
                    <a:pt x="9387" y="1"/>
                    <a:pt x="927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7780449" y="3678000"/>
              <a:ext cx="432315" cy="780768"/>
            </a:xfrm>
            <a:custGeom>
              <a:avLst/>
              <a:gdLst/>
              <a:ahLst/>
              <a:cxnLst/>
              <a:rect l="l" t="t" r="r" b="b"/>
              <a:pathLst>
                <a:path w="9657" h="16634" extrusionOk="0">
                  <a:moveTo>
                    <a:pt x="9311" y="1"/>
                  </a:moveTo>
                  <a:cubicBezTo>
                    <a:pt x="9121" y="1"/>
                    <a:pt x="8978" y="143"/>
                    <a:pt x="8978" y="334"/>
                  </a:cubicBezTo>
                  <a:cubicBezTo>
                    <a:pt x="8978" y="6775"/>
                    <a:pt x="5692" y="12633"/>
                    <a:pt x="203" y="16014"/>
                  </a:cubicBezTo>
                  <a:cubicBezTo>
                    <a:pt x="48" y="16110"/>
                    <a:pt x="1" y="16324"/>
                    <a:pt x="96" y="16479"/>
                  </a:cubicBezTo>
                  <a:cubicBezTo>
                    <a:pt x="155" y="16586"/>
                    <a:pt x="274" y="16634"/>
                    <a:pt x="382" y="16634"/>
                  </a:cubicBezTo>
                  <a:cubicBezTo>
                    <a:pt x="441" y="16634"/>
                    <a:pt x="501" y="16622"/>
                    <a:pt x="560" y="16586"/>
                  </a:cubicBezTo>
                  <a:cubicBezTo>
                    <a:pt x="6251" y="13085"/>
                    <a:pt x="9657" y="7013"/>
                    <a:pt x="9657" y="334"/>
                  </a:cubicBezTo>
                  <a:cubicBezTo>
                    <a:pt x="9657" y="143"/>
                    <a:pt x="9502" y="1"/>
                    <a:pt x="931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6636586" y="2936365"/>
              <a:ext cx="1444497" cy="1514550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334"/>
                  </a:moveTo>
                  <a:cubicBezTo>
                    <a:pt x="24849" y="334"/>
                    <a:pt x="31933" y="7430"/>
                    <a:pt x="31933" y="16134"/>
                  </a:cubicBezTo>
                  <a:cubicBezTo>
                    <a:pt x="31933" y="24849"/>
                    <a:pt x="24849" y="31933"/>
                    <a:pt x="16134" y="31933"/>
                  </a:cubicBezTo>
                  <a:cubicBezTo>
                    <a:pt x="7430" y="31933"/>
                    <a:pt x="346" y="24849"/>
                    <a:pt x="346" y="16134"/>
                  </a:cubicBezTo>
                  <a:cubicBezTo>
                    <a:pt x="346" y="7430"/>
                    <a:pt x="7430" y="334"/>
                    <a:pt x="16134" y="334"/>
                  </a:cubicBezTo>
                  <a:close/>
                  <a:moveTo>
                    <a:pt x="16134" y="1"/>
                  </a:moveTo>
                  <a:cubicBezTo>
                    <a:pt x="7240" y="1"/>
                    <a:pt x="1" y="7240"/>
                    <a:pt x="1" y="16134"/>
                  </a:cubicBezTo>
                  <a:cubicBezTo>
                    <a:pt x="1" y="25028"/>
                    <a:pt x="7240" y="32267"/>
                    <a:pt x="16134" y="32267"/>
                  </a:cubicBezTo>
                  <a:cubicBezTo>
                    <a:pt x="25028" y="32267"/>
                    <a:pt x="32267" y="25028"/>
                    <a:pt x="32267" y="16134"/>
                  </a:cubicBezTo>
                  <a:cubicBezTo>
                    <a:pt x="32267" y="7240"/>
                    <a:pt x="25028" y="1"/>
                    <a:pt x="1613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7343918" y="3054885"/>
              <a:ext cx="624186" cy="655021"/>
            </a:xfrm>
            <a:custGeom>
              <a:avLst/>
              <a:gdLst/>
              <a:ahLst/>
              <a:cxnLst/>
              <a:rect l="l" t="t" r="r" b="b"/>
              <a:pathLst>
                <a:path w="13943" h="13955" extrusionOk="0">
                  <a:moveTo>
                    <a:pt x="334" y="0"/>
                  </a:moveTo>
                  <a:cubicBezTo>
                    <a:pt x="155" y="0"/>
                    <a:pt x="0" y="155"/>
                    <a:pt x="0" y="333"/>
                  </a:cubicBezTo>
                  <a:cubicBezTo>
                    <a:pt x="0" y="524"/>
                    <a:pt x="155" y="679"/>
                    <a:pt x="334" y="679"/>
                  </a:cubicBezTo>
                  <a:cubicBezTo>
                    <a:pt x="7466" y="679"/>
                    <a:pt x="13264" y="6477"/>
                    <a:pt x="13264" y="13609"/>
                  </a:cubicBezTo>
                  <a:cubicBezTo>
                    <a:pt x="13264" y="13799"/>
                    <a:pt x="13419" y="13954"/>
                    <a:pt x="13609" y="13954"/>
                  </a:cubicBezTo>
                  <a:cubicBezTo>
                    <a:pt x="13800" y="13954"/>
                    <a:pt x="13943" y="13799"/>
                    <a:pt x="13943" y="13609"/>
                  </a:cubicBezTo>
                  <a:cubicBezTo>
                    <a:pt x="13943" y="6108"/>
                    <a:pt x="7847" y="0"/>
                    <a:pt x="33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6702172" y="3622002"/>
              <a:ext cx="587388" cy="729605"/>
            </a:xfrm>
            <a:custGeom>
              <a:avLst/>
              <a:gdLst/>
              <a:ahLst/>
              <a:cxnLst/>
              <a:rect l="l" t="t" r="r" b="b"/>
              <a:pathLst>
                <a:path w="13121" h="15544" extrusionOk="0">
                  <a:moveTo>
                    <a:pt x="1301" y="0"/>
                  </a:moveTo>
                  <a:cubicBezTo>
                    <a:pt x="1130" y="0"/>
                    <a:pt x="987" y="125"/>
                    <a:pt x="965" y="301"/>
                  </a:cubicBezTo>
                  <a:cubicBezTo>
                    <a:pt x="0" y="7742"/>
                    <a:pt x="5275" y="14576"/>
                    <a:pt x="12716" y="15541"/>
                  </a:cubicBezTo>
                  <a:cubicBezTo>
                    <a:pt x="12731" y="15542"/>
                    <a:pt x="12746" y="15543"/>
                    <a:pt x="12761" y="15543"/>
                  </a:cubicBezTo>
                  <a:cubicBezTo>
                    <a:pt x="12932" y="15543"/>
                    <a:pt x="13075" y="15418"/>
                    <a:pt x="13097" y="15243"/>
                  </a:cubicBezTo>
                  <a:cubicBezTo>
                    <a:pt x="13121" y="15064"/>
                    <a:pt x="12990" y="14886"/>
                    <a:pt x="12811" y="14862"/>
                  </a:cubicBezTo>
                  <a:cubicBezTo>
                    <a:pt x="5739" y="13957"/>
                    <a:pt x="727" y="7456"/>
                    <a:pt x="1643" y="384"/>
                  </a:cubicBezTo>
                  <a:cubicBezTo>
                    <a:pt x="1667" y="205"/>
                    <a:pt x="1536" y="27"/>
                    <a:pt x="1346" y="3"/>
                  </a:cubicBezTo>
                  <a:cubicBezTo>
                    <a:pt x="1331" y="1"/>
                    <a:pt x="1316" y="0"/>
                    <a:pt x="130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6866872" y="3178381"/>
              <a:ext cx="983978" cy="1032261"/>
            </a:xfrm>
            <a:custGeom>
              <a:avLst/>
              <a:gdLst/>
              <a:ahLst/>
              <a:cxnLst/>
              <a:rect l="l" t="t" r="r" b="b"/>
              <a:pathLst>
                <a:path w="21980" h="21992" extrusionOk="0">
                  <a:moveTo>
                    <a:pt x="10990" y="0"/>
                  </a:moveTo>
                  <a:cubicBezTo>
                    <a:pt x="4918" y="0"/>
                    <a:pt x="0" y="4930"/>
                    <a:pt x="0" y="11002"/>
                  </a:cubicBezTo>
                  <a:cubicBezTo>
                    <a:pt x="0" y="17062"/>
                    <a:pt x="4918" y="21991"/>
                    <a:pt x="10990" y="21991"/>
                  </a:cubicBezTo>
                  <a:cubicBezTo>
                    <a:pt x="17062" y="21991"/>
                    <a:pt x="21979" y="17062"/>
                    <a:pt x="21979" y="11002"/>
                  </a:cubicBezTo>
                  <a:cubicBezTo>
                    <a:pt x="21979" y="4930"/>
                    <a:pt x="17062" y="0"/>
                    <a:pt x="10990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IE" sz="12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Compare</a:t>
              </a:r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7254920" y="4796276"/>
              <a:ext cx="234535" cy="245955"/>
            </a:xfrm>
            <a:custGeom>
              <a:avLst/>
              <a:gdLst/>
              <a:ahLst/>
              <a:cxnLst/>
              <a:rect l="l" t="t" r="r" b="b"/>
              <a:pathLst>
                <a:path w="5239" h="5240" extrusionOk="0">
                  <a:moveTo>
                    <a:pt x="2619" y="489"/>
                  </a:moveTo>
                  <a:cubicBezTo>
                    <a:pt x="3786" y="489"/>
                    <a:pt x="4751" y="1442"/>
                    <a:pt x="4751" y="2620"/>
                  </a:cubicBezTo>
                  <a:cubicBezTo>
                    <a:pt x="4751" y="3787"/>
                    <a:pt x="3786" y="4740"/>
                    <a:pt x="2619" y="4740"/>
                  </a:cubicBezTo>
                  <a:cubicBezTo>
                    <a:pt x="1441" y="4740"/>
                    <a:pt x="488" y="3787"/>
                    <a:pt x="488" y="2620"/>
                  </a:cubicBezTo>
                  <a:cubicBezTo>
                    <a:pt x="488" y="1442"/>
                    <a:pt x="1441" y="489"/>
                    <a:pt x="2619" y="489"/>
                  </a:cubicBezTo>
                  <a:close/>
                  <a:moveTo>
                    <a:pt x="2619" y="1"/>
                  </a:moveTo>
                  <a:cubicBezTo>
                    <a:pt x="1179" y="1"/>
                    <a:pt x="0" y="1180"/>
                    <a:pt x="0" y="2620"/>
                  </a:cubicBezTo>
                  <a:cubicBezTo>
                    <a:pt x="0" y="4061"/>
                    <a:pt x="1179" y="5240"/>
                    <a:pt x="2619" y="5240"/>
                  </a:cubicBezTo>
                  <a:cubicBezTo>
                    <a:pt x="4060" y="5240"/>
                    <a:pt x="5239" y="4061"/>
                    <a:pt x="5239" y="2620"/>
                  </a:cubicBezTo>
                  <a:cubicBezTo>
                    <a:pt x="5239" y="1180"/>
                    <a:pt x="4060" y="1"/>
                    <a:pt x="2619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7313521" y="4857765"/>
              <a:ext cx="117333" cy="122977"/>
            </a:xfrm>
            <a:custGeom>
              <a:avLst/>
              <a:gdLst/>
              <a:ahLst/>
              <a:cxnLst/>
              <a:rect l="l" t="t" r="r" b="b"/>
              <a:pathLst>
                <a:path w="2621" h="2620" extrusionOk="0">
                  <a:moveTo>
                    <a:pt x="1310" y="1"/>
                  </a:moveTo>
                  <a:cubicBezTo>
                    <a:pt x="584" y="1"/>
                    <a:pt x="1" y="584"/>
                    <a:pt x="1" y="1310"/>
                  </a:cubicBezTo>
                  <a:cubicBezTo>
                    <a:pt x="1" y="2037"/>
                    <a:pt x="584" y="2620"/>
                    <a:pt x="1310" y="2620"/>
                  </a:cubicBezTo>
                  <a:cubicBezTo>
                    <a:pt x="2037" y="2620"/>
                    <a:pt x="2620" y="2037"/>
                    <a:pt x="2620" y="1310"/>
                  </a:cubicBezTo>
                  <a:cubicBezTo>
                    <a:pt x="2620" y="584"/>
                    <a:pt x="2037" y="1"/>
                    <a:pt x="1310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6808764" y="4907520"/>
              <a:ext cx="1273935" cy="812028"/>
            </a:xfrm>
            <a:custGeom>
              <a:avLst/>
              <a:gdLst/>
              <a:ahLst/>
              <a:cxnLst/>
              <a:rect l="l" t="t" r="r" b="b"/>
              <a:pathLst>
                <a:path w="28457" h="17300" extrusionOk="0">
                  <a:moveTo>
                    <a:pt x="1810" y="0"/>
                  </a:moveTo>
                  <a:cubicBezTo>
                    <a:pt x="810" y="0"/>
                    <a:pt x="0" y="810"/>
                    <a:pt x="0" y="1810"/>
                  </a:cubicBezTo>
                  <a:lnTo>
                    <a:pt x="0" y="15478"/>
                  </a:lnTo>
                  <a:cubicBezTo>
                    <a:pt x="0" y="16478"/>
                    <a:pt x="810" y="17300"/>
                    <a:pt x="1810" y="17300"/>
                  </a:cubicBezTo>
                  <a:lnTo>
                    <a:pt x="26647" y="17300"/>
                  </a:lnTo>
                  <a:cubicBezTo>
                    <a:pt x="27647" y="17300"/>
                    <a:pt x="28456" y="16478"/>
                    <a:pt x="28456" y="15478"/>
                  </a:cubicBezTo>
                  <a:lnTo>
                    <a:pt x="28456" y="1810"/>
                  </a:lnTo>
                  <a:cubicBezTo>
                    <a:pt x="28456" y="810"/>
                    <a:pt x="27647" y="0"/>
                    <a:pt x="26647" y="0"/>
                  </a:cubicBezTo>
                  <a:lnTo>
                    <a:pt x="20967" y="0"/>
                  </a:lnTo>
                  <a:cubicBezTo>
                    <a:pt x="20836" y="0"/>
                    <a:pt x="20729" y="107"/>
                    <a:pt x="20729" y="250"/>
                  </a:cubicBezTo>
                  <a:cubicBezTo>
                    <a:pt x="20729" y="381"/>
                    <a:pt x="20836" y="488"/>
                    <a:pt x="20967" y="488"/>
                  </a:cubicBezTo>
                  <a:lnTo>
                    <a:pt x="26647" y="488"/>
                  </a:lnTo>
                  <a:cubicBezTo>
                    <a:pt x="27385" y="488"/>
                    <a:pt x="27968" y="1084"/>
                    <a:pt x="27968" y="1810"/>
                  </a:cubicBezTo>
                  <a:lnTo>
                    <a:pt x="27968" y="15478"/>
                  </a:lnTo>
                  <a:cubicBezTo>
                    <a:pt x="27968" y="16217"/>
                    <a:pt x="27385" y="16800"/>
                    <a:pt x="26647" y="16800"/>
                  </a:cubicBezTo>
                  <a:lnTo>
                    <a:pt x="1810" y="16800"/>
                  </a:lnTo>
                  <a:cubicBezTo>
                    <a:pt x="1084" y="16800"/>
                    <a:pt x="489" y="16217"/>
                    <a:pt x="489" y="15478"/>
                  </a:cubicBezTo>
                  <a:lnTo>
                    <a:pt x="489" y="1810"/>
                  </a:lnTo>
                  <a:cubicBezTo>
                    <a:pt x="489" y="1084"/>
                    <a:pt x="1084" y="488"/>
                    <a:pt x="1810" y="488"/>
                  </a:cubicBezTo>
                  <a:lnTo>
                    <a:pt x="10097" y="488"/>
                  </a:lnTo>
                  <a:cubicBezTo>
                    <a:pt x="10228" y="488"/>
                    <a:pt x="10335" y="381"/>
                    <a:pt x="10335" y="250"/>
                  </a:cubicBezTo>
                  <a:cubicBezTo>
                    <a:pt x="10335" y="107"/>
                    <a:pt x="10228" y="0"/>
                    <a:pt x="1009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7833767" y="4421842"/>
              <a:ext cx="21891" cy="508621"/>
            </a:xfrm>
            <a:custGeom>
              <a:avLst/>
              <a:gdLst/>
              <a:ahLst/>
              <a:cxnLst/>
              <a:rect l="l" t="t" r="r" b="b"/>
              <a:pathLst>
                <a:path w="489" h="10836" extrusionOk="0">
                  <a:moveTo>
                    <a:pt x="238" y="1"/>
                  </a:moveTo>
                  <a:cubicBezTo>
                    <a:pt x="107" y="1"/>
                    <a:pt x="0" y="108"/>
                    <a:pt x="0" y="251"/>
                  </a:cubicBezTo>
                  <a:lnTo>
                    <a:pt x="0" y="10597"/>
                  </a:lnTo>
                  <a:cubicBezTo>
                    <a:pt x="0" y="10728"/>
                    <a:pt x="107" y="10835"/>
                    <a:pt x="238" y="10835"/>
                  </a:cubicBezTo>
                  <a:cubicBezTo>
                    <a:pt x="381" y="10835"/>
                    <a:pt x="488" y="10728"/>
                    <a:pt x="488" y="10597"/>
                  </a:cubicBezTo>
                  <a:lnTo>
                    <a:pt x="488" y="251"/>
                  </a:lnTo>
                  <a:cubicBezTo>
                    <a:pt x="488" y="108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97" name="Google Shape;1097;p26"/>
            <p:cNvSpPr txBox="1"/>
            <p:nvPr/>
          </p:nvSpPr>
          <p:spPr>
            <a:xfrm>
              <a:off x="6854606" y="1298087"/>
              <a:ext cx="2569667" cy="827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Apply weighted regression to collocated radiances</a:t>
              </a:r>
            </a:p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Evaluate uncertainties</a:t>
              </a: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5610613" y="3480153"/>
              <a:ext cx="629515" cy="466705"/>
            </a:xfrm>
            <a:custGeom>
              <a:avLst/>
              <a:gdLst/>
              <a:ahLst/>
              <a:cxnLst/>
              <a:rect l="l" t="t" r="r" b="b"/>
              <a:pathLst>
                <a:path w="14062" h="9943" extrusionOk="0">
                  <a:moveTo>
                    <a:pt x="9085" y="489"/>
                  </a:moveTo>
                  <a:cubicBezTo>
                    <a:pt x="9120" y="489"/>
                    <a:pt x="9144" y="501"/>
                    <a:pt x="9156" y="513"/>
                  </a:cubicBezTo>
                  <a:lnTo>
                    <a:pt x="13538" y="4894"/>
                  </a:lnTo>
                  <a:cubicBezTo>
                    <a:pt x="13562" y="4918"/>
                    <a:pt x="13573" y="4954"/>
                    <a:pt x="13573" y="4966"/>
                  </a:cubicBezTo>
                  <a:cubicBezTo>
                    <a:pt x="13573" y="4989"/>
                    <a:pt x="13562" y="5013"/>
                    <a:pt x="13538" y="5049"/>
                  </a:cubicBezTo>
                  <a:lnTo>
                    <a:pt x="9156" y="9419"/>
                  </a:lnTo>
                  <a:cubicBezTo>
                    <a:pt x="9144" y="9442"/>
                    <a:pt x="9120" y="9454"/>
                    <a:pt x="9085" y="9454"/>
                  </a:cubicBezTo>
                  <a:cubicBezTo>
                    <a:pt x="9049" y="9454"/>
                    <a:pt x="8978" y="9430"/>
                    <a:pt x="8978" y="9347"/>
                  </a:cubicBezTo>
                  <a:lnTo>
                    <a:pt x="8978" y="7930"/>
                  </a:lnTo>
                  <a:cubicBezTo>
                    <a:pt x="8978" y="7597"/>
                    <a:pt x="8716" y="7335"/>
                    <a:pt x="8382" y="7335"/>
                  </a:cubicBezTo>
                  <a:lnTo>
                    <a:pt x="596" y="7335"/>
                  </a:lnTo>
                  <a:cubicBezTo>
                    <a:pt x="536" y="7335"/>
                    <a:pt x="488" y="7287"/>
                    <a:pt x="488" y="7228"/>
                  </a:cubicBezTo>
                  <a:lnTo>
                    <a:pt x="488" y="2703"/>
                  </a:lnTo>
                  <a:cubicBezTo>
                    <a:pt x="488" y="2644"/>
                    <a:pt x="536" y="2608"/>
                    <a:pt x="596" y="2608"/>
                  </a:cubicBezTo>
                  <a:lnTo>
                    <a:pt x="8382" y="2608"/>
                  </a:lnTo>
                  <a:cubicBezTo>
                    <a:pt x="8716" y="2608"/>
                    <a:pt x="8978" y="2334"/>
                    <a:pt x="8978" y="2013"/>
                  </a:cubicBezTo>
                  <a:lnTo>
                    <a:pt x="8978" y="596"/>
                  </a:lnTo>
                  <a:cubicBezTo>
                    <a:pt x="8978" y="513"/>
                    <a:pt x="9049" y="489"/>
                    <a:pt x="9085" y="489"/>
                  </a:cubicBezTo>
                  <a:close/>
                  <a:moveTo>
                    <a:pt x="9085" y="1"/>
                  </a:moveTo>
                  <a:cubicBezTo>
                    <a:pt x="8763" y="1"/>
                    <a:pt x="8489" y="263"/>
                    <a:pt x="8489" y="596"/>
                  </a:cubicBezTo>
                  <a:lnTo>
                    <a:pt x="8489" y="2013"/>
                  </a:lnTo>
                  <a:cubicBezTo>
                    <a:pt x="8489" y="2061"/>
                    <a:pt x="8442" y="2108"/>
                    <a:pt x="8382" y="2108"/>
                  </a:cubicBezTo>
                  <a:lnTo>
                    <a:pt x="596" y="2108"/>
                  </a:lnTo>
                  <a:cubicBezTo>
                    <a:pt x="274" y="2108"/>
                    <a:pt x="0" y="2382"/>
                    <a:pt x="0" y="2703"/>
                  </a:cubicBezTo>
                  <a:lnTo>
                    <a:pt x="0" y="7228"/>
                  </a:lnTo>
                  <a:cubicBezTo>
                    <a:pt x="0" y="7561"/>
                    <a:pt x="274" y="7823"/>
                    <a:pt x="596" y="7823"/>
                  </a:cubicBezTo>
                  <a:lnTo>
                    <a:pt x="8382" y="7823"/>
                  </a:lnTo>
                  <a:cubicBezTo>
                    <a:pt x="8442" y="7823"/>
                    <a:pt x="8489" y="7871"/>
                    <a:pt x="8489" y="7930"/>
                  </a:cubicBezTo>
                  <a:lnTo>
                    <a:pt x="8489" y="9347"/>
                  </a:lnTo>
                  <a:cubicBezTo>
                    <a:pt x="8489" y="9680"/>
                    <a:pt x="8763" y="9942"/>
                    <a:pt x="9085" y="9942"/>
                  </a:cubicBezTo>
                  <a:cubicBezTo>
                    <a:pt x="9251" y="9942"/>
                    <a:pt x="9394" y="9883"/>
                    <a:pt x="9501" y="9764"/>
                  </a:cubicBezTo>
                  <a:lnTo>
                    <a:pt x="13883" y="5394"/>
                  </a:lnTo>
                  <a:cubicBezTo>
                    <a:pt x="14002" y="5275"/>
                    <a:pt x="14062" y="5132"/>
                    <a:pt x="14062" y="4966"/>
                  </a:cubicBezTo>
                  <a:cubicBezTo>
                    <a:pt x="14062" y="4811"/>
                    <a:pt x="14002" y="4656"/>
                    <a:pt x="13883" y="4549"/>
                  </a:cubicBezTo>
                  <a:lnTo>
                    <a:pt x="9501" y="167"/>
                  </a:lnTo>
                  <a:cubicBezTo>
                    <a:pt x="9394" y="60"/>
                    <a:pt x="9251" y="1"/>
                    <a:pt x="908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2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D44D28-DEC3-1249-37BE-E5698B6D9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3572" y="5107624"/>
              <a:ext cx="1163034" cy="45228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270F4AA-C00B-B83D-E416-0AEE58AB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43" y="4784794"/>
            <a:ext cx="3209660" cy="185840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C87312-9EF6-F742-68AF-D2BE5ECBA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878" y="4642624"/>
            <a:ext cx="3723865" cy="138118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D300D6-1FD3-07E0-C0A6-2B8BC2FB81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82" y="835575"/>
            <a:ext cx="3240771" cy="175290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C76E7E-1CE2-A05B-7D8D-A85C3A90F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278" y="1240387"/>
            <a:ext cx="3444331" cy="1370289"/>
          </a:xfrm>
          <a:prstGeom prst="rect">
            <a:avLst/>
          </a:prstGeom>
          <a:ln w="19050"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1081" name="Google Shape;1081;p26"/>
          <p:cNvSpPr txBox="1"/>
          <p:nvPr/>
        </p:nvSpPr>
        <p:spPr>
          <a:xfrm>
            <a:off x="1067775" y="952927"/>
            <a:ext cx="3015133" cy="1339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Collect Simultaneous Nadir Overpasses (SNOs)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Tie to contemporary reference instrument with very small uncertainty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Based on GSICS GEO-LEO IR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Matching view zenith angle and time</a:t>
            </a:r>
          </a:p>
        </p:txBody>
      </p:sp>
    </p:spTree>
    <p:extLst>
      <p:ext uri="{BB962C8B-B14F-4D97-AF65-F5344CB8AC3E}">
        <p14:creationId xmlns:p14="http://schemas.microsoft.com/office/powerpoint/2010/main" val="3213489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Bias for Standard Scenes (SLSTR vs IASI)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40218" y="559914"/>
            <a:ext cx="859350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Nadir</a:t>
            </a:r>
            <a:r>
              <a:rPr lang="en-US" sz="18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: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spc="-100" dirty="0">
                <a:solidFill>
                  <a:srgbClr val="3366CC"/>
                </a:solidFill>
                <a:ea typeface="Roboto" panose="02000000000000000000" pitchFamily="2" charset="0"/>
                <a:cs typeface="Arial" pitchFamily="34" charset="0"/>
              </a:rPr>
              <a:t>S3A: </a:t>
            </a:r>
            <a:r>
              <a:rPr lang="en-US" sz="18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Small bias in all channels &lt;~0.08K vs IASI-B &amp; IASI-C (upper row)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spc="-100" dirty="0">
                <a:solidFill>
                  <a:srgbClr val="3366CC"/>
                </a:solidFill>
                <a:ea typeface="Roboto" panose="02000000000000000000" pitchFamily="2" charset="0"/>
                <a:cs typeface="Arial" pitchFamily="34" charset="0"/>
              </a:rPr>
              <a:t>S3B: </a:t>
            </a:r>
            <a:r>
              <a:rPr lang="en-US" sz="18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Small bias in all channels (but F1) &lt;~0.04K vs IASI-B &amp; IASI-C (lower row)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Stable for S7, S8 and S9 channels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52087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600" b="0" spc="-100" dirty="0" err="1">
                <a:solidFill>
                  <a:schemeClr val="tx2"/>
                </a:solidFill>
                <a:ea typeface="Roboto" panose="02000000000000000000" pitchFamily="2" charset="0"/>
                <a:cs typeface="Arial" pitchFamily="34" charset="0"/>
              </a:rPr>
              <a:t>ReAnalysis</a:t>
            </a:r>
            <a:r>
              <a:rPr lang="en-US" sz="1600" b="0" spc="-100" dirty="0">
                <a:solidFill>
                  <a:schemeClr val="tx2"/>
                </a:solidFill>
                <a:ea typeface="Roboto" panose="02000000000000000000" pitchFamily="2" charset="0"/>
                <a:cs typeface="Arial" pitchFamily="34" charset="0"/>
              </a:rPr>
              <a:t> Correction (RAC) 60 days time frame, standard scenes Tb ~285K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47098-3D72-79A8-AE87-4D3DF2C6B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40" y="1757542"/>
            <a:ext cx="11804770" cy="47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857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Bias for Standard Scenes (SLSTR vs IASI)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446" y="640080"/>
            <a:ext cx="6871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/>
          </a:p>
          <a:p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40219" y="526291"/>
            <a:ext cx="1007698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Oblique</a:t>
            </a:r>
            <a:r>
              <a:rPr lang="en-US" sz="24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:</a:t>
            </a:r>
            <a:r>
              <a:rPr lang="en-US" sz="1050" dirty="0"/>
              <a:t>  </a:t>
            </a:r>
            <a:r>
              <a:rPr lang="en-US" sz="200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spc="-100" dirty="0">
                <a:solidFill>
                  <a:srgbClr val="3366CC"/>
                </a:solidFill>
                <a:ea typeface="Roboto" panose="02000000000000000000" pitchFamily="2" charset="0"/>
                <a:cs typeface="Arial" pitchFamily="34" charset="0"/>
              </a:rPr>
              <a:t>S3A: </a:t>
            </a:r>
            <a:r>
              <a:rPr lang="en-US" sz="18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Small bias in all channels (but F1) &lt;~0.1K vs IASI-B &amp; IASI-C (upper row)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spc="-100" dirty="0">
                <a:solidFill>
                  <a:srgbClr val="3366CC"/>
                </a:solidFill>
                <a:ea typeface="Roboto" panose="02000000000000000000" pitchFamily="2" charset="0"/>
                <a:cs typeface="Arial" pitchFamily="34" charset="0"/>
              </a:rPr>
              <a:t>S3B: </a:t>
            </a:r>
            <a:r>
              <a:rPr lang="en-US" sz="18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Small bias in all channels &lt;~0.1K vs IASI-B &amp; IASI-C (lower row)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spc="-100" dirty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Stable for all channels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2087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600" b="0" spc="-100" dirty="0" err="1">
                <a:solidFill>
                  <a:schemeClr val="tx2"/>
                </a:solidFill>
                <a:ea typeface="Roboto" panose="02000000000000000000" pitchFamily="2" charset="0"/>
                <a:cs typeface="Arial" pitchFamily="34" charset="0"/>
              </a:rPr>
              <a:t>ReAnalysis</a:t>
            </a:r>
            <a:r>
              <a:rPr lang="en-US" sz="1600" b="0" spc="-100" dirty="0">
                <a:solidFill>
                  <a:schemeClr val="tx2"/>
                </a:solidFill>
                <a:ea typeface="Roboto" panose="02000000000000000000" pitchFamily="2" charset="0"/>
                <a:cs typeface="Arial" pitchFamily="34" charset="0"/>
              </a:rPr>
              <a:t> Correction (RAC) 60 days time frame, standard scenes Tb ~285K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F93E44-6BD3-0D0A-EC1B-1B18F9F97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" y="1756195"/>
            <a:ext cx="11979668" cy="48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5511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0" y="1884153"/>
            <a:ext cx="5310909" cy="3318171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Sentinel-3 Level-1 radiometric calibration monitoring</a:t>
            </a: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Ali Mousivand, Sebastien Wagner, Vincent Debaecker, Rakshith Shanbhag, Tim Hewison, Mounir Lekouara and Bertrand </a:t>
            </a:r>
            <a:r>
              <a:rPr lang="en-GB" sz="1600" b="0" dirty="0" err="1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Fougnie</a:t>
            </a:r>
            <a:endParaRPr lang="en-GB" sz="1600" b="0" i="1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GSICS plenary 2024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11</a:t>
            </a:r>
            <a:r>
              <a:rPr lang="en-GB" sz="1600" b="0" i="1" kern="0" baseline="30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GB" sz="1600" b="0" i="1" kern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March 2024</a:t>
            </a:r>
          </a:p>
        </p:txBody>
      </p:sp>
    </p:spTree>
    <p:extLst>
      <p:ext uri="{BB962C8B-B14F-4D97-AF65-F5344CB8AC3E}">
        <p14:creationId xmlns:p14="http://schemas.microsoft.com/office/powerpoint/2010/main" val="175001667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400" b="1" spc="0" dirty="0"/>
              <a:t>Thank you!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54561901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0" y="1884153"/>
            <a:ext cx="5310909" cy="3318171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Sentinel-3 SLSTR Level-2 SST/ IST products and L1 to L2 Cal/Val</a:t>
            </a: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Anne O’Carroll, Gary Corlett, Igor Tomazic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GSICS plenary 2024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11</a:t>
            </a:r>
            <a:r>
              <a:rPr lang="en-GB" sz="1600" b="0" i="1" kern="0" baseline="30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GB" sz="1600" b="0" i="1" kern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March 2024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102" y="0"/>
            <a:ext cx="11399520" cy="640079"/>
          </a:xfrm>
        </p:spPr>
        <p:txBody>
          <a:bodyPr>
            <a:normAutofit fontScale="90000"/>
          </a:bodyPr>
          <a:lstStyle/>
          <a:p>
            <a:r>
              <a:rPr lang="en-GB" dirty="0"/>
              <a:t>Sentinel-3 Sea and Land Surface Temperature Radiometer - reference SST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06" y="926123"/>
            <a:ext cx="5205047" cy="5205047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13487" y="944607"/>
            <a:ext cx="5754775" cy="17925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800" b="0" kern="0" dirty="0"/>
              <a:t>Sentinel-3 SLSTR provides </a:t>
            </a:r>
            <a:r>
              <a:rPr lang="en-GB" sz="2800" b="0" kern="0" dirty="0">
                <a:solidFill>
                  <a:srgbClr val="00B5E2"/>
                </a:solidFill>
              </a:rPr>
              <a:t>Reference</a:t>
            </a:r>
            <a:r>
              <a:rPr lang="en-GB" sz="2800" b="0" kern="0" dirty="0">
                <a:solidFill>
                  <a:schemeClr val="bg1"/>
                </a:solidFill>
              </a:rPr>
              <a:t> </a:t>
            </a:r>
            <a:r>
              <a:rPr lang="en-GB" sz="2800" b="0" kern="0" dirty="0"/>
              <a:t>satellite Sea-Surface and Sea-ice Surface Temperature for the marine domain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" y="2994431"/>
            <a:ext cx="3721704" cy="3212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2" y="2863206"/>
            <a:ext cx="2762909" cy="1776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5" y="5024853"/>
            <a:ext cx="3044337" cy="1778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34" y="4767603"/>
            <a:ext cx="2438357" cy="386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8706" y="6178149"/>
            <a:ext cx="5205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1" kern="100" spc="-100" dirty="0">
                <a:solidFill>
                  <a:srgbClr val="00B0F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https://figshare.com/articles/figure/Annual_sea_surface_temperature_anomalies_1982_-_2016/10303718/1</a:t>
            </a:r>
          </a:p>
        </p:txBody>
      </p:sp>
    </p:spTree>
    <p:extLst>
      <p:ext uri="{BB962C8B-B14F-4D97-AF65-F5344CB8AC3E}">
        <p14:creationId xmlns:p14="http://schemas.microsoft.com/office/powerpoint/2010/main" val="241060300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F4640-B0A1-D991-7092-E11E9D079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 Surface Temperature and sea-Ice Surface Temperature</a:t>
            </a:r>
            <a:endParaRPr lang="en-IE" dirty="0"/>
          </a:p>
        </p:txBody>
      </p:sp>
      <p:pic>
        <p:nvPicPr>
          <p:cNvPr id="4" name="Picture 2" descr="http://s3l2-vm1/workdata/ist/dev_it_v1.0_withpps_branch/l3/l2_v1.0_l3_vsunza_v0.2/24/pics/2023/anim_202301_EUM-L3C_GHRSST-SSTskin-SLSTRA-NH_sst_ist_050-v02.0-fv01.024h_f1lnd1_iql2_5_ice0_f2lnd1_ql2_5_ice0_v1surface_temperature_v2sea_surface_temperature_l2_v1.0_l3_vsunza_v0.2_24_med_trimmed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22" y="967425"/>
            <a:ext cx="4887951" cy="579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9125CD-6513-4D46-647B-3BC802CB4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967425"/>
            <a:ext cx="6523463" cy="366312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3C6796-978F-4627-E6CD-A2BB322559BF}"/>
              </a:ext>
            </a:extLst>
          </p:cNvPr>
          <p:cNvSpPr txBox="1">
            <a:spLocks/>
          </p:cNvSpPr>
          <p:nvPr/>
        </p:nvSpPr>
        <p:spPr bwMode="auto">
          <a:xfrm>
            <a:off x="120342" y="4981293"/>
            <a:ext cx="6871008" cy="1233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b="0" kern="0" dirty="0"/>
              <a:t>Sentinel-3A/B providing operational SST since 2017/2019. IST pre-operational products available on </a:t>
            </a:r>
            <a:r>
              <a:rPr lang="en-GB" sz="2400" b="0" kern="0" dirty="0" err="1"/>
              <a:t>WEkEO</a:t>
            </a:r>
            <a:r>
              <a:rPr lang="en-GB" sz="2400" b="0" kern="0" dirty="0"/>
              <a:t> by Spring 2024 and operational 2025 TBC.</a:t>
            </a:r>
          </a:p>
        </p:txBody>
      </p:sp>
    </p:spTree>
    <p:extLst>
      <p:ext uri="{BB962C8B-B14F-4D97-AF65-F5344CB8AC3E}">
        <p14:creationId xmlns:p14="http://schemas.microsoft.com/office/powerpoint/2010/main" val="84712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scientific and Cal/Val developments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04881" y="775620"/>
          <a:ext cx="5335431" cy="5318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own Arrow 6"/>
          <p:cNvSpPr/>
          <p:nvPr/>
        </p:nvSpPr>
        <p:spPr bwMode="auto">
          <a:xfrm>
            <a:off x="4929828" y="792161"/>
            <a:ext cx="1805049" cy="5318707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2021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2022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2023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2024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ED722-0951-F8CC-F181-48B78A1E92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910" b="16690"/>
          <a:stretch/>
        </p:blipFill>
        <p:spPr>
          <a:xfrm>
            <a:off x="6651690" y="1074939"/>
            <a:ext cx="5394036" cy="329659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A39D5E8-5C83-02A5-BC01-F519D4DCAF57}"/>
              </a:ext>
            </a:extLst>
          </p:cNvPr>
          <p:cNvSpPr txBox="1">
            <a:spLocks/>
          </p:cNvSpPr>
          <p:nvPr/>
        </p:nvSpPr>
        <p:spPr bwMode="auto">
          <a:xfrm>
            <a:off x="7126720" y="4749123"/>
            <a:ext cx="4860399" cy="18731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600" b="0" kern="0" dirty="0"/>
              <a:t>L0-&gt;L1-&gt;L2 Cal/Val framework needed to ensure quality of Sentinel-3 (and multi-mission) operational / reprocessed products </a:t>
            </a:r>
          </a:p>
        </p:txBody>
      </p:sp>
    </p:spTree>
    <p:extLst>
      <p:ext uri="{BB962C8B-B14F-4D97-AF65-F5344CB8AC3E}">
        <p14:creationId xmlns:p14="http://schemas.microsoft.com/office/powerpoint/2010/main" val="352473092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Level-2 SST monitoring and validation framework (METIS)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1356" y="885933"/>
            <a:ext cx="11761111" cy="6712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B5E2"/>
                </a:solidFill>
              </a:rPr>
              <a:t>Monitoring and Evaluation of Thematic Information from Space METIS: </a:t>
            </a:r>
            <a:r>
              <a:rPr lang="en-GB" dirty="0">
                <a:solidFill>
                  <a:srgbClr val="00B050"/>
                </a:solidFill>
              </a:rPr>
              <a:t>metis.eumetsat.int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65" y="1280146"/>
            <a:ext cx="4615840" cy="3110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74" y="4604216"/>
            <a:ext cx="2928321" cy="1723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093" y="4718536"/>
            <a:ext cx="2733030" cy="1822020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71357" y="1450428"/>
            <a:ext cx="626097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200" b="0" kern="0" dirty="0"/>
              <a:t>Routine SLSTR L2P SST inter-satellite comparisons with L4 OSTIA and CMC gap-free, daily SST analyses of night-time foundation SST</a:t>
            </a:r>
          </a:p>
          <a:p>
            <a:r>
              <a:rPr lang="en-GB" sz="2200" b="0" kern="0" dirty="0"/>
              <a:t>Validates L2 Copernicus Marine Data Stream polar orbiting SST</a:t>
            </a:r>
          </a:p>
          <a:p>
            <a:pPr lvl="1"/>
            <a:r>
              <a:rPr lang="en-GB" sz="1800" b="0" kern="0" dirty="0"/>
              <a:t>SLSTR, OSI SAF AVHRR, IASI</a:t>
            </a:r>
          </a:p>
          <a:p>
            <a:r>
              <a:rPr lang="en-GB" sz="2200" b="0" kern="0" dirty="0"/>
              <a:t>Future to include SLSTR-C/D/NG, </a:t>
            </a:r>
            <a:r>
              <a:rPr lang="en-GB" sz="2200" b="0" kern="0" dirty="0" err="1"/>
              <a:t>MetImage</a:t>
            </a:r>
            <a:r>
              <a:rPr lang="en-GB" sz="2200" b="0" kern="0" dirty="0"/>
              <a:t>, CIMR and consider GEOs plus sea-ice surface temperature</a:t>
            </a:r>
          </a:p>
          <a:p>
            <a:pPr lvl="1"/>
            <a:r>
              <a:rPr lang="en-GB" sz="1800" b="0" kern="0" dirty="0"/>
              <a:t>Tool evolution in progress as part of Sci4MaST project (www.eumetsat.int/sci4mast)</a:t>
            </a:r>
          </a:p>
          <a:p>
            <a:r>
              <a:rPr lang="en-GB" sz="2200" b="0" kern="0" dirty="0">
                <a:solidFill>
                  <a:srgbClr val="00B5E2"/>
                </a:solidFill>
              </a:rPr>
              <a:t>SLSTR used as a reference sensor in OSTIA since December 2020</a:t>
            </a:r>
          </a:p>
          <a:p>
            <a:r>
              <a:rPr lang="en-GB" sz="2200" b="0" kern="0" dirty="0">
                <a:solidFill>
                  <a:srgbClr val="00B5E2"/>
                </a:solidFill>
              </a:rPr>
              <a:t>SLSTR integrated in CMEMS SST-TAC in 2020 and used as a reference</a:t>
            </a:r>
          </a:p>
          <a:p>
            <a:endParaRPr lang="en-GB" b="0" kern="0" dirty="0">
              <a:solidFill>
                <a:srgbClr val="00B5E2"/>
              </a:solidFill>
            </a:endParaRPr>
          </a:p>
          <a:p>
            <a:endParaRPr lang="en-GB" b="0" kern="0" dirty="0"/>
          </a:p>
        </p:txBody>
      </p:sp>
    </p:spTree>
    <p:extLst>
      <p:ext uri="{BB962C8B-B14F-4D97-AF65-F5344CB8AC3E}">
        <p14:creationId xmlns:p14="http://schemas.microsoft.com/office/powerpoint/2010/main" val="215860598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SST validation methodologies (Level-2 SST)</a:t>
            </a:r>
          </a:p>
        </p:txBody>
      </p:sp>
      <p:pic>
        <p:nvPicPr>
          <p:cNvPr id="4" name="Picture 3" descr="osisaf_mdb_201609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784" y="812186"/>
            <a:ext cx="5002013" cy="3341024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5747496" y="1071754"/>
            <a:ext cx="5985795" cy="118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0" kern="0" dirty="0">
                <a:solidFill>
                  <a:srgbClr val="00205B"/>
                </a:solidFill>
              </a:rPr>
              <a:t>Multi-Matchup Dataset (MMDB) based on </a:t>
            </a:r>
            <a:r>
              <a:rPr lang="en-GB" sz="1800" b="0" kern="0" dirty="0" err="1">
                <a:solidFill>
                  <a:srgbClr val="00205B"/>
                </a:solidFill>
              </a:rPr>
              <a:t>Felyx</a:t>
            </a:r>
            <a:endParaRPr lang="en-GB" sz="1800" b="0" kern="0" dirty="0">
              <a:solidFill>
                <a:srgbClr val="00205B"/>
              </a:solidFill>
            </a:endParaRPr>
          </a:p>
          <a:p>
            <a:pPr marL="0" indent="0">
              <a:buNone/>
            </a:pPr>
            <a:endParaRPr lang="en-GB" sz="1800" b="0" kern="0" dirty="0">
              <a:solidFill>
                <a:srgbClr val="00B5E2"/>
              </a:solidFill>
            </a:endParaRPr>
          </a:p>
          <a:p>
            <a:pPr marL="0" indent="0">
              <a:buNone/>
            </a:pPr>
            <a:r>
              <a:rPr lang="en-GB" sz="1800" b="0" kern="0" dirty="0">
                <a:solidFill>
                  <a:srgbClr val="00B5E2"/>
                </a:solidFill>
              </a:rPr>
              <a:t>Evolutions in 2022/2023 prepared for expansion of multi-matchup framework</a:t>
            </a:r>
          </a:p>
          <a:p>
            <a:pPr marL="0" indent="0">
              <a:buNone/>
            </a:pPr>
            <a:endParaRPr lang="en-GB" sz="1800" b="0" kern="0" dirty="0"/>
          </a:p>
          <a:p>
            <a:pPr marL="0" indent="0">
              <a:buNone/>
            </a:pPr>
            <a:endParaRPr lang="en-GB" b="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96" y="2836787"/>
            <a:ext cx="6275374" cy="3527577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259133" y="4486121"/>
            <a:ext cx="5077313" cy="196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0" kern="0" dirty="0">
                <a:solidFill>
                  <a:srgbClr val="00205B"/>
                </a:solidFill>
              </a:rPr>
              <a:t>Sea Surface Temperature Validation Results (SSTVAL)</a:t>
            </a:r>
          </a:p>
          <a:p>
            <a:pPr marL="0" indent="0">
              <a:buNone/>
            </a:pPr>
            <a:endParaRPr lang="en-GB" sz="1800" b="0" kern="0" dirty="0">
              <a:solidFill>
                <a:srgbClr val="00205B"/>
              </a:solidFill>
            </a:endParaRPr>
          </a:p>
          <a:p>
            <a:pPr marL="0" indent="0">
              <a:buNone/>
            </a:pPr>
            <a:r>
              <a:rPr lang="en-GB" sz="1800" b="0" kern="0" dirty="0">
                <a:solidFill>
                  <a:srgbClr val="00205B"/>
                </a:solidFill>
              </a:rPr>
              <a:t>Based on available in situ data</a:t>
            </a:r>
          </a:p>
          <a:p>
            <a:pPr marL="285750"/>
            <a:r>
              <a:rPr lang="en-GB" sz="1800" b="0" kern="0" dirty="0">
                <a:solidFill>
                  <a:srgbClr val="00205B"/>
                </a:solidFill>
              </a:rPr>
              <a:t>drifting buoys, Argo, Fiducial Reference Measurements (TRUSTED and ship-borne radiometers)</a:t>
            </a:r>
          </a:p>
          <a:p>
            <a:endParaRPr lang="en-GB" sz="1800" b="0" kern="0" dirty="0"/>
          </a:p>
          <a:p>
            <a:endParaRPr lang="en-GB" sz="1800" b="0" kern="0" dirty="0"/>
          </a:p>
          <a:p>
            <a:pPr marL="0" indent="0">
              <a:buNone/>
            </a:pPr>
            <a:endParaRPr lang="en-GB" b="0" kern="0" dirty="0"/>
          </a:p>
        </p:txBody>
      </p:sp>
    </p:spTree>
    <p:extLst>
      <p:ext uri="{BB962C8B-B14F-4D97-AF65-F5344CB8AC3E}">
        <p14:creationId xmlns:p14="http://schemas.microsoft.com/office/powerpoint/2010/main" val="200841373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SST validation methodologies (Level-0/1)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79" y="779721"/>
            <a:ext cx="4147466" cy="2548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25" y="799735"/>
            <a:ext cx="4429527" cy="2528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96" y="3856046"/>
            <a:ext cx="4231619" cy="2173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5" y="3753325"/>
            <a:ext cx="2348527" cy="2897451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120024" y="3348456"/>
            <a:ext cx="5084184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0" kern="0" dirty="0">
                <a:solidFill>
                  <a:srgbClr val="00205B"/>
                </a:solidFill>
              </a:rPr>
              <a:t>L0/L1 monitoring (based on work from RAL) </a:t>
            </a:r>
            <a:endParaRPr lang="en-GB" sz="1800" b="0" kern="0" dirty="0"/>
          </a:p>
          <a:p>
            <a:endParaRPr lang="en-GB" sz="1800" b="0" kern="0" dirty="0"/>
          </a:p>
          <a:p>
            <a:pPr marL="0" indent="0">
              <a:buNone/>
            </a:pPr>
            <a:endParaRPr lang="en-GB" b="0" kern="0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1393296" y="3378677"/>
            <a:ext cx="5084184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0" kern="0" dirty="0">
                <a:solidFill>
                  <a:srgbClr val="00205B"/>
                </a:solidFill>
              </a:rPr>
              <a:t>L0, L1, L2 metadata monitoring (S3MQ)</a:t>
            </a:r>
          </a:p>
          <a:p>
            <a:endParaRPr lang="en-GB" sz="1800" b="0" kern="0" dirty="0"/>
          </a:p>
          <a:p>
            <a:endParaRPr lang="en-GB" sz="1800" b="0" kern="0" dirty="0"/>
          </a:p>
          <a:p>
            <a:pPr marL="0" indent="0">
              <a:buNone/>
            </a:pPr>
            <a:endParaRPr lang="en-GB" b="0" kern="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1393296" y="6029776"/>
            <a:ext cx="5084184" cy="6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b="0" kern="0" dirty="0">
                <a:solidFill>
                  <a:srgbClr val="00205B"/>
                </a:solidFill>
              </a:rPr>
              <a:t>Geolocation monitoring (GEOCAL)</a:t>
            </a:r>
          </a:p>
          <a:p>
            <a:endParaRPr lang="en-GB" sz="1800" b="0" kern="0" dirty="0"/>
          </a:p>
          <a:p>
            <a:endParaRPr lang="en-GB" sz="1800" b="0" kern="0" dirty="0"/>
          </a:p>
          <a:p>
            <a:pPr marL="0" indent="0">
              <a:buNone/>
            </a:pPr>
            <a:endParaRPr lang="en-GB" b="0" kern="0" dirty="0"/>
          </a:p>
        </p:txBody>
      </p:sp>
    </p:spTree>
    <p:extLst>
      <p:ext uri="{BB962C8B-B14F-4D97-AF65-F5344CB8AC3E}">
        <p14:creationId xmlns:p14="http://schemas.microsoft.com/office/powerpoint/2010/main" val="422559775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of uncertainties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14" y="3013788"/>
            <a:ext cx="4159087" cy="3119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315" y="6145320"/>
            <a:ext cx="2147283" cy="260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97" dirty="0">
                <a:solidFill>
                  <a:srgbClr val="8197A6"/>
                </a:solidFill>
              </a:rPr>
              <a:t>Plot courtesy Owen Embury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223" y="1567193"/>
            <a:ext cx="2872146" cy="2365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032" y="1567194"/>
            <a:ext cx="2872146" cy="2365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174" y="4028701"/>
            <a:ext cx="2872146" cy="2365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032" y="4028701"/>
            <a:ext cx="2872146" cy="23652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7223" y="989513"/>
            <a:ext cx="3118161" cy="261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97" dirty="0">
                <a:solidFill>
                  <a:srgbClr val="8197A6"/>
                </a:solidFill>
              </a:rPr>
              <a:t>Method developed in ESA SST CCI project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5232" y="934156"/>
            <a:ext cx="6041991" cy="2268789"/>
          </a:xfrm>
        </p:spPr>
        <p:txBody>
          <a:bodyPr>
            <a:normAutofit/>
          </a:bodyPr>
          <a:lstStyle/>
          <a:p>
            <a:r>
              <a:rPr lang="en-GB" sz="2200" dirty="0"/>
              <a:t>GHRSST L2P specification provide SSES bias and standard deviation</a:t>
            </a:r>
          </a:p>
          <a:p>
            <a:r>
              <a:rPr lang="en-GB" sz="2200" dirty="0"/>
              <a:t>Provision of theoretical uncertainty encouraged and increasing</a:t>
            </a:r>
          </a:p>
          <a:p>
            <a:r>
              <a:rPr lang="en-GB" sz="2200" dirty="0"/>
              <a:t>Uncertainties also need validating</a:t>
            </a:r>
          </a:p>
        </p:txBody>
      </p:sp>
    </p:spTree>
    <p:extLst>
      <p:ext uri="{BB962C8B-B14F-4D97-AF65-F5344CB8AC3E}">
        <p14:creationId xmlns:p14="http://schemas.microsoft.com/office/powerpoint/2010/main" val="190156992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261663" y="1168401"/>
            <a:ext cx="7645400" cy="3952874"/>
          </a:xfrm>
        </p:spPr>
        <p:txBody>
          <a:bodyPr>
            <a:normAutofit/>
          </a:bodyPr>
          <a:lstStyle/>
          <a:p>
            <a:r>
              <a:rPr lang="en-GB" sz="2400" dirty="0"/>
              <a:t>SLSTR continues to provide high-quality dual-view SSTs as a reference sensor</a:t>
            </a:r>
          </a:p>
          <a:p>
            <a:endParaRPr lang="en-GB" sz="2400" dirty="0"/>
          </a:p>
          <a:p>
            <a:r>
              <a:rPr lang="en-GB" sz="2400" dirty="0"/>
              <a:t>Validation activities continue for Sentinel-3 from L3, L2, and L1/0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Developments continue for further existing and future EUMETSAT / Copernicus marine Surface Temperatures</a:t>
            </a: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2" y="1168401"/>
            <a:ext cx="3754712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467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MICMICS </a:t>
            </a:r>
            <a:r>
              <a:rPr lang="en-GB" sz="2700" dirty="0"/>
              <a:t>(Mission Integrated Calibration Monitoring and Inter-Calibration System)</a:t>
            </a:r>
            <a:endParaRPr lang="en-GB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33864" y="1448499"/>
            <a:ext cx="6562835" cy="5303746"/>
          </a:xfrm>
          <a:prstGeom prst="rect">
            <a:avLst/>
          </a:prstGeom>
        </p:spPr>
        <p:txBody>
          <a:bodyPr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200" spc="-100" dirty="0">
                <a:solidFill>
                  <a:srgbClr val="0070C0"/>
                </a:solidFill>
                <a:latin typeface="+mn-lt"/>
              </a:rPr>
              <a:t>Main assets:</a:t>
            </a:r>
          </a:p>
          <a:p>
            <a:pPr lvl="1"/>
            <a:r>
              <a:rPr lang="en-GB" sz="1700" b="0" spc="-100" dirty="0">
                <a:latin typeface="+mn-lt"/>
              </a:rPr>
              <a:t>Easy integration of new missions;</a:t>
            </a:r>
          </a:p>
          <a:p>
            <a:pPr lvl="1"/>
            <a:r>
              <a:rPr lang="en-GB" sz="1700" b="0" spc="-100" dirty="0">
                <a:latin typeface="+mn-lt"/>
              </a:rPr>
              <a:t>Easy integration of new calibration methods;</a:t>
            </a:r>
          </a:p>
          <a:p>
            <a:pPr lvl="1"/>
            <a:r>
              <a:rPr lang="en-GB" sz="1700" b="0" spc="-100" dirty="0">
                <a:latin typeface="+mn-lt"/>
              </a:rPr>
              <a:t>Inter-operability of the processing modules;</a:t>
            </a:r>
          </a:p>
          <a:p>
            <a:pPr lvl="1"/>
            <a:r>
              <a:rPr lang="en-GB" sz="1700" b="0" spc="-100" dirty="0">
                <a:latin typeface="+mn-lt"/>
              </a:rPr>
              <a:t>Rationalisation of resources + efforts (including maintenance);</a:t>
            </a:r>
          </a:p>
          <a:p>
            <a:pPr lvl="1"/>
            <a:r>
              <a:rPr lang="en-GB" sz="1700" b="0" spc="-100" dirty="0">
                <a:latin typeface="+mn-lt"/>
              </a:rPr>
              <a:t>Support the operational generation of GSICS products (and intermediate products such as collocations);</a:t>
            </a:r>
          </a:p>
          <a:p>
            <a:pPr lvl="1"/>
            <a:r>
              <a:rPr lang="en-GB" sz="1700" b="0" spc="-100" dirty="0">
                <a:latin typeface="+mn-lt"/>
              </a:rPr>
              <a:t>Support generation of Fundamental Climate Data Records;</a:t>
            </a:r>
          </a:p>
          <a:p>
            <a:r>
              <a:rPr lang="en-GB" sz="2200" spc="-100" dirty="0">
                <a:solidFill>
                  <a:srgbClr val="0070C0"/>
                </a:solidFill>
                <a:latin typeface="+mn-lt"/>
              </a:rPr>
              <a:t>Status:</a:t>
            </a:r>
          </a:p>
          <a:p>
            <a:pPr lvl="1"/>
            <a:r>
              <a:rPr lang="en-GB" sz="1700" b="0" spc="-100" dirty="0">
                <a:latin typeface="+mn-lt"/>
              </a:rPr>
              <a:t>The prototype has been extensively tested and validated;</a:t>
            </a:r>
          </a:p>
          <a:p>
            <a:pPr lvl="1"/>
            <a:r>
              <a:rPr lang="en-GB" sz="1700" b="0" spc="-100" dirty="0">
                <a:latin typeface="+mn-lt"/>
              </a:rPr>
              <a:t>Already supporting the EUMETSAT diagnostics on SEVIRI, AVHRR, OLCI &amp; SLSTR;</a:t>
            </a:r>
          </a:p>
          <a:p>
            <a:pPr lvl="1"/>
            <a:r>
              <a:rPr lang="en-GB" sz="1700" b="0" spc="-100" dirty="0">
                <a:latin typeface="+mn-lt"/>
              </a:rPr>
              <a:t>Currently used for the FCI and LI commissioning;</a:t>
            </a:r>
          </a:p>
          <a:p>
            <a:pPr lvl="1"/>
            <a:r>
              <a:rPr lang="en-GB" sz="1700" b="0" spc="-100" dirty="0">
                <a:latin typeface="+mn-lt"/>
              </a:rPr>
              <a:t>Developments are on-going for EPS-SG and CO2M.</a:t>
            </a:r>
          </a:p>
          <a:p>
            <a:pPr lvl="1"/>
            <a:r>
              <a:rPr lang="en-GB" sz="1700" b="0" spc="-100" dirty="0">
                <a:latin typeface="+mn-lt"/>
              </a:rPr>
              <a:t>Will become the EUM GSICS engine and replace MPSTAR in 2024;</a:t>
            </a:r>
          </a:p>
          <a:p>
            <a:pPr marL="562722" lvl="1" indent="0">
              <a:buNone/>
            </a:pPr>
            <a:endParaRPr lang="en-GB" sz="1700" b="0" spc="-1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593" y="809297"/>
            <a:ext cx="12097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8254" indent="-328254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800" spc="-100" dirty="0">
                <a:solidFill>
                  <a:srgbClr val="0070C0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MICMICS = agile system dedicated to the near-real time monitoring of radiometric performances and inter-calibration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699" y="2027386"/>
            <a:ext cx="5117147" cy="395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92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09944" y="1572769"/>
            <a:ext cx="5193792" cy="4233672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400" b="1" spc="0" dirty="0"/>
              <a:t>Thank you!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Questions are welcome.</a:t>
            </a:r>
          </a:p>
          <a:p>
            <a:r>
              <a:rPr lang="en-US" sz="2000" dirty="0">
                <a:hlinkClick r:id="rId2"/>
              </a:rPr>
              <a:t>Anne.OCarroll@eumetsat.int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02014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>
            <a:extLst>
              <a:ext uri="{FF2B5EF4-FFF2-40B4-BE49-F238E27FC236}">
                <a16:creationId xmlns:a16="http://schemas.microsoft.com/office/drawing/2014/main" id="{B5444598-6BA0-AF91-5F1C-73EE2B950EA3}"/>
              </a:ext>
            </a:extLst>
          </p:cNvPr>
          <p:cNvSpPr txBox="1"/>
          <p:nvPr/>
        </p:nvSpPr>
        <p:spPr>
          <a:xfrm>
            <a:off x="1" y="1884153"/>
            <a:ext cx="5112773" cy="3564392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Sentinel-3 OLCI Level-2 Ocean Colour products and L1 to L2 Cal/Val</a:t>
            </a: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Ewa Kwiatkowska, Juan Ignacio Gossn, David Dessailly, Francesco D’Amico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GSICS plenary 2024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11</a:t>
            </a:r>
            <a:r>
              <a:rPr lang="en-GB" sz="1600" b="0" i="1" kern="0" baseline="30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GB" sz="1600" b="0" i="1" kern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March 2024</a:t>
            </a:r>
          </a:p>
        </p:txBody>
      </p:sp>
    </p:spTree>
    <p:extLst>
      <p:ext uri="{BB962C8B-B14F-4D97-AF65-F5344CB8AC3E}">
        <p14:creationId xmlns:p14="http://schemas.microsoft.com/office/powerpoint/2010/main" val="389735975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075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6775" y="0"/>
            <a:ext cx="11064577" cy="640079"/>
          </a:xfrm>
          <a:solidFill>
            <a:schemeClr val="tx1">
              <a:alpha val="40000"/>
            </a:schemeClr>
          </a:solidFill>
        </p:spPr>
        <p:txBody>
          <a:bodyPr>
            <a:normAutofit fontScale="90000"/>
          </a:bodyPr>
          <a:lstStyle/>
          <a:p>
            <a:pPr marL="223200" algn="ctr"/>
            <a:r>
              <a:rPr lang="en-GB" b="1" dirty="0">
                <a:solidFill>
                  <a:srgbClr val="002060"/>
                </a:solidFill>
              </a:rPr>
              <a:t>Satellite Ocean Colour: observing the living aquatic ecosystems 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591193" y="4459902"/>
            <a:ext cx="450148" cy="247655"/>
          </a:xfrm>
          <a:prstGeom prst="rect">
            <a:avLst/>
          </a:prstGeom>
          <a:solidFill>
            <a:srgbClr val="FCEED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87639" y="4192678"/>
            <a:ext cx="10963935" cy="2640624"/>
          </a:xfrm>
          <a:prstGeom prst="roundRect">
            <a:avLst/>
          </a:prstGeom>
          <a:solidFill>
            <a:srgbClr val="00BFE5">
              <a:alpha val="80000"/>
            </a:srgbClr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05936" y="4177600"/>
            <a:ext cx="2869324" cy="584775"/>
          </a:xfrm>
          <a:prstGeom prst="rect">
            <a:avLst/>
          </a:prstGeom>
          <a:solidFill>
            <a:srgbClr val="05984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+mn-cs"/>
              </a:rPr>
              <a:t>Carbon/Climate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9257" y="4185156"/>
            <a:ext cx="2490510" cy="584775"/>
          </a:xfrm>
          <a:prstGeom prst="rect">
            <a:avLst/>
          </a:prstGeom>
          <a:solidFill>
            <a:srgbClr val="05984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+mn-cs"/>
              </a:rPr>
              <a:t>Water Quality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6759" y="4177601"/>
            <a:ext cx="3328751" cy="584775"/>
          </a:xfrm>
          <a:prstGeom prst="rect">
            <a:avLst/>
          </a:prstGeom>
          <a:solidFill>
            <a:srgbClr val="05984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+mn-cs"/>
              </a:rPr>
              <a:t>Aquatic resources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8405936" y="4777481"/>
            <a:ext cx="3245638" cy="205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Aquatic phytoplankton are the Biological Carbon Pump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Important Carbon sink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Absorption of 20 – 30% of anthropogenic CO</a:t>
            </a:r>
            <a:r>
              <a:rPr kumimoji="0" lang="en-GB" sz="1800" b="0" i="0" u="none" strike="noStrike" kern="0" cap="none" spc="-10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2</a:t>
            </a: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emissions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Earth’s Primary </a:t>
            </a:r>
            <a:r>
              <a:rPr lang="en-GB" sz="1800" b="0" kern="0" dirty="0">
                <a:solidFill>
                  <a:srgbClr val="FFFFFF"/>
                </a:solidFill>
              </a:rPr>
              <a:t>P</a:t>
            </a:r>
            <a:r>
              <a:rPr kumimoji="0" lang="en-GB" sz="1800" b="0" i="0" u="none" strike="noStrike" kern="0" cap="none" spc="-1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roduction</a:t>
            </a: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~50%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800" b="0" kern="0" dirty="0">
                <a:solidFill>
                  <a:srgbClr val="FFFFFF"/>
                </a:solidFill>
              </a:rPr>
              <a:t>Legislation: European Green Deal</a:t>
            </a:r>
            <a:endParaRPr kumimoji="0" lang="en-GB" sz="1800" b="0" i="0" u="none" strike="noStrike" kern="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800" b="0" i="0" u="none" strike="noStrike" kern="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972682" y="4756215"/>
            <a:ext cx="3485537" cy="22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Drinking and bathing water quality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Harmful Algal Blooms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Tourism and coastal communities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Eutrophication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Ecosystem status and services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Legislation, e.g. EU Water Framework Directive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4542229" y="4756215"/>
            <a:ext cx="3397989" cy="22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Fisheries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Aquaculture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Coastal management / ports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Coastal sedimentation / erosion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Biodiversity, ecosystem modelling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Legislation, e.g. EU Marine Strategy Framework Directive</a:t>
            </a:r>
            <a:r>
              <a:rPr lang="en-GB" sz="1800" b="0" kern="0" dirty="0">
                <a:solidFill>
                  <a:srgbClr val="FFFFFF"/>
                </a:solidFill>
              </a:rPr>
              <a:t>, Biodiversity </a:t>
            </a:r>
            <a:endParaRPr kumimoji="0" lang="en-GB" sz="1800" b="0" i="0" u="none" strike="noStrike" kern="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86992" y="3418450"/>
            <a:ext cx="4147318" cy="248683"/>
            <a:chOff x="3413679" y="3330126"/>
            <a:chExt cx="4147318" cy="2486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79" y="3330126"/>
              <a:ext cx="3421626" cy="187374"/>
            </a:xfrm>
            <a:prstGeom prst="rect">
              <a:avLst/>
            </a:prstGeom>
          </p:spPr>
        </p:pic>
        <p:sp>
          <p:nvSpPr>
            <p:cNvPr id="15" name="Text Placeholder 2"/>
            <p:cNvSpPr txBox="1">
              <a:spLocks/>
            </p:cNvSpPr>
            <p:nvPr/>
          </p:nvSpPr>
          <p:spPr bwMode="auto">
            <a:xfrm>
              <a:off x="6732251" y="3370844"/>
              <a:ext cx="828746" cy="207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28254" indent="-328254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spc="-100" baseline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  <a:cs typeface="Arial" pitchFamily="34" charset="0"/>
                </a:defRPr>
              </a:lvl1pPr>
              <a:lvl2pPr marL="914423" indent="-351701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 spc="-100" baseline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  <a:cs typeface="Arial" pitchFamily="34" charset="0"/>
                </a:defRPr>
              </a:lvl2pPr>
              <a:lvl3pPr marL="1406804" indent="-281361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spc="-100" baseline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  <a:cs typeface="Arial" pitchFamily="34" charset="0"/>
                </a:defRPr>
              </a:lvl3pPr>
              <a:lvl4pPr marL="1969526" indent="-281361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000" spc="-100" baseline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  <a:cs typeface="Arial" pitchFamily="34" charset="0"/>
                </a:defRPr>
              </a:lvl4pPr>
              <a:lvl5pPr marL="2532248" indent="-281361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 spc="-100" baseline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  <a:cs typeface="Arial" pitchFamily="34" charset="0"/>
                </a:defRPr>
              </a:lvl5pPr>
              <a:lvl6pPr marL="3094970" indent="-281361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954">
                  <a:solidFill>
                    <a:schemeClr val="tx2"/>
                  </a:solidFill>
                  <a:latin typeface="+mn-lt"/>
                </a:defRPr>
              </a:lvl6pPr>
              <a:lvl7pPr marL="3657691" indent="-281361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954">
                  <a:solidFill>
                    <a:schemeClr val="tx2"/>
                  </a:solidFill>
                  <a:latin typeface="+mn-lt"/>
                </a:defRPr>
              </a:lvl7pPr>
              <a:lvl8pPr marL="4220413" indent="-281361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954">
                  <a:solidFill>
                    <a:schemeClr val="tx2"/>
                  </a:solidFill>
                  <a:latin typeface="+mn-lt"/>
                </a:defRPr>
              </a:lvl8pPr>
              <a:lvl9pPr marL="4783135" indent="-281361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954">
                  <a:solidFill>
                    <a:schemeClr val="tx2"/>
                  </a:solidFill>
                  <a:latin typeface="+mn-lt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Roboto" panose="02000000000000000000" pitchFamily="2" charset="0"/>
                  <a:cs typeface="Arial" pitchFamily="34" charset="0"/>
                </a:rPr>
                <a:t>March 2023</a:t>
              </a:r>
            </a:p>
          </p:txBody>
        </p:sp>
      </p:grpSp>
      <p:sp>
        <p:nvSpPr>
          <p:cNvPr id="18" name="TextBox 10"/>
          <p:cNvSpPr txBox="1"/>
          <p:nvPr/>
        </p:nvSpPr>
        <p:spPr>
          <a:xfrm>
            <a:off x="3553097" y="3645335"/>
            <a:ext cx="3509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742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Ocean Colour data from the European Commission  Copernicus Programme Sentinel-3 OLCI instruments </a:t>
            </a:r>
          </a:p>
        </p:txBody>
      </p:sp>
    </p:spTree>
    <p:extLst>
      <p:ext uri="{BB962C8B-B14F-4D97-AF65-F5344CB8AC3E}">
        <p14:creationId xmlns:p14="http://schemas.microsoft.com/office/powerpoint/2010/main" val="390722475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992" y="58993"/>
            <a:ext cx="11399520" cy="640079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GB" dirty="0"/>
              <a:t>Ocean Colour requires the lowest possible uncertainties in satellite instrument calibration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880719"/>
            <a:ext cx="4733925" cy="4333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5645" y="693524"/>
            <a:ext cx="5944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Satellite measurement, L</a:t>
            </a:r>
            <a:r>
              <a:rPr lang="en-GB" sz="1400" b="0" kern="100" baseline="-250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TOA</a:t>
            </a:r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 [</a:t>
            </a:r>
            <a:r>
              <a:rPr lang="en-GB" sz="1400" b="0" kern="100" dirty="0" err="1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mW</a:t>
            </a:r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/m</a:t>
            </a:r>
            <a:r>
              <a:rPr lang="en-GB" sz="1400" b="0" kern="100" baseline="300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2</a:t>
            </a:r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/</a:t>
            </a:r>
            <a:r>
              <a:rPr lang="en-GB" sz="1400" b="0" kern="100" dirty="0" err="1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sr</a:t>
            </a:r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/nm]</a:t>
            </a:r>
          </a:p>
          <a:p>
            <a:r>
              <a:rPr lang="en-GB" sz="1400" b="0" kern="100" dirty="0">
                <a:solidFill>
                  <a:srgbClr val="11FF11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Water-leaving radiance, L</a:t>
            </a:r>
            <a:r>
              <a:rPr lang="en-GB" sz="1400" b="0" kern="100" baseline="-25000" dirty="0">
                <a:solidFill>
                  <a:srgbClr val="11FF11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</a:t>
            </a:r>
            <a:r>
              <a:rPr lang="en-GB" sz="1400" b="0" kern="100" dirty="0">
                <a:solidFill>
                  <a:srgbClr val="11FF11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 </a:t>
            </a:r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~ </a:t>
            </a:r>
            <a:r>
              <a:rPr lang="en-GB" sz="140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10%</a:t>
            </a:r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       (in blue/green)</a:t>
            </a:r>
          </a:p>
          <a:p>
            <a:r>
              <a:rPr lang="en-GB" sz="1400" b="0" kern="100" dirty="0">
                <a:solidFill>
                  <a:srgbClr val="EAC265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Atmosphere</a:t>
            </a:r>
            <a:r>
              <a:rPr lang="en-GB" sz="1400" b="0" kern="100" dirty="0">
                <a:solidFill>
                  <a:srgbClr val="0271AA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 </a:t>
            </a:r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and</a:t>
            </a:r>
            <a:r>
              <a:rPr lang="en-GB" sz="1400" b="0" kern="100" dirty="0">
                <a:solidFill>
                  <a:srgbClr val="0271AA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 </a:t>
            </a:r>
            <a:r>
              <a:rPr lang="en-GB" sz="1400" b="0" kern="100" dirty="0">
                <a:solidFill>
                  <a:srgbClr val="CF433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water surface </a:t>
            </a:r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~ </a:t>
            </a:r>
            <a:r>
              <a:rPr lang="en-GB" sz="140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90%</a:t>
            </a:r>
            <a:r>
              <a:rPr lang="en-GB" sz="14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407" y="5650790"/>
            <a:ext cx="938412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Water appears black from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100" dirty="0">
                <a:solidFill>
                  <a:srgbClr val="11FF11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Water-leaving radiance </a:t>
            </a:r>
            <a:r>
              <a:rPr lang="en-GB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is a small fraction of the total radiance measured by the satellite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Satellite instrument uncertainties are magnified </a:t>
            </a:r>
            <a:r>
              <a:rPr lang="en-GB" sz="180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10-fold</a:t>
            </a:r>
            <a:r>
              <a:rPr lang="en-GB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 for </a:t>
            </a:r>
            <a:r>
              <a:rPr lang="en-GB" sz="1800" b="0" kern="100" dirty="0">
                <a:solidFill>
                  <a:srgbClr val="11FF11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water-leaving radiance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100" dirty="0">
                <a:solidFill>
                  <a:srgbClr val="11FF11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Water-leaving radiance </a:t>
            </a:r>
            <a:r>
              <a:rPr lang="en-GB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product requirement  </a:t>
            </a:r>
            <a:r>
              <a:rPr lang="en-GB" sz="1800" b="0" kern="100" dirty="0" err="1">
                <a:solidFill>
                  <a:srgbClr val="11FF11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uL</a:t>
            </a:r>
            <a:r>
              <a:rPr lang="en-GB" sz="1800" b="0" kern="100" baseline="-25000" dirty="0" err="1">
                <a:solidFill>
                  <a:srgbClr val="11FF11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</a:t>
            </a:r>
            <a:r>
              <a:rPr lang="en-GB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  </a:t>
            </a:r>
            <a:r>
              <a:rPr lang="en-GB" sz="180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5%</a:t>
            </a:r>
            <a:endParaRPr lang="en-GB" sz="1800" b="0" kern="100" dirty="0">
              <a:solidFill>
                <a:srgbClr val="38484E"/>
              </a:solidFill>
              <a:latin typeface="+mn-lt"/>
              <a:ea typeface="Roboto" panose="02000000000000000000" pitchFamily="2" charset="0"/>
              <a:cs typeface="72" panose="020B05030300000000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1064" y="2262166"/>
            <a:ext cx="744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kern="100" spc="-100" dirty="0">
                <a:solidFill>
                  <a:srgbClr val="EAC265"/>
                </a:solidFill>
                <a:latin typeface="72" panose="020B0503030000000003" pitchFamily="34" charset="0"/>
                <a:ea typeface="Roboto" panose="02000000000000000000" pitchFamily="2" charset="0"/>
                <a:cs typeface="72" panose="020B0503030000000003" pitchFamily="34" charset="0"/>
              </a:rPr>
              <a:t>/absorbed</a:t>
            </a:r>
            <a:endParaRPr lang="en-GB" sz="1000" b="0" kern="100" spc="-100" dirty="0">
              <a:solidFill>
                <a:srgbClr val="38484E"/>
              </a:solidFill>
              <a:latin typeface="72" panose="020B0503030000000003" pitchFamily="34" charset="0"/>
              <a:ea typeface="Roboto" panose="02000000000000000000" pitchFamily="2" charset="0"/>
              <a:cs typeface="72" panose="020B0503030000000003" pitchFamily="34" charset="0"/>
            </a:endParaRPr>
          </a:p>
        </p:txBody>
      </p:sp>
      <p:sp>
        <p:nvSpPr>
          <p:cNvPr id="14" name="TextBox 13">
            <a:hlinkClick r:id="rId3"/>
          </p:cNvPr>
          <p:cNvSpPr txBox="1"/>
          <p:nvPr/>
        </p:nvSpPr>
        <p:spPr>
          <a:xfrm>
            <a:off x="0" y="5206839"/>
            <a:ext cx="3061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kern="100" dirty="0" err="1">
                <a:solidFill>
                  <a:schemeClr val="tx1">
                    <a:lumMod val="50000"/>
                  </a:schemeClr>
                </a:solidFill>
                <a:latin typeface="72" panose="020B0503030000000003" pitchFamily="34" charset="0"/>
                <a:ea typeface="Roboto" panose="02000000000000000000" pitchFamily="2" charset="0"/>
                <a:cs typeface="72" panose="020B0503030000000003" pitchFamily="34" charset="0"/>
              </a:rPr>
              <a:t>Dierssen</a:t>
            </a:r>
            <a:r>
              <a:rPr lang="en-GB" b="0" kern="100" dirty="0">
                <a:solidFill>
                  <a:schemeClr val="tx1">
                    <a:lumMod val="50000"/>
                  </a:schemeClr>
                </a:solidFill>
                <a:latin typeface="72" panose="020B0503030000000003" pitchFamily="34" charset="0"/>
                <a:ea typeface="Roboto" panose="02000000000000000000" pitchFamily="2" charset="0"/>
                <a:cs typeface="72" panose="020B0503030000000003" pitchFamily="34" charset="0"/>
              </a:rPr>
              <a:t> and Randolph, 2012, Earth System Monitoring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30" y="1996603"/>
            <a:ext cx="5814837" cy="34243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1138" y="1628561"/>
            <a:ext cx="54653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0" kern="100" dirty="0">
                <a:solidFill>
                  <a:schemeClr val="tx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Clear water </a:t>
            </a:r>
            <a:r>
              <a:rPr lang="en-GB" sz="1300" b="0" kern="1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chl</a:t>
            </a:r>
            <a:r>
              <a:rPr lang="en-GB" sz="1300" b="0" kern="100" dirty="0">
                <a:solidFill>
                  <a:schemeClr val="tx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-a = 0.05 mg/m</a:t>
            </a:r>
            <a:r>
              <a:rPr lang="en-GB" sz="1300" b="0" kern="100" baseline="30000" dirty="0">
                <a:solidFill>
                  <a:schemeClr val="tx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3</a:t>
            </a:r>
            <a:r>
              <a:rPr lang="en-GB" sz="1300" b="0" kern="100" dirty="0">
                <a:solidFill>
                  <a:schemeClr val="tx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, clear sky, tropical marine atmosphere</a:t>
            </a:r>
            <a:endParaRPr lang="en-GB" sz="1300" b="0" kern="100" baseline="30000" dirty="0">
              <a:solidFill>
                <a:schemeClr val="tx1">
                  <a:lumMod val="50000"/>
                </a:schemeClr>
              </a:solidFill>
              <a:latin typeface="+mn-lt"/>
              <a:ea typeface="Roboto" panose="02000000000000000000" pitchFamily="2" charset="0"/>
              <a:cs typeface="72" panose="020B0503030000000003" pitchFamily="34" charset="0"/>
            </a:endParaRPr>
          </a:p>
          <a:p>
            <a:r>
              <a:rPr lang="en-GB" sz="1300" kern="100" dirty="0">
                <a:solidFill>
                  <a:srgbClr val="11FF11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Water-leaving radiance </a:t>
            </a:r>
            <a:r>
              <a:rPr lang="en-GB" sz="1300" kern="100" dirty="0">
                <a:solidFill>
                  <a:schemeClr val="tx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~ 10% </a:t>
            </a:r>
            <a:r>
              <a:rPr lang="en-GB" sz="1300" b="0" kern="100" dirty="0">
                <a:solidFill>
                  <a:schemeClr val="tx1">
                    <a:lumMod val="50000"/>
                  </a:schemeClr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in the blue and green spectral range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9B5DBC-EA3D-B470-D674-6A06A080C236}"/>
              </a:ext>
            </a:extLst>
          </p:cNvPr>
          <p:cNvCxnSpPr>
            <a:cxnSpLocks/>
          </p:cNvCxnSpPr>
          <p:nvPr/>
        </p:nvCxnSpPr>
        <p:spPr bwMode="auto">
          <a:xfrm flipH="1">
            <a:off x="7643819" y="3550086"/>
            <a:ext cx="3667432" cy="1022679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rgbClr val="11FF1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hlinkClick r:id="rId5"/>
          </p:cNvPr>
          <p:cNvSpPr txBox="1"/>
          <p:nvPr/>
        </p:nvSpPr>
        <p:spPr>
          <a:xfrm>
            <a:off x="9989574" y="5145159"/>
            <a:ext cx="2202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0" kern="100" dirty="0">
                <a:solidFill>
                  <a:schemeClr val="tx1">
                    <a:lumMod val="50000"/>
                  </a:schemeClr>
                </a:solidFill>
                <a:latin typeface="72" panose="020B0503030000000003" pitchFamily="34" charset="0"/>
                <a:ea typeface="Roboto" panose="02000000000000000000" pitchFamily="2" charset="0"/>
                <a:cs typeface="72" panose="020B0503030000000003" pitchFamily="34" charset="0"/>
              </a:rPr>
              <a:t>Mobley 2021, Ocean Optics Web Book</a:t>
            </a:r>
          </a:p>
        </p:txBody>
      </p:sp>
    </p:spTree>
    <p:extLst>
      <p:ext uri="{BB962C8B-B14F-4D97-AF65-F5344CB8AC3E}">
        <p14:creationId xmlns:p14="http://schemas.microsoft.com/office/powerpoint/2010/main" val="166102106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>
            <a:extLst>
              <a:ext uri="{FF2B5EF4-FFF2-40B4-BE49-F238E27FC236}">
                <a16:creationId xmlns:a16="http://schemas.microsoft.com/office/drawing/2014/main" id="{A2DD963A-AD1E-A366-7103-8547D03C43A3}"/>
              </a:ext>
            </a:extLst>
          </p:cNvPr>
          <p:cNvGrpSpPr/>
          <p:nvPr/>
        </p:nvGrpSpPr>
        <p:grpSpPr>
          <a:xfrm>
            <a:off x="2796232" y="3746920"/>
            <a:ext cx="1802599" cy="2666925"/>
            <a:chOff x="761999" y="898675"/>
            <a:chExt cx="2667000" cy="4835375"/>
          </a:xfrm>
        </p:grpSpPr>
        <p:pic>
          <p:nvPicPr>
            <p:cNvPr id="6" name="Picture 5" descr="Screen Shot 2016-08-25 at 6.18.03 pm.png">
              <a:extLst>
                <a:ext uri="{FF2B5EF4-FFF2-40B4-BE49-F238E27FC236}">
                  <a16:creationId xmlns:a16="http://schemas.microsoft.com/office/drawing/2014/main" id="{005D3D55-F6FC-214C-6BD5-84A8BA07C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" r="1"/>
            <a:stretch/>
          </p:blipFill>
          <p:spPr>
            <a:xfrm>
              <a:off x="762000" y="4352925"/>
              <a:ext cx="2666999" cy="138112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5B7F5B-566B-8B21-2B77-11E580D97236}"/>
                </a:ext>
              </a:extLst>
            </p:cNvPr>
            <p:cNvSpPr/>
            <p:nvPr/>
          </p:nvSpPr>
          <p:spPr>
            <a:xfrm>
              <a:off x="762000" y="898675"/>
              <a:ext cx="2666999" cy="3454252"/>
            </a:xfrm>
            <a:prstGeom prst="rect">
              <a:avLst/>
            </a:prstGeom>
            <a:gradFill flip="none" rotWithShape="1">
              <a:gsLst>
                <a:gs pos="0">
                  <a:srgbClr val="0C3C92"/>
                </a:gs>
                <a:gs pos="100000">
                  <a:srgbClr val="3D79C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kern="0">
                <a:solidFill>
                  <a:srgbClr val="FFFFFF"/>
                </a:solidFill>
                <a:latin typeface="Tahoma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163DD5-C9EF-FD2B-DF41-FA9F83F33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9" y="2377333"/>
              <a:ext cx="790574" cy="624031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6811D76-F367-F9D2-45FB-4167047A3EF9}"/>
                </a:ext>
              </a:extLst>
            </p:cNvPr>
            <p:cNvSpPr/>
            <p:nvPr/>
          </p:nvSpPr>
          <p:spPr>
            <a:xfrm>
              <a:off x="2889451" y="1251609"/>
              <a:ext cx="432000" cy="552523"/>
            </a:xfrm>
            <a:prstGeom prst="ellipse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31750"/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kern="0">
                <a:solidFill>
                  <a:srgbClr val="FFFFFF"/>
                </a:solidFill>
                <a:latin typeface="Tahoma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ADC0D5-1C58-2FF5-7B10-C872D97C9414}"/>
                </a:ext>
              </a:extLst>
            </p:cNvPr>
            <p:cNvCxnSpPr/>
            <p:nvPr/>
          </p:nvCxnSpPr>
          <p:spPr>
            <a:xfrm flipH="1">
              <a:off x="2240064" y="1953313"/>
              <a:ext cx="768023" cy="3382372"/>
            </a:xfrm>
            <a:prstGeom prst="line">
              <a:avLst/>
            </a:prstGeom>
            <a:noFill/>
            <a:ln w="25400" cap="flat" cmpd="sng" algn="ctr">
              <a:solidFill>
                <a:srgbClr val="EAC265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235D99-6916-2EFF-CA27-06B001C1BB24}"/>
                </a:ext>
              </a:extLst>
            </p:cNvPr>
            <p:cNvCxnSpPr/>
            <p:nvPr/>
          </p:nvCxnSpPr>
          <p:spPr>
            <a:xfrm flipH="1">
              <a:off x="2095500" y="1846929"/>
              <a:ext cx="793951" cy="2212127"/>
            </a:xfrm>
            <a:prstGeom prst="line">
              <a:avLst/>
            </a:prstGeom>
            <a:noFill/>
            <a:ln w="25400" cap="flat" cmpd="sng" algn="ctr">
              <a:solidFill>
                <a:srgbClr val="EAC265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72F033-4963-3995-8011-DD06BA96F589}"/>
                </a:ext>
              </a:extLst>
            </p:cNvPr>
            <p:cNvCxnSpPr/>
            <p:nvPr/>
          </p:nvCxnSpPr>
          <p:spPr>
            <a:xfrm>
              <a:off x="1266825" y="2767012"/>
              <a:ext cx="828675" cy="1292045"/>
            </a:xfrm>
            <a:prstGeom prst="line">
              <a:avLst/>
            </a:prstGeom>
            <a:noFill/>
            <a:ln w="25400" cap="flat" cmpd="sng" algn="ctr">
              <a:solidFill>
                <a:srgbClr val="EAC265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480AA1-F550-3F36-EFB1-8F6C52A55304}"/>
                </a:ext>
              </a:extLst>
            </p:cNvPr>
            <p:cNvCxnSpPr/>
            <p:nvPr/>
          </p:nvCxnSpPr>
          <p:spPr>
            <a:xfrm flipH="1" flipV="1">
              <a:off x="1266826" y="2782426"/>
              <a:ext cx="973238" cy="2553259"/>
            </a:xfrm>
            <a:prstGeom prst="line">
              <a:avLst/>
            </a:prstGeom>
            <a:noFill/>
            <a:ln w="25400" cap="flat" cmpd="sng" algn="ctr">
              <a:solidFill>
                <a:srgbClr val="CF433E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3B18FC-0939-9F1E-52DC-07C54915F9BE}"/>
                </a:ext>
              </a:extLst>
            </p:cNvPr>
            <p:cNvCxnSpPr/>
            <p:nvPr/>
          </p:nvCxnSpPr>
          <p:spPr>
            <a:xfrm>
              <a:off x="1266825" y="2782426"/>
              <a:ext cx="561975" cy="2465850"/>
            </a:xfrm>
            <a:prstGeom prst="line">
              <a:avLst/>
            </a:prstGeom>
            <a:noFill/>
            <a:ln w="25400" cap="flat" cmpd="sng" algn="ctr">
              <a:solidFill>
                <a:srgbClr val="92D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842B70-443E-74AF-A0F4-3E28ECA6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70" y="1"/>
            <a:ext cx="11641394" cy="640079"/>
          </a:xfrm>
        </p:spPr>
        <p:txBody>
          <a:bodyPr>
            <a:noAutofit/>
          </a:bodyPr>
          <a:lstStyle/>
          <a:p>
            <a:r>
              <a:rPr lang="en-IE" dirty="0"/>
              <a:t>System Vicarious Calibration is a requirement for all Ocean Colour 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98616-4C7C-EBFF-0FEE-FC3E745AD59C}"/>
              </a:ext>
            </a:extLst>
          </p:cNvPr>
          <p:cNvSpPr txBox="1"/>
          <p:nvPr/>
        </p:nvSpPr>
        <p:spPr>
          <a:xfrm>
            <a:off x="117986" y="827899"/>
            <a:ext cx="11356260" cy="1708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Ocean Colour relies on the quality of satellite instrument calibration, characterisation, temporal stability, inter-band, spectral, geometric </a:t>
            </a:r>
            <a:r>
              <a:rPr lang="en-IE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  <a:sym typeface="Wingdings" panose="05000000000000000000" pitchFamily="2" charset="2"/>
              </a:rPr>
              <a:t> </a:t>
            </a:r>
            <a:r>
              <a:rPr lang="en-IE" sz="1800" b="0" kern="100" dirty="0">
                <a:solidFill>
                  <a:srgbClr val="38484E"/>
                </a:solidFill>
                <a:ea typeface="Roboto" panose="02000000000000000000" pitchFamily="2" charset="0"/>
                <a:cs typeface="72" panose="020B0503030000000003" pitchFamily="34" charset="0"/>
              </a:rPr>
              <a:t>u</a:t>
            </a:r>
            <a:r>
              <a:rPr lang="el-GR" sz="1800" b="0" kern="100" dirty="0">
                <a:solidFill>
                  <a:srgbClr val="38484E"/>
                </a:solidFill>
                <a:ea typeface="Roboto" panose="02000000000000000000" pitchFamily="2" charset="0"/>
                <a:cs typeface="72" panose="020B0503030000000003" pitchFamily="34" charset="0"/>
              </a:rPr>
              <a:t>ρ</a:t>
            </a:r>
            <a:r>
              <a:rPr lang="en-IE" sz="1800" b="0" kern="100" baseline="-25000" dirty="0">
                <a:solidFill>
                  <a:srgbClr val="38484E"/>
                </a:solidFill>
                <a:ea typeface="Roboto" panose="02000000000000000000" pitchFamily="2" charset="0"/>
                <a:cs typeface="72" panose="020B0503030000000003" pitchFamily="34" charset="0"/>
              </a:rPr>
              <a:t>TOA</a:t>
            </a:r>
            <a:r>
              <a:rPr lang="en-IE" sz="1800" b="0" kern="100" dirty="0">
                <a:solidFill>
                  <a:srgbClr val="38484E"/>
                </a:solidFill>
                <a:ea typeface="Roboto" panose="02000000000000000000" pitchFamily="2" charset="0"/>
                <a:cs typeface="72" panose="020B0503030000000003" pitchFamily="34" charset="0"/>
              </a:rPr>
              <a:t> </a:t>
            </a:r>
            <a:r>
              <a:rPr lang="en-IE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calibration typically within 2%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Ocean Colour requires  u</a:t>
            </a:r>
            <a:r>
              <a:rPr lang="el-GR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ρ</a:t>
            </a:r>
            <a:r>
              <a:rPr lang="en-IE" sz="1800" b="0" kern="100" baseline="-250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TOA</a:t>
            </a:r>
            <a:r>
              <a:rPr lang="en-IE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  «  0.5%  to meet the 5% </a:t>
            </a:r>
            <a:r>
              <a:rPr lang="en-GB" sz="1800" b="0" kern="100" dirty="0" err="1">
                <a:solidFill>
                  <a:srgbClr val="11FF11"/>
                </a:solidFill>
                <a:latin typeface="Tahoma"/>
                <a:ea typeface="Roboto" panose="02000000000000000000" pitchFamily="2" charset="0"/>
                <a:cs typeface="72" panose="020B0503030000000003" pitchFamily="34" charset="0"/>
              </a:rPr>
              <a:t>uL</a:t>
            </a:r>
            <a:r>
              <a:rPr lang="en-GB" sz="1800" b="0" kern="100" baseline="-25000" dirty="0" err="1">
                <a:solidFill>
                  <a:srgbClr val="11FF11"/>
                </a:solidFill>
                <a:latin typeface="Tahoma"/>
                <a:ea typeface="Roboto" panose="02000000000000000000" pitchFamily="2" charset="0"/>
                <a:cs typeface="72" panose="020B0503030000000003" pitchFamily="34" charset="0"/>
              </a:rPr>
              <a:t>w</a:t>
            </a:r>
            <a:r>
              <a:rPr lang="en-GB" sz="1800" b="0" kern="100" baseline="-25000" dirty="0">
                <a:solidFill>
                  <a:srgbClr val="11FF11"/>
                </a:solidFill>
                <a:latin typeface="Tahoma"/>
                <a:ea typeface="Roboto" panose="02000000000000000000" pitchFamily="2" charset="0"/>
                <a:cs typeface="72" panose="020B0503030000000003" pitchFamily="34" charset="0"/>
              </a:rPr>
              <a:t> </a:t>
            </a:r>
            <a:r>
              <a:rPr lang="en-IE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product uncertainty requirements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Ocean Colour System Vicarious Calibration (OC-SVC) is </a:t>
            </a:r>
            <a:r>
              <a:rPr lang="en-IE" sz="1800" b="0" kern="100" dirty="0">
                <a:solidFill>
                  <a:srgbClr val="38484E"/>
                </a:solidFill>
                <a:ea typeface="Roboto" panose="02000000000000000000" pitchFamily="2" charset="0"/>
                <a:cs typeface="72" panose="020B0503030000000003" pitchFamily="34" charset="0"/>
              </a:rPr>
              <a:t>a bias adjustment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sz="1800" b="0" kern="100" dirty="0">
                <a:solidFill>
                  <a:srgbClr val="38484E"/>
                </a:solidFill>
                <a:ea typeface="Roboto" panose="02000000000000000000" pitchFamily="2" charset="0"/>
                <a:cs typeface="72" panose="020B0503030000000003" pitchFamily="34" charset="0"/>
              </a:rPr>
              <a:t>OC-SVC </a:t>
            </a:r>
            <a:r>
              <a:rPr lang="en-IE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is the Fiducial Reference Measurement (FRM) Gold Standard in Ocean Colour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B47A106-C6F7-5630-6CFC-DB8A402EC0EB}"/>
                  </a:ext>
                </a:extLst>
              </p:cNvPr>
              <p:cNvSpPr/>
              <p:nvPr/>
            </p:nvSpPr>
            <p:spPr>
              <a:xfrm>
                <a:off x="3080398" y="5924721"/>
                <a:ext cx="535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kern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 b="0" kern="0" smtClean="0">
                              <a:solidFill>
                                <a:srgbClr val="92D050"/>
                              </a:solidFill>
                              <a:latin typeface="Cambria Math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kern="0" smtClean="0">
                              <a:solidFill>
                                <a:srgbClr val="92D050"/>
                              </a:solidFill>
                              <a:latin typeface="Cambria Math"/>
                            </a:rPr>
                            <m:t>w</m:t>
                          </m:r>
                        </m:sub>
                      </m:sSub>
                    </m:oMath>
                  </m:oMathPara>
                </a14:m>
                <a:endParaRPr lang="en-GB" sz="1800" b="0" kern="0" dirty="0">
                  <a:solidFill>
                    <a:srgbClr val="92D050"/>
                  </a:solidFill>
                  <a:latin typeface="72" panose="020B0503030000000003" pitchFamily="34" charset="0"/>
                  <a:cs typeface="72" panose="020B0503030000000003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B47A106-C6F7-5630-6CFC-DB8A402EC0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398" y="5924721"/>
                <a:ext cx="53565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ADE1C0-3DC6-1EC0-0375-EBA6D59A2A33}"/>
                  </a:ext>
                </a:extLst>
              </p:cNvPr>
              <p:cNvSpPr/>
              <p:nvPr/>
            </p:nvSpPr>
            <p:spPr>
              <a:xfrm>
                <a:off x="3841491" y="5888878"/>
                <a:ext cx="60516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F433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GB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F433E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F433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sur</m:t>
                          </m:r>
                        </m:sub>
                      </m:sSub>
                    </m:oMath>
                  </m:oMathPara>
                </a14:m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F433E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ADE1C0-3DC6-1EC0-0375-EBA6D59A2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491" y="5888878"/>
                <a:ext cx="605166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6F94085-0C54-305E-EFE1-6D2B0ED07148}"/>
                  </a:ext>
                </a:extLst>
              </p:cNvPr>
              <p:cNvSpPr/>
              <p:nvPr/>
            </p:nvSpPr>
            <p:spPr>
              <a:xfrm>
                <a:off x="4008801" y="5208251"/>
                <a:ext cx="6500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AC2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GB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AC265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AC2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atm</m:t>
                          </m:r>
                        </m:sub>
                      </m:sSub>
                    </m:oMath>
                  </m:oMathPara>
                </a14:m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AC265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6F94085-0C54-305E-EFE1-6D2B0ED071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801" y="5208251"/>
                <a:ext cx="65005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78C63F1-D172-149D-22A6-99054A78D132}"/>
                  </a:ext>
                </a:extLst>
              </p:cNvPr>
              <p:cNvSpPr/>
              <p:nvPr/>
            </p:nvSpPr>
            <p:spPr>
              <a:xfrm>
                <a:off x="3682173" y="3954341"/>
                <a:ext cx="67890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GB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6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TOA</m:t>
                          </m:r>
                        </m:sub>
                      </m:sSub>
                    </m:oMath>
                  </m:oMathPara>
                </a14:m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78C63F1-D172-149D-22A6-99054A78D1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173" y="3954341"/>
                <a:ext cx="678904" cy="338554"/>
              </a:xfrm>
              <a:prstGeom prst="rect">
                <a:avLst/>
              </a:prstGeom>
              <a:blipFill>
                <a:blip r:embed="rId8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62AEE02-4A59-D79E-B3EB-4D70F8DCF7D0}"/>
              </a:ext>
            </a:extLst>
          </p:cNvPr>
          <p:cNvSpPr txBox="1"/>
          <p:nvPr/>
        </p:nvSpPr>
        <p:spPr>
          <a:xfrm>
            <a:off x="2898840" y="3710605"/>
            <a:ext cx="1597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rgbClr val="FFFFFF"/>
                </a:solidFill>
                <a:latin typeface="72" panose="020B0503030000000003" pitchFamily="34" charset="0"/>
                <a:ea typeface="Roboto" panose="02000000000000000000" pitchFamily="2" charset="0"/>
                <a:cs typeface="72" panose="020B0503030000000003" pitchFamily="34" charset="0"/>
              </a:rPr>
              <a:t>OC-SVC ‘system’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97FDFFF2-04B2-89BC-C431-59FA75E3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82" y="3894112"/>
            <a:ext cx="787630" cy="75600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F790BC-792D-013C-9BF0-DED9EBE68A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8" y="4952789"/>
            <a:ext cx="795337" cy="37237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889A1AE-D175-21ED-ADB8-4C0C6FB76777}"/>
              </a:ext>
            </a:extLst>
          </p:cNvPr>
          <p:cNvSpPr/>
          <p:nvPr/>
        </p:nvSpPr>
        <p:spPr>
          <a:xfrm>
            <a:off x="1771846" y="6050974"/>
            <a:ext cx="1104661" cy="307777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0"/>
              </a:spcBef>
              <a:buClr>
                <a:srgbClr val="C00000"/>
              </a:buCl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700" b="0" dirty="0">
                <a:solidFill>
                  <a:srgbClr val="38484E"/>
                </a:solidFill>
                <a:latin typeface="Bahnschrift Light"/>
                <a:cs typeface="Arial" panose="020B0604020202020204" pitchFamily="34" charset="0"/>
              </a:rPr>
              <a:t>Sentinel-3 Cal/Val Plan </a:t>
            </a:r>
          </a:p>
          <a:p>
            <a:pPr>
              <a:spcBef>
                <a:spcPts val="0"/>
              </a:spcBef>
              <a:buClr>
                <a:srgbClr val="C00000"/>
              </a:buCl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700" b="0" dirty="0">
                <a:solidFill>
                  <a:srgbClr val="38484E"/>
                </a:solidFill>
                <a:latin typeface="Bahnschrift Light"/>
                <a:cs typeface="Arial" panose="020B0604020202020204" pitchFamily="34" charset="0"/>
              </a:rPr>
              <a:t>OLCI-L2WLR-CV-200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E6F297-1A9E-808C-7F33-830558660A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60" y="5501287"/>
            <a:ext cx="816811" cy="644515"/>
          </a:xfrm>
          <a:prstGeom prst="rect">
            <a:avLst/>
          </a:prstGeom>
        </p:spPr>
      </p:pic>
      <p:pic>
        <p:nvPicPr>
          <p:cNvPr id="24" name="Picture 23" descr="moby_image.png">
            <a:extLst>
              <a:ext uri="{FF2B5EF4-FFF2-40B4-BE49-F238E27FC236}">
                <a16:creationId xmlns:a16="http://schemas.microsoft.com/office/drawing/2014/main" id="{E6E4E6D2-8866-36FB-60E4-9AD929A93F3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741" y="3746920"/>
            <a:ext cx="1821840" cy="2666925"/>
          </a:xfrm>
          <a:prstGeom prst="rect">
            <a:avLst/>
          </a:prstGeom>
        </p:spPr>
      </p:pic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2E1A69B-B88E-037D-263C-020B78EDD0A9}"/>
              </a:ext>
            </a:extLst>
          </p:cNvPr>
          <p:cNvSpPr/>
          <p:nvPr/>
        </p:nvSpPr>
        <p:spPr bwMode="auto">
          <a:xfrm>
            <a:off x="4614330" y="3839382"/>
            <a:ext cx="7538338" cy="2581232"/>
          </a:xfrm>
          <a:prstGeom prst="roundRect">
            <a:avLst/>
          </a:prstGeom>
          <a:noFill/>
          <a:ln w="9525" cap="flat" cmpd="sng" algn="ctr">
            <a:solidFill>
              <a:srgbClr val="61A0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C8A41F-17D7-C79B-EC97-916DD2F8B5F1}"/>
              </a:ext>
            </a:extLst>
          </p:cNvPr>
          <p:cNvSpPr txBox="1"/>
          <p:nvPr/>
        </p:nvSpPr>
        <p:spPr>
          <a:xfrm>
            <a:off x="5276437" y="3639327"/>
            <a:ext cx="432038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000" b="0" kern="100" spc="-100" dirty="0">
                <a:solidFill>
                  <a:srgbClr val="61A0BD"/>
                </a:solidFill>
                <a:latin typeface="72" panose="020B0503030000000003" pitchFamily="34" charset="0"/>
                <a:ea typeface="Roboto" panose="02000000000000000000" pitchFamily="2" charset="0"/>
                <a:cs typeface="72" panose="020B0503030000000003" pitchFamily="34" charset="0"/>
              </a:rPr>
              <a:t>Sentinel-3 OLCI-A:  No and With OC-SVC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B53FA9E-FAC7-8CBC-F3E5-BC026971F8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71" y="3977987"/>
            <a:ext cx="7294581" cy="23190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E86403-9077-E90B-4FF4-1B19B41BB91D}"/>
              </a:ext>
            </a:extLst>
          </p:cNvPr>
          <p:cNvSpPr txBox="1"/>
          <p:nvPr/>
        </p:nvSpPr>
        <p:spPr>
          <a:xfrm>
            <a:off x="7633004" y="3054552"/>
            <a:ext cx="4434348" cy="584775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GB" sz="1600" b="0" kern="100" spc="-100" dirty="0">
                <a:solidFill>
                  <a:srgbClr val="FFFFFF">
                    <a:lumMod val="50000"/>
                  </a:srgbClr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Sentinel-3 OLCI-A and OLCI-B OC-SVC accomplished courtesy NOAA’s Marine Optical Buoy (MOBY)</a:t>
            </a:r>
            <a:endParaRPr lang="en-GB" sz="1600" kern="100" spc="-100" dirty="0">
              <a:solidFill>
                <a:srgbClr val="FFFFFF">
                  <a:lumMod val="50000"/>
                </a:srgbClr>
              </a:solidFill>
              <a:latin typeface="Bahnschrift Light"/>
              <a:ea typeface="Roboto" panose="02000000000000000000" pitchFamily="2" charset="0"/>
              <a:cs typeface="72" panose="020B05030300000000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33EB7C-3230-4D45-BDC7-1039224D2C1D}"/>
              </a:ext>
            </a:extLst>
          </p:cNvPr>
          <p:cNvSpPr txBox="1"/>
          <p:nvPr/>
        </p:nvSpPr>
        <p:spPr>
          <a:xfrm>
            <a:off x="1393135" y="2706059"/>
            <a:ext cx="44458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b="0" i="1" kern="100" spc="-100" dirty="0">
                <a:solidFill>
                  <a:srgbClr val="61A0BD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OC–SVC relies on in situ water-leaving radiance measurements with SI traceability and the lowest achievable uncertainties of the complete OC-SVC ‘system’</a:t>
            </a:r>
          </a:p>
        </p:txBody>
      </p:sp>
    </p:spTree>
    <p:extLst>
      <p:ext uri="{BB962C8B-B14F-4D97-AF65-F5344CB8AC3E}">
        <p14:creationId xmlns:p14="http://schemas.microsoft.com/office/powerpoint/2010/main" val="339731715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E4A3-41AF-D7A7-9E87-2C66B882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Importance of the Ocean Colour System Vicarious Calibration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5DA8B459-B5EE-E264-1B6F-2C9A6F3CE964}"/>
              </a:ext>
            </a:extLst>
          </p:cNvPr>
          <p:cNvSpPr txBox="1"/>
          <p:nvPr/>
        </p:nvSpPr>
        <p:spPr>
          <a:xfrm>
            <a:off x="478350" y="1443081"/>
            <a:ext cx="3144191" cy="3077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With OC-SVC: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B2A9">
                    <a:lumMod val="75000"/>
                  </a:srgbClr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OLCI-A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 and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DCA11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OLCI-B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water reflectance at 442.5 nm time series, oligotrophic waters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942F20FB-DF88-4128-19C0-A340E7CBC38C}"/>
              </a:ext>
            </a:extLst>
          </p:cNvPr>
          <p:cNvSpPr txBox="1"/>
          <p:nvPr/>
        </p:nvSpPr>
        <p:spPr>
          <a:xfrm>
            <a:off x="713232" y="3682175"/>
            <a:ext cx="2692279" cy="3077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With OC-SVC: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B2A9">
                    <a:lumMod val="75000"/>
                  </a:srgbClr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OLCI-A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and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DCA11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OLCI-B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chlorophyll concentration time series, mesotrophic waters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55E09389-DCEC-F5A6-91C7-3DDCF9359D4C}"/>
              </a:ext>
            </a:extLst>
          </p:cNvPr>
          <p:cNvSpPr txBox="1"/>
          <p:nvPr/>
        </p:nvSpPr>
        <p:spPr>
          <a:xfrm>
            <a:off x="4495901" y="3108942"/>
            <a:ext cx="4928734" cy="15388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With OC-SVC: Merged OLCI-A and OLCI-B chlorophyll concentrations, 28 March 2021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EE668E-564D-4D4F-8570-D762A04EF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31" y="1920851"/>
            <a:ext cx="2074708" cy="1589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20839-2890-46E1-DBB9-4A5968E86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117" y="4259861"/>
            <a:ext cx="2068347" cy="1582409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E3D61F59-8EAC-B529-2E57-DF9D23329C49}"/>
              </a:ext>
            </a:extLst>
          </p:cNvPr>
          <p:cNvSpPr txBox="1"/>
          <p:nvPr/>
        </p:nvSpPr>
        <p:spPr>
          <a:xfrm>
            <a:off x="9812935" y="1289350"/>
            <a:ext cx="2097953" cy="69249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With OC-SVC: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79A2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OLCI-A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490 nm vs AERONET-OC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Blue/green bands within Mission Requirements or just above (complex waters, case-2) &lt; 8%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AD46B3F0-805F-1774-8C25-4F126EB4ED29}"/>
              </a:ext>
            </a:extLst>
          </p:cNvPr>
          <p:cNvSpPr txBox="1"/>
          <p:nvPr/>
        </p:nvSpPr>
        <p:spPr>
          <a:xfrm>
            <a:off x="9883549" y="3644901"/>
            <a:ext cx="2126243" cy="69249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With OC-SVC: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CA11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OLCI-B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490 nm vs AERONET-OC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Blue/green bands within Mission Requirements or just above (complex waters, case-2) &lt; 8%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B8B77B-7AD8-0F16-09A3-B506329C0B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87" y="3283666"/>
            <a:ext cx="5522317" cy="2328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A6CF67-B52F-A3A9-A515-271296F9B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91" y="5679603"/>
            <a:ext cx="3421626" cy="1873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13DA41-4C06-3ED7-A5F1-67644E9D7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59" y="1386617"/>
            <a:ext cx="3154828" cy="478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824947-581C-5D99-A11E-FF324F9C608F}"/>
              </a:ext>
            </a:extLst>
          </p:cNvPr>
          <p:cNvSpPr txBox="1"/>
          <p:nvPr/>
        </p:nvSpPr>
        <p:spPr>
          <a:xfrm>
            <a:off x="4884668" y="1923206"/>
            <a:ext cx="4220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i="1" kern="100" spc="-100" dirty="0">
                <a:solidFill>
                  <a:srgbClr val="61A0BD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CMEMS:  Merged OLCI-A and OLCI-B Ocean Colour 300 m products  are distributed from May 2021 (Collection-3) thanks to the excellent consistency between OLCI-A and -B, because of the OC-SVC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E4C05-F956-611F-70B3-8B29E0D9E042}"/>
              </a:ext>
            </a:extLst>
          </p:cNvPr>
          <p:cNvSpPr txBox="1"/>
          <p:nvPr/>
        </p:nvSpPr>
        <p:spPr>
          <a:xfrm>
            <a:off x="4562193" y="5434356"/>
            <a:ext cx="547216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Light"/>
                <a:ea typeface="+mn-ea"/>
                <a:cs typeface="+mn-cs"/>
              </a:rPr>
              <a:t>OLCI-A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DCE6875F-8431-90B4-7D4B-DF6D18E5ACF6}"/>
              </a:ext>
            </a:extLst>
          </p:cNvPr>
          <p:cNvSpPr txBox="1"/>
          <p:nvPr/>
        </p:nvSpPr>
        <p:spPr>
          <a:xfrm>
            <a:off x="6067466" y="5434356"/>
            <a:ext cx="547216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"/>
                <a:ea typeface="+mn-ea"/>
                <a:cs typeface="+mn-cs"/>
              </a:rPr>
              <a:t>OLCI-B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B70E261-74F2-2DC1-A594-79E72062EE95}"/>
              </a:ext>
            </a:extLst>
          </p:cNvPr>
          <p:cNvSpPr txBox="1"/>
          <p:nvPr/>
        </p:nvSpPr>
        <p:spPr>
          <a:xfrm>
            <a:off x="8013108" y="5434356"/>
            <a:ext cx="547216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Light"/>
                <a:ea typeface="+mn-ea"/>
                <a:cs typeface="+mn-cs"/>
              </a:rPr>
              <a:t>OLCI-A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615C39-52F7-DF1E-4DB9-EAF0D0E5B6C8}"/>
              </a:ext>
            </a:extLst>
          </p:cNvPr>
          <p:cNvSpPr txBox="1"/>
          <p:nvPr/>
        </p:nvSpPr>
        <p:spPr>
          <a:xfrm>
            <a:off x="3910801" y="6211668"/>
            <a:ext cx="5513834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kern="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Robust OC-SVC process: OC-SVC gains were derived independently for both sensors </a:t>
            </a:r>
            <a:r>
              <a:rPr lang="en-GB" b="0" kern="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  <a:sym typeface="Wingdings" panose="05000000000000000000" pitchFamily="2" charset="2"/>
              </a:rPr>
              <a:t> (</a:t>
            </a:r>
            <a:r>
              <a:rPr lang="en-GB" b="0" kern="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  <a:sym typeface="Wingdings" panose="05000000000000000000" pitchFamily="2" charset="2"/>
                <a:hlinkClick r:id="rId7"/>
              </a:rPr>
              <a:t>OC-SVC tool</a:t>
            </a:r>
            <a:r>
              <a:rPr lang="en-GB" b="0" kern="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  <a:sym typeface="Wingdings" panose="05000000000000000000" pitchFamily="2" charset="2"/>
              </a:rPr>
              <a:t>)</a:t>
            </a:r>
            <a:endParaRPr lang="en-GB" b="0" kern="100" dirty="0">
              <a:solidFill>
                <a:srgbClr val="38484E"/>
              </a:solidFill>
              <a:latin typeface="Bahnschrift Light"/>
              <a:ea typeface="Roboto" panose="02000000000000000000" pitchFamily="2" charset="0"/>
              <a:cs typeface="72" panose="020B05030300000000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kern="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Good agreement with third party missions, e.g. MODIS-Aqua courtesy of NASA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kern="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Sentinel-3 OLCI Collection-3 Report </a:t>
            </a:r>
            <a:r>
              <a:rPr lang="en-GB" b="0" kern="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  <a:hlinkClick r:id="rId8"/>
              </a:rPr>
              <a:t>here</a:t>
            </a:r>
            <a:endParaRPr lang="en-GB" b="0" kern="100" dirty="0">
              <a:solidFill>
                <a:srgbClr val="38484E"/>
              </a:solidFill>
              <a:latin typeface="Bahnschrift Light"/>
              <a:ea typeface="Roboto" panose="02000000000000000000" pitchFamily="2" charset="0"/>
              <a:cs typeface="72" panose="020B05030300000000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kern="100" dirty="0">
                <a:solidFill>
                  <a:srgbClr val="38484E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AERONET-OC data courtesy of AERONET-OC PIs, JRC and NASA</a:t>
            </a:r>
          </a:p>
        </p:txBody>
      </p:sp>
      <p:pic>
        <p:nvPicPr>
          <p:cNvPr id="28" name="Picture 27" descr="A graph showing the growth of the stock market&#10;&#10;Description automatically generated">
            <a:extLst>
              <a:ext uri="{FF2B5EF4-FFF2-40B4-BE49-F238E27FC236}">
                <a16:creationId xmlns:a16="http://schemas.microsoft.com/office/drawing/2014/main" id="{8C7571B5-D029-B0BD-DC19-5A4D380347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" y="1809460"/>
            <a:ext cx="4050800" cy="1655067"/>
          </a:xfrm>
          <a:prstGeom prst="rect">
            <a:avLst/>
          </a:prstGeom>
        </p:spPr>
      </p:pic>
      <p:pic>
        <p:nvPicPr>
          <p:cNvPr id="30" name="Picture 29" descr="A graph with green and red lines&#10;&#10;Description automatically generated">
            <a:extLst>
              <a:ext uri="{FF2B5EF4-FFF2-40B4-BE49-F238E27FC236}">
                <a16:creationId xmlns:a16="http://schemas.microsoft.com/office/drawing/2014/main" id="{69564BE5-03F2-DE93-D1B5-1A07D8601D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4" y="4088883"/>
            <a:ext cx="4047752" cy="1655067"/>
          </a:xfrm>
          <a:prstGeom prst="rect">
            <a:avLst/>
          </a:prstGeom>
        </p:spPr>
      </p:pic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54F18711-22EE-76CD-B3E4-94AE47000FCC}"/>
              </a:ext>
            </a:extLst>
          </p:cNvPr>
          <p:cNvSpPr/>
          <p:nvPr/>
        </p:nvSpPr>
        <p:spPr bwMode="auto">
          <a:xfrm>
            <a:off x="64109" y="1027341"/>
            <a:ext cx="12073027" cy="5024234"/>
          </a:xfrm>
          <a:prstGeom prst="roundRect">
            <a:avLst/>
          </a:prstGeom>
          <a:noFill/>
          <a:ln w="9525" cap="flat" cmpd="sng" algn="ctr">
            <a:solidFill>
              <a:srgbClr val="61A0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35E772-916B-E107-A2E5-2EEDCDA3660D}"/>
              </a:ext>
            </a:extLst>
          </p:cNvPr>
          <p:cNvSpPr txBox="1"/>
          <p:nvPr/>
        </p:nvSpPr>
        <p:spPr>
          <a:xfrm>
            <a:off x="472336" y="810535"/>
            <a:ext cx="1017244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00" cap="none" spc="-100" normalizeH="0" baseline="0" noProof="0" dirty="0">
                <a:ln>
                  <a:noFill/>
                </a:ln>
                <a:solidFill>
                  <a:srgbClr val="61A0BD"/>
                </a:solidFill>
                <a:effectLst/>
                <a:uLnTx/>
                <a:uFillTx/>
                <a:latin typeface="72" panose="020B0503030000000003" pitchFamily="34" charset="0"/>
                <a:ea typeface="Roboto" panose="02000000000000000000" pitchFamily="2" charset="0"/>
                <a:cs typeface="72" panose="020B0503030000000003" pitchFamily="34" charset="0"/>
              </a:rPr>
              <a:t>Sentinel-3 OLCI-A and OLCI-B:  With OC-SVC (OLCI Collection-3 reprocessed and operational data)</a:t>
            </a:r>
          </a:p>
        </p:txBody>
      </p:sp>
      <p:sp>
        <p:nvSpPr>
          <p:cNvPr id="31" name="TextBox 30">
            <a:hlinkClick r:id="rId11"/>
            <a:extLst>
              <a:ext uri="{FF2B5EF4-FFF2-40B4-BE49-F238E27FC236}">
                <a16:creationId xmlns:a16="http://schemas.microsoft.com/office/drawing/2014/main" id="{DEF33EDA-BADC-813E-CFBE-C1C4E3D359DF}"/>
              </a:ext>
            </a:extLst>
          </p:cNvPr>
          <p:cNvSpPr txBox="1"/>
          <p:nvPr/>
        </p:nvSpPr>
        <p:spPr>
          <a:xfrm>
            <a:off x="1103255" y="5809747"/>
            <a:ext cx="2256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0" kern="100" dirty="0">
                <a:solidFill>
                  <a:srgbClr val="FF0000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https://metis.eumetsat.int/oc</a:t>
            </a:r>
          </a:p>
        </p:txBody>
      </p:sp>
    </p:spTree>
    <p:extLst>
      <p:ext uri="{BB962C8B-B14F-4D97-AF65-F5344CB8AC3E}">
        <p14:creationId xmlns:p14="http://schemas.microsoft.com/office/powerpoint/2010/main" val="120256967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9C73DD94-71D5-4D38-5768-147C23EA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3428999"/>
            <a:ext cx="8246239" cy="3428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236664-62B8-145E-927D-047CB307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Activities towards Copernicus OC-SVC infrastructure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B43E5-2E15-E9B7-4FED-CE7760EF68A1}"/>
              </a:ext>
            </a:extLst>
          </p:cNvPr>
          <p:cNvSpPr txBox="1"/>
          <p:nvPr/>
        </p:nvSpPr>
        <p:spPr>
          <a:xfrm>
            <a:off x="97989" y="939920"/>
            <a:ext cx="5767988" cy="2167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Within the Copernicus framework, EUMETSAT manages OC-SVC infrastructure development activities for the Copernicus Programme on behalf of the European Commission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Goal is to achieve the best OC-SVC infrastructure for the upcoming 20+ years of the Copernicus Programme and </a:t>
            </a:r>
            <a:r>
              <a:rPr lang="en-IE" sz="1800" b="0" kern="100" dirty="0">
                <a:solidFill>
                  <a:srgbClr val="38484E"/>
                </a:solidFill>
                <a:latin typeface="+mn-lt"/>
                <a:ea typeface="Roboto" panose="02000000000000000000" pitchFamily="2" charset="0"/>
                <a:cs typeface="72" panose="020B0503030000000003" pitchFamily="34" charset="0"/>
              </a:rPr>
              <a:t>in support of international missions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1D43C-D320-9B06-1457-2ACC505A7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35" y="4881123"/>
            <a:ext cx="3929349" cy="905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A16FE8-9F64-A009-F73D-21163DC43EEA}"/>
              </a:ext>
            </a:extLst>
          </p:cNvPr>
          <p:cNvSpPr txBox="1"/>
          <p:nvPr/>
        </p:nvSpPr>
        <p:spPr>
          <a:xfrm>
            <a:off x="4560212" y="3842874"/>
            <a:ext cx="3565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1" kern="100" spc="-100" dirty="0">
                <a:solidFill>
                  <a:srgbClr val="61A0BD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Immediate target is to secure the Copernicus OC-SVC expertise and autonomy for Sentinel-3 OLCI and the corresponding Next Generation sensors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6BCF9-A3E6-C976-7D8A-5A9B1071E63D}"/>
              </a:ext>
            </a:extLst>
          </p:cNvPr>
          <p:cNvSpPr txBox="1"/>
          <p:nvPr/>
        </p:nvSpPr>
        <p:spPr>
          <a:xfrm>
            <a:off x="4577223" y="5150275"/>
            <a:ext cx="3548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1" kern="100" spc="-100" dirty="0">
                <a:solidFill>
                  <a:srgbClr val="61A0BD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Accompanying goal is to support other current and planned Copernicus Sentinels and Expansion missions such as Sentinel-2, CHIME and other European and international missions with ocean colour goals or possibilities</a:t>
            </a:r>
            <a:endParaRPr lang="en-GB" sz="1600" i="1" kern="100" spc="-100" dirty="0">
              <a:solidFill>
                <a:srgbClr val="61A0BD"/>
              </a:solidFill>
              <a:latin typeface="Bahnschrift Light"/>
              <a:ea typeface="Roboto" panose="02000000000000000000" pitchFamily="2" charset="0"/>
              <a:cs typeface="72" panose="020B0503030000000003" pitchFamily="34" charset="0"/>
            </a:endParaRPr>
          </a:p>
        </p:txBody>
      </p:sp>
      <p:sp>
        <p:nvSpPr>
          <p:cNvPr id="11" name="Rectangle 10">
            <a:hlinkClick r:id="rId4"/>
            <a:extLst>
              <a:ext uri="{FF2B5EF4-FFF2-40B4-BE49-F238E27FC236}">
                <a16:creationId xmlns:a16="http://schemas.microsoft.com/office/drawing/2014/main" id="{2AC8F0AB-B641-C03B-062D-010F1ADD1B48}"/>
              </a:ext>
            </a:extLst>
          </p:cNvPr>
          <p:cNvSpPr/>
          <p:nvPr/>
        </p:nvSpPr>
        <p:spPr>
          <a:xfrm>
            <a:off x="993704" y="6580999"/>
            <a:ext cx="29880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chemeClr val="tx1"/>
                </a:solidFill>
                <a:latin typeface="Bahnschrift Light"/>
                <a:cs typeface="Calibri" pitchFamily="34" charset="0"/>
              </a:rPr>
              <a:t>https://www.eumetsat.int/OC-SVC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AD25EF-58A5-ABD6-9E7D-A3E240FB7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976" y="949941"/>
            <a:ext cx="6228036" cy="1941725"/>
          </a:xfrm>
          <a:prstGeom prst="rect">
            <a:avLst/>
          </a:prstGeom>
        </p:spPr>
      </p:pic>
      <p:sp>
        <p:nvSpPr>
          <p:cNvPr id="17" name="TextBox 16">
            <a:hlinkClick r:id="rId6"/>
            <a:extLst>
              <a:ext uri="{FF2B5EF4-FFF2-40B4-BE49-F238E27FC236}">
                <a16:creationId xmlns:a16="http://schemas.microsoft.com/office/drawing/2014/main" id="{AB28333E-F0E2-9F34-1D82-637345624B1F}"/>
              </a:ext>
            </a:extLst>
          </p:cNvPr>
          <p:cNvSpPr txBox="1"/>
          <p:nvPr/>
        </p:nvSpPr>
        <p:spPr>
          <a:xfrm>
            <a:off x="10687664" y="2398705"/>
            <a:ext cx="727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kern="100" dirty="0">
                <a:solidFill>
                  <a:schemeClr val="tx1">
                    <a:lumMod val="50000"/>
                  </a:schemeClr>
                </a:solidFill>
                <a:latin typeface="72" panose="020B0503030000000003" pitchFamily="34" charset="0"/>
                <a:ea typeface="Roboto" panose="02000000000000000000" pitchFamily="2" charset="0"/>
                <a:cs typeface="72" panose="020B0503030000000003" pitchFamily="34" charset="0"/>
              </a:rPr>
              <a:t>~2028</a:t>
            </a:r>
          </a:p>
        </p:txBody>
      </p:sp>
      <p:sp>
        <p:nvSpPr>
          <p:cNvPr id="18" name="Down Arrow 5">
            <a:extLst>
              <a:ext uri="{FF2B5EF4-FFF2-40B4-BE49-F238E27FC236}">
                <a16:creationId xmlns:a16="http://schemas.microsoft.com/office/drawing/2014/main" id="{C56DC87F-1FD2-D7E0-FFC9-05E1094FEA6C}"/>
              </a:ext>
            </a:extLst>
          </p:cNvPr>
          <p:cNvSpPr/>
          <p:nvPr/>
        </p:nvSpPr>
        <p:spPr bwMode="auto">
          <a:xfrm>
            <a:off x="8979994" y="897238"/>
            <a:ext cx="179973" cy="490074"/>
          </a:xfrm>
          <a:prstGeom prst="downArrow">
            <a:avLst/>
          </a:prstGeom>
          <a:gradFill>
            <a:gsLst>
              <a:gs pos="0">
                <a:srgbClr val="00B5E2">
                  <a:lumMod val="5000"/>
                  <a:lumOff val="95000"/>
                </a:srgbClr>
              </a:gs>
              <a:gs pos="34000">
                <a:srgbClr val="ACD2C5"/>
              </a:gs>
              <a:gs pos="71000">
                <a:srgbClr val="005955"/>
              </a:gs>
              <a:gs pos="90000">
                <a:srgbClr val="005955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134453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8357-E726-6FEE-9E1F-2D03073F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Activities towards Ocean Colour FRM for validation – FRM4SOC2  </a:t>
            </a:r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47CB2B-4543-2501-FF40-929A6B952CC7}"/>
              </a:ext>
            </a:extLst>
          </p:cNvPr>
          <p:cNvSpPr/>
          <p:nvPr/>
        </p:nvSpPr>
        <p:spPr bwMode="auto">
          <a:xfrm>
            <a:off x="8534400" y="6448662"/>
            <a:ext cx="3341914" cy="4093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395F3-3EE7-1501-04A8-7D45D3DF82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047" y="702653"/>
            <a:ext cx="2966856" cy="831355"/>
          </a:xfrm>
          <a:prstGeom prst="rect">
            <a:avLst/>
          </a:prstGeom>
          <a:ln>
            <a:noFill/>
          </a:ln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4F87005C-6AAF-FD21-6910-6008A66A6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64979" y="1049645"/>
            <a:ext cx="693821" cy="57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A936013C-4CAE-EFD4-28FA-09C1939D54D5}"/>
              </a:ext>
            </a:extLst>
          </p:cNvPr>
          <p:cNvSpPr txBox="1"/>
          <p:nvPr/>
        </p:nvSpPr>
        <p:spPr>
          <a:xfrm>
            <a:off x="9903236" y="1005844"/>
            <a:ext cx="2256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0" kern="100" dirty="0">
                <a:solidFill>
                  <a:srgbClr val="FF0000"/>
                </a:solidFill>
                <a:latin typeface="Bahnschrift Light"/>
                <a:ea typeface="Roboto" panose="02000000000000000000" pitchFamily="2" charset="0"/>
                <a:cs typeface="72" panose="020B0503030000000003" pitchFamily="34" charset="0"/>
              </a:rPr>
              <a:t>https://frm4soc2.eumetsat.int</a:t>
            </a:r>
          </a:p>
        </p:txBody>
      </p:sp>
      <p:pic>
        <p:nvPicPr>
          <p:cNvPr id="8" name="Picture 2" descr="A blue sphere with stars, white letters N-A-S-A in Helvetica font; a red chevron representing wings, and an orbiting spacecraft">
            <a:extLst>
              <a:ext uri="{FF2B5EF4-FFF2-40B4-BE49-F238E27FC236}">
                <a16:creationId xmlns:a16="http://schemas.microsoft.com/office/drawing/2014/main" id="{0E208F05-7F61-4B84-8D3D-C8E10F1E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590" y="683233"/>
            <a:ext cx="494445" cy="4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DC5AA22-AD3D-C4E4-A09B-E00C60F51834}"/>
              </a:ext>
            </a:extLst>
          </p:cNvPr>
          <p:cNvSpPr txBox="1">
            <a:spLocks/>
          </p:cNvSpPr>
          <p:nvPr/>
        </p:nvSpPr>
        <p:spPr bwMode="auto">
          <a:xfrm>
            <a:off x="32392" y="1018083"/>
            <a:ext cx="3378451" cy="543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spcBef>
                <a:spcPts val="300"/>
              </a:spcBef>
              <a:buFont typeface="Arial" pitchFamily="34" charset="0"/>
              <a:buNone/>
              <a:defRPr/>
            </a:pPr>
            <a:r>
              <a:rPr lang="en-GB" sz="2200" b="0" kern="0" dirty="0">
                <a:solidFill>
                  <a:srgbClr val="61A0BD"/>
                </a:solidFill>
                <a:latin typeface="+mn-lt"/>
                <a:cs typeface="Calibri" panose="020F0502020204030204" pitchFamily="34" charset="0"/>
              </a:rPr>
              <a:t>Fiducial Reference Measurements for Satellite Ocean Colour validation</a:t>
            </a:r>
          </a:p>
          <a:p>
            <a:pPr marL="360000" lvl="1" indent="-285750">
              <a:spcBef>
                <a:spcPts val="600"/>
              </a:spcBef>
              <a:defRPr/>
            </a:pPr>
            <a:r>
              <a:rPr lang="en-GB" sz="1700" b="0" kern="0" dirty="0">
                <a:solidFill>
                  <a:srgbClr val="38484E"/>
                </a:solidFill>
                <a:latin typeface="+mn-lt"/>
                <a:cs typeface="Calibri" panose="020F0502020204030204" pitchFamily="34" charset="0"/>
              </a:rPr>
              <a:t>Phase 1 coordinated by ESA, https://frm4soc.org </a:t>
            </a:r>
          </a:p>
          <a:p>
            <a:pPr marL="360000" lvl="1" indent="-285750">
              <a:spcBef>
                <a:spcPts val="600"/>
              </a:spcBef>
              <a:defRPr/>
            </a:pPr>
            <a:r>
              <a:rPr lang="en-GB" sz="1700" b="0" kern="0" dirty="0">
                <a:solidFill>
                  <a:srgbClr val="38484E"/>
                </a:solidFill>
                <a:latin typeface="+mn-lt"/>
                <a:cs typeface="Calibri" panose="020F0502020204030204" pitchFamily="34" charset="0"/>
              </a:rPr>
              <a:t>Phase 2 funded by the EC Copernicus Programme and coordinated by EUMETSAT, https://frm4soc2.eumetsat.int</a:t>
            </a:r>
          </a:p>
          <a:p>
            <a:pPr marL="360000" lvl="1" indent="-285750">
              <a:spcBef>
                <a:spcPts val="600"/>
              </a:spcBef>
              <a:defRPr/>
            </a:pPr>
            <a:r>
              <a:rPr lang="en-GB" sz="1700" b="0" kern="0" dirty="0">
                <a:solidFill>
                  <a:srgbClr val="38484E"/>
                </a:solidFill>
                <a:latin typeface="+mn-lt"/>
                <a:cs typeface="Calibri" panose="020F0502020204030204" pitchFamily="34" charset="0"/>
              </a:rPr>
              <a:t>Supporting operational implementation of the FRM principles by the Ocean Colour Community, starting with in situ hyperspectral radiometry</a:t>
            </a:r>
          </a:p>
          <a:p>
            <a:pPr marL="0" inden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GB" sz="2200" b="0" kern="0" dirty="0">
                <a:solidFill>
                  <a:srgbClr val="61A0BD"/>
                </a:solidFill>
                <a:latin typeface="+mn-lt"/>
                <a:cs typeface="Calibri" panose="020F0502020204030204" pitchFamily="34" charset="0"/>
              </a:rPr>
              <a:t>Goal is to provide to the Community easy procedures, guidelines and tools for collecting FRM-quality radiometric measurements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5C1CF54D-4BB6-A452-E1E3-C710FB842F6E}"/>
              </a:ext>
            </a:extLst>
          </p:cNvPr>
          <p:cNvSpPr/>
          <p:nvPr/>
        </p:nvSpPr>
        <p:spPr bwMode="auto">
          <a:xfrm>
            <a:off x="3441919" y="1795323"/>
            <a:ext cx="8728309" cy="5040905"/>
          </a:xfrm>
          <a:prstGeom prst="roundRect">
            <a:avLst/>
          </a:prstGeom>
          <a:noFill/>
          <a:ln w="9525" cap="flat" cmpd="sng" algn="ctr">
            <a:solidFill>
              <a:srgbClr val="00718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6461C-C02E-F13F-57DD-6370D20C6B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83" y="6546636"/>
            <a:ext cx="3332142" cy="331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FC55E8-A016-F9DD-93D9-E5CCE9F1C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6603" y="1795326"/>
            <a:ext cx="8718320" cy="48531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DEEB1-CA94-0D3C-8C30-9482072479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23" y="2038549"/>
            <a:ext cx="1115569" cy="6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16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09944" y="1572769"/>
            <a:ext cx="5193792" cy="4233672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400" b="1" spc="0" dirty="0"/>
              <a:t>Thank you!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Questions are welcome.</a:t>
            </a:r>
          </a:p>
          <a:p>
            <a:r>
              <a:rPr lang="en-US" sz="2000" dirty="0">
                <a:hlinkClick r:id="rId2"/>
              </a:rPr>
              <a:t>Ewa.Kwiatkowska@eumetsat.int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0" indent="0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0134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>
            <a:extLst>
              <a:ext uri="{FF2B5EF4-FFF2-40B4-BE49-F238E27FC236}">
                <a16:creationId xmlns:a16="http://schemas.microsoft.com/office/drawing/2014/main" id="{B5444598-6BA0-AF91-5F1C-73EE2B950EA3}"/>
              </a:ext>
            </a:extLst>
          </p:cNvPr>
          <p:cNvSpPr txBox="1"/>
          <p:nvPr/>
        </p:nvSpPr>
        <p:spPr>
          <a:xfrm>
            <a:off x="164593" y="1710417"/>
            <a:ext cx="4700015" cy="4733943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 algn="ctr"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Sentinel-3 Near Real Time (NRT) Atmosphere</a:t>
            </a:r>
          </a:p>
          <a:p>
            <a:pPr algn="ctr">
              <a:defRPr/>
            </a:pPr>
            <a:endParaRPr lang="en-GB" sz="3200" b="0" kern="0" dirty="0">
              <a:solidFill>
                <a:schemeClr val="tx1"/>
              </a:solidFill>
              <a:latin typeface="Dosis" panose="02010503020202060003" pitchFamily="2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GB" sz="2200" kern="0" dirty="0">
                <a:solidFill>
                  <a:schemeClr val="tx1"/>
                </a:solidFill>
                <a:latin typeface="Dosis" panose="02010503020202060003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On the critical importance of high L1 </a:t>
            </a:r>
            <a:r>
              <a:rPr lang="en-GB" sz="2200" kern="0" dirty="0" err="1">
                <a:solidFill>
                  <a:schemeClr val="tx1"/>
                </a:solidFill>
                <a:latin typeface="Dosis" panose="02010503020202060003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CalVal</a:t>
            </a:r>
            <a:r>
              <a:rPr lang="en-GB" sz="2200" kern="0" dirty="0">
                <a:solidFill>
                  <a:schemeClr val="tx1"/>
                </a:solidFill>
                <a:latin typeface="Dosis" panose="02010503020202060003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performance</a:t>
            </a:r>
            <a:endParaRPr lang="en-GB" sz="220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Julien Chimot, Edouard Martins, Andrea Meraner, Jaap </a:t>
            </a:r>
            <a:r>
              <a:rPr lang="en-GB" sz="1600" b="0" i="1" kern="0" dirty="0" err="1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Onderwaater</a:t>
            </a:r>
            <a:r>
              <a:rPr lang="en-GB" sz="16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, Thierry Marbach, Loredana Spezzi, Alessio Bozzo, Bertrand Fougnie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GSICS plenary 2024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11</a:t>
            </a:r>
            <a:r>
              <a:rPr lang="en-GB" sz="1600" b="0" i="1" kern="0" baseline="30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th</a:t>
            </a:r>
            <a:r>
              <a:rPr lang="en-GB" sz="1600" b="0" i="1" kern="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 March 2024</a:t>
            </a:r>
          </a:p>
        </p:txBody>
      </p:sp>
    </p:spTree>
    <p:extLst>
      <p:ext uri="{BB962C8B-B14F-4D97-AF65-F5344CB8AC3E}">
        <p14:creationId xmlns:p14="http://schemas.microsoft.com/office/powerpoint/2010/main" val="562412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MICMICS workflows</a:t>
            </a:r>
          </a:p>
        </p:txBody>
      </p:sp>
      <p:grpSp>
        <p:nvGrpSpPr>
          <p:cNvPr id="218" name="Group 217"/>
          <p:cNvGrpSpPr/>
          <p:nvPr/>
        </p:nvGrpSpPr>
        <p:grpSpPr>
          <a:xfrm>
            <a:off x="1928903" y="639565"/>
            <a:ext cx="8335354" cy="6161907"/>
            <a:chOff x="1490148" y="211809"/>
            <a:chExt cx="6374159" cy="4734125"/>
          </a:xfrm>
        </p:grpSpPr>
        <p:grpSp>
          <p:nvGrpSpPr>
            <p:cNvPr id="219" name="Group 218"/>
            <p:cNvGrpSpPr/>
            <p:nvPr/>
          </p:nvGrpSpPr>
          <p:grpSpPr>
            <a:xfrm>
              <a:off x="2484686" y="419422"/>
              <a:ext cx="4236677" cy="4313501"/>
              <a:chOff x="2165324" y="482491"/>
              <a:chExt cx="4579801" cy="4590582"/>
            </a:xfrm>
          </p:grpSpPr>
          <p:sp>
            <p:nvSpPr>
              <p:cNvPr id="342" name="Google Shape;242;p24"/>
              <p:cNvSpPr/>
              <p:nvPr/>
            </p:nvSpPr>
            <p:spPr>
              <a:xfrm rot="508489">
                <a:off x="4471144" y="1461006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234;p24"/>
              <p:cNvSpPr/>
              <p:nvPr/>
            </p:nvSpPr>
            <p:spPr>
              <a:xfrm rot="408888">
                <a:off x="4444894" y="483111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242;p24"/>
              <p:cNvSpPr/>
              <p:nvPr/>
            </p:nvSpPr>
            <p:spPr>
              <a:xfrm rot="21262260">
                <a:off x="4189877" y="146409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234;p24"/>
              <p:cNvSpPr/>
              <p:nvPr/>
            </p:nvSpPr>
            <p:spPr>
              <a:xfrm rot="21193508">
                <a:off x="3952573" y="482491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242;p24"/>
              <p:cNvSpPr/>
              <p:nvPr/>
            </p:nvSpPr>
            <p:spPr>
              <a:xfrm rot="20296239">
                <a:off x="3931664" y="1533450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234;p24"/>
              <p:cNvSpPr/>
              <p:nvPr/>
            </p:nvSpPr>
            <p:spPr>
              <a:xfrm rot="20119787">
                <a:off x="3465103" y="607478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242;p24"/>
              <p:cNvSpPr/>
              <p:nvPr/>
            </p:nvSpPr>
            <p:spPr>
              <a:xfrm rot="1293399">
                <a:off x="4728053" y="15307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234;p24"/>
              <p:cNvSpPr/>
              <p:nvPr/>
            </p:nvSpPr>
            <p:spPr>
              <a:xfrm rot="1430964">
                <a:off x="4911034" y="60958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242;p24"/>
              <p:cNvSpPr/>
              <p:nvPr/>
            </p:nvSpPr>
            <p:spPr>
              <a:xfrm rot="2282900">
                <a:off x="4959209" y="166230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234;p24"/>
              <p:cNvSpPr/>
              <p:nvPr/>
            </p:nvSpPr>
            <p:spPr>
              <a:xfrm rot="2351663">
                <a:off x="5341312" y="827635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242;p24"/>
              <p:cNvSpPr/>
              <p:nvPr/>
            </p:nvSpPr>
            <p:spPr>
              <a:xfrm rot="4862293">
                <a:off x="5362015" y="2344501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234;p24"/>
              <p:cNvSpPr/>
              <p:nvPr/>
            </p:nvSpPr>
            <p:spPr>
              <a:xfrm rot="4956884">
                <a:off x="6041142" y="2070349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242;p24"/>
              <p:cNvSpPr/>
              <p:nvPr/>
            </p:nvSpPr>
            <p:spPr>
              <a:xfrm rot="4105851">
                <a:off x="5291390" y="2094338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234;p24"/>
              <p:cNvSpPr/>
              <p:nvPr/>
            </p:nvSpPr>
            <p:spPr>
              <a:xfrm rot="3988951">
                <a:off x="5915019" y="160986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242;p24"/>
              <p:cNvSpPr/>
              <p:nvPr/>
            </p:nvSpPr>
            <p:spPr>
              <a:xfrm rot="3280148">
                <a:off x="5159921" y="1854638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234;p24"/>
              <p:cNvSpPr/>
              <p:nvPr/>
            </p:nvSpPr>
            <p:spPr>
              <a:xfrm rot="3087361">
                <a:off x="5670175" y="118615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242;p24"/>
              <p:cNvSpPr/>
              <p:nvPr/>
            </p:nvSpPr>
            <p:spPr>
              <a:xfrm rot="5945707">
                <a:off x="5363223" y="2604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234;p24"/>
              <p:cNvSpPr/>
              <p:nvPr/>
            </p:nvSpPr>
            <p:spPr>
              <a:xfrm rot="5888082">
                <a:off x="6050325" y="255821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242;p24"/>
              <p:cNvSpPr/>
              <p:nvPr/>
            </p:nvSpPr>
            <p:spPr>
              <a:xfrm rot="6819081">
                <a:off x="5302587" y="2881706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234;p24"/>
              <p:cNvSpPr/>
              <p:nvPr/>
            </p:nvSpPr>
            <p:spPr>
              <a:xfrm rot="6706654">
                <a:off x="5947936" y="3033634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242;p24"/>
              <p:cNvSpPr/>
              <p:nvPr/>
            </p:nvSpPr>
            <p:spPr>
              <a:xfrm rot="13148576">
                <a:off x="3674269" y="3302553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234;p24"/>
              <p:cNvSpPr/>
              <p:nvPr/>
            </p:nvSpPr>
            <p:spPr>
              <a:xfrm rot="12938197">
                <a:off x="3039147" y="38130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242;p24"/>
              <p:cNvSpPr/>
              <p:nvPr/>
            </p:nvSpPr>
            <p:spPr>
              <a:xfrm rot="12138269">
                <a:off x="3922691" y="345182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234;p24"/>
              <p:cNvSpPr/>
              <p:nvPr/>
            </p:nvSpPr>
            <p:spPr>
              <a:xfrm rot="12161020">
                <a:off x="3469429" y="406447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242;p24"/>
              <p:cNvSpPr/>
              <p:nvPr/>
            </p:nvSpPr>
            <p:spPr>
              <a:xfrm rot="11154913">
                <a:off x="4182322" y="3537085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234;p24"/>
              <p:cNvSpPr/>
              <p:nvPr/>
            </p:nvSpPr>
            <p:spPr>
              <a:xfrm rot="11261769">
                <a:off x="3938085" y="419122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242;p24"/>
              <p:cNvSpPr/>
              <p:nvPr/>
            </p:nvSpPr>
            <p:spPr>
              <a:xfrm rot="13886946">
                <a:off x="3497816" y="3123553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234;p24"/>
              <p:cNvSpPr/>
              <p:nvPr/>
            </p:nvSpPr>
            <p:spPr>
              <a:xfrm rot="13983230">
                <a:off x="2692169" y="344872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242;p24"/>
              <p:cNvSpPr/>
              <p:nvPr/>
            </p:nvSpPr>
            <p:spPr>
              <a:xfrm rot="14851522">
                <a:off x="3360237" y="288267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234;p24"/>
              <p:cNvSpPr/>
              <p:nvPr/>
            </p:nvSpPr>
            <p:spPr>
              <a:xfrm rot="14883411">
                <a:off x="2453595" y="3025089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242;p24"/>
              <p:cNvSpPr/>
              <p:nvPr/>
            </p:nvSpPr>
            <p:spPr>
              <a:xfrm rot="17481641">
                <a:off x="3373585" y="2088838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234;p24"/>
              <p:cNvSpPr/>
              <p:nvPr/>
            </p:nvSpPr>
            <p:spPr>
              <a:xfrm rot="17589277">
                <a:off x="2467405" y="1609615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242;p24"/>
              <p:cNvSpPr/>
              <p:nvPr/>
            </p:nvSpPr>
            <p:spPr>
              <a:xfrm rot="16656345">
                <a:off x="3308599" y="233057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234;p24"/>
              <p:cNvSpPr/>
              <p:nvPr/>
            </p:nvSpPr>
            <p:spPr>
              <a:xfrm rot="16620189">
                <a:off x="2340218" y="20716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242;p24"/>
              <p:cNvSpPr/>
              <p:nvPr/>
            </p:nvSpPr>
            <p:spPr>
              <a:xfrm rot="15769318">
                <a:off x="3293833" y="2619530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234;p24"/>
              <p:cNvSpPr/>
              <p:nvPr/>
            </p:nvSpPr>
            <p:spPr>
              <a:xfrm rot="15758942">
                <a:off x="2334524" y="255743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948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242;p24"/>
              <p:cNvSpPr/>
              <p:nvPr/>
            </p:nvSpPr>
            <p:spPr>
              <a:xfrm rot="18484708">
                <a:off x="3502306" y="1856757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234;p24"/>
              <p:cNvSpPr/>
              <p:nvPr/>
            </p:nvSpPr>
            <p:spPr>
              <a:xfrm rot="18498129">
                <a:off x="2715654" y="119273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242;p24"/>
              <p:cNvSpPr/>
              <p:nvPr/>
            </p:nvSpPr>
            <p:spPr>
              <a:xfrm rot="19396391">
                <a:off x="3697424" y="16654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234;p24"/>
              <p:cNvSpPr/>
              <p:nvPr/>
            </p:nvSpPr>
            <p:spPr>
              <a:xfrm rot="19333649">
                <a:off x="3063980" y="832576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AF2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242;p24"/>
              <p:cNvSpPr/>
              <p:nvPr/>
            </p:nvSpPr>
            <p:spPr>
              <a:xfrm rot="7553442">
                <a:off x="5165033" y="3117769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234;p24"/>
              <p:cNvSpPr/>
              <p:nvPr/>
            </p:nvSpPr>
            <p:spPr>
              <a:xfrm rot="7641095">
                <a:off x="5683932" y="34633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242;p24"/>
              <p:cNvSpPr/>
              <p:nvPr/>
            </p:nvSpPr>
            <p:spPr>
              <a:xfrm rot="9240329">
                <a:off x="4714035" y="345430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234;p24"/>
              <p:cNvSpPr/>
              <p:nvPr/>
            </p:nvSpPr>
            <p:spPr>
              <a:xfrm rot="9430872">
                <a:off x="4919201" y="406098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242;p24"/>
              <p:cNvSpPr/>
              <p:nvPr/>
            </p:nvSpPr>
            <p:spPr>
              <a:xfrm rot="10246986">
                <a:off x="4473661" y="352881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234;p24"/>
              <p:cNvSpPr/>
              <p:nvPr/>
            </p:nvSpPr>
            <p:spPr>
              <a:xfrm rot="10393191">
                <a:off x="4451361" y="4187473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EF9E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242;p24"/>
              <p:cNvSpPr/>
              <p:nvPr/>
            </p:nvSpPr>
            <p:spPr>
              <a:xfrm rot="8313265">
                <a:off x="4955132" y="3318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234;p24"/>
              <p:cNvSpPr/>
              <p:nvPr/>
            </p:nvSpPr>
            <p:spPr>
              <a:xfrm rot="8555093">
                <a:off x="5343496" y="38138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244;p24"/>
              <p:cNvSpPr/>
              <p:nvPr/>
            </p:nvSpPr>
            <p:spPr>
              <a:xfrm>
                <a:off x="3294023" y="1589289"/>
                <a:ext cx="2340000" cy="2340000"/>
              </a:xfrm>
              <a:prstGeom prst="donut">
                <a:avLst>
                  <a:gd name="adj" fmla="val 10848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244;p24"/>
              <p:cNvSpPr/>
              <p:nvPr/>
            </p:nvSpPr>
            <p:spPr>
              <a:xfrm>
                <a:off x="3730789" y="2033907"/>
                <a:ext cx="1440000" cy="1440000"/>
              </a:xfrm>
              <a:custGeom>
                <a:avLst/>
                <a:gdLst/>
                <a:ahLst/>
                <a:cxnLst/>
                <a:rect l="l" t="t" r="r" b="b"/>
                <a:pathLst>
                  <a:path w="1030605" h="1030605" extrusionOk="0">
                    <a:moveTo>
                      <a:pt x="1030605" y="515303"/>
                    </a:moveTo>
                    <a:cubicBezTo>
                      <a:pt x="1030605" y="799896"/>
                      <a:pt x="799896" y="1030605"/>
                      <a:pt x="515303" y="1030605"/>
                    </a:cubicBezTo>
                    <a:cubicBezTo>
                      <a:pt x="230709" y="1030605"/>
                      <a:pt x="0" y="799896"/>
                      <a:pt x="0" y="515303"/>
                    </a:cubicBezTo>
                    <a:cubicBezTo>
                      <a:pt x="0" y="230709"/>
                      <a:pt x="230709" y="0"/>
                      <a:pt x="515303" y="0"/>
                    </a:cubicBezTo>
                    <a:cubicBezTo>
                      <a:pt x="799896" y="0"/>
                      <a:pt x="1030605" y="230709"/>
                      <a:pt x="1030605" y="515303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92" name="Picture 2" descr="https://confluence.eumetsat.int/download/attachments/67744371/MICMICS%20Logo2.png?version=1&amp;modificationDate=1576750929000&amp;api=v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3986" y="2483463"/>
                <a:ext cx="1115626" cy="5578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3" name="Google Shape;244;p24"/>
              <p:cNvSpPr/>
              <p:nvPr/>
            </p:nvSpPr>
            <p:spPr>
              <a:xfrm>
                <a:off x="3015202" y="1322217"/>
                <a:ext cx="2880000" cy="2880000"/>
              </a:xfrm>
              <a:prstGeom prst="donut">
                <a:avLst>
                  <a:gd name="adj" fmla="val 4518"/>
                </a:avLst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" name="Google Shape;1452;p40"/>
            <p:cNvSpPr txBox="1"/>
            <p:nvPr/>
          </p:nvSpPr>
          <p:spPr>
            <a:xfrm>
              <a:off x="6408786" y="4404805"/>
              <a:ext cx="820759" cy="21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</a:rPr>
                <a:t>#9ba9ea</a:t>
              </a:r>
              <a:endParaRPr sz="700">
                <a:solidFill>
                  <a:srgbClr val="FFFFFF"/>
                </a:solidFill>
              </a:endParaRPr>
            </a:p>
          </p:txBody>
        </p:sp>
        <p:sp>
          <p:nvSpPr>
            <p:cNvPr id="221" name="Google Shape;311;p25"/>
            <p:cNvSpPr txBox="1"/>
            <p:nvPr/>
          </p:nvSpPr>
          <p:spPr>
            <a:xfrm>
              <a:off x="2489315" y="714216"/>
              <a:ext cx="87477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Calibration</a:t>
              </a:r>
            </a:p>
          </p:txBody>
        </p:sp>
        <p:sp>
          <p:nvSpPr>
            <p:cNvPr id="222" name="Google Shape;311;p25"/>
            <p:cNvSpPr txBox="1"/>
            <p:nvPr/>
          </p:nvSpPr>
          <p:spPr>
            <a:xfrm>
              <a:off x="2753778" y="428365"/>
              <a:ext cx="110048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Inter-Calibration</a:t>
              </a:r>
            </a:p>
          </p:txBody>
        </p:sp>
        <p:sp>
          <p:nvSpPr>
            <p:cNvPr id="223" name="Google Shape;311;p25"/>
            <p:cNvSpPr txBox="1"/>
            <p:nvPr/>
          </p:nvSpPr>
          <p:spPr>
            <a:xfrm>
              <a:off x="3537985" y="244437"/>
              <a:ext cx="96768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Calibration</a:t>
              </a:r>
            </a:p>
          </p:txBody>
        </p:sp>
        <p:sp>
          <p:nvSpPr>
            <p:cNvPr id="224" name="Google Shape;311;p25"/>
            <p:cNvSpPr txBox="1"/>
            <p:nvPr/>
          </p:nvSpPr>
          <p:spPr>
            <a:xfrm>
              <a:off x="4822333" y="211809"/>
              <a:ext cx="1136104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Inter-Calibration</a:t>
              </a:r>
            </a:p>
          </p:txBody>
        </p:sp>
        <p:sp>
          <p:nvSpPr>
            <p:cNvPr id="225" name="Google Shape;311;p25"/>
            <p:cNvSpPr txBox="1"/>
            <p:nvPr/>
          </p:nvSpPr>
          <p:spPr>
            <a:xfrm>
              <a:off x="5442888" y="442642"/>
              <a:ext cx="90373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Calibration</a:t>
              </a:r>
            </a:p>
          </p:txBody>
        </p:sp>
        <p:sp>
          <p:nvSpPr>
            <p:cNvPr id="226" name="Google Shape;311;p25"/>
            <p:cNvSpPr txBox="1"/>
            <p:nvPr/>
          </p:nvSpPr>
          <p:spPr>
            <a:xfrm>
              <a:off x="1921081" y="1111251"/>
              <a:ext cx="1299900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Imager-Hyperspectral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227" name="Google Shape;311;p25"/>
            <p:cNvSpPr txBox="1"/>
            <p:nvPr/>
          </p:nvSpPr>
          <p:spPr>
            <a:xfrm>
              <a:off x="5918509" y="744396"/>
              <a:ext cx="1102701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Lunar Inter-Calibration</a:t>
              </a:r>
            </a:p>
          </p:txBody>
        </p:sp>
        <p:sp>
          <p:nvSpPr>
            <p:cNvPr id="228" name="Google Shape;311;p25"/>
            <p:cNvSpPr txBox="1"/>
            <p:nvPr/>
          </p:nvSpPr>
          <p:spPr>
            <a:xfrm>
              <a:off x="6260410" y="1121310"/>
              <a:ext cx="106382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Calibration</a:t>
              </a:r>
            </a:p>
          </p:txBody>
        </p:sp>
        <p:sp>
          <p:nvSpPr>
            <p:cNvPr id="229" name="Google Shape;311;p25"/>
            <p:cNvSpPr txBox="1"/>
            <p:nvPr/>
          </p:nvSpPr>
          <p:spPr>
            <a:xfrm>
              <a:off x="6527085" y="1617616"/>
              <a:ext cx="12682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Inter-Calibration</a:t>
              </a:r>
            </a:p>
          </p:txBody>
        </p:sp>
        <p:sp>
          <p:nvSpPr>
            <p:cNvPr id="230" name="Google Shape;311;p25"/>
            <p:cNvSpPr txBox="1"/>
            <p:nvPr/>
          </p:nvSpPr>
          <p:spPr>
            <a:xfrm>
              <a:off x="1873971" y="1558995"/>
              <a:ext cx="890977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Imager-Imager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231" name="Google Shape;311;p25"/>
            <p:cNvSpPr txBox="1"/>
            <p:nvPr/>
          </p:nvSpPr>
          <p:spPr>
            <a:xfrm>
              <a:off x="1711583" y="2132548"/>
              <a:ext cx="85866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Calibration</a:t>
              </a:r>
            </a:p>
          </p:txBody>
        </p:sp>
        <p:sp>
          <p:nvSpPr>
            <p:cNvPr id="232" name="Google Shape;311;p25"/>
            <p:cNvSpPr txBox="1"/>
            <p:nvPr/>
          </p:nvSpPr>
          <p:spPr>
            <a:xfrm>
              <a:off x="1490148" y="2663055"/>
              <a:ext cx="1094862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Inter-Calibration</a:t>
              </a:r>
            </a:p>
          </p:txBody>
        </p:sp>
        <p:sp>
          <p:nvSpPr>
            <p:cNvPr id="233" name="Google Shape;311;p25"/>
            <p:cNvSpPr txBox="1"/>
            <p:nvPr/>
          </p:nvSpPr>
          <p:spPr>
            <a:xfrm>
              <a:off x="1534450" y="3208638"/>
              <a:ext cx="112436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Extraction Module</a:t>
              </a:r>
            </a:p>
          </p:txBody>
        </p:sp>
        <p:sp>
          <p:nvSpPr>
            <p:cNvPr id="234" name="Google Shape;311;p25"/>
            <p:cNvSpPr txBox="1"/>
            <p:nvPr/>
          </p:nvSpPr>
          <p:spPr>
            <a:xfrm>
              <a:off x="1766562" y="3712725"/>
              <a:ext cx="116791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Extraction Module</a:t>
              </a:r>
            </a:p>
          </p:txBody>
        </p:sp>
        <p:sp>
          <p:nvSpPr>
            <p:cNvPr id="235" name="Google Shape;311;p25"/>
            <p:cNvSpPr txBox="1"/>
            <p:nvPr/>
          </p:nvSpPr>
          <p:spPr>
            <a:xfrm>
              <a:off x="2555710" y="4146678"/>
              <a:ext cx="7890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Subsetter Tool</a:t>
              </a:r>
            </a:p>
          </p:txBody>
        </p:sp>
        <p:sp>
          <p:nvSpPr>
            <p:cNvPr id="236" name="Google Shape;311;p25"/>
            <p:cNvSpPr txBox="1"/>
            <p:nvPr/>
          </p:nvSpPr>
          <p:spPr>
            <a:xfrm>
              <a:off x="2931793" y="4459443"/>
              <a:ext cx="85382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Data-Fusion Tool</a:t>
              </a:r>
            </a:p>
          </p:txBody>
        </p:sp>
        <p:sp>
          <p:nvSpPr>
            <p:cNvPr id="237" name="Google Shape;311;p25"/>
            <p:cNvSpPr txBox="1"/>
            <p:nvPr/>
          </p:nvSpPr>
          <p:spPr>
            <a:xfrm>
              <a:off x="4769489" y="4675454"/>
              <a:ext cx="9928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Pre-Colocation Tool</a:t>
              </a:r>
            </a:p>
          </p:txBody>
        </p:sp>
        <p:sp>
          <p:nvSpPr>
            <p:cNvPr id="238" name="Google Shape;311;p25"/>
            <p:cNvSpPr txBox="1"/>
            <p:nvPr/>
          </p:nvSpPr>
          <p:spPr>
            <a:xfrm>
              <a:off x="3590521" y="4647999"/>
              <a:ext cx="100979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100"/>
              </a:pP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Colocation</a:t>
              </a:r>
              <a:r>
                <a:rPr lang="en-GB" sz="10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 </a:t>
              </a: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Tool</a:t>
              </a:r>
            </a:p>
          </p:txBody>
        </p:sp>
        <p:sp>
          <p:nvSpPr>
            <p:cNvPr id="239" name="Google Shape;311;p25"/>
            <p:cNvSpPr txBox="1"/>
            <p:nvPr/>
          </p:nvSpPr>
          <p:spPr>
            <a:xfrm>
              <a:off x="6679538" y="2674439"/>
              <a:ext cx="118476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 Blender</a:t>
              </a:r>
            </a:p>
          </p:txBody>
        </p:sp>
        <p:sp>
          <p:nvSpPr>
            <p:cNvPr id="240" name="Google Shape;311;p25"/>
            <p:cNvSpPr txBox="1"/>
            <p:nvPr/>
          </p:nvSpPr>
          <p:spPr>
            <a:xfrm>
              <a:off x="6550996" y="3228870"/>
              <a:ext cx="12375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Sun Glint Inter-Calibration</a:t>
              </a:r>
            </a:p>
          </p:txBody>
        </p:sp>
        <p:sp>
          <p:nvSpPr>
            <p:cNvPr id="241" name="Google Shape;311;p25"/>
            <p:cNvSpPr txBox="1"/>
            <p:nvPr/>
          </p:nvSpPr>
          <p:spPr>
            <a:xfrm>
              <a:off x="5914668" y="4119163"/>
              <a:ext cx="129663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Radiative Transfer Module</a:t>
              </a:r>
            </a:p>
          </p:txBody>
        </p:sp>
        <p:sp>
          <p:nvSpPr>
            <p:cNvPr id="242" name="Google Shape;311;p25"/>
            <p:cNvSpPr txBox="1"/>
            <p:nvPr/>
          </p:nvSpPr>
          <p:spPr>
            <a:xfrm>
              <a:off x="6276612" y="3698517"/>
              <a:ext cx="141669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Snow and Ice Inter-Calibration</a:t>
              </a:r>
            </a:p>
          </p:txBody>
        </p:sp>
        <p:grpSp>
          <p:nvGrpSpPr>
            <p:cNvPr id="243" name="Google Shape;6794;p51"/>
            <p:cNvGrpSpPr/>
            <p:nvPr/>
          </p:nvGrpSpPr>
          <p:grpSpPr>
            <a:xfrm>
              <a:off x="4718833" y="4287766"/>
              <a:ext cx="220892" cy="209815"/>
              <a:chOff x="-31817400" y="3910025"/>
              <a:chExt cx="301675" cy="294075"/>
            </a:xfrm>
          </p:grpSpPr>
          <p:sp>
            <p:nvSpPr>
              <p:cNvPr id="339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4" name="Google Shape;8461;p54"/>
            <p:cNvGrpSpPr/>
            <p:nvPr/>
          </p:nvGrpSpPr>
          <p:grpSpPr>
            <a:xfrm>
              <a:off x="2855297" y="3152914"/>
              <a:ext cx="231621" cy="210319"/>
              <a:chOff x="-1592325" y="3957400"/>
              <a:chExt cx="293025" cy="277275"/>
            </a:xfrm>
          </p:grpSpPr>
          <p:sp>
            <p:nvSpPr>
              <p:cNvPr id="335" name="Google Shape;8462;p54"/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Google Shape;8463;p54"/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" name="Google Shape;8464;p54"/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" name="Google Shape;8465;p54"/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5" name="Google Shape;8461;p54"/>
            <p:cNvGrpSpPr/>
            <p:nvPr/>
          </p:nvGrpSpPr>
          <p:grpSpPr>
            <a:xfrm>
              <a:off x="3060920" y="3535572"/>
              <a:ext cx="231621" cy="210319"/>
              <a:chOff x="-1592325" y="3957400"/>
              <a:chExt cx="293025" cy="277275"/>
            </a:xfrm>
          </p:grpSpPr>
          <p:sp>
            <p:nvSpPr>
              <p:cNvPr id="331" name="Google Shape;8462;p54"/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2" name="Google Shape;8463;p54"/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3" name="Google Shape;8464;p54"/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4" name="Google Shape;8465;p54"/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6" name="Google Shape;6794;p51"/>
            <p:cNvGrpSpPr/>
            <p:nvPr/>
          </p:nvGrpSpPr>
          <p:grpSpPr>
            <a:xfrm>
              <a:off x="4240462" y="4264525"/>
              <a:ext cx="220892" cy="209815"/>
              <a:chOff x="-31817400" y="3910025"/>
              <a:chExt cx="301675" cy="294075"/>
            </a:xfrm>
          </p:grpSpPr>
          <p:sp>
            <p:nvSpPr>
              <p:cNvPr id="328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9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0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7" name="Google Shape;6794;p51"/>
            <p:cNvGrpSpPr/>
            <p:nvPr/>
          </p:nvGrpSpPr>
          <p:grpSpPr>
            <a:xfrm>
              <a:off x="3801176" y="4151543"/>
              <a:ext cx="220892" cy="209815"/>
              <a:chOff x="-31817400" y="3910025"/>
              <a:chExt cx="301675" cy="294075"/>
            </a:xfrm>
          </p:grpSpPr>
          <p:sp>
            <p:nvSpPr>
              <p:cNvPr id="325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7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8" name="Google Shape;6794;p51"/>
            <p:cNvGrpSpPr/>
            <p:nvPr/>
          </p:nvGrpSpPr>
          <p:grpSpPr>
            <a:xfrm>
              <a:off x="3378430" y="3888632"/>
              <a:ext cx="220892" cy="209815"/>
              <a:chOff x="-31817400" y="3910025"/>
              <a:chExt cx="301675" cy="294075"/>
            </a:xfrm>
          </p:grpSpPr>
          <p:sp>
            <p:nvSpPr>
              <p:cNvPr id="322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3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4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3738706" y="715815"/>
              <a:ext cx="351294" cy="310532"/>
              <a:chOff x="3263562" y="628231"/>
              <a:chExt cx="379745" cy="330479"/>
            </a:xfrm>
          </p:grpSpPr>
          <p:sp>
            <p:nvSpPr>
              <p:cNvPr id="319" name="Google Shape;5645;p48"/>
              <p:cNvSpPr/>
              <p:nvPr/>
            </p:nvSpPr>
            <p:spPr>
              <a:xfrm>
                <a:off x="3350961" y="812728"/>
                <a:ext cx="268967" cy="145982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6" extrusionOk="0">
                    <a:moveTo>
                      <a:pt x="8589" y="0"/>
                    </a:moveTo>
                    <a:cubicBezTo>
                      <a:pt x="7469" y="3"/>
                      <a:pt x="6385" y="407"/>
                      <a:pt x="5536" y="1138"/>
                    </a:cubicBezTo>
                    <a:cubicBezTo>
                      <a:pt x="4819" y="1759"/>
                      <a:pt x="4289" y="2566"/>
                      <a:pt x="4006" y="3469"/>
                    </a:cubicBezTo>
                    <a:lnTo>
                      <a:pt x="3891" y="3469"/>
                    </a:lnTo>
                    <a:cubicBezTo>
                      <a:pt x="1747" y="3469"/>
                      <a:pt x="1" y="5294"/>
                      <a:pt x="1" y="7537"/>
                    </a:cubicBezTo>
                    <a:cubicBezTo>
                      <a:pt x="1" y="9781"/>
                      <a:pt x="1744" y="11605"/>
                      <a:pt x="3891" y="11605"/>
                    </a:cubicBezTo>
                    <a:lnTo>
                      <a:pt x="14798" y="11605"/>
                    </a:lnTo>
                    <a:cubicBezTo>
                      <a:pt x="17264" y="11605"/>
                      <a:pt x="19273" y="9507"/>
                      <a:pt x="19273" y="6923"/>
                    </a:cubicBezTo>
                    <a:cubicBezTo>
                      <a:pt x="19273" y="6044"/>
                      <a:pt x="19035" y="5182"/>
                      <a:pt x="18583" y="4430"/>
                    </a:cubicBezTo>
                    <a:cubicBezTo>
                      <a:pt x="18153" y="3707"/>
                      <a:pt x="17529" y="3117"/>
                      <a:pt x="16783" y="2728"/>
                    </a:cubicBezTo>
                    <a:cubicBezTo>
                      <a:pt x="16161" y="2404"/>
                      <a:pt x="15479" y="2243"/>
                      <a:pt x="14797" y="2243"/>
                    </a:cubicBezTo>
                    <a:cubicBezTo>
                      <a:pt x="14134" y="2243"/>
                      <a:pt x="13470" y="2395"/>
                      <a:pt x="12862" y="2701"/>
                    </a:cubicBezTo>
                    <a:cubicBezTo>
                      <a:pt x="12233" y="1442"/>
                      <a:pt x="11118" y="512"/>
                      <a:pt x="9784" y="157"/>
                    </a:cubicBezTo>
                    <a:cubicBezTo>
                      <a:pt x="9393" y="54"/>
                      <a:pt x="8992" y="0"/>
                      <a:pt x="8589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320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3501768" y="628231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3264792" y="65785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0" name="Picture 24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4284036" y="773635"/>
              <a:ext cx="214202" cy="161710"/>
            </a:xfrm>
            <a:prstGeom prst="rect">
              <a:avLst/>
            </a:prstGeom>
          </p:spPr>
        </p:pic>
        <p:grpSp>
          <p:nvGrpSpPr>
            <p:cNvPr id="251" name="Group 250"/>
            <p:cNvGrpSpPr/>
            <p:nvPr/>
          </p:nvGrpSpPr>
          <p:grpSpPr>
            <a:xfrm>
              <a:off x="4671995" y="674790"/>
              <a:ext cx="311013" cy="262153"/>
              <a:chOff x="4288062" y="575620"/>
              <a:chExt cx="336202" cy="278993"/>
            </a:xfrm>
          </p:grpSpPr>
          <p:pic>
            <p:nvPicPr>
              <p:cNvPr id="316" name="Picture 315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673" t="41448" r="5527" b="18356"/>
              <a:stretch/>
            </p:blipFill>
            <p:spPr>
              <a:xfrm>
                <a:off x="4339968" y="749799"/>
                <a:ext cx="231550" cy="104814"/>
              </a:xfrm>
              <a:prstGeom prst="rect">
                <a:avLst/>
              </a:prstGeom>
            </p:spPr>
          </p:pic>
          <p:pic>
            <p:nvPicPr>
              <p:cNvPr id="317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1079353">
                <a:off x="4482725" y="57562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4289292" y="57844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2" name="Picture 10" descr="Transparent Moon And Stars Clipart Black And White - Full Moon And Stars  Icon, HD Png Download , Transparent Png Image | PNG.ToolXoX.com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033" y="854491"/>
              <a:ext cx="209559" cy="18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3" name="Group 252"/>
            <p:cNvGrpSpPr/>
            <p:nvPr/>
          </p:nvGrpSpPr>
          <p:grpSpPr>
            <a:xfrm>
              <a:off x="5558965" y="916206"/>
              <a:ext cx="341554" cy="328234"/>
              <a:chOff x="5231241" y="841495"/>
              <a:chExt cx="369216" cy="349318"/>
            </a:xfrm>
          </p:grpSpPr>
          <p:pic>
            <p:nvPicPr>
              <p:cNvPr id="313" name="Picture 10" descr="Transparent Moon And Stars Clipart Black And White - Full Moon And Stars  Icon, HD Png Download , Transparent Png Image | PNG.ToolXoX.com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241" y="993421"/>
                <a:ext cx="226531" cy="197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349485">
                <a:off x="5458918" y="9626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8144797">
                <a:off x="5255289" y="8402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4" name="Picture 25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209" b="22069"/>
            <a:stretch/>
          </p:blipFill>
          <p:spPr>
            <a:xfrm rot="21264185">
              <a:off x="5871558" y="1394308"/>
              <a:ext cx="248223" cy="140492"/>
            </a:xfrm>
            <a:prstGeom prst="rect">
              <a:avLst/>
            </a:prstGeom>
          </p:spPr>
        </p:pic>
        <p:grpSp>
          <p:nvGrpSpPr>
            <p:cNvPr id="255" name="Group 254"/>
            <p:cNvGrpSpPr/>
            <p:nvPr/>
          </p:nvGrpSpPr>
          <p:grpSpPr>
            <a:xfrm>
              <a:off x="6044264" y="1680134"/>
              <a:ext cx="321143" cy="331646"/>
              <a:chOff x="5755844" y="1654494"/>
              <a:chExt cx="347152" cy="352949"/>
            </a:xfrm>
          </p:grpSpPr>
          <p:pic>
            <p:nvPicPr>
              <p:cNvPr id="310" name="Picture 309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2209" b="22069"/>
              <a:stretch/>
            </p:blipFill>
            <p:spPr>
              <a:xfrm rot="21264185">
                <a:off x="5826809" y="1857926"/>
                <a:ext cx="268326" cy="149517"/>
              </a:xfrm>
              <a:prstGeom prst="rect">
                <a:avLst/>
              </a:prstGeom>
            </p:spPr>
          </p:pic>
          <p:pic>
            <p:nvPicPr>
              <p:cNvPr id="311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1457" y="165449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757074" y="1686858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6" name="Google Shape;5645;p48"/>
            <p:cNvSpPr/>
            <p:nvPr/>
          </p:nvSpPr>
          <p:spPr>
            <a:xfrm>
              <a:off x="3407527" y="1110243"/>
              <a:ext cx="248816" cy="137171"/>
            </a:xfrm>
            <a:custGeom>
              <a:avLst/>
              <a:gdLst/>
              <a:ahLst/>
              <a:cxnLst/>
              <a:rect l="l" t="t" r="r" b="b"/>
              <a:pathLst>
                <a:path w="19273" h="11606" extrusionOk="0">
                  <a:moveTo>
                    <a:pt x="8589" y="0"/>
                  </a:moveTo>
                  <a:cubicBezTo>
                    <a:pt x="7469" y="3"/>
                    <a:pt x="6385" y="407"/>
                    <a:pt x="5536" y="1138"/>
                  </a:cubicBezTo>
                  <a:cubicBezTo>
                    <a:pt x="4819" y="1759"/>
                    <a:pt x="4289" y="2566"/>
                    <a:pt x="4006" y="3469"/>
                  </a:cubicBezTo>
                  <a:lnTo>
                    <a:pt x="3891" y="3469"/>
                  </a:lnTo>
                  <a:cubicBezTo>
                    <a:pt x="1747" y="3469"/>
                    <a:pt x="1" y="5294"/>
                    <a:pt x="1" y="7537"/>
                  </a:cubicBezTo>
                  <a:cubicBezTo>
                    <a:pt x="1" y="9781"/>
                    <a:pt x="1744" y="11605"/>
                    <a:pt x="3891" y="11605"/>
                  </a:cubicBezTo>
                  <a:lnTo>
                    <a:pt x="14798" y="11605"/>
                  </a:lnTo>
                  <a:cubicBezTo>
                    <a:pt x="17264" y="11605"/>
                    <a:pt x="19273" y="9507"/>
                    <a:pt x="19273" y="6923"/>
                  </a:cubicBezTo>
                  <a:cubicBezTo>
                    <a:pt x="19273" y="6044"/>
                    <a:pt x="19035" y="5182"/>
                    <a:pt x="18583" y="4430"/>
                  </a:cubicBezTo>
                  <a:cubicBezTo>
                    <a:pt x="18153" y="3707"/>
                    <a:pt x="17529" y="3117"/>
                    <a:pt x="16783" y="2728"/>
                  </a:cubicBezTo>
                  <a:cubicBezTo>
                    <a:pt x="16161" y="2404"/>
                    <a:pt x="15479" y="2243"/>
                    <a:pt x="14797" y="2243"/>
                  </a:cubicBezTo>
                  <a:cubicBezTo>
                    <a:pt x="14134" y="2243"/>
                    <a:pt x="13470" y="2395"/>
                    <a:pt x="12862" y="2701"/>
                  </a:cubicBezTo>
                  <a:cubicBezTo>
                    <a:pt x="12233" y="1442"/>
                    <a:pt x="11118" y="512"/>
                    <a:pt x="9784" y="157"/>
                  </a:cubicBezTo>
                  <a:cubicBezTo>
                    <a:pt x="9393" y="54"/>
                    <a:pt x="8992" y="0"/>
                    <a:pt x="85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5764026" y="3418774"/>
              <a:ext cx="344604" cy="340134"/>
              <a:chOff x="5452910" y="3504817"/>
              <a:chExt cx="372513" cy="361983"/>
            </a:xfrm>
          </p:grpSpPr>
          <p:pic>
            <p:nvPicPr>
              <p:cNvPr id="307" name="Picture 18" descr="Antarctica Icons - Free SVG &amp; PNG Antarctica Images - Noun Project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6" t="26912" r="24638" b="26649"/>
              <a:stretch/>
            </p:blipFill>
            <p:spPr bwMode="auto">
              <a:xfrm>
                <a:off x="5554402" y="3651791"/>
                <a:ext cx="242457" cy="215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683884" y="3504817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454140" y="35474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8" name="Picture 20" descr="forecast Icon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750" y="2198201"/>
              <a:ext cx="226549" cy="23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9" name="Group 258"/>
            <p:cNvGrpSpPr/>
            <p:nvPr/>
          </p:nvGrpSpPr>
          <p:grpSpPr>
            <a:xfrm>
              <a:off x="2985387" y="1297990"/>
              <a:ext cx="462258" cy="320503"/>
              <a:chOff x="7931209" y="3385290"/>
              <a:chExt cx="1029911" cy="577478"/>
            </a:xfrm>
          </p:grpSpPr>
          <p:pic>
            <p:nvPicPr>
              <p:cNvPr id="304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675708">
                <a:off x="8257902" y="3384277"/>
                <a:ext cx="116477" cy="118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4" descr="Satellite Orbiting the Earth Icon or Logo Stock Vector - Illustration of  flat, graphic: 138217795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7931209" y="3492749"/>
                <a:ext cx="1029911" cy="397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6" name="Oval 305"/>
              <p:cNvSpPr/>
              <p:nvPr/>
            </p:nvSpPr>
            <p:spPr>
              <a:xfrm rot="20111990">
                <a:off x="8353368" y="3398952"/>
                <a:ext cx="205491" cy="563816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6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260" name="Group 259"/>
            <p:cNvGrpSpPr/>
            <p:nvPr/>
          </p:nvGrpSpPr>
          <p:grpSpPr>
            <a:xfrm>
              <a:off x="2756306" y="1749977"/>
              <a:ext cx="484044" cy="246870"/>
              <a:chOff x="6612480" y="880368"/>
              <a:chExt cx="1991069" cy="812857"/>
            </a:xfrm>
          </p:grpSpPr>
          <p:pic>
            <p:nvPicPr>
              <p:cNvPr id="302" name="Picture 24" descr="Satellite Orbiting the Earth Icon or Logo Stock Vector - Illustration of  flat, graphic: 138217795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6612480" y="880368"/>
                <a:ext cx="1991069" cy="812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302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1257158">
                <a:off x="7979890" y="1098541"/>
                <a:ext cx="318660" cy="548385"/>
              </a:xfrm>
              <a:prstGeom prst="rect">
                <a:avLst/>
              </a:prstGeom>
            </p:spPr>
          </p:pic>
        </p:grpSp>
        <p:grpSp>
          <p:nvGrpSpPr>
            <p:cNvPr id="261" name="Group 260"/>
            <p:cNvGrpSpPr/>
            <p:nvPr/>
          </p:nvGrpSpPr>
          <p:grpSpPr>
            <a:xfrm>
              <a:off x="2674254" y="2585357"/>
              <a:ext cx="350184" cy="322117"/>
              <a:chOff x="2112901" y="2617865"/>
              <a:chExt cx="378545" cy="342808"/>
            </a:xfrm>
          </p:grpSpPr>
          <p:pic>
            <p:nvPicPr>
              <p:cNvPr id="299" name="Picture 20" descr="forecast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3734" y="2715776"/>
                <a:ext cx="244897" cy="24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2349907" y="26178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2114131" y="2631762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2" name="Group 261"/>
            <p:cNvGrpSpPr/>
            <p:nvPr/>
          </p:nvGrpSpPr>
          <p:grpSpPr>
            <a:xfrm>
              <a:off x="6065569" y="3097346"/>
              <a:ext cx="387380" cy="297418"/>
              <a:chOff x="5691141" y="3124964"/>
              <a:chExt cx="418754" cy="316523"/>
            </a:xfrm>
          </p:grpSpPr>
          <p:pic>
            <p:nvPicPr>
              <p:cNvPr id="284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8356" y="312496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5692371" y="313932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6" name="Google Shape;7912;p53"/>
              <p:cNvGrpSpPr/>
              <p:nvPr/>
            </p:nvGrpSpPr>
            <p:grpSpPr>
              <a:xfrm>
                <a:off x="5820157" y="3277109"/>
                <a:ext cx="185434" cy="164378"/>
                <a:chOff x="-21322300" y="4077125"/>
                <a:chExt cx="307200" cy="285925"/>
              </a:xfrm>
              <a:solidFill>
                <a:schemeClr val="accent6">
                  <a:lumMod val="10000"/>
                </a:schemeClr>
              </a:solidFill>
            </p:grpSpPr>
            <p:sp>
              <p:nvSpPr>
                <p:cNvPr id="287" name="Google Shape;7913;p53"/>
                <p:cNvSpPr/>
                <p:nvPr/>
              </p:nvSpPr>
              <p:spPr>
                <a:xfrm>
                  <a:off x="-21177375" y="4077125"/>
                  <a:ext cx="173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112" extrusionOk="0">
                      <a:moveTo>
                        <a:pt x="347" y="0"/>
                      </a:moveTo>
                      <a:cubicBezTo>
                        <a:pt x="158" y="0"/>
                        <a:pt x="0" y="158"/>
                        <a:pt x="0" y="347"/>
                      </a:cubicBezTo>
                      <a:lnTo>
                        <a:pt x="0" y="1764"/>
                      </a:lnTo>
                      <a:cubicBezTo>
                        <a:pt x="0" y="1953"/>
                        <a:pt x="158" y="2111"/>
                        <a:pt x="347" y="2111"/>
                      </a:cubicBezTo>
                      <a:cubicBezTo>
                        <a:pt x="536" y="2111"/>
                        <a:pt x="693" y="1953"/>
                        <a:pt x="693" y="1764"/>
                      </a:cubicBezTo>
                      <a:lnTo>
                        <a:pt x="693" y="347"/>
                      </a:lnTo>
                      <a:cubicBezTo>
                        <a:pt x="693" y="158"/>
                        <a:pt x="536" y="0"/>
                        <a:pt x="3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7914;p53"/>
                <p:cNvSpPr/>
                <p:nvPr/>
              </p:nvSpPr>
              <p:spPr>
                <a:xfrm>
                  <a:off x="-21279775" y="4117475"/>
                  <a:ext cx="465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0" h="1781" extrusionOk="0">
                      <a:moveTo>
                        <a:pt x="410" y="1"/>
                      </a:moveTo>
                      <a:cubicBezTo>
                        <a:pt x="323" y="1"/>
                        <a:pt x="237" y="40"/>
                        <a:pt x="158" y="119"/>
                      </a:cubicBezTo>
                      <a:cubicBezTo>
                        <a:pt x="0" y="276"/>
                        <a:pt x="0" y="466"/>
                        <a:pt x="158" y="623"/>
                      </a:cubicBezTo>
                      <a:lnTo>
                        <a:pt x="1166" y="1663"/>
                      </a:lnTo>
                      <a:cubicBezTo>
                        <a:pt x="1261" y="1741"/>
                        <a:pt x="1355" y="1781"/>
                        <a:pt x="1446" y="1781"/>
                      </a:cubicBezTo>
                      <a:cubicBezTo>
                        <a:pt x="1536" y="1781"/>
                        <a:pt x="1623" y="1741"/>
                        <a:pt x="1702" y="1663"/>
                      </a:cubicBezTo>
                      <a:cubicBezTo>
                        <a:pt x="1859" y="1505"/>
                        <a:pt x="1859" y="1285"/>
                        <a:pt x="1702" y="1127"/>
                      </a:cubicBezTo>
                      <a:lnTo>
                        <a:pt x="662" y="119"/>
                      </a:lnTo>
                      <a:cubicBezTo>
                        <a:pt x="583" y="40"/>
                        <a:pt x="497" y="1"/>
                        <a:pt x="4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7915;p53"/>
                <p:cNvSpPr/>
                <p:nvPr/>
              </p:nvSpPr>
              <p:spPr>
                <a:xfrm>
                  <a:off x="-21103350" y="4117475"/>
                  <a:ext cx="457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" h="1781" extrusionOk="0">
                      <a:moveTo>
                        <a:pt x="1418" y="1"/>
                      </a:moveTo>
                      <a:cubicBezTo>
                        <a:pt x="1332" y="1"/>
                        <a:pt x="1245" y="40"/>
                        <a:pt x="1166" y="119"/>
                      </a:cubicBezTo>
                      <a:lnTo>
                        <a:pt x="158" y="1127"/>
                      </a:lnTo>
                      <a:cubicBezTo>
                        <a:pt x="1" y="1285"/>
                        <a:pt x="1" y="1474"/>
                        <a:pt x="158" y="1663"/>
                      </a:cubicBezTo>
                      <a:cubicBezTo>
                        <a:pt x="237" y="1741"/>
                        <a:pt x="331" y="1781"/>
                        <a:pt x="422" y="1781"/>
                      </a:cubicBezTo>
                      <a:cubicBezTo>
                        <a:pt x="513" y="1781"/>
                        <a:pt x="599" y="1741"/>
                        <a:pt x="662" y="1663"/>
                      </a:cubicBezTo>
                      <a:lnTo>
                        <a:pt x="1670" y="623"/>
                      </a:lnTo>
                      <a:cubicBezTo>
                        <a:pt x="1828" y="466"/>
                        <a:pt x="1828" y="276"/>
                        <a:pt x="1670" y="119"/>
                      </a:cubicBezTo>
                      <a:cubicBezTo>
                        <a:pt x="1592" y="40"/>
                        <a:pt x="1505" y="1"/>
                        <a:pt x="14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7916;p53"/>
                <p:cNvSpPr/>
                <p:nvPr/>
              </p:nvSpPr>
              <p:spPr>
                <a:xfrm>
                  <a:off x="-21137225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670" y="1"/>
                      </a:moveTo>
                      <a:cubicBezTo>
                        <a:pt x="536" y="1"/>
                        <a:pt x="417" y="89"/>
                        <a:pt x="347" y="227"/>
                      </a:cubicBezTo>
                      <a:lnTo>
                        <a:pt x="95" y="888"/>
                      </a:lnTo>
                      <a:cubicBezTo>
                        <a:pt x="1" y="1109"/>
                        <a:pt x="127" y="1298"/>
                        <a:pt x="284" y="1361"/>
                      </a:cubicBezTo>
                      <a:cubicBezTo>
                        <a:pt x="335" y="1386"/>
                        <a:pt x="386" y="1398"/>
                        <a:pt x="435" y="1398"/>
                      </a:cubicBezTo>
                      <a:cubicBezTo>
                        <a:pt x="568" y="1398"/>
                        <a:pt x="688" y="1310"/>
                        <a:pt x="757" y="1172"/>
                      </a:cubicBezTo>
                      <a:lnTo>
                        <a:pt x="1041" y="510"/>
                      </a:lnTo>
                      <a:cubicBezTo>
                        <a:pt x="1104" y="321"/>
                        <a:pt x="1041" y="101"/>
                        <a:pt x="820" y="38"/>
                      </a:cubicBezTo>
                      <a:cubicBezTo>
                        <a:pt x="769" y="13"/>
                        <a:pt x="719" y="1"/>
                        <a:pt x="67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7917;p53"/>
                <p:cNvSpPr/>
                <p:nvPr/>
              </p:nvSpPr>
              <p:spPr>
                <a:xfrm>
                  <a:off x="-21227800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434" y="1"/>
                      </a:moveTo>
                      <a:cubicBezTo>
                        <a:pt x="386" y="1"/>
                        <a:pt x="335" y="13"/>
                        <a:pt x="284" y="38"/>
                      </a:cubicBezTo>
                      <a:cubicBezTo>
                        <a:pt x="95" y="101"/>
                        <a:pt x="1" y="321"/>
                        <a:pt x="95" y="510"/>
                      </a:cubicBezTo>
                      <a:lnTo>
                        <a:pt x="347" y="1172"/>
                      </a:lnTo>
                      <a:cubicBezTo>
                        <a:pt x="417" y="1310"/>
                        <a:pt x="536" y="1398"/>
                        <a:pt x="670" y="1398"/>
                      </a:cubicBezTo>
                      <a:cubicBezTo>
                        <a:pt x="719" y="1398"/>
                        <a:pt x="769" y="1386"/>
                        <a:pt x="820" y="1361"/>
                      </a:cubicBezTo>
                      <a:cubicBezTo>
                        <a:pt x="1040" y="1298"/>
                        <a:pt x="1103" y="1109"/>
                        <a:pt x="1040" y="888"/>
                      </a:cubicBezTo>
                      <a:lnTo>
                        <a:pt x="757" y="227"/>
                      </a:lnTo>
                      <a:cubicBezTo>
                        <a:pt x="688" y="89"/>
                        <a:pt x="568" y="1"/>
                        <a:pt x="43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7918;p53"/>
                <p:cNvSpPr/>
                <p:nvPr/>
              </p:nvSpPr>
              <p:spPr>
                <a:xfrm>
                  <a:off x="-21319950" y="4219675"/>
                  <a:ext cx="53600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797" y="725"/>
                      </a:lnTo>
                      <a:cubicBezTo>
                        <a:pt x="1986" y="725"/>
                        <a:pt x="2143" y="568"/>
                        <a:pt x="2143" y="347"/>
                      </a:cubicBezTo>
                      <a:cubicBezTo>
                        <a:pt x="2143" y="158"/>
                        <a:pt x="1986" y="1"/>
                        <a:pt x="179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7919;p53"/>
                <p:cNvSpPr/>
                <p:nvPr/>
              </p:nvSpPr>
              <p:spPr>
                <a:xfrm>
                  <a:off x="-21070275" y="4219675"/>
                  <a:ext cx="5437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828" y="725"/>
                      </a:lnTo>
                      <a:cubicBezTo>
                        <a:pt x="2017" y="725"/>
                        <a:pt x="2175" y="568"/>
                        <a:pt x="2175" y="347"/>
                      </a:cubicBezTo>
                      <a:cubicBezTo>
                        <a:pt x="2175" y="158"/>
                        <a:pt x="2017" y="1"/>
                        <a:pt x="182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7920;p53"/>
                <p:cNvSpPr/>
                <p:nvPr/>
              </p:nvSpPr>
              <p:spPr>
                <a:xfrm>
                  <a:off x="-21078925" y="4171825"/>
                  <a:ext cx="370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" h="1007" extrusionOk="0">
                      <a:moveTo>
                        <a:pt x="1086" y="1"/>
                      </a:moveTo>
                      <a:cubicBezTo>
                        <a:pt x="1040" y="1"/>
                        <a:pt x="993" y="9"/>
                        <a:pt x="945" y="24"/>
                      </a:cubicBezTo>
                      <a:lnTo>
                        <a:pt x="284" y="308"/>
                      </a:lnTo>
                      <a:cubicBezTo>
                        <a:pt x="63" y="371"/>
                        <a:pt x="0" y="623"/>
                        <a:pt x="63" y="780"/>
                      </a:cubicBezTo>
                      <a:cubicBezTo>
                        <a:pt x="132" y="919"/>
                        <a:pt x="252" y="1006"/>
                        <a:pt x="386" y="1006"/>
                      </a:cubicBezTo>
                      <a:cubicBezTo>
                        <a:pt x="435" y="1006"/>
                        <a:pt x="485" y="995"/>
                        <a:pt x="536" y="969"/>
                      </a:cubicBezTo>
                      <a:lnTo>
                        <a:pt x="1229" y="686"/>
                      </a:lnTo>
                      <a:cubicBezTo>
                        <a:pt x="1418" y="623"/>
                        <a:pt x="1481" y="434"/>
                        <a:pt x="1418" y="213"/>
                      </a:cubicBezTo>
                      <a:cubicBezTo>
                        <a:pt x="1347" y="72"/>
                        <a:pt x="1223" y="1"/>
                        <a:pt x="108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7921;p53"/>
                <p:cNvSpPr/>
                <p:nvPr/>
              </p:nvSpPr>
              <p:spPr>
                <a:xfrm>
                  <a:off x="-21294750" y="4172625"/>
                  <a:ext cx="37850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" h="1006" extrusionOk="0">
                      <a:moveTo>
                        <a:pt x="414" y="1"/>
                      </a:moveTo>
                      <a:cubicBezTo>
                        <a:pt x="263" y="1"/>
                        <a:pt x="143" y="77"/>
                        <a:pt x="95" y="244"/>
                      </a:cubicBezTo>
                      <a:cubicBezTo>
                        <a:pt x="1" y="402"/>
                        <a:pt x="127" y="622"/>
                        <a:pt x="284" y="717"/>
                      </a:cubicBezTo>
                      <a:lnTo>
                        <a:pt x="946" y="969"/>
                      </a:lnTo>
                      <a:cubicBezTo>
                        <a:pt x="997" y="994"/>
                        <a:pt x="1050" y="1006"/>
                        <a:pt x="1101" y="1006"/>
                      </a:cubicBezTo>
                      <a:cubicBezTo>
                        <a:pt x="1242" y="1006"/>
                        <a:pt x="1372" y="918"/>
                        <a:pt x="1419" y="780"/>
                      </a:cubicBezTo>
                      <a:cubicBezTo>
                        <a:pt x="1513" y="591"/>
                        <a:pt x="1419" y="402"/>
                        <a:pt x="1230" y="307"/>
                      </a:cubicBezTo>
                      <a:lnTo>
                        <a:pt x="568" y="24"/>
                      </a:lnTo>
                      <a:cubicBezTo>
                        <a:pt x="514" y="8"/>
                        <a:pt x="463" y="1"/>
                        <a:pt x="41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7922;p53"/>
                <p:cNvSpPr/>
                <p:nvPr/>
              </p:nvSpPr>
              <p:spPr>
                <a:xfrm>
                  <a:off x="-21321525" y="4328375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630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103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103"/>
                        <a:pt x="11563" y="1166"/>
                        <a:pt x="11721" y="1260"/>
                      </a:cubicBezTo>
                      <a:cubicBezTo>
                        <a:pt x="11766" y="1276"/>
                        <a:pt x="11812" y="1284"/>
                        <a:pt x="11857" y="1284"/>
                      </a:cubicBezTo>
                      <a:cubicBezTo>
                        <a:pt x="11996" y="1284"/>
                        <a:pt x="12122" y="1207"/>
                        <a:pt x="12193" y="1040"/>
                      </a:cubicBezTo>
                      <a:cubicBezTo>
                        <a:pt x="12256" y="819"/>
                        <a:pt x="12193" y="567"/>
                        <a:pt x="11973" y="536"/>
                      </a:cubicBezTo>
                      <a:cubicBezTo>
                        <a:pt x="11878" y="504"/>
                        <a:pt x="11784" y="473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2"/>
                        <a:pt x="8546" y="638"/>
                        <a:pt x="8239" y="638"/>
                      </a:cubicBezTo>
                      <a:cubicBezTo>
                        <a:pt x="7932" y="638"/>
                        <a:pt x="7625" y="552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2"/>
                        <a:pt x="4293" y="638"/>
                        <a:pt x="3986" y="638"/>
                      </a:cubicBezTo>
                      <a:cubicBezTo>
                        <a:pt x="3679" y="638"/>
                        <a:pt x="3372" y="552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7923;p53"/>
                <p:cNvSpPr/>
                <p:nvPr/>
              </p:nvSpPr>
              <p:spPr>
                <a:xfrm>
                  <a:off x="-21321525" y="4292150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599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071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071"/>
                        <a:pt x="11563" y="1166"/>
                        <a:pt x="11721" y="1229"/>
                      </a:cubicBezTo>
                      <a:cubicBezTo>
                        <a:pt x="11771" y="1254"/>
                        <a:pt x="11822" y="1266"/>
                        <a:pt x="11871" y="1266"/>
                      </a:cubicBezTo>
                      <a:cubicBezTo>
                        <a:pt x="12004" y="1266"/>
                        <a:pt x="12124" y="1178"/>
                        <a:pt x="12193" y="1040"/>
                      </a:cubicBezTo>
                      <a:cubicBezTo>
                        <a:pt x="12256" y="819"/>
                        <a:pt x="12193" y="599"/>
                        <a:pt x="11973" y="536"/>
                      </a:cubicBezTo>
                      <a:cubicBezTo>
                        <a:pt x="11878" y="504"/>
                        <a:pt x="11784" y="441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1"/>
                        <a:pt x="8546" y="638"/>
                        <a:pt x="8239" y="638"/>
                      </a:cubicBezTo>
                      <a:cubicBezTo>
                        <a:pt x="7932" y="638"/>
                        <a:pt x="7625" y="551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1"/>
                        <a:pt x="4293" y="638"/>
                        <a:pt x="3986" y="638"/>
                      </a:cubicBezTo>
                      <a:cubicBezTo>
                        <a:pt x="3679" y="638"/>
                        <a:pt x="3372" y="551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7924;p53"/>
                <p:cNvSpPr/>
                <p:nvPr/>
              </p:nvSpPr>
              <p:spPr>
                <a:xfrm>
                  <a:off x="-21322300" y="4148000"/>
                  <a:ext cx="307200" cy="14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5735" extrusionOk="0">
                      <a:moveTo>
                        <a:pt x="6175" y="1"/>
                      </a:moveTo>
                      <a:cubicBezTo>
                        <a:pt x="4411" y="1"/>
                        <a:pt x="2962" y="1450"/>
                        <a:pt x="2962" y="3214"/>
                      </a:cubicBezTo>
                      <a:cubicBezTo>
                        <a:pt x="2962" y="3813"/>
                        <a:pt x="3151" y="4380"/>
                        <a:pt x="3434" y="4884"/>
                      </a:cubicBezTo>
                      <a:cubicBezTo>
                        <a:pt x="3308" y="4852"/>
                        <a:pt x="3245" y="4789"/>
                        <a:pt x="3119" y="4726"/>
                      </a:cubicBezTo>
                      <a:cubicBezTo>
                        <a:pt x="2725" y="4474"/>
                        <a:pt x="2284" y="4348"/>
                        <a:pt x="1843" y="4348"/>
                      </a:cubicBezTo>
                      <a:cubicBezTo>
                        <a:pt x="1402" y="4348"/>
                        <a:pt x="961" y="4474"/>
                        <a:pt x="567" y="4726"/>
                      </a:cubicBezTo>
                      <a:cubicBezTo>
                        <a:pt x="473" y="4758"/>
                        <a:pt x="347" y="4852"/>
                        <a:pt x="284" y="4884"/>
                      </a:cubicBezTo>
                      <a:cubicBezTo>
                        <a:pt x="95" y="4947"/>
                        <a:pt x="0" y="5167"/>
                        <a:pt x="95" y="5356"/>
                      </a:cubicBezTo>
                      <a:cubicBezTo>
                        <a:pt x="141" y="5495"/>
                        <a:pt x="255" y="5583"/>
                        <a:pt x="399" y="5583"/>
                      </a:cubicBezTo>
                      <a:cubicBezTo>
                        <a:pt x="451" y="5583"/>
                        <a:pt x="508" y="5571"/>
                        <a:pt x="567" y="5545"/>
                      </a:cubicBezTo>
                      <a:cubicBezTo>
                        <a:pt x="725" y="5514"/>
                        <a:pt x="882" y="5419"/>
                        <a:pt x="977" y="5356"/>
                      </a:cubicBezTo>
                      <a:cubicBezTo>
                        <a:pt x="1245" y="5183"/>
                        <a:pt x="1552" y="5097"/>
                        <a:pt x="1855" y="5097"/>
                      </a:cubicBezTo>
                      <a:cubicBezTo>
                        <a:pt x="2158" y="5097"/>
                        <a:pt x="2458" y="5183"/>
                        <a:pt x="2710" y="5356"/>
                      </a:cubicBezTo>
                      <a:cubicBezTo>
                        <a:pt x="3103" y="5608"/>
                        <a:pt x="3552" y="5735"/>
                        <a:pt x="3993" y="5735"/>
                      </a:cubicBezTo>
                      <a:cubicBezTo>
                        <a:pt x="4435" y="5735"/>
                        <a:pt x="4868" y="5608"/>
                        <a:pt x="5230" y="5356"/>
                      </a:cubicBezTo>
                      <a:cubicBezTo>
                        <a:pt x="5498" y="5183"/>
                        <a:pt x="5805" y="5097"/>
                        <a:pt x="6108" y="5097"/>
                      </a:cubicBezTo>
                      <a:cubicBezTo>
                        <a:pt x="6411" y="5097"/>
                        <a:pt x="6711" y="5183"/>
                        <a:pt x="6963" y="5356"/>
                      </a:cubicBezTo>
                      <a:cubicBezTo>
                        <a:pt x="7341" y="5608"/>
                        <a:pt x="7790" y="5735"/>
                        <a:pt x="8235" y="5735"/>
                      </a:cubicBezTo>
                      <a:cubicBezTo>
                        <a:pt x="8680" y="5735"/>
                        <a:pt x="9121" y="5608"/>
                        <a:pt x="9483" y="5356"/>
                      </a:cubicBezTo>
                      <a:cubicBezTo>
                        <a:pt x="9751" y="5183"/>
                        <a:pt x="10058" y="5097"/>
                        <a:pt x="10369" y="5097"/>
                      </a:cubicBezTo>
                      <a:cubicBezTo>
                        <a:pt x="10680" y="5097"/>
                        <a:pt x="10995" y="5183"/>
                        <a:pt x="11279" y="5356"/>
                      </a:cubicBezTo>
                      <a:cubicBezTo>
                        <a:pt x="11437" y="5419"/>
                        <a:pt x="11531" y="5514"/>
                        <a:pt x="11689" y="5577"/>
                      </a:cubicBezTo>
                      <a:cubicBezTo>
                        <a:pt x="11748" y="5602"/>
                        <a:pt x="11804" y="5614"/>
                        <a:pt x="11857" y="5614"/>
                      </a:cubicBezTo>
                      <a:cubicBezTo>
                        <a:pt x="12001" y="5614"/>
                        <a:pt x="12115" y="5526"/>
                        <a:pt x="12161" y="5388"/>
                      </a:cubicBezTo>
                      <a:cubicBezTo>
                        <a:pt x="12287" y="5167"/>
                        <a:pt x="12224" y="4947"/>
                        <a:pt x="12004" y="4884"/>
                      </a:cubicBezTo>
                      <a:cubicBezTo>
                        <a:pt x="11909" y="4852"/>
                        <a:pt x="11815" y="4789"/>
                        <a:pt x="11689" y="4726"/>
                      </a:cubicBezTo>
                      <a:cubicBezTo>
                        <a:pt x="11295" y="4474"/>
                        <a:pt x="10854" y="4348"/>
                        <a:pt x="10413" y="4348"/>
                      </a:cubicBezTo>
                      <a:cubicBezTo>
                        <a:pt x="9972" y="4348"/>
                        <a:pt x="9530" y="4474"/>
                        <a:pt x="9137" y="4726"/>
                      </a:cubicBezTo>
                      <a:lnTo>
                        <a:pt x="8916" y="4852"/>
                      </a:lnTo>
                      <a:cubicBezTo>
                        <a:pt x="9168" y="4380"/>
                        <a:pt x="9389" y="3781"/>
                        <a:pt x="9389" y="3214"/>
                      </a:cubicBezTo>
                      <a:cubicBezTo>
                        <a:pt x="9389" y="1450"/>
                        <a:pt x="7971" y="1"/>
                        <a:pt x="617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63" name="Picture 36" descr="Blender Svg Png Icon Free Download (#481521) - OnlineWebFonts.COM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7" t="3556" r="22148" b="2889"/>
            <a:stretch/>
          </p:blipFill>
          <p:spPr bwMode="auto">
            <a:xfrm>
              <a:off x="6266761" y="2651059"/>
              <a:ext cx="159732" cy="27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4" descr="Templat Design Vector Hd PNG Images, Satellite Icon Design Template Vector  Isolated, Template Icons, Satellite Icons, Icon PNG Image For Free Download  | Disenos de unas, Arte en lienzo de bricolaje, Iconos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0385204">
              <a:off x="6281263" y="2622294"/>
              <a:ext cx="130935" cy="135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5" name="Rectangle 264"/>
            <p:cNvSpPr/>
            <p:nvPr/>
          </p:nvSpPr>
          <p:spPr>
            <a:xfrm rot="19461979">
              <a:off x="3821444" y="1652057"/>
              <a:ext cx="483724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 rot="20840411">
              <a:off x="4227720" y="1504686"/>
              <a:ext cx="323570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4469255" y="1477501"/>
              <a:ext cx="250907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LI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 rot="823197">
              <a:off x="4634112" y="1512964"/>
              <a:ext cx="477792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 rot="2353504">
              <a:off x="4998021" y="1666762"/>
              <a:ext cx="393266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OLCI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 rot="3683975">
              <a:off x="5145778" y="2021745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 rot="5608082">
              <a:off x="5309342" y="2524064"/>
              <a:ext cx="510920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AVHRR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 rot="7055292">
              <a:off x="5321466" y="2870781"/>
              <a:ext cx="33468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3MI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 rot="7707375">
              <a:off x="5146983" y="3112984"/>
              <a:ext cx="403976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CLIM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 rot="8829512">
              <a:off x="4958149" y="3299270"/>
              <a:ext cx="376955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MAP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 rot="15839416">
              <a:off x="3412135" y="2570762"/>
              <a:ext cx="49133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 rot="17051535">
              <a:off x="3498705" y="2266719"/>
              <a:ext cx="32866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 rot="17675616">
              <a:off x="3514422" y="2000718"/>
              <a:ext cx="48531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 rot="14213557">
              <a:off x="3478078" y="3000712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9" name="Google Shape;311;p25"/>
            <p:cNvSpPr txBox="1"/>
            <p:nvPr/>
          </p:nvSpPr>
          <p:spPr>
            <a:xfrm>
              <a:off x="6662673" y="2091238"/>
              <a:ext cx="922013" cy="356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Ray-Matching </a:t>
              </a:r>
            </a:p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Inter-Calibration</a:t>
              </a:r>
            </a:p>
          </p:txBody>
        </p:sp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21438" y="2186901"/>
              <a:ext cx="264913" cy="226514"/>
            </a:xfrm>
            <a:prstGeom prst="rect">
              <a:avLst/>
            </a:prstGeom>
          </p:spPr>
        </p:pic>
        <p:pic>
          <p:nvPicPr>
            <p:cNvPr id="281" name="Picture 280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20"/>
            <a:stretch/>
          </p:blipFill>
          <p:spPr>
            <a:xfrm>
              <a:off x="5543290" y="3893373"/>
              <a:ext cx="354547" cy="197062"/>
            </a:xfrm>
            <a:prstGeom prst="rect">
              <a:avLst/>
            </a:prstGeom>
          </p:spPr>
        </p:pic>
        <p:sp>
          <p:nvSpPr>
            <p:cNvPr id="282" name="Rectangle 281"/>
            <p:cNvSpPr/>
            <p:nvPr/>
          </p:nvSpPr>
          <p:spPr>
            <a:xfrm rot="9811702">
              <a:off x="4698535" y="3404101"/>
              <a:ext cx="40107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 rot="10800000">
              <a:off x="4382747" y="3447569"/>
              <a:ext cx="4700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UVNS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0211C9-5EA3-927B-0B68-A4123FCEB72B}"/>
              </a:ext>
            </a:extLst>
          </p:cNvPr>
          <p:cNvGrpSpPr/>
          <p:nvPr/>
        </p:nvGrpSpPr>
        <p:grpSpPr>
          <a:xfrm>
            <a:off x="1927193" y="637852"/>
            <a:ext cx="8335354" cy="6161907"/>
            <a:chOff x="1490148" y="211809"/>
            <a:chExt cx="6374159" cy="47341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E880A8-D59A-1567-C5FE-1B18D0989336}"/>
                </a:ext>
              </a:extLst>
            </p:cNvPr>
            <p:cNvGrpSpPr/>
            <p:nvPr/>
          </p:nvGrpSpPr>
          <p:grpSpPr>
            <a:xfrm>
              <a:off x="2484686" y="419422"/>
              <a:ext cx="4236677" cy="4313501"/>
              <a:chOff x="2165324" y="482491"/>
              <a:chExt cx="4579801" cy="4590582"/>
            </a:xfrm>
          </p:grpSpPr>
          <p:sp>
            <p:nvSpPr>
              <p:cNvPr id="431" name="Google Shape;242;p24">
                <a:extLst>
                  <a:ext uri="{FF2B5EF4-FFF2-40B4-BE49-F238E27FC236}">
                    <a16:creationId xmlns:a16="http://schemas.microsoft.com/office/drawing/2014/main" id="{FB7BE92C-2EAF-580C-352C-0EDCB2CB64D4}"/>
                  </a:ext>
                </a:extLst>
              </p:cNvPr>
              <p:cNvSpPr/>
              <p:nvPr/>
            </p:nvSpPr>
            <p:spPr>
              <a:xfrm rot="508489">
                <a:off x="4471144" y="1461006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234;p24">
                <a:extLst>
                  <a:ext uri="{FF2B5EF4-FFF2-40B4-BE49-F238E27FC236}">
                    <a16:creationId xmlns:a16="http://schemas.microsoft.com/office/drawing/2014/main" id="{D4791C7D-4A08-7090-7A3A-6241CDFF60D4}"/>
                  </a:ext>
                </a:extLst>
              </p:cNvPr>
              <p:cNvSpPr/>
              <p:nvPr/>
            </p:nvSpPr>
            <p:spPr>
              <a:xfrm rot="408888">
                <a:off x="4444894" y="483111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242;p24">
                <a:extLst>
                  <a:ext uri="{FF2B5EF4-FFF2-40B4-BE49-F238E27FC236}">
                    <a16:creationId xmlns:a16="http://schemas.microsoft.com/office/drawing/2014/main" id="{E77A2EB2-5F32-4D46-28EB-22D0861286A1}"/>
                  </a:ext>
                </a:extLst>
              </p:cNvPr>
              <p:cNvSpPr/>
              <p:nvPr/>
            </p:nvSpPr>
            <p:spPr>
              <a:xfrm rot="21262260">
                <a:off x="4189877" y="146409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234;p24">
                <a:extLst>
                  <a:ext uri="{FF2B5EF4-FFF2-40B4-BE49-F238E27FC236}">
                    <a16:creationId xmlns:a16="http://schemas.microsoft.com/office/drawing/2014/main" id="{A9F22C61-1729-C6B6-54EA-B6F6B24E9AD5}"/>
                  </a:ext>
                </a:extLst>
              </p:cNvPr>
              <p:cNvSpPr/>
              <p:nvPr/>
            </p:nvSpPr>
            <p:spPr>
              <a:xfrm rot="21193508">
                <a:off x="3952573" y="482491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242;p24">
                <a:extLst>
                  <a:ext uri="{FF2B5EF4-FFF2-40B4-BE49-F238E27FC236}">
                    <a16:creationId xmlns:a16="http://schemas.microsoft.com/office/drawing/2014/main" id="{10E0EA65-62BF-423B-22AD-C4F6D97A3E54}"/>
                  </a:ext>
                </a:extLst>
              </p:cNvPr>
              <p:cNvSpPr/>
              <p:nvPr/>
            </p:nvSpPr>
            <p:spPr>
              <a:xfrm rot="20296239">
                <a:off x="3931664" y="1533450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234;p24">
                <a:extLst>
                  <a:ext uri="{FF2B5EF4-FFF2-40B4-BE49-F238E27FC236}">
                    <a16:creationId xmlns:a16="http://schemas.microsoft.com/office/drawing/2014/main" id="{56C2E1B0-2AE7-1696-5E76-89B14B098CCC}"/>
                  </a:ext>
                </a:extLst>
              </p:cNvPr>
              <p:cNvSpPr/>
              <p:nvPr/>
            </p:nvSpPr>
            <p:spPr>
              <a:xfrm rot="20119787">
                <a:off x="3465103" y="607478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242;p24">
                <a:extLst>
                  <a:ext uri="{FF2B5EF4-FFF2-40B4-BE49-F238E27FC236}">
                    <a16:creationId xmlns:a16="http://schemas.microsoft.com/office/drawing/2014/main" id="{F7B3FC0B-E889-58B2-9E6F-966EF4333EBA}"/>
                  </a:ext>
                </a:extLst>
              </p:cNvPr>
              <p:cNvSpPr/>
              <p:nvPr/>
            </p:nvSpPr>
            <p:spPr>
              <a:xfrm rot="1293399">
                <a:off x="4728053" y="15307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234;p24">
                <a:extLst>
                  <a:ext uri="{FF2B5EF4-FFF2-40B4-BE49-F238E27FC236}">
                    <a16:creationId xmlns:a16="http://schemas.microsoft.com/office/drawing/2014/main" id="{7092D2B0-D585-0A28-14A0-2E3FA80330E6}"/>
                  </a:ext>
                </a:extLst>
              </p:cNvPr>
              <p:cNvSpPr/>
              <p:nvPr/>
            </p:nvSpPr>
            <p:spPr>
              <a:xfrm rot="1430964">
                <a:off x="4911034" y="60958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242;p24">
                <a:extLst>
                  <a:ext uri="{FF2B5EF4-FFF2-40B4-BE49-F238E27FC236}">
                    <a16:creationId xmlns:a16="http://schemas.microsoft.com/office/drawing/2014/main" id="{72413B5D-67E8-D7A5-622E-9171864637BE}"/>
                  </a:ext>
                </a:extLst>
              </p:cNvPr>
              <p:cNvSpPr/>
              <p:nvPr/>
            </p:nvSpPr>
            <p:spPr>
              <a:xfrm rot="2282900">
                <a:off x="4959209" y="166230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234;p24">
                <a:extLst>
                  <a:ext uri="{FF2B5EF4-FFF2-40B4-BE49-F238E27FC236}">
                    <a16:creationId xmlns:a16="http://schemas.microsoft.com/office/drawing/2014/main" id="{D04120FA-CEED-22FA-11CC-851C37350F70}"/>
                  </a:ext>
                </a:extLst>
              </p:cNvPr>
              <p:cNvSpPr/>
              <p:nvPr/>
            </p:nvSpPr>
            <p:spPr>
              <a:xfrm rot="2351663">
                <a:off x="5341312" y="827635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242;p24">
                <a:extLst>
                  <a:ext uri="{FF2B5EF4-FFF2-40B4-BE49-F238E27FC236}">
                    <a16:creationId xmlns:a16="http://schemas.microsoft.com/office/drawing/2014/main" id="{CD9A13DF-2723-0389-B3A9-9BFA88A01CDB}"/>
                  </a:ext>
                </a:extLst>
              </p:cNvPr>
              <p:cNvSpPr/>
              <p:nvPr/>
            </p:nvSpPr>
            <p:spPr>
              <a:xfrm rot="4862293">
                <a:off x="5362015" y="2344501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234;p24">
                <a:extLst>
                  <a:ext uri="{FF2B5EF4-FFF2-40B4-BE49-F238E27FC236}">
                    <a16:creationId xmlns:a16="http://schemas.microsoft.com/office/drawing/2014/main" id="{CF12B303-65B9-77EC-3311-25C4501BCF4D}"/>
                  </a:ext>
                </a:extLst>
              </p:cNvPr>
              <p:cNvSpPr/>
              <p:nvPr/>
            </p:nvSpPr>
            <p:spPr>
              <a:xfrm rot="4956884">
                <a:off x="6041142" y="2070349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242;p24">
                <a:extLst>
                  <a:ext uri="{FF2B5EF4-FFF2-40B4-BE49-F238E27FC236}">
                    <a16:creationId xmlns:a16="http://schemas.microsoft.com/office/drawing/2014/main" id="{C8647C87-D8D1-409F-7F0E-5748561F5278}"/>
                  </a:ext>
                </a:extLst>
              </p:cNvPr>
              <p:cNvSpPr/>
              <p:nvPr/>
            </p:nvSpPr>
            <p:spPr>
              <a:xfrm rot="4105851">
                <a:off x="5291390" y="2094338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234;p24">
                <a:extLst>
                  <a:ext uri="{FF2B5EF4-FFF2-40B4-BE49-F238E27FC236}">
                    <a16:creationId xmlns:a16="http://schemas.microsoft.com/office/drawing/2014/main" id="{3B5FC281-1F89-A580-92D2-5E74CAD1D071}"/>
                  </a:ext>
                </a:extLst>
              </p:cNvPr>
              <p:cNvSpPr/>
              <p:nvPr/>
            </p:nvSpPr>
            <p:spPr>
              <a:xfrm rot="3988951">
                <a:off x="5915019" y="160986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242;p24">
                <a:extLst>
                  <a:ext uri="{FF2B5EF4-FFF2-40B4-BE49-F238E27FC236}">
                    <a16:creationId xmlns:a16="http://schemas.microsoft.com/office/drawing/2014/main" id="{1AD54FDB-ADF9-EAB9-D629-280D6C2E84B4}"/>
                  </a:ext>
                </a:extLst>
              </p:cNvPr>
              <p:cNvSpPr/>
              <p:nvPr/>
            </p:nvSpPr>
            <p:spPr>
              <a:xfrm rot="3280148">
                <a:off x="5159921" y="1854638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234;p24">
                <a:extLst>
                  <a:ext uri="{FF2B5EF4-FFF2-40B4-BE49-F238E27FC236}">
                    <a16:creationId xmlns:a16="http://schemas.microsoft.com/office/drawing/2014/main" id="{DB28A500-A976-9B7A-1E11-985C354171D5}"/>
                  </a:ext>
                </a:extLst>
              </p:cNvPr>
              <p:cNvSpPr/>
              <p:nvPr/>
            </p:nvSpPr>
            <p:spPr>
              <a:xfrm rot="3087361">
                <a:off x="5670175" y="118615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242;p24">
                <a:extLst>
                  <a:ext uri="{FF2B5EF4-FFF2-40B4-BE49-F238E27FC236}">
                    <a16:creationId xmlns:a16="http://schemas.microsoft.com/office/drawing/2014/main" id="{50371DFF-0566-9A4A-CA86-05DCA9A01881}"/>
                  </a:ext>
                </a:extLst>
              </p:cNvPr>
              <p:cNvSpPr/>
              <p:nvPr/>
            </p:nvSpPr>
            <p:spPr>
              <a:xfrm rot="5945707">
                <a:off x="5363223" y="2604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234;p24">
                <a:extLst>
                  <a:ext uri="{FF2B5EF4-FFF2-40B4-BE49-F238E27FC236}">
                    <a16:creationId xmlns:a16="http://schemas.microsoft.com/office/drawing/2014/main" id="{E9F280FA-7B8E-99CC-5157-68831191E144}"/>
                  </a:ext>
                </a:extLst>
              </p:cNvPr>
              <p:cNvSpPr/>
              <p:nvPr/>
            </p:nvSpPr>
            <p:spPr>
              <a:xfrm rot="5888082">
                <a:off x="6050325" y="255821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242;p24">
                <a:extLst>
                  <a:ext uri="{FF2B5EF4-FFF2-40B4-BE49-F238E27FC236}">
                    <a16:creationId xmlns:a16="http://schemas.microsoft.com/office/drawing/2014/main" id="{BDCF1AE8-8FD2-2C5B-DF64-B7D30DB3A579}"/>
                  </a:ext>
                </a:extLst>
              </p:cNvPr>
              <p:cNvSpPr/>
              <p:nvPr/>
            </p:nvSpPr>
            <p:spPr>
              <a:xfrm rot="6819081">
                <a:off x="5302587" y="2881706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234;p24">
                <a:extLst>
                  <a:ext uri="{FF2B5EF4-FFF2-40B4-BE49-F238E27FC236}">
                    <a16:creationId xmlns:a16="http://schemas.microsoft.com/office/drawing/2014/main" id="{2A59A7B0-95AA-ED71-B0CC-0E9E1C432586}"/>
                  </a:ext>
                </a:extLst>
              </p:cNvPr>
              <p:cNvSpPr/>
              <p:nvPr/>
            </p:nvSpPr>
            <p:spPr>
              <a:xfrm rot="6706654">
                <a:off x="5947936" y="3033634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242;p24">
                <a:extLst>
                  <a:ext uri="{FF2B5EF4-FFF2-40B4-BE49-F238E27FC236}">
                    <a16:creationId xmlns:a16="http://schemas.microsoft.com/office/drawing/2014/main" id="{BC531C99-DC7D-7C82-2448-344632708914}"/>
                  </a:ext>
                </a:extLst>
              </p:cNvPr>
              <p:cNvSpPr/>
              <p:nvPr/>
            </p:nvSpPr>
            <p:spPr>
              <a:xfrm rot="13148576">
                <a:off x="3674269" y="3302553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234;p24">
                <a:extLst>
                  <a:ext uri="{FF2B5EF4-FFF2-40B4-BE49-F238E27FC236}">
                    <a16:creationId xmlns:a16="http://schemas.microsoft.com/office/drawing/2014/main" id="{63EBD4CF-910C-86EB-3DA3-8D068CB28152}"/>
                  </a:ext>
                </a:extLst>
              </p:cNvPr>
              <p:cNvSpPr/>
              <p:nvPr/>
            </p:nvSpPr>
            <p:spPr>
              <a:xfrm rot="12938197">
                <a:off x="3039147" y="38130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242;p24">
                <a:extLst>
                  <a:ext uri="{FF2B5EF4-FFF2-40B4-BE49-F238E27FC236}">
                    <a16:creationId xmlns:a16="http://schemas.microsoft.com/office/drawing/2014/main" id="{D21C2846-5D8B-D530-C280-B044DECC6269}"/>
                  </a:ext>
                </a:extLst>
              </p:cNvPr>
              <p:cNvSpPr/>
              <p:nvPr/>
            </p:nvSpPr>
            <p:spPr>
              <a:xfrm rot="12138269">
                <a:off x="3922691" y="345182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234;p24">
                <a:extLst>
                  <a:ext uri="{FF2B5EF4-FFF2-40B4-BE49-F238E27FC236}">
                    <a16:creationId xmlns:a16="http://schemas.microsoft.com/office/drawing/2014/main" id="{E59E8620-8EF2-9FB1-9A82-410E87AA1865}"/>
                  </a:ext>
                </a:extLst>
              </p:cNvPr>
              <p:cNvSpPr/>
              <p:nvPr/>
            </p:nvSpPr>
            <p:spPr>
              <a:xfrm rot="12161020">
                <a:off x="3469429" y="406447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242;p24">
                <a:extLst>
                  <a:ext uri="{FF2B5EF4-FFF2-40B4-BE49-F238E27FC236}">
                    <a16:creationId xmlns:a16="http://schemas.microsoft.com/office/drawing/2014/main" id="{FFA9EA23-FC3C-0EC8-9CD9-31E9B00B9B30}"/>
                  </a:ext>
                </a:extLst>
              </p:cNvPr>
              <p:cNvSpPr/>
              <p:nvPr/>
            </p:nvSpPr>
            <p:spPr>
              <a:xfrm rot="11154913">
                <a:off x="4182322" y="3537085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234;p24">
                <a:extLst>
                  <a:ext uri="{FF2B5EF4-FFF2-40B4-BE49-F238E27FC236}">
                    <a16:creationId xmlns:a16="http://schemas.microsoft.com/office/drawing/2014/main" id="{7BA4D492-6009-91C8-1E86-BDBA8A6126D2}"/>
                  </a:ext>
                </a:extLst>
              </p:cNvPr>
              <p:cNvSpPr/>
              <p:nvPr/>
            </p:nvSpPr>
            <p:spPr>
              <a:xfrm rot="11261769">
                <a:off x="3938085" y="419122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242;p24">
                <a:extLst>
                  <a:ext uri="{FF2B5EF4-FFF2-40B4-BE49-F238E27FC236}">
                    <a16:creationId xmlns:a16="http://schemas.microsoft.com/office/drawing/2014/main" id="{256523A1-27CB-5BB6-6F23-D830FA9256DE}"/>
                  </a:ext>
                </a:extLst>
              </p:cNvPr>
              <p:cNvSpPr/>
              <p:nvPr/>
            </p:nvSpPr>
            <p:spPr>
              <a:xfrm rot="13886946">
                <a:off x="3497816" y="3123553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234;p24">
                <a:extLst>
                  <a:ext uri="{FF2B5EF4-FFF2-40B4-BE49-F238E27FC236}">
                    <a16:creationId xmlns:a16="http://schemas.microsoft.com/office/drawing/2014/main" id="{0B71CC5F-B6BD-603A-FB7E-494AE18E8E2A}"/>
                  </a:ext>
                </a:extLst>
              </p:cNvPr>
              <p:cNvSpPr/>
              <p:nvPr/>
            </p:nvSpPr>
            <p:spPr>
              <a:xfrm rot="13983230">
                <a:off x="2692169" y="344872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242;p24">
                <a:extLst>
                  <a:ext uri="{FF2B5EF4-FFF2-40B4-BE49-F238E27FC236}">
                    <a16:creationId xmlns:a16="http://schemas.microsoft.com/office/drawing/2014/main" id="{8F6AAA7E-6E4B-1257-5634-67A8EE158CC7}"/>
                  </a:ext>
                </a:extLst>
              </p:cNvPr>
              <p:cNvSpPr/>
              <p:nvPr/>
            </p:nvSpPr>
            <p:spPr>
              <a:xfrm rot="14851522">
                <a:off x="3360237" y="288267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234;p24">
                <a:extLst>
                  <a:ext uri="{FF2B5EF4-FFF2-40B4-BE49-F238E27FC236}">
                    <a16:creationId xmlns:a16="http://schemas.microsoft.com/office/drawing/2014/main" id="{F80474E0-1117-6819-25F6-1653DA5D2870}"/>
                  </a:ext>
                </a:extLst>
              </p:cNvPr>
              <p:cNvSpPr/>
              <p:nvPr/>
            </p:nvSpPr>
            <p:spPr>
              <a:xfrm rot="14883411">
                <a:off x="2453595" y="3025089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242;p24">
                <a:extLst>
                  <a:ext uri="{FF2B5EF4-FFF2-40B4-BE49-F238E27FC236}">
                    <a16:creationId xmlns:a16="http://schemas.microsoft.com/office/drawing/2014/main" id="{7DAADE54-A3A5-BA7F-6806-B7ECDE469AA4}"/>
                  </a:ext>
                </a:extLst>
              </p:cNvPr>
              <p:cNvSpPr/>
              <p:nvPr/>
            </p:nvSpPr>
            <p:spPr>
              <a:xfrm rot="17481641">
                <a:off x="3373585" y="2088838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234;p24">
                <a:extLst>
                  <a:ext uri="{FF2B5EF4-FFF2-40B4-BE49-F238E27FC236}">
                    <a16:creationId xmlns:a16="http://schemas.microsoft.com/office/drawing/2014/main" id="{48FA18BD-C367-A7FF-0697-8B8A865FA2FB}"/>
                  </a:ext>
                </a:extLst>
              </p:cNvPr>
              <p:cNvSpPr/>
              <p:nvPr/>
            </p:nvSpPr>
            <p:spPr>
              <a:xfrm rot="17589277">
                <a:off x="2467405" y="1609615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242;p24">
                <a:extLst>
                  <a:ext uri="{FF2B5EF4-FFF2-40B4-BE49-F238E27FC236}">
                    <a16:creationId xmlns:a16="http://schemas.microsoft.com/office/drawing/2014/main" id="{32B6F5ED-1389-7888-B314-BE016390362F}"/>
                  </a:ext>
                </a:extLst>
              </p:cNvPr>
              <p:cNvSpPr/>
              <p:nvPr/>
            </p:nvSpPr>
            <p:spPr>
              <a:xfrm rot="16656345">
                <a:off x="3308599" y="233057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234;p24">
                <a:extLst>
                  <a:ext uri="{FF2B5EF4-FFF2-40B4-BE49-F238E27FC236}">
                    <a16:creationId xmlns:a16="http://schemas.microsoft.com/office/drawing/2014/main" id="{BA8B9CFD-0C4B-CFFE-AC3B-965F4D4C1DC3}"/>
                  </a:ext>
                </a:extLst>
              </p:cNvPr>
              <p:cNvSpPr/>
              <p:nvPr/>
            </p:nvSpPr>
            <p:spPr>
              <a:xfrm rot="16620189">
                <a:off x="2340218" y="20716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242;p24">
                <a:extLst>
                  <a:ext uri="{FF2B5EF4-FFF2-40B4-BE49-F238E27FC236}">
                    <a16:creationId xmlns:a16="http://schemas.microsoft.com/office/drawing/2014/main" id="{08C9CC21-5DB4-5169-DE34-ACEDA8CA8766}"/>
                  </a:ext>
                </a:extLst>
              </p:cNvPr>
              <p:cNvSpPr/>
              <p:nvPr/>
            </p:nvSpPr>
            <p:spPr>
              <a:xfrm rot="15769318">
                <a:off x="3293833" y="2619530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234;p24">
                <a:extLst>
                  <a:ext uri="{FF2B5EF4-FFF2-40B4-BE49-F238E27FC236}">
                    <a16:creationId xmlns:a16="http://schemas.microsoft.com/office/drawing/2014/main" id="{EC0CC815-3FF3-BAB9-9692-21886B45E813}"/>
                  </a:ext>
                </a:extLst>
              </p:cNvPr>
              <p:cNvSpPr/>
              <p:nvPr/>
            </p:nvSpPr>
            <p:spPr>
              <a:xfrm rot="15758942">
                <a:off x="2334524" y="255743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948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242;p24">
                <a:extLst>
                  <a:ext uri="{FF2B5EF4-FFF2-40B4-BE49-F238E27FC236}">
                    <a16:creationId xmlns:a16="http://schemas.microsoft.com/office/drawing/2014/main" id="{673B924E-557E-9E12-7D87-4AF680F9C196}"/>
                  </a:ext>
                </a:extLst>
              </p:cNvPr>
              <p:cNvSpPr/>
              <p:nvPr/>
            </p:nvSpPr>
            <p:spPr>
              <a:xfrm rot="18484708">
                <a:off x="3502306" y="1856757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234;p24">
                <a:extLst>
                  <a:ext uri="{FF2B5EF4-FFF2-40B4-BE49-F238E27FC236}">
                    <a16:creationId xmlns:a16="http://schemas.microsoft.com/office/drawing/2014/main" id="{20BDB14F-0059-1964-C0CD-9C6D8D729DA9}"/>
                  </a:ext>
                </a:extLst>
              </p:cNvPr>
              <p:cNvSpPr/>
              <p:nvPr/>
            </p:nvSpPr>
            <p:spPr>
              <a:xfrm rot="18498129">
                <a:off x="2715654" y="119273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242;p24">
                <a:extLst>
                  <a:ext uri="{FF2B5EF4-FFF2-40B4-BE49-F238E27FC236}">
                    <a16:creationId xmlns:a16="http://schemas.microsoft.com/office/drawing/2014/main" id="{003A8837-BE32-7223-A08B-C1F57297D518}"/>
                  </a:ext>
                </a:extLst>
              </p:cNvPr>
              <p:cNvSpPr/>
              <p:nvPr/>
            </p:nvSpPr>
            <p:spPr>
              <a:xfrm rot="19396391">
                <a:off x="3697424" y="16654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234;p24">
                <a:extLst>
                  <a:ext uri="{FF2B5EF4-FFF2-40B4-BE49-F238E27FC236}">
                    <a16:creationId xmlns:a16="http://schemas.microsoft.com/office/drawing/2014/main" id="{EA85D823-19DC-9AE4-43A3-E9BA8CD2805F}"/>
                  </a:ext>
                </a:extLst>
              </p:cNvPr>
              <p:cNvSpPr/>
              <p:nvPr/>
            </p:nvSpPr>
            <p:spPr>
              <a:xfrm rot="19333649">
                <a:off x="3063980" y="832576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AF2F8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242;p24">
                <a:extLst>
                  <a:ext uri="{FF2B5EF4-FFF2-40B4-BE49-F238E27FC236}">
                    <a16:creationId xmlns:a16="http://schemas.microsoft.com/office/drawing/2014/main" id="{20A445FB-AB42-A5C7-7856-8773CB03EFC5}"/>
                  </a:ext>
                </a:extLst>
              </p:cNvPr>
              <p:cNvSpPr/>
              <p:nvPr/>
            </p:nvSpPr>
            <p:spPr>
              <a:xfrm rot="7553442">
                <a:off x="5165033" y="3117769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234;p24">
                <a:extLst>
                  <a:ext uri="{FF2B5EF4-FFF2-40B4-BE49-F238E27FC236}">
                    <a16:creationId xmlns:a16="http://schemas.microsoft.com/office/drawing/2014/main" id="{B901E2D7-A533-BBF4-2580-D39A2ACF0F89}"/>
                  </a:ext>
                </a:extLst>
              </p:cNvPr>
              <p:cNvSpPr/>
              <p:nvPr/>
            </p:nvSpPr>
            <p:spPr>
              <a:xfrm rot="7641095">
                <a:off x="5683932" y="34633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242;p24">
                <a:extLst>
                  <a:ext uri="{FF2B5EF4-FFF2-40B4-BE49-F238E27FC236}">
                    <a16:creationId xmlns:a16="http://schemas.microsoft.com/office/drawing/2014/main" id="{2ED3B55D-D56C-8C29-A53D-072D0C79BA79}"/>
                  </a:ext>
                </a:extLst>
              </p:cNvPr>
              <p:cNvSpPr/>
              <p:nvPr/>
            </p:nvSpPr>
            <p:spPr>
              <a:xfrm rot="9240329">
                <a:off x="4714035" y="345430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234;p24">
                <a:extLst>
                  <a:ext uri="{FF2B5EF4-FFF2-40B4-BE49-F238E27FC236}">
                    <a16:creationId xmlns:a16="http://schemas.microsoft.com/office/drawing/2014/main" id="{5A1A6146-767C-62C4-DF76-7533C2347F82}"/>
                  </a:ext>
                </a:extLst>
              </p:cNvPr>
              <p:cNvSpPr/>
              <p:nvPr/>
            </p:nvSpPr>
            <p:spPr>
              <a:xfrm rot="9430872">
                <a:off x="4919201" y="406098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242;p24">
                <a:extLst>
                  <a:ext uri="{FF2B5EF4-FFF2-40B4-BE49-F238E27FC236}">
                    <a16:creationId xmlns:a16="http://schemas.microsoft.com/office/drawing/2014/main" id="{9BD39AE9-FB1C-2921-BA81-0863627B4E30}"/>
                  </a:ext>
                </a:extLst>
              </p:cNvPr>
              <p:cNvSpPr/>
              <p:nvPr/>
            </p:nvSpPr>
            <p:spPr>
              <a:xfrm rot="10246986">
                <a:off x="4473661" y="352881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234;p24">
                <a:extLst>
                  <a:ext uri="{FF2B5EF4-FFF2-40B4-BE49-F238E27FC236}">
                    <a16:creationId xmlns:a16="http://schemas.microsoft.com/office/drawing/2014/main" id="{E6F3971C-AE89-32DF-B90C-A451B8975536}"/>
                  </a:ext>
                </a:extLst>
              </p:cNvPr>
              <p:cNvSpPr/>
              <p:nvPr/>
            </p:nvSpPr>
            <p:spPr>
              <a:xfrm rot="10393191">
                <a:off x="4451361" y="4187473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EF9E7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242;p24">
                <a:extLst>
                  <a:ext uri="{FF2B5EF4-FFF2-40B4-BE49-F238E27FC236}">
                    <a16:creationId xmlns:a16="http://schemas.microsoft.com/office/drawing/2014/main" id="{99B0B40B-923D-D9B3-73E4-B9990D81C60E}"/>
                  </a:ext>
                </a:extLst>
              </p:cNvPr>
              <p:cNvSpPr/>
              <p:nvPr/>
            </p:nvSpPr>
            <p:spPr>
              <a:xfrm rot="8313265">
                <a:off x="4955132" y="3318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234;p24">
                <a:extLst>
                  <a:ext uri="{FF2B5EF4-FFF2-40B4-BE49-F238E27FC236}">
                    <a16:creationId xmlns:a16="http://schemas.microsoft.com/office/drawing/2014/main" id="{B7883586-4D35-BFFA-C4EA-72AD2E1659E8}"/>
                  </a:ext>
                </a:extLst>
              </p:cNvPr>
              <p:cNvSpPr/>
              <p:nvPr/>
            </p:nvSpPr>
            <p:spPr>
              <a:xfrm rot="8555093">
                <a:off x="5343496" y="38138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  <a:effectLst>
                <a:glow rad="127000">
                  <a:srgbClr val="00B050"/>
                </a:glo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244;p24">
                <a:extLst>
                  <a:ext uri="{FF2B5EF4-FFF2-40B4-BE49-F238E27FC236}">
                    <a16:creationId xmlns:a16="http://schemas.microsoft.com/office/drawing/2014/main" id="{51406FAD-14AA-E166-3CD7-4FBA09B9CC76}"/>
                  </a:ext>
                </a:extLst>
              </p:cNvPr>
              <p:cNvSpPr/>
              <p:nvPr/>
            </p:nvSpPr>
            <p:spPr>
              <a:xfrm>
                <a:off x="3294023" y="1589289"/>
                <a:ext cx="2340000" cy="2340000"/>
              </a:xfrm>
              <a:prstGeom prst="donut">
                <a:avLst>
                  <a:gd name="adj" fmla="val 10848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244;p24">
                <a:extLst>
                  <a:ext uri="{FF2B5EF4-FFF2-40B4-BE49-F238E27FC236}">
                    <a16:creationId xmlns:a16="http://schemas.microsoft.com/office/drawing/2014/main" id="{5A94472E-8A2F-EDED-B0A6-FC73B6507B2B}"/>
                  </a:ext>
                </a:extLst>
              </p:cNvPr>
              <p:cNvSpPr/>
              <p:nvPr/>
            </p:nvSpPr>
            <p:spPr>
              <a:xfrm>
                <a:off x="3730789" y="2033907"/>
                <a:ext cx="1440000" cy="1440000"/>
              </a:xfrm>
              <a:custGeom>
                <a:avLst/>
                <a:gdLst/>
                <a:ahLst/>
                <a:cxnLst/>
                <a:rect l="l" t="t" r="r" b="b"/>
                <a:pathLst>
                  <a:path w="1030605" h="1030605" extrusionOk="0">
                    <a:moveTo>
                      <a:pt x="1030605" y="515303"/>
                    </a:moveTo>
                    <a:cubicBezTo>
                      <a:pt x="1030605" y="799896"/>
                      <a:pt x="799896" y="1030605"/>
                      <a:pt x="515303" y="1030605"/>
                    </a:cubicBezTo>
                    <a:cubicBezTo>
                      <a:pt x="230709" y="1030605"/>
                      <a:pt x="0" y="799896"/>
                      <a:pt x="0" y="515303"/>
                    </a:cubicBezTo>
                    <a:cubicBezTo>
                      <a:pt x="0" y="230709"/>
                      <a:pt x="230709" y="0"/>
                      <a:pt x="515303" y="0"/>
                    </a:cubicBezTo>
                    <a:cubicBezTo>
                      <a:pt x="799896" y="0"/>
                      <a:pt x="1030605" y="230709"/>
                      <a:pt x="1030605" y="515303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1" name="Picture 2" descr="https://confluence.eumetsat.int/download/attachments/67744371/MICMICS%20Logo2.png?version=1&amp;modificationDate=1576750929000&amp;api=v2">
                <a:extLst>
                  <a:ext uri="{FF2B5EF4-FFF2-40B4-BE49-F238E27FC236}">
                    <a16:creationId xmlns:a16="http://schemas.microsoft.com/office/drawing/2014/main" id="{734B1091-BA6A-CDDA-3F19-BEFE66C70E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3986" y="2483463"/>
                <a:ext cx="1115626" cy="5578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2" name="Google Shape;244;p24">
                <a:extLst>
                  <a:ext uri="{FF2B5EF4-FFF2-40B4-BE49-F238E27FC236}">
                    <a16:creationId xmlns:a16="http://schemas.microsoft.com/office/drawing/2014/main" id="{97503EFC-3AC0-B61E-DF0B-941908DA1800}"/>
                  </a:ext>
                </a:extLst>
              </p:cNvPr>
              <p:cNvSpPr/>
              <p:nvPr/>
            </p:nvSpPr>
            <p:spPr>
              <a:xfrm>
                <a:off x="3015202" y="1322217"/>
                <a:ext cx="2880000" cy="2880000"/>
              </a:xfrm>
              <a:prstGeom prst="donut">
                <a:avLst>
                  <a:gd name="adj" fmla="val 4518"/>
                </a:avLst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1452;p40">
              <a:extLst>
                <a:ext uri="{FF2B5EF4-FFF2-40B4-BE49-F238E27FC236}">
                  <a16:creationId xmlns:a16="http://schemas.microsoft.com/office/drawing/2014/main" id="{9FD713D1-FD77-5694-6264-4DA09B5C3B51}"/>
                </a:ext>
              </a:extLst>
            </p:cNvPr>
            <p:cNvSpPr txBox="1"/>
            <p:nvPr/>
          </p:nvSpPr>
          <p:spPr>
            <a:xfrm>
              <a:off x="6408786" y="4404805"/>
              <a:ext cx="820759" cy="21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</a:rPr>
                <a:t>#9ba9ea</a:t>
              </a:r>
              <a:endParaRPr sz="700">
                <a:solidFill>
                  <a:srgbClr val="FFFFFF"/>
                </a:solidFill>
              </a:endParaRPr>
            </a:p>
          </p:txBody>
        </p:sp>
        <p:sp>
          <p:nvSpPr>
            <p:cNvPr id="6" name="Google Shape;311;p25">
              <a:extLst>
                <a:ext uri="{FF2B5EF4-FFF2-40B4-BE49-F238E27FC236}">
                  <a16:creationId xmlns:a16="http://schemas.microsoft.com/office/drawing/2014/main" id="{C48E38C8-74AA-92A8-FDAF-63A9F9F43B5E}"/>
                </a:ext>
              </a:extLst>
            </p:cNvPr>
            <p:cNvSpPr txBox="1"/>
            <p:nvPr/>
          </p:nvSpPr>
          <p:spPr>
            <a:xfrm>
              <a:off x="2489315" y="714216"/>
              <a:ext cx="87477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Calibration</a:t>
              </a:r>
            </a:p>
          </p:txBody>
        </p:sp>
        <p:sp>
          <p:nvSpPr>
            <p:cNvPr id="7" name="Google Shape;311;p25">
              <a:extLst>
                <a:ext uri="{FF2B5EF4-FFF2-40B4-BE49-F238E27FC236}">
                  <a16:creationId xmlns:a16="http://schemas.microsoft.com/office/drawing/2014/main" id="{D476122B-952D-ACB3-9071-7409AE619FA1}"/>
                </a:ext>
              </a:extLst>
            </p:cNvPr>
            <p:cNvSpPr txBox="1"/>
            <p:nvPr/>
          </p:nvSpPr>
          <p:spPr>
            <a:xfrm>
              <a:off x="2753778" y="428365"/>
              <a:ext cx="110048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Inter-Calibration</a:t>
              </a:r>
            </a:p>
          </p:txBody>
        </p:sp>
        <p:sp>
          <p:nvSpPr>
            <p:cNvPr id="8" name="Google Shape;311;p25">
              <a:extLst>
                <a:ext uri="{FF2B5EF4-FFF2-40B4-BE49-F238E27FC236}">
                  <a16:creationId xmlns:a16="http://schemas.microsoft.com/office/drawing/2014/main" id="{91A5ED11-7889-3E19-8C1F-892DACBCBCA9}"/>
                </a:ext>
              </a:extLst>
            </p:cNvPr>
            <p:cNvSpPr txBox="1"/>
            <p:nvPr/>
          </p:nvSpPr>
          <p:spPr>
            <a:xfrm>
              <a:off x="3537985" y="244437"/>
              <a:ext cx="96768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Calibration</a:t>
              </a:r>
            </a:p>
          </p:txBody>
        </p:sp>
        <p:sp>
          <p:nvSpPr>
            <p:cNvPr id="9" name="Google Shape;311;p25">
              <a:extLst>
                <a:ext uri="{FF2B5EF4-FFF2-40B4-BE49-F238E27FC236}">
                  <a16:creationId xmlns:a16="http://schemas.microsoft.com/office/drawing/2014/main" id="{FB14E025-F724-8875-6AC2-67EABF18D580}"/>
                </a:ext>
              </a:extLst>
            </p:cNvPr>
            <p:cNvSpPr txBox="1"/>
            <p:nvPr/>
          </p:nvSpPr>
          <p:spPr>
            <a:xfrm>
              <a:off x="4822333" y="211809"/>
              <a:ext cx="1136104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Inter-Calibration</a:t>
              </a:r>
            </a:p>
          </p:txBody>
        </p:sp>
        <p:sp>
          <p:nvSpPr>
            <p:cNvPr id="10" name="Google Shape;311;p25">
              <a:extLst>
                <a:ext uri="{FF2B5EF4-FFF2-40B4-BE49-F238E27FC236}">
                  <a16:creationId xmlns:a16="http://schemas.microsoft.com/office/drawing/2014/main" id="{162FE4BB-BB82-AD4F-782B-BE38D34480C2}"/>
                </a:ext>
              </a:extLst>
            </p:cNvPr>
            <p:cNvSpPr txBox="1"/>
            <p:nvPr/>
          </p:nvSpPr>
          <p:spPr>
            <a:xfrm>
              <a:off x="5442888" y="442642"/>
              <a:ext cx="90373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Calibration</a:t>
              </a:r>
            </a:p>
          </p:txBody>
        </p:sp>
        <p:sp>
          <p:nvSpPr>
            <p:cNvPr id="11" name="Google Shape;311;p25">
              <a:extLst>
                <a:ext uri="{FF2B5EF4-FFF2-40B4-BE49-F238E27FC236}">
                  <a16:creationId xmlns:a16="http://schemas.microsoft.com/office/drawing/2014/main" id="{58D80E65-C3F5-B1E4-B302-FCB39D35EA54}"/>
                </a:ext>
              </a:extLst>
            </p:cNvPr>
            <p:cNvSpPr txBox="1"/>
            <p:nvPr/>
          </p:nvSpPr>
          <p:spPr>
            <a:xfrm>
              <a:off x="1921081" y="1111251"/>
              <a:ext cx="1299900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Imager-Hyperspectral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12" name="Google Shape;311;p25">
              <a:extLst>
                <a:ext uri="{FF2B5EF4-FFF2-40B4-BE49-F238E27FC236}">
                  <a16:creationId xmlns:a16="http://schemas.microsoft.com/office/drawing/2014/main" id="{03B40165-61ED-3176-581C-7307A652A094}"/>
                </a:ext>
              </a:extLst>
            </p:cNvPr>
            <p:cNvSpPr txBox="1"/>
            <p:nvPr/>
          </p:nvSpPr>
          <p:spPr>
            <a:xfrm>
              <a:off x="5918509" y="744396"/>
              <a:ext cx="1102701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Lunar Inter-Calibration</a:t>
              </a:r>
            </a:p>
          </p:txBody>
        </p:sp>
        <p:sp>
          <p:nvSpPr>
            <p:cNvPr id="13" name="Google Shape;311;p25">
              <a:extLst>
                <a:ext uri="{FF2B5EF4-FFF2-40B4-BE49-F238E27FC236}">
                  <a16:creationId xmlns:a16="http://schemas.microsoft.com/office/drawing/2014/main" id="{C7834FA0-BADF-E3A1-3581-7FABF59104F8}"/>
                </a:ext>
              </a:extLst>
            </p:cNvPr>
            <p:cNvSpPr txBox="1"/>
            <p:nvPr/>
          </p:nvSpPr>
          <p:spPr>
            <a:xfrm>
              <a:off x="6260410" y="1121310"/>
              <a:ext cx="106382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Calibration</a:t>
              </a:r>
            </a:p>
          </p:txBody>
        </p:sp>
        <p:sp>
          <p:nvSpPr>
            <p:cNvPr id="14" name="Google Shape;311;p25">
              <a:extLst>
                <a:ext uri="{FF2B5EF4-FFF2-40B4-BE49-F238E27FC236}">
                  <a16:creationId xmlns:a16="http://schemas.microsoft.com/office/drawing/2014/main" id="{8536834B-885D-000F-D7A0-AB123A57691F}"/>
                </a:ext>
              </a:extLst>
            </p:cNvPr>
            <p:cNvSpPr txBox="1"/>
            <p:nvPr/>
          </p:nvSpPr>
          <p:spPr>
            <a:xfrm>
              <a:off x="6527085" y="1617616"/>
              <a:ext cx="12682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Inter-Calibration</a:t>
              </a:r>
            </a:p>
          </p:txBody>
        </p:sp>
        <p:sp>
          <p:nvSpPr>
            <p:cNvPr id="15" name="Google Shape;311;p25">
              <a:extLst>
                <a:ext uri="{FF2B5EF4-FFF2-40B4-BE49-F238E27FC236}">
                  <a16:creationId xmlns:a16="http://schemas.microsoft.com/office/drawing/2014/main" id="{47D2926E-0D62-067B-4B24-DC1A96B6F74B}"/>
                </a:ext>
              </a:extLst>
            </p:cNvPr>
            <p:cNvSpPr txBox="1"/>
            <p:nvPr/>
          </p:nvSpPr>
          <p:spPr>
            <a:xfrm>
              <a:off x="1873971" y="1558995"/>
              <a:ext cx="890977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Imager-Imager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16" name="Google Shape;311;p25">
              <a:extLst>
                <a:ext uri="{FF2B5EF4-FFF2-40B4-BE49-F238E27FC236}">
                  <a16:creationId xmlns:a16="http://schemas.microsoft.com/office/drawing/2014/main" id="{6BB9BE79-C5AA-3CCA-54B1-1C8B38A24E6C}"/>
                </a:ext>
              </a:extLst>
            </p:cNvPr>
            <p:cNvSpPr txBox="1"/>
            <p:nvPr/>
          </p:nvSpPr>
          <p:spPr>
            <a:xfrm>
              <a:off x="1711583" y="2132548"/>
              <a:ext cx="85866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Calibration</a:t>
              </a:r>
            </a:p>
          </p:txBody>
        </p:sp>
        <p:sp>
          <p:nvSpPr>
            <p:cNvPr id="17" name="Google Shape;311;p25">
              <a:extLst>
                <a:ext uri="{FF2B5EF4-FFF2-40B4-BE49-F238E27FC236}">
                  <a16:creationId xmlns:a16="http://schemas.microsoft.com/office/drawing/2014/main" id="{9AB68808-E1A0-9297-818B-81367FACC0E6}"/>
                </a:ext>
              </a:extLst>
            </p:cNvPr>
            <p:cNvSpPr txBox="1"/>
            <p:nvPr/>
          </p:nvSpPr>
          <p:spPr>
            <a:xfrm>
              <a:off x="1490148" y="2663055"/>
              <a:ext cx="1094862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Inter-Calibration</a:t>
              </a:r>
            </a:p>
          </p:txBody>
        </p:sp>
        <p:sp>
          <p:nvSpPr>
            <p:cNvPr id="18" name="Google Shape;311;p25">
              <a:extLst>
                <a:ext uri="{FF2B5EF4-FFF2-40B4-BE49-F238E27FC236}">
                  <a16:creationId xmlns:a16="http://schemas.microsoft.com/office/drawing/2014/main" id="{3B853E1B-FFEA-2FC9-343D-EA1984045881}"/>
                </a:ext>
              </a:extLst>
            </p:cNvPr>
            <p:cNvSpPr txBox="1"/>
            <p:nvPr/>
          </p:nvSpPr>
          <p:spPr>
            <a:xfrm>
              <a:off x="1534450" y="3208638"/>
              <a:ext cx="112436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Extraction Module</a:t>
              </a:r>
            </a:p>
          </p:txBody>
        </p:sp>
        <p:sp>
          <p:nvSpPr>
            <p:cNvPr id="19" name="Google Shape;311;p25">
              <a:extLst>
                <a:ext uri="{FF2B5EF4-FFF2-40B4-BE49-F238E27FC236}">
                  <a16:creationId xmlns:a16="http://schemas.microsoft.com/office/drawing/2014/main" id="{8B4015E5-9E0D-D6B7-9B8D-6C14E8F49A5D}"/>
                </a:ext>
              </a:extLst>
            </p:cNvPr>
            <p:cNvSpPr txBox="1"/>
            <p:nvPr/>
          </p:nvSpPr>
          <p:spPr>
            <a:xfrm>
              <a:off x="1766562" y="3712725"/>
              <a:ext cx="116791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Extraction Module</a:t>
              </a:r>
            </a:p>
          </p:txBody>
        </p:sp>
        <p:sp>
          <p:nvSpPr>
            <p:cNvPr id="20" name="Google Shape;311;p25">
              <a:extLst>
                <a:ext uri="{FF2B5EF4-FFF2-40B4-BE49-F238E27FC236}">
                  <a16:creationId xmlns:a16="http://schemas.microsoft.com/office/drawing/2014/main" id="{27C980E1-5D32-33B4-BCFE-6130398A372A}"/>
                </a:ext>
              </a:extLst>
            </p:cNvPr>
            <p:cNvSpPr txBox="1"/>
            <p:nvPr/>
          </p:nvSpPr>
          <p:spPr>
            <a:xfrm>
              <a:off x="2555710" y="4146678"/>
              <a:ext cx="7890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Subsetter Tool</a:t>
              </a:r>
            </a:p>
          </p:txBody>
        </p:sp>
        <p:sp>
          <p:nvSpPr>
            <p:cNvPr id="21" name="Google Shape;311;p25">
              <a:extLst>
                <a:ext uri="{FF2B5EF4-FFF2-40B4-BE49-F238E27FC236}">
                  <a16:creationId xmlns:a16="http://schemas.microsoft.com/office/drawing/2014/main" id="{38B1BD8D-88DA-BF15-7842-E3B5F76BC6AD}"/>
                </a:ext>
              </a:extLst>
            </p:cNvPr>
            <p:cNvSpPr txBox="1"/>
            <p:nvPr/>
          </p:nvSpPr>
          <p:spPr>
            <a:xfrm>
              <a:off x="2931793" y="4459443"/>
              <a:ext cx="85382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Data-Fusion Tool</a:t>
              </a:r>
            </a:p>
          </p:txBody>
        </p:sp>
        <p:sp>
          <p:nvSpPr>
            <p:cNvPr id="22" name="Google Shape;311;p25">
              <a:extLst>
                <a:ext uri="{FF2B5EF4-FFF2-40B4-BE49-F238E27FC236}">
                  <a16:creationId xmlns:a16="http://schemas.microsoft.com/office/drawing/2014/main" id="{D222E720-258C-C7E1-E73D-B514E8C3FD0F}"/>
                </a:ext>
              </a:extLst>
            </p:cNvPr>
            <p:cNvSpPr txBox="1"/>
            <p:nvPr/>
          </p:nvSpPr>
          <p:spPr>
            <a:xfrm>
              <a:off x="4769489" y="4675454"/>
              <a:ext cx="9928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Pre-Colocation Tool</a:t>
              </a:r>
            </a:p>
          </p:txBody>
        </p:sp>
        <p:sp>
          <p:nvSpPr>
            <p:cNvPr id="23" name="Google Shape;311;p25">
              <a:extLst>
                <a:ext uri="{FF2B5EF4-FFF2-40B4-BE49-F238E27FC236}">
                  <a16:creationId xmlns:a16="http://schemas.microsoft.com/office/drawing/2014/main" id="{AA87B1E4-EEE9-9E7F-9535-FA25536D243F}"/>
                </a:ext>
              </a:extLst>
            </p:cNvPr>
            <p:cNvSpPr txBox="1"/>
            <p:nvPr/>
          </p:nvSpPr>
          <p:spPr>
            <a:xfrm>
              <a:off x="3590521" y="4647999"/>
              <a:ext cx="100979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100"/>
              </a:pP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Colocation</a:t>
              </a:r>
              <a:r>
                <a:rPr lang="en-GB" sz="10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 </a:t>
              </a: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Tool</a:t>
              </a:r>
            </a:p>
          </p:txBody>
        </p:sp>
        <p:sp>
          <p:nvSpPr>
            <p:cNvPr id="24" name="Google Shape;311;p25">
              <a:extLst>
                <a:ext uri="{FF2B5EF4-FFF2-40B4-BE49-F238E27FC236}">
                  <a16:creationId xmlns:a16="http://schemas.microsoft.com/office/drawing/2014/main" id="{17CB1620-071D-D2F9-4513-9C3F488B079D}"/>
                </a:ext>
              </a:extLst>
            </p:cNvPr>
            <p:cNvSpPr txBox="1"/>
            <p:nvPr/>
          </p:nvSpPr>
          <p:spPr>
            <a:xfrm>
              <a:off x="6679538" y="2674439"/>
              <a:ext cx="118476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 Blender</a:t>
              </a:r>
            </a:p>
          </p:txBody>
        </p:sp>
        <p:sp>
          <p:nvSpPr>
            <p:cNvPr id="25" name="Google Shape;311;p25">
              <a:extLst>
                <a:ext uri="{FF2B5EF4-FFF2-40B4-BE49-F238E27FC236}">
                  <a16:creationId xmlns:a16="http://schemas.microsoft.com/office/drawing/2014/main" id="{ED02C38D-72A4-62CB-2DB8-2EEEE8DF8F63}"/>
                </a:ext>
              </a:extLst>
            </p:cNvPr>
            <p:cNvSpPr txBox="1"/>
            <p:nvPr/>
          </p:nvSpPr>
          <p:spPr>
            <a:xfrm>
              <a:off x="6550996" y="3228870"/>
              <a:ext cx="12375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Sun Glint Inter-Calibration</a:t>
              </a:r>
            </a:p>
          </p:txBody>
        </p:sp>
        <p:sp>
          <p:nvSpPr>
            <p:cNvPr id="26" name="Google Shape;311;p25">
              <a:extLst>
                <a:ext uri="{FF2B5EF4-FFF2-40B4-BE49-F238E27FC236}">
                  <a16:creationId xmlns:a16="http://schemas.microsoft.com/office/drawing/2014/main" id="{A08EB4B9-6FDB-7149-41DC-950EABFA904F}"/>
                </a:ext>
              </a:extLst>
            </p:cNvPr>
            <p:cNvSpPr txBox="1"/>
            <p:nvPr/>
          </p:nvSpPr>
          <p:spPr>
            <a:xfrm>
              <a:off x="5914668" y="4119163"/>
              <a:ext cx="129663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Radiative Transfer Module</a:t>
              </a:r>
            </a:p>
          </p:txBody>
        </p:sp>
        <p:sp>
          <p:nvSpPr>
            <p:cNvPr id="27" name="Google Shape;311;p25">
              <a:extLst>
                <a:ext uri="{FF2B5EF4-FFF2-40B4-BE49-F238E27FC236}">
                  <a16:creationId xmlns:a16="http://schemas.microsoft.com/office/drawing/2014/main" id="{F0123B50-6E3B-A109-EDCE-4272504E2EA3}"/>
                </a:ext>
              </a:extLst>
            </p:cNvPr>
            <p:cNvSpPr txBox="1"/>
            <p:nvPr/>
          </p:nvSpPr>
          <p:spPr>
            <a:xfrm>
              <a:off x="6276612" y="3698517"/>
              <a:ext cx="141669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Snow and Ice Inter-Calibration</a:t>
              </a:r>
            </a:p>
          </p:txBody>
        </p:sp>
        <p:grpSp>
          <p:nvGrpSpPr>
            <p:cNvPr id="28" name="Google Shape;6794;p51">
              <a:extLst>
                <a:ext uri="{FF2B5EF4-FFF2-40B4-BE49-F238E27FC236}">
                  <a16:creationId xmlns:a16="http://schemas.microsoft.com/office/drawing/2014/main" id="{4A7A78A4-B554-7C4E-D86C-D661D92664D3}"/>
                </a:ext>
              </a:extLst>
            </p:cNvPr>
            <p:cNvGrpSpPr/>
            <p:nvPr/>
          </p:nvGrpSpPr>
          <p:grpSpPr>
            <a:xfrm>
              <a:off x="4718833" y="4287766"/>
              <a:ext cx="220892" cy="209815"/>
              <a:chOff x="-31817400" y="3910025"/>
              <a:chExt cx="301675" cy="294075"/>
            </a:xfrm>
          </p:grpSpPr>
          <p:sp>
            <p:nvSpPr>
              <p:cNvPr id="428" name="Google Shape;6795;p51">
                <a:extLst>
                  <a:ext uri="{FF2B5EF4-FFF2-40B4-BE49-F238E27FC236}">
                    <a16:creationId xmlns:a16="http://schemas.microsoft.com/office/drawing/2014/main" id="{1E6264C9-F29B-C1D7-0600-4475F25C54EF}"/>
                  </a:ext>
                </a:extLst>
              </p:cNvPr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9" name="Google Shape;6796;p51">
                <a:extLst>
                  <a:ext uri="{FF2B5EF4-FFF2-40B4-BE49-F238E27FC236}">
                    <a16:creationId xmlns:a16="http://schemas.microsoft.com/office/drawing/2014/main" id="{191B8086-B1B2-7A3D-68F5-7E730A1180B4}"/>
                  </a:ext>
                </a:extLst>
              </p:cNvPr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0" name="Google Shape;6797;p51">
                <a:extLst>
                  <a:ext uri="{FF2B5EF4-FFF2-40B4-BE49-F238E27FC236}">
                    <a16:creationId xmlns:a16="http://schemas.microsoft.com/office/drawing/2014/main" id="{FE116B25-65DA-F905-21EA-8F7DABE03515}"/>
                  </a:ext>
                </a:extLst>
              </p:cNvPr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9" name="Google Shape;8461;p54">
              <a:extLst>
                <a:ext uri="{FF2B5EF4-FFF2-40B4-BE49-F238E27FC236}">
                  <a16:creationId xmlns:a16="http://schemas.microsoft.com/office/drawing/2014/main" id="{4702F71D-5D3F-E9D2-0D17-504E84D8DD04}"/>
                </a:ext>
              </a:extLst>
            </p:cNvPr>
            <p:cNvGrpSpPr/>
            <p:nvPr/>
          </p:nvGrpSpPr>
          <p:grpSpPr>
            <a:xfrm>
              <a:off x="2855297" y="3152914"/>
              <a:ext cx="231621" cy="210319"/>
              <a:chOff x="-1592325" y="3957400"/>
              <a:chExt cx="293025" cy="277275"/>
            </a:xfrm>
          </p:grpSpPr>
          <p:sp>
            <p:nvSpPr>
              <p:cNvPr id="424" name="Google Shape;8462;p54">
                <a:extLst>
                  <a:ext uri="{FF2B5EF4-FFF2-40B4-BE49-F238E27FC236}">
                    <a16:creationId xmlns:a16="http://schemas.microsoft.com/office/drawing/2014/main" id="{65936526-0FE3-CCA9-A15F-425C04A78031}"/>
                  </a:ext>
                </a:extLst>
              </p:cNvPr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5" name="Google Shape;8463;p54">
                <a:extLst>
                  <a:ext uri="{FF2B5EF4-FFF2-40B4-BE49-F238E27FC236}">
                    <a16:creationId xmlns:a16="http://schemas.microsoft.com/office/drawing/2014/main" id="{92437D01-06AB-99D8-2B60-AADADE4A8C2A}"/>
                  </a:ext>
                </a:extLst>
              </p:cNvPr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6" name="Google Shape;8464;p54">
                <a:extLst>
                  <a:ext uri="{FF2B5EF4-FFF2-40B4-BE49-F238E27FC236}">
                    <a16:creationId xmlns:a16="http://schemas.microsoft.com/office/drawing/2014/main" id="{1132B3CB-48EC-160F-3CD2-312A6175C4E8}"/>
                  </a:ext>
                </a:extLst>
              </p:cNvPr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7" name="Google Shape;8465;p54">
                <a:extLst>
                  <a:ext uri="{FF2B5EF4-FFF2-40B4-BE49-F238E27FC236}">
                    <a16:creationId xmlns:a16="http://schemas.microsoft.com/office/drawing/2014/main" id="{F77153DB-4A15-DDEF-5570-D514934862F8}"/>
                  </a:ext>
                </a:extLst>
              </p:cNvPr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0" name="Google Shape;8461;p54">
              <a:extLst>
                <a:ext uri="{FF2B5EF4-FFF2-40B4-BE49-F238E27FC236}">
                  <a16:creationId xmlns:a16="http://schemas.microsoft.com/office/drawing/2014/main" id="{4A30FA3B-C2E0-FA9D-1D37-BC84032998CE}"/>
                </a:ext>
              </a:extLst>
            </p:cNvPr>
            <p:cNvGrpSpPr/>
            <p:nvPr/>
          </p:nvGrpSpPr>
          <p:grpSpPr>
            <a:xfrm>
              <a:off x="3060920" y="3535572"/>
              <a:ext cx="231621" cy="210319"/>
              <a:chOff x="-1592325" y="3957400"/>
              <a:chExt cx="293025" cy="277275"/>
            </a:xfrm>
          </p:grpSpPr>
          <p:sp>
            <p:nvSpPr>
              <p:cNvPr id="420" name="Google Shape;8462;p54">
                <a:extLst>
                  <a:ext uri="{FF2B5EF4-FFF2-40B4-BE49-F238E27FC236}">
                    <a16:creationId xmlns:a16="http://schemas.microsoft.com/office/drawing/2014/main" id="{05426107-A547-0788-70C7-2755771E92A9}"/>
                  </a:ext>
                </a:extLst>
              </p:cNvPr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1" name="Google Shape;8463;p54">
                <a:extLst>
                  <a:ext uri="{FF2B5EF4-FFF2-40B4-BE49-F238E27FC236}">
                    <a16:creationId xmlns:a16="http://schemas.microsoft.com/office/drawing/2014/main" id="{96E9535B-BF14-E2CA-0659-3CCB73610C48}"/>
                  </a:ext>
                </a:extLst>
              </p:cNvPr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2" name="Google Shape;8464;p54">
                <a:extLst>
                  <a:ext uri="{FF2B5EF4-FFF2-40B4-BE49-F238E27FC236}">
                    <a16:creationId xmlns:a16="http://schemas.microsoft.com/office/drawing/2014/main" id="{0141D5AF-104B-A7FF-2728-9A42284830D4}"/>
                  </a:ext>
                </a:extLst>
              </p:cNvPr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3" name="Google Shape;8465;p54">
                <a:extLst>
                  <a:ext uri="{FF2B5EF4-FFF2-40B4-BE49-F238E27FC236}">
                    <a16:creationId xmlns:a16="http://schemas.microsoft.com/office/drawing/2014/main" id="{92384F3A-286F-AD85-44C3-F39D5EF4DFB9}"/>
                  </a:ext>
                </a:extLst>
              </p:cNvPr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1" name="Google Shape;6794;p51">
              <a:extLst>
                <a:ext uri="{FF2B5EF4-FFF2-40B4-BE49-F238E27FC236}">
                  <a16:creationId xmlns:a16="http://schemas.microsoft.com/office/drawing/2014/main" id="{CDB85D18-48D8-D679-5BA5-996E219B1A9D}"/>
                </a:ext>
              </a:extLst>
            </p:cNvPr>
            <p:cNvGrpSpPr/>
            <p:nvPr/>
          </p:nvGrpSpPr>
          <p:grpSpPr>
            <a:xfrm>
              <a:off x="4240462" y="4264525"/>
              <a:ext cx="220892" cy="209815"/>
              <a:chOff x="-31817400" y="3910025"/>
              <a:chExt cx="301675" cy="294075"/>
            </a:xfrm>
          </p:grpSpPr>
          <p:sp>
            <p:nvSpPr>
              <p:cNvPr id="417" name="Google Shape;6795;p51">
                <a:extLst>
                  <a:ext uri="{FF2B5EF4-FFF2-40B4-BE49-F238E27FC236}">
                    <a16:creationId xmlns:a16="http://schemas.microsoft.com/office/drawing/2014/main" id="{5C5F1D28-E74D-97AB-7931-B3690E660FE8}"/>
                  </a:ext>
                </a:extLst>
              </p:cNvPr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8" name="Google Shape;6796;p51">
                <a:extLst>
                  <a:ext uri="{FF2B5EF4-FFF2-40B4-BE49-F238E27FC236}">
                    <a16:creationId xmlns:a16="http://schemas.microsoft.com/office/drawing/2014/main" id="{834D5BEE-938D-157D-740D-6D1A9F2CE19F}"/>
                  </a:ext>
                </a:extLst>
              </p:cNvPr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9" name="Google Shape;6797;p51">
                <a:extLst>
                  <a:ext uri="{FF2B5EF4-FFF2-40B4-BE49-F238E27FC236}">
                    <a16:creationId xmlns:a16="http://schemas.microsoft.com/office/drawing/2014/main" id="{C0832CA0-83C7-E772-8755-6008AC00015A}"/>
                  </a:ext>
                </a:extLst>
              </p:cNvPr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2" name="Google Shape;6794;p51">
              <a:extLst>
                <a:ext uri="{FF2B5EF4-FFF2-40B4-BE49-F238E27FC236}">
                  <a16:creationId xmlns:a16="http://schemas.microsoft.com/office/drawing/2014/main" id="{EAD92688-8BFD-4E4F-0A82-7E044993242C}"/>
                </a:ext>
              </a:extLst>
            </p:cNvPr>
            <p:cNvGrpSpPr/>
            <p:nvPr/>
          </p:nvGrpSpPr>
          <p:grpSpPr>
            <a:xfrm>
              <a:off x="3801176" y="4151543"/>
              <a:ext cx="220892" cy="209815"/>
              <a:chOff x="-31817400" y="3910025"/>
              <a:chExt cx="301675" cy="294075"/>
            </a:xfrm>
          </p:grpSpPr>
          <p:sp>
            <p:nvSpPr>
              <p:cNvPr id="414" name="Google Shape;6795;p51">
                <a:extLst>
                  <a:ext uri="{FF2B5EF4-FFF2-40B4-BE49-F238E27FC236}">
                    <a16:creationId xmlns:a16="http://schemas.microsoft.com/office/drawing/2014/main" id="{02C777BD-7675-F740-A0CB-48ECCEFA791A}"/>
                  </a:ext>
                </a:extLst>
              </p:cNvPr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5" name="Google Shape;6796;p51">
                <a:extLst>
                  <a:ext uri="{FF2B5EF4-FFF2-40B4-BE49-F238E27FC236}">
                    <a16:creationId xmlns:a16="http://schemas.microsoft.com/office/drawing/2014/main" id="{E5F0EFA3-25D4-B324-7794-E114C9261BF9}"/>
                  </a:ext>
                </a:extLst>
              </p:cNvPr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6" name="Google Shape;6797;p51">
                <a:extLst>
                  <a:ext uri="{FF2B5EF4-FFF2-40B4-BE49-F238E27FC236}">
                    <a16:creationId xmlns:a16="http://schemas.microsoft.com/office/drawing/2014/main" id="{FE6DFD78-BE0E-4F9C-E469-43AE8B846360}"/>
                  </a:ext>
                </a:extLst>
              </p:cNvPr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" name="Google Shape;6794;p51">
              <a:extLst>
                <a:ext uri="{FF2B5EF4-FFF2-40B4-BE49-F238E27FC236}">
                  <a16:creationId xmlns:a16="http://schemas.microsoft.com/office/drawing/2014/main" id="{66CDBDB4-2427-6C87-C34B-A7EB14167F1E}"/>
                </a:ext>
              </a:extLst>
            </p:cNvPr>
            <p:cNvGrpSpPr/>
            <p:nvPr/>
          </p:nvGrpSpPr>
          <p:grpSpPr>
            <a:xfrm>
              <a:off x="3378430" y="3888632"/>
              <a:ext cx="220892" cy="209815"/>
              <a:chOff x="-31817400" y="3910025"/>
              <a:chExt cx="301675" cy="294075"/>
            </a:xfrm>
          </p:grpSpPr>
          <p:sp>
            <p:nvSpPr>
              <p:cNvPr id="411" name="Google Shape;6795;p51">
                <a:extLst>
                  <a:ext uri="{FF2B5EF4-FFF2-40B4-BE49-F238E27FC236}">
                    <a16:creationId xmlns:a16="http://schemas.microsoft.com/office/drawing/2014/main" id="{2009F9B3-B3F5-A900-C93B-1A0BDAD691CD}"/>
                  </a:ext>
                </a:extLst>
              </p:cNvPr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" name="Google Shape;6796;p51">
                <a:extLst>
                  <a:ext uri="{FF2B5EF4-FFF2-40B4-BE49-F238E27FC236}">
                    <a16:creationId xmlns:a16="http://schemas.microsoft.com/office/drawing/2014/main" id="{264AAAB3-B022-4072-9CD8-23FCE1E230E2}"/>
                  </a:ext>
                </a:extLst>
              </p:cNvPr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" name="Google Shape;6797;p51">
                <a:extLst>
                  <a:ext uri="{FF2B5EF4-FFF2-40B4-BE49-F238E27FC236}">
                    <a16:creationId xmlns:a16="http://schemas.microsoft.com/office/drawing/2014/main" id="{44789139-0180-DBA8-3DED-FBE30104FA9C}"/>
                  </a:ext>
                </a:extLst>
              </p:cNvPr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7E422A6-9FA5-974A-AE4C-AAB8268CA5DE}"/>
                </a:ext>
              </a:extLst>
            </p:cNvPr>
            <p:cNvGrpSpPr/>
            <p:nvPr/>
          </p:nvGrpSpPr>
          <p:grpSpPr>
            <a:xfrm>
              <a:off x="3738706" y="715815"/>
              <a:ext cx="351294" cy="310532"/>
              <a:chOff x="3263562" y="628231"/>
              <a:chExt cx="379745" cy="330479"/>
            </a:xfrm>
          </p:grpSpPr>
          <p:sp>
            <p:nvSpPr>
              <p:cNvPr id="408" name="Google Shape;5645;p48">
                <a:extLst>
                  <a:ext uri="{FF2B5EF4-FFF2-40B4-BE49-F238E27FC236}">
                    <a16:creationId xmlns:a16="http://schemas.microsoft.com/office/drawing/2014/main" id="{E51E530D-CED7-7927-A467-9A662A2420D5}"/>
                  </a:ext>
                </a:extLst>
              </p:cNvPr>
              <p:cNvSpPr/>
              <p:nvPr/>
            </p:nvSpPr>
            <p:spPr>
              <a:xfrm>
                <a:off x="3350961" y="812728"/>
                <a:ext cx="268967" cy="145982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6" extrusionOk="0">
                    <a:moveTo>
                      <a:pt x="8589" y="0"/>
                    </a:moveTo>
                    <a:cubicBezTo>
                      <a:pt x="7469" y="3"/>
                      <a:pt x="6385" y="407"/>
                      <a:pt x="5536" y="1138"/>
                    </a:cubicBezTo>
                    <a:cubicBezTo>
                      <a:pt x="4819" y="1759"/>
                      <a:pt x="4289" y="2566"/>
                      <a:pt x="4006" y="3469"/>
                    </a:cubicBezTo>
                    <a:lnTo>
                      <a:pt x="3891" y="3469"/>
                    </a:lnTo>
                    <a:cubicBezTo>
                      <a:pt x="1747" y="3469"/>
                      <a:pt x="1" y="5294"/>
                      <a:pt x="1" y="7537"/>
                    </a:cubicBezTo>
                    <a:cubicBezTo>
                      <a:pt x="1" y="9781"/>
                      <a:pt x="1744" y="11605"/>
                      <a:pt x="3891" y="11605"/>
                    </a:cubicBezTo>
                    <a:lnTo>
                      <a:pt x="14798" y="11605"/>
                    </a:lnTo>
                    <a:cubicBezTo>
                      <a:pt x="17264" y="11605"/>
                      <a:pt x="19273" y="9507"/>
                      <a:pt x="19273" y="6923"/>
                    </a:cubicBezTo>
                    <a:cubicBezTo>
                      <a:pt x="19273" y="6044"/>
                      <a:pt x="19035" y="5182"/>
                      <a:pt x="18583" y="4430"/>
                    </a:cubicBezTo>
                    <a:cubicBezTo>
                      <a:pt x="18153" y="3707"/>
                      <a:pt x="17529" y="3117"/>
                      <a:pt x="16783" y="2728"/>
                    </a:cubicBezTo>
                    <a:cubicBezTo>
                      <a:pt x="16161" y="2404"/>
                      <a:pt x="15479" y="2243"/>
                      <a:pt x="14797" y="2243"/>
                    </a:cubicBezTo>
                    <a:cubicBezTo>
                      <a:pt x="14134" y="2243"/>
                      <a:pt x="13470" y="2395"/>
                      <a:pt x="12862" y="2701"/>
                    </a:cubicBezTo>
                    <a:cubicBezTo>
                      <a:pt x="12233" y="1442"/>
                      <a:pt x="11118" y="512"/>
                      <a:pt x="9784" y="157"/>
                    </a:cubicBezTo>
                    <a:cubicBezTo>
                      <a:pt x="9393" y="54"/>
                      <a:pt x="8992" y="0"/>
                      <a:pt x="8589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409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EB6F8E6D-B8DE-F377-74F5-3F1FEC875C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3501768" y="628231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B9BDCC76-FEA9-B85A-7CB3-5DB4139392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3264792" y="65785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F934A5-B600-302C-DADD-1093406F2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4284036" y="773635"/>
              <a:ext cx="214202" cy="161710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3B24AF-6F4A-FA12-9350-F946F10B7971}"/>
                </a:ext>
              </a:extLst>
            </p:cNvPr>
            <p:cNvGrpSpPr/>
            <p:nvPr/>
          </p:nvGrpSpPr>
          <p:grpSpPr>
            <a:xfrm>
              <a:off x="4671995" y="674790"/>
              <a:ext cx="311013" cy="262153"/>
              <a:chOff x="4288062" y="575620"/>
              <a:chExt cx="336202" cy="278993"/>
            </a:xfrm>
          </p:grpSpPr>
          <p:pic>
            <p:nvPicPr>
              <p:cNvPr id="405" name="Picture 404">
                <a:extLst>
                  <a:ext uri="{FF2B5EF4-FFF2-40B4-BE49-F238E27FC236}">
                    <a16:creationId xmlns:a16="http://schemas.microsoft.com/office/drawing/2014/main" id="{8626E67C-F78B-A97C-BF77-6DEC46DA6E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673" t="41448" r="5527" b="18356"/>
              <a:stretch/>
            </p:blipFill>
            <p:spPr>
              <a:xfrm>
                <a:off x="4339968" y="749799"/>
                <a:ext cx="231550" cy="104814"/>
              </a:xfrm>
              <a:prstGeom prst="rect">
                <a:avLst/>
              </a:prstGeom>
            </p:spPr>
          </p:pic>
          <p:pic>
            <p:nvPicPr>
              <p:cNvPr id="406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51D0A05D-FC89-2073-1C82-BDEAB31A77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1079353">
                <a:off x="4482725" y="57562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5C88FF29-52F4-4A3C-B9CF-1278ADB357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4289292" y="57844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" name="Picture 10" descr="Transparent Moon And Stars Clipart Black And White - Full Moon And Stars  Icon, HD Png Download , Transparent Png Image | PNG.ToolXoX.com">
              <a:extLst>
                <a:ext uri="{FF2B5EF4-FFF2-40B4-BE49-F238E27FC236}">
                  <a16:creationId xmlns:a16="http://schemas.microsoft.com/office/drawing/2014/main" id="{6F79B0CA-FFE8-511A-9F6D-8BDEEE210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033" y="854491"/>
              <a:ext cx="209559" cy="18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479DA9A-EA24-DE58-5982-EF4AB05DE519}"/>
                </a:ext>
              </a:extLst>
            </p:cNvPr>
            <p:cNvGrpSpPr/>
            <p:nvPr/>
          </p:nvGrpSpPr>
          <p:grpSpPr>
            <a:xfrm>
              <a:off x="5558965" y="916206"/>
              <a:ext cx="341554" cy="328234"/>
              <a:chOff x="5231241" y="841495"/>
              <a:chExt cx="369216" cy="349318"/>
            </a:xfrm>
          </p:grpSpPr>
          <p:pic>
            <p:nvPicPr>
              <p:cNvPr id="402" name="Picture 10" descr="Transparent Moon And Stars Clipart Black And White - Full Moon And Stars  Icon, HD Png Download , Transparent Png Image | PNG.ToolXoX.com">
                <a:extLst>
                  <a:ext uri="{FF2B5EF4-FFF2-40B4-BE49-F238E27FC236}">
                    <a16:creationId xmlns:a16="http://schemas.microsoft.com/office/drawing/2014/main" id="{F3BDB9A5-1BD6-F547-D8C0-6EF1C7AF1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241" y="993421"/>
                <a:ext cx="226531" cy="197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37ED23C7-D675-19B8-6A57-0C65420C8A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349485">
                <a:off x="5458918" y="9626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4E3FE726-CCCD-6503-95EC-047F30152E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8144797">
                <a:off x="5255289" y="8402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395C366-8F0A-BF4E-5CBB-42D983C0B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209" b="22069"/>
            <a:stretch/>
          </p:blipFill>
          <p:spPr>
            <a:xfrm rot="21264185">
              <a:off x="5871558" y="1394308"/>
              <a:ext cx="248223" cy="140492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051042C-C257-FAA1-9DFD-F5EDBB310475}"/>
                </a:ext>
              </a:extLst>
            </p:cNvPr>
            <p:cNvGrpSpPr/>
            <p:nvPr/>
          </p:nvGrpSpPr>
          <p:grpSpPr>
            <a:xfrm>
              <a:off x="6044264" y="1680134"/>
              <a:ext cx="321143" cy="331646"/>
              <a:chOff x="5755844" y="1654494"/>
              <a:chExt cx="347152" cy="352949"/>
            </a:xfrm>
          </p:grpSpPr>
          <p:pic>
            <p:nvPicPr>
              <p:cNvPr id="399" name="Picture 398">
                <a:extLst>
                  <a:ext uri="{FF2B5EF4-FFF2-40B4-BE49-F238E27FC236}">
                    <a16:creationId xmlns:a16="http://schemas.microsoft.com/office/drawing/2014/main" id="{02CC29A0-2DB7-F408-6105-78756A2637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2209" b="22069"/>
              <a:stretch/>
            </p:blipFill>
            <p:spPr>
              <a:xfrm rot="21264185">
                <a:off x="5826809" y="1857926"/>
                <a:ext cx="268326" cy="149517"/>
              </a:xfrm>
              <a:prstGeom prst="rect">
                <a:avLst/>
              </a:prstGeom>
            </p:spPr>
          </p:pic>
          <p:pic>
            <p:nvPicPr>
              <p:cNvPr id="400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FB6D82EC-6F91-B71B-6AC6-E7988331FA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1457" y="165449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1FD33BFB-BEE3-6611-4A96-8F6D03688A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757074" y="1686858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Google Shape;5645;p48">
              <a:extLst>
                <a:ext uri="{FF2B5EF4-FFF2-40B4-BE49-F238E27FC236}">
                  <a16:creationId xmlns:a16="http://schemas.microsoft.com/office/drawing/2014/main" id="{A526DA7D-FF92-D935-0C5E-21BD84E76ECE}"/>
                </a:ext>
              </a:extLst>
            </p:cNvPr>
            <p:cNvSpPr/>
            <p:nvPr/>
          </p:nvSpPr>
          <p:spPr>
            <a:xfrm>
              <a:off x="3407527" y="1110243"/>
              <a:ext cx="248816" cy="137171"/>
            </a:xfrm>
            <a:custGeom>
              <a:avLst/>
              <a:gdLst/>
              <a:ahLst/>
              <a:cxnLst/>
              <a:rect l="l" t="t" r="r" b="b"/>
              <a:pathLst>
                <a:path w="19273" h="11606" extrusionOk="0">
                  <a:moveTo>
                    <a:pt x="8589" y="0"/>
                  </a:moveTo>
                  <a:cubicBezTo>
                    <a:pt x="7469" y="3"/>
                    <a:pt x="6385" y="407"/>
                    <a:pt x="5536" y="1138"/>
                  </a:cubicBezTo>
                  <a:cubicBezTo>
                    <a:pt x="4819" y="1759"/>
                    <a:pt x="4289" y="2566"/>
                    <a:pt x="4006" y="3469"/>
                  </a:cubicBezTo>
                  <a:lnTo>
                    <a:pt x="3891" y="3469"/>
                  </a:lnTo>
                  <a:cubicBezTo>
                    <a:pt x="1747" y="3469"/>
                    <a:pt x="1" y="5294"/>
                    <a:pt x="1" y="7537"/>
                  </a:cubicBezTo>
                  <a:cubicBezTo>
                    <a:pt x="1" y="9781"/>
                    <a:pt x="1744" y="11605"/>
                    <a:pt x="3891" y="11605"/>
                  </a:cubicBezTo>
                  <a:lnTo>
                    <a:pt x="14798" y="11605"/>
                  </a:lnTo>
                  <a:cubicBezTo>
                    <a:pt x="17264" y="11605"/>
                    <a:pt x="19273" y="9507"/>
                    <a:pt x="19273" y="6923"/>
                  </a:cubicBezTo>
                  <a:cubicBezTo>
                    <a:pt x="19273" y="6044"/>
                    <a:pt x="19035" y="5182"/>
                    <a:pt x="18583" y="4430"/>
                  </a:cubicBezTo>
                  <a:cubicBezTo>
                    <a:pt x="18153" y="3707"/>
                    <a:pt x="17529" y="3117"/>
                    <a:pt x="16783" y="2728"/>
                  </a:cubicBezTo>
                  <a:cubicBezTo>
                    <a:pt x="16161" y="2404"/>
                    <a:pt x="15479" y="2243"/>
                    <a:pt x="14797" y="2243"/>
                  </a:cubicBezTo>
                  <a:cubicBezTo>
                    <a:pt x="14134" y="2243"/>
                    <a:pt x="13470" y="2395"/>
                    <a:pt x="12862" y="2701"/>
                  </a:cubicBezTo>
                  <a:cubicBezTo>
                    <a:pt x="12233" y="1442"/>
                    <a:pt x="11118" y="512"/>
                    <a:pt x="9784" y="157"/>
                  </a:cubicBezTo>
                  <a:cubicBezTo>
                    <a:pt x="9393" y="54"/>
                    <a:pt x="8992" y="0"/>
                    <a:pt x="85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910C7F2-8C66-E9BE-EC78-0AED54B82517}"/>
                </a:ext>
              </a:extLst>
            </p:cNvPr>
            <p:cNvGrpSpPr/>
            <p:nvPr/>
          </p:nvGrpSpPr>
          <p:grpSpPr>
            <a:xfrm>
              <a:off x="5764026" y="3418774"/>
              <a:ext cx="344604" cy="340134"/>
              <a:chOff x="5452910" y="3504817"/>
              <a:chExt cx="372513" cy="361983"/>
            </a:xfrm>
          </p:grpSpPr>
          <p:pic>
            <p:nvPicPr>
              <p:cNvPr id="396" name="Picture 18" descr="Antarctica Icons - Free SVG &amp; PNG Antarctica Images - Noun Project">
                <a:extLst>
                  <a:ext uri="{FF2B5EF4-FFF2-40B4-BE49-F238E27FC236}">
                    <a16:creationId xmlns:a16="http://schemas.microsoft.com/office/drawing/2014/main" id="{CC33E159-15C8-C251-A56E-BB290AB17F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6" t="26912" r="24638" b="26649"/>
              <a:stretch/>
            </p:blipFill>
            <p:spPr bwMode="auto">
              <a:xfrm>
                <a:off x="5554402" y="3651791"/>
                <a:ext cx="242457" cy="215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3EA8153B-DF24-66F2-1246-D8367EECEC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683884" y="3504817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CA4B5EEC-BB81-DD26-DA96-C0F2A563E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454140" y="35474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3" name="Picture 20" descr="forecast Icon">
              <a:extLst>
                <a:ext uri="{FF2B5EF4-FFF2-40B4-BE49-F238E27FC236}">
                  <a16:creationId xmlns:a16="http://schemas.microsoft.com/office/drawing/2014/main" id="{0EFCA33B-F8D0-BF68-1B02-D9858F1CC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750" y="2198201"/>
              <a:ext cx="226549" cy="23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2BE1700-D8D7-DBF4-92C9-92294C1647DB}"/>
                </a:ext>
              </a:extLst>
            </p:cNvPr>
            <p:cNvGrpSpPr/>
            <p:nvPr/>
          </p:nvGrpSpPr>
          <p:grpSpPr>
            <a:xfrm>
              <a:off x="2985387" y="1297990"/>
              <a:ext cx="462258" cy="320503"/>
              <a:chOff x="7931209" y="3385290"/>
              <a:chExt cx="1029911" cy="577478"/>
            </a:xfrm>
          </p:grpSpPr>
          <p:pic>
            <p:nvPicPr>
              <p:cNvPr id="217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4D077665-68EF-0F97-F0C3-D574FC62F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675708">
                <a:off x="8257902" y="3384277"/>
                <a:ext cx="116477" cy="118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4" descr="Satellite Orbiting the Earth Icon or Logo Stock Vector - Illustration of  flat, graphic: 138217795">
                <a:extLst>
                  <a:ext uri="{FF2B5EF4-FFF2-40B4-BE49-F238E27FC236}">
                    <a16:creationId xmlns:a16="http://schemas.microsoft.com/office/drawing/2014/main" id="{2322BE8D-29DE-2678-8468-CD88FD83DE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7931209" y="3492749"/>
                <a:ext cx="1029911" cy="397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27732E28-354B-9D64-5A97-74B2BD155DB2}"/>
                  </a:ext>
                </a:extLst>
              </p:cNvPr>
              <p:cNvSpPr/>
              <p:nvPr/>
            </p:nvSpPr>
            <p:spPr>
              <a:xfrm rot="20111990">
                <a:off x="8353368" y="3398952"/>
                <a:ext cx="205491" cy="563816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6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D843335-D28C-8CD6-3169-F922D02099F0}"/>
                </a:ext>
              </a:extLst>
            </p:cNvPr>
            <p:cNvGrpSpPr/>
            <p:nvPr/>
          </p:nvGrpSpPr>
          <p:grpSpPr>
            <a:xfrm>
              <a:off x="2756306" y="1749977"/>
              <a:ext cx="484044" cy="246870"/>
              <a:chOff x="6612480" y="880368"/>
              <a:chExt cx="1991069" cy="812857"/>
            </a:xfrm>
          </p:grpSpPr>
          <p:pic>
            <p:nvPicPr>
              <p:cNvPr id="215" name="Picture 24" descr="Satellite Orbiting the Earth Icon or Logo Stock Vector - Illustration of  flat, graphic: 138217795">
                <a:extLst>
                  <a:ext uri="{FF2B5EF4-FFF2-40B4-BE49-F238E27FC236}">
                    <a16:creationId xmlns:a16="http://schemas.microsoft.com/office/drawing/2014/main" id="{66AD6743-6BF7-C052-E52A-5C93F2C25A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6612480" y="880368"/>
                <a:ext cx="1991069" cy="812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8F984B0E-263F-F71B-379C-A42451181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1257158">
                <a:off x="7979890" y="1098541"/>
                <a:ext cx="318660" cy="548385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551CCD7-A458-410C-8B8A-A660F90190D1}"/>
                </a:ext>
              </a:extLst>
            </p:cNvPr>
            <p:cNvGrpSpPr/>
            <p:nvPr/>
          </p:nvGrpSpPr>
          <p:grpSpPr>
            <a:xfrm>
              <a:off x="2674254" y="2585357"/>
              <a:ext cx="350184" cy="322117"/>
              <a:chOff x="2112901" y="2617865"/>
              <a:chExt cx="378545" cy="342808"/>
            </a:xfrm>
          </p:grpSpPr>
          <p:pic>
            <p:nvPicPr>
              <p:cNvPr id="212" name="Picture 20" descr="forecast Icon">
                <a:extLst>
                  <a:ext uri="{FF2B5EF4-FFF2-40B4-BE49-F238E27FC236}">
                    <a16:creationId xmlns:a16="http://schemas.microsoft.com/office/drawing/2014/main" id="{CB6BE645-7E29-20D7-4D07-A922D4685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3734" y="2715776"/>
                <a:ext cx="244897" cy="24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122F55FF-85AE-1BA6-CBFD-E16165943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2349907" y="26178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1F15E15F-D134-6214-5542-5230FFF228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2114131" y="2631762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7BD3F64-3642-2563-A8E0-0030100B5DA6}"/>
                </a:ext>
              </a:extLst>
            </p:cNvPr>
            <p:cNvGrpSpPr/>
            <p:nvPr/>
          </p:nvGrpSpPr>
          <p:grpSpPr>
            <a:xfrm>
              <a:off x="6065569" y="3097346"/>
              <a:ext cx="387380" cy="297418"/>
              <a:chOff x="5691141" y="3124964"/>
              <a:chExt cx="418754" cy="316523"/>
            </a:xfrm>
          </p:grpSpPr>
          <p:pic>
            <p:nvPicPr>
              <p:cNvPr id="197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79631676-727E-6474-61B2-86E397C14C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8356" y="312496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4" descr="Templat Design Vector Hd PNG Images, Satellite Icon Design Template Vector  Isolated, Template Icons, Satellite Icons, Icon PNG Image For Free Download  | Disenos de unas, Arte en lienzo de bricolaje, Iconos">
                <a:extLst>
                  <a:ext uri="{FF2B5EF4-FFF2-40B4-BE49-F238E27FC236}">
                    <a16:creationId xmlns:a16="http://schemas.microsoft.com/office/drawing/2014/main" id="{75B53ACB-E73A-3A37-7F94-6E606E5D67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5692371" y="313932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99" name="Google Shape;7912;p53">
                <a:extLst>
                  <a:ext uri="{FF2B5EF4-FFF2-40B4-BE49-F238E27FC236}">
                    <a16:creationId xmlns:a16="http://schemas.microsoft.com/office/drawing/2014/main" id="{6A29EF0C-4D61-21C5-409E-E532E913B6B7}"/>
                  </a:ext>
                </a:extLst>
              </p:cNvPr>
              <p:cNvGrpSpPr/>
              <p:nvPr/>
            </p:nvGrpSpPr>
            <p:grpSpPr>
              <a:xfrm>
                <a:off x="5820157" y="3277109"/>
                <a:ext cx="185434" cy="164378"/>
                <a:chOff x="-21322300" y="4077125"/>
                <a:chExt cx="307200" cy="285925"/>
              </a:xfrm>
              <a:solidFill>
                <a:schemeClr val="accent6">
                  <a:lumMod val="10000"/>
                </a:schemeClr>
              </a:solidFill>
            </p:grpSpPr>
            <p:sp>
              <p:nvSpPr>
                <p:cNvPr id="200" name="Google Shape;7913;p53">
                  <a:extLst>
                    <a:ext uri="{FF2B5EF4-FFF2-40B4-BE49-F238E27FC236}">
                      <a16:creationId xmlns:a16="http://schemas.microsoft.com/office/drawing/2014/main" id="{7BE7E145-0238-8D75-6B0C-25B443A1BB74}"/>
                    </a:ext>
                  </a:extLst>
                </p:cNvPr>
                <p:cNvSpPr/>
                <p:nvPr/>
              </p:nvSpPr>
              <p:spPr>
                <a:xfrm>
                  <a:off x="-21177375" y="4077125"/>
                  <a:ext cx="173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112" extrusionOk="0">
                      <a:moveTo>
                        <a:pt x="347" y="0"/>
                      </a:moveTo>
                      <a:cubicBezTo>
                        <a:pt x="158" y="0"/>
                        <a:pt x="0" y="158"/>
                        <a:pt x="0" y="347"/>
                      </a:cubicBezTo>
                      <a:lnTo>
                        <a:pt x="0" y="1764"/>
                      </a:lnTo>
                      <a:cubicBezTo>
                        <a:pt x="0" y="1953"/>
                        <a:pt x="158" y="2111"/>
                        <a:pt x="347" y="2111"/>
                      </a:cubicBezTo>
                      <a:cubicBezTo>
                        <a:pt x="536" y="2111"/>
                        <a:pt x="693" y="1953"/>
                        <a:pt x="693" y="1764"/>
                      </a:cubicBezTo>
                      <a:lnTo>
                        <a:pt x="693" y="347"/>
                      </a:lnTo>
                      <a:cubicBezTo>
                        <a:pt x="693" y="158"/>
                        <a:pt x="536" y="0"/>
                        <a:pt x="3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7914;p53">
                  <a:extLst>
                    <a:ext uri="{FF2B5EF4-FFF2-40B4-BE49-F238E27FC236}">
                      <a16:creationId xmlns:a16="http://schemas.microsoft.com/office/drawing/2014/main" id="{FAD9E97D-39E5-3138-D05B-A98BA33F9EB5}"/>
                    </a:ext>
                  </a:extLst>
                </p:cNvPr>
                <p:cNvSpPr/>
                <p:nvPr/>
              </p:nvSpPr>
              <p:spPr>
                <a:xfrm>
                  <a:off x="-21279775" y="4117475"/>
                  <a:ext cx="465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0" h="1781" extrusionOk="0">
                      <a:moveTo>
                        <a:pt x="410" y="1"/>
                      </a:moveTo>
                      <a:cubicBezTo>
                        <a:pt x="323" y="1"/>
                        <a:pt x="237" y="40"/>
                        <a:pt x="158" y="119"/>
                      </a:cubicBezTo>
                      <a:cubicBezTo>
                        <a:pt x="0" y="276"/>
                        <a:pt x="0" y="466"/>
                        <a:pt x="158" y="623"/>
                      </a:cubicBezTo>
                      <a:lnTo>
                        <a:pt x="1166" y="1663"/>
                      </a:lnTo>
                      <a:cubicBezTo>
                        <a:pt x="1261" y="1741"/>
                        <a:pt x="1355" y="1781"/>
                        <a:pt x="1446" y="1781"/>
                      </a:cubicBezTo>
                      <a:cubicBezTo>
                        <a:pt x="1536" y="1781"/>
                        <a:pt x="1623" y="1741"/>
                        <a:pt x="1702" y="1663"/>
                      </a:cubicBezTo>
                      <a:cubicBezTo>
                        <a:pt x="1859" y="1505"/>
                        <a:pt x="1859" y="1285"/>
                        <a:pt x="1702" y="1127"/>
                      </a:cubicBezTo>
                      <a:lnTo>
                        <a:pt x="662" y="119"/>
                      </a:lnTo>
                      <a:cubicBezTo>
                        <a:pt x="583" y="40"/>
                        <a:pt x="497" y="1"/>
                        <a:pt x="4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7915;p53">
                  <a:extLst>
                    <a:ext uri="{FF2B5EF4-FFF2-40B4-BE49-F238E27FC236}">
                      <a16:creationId xmlns:a16="http://schemas.microsoft.com/office/drawing/2014/main" id="{12FA73E2-4866-7718-B3AB-760903AB930B}"/>
                    </a:ext>
                  </a:extLst>
                </p:cNvPr>
                <p:cNvSpPr/>
                <p:nvPr/>
              </p:nvSpPr>
              <p:spPr>
                <a:xfrm>
                  <a:off x="-21103350" y="4117475"/>
                  <a:ext cx="457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" h="1781" extrusionOk="0">
                      <a:moveTo>
                        <a:pt x="1418" y="1"/>
                      </a:moveTo>
                      <a:cubicBezTo>
                        <a:pt x="1332" y="1"/>
                        <a:pt x="1245" y="40"/>
                        <a:pt x="1166" y="119"/>
                      </a:cubicBezTo>
                      <a:lnTo>
                        <a:pt x="158" y="1127"/>
                      </a:lnTo>
                      <a:cubicBezTo>
                        <a:pt x="1" y="1285"/>
                        <a:pt x="1" y="1474"/>
                        <a:pt x="158" y="1663"/>
                      </a:cubicBezTo>
                      <a:cubicBezTo>
                        <a:pt x="237" y="1741"/>
                        <a:pt x="331" y="1781"/>
                        <a:pt x="422" y="1781"/>
                      </a:cubicBezTo>
                      <a:cubicBezTo>
                        <a:pt x="513" y="1781"/>
                        <a:pt x="599" y="1741"/>
                        <a:pt x="662" y="1663"/>
                      </a:cubicBezTo>
                      <a:lnTo>
                        <a:pt x="1670" y="623"/>
                      </a:lnTo>
                      <a:cubicBezTo>
                        <a:pt x="1828" y="466"/>
                        <a:pt x="1828" y="276"/>
                        <a:pt x="1670" y="119"/>
                      </a:cubicBezTo>
                      <a:cubicBezTo>
                        <a:pt x="1592" y="40"/>
                        <a:pt x="1505" y="1"/>
                        <a:pt x="14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7916;p53">
                  <a:extLst>
                    <a:ext uri="{FF2B5EF4-FFF2-40B4-BE49-F238E27FC236}">
                      <a16:creationId xmlns:a16="http://schemas.microsoft.com/office/drawing/2014/main" id="{B9166874-4311-0EFA-17F4-A2D913BC92A1}"/>
                    </a:ext>
                  </a:extLst>
                </p:cNvPr>
                <p:cNvSpPr/>
                <p:nvPr/>
              </p:nvSpPr>
              <p:spPr>
                <a:xfrm>
                  <a:off x="-21137225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670" y="1"/>
                      </a:moveTo>
                      <a:cubicBezTo>
                        <a:pt x="536" y="1"/>
                        <a:pt x="417" y="89"/>
                        <a:pt x="347" y="227"/>
                      </a:cubicBezTo>
                      <a:lnTo>
                        <a:pt x="95" y="888"/>
                      </a:lnTo>
                      <a:cubicBezTo>
                        <a:pt x="1" y="1109"/>
                        <a:pt x="127" y="1298"/>
                        <a:pt x="284" y="1361"/>
                      </a:cubicBezTo>
                      <a:cubicBezTo>
                        <a:pt x="335" y="1386"/>
                        <a:pt x="386" y="1398"/>
                        <a:pt x="435" y="1398"/>
                      </a:cubicBezTo>
                      <a:cubicBezTo>
                        <a:pt x="568" y="1398"/>
                        <a:pt x="688" y="1310"/>
                        <a:pt x="757" y="1172"/>
                      </a:cubicBezTo>
                      <a:lnTo>
                        <a:pt x="1041" y="510"/>
                      </a:lnTo>
                      <a:cubicBezTo>
                        <a:pt x="1104" y="321"/>
                        <a:pt x="1041" y="101"/>
                        <a:pt x="820" y="38"/>
                      </a:cubicBezTo>
                      <a:cubicBezTo>
                        <a:pt x="769" y="13"/>
                        <a:pt x="719" y="1"/>
                        <a:pt x="67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7917;p53">
                  <a:extLst>
                    <a:ext uri="{FF2B5EF4-FFF2-40B4-BE49-F238E27FC236}">
                      <a16:creationId xmlns:a16="http://schemas.microsoft.com/office/drawing/2014/main" id="{C4894004-5E38-D5F7-3F71-01D748B69DA8}"/>
                    </a:ext>
                  </a:extLst>
                </p:cNvPr>
                <p:cNvSpPr/>
                <p:nvPr/>
              </p:nvSpPr>
              <p:spPr>
                <a:xfrm>
                  <a:off x="-21227800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434" y="1"/>
                      </a:moveTo>
                      <a:cubicBezTo>
                        <a:pt x="386" y="1"/>
                        <a:pt x="335" y="13"/>
                        <a:pt x="284" y="38"/>
                      </a:cubicBezTo>
                      <a:cubicBezTo>
                        <a:pt x="95" y="101"/>
                        <a:pt x="1" y="321"/>
                        <a:pt x="95" y="510"/>
                      </a:cubicBezTo>
                      <a:lnTo>
                        <a:pt x="347" y="1172"/>
                      </a:lnTo>
                      <a:cubicBezTo>
                        <a:pt x="417" y="1310"/>
                        <a:pt x="536" y="1398"/>
                        <a:pt x="670" y="1398"/>
                      </a:cubicBezTo>
                      <a:cubicBezTo>
                        <a:pt x="719" y="1398"/>
                        <a:pt x="769" y="1386"/>
                        <a:pt x="820" y="1361"/>
                      </a:cubicBezTo>
                      <a:cubicBezTo>
                        <a:pt x="1040" y="1298"/>
                        <a:pt x="1103" y="1109"/>
                        <a:pt x="1040" y="888"/>
                      </a:cubicBezTo>
                      <a:lnTo>
                        <a:pt x="757" y="227"/>
                      </a:lnTo>
                      <a:cubicBezTo>
                        <a:pt x="688" y="89"/>
                        <a:pt x="568" y="1"/>
                        <a:pt x="43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7918;p53">
                  <a:extLst>
                    <a:ext uri="{FF2B5EF4-FFF2-40B4-BE49-F238E27FC236}">
                      <a16:creationId xmlns:a16="http://schemas.microsoft.com/office/drawing/2014/main" id="{D01F3FA5-7F02-1912-7159-780ADF52A80C}"/>
                    </a:ext>
                  </a:extLst>
                </p:cNvPr>
                <p:cNvSpPr/>
                <p:nvPr/>
              </p:nvSpPr>
              <p:spPr>
                <a:xfrm>
                  <a:off x="-21319950" y="4219675"/>
                  <a:ext cx="53600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797" y="725"/>
                      </a:lnTo>
                      <a:cubicBezTo>
                        <a:pt x="1986" y="725"/>
                        <a:pt x="2143" y="568"/>
                        <a:pt x="2143" y="347"/>
                      </a:cubicBezTo>
                      <a:cubicBezTo>
                        <a:pt x="2143" y="158"/>
                        <a:pt x="1986" y="1"/>
                        <a:pt x="179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7919;p53">
                  <a:extLst>
                    <a:ext uri="{FF2B5EF4-FFF2-40B4-BE49-F238E27FC236}">
                      <a16:creationId xmlns:a16="http://schemas.microsoft.com/office/drawing/2014/main" id="{713C5ECF-91F6-AA4C-B3FC-AC0D95529E36}"/>
                    </a:ext>
                  </a:extLst>
                </p:cNvPr>
                <p:cNvSpPr/>
                <p:nvPr/>
              </p:nvSpPr>
              <p:spPr>
                <a:xfrm>
                  <a:off x="-21070275" y="4219675"/>
                  <a:ext cx="5437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828" y="725"/>
                      </a:lnTo>
                      <a:cubicBezTo>
                        <a:pt x="2017" y="725"/>
                        <a:pt x="2175" y="568"/>
                        <a:pt x="2175" y="347"/>
                      </a:cubicBezTo>
                      <a:cubicBezTo>
                        <a:pt x="2175" y="158"/>
                        <a:pt x="2017" y="1"/>
                        <a:pt x="182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7920;p53">
                  <a:extLst>
                    <a:ext uri="{FF2B5EF4-FFF2-40B4-BE49-F238E27FC236}">
                      <a16:creationId xmlns:a16="http://schemas.microsoft.com/office/drawing/2014/main" id="{CC0F5B4E-E05A-AF78-C3A0-D1CB1FC3DA28}"/>
                    </a:ext>
                  </a:extLst>
                </p:cNvPr>
                <p:cNvSpPr/>
                <p:nvPr/>
              </p:nvSpPr>
              <p:spPr>
                <a:xfrm>
                  <a:off x="-21078925" y="4171825"/>
                  <a:ext cx="370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" h="1007" extrusionOk="0">
                      <a:moveTo>
                        <a:pt x="1086" y="1"/>
                      </a:moveTo>
                      <a:cubicBezTo>
                        <a:pt x="1040" y="1"/>
                        <a:pt x="993" y="9"/>
                        <a:pt x="945" y="24"/>
                      </a:cubicBezTo>
                      <a:lnTo>
                        <a:pt x="284" y="308"/>
                      </a:lnTo>
                      <a:cubicBezTo>
                        <a:pt x="63" y="371"/>
                        <a:pt x="0" y="623"/>
                        <a:pt x="63" y="780"/>
                      </a:cubicBezTo>
                      <a:cubicBezTo>
                        <a:pt x="132" y="919"/>
                        <a:pt x="252" y="1006"/>
                        <a:pt x="386" y="1006"/>
                      </a:cubicBezTo>
                      <a:cubicBezTo>
                        <a:pt x="435" y="1006"/>
                        <a:pt x="485" y="995"/>
                        <a:pt x="536" y="969"/>
                      </a:cubicBezTo>
                      <a:lnTo>
                        <a:pt x="1229" y="686"/>
                      </a:lnTo>
                      <a:cubicBezTo>
                        <a:pt x="1418" y="623"/>
                        <a:pt x="1481" y="434"/>
                        <a:pt x="1418" y="213"/>
                      </a:cubicBezTo>
                      <a:cubicBezTo>
                        <a:pt x="1347" y="72"/>
                        <a:pt x="1223" y="1"/>
                        <a:pt x="108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7921;p53">
                  <a:extLst>
                    <a:ext uri="{FF2B5EF4-FFF2-40B4-BE49-F238E27FC236}">
                      <a16:creationId xmlns:a16="http://schemas.microsoft.com/office/drawing/2014/main" id="{9FB38BA4-B5D5-DA99-ACE2-B3AA3E03E8AD}"/>
                    </a:ext>
                  </a:extLst>
                </p:cNvPr>
                <p:cNvSpPr/>
                <p:nvPr/>
              </p:nvSpPr>
              <p:spPr>
                <a:xfrm>
                  <a:off x="-21294750" y="4172625"/>
                  <a:ext cx="37850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" h="1006" extrusionOk="0">
                      <a:moveTo>
                        <a:pt x="414" y="1"/>
                      </a:moveTo>
                      <a:cubicBezTo>
                        <a:pt x="263" y="1"/>
                        <a:pt x="143" y="77"/>
                        <a:pt x="95" y="244"/>
                      </a:cubicBezTo>
                      <a:cubicBezTo>
                        <a:pt x="1" y="402"/>
                        <a:pt x="127" y="622"/>
                        <a:pt x="284" y="717"/>
                      </a:cubicBezTo>
                      <a:lnTo>
                        <a:pt x="946" y="969"/>
                      </a:lnTo>
                      <a:cubicBezTo>
                        <a:pt x="997" y="994"/>
                        <a:pt x="1050" y="1006"/>
                        <a:pt x="1101" y="1006"/>
                      </a:cubicBezTo>
                      <a:cubicBezTo>
                        <a:pt x="1242" y="1006"/>
                        <a:pt x="1372" y="918"/>
                        <a:pt x="1419" y="780"/>
                      </a:cubicBezTo>
                      <a:cubicBezTo>
                        <a:pt x="1513" y="591"/>
                        <a:pt x="1419" y="402"/>
                        <a:pt x="1230" y="307"/>
                      </a:cubicBezTo>
                      <a:lnTo>
                        <a:pt x="568" y="24"/>
                      </a:lnTo>
                      <a:cubicBezTo>
                        <a:pt x="514" y="8"/>
                        <a:pt x="463" y="1"/>
                        <a:pt x="41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7922;p53">
                  <a:extLst>
                    <a:ext uri="{FF2B5EF4-FFF2-40B4-BE49-F238E27FC236}">
                      <a16:creationId xmlns:a16="http://schemas.microsoft.com/office/drawing/2014/main" id="{41F95A78-7D4F-A1D6-A0A9-25B4D5F5CEE5}"/>
                    </a:ext>
                  </a:extLst>
                </p:cNvPr>
                <p:cNvSpPr/>
                <p:nvPr/>
              </p:nvSpPr>
              <p:spPr>
                <a:xfrm>
                  <a:off x="-21321525" y="4328375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630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103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103"/>
                        <a:pt x="11563" y="1166"/>
                        <a:pt x="11721" y="1260"/>
                      </a:cubicBezTo>
                      <a:cubicBezTo>
                        <a:pt x="11766" y="1276"/>
                        <a:pt x="11812" y="1284"/>
                        <a:pt x="11857" y="1284"/>
                      </a:cubicBezTo>
                      <a:cubicBezTo>
                        <a:pt x="11996" y="1284"/>
                        <a:pt x="12122" y="1207"/>
                        <a:pt x="12193" y="1040"/>
                      </a:cubicBezTo>
                      <a:cubicBezTo>
                        <a:pt x="12256" y="819"/>
                        <a:pt x="12193" y="567"/>
                        <a:pt x="11973" y="536"/>
                      </a:cubicBezTo>
                      <a:cubicBezTo>
                        <a:pt x="11878" y="504"/>
                        <a:pt x="11784" y="473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2"/>
                        <a:pt x="8546" y="638"/>
                        <a:pt x="8239" y="638"/>
                      </a:cubicBezTo>
                      <a:cubicBezTo>
                        <a:pt x="7932" y="638"/>
                        <a:pt x="7625" y="552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2"/>
                        <a:pt x="4293" y="638"/>
                        <a:pt x="3986" y="638"/>
                      </a:cubicBezTo>
                      <a:cubicBezTo>
                        <a:pt x="3679" y="638"/>
                        <a:pt x="3372" y="552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7923;p53">
                  <a:extLst>
                    <a:ext uri="{FF2B5EF4-FFF2-40B4-BE49-F238E27FC236}">
                      <a16:creationId xmlns:a16="http://schemas.microsoft.com/office/drawing/2014/main" id="{12376934-43F1-9BAA-EFD8-A707EE351A0E}"/>
                    </a:ext>
                  </a:extLst>
                </p:cNvPr>
                <p:cNvSpPr/>
                <p:nvPr/>
              </p:nvSpPr>
              <p:spPr>
                <a:xfrm>
                  <a:off x="-21321525" y="4292150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599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071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071"/>
                        <a:pt x="11563" y="1166"/>
                        <a:pt x="11721" y="1229"/>
                      </a:cubicBezTo>
                      <a:cubicBezTo>
                        <a:pt x="11771" y="1254"/>
                        <a:pt x="11822" y="1266"/>
                        <a:pt x="11871" y="1266"/>
                      </a:cubicBezTo>
                      <a:cubicBezTo>
                        <a:pt x="12004" y="1266"/>
                        <a:pt x="12124" y="1178"/>
                        <a:pt x="12193" y="1040"/>
                      </a:cubicBezTo>
                      <a:cubicBezTo>
                        <a:pt x="12256" y="819"/>
                        <a:pt x="12193" y="599"/>
                        <a:pt x="11973" y="536"/>
                      </a:cubicBezTo>
                      <a:cubicBezTo>
                        <a:pt x="11878" y="504"/>
                        <a:pt x="11784" y="441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1"/>
                        <a:pt x="8546" y="638"/>
                        <a:pt x="8239" y="638"/>
                      </a:cubicBezTo>
                      <a:cubicBezTo>
                        <a:pt x="7932" y="638"/>
                        <a:pt x="7625" y="551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1"/>
                        <a:pt x="4293" y="638"/>
                        <a:pt x="3986" y="638"/>
                      </a:cubicBezTo>
                      <a:cubicBezTo>
                        <a:pt x="3679" y="638"/>
                        <a:pt x="3372" y="551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7924;p53">
                  <a:extLst>
                    <a:ext uri="{FF2B5EF4-FFF2-40B4-BE49-F238E27FC236}">
                      <a16:creationId xmlns:a16="http://schemas.microsoft.com/office/drawing/2014/main" id="{D7BAB529-57B1-9C2F-52BF-15C59FADAB44}"/>
                    </a:ext>
                  </a:extLst>
                </p:cNvPr>
                <p:cNvSpPr/>
                <p:nvPr/>
              </p:nvSpPr>
              <p:spPr>
                <a:xfrm>
                  <a:off x="-21322300" y="4148000"/>
                  <a:ext cx="307200" cy="14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5735" extrusionOk="0">
                      <a:moveTo>
                        <a:pt x="6175" y="1"/>
                      </a:moveTo>
                      <a:cubicBezTo>
                        <a:pt x="4411" y="1"/>
                        <a:pt x="2962" y="1450"/>
                        <a:pt x="2962" y="3214"/>
                      </a:cubicBezTo>
                      <a:cubicBezTo>
                        <a:pt x="2962" y="3813"/>
                        <a:pt x="3151" y="4380"/>
                        <a:pt x="3434" y="4884"/>
                      </a:cubicBezTo>
                      <a:cubicBezTo>
                        <a:pt x="3308" y="4852"/>
                        <a:pt x="3245" y="4789"/>
                        <a:pt x="3119" y="4726"/>
                      </a:cubicBezTo>
                      <a:cubicBezTo>
                        <a:pt x="2725" y="4474"/>
                        <a:pt x="2284" y="4348"/>
                        <a:pt x="1843" y="4348"/>
                      </a:cubicBezTo>
                      <a:cubicBezTo>
                        <a:pt x="1402" y="4348"/>
                        <a:pt x="961" y="4474"/>
                        <a:pt x="567" y="4726"/>
                      </a:cubicBezTo>
                      <a:cubicBezTo>
                        <a:pt x="473" y="4758"/>
                        <a:pt x="347" y="4852"/>
                        <a:pt x="284" y="4884"/>
                      </a:cubicBezTo>
                      <a:cubicBezTo>
                        <a:pt x="95" y="4947"/>
                        <a:pt x="0" y="5167"/>
                        <a:pt x="95" y="5356"/>
                      </a:cubicBezTo>
                      <a:cubicBezTo>
                        <a:pt x="141" y="5495"/>
                        <a:pt x="255" y="5583"/>
                        <a:pt x="399" y="5583"/>
                      </a:cubicBezTo>
                      <a:cubicBezTo>
                        <a:pt x="451" y="5583"/>
                        <a:pt x="508" y="5571"/>
                        <a:pt x="567" y="5545"/>
                      </a:cubicBezTo>
                      <a:cubicBezTo>
                        <a:pt x="725" y="5514"/>
                        <a:pt x="882" y="5419"/>
                        <a:pt x="977" y="5356"/>
                      </a:cubicBezTo>
                      <a:cubicBezTo>
                        <a:pt x="1245" y="5183"/>
                        <a:pt x="1552" y="5097"/>
                        <a:pt x="1855" y="5097"/>
                      </a:cubicBezTo>
                      <a:cubicBezTo>
                        <a:pt x="2158" y="5097"/>
                        <a:pt x="2458" y="5183"/>
                        <a:pt x="2710" y="5356"/>
                      </a:cubicBezTo>
                      <a:cubicBezTo>
                        <a:pt x="3103" y="5608"/>
                        <a:pt x="3552" y="5735"/>
                        <a:pt x="3993" y="5735"/>
                      </a:cubicBezTo>
                      <a:cubicBezTo>
                        <a:pt x="4435" y="5735"/>
                        <a:pt x="4868" y="5608"/>
                        <a:pt x="5230" y="5356"/>
                      </a:cubicBezTo>
                      <a:cubicBezTo>
                        <a:pt x="5498" y="5183"/>
                        <a:pt x="5805" y="5097"/>
                        <a:pt x="6108" y="5097"/>
                      </a:cubicBezTo>
                      <a:cubicBezTo>
                        <a:pt x="6411" y="5097"/>
                        <a:pt x="6711" y="5183"/>
                        <a:pt x="6963" y="5356"/>
                      </a:cubicBezTo>
                      <a:cubicBezTo>
                        <a:pt x="7341" y="5608"/>
                        <a:pt x="7790" y="5735"/>
                        <a:pt x="8235" y="5735"/>
                      </a:cubicBezTo>
                      <a:cubicBezTo>
                        <a:pt x="8680" y="5735"/>
                        <a:pt x="9121" y="5608"/>
                        <a:pt x="9483" y="5356"/>
                      </a:cubicBezTo>
                      <a:cubicBezTo>
                        <a:pt x="9751" y="5183"/>
                        <a:pt x="10058" y="5097"/>
                        <a:pt x="10369" y="5097"/>
                      </a:cubicBezTo>
                      <a:cubicBezTo>
                        <a:pt x="10680" y="5097"/>
                        <a:pt x="10995" y="5183"/>
                        <a:pt x="11279" y="5356"/>
                      </a:cubicBezTo>
                      <a:cubicBezTo>
                        <a:pt x="11437" y="5419"/>
                        <a:pt x="11531" y="5514"/>
                        <a:pt x="11689" y="5577"/>
                      </a:cubicBezTo>
                      <a:cubicBezTo>
                        <a:pt x="11748" y="5602"/>
                        <a:pt x="11804" y="5614"/>
                        <a:pt x="11857" y="5614"/>
                      </a:cubicBezTo>
                      <a:cubicBezTo>
                        <a:pt x="12001" y="5614"/>
                        <a:pt x="12115" y="5526"/>
                        <a:pt x="12161" y="5388"/>
                      </a:cubicBezTo>
                      <a:cubicBezTo>
                        <a:pt x="12287" y="5167"/>
                        <a:pt x="12224" y="4947"/>
                        <a:pt x="12004" y="4884"/>
                      </a:cubicBezTo>
                      <a:cubicBezTo>
                        <a:pt x="11909" y="4852"/>
                        <a:pt x="11815" y="4789"/>
                        <a:pt x="11689" y="4726"/>
                      </a:cubicBezTo>
                      <a:cubicBezTo>
                        <a:pt x="11295" y="4474"/>
                        <a:pt x="10854" y="4348"/>
                        <a:pt x="10413" y="4348"/>
                      </a:cubicBezTo>
                      <a:cubicBezTo>
                        <a:pt x="9972" y="4348"/>
                        <a:pt x="9530" y="4474"/>
                        <a:pt x="9137" y="4726"/>
                      </a:cubicBezTo>
                      <a:lnTo>
                        <a:pt x="8916" y="4852"/>
                      </a:lnTo>
                      <a:cubicBezTo>
                        <a:pt x="9168" y="4380"/>
                        <a:pt x="9389" y="3781"/>
                        <a:pt x="9389" y="3214"/>
                      </a:cubicBezTo>
                      <a:cubicBezTo>
                        <a:pt x="9389" y="1450"/>
                        <a:pt x="7971" y="1"/>
                        <a:pt x="617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48" name="Picture 36" descr="Blender Svg Png Icon Free Download (#481521) - OnlineWebFonts.COM">
              <a:extLst>
                <a:ext uri="{FF2B5EF4-FFF2-40B4-BE49-F238E27FC236}">
                  <a16:creationId xmlns:a16="http://schemas.microsoft.com/office/drawing/2014/main" id="{0A827AF4-40C7-ABD5-C19F-981DF957BA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7" t="3556" r="22148" b="2889"/>
            <a:stretch/>
          </p:blipFill>
          <p:spPr bwMode="auto">
            <a:xfrm>
              <a:off x="6266761" y="2651059"/>
              <a:ext cx="159732" cy="27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CAC08905-0371-962C-B507-72F0DC1FF0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0385204">
              <a:off x="6281263" y="2622294"/>
              <a:ext cx="130935" cy="135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9539F2D-F0D7-970C-6258-C908264E18D0}"/>
                </a:ext>
              </a:extLst>
            </p:cNvPr>
            <p:cNvSpPr/>
            <p:nvPr/>
          </p:nvSpPr>
          <p:spPr>
            <a:xfrm rot="19461979">
              <a:off x="3821444" y="1652057"/>
              <a:ext cx="483724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C6BF143-5A56-43D9-884A-93FB1AA87C67}"/>
                </a:ext>
              </a:extLst>
            </p:cNvPr>
            <p:cNvSpPr/>
            <p:nvPr/>
          </p:nvSpPr>
          <p:spPr>
            <a:xfrm rot="20840411">
              <a:off x="4227720" y="1504686"/>
              <a:ext cx="323570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DDEDC4B-102D-6BB7-00F8-9428AEA8D2AC}"/>
                </a:ext>
              </a:extLst>
            </p:cNvPr>
            <p:cNvSpPr/>
            <p:nvPr/>
          </p:nvSpPr>
          <p:spPr>
            <a:xfrm>
              <a:off x="4469255" y="1477501"/>
              <a:ext cx="250907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LI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57A923B-4AB5-3165-5243-AE9C835E98F3}"/>
                </a:ext>
              </a:extLst>
            </p:cNvPr>
            <p:cNvSpPr/>
            <p:nvPr/>
          </p:nvSpPr>
          <p:spPr>
            <a:xfrm rot="823197">
              <a:off x="4634112" y="1512964"/>
              <a:ext cx="477792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4C1BAF2-6D9D-0000-AE51-9FACAA398C35}"/>
                </a:ext>
              </a:extLst>
            </p:cNvPr>
            <p:cNvSpPr/>
            <p:nvPr/>
          </p:nvSpPr>
          <p:spPr>
            <a:xfrm rot="2353504">
              <a:off x="4998021" y="1666762"/>
              <a:ext cx="393266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OLCI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2E04777-5B3A-84ED-1954-492A235528A3}"/>
                </a:ext>
              </a:extLst>
            </p:cNvPr>
            <p:cNvSpPr/>
            <p:nvPr/>
          </p:nvSpPr>
          <p:spPr>
            <a:xfrm rot="3683975">
              <a:off x="5145778" y="2021745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B81B825-FF59-DFDA-E054-56737D7E648A}"/>
                </a:ext>
              </a:extLst>
            </p:cNvPr>
            <p:cNvSpPr/>
            <p:nvPr/>
          </p:nvSpPr>
          <p:spPr>
            <a:xfrm rot="5608082">
              <a:off x="5309342" y="2524064"/>
              <a:ext cx="510920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AVHRR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073B263-10C9-E1F2-F9B8-00A2503EAD2B}"/>
                </a:ext>
              </a:extLst>
            </p:cNvPr>
            <p:cNvSpPr/>
            <p:nvPr/>
          </p:nvSpPr>
          <p:spPr>
            <a:xfrm rot="7055292">
              <a:off x="5321466" y="2870781"/>
              <a:ext cx="33468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3MI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9EA74C9-F02A-7F00-708A-17DDE7E49363}"/>
                </a:ext>
              </a:extLst>
            </p:cNvPr>
            <p:cNvSpPr/>
            <p:nvPr/>
          </p:nvSpPr>
          <p:spPr>
            <a:xfrm rot="7707375">
              <a:off x="5146983" y="3112984"/>
              <a:ext cx="403976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CLIM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6F33431-6F8F-4098-FA96-077A18ED594D}"/>
                </a:ext>
              </a:extLst>
            </p:cNvPr>
            <p:cNvSpPr/>
            <p:nvPr/>
          </p:nvSpPr>
          <p:spPr>
            <a:xfrm rot="8829512">
              <a:off x="4958149" y="3299270"/>
              <a:ext cx="376955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MAP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D77667E-EF6B-3F5E-C285-C28585CAD93B}"/>
                </a:ext>
              </a:extLst>
            </p:cNvPr>
            <p:cNvSpPr/>
            <p:nvPr/>
          </p:nvSpPr>
          <p:spPr>
            <a:xfrm rot="15839416">
              <a:off x="3412135" y="2570762"/>
              <a:ext cx="49133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058B8F0-3F53-833B-7812-15F98F3168A5}"/>
                </a:ext>
              </a:extLst>
            </p:cNvPr>
            <p:cNvSpPr/>
            <p:nvPr/>
          </p:nvSpPr>
          <p:spPr>
            <a:xfrm rot="17051535">
              <a:off x="3498705" y="2266719"/>
              <a:ext cx="32866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DF5570C-7482-C498-3F13-BB40519E890F}"/>
                </a:ext>
              </a:extLst>
            </p:cNvPr>
            <p:cNvSpPr/>
            <p:nvPr/>
          </p:nvSpPr>
          <p:spPr>
            <a:xfrm rot="17675616">
              <a:off x="3514422" y="2000718"/>
              <a:ext cx="48531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9DE97A-208A-8F7B-9C7C-68CF84F7F081}"/>
                </a:ext>
              </a:extLst>
            </p:cNvPr>
            <p:cNvSpPr/>
            <p:nvPr/>
          </p:nvSpPr>
          <p:spPr>
            <a:xfrm rot="14213557">
              <a:off x="3478078" y="3000712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192" name="Google Shape;311;p25">
              <a:extLst>
                <a:ext uri="{FF2B5EF4-FFF2-40B4-BE49-F238E27FC236}">
                  <a16:creationId xmlns:a16="http://schemas.microsoft.com/office/drawing/2014/main" id="{767BC173-5159-D081-CCA2-7F726185C101}"/>
                </a:ext>
              </a:extLst>
            </p:cNvPr>
            <p:cNvSpPr txBox="1"/>
            <p:nvPr/>
          </p:nvSpPr>
          <p:spPr>
            <a:xfrm>
              <a:off x="6662673" y="2091238"/>
              <a:ext cx="922013" cy="356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Ray-Matching </a:t>
              </a:r>
            </a:p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Inter-Calibration</a:t>
              </a:r>
            </a:p>
          </p:txBody>
        </p:sp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63698FDB-5716-A854-D859-6AF18C73B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21438" y="2186901"/>
              <a:ext cx="264913" cy="226514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05EDCAB7-66ED-4145-D251-3989A992F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20"/>
            <a:stretch/>
          </p:blipFill>
          <p:spPr>
            <a:xfrm>
              <a:off x="5543290" y="3893373"/>
              <a:ext cx="354547" cy="197062"/>
            </a:xfrm>
            <a:prstGeom prst="rect">
              <a:avLst/>
            </a:prstGeom>
          </p:spPr>
        </p:pic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58D63A3-587B-71FB-E1E6-FB4A6159D2C3}"/>
                </a:ext>
              </a:extLst>
            </p:cNvPr>
            <p:cNvSpPr/>
            <p:nvPr/>
          </p:nvSpPr>
          <p:spPr>
            <a:xfrm rot="9811702">
              <a:off x="4698535" y="3404101"/>
              <a:ext cx="40107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5E4CCDBD-11B3-749B-C904-767111099367}"/>
                </a:ext>
              </a:extLst>
            </p:cNvPr>
            <p:cNvSpPr/>
            <p:nvPr/>
          </p:nvSpPr>
          <p:spPr>
            <a:xfrm rot="10800000">
              <a:off x="4382747" y="3447569"/>
              <a:ext cx="4700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UVNS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060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128B06-5CA4-DB45-8267-1A47ABCBD238}"/>
              </a:ext>
            </a:extLst>
          </p:cNvPr>
          <p:cNvSpPr txBox="1"/>
          <p:nvPr/>
        </p:nvSpPr>
        <p:spPr>
          <a:xfrm>
            <a:off x="0" y="737955"/>
            <a:ext cx="12159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3249">
                    <a:lumMod val="50000"/>
                    <a:lumOff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EUMETSAT Sentinel-3 NRT Atmosphere portfolio</a:t>
            </a:r>
            <a:r>
              <a:rPr lang="en-GB" sz="2400" b="0" dirty="0">
                <a:solidFill>
                  <a:srgbClr val="0032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800" b="0" dirty="0">
                <a:solidFill>
                  <a:srgbClr val="819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Entrusted by Copernicus &amp; Member States </a:t>
            </a:r>
          </a:p>
          <a:p>
            <a:pPr algn="ctr"/>
            <a:r>
              <a:rPr lang="en-GB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Connecting all the European operational Near real Time (NRT) multi-missions</a:t>
            </a:r>
            <a:endParaRPr lang="en-GB" sz="800" b="0" dirty="0">
              <a:solidFill>
                <a:srgbClr val="8197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6128" y="1884394"/>
            <a:ext cx="56525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7030A0"/>
                </a:solidFill>
                <a:latin typeface="Verdana" pitchFamily="34" charset="0"/>
              </a:rPr>
              <a:t>Existing Operational: </a:t>
            </a:r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SLSTR: </a:t>
            </a:r>
            <a:r>
              <a:rPr lang="en-GB" sz="1600" u="sng" dirty="0">
                <a:solidFill>
                  <a:srgbClr val="7030A0"/>
                </a:solidFill>
                <a:latin typeface="Verdana" pitchFamily="34" charset="0"/>
              </a:rPr>
              <a:t>NRT</a:t>
            </a:r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 Aerosols</a:t>
            </a:r>
            <a:endParaRPr lang="en-GB" sz="1600" b="0" dirty="0">
              <a:solidFill>
                <a:srgbClr val="FF0000"/>
              </a:solidFill>
              <a:latin typeface="Verdana" pitchFamily="34" charset="0"/>
            </a:endParaRPr>
          </a:p>
          <a:p>
            <a:pPr algn="just"/>
            <a:r>
              <a:rPr lang="en-GB" sz="1600" dirty="0">
                <a:solidFill>
                  <a:srgbClr val="7030A0"/>
                </a:solidFill>
                <a:latin typeface="Verdana" pitchFamily="34" charset="0"/>
              </a:rPr>
              <a:t>                                               </a:t>
            </a:r>
            <a:r>
              <a:rPr lang="en-GB" sz="1600" u="sng" dirty="0">
                <a:solidFill>
                  <a:srgbClr val="7030A0"/>
                </a:solidFill>
                <a:latin typeface="Verdana" pitchFamily="34" charset="0"/>
              </a:rPr>
              <a:t>NRT</a:t>
            </a:r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 Fires</a:t>
            </a:r>
          </a:p>
          <a:p>
            <a:pPr algn="ctr"/>
            <a:endParaRPr lang="en-GB" sz="800" b="0" dirty="0">
              <a:solidFill>
                <a:srgbClr val="003249"/>
              </a:solidFill>
              <a:latin typeface="Verdana" pitchFamily="34" charset="0"/>
            </a:endParaRPr>
          </a:p>
          <a:p>
            <a:pPr algn="just"/>
            <a:r>
              <a:rPr lang="en-GB" sz="1600" dirty="0">
                <a:solidFill>
                  <a:srgbClr val="00B050"/>
                </a:solidFill>
                <a:latin typeface="Verdana" pitchFamily="34" charset="0"/>
              </a:rPr>
              <a:t>New NRT on </a:t>
            </a:r>
            <a:r>
              <a:rPr lang="en-GB" sz="1600" dirty="0" err="1">
                <a:solidFill>
                  <a:srgbClr val="00B050"/>
                </a:solidFill>
                <a:latin typeface="Verdana" pitchFamily="34" charset="0"/>
              </a:rPr>
              <a:t>WekEo</a:t>
            </a:r>
            <a:r>
              <a:rPr lang="en-GB" sz="1600" dirty="0">
                <a:solidFill>
                  <a:srgbClr val="00B050"/>
                </a:solidFill>
                <a:latin typeface="Verdana" pitchFamily="34" charset="0"/>
              </a:rPr>
              <a:t>: </a:t>
            </a:r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OLCI TCWV (COWA)</a:t>
            </a:r>
          </a:p>
          <a:p>
            <a:pPr algn="just"/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                                  SLSTR Wind (AMV)</a:t>
            </a:r>
          </a:p>
          <a:p>
            <a:pPr algn="just"/>
            <a:endParaRPr lang="en-GB" sz="800" b="0" dirty="0">
              <a:solidFill>
                <a:srgbClr val="003249"/>
              </a:solidFill>
              <a:latin typeface="Verdana" pitchFamily="34" charset="0"/>
            </a:endParaRPr>
          </a:p>
          <a:p>
            <a:pPr algn="just"/>
            <a:r>
              <a:rPr lang="en-GB" sz="1600" dirty="0">
                <a:solidFill>
                  <a:srgbClr val="EC1A2F">
                    <a:lumMod val="75000"/>
                  </a:srgbClr>
                </a:solidFill>
                <a:latin typeface="Verdana" pitchFamily="34" charset="0"/>
              </a:rPr>
              <a:t>Near Future NRT: </a:t>
            </a:r>
          </a:p>
          <a:p>
            <a:pPr algn="just"/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                Synergy Cloud mask</a:t>
            </a:r>
          </a:p>
          <a:p>
            <a:pPr algn="just"/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 	   OLCI Cloud Top pressure (CTP)</a:t>
            </a:r>
          </a:p>
          <a:p>
            <a:pPr algn="just"/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	   SLSTR TCWV (</a:t>
            </a:r>
            <a:r>
              <a:rPr lang="en-GB" sz="1600" b="0" dirty="0" err="1">
                <a:solidFill>
                  <a:srgbClr val="003249"/>
                </a:solidFill>
                <a:latin typeface="Verdana" pitchFamily="34" charset="0"/>
              </a:rPr>
              <a:t>AirWave</a:t>
            </a:r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)</a:t>
            </a:r>
          </a:p>
          <a:p>
            <a:pPr algn="just"/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	   OLCI Aerosol Layer Height </a:t>
            </a:r>
          </a:p>
          <a:p>
            <a:pPr algn="just"/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	   (ALH)</a:t>
            </a:r>
          </a:p>
          <a:p>
            <a:pPr algn="just"/>
            <a:endParaRPr lang="en-GB" sz="800" b="0" dirty="0">
              <a:solidFill>
                <a:srgbClr val="003249"/>
              </a:solidFill>
              <a:latin typeface="Verdana" pitchFamily="34" charset="0"/>
            </a:endParaRPr>
          </a:p>
          <a:p>
            <a:pPr algn="just"/>
            <a:r>
              <a:rPr lang="en-GB" sz="1600" dirty="0">
                <a:solidFill>
                  <a:srgbClr val="FBAB18">
                    <a:lumMod val="75000"/>
                  </a:srgbClr>
                </a:solidFill>
                <a:latin typeface="Verdana" pitchFamily="34" charset="0"/>
              </a:rPr>
              <a:t>For all: </a:t>
            </a:r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NRT + Multi-year processing validation</a:t>
            </a:r>
          </a:p>
          <a:p>
            <a:pPr algn="just"/>
            <a:r>
              <a:rPr lang="en-GB" sz="1600" b="0" dirty="0">
                <a:solidFill>
                  <a:srgbClr val="003249"/>
                </a:solidFill>
                <a:latin typeface="Verdana" pitchFamily="34" charset="0"/>
              </a:rPr>
              <a:t>(as per user requests)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4" r="22094" b="37091"/>
          <a:stretch/>
        </p:blipFill>
        <p:spPr>
          <a:xfrm>
            <a:off x="4512968" y="2747621"/>
            <a:ext cx="1537774" cy="8039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4884" t="6364" r="51789" b="6364"/>
          <a:stretch/>
        </p:blipFill>
        <p:spPr>
          <a:xfrm>
            <a:off x="8248505" y="2659494"/>
            <a:ext cx="1116875" cy="11972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61825" t="28095" r="9921" b="20406"/>
          <a:stretch/>
        </p:blipFill>
        <p:spPr>
          <a:xfrm>
            <a:off x="9436103" y="2643941"/>
            <a:ext cx="1167713" cy="11972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39428"/>
          <a:stretch/>
        </p:blipFill>
        <p:spPr>
          <a:xfrm>
            <a:off x="6290645" y="2778196"/>
            <a:ext cx="1735035" cy="80391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744028" y="3654109"/>
            <a:ext cx="854868" cy="276999"/>
          </a:xfrm>
          <a:prstGeom prst="rect">
            <a:avLst/>
          </a:prstGeom>
          <a:solidFill>
            <a:srgbClr val="00205B">
              <a:lumMod val="25000"/>
              <a:lumOff val="75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00394" y="3889167"/>
            <a:ext cx="1064986" cy="400110"/>
          </a:xfrm>
          <a:prstGeom prst="rect">
            <a:avLst/>
          </a:prstGeom>
          <a:solidFill>
            <a:srgbClr val="EAAA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MTG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FCI, Sentinel-4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555512" y="3896126"/>
            <a:ext cx="1067145" cy="400110"/>
          </a:xfrm>
          <a:prstGeom prst="rect">
            <a:avLst/>
          </a:prstGeom>
          <a:solidFill>
            <a:srgbClr val="EAAA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EPS-SG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Sentinel-5, 3MI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1" t="11676" r="2770" b="83499"/>
          <a:stretch/>
        </p:blipFill>
        <p:spPr>
          <a:xfrm>
            <a:off x="4959858" y="1927905"/>
            <a:ext cx="1915174" cy="44687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858556" y="3582108"/>
            <a:ext cx="854868" cy="276999"/>
          </a:xfrm>
          <a:prstGeom prst="rect">
            <a:avLst/>
          </a:prstGeom>
          <a:solidFill>
            <a:srgbClr val="00205B">
              <a:lumMod val="25000"/>
              <a:lumOff val="75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MetOp</a:t>
            </a: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l="40555" r="13968" b="46367"/>
          <a:stretch/>
        </p:blipFill>
        <p:spPr>
          <a:xfrm>
            <a:off x="10641484" y="2659494"/>
            <a:ext cx="1517801" cy="10069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0995056" y="3845682"/>
            <a:ext cx="810655" cy="400110"/>
          </a:xfrm>
          <a:prstGeom prst="rect">
            <a:avLst/>
          </a:prstGeom>
          <a:solidFill>
            <a:srgbClr val="EAAA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MAP, CLIM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8900" r="76557" b="82273"/>
          <a:stretch/>
        </p:blipFill>
        <p:spPr>
          <a:xfrm>
            <a:off x="10510138" y="1874833"/>
            <a:ext cx="1608420" cy="488270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6121465" y="2318749"/>
            <a:ext cx="2108205" cy="16917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649" y="6393443"/>
            <a:ext cx="12046909" cy="446939"/>
          </a:xfrm>
          <a:prstGeom prst="rect">
            <a:avLst/>
          </a:prstGeom>
          <a:solidFill>
            <a:srgbClr val="FEFFFF"/>
          </a:solidFill>
          <a:ln w="25400" cap="flat" cmpd="sng" algn="ctr">
            <a:solidFill>
              <a:srgbClr val="FE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ZoneTexte 8"/>
          <p:cNvSpPr txBox="1"/>
          <p:nvPr/>
        </p:nvSpPr>
        <p:spPr>
          <a:xfrm>
            <a:off x="2699077" y="5993333"/>
            <a:ext cx="2778679" cy="400110"/>
          </a:xfrm>
          <a:prstGeom prst="rect">
            <a:avLst/>
          </a:prstGeom>
          <a:solidFill>
            <a:srgbClr val="FE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Courtesy: S. Jafariserajehlou + B. Fougnie (RSP)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 all USC colleagues (M. Doutriaux)</a:t>
            </a:r>
          </a:p>
        </p:txBody>
      </p:sp>
      <p:pic>
        <p:nvPicPr>
          <p:cNvPr id="42" name="Picture 4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4538313"/>
            <a:ext cx="5301357" cy="202014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 bwMode="auto">
          <a:xfrm>
            <a:off x="7784332" y="4954970"/>
            <a:ext cx="1119448" cy="45169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21024" y="4810794"/>
            <a:ext cx="392661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PMAp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CDR, </a:t>
            </a:r>
            <a:r>
              <a:rPr lang="en-GB" sz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GB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-A/B, daily AOD in </a:t>
            </a:r>
            <a:r>
              <a:rPr lang="en-US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2007-2019</a:t>
            </a:r>
            <a:endParaRPr lang="en-GB" sz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407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 animBg="1"/>
      <p:bldP spid="31" grpId="0" animBg="1"/>
      <p:bldP spid="33" grpId="0" animBg="1"/>
      <p:bldP spid="35" grpId="0" animBg="1"/>
      <p:bldP spid="37" grpId="0" animBg="1"/>
      <p:bldP spid="41" grpId="0" animBg="1"/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998" y="0"/>
            <a:ext cx="11399520" cy="640079"/>
          </a:xfrm>
        </p:spPr>
        <p:txBody>
          <a:bodyPr>
            <a:normAutofit/>
          </a:bodyPr>
          <a:lstStyle/>
          <a:p>
            <a:r>
              <a:rPr lang="en-GB" sz="2400" dirty="0"/>
              <a:t>Establishing the European NRT Aerosols / Fires satellite constellation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28B06-5CA4-DB45-8267-1A47ABCBD238}"/>
              </a:ext>
            </a:extLst>
          </p:cNvPr>
          <p:cNvSpPr txBox="1"/>
          <p:nvPr/>
        </p:nvSpPr>
        <p:spPr>
          <a:xfrm>
            <a:off x="1869965" y="640079"/>
            <a:ext cx="8904159" cy="46166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3249">
                    <a:lumMod val="50000"/>
                    <a:lumOff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 2023 observed by NRT Sentinel-3 – Dust, Smoke, hot-spots</a:t>
            </a:r>
            <a:endParaRPr lang="en-GB" sz="2400" b="0" dirty="0">
              <a:solidFill>
                <a:srgbClr val="003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4" r="22094" b="37091"/>
          <a:stretch/>
        </p:blipFill>
        <p:spPr>
          <a:xfrm>
            <a:off x="12316353" y="978255"/>
            <a:ext cx="1537774" cy="803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4884" t="6364" r="51789" b="6364"/>
          <a:stretch/>
        </p:blipFill>
        <p:spPr>
          <a:xfrm>
            <a:off x="18003504" y="2961810"/>
            <a:ext cx="1116875" cy="1197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1825" t="28095" r="9921" b="20406"/>
          <a:stretch/>
        </p:blipFill>
        <p:spPr>
          <a:xfrm>
            <a:off x="21401011" y="2833226"/>
            <a:ext cx="1167713" cy="11972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52770" y="3265968"/>
            <a:ext cx="1093591" cy="249840"/>
          </a:xfrm>
          <a:prstGeom prst="rect">
            <a:avLst/>
          </a:prstGeom>
          <a:solidFill>
            <a:srgbClr val="EAAA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MTG</a:t>
            </a:r>
            <a:r>
              <a:rPr kumimoji="0" lang="en-GB" sz="1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FCI</a:t>
            </a:r>
            <a:endParaRPr kumimoji="0" lang="en-GB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34664" y="2961810"/>
            <a:ext cx="2039338" cy="553998"/>
          </a:xfrm>
          <a:prstGeom prst="rect">
            <a:avLst/>
          </a:prstGeom>
          <a:solidFill>
            <a:srgbClr val="EAAA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EPS-SG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NRT </a:t>
            </a:r>
            <a:r>
              <a:rPr lang="en-GB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AOD: 3MI + </a:t>
            </a:r>
            <a:r>
              <a:rPr kumimoji="0" lang="en-GB" sz="1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SYNergy</a:t>
            </a: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(MAP)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381246" y="3327796"/>
            <a:ext cx="1407988" cy="646331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MetOp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NRT AOD </a:t>
            </a:r>
            <a:r>
              <a:rPr lang="en-GB" sz="1200" u="sng" kern="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SYNergy</a:t>
            </a:r>
            <a:endParaRPr lang="en-GB" sz="1200" u="sng" kern="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635" y="4077320"/>
            <a:ext cx="1975225" cy="814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14310" r="8885" b="11799"/>
          <a:stretch/>
        </p:blipFill>
        <p:spPr>
          <a:xfrm>
            <a:off x="8441155" y="3912315"/>
            <a:ext cx="1221971" cy="105571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 bwMode="auto">
          <a:xfrm>
            <a:off x="56407" y="3894283"/>
            <a:ext cx="1888212" cy="1118394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416" y="3923887"/>
            <a:ext cx="1956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EUMETSAT partnership with </a:t>
            </a:r>
          </a:p>
          <a:p>
            <a:pPr algn="ctr"/>
            <a:r>
              <a:rPr lang="en-GB" sz="16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NRT User communities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" y="1116666"/>
            <a:ext cx="5444768" cy="26909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64" y="1144406"/>
            <a:ext cx="5442713" cy="27155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60" y="3956960"/>
            <a:ext cx="2093438" cy="1011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03" y="4010118"/>
            <a:ext cx="2181042" cy="9493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3615" r="12139" b="3913"/>
          <a:stretch/>
        </p:blipFill>
        <p:spPr>
          <a:xfrm>
            <a:off x="9955521" y="3899786"/>
            <a:ext cx="1030701" cy="992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39428"/>
          <a:stretch/>
        </p:blipFill>
        <p:spPr>
          <a:xfrm>
            <a:off x="5307245" y="1782167"/>
            <a:ext cx="1735035" cy="8039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07" y="3912315"/>
            <a:ext cx="947576" cy="947576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 bwMode="auto">
          <a:xfrm>
            <a:off x="2001762" y="3912315"/>
            <a:ext cx="10065784" cy="1161478"/>
          </a:xfrm>
          <a:prstGeom prst="roundRect">
            <a:avLst/>
          </a:prstGeom>
          <a:noFill/>
          <a:ln w="381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28B06-5CA4-DB45-8267-1A47ABCBD238}"/>
              </a:ext>
            </a:extLst>
          </p:cNvPr>
          <p:cNvSpPr txBox="1"/>
          <p:nvPr/>
        </p:nvSpPr>
        <p:spPr>
          <a:xfrm>
            <a:off x="2422750" y="3035135"/>
            <a:ext cx="1984417" cy="46166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3249">
                    <a:lumMod val="50000"/>
                    <a:lumOff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NRT Aerosols</a:t>
            </a:r>
            <a:endParaRPr lang="en-GB" sz="2400" b="0" dirty="0">
              <a:solidFill>
                <a:srgbClr val="003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128B06-5CA4-DB45-8267-1A47ABCBD238}"/>
              </a:ext>
            </a:extLst>
          </p:cNvPr>
          <p:cNvSpPr txBox="1"/>
          <p:nvPr/>
        </p:nvSpPr>
        <p:spPr>
          <a:xfrm>
            <a:off x="9116090" y="3096963"/>
            <a:ext cx="1984417" cy="46166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3249">
                    <a:lumMod val="50000"/>
                    <a:lumOff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NRT Fires</a:t>
            </a:r>
            <a:endParaRPr lang="en-GB" sz="2400" b="0" dirty="0">
              <a:solidFill>
                <a:srgbClr val="0032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urved Right Arrow 34"/>
          <p:cNvSpPr/>
          <p:nvPr/>
        </p:nvSpPr>
        <p:spPr bwMode="auto">
          <a:xfrm>
            <a:off x="613775" y="5311036"/>
            <a:ext cx="851770" cy="1089764"/>
          </a:xfrm>
          <a:prstGeom prst="curved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97360" y="5171596"/>
            <a:ext cx="9777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Continuous support to CAMS for </a:t>
            </a:r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reanalaysis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campaigns &amp; assimilation preparation (in addition to: NRT </a:t>
            </a:r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SYNergy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PMAP, FCI, 3MI, NRT </a:t>
            </a:r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SYNergy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MAP)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Collaboration with NASA + NOAA for smoke prediction and transition from MODIS Terra to NRT Sentinel-3.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  <a:r>
              <a:rPr lang="en-GB" sz="1600" b="0" kern="100" spc="-100" baseline="300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st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testing of NRT FRP with CEMS, NILU (vegetation fires, industrial </a:t>
            </a:r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gaz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flare).</a:t>
            </a:r>
          </a:p>
        </p:txBody>
      </p:sp>
    </p:spTree>
    <p:extLst>
      <p:ext uri="{BB962C8B-B14F-4D97-AF65-F5344CB8AC3E}">
        <p14:creationId xmlns:p14="http://schemas.microsoft.com/office/powerpoint/2010/main" val="146031430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Individual 1 km hot spot and imagery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823E6-7130-1255-AB95-FABEB228D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7" t="17616" r="6228" b="20243"/>
          <a:stretch/>
        </p:blipFill>
        <p:spPr>
          <a:xfrm>
            <a:off x="8277378" y="688819"/>
            <a:ext cx="3499104" cy="1609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B737B-0E38-D444-420C-0AB5364FE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49" y="1195035"/>
            <a:ext cx="2178162" cy="4261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B2EF8-B473-B6D8-A894-D959B0CEB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120" y="2555418"/>
            <a:ext cx="3785480" cy="286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1DD10-225B-F8A4-373E-8D87F8302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327" y="1208225"/>
            <a:ext cx="2281445" cy="4276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C1161F-F0F2-E393-A85E-BE8016F9E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690"/>
          <a:stretch/>
        </p:blipFill>
        <p:spPr>
          <a:xfrm>
            <a:off x="2851633" y="5559037"/>
            <a:ext cx="9187967" cy="418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738727-2803-D51C-4A2B-950AD843C84C}"/>
              </a:ext>
            </a:extLst>
          </p:cNvPr>
          <p:cNvSpPr txBox="1"/>
          <p:nvPr/>
        </p:nvSpPr>
        <p:spPr>
          <a:xfrm>
            <a:off x="754960" y="657376"/>
            <a:ext cx="7274754" cy="461665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zoom over Canada single hot-spots (2023 summer)</a:t>
            </a:r>
            <a:endParaRPr lang="en-GB" sz="2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63607-702F-2ABB-38D2-CFF37CB901DB}"/>
              </a:ext>
            </a:extLst>
          </p:cNvPr>
          <p:cNvSpPr txBox="1"/>
          <p:nvPr/>
        </p:nvSpPr>
        <p:spPr>
          <a:xfrm>
            <a:off x="105673" y="1097189"/>
            <a:ext cx="3055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kern="10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Toward Collection 3* of NRT Sentinel-3 Fires:</a:t>
            </a:r>
          </a:p>
          <a:p>
            <a:pPr algn="ctr"/>
            <a:endParaRPr lang="en-GB" sz="1600" kern="100" dirty="0">
              <a:solidFill>
                <a:srgbClr val="00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b="0" kern="10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Highly improved detection accuracy of each 1-km thermal hot-spots during day-time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10D290-0529-DD91-36D7-18668F37FDA5}"/>
              </a:ext>
            </a:extLst>
          </p:cNvPr>
          <p:cNvSpPr txBox="1"/>
          <p:nvPr/>
        </p:nvSpPr>
        <p:spPr>
          <a:xfrm>
            <a:off x="3582593" y="6058521"/>
            <a:ext cx="8109856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1-km Fire Radiative Power [MW]</a:t>
            </a:r>
          </a:p>
          <a:p>
            <a:pPr algn="ctr"/>
            <a:r>
              <a:rPr lang="en-GB" sz="1800" b="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RGB Composite from SLSTR Solar Channels (R=2.2μm, G=1.6μm, B=0.6μm)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AA80ED-5942-A3E2-5921-839695CBB1D8}"/>
              </a:ext>
            </a:extLst>
          </p:cNvPr>
          <p:cNvSpPr/>
          <p:nvPr/>
        </p:nvSpPr>
        <p:spPr bwMode="auto">
          <a:xfrm>
            <a:off x="5833476" y="6131373"/>
            <a:ext cx="225816" cy="215057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21F18-A27B-A88B-1FE5-07B677CC9E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" y="2666849"/>
            <a:ext cx="3020907" cy="3955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98AE21-7197-CD43-747F-2DD82AF6A2E2}"/>
              </a:ext>
            </a:extLst>
          </p:cNvPr>
          <p:cNvSpPr txBox="1"/>
          <p:nvPr/>
        </p:nvSpPr>
        <p:spPr>
          <a:xfrm>
            <a:off x="28001" y="5669708"/>
            <a:ext cx="2092766" cy="461665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 – LEO fire </a:t>
            </a:r>
            <a:r>
              <a:rPr lang="en-GB" sz="1200" b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CalVal</a:t>
            </a:r>
            <a:r>
              <a:rPr lang="en-GB" sz="12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Credit A. Meraner (EUM)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AC8FB-543B-AF16-5CAA-20558EADD7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3" y="4535889"/>
            <a:ext cx="713064" cy="6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02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A352CE-D685-C576-52C0-E43A00EAF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04" t="14074" r="8542" b="6296"/>
          <a:stretch/>
        </p:blipFill>
        <p:spPr>
          <a:xfrm>
            <a:off x="1863242" y="640080"/>
            <a:ext cx="4099775" cy="2550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F6BDA-033D-553C-5149-1D226B60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NRT Aerosol Optical Depth – Multi-Year Analysis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310C0-24F4-DEE8-6E54-CDF7AB786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79" t="29630" r="8125" b="10741"/>
          <a:stretch/>
        </p:blipFill>
        <p:spPr>
          <a:xfrm>
            <a:off x="7752450" y="3332646"/>
            <a:ext cx="4372172" cy="3450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EB180C-BD3C-9C03-CE01-5BA865228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71" t="20371" r="7083" b="31852"/>
          <a:stretch/>
        </p:blipFill>
        <p:spPr>
          <a:xfrm>
            <a:off x="7617694" y="712207"/>
            <a:ext cx="4506928" cy="2716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C8A511-F479-78EB-AB65-FA04D3CC3533}"/>
              </a:ext>
            </a:extLst>
          </p:cNvPr>
          <p:cNvSpPr txBox="1"/>
          <p:nvPr/>
        </p:nvSpPr>
        <p:spPr>
          <a:xfrm>
            <a:off x="9750049" y="800994"/>
            <a:ext cx="2003617" cy="430887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North-America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4B4618-233F-0CC9-CCC8-1EEBBD2C2AB0}"/>
              </a:ext>
            </a:extLst>
          </p:cNvPr>
          <p:cNvSpPr txBox="1"/>
          <p:nvPr/>
        </p:nvSpPr>
        <p:spPr>
          <a:xfrm>
            <a:off x="7992330" y="3688964"/>
            <a:ext cx="2023931" cy="430887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South-America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75399-13AC-3510-3455-E45AD26F70B6}"/>
              </a:ext>
            </a:extLst>
          </p:cNvPr>
          <p:cNvSpPr txBox="1"/>
          <p:nvPr/>
        </p:nvSpPr>
        <p:spPr>
          <a:xfrm>
            <a:off x="5762866" y="1796138"/>
            <a:ext cx="1978575" cy="37856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NRT Sentinel-3</a:t>
            </a:r>
          </a:p>
          <a:p>
            <a:pPr algn="ctr"/>
            <a:endParaRPr lang="en-GB" sz="2000" dirty="0">
              <a:solidFill>
                <a:srgbClr val="0000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MODIS</a:t>
            </a:r>
            <a:r>
              <a:rPr lang="en-GB" sz="2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Terra</a:t>
            </a:r>
            <a:r>
              <a:rPr lang="en-GB" sz="2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en-GB" sz="2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Aqua</a:t>
            </a:r>
          </a:p>
          <a:p>
            <a:pPr algn="ctr"/>
            <a:endParaRPr lang="en-GB" sz="20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20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VIIRS SNPP Deep Blue (NASA)</a:t>
            </a:r>
          </a:p>
          <a:p>
            <a:pPr algn="ctr"/>
            <a:endParaRPr lang="en-GB" sz="2000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VIIRS NOAA-20 Deep Blue (NASA)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4926A8-F2C2-9927-6FBA-3A149DF6998E}"/>
              </a:ext>
            </a:extLst>
          </p:cNvPr>
          <p:cNvSpPr txBox="1"/>
          <p:nvPr/>
        </p:nvSpPr>
        <p:spPr>
          <a:xfrm>
            <a:off x="3109338" y="2846458"/>
            <a:ext cx="1659528" cy="276999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S3 A vs. AERONET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2E950-4C2B-3347-3347-82DB11375AC7}"/>
              </a:ext>
            </a:extLst>
          </p:cNvPr>
          <p:cNvSpPr txBox="1"/>
          <p:nvPr/>
        </p:nvSpPr>
        <p:spPr>
          <a:xfrm>
            <a:off x="100556" y="1659285"/>
            <a:ext cx="1726326" cy="3539430"/>
          </a:xfrm>
          <a:prstGeom prst="rect">
            <a:avLst/>
          </a:prstGeom>
          <a:solidFill>
            <a:srgbClr val="05984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Further validation support from Copernicus Fiducial Reference Measurement (FRM) for Aerosols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600" b="0" kern="100" spc="-100" dirty="0">
              <a:solidFill>
                <a:srgbClr val="FFFFFF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Led by: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kern="100" spc="-100" dirty="0">
                <a:solidFill>
                  <a:srgbClr val="FFFFFF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Thierry Marbach (EUMETSAT)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0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kern="100" spc="-100" dirty="0">
                <a:solidFill>
                  <a:srgbClr val="FFFFFF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Carlos Toledano (Universidad Valladolid)</a:t>
            </a:r>
            <a:endParaRPr kumimoji="0" lang="en-GB" sz="1600" b="0" i="0" u="none" strike="noStrike" kern="10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FF6C21-D630-B30D-D8DF-66EAA5C15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947" y="3203720"/>
            <a:ext cx="2242154" cy="1545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1D8CE-F9BE-55A2-79FD-F1007053B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417" y="3232382"/>
            <a:ext cx="1508982" cy="14565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D6A23B-4725-0C68-18AE-5B03613D3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891" y="4788874"/>
            <a:ext cx="1446009" cy="18591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105C88-91B4-CE4D-A20C-660E217B20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628" r="52215" b="6155"/>
          <a:stretch/>
        </p:blipFill>
        <p:spPr>
          <a:xfrm>
            <a:off x="3283900" y="4865316"/>
            <a:ext cx="2813847" cy="18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305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2958-E1CA-60A7-B470-2D130E25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On the critical importance of high performance of </a:t>
            </a:r>
            <a:r>
              <a:rPr lang="en-GB" sz="2400" dirty="0" err="1"/>
              <a:t>OPErational</a:t>
            </a:r>
            <a:r>
              <a:rPr lang="en-GB" sz="2400" dirty="0"/>
              <a:t> L1 </a:t>
            </a:r>
            <a:r>
              <a:rPr lang="en-GB" sz="2400" dirty="0" err="1"/>
              <a:t>CalVal</a:t>
            </a:r>
            <a:endParaRPr lang="en-IE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9ED3C-703E-83DC-DF80-6265307C5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035" y="956549"/>
            <a:ext cx="6836663" cy="5262675"/>
          </a:xfrm>
        </p:spPr>
        <p:txBody>
          <a:bodyPr>
            <a:normAutofit fontScale="85000" lnSpcReduction="10000"/>
          </a:bodyPr>
          <a:lstStyle/>
          <a:p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Sentinel-3 SLSTR - significant VIS-NIR-SWIR dual-view calibration issues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not (yet) corrected in the L1 products. </a:t>
            </a:r>
          </a:p>
          <a:p>
            <a:pPr algn="just"/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affecting the primary SLSTR application (SST).</a:t>
            </a:r>
          </a:p>
          <a:p>
            <a:pPr algn="just"/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400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mitigate impacts on the L2 NRT Atmosphere, a vicarious calibration expert group has been established:</a:t>
            </a:r>
          </a:p>
          <a:p>
            <a:pPr lvl="1" algn="just"/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Copernicus Sentinel-3 Mission Performance Centre (MPC) led by ESA</a:t>
            </a:r>
          </a:p>
          <a:p>
            <a:pPr lvl="1" algn="just"/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EUMETSAT Calibration &amp; MICMICS expert system (multi-mission).</a:t>
            </a:r>
          </a:p>
          <a:p>
            <a:pPr marL="562722" lvl="1" indent="0" algn="just">
              <a:buNone/>
            </a:pPr>
            <a:endParaRPr lang="en-GB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2722" lvl="1" indent="0" algn="just">
              <a:buNone/>
            </a:pPr>
            <a:r>
              <a:rPr lang="en-GB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Provision of absolute + temporal drift correction gains</a:t>
            </a:r>
          </a:p>
          <a:p>
            <a:pPr lvl="1" algn="just"/>
            <a:endParaRPr lang="en-GB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correction gains are operationally implemented in the L2 NRT processing chains since 2020.</a:t>
            </a:r>
          </a:p>
          <a:p>
            <a:pPr algn="just"/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L1 and L2 teams work hands in hands =&gt; highly beneficial for the L2 NRT Aerosol products</a:t>
            </a:r>
            <a:endParaRPr lang="en-IE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oup of people standing on a podium">
            <a:extLst>
              <a:ext uri="{FF2B5EF4-FFF2-40B4-BE49-F238E27FC236}">
                <a16:creationId xmlns:a16="http://schemas.microsoft.com/office/drawing/2014/main" id="{6BBDE789-C970-0FD5-4DC9-37EF2A119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25" y="1271101"/>
            <a:ext cx="4832213" cy="2942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F92F66-4666-B8A9-735E-A8D2D3B881BA}"/>
              </a:ext>
            </a:extLst>
          </p:cNvPr>
          <p:cNvSpPr txBox="1"/>
          <p:nvPr/>
        </p:nvSpPr>
        <p:spPr>
          <a:xfrm>
            <a:off x="7200899" y="4559827"/>
            <a:ext cx="1618488" cy="646331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On-board L1 Calibration</a:t>
            </a:r>
            <a:endParaRPr lang="en-GB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824F2-23BE-3A3E-F59F-5BF32E3AD76A}"/>
              </a:ext>
            </a:extLst>
          </p:cNvPr>
          <p:cNvSpPr txBox="1"/>
          <p:nvPr/>
        </p:nvSpPr>
        <p:spPr>
          <a:xfrm>
            <a:off x="8931206" y="4414475"/>
            <a:ext cx="1499616" cy="923330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Vicarious calibration correction</a:t>
            </a:r>
            <a:endParaRPr lang="en-GB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D8C14-7B6C-4389-E8DC-C1A18BD58532}"/>
              </a:ext>
            </a:extLst>
          </p:cNvPr>
          <p:cNvSpPr txBox="1"/>
          <p:nvPr/>
        </p:nvSpPr>
        <p:spPr>
          <a:xfrm>
            <a:off x="10492349" y="4552974"/>
            <a:ext cx="1499616" cy="646331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L2 NRT Atmosphere</a:t>
            </a: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66264875-8E09-CC3F-86CF-C1A7CF2C09B0}"/>
              </a:ext>
            </a:extLst>
          </p:cNvPr>
          <p:cNvSpPr/>
          <p:nvPr/>
        </p:nvSpPr>
        <p:spPr bwMode="auto">
          <a:xfrm>
            <a:off x="7936992" y="3906643"/>
            <a:ext cx="3236976" cy="646331"/>
          </a:xfrm>
          <a:prstGeom prst="curved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29502FAA-1FDC-31ED-45F0-E3EF9B54570D}"/>
              </a:ext>
            </a:extLst>
          </p:cNvPr>
          <p:cNvSpPr/>
          <p:nvPr/>
        </p:nvSpPr>
        <p:spPr bwMode="auto">
          <a:xfrm rot="10800000">
            <a:off x="7936992" y="5467001"/>
            <a:ext cx="3236976" cy="646331"/>
          </a:xfrm>
          <a:prstGeom prst="curved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11" descr="A cartoon emoji giving a thumbs up&#10;&#10;Description automatically generated">
            <a:extLst>
              <a:ext uri="{FF2B5EF4-FFF2-40B4-BE49-F238E27FC236}">
                <a16:creationId xmlns:a16="http://schemas.microsoft.com/office/drawing/2014/main" id="{A9B7FB52-EF84-5C5B-D031-620251ECE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13948" r="3298" b="12800"/>
          <a:stretch/>
        </p:blipFill>
        <p:spPr>
          <a:xfrm>
            <a:off x="10991588" y="3254085"/>
            <a:ext cx="936796" cy="94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708590-2CF4-9EAF-2D4E-F90C48B3D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174" y="5819240"/>
            <a:ext cx="899791" cy="72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1083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4B4E9-7948-46B5-CE16-8DC86583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On the critical importance of high performance of </a:t>
            </a:r>
            <a:r>
              <a:rPr lang="en-GB" sz="2400" dirty="0" err="1"/>
              <a:t>OPErational</a:t>
            </a:r>
            <a:r>
              <a:rPr lang="en-GB" sz="2400" dirty="0"/>
              <a:t> L1 </a:t>
            </a:r>
            <a:r>
              <a:rPr lang="en-GB" sz="2400" dirty="0" err="1"/>
              <a:t>CalVal</a:t>
            </a:r>
            <a:endParaRPr lang="en-IE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5B89D-A626-46EA-72BA-0A404BD4E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205" y="892541"/>
            <a:ext cx="11627339" cy="5262675"/>
          </a:xfrm>
        </p:spPr>
        <p:txBody>
          <a:bodyPr>
            <a:normAutofit/>
          </a:bodyPr>
          <a:lstStyle/>
          <a:p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with latest knowledge (2024) on the </a:t>
            </a:r>
            <a:r>
              <a:rPr lang="en-GB" sz="2200" b="1" u="sng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drift correction SLSTR VIS-NIR-SWIR </a:t>
            </a:r>
            <a:r>
              <a:rPr lang="en-GB" sz="22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radiances in L1 as computed by EUMETSAT MICMICS</a:t>
            </a: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tested in the evolved L2 NRT AOD(550 nm) chain:</a:t>
            </a:r>
            <a:endParaRPr lang="en-IE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25EA1-CF55-CE54-BB66-D60F248CB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75" t="5999" r="4525" b="10001"/>
          <a:stretch/>
        </p:blipFill>
        <p:spPr>
          <a:xfrm>
            <a:off x="6031874" y="1873386"/>
            <a:ext cx="5979799" cy="3594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1E035-4A72-9D14-FC65-2C9F150CF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25" t="9200" r="5875" b="17200"/>
          <a:stretch/>
        </p:blipFill>
        <p:spPr>
          <a:xfrm>
            <a:off x="396956" y="1873386"/>
            <a:ext cx="5634917" cy="3529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9EB62-87A9-9B82-130C-1A3DA5A7E440}"/>
              </a:ext>
            </a:extLst>
          </p:cNvPr>
          <p:cNvSpPr txBox="1"/>
          <p:nvPr/>
        </p:nvSpPr>
        <p:spPr>
          <a:xfrm>
            <a:off x="4618098" y="5582073"/>
            <a:ext cx="2431926" cy="646331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S3 A Ocean </a:t>
            </a:r>
            <a:r>
              <a:rPr lang="en-GB" sz="1200" b="0" i="1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vs.</a:t>
            </a:r>
            <a:r>
              <a:rPr lang="en-GB" sz="1200" b="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AERONET</a:t>
            </a:r>
          </a:p>
          <a:p>
            <a:pPr algn="ctr"/>
            <a:endParaRPr lang="en-GB" sz="1200" b="0" dirty="0">
              <a:solidFill>
                <a:schemeClr val="tx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algn="ctr"/>
            <a:r>
              <a:rPr lang="en-GB" sz="1200" b="0" dirty="0">
                <a:solidFill>
                  <a:schemeClr val="tx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Small but noticeable benefits!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38647-3FC0-DE36-D15A-26CF90819645}"/>
              </a:ext>
            </a:extLst>
          </p:cNvPr>
          <p:cNvSpPr txBox="1"/>
          <p:nvPr/>
        </p:nvSpPr>
        <p:spPr>
          <a:xfrm>
            <a:off x="1535789" y="4377490"/>
            <a:ext cx="2921507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VIS-NIR drift Correction</a:t>
            </a:r>
            <a:endParaRPr lang="en-GB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AA171-85E8-4E08-ED40-8AD48B995DAE}"/>
              </a:ext>
            </a:extLst>
          </p:cNvPr>
          <p:cNvSpPr txBox="1"/>
          <p:nvPr/>
        </p:nvSpPr>
        <p:spPr>
          <a:xfrm>
            <a:off x="8124140" y="4349515"/>
            <a:ext cx="2921507" cy="369332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VIS-NIR drift Correction</a:t>
            </a:r>
            <a:endParaRPr lang="en-GB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10DF13-5263-D1C1-6E62-7EC1E9642BFE}"/>
              </a:ext>
            </a:extLst>
          </p:cNvPr>
          <p:cNvSpPr/>
          <p:nvPr/>
        </p:nvSpPr>
        <p:spPr bwMode="auto">
          <a:xfrm>
            <a:off x="1261872" y="2980944"/>
            <a:ext cx="1325880" cy="512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F95485-9DED-7086-F6FD-2C6CC274E3FE}"/>
              </a:ext>
            </a:extLst>
          </p:cNvPr>
          <p:cNvSpPr/>
          <p:nvPr/>
        </p:nvSpPr>
        <p:spPr bwMode="auto">
          <a:xfrm>
            <a:off x="7075541" y="2989430"/>
            <a:ext cx="1325880" cy="512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74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09944" y="1572769"/>
            <a:ext cx="5193792" cy="423367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sz="2400" b="1" spc="0" dirty="0"/>
              <a:t>Thank you!</a:t>
            </a:r>
          </a:p>
          <a:p>
            <a:pPr marL="0" indent="0" algn="ctr">
              <a:buNone/>
            </a:pPr>
            <a:r>
              <a:rPr lang="en-GB" sz="2000" spc="0" dirty="0">
                <a:ea typeface="Roboto Light" panose="02000000000000000000" pitchFamily="2" charset="0"/>
              </a:rPr>
              <a:t>Questions are welcome.</a:t>
            </a:r>
          </a:p>
          <a:p>
            <a:pPr algn="ctr"/>
            <a:endParaRPr lang="en-US" sz="2000" dirty="0">
              <a:hlinkClick r:id="rId2"/>
            </a:endParaRPr>
          </a:p>
          <a:p>
            <a:pPr algn="ctr"/>
            <a:r>
              <a:rPr lang="en-US" sz="2000" dirty="0">
                <a:hlinkClick r:id="rId2"/>
              </a:rPr>
              <a:t>Julien.Chimot@eumetsat.int</a:t>
            </a:r>
            <a:r>
              <a:rPr lang="en-US" sz="2000" dirty="0"/>
              <a:t> </a:t>
            </a:r>
          </a:p>
          <a:p>
            <a:pPr algn="ctr"/>
            <a:endParaRPr lang="en-US" sz="2000" dirty="0"/>
          </a:p>
          <a:p>
            <a:pPr algn="ctr"/>
            <a:r>
              <a:rPr lang="en-US" sz="2000">
                <a:hlinkClick r:id="rId3"/>
              </a:rPr>
              <a:t>Bertrand</a:t>
            </a:r>
            <a:r>
              <a:rPr lang="en-US" sz="2000" dirty="0">
                <a:hlinkClick r:id="rId3"/>
              </a:rPr>
              <a:t>.Fougnie@eumetsat.int</a:t>
            </a:r>
            <a:r>
              <a:rPr lang="en-US" sz="2000" dirty="0"/>
              <a:t> </a:t>
            </a:r>
          </a:p>
          <a:p>
            <a:pPr algn="ctr"/>
            <a:endParaRPr lang="en-US" sz="2000" dirty="0"/>
          </a:p>
          <a:p>
            <a:pPr marL="0" indent="0" algn="ctr">
              <a:buNone/>
            </a:pPr>
            <a:endParaRPr lang="en-GB" sz="200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557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DESert Calibration System (DESCS)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3" y="1019356"/>
            <a:ext cx="7009806" cy="5838644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Uses </a:t>
            </a:r>
            <a:r>
              <a:rPr lang="en-US" sz="2400" dirty="0"/>
              <a:t>desert Pseudo Invariant Calibration Sites (PICS) </a:t>
            </a:r>
            <a:r>
              <a:rPr lang="en-US" sz="2200" dirty="0"/>
              <a:t>to transfer the calibration from a reference Radiative Transfer Model (RTM) to </a:t>
            </a:r>
            <a:r>
              <a:rPr lang="en-GB" sz="2400" dirty="0"/>
              <a:t>the monitored instrument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r>
              <a:rPr lang="en-GB" sz="2200" b="1" kern="1200" dirty="0">
                <a:solidFill>
                  <a:srgbClr val="0070C0"/>
                </a:solidFill>
              </a:rPr>
              <a:t>TOA radiance simulation</a:t>
            </a:r>
          </a:p>
          <a:p>
            <a:pPr lvl="1"/>
            <a:r>
              <a:rPr lang="en-GB" sz="2100" b="1" kern="1200" dirty="0">
                <a:solidFill>
                  <a:srgbClr val="0070C0"/>
                </a:solidFill>
              </a:rPr>
              <a:t>RTM</a:t>
            </a:r>
            <a:r>
              <a:rPr lang="en-GB" sz="2100" dirty="0"/>
              <a:t>:  a customised version of the polarized 6SV2.1, DISORT, Monte-Carlo;</a:t>
            </a:r>
          </a:p>
          <a:p>
            <a:pPr lvl="1"/>
            <a:r>
              <a:rPr lang="en-US" sz="2100" b="1" kern="1200" dirty="0">
                <a:solidFill>
                  <a:srgbClr val="0070C0"/>
                </a:solidFill>
              </a:rPr>
              <a:t>Surface</a:t>
            </a:r>
            <a:r>
              <a:rPr lang="en-US" sz="2100" dirty="0"/>
              <a:t>: 4-parameter BRDF RPV model using spectrally resolved BRDF parameters;</a:t>
            </a:r>
          </a:p>
          <a:p>
            <a:pPr lvl="1"/>
            <a:r>
              <a:rPr lang="en-US" sz="2100" b="1" kern="1200" dirty="0">
                <a:solidFill>
                  <a:srgbClr val="0070C0"/>
                </a:solidFill>
              </a:rPr>
              <a:t>Atmosphere</a:t>
            </a:r>
            <a:r>
              <a:rPr lang="en-US" sz="2200" dirty="0"/>
              <a:t>:</a:t>
            </a:r>
          </a:p>
          <a:p>
            <a:pPr lvl="2"/>
            <a:r>
              <a:rPr lang="en-US" sz="2100" dirty="0"/>
              <a:t>Customized Desert Aerosol model over the Sahara and Arabian Peninsula;</a:t>
            </a:r>
          </a:p>
          <a:p>
            <a:pPr lvl="2"/>
            <a:r>
              <a:rPr lang="en-GB" sz="2100" dirty="0"/>
              <a:t>US standard atmosphere, scaled with H2O and O3 column;</a:t>
            </a:r>
          </a:p>
          <a:p>
            <a:pPr lvl="2"/>
            <a:r>
              <a:rPr lang="en-GB" sz="2100" dirty="0"/>
              <a:t>O3, WV, surface pressure from ECMWF, and AOT550 from CAMS;</a:t>
            </a:r>
          </a:p>
          <a:p>
            <a:r>
              <a:rPr lang="en-GB" sz="2200" b="1" kern="1200" dirty="0">
                <a:solidFill>
                  <a:srgbClr val="0070C0"/>
                </a:solidFill>
              </a:rPr>
              <a:t>Evaluate &amp; Monitor bias:</a:t>
            </a:r>
          </a:p>
          <a:p>
            <a:pPr lvl="1"/>
            <a:r>
              <a:rPr lang="en-US" sz="2100" dirty="0"/>
              <a:t>Estimate the absolute calibrations by comparing simulated radiance against actual measurements </a:t>
            </a:r>
          </a:p>
          <a:p>
            <a:pPr lvl="1"/>
            <a:r>
              <a:rPr lang="en-US" sz="2100" dirty="0"/>
              <a:t>Desert vicarious calibration offers an accuracy of approximately 2-3%.</a:t>
            </a:r>
            <a:endParaRPr lang="en-GB" sz="2100" dirty="0"/>
          </a:p>
          <a:p>
            <a:pPr lvl="1"/>
            <a:endParaRPr lang="en-US" sz="1900" dirty="0"/>
          </a:p>
          <a:p>
            <a:endParaRPr lang="en-US" dirty="0"/>
          </a:p>
          <a:p>
            <a:endParaRPr lang="en-GB" dirty="0"/>
          </a:p>
          <a:p>
            <a:pPr marL="492381" lvl="2" indent="0">
              <a:buNone/>
            </a:pPr>
            <a:endParaRPr lang="en-GB" sz="1400" dirty="0">
              <a:solidFill>
                <a:srgbClr val="00256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CB333B"/>
              </a:solidFill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10B2BC-C53D-69DE-F339-9687ED90EC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49" b="1016"/>
          <a:stretch/>
        </p:blipFill>
        <p:spPr>
          <a:xfrm>
            <a:off x="7649307" y="640080"/>
            <a:ext cx="426051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5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DESert</a:t>
            </a:r>
            <a:r>
              <a:rPr lang="en-US" dirty="0"/>
              <a:t> Inter-Calibration System (DESICS) </a:t>
            </a:r>
            <a:endParaRPr lang="en-GB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AC29281-C350-B183-7FC6-D15F74246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019355"/>
            <a:ext cx="7009806" cy="5756829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/>
              <a:t>Uses desert Pseudo Invariant Calibration Sites (PICS) to transfer the calibration from a reference instrument to </a:t>
            </a:r>
            <a:r>
              <a:rPr lang="en-GB" sz="2900" dirty="0"/>
              <a:t>the monitored instrument</a:t>
            </a:r>
            <a:r>
              <a:rPr lang="en-US" sz="2900" dirty="0"/>
              <a:t>.</a:t>
            </a:r>
          </a:p>
          <a:p>
            <a:endParaRPr lang="en-US" sz="2600" dirty="0"/>
          </a:p>
          <a:p>
            <a:r>
              <a:rPr lang="en-GB" sz="2700" b="1" kern="1200" dirty="0">
                <a:solidFill>
                  <a:srgbClr val="0070C0"/>
                </a:solidFill>
              </a:rPr>
              <a:t>BOA reflectance retrieval</a:t>
            </a:r>
          </a:p>
          <a:p>
            <a:pPr lvl="1"/>
            <a:r>
              <a:rPr lang="en-GB" sz="2600" b="1" kern="1200" dirty="0">
                <a:solidFill>
                  <a:srgbClr val="0070C0"/>
                </a:solidFill>
              </a:rPr>
              <a:t>Atmospheric correction</a:t>
            </a:r>
            <a:r>
              <a:rPr lang="en-GB" sz="3200" b="1" kern="1200" dirty="0">
                <a:solidFill>
                  <a:srgbClr val="0070C0"/>
                </a:solidFill>
                <a:latin typeface="+mn-lt"/>
              </a:rPr>
              <a:t>:  </a:t>
            </a:r>
            <a:r>
              <a:rPr lang="en-GB" sz="2900" dirty="0"/>
              <a:t>Customised version of the polarized 6SV2.1, </a:t>
            </a:r>
            <a:endParaRPr lang="en-US" sz="2900" dirty="0"/>
          </a:p>
          <a:p>
            <a:pPr lvl="1"/>
            <a:r>
              <a:rPr lang="en-US" sz="2600" b="1" kern="1200" dirty="0">
                <a:solidFill>
                  <a:srgbClr val="0070C0"/>
                </a:solidFill>
              </a:rPr>
              <a:t>Atmosphere</a:t>
            </a:r>
            <a:r>
              <a:rPr lang="en-US" sz="2600" dirty="0"/>
              <a:t>:</a:t>
            </a:r>
          </a:p>
          <a:p>
            <a:pPr lvl="2"/>
            <a:r>
              <a:rPr lang="en-US" sz="2900" dirty="0"/>
              <a:t>same as those of Desert Calibration system</a:t>
            </a:r>
            <a:r>
              <a:rPr lang="en-GB" sz="2900" dirty="0"/>
              <a:t>;</a:t>
            </a:r>
          </a:p>
          <a:p>
            <a:r>
              <a:rPr lang="en-GB" sz="2700" b="1" kern="1200" dirty="0">
                <a:solidFill>
                  <a:srgbClr val="0070C0"/>
                </a:solidFill>
              </a:rPr>
              <a:t>TOA reflectance simulation</a:t>
            </a:r>
          </a:p>
          <a:p>
            <a:pPr lvl="1"/>
            <a:r>
              <a:rPr lang="en-GB" sz="2600" b="1" kern="1200" dirty="0">
                <a:solidFill>
                  <a:srgbClr val="0070C0"/>
                </a:solidFill>
              </a:rPr>
              <a:t>RTM</a:t>
            </a:r>
            <a:r>
              <a:rPr lang="en-GB" sz="2200" dirty="0"/>
              <a:t>:  </a:t>
            </a:r>
            <a:r>
              <a:rPr lang="en-GB" sz="2900" dirty="0"/>
              <a:t>customised version of the polarized 6SV2.1</a:t>
            </a:r>
            <a:endParaRPr lang="en-GB" sz="2200" dirty="0"/>
          </a:p>
          <a:p>
            <a:pPr lvl="1"/>
            <a:r>
              <a:rPr lang="en-US" sz="2600" b="1" kern="1200" dirty="0">
                <a:solidFill>
                  <a:srgbClr val="0070C0"/>
                </a:solidFill>
              </a:rPr>
              <a:t>Surface</a:t>
            </a:r>
            <a:r>
              <a:rPr lang="en-US" sz="2200" dirty="0"/>
              <a:t>: </a:t>
            </a:r>
            <a:r>
              <a:rPr lang="en-US" sz="2900" dirty="0"/>
              <a:t>simulated spectral surface reflectance for monitored instrument</a:t>
            </a:r>
            <a:endParaRPr lang="en-US" sz="2600" dirty="0"/>
          </a:p>
          <a:p>
            <a:pPr lvl="1"/>
            <a:r>
              <a:rPr lang="en-US" sz="2600" b="1" kern="1200" dirty="0">
                <a:solidFill>
                  <a:srgbClr val="0070C0"/>
                </a:solidFill>
              </a:rPr>
              <a:t>Atmosphere</a:t>
            </a:r>
            <a:r>
              <a:rPr lang="en-US" sz="2600" dirty="0"/>
              <a:t>: </a:t>
            </a:r>
            <a:r>
              <a:rPr lang="en-US" sz="2900" dirty="0"/>
              <a:t>same as those of BOA reflectance retrieval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700" b="1" kern="1200" dirty="0">
                <a:solidFill>
                  <a:srgbClr val="0070C0"/>
                </a:solidFill>
              </a:rPr>
              <a:t>Filtering</a:t>
            </a:r>
            <a:r>
              <a:rPr lang="en-IE" b="1" kern="1200" dirty="0">
                <a:solidFill>
                  <a:srgbClr val="0070C0"/>
                </a:solidFill>
                <a:latin typeface="+mn-lt"/>
              </a:rPr>
              <a:t>: </a:t>
            </a:r>
            <a:r>
              <a:rPr lang="en-IE" sz="2900" dirty="0"/>
              <a:t>Apply geometry criteria</a:t>
            </a:r>
          </a:p>
          <a:p>
            <a:r>
              <a:rPr lang="en-GB" sz="2700" b="1" kern="1200" dirty="0">
                <a:solidFill>
                  <a:srgbClr val="0070C0"/>
                </a:solidFill>
              </a:rPr>
              <a:t>Evaluate &amp; Monitor bias</a:t>
            </a:r>
            <a:r>
              <a:rPr lang="en-GB" b="1" kern="1200" dirty="0">
                <a:solidFill>
                  <a:srgbClr val="0070C0"/>
                </a:solidFill>
                <a:latin typeface="+mn-lt"/>
              </a:rPr>
              <a:t>:</a:t>
            </a:r>
          </a:p>
          <a:p>
            <a:pPr lvl="1"/>
            <a:r>
              <a:rPr lang="en-US" sz="2900" dirty="0"/>
              <a:t>Estimate the relative calibrations by comparing TOA simulated reflectance against actual measurements</a:t>
            </a:r>
            <a:endParaRPr lang="en-GB" sz="5100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4D00B75-9540-81EE-98D9-36EC8E1789FB}"/>
              </a:ext>
            </a:extLst>
          </p:cNvPr>
          <p:cNvGrpSpPr/>
          <p:nvPr/>
        </p:nvGrpSpPr>
        <p:grpSpPr>
          <a:xfrm>
            <a:off x="7143184" y="1142856"/>
            <a:ext cx="4543772" cy="5205381"/>
            <a:chOff x="7143184" y="1142856"/>
            <a:chExt cx="4543772" cy="5205381"/>
          </a:xfrm>
        </p:grpSpPr>
        <p:sp>
          <p:nvSpPr>
            <p:cNvPr id="5" name="Google Shape;158;p18">
              <a:extLst>
                <a:ext uri="{FF2B5EF4-FFF2-40B4-BE49-F238E27FC236}">
                  <a16:creationId xmlns:a16="http://schemas.microsoft.com/office/drawing/2014/main" id="{CA27954E-F8E2-7A5C-08B6-9DBBD50C2451}"/>
                </a:ext>
              </a:extLst>
            </p:cNvPr>
            <p:cNvSpPr/>
            <p:nvPr/>
          </p:nvSpPr>
          <p:spPr>
            <a:xfrm>
              <a:off x="9194214" y="1142856"/>
              <a:ext cx="1351735" cy="530764"/>
            </a:xfrm>
            <a:prstGeom prst="flowChartInputOutpu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Monitored instrument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8;p18">
              <a:extLst>
                <a:ext uri="{FF2B5EF4-FFF2-40B4-BE49-F238E27FC236}">
                  <a16:creationId xmlns:a16="http://schemas.microsoft.com/office/drawing/2014/main" id="{703544A2-8C9B-0499-823F-2EE6E54A36EF}"/>
                </a:ext>
              </a:extLst>
            </p:cNvPr>
            <p:cNvSpPr/>
            <p:nvPr/>
          </p:nvSpPr>
          <p:spPr>
            <a:xfrm>
              <a:off x="7411438" y="1146026"/>
              <a:ext cx="1351735" cy="530764"/>
            </a:xfrm>
            <a:prstGeom prst="flowChartInputOutpu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Reference instrument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" name="Google Shape;76;p16">
              <a:extLst>
                <a:ext uri="{FF2B5EF4-FFF2-40B4-BE49-F238E27FC236}">
                  <a16:creationId xmlns:a16="http://schemas.microsoft.com/office/drawing/2014/main" id="{A3BFD52B-7349-7318-1421-9E3BC5ADA7AC}"/>
                </a:ext>
              </a:extLst>
            </p:cNvPr>
            <p:cNvCxnSpPr>
              <a:cxnSpLocks/>
              <a:stCxn id="18" idx="3"/>
              <a:endCxn id="17" idx="1"/>
            </p:cNvCxnSpPr>
            <p:nvPr/>
          </p:nvCxnSpPr>
          <p:spPr>
            <a:xfrm flipV="1">
              <a:off x="9645354" y="4020784"/>
              <a:ext cx="253134" cy="5748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sp>
          <p:nvSpPr>
            <p:cNvPr id="10" name="Google Shape;66;p16">
              <a:extLst>
                <a:ext uri="{FF2B5EF4-FFF2-40B4-BE49-F238E27FC236}">
                  <a16:creationId xmlns:a16="http://schemas.microsoft.com/office/drawing/2014/main" id="{199AB493-28B4-8751-5E6E-72F134329EAF}"/>
                </a:ext>
              </a:extLst>
            </p:cNvPr>
            <p:cNvSpPr/>
            <p:nvPr/>
          </p:nvSpPr>
          <p:spPr>
            <a:xfrm>
              <a:off x="9902141" y="2796209"/>
              <a:ext cx="1097958" cy="406830"/>
            </a:xfrm>
            <a:prstGeom prst="roundRect">
              <a:avLst>
                <a:gd name="adj" fmla="val 43049"/>
              </a:avLst>
            </a:prstGeom>
            <a:solidFill>
              <a:schemeClr val="bg1">
                <a:lumMod val="10000"/>
                <a:lumOff val="9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Forward RT simulation</a:t>
              </a:r>
            </a:p>
          </p:txBody>
        </p:sp>
        <p:sp>
          <p:nvSpPr>
            <p:cNvPr id="11" name="Google Shape;66;p16">
              <a:extLst>
                <a:ext uri="{FF2B5EF4-FFF2-40B4-BE49-F238E27FC236}">
                  <a16:creationId xmlns:a16="http://schemas.microsoft.com/office/drawing/2014/main" id="{7E059570-5680-CE19-9110-59B34BB69DB3}"/>
                </a:ext>
              </a:extLst>
            </p:cNvPr>
            <p:cNvSpPr/>
            <p:nvPr/>
          </p:nvSpPr>
          <p:spPr>
            <a:xfrm>
              <a:off x="9321103" y="2017782"/>
              <a:ext cx="1097958" cy="423577"/>
            </a:xfrm>
            <a:prstGeom prst="roundRect">
              <a:avLst>
                <a:gd name="adj" fmla="val 43049"/>
              </a:avLst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Update Meteo data</a:t>
              </a:r>
            </a:p>
          </p:txBody>
        </p:sp>
        <p:sp>
          <p:nvSpPr>
            <p:cNvPr id="12" name="Google Shape;71;p16">
              <a:extLst>
                <a:ext uri="{FF2B5EF4-FFF2-40B4-BE49-F238E27FC236}">
                  <a16:creationId xmlns:a16="http://schemas.microsoft.com/office/drawing/2014/main" id="{79F177AC-A1C8-2221-7C92-24DA4C93B0D4}"/>
                </a:ext>
              </a:extLst>
            </p:cNvPr>
            <p:cNvSpPr/>
            <p:nvPr/>
          </p:nvSpPr>
          <p:spPr>
            <a:xfrm>
              <a:off x="7260505" y="4074562"/>
              <a:ext cx="874168" cy="493166"/>
            </a:xfrm>
            <a:prstGeom prst="flowChartProcess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Reference BOA reflectance</a:t>
              </a:r>
              <a:endParaRPr b="0" dirty="0">
                <a:solidFill>
                  <a:srgbClr val="0070C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66;p16">
              <a:extLst>
                <a:ext uri="{FF2B5EF4-FFF2-40B4-BE49-F238E27FC236}">
                  <a16:creationId xmlns:a16="http://schemas.microsoft.com/office/drawing/2014/main" id="{014E4F65-A408-AADD-4790-E6004333BB43}"/>
                </a:ext>
              </a:extLst>
            </p:cNvPr>
            <p:cNvSpPr/>
            <p:nvPr/>
          </p:nvSpPr>
          <p:spPr>
            <a:xfrm>
              <a:off x="7143184" y="3435385"/>
              <a:ext cx="1097958" cy="406830"/>
            </a:xfrm>
            <a:prstGeom prst="roundRect">
              <a:avLst>
                <a:gd name="adj" fmla="val 43049"/>
              </a:avLst>
            </a:prstGeom>
            <a:solidFill>
              <a:schemeClr val="bg1">
                <a:lumMod val="25000"/>
                <a:lumOff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</a:rPr>
                <a:t>Atmospheric correction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" name="Google Shape;66;p16">
              <a:extLst>
                <a:ext uri="{FF2B5EF4-FFF2-40B4-BE49-F238E27FC236}">
                  <a16:creationId xmlns:a16="http://schemas.microsoft.com/office/drawing/2014/main" id="{AAACC39F-CFB3-464B-9C54-66691147C155}"/>
                </a:ext>
              </a:extLst>
            </p:cNvPr>
            <p:cNvSpPr/>
            <p:nvPr/>
          </p:nvSpPr>
          <p:spPr>
            <a:xfrm>
              <a:off x="7144932" y="2796209"/>
              <a:ext cx="1097958" cy="406830"/>
            </a:xfrm>
            <a:prstGeom prst="roundRect">
              <a:avLst>
                <a:gd name="adj" fmla="val 43049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Outlier removal</a:t>
              </a:r>
            </a:p>
          </p:txBody>
        </p:sp>
        <p:sp>
          <p:nvSpPr>
            <p:cNvPr id="15" name="Google Shape;66;p16">
              <a:extLst>
                <a:ext uri="{FF2B5EF4-FFF2-40B4-BE49-F238E27FC236}">
                  <a16:creationId xmlns:a16="http://schemas.microsoft.com/office/drawing/2014/main" id="{85007DC5-B0DC-B7DD-33A3-A8E70E89B383}"/>
                </a:ext>
              </a:extLst>
            </p:cNvPr>
            <p:cNvSpPr/>
            <p:nvPr/>
          </p:nvSpPr>
          <p:spPr>
            <a:xfrm>
              <a:off x="7533775" y="1997256"/>
              <a:ext cx="1097958" cy="423577"/>
            </a:xfrm>
            <a:prstGeom prst="roundRect">
              <a:avLst>
                <a:gd name="adj" fmla="val 43049"/>
              </a:avLst>
            </a:prstGeom>
            <a:solidFill>
              <a:srgbClr val="92D05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Update Meteo data</a:t>
              </a:r>
            </a:p>
          </p:txBody>
        </p:sp>
        <p:cxnSp>
          <p:nvCxnSpPr>
            <p:cNvPr id="16" name="Google Shape;76;p16">
              <a:extLst>
                <a:ext uri="{FF2B5EF4-FFF2-40B4-BE49-F238E27FC236}">
                  <a16:creationId xmlns:a16="http://schemas.microsoft.com/office/drawing/2014/main" id="{0C1128C2-27B1-4591-D6A1-5179A75A631D}"/>
                </a:ext>
              </a:extLst>
            </p:cNvPr>
            <p:cNvCxnSpPr>
              <a:cxnSpLocks/>
              <a:stCxn id="13" idx="2"/>
              <a:endCxn id="12" idx="0"/>
            </p:cNvCxnSpPr>
            <p:nvPr/>
          </p:nvCxnSpPr>
          <p:spPr>
            <a:xfrm>
              <a:off x="7692163" y="3842215"/>
              <a:ext cx="5426" cy="232347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sp>
          <p:nvSpPr>
            <p:cNvPr id="17" name="Google Shape;71;p16">
              <a:extLst>
                <a:ext uri="{FF2B5EF4-FFF2-40B4-BE49-F238E27FC236}">
                  <a16:creationId xmlns:a16="http://schemas.microsoft.com/office/drawing/2014/main" id="{E9FD181A-2465-4453-4AE6-44484C3B3306}"/>
                </a:ext>
              </a:extLst>
            </p:cNvPr>
            <p:cNvSpPr/>
            <p:nvPr/>
          </p:nvSpPr>
          <p:spPr>
            <a:xfrm>
              <a:off x="9898488" y="3717783"/>
              <a:ext cx="1118092" cy="606002"/>
            </a:xfrm>
            <a:prstGeom prst="flowChartProcess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Simulated BOA reflectance for monitored instrument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66;p16">
              <a:extLst>
                <a:ext uri="{FF2B5EF4-FFF2-40B4-BE49-F238E27FC236}">
                  <a16:creationId xmlns:a16="http://schemas.microsoft.com/office/drawing/2014/main" id="{EAAFC687-C338-0092-CF59-13C2E3F4185A}"/>
                </a:ext>
              </a:extLst>
            </p:cNvPr>
            <p:cNvSpPr/>
            <p:nvPr/>
          </p:nvSpPr>
          <p:spPr>
            <a:xfrm>
              <a:off x="8394149" y="3823117"/>
              <a:ext cx="1251205" cy="406830"/>
            </a:xfrm>
            <a:prstGeom prst="roundRect">
              <a:avLst>
                <a:gd name="adj" fmla="val 43049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</a:rPr>
                <a:t>Spectrally interpolate BOA reflectance</a:t>
              </a:r>
              <a:endParaRPr b="0" dirty="0">
                <a:solidFill>
                  <a:srgbClr val="0070C0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Google Shape;69;p16">
              <a:extLst>
                <a:ext uri="{FF2B5EF4-FFF2-40B4-BE49-F238E27FC236}">
                  <a16:creationId xmlns:a16="http://schemas.microsoft.com/office/drawing/2014/main" id="{1920D8BD-52EC-BF4F-30C1-8C7AD7437F49}"/>
                </a:ext>
              </a:extLst>
            </p:cNvPr>
            <p:cNvSpPr/>
            <p:nvPr/>
          </p:nvSpPr>
          <p:spPr>
            <a:xfrm>
              <a:off x="8725039" y="5441457"/>
              <a:ext cx="1322647" cy="513710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Calibration coefficients</a:t>
              </a:r>
              <a:endParaRPr b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" name="Google Shape;81;p16">
              <a:extLst>
                <a:ext uri="{FF2B5EF4-FFF2-40B4-BE49-F238E27FC236}">
                  <a16:creationId xmlns:a16="http://schemas.microsoft.com/office/drawing/2014/main" id="{C8BE9766-EA80-F81B-A05A-7B618AA6227D}"/>
                </a:ext>
              </a:extLst>
            </p:cNvPr>
            <p:cNvCxnSpPr>
              <a:cxnSpLocks/>
              <a:stCxn id="10" idx="1"/>
              <a:endCxn id="23" idx="3"/>
            </p:cNvCxnSpPr>
            <p:nvPr/>
          </p:nvCxnSpPr>
          <p:spPr>
            <a:xfrm rot="10800000" flipV="1">
              <a:off x="9695619" y="2999623"/>
              <a:ext cx="206522" cy="16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sp>
          <p:nvSpPr>
            <p:cNvPr id="21" name="Google Shape;71;p16">
              <a:extLst>
                <a:ext uri="{FF2B5EF4-FFF2-40B4-BE49-F238E27FC236}">
                  <a16:creationId xmlns:a16="http://schemas.microsoft.com/office/drawing/2014/main" id="{07BD268E-7B32-CDAD-AF7A-C9E7BA97EEBE}"/>
                </a:ext>
              </a:extLst>
            </p:cNvPr>
            <p:cNvSpPr/>
            <p:nvPr/>
          </p:nvSpPr>
          <p:spPr>
            <a:xfrm>
              <a:off x="7233545" y="4906480"/>
              <a:ext cx="1310228" cy="381725"/>
            </a:xfrm>
            <a:prstGeom prst="flowChartProcess">
              <a:avLst/>
            </a:prstGeom>
            <a:solidFill>
              <a:schemeClr val="accent6">
                <a:lumMod val="9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lvl="0"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High resolution spectrum</a:t>
              </a:r>
            </a:p>
          </p:txBody>
        </p:sp>
        <p:cxnSp>
          <p:nvCxnSpPr>
            <p:cNvPr id="22" name="Google Shape;81;p16">
              <a:extLst>
                <a:ext uri="{FF2B5EF4-FFF2-40B4-BE49-F238E27FC236}">
                  <a16:creationId xmlns:a16="http://schemas.microsoft.com/office/drawing/2014/main" id="{D3C2D2DC-F010-333E-15A2-BB08AB96C763}"/>
                </a:ext>
              </a:extLst>
            </p:cNvPr>
            <p:cNvCxnSpPr>
              <a:cxnSpLocks/>
              <a:stCxn id="18" idx="2"/>
              <a:endCxn id="21" idx="3"/>
            </p:cNvCxnSpPr>
            <p:nvPr/>
          </p:nvCxnSpPr>
          <p:spPr>
            <a:xfrm rot="5400000">
              <a:off x="8348065" y="4425656"/>
              <a:ext cx="867396" cy="475978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sp>
          <p:nvSpPr>
            <p:cNvPr id="23" name="Google Shape;66;p16">
              <a:extLst>
                <a:ext uri="{FF2B5EF4-FFF2-40B4-BE49-F238E27FC236}">
                  <a16:creationId xmlns:a16="http://schemas.microsoft.com/office/drawing/2014/main" id="{77B023B1-7FFF-297B-B66E-44256FC131C6}"/>
                </a:ext>
              </a:extLst>
            </p:cNvPr>
            <p:cNvSpPr/>
            <p:nvPr/>
          </p:nvSpPr>
          <p:spPr>
            <a:xfrm>
              <a:off x="8343884" y="2713501"/>
              <a:ext cx="1351735" cy="572582"/>
            </a:xfrm>
            <a:prstGeom prst="roundRect">
              <a:avLst>
                <a:gd name="adj" fmla="val 43049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Filtering observations by geometry criteria </a:t>
              </a:r>
            </a:p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(∆SZA, ∆VZA, ∆RAA)</a:t>
              </a:r>
            </a:p>
          </p:txBody>
        </p:sp>
        <p:cxnSp>
          <p:nvCxnSpPr>
            <p:cNvPr id="24" name="Google Shape;81;p16">
              <a:extLst>
                <a:ext uri="{FF2B5EF4-FFF2-40B4-BE49-F238E27FC236}">
                  <a16:creationId xmlns:a16="http://schemas.microsoft.com/office/drawing/2014/main" id="{982830CC-7969-64AA-4EF9-13615461B83B}"/>
                </a:ext>
              </a:extLst>
            </p:cNvPr>
            <p:cNvCxnSpPr>
              <a:cxnSpLocks/>
              <a:stCxn id="23" idx="0"/>
              <a:endCxn id="6" idx="5"/>
            </p:cNvCxnSpPr>
            <p:nvPr/>
          </p:nvCxnSpPr>
          <p:spPr>
            <a:xfrm rot="16200000" flipV="1">
              <a:off x="8172830" y="1866580"/>
              <a:ext cx="1302093" cy="391752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25" name="Google Shape;81;p16">
              <a:extLst>
                <a:ext uri="{FF2B5EF4-FFF2-40B4-BE49-F238E27FC236}">
                  <a16:creationId xmlns:a16="http://schemas.microsoft.com/office/drawing/2014/main" id="{4A54B0AF-3ACC-FCF9-D348-5AA891FD9C74}"/>
                </a:ext>
              </a:extLst>
            </p:cNvPr>
            <p:cNvCxnSpPr>
              <a:cxnSpLocks/>
              <a:stCxn id="23" idx="0"/>
              <a:endCxn id="5" idx="2"/>
            </p:cNvCxnSpPr>
            <p:nvPr/>
          </p:nvCxnSpPr>
          <p:spPr>
            <a:xfrm rot="5400000" flipH="1" flipV="1">
              <a:off x="8521939" y="1906052"/>
              <a:ext cx="1305263" cy="309636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26" name="Google Shape;81;p16">
              <a:extLst>
                <a:ext uri="{FF2B5EF4-FFF2-40B4-BE49-F238E27FC236}">
                  <a16:creationId xmlns:a16="http://schemas.microsoft.com/office/drawing/2014/main" id="{40D6EBBF-2E93-8127-4A2D-4E3D1C907844}"/>
                </a:ext>
              </a:extLst>
            </p:cNvPr>
            <p:cNvCxnSpPr>
              <a:cxnSpLocks/>
              <a:stCxn id="18" idx="1"/>
              <a:endCxn id="12" idx="3"/>
            </p:cNvCxnSpPr>
            <p:nvPr/>
          </p:nvCxnSpPr>
          <p:spPr>
            <a:xfrm rot="10800000" flipV="1">
              <a:off x="8134674" y="4026531"/>
              <a:ext cx="259475" cy="294613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sp>
          <p:nvSpPr>
            <p:cNvPr id="28" name="Google Shape;71;p16">
              <a:extLst>
                <a:ext uri="{FF2B5EF4-FFF2-40B4-BE49-F238E27FC236}">
                  <a16:creationId xmlns:a16="http://schemas.microsoft.com/office/drawing/2014/main" id="{2BAD959D-DEBA-D569-828A-F439F92798F9}"/>
                </a:ext>
              </a:extLst>
            </p:cNvPr>
            <p:cNvSpPr/>
            <p:nvPr/>
          </p:nvSpPr>
          <p:spPr>
            <a:xfrm>
              <a:off x="10457978" y="5012110"/>
              <a:ext cx="1227978" cy="606002"/>
            </a:xfrm>
            <a:prstGeom prst="flowChartProcess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Simulated TOA reflectance for monitored instrument</a:t>
              </a:r>
              <a:endParaRPr b="0" dirty="0">
                <a:solidFill>
                  <a:srgbClr val="0070C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71;p16">
              <a:extLst>
                <a:ext uri="{FF2B5EF4-FFF2-40B4-BE49-F238E27FC236}">
                  <a16:creationId xmlns:a16="http://schemas.microsoft.com/office/drawing/2014/main" id="{6AA9E3D8-33A6-F467-4599-7E2657DBC672}"/>
                </a:ext>
              </a:extLst>
            </p:cNvPr>
            <p:cNvSpPr/>
            <p:nvPr/>
          </p:nvSpPr>
          <p:spPr>
            <a:xfrm>
              <a:off x="10458978" y="5834528"/>
              <a:ext cx="1227978" cy="513709"/>
            </a:xfrm>
            <a:prstGeom prst="flowChartProcess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-GB" b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Measured TOA reflectance</a:t>
              </a:r>
              <a:endParaRPr b="0" dirty="0">
                <a:solidFill>
                  <a:srgbClr val="0070C0"/>
                </a:solidFill>
                <a:latin typeface="Calibri"/>
                <a:cs typeface="Calibri"/>
                <a:sym typeface="Calibri"/>
              </a:endParaRPr>
            </a:p>
          </p:txBody>
        </p:sp>
        <p:cxnSp>
          <p:nvCxnSpPr>
            <p:cNvPr id="30" name="Google Shape;81;p16">
              <a:extLst>
                <a:ext uri="{FF2B5EF4-FFF2-40B4-BE49-F238E27FC236}">
                  <a16:creationId xmlns:a16="http://schemas.microsoft.com/office/drawing/2014/main" id="{B7D30B79-99D3-335F-03F6-C68C71DF8109}"/>
                </a:ext>
              </a:extLst>
            </p:cNvPr>
            <p:cNvCxnSpPr>
              <a:cxnSpLocks/>
              <a:stCxn id="29" idx="3"/>
              <a:endCxn id="5" idx="5"/>
            </p:cNvCxnSpPr>
            <p:nvPr/>
          </p:nvCxnSpPr>
          <p:spPr>
            <a:xfrm flipH="1" flipV="1">
              <a:off x="10410776" y="1408238"/>
              <a:ext cx="1276180" cy="4683145"/>
            </a:xfrm>
            <a:prstGeom prst="bentConnector3">
              <a:avLst>
                <a:gd name="adj1" fmla="val -17913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1" name="Google Shape;81;p16">
              <a:extLst>
                <a:ext uri="{FF2B5EF4-FFF2-40B4-BE49-F238E27FC236}">
                  <a16:creationId xmlns:a16="http://schemas.microsoft.com/office/drawing/2014/main" id="{CCD520AA-2E8B-D582-6B3C-C2EED015B688}"/>
                </a:ext>
              </a:extLst>
            </p:cNvPr>
            <p:cNvCxnSpPr>
              <a:cxnSpLocks/>
              <a:stCxn id="28" idx="0"/>
              <a:endCxn id="10" idx="3"/>
            </p:cNvCxnSpPr>
            <p:nvPr/>
          </p:nvCxnSpPr>
          <p:spPr>
            <a:xfrm rot="16200000" flipV="1">
              <a:off x="10029790" y="3969933"/>
              <a:ext cx="2012486" cy="71868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2" name="Google Shape;81;p16">
              <a:extLst>
                <a:ext uri="{FF2B5EF4-FFF2-40B4-BE49-F238E27FC236}">
                  <a16:creationId xmlns:a16="http://schemas.microsoft.com/office/drawing/2014/main" id="{BEAFF612-04C3-9107-1209-EB15579B8994}"/>
                </a:ext>
              </a:extLst>
            </p:cNvPr>
            <p:cNvCxnSpPr>
              <a:cxnSpLocks/>
              <a:stCxn id="19" idx="0"/>
              <a:endCxn id="28" idx="1"/>
            </p:cNvCxnSpPr>
            <p:nvPr/>
          </p:nvCxnSpPr>
          <p:spPr>
            <a:xfrm rot="5400000" flipH="1" flipV="1">
              <a:off x="9858997" y="4842477"/>
              <a:ext cx="126346" cy="1071615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3" name="Google Shape;81;p16">
              <a:extLst>
                <a:ext uri="{FF2B5EF4-FFF2-40B4-BE49-F238E27FC236}">
                  <a16:creationId xmlns:a16="http://schemas.microsoft.com/office/drawing/2014/main" id="{4F78E968-84A2-600E-2F8C-6E9277701550}"/>
                </a:ext>
              </a:extLst>
            </p:cNvPr>
            <p:cNvCxnSpPr>
              <a:cxnSpLocks/>
              <a:stCxn id="14" idx="0"/>
              <a:endCxn id="15" idx="2"/>
            </p:cNvCxnSpPr>
            <p:nvPr/>
          </p:nvCxnSpPr>
          <p:spPr>
            <a:xfrm rot="5400000" flipH="1" flipV="1">
              <a:off x="7700645" y="2414101"/>
              <a:ext cx="375376" cy="38884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4" name="Google Shape;81;p16">
              <a:extLst>
                <a:ext uri="{FF2B5EF4-FFF2-40B4-BE49-F238E27FC236}">
                  <a16:creationId xmlns:a16="http://schemas.microsoft.com/office/drawing/2014/main" id="{C58AE1BA-DB7E-A352-4D67-938155B21AAF}"/>
                </a:ext>
              </a:extLst>
            </p:cNvPr>
            <p:cNvCxnSpPr>
              <a:cxnSpLocks/>
              <a:stCxn id="10" idx="0"/>
              <a:endCxn id="11" idx="2"/>
            </p:cNvCxnSpPr>
            <p:nvPr/>
          </p:nvCxnSpPr>
          <p:spPr>
            <a:xfrm rot="16200000" flipV="1">
              <a:off x="9983177" y="2328264"/>
              <a:ext cx="354850" cy="581039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5" name="Google Shape;81;p16">
              <a:extLst>
                <a:ext uri="{FF2B5EF4-FFF2-40B4-BE49-F238E27FC236}">
                  <a16:creationId xmlns:a16="http://schemas.microsoft.com/office/drawing/2014/main" id="{94B42703-421E-CAF9-06F1-D08406515471}"/>
                </a:ext>
              </a:extLst>
            </p:cNvPr>
            <p:cNvCxnSpPr>
              <a:cxnSpLocks/>
              <a:stCxn id="19" idx="2"/>
              <a:endCxn id="29" idx="1"/>
            </p:cNvCxnSpPr>
            <p:nvPr/>
          </p:nvCxnSpPr>
          <p:spPr>
            <a:xfrm rot="16200000" flipH="1">
              <a:off x="9854562" y="5486967"/>
              <a:ext cx="136216" cy="1072615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arrow" w="med" len="med"/>
              <a:tailEnd type="none" w="med" len="med"/>
            </a:ln>
          </p:spPr>
        </p:cxnSp>
        <p:cxnSp>
          <p:nvCxnSpPr>
            <p:cNvPr id="36" name="Google Shape;76;p16">
              <a:extLst>
                <a:ext uri="{FF2B5EF4-FFF2-40B4-BE49-F238E27FC236}">
                  <a16:creationId xmlns:a16="http://schemas.microsoft.com/office/drawing/2014/main" id="{22223063-EC9F-C426-2CF5-9300D0F4B5A1}"/>
                </a:ext>
              </a:extLst>
            </p:cNvPr>
            <p:cNvCxnSpPr>
              <a:cxnSpLocks/>
              <a:stCxn id="23" idx="2"/>
              <a:endCxn id="18" idx="0"/>
            </p:cNvCxnSpPr>
            <p:nvPr/>
          </p:nvCxnSpPr>
          <p:spPr>
            <a:xfrm flipH="1">
              <a:off x="9019751" y="3286083"/>
              <a:ext cx="1" cy="53703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cxnSp>
          <p:nvCxnSpPr>
            <p:cNvPr id="37" name="Google Shape;76;p16">
              <a:extLst>
                <a:ext uri="{FF2B5EF4-FFF2-40B4-BE49-F238E27FC236}">
                  <a16:creationId xmlns:a16="http://schemas.microsoft.com/office/drawing/2014/main" id="{54DBC5D2-E238-3C89-8030-643234684695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flipH="1">
              <a:off x="7692163" y="3203039"/>
              <a:ext cx="1748" cy="232347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cxnSp>
          <p:nvCxnSpPr>
            <p:cNvPr id="62" name="Google Shape;76;p16">
              <a:extLst>
                <a:ext uri="{FF2B5EF4-FFF2-40B4-BE49-F238E27FC236}">
                  <a16:creationId xmlns:a16="http://schemas.microsoft.com/office/drawing/2014/main" id="{E8B30A81-DF91-EE33-E6EE-7BBEEFE3CD06}"/>
                </a:ext>
              </a:extLst>
            </p:cNvPr>
            <p:cNvCxnSpPr>
              <a:cxnSpLocks/>
              <a:stCxn id="17" idx="0"/>
              <a:endCxn id="10" idx="2"/>
            </p:cNvCxnSpPr>
            <p:nvPr/>
          </p:nvCxnSpPr>
          <p:spPr>
            <a:xfrm flipH="1" flipV="1">
              <a:off x="10451120" y="3203039"/>
              <a:ext cx="6414" cy="51474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cxnSp>
          <p:nvCxnSpPr>
            <p:cNvPr id="76" name="Google Shape;76;p16">
              <a:extLst>
                <a:ext uri="{FF2B5EF4-FFF2-40B4-BE49-F238E27FC236}">
                  <a16:creationId xmlns:a16="http://schemas.microsoft.com/office/drawing/2014/main" id="{207F1923-DD83-CB85-9EBC-3D7D3C5858D5}"/>
                </a:ext>
              </a:extLst>
            </p:cNvPr>
            <p:cNvCxnSpPr>
              <a:cxnSpLocks/>
              <a:stCxn id="6" idx="4"/>
              <a:endCxn id="15" idx="0"/>
            </p:cNvCxnSpPr>
            <p:nvPr/>
          </p:nvCxnSpPr>
          <p:spPr>
            <a:xfrm flipH="1">
              <a:off x="8082754" y="1676790"/>
              <a:ext cx="4552" cy="320466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  <p:cxnSp>
          <p:nvCxnSpPr>
            <p:cNvPr id="82" name="Google Shape;76;p16">
              <a:extLst>
                <a:ext uri="{FF2B5EF4-FFF2-40B4-BE49-F238E27FC236}">
                  <a16:creationId xmlns:a16="http://schemas.microsoft.com/office/drawing/2014/main" id="{C97359D0-1779-0006-1E6E-C8DD5013EC52}"/>
                </a:ext>
              </a:extLst>
            </p:cNvPr>
            <p:cNvCxnSpPr>
              <a:cxnSpLocks/>
              <a:stCxn id="5" idx="4"/>
              <a:endCxn id="11" idx="0"/>
            </p:cNvCxnSpPr>
            <p:nvPr/>
          </p:nvCxnSpPr>
          <p:spPr>
            <a:xfrm>
              <a:off x="9870082" y="1673620"/>
              <a:ext cx="0" cy="344162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med" len="med"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27601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Convective Clouds Inter-Calibration System (DCCICS) </a:t>
            </a:r>
            <a:endParaRPr lang="en-GB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AC29281-C350-B183-7FC6-D15F74246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019355"/>
            <a:ext cx="7009806" cy="575682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Uses Deep Convective Clouds (DCC)  to transfer the calibration from a reference instrument (NOAA-20 VIIRS as provided by NASA) to the monitored instrument;</a:t>
            </a:r>
          </a:p>
          <a:p>
            <a:endParaRPr lang="en-US" sz="2600" dirty="0"/>
          </a:p>
          <a:p>
            <a:r>
              <a:rPr lang="en-GB" sz="3100" b="1" kern="1200" dirty="0">
                <a:solidFill>
                  <a:srgbClr val="0070C0"/>
                </a:solidFill>
              </a:rPr>
              <a:t>DCC extraction: </a:t>
            </a:r>
          </a:p>
          <a:p>
            <a:pPr lvl="1"/>
            <a:r>
              <a:rPr lang="en-US" sz="2900" kern="1200" dirty="0"/>
              <a:t>Subsets of L1C products over ROI;</a:t>
            </a:r>
          </a:p>
          <a:p>
            <a:pPr lvl="1"/>
            <a:r>
              <a:rPr lang="en-GB" altLang="en-US" sz="2900" kern="1200" dirty="0"/>
              <a:t>Remapping of SLSTR </a:t>
            </a:r>
            <a:r>
              <a:rPr lang="en-GB" sz="2900" kern="1200" dirty="0"/>
              <a:t>11</a:t>
            </a:r>
            <a:r>
              <a:rPr lang="en-GB" sz="2900" kern="1200" dirty="0">
                <a:sym typeface="Symbol" panose="05050102010706020507" pitchFamily="18" charset="2"/>
              </a:rPr>
              <a:t>m band (data fusion module) </a:t>
            </a:r>
            <a:r>
              <a:rPr lang="en-GB" altLang="en-US" sz="2900" kern="1200" dirty="0"/>
              <a:t>to OLCI grid and </a:t>
            </a:r>
            <a:r>
              <a:rPr lang="en-GB" sz="2900" kern="1200" dirty="0">
                <a:sym typeface="Symbol" panose="05050102010706020507" pitchFamily="18" charset="2"/>
              </a:rPr>
              <a:t>extract DCC</a:t>
            </a:r>
          </a:p>
          <a:p>
            <a:pPr marL="0" indent="0">
              <a:buNone/>
            </a:pPr>
            <a:endParaRPr lang="en-GB" sz="2900" dirty="0"/>
          </a:p>
          <a:p>
            <a:r>
              <a:rPr lang="en-GB" sz="3000" b="1" kern="1200" dirty="0">
                <a:solidFill>
                  <a:srgbClr val="0070C0"/>
                </a:solidFill>
              </a:rPr>
              <a:t>Statistical approach: </a:t>
            </a:r>
          </a:p>
          <a:p>
            <a:pPr lvl="1"/>
            <a:r>
              <a:rPr lang="en-GB" sz="2900" kern="1200" dirty="0"/>
              <a:t>DCC observations accumulated over about 30 days (sliding windows), extract PDFs;</a:t>
            </a:r>
          </a:p>
          <a:p>
            <a:pPr lvl="1"/>
            <a:r>
              <a:rPr lang="en-GB" sz="2900" kern="1200" dirty="0"/>
              <a:t>PDF parameter defining the typical observed DCC signal = MODE (Mean + Median also tested);</a:t>
            </a:r>
          </a:p>
          <a:p>
            <a:pPr lvl="1"/>
            <a:r>
              <a:rPr lang="en-GB" sz="2900" kern="1200" dirty="0"/>
              <a:t>The metric to define the measurements to be taken from the target instrument is still under evaluation;</a:t>
            </a:r>
          </a:p>
          <a:p>
            <a:endParaRPr lang="en-GB" sz="2600" dirty="0"/>
          </a:p>
          <a:p>
            <a:r>
              <a:rPr lang="en-US" sz="3000" b="1" kern="1200" dirty="0">
                <a:solidFill>
                  <a:srgbClr val="0070C0"/>
                </a:solidFill>
              </a:rPr>
              <a:t>Spectral band adjustment factors provided by NASA (SBAF)</a:t>
            </a:r>
          </a:p>
          <a:p>
            <a:pPr lvl="1"/>
            <a:r>
              <a:rPr lang="en-GB" sz="2900" kern="1200" dirty="0"/>
              <a:t>To account for the SRF difference between the reference and target instruments;</a:t>
            </a:r>
          </a:p>
          <a:p>
            <a:pPr lvl="1"/>
            <a:r>
              <a:rPr lang="en-GB" sz="2900" kern="1200" dirty="0"/>
              <a:t>If no corresponding channel available on the reference instrument, we make assumptions and use the closest channel.</a:t>
            </a:r>
            <a:endParaRPr lang="en-US" sz="2900" kern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70220-39D9-6BEF-9F4E-7925F6E6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754" y="1290952"/>
            <a:ext cx="4300192" cy="4602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EBA7D6-230A-57F0-096B-58731E4C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917" y="1323610"/>
            <a:ext cx="4300191" cy="4468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4F5EF-BC6F-F6CF-55D4-B15A4D1E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268" y="1330644"/>
            <a:ext cx="4366941" cy="446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64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047ABD-29E9-4146-B59B-C892D5BCC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9825" r="9323"/>
          <a:stretch/>
        </p:blipFill>
        <p:spPr>
          <a:xfrm>
            <a:off x="7520403" y="4410894"/>
            <a:ext cx="4480410" cy="2271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Lunar calibration system (LCS)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AC29281-C350-B183-7FC6-D15F74246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019355"/>
            <a:ext cx="9118690" cy="5756829"/>
          </a:xfrm>
        </p:spPr>
        <p:txBody>
          <a:bodyPr>
            <a:normAutofit fontScale="32500" lnSpcReduction="20000"/>
          </a:bodyPr>
          <a:lstStyle/>
          <a:p>
            <a:r>
              <a:rPr lang="en-US" sz="6200" dirty="0"/>
              <a:t>Use the Moon to transfer the calibration from a reference Lunar irradiance model to the monitored instrument;</a:t>
            </a:r>
          </a:p>
          <a:p>
            <a:endParaRPr lang="en-US" sz="2600" dirty="0"/>
          </a:p>
          <a:p>
            <a:r>
              <a:rPr lang="en-GB" sz="5800" b="1" kern="1200" dirty="0">
                <a:solidFill>
                  <a:srgbClr val="0070C0"/>
                </a:solidFill>
              </a:rPr>
              <a:t>Dataset</a:t>
            </a:r>
          </a:p>
          <a:p>
            <a:pPr lvl="1"/>
            <a:r>
              <a:rPr lang="en-GB" sz="5500" kern="1200" dirty="0"/>
              <a:t>Camera#4 OLCI-B in 2018 (commissioning) </a:t>
            </a:r>
          </a:p>
          <a:p>
            <a:pPr lvl="1"/>
            <a:r>
              <a:rPr lang="en-GB" sz="5500" kern="1200" dirty="0"/>
              <a:t>Camera#4 OLCI-A in 2020 (during operations) </a:t>
            </a:r>
          </a:p>
          <a:p>
            <a:pPr lvl="1"/>
            <a:r>
              <a:rPr lang="en-GB" sz="5500" kern="1200" dirty="0"/>
              <a:t>One acquisition per camera with OLCI-A + OLCI-B in 2022</a:t>
            </a:r>
          </a:p>
          <a:p>
            <a:pPr lvl="1"/>
            <a:r>
              <a:rPr lang="en-GB" sz="5500" kern="1200" dirty="0"/>
              <a:t>Routine monthly observations for Camera#4 with OLCI-A and B, since September 2022</a:t>
            </a:r>
          </a:p>
          <a:p>
            <a:pPr lvl="1"/>
            <a:r>
              <a:rPr lang="en-GB" sz="5500" kern="1200" dirty="0"/>
              <a:t>Phase is ~ 6.5 </a:t>
            </a:r>
            <a:r>
              <a:rPr lang="en-GB" sz="5500" kern="1200" dirty="0" err="1"/>
              <a:t>deg</a:t>
            </a:r>
            <a:r>
              <a:rPr lang="en-GB" sz="5500" kern="1200" dirty="0"/>
              <a:t> +/- 2 </a:t>
            </a:r>
            <a:r>
              <a:rPr lang="en-GB" sz="5500" kern="1200" dirty="0" err="1"/>
              <a:t>deg</a:t>
            </a:r>
            <a:r>
              <a:rPr lang="en-GB" sz="5500" kern="1200" dirty="0"/>
              <a:t> (but first observations with negative phase)</a:t>
            </a:r>
          </a:p>
          <a:p>
            <a:pPr marL="0" indent="0">
              <a:buNone/>
            </a:pPr>
            <a:endParaRPr lang="en-GB" sz="2900" dirty="0"/>
          </a:p>
          <a:p>
            <a:r>
              <a:rPr lang="en-GB" sz="5800" b="1" kern="1200" dirty="0">
                <a:solidFill>
                  <a:srgbClr val="0070C0"/>
                </a:solidFill>
              </a:rPr>
              <a:t>Data processing</a:t>
            </a:r>
          </a:p>
          <a:p>
            <a:pPr lvl="1"/>
            <a:r>
              <a:rPr lang="en-GB" sz="5500" kern="1200" dirty="0"/>
              <a:t>From Level 0 to Level 1 breakpoints  IPF offline</a:t>
            </a:r>
          </a:p>
          <a:p>
            <a:pPr lvl="1"/>
            <a:r>
              <a:rPr lang="en-GB" sz="5500" kern="1200" dirty="0"/>
              <a:t>Lunar data extraction + radiometric assessment using EUMETSAT MICMICS prototype</a:t>
            </a:r>
          </a:p>
          <a:p>
            <a:r>
              <a:rPr lang="en-GB" sz="5800" b="1" kern="1200" dirty="0">
                <a:solidFill>
                  <a:srgbClr val="0070C0"/>
                </a:solidFill>
              </a:rPr>
              <a:t>Two lunar irradiance models in MICMICS</a:t>
            </a:r>
          </a:p>
          <a:p>
            <a:pPr lvl="1"/>
            <a:r>
              <a:rPr lang="en-GB" sz="5500" kern="1200" dirty="0"/>
              <a:t>GSICS Implementation of the ROLO model (GIRO), based on ROLO telescope set in Flagstaff Arizona + RELAB (Apollo samples);</a:t>
            </a:r>
          </a:p>
          <a:p>
            <a:pPr lvl="1"/>
            <a:r>
              <a:rPr lang="en-GB" sz="5500" kern="1200" dirty="0"/>
              <a:t>Lunar Extended Satellite Simulation Solar Reflectance (LESSSR), based on SCIAMACHY + RELAB;</a:t>
            </a:r>
          </a:p>
          <a:p>
            <a:endParaRPr lang="en-GB" sz="4000" b="1" kern="1200" dirty="0">
              <a:solidFill>
                <a:srgbClr val="0070C0"/>
              </a:solidFill>
            </a:endParaRPr>
          </a:p>
          <a:p>
            <a:r>
              <a:rPr lang="en-US" sz="5800" b="1" kern="1200" dirty="0">
                <a:solidFill>
                  <a:srgbClr val="0070C0"/>
                </a:solidFill>
              </a:rPr>
              <a:t>Two parameters to be estimated as accurately as possible</a:t>
            </a:r>
          </a:p>
          <a:p>
            <a:pPr lvl="1"/>
            <a:r>
              <a:rPr lang="en-US" sz="5500" kern="1200" dirty="0"/>
              <a:t>The oversampling factor OSF (which may vary in time)</a:t>
            </a:r>
          </a:p>
          <a:p>
            <a:pPr lvl="1">
              <a:defRPr/>
            </a:pPr>
            <a:r>
              <a:rPr lang="en-GB" sz="5500" dirty="0"/>
              <a:t>The pixel solid angle </a:t>
            </a:r>
            <a:r>
              <a:rPr lang="en-GB" sz="5500" dirty="0">
                <a:sym typeface="Symbol" panose="05050102010706020507" pitchFamily="18" charset="2"/>
              </a:rPr>
              <a:t></a:t>
            </a:r>
            <a:r>
              <a:rPr lang="en-GB" sz="5500" dirty="0" err="1">
                <a:sym typeface="Symbol" panose="05050102010706020507" pitchFamily="18" charset="2"/>
              </a:rPr>
              <a:t>i</a:t>
            </a:r>
            <a:r>
              <a:rPr lang="en-GB" sz="5500" dirty="0">
                <a:sym typeface="Symbol" panose="05050102010706020507" pitchFamily="18" charset="2"/>
              </a:rPr>
              <a:t> (which can vary from pixel to pixel)</a:t>
            </a:r>
          </a:p>
          <a:p>
            <a:pPr lvl="1">
              <a:defRPr/>
            </a:pPr>
            <a:endParaRPr lang="en-GB" sz="4400" dirty="0">
              <a:sym typeface="Symbol" panose="05050102010706020507" pitchFamily="18" charset="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654523" y="985800"/>
            <a:ext cx="1346290" cy="3331028"/>
            <a:chOff x="10831961" y="-19767"/>
            <a:chExt cx="1408298" cy="37361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32031" r="81162" b="36705"/>
            <a:stretch/>
          </p:blipFill>
          <p:spPr>
            <a:xfrm>
              <a:off x="10880221" y="4"/>
              <a:ext cx="1311779" cy="371642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31961" y="-19767"/>
              <a:ext cx="1408298" cy="3736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897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D417-15A6-C9A1-A491-69D3AA2B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OLCI desert calibration</a:t>
            </a: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A4E02-A3E8-8196-5E9E-B78406057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407" y="1246241"/>
            <a:ext cx="5924131" cy="4369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066965-74D2-F255-9A70-E05B2EEE9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06" y="1246241"/>
            <a:ext cx="5897694" cy="43891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80D58B4-F21F-A9DB-AA42-21804BC31042}"/>
              </a:ext>
            </a:extLst>
          </p:cNvPr>
          <p:cNvGrpSpPr/>
          <p:nvPr/>
        </p:nvGrpSpPr>
        <p:grpSpPr>
          <a:xfrm>
            <a:off x="11296792" y="5841734"/>
            <a:ext cx="688379" cy="761073"/>
            <a:chOff x="7799581" y="5546560"/>
            <a:chExt cx="999338" cy="9834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E0FE90-140E-D4BD-FEB7-3A3B12833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7799581" y="5546560"/>
              <a:ext cx="993064" cy="7452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D7DAC4-9CFB-7B70-B2EA-402080EA4062}"/>
                </a:ext>
              </a:extLst>
            </p:cNvPr>
            <p:cNvSpPr txBox="1"/>
            <p:nvPr/>
          </p:nvSpPr>
          <p:spPr>
            <a:xfrm>
              <a:off x="7799581" y="6222271"/>
              <a:ext cx="9993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DESCS</a:t>
              </a:r>
              <a:endParaRPr lang="en-I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515228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Corporate).pptx" id="{916E855E-4427-42B1-8819-8EAC73F12188}" vid="{1B57C641-3ACF-40A0-A56F-8EA30E60594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4" ma:contentTypeDescription="Create a new document." ma:contentTypeScope="" ma:versionID="37d6b10da50ce3acc2b26f52f89dd94e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098ccdb7ded28b549206b472b489e0f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F162B5-2E6E-4C8D-881A-803D0DC84FC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3434cde1-f776-4c3f-9525-3f132e87b814"/>
    <ds:schemaRef ds:uri="http://purl.org/dc/dcmitype/"/>
    <ds:schemaRef ds:uri="4c0d32b7-afc5-4577-b835-8ee209ff46e1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E3E2D9-58AB-4CA8-8340-66C72DEC41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(Corporate) (3)</Template>
  <TotalTime>6767</TotalTime>
  <Words>3405</Words>
  <Application>Microsoft Office PowerPoint</Application>
  <PresentationFormat>Widescreen</PresentationFormat>
  <Paragraphs>542</Paragraphs>
  <Slides>46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6" baseType="lpstr">
      <vt:lpstr>72</vt:lpstr>
      <vt:lpstr>Arial</vt:lpstr>
      <vt:lpstr>Bahnschrift Light</vt:lpstr>
      <vt:lpstr>Bahnschrift SemiBold</vt:lpstr>
      <vt:lpstr>Bahnschrift SemiLight</vt:lpstr>
      <vt:lpstr>Calibri</vt:lpstr>
      <vt:lpstr>Cambria Math</vt:lpstr>
      <vt:lpstr>Century Gothic</vt:lpstr>
      <vt:lpstr>Dosis</vt:lpstr>
      <vt:lpstr>Fira Sans Extra Condensed</vt:lpstr>
      <vt:lpstr>Helvetica</vt:lpstr>
      <vt:lpstr>Oxygen</vt:lpstr>
      <vt:lpstr>Roboto</vt:lpstr>
      <vt:lpstr>Roboto Light</vt:lpstr>
      <vt:lpstr>Roboto Medium</vt:lpstr>
      <vt:lpstr>Symbol</vt:lpstr>
      <vt:lpstr>Tahoma</vt:lpstr>
      <vt:lpstr>Times New Roman</vt:lpstr>
      <vt:lpstr>Verdana</vt:lpstr>
      <vt:lpstr>Title &amp; Seperator Slides</vt:lpstr>
      <vt:lpstr>PowerPoint Presentation</vt:lpstr>
      <vt:lpstr>PowerPoint Presentation</vt:lpstr>
      <vt:lpstr>MICMICS (Mission Integrated Calibration Monitoring and Inter-Calibration System)</vt:lpstr>
      <vt:lpstr>MICMICS workflows</vt:lpstr>
      <vt:lpstr>DESert Calibration System (DESCS) </vt:lpstr>
      <vt:lpstr>DESert Inter-Calibration System (DESICS) </vt:lpstr>
      <vt:lpstr>Deep Convective Clouds Inter-Calibration System (DCCICS) </vt:lpstr>
      <vt:lpstr>Lunar calibration system (LCS)</vt:lpstr>
      <vt:lpstr>OLCI desert calibration</vt:lpstr>
      <vt:lpstr>OLCI desert inter-band calibration</vt:lpstr>
      <vt:lpstr>Lunar temporal stability monitoring</vt:lpstr>
      <vt:lpstr>OLCI radiometric performance monitoring summary</vt:lpstr>
      <vt:lpstr>SLSTR desert calibration</vt:lpstr>
      <vt:lpstr>SLSTR Inter-Band calibration over desert (normalized to S5)</vt:lpstr>
      <vt:lpstr>SLSTR Desert Inter-calibration (Ref: OLCI-A &amp; OLCI-B)</vt:lpstr>
      <vt:lpstr>SLSTR radiometric performance monitoring summary</vt:lpstr>
      <vt:lpstr>IR Channels calibration monitoring LEO-LEO IR </vt:lpstr>
      <vt:lpstr>Bias for Standard Scenes (SLSTR vs IASI)</vt:lpstr>
      <vt:lpstr>Bias for Standard Scenes (SLSTR vs IASI)</vt:lpstr>
      <vt:lpstr>PowerPoint Presentation</vt:lpstr>
      <vt:lpstr>PowerPoint Presentation</vt:lpstr>
      <vt:lpstr>Sentinel-3 Sea and Land Surface Temperature Radiometer - reference SST</vt:lpstr>
      <vt:lpstr>Sea Surface Temperature and sea-Ice Surface Temperature</vt:lpstr>
      <vt:lpstr>Recent scientific and Cal/Val developments</vt:lpstr>
      <vt:lpstr>Level-2 SST monitoring and validation framework (METIS)</vt:lpstr>
      <vt:lpstr>SST validation methodologies (Level-2 SST)</vt:lpstr>
      <vt:lpstr>SST validation methodologies (Level-0/1)</vt:lpstr>
      <vt:lpstr>Validation of uncertainties</vt:lpstr>
      <vt:lpstr>Summary</vt:lpstr>
      <vt:lpstr>PowerPoint Presentation</vt:lpstr>
      <vt:lpstr>PowerPoint Presentation</vt:lpstr>
      <vt:lpstr>Satellite Ocean Colour: observing the living aquatic ecosystems </vt:lpstr>
      <vt:lpstr>Ocean Colour requires the lowest possible uncertainties in satellite instrument calibration </vt:lpstr>
      <vt:lpstr>System Vicarious Calibration is a requirement for all Ocean Colour missions</vt:lpstr>
      <vt:lpstr>Importance of the Ocean Colour System Vicarious Calibration</vt:lpstr>
      <vt:lpstr>Activities towards Copernicus OC-SVC infrastructure</vt:lpstr>
      <vt:lpstr>Activities towards Ocean Colour FRM for validation – FRM4SOC2  </vt:lpstr>
      <vt:lpstr>PowerPoint Presentation</vt:lpstr>
      <vt:lpstr>PowerPoint Presentation</vt:lpstr>
      <vt:lpstr>PowerPoint Presentation</vt:lpstr>
      <vt:lpstr>Establishing the European NRT Aerosols / Fires satellite constellation</vt:lpstr>
      <vt:lpstr>Individual 1 km hot spot and imagery</vt:lpstr>
      <vt:lpstr>NRT Aerosol Optical Depth – Multi-Year Analysis</vt:lpstr>
      <vt:lpstr>On the critical importance of high performance of OPErational L1 CalVal</vt:lpstr>
      <vt:lpstr>On the critical importance of high performance of OPErational L1 CalVal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Killick</dc:creator>
  <cp:lastModifiedBy>Ali Mousivand</cp:lastModifiedBy>
  <cp:revision>204</cp:revision>
  <cp:lastPrinted>2006-03-06T14:11:17Z</cp:lastPrinted>
  <dcterms:created xsi:type="dcterms:W3CDTF">2023-09-26T07:18:13Z</dcterms:created>
  <dcterms:modified xsi:type="dcterms:W3CDTF">2024-03-10T22:29:52Z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0x010100420E6A351B58E744BDF5DE913D9738F4</vt:lpwstr>
  </property>
  <property fmtid="{D5CDD505-2E9C-101B-9397-08002B2CF9AE}" pid="14" name="DM_DOCNUM">
    <vt:lpwstr>1404271</vt:lpwstr>
  </property>
  <property fmtid="{D5CDD505-2E9C-101B-9397-08002B2CF9AE}" pid="15" name="DM_DOCNAME">
    <vt:lpwstr>GSICS2024_Sentinel-3 calibration at EUMETSAT from L1 to L2 and back</vt:lpwstr>
  </property>
  <property fmtid="{D5CDD505-2E9C-101B-9397-08002B2CF9AE}" pid="16" name="DM_AUTHOR">
    <vt:lpwstr>Ali Mousivand</vt:lpwstr>
  </property>
  <property fmtid="{D5CDD505-2E9C-101B-9397-08002B2CF9AE}" pid="17" name="DM_E_DOC_NO">
    <vt:lpwstr>EUM/RSP/VWG/24/1404271</vt:lpwstr>
  </property>
  <property fmtid="{D5CDD505-2E9C-101B-9397-08002B2CF9AE}" pid="18" name="DM_E_VER_NO">
    <vt:lpwstr>1 Draft</vt:lpwstr>
  </property>
  <property fmtid="{D5CDD505-2E9C-101B-9397-08002B2CF9AE}" pid="19" name="DM_E_ISS_DATE">
    <vt:lpwstr>10 March 2024</vt:lpwstr>
  </property>
  <property fmtid="{D5CDD505-2E9C-101B-9397-08002B2CF9AE}" pid="20" name="DM_E_FROM_PERS2">
    <vt:lpwstr/>
  </property>
  <property fmtid="{D5CDD505-2E9C-101B-9397-08002B2CF9AE}" pid="21" name="DM_E_CONFID">
    <vt:lpwstr/>
  </property>
  <property fmtid="{D5CDD505-2E9C-101B-9397-08002B2CF9AE}" pid="22" name="DM_E_WBS_CODE">
    <vt:lpwstr/>
  </property>
  <property fmtid="{D5CDD505-2E9C-101B-9397-08002B2CF9AE}" pid="23" name="DM_E_DISTRIB">
    <vt:lpwstr/>
  </property>
  <property fmtid="{D5CDD505-2E9C-101B-9397-08002B2CF9AE}" pid="24" name="DIGITAL_SIGNATURE">
    <vt:lpwstr/>
  </property>
</Properties>
</file>