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ms-powerpoint.changesinfo+xml" PartName="/ppt/changesInfos/changesInfo1.xml"/>
  <Override ContentType="application/vnd.openxmlformats-officedocument.presentationml.commentAuthors+xml" PartName="/ppt/commentAuthors.xml"/>
  <Override ContentType="application/vnd.openxmlformats-officedocument.presentationml.handoutMaster+xml" PartName="/ppt/handoutMasters/handoutMaster1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ms-powerpoint.revisioninfo+xml" PartName="/ppt/revisionInfo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Override+xml" PartName="/ppt/theme/themeOverride1.xml"/>
  <Override ContentType="application/vnd.openxmlformats-officedocument.presentationml.viewProps+xml" PartName="/ppt/viewProps.xml"/>
</Types>
</file>

<file path=_rels/.rels><?xml version="1.0" encoding="UTF-8" ?><Relationships xmlns="http://schemas.openxmlformats.org/package/2006/relationships"><Relationship Target="ppt/presentation.xml" Type="http://schemas.openxmlformats.org/officeDocument/2006/relationships/officeDocument" Id="rId1"></Relationship><Relationship Target="docProps/core.xml" Type="http://schemas.openxmlformats.org/package/2006/relationships/metadata/core-properties" Id="rId2"></Relationship><Relationship Target="docProps/app.xml" Type="http://schemas.openxmlformats.org/officeDocument/2006/relationships/extended-properties" Id="rId3"></Relationship><Relationship Target="docProps/custom.xml" Type="http://schemas.openxmlformats.org/officeDocument/2006/relationships/custom-properties" Id="rId4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690" r:id="rId1"/>
  </p:sldMasterIdLst>
  <p:notesMasterIdLst>
    <p:notesMasterId r:id="rId21"/>
  </p:notesMasterIdLst>
  <p:handoutMasterIdLst>
    <p:handoutMasterId r:id="rId22"/>
  </p:handoutMasterIdLst>
  <p:sldIdLst>
    <p:sldId id="634" r:id="rId2"/>
    <p:sldId id="713" r:id="rId3"/>
    <p:sldId id="695" r:id="rId4"/>
    <p:sldId id="699" r:id="rId5"/>
    <p:sldId id="698" r:id="rId6"/>
    <p:sldId id="701" r:id="rId7"/>
    <p:sldId id="704" r:id="rId8"/>
    <p:sldId id="703" r:id="rId9"/>
    <p:sldId id="708" r:id="rId10"/>
    <p:sldId id="697" r:id="rId11"/>
    <p:sldId id="696" r:id="rId12"/>
    <p:sldId id="706" r:id="rId13"/>
    <p:sldId id="707" r:id="rId14"/>
    <p:sldId id="710" r:id="rId15"/>
    <p:sldId id="702" r:id="rId16"/>
    <p:sldId id="709" r:id="rId17"/>
    <p:sldId id="712" r:id="rId18"/>
    <p:sldId id="711" r:id="rId19"/>
    <p:sldId id="705" r:id="rId20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heila Jafariserajehlou" initials="SJ" lastIdx="1" clrIdx="0">
    <p:extLst>
      <p:ext uri="{19B8F6BF-5375-455C-9EA6-DF929625EA0E}">
        <p15:presenceInfo xmlns:p15="http://schemas.microsoft.com/office/powerpoint/2012/main" userId="S-1-5-21-993398506-3102826466-2400345913-358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9AC"/>
    <a:srgbClr val="00205B"/>
    <a:srgbClr val="D6D2C4"/>
    <a:srgbClr val="E8E8E8"/>
    <a:srgbClr val="E0E0E0"/>
    <a:srgbClr val="F1F1F1"/>
    <a:srgbClr val="00B5E2"/>
    <a:srgbClr val="FEDB00"/>
    <a:srgbClr val="99C221"/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435096-4E0C-4A98-92C1-5C5135A31CEF}" v="12" dt="2024-03-08T13:04:15.161"/>
  </p1510:revLst>
</p1510:revInfo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6" autoAdjust="0"/>
    <p:restoredTop sz="95332" autoAdjust="0"/>
  </p:normalViewPr>
  <p:slideViewPr>
    <p:cSldViewPr snapToGrid="0">
      <p:cViewPr varScale="1">
        <p:scale>
          <a:sx n="99" d="100"/>
          <a:sy n="99" d="100"/>
        </p:scale>
        <p:origin x="1044" y="54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?><Relationships xmlns="http://schemas.openxmlformats.org/package/2006/relationships"><Relationship Target="slides/slide7.xml" Type="http://schemas.openxmlformats.org/officeDocument/2006/relationships/slide" Id="rId8"></Relationship><Relationship Target="slides/slide12.xml" Type="http://schemas.openxmlformats.org/officeDocument/2006/relationships/slide" Id="rId13"></Relationship><Relationship Target="slides/slide17.xml" Type="http://schemas.openxmlformats.org/officeDocument/2006/relationships/slide" Id="rId18"></Relationship><Relationship Target="theme/theme1.xml" Type="http://schemas.openxmlformats.org/officeDocument/2006/relationships/theme" Id="rId26"></Relationship><Relationship Target="slides/slide2.xml" Type="http://schemas.openxmlformats.org/officeDocument/2006/relationships/slide" Id="rId3"></Relationship><Relationship Target="notesMasters/notesMaster1.xml" Type="http://schemas.openxmlformats.org/officeDocument/2006/relationships/notesMaster" Id="rId21"></Relationship><Relationship Target="slides/slide6.xml" Type="http://schemas.openxmlformats.org/officeDocument/2006/relationships/slide" Id="rId7"></Relationship><Relationship Target="slides/slide11.xml" Type="http://schemas.openxmlformats.org/officeDocument/2006/relationships/slide" Id="rId12"></Relationship><Relationship Target="slides/slide16.xml" Type="http://schemas.openxmlformats.org/officeDocument/2006/relationships/slide" Id="rId17"></Relationship><Relationship Target="viewProps.xml" Type="http://schemas.openxmlformats.org/officeDocument/2006/relationships/viewProps" Id="rId25"></Relationship><Relationship Target="slides/slide1.xml" Type="http://schemas.openxmlformats.org/officeDocument/2006/relationships/slide" Id="rId2"></Relationship><Relationship Target="slides/slide15.xml" Type="http://schemas.openxmlformats.org/officeDocument/2006/relationships/slide" Id="rId16"></Relationship><Relationship Target="slides/slide19.xml" Type="http://schemas.openxmlformats.org/officeDocument/2006/relationships/slide" Id="rId20"></Relationship><Relationship Target="revisionInfo.xml" Type="http://schemas.microsoft.com/office/2015/10/relationships/revisionInfo" Id="rId29"></Relationship><Relationship Target="slideMasters/slideMaster1.xml" Type="http://schemas.openxmlformats.org/officeDocument/2006/relationships/slideMaster" Id="rId1"></Relationship><Relationship Target="slides/slide5.xml" Type="http://schemas.openxmlformats.org/officeDocument/2006/relationships/slide" Id="rId6"></Relationship><Relationship Target="slides/slide10.xml" Type="http://schemas.openxmlformats.org/officeDocument/2006/relationships/slide" Id="rId11"></Relationship><Relationship Target="presProps.xml" Type="http://schemas.openxmlformats.org/officeDocument/2006/relationships/presProps" Id="rId24"></Relationship><Relationship Target="slides/slide4.xml" Type="http://schemas.openxmlformats.org/officeDocument/2006/relationships/slide" Id="rId5"></Relationship><Relationship Target="slides/slide14.xml" Type="http://schemas.openxmlformats.org/officeDocument/2006/relationships/slide" Id="rId15"></Relationship><Relationship Target="commentAuthors.xml" Type="http://schemas.openxmlformats.org/officeDocument/2006/relationships/commentAuthors" Id="rId23"></Relationship><Relationship Target="changesInfos/changesInfo1.xml" Type="http://schemas.microsoft.com/office/2016/11/relationships/changesInfo" Id="rId28"></Relationship><Relationship Target="slides/slide9.xml" Type="http://schemas.openxmlformats.org/officeDocument/2006/relationships/slide" Id="rId10"></Relationship><Relationship Target="slides/slide18.xml" Type="http://schemas.openxmlformats.org/officeDocument/2006/relationships/slide" Id="rId19"></Relationship><Relationship Target="slides/slide3.xml" Type="http://schemas.openxmlformats.org/officeDocument/2006/relationships/slide" Id="rId4"></Relationship><Relationship Target="slides/slide8.xml" Type="http://schemas.openxmlformats.org/officeDocument/2006/relationships/slide" Id="rId9"></Relationship><Relationship Target="slides/slide13.xml" Type="http://schemas.openxmlformats.org/officeDocument/2006/relationships/slide" Id="rId14"></Relationship><Relationship Target="handoutMasters/handoutMaster1.xml" Type="http://schemas.openxmlformats.org/officeDocument/2006/relationships/handoutMaster" Id="rId22"></Relationship><Relationship Target="tableStyles.xml" Type="http://schemas.openxmlformats.org/officeDocument/2006/relationships/tableStyles" Id="rId27"></Relationship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trand Fougnie" userId="b8e211a2-4769-42bb-9721-90e7775e7608" providerId="ADAL" clId="{7B435096-4E0C-4A98-92C1-5C5135A31CEF}"/>
    <pc:docChg chg="undo custSel modSld modMainMaster">
      <pc:chgData name="Bertrand Fougnie" userId="b8e211a2-4769-42bb-9721-90e7775e7608" providerId="ADAL" clId="{7B435096-4E0C-4A98-92C1-5C5135A31CEF}" dt="2024-03-08T14:02:52.753" v="204" actId="1076"/>
      <pc:docMkLst>
        <pc:docMk/>
      </pc:docMkLst>
      <pc:sldChg chg="addSp modSp mod">
        <pc:chgData name="Bertrand Fougnie" userId="b8e211a2-4769-42bb-9721-90e7775e7608" providerId="ADAL" clId="{7B435096-4E0C-4A98-92C1-5C5135A31CEF}" dt="2024-03-08T14:02:21.552" v="200" actId="1076"/>
        <pc:sldMkLst>
          <pc:docMk/>
          <pc:sldMk cId="2652583693" sldId="696"/>
        </pc:sldMkLst>
        <pc:spChg chg="mod">
          <ac:chgData name="Bertrand Fougnie" userId="b8e211a2-4769-42bb-9721-90e7775e7608" providerId="ADAL" clId="{7B435096-4E0C-4A98-92C1-5C5135A31CEF}" dt="2024-03-08T14:02:21.552" v="200" actId="1076"/>
          <ac:spMkLst>
            <pc:docMk/>
            <pc:sldMk cId="2652583693" sldId="696"/>
            <ac:spMk id="5" creationId="{00000000-0000-0000-0000-000000000000}"/>
          </ac:spMkLst>
        </pc:spChg>
        <pc:spChg chg="add mod">
          <ac:chgData name="Bertrand Fougnie" userId="b8e211a2-4769-42bb-9721-90e7775e7608" providerId="ADAL" clId="{7B435096-4E0C-4A98-92C1-5C5135A31CEF}" dt="2024-03-08T14:02:21.552" v="200" actId="1076"/>
          <ac:spMkLst>
            <pc:docMk/>
            <pc:sldMk cId="2652583693" sldId="696"/>
            <ac:spMk id="6" creationId="{DF1CECD7-1EBC-F8BE-811A-2BE9F89E4887}"/>
          </ac:spMkLst>
        </pc:spChg>
        <pc:picChg chg="mod">
          <ac:chgData name="Bertrand Fougnie" userId="b8e211a2-4769-42bb-9721-90e7775e7608" providerId="ADAL" clId="{7B435096-4E0C-4A98-92C1-5C5135A31CEF}" dt="2024-03-08T14:02:16.400" v="199" actId="1076"/>
          <ac:picMkLst>
            <pc:docMk/>
            <pc:sldMk cId="2652583693" sldId="696"/>
            <ac:picMk id="4" creationId="{00000000-0000-0000-0000-000000000000}"/>
          </ac:picMkLst>
        </pc:picChg>
      </pc:sldChg>
      <pc:sldChg chg="modSp mod">
        <pc:chgData name="Bertrand Fougnie" userId="b8e211a2-4769-42bb-9721-90e7775e7608" providerId="ADAL" clId="{7B435096-4E0C-4A98-92C1-5C5135A31CEF}" dt="2024-03-08T14:00:44.536" v="192" actId="20577"/>
        <pc:sldMkLst>
          <pc:docMk/>
          <pc:sldMk cId="626820384" sldId="697"/>
        </pc:sldMkLst>
        <pc:spChg chg="mod">
          <ac:chgData name="Bertrand Fougnie" userId="b8e211a2-4769-42bb-9721-90e7775e7608" providerId="ADAL" clId="{7B435096-4E0C-4A98-92C1-5C5135A31CEF}" dt="2024-03-08T14:00:44.536" v="192" actId="20577"/>
          <ac:spMkLst>
            <pc:docMk/>
            <pc:sldMk cId="626820384" sldId="697"/>
            <ac:spMk id="3" creationId="{00000000-0000-0000-0000-000000000000}"/>
          </ac:spMkLst>
        </pc:spChg>
      </pc:sldChg>
      <pc:sldChg chg="modSp mod">
        <pc:chgData name="Bertrand Fougnie" userId="b8e211a2-4769-42bb-9721-90e7775e7608" providerId="ADAL" clId="{7B435096-4E0C-4A98-92C1-5C5135A31CEF}" dt="2024-03-08T13:59:44.332" v="188" actId="20577"/>
        <pc:sldMkLst>
          <pc:docMk/>
          <pc:sldMk cId="304755810" sldId="704"/>
        </pc:sldMkLst>
        <pc:spChg chg="mod">
          <ac:chgData name="Bertrand Fougnie" userId="b8e211a2-4769-42bb-9721-90e7775e7608" providerId="ADAL" clId="{7B435096-4E0C-4A98-92C1-5C5135A31CEF}" dt="2024-03-08T13:59:44.332" v="188" actId="20577"/>
          <ac:spMkLst>
            <pc:docMk/>
            <pc:sldMk cId="304755810" sldId="704"/>
            <ac:spMk id="3" creationId="{00000000-0000-0000-0000-000000000000}"/>
          </ac:spMkLst>
        </pc:spChg>
      </pc:sldChg>
      <pc:sldChg chg="addSp modSp mod">
        <pc:chgData name="Bertrand Fougnie" userId="b8e211a2-4769-42bb-9721-90e7775e7608" providerId="ADAL" clId="{7B435096-4E0C-4A98-92C1-5C5135A31CEF}" dt="2024-03-08T14:02:05.008" v="196" actId="1076"/>
        <pc:sldMkLst>
          <pc:docMk/>
          <pc:sldMk cId="4253248067" sldId="706"/>
        </pc:sldMkLst>
        <pc:spChg chg="add mod">
          <ac:chgData name="Bertrand Fougnie" userId="b8e211a2-4769-42bb-9721-90e7775e7608" providerId="ADAL" clId="{7B435096-4E0C-4A98-92C1-5C5135A31CEF}" dt="2024-03-08T14:02:01.893" v="195" actId="1076"/>
          <ac:spMkLst>
            <pc:docMk/>
            <pc:sldMk cId="4253248067" sldId="706"/>
            <ac:spMk id="6" creationId="{55698FF6-0125-367C-BE32-EC1C2CC2208A}"/>
          </ac:spMkLst>
        </pc:spChg>
        <pc:spChg chg="add mod">
          <ac:chgData name="Bertrand Fougnie" userId="b8e211a2-4769-42bb-9721-90e7775e7608" providerId="ADAL" clId="{7B435096-4E0C-4A98-92C1-5C5135A31CEF}" dt="2024-03-08T12:59:07.412" v="79"/>
          <ac:spMkLst>
            <pc:docMk/>
            <pc:sldMk cId="4253248067" sldId="706"/>
            <ac:spMk id="10" creationId="{1311C198-B934-9F73-805A-8BB9FD60EF35}"/>
          </ac:spMkLst>
        </pc:spChg>
        <pc:spChg chg="add mod">
          <ac:chgData name="Bertrand Fougnie" userId="b8e211a2-4769-42bb-9721-90e7775e7608" providerId="ADAL" clId="{7B435096-4E0C-4A98-92C1-5C5135A31CEF}" dt="2024-03-08T14:02:05.008" v="196" actId="1076"/>
          <ac:spMkLst>
            <pc:docMk/>
            <pc:sldMk cId="4253248067" sldId="706"/>
            <ac:spMk id="11" creationId="{F9F00C04-7B5C-6A76-748C-002C71E8C6CC}"/>
          </ac:spMkLst>
        </pc:spChg>
      </pc:sldChg>
      <pc:sldChg chg="addSp modSp mod">
        <pc:chgData name="Bertrand Fougnie" userId="b8e211a2-4769-42bb-9721-90e7775e7608" providerId="ADAL" clId="{7B435096-4E0C-4A98-92C1-5C5135A31CEF}" dt="2024-03-08T14:01:57.402" v="194" actId="1076"/>
        <pc:sldMkLst>
          <pc:docMk/>
          <pc:sldMk cId="2096313602" sldId="707"/>
        </pc:sldMkLst>
        <pc:spChg chg="add mod">
          <ac:chgData name="Bertrand Fougnie" userId="b8e211a2-4769-42bb-9721-90e7775e7608" providerId="ADAL" clId="{7B435096-4E0C-4A98-92C1-5C5135A31CEF}" dt="2024-03-08T14:01:57.402" v="194" actId="1076"/>
          <ac:spMkLst>
            <pc:docMk/>
            <pc:sldMk cId="2096313602" sldId="707"/>
            <ac:spMk id="6" creationId="{120B65F0-3593-1B11-F921-16D26FE08460}"/>
          </ac:spMkLst>
        </pc:spChg>
        <pc:spChg chg="add mod">
          <ac:chgData name="Bertrand Fougnie" userId="b8e211a2-4769-42bb-9721-90e7775e7608" providerId="ADAL" clId="{7B435096-4E0C-4A98-92C1-5C5135A31CEF}" dt="2024-03-08T14:01:53.781" v="193" actId="1076"/>
          <ac:spMkLst>
            <pc:docMk/>
            <pc:sldMk cId="2096313602" sldId="707"/>
            <ac:spMk id="10" creationId="{C835F885-F4DD-70C9-BFF0-075496F81047}"/>
          </ac:spMkLst>
        </pc:spChg>
      </pc:sldChg>
      <pc:sldChg chg="modSp mod">
        <pc:chgData name="Bertrand Fougnie" userId="b8e211a2-4769-42bb-9721-90e7775e7608" providerId="ADAL" clId="{7B435096-4E0C-4A98-92C1-5C5135A31CEF}" dt="2024-03-08T14:00:06.659" v="191" actId="20577"/>
        <pc:sldMkLst>
          <pc:docMk/>
          <pc:sldMk cId="4082436254" sldId="708"/>
        </pc:sldMkLst>
        <pc:spChg chg="mod">
          <ac:chgData name="Bertrand Fougnie" userId="b8e211a2-4769-42bb-9721-90e7775e7608" providerId="ADAL" clId="{7B435096-4E0C-4A98-92C1-5C5135A31CEF}" dt="2024-03-08T14:00:06.659" v="191" actId="20577"/>
          <ac:spMkLst>
            <pc:docMk/>
            <pc:sldMk cId="4082436254" sldId="708"/>
            <ac:spMk id="3" creationId="{00000000-0000-0000-0000-000000000000}"/>
          </ac:spMkLst>
        </pc:spChg>
      </pc:sldChg>
      <pc:sldChg chg="addSp modSp mod">
        <pc:chgData name="Bertrand Fougnie" userId="b8e211a2-4769-42bb-9721-90e7775e7608" providerId="ADAL" clId="{7B435096-4E0C-4A98-92C1-5C5135A31CEF}" dt="2024-03-08T14:02:40.525" v="202" actId="1076"/>
        <pc:sldMkLst>
          <pc:docMk/>
          <pc:sldMk cId="518968586" sldId="709"/>
        </pc:sldMkLst>
        <pc:spChg chg="add mod">
          <ac:chgData name="Bertrand Fougnie" userId="b8e211a2-4769-42bb-9721-90e7775e7608" providerId="ADAL" clId="{7B435096-4E0C-4A98-92C1-5C5135A31CEF}" dt="2024-03-08T13:01:08.912" v="124" actId="1076"/>
          <ac:spMkLst>
            <pc:docMk/>
            <pc:sldMk cId="518968586" sldId="709"/>
            <ac:spMk id="4" creationId="{0F27BDF1-BE3C-465A-1955-882E12BE9CEC}"/>
          </ac:spMkLst>
        </pc:spChg>
        <pc:spChg chg="add mod">
          <ac:chgData name="Bertrand Fougnie" userId="b8e211a2-4769-42bb-9721-90e7775e7608" providerId="ADAL" clId="{7B435096-4E0C-4A98-92C1-5C5135A31CEF}" dt="2024-03-08T14:02:40.525" v="202" actId="1076"/>
          <ac:spMkLst>
            <pc:docMk/>
            <pc:sldMk cId="518968586" sldId="709"/>
            <ac:spMk id="5" creationId="{48A1B778-85DF-5DE5-3F5A-9586EAC4B3B0}"/>
          </ac:spMkLst>
        </pc:spChg>
      </pc:sldChg>
      <pc:sldChg chg="addSp modSp mod">
        <pc:chgData name="Bertrand Fougnie" userId="b8e211a2-4769-42bb-9721-90e7775e7608" providerId="ADAL" clId="{7B435096-4E0C-4A98-92C1-5C5135A31CEF}" dt="2024-03-08T14:02:33.680" v="201" actId="1076"/>
        <pc:sldMkLst>
          <pc:docMk/>
          <pc:sldMk cId="872224388" sldId="710"/>
        </pc:sldMkLst>
        <pc:spChg chg="add mod">
          <ac:chgData name="Bertrand Fougnie" userId="b8e211a2-4769-42bb-9721-90e7775e7608" providerId="ADAL" clId="{7B435096-4E0C-4A98-92C1-5C5135A31CEF}" dt="2024-03-08T14:02:33.680" v="201" actId="1076"/>
          <ac:spMkLst>
            <pc:docMk/>
            <pc:sldMk cId="872224388" sldId="710"/>
            <ac:spMk id="6" creationId="{BBDEDBFE-0CC7-9686-09E5-0CDD19FE44B6}"/>
          </ac:spMkLst>
        </pc:spChg>
      </pc:sldChg>
      <pc:sldChg chg="addSp modSp mod">
        <pc:chgData name="Bertrand Fougnie" userId="b8e211a2-4769-42bb-9721-90e7775e7608" providerId="ADAL" clId="{7B435096-4E0C-4A98-92C1-5C5135A31CEF}" dt="2024-03-08T14:02:52.753" v="204" actId="1076"/>
        <pc:sldMkLst>
          <pc:docMk/>
          <pc:sldMk cId="1126301524" sldId="712"/>
        </pc:sldMkLst>
        <pc:spChg chg="add mod">
          <ac:chgData name="Bertrand Fougnie" userId="b8e211a2-4769-42bb-9721-90e7775e7608" providerId="ADAL" clId="{7B435096-4E0C-4A98-92C1-5C5135A31CEF}" dt="2024-03-08T14:02:52.753" v="204" actId="1076"/>
          <ac:spMkLst>
            <pc:docMk/>
            <pc:sldMk cId="1126301524" sldId="712"/>
            <ac:spMk id="9" creationId="{181DED12-4E5C-2160-E46E-F3E5E14A3639}"/>
          </ac:spMkLst>
        </pc:spChg>
        <pc:spChg chg="add mod">
          <ac:chgData name="Bertrand Fougnie" userId="b8e211a2-4769-42bb-9721-90e7775e7608" providerId="ADAL" clId="{7B435096-4E0C-4A98-92C1-5C5135A31CEF}" dt="2024-03-08T14:02:45.862" v="203" actId="1076"/>
          <ac:spMkLst>
            <pc:docMk/>
            <pc:sldMk cId="1126301524" sldId="712"/>
            <ac:spMk id="11" creationId="{34A2B82A-0A4A-2162-D262-4751310CF286}"/>
          </ac:spMkLst>
        </pc:spChg>
      </pc:sldChg>
      <pc:sldMasterChg chg="modSp mod">
        <pc:chgData name="Bertrand Fougnie" userId="b8e211a2-4769-42bb-9721-90e7775e7608" providerId="ADAL" clId="{7B435096-4E0C-4A98-92C1-5C5135A31CEF}" dt="2024-03-08T12:52:33.520" v="34" actId="20577"/>
        <pc:sldMasterMkLst>
          <pc:docMk/>
          <pc:sldMasterMk cId="3347881430" sldId="2147487690"/>
        </pc:sldMasterMkLst>
        <pc:spChg chg="mod">
          <ac:chgData name="Bertrand Fougnie" userId="b8e211a2-4769-42bb-9721-90e7775e7608" providerId="ADAL" clId="{7B435096-4E0C-4A98-92C1-5C5135A31CEF}" dt="2024-03-08T12:52:33.520" v="34" actId="20577"/>
          <ac:spMkLst>
            <pc:docMk/>
            <pc:sldMasterMk cId="3347881430" sldId="2147487690"/>
            <ac:spMk id="13" creationId="{00000000-0000-0000-0000-000000000000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1152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93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598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993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9885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013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55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282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8413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6061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pt-BR" sz="1000" b="0" baseline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EUM/RSP/VWG/23/1359721, v1 Draft, 20 April 2023</a:t>
            </a:r>
            <a:endParaRPr lang="de-DE" sz="1000" b="0" baseline="0" dirty="0">
              <a:solidFill>
                <a:schemeClr val="accent5"/>
              </a:solidFill>
              <a:latin typeface="+mn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5"/>
              </a:solidFill>
              <a:latin typeface="+mn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8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3" r:id="rId1"/>
    <p:sldLayoutId id="2147487692" r:id="rId2"/>
    <p:sldLayoutId id="2147487691" r:id="rId3"/>
    <p:sldLayoutId id="2147487700" r:id="rId4"/>
    <p:sldLayoutId id="2147487694" r:id="rId5"/>
    <p:sldLayoutId id="2147487695" r:id="rId6"/>
    <p:sldLayoutId id="2147487696" r:id="rId7"/>
    <p:sldLayoutId id="2147487697" r:id="rId8"/>
    <p:sldLayoutId id="2147487698" r:id="rId9"/>
    <p:sldLayoutId id="2147487699" r:id="rId10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gif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title="[DM_DOCNAME]"/>
          <p:cNvSpPr txBox="1"/>
          <p:nvPr/>
        </p:nvSpPr>
        <p:spPr>
          <a:xfrm>
            <a:off x="152399" y="1884153"/>
            <a:ext cx="11415311" cy="2456396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 lvl="0">
              <a:defRPr/>
            </a:pPr>
            <a:r>
              <a:rPr lang="en-GB" sz="3200" b="0" spc="-100" dirty="0">
                <a:solidFill>
                  <a:srgbClr val="FFFFFF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Polarisation – Specific Needs in Calibration &amp; In-orbit Activities</a:t>
            </a:r>
          </a:p>
          <a:p>
            <a:pPr lvl="0">
              <a:defRPr/>
            </a:pPr>
            <a:endParaRPr lang="en-GB" sz="1800" b="0" dirty="0">
              <a:solidFill>
                <a:srgbClr val="FFFFFF"/>
              </a:solidFill>
              <a:latin typeface="Bahnschrift SemiBold" panose="020B0502040204020203" pitchFamily="34" charset="0"/>
              <a:ea typeface="Roboto Medium" panose="02000000000000000000" pitchFamily="2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Bertrand Fougnie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, </a:t>
            </a:r>
            <a:r>
              <a:rPr lang="en-GB" sz="1800" b="0" noProof="0" dirty="0">
                <a:solidFill>
                  <a:srgbClr val="FFFFFF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Margarita Vazquez-Navarro, Pepe Phillips, </a:t>
            </a:r>
          </a:p>
          <a:p>
            <a:pPr lvl="0">
              <a:defRPr/>
            </a:pPr>
            <a:r>
              <a:rPr lang="en-GB" sz="1800" b="0" noProof="0" dirty="0">
                <a:solidFill>
                  <a:srgbClr val="FFFFFF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Ali Mousivand, Bernd Husemann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" panose="020B0502040204020203" pitchFamily="34" charset="0"/>
              <a:ea typeface="Roboto Medium" panose="02000000000000000000" pitchFamily="2" charset="0"/>
              <a:cs typeface="Calibri" panose="020F0502020204030204" pitchFamily="34" charset="0"/>
            </a:endParaRPr>
          </a:p>
          <a:p>
            <a:pPr lvl="0"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" panose="020B0502040204020203" pitchFamily="34" charset="0"/>
              <a:ea typeface="Roboto Medium" panose="02000000000000000000" pitchFamily="2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for the Remote Sensing &amp; Products division</a:t>
            </a:r>
            <a:endParaRPr lang="en-GB" sz="1800" b="0" i="1" dirty="0">
              <a:solidFill>
                <a:srgbClr val="FFFFFF"/>
              </a:solidFill>
              <a:latin typeface="Bahnschrift SemiBold" panose="020B0502040204020203" pitchFamily="34" charset="0"/>
              <a:ea typeface="Roboto Medium" panose="02000000000000000000" pitchFamily="2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GB" sz="1400" b="0" i="1" dirty="0">
                <a:solidFill>
                  <a:srgbClr val="FFFFFF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11/03/2024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 panose="020B0502040204020203" pitchFamily="34" charset="0"/>
              <a:ea typeface="Roboto Light" panose="02000000000000000000" pitchFamily="2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24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In-flight Calibration of Polarisation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786" y="847104"/>
            <a:ext cx="11383772" cy="5820824"/>
          </a:xfrm>
        </p:spPr>
        <p:txBody>
          <a:bodyPr>
            <a:normAutofit fontScale="77500" lnSpcReduction="20000"/>
          </a:bodyPr>
          <a:lstStyle/>
          <a:p>
            <a:r>
              <a:rPr lang="en-GB" sz="2800" dirty="0"/>
              <a:t>A proper ground characterisation is always a pre-requisite</a:t>
            </a:r>
          </a:p>
          <a:p>
            <a:endParaRPr lang="en-GB" sz="2800" dirty="0"/>
          </a:p>
          <a:p>
            <a:r>
              <a:rPr lang="en-GB" sz="2800" dirty="0"/>
              <a:t>On-board (polarised) systems: useful when available</a:t>
            </a:r>
            <a:endParaRPr lang="en-GB" sz="2300" dirty="0"/>
          </a:p>
          <a:p>
            <a:pPr lvl="1"/>
            <a:endParaRPr lang="en-GB" sz="2100" dirty="0"/>
          </a:p>
          <a:p>
            <a:r>
              <a:rPr lang="en-GB" sz="2800" dirty="0"/>
              <a:t>In-flight calibration based on natural targets </a:t>
            </a:r>
          </a:p>
          <a:p>
            <a:pPr lvl="1"/>
            <a:r>
              <a:rPr lang="en-GB" sz="2400" dirty="0"/>
              <a:t>Extension of the Vicarious Calibration methods which have already demonstrated their ability to provide a reliable performance, usually able to complement on-board systems (S3, MODIS…)  </a:t>
            </a:r>
          </a:p>
          <a:p>
            <a:pPr lvl="1"/>
            <a:r>
              <a:rPr lang="en-GB" sz="2400" dirty="0"/>
              <a:t>The approach is statistical (minimum bias obtained only after collection of a large amount of data)</a:t>
            </a:r>
          </a:p>
          <a:p>
            <a:pPr lvl="1"/>
            <a:endParaRPr lang="en-GB" sz="2400" dirty="0"/>
          </a:p>
          <a:p>
            <a:r>
              <a:rPr lang="en-GB" sz="2800" dirty="0"/>
              <a:t>Useful Targets:</a:t>
            </a:r>
          </a:p>
          <a:p>
            <a:pPr lvl="1"/>
            <a:r>
              <a:rPr lang="en-GB" sz="2300" dirty="0"/>
              <a:t>Low polarisation (</a:t>
            </a:r>
            <a:r>
              <a:rPr lang="el-GR" sz="2300" dirty="0"/>
              <a:t>τ</a:t>
            </a:r>
            <a:r>
              <a:rPr lang="en-GB" sz="2300" dirty="0"/>
              <a:t>&lt;5%): clouds/DCC + Neutral points 	(POLDER-2, PARASOL)</a:t>
            </a:r>
          </a:p>
          <a:p>
            <a:pPr lvl="1"/>
            <a:r>
              <a:rPr lang="en-GB" sz="2300" dirty="0"/>
              <a:t>Moderate polarisation (</a:t>
            </a:r>
            <a:r>
              <a:rPr lang="el-GR" sz="2300" dirty="0"/>
              <a:t>τ</a:t>
            </a:r>
            <a:r>
              <a:rPr lang="en-GB" sz="2300" dirty="0"/>
              <a:t>&lt;15%): Moon</a:t>
            </a:r>
          </a:p>
          <a:p>
            <a:pPr lvl="1"/>
            <a:r>
              <a:rPr lang="en-GB" sz="2300" dirty="0"/>
              <a:t>Highly polarised (</a:t>
            </a:r>
            <a:r>
              <a:rPr lang="el-GR" sz="2300" dirty="0"/>
              <a:t>τ</a:t>
            </a:r>
            <a:r>
              <a:rPr lang="en-GB" sz="2300" dirty="0"/>
              <a:t>&gt;60%): </a:t>
            </a:r>
            <a:r>
              <a:rPr lang="en-GB" sz="2300" dirty="0" err="1"/>
              <a:t>sunglint</a:t>
            </a:r>
            <a:r>
              <a:rPr lang="en-GB" sz="2300" dirty="0"/>
              <a:t>, Rayleigh	(POLDER-1, MODIS)</a:t>
            </a:r>
          </a:p>
          <a:p>
            <a:pPr lvl="1"/>
            <a:r>
              <a:rPr lang="en-GB" sz="2300" dirty="0"/>
              <a:t>PICS (desert) in general, as long as there are characterised in polarisation</a:t>
            </a:r>
          </a:p>
          <a:p>
            <a:pPr marL="562722" lvl="1" indent="0">
              <a:buNone/>
            </a:pPr>
            <a:r>
              <a:rPr lang="en-GB" sz="2300" dirty="0">
                <a:sym typeface="Wingdings" panose="05000000000000000000" pitchFamily="2" charset="2"/>
              </a:rPr>
              <a:t> Combination of methods provides a higher performance and confidence (+ assessment of the accuracy)</a:t>
            </a:r>
            <a:endParaRPr lang="en-GB" sz="2300" dirty="0"/>
          </a:p>
          <a:p>
            <a:endParaRPr lang="en-GB" sz="2800" dirty="0"/>
          </a:p>
          <a:p>
            <a:r>
              <a:rPr lang="en-GB" sz="2800" dirty="0"/>
              <a:t>Strong heritage from POLDERs/PARASOL, GOME-2, SCIAMACHY, MODIS, VIIRS, S-GLI…</a:t>
            </a:r>
          </a:p>
          <a:p>
            <a:pPr lvl="1"/>
            <a:r>
              <a:rPr lang="en-GB" sz="2400" dirty="0"/>
              <a:t>Non-exhaustive list of methodologies and examples in the next slides</a:t>
            </a:r>
          </a:p>
        </p:txBody>
      </p:sp>
    </p:spTree>
    <p:extLst>
      <p:ext uri="{BB962C8B-B14F-4D97-AF65-F5344CB8AC3E}">
        <p14:creationId xmlns:p14="http://schemas.microsoft.com/office/powerpoint/2010/main" val="62682038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Vicarious Technics - PICS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82213" y="956549"/>
            <a:ext cx="11705571" cy="5262675"/>
          </a:xfrm>
        </p:spPr>
        <p:txBody>
          <a:bodyPr>
            <a:normAutofit/>
          </a:bodyPr>
          <a:lstStyle/>
          <a:p>
            <a:r>
              <a:rPr lang="en-GB" sz="2400" dirty="0"/>
              <a:t>PICS-Desert: we</a:t>
            </a:r>
            <a:r>
              <a:rPr lang="en-GB" sz="2000" dirty="0"/>
              <a:t>ll known but PICS have their own polarisation properties</a:t>
            </a:r>
          </a:p>
          <a:p>
            <a:pPr lvl="1"/>
            <a:r>
              <a:rPr lang="en-GB" sz="2000" dirty="0"/>
              <a:t>Type: moderated (depending on bands)</a:t>
            </a:r>
          </a:p>
          <a:p>
            <a:pPr lvl="1"/>
            <a:r>
              <a:rPr lang="en-GB" sz="2000" dirty="0"/>
              <a:t>A TOA-BPDF model or reference is needed</a:t>
            </a:r>
          </a:p>
          <a:p>
            <a:pPr lvl="2"/>
            <a:r>
              <a:rPr lang="en-GB" sz="1600" dirty="0"/>
              <a:t>Mostly coming from atmosphere</a:t>
            </a:r>
          </a:p>
          <a:p>
            <a:pPr lvl="1"/>
            <a:r>
              <a:rPr lang="en-GB" sz="2000" dirty="0"/>
              <a:t>Don’t need a high spatial resolution – coarse is needed (would be needed for more heterogeneous sites)</a:t>
            </a:r>
          </a:p>
          <a:p>
            <a:pPr lvl="1"/>
            <a:r>
              <a:rPr lang="en-GB" sz="2000" dirty="0"/>
              <a:t>Don’t need a high angular resolution – smooth, avoiding specific features</a:t>
            </a:r>
          </a:p>
          <a:p>
            <a:pPr lvl="1"/>
            <a:r>
              <a:rPr lang="en-GB" sz="2000" dirty="0"/>
              <a:t>Spectral coverage – TBD but no obvious need for super-spectral</a:t>
            </a:r>
          </a:p>
          <a:p>
            <a:pPr lvl="2"/>
            <a:r>
              <a:rPr lang="en-GB" sz="1800" dirty="0"/>
              <a:t>Some bands are needed to anchor</a:t>
            </a:r>
          </a:p>
          <a:p>
            <a:pPr lvl="2"/>
            <a:r>
              <a:rPr lang="en-GB" sz="1800" dirty="0"/>
              <a:t>The </a:t>
            </a:r>
            <a:r>
              <a:rPr lang="en-GB" sz="1800" dirty="0" err="1"/>
              <a:t>interband</a:t>
            </a:r>
            <a:r>
              <a:rPr lang="en-GB" sz="1800" dirty="0"/>
              <a:t> approach can be used to extend to the whole spectrum</a:t>
            </a:r>
          </a:p>
          <a:p>
            <a:pPr lvl="1"/>
            <a:r>
              <a:rPr lang="en-GB" sz="2000" dirty="0"/>
              <a:t>3MI (and similar sensors) = good candidate to provide such references</a:t>
            </a:r>
          </a:p>
          <a:p>
            <a:pPr lvl="2"/>
            <a:r>
              <a:rPr lang="en-GB" sz="1800" dirty="0"/>
              <a:t>To be tested</a:t>
            </a:r>
          </a:p>
          <a:p>
            <a:pPr lvl="2"/>
            <a:r>
              <a:rPr lang="en-GB" sz="1800" dirty="0"/>
              <a:t>Early morning orbit, but the fitted model could allow extrapolation</a:t>
            </a:r>
          </a:p>
          <a:p>
            <a:pPr lvl="2"/>
            <a:r>
              <a:rPr lang="en-GB" sz="1800" dirty="0"/>
              <a:t>Could be combined with other </a:t>
            </a:r>
            <a:r>
              <a:rPr lang="en-GB" sz="1800" dirty="0" err="1"/>
              <a:t>polarimeters</a:t>
            </a:r>
            <a:r>
              <a:rPr lang="en-GB" sz="18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762" y="4114123"/>
            <a:ext cx="3895238" cy="26666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66084" y="6219224"/>
            <a:ext cx="15616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600" b="0" kern="100" spc="-100" dirty="0" err="1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Tilstra</a:t>
            </a:r>
            <a:r>
              <a:rPr lang="en-GB" sz="1600" b="0" kern="1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et al. 2003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1CECD7-1EBC-F8BE-811A-2BE9F89E4887}"/>
              </a:ext>
            </a:extLst>
          </p:cNvPr>
          <p:cNvSpPr txBox="1"/>
          <p:nvPr/>
        </p:nvSpPr>
        <p:spPr>
          <a:xfrm>
            <a:off x="7166084" y="5970830"/>
            <a:ext cx="106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kern="100" spc="-100" dirty="0">
                <a:solidFill>
                  <a:schemeClr val="bg1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Sciamachy</a:t>
            </a:r>
            <a:endParaRPr lang="en-IE" sz="1600" i="1" kern="100" spc="-100" dirty="0" err="1">
              <a:solidFill>
                <a:schemeClr val="bg1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58369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Vicarious Technics – Rayleigh Scattering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9061" y="828533"/>
            <a:ext cx="11830637" cy="5262675"/>
          </a:xfrm>
        </p:spPr>
        <p:txBody>
          <a:bodyPr>
            <a:normAutofit/>
          </a:bodyPr>
          <a:lstStyle/>
          <a:p>
            <a:r>
              <a:rPr lang="en-GB" sz="2400" dirty="0"/>
              <a:t>Rayleigh Scattering</a:t>
            </a:r>
          </a:p>
          <a:p>
            <a:pPr lvl="1"/>
            <a:r>
              <a:rPr lang="en-GB" sz="2000" dirty="0"/>
              <a:t>Obvious potential – can be mostly fully polarised</a:t>
            </a:r>
          </a:p>
          <a:p>
            <a:pPr lvl="1"/>
            <a:r>
              <a:rPr lang="en-GB" sz="2000" dirty="0"/>
              <a:t>Type: strongly polarised (&gt;60%)</a:t>
            </a:r>
          </a:p>
          <a:p>
            <a:pPr lvl="1"/>
            <a:r>
              <a:rPr lang="en-GB" sz="2000" dirty="0"/>
              <a:t>Accurate RTM calculation needed </a:t>
            </a:r>
          </a:p>
          <a:p>
            <a:pPr lvl="2"/>
            <a:r>
              <a:rPr lang="en-GB" sz="1800" dirty="0"/>
              <a:t>Effects of secondary terms are reduced (oceanic surface, aerosol)</a:t>
            </a:r>
          </a:p>
          <a:p>
            <a:pPr lvl="1"/>
            <a:r>
              <a:rPr lang="en-GB" sz="2000" dirty="0"/>
              <a:t>Examples :</a:t>
            </a:r>
          </a:p>
          <a:p>
            <a:pPr lvl="2"/>
            <a:r>
              <a:rPr lang="en-GB" sz="1800" dirty="0"/>
              <a:t>Adjustment of the MODIS correction</a:t>
            </a:r>
          </a:p>
          <a:p>
            <a:pPr lvl="2"/>
            <a:r>
              <a:rPr lang="en-GB" sz="1800" dirty="0"/>
              <a:t>GOME-2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8" y="3895116"/>
            <a:ext cx="7688040" cy="2391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168" y="864337"/>
            <a:ext cx="3146803" cy="22771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4408338" y="6271580"/>
            <a:ext cx="2490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Jafariserajehlou et al., 2020</a:t>
            </a:r>
          </a:p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see also </a:t>
            </a:r>
            <a:r>
              <a:rPr lang="en-GB" sz="1600" b="0" kern="100" spc="-100" dirty="0" err="1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Tilstra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et al., 2014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285" y="768080"/>
            <a:ext cx="1566809" cy="1430024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399198"/>
              </p:ext>
            </p:extLst>
          </p:nvPr>
        </p:nvGraphicFramePr>
        <p:xfrm>
          <a:off x="9249369" y="3177282"/>
          <a:ext cx="2790329" cy="3539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590920" imgH="3286080" progId="">
                  <p:embed/>
                </p:oleObj>
              </mc:Choice>
              <mc:Fallback>
                <p:oleObj r:id="rId5" imgW="2590920" imgH="3286080" progId="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49369" y="3177282"/>
                        <a:ext cx="2790329" cy="3539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7803797" y="6413736"/>
            <a:ext cx="1672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600" b="0" kern="1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Meister et al. 2014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698FF6-0125-367C-BE32-EC1C2CC2208A}"/>
              </a:ext>
            </a:extLst>
          </p:cNvPr>
          <p:cNvSpPr txBox="1"/>
          <p:nvPr/>
        </p:nvSpPr>
        <p:spPr>
          <a:xfrm>
            <a:off x="8613560" y="6151661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kern="100" spc="-100" dirty="0">
                <a:solidFill>
                  <a:schemeClr val="bg1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MODIS</a:t>
            </a:r>
            <a:endParaRPr lang="en-IE" sz="1600" i="1" kern="100" spc="-100" dirty="0" err="1">
              <a:solidFill>
                <a:schemeClr val="bg1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F00C04-7B5C-6A76-748C-002C71E8C6CC}"/>
              </a:ext>
            </a:extLst>
          </p:cNvPr>
          <p:cNvSpPr txBox="1"/>
          <p:nvPr/>
        </p:nvSpPr>
        <p:spPr>
          <a:xfrm>
            <a:off x="3572890" y="6377312"/>
            <a:ext cx="861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kern="100" spc="-100" dirty="0">
                <a:solidFill>
                  <a:schemeClr val="bg1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GOME-2</a:t>
            </a:r>
            <a:endParaRPr lang="en-IE" sz="1600" i="1" kern="100" spc="-100" dirty="0" err="1">
              <a:solidFill>
                <a:schemeClr val="bg1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24806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Vicarious Technics - </a:t>
            </a:r>
            <a:r>
              <a:rPr lang="en-GB" dirty="0" err="1"/>
              <a:t>Sunglint</a:t>
            </a:r>
            <a:r>
              <a:rPr lang="en-GB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9061" y="806761"/>
            <a:ext cx="11830637" cy="5262675"/>
          </a:xfrm>
        </p:spPr>
        <p:txBody>
          <a:bodyPr>
            <a:normAutofit/>
          </a:bodyPr>
          <a:lstStyle/>
          <a:p>
            <a:r>
              <a:rPr lang="en-GB" sz="2400" dirty="0" err="1"/>
              <a:t>Sunglint</a:t>
            </a:r>
            <a:endParaRPr lang="en-GB" sz="2400" dirty="0"/>
          </a:p>
          <a:p>
            <a:pPr lvl="1"/>
            <a:r>
              <a:rPr lang="en-GB" sz="2000" dirty="0"/>
              <a:t>Obvious potential – can be mostly fully polarised</a:t>
            </a:r>
          </a:p>
          <a:p>
            <a:pPr lvl="1"/>
            <a:r>
              <a:rPr lang="en-GB" sz="2000" dirty="0"/>
              <a:t>Type: strongly polarised (&gt; 60%)</a:t>
            </a:r>
          </a:p>
          <a:p>
            <a:pPr lvl="1"/>
            <a:r>
              <a:rPr lang="en-GB" sz="2000" dirty="0"/>
              <a:t>Accurate RTM calculation needed </a:t>
            </a:r>
          </a:p>
          <a:p>
            <a:pPr lvl="2"/>
            <a:r>
              <a:rPr lang="en-GB" sz="1800" dirty="0"/>
              <a:t>Effects of secondary terms are reduced (oceanic surface, aerosol)</a:t>
            </a:r>
          </a:p>
          <a:p>
            <a:pPr lvl="2"/>
            <a:r>
              <a:rPr lang="en-GB" sz="1800" dirty="0"/>
              <a:t>Reduced sensitivity to the knowledge of the wind speed</a:t>
            </a:r>
            <a:endParaRPr lang="en-GB" sz="2000" dirty="0"/>
          </a:p>
          <a:p>
            <a:pPr lvl="1"/>
            <a:r>
              <a:rPr lang="en-GB" sz="2000" dirty="0" err="1"/>
              <a:t>Interband</a:t>
            </a:r>
            <a:r>
              <a:rPr lang="en-GB" sz="2000" dirty="0"/>
              <a:t> in polarisation for the reflective domain</a:t>
            </a:r>
          </a:p>
          <a:p>
            <a:pPr lvl="1"/>
            <a:r>
              <a:rPr lang="en-GB" sz="2000" dirty="0"/>
              <a:t>Absolute polarisation also accessible  </a:t>
            </a:r>
          </a:p>
          <a:p>
            <a:pPr lvl="1"/>
            <a:r>
              <a:rPr lang="en-GB" sz="2000" dirty="0"/>
              <a:t>Examples :</a:t>
            </a:r>
          </a:p>
          <a:p>
            <a:pPr lvl="2"/>
            <a:r>
              <a:rPr lang="en-GB" sz="1800" dirty="0"/>
              <a:t>POLDER-1 </a:t>
            </a:r>
          </a:p>
          <a:p>
            <a:pPr lvl="2"/>
            <a:r>
              <a:rPr lang="en-GB" sz="1800" dirty="0"/>
              <a:t>PARASOL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298"/>
          <a:stretch/>
        </p:blipFill>
        <p:spPr>
          <a:xfrm>
            <a:off x="8489965" y="828533"/>
            <a:ext cx="3702035" cy="2447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59" y="3724655"/>
            <a:ext cx="3286389" cy="28880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6455600" y="3829275"/>
            <a:ext cx="19344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 err="1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Toubbé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et al., 1999</a:t>
            </a:r>
          </a:p>
          <a:p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pPr algn="r"/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       </a:t>
            </a:r>
            <a:r>
              <a:rPr lang="en-GB" sz="1600" b="0" kern="100" spc="-100" dirty="0" err="1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Djellali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et al., 2021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325" y="3696790"/>
            <a:ext cx="3809524" cy="2942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285" y="768080"/>
            <a:ext cx="1566809" cy="1430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0B65F0-3593-1B11-F921-16D26FE08460}"/>
              </a:ext>
            </a:extLst>
          </p:cNvPr>
          <p:cNvSpPr txBox="1"/>
          <p:nvPr/>
        </p:nvSpPr>
        <p:spPr>
          <a:xfrm>
            <a:off x="7389498" y="5769563"/>
            <a:ext cx="1000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kern="100" spc="-100" dirty="0">
                <a:solidFill>
                  <a:schemeClr val="bg1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PARASOL</a:t>
            </a:r>
            <a:endParaRPr lang="en-IE" sz="1600" i="1" kern="100" spc="-100" dirty="0" err="1">
              <a:solidFill>
                <a:schemeClr val="bg1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5F885-F4DD-70C9-BFF0-075496F81047}"/>
              </a:ext>
            </a:extLst>
          </p:cNvPr>
          <p:cNvSpPr txBox="1"/>
          <p:nvPr/>
        </p:nvSpPr>
        <p:spPr>
          <a:xfrm>
            <a:off x="6403015" y="4108128"/>
            <a:ext cx="1019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kern="100" spc="-100" dirty="0">
                <a:solidFill>
                  <a:schemeClr val="bg1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POLDER-1</a:t>
            </a:r>
            <a:endParaRPr lang="en-IE" sz="1600" i="1" kern="100" spc="-100" dirty="0" err="1">
              <a:solidFill>
                <a:schemeClr val="bg1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31360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Vicarious Technics - Clouds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9061" y="828533"/>
            <a:ext cx="11830637" cy="5262675"/>
          </a:xfrm>
        </p:spPr>
        <p:txBody>
          <a:bodyPr>
            <a:normAutofit/>
          </a:bodyPr>
          <a:lstStyle/>
          <a:p>
            <a:r>
              <a:rPr lang="en-GB" sz="2400" dirty="0"/>
              <a:t>Ice Clouds</a:t>
            </a:r>
          </a:p>
          <a:p>
            <a:pPr lvl="1"/>
            <a:r>
              <a:rPr lang="en-GB" sz="2000" dirty="0"/>
              <a:t>Obvious potential – can be mostly fully polarised</a:t>
            </a:r>
          </a:p>
          <a:p>
            <a:pPr lvl="1"/>
            <a:r>
              <a:rPr lang="en-GB" sz="2000" dirty="0"/>
              <a:t>Type: very low (&lt; 5%) in backscattering</a:t>
            </a:r>
          </a:p>
          <a:p>
            <a:pPr lvl="1"/>
            <a:r>
              <a:rPr lang="en-GB" sz="2000" dirty="0"/>
              <a:t>Selection of Ice clouds in backscattering domain </a:t>
            </a:r>
          </a:p>
          <a:p>
            <a:pPr lvl="2"/>
            <a:r>
              <a:rPr lang="en-GB" sz="1800" dirty="0"/>
              <a:t>Modelling can be used to extend the geometrical domain</a:t>
            </a:r>
          </a:p>
          <a:p>
            <a:pPr lvl="1"/>
            <a:r>
              <a:rPr lang="en-GB" sz="2200" dirty="0"/>
              <a:t>Checking the polarisation </a:t>
            </a:r>
          </a:p>
          <a:p>
            <a:pPr lvl="1"/>
            <a:endParaRPr lang="en-GB" sz="2000" dirty="0"/>
          </a:p>
          <a:p>
            <a:pPr lvl="1"/>
            <a:r>
              <a:rPr lang="en-GB" sz="2000" dirty="0"/>
              <a:t>Examples :</a:t>
            </a:r>
          </a:p>
          <a:p>
            <a:pPr lvl="2"/>
            <a:r>
              <a:rPr lang="en-GB" sz="1800" dirty="0"/>
              <a:t>PARASOL 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0047701" y="5910497"/>
            <a:ext cx="1837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Fougnie et al., 2007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891" y="4072790"/>
            <a:ext cx="3774810" cy="2334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069" y="828744"/>
            <a:ext cx="3304629" cy="2928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285" y="768080"/>
            <a:ext cx="1566809" cy="14300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H="1">
            <a:off x="10387383" y="3817557"/>
            <a:ext cx="1837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Riedi et al. 2010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DEDBFE-0CC7-9686-09E5-0CDD19FE44B6}"/>
              </a:ext>
            </a:extLst>
          </p:cNvPr>
          <p:cNvSpPr txBox="1"/>
          <p:nvPr/>
        </p:nvSpPr>
        <p:spPr>
          <a:xfrm>
            <a:off x="10047701" y="5690702"/>
            <a:ext cx="1000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kern="100" spc="-100" dirty="0">
                <a:solidFill>
                  <a:schemeClr val="bg1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PARASOL</a:t>
            </a:r>
            <a:endParaRPr lang="en-IE" sz="1600" i="1" kern="100" spc="-100" dirty="0" err="1">
              <a:solidFill>
                <a:schemeClr val="bg1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22438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Vicarious Technics – Lunar calibration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1363" y="931533"/>
            <a:ext cx="11830637" cy="5262675"/>
          </a:xfrm>
        </p:spPr>
        <p:txBody>
          <a:bodyPr>
            <a:normAutofit/>
          </a:bodyPr>
          <a:lstStyle/>
          <a:p>
            <a:r>
              <a:rPr lang="en-GB" sz="2800" dirty="0"/>
              <a:t>Moon and Lunar surface</a:t>
            </a:r>
          </a:p>
          <a:p>
            <a:pPr lvl="1"/>
            <a:r>
              <a:rPr lang="en-GB" sz="2400" dirty="0"/>
              <a:t>Well known calibration target</a:t>
            </a:r>
          </a:p>
          <a:p>
            <a:pPr lvl="1"/>
            <a:r>
              <a:rPr lang="en-GB" sz="2400" dirty="0"/>
              <a:t>Type: Moderated (0-15%) </a:t>
            </a:r>
          </a:p>
          <a:p>
            <a:pPr lvl="1"/>
            <a:r>
              <a:rPr lang="en-GB" sz="2400" dirty="0"/>
              <a:t>Integrated disk or ROIs</a:t>
            </a:r>
          </a:p>
          <a:p>
            <a:pPr lvl="2"/>
            <a:r>
              <a:rPr lang="en-GB" sz="2000" dirty="0"/>
              <a:t>Historical measurements </a:t>
            </a:r>
          </a:p>
          <a:p>
            <a:pPr lvl="2"/>
            <a:r>
              <a:rPr lang="en-GB" sz="2000" dirty="0"/>
              <a:t>Potential for polarisation with the advantage of lunar </a:t>
            </a:r>
          </a:p>
          <a:p>
            <a:pPr lvl="2"/>
            <a:endParaRPr lang="en-GB" sz="2000" dirty="0"/>
          </a:p>
          <a:p>
            <a:pPr lvl="1"/>
            <a:r>
              <a:rPr lang="en-GB" sz="2400" dirty="0"/>
              <a:t>Moon acquisitions are already a baseline</a:t>
            </a:r>
          </a:p>
          <a:p>
            <a:pPr lvl="2"/>
            <a:r>
              <a:rPr lang="en-GB" sz="2000" dirty="0"/>
              <a:t>Extension to polarisation would be a minimum cost</a:t>
            </a:r>
          </a:p>
          <a:p>
            <a:pPr lvl="2"/>
            <a:r>
              <a:rPr lang="en-GB" sz="2000" dirty="0"/>
              <a:t>The </a:t>
            </a:r>
            <a:r>
              <a:rPr lang="en-GB" sz="2000" dirty="0" err="1"/>
              <a:t>interband</a:t>
            </a:r>
            <a:r>
              <a:rPr lang="en-GB" sz="2000" dirty="0"/>
              <a:t> approach can be used to extend to the whole spectrum</a:t>
            </a:r>
          </a:p>
          <a:p>
            <a:pPr lvl="1"/>
            <a:r>
              <a:rPr lang="en-GB" sz="2400" dirty="0"/>
              <a:t>Example: </a:t>
            </a:r>
          </a:p>
          <a:p>
            <a:pPr lvl="2"/>
            <a:r>
              <a:rPr lang="en-GB" sz="2000" dirty="0"/>
              <a:t>S-GLI acquisitions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516" y="886110"/>
            <a:ext cx="3291217" cy="3646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280" y="886110"/>
            <a:ext cx="2262969" cy="22690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10914016" y="4487336"/>
            <a:ext cx="1434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 err="1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Dolphus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, 1971</a:t>
            </a:r>
          </a:p>
        </p:txBody>
      </p:sp>
    </p:spTree>
    <p:extLst>
      <p:ext uri="{BB962C8B-B14F-4D97-AF65-F5344CB8AC3E}">
        <p14:creationId xmlns:p14="http://schemas.microsoft.com/office/powerpoint/2010/main" val="298284542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Vicarious Technics – Simultaneous Observations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1363" y="779133"/>
            <a:ext cx="11830637" cy="5501924"/>
          </a:xfrm>
        </p:spPr>
        <p:txBody>
          <a:bodyPr>
            <a:normAutofit/>
          </a:bodyPr>
          <a:lstStyle/>
          <a:p>
            <a:r>
              <a:rPr lang="en-GB" sz="2400" dirty="0"/>
              <a:t>Simultaneous acquisitions (including SNO, but </a:t>
            </a:r>
            <a:r>
              <a:rPr lang="en-GB" sz="2400"/>
              <a:t>not only)</a:t>
            </a:r>
            <a:endParaRPr lang="en-GB" sz="2400" dirty="0"/>
          </a:p>
          <a:p>
            <a:pPr lvl="1"/>
            <a:r>
              <a:rPr lang="en-GB" sz="2400" dirty="0"/>
              <a:t>Type: Various / All </a:t>
            </a:r>
          </a:p>
          <a:p>
            <a:pPr lvl="1"/>
            <a:r>
              <a:rPr lang="en-GB" sz="2400" dirty="0"/>
              <a:t>Example of polarisation sensitivity in-flight assessment:</a:t>
            </a:r>
          </a:p>
          <a:p>
            <a:pPr lvl="2"/>
            <a:r>
              <a:rPr lang="en-GB" sz="2000" dirty="0"/>
              <a:t>MODIS-Aqua (imager) using PARASOL (</a:t>
            </a:r>
            <a:r>
              <a:rPr lang="en-GB" sz="2000" dirty="0" err="1"/>
              <a:t>polarimeter</a:t>
            </a:r>
            <a:r>
              <a:rPr lang="en-GB" sz="2000" dirty="0"/>
              <a:t>) over marine stratocumulus clouds	</a:t>
            </a:r>
          </a:p>
          <a:p>
            <a:pPr lvl="3"/>
            <a:r>
              <a:rPr lang="en-GB" sz="1600" dirty="0"/>
              <a:t>Limitation (and needed modelling) because of the difference in acquisition time and so geometry</a:t>
            </a:r>
            <a:endParaRPr lang="en-GB" dirty="0"/>
          </a:p>
          <a:p>
            <a:pPr lvl="2"/>
            <a:r>
              <a:rPr lang="en-GB" sz="2000" dirty="0"/>
              <a:t>EPS-SG/VII (imager) using 3MI (</a:t>
            </a:r>
            <a:r>
              <a:rPr lang="en-GB" sz="2000" dirty="0" err="1"/>
              <a:t>polarimeter</a:t>
            </a:r>
            <a:r>
              <a:rPr lang="en-GB" sz="2000" dirty="0"/>
              <a:t>)</a:t>
            </a:r>
          </a:p>
          <a:p>
            <a:pPr lvl="3"/>
            <a:r>
              <a:rPr lang="en-GB" sz="1600" dirty="0"/>
              <a:t>Quasi-similar geometry with massive bins of matchups (same platform)</a:t>
            </a:r>
          </a:p>
          <a:p>
            <a:pPr lvl="3"/>
            <a:r>
              <a:rPr lang="en-GB" sz="1600" dirty="0"/>
              <a:t>multiple type of source, level of polarisation and orientation of polarisation (characterised by 3MI)</a:t>
            </a:r>
          </a:p>
          <a:p>
            <a:pPr lvl="3"/>
            <a:r>
              <a:rPr lang="en-GB" sz="1600" dirty="0"/>
              <a:t>Similar to a Lab measurements</a:t>
            </a:r>
          </a:p>
          <a:p>
            <a:pPr lvl="2"/>
            <a:r>
              <a:rPr lang="en-GB" sz="2000" dirty="0"/>
              <a:t>VIIRS/CLARREO</a:t>
            </a:r>
          </a:p>
          <a:p>
            <a:pPr lvl="2"/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7708260" y="4274101"/>
            <a:ext cx="2133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Phillips &amp; Fougnie, 2024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988208" y="4427384"/>
            <a:ext cx="1837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McBride et al., 2023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28019"/>
          <a:stretch/>
        </p:blipFill>
        <p:spPr>
          <a:xfrm>
            <a:off x="5502637" y="4612655"/>
            <a:ext cx="6544846" cy="2245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5938"/>
            <a:ext cx="4442090" cy="2069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7BDF1-BE3C-465A-1955-882E12BE9CEC}"/>
              </a:ext>
            </a:extLst>
          </p:cNvPr>
          <p:cNvSpPr txBox="1"/>
          <p:nvPr/>
        </p:nvSpPr>
        <p:spPr>
          <a:xfrm>
            <a:off x="7329630" y="4274101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kern="100" spc="-100" dirty="0">
                <a:solidFill>
                  <a:schemeClr val="bg1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VII</a:t>
            </a:r>
            <a:endParaRPr lang="en-IE" sz="1600" i="1" kern="100" spc="-100" dirty="0" err="1">
              <a:solidFill>
                <a:schemeClr val="bg1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A1B778-85DF-5DE5-3F5A-9586EAC4B3B0}"/>
              </a:ext>
            </a:extLst>
          </p:cNvPr>
          <p:cNvSpPr txBox="1"/>
          <p:nvPr/>
        </p:nvSpPr>
        <p:spPr>
          <a:xfrm>
            <a:off x="1256918" y="4423359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kern="100" spc="-100" dirty="0">
                <a:solidFill>
                  <a:schemeClr val="bg1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MODIS</a:t>
            </a:r>
            <a:endParaRPr lang="en-IE" sz="1600" i="1" kern="100" spc="-100" dirty="0" err="1">
              <a:solidFill>
                <a:schemeClr val="bg1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6858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Vicarious Technics – Statistical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1737" y="734478"/>
            <a:ext cx="11830637" cy="5501924"/>
          </a:xfrm>
        </p:spPr>
        <p:txBody>
          <a:bodyPr>
            <a:normAutofit/>
          </a:bodyPr>
          <a:lstStyle/>
          <a:p>
            <a:r>
              <a:rPr lang="en-GB" sz="2400" dirty="0"/>
              <a:t>Behaviour of the polarisation: identify bias and quantify performance</a:t>
            </a:r>
          </a:p>
          <a:p>
            <a:pPr lvl="1"/>
            <a:r>
              <a:rPr lang="en-GB" sz="2400" dirty="0"/>
              <a:t>Type: Various / All </a:t>
            </a:r>
          </a:p>
          <a:p>
            <a:pPr lvl="1"/>
            <a:r>
              <a:rPr lang="en-GB" sz="2400" dirty="0"/>
              <a:t>Distribution of the polarisation angle</a:t>
            </a:r>
            <a:endParaRPr lang="en-GB" sz="2000" dirty="0"/>
          </a:p>
          <a:p>
            <a:pPr lvl="2"/>
            <a:r>
              <a:rPr lang="en-GB" sz="2000" dirty="0"/>
              <a:t>Expected to be distributed around 90°</a:t>
            </a:r>
            <a:endParaRPr lang="en-GB" dirty="0"/>
          </a:p>
          <a:p>
            <a:pPr lvl="1"/>
            <a:r>
              <a:rPr lang="en-GB" sz="2400" dirty="0"/>
              <a:t>Distribution of the polarisation around scattering plane</a:t>
            </a:r>
          </a:p>
          <a:p>
            <a:pPr lvl="2"/>
            <a:r>
              <a:rPr lang="en-GB" sz="2000" dirty="0"/>
              <a:t>Expected to be U distributed around 0</a:t>
            </a:r>
          </a:p>
          <a:p>
            <a:pPr lvl="2"/>
            <a:endParaRPr lang="en-GB" sz="2000" dirty="0"/>
          </a:p>
          <a:p>
            <a:pPr lvl="2"/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5984967" y="6236402"/>
            <a:ext cx="2083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 err="1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Schutgens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et al., 2004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568061"/>
              </p:ext>
            </p:extLst>
          </p:nvPr>
        </p:nvGraphicFramePr>
        <p:xfrm>
          <a:off x="992745" y="3951001"/>
          <a:ext cx="3733800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733920" imgH="2571840" progId="">
                  <p:embed/>
                </p:oleObj>
              </mc:Choice>
              <mc:Fallback>
                <p:oleObj r:id="rId2" imgW="3733920" imgH="2571840" progId="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2745" y="3951001"/>
                        <a:ext cx="3733800" cy="257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 flipH="1">
            <a:off x="4697492" y="4261275"/>
            <a:ext cx="1837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Goldin et al., 2023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2029064" y="3659548"/>
            <a:ext cx="2697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Polarisation Angle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157472"/>
              </p:ext>
            </p:extLst>
          </p:nvPr>
        </p:nvGraphicFramePr>
        <p:xfrm>
          <a:off x="7793424" y="2764970"/>
          <a:ext cx="4192199" cy="4093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429080" imgH="4324320" progId="">
                  <p:embed/>
                </p:oleObj>
              </mc:Choice>
              <mc:Fallback>
                <p:oleObj r:id="rId4" imgW="4429080" imgH="4324320" progId="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93424" y="2764970"/>
                        <a:ext cx="4192199" cy="4093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 flipH="1">
            <a:off x="9515379" y="2395638"/>
            <a:ext cx="1715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U component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DED12-4E5C-2160-E46E-F3E5E14A3639}"/>
              </a:ext>
            </a:extLst>
          </p:cNvPr>
          <p:cNvSpPr txBox="1"/>
          <p:nvPr/>
        </p:nvSpPr>
        <p:spPr>
          <a:xfrm>
            <a:off x="6834895" y="5954245"/>
            <a:ext cx="1019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kern="100" spc="-100" dirty="0">
                <a:solidFill>
                  <a:schemeClr val="bg1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POLDER-1</a:t>
            </a:r>
            <a:endParaRPr lang="en-IE" sz="1600" i="1" kern="100" spc="-100" dirty="0" err="1">
              <a:solidFill>
                <a:schemeClr val="bg1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A2B82A-0A4A-2162-D262-4751310CF286}"/>
              </a:ext>
            </a:extLst>
          </p:cNvPr>
          <p:cNvSpPr txBox="1"/>
          <p:nvPr/>
        </p:nvSpPr>
        <p:spPr>
          <a:xfrm>
            <a:off x="4697492" y="4552728"/>
            <a:ext cx="1000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kern="100" spc="-100" dirty="0">
                <a:solidFill>
                  <a:schemeClr val="bg1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PARASOL</a:t>
            </a:r>
            <a:endParaRPr lang="en-IE" sz="1600" i="1" kern="100" spc="-100" dirty="0" err="1">
              <a:solidFill>
                <a:schemeClr val="bg1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30152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and way forward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6868" y="986243"/>
            <a:ext cx="11627339" cy="5557776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/>
              <a:t>Very High demand involving all GSICS agencies</a:t>
            </a:r>
          </a:p>
          <a:p>
            <a:r>
              <a:rPr lang="en-GB" sz="2800" dirty="0"/>
              <a:t>EUMETSAT Workshop with targeted experts </a:t>
            </a:r>
          </a:p>
          <a:p>
            <a:pPr lvl="1"/>
            <a:r>
              <a:rPr lang="en-GB" sz="2400" dirty="0"/>
              <a:t>Exhaustive brainstorming on in-flight approaches &amp; their performances</a:t>
            </a:r>
          </a:p>
          <a:p>
            <a:pPr lvl="1"/>
            <a:r>
              <a:rPr lang="en-GB" sz="2400" dirty="0"/>
              <a:t>3 needs: </a:t>
            </a:r>
          </a:p>
          <a:p>
            <a:pPr lvl="2"/>
            <a:r>
              <a:rPr lang="en-GB" sz="2000" dirty="0"/>
              <a:t>Evaluation of performance (commissioning)</a:t>
            </a:r>
          </a:p>
          <a:p>
            <a:pPr lvl="2"/>
            <a:r>
              <a:rPr lang="en-GB" sz="2000" dirty="0"/>
              <a:t>Monitoring </a:t>
            </a:r>
          </a:p>
          <a:p>
            <a:pPr lvl="2"/>
            <a:r>
              <a:rPr lang="en-GB" sz="2000" dirty="0"/>
              <a:t>Inter-calibration assessment </a:t>
            </a:r>
          </a:p>
          <a:p>
            <a:pPr lvl="1"/>
            <a:r>
              <a:rPr lang="en-GB" sz="2400" dirty="0"/>
              <a:t>Outcomes: recommendation for implementation and developments</a:t>
            </a:r>
          </a:p>
          <a:p>
            <a:r>
              <a:rPr lang="en-GB" sz="2800" dirty="0"/>
              <a:t>GSICS: structure the interaction within a VISNIR sub-group?</a:t>
            </a:r>
          </a:p>
          <a:p>
            <a:pPr lvl="1"/>
            <a:r>
              <a:rPr lang="en-GB" sz="2400" dirty="0"/>
              <a:t>Discuss a set of common references or methodologies</a:t>
            </a:r>
          </a:p>
          <a:p>
            <a:pPr lvl="1"/>
            <a:r>
              <a:rPr lang="en-GB" sz="2400" dirty="0"/>
              <a:t>RTM, PICS reference BPDF, lunar polarisation model….</a:t>
            </a:r>
          </a:p>
          <a:p>
            <a:pPr lvl="1"/>
            <a:r>
              <a:rPr lang="en-GB" sz="2400" dirty="0"/>
              <a:t>Moving toward inter-calibration of the polarisation</a:t>
            </a:r>
          </a:p>
          <a:p>
            <a:pPr lvl="2"/>
            <a:r>
              <a:rPr lang="en-GB" sz="2000" dirty="0"/>
              <a:t>Special role for polariser equipped with on-board polarisation calibration systems</a:t>
            </a:r>
          </a:p>
          <a:p>
            <a:pPr lvl="1"/>
            <a:r>
              <a:rPr lang="en-GB" sz="2400" dirty="0"/>
              <a:t>Later: identify if some approaches can be implemented as GSICS references for operational missions</a:t>
            </a:r>
          </a:p>
        </p:txBody>
      </p:sp>
    </p:spTree>
    <p:extLst>
      <p:ext uri="{BB962C8B-B14F-4D97-AF65-F5344CB8AC3E}">
        <p14:creationId xmlns:p14="http://schemas.microsoft.com/office/powerpoint/2010/main" val="294336035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84736" y="649141"/>
            <a:ext cx="11627339" cy="620885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600" dirty="0" err="1"/>
              <a:t>Djellali</a:t>
            </a:r>
            <a:r>
              <a:rPr lang="en-GB" sz="1600" dirty="0"/>
              <a:t>, M. S., J. Riedi, S. </a:t>
            </a:r>
            <a:r>
              <a:rPr lang="en-GB" sz="1600" dirty="0" err="1"/>
              <a:t>Marcq</a:t>
            </a:r>
            <a:r>
              <a:rPr lang="en-GB" sz="1600" dirty="0"/>
              <a:t>, B. Fougnie, S. Hioki, and J.M. Nicolas, “Development of calibration methods using specular reflection over the ocean for the </a:t>
            </a:r>
            <a:r>
              <a:rPr lang="en-GB" sz="1600" dirty="0" err="1"/>
              <a:t>Multiviewing</a:t>
            </a:r>
            <a:r>
              <a:rPr lang="en-GB" sz="1600" dirty="0"/>
              <a:t>, Multichannel, </a:t>
            </a:r>
            <a:r>
              <a:rPr lang="en-GB" sz="1600" dirty="0" err="1"/>
              <a:t>Multipolarization</a:t>
            </a:r>
            <a:r>
              <a:rPr lang="en-GB" sz="1600" dirty="0"/>
              <a:t> Imager (3MI) of the EUMETSAT Polar System - Second Generation (EPS-SG),” </a:t>
            </a:r>
            <a:r>
              <a:rPr lang="en-GB" sz="1600" i="1" dirty="0"/>
              <a:t>SPIE Optical Engineering</a:t>
            </a:r>
            <a:r>
              <a:rPr lang="en-GB" sz="1600" dirty="0"/>
              <a:t>, January, 2019.</a:t>
            </a:r>
          </a:p>
          <a:p>
            <a:pPr>
              <a:spcBef>
                <a:spcPts val="0"/>
              </a:spcBef>
            </a:pPr>
            <a:r>
              <a:rPr lang="en-GB" sz="1600" dirty="0" err="1"/>
              <a:t>Toubbé</a:t>
            </a:r>
            <a:r>
              <a:rPr lang="en-GB" sz="1600" dirty="0"/>
              <a:t>, B., T. Bailleul, J. L. </a:t>
            </a:r>
            <a:r>
              <a:rPr lang="en-GB" sz="1600" dirty="0" err="1"/>
              <a:t>Deuzé</a:t>
            </a:r>
            <a:r>
              <a:rPr lang="en-GB" sz="1600" dirty="0"/>
              <a:t>, P. </a:t>
            </a:r>
            <a:r>
              <a:rPr lang="en-GB" sz="1600" dirty="0" err="1"/>
              <a:t>Goloub</a:t>
            </a:r>
            <a:r>
              <a:rPr lang="en-GB" sz="1600" dirty="0"/>
              <a:t>, O. Hagolle, and M. Herman, “In-flight calibration of the POLDER polarized channels using the sun’s glitter,” IEEE Trans. </a:t>
            </a:r>
            <a:r>
              <a:rPr lang="en-GB" sz="1600" dirty="0" err="1"/>
              <a:t>Geosci</a:t>
            </a:r>
            <a:r>
              <a:rPr lang="en-GB" sz="1600" dirty="0"/>
              <a:t>. Remote Sens. </a:t>
            </a:r>
            <a:r>
              <a:rPr lang="en-GB" sz="1600" b="1" dirty="0"/>
              <a:t>37, </a:t>
            </a:r>
            <a:r>
              <a:rPr lang="en-GB" sz="1600" dirty="0"/>
              <a:t>513–525, 1999.</a:t>
            </a:r>
          </a:p>
          <a:p>
            <a:pPr>
              <a:spcBef>
                <a:spcPts val="0"/>
              </a:spcBef>
            </a:pPr>
            <a:r>
              <a:rPr lang="en-GB" sz="1600" dirty="0"/>
              <a:t>Fougnie, B., G. </a:t>
            </a:r>
            <a:r>
              <a:rPr lang="en-GB" sz="1600" dirty="0" err="1"/>
              <a:t>Bracco</a:t>
            </a:r>
            <a:r>
              <a:rPr lang="en-GB" sz="1600" dirty="0"/>
              <a:t>, B. </a:t>
            </a:r>
            <a:r>
              <a:rPr lang="en-GB" sz="1600" dirty="0" err="1"/>
              <a:t>Lafrance</a:t>
            </a:r>
            <a:r>
              <a:rPr lang="en-GB" sz="1600" dirty="0"/>
              <a:t>, C. </a:t>
            </a:r>
            <a:r>
              <a:rPr lang="en-GB" sz="1600" dirty="0" err="1"/>
              <a:t>Ruffel</a:t>
            </a:r>
            <a:r>
              <a:rPr lang="en-GB" sz="1600" dirty="0"/>
              <a:t>, O. Hagolle, and C. </a:t>
            </a:r>
            <a:r>
              <a:rPr lang="en-GB" sz="1600" dirty="0" err="1"/>
              <a:t>Tinel</a:t>
            </a:r>
            <a:r>
              <a:rPr lang="en-GB" sz="1600" dirty="0"/>
              <a:t>, “PARASOL In-flight Calibration and Performance”, </a:t>
            </a:r>
            <a:r>
              <a:rPr lang="en-GB" sz="1600" i="1" dirty="0"/>
              <a:t>Applied Optics</a:t>
            </a:r>
            <a:r>
              <a:rPr lang="en-GB" sz="1600" dirty="0"/>
              <a:t>, vol. 46, n° 22, pp. 5435-5451, 2007.</a:t>
            </a:r>
          </a:p>
          <a:p>
            <a:pPr>
              <a:spcBef>
                <a:spcPts val="0"/>
              </a:spcBef>
            </a:pPr>
            <a:r>
              <a:rPr lang="en-GB" sz="1600" dirty="0"/>
              <a:t>Jafariserajehlou, S., B. Fougnie, “EPS/GOME-2 PMD Radiometric Adjustment over Rayleigh Scattering”, </a:t>
            </a:r>
            <a:r>
              <a:rPr lang="en-GB" sz="1600" i="1" dirty="0"/>
              <a:t>GSICS Annual Meeting</a:t>
            </a:r>
            <a:r>
              <a:rPr lang="en-GB" sz="1600" dirty="0"/>
              <a:t>, Virtual, 2021.</a:t>
            </a:r>
          </a:p>
          <a:p>
            <a:pPr>
              <a:spcBef>
                <a:spcPts val="0"/>
              </a:spcBef>
            </a:pPr>
            <a:r>
              <a:rPr lang="en-GB" sz="1600" dirty="0" err="1"/>
              <a:t>Tilstra</a:t>
            </a:r>
            <a:r>
              <a:rPr lang="en-GB" sz="1600" dirty="0"/>
              <a:t>, L. G., R. Lang, R. Munro, I. </a:t>
            </a:r>
            <a:r>
              <a:rPr lang="en-GB" sz="1600" dirty="0" err="1"/>
              <a:t>Aben</a:t>
            </a:r>
            <a:r>
              <a:rPr lang="en-GB" sz="1600" dirty="0"/>
              <a:t>, P. Stammes, “Contiguous polarisation spectra of the Earth from 300 to 850 nm measured by GOME-2 on-board </a:t>
            </a:r>
            <a:r>
              <a:rPr lang="en-GB" sz="1600" dirty="0" err="1"/>
              <a:t>MetOp</a:t>
            </a:r>
            <a:r>
              <a:rPr lang="en-GB" sz="1600" dirty="0"/>
              <a:t>-A”, </a:t>
            </a:r>
            <a:r>
              <a:rPr lang="en-GB" sz="1600" i="1" dirty="0"/>
              <a:t>Atmos. Meas. Tech</a:t>
            </a:r>
            <a:r>
              <a:rPr lang="en-GB" sz="1600" dirty="0"/>
              <a:t>., 7, 2047–2059, 2014.</a:t>
            </a:r>
          </a:p>
          <a:p>
            <a:pPr>
              <a:spcBef>
                <a:spcPts val="0"/>
              </a:spcBef>
            </a:pPr>
            <a:r>
              <a:rPr lang="en-GB" sz="1600" dirty="0" err="1"/>
              <a:t>Dolphus</a:t>
            </a:r>
            <a:r>
              <a:rPr lang="en-GB" sz="1600" dirty="0"/>
              <a:t>, A., E; Bowell, “</a:t>
            </a:r>
            <a:r>
              <a:rPr lang="en-GB" sz="1600" dirty="0" err="1"/>
              <a:t>Polarimetric</a:t>
            </a:r>
            <a:r>
              <a:rPr lang="en-GB" sz="1600" dirty="0"/>
              <a:t> Properties of the Lunar Surface and its Interpretation”, </a:t>
            </a:r>
            <a:r>
              <a:rPr lang="en-GB" sz="1600" i="1" dirty="0"/>
              <a:t>Astron. &amp; </a:t>
            </a:r>
            <a:r>
              <a:rPr lang="en-GB" sz="1600" i="1" dirty="0" err="1"/>
              <a:t>Astrophys</a:t>
            </a:r>
            <a:r>
              <a:rPr lang="en-GB" sz="1600" i="1" dirty="0"/>
              <a:t>.</a:t>
            </a:r>
            <a:r>
              <a:rPr lang="en-GB" sz="1600" dirty="0"/>
              <a:t>, 10, 29-53, 1971.</a:t>
            </a:r>
          </a:p>
          <a:p>
            <a:pPr>
              <a:spcBef>
                <a:spcPts val="0"/>
              </a:spcBef>
            </a:pPr>
            <a:r>
              <a:rPr lang="en-GB" sz="1600" dirty="0"/>
              <a:t>Phillips, P., and B. Fougnie, “</a:t>
            </a:r>
            <a:r>
              <a:rPr lang="en-US" sz="1600" dirty="0"/>
              <a:t>In-orbit monitoring of the EUMETSAT Polar System - Second Generation (EPS-SG) Visible/Infrared Imager (</a:t>
            </a:r>
            <a:r>
              <a:rPr lang="en-US" sz="1600" dirty="0" err="1"/>
              <a:t>METimage</a:t>
            </a:r>
            <a:r>
              <a:rPr lang="en-US" sz="1600" dirty="0"/>
              <a:t>) </a:t>
            </a:r>
            <a:r>
              <a:rPr lang="en-US" sz="1600" dirty="0" err="1"/>
              <a:t>Polarisation</a:t>
            </a:r>
            <a:r>
              <a:rPr lang="en-US" sz="1600" dirty="0"/>
              <a:t> Sensitivity using the Multi-View, Multi-Channel, Multi-</a:t>
            </a:r>
            <a:r>
              <a:rPr lang="en-US" sz="1600" dirty="0" err="1"/>
              <a:t>Polarisation</a:t>
            </a:r>
            <a:r>
              <a:rPr lang="en-US" sz="1600" dirty="0"/>
              <a:t> Imager (3MI)”, </a:t>
            </a:r>
            <a:r>
              <a:rPr lang="en-GB" sz="1600" i="1" dirty="0"/>
              <a:t>SPIE Europe</a:t>
            </a:r>
            <a:r>
              <a:rPr lang="en-GB" sz="1600" dirty="0"/>
              <a:t>, Edinburg, 2024.</a:t>
            </a:r>
          </a:p>
          <a:p>
            <a:pPr>
              <a:spcBef>
                <a:spcPts val="0"/>
              </a:spcBef>
            </a:pPr>
            <a:r>
              <a:rPr lang="en-GB" sz="1600" dirty="0" err="1"/>
              <a:t>Schutgens</a:t>
            </a:r>
            <a:r>
              <a:rPr lang="en-GB" sz="1600" dirty="0"/>
              <a:t>, N. A. J., L. G. </a:t>
            </a:r>
            <a:r>
              <a:rPr lang="en-GB" sz="1600" dirty="0" err="1"/>
              <a:t>Tilstra</a:t>
            </a:r>
            <a:r>
              <a:rPr lang="en-GB" sz="1600" dirty="0"/>
              <a:t>, P. </a:t>
            </a:r>
            <a:r>
              <a:rPr lang="en-GB" sz="1600" dirty="0" err="1"/>
              <a:t>Stamnes</a:t>
            </a:r>
            <a:r>
              <a:rPr lang="en-GB" sz="1600" dirty="0"/>
              <a:t>, and F. M. Bréon, “On the relationship between Stokes parameters Q and U of atmospheric </a:t>
            </a:r>
            <a:r>
              <a:rPr lang="en-GB" sz="1600" dirty="0" err="1"/>
              <a:t>ultravioletvisiblenear</a:t>
            </a:r>
            <a:r>
              <a:rPr lang="en-GB" sz="1600" dirty="0"/>
              <a:t>-infrared radiation,” </a:t>
            </a:r>
            <a:r>
              <a:rPr lang="fr-FR" sz="1600" i="1" dirty="0"/>
              <a:t>J. </a:t>
            </a:r>
            <a:r>
              <a:rPr lang="fr-FR" sz="1600" i="1" dirty="0" err="1"/>
              <a:t>Geophys</a:t>
            </a:r>
            <a:r>
              <a:rPr lang="fr-FR" sz="1600" i="1" dirty="0"/>
              <a:t>. </a:t>
            </a:r>
            <a:r>
              <a:rPr lang="fr-FR" sz="1600" i="1" dirty="0" err="1"/>
              <a:t>Res</a:t>
            </a:r>
            <a:r>
              <a:rPr lang="fr-FR" sz="1600" dirty="0"/>
              <a:t>. 109, </a:t>
            </a:r>
            <a:r>
              <a:rPr lang="en-GB" sz="1600" dirty="0"/>
              <a:t>2004.</a:t>
            </a:r>
          </a:p>
          <a:p>
            <a:pPr>
              <a:spcBef>
                <a:spcPts val="0"/>
              </a:spcBef>
            </a:pPr>
            <a:r>
              <a:rPr lang="en-GB" sz="1600" dirty="0"/>
              <a:t>Meister, G., R. E. </a:t>
            </a:r>
            <a:r>
              <a:rPr lang="en-GB" sz="1600" dirty="0" err="1"/>
              <a:t>Eplee</a:t>
            </a:r>
            <a:r>
              <a:rPr lang="en-GB" sz="1600" dirty="0"/>
              <a:t> and B. A. Franz, "Corrections to MODIS Terra calibration and polarization trending derived from ocean </a:t>
            </a:r>
            <a:r>
              <a:rPr lang="en-GB" sz="1600" dirty="0" err="1"/>
              <a:t>color</a:t>
            </a:r>
            <a:r>
              <a:rPr lang="en-GB" sz="1600" dirty="0"/>
              <a:t> products", </a:t>
            </a:r>
            <a:r>
              <a:rPr lang="en-GB" sz="1600" i="1" dirty="0"/>
              <a:t>Proc. Earth Observing Syst. XIX</a:t>
            </a:r>
            <a:r>
              <a:rPr lang="en-GB" sz="1600" dirty="0"/>
              <a:t>, vol. 9218, Oct. 2014.</a:t>
            </a:r>
          </a:p>
          <a:p>
            <a:pPr>
              <a:spcBef>
                <a:spcPts val="0"/>
              </a:spcBef>
            </a:pPr>
            <a:r>
              <a:rPr lang="en-GB" sz="1600" dirty="0"/>
              <a:t>Goldin, D., B. </a:t>
            </a:r>
            <a:r>
              <a:rPr lang="en-GB" sz="1600" dirty="0" err="1"/>
              <a:t>Rajendra</a:t>
            </a:r>
            <a:r>
              <a:rPr lang="en-GB" sz="1600" dirty="0"/>
              <a:t>, S. Yolanda, “Evaluation of systematic errors on polarization parameters from POLDER instrument data for use in CLARREO Pathfinder-VIIRS </a:t>
            </a:r>
            <a:r>
              <a:rPr lang="en-GB" sz="1600" dirty="0" err="1"/>
              <a:t>intercalibration</a:t>
            </a:r>
            <a:r>
              <a:rPr lang="en-GB" sz="1600" dirty="0"/>
              <a:t>”, </a:t>
            </a:r>
            <a:r>
              <a:rPr lang="en-GB" sz="1600" i="1" dirty="0"/>
              <a:t>J. Applied Remote Sensing</a:t>
            </a:r>
            <a:r>
              <a:rPr lang="en-GB" sz="1600" dirty="0"/>
              <a:t>, Vol. 17, 2023.</a:t>
            </a:r>
          </a:p>
          <a:p>
            <a:pPr>
              <a:spcBef>
                <a:spcPts val="0"/>
              </a:spcBef>
            </a:pPr>
            <a:r>
              <a:rPr lang="en-GB" sz="1600" dirty="0"/>
              <a:t>Riedi, J., B. Marchant, S. </a:t>
            </a:r>
            <a:r>
              <a:rPr lang="en-GB" sz="1600" dirty="0" err="1"/>
              <a:t>Platnick</a:t>
            </a:r>
            <a:r>
              <a:rPr lang="en-GB" sz="1600" dirty="0"/>
              <a:t>, B. A. Baum, F. Thieuleux, C. </a:t>
            </a:r>
            <a:r>
              <a:rPr lang="en-GB" sz="1600" dirty="0" err="1"/>
              <a:t>Oudard</a:t>
            </a:r>
            <a:r>
              <a:rPr lang="en-GB" sz="1600" dirty="0"/>
              <a:t>, F. Parol, J.-M. Nicolas, and P. Dubuisson, “Cloud thermodynamic phase inferred from merged POLDER and MODIS data”, </a:t>
            </a:r>
            <a:r>
              <a:rPr lang="en-GB" sz="1600" i="1" dirty="0"/>
              <a:t>Atmos. Chem. Phys.</a:t>
            </a:r>
            <a:r>
              <a:rPr lang="en-GB" sz="1600" dirty="0"/>
              <a:t>, vol. 10, 11851–11865, 2010</a:t>
            </a:r>
          </a:p>
          <a:p>
            <a:pPr>
              <a:spcBef>
                <a:spcPts val="0"/>
              </a:spcBef>
            </a:pPr>
            <a:r>
              <a:rPr lang="en-GB" sz="1600" dirty="0" err="1"/>
              <a:t>Tilstra</a:t>
            </a:r>
            <a:r>
              <a:rPr lang="en-GB" sz="1600" dirty="0"/>
              <a:t>, L., J. </a:t>
            </a:r>
            <a:r>
              <a:rPr lang="en-GB" sz="1600" dirty="0" err="1"/>
              <a:t>Acarreta</a:t>
            </a:r>
            <a:r>
              <a:rPr lang="en-GB" sz="1600" dirty="0"/>
              <a:t>, J.M. </a:t>
            </a:r>
            <a:r>
              <a:rPr lang="en-GB" sz="1600" dirty="0" err="1"/>
              <a:t>Krijger</a:t>
            </a:r>
            <a:r>
              <a:rPr lang="en-GB" sz="1600" dirty="0"/>
              <a:t>, P. Stammes, “Verification of SCIAMACHY‘s Polarisation Correction Over the Sahara Desert”, </a:t>
            </a:r>
            <a:r>
              <a:rPr lang="en-GB" sz="1600" i="1" dirty="0"/>
              <a:t>ENVISAT Validation Workshop</a:t>
            </a:r>
            <a:r>
              <a:rPr lang="en-GB" sz="1600" dirty="0"/>
              <a:t> (ESA SP-531). 9-13 December, </a:t>
            </a:r>
            <a:r>
              <a:rPr lang="en-GB" sz="1600" dirty="0" err="1"/>
              <a:t>Frascati</a:t>
            </a:r>
            <a:r>
              <a:rPr lang="en-GB" sz="1600" dirty="0"/>
              <a:t>, Italy, 2003</a:t>
            </a:r>
          </a:p>
          <a:p>
            <a:pPr>
              <a:spcBef>
                <a:spcPts val="0"/>
              </a:spcBef>
            </a:pPr>
            <a:r>
              <a:rPr lang="en-GB" sz="1600" dirty="0"/>
              <a:t>McBride, B. A., X. Xiong, A. Wu, “Assessment of polarization sensitivity of Aqua MODIS using co-incident POLDER-3 polarized measurements over marine stratocumulus clouds”, </a:t>
            </a:r>
            <a:r>
              <a:rPr lang="en-GB" sz="1600" i="1" dirty="0"/>
              <a:t>Earth Observing Systems XXVII</a:t>
            </a:r>
            <a:r>
              <a:rPr lang="en-GB" sz="1600" dirty="0"/>
              <a:t>, vol. 12232, 2022</a:t>
            </a:r>
          </a:p>
          <a:p>
            <a:pPr>
              <a:spcBef>
                <a:spcPts val="0"/>
              </a:spcBef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0237002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7272" y="1139429"/>
            <a:ext cx="11125120" cy="526267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Introduction</a:t>
            </a:r>
          </a:p>
          <a:p>
            <a:pPr lvl="1"/>
            <a:r>
              <a:rPr lang="en-GB" dirty="0"/>
              <a:t>Why polarisation ?</a:t>
            </a:r>
          </a:p>
          <a:p>
            <a:pPr lvl="1"/>
            <a:r>
              <a:rPr lang="en-GB" dirty="0" err="1"/>
              <a:t>Polarimeters</a:t>
            </a:r>
            <a:endParaRPr lang="en-GB" dirty="0"/>
          </a:p>
          <a:p>
            <a:r>
              <a:rPr lang="en-GB" dirty="0"/>
              <a:t>From radiometry to polarisation</a:t>
            </a:r>
          </a:p>
          <a:p>
            <a:r>
              <a:rPr lang="en-GB" dirty="0"/>
              <a:t>Specific needs for the performance</a:t>
            </a:r>
          </a:p>
          <a:p>
            <a:r>
              <a:rPr lang="en-GB" dirty="0"/>
              <a:t>Polarisation model</a:t>
            </a:r>
          </a:p>
          <a:p>
            <a:r>
              <a:rPr lang="en-GB" dirty="0"/>
              <a:t>Measurement of the polarisation</a:t>
            </a:r>
          </a:p>
          <a:p>
            <a:r>
              <a:rPr lang="en-GB" dirty="0"/>
              <a:t>In-flight calibration</a:t>
            </a:r>
          </a:p>
          <a:p>
            <a:pPr lvl="1"/>
            <a:r>
              <a:rPr lang="en-GB" dirty="0"/>
              <a:t>PICS, Rayleigh, </a:t>
            </a:r>
            <a:r>
              <a:rPr lang="en-GB" dirty="0" err="1"/>
              <a:t>Sunglint</a:t>
            </a:r>
            <a:r>
              <a:rPr lang="en-GB" dirty="0"/>
              <a:t>, Clouds, Moon, Statistics, Cross-comparison</a:t>
            </a:r>
          </a:p>
          <a:p>
            <a:r>
              <a:rPr lang="en-GB" dirty="0"/>
              <a:t>Summary and Way forward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6543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instrument characterisation for polarisation?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02920" y="933689"/>
            <a:ext cx="11541596" cy="5501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Needed for:</a:t>
            </a:r>
          </a:p>
          <a:p>
            <a:r>
              <a:rPr lang="en-GB" sz="2400" dirty="0" err="1"/>
              <a:t>Polarimeters</a:t>
            </a:r>
            <a:r>
              <a:rPr lang="en-GB" sz="2400" dirty="0"/>
              <a:t>: when the goal is to measure the polarisation from Earth-Atmosphere</a:t>
            </a:r>
          </a:p>
          <a:p>
            <a:pPr lvl="1"/>
            <a:r>
              <a:rPr lang="en-GB" sz="2000" dirty="0"/>
              <a:t>e.g. EPS-SG/3MI, CO2M/MAP, EPS/GOME-2</a:t>
            </a:r>
          </a:p>
          <a:p>
            <a:r>
              <a:rPr lang="en-GB" sz="2400" dirty="0"/>
              <a:t>Many other instruments: to quantify and/or correct when it becomes a perturbing effect </a:t>
            </a:r>
          </a:p>
          <a:p>
            <a:pPr lvl="1"/>
            <a:r>
              <a:rPr lang="en-GB" sz="2000" dirty="0"/>
              <a:t>e.g. S3/SLSTR, MTG/FCI, EPS-SG/VII…</a:t>
            </a:r>
          </a:p>
          <a:p>
            <a:endParaRPr lang="en-GB" sz="2400" dirty="0"/>
          </a:p>
          <a:p>
            <a:r>
              <a:rPr lang="en-GB" sz="2400" dirty="0"/>
              <a:t>A proper on-ground characterisation remains critical</a:t>
            </a:r>
          </a:p>
          <a:p>
            <a:pPr lvl="1"/>
            <a:r>
              <a:rPr lang="en-GB" sz="2000" dirty="0"/>
              <a:t>Contribution and support industry for the definition and analysis of ground campaigns (e.g. 3MI)</a:t>
            </a:r>
          </a:p>
          <a:p>
            <a:pPr lvl="1"/>
            <a:r>
              <a:rPr lang="en-GB" sz="2000" dirty="0"/>
              <a:t>Derivation of a polarisation model for the instrument: support the understanding and monitoring </a:t>
            </a:r>
          </a:p>
          <a:p>
            <a:pPr lvl="1"/>
            <a:endParaRPr lang="en-GB" sz="2000" dirty="0"/>
          </a:p>
          <a:p>
            <a:r>
              <a:rPr lang="en-GB" sz="2400" dirty="0"/>
              <a:t>Implementation of in-flight methodology</a:t>
            </a:r>
          </a:p>
          <a:p>
            <a:pPr lvl="1"/>
            <a:r>
              <a:rPr lang="en-GB" sz="2000" dirty="0"/>
              <a:t>Need: In-orbit verification &amp; assessment, and monitoring</a:t>
            </a:r>
          </a:p>
          <a:p>
            <a:pPr lvl="1"/>
            <a:r>
              <a:rPr lang="en-GB" sz="2000" dirty="0"/>
              <a:t>Implementation in operational systems: e.g. MICMICS (EUM), MUSCLE (CNES)…</a:t>
            </a:r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0589782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Polarisation – A different vision of the Earth-Atmosphere</a:t>
            </a:r>
          </a:p>
        </p:txBody>
      </p:sp>
      <p:sp>
        <p:nvSpPr>
          <p:cNvPr id="5" name="TextBox 9"/>
          <p:cNvSpPr txBox="1"/>
          <p:nvPr/>
        </p:nvSpPr>
        <p:spPr>
          <a:xfrm>
            <a:off x="4341971" y="694594"/>
            <a:ext cx="419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002569"/>
                </a:solidFill>
                <a:latin typeface="Tahoma"/>
              </a:rPr>
              <a:t>Level 1 TOA reflectance (RGB)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63458" y="1385327"/>
            <a:ext cx="117987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3MI simulated observation</a:t>
            </a:r>
          </a:p>
          <a:p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r>
              <a:rPr lang="en-GB" sz="14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R=865nm</a:t>
            </a:r>
          </a:p>
          <a:p>
            <a:r>
              <a:rPr lang="en-GB" sz="14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G=670nm</a:t>
            </a:r>
          </a:p>
          <a:p>
            <a:r>
              <a:rPr lang="en-GB" sz="14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B=443nm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43" y="1385327"/>
            <a:ext cx="5723234" cy="2600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7528" y="993737"/>
            <a:ext cx="195277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Polarized light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71581" y="993737"/>
            <a:ext cx="1782860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Natural light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97915" y="4787965"/>
            <a:ext cx="7215437" cy="461665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Measure     =     Natural light     +     MM * Polarized Light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3582" y="4160102"/>
            <a:ext cx="8722260" cy="2382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28254" lvl="0" indent="-328254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400" b="0" kern="0" spc="-100" dirty="0">
                <a:solidFill>
                  <a:srgbClr val="38484E"/>
                </a:solidFill>
                <a:latin typeface="Bahnschrift Light"/>
                <a:ea typeface="Roboto" panose="02000000000000000000" pitchFamily="2" charset="0"/>
                <a:cs typeface="Arial" pitchFamily="34" charset="0"/>
              </a:rPr>
              <a:t>Qualitatively:</a:t>
            </a:r>
          </a:p>
          <a:p>
            <a:pPr marL="328254" lvl="0" indent="-328254">
              <a:spcBef>
                <a:spcPct val="20000"/>
              </a:spcBef>
              <a:buFont typeface="Arial" pitchFamily="34" charset="0"/>
              <a:buChar char="•"/>
            </a:pPr>
            <a:endParaRPr lang="en-GB" sz="2400" b="0" kern="0" spc="-100" dirty="0">
              <a:solidFill>
                <a:srgbClr val="38484E"/>
              </a:solidFill>
              <a:latin typeface="Bahnschrift Light"/>
              <a:ea typeface="Roboto" panose="02000000000000000000" pitchFamily="2" charset="0"/>
              <a:cs typeface="Arial" pitchFamily="34" charset="0"/>
            </a:endParaRPr>
          </a:p>
          <a:p>
            <a:pPr lvl="1">
              <a:spcBef>
                <a:spcPct val="20000"/>
              </a:spcBef>
            </a:pPr>
            <a:endParaRPr lang="en-GB" sz="2400" b="0" kern="0" spc="-100" dirty="0">
              <a:solidFill>
                <a:srgbClr val="38484E"/>
              </a:solidFill>
              <a:latin typeface="Bahnschrift Light"/>
              <a:ea typeface="Roboto" panose="02000000000000000000" pitchFamily="2" charset="0"/>
              <a:cs typeface="Arial" pitchFamily="34" charset="0"/>
            </a:endParaRPr>
          </a:p>
          <a:p>
            <a:pPr lvl="1">
              <a:spcBef>
                <a:spcPct val="20000"/>
              </a:spcBef>
            </a:pPr>
            <a:r>
              <a:rPr lang="en-GB" sz="2000" b="0" kern="0" spc="-100" dirty="0">
                <a:solidFill>
                  <a:srgbClr val="38484E"/>
                </a:solidFill>
                <a:latin typeface="Bahnschrift Light"/>
                <a:ea typeface="Roboto" panose="02000000000000000000" pitchFamily="2" charset="0"/>
                <a:cs typeface="Arial" pitchFamily="34" charset="0"/>
              </a:rPr>
              <a:t>where MM is the Mueller Matrix = the instrumental sensitivity to the polarisation</a:t>
            </a:r>
          </a:p>
          <a:p>
            <a:pPr marL="1257300" lvl="2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800" b="0" kern="0" spc="-100" dirty="0">
                <a:solidFill>
                  <a:srgbClr val="38484E"/>
                </a:solidFill>
                <a:latin typeface="Bahnschrift Light"/>
                <a:ea typeface="Roboto" panose="02000000000000000000" pitchFamily="2" charset="0"/>
                <a:cs typeface="Arial" pitchFamily="34" charset="0"/>
              </a:rPr>
              <a:t>MM to be maximised/optimised for a </a:t>
            </a:r>
            <a:r>
              <a:rPr lang="en-GB" sz="1800" b="0" kern="0" spc="-100" dirty="0" err="1">
                <a:solidFill>
                  <a:srgbClr val="38484E"/>
                </a:solidFill>
                <a:latin typeface="Bahnschrift Light"/>
                <a:ea typeface="Roboto" panose="02000000000000000000" pitchFamily="2" charset="0"/>
                <a:cs typeface="Arial" pitchFamily="34" charset="0"/>
              </a:rPr>
              <a:t>polarimeter</a:t>
            </a:r>
            <a:endParaRPr lang="en-GB" sz="1800" b="0" kern="0" spc="-100" dirty="0">
              <a:solidFill>
                <a:srgbClr val="38484E"/>
              </a:solidFill>
              <a:latin typeface="Bahnschrift Light"/>
              <a:ea typeface="Roboto" panose="02000000000000000000" pitchFamily="2" charset="0"/>
              <a:cs typeface="Arial" pitchFamily="34" charset="0"/>
            </a:endParaRPr>
          </a:p>
          <a:p>
            <a:pPr marL="1257300" lvl="2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800" b="0" kern="0" spc="-100" dirty="0">
                <a:solidFill>
                  <a:srgbClr val="38484E"/>
                </a:solidFill>
                <a:latin typeface="Bahnschrift Light"/>
                <a:ea typeface="Roboto" panose="02000000000000000000" pitchFamily="2" charset="0"/>
                <a:cs typeface="Arial" pitchFamily="34" charset="0"/>
              </a:rPr>
              <a:t>MM to be minimised for a non-</a:t>
            </a:r>
            <a:r>
              <a:rPr lang="en-GB" sz="1800" b="0" kern="0" spc="-100" dirty="0" err="1">
                <a:solidFill>
                  <a:srgbClr val="38484E"/>
                </a:solidFill>
                <a:latin typeface="Bahnschrift Light"/>
                <a:ea typeface="Roboto" panose="02000000000000000000" pitchFamily="2" charset="0"/>
                <a:cs typeface="Arial" pitchFamily="34" charset="0"/>
              </a:rPr>
              <a:t>polarimeter</a:t>
            </a:r>
            <a:r>
              <a:rPr lang="en-GB" sz="1800" b="0" kern="0" spc="-100" dirty="0">
                <a:solidFill>
                  <a:srgbClr val="38484E"/>
                </a:solidFill>
                <a:latin typeface="Bahnschrift Light"/>
                <a:ea typeface="Roboto" panose="02000000000000000000" pitchFamily="2" charset="0"/>
                <a:cs typeface="Arial" pitchFamily="34" charset="0"/>
              </a:rPr>
              <a:t> instrument</a:t>
            </a:r>
          </a:p>
        </p:txBody>
      </p:sp>
    </p:spTree>
    <p:extLst>
      <p:ext uri="{BB962C8B-B14F-4D97-AF65-F5344CB8AC3E}">
        <p14:creationId xmlns:p14="http://schemas.microsoft.com/office/powerpoint/2010/main" val="3746532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Polarimeters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5054" y="1139429"/>
            <a:ext cx="7150482" cy="5262675"/>
          </a:xfrm>
        </p:spPr>
        <p:txBody>
          <a:bodyPr>
            <a:normAutofit/>
          </a:bodyPr>
          <a:lstStyle/>
          <a:p>
            <a:r>
              <a:rPr lang="en-GB" sz="2400" dirty="0"/>
              <a:t>Increasing suite of flying instruments</a:t>
            </a:r>
          </a:p>
          <a:p>
            <a:r>
              <a:rPr lang="en-GB" sz="2400" dirty="0"/>
              <a:t>Long-term provision of </a:t>
            </a:r>
            <a:r>
              <a:rPr lang="en-GB" sz="2400" dirty="0" err="1"/>
              <a:t>polarimetric</a:t>
            </a:r>
            <a:r>
              <a:rPr lang="en-GB" sz="2400" dirty="0"/>
              <a:t> measurements coming</a:t>
            </a:r>
          </a:p>
          <a:p>
            <a:r>
              <a:rPr lang="en-GB" sz="2400" dirty="0"/>
              <a:t>In this context, need for evaluation and monitoring of the performance</a:t>
            </a:r>
          </a:p>
          <a:p>
            <a:r>
              <a:rPr lang="en-GB" sz="2400" dirty="0"/>
              <a:t>Maybe also harmonisation</a:t>
            </a:r>
          </a:p>
          <a:p>
            <a:r>
              <a:rPr lang="en-GB" sz="2400" dirty="0"/>
              <a:t>Polarimetry = performance differs from more classical imagers</a:t>
            </a:r>
          </a:p>
          <a:p>
            <a:pPr lvl="1"/>
            <a:r>
              <a:rPr lang="en-GB" sz="2000" dirty="0"/>
              <a:t>Specific needs &amp; methodologies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09053" y="6372608"/>
            <a:ext cx="4552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Non-exhaustive list (Dubovik et al, 2019; WMO-OSCAR database)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896" y="650504"/>
            <a:ext cx="3899257" cy="578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35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radiometry to polarisation…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0357" y="852934"/>
            <a:ext cx="10542611" cy="5842833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General concept: from N measurements through polarisers </a:t>
            </a:r>
            <a:r>
              <a:rPr lang="en-GB" sz="2000" dirty="0">
                <a:sym typeface="Wingdings" panose="05000000000000000000" pitchFamily="2" charset="2"/>
              </a:rPr>
              <a:t> I/Q/U Stokes vector</a:t>
            </a:r>
            <a:endParaRPr lang="en-GB" sz="2000" dirty="0"/>
          </a:p>
          <a:p>
            <a:r>
              <a:rPr lang="en-GB" sz="2000" dirty="0"/>
              <a:t>From (</a:t>
            </a:r>
            <a:r>
              <a:rPr lang="el-GR" sz="2000" dirty="0"/>
              <a:t>Σ</a:t>
            </a:r>
            <a:r>
              <a:rPr lang="en-GB" sz="2000" dirty="0"/>
              <a:t> </a:t>
            </a:r>
            <a:r>
              <a:rPr lang="en-GB" sz="2000" dirty="0" err="1"/>
              <a:t>X</a:t>
            </a:r>
            <a:r>
              <a:rPr lang="en-GB" sz="2000" baseline="-25000" dirty="0" err="1"/>
              <a:t>n</a:t>
            </a:r>
            <a:r>
              <a:rPr lang="en-GB" sz="2000" dirty="0"/>
              <a:t>) to I/Q/U: the Mueller matrix describes the instrumental response	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endParaRPr lang="en-GB" sz="1800" dirty="0"/>
          </a:p>
          <a:p>
            <a:endParaRPr lang="en-GB" sz="1400" dirty="0"/>
          </a:p>
          <a:p>
            <a:endParaRPr lang="en-GB" sz="16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Qualitatively (perfect system -60°/0°/60°):</a:t>
            </a:r>
          </a:p>
          <a:p>
            <a:pPr lvl="1"/>
            <a:r>
              <a:rPr lang="en-GB" sz="1800" dirty="0"/>
              <a:t>I   = (X</a:t>
            </a:r>
            <a:r>
              <a:rPr lang="en-GB" sz="1800" baseline="-25000" dirty="0"/>
              <a:t>1</a:t>
            </a:r>
            <a:r>
              <a:rPr lang="en-GB" sz="1800" dirty="0"/>
              <a:t> + X</a:t>
            </a:r>
            <a:r>
              <a:rPr lang="en-GB" sz="1800" baseline="-25000" dirty="0"/>
              <a:t>2</a:t>
            </a:r>
            <a:r>
              <a:rPr lang="en-GB" sz="1800" dirty="0"/>
              <a:t> + X</a:t>
            </a:r>
            <a:r>
              <a:rPr lang="en-GB" sz="1800" baseline="-25000" dirty="0"/>
              <a:t>3</a:t>
            </a:r>
            <a:r>
              <a:rPr lang="en-GB" sz="1800" dirty="0"/>
              <a:t>)/3			</a:t>
            </a:r>
            <a:r>
              <a:rPr lang="en-GB" sz="1800" dirty="0">
                <a:sym typeface="Wingdings" panose="05000000000000000000" pitchFamily="2" charset="2"/>
              </a:rPr>
              <a:t> average</a:t>
            </a:r>
            <a:endParaRPr lang="en-GB" sz="1800" dirty="0"/>
          </a:p>
          <a:p>
            <a:pPr lvl="1"/>
            <a:r>
              <a:rPr lang="en-GB" sz="1800" dirty="0" err="1"/>
              <a:t>Ip</a:t>
            </a:r>
            <a:r>
              <a:rPr lang="en-GB" sz="1800" dirty="0"/>
              <a:t> ~ </a:t>
            </a:r>
            <a:r>
              <a:rPr lang="fr-FR" altLang="en-US" sz="1800" dirty="0">
                <a:solidFill>
                  <a:srgbClr val="002569"/>
                </a:solidFill>
              </a:rPr>
              <a:t>√</a:t>
            </a:r>
            <a:r>
              <a:rPr lang="en-GB" sz="1800" dirty="0"/>
              <a:t>( (X</a:t>
            </a:r>
            <a:r>
              <a:rPr lang="en-GB" sz="1800" baseline="-25000" dirty="0"/>
              <a:t>1</a:t>
            </a:r>
            <a:r>
              <a:rPr lang="en-GB" sz="1800" dirty="0"/>
              <a:t>-X</a:t>
            </a:r>
            <a:r>
              <a:rPr lang="en-GB" sz="1800" baseline="-25000" dirty="0"/>
              <a:t>2</a:t>
            </a:r>
            <a:r>
              <a:rPr lang="en-GB" sz="1800" dirty="0"/>
              <a:t>)² + (X</a:t>
            </a:r>
            <a:r>
              <a:rPr lang="en-GB" sz="1800" baseline="-25000" dirty="0"/>
              <a:t>1</a:t>
            </a:r>
            <a:r>
              <a:rPr lang="en-GB" sz="1800" dirty="0"/>
              <a:t>-X</a:t>
            </a:r>
            <a:r>
              <a:rPr lang="en-GB" sz="1800" baseline="-25000" dirty="0"/>
              <a:t>3</a:t>
            </a:r>
            <a:r>
              <a:rPr lang="en-GB" sz="1800" dirty="0"/>
              <a:t>)² + (X</a:t>
            </a:r>
            <a:r>
              <a:rPr lang="en-GB" sz="1800" baseline="-25000" dirty="0"/>
              <a:t>3</a:t>
            </a:r>
            <a:r>
              <a:rPr lang="en-GB" sz="1800" dirty="0"/>
              <a:t>-X</a:t>
            </a:r>
            <a:r>
              <a:rPr lang="en-GB" sz="1800" baseline="-25000" dirty="0"/>
              <a:t>2</a:t>
            </a:r>
            <a:r>
              <a:rPr lang="en-GB" sz="1800" dirty="0"/>
              <a:t>)² )	</a:t>
            </a:r>
            <a:r>
              <a:rPr lang="en-GB" sz="1800" dirty="0">
                <a:sym typeface="Wingdings" panose="05000000000000000000" pitchFamily="2" charset="2"/>
              </a:rPr>
              <a:t> quadratic sum of differences</a:t>
            </a:r>
            <a:endParaRPr lang="en-GB" sz="1800" dirty="0"/>
          </a:p>
        </p:txBody>
      </p:sp>
      <p:pic>
        <p:nvPicPr>
          <p:cNvPr id="19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314" y="3763500"/>
            <a:ext cx="2066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593" y="2754310"/>
            <a:ext cx="21240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118" y="1832075"/>
            <a:ext cx="2066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0"/>
          <p:cNvSpPr txBox="1">
            <a:spLocks noChangeArrowheads="1"/>
          </p:cNvSpPr>
          <p:nvPr/>
        </p:nvSpPr>
        <p:spPr bwMode="auto">
          <a:xfrm>
            <a:off x="9289215" y="1779078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</a:rPr>
              <a:t>U</a:t>
            </a:r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7872155" y="2825747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</a:rPr>
              <a:t>Q</a:t>
            </a:r>
          </a:p>
        </p:txBody>
      </p:sp>
      <p:sp>
        <p:nvSpPr>
          <p:cNvPr id="24" name="Text Box 42"/>
          <p:cNvSpPr txBox="1">
            <a:spLocks noChangeArrowheads="1"/>
          </p:cNvSpPr>
          <p:nvPr/>
        </p:nvSpPr>
        <p:spPr bwMode="auto">
          <a:xfrm>
            <a:off x="6706777" y="37571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</a:rPr>
              <a:t>I</a:t>
            </a:r>
          </a:p>
        </p:txBody>
      </p:sp>
      <p:pic>
        <p:nvPicPr>
          <p:cNvPr id="11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692534"/>
            <a:ext cx="20574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2700596"/>
            <a:ext cx="21717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3708659"/>
            <a:ext cx="20574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2360613" y="1981459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</a:rPr>
              <a:t>X1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792413" y="2916496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</a:rPr>
              <a:t>X2</a:t>
            </a:r>
          </a:p>
        </p:txBody>
      </p:sp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3081338" y="3781684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</a:rPr>
              <a:t>X3</a:t>
            </a:r>
          </a:p>
        </p:txBody>
      </p:sp>
      <p:pic>
        <p:nvPicPr>
          <p:cNvPr id="25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4"/>
          <a:stretch>
            <a:fillRect/>
          </a:stretch>
        </p:blipFill>
        <p:spPr bwMode="auto">
          <a:xfrm>
            <a:off x="4250467" y="2801112"/>
            <a:ext cx="18510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44"/>
          <p:cNvSpPr>
            <a:spLocks noChangeShapeType="1"/>
          </p:cNvSpPr>
          <p:nvPr/>
        </p:nvSpPr>
        <p:spPr bwMode="auto">
          <a:xfrm>
            <a:off x="4323492" y="2512187"/>
            <a:ext cx="1800225" cy="0"/>
          </a:xfrm>
          <a:prstGeom prst="line">
            <a:avLst/>
          </a:prstGeom>
          <a:noFill/>
          <a:ln w="76200" cmpd="tri">
            <a:solidFill>
              <a:srgbClr val="0000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Rectangle 46"/>
          <p:cNvSpPr>
            <a:spLocks noChangeArrowheads="1"/>
          </p:cNvSpPr>
          <p:nvPr/>
        </p:nvSpPr>
        <p:spPr bwMode="auto">
          <a:xfrm>
            <a:off x="4179030" y="1937512"/>
            <a:ext cx="26068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rgbClr val="09367A"/>
                </a:solidFill>
              </a:rPr>
              <a:t>from [X</a:t>
            </a:r>
            <a:r>
              <a:rPr lang="en-US" altLang="en-US" sz="1800" b="1" baseline="-25000" dirty="0">
                <a:solidFill>
                  <a:srgbClr val="09367A"/>
                </a:solidFill>
              </a:rPr>
              <a:t>1</a:t>
            </a:r>
            <a:r>
              <a:rPr lang="en-US" altLang="en-US" sz="1800" b="1" dirty="0">
                <a:solidFill>
                  <a:srgbClr val="09367A"/>
                </a:solidFill>
              </a:rPr>
              <a:t>X</a:t>
            </a:r>
            <a:r>
              <a:rPr lang="en-US" altLang="en-US" sz="1800" b="1" baseline="-25000" dirty="0">
                <a:solidFill>
                  <a:srgbClr val="09367A"/>
                </a:solidFill>
              </a:rPr>
              <a:t>2</a:t>
            </a:r>
            <a:r>
              <a:rPr lang="en-US" altLang="en-US" sz="1800" b="1" dirty="0">
                <a:solidFill>
                  <a:srgbClr val="09367A"/>
                </a:solidFill>
              </a:rPr>
              <a:t>X</a:t>
            </a:r>
            <a:r>
              <a:rPr lang="en-US" altLang="en-US" sz="1800" b="1" baseline="-25000" dirty="0">
                <a:solidFill>
                  <a:srgbClr val="09367A"/>
                </a:solidFill>
              </a:rPr>
              <a:t>3</a:t>
            </a:r>
            <a:r>
              <a:rPr lang="en-US" altLang="en-US" sz="1800" b="1" dirty="0">
                <a:solidFill>
                  <a:srgbClr val="09367A"/>
                </a:solidFill>
              </a:rPr>
              <a:t>] to [IQU]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561" y="4220239"/>
            <a:ext cx="2857808" cy="1428904"/>
          </a:xfrm>
          <a:prstGeom prst="rect">
            <a:avLst/>
          </a:prstGeom>
        </p:spPr>
      </p:pic>
      <p:sp>
        <p:nvSpPr>
          <p:cNvPr id="29" name="Text Box 42"/>
          <p:cNvSpPr txBox="1">
            <a:spLocks noChangeArrowheads="1"/>
          </p:cNvSpPr>
          <p:nvPr/>
        </p:nvSpPr>
        <p:spPr bwMode="auto">
          <a:xfrm>
            <a:off x="4465150" y="4012275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</a:rPr>
              <a:t>I</a:t>
            </a:r>
          </a:p>
        </p:txBody>
      </p:sp>
      <p:sp>
        <p:nvSpPr>
          <p:cNvPr id="30" name="Text Box 42"/>
          <p:cNvSpPr txBox="1">
            <a:spLocks noChangeArrowheads="1"/>
          </p:cNvSpPr>
          <p:nvPr/>
        </p:nvSpPr>
        <p:spPr bwMode="auto">
          <a:xfrm>
            <a:off x="5231048" y="3763500"/>
            <a:ext cx="1099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en-US" sz="1800" b="0" kern="0" dirty="0" err="1">
                <a:solidFill>
                  <a:srgbClr val="002569"/>
                </a:solidFill>
              </a:rPr>
              <a:t>Ip</a:t>
            </a:r>
            <a:r>
              <a:rPr lang="fr-FR" altLang="en-US" sz="1800" b="0" kern="0" dirty="0">
                <a:solidFill>
                  <a:srgbClr val="002569"/>
                </a:solidFill>
              </a:rPr>
              <a:t> =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en-US" sz="1800" b="0" kern="0" dirty="0">
                <a:solidFill>
                  <a:srgbClr val="002569"/>
                </a:solidFill>
              </a:rPr>
              <a:t>√(Q²+U²)</a:t>
            </a:r>
            <a:endParaRPr kumimoji="0" lang="fr-FR" altLang="en-US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297461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 – specific needs for polarisation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0357" y="911924"/>
            <a:ext cx="10542611" cy="5646192"/>
          </a:xfrm>
        </p:spPr>
        <p:txBody>
          <a:bodyPr>
            <a:normAutofit fontScale="55000" lnSpcReduction="20000"/>
          </a:bodyPr>
          <a:lstStyle/>
          <a:p>
            <a:r>
              <a:rPr lang="en-GB" sz="4000" dirty="0"/>
              <a:t>Qualitatively (perfect system -60°/0°/60°):</a:t>
            </a:r>
          </a:p>
          <a:p>
            <a:pPr lvl="1"/>
            <a:r>
              <a:rPr lang="en-GB" sz="3600" dirty="0"/>
              <a:t>I   = (X</a:t>
            </a:r>
            <a:r>
              <a:rPr lang="en-GB" sz="3600" baseline="-25000" dirty="0"/>
              <a:t>1</a:t>
            </a:r>
            <a:r>
              <a:rPr lang="en-GB" sz="3600" dirty="0"/>
              <a:t> + X</a:t>
            </a:r>
            <a:r>
              <a:rPr lang="en-GB" sz="3600" baseline="-25000" dirty="0"/>
              <a:t>2</a:t>
            </a:r>
            <a:r>
              <a:rPr lang="en-GB" sz="3600" dirty="0"/>
              <a:t> + X</a:t>
            </a:r>
            <a:r>
              <a:rPr lang="en-GB" sz="3600" baseline="-25000" dirty="0"/>
              <a:t>3</a:t>
            </a:r>
            <a:r>
              <a:rPr lang="en-GB" sz="3600" dirty="0"/>
              <a:t>)/3			</a:t>
            </a:r>
            <a:r>
              <a:rPr lang="en-GB" sz="3600" dirty="0">
                <a:sym typeface="Wingdings" panose="05000000000000000000" pitchFamily="2" charset="2"/>
              </a:rPr>
              <a:t> average</a:t>
            </a:r>
            <a:endParaRPr lang="en-GB" sz="3600" dirty="0"/>
          </a:p>
          <a:p>
            <a:pPr lvl="1"/>
            <a:r>
              <a:rPr lang="en-GB" sz="3600" dirty="0" err="1"/>
              <a:t>Ip</a:t>
            </a:r>
            <a:r>
              <a:rPr lang="en-GB" sz="3600" dirty="0"/>
              <a:t> ~ </a:t>
            </a:r>
            <a:r>
              <a:rPr lang="fr-FR" altLang="en-US" sz="3600" dirty="0">
                <a:solidFill>
                  <a:srgbClr val="002569"/>
                </a:solidFill>
              </a:rPr>
              <a:t>√</a:t>
            </a:r>
            <a:r>
              <a:rPr lang="en-GB" sz="3600" dirty="0"/>
              <a:t>( (X</a:t>
            </a:r>
            <a:r>
              <a:rPr lang="en-GB" sz="3600" baseline="-25000" dirty="0"/>
              <a:t>1</a:t>
            </a:r>
            <a:r>
              <a:rPr lang="en-GB" sz="3600" dirty="0"/>
              <a:t>-X</a:t>
            </a:r>
            <a:r>
              <a:rPr lang="en-GB" sz="3600" baseline="-25000" dirty="0"/>
              <a:t>2</a:t>
            </a:r>
            <a:r>
              <a:rPr lang="en-GB" sz="3600" dirty="0"/>
              <a:t>)² + (X</a:t>
            </a:r>
            <a:r>
              <a:rPr lang="en-GB" sz="3600" baseline="-25000" dirty="0"/>
              <a:t>1</a:t>
            </a:r>
            <a:r>
              <a:rPr lang="en-GB" sz="3600" dirty="0"/>
              <a:t>-X</a:t>
            </a:r>
            <a:r>
              <a:rPr lang="en-GB" sz="3600" baseline="-25000" dirty="0"/>
              <a:t>3</a:t>
            </a:r>
            <a:r>
              <a:rPr lang="en-GB" sz="3600" dirty="0"/>
              <a:t>)² + (X</a:t>
            </a:r>
            <a:r>
              <a:rPr lang="en-GB" sz="3600" baseline="-25000" dirty="0"/>
              <a:t>3</a:t>
            </a:r>
            <a:r>
              <a:rPr lang="en-GB" sz="3600" dirty="0"/>
              <a:t>-X</a:t>
            </a:r>
            <a:r>
              <a:rPr lang="en-GB" sz="3600" baseline="-25000" dirty="0"/>
              <a:t>2</a:t>
            </a:r>
            <a:r>
              <a:rPr lang="en-GB" sz="3600" dirty="0"/>
              <a:t>)² )	</a:t>
            </a:r>
            <a:r>
              <a:rPr lang="en-GB" sz="3600" dirty="0">
                <a:sym typeface="Wingdings" panose="05000000000000000000" pitchFamily="2" charset="2"/>
              </a:rPr>
              <a:t> quadratic sum of differences</a:t>
            </a:r>
            <a:endParaRPr lang="en-GB" sz="3600" dirty="0"/>
          </a:p>
          <a:p>
            <a:pPr lvl="4"/>
            <a:endParaRPr lang="en-GB" sz="2500" dirty="0"/>
          </a:p>
          <a:p>
            <a:r>
              <a:rPr lang="en-GB" sz="4000" dirty="0"/>
              <a:t>The needs for polarisation are:</a:t>
            </a:r>
          </a:p>
          <a:p>
            <a:pPr marL="562722" lvl="1" indent="0">
              <a:buNone/>
            </a:pPr>
            <a:r>
              <a:rPr lang="en-GB" sz="3600" dirty="0"/>
              <a:t>1/ I requires the usual effort for characterisation, including absolute</a:t>
            </a:r>
          </a:p>
          <a:p>
            <a:pPr marL="562722" lvl="1" indent="0">
              <a:buNone/>
            </a:pPr>
            <a:r>
              <a:rPr lang="en-GB" sz="3600" dirty="0"/>
              <a:t>2/ Q, U, and Ip require additional efforts (but not that much absolute) </a:t>
            </a:r>
            <a:r>
              <a:rPr lang="en-GB" sz="3600" dirty="0">
                <a:sym typeface="Wingdings" panose="05000000000000000000" pitchFamily="2" charset="2"/>
              </a:rPr>
              <a:t> system performance</a:t>
            </a:r>
            <a:endParaRPr lang="en-GB" sz="3600" dirty="0"/>
          </a:p>
          <a:p>
            <a:pPr lvl="3"/>
            <a:endParaRPr lang="en-GB" sz="1500" dirty="0"/>
          </a:p>
          <a:p>
            <a:pPr lvl="1">
              <a:buFont typeface="Wingdings" panose="05000000000000000000" pitchFamily="2" charset="2"/>
              <a:buChar char="è"/>
            </a:pPr>
            <a:r>
              <a:rPr lang="en-GB" sz="3400" b="1" u="sng" dirty="0">
                <a:solidFill>
                  <a:srgbClr val="FF0000"/>
                </a:solidFill>
              </a:rPr>
              <a:t>Harmonisation of </a:t>
            </a:r>
            <a:r>
              <a:rPr lang="en-GB" sz="3400" b="1" u="sng" dirty="0" err="1">
                <a:solidFill>
                  <a:srgbClr val="FF0000"/>
                </a:solidFill>
              </a:rPr>
              <a:t>X</a:t>
            </a:r>
            <a:r>
              <a:rPr lang="en-GB" sz="3400" b="1" u="sng" baseline="-25000" dirty="0" err="1">
                <a:solidFill>
                  <a:srgbClr val="FF0000"/>
                </a:solidFill>
              </a:rPr>
              <a:t>n</a:t>
            </a:r>
            <a:r>
              <a:rPr lang="en-GB" sz="3400" dirty="0"/>
              <a:t> components in term of radiometry:</a:t>
            </a:r>
          </a:p>
          <a:p>
            <a:pPr marL="1071563" lvl="2" indent="0">
              <a:buNone/>
            </a:pPr>
            <a:r>
              <a:rPr lang="en-GB" sz="3000" dirty="0"/>
              <a:t>Impacted by the radiometric artefacts correction (Non-Linearity, Flat-Field, </a:t>
            </a:r>
            <a:r>
              <a:rPr lang="en-GB" sz="3000" dirty="0" err="1"/>
              <a:t>DarkCurrent</a:t>
            </a:r>
            <a:r>
              <a:rPr lang="en-GB" sz="3000" dirty="0"/>
              <a:t>, </a:t>
            </a:r>
            <a:r>
              <a:rPr lang="en-GB" sz="3000" dirty="0" err="1"/>
              <a:t>StrayLight</a:t>
            </a:r>
            <a:r>
              <a:rPr lang="en-GB" sz="3000" dirty="0"/>
              <a:t>…) +</a:t>
            </a:r>
          </a:p>
          <a:p>
            <a:pPr marL="1071563" lvl="2" indent="0">
              <a:buNone/>
            </a:pPr>
            <a:r>
              <a:rPr lang="en-GB" sz="3000" dirty="0"/>
              <a:t>	inter-calibration of </a:t>
            </a:r>
            <a:r>
              <a:rPr lang="en-GB" sz="3000" dirty="0" err="1"/>
              <a:t>X</a:t>
            </a:r>
            <a:r>
              <a:rPr lang="en-GB" sz="3000" baseline="-25000" dirty="0" err="1"/>
              <a:t>n</a:t>
            </a:r>
            <a:r>
              <a:rPr lang="en-GB" sz="3000" dirty="0"/>
              <a:t> components + geometrical co-registration</a:t>
            </a:r>
          </a:p>
          <a:p>
            <a:pPr marL="1071563" lvl="2" indent="0">
              <a:buNone/>
            </a:pPr>
            <a:r>
              <a:rPr lang="en-GB" sz="3000" dirty="0"/>
              <a:t>Note: when no incoming polarisation </a:t>
            </a:r>
            <a:r>
              <a:rPr lang="en-GB" sz="3000" dirty="0">
                <a:sym typeface="Wingdings" panose="05000000000000000000" pitchFamily="2" charset="2"/>
              </a:rPr>
              <a:t> no differences should be observed between </a:t>
            </a:r>
            <a:r>
              <a:rPr lang="en-GB" sz="3000" dirty="0" err="1"/>
              <a:t>X</a:t>
            </a:r>
            <a:r>
              <a:rPr lang="en-GB" sz="3000" baseline="-25000" dirty="0" err="1"/>
              <a:t>n</a:t>
            </a:r>
            <a:r>
              <a:rPr lang="en-GB" sz="3000" dirty="0"/>
              <a:t> components</a:t>
            </a:r>
          </a:p>
          <a:p>
            <a:pPr marL="1071563" lvl="2" indent="0">
              <a:buNone/>
            </a:pPr>
            <a:endParaRPr lang="en-GB" sz="2500" dirty="0"/>
          </a:p>
          <a:p>
            <a:pPr lvl="1">
              <a:buFont typeface="Wingdings" panose="05000000000000000000" pitchFamily="2" charset="2"/>
              <a:buChar char="è"/>
            </a:pPr>
            <a:r>
              <a:rPr lang="en-GB" sz="3400" dirty="0"/>
              <a:t>Accurate knowledge of the </a:t>
            </a:r>
            <a:r>
              <a:rPr lang="en-GB" sz="3400" dirty="0" err="1"/>
              <a:t>polarimetric</a:t>
            </a:r>
            <a:r>
              <a:rPr lang="en-GB" sz="3400" dirty="0"/>
              <a:t> answer of the system </a:t>
            </a:r>
          </a:p>
          <a:p>
            <a:pPr marL="1071563" lvl="2" indent="0">
              <a:buNone/>
            </a:pPr>
            <a:r>
              <a:rPr lang="en-GB" sz="3000" dirty="0"/>
              <a:t>= </a:t>
            </a:r>
            <a:r>
              <a:rPr lang="en-GB" sz="3000" b="1" u="sng" dirty="0">
                <a:solidFill>
                  <a:srgbClr val="FF0000"/>
                </a:solidFill>
              </a:rPr>
              <a:t>Mueller matrix </a:t>
            </a:r>
            <a:r>
              <a:rPr lang="en-GB" sz="3000" dirty="0"/>
              <a:t>or the components of the </a:t>
            </a:r>
            <a:r>
              <a:rPr lang="en-GB" sz="3000" dirty="0" err="1"/>
              <a:t>polarimetric</a:t>
            </a:r>
            <a:r>
              <a:rPr lang="en-GB" sz="3000" dirty="0"/>
              <a:t> model</a:t>
            </a:r>
          </a:p>
          <a:p>
            <a:pPr marL="1125443" lvl="2" indent="0">
              <a:buNone/>
            </a:pPr>
            <a:endParaRPr lang="en-GB" sz="2500" dirty="0"/>
          </a:p>
          <a:p>
            <a:pPr marL="541338" lvl="2" indent="0">
              <a:buNone/>
            </a:pPr>
            <a:r>
              <a:rPr lang="en-GB" sz="3600" dirty="0"/>
              <a:t>3/ Polarisation is useful when associated with multi-directionality</a:t>
            </a:r>
          </a:p>
          <a:p>
            <a:pPr lvl="3"/>
            <a:endParaRPr lang="en-GB" sz="1500" dirty="0"/>
          </a:p>
          <a:p>
            <a:pPr lvl="1">
              <a:buFont typeface="Wingdings" panose="05000000000000000000" pitchFamily="2" charset="2"/>
              <a:buChar char="è"/>
            </a:pPr>
            <a:r>
              <a:rPr lang="en-GB" sz="3400" dirty="0"/>
              <a:t>High need of harmonisation of the “Views”</a:t>
            </a:r>
          </a:p>
          <a:p>
            <a:pPr marL="1071563" lvl="1" indent="0">
              <a:buNone/>
            </a:pPr>
            <a:r>
              <a:rPr lang="en-GB" sz="3000" dirty="0"/>
              <a:t>Impacted by the radiometric artefacts correction (NL, FF, DC, SL…), inter-calibration of views + geometrical co-registration, </a:t>
            </a:r>
            <a:r>
              <a:rPr lang="en-GB" sz="3000" dirty="0" err="1"/>
              <a:t>LineOfSight</a:t>
            </a:r>
            <a:r>
              <a:rPr lang="en-GB" sz="3000" dirty="0"/>
              <a:t> (</a:t>
            </a:r>
            <a:r>
              <a:rPr lang="en-GB" sz="3000" dirty="0" err="1"/>
              <a:t>LoS</a:t>
            </a:r>
            <a:r>
              <a:rPr lang="en-GB" sz="3000" dirty="0"/>
              <a:t>)</a:t>
            </a:r>
          </a:p>
          <a:p>
            <a:pPr lvl="1">
              <a:buFont typeface="Wingdings" panose="05000000000000000000" pitchFamily="2" charset="2"/>
              <a:buChar char="è"/>
            </a:pP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30475581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669" y="5435489"/>
            <a:ext cx="4968000" cy="1421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Polarisation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518" y="791861"/>
            <a:ext cx="11627339" cy="5262675"/>
          </a:xfrm>
        </p:spPr>
        <p:txBody>
          <a:bodyPr>
            <a:normAutofit/>
          </a:bodyPr>
          <a:lstStyle/>
          <a:p>
            <a:r>
              <a:rPr lang="en-GB" sz="2400" dirty="0"/>
              <a:t>Example with 3MI – Why a model?</a:t>
            </a:r>
          </a:p>
          <a:p>
            <a:pPr lvl="1"/>
            <a:r>
              <a:rPr lang="en-GB" sz="2000" dirty="0"/>
              <a:t>Model based on the knowledge we have of the instrumental behaviour and its sub-systems</a:t>
            </a:r>
          </a:p>
          <a:p>
            <a:pPr lvl="1"/>
            <a:r>
              <a:rPr lang="en-GB" sz="2000" dirty="0"/>
              <a:t>Small deviation from the model MM and the measured MM</a:t>
            </a:r>
          </a:p>
          <a:p>
            <a:pPr lvl="1"/>
            <a:r>
              <a:rPr lang="en-GB" sz="2000" dirty="0"/>
              <a:t>Provide an understanding of the features observed in MM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954" y="2192023"/>
            <a:ext cx="4826874" cy="1732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45268"/>
          <a:stretch/>
        </p:blipFill>
        <p:spPr>
          <a:xfrm>
            <a:off x="577908" y="2777786"/>
            <a:ext cx="5884201" cy="435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26" y="3582018"/>
            <a:ext cx="5653819" cy="10819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019851" y="3566327"/>
            <a:ext cx="1246724" cy="1118930"/>
          </a:xfrm>
          <a:prstGeom prst="rect">
            <a:avLst/>
          </a:prstGeom>
          <a:solidFill>
            <a:schemeClr val="tx1">
              <a:lumMod val="6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2916" y="3951685"/>
            <a:ext cx="2357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4/ combination </a:t>
            </a:r>
            <a:r>
              <a:rPr lang="en-GB" sz="1600" b="0" kern="100" spc="-100" dirty="0" err="1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retardance</a:t>
            </a:r>
            <a:r>
              <a:rPr lang="en-GB" sz="1600" b="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,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GB" sz="1600" b="0" kern="100" spc="-100" dirty="0">
                <a:solidFill>
                  <a:srgbClr val="FE5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optics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GB" sz="1600" b="0" kern="100" spc="-100" dirty="0">
                <a:solidFill>
                  <a:srgbClr val="0070C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&amp; polariser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375731" y="3911173"/>
            <a:ext cx="1772239" cy="816645"/>
          </a:xfrm>
          <a:prstGeom prst="rect">
            <a:avLst/>
          </a:prstGeom>
          <a:solidFill>
            <a:schemeClr val="bg1">
              <a:lumMod val="25000"/>
              <a:lumOff val="75000"/>
              <a:alpha val="3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8987" y="4770338"/>
            <a:ext cx="2345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3/ combination </a:t>
            </a:r>
            <a:r>
              <a:rPr lang="en-GB" sz="1600" b="0" kern="100" spc="-100" dirty="0" err="1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retardance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</a:t>
            </a:r>
          </a:p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	</a:t>
            </a:r>
            <a:r>
              <a:rPr lang="en-GB" sz="1600" b="0" kern="100" spc="-100" dirty="0">
                <a:solidFill>
                  <a:srgbClr val="0070C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&amp; polariser</a:t>
            </a:r>
          </a:p>
        </p:txBody>
      </p:sp>
      <p:cxnSp>
        <p:nvCxnSpPr>
          <p:cNvPr id="12" name="Elbow Connector 11"/>
          <p:cNvCxnSpPr/>
          <p:nvPr/>
        </p:nvCxnSpPr>
        <p:spPr bwMode="auto">
          <a:xfrm>
            <a:off x="3185774" y="4674734"/>
            <a:ext cx="668470" cy="288000"/>
          </a:xfrm>
          <a:prstGeom prst="bentConnector3">
            <a:avLst>
              <a:gd name="adj1" fmla="val 2933"/>
            </a:avLst>
          </a:prstGeom>
          <a:solidFill>
            <a:schemeClr val="bg2"/>
          </a:solidFill>
          <a:ln w="9525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409261" y="4788887"/>
            <a:ext cx="1109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kern="100" spc="-100" dirty="0">
                <a:solidFill>
                  <a:schemeClr val="bg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1/ polariser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8202" y="4788887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2/ optics</a:t>
            </a:r>
          </a:p>
        </p:txBody>
      </p:sp>
      <p:cxnSp>
        <p:nvCxnSpPr>
          <p:cNvPr id="17" name="Elbow Connector 16"/>
          <p:cNvCxnSpPr/>
          <p:nvPr/>
        </p:nvCxnSpPr>
        <p:spPr bwMode="auto">
          <a:xfrm rot="16200000" flipH="1">
            <a:off x="4397810" y="3953344"/>
            <a:ext cx="409775" cy="317634"/>
          </a:xfrm>
          <a:prstGeom prst="bentConnector3">
            <a:avLst>
              <a:gd name="adj1" fmla="val 100388"/>
            </a:avLst>
          </a:prstGeom>
          <a:solidFill>
            <a:schemeClr val="bg2"/>
          </a:solidFill>
          <a:ln w="9525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Elbow Connector 21"/>
          <p:cNvCxnSpPr/>
          <p:nvPr/>
        </p:nvCxnSpPr>
        <p:spPr bwMode="auto">
          <a:xfrm>
            <a:off x="1854581" y="4591372"/>
            <a:ext cx="0" cy="288000"/>
          </a:xfrm>
          <a:prstGeom prst="bentConnector3">
            <a:avLst>
              <a:gd name="adj1" fmla="val 2933"/>
            </a:avLst>
          </a:prstGeom>
          <a:solidFill>
            <a:schemeClr val="bg2"/>
          </a:solidFill>
          <a:ln w="9525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Elbow Connector 23"/>
          <p:cNvCxnSpPr/>
          <p:nvPr/>
        </p:nvCxnSpPr>
        <p:spPr bwMode="auto">
          <a:xfrm>
            <a:off x="1171237" y="4615956"/>
            <a:ext cx="0" cy="288000"/>
          </a:xfrm>
          <a:prstGeom prst="bentConnector3">
            <a:avLst>
              <a:gd name="adj1" fmla="val 2933"/>
            </a:avLst>
          </a:prstGeom>
          <a:solidFill>
            <a:schemeClr val="bg2"/>
          </a:solidFill>
          <a:ln w="9525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863086" y="5678667"/>
                <a:ext cx="4273767" cy="461665"/>
              </a:xfrm>
              <a:prstGeom prst="rect">
                <a:avLst/>
              </a:prstGeom>
              <a:solidFill>
                <a:schemeClr val="bg1">
                  <a:lumMod val="10000"/>
                  <a:lumOff val="9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sz="2400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240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GB" sz="240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240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GB" sz="240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240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086" y="5678667"/>
                <a:ext cx="4273767" cy="461665"/>
              </a:xfrm>
              <a:prstGeom prst="rect">
                <a:avLst/>
              </a:prstGeom>
              <a:blipFill>
                <a:blip r:embed="rId6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8343" y="3985625"/>
            <a:ext cx="5004000" cy="143466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34733" y="5494001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08186" y="549400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549040" y="5494001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42954" y="4062262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916407" y="4062262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557261" y="4062262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6678440" y="5900648"/>
                <a:ext cx="56451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kern="100" spc="-100"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en-GB" sz="1400" i="1" kern="100" spc="-100"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 </m:t>
                          </m:r>
                          <m:r>
                            <a:rPr lang="en-GB" sz="1400" i="1" kern="100" spc="-100"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𝒎</m:t>
                          </m:r>
                        </m:e>
                        <m:sub>
                          <m:r>
                            <a:rPr lang="en-GB" sz="1400" i="1" kern="100" spc="-100"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𝟏𝟑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440" y="5900648"/>
                <a:ext cx="564514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6678440" y="4556174"/>
                <a:ext cx="56451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kern="100" spc="-100" smtClean="0"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en-GB" sz="1400" i="1" kern="100" spc="-100"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 </m:t>
                          </m:r>
                          <m:r>
                            <a:rPr lang="en-GB" sz="1400" i="1" kern="100" spc="-100"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𝒎</m:t>
                          </m:r>
                        </m:e>
                        <m:sub>
                          <m:r>
                            <a:rPr lang="en-GB" sz="1400" i="1" kern="100" spc="-100"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𝟏</m:t>
                          </m:r>
                          <m:r>
                            <a:rPr lang="en-GB" sz="1400" b="1" i="1" kern="100" spc="-100" smtClean="0"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440" y="4556174"/>
                <a:ext cx="564514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1871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/>
      <p:bldP spid="25" grpId="0" animBg="1"/>
      <p:bldP spid="28" grpId="0"/>
      <p:bldP spid="29" grpId="0"/>
      <p:bldP spid="30" grpId="0"/>
      <p:bldP spid="36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 the polarisation sensitivity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5078" y="808068"/>
            <a:ext cx="11627339" cy="5553979"/>
          </a:xfrm>
        </p:spPr>
        <p:txBody>
          <a:bodyPr>
            <a:noAutofit/>
          </a:bodyPr>
          <a:lstStyle/>
          <a:p>
            <a:r>
              <a:rPr lang="en-GB" sz="2400" dirty="0"/>
              <a:t>On-ground or In-flight, the principle remains:</a:t>
            </a:r>
          </a:p>
          <a:p>
            <a:pPr lvl="1"/>
            <a:r>
              <a:rPr lang="en-GB" sz="2000" dirty="0"/>
              <a:t>Put a reference in front of instrument (pixel) – called “analyser”</a:t>
            </a:r>
          </a:p>
          <a:p>
            <a:pPr lvl="1"/>
            <a:r>
              <a:rPr lang="en-GB" sz="2000" dirty="0"/>
              <a:t>Analyse the behaviour of the signal</a:t>
            </a:r>
          </a:p>
          <a:p>
            <a:pPr lvl="2"/>
            <a:r>
              <a:rPr lang="en-GB" sz="1800" dirty="0"/>
              <a:t>Amplitude of polarisation sensitivity</a:t>
            </a:r>
          </a:p>
          <a:p>
            <a:pPr lvl="2"/>
            <a:r>
              <a:rPr lang="en-GB" sz="1800" dirty="0"/>
              <a:t>Angle of polarisation sensitivity</a:t>
            </a:r>
          </a:p>
          <a:p>
            <a:pPr lvl="2"/>
            <a:endParaRPr lang="en-GB" sz="1600" dirty="0"/>
          </a:p>
          <a:p>
            <a:pPr lvl="2"/>
            <a:endParaRPr lang="en-GB" sz="1600" dirty="0"/>
          </a:p>
          <a:p>
            <a:pPr lvl="2"/>
            <a:endParaRPr lang="en-GB" sz="1600" dirty="0"/>
          </a:p>
          <a:p>
            <a:pPr lvl="2"/>
            <a:endParaRPr lang="en-GB" sz="1600" dirty="0"/>
          </a:p>
          <a:p>
            <a:pPr lvl="2"/>
            <a:endParaRPr lang="en-GB" sz="1600" dirty="0"/>
          </a:p>
          <a:p>
            <a:pPr lvl="2"/>
            <a:endParaRPr lang="en-GB" sz="1600" dirty="0"/>
          </a:p>
          <a:p>
            <a:pPr lvl="2"/>
            <a:endParaRPr lang="en-GB" sz="1600" dirty="0"/>
          </a:p>
          <a:p>
            <a:pPr lvl="2"/>
            <a:endParaRPr lang="en-GB" sz="1600" dirty="0"/>
          </a:p>
          <a:p>
            <a:pPr marL="1125443" lvl="2" indent="0">
              <a:buNone/>
            </a:pPr>
            <a:endParaRPr lang="en-GB" sz="1600" dirty="0"/>
          </a:p>
          <a:p>
            <a:pPr lvl="2"/>
            <a:endParaRPr lang="en-GB" sz="1600" dirty="0"/>
          </a:p>
          <a:p>
            <a:pPr lvl="1"/>
            <a:r>
              <a:rPr lang="en-GB" sz="2000" dirty="0"/>
              <a:t>On-ground: a polarised source serves as analyser</a:t>
            </a:r>
          </a:p>
          <a:p>
            <a:pPr lvl="1"/>
            <a:r>
              <a:rPr lang="en-GB" sz="2000" dirty="0"/>
              <a:t>In-flight: observed targets are polarised sources and can serve as analyser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035"/>
          <a:stretch/>
        </p:blipFill>
        <p:spPr>
          <a:xfrm>
            <a:off x="5643333" y="2304288"/>
            <a:ext cx="5876190" cy="328305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7393233" y="3113709"/>
            <a:ext cx="0" cy="1836000"/>
          </a:xfrm>
          <a:prstGeom prst="straightConnector1">
            <a:avLst/>
          </a:prstGeom>
          <a:solidFill>
            <a:schemeClr val="bg2"/>
          </a:solidFill>
          <a:ln w="25400" cap="flat" cmpd="sng" algn="ctr">
            <a:solidFill>
              <a:schemeClr val="bg1">
                <a:lumMod val="75000"/>
                <a:lumOff val="25000"/>
              </a:schemeClr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6205233" y="4039018"/>
            <a:ext cx="1188000" cy="0"/>
          </a:xfrm>
          <a:prstGeom prst="straightConnector1">
            <a:avLst/>
          </a:prstGeom>
          <a:solidFill>
            <a:schemeClr val="bg2"/>
          </a:solidFill>
          <a:ln w="25400" cap="flat" cmpd="sng" algn="ctr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855977" y="3167047"/>
            <a:ext cx="1577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kern="100" spc="-100" dirty="0">
                <a:solidFill>
                  <a:schemeClr val="bg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1/ Amplitude of </a:t>
            </a:r>
          </a:p>
          <a:p>
            <a:pPr algn="ctr"/>
            <a:r>
              <a:rPr lang="en-GB" sz="1800" b="0" kern="100" spc="-100" dirty="0">
                <a:solidFill>
                  <a:schemeClr val="bg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polarisation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93410" y="4240727"/>
            <a:ext cx="1257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2/ Angle of </a:t>
            </a:r>
          </a:p>
          <a:p>
            <a:r>
              <a:rPr lang="en-GB" sz="1800" b="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polarisation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6307464" y="4071450"/>
            <a:ext cx="360000" cy="360000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8283" y="4071450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7453143" y="3042785"/>
            <a:ext cx="360000" cy="360000"/>
          </a:xfrm>
          <a:prstGeom prst="ellipse">
            <a:avLst/>
          </a:prstGeom>
          <a:noFill/>
          <a:ln w="22225" cap="flat" cmpd="sng" algn="ctr">
            <a:solidFill>
              <a:schemeClr val="bg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94472" y="3042785"/>
            <a:ext cx="240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82436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1_Application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pplications)" id="{D785BFDD-2E5B-4C55-920E-06CEA1B1407C}" vid="{68D8182D-4241-4F8F-9547-816F8DFF900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UMETSAT 2021 Colours">
    <a:dk1>
      <a:srgbClr val="FFFFFF"/>
    </a:dk1>
    <a:lt1>
      <a:srgbClr val="00205B"/>
    </a:lt1>
    <a:dk2>
      <a:srgbClr val="38484E"/>
    </a:dk2>
    <a:lt2>
      <a:srgbClr val="5B7F95"/>
    </a:lt2>
    <a:accent1>
      <a:srgbClr val="00B5E2"/>
    </a:accent1>
    <a:accent2>
      <a:srgbClr val="EAAA00"/>
    </a:accent2>
    <a:accent3>
      <a:srgbClr val="00B2A9"/>
    </a:accent3>
    <a:accent4>
      <a:srgbClr val="FE5000"/>
    </a:accent4>
    <a:accent5>
      <a:srgbClr val="7C7FAB"/>
    </a:accent5>
    <a:accent6>
      <a:srgbClr val="D6D2C4"/>
    </a:accent6>
    <a:hlink>
      <a:srgbClr val="C5B9AC"/>
    </a:hlink>
    <a:folHlink>
      <a:srgbClr val="968C8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15082</TotalTime>
  <Words>2275</Words>
  <Application>Microsoft Office PowerPoint</Application>
  <PresentationFormat>Widescreen</PresentationFormat>
  <Paragraphs>306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Bahnschrift Light</vt:lpstr>
      <vt:lpstr>Bahnschrift SemiBold</vt:lpstr>
      <vt:lpstr>Bahnschrift SemiLight</vt:lpstr>
      <vt:lpstr>Cambria Math</vt:lpstr>
      <vt:lpstr>Century Gothic</vt:lpstr>
      <vt:lpstr>Comic Sans MS</vt:lpstr>
      <vt:lpstr>Helvetica</vt:lpstr>
      <vt:lpstr>Roboto</vt:lpstr>
      <vt:lpstr>Tahoma</vt:lpstr>
      <vt:lpstr>Times New Roman</vt:lpstr>
      <vt:lpstr>Wingdings</vt:lpstr>
      <vt:lpstr>1_Applications Template</vt:lpstr>
      <vt:lpstr>PowerPoint Presentation</vt:lpstr>
      <vt:lpstr>Summary</vt:lpstr>
      <vt:lpstr>Why instrument characterisation for polarisation?</vt:lpstr>
      <vt:lpstr>Polarisation – A different vision of the Earth-Atmosphere</vt:lpstr>
      <vt:lpstr>Polarimeters</vt:lpstr>
      <vt:lpstr>From radiometry to polarisation…</vt:lpstr>
      <vt:lpstr>Performance – specific needs for polarisation</vt:lpstr>
      <vt:lpstr>Polarisation Model</vt:lpstr>
      <vt:lpstr>Measure the polarisation sensitivity</vt:lpstr>
      <vt:lpstr>In-flight Calibration of Polarisation</vt:lpstr>
      <vt:lpstr>Vicarious Technics - PICS </vt:lpstr>
      <vt:lpstr>Vicarious Technics – Rayleigh Scattering </vt:lpstr>
      <vt:lpstr>Vicarious Technics - Sunglint </vt:lpstr>
      <vt:lpstr>Vicarious Technics - Clouds</vt:lpstr>
      <vt:lpstr>Vicarious Technics – Lunar calibration</vt:lpstr>
      <vt:lpstr>Vicarious Technics – Simultaneous Observations</vt:lpstr>
      <vt:lpstr>Vicarious Technics – Statistical</vt:lpstr>
      <vt:lpstr>Summary and way forward</vt:lpstr>
      <vt:lpstr>References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Bertrand Fougnie</dc:creator>
  <cp:lastModifiedBy>Bertrand Fougnie</cp:lastModifiedBy>
  <cp:revision>441</cp:revision>
  <cp:lastPrinted>2006-03-06T14:11:17Z</cp:lastPrinted>
  <dcterms:created xsi:type="dcterms:W3CDTF">2023-03-06T15:15:47Z</dcterms:created>
  <dcterms:modified xsi:type="dcterms:W3CDTF">2024-03-08T14:02:57Z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13" name="DM_DOCNUM">
    <vt:lpwstr>1399635</vt:lpwstr>
  </property>
  <property fmtid="{D5CDD505-2E9C-101B-9397-08002B2CF9AE}" pid="14" name="DM_DOCNAME">
    <vt:lpwstr>GSICS24_CalibrationInPolarisation</vt:lpwstr>
  </property>
  <property fmtid="{D5CDD505-2E9C-101B-9397-08002B2CF9AE}" pid="15" name="DM_AUTHOR">
    <vt:lpwstr>Bertrand Fougnie</vt:lpwstr>
  </property>
  <property fmtid="{D5CDD505-2E9C-101B-9397-08002B2CF9AE}" pid="16" name="DM_E_DOC_NO">
    <vt:lpwstr>EUM/RSP/VWG/24/1399635</vt:lpwstr>
  </property>
  <property fmtid="{D5CDD505-2E9C-101B-9397-08002B2CF9AE}" pid="17" name="DM_E_VER_NO">
    <vt:lpwstr>1 Draft</vt:lpwstr>
  </property>
  <property fmtid="{D5CDD505-2E9C-101B-9397-08002B2CF9AE}" pid="18" name="DM_E_ISS_DATE">
    <vt:lpwstr>8 February 2024</vt:lpwstr>
  </property>
  <property fmtid="{D5CDD505-2E9C-101B-9397-08002B2CF9AE}" pid="19" name="DM_E_FROM_PERS2">
    <vt:lpwstr/>
  </property>
  <property fmtid="{D5CDD505-2E9C-101B-9397-08002B2CF9AE}" pid="20" name="DM_E_CONFID">
    <vt:lpwstr/>
  </property>
  <property fmtid="{D5CDD505-2E9C-101B-9397-08002B2CF9AE}" pid="21" name="DM_E_WBS_CODE">
    <vt:lpwstr/>
  </property>
  <property fmtid="{D5CDD505-2E9C-101B-9397-08002B2CF9AE}" pid="22" name="DM_E_DISTRIB">
    <vt:lpwstr/>
  </property>
  <property fmtid="{D5CDD505-2E9C-101B-9397-08002B2CF9AE}" pid="23" name="DIGITAL_SIGNATURE">
    <vt:lpwstr/>
  </property>
</Properties>
</file>