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  <p:sldMasterId id="2147483655" r:id="rId5"/>
  </p:sldMasterIdLst>
  <p:notesMasterIdLst>
    <p:notesMasterId r:id="rId20"/>
  </p:notesMasterIdLst>
  <p:handoutMasterIdLst>
    <p:handoutMasterId r:id="rId21"/>
  </p:handoutMasterIdLst>
  <p:sldIdLst>
    <p:sldId id="733" r:id="rId6"/>
    <p:sldId id="843" r:id="rId7"/>
    <p:sldId id="849" r:id="rId8"/>
    <p:sldId id="854" r:id="rId9"/>
    <p:sldId id="859" r:id="rId10"/>
    <p:sldId id="855" r:id="rId11"/>
    <p:sldId id="856" r:id="rId12"/>
    <p:sldId id="857" r:id="rId13"/>
    <p:sldId id="861" r:id="rId14"/>
    <p:sldId id="860" r:id="rId15"/>
    <p:sldId id="853" r:id="rId16"/>
    <p:sldId id="858" r:id="rId17"/>
    <p:sldId id="845" r:id="rId18"/>
    <p:sldId id="846" r:id="rId19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34" userDrawn="1">
          <p15:clr>
            <a:srgbClr val="A4A3A4"/>
          </p15:clr>
        </p15:guide>
        <p15:guide id="2" pos="4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6600"/>
    <a:srgbClr val="0000FF"/>
    <a:srgbClr val="008000"/>
    <a:srgbClr val="FF9900"/>
    <a:srgbClr val="000000"/>
    <a:srgbClr val="9EA000"/>
    <a:srgbClr val="FF62BC"/>
    <a:srgbClr val="F8766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738602-48A4-B732-BB85-655572CCA524}" v="25" dt="2024-03-07T13:27:22.4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46"/>
    <p:restoredTop sz="89481" autoAdjust="0"/>
  </p:normalViewPr>
  <p:slideViewPr>
    <p:cSldViewPr snapToGrid="0">
      <p:cViewPr varScale="1">
        <p:scale>
          <a:sx n="80" d="100"/>
          <a:sy n="80" d="100"/>
        </p:scale>
        <p:origin x="402" y="96"/>
      </p:cViewPr>
      <p:guideLst>
        <p:guide orient="horz" pos="3634"/>
        <p:guide pos="4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6"/>
        <p:guide pos="2142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0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1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2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90488" y="746125"/>
            <a:ext cx="66167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6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6700" cy="3722688"/>
          </a:xfrm>
          <a:ln/>
        </p:spPr>
      </p:sp>
      <p:sp>
        <p:nvSpPr>
          <p:cNvPr id="10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7258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86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554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673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501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88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53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11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04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18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59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490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469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81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Title 1"/>
          <p:cNvSpPr>
            <a:spLocks noGrp="1"/>
          </p:cNvSpPr>
          <p:nvPr>
            <p:ph type="ctrTitle"/>
          </p:nvPr>
        </p:nvSpPr>
        <p:spPr>
          <a:xfrm>
            <a:off x="1080654" y="2130426"/>
            <a:ext cx="10041775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35" name="Subtitle 2"/>
          <p:cNvSpPr>
            <a:spLocks noGrp="1"/>
          </p:cNvSpPr>
          <p:nvPr>
            <p:ph type="subTitle" idx="1"/>
          </p:nvPr>
        </p:nvSpPr>
        <p:spPr>
          <a:xfrm>
            <a:off x="1989513" y="3886200"/>
            <a:ext cx="822405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036" name="Rectangle 74"/>
          <p:cNvSpPr>
            <a:spLocks noGrp="1" noChangeArrowheads="1"/>
          </p:cNvSpPr>
          <p:nvPr userDrawn="1">
            <p:ph type="sldNum" sz="quarter" idx="2"/>
          </p:nvPr>
        </p:nvSpPr>
        <p:spPr>
          <a:xfrm>
            <a:off x="11396651" y="6363061"/>
            <a:ext cx="652358" cy="4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47E33C82-C2A6-478E-8FB2-E20C8DB414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3563A9-67CB-6D3F-FBE3-DCD3DA6B3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84584C0-7D98-DE93-A1E4-B1E386302E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DDFFD5-D5CF-3C9D-4849-6D942F3E9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640170-1CAE-D54A-8244-6B2E6B0D7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019EEC-7E78-D315-F9B4-806D7D453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4D64526-CEB0-AA28-25EE-69C17D5B4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28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10E5E9-9C2E-1941-74A6-A24DC5294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84260E-896D-FA66-C55B-7DACD84E1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2A7B42E-D867-C71B-F3E9-44E6C35D6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4F1200-B04A-7218-1E0B-D55C1E08A9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FBB18B1-768E-EC5D-27DD-92B7287ABA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CC90D71-1B22-27CF-C2D3-A1DAD6BBB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B858AAE-BFA3-6AD6-8872-186E26358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4C6239E-33C3-24AB-19C5-27F82E7FA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678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F22227-0C10-F01A-3282-EC3B26D9A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CB2A4FA-BE79-D76F-5727-816787FF5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44BB5FA-AA97-9DB4-C8E1-25CF2781F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2C54545-35D5-A155-E9D8-DE2D5FF5C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234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C0DBEEC-8115-EF56-6A3C-CDB849293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97E116C-ACD4-D113-0FCB-32D5CCDC9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A4145C6-785B-EBFB-376A-0D6B50F50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421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537050-4497-772C-B820-2A744AE92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84049C-E794-BA08-7E55-29765175B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4BDA3A-978C-CBD6-1613-F9765082FB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3A72C5-17E9-F87A-62DF-A1BFD1DDF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9E4BB68-31F2-40C4-21E6-A9C0F1F2C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EB7438-1D79-6576-5B21-87DF3015E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764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69B9C1-DB64-928B-FE7F-3B6B18AC8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1E5E35A-2D6E-6C2B-EAB5-9784D40EA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233AF07-B10C-71D7-1FEA-9351EC360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E30ACF8-716F-095E-9E07-D669E18BD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04A335-FF31-9060-F7F4-126B0D2C8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9A7647D-D654-63AE-8FD0-EC3A60326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691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237AF1-360E-4EBC-D771-C40F0B168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611725F-FC1B-594E-952A-D766756C7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193D26-FE07-F057-A02A-84D8C9834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57165C-7EEC-37F5-557E-7A2328F69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D87487-8F88-980A-F5CD-B1124AB76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618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D7E1413-3A41-71F2-A5B8-578EBB6B0A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AFF3360-F010-C4AF-853B-3F7E7D3F57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FA7751-ACEE-8013-4B51-F23BF38F2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95DC8F-F8AE-D19A-CAA1-017290F22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922AB7-2495-63BA-D88B-4855DF684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494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Title 1"/>
          <p:cNvSpPr>
            <a:spLocks noGrp="1"/>
          </p:cNvSpPr>
          <p:nvPr>
            <p:ph type="title"/>
          </p:nvPr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40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4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7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8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9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52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53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5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55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5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59" name="Title 1"/>
          <p:cNvSpPr txBox="1"/>
          <p:nvPr userDrawn="1"/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/>
              <a:t>Click to edit Master title style</a:t>
            </a:r>
            <a:endParaRPr lang="en-GB" kern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0D0BFC-2EEA-6DD4-A66D-715EC90335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FEDE5E1-1516-4F92-B235-28FC03D766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95A930-C55A-6DDA-1B8C-34FFCF4E8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5CBA79-5FA0-D9DE-E327-41F9F71AC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73F151-0156-85A5-838E-2A3239A22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91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7B0417-39F8-A3E5-E0D9-59E56356E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DE5562-6478-421E-58F2-CBB4FAFAD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0C853C-90F3-30EE-4E94-5A9DF705B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84B599-EB98-6C9A-9200-63902862A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24B89D-56E1-9F8B-D4E2-50C586105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21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28B4B3-F29E-3333-F235-00C6A444E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EBBD26C-3A75-7B71-BE9B-F05FC85DF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5A004D-24B7-85F0-8C95-6FB727788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047E45-E767-B5B7-9D49-01012AB9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88C99F-C611-BC7F-A26A-311DDD52E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12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10972800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396651" y="6363061"/>
            <a:ext cx="652358" cy="4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47E33C82-C2A6-478E-8FB2-E20C8DB414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>
          <a:xfrm>
            <a:off x="609600" y="1147156"/>
            <a:ext cx="10972800" cy="517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>
          <a:xfrm>
            <a:off x="3347049" y="6408717"/>
            <a:ext cx="5715064" cy="244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000" b="0" dirty="0"/>
              <a:t>11 – 15 March 2024 GSICS Annual Meeting</a:t>
            </a:r>
            <a:r>
              <a:rPr lang="it-IT" sz="1000" b="0" dirty="0"/>
              <a:t>, Darmstadt, Germany</a:t>
            </a:r>
            <a:endParaRPr lang="en-US" sz="1000" b="0" dirty="0"/>
          </a:p>
        </p:txBody>
      </p:sp>
      <p:sp>
        <p:nvSpPr>
          <p:cNvPr id="1029" name="Line 11"/>
          <p:cNvSpPr>
            <a:spLocks noChangeShapeType="1"/>
          </p:cNvSpPr>
          <p:nvPr/>
        </p:nvSpPr>
        <p:spPr>
          <a:xfrm flipV="1">
            <a:off x="609600" y="6324600"/>
            <a:ext cx="10972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0" name="Rectangle 13"/>
          <p:cNvSpPr>
            <a:spLocks noChangeArrowheads="1"/>
          </p:cNvSpPr>
          <p:nvPr/>
        </p:nvSpPr>
        <p:spPr>
          <a:xfrm>
            <a:off x="8737600" y="6477001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sp>
        <p:nvSpPr>
          <p:cNvPr id="1031" name="Rectangle 8"/>
          <p:cNvSpPr>
            <a:spLocks noChangeArrowheads="1"/>
          </p:cNvSpPr>
          <p:nvPr userDrawn="1"/>
        </p:nvSpPr>
        <p:spPr>
          <a:xfrm>
            <a:off x="609600" y="6400801"/>
            <a:ext cx="2748951" cy="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dirty="0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F7DF96-AB3D-8D7E-5734-E1B37F3C3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5D38A17-561D-8551-3C48-5D5EBA3A9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62A45E-5F7B-C231-5473-B909FF4788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997D-263F-1B43-B05C-79CA7E95B95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094305-F0F1-1B0A-5586-64AB6CF465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319AEF-21BC-0AEE-D1A3-178CD7D326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04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4477" y="1531199"/>
            <a:ext cx="8764717" cy="143938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" altLang="ja-JP" b="1" dirty="0"/>
              <a:t>Introduction to Himawari-10 and its inter-calibration approach</a:t>
            </a:r>
            <a:endParaRPr lang="en-US" sz="4000" b="1" i="1" dirty="0">
              <a:solidFill>
                <a:srgbClr val="0C45E4"/>
              </a:solidFill>
            </a:endParaRPr>
          </a:p>
        </p:txBody>
      </p:sp>
      <p:sp>
        <p:nvSpPr>
          <p:cNvPr id="1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2303" y="4260034"/>
            <a:ext cx="9387400" cy="76916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zh-CN" sz="24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400" u="sng" dirty="0">
                <a:ea typeface="宋体" pitchFamily="2" charset="-122"/>
              </a:rPr>
              <a:t>TAKAHASHI Masaya</a:t>
            </a:r>
            <a:r>
              <a:rPr lang="en-US" altLang="zh-CN" sz="2400" dirty="0">
                <a:ea typeface="宋体" pitchFamily="2" charset="-122"/>
              </a:rPr>
              <a:t>, KODERA </a:t>
            </a:r>
            <a:r>
              <a:rPr lang="en-US" altLang="zh-CN" sz="2400" dirty="0" err="1">
                <a:ea typeface="宋体" pitchFamily="2" charset="-122"/>
              </a:rPr>
              <a:t>Kazuki</a:t>
            </a:r>
            <a:r>
              <a:rPr lang="en-US" altLang="zh-CN" sz="2400" dirty="0">
                <a:ea typeface="宋体" pitchFamily="2" charset="-122"/>
              </a:rPr>
              <a:t>, and EIKI Misaki</a:t>
            </a:r>
            <a:endParaRPr lang="en-US" altLang="en-US" sz="1400" dirty="0">
              <a:latin typeface="Arial" panose="020B0604020202020204" pitchFamily="34" charset="0"/>
            </a:endParaRPr>
          </a:p>
        </p:txBody>
      </p:sp>
      <p:sp>
        <p:nvSpPr>
          <p:cNvPr id="1075" name="Rectangle 3"/>
          <p:cNvSpPr txBox="1">
            <a:spLocks noChangeArrowheads="1"/>
          </p:cNvSpPr>
          <p:nvPr/>
        </p:nvSpPr>
        <p:spPr>
          <a:xfrm>
            <a:off x="1410266" y="4823460"/>
            <a:ext cx="9387400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en-US" altLang="zh-CN" sz="2000" b="0" kern="0" dirty="0">
              <a:latin typeface="Arial"/>
              <a:ea typeface="宋体" pitchFamily="2" charset="-122"/>
              <a:cs typeface="Arial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0" kern="0" dirty="0">
                <a:latin typeface="Arial"/>
                <a:ea typeface="宋体" pitchFamily="2" charset="-122"/>
                <a:cs typeface="Arial"/>
              </a:rPr>
              <a:t>Meteorological Satellite Center of Japan Meteorological </a:t>
            </a:r>
            <a:r>
              <a:rPr lang="en-US" altLang="zh-CN" sz="2000" kern="0" dirty="0">
                <a:latin typeface="Arial"/>
                <a:ea typeface="宋体" pitchFamily="2" charset="-122"/>
                <a:cs typeface="Arial"/>
              </a:rPr>
              <a:t>A</a:t>
            </a:r>
            <a:r>
              <a:rPr lang="en-US" altLang="zh-CN" sz="2000" b="0" kern="0" dirty="0">
                <a:latin typeface="Arial"/>
                <a:ea typeface="宋体" pitchFamily="2" charset="-122"/>
                <a:cs typeface="Arial"/>
              </a:rPr>
              <a:t>gency</a:t>
            </a:r>
            <a:endParaRPr b="0" dirty="0">
              <a:latin typeface="Arial"/>
              <a:cs typeface="Arial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200" b="0" kern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456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四角形 174"/>
          <p:cNvSpPr>
            <a:spLocks noGrp="1"/>
          </p:cNvSpPr>
          <p:nvPr>
            <p:ph type="title"/>
          </p:nvPr>
        </p:nvSpPr>
        <p:spPr>
          <a:xfrm>
            <a:off x="379067" y="266902"/>
            <a:ext cx="11302393" cy="667472"/>
          </a:xfrm>
          <a:prstGeom prst="rect">
            <a:avLst/>
          </a:prstGeom>
        </p:spPr>
        <p:txBody>
          <a:bodyPr/>
          <a:lstStyle/>
          <a:p>
            <a:pPr algn="l"/>
            <a:r>
              <a:rPr kumimoji="1" lang="en-US" altLang="ja-JP" sz="2800" b="1" dirty="0"/>
              <a:t>Inter-calibration approach for Himawari-10 Sounder (GHMS)</a:t>
            </a:r>
            <a:endParaRPr kumimoji="1" lang="ja-JP" altLang="en-US" sz="2800" b="1" dirty="0"/>
          </a:p>
        </p:txBody>
      </p:sp>
      <p:sp>
        <p:nvSpPr>
          <p:cNvPr id="1131" name="四角形 17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ED5765E-1E15-912B-002C-752D703D2541}"/>
              </a:ext>
            </a:extLst>
          </p:cNvPr>
          <p:cNvSpPr txBox="1">
            <a:spLocks/>
          </p:cNvSpPr>
          <p:nvPr/>
        </p:nvSpPr>
        <p:spPr>
          <a:xfrm>
            <a:off x="890388" y="959342"/>
            <a:ext cx="9933822" cy="5239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ja-JP" sz="2400" kern="0" dirty="0">
                <a:latin typeface="+mj-lt"/>
              </a:rPr>
              <a:t>We would learn from existing (GIIRS) and coming (IRS) approaches for our monitoring system (and generation of future GEO sounder’s GSICS products, if required).</a:t>
            </a:r>
          </a:p>
          <a:p>
            <a:pPr>
              <a:spcBef>
                <a:spcPts val="1224"/>
              </a:spcBef>
            </a:pPr>
            <a:r>
              <a:rPr lang="en-US" altLang="ja-JP" sz="2400" kern="0" dirty="0">
                <a:latin typeface="+mj-lt"/>
              </a:rPr>
              <a:t>Needs for new GSICS ATBD for GEO sounder inter-calibration?</a:t>
            </a:r>
          </a:p>
          <a:p>
            <a:pPr lvl="1"/>
            <a:r>
              <a:rPr lang="en-US" altLang="ja-JP" sz="2000" kern="0" dirty="0">
                <a:latin typeface="+mj-lt"/>
              </a:rPr>
              <a:t>Would (future) GEO-LEO-IR v2 algorithm also be applicable to GEO sounder?</a:t>
            </a:r>
          </a:p>
          <a:p>
            <a:r>
              <a:rPr lang="en-US" altLang="ja-JP" sz="2400" kern="0" dirty="0">
                <a:latin typeface="+mj-lt"/>
              </a:rPr>
              <a:t>GEO-GEO?</a:t>
            </a:r>
          </a:p>
          <a:p>
            <a:pPr lvl="1"/>
            <a:r>
              <a:rPr lang="en-US" altLang="ja-JP" sz="2000" kern="0" dirty="0">
                <a:latin typeface="+mj-lt"/>
              </a:rPr>
              <a:t>Compared w/ imager, overwrap area and # of collocations would be narrower and smaller due to observation mode (and satellites’ positions). </a:t>
            </a:r>
          </a:p>
          <a:p>
            <a:pPr lvl="1"/>
            <a:r>
              <a:rPr lang="en-US" altLang="ja-JP" sz="2000" kern="0" dirty="0">
                <a:latin typeface="+mj-lt"/>
              </a:rPr>
              <a:t>Would indirect GEO-GEO (e.g., double difference of GEO-LEO) be useful for some applications?</a:t>
            </a:r>
          </a:p>
        </p:txBody>
      </p:sp>
    </p:spTree>
    <p:extLst>
      <p:ext uri="{BB962C8B-B14F-4D97-AF65-F5344CB8AC3E}">
        <p14:creationId xmlns:p14="http://schemas.microsoft.com/office/powerpoint/2010/main" val="2624798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四角形 174"/>
          <p:cNvSpPr>
            <a:spLocks noGrp="1"/>
          </p:cNvSpPr>
          <p:nvPr>
            <p:ph type="title"/>
          </p:nvPr>
        </p:nvSpPr>
        <p:spPr>
          <a:xfrm>
            <a:off x="379068" y="266902"/>
            <a:ext cx="7772400" cy="667472"/>
          </a:xfrm>
          <a:prstGeom prst="rect">
            <a:avLst/>
          </a:prstGeom>
        </p:spPr>
        <p:txBody>
          <a:bodyPr/>
          <a:lstStyle/>
          <a:p>
            <a:pPr algn="l"/>
            <a:r>
              <a:rPr kumimoji="1" lang="en-US" altLang="ja-JP" sz="3200" b="1" dirty="0"/>
              <a:t>Summary</a:t>
            </a:r>
            <a:endParaRPr kumimoji="1" lang="ja-JP" altLang="en-US" sz="3200" b="1" dirty="0"/>
          </a:p>
        </p:txBody>
      </p:sp>
      <p:sp>
        <p:nvSpPr>
          <p:cNvPr id="1131" name="四角形 17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140" name="四角形 235"/>
          <p:cNvSpPr>
            <a:spLocks noGrp="1"/>
          </p:cNvSpPr>
          <p:nvPr>
            <p:ph idx="1"/>
          </p:nvPr>
        </p:nvSpPr>
        <p:spPr>
          <a:xfrm>
            <a:off x="603862" y="1095558"/>
            <a:ext cx="11445147" cy="526750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30000"/>
              </a:lnSpc>
            </a:pPr>
            <a:r>
              <a:rPr kumimoji="1" lang="en" altLang="ja-JP" sz="2000" dirty="0"/>
              <a:t>JMA has been operating GEO satellites at around 140 E</a:t>
            </a:r>
            <a:r>
              <a:rPr kumimoji="1" lang="en-US" altLang="ja-JP" sz="2000" dirty="0"/>
              <a:t>° over 40 years</a:t>
            </a:r>
          </a:p>
          <a:p>
            <a:pPr lvl="1">
              <a:lnSpc>
                <a:spcPct val="130000"/>
              </a:lnSpc>
            </a:pPr>
            <a:r>
              <a:rPr kumimoji="1" lang="en" altLang="ja-JP" sz="1800" dirty="0"/>
              <a:t>Current Himawari-9 will be operated until JFY 2029 (Himawari-8 is in-orbit backup).</a:t>
            </a:r>
          </a:p>
          <a:p>
            <a:pPr lvl="1">
              <a:lnSpc>
                <a:spcPct val="130000"/>
              </a:lnSpc>
            </a:pPr>
            <a:r>
              <a:rPr kumimoji="1" lang="en" altLang="ja-JP" sz="1800" dirty="0"/>
              <a:t>JMA contracted manufacturing of Himawari-10 in March 2023, with initiation of operation scheduled for JFY 2029.</a:t>
            </a:r>
          </a:p>
          <a:p>
            <a:pPr>
              <a:lnSpc>
                <a:spcPct val="130000"/>
              </a:lnSpc>
            </a:pPr>
            <a:r>
              <a:rPr kumimoji="1" lang="en" altLang="ja-JP" sz="2000" dirty="0"/>
              <a:t>Himawari-10 is scheduled to carry a VIS/IR imager (GHMI), an IR sounder (GHMS) and a space environmental suite.</a:t>
            </a:r>
          </a:p>
          <a:p>
            <a:pPr lvl="1">
              <a:lnSpc>
                <a:spcPct val="130000"/>
              </a:lnSpc>
            </a:pPr>
            <a:r>
              <a:rPr kumimoji="1" lang="en-US" altLang="ja-JP" sz="1800" dirty="0"/>
              <a:t>GHMI: 18-band imager, same concept w/ </a:t>
            </a:r>
            <a:r>
              <a:rPr kumimoji="1" lang="en-US" altLang="ja-JP" sz="1800" dirty="0" err="1"/>
              <a:t>GeoXO</a:t>
            </a:r>
            <a:r>
              <a:rPr kumimoji="1" lang="en-US" altLang="ja-JP" sz="1800" dirty="0"/>
              <a:t>/GXI</a:t>
            </a:r>
          </a:p>
          <a:p>
            <a:pPr lvl="1">
              <a:lnSpc>
                <a:spcPct val="130000"/>
              </a:lnSpc>
            </a:pPr>
            <a:r>
              <a:rPr kumimoji="1" lang="en-US" altLang="ja-JP" sz="1800" dirty="0"/>
              <a:t>GHMS: FTS, similar observation capability w/ MTG-S/IRS and </a:t>
            </a:r>
            <a:r>
              <a:rPr kumimoji="1" lang="en-US" altLang="ja-JP" sz="1800" dirty="0" err="1"/>
              <a:t>GeoXO</a:t>
            </a:r>
            <a:r>
              <a:rPr kumimoji="1" lang="en-US" altLang="ja-JP" sz="1800" dirty="0"/>
              <a:t>/GXS</a:t>
            </a:r>
          </a:p>
          <a:p>
            <a:pPr>
              <a:lnSpc>
                <a:spcPct val="130000"/>
              </a:lnSpc>
            </a:pPr>
            <a:r>
              <a:rPr kumimoji="1" lang="en" altLang="ja-JP" sz="2000" dirty="0"/>
              <a:t>Consideration of inter-calibration approach for GHMI and GHMS was just started at JMA. </a:t>
            </a:r>
          </a:p>
          <a:p>
            <a:pPr lvl="1">
              <a:lnSpc>
                <a:spcPct val="130000"/>
              </a:lnSpc>
            </a:pPr>
            <a:r>
              <a:rPr kumimoji="1" lang="en" altLang="ja-JP" sz="1800" dirty="0"/>
              <a:t>GSICS member agencies’ ongoing </a:t>
            </a:r>
            <a:r>
              <a:rPr kumimoji="1" lang="en" altLang="ja-JP" sz="1800" dirty="0" err="1"/>
              <a:t>cal</a:t>
            </a:r>
            <a:r>
              <a:rPr kumimoji="1" lang="en" altLang="ja-JP" sz="1800" dirty="0"/>
              <a:t>/</a:t>
            </a:r>
            <a:r>
              <a:rPr kumimoji="1" lang="en" altLang="ja-JP" sz="1800" dirty="0" err="1"/>
              <a:t>val</a:t>
            </a:r>
            <a:r>
              <a:rPr kumimoji="1" lang="en" altLang="ja-JP" sz="1800" dirty="0"/>
              <a:t> activities and discussions on future GSICS inter-calibration algorithms would be definitely helpful for us.</a:t>
            </a:r>
          </a:p>
        </p:txBody>
      </p:sp>
    </p:spTree>
    <p:extLst>
      <p:ext uri="{BB962C8B-B14F-4D97-AF65-F5344CB8AC3E}">
        <p14:creationId xmlns:p14="http://schemas.microsoft.com/office/powerpoint/2010/main" val="3730719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四角形 17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140" name="四角形 235"/>
          <p:cNvSpPr>
            <a:spLocks noGrp="1"/>
          </p:cNvSpPr>
          <p:nvPr>
            <p:ph idx="1"/>
          </p:nvPr>
        </p:nvSpPr>
        <p:spPr>
          <a:xfrm>
            <a:off x="2852757" y="2949953"/>
            <a:ext cx="6486486" cy="95809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kumimoji="1" lang="en" altLang="ja-JP" sz="4000" dirty="0"/>
              <a:t>Thanks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214908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四角形 174"/>
          <p:cNvSpPr>
            <a:spLocks noGrp="1"/>
          </p:cNvSpPr>
          <p:nvPr>
            <p:ph type="title"/>
          </p:nvPr>
        </p:nvSpPr>
        <p:spPr>
          <a:xfrm>
            <a:off x="379068" y="266902"/>
            <a:ext cx="7772400" cy="667472"/>
          </a:xfrm>
          <a:prstGeom prst="rect">
            <a:avLst/>
          </a:prstGeom>
        </p:spPr>
        <p:txBody>
          <a:bodyPr/>
          <a:lstStyle/>
          <a:p>
            <a:pPr algn="l"/>
            <a:r>
              <a:rPr kumimoji="1" lang="en-US" altLang="ja-JP" sz="3600" b="1" dirty="0"/>
              <a:t>Himawari-8/-9 AHI</a:t>
            </a:r>
            <a:endParaRPr kumimoji="1" lang="ja-JP" altLang="en-US" sz="3600" b="1" dirty="0"/>
          </a:p>
        </p:txBody>
      </p:sp>
      <p:sp>
        <p:nvSpPr>
          <p:cNvPr id="1131" name="四角形 17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140" name="四角形 235"/>
          <p:cNvSpPr>
            <a:spLocks noGrp="1"/>
          </p:cNvSpPr>
          <p:nvPr>
            <p:ph idx="1"/>
          </p:nvPr>
        </p:nvSpPr>
        <p:spPr>
          <a:xfrm>
            <a:off x="603862" y="1095559"/>
            <a:ext cx="10249017" cy="1141440"/>
          </a:xfrm>
          <a:prstGeom prst="rect">
            <a:avLst/>
          </a:prstGeom>
        </p:spPr>
        <p:txBody>
          <a:bodyPr/>
          <a:lstStyle/>
          <a:p>
            <a:r>
              <a:rPr kumimoji="1" lang="en" altLang="ja-JP" sz="1800" dirty="0"/>
              <a:t>16 spectral bands (</a:t>
            </a:r>
            <a:r>
              <a:rPr kumimoji="1" lang="en" altLang="ja-JP" sz="1800" dirty="0">
                <a:solidFill>
                  <a:srgbClr val="FF0000"/>
                </a:solidFill>
              </a:rPr>
              <a:t>5</a:t>
            </a:r>
            <a:r>
              <a:rPr kumimoji="1" lang="en" altLang="ja-JP" sz="1800" dirty="0"/>
              <a:t> similar spectral range in VNIR among AHI/ABI/FCI)</a:t>
            </a:r>
          </a:p>
          <a:p>
            <a:r>
              <a:rPr kumimoji="1" lang="en" altLang="ja-JP" sz="1800" dirty="0"/>
              <a:t>Observation by 2 independent (EW and NS) scan mirrors</a:t>
            </a:r>
          </a:p>
          <a:p>
            <a:r>
              <a:rPr kumimoji="1" lang="en" altLang="ja-JP" sz="1800" dirty="0"/>
              <a:t>Onboard calibration</a:t>
            </a:r>
          </a:p>
          <a:p>
            <a:pPr lvl="1"/>
            <a:r>
              <a:rPr kumimoji="1" lang="en" altLang="ja-JP" sz="1800" dirty="0"/>
              <a:t>Solar diffuser (SD) and blackbody for VNIR and IR bands</a:t>
            </a:r>
          </a:p>
          <a:p>
            <a:pPr lvl="1"/>
            <a:r>
              <a:rPr kumimoji="1" lang="en" altLang="ja-JP" sz="1800" dirty="0"/>
              <a:t>SD </a:t>
            </a:r>
            <a:r>
              <a:rPr kumimoji="1" lang="en" altLang="ja-JP" sz="1800" dirty="0" err="1"/>
              <a:t>obs</a:t>
            </a:r>
            <a:r>
              <a:rPr kumimoji="1" lang="en" altLang="ja-JP" sz="1800" dirty="0"/>
              <a:t>: twice / month, but nominal calibration slope (gain) is not updated</a:t>
            </a:r>
          </a:p>
          <a:p>
            <a:pPr lvl="2"/>
            <a:r>
              <a:rPr kumimoji="1" lang="en" altLang="ja-JP" sz="1600" dirty="0"/>
              <a:t>Himawari-8: calibration trend is estimated on annual basis and included in HSD (L1b equiv. data) as the trend correction info</a:t>
            </a:r>
            <a:endParaRPr kumimoji="1" lang="en" altLang="ja-JP" sz="1400" dirty="0"/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A3572867-47BE-F45B-0F51-DB3DA9DB0073}"/>
              </a:ext>
            </a:extLst>
          </p:cNvPr>
          <p:cNvGraphicFramePr>
            <a:graphicFrameLocks noGrp="1"/>
          </p:cNvGraphicFramePr>
          <p:nvPr/>
        </p:nvGraphicFramePr>
        <p:xfrm>
          <a:off x="1492847" y="3372610"/>
          <a:ext cx="9233945" cy="1019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8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2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4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8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4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84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84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84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84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84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84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846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846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3846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846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2331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</a:rPr>
                        <a:t> </a:t>
                      </a:r>
                      <a:endParaRPr lang="ja-JP" sz="2000" b="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</a:rPr>
                        <a:t>B01</a:t>
                      </a:r>
                      <a:endParaRPr lang="ja-JP" sz="2000" b="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</a:rPr>
                        <a:t>B02</a:t>
                      </a:r>
                      <a:endParaRPr lang="ja-JP" sz="2000" b="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</a:rPr>
                        <a:t>B03</a:t>
                      </a:r>
                      <a:endParaRPr lang="ja-JP" sz="2000" b="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</a:rPr>
                        <a:t>B04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</a:rPr>
                        <a:t>B05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</a:rPr>
                        <a:t>B06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effectLst/>
                        </a:rPr>
                        <a:t>B07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effectLst/>
                        </a:rPr>
                        <a:t>B08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effectLst/>
                        </a:rPr>
                        <a:t>B09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effectLst/>
                        </a:rPr>
                        <a:t>B10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effectLst/>
                        </a:rPr>
                        <a:t>B11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</a:rPr>
                        <a:t>B12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effectLst/>
                        </a:rPr>
                        <a:t>B13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effectLst/>
                        </a:rPr>
                        <a:t>B14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effectLst/>
                        </a:rPr>
                        <a:t>B15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effectLst/>
                        </a:rPr>
                        <a:t>B16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3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0" kern="100" dirty="0">
                          <a:effectLst/>
                          <a:latin typeface="+mn-lt"/>
                          <a:ea typeface="+mn-ea"/>
                        </a:rPr>
                        <a:t>Central</a:t>
                      </a:r>
                      <a:r>
                        <a:rPr lang="en-US" altLang="ja-JP" sz="1200" b="0" kern="100" baseline="0" dirty="0">
                          <a:effectLst/>
                          <a:latin typeface="+mn-lt"/>
                          <a:ea typeface="+mn-ea"/>
                        </a:rPr>
                        <a:t> wavelength [</a:t>
                      </a:r>
                      <a:r>
                        <a:rPr lang="en-US" altLang="ja-JP" sz="1200" b="0" kern="100" baseline="0" dirty="0" err="1">
                          <a:effectLst/>
                          <a:latin typeface="+mn-lt"/>
                          <a:ea typeface="+mn-ea"/>
                        </a:rPr>
                        <a:t>μm</a:t>
                      </a:r>
                      <a:r>
                        <a:rPr lang="en-US" altLang="ja-JP" sz="1200" b="0" kern="100" baseline="0" dirty="0">
                          <a:effectLst/>
                          <a:latin typeface="+mn-lt"/>
                          <a:ea typeface="+mn-ea"/>
                        </a:rPr>
                        <a:t>]</a:t>
                      </a:r>
                      <a:endParaRPr lang="ja-JP" sz="2000" b="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rgbClr val="FF0000"/>
                          </a:solidFill>
                          <a:effectLst/>
                        </a:rPr>
                        <a:t>0.47</a:t>
                      </a:r>
                      <a:endParaRPr lang="ja-JP" sz="20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</a:rPr>
                        <a:t>0.51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rgbClr val="FF0000"/>
                          </a:solidFill>
                          <a:effectLst/>
                        </a:rPr>
                        <a:t>0.64</a:t>
                      </a:r>
                      <a:endParaRPr lang="ja-JP" sz="2000" b="0">
                        <a:solidFill>
                          <a:srgbClr val="FF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rgbClr val="FF0000"/>
                          </a:solidFill>
                          <a:effectLst/>
                        </a:rPr>
                        <a:t>0.86</a:t>
                      </a:r>
                      <a:endParaRPr lang="ja-JP" sz="2000" b="0">
                        <a:solidFill>
                          <a:srgbClr val="FF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rgbClr val="FF0000"/>
                          </a:solidFill>
                          <a:effectLst/>
                        </a:rPr>
                        <a:t>1.6</a:t>
                      </a:r>
                      <a:endParaRPr lang="ja-JP" sz="2000" b="0">
                        <a:solidFill>
                          <a:srgbClr val="FF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rgbClr val="FF0000"/>
                          </a:solidFill>
                          <a:effectLst/>
                        </a:rPr>
                        <a:t>2.3</a:t>
                      </a:r>
                      <a:endParaRPr lang="ja-JP" sz="2000" b="0">
                        <a:solidFill>
                          <a:srgbClr val="FF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</a:rPr>
                        <a:t>3.9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</a:rPr>
                        <a:t>6.2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</a:rPr>
                        <a:t>6.9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effectLst/>
                        </a:rPr>
                        <a:t>7.3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</a:rPr>
                        <a:t>8.6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</a:rPr>
                        <a:t>9.6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</a:rPr>
                        <a:t>10.4</a:t>
                      </a:r>
                      <a:endParaRPr lang="ja-JP" sz="2000" b="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</a:rPr>
                        <a:t>11.2</a:t>
                      </a:r>
                      <a:endParaRPr lang="ja-JP" sz="2000" b="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effectLst/>
                        </a:rPr>
                        <a:t>12.4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</a:rPr>
                        <a:t>13.3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3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0" dirty="0">
                          <a:effectLst/>
                          <a:latin typeface="+mn-lt"/>
                          <a:ea typeface="ＭＳ 明朝"/>
                          <a:cs typeface="Arial" panose="020B0604020202020204" pitchFamily="34" charset="0"/>
                        </a:rPr>
                        <a:t>Spatial</a:t>
                      </a:r>
                      <a:r>
                        <a:rPr lang="en-US" altLang="ja-JP" sz="1200" b="0" baseline="0" dirty="0">
                          <a:effectLst/>
                          <a:latin typeface="+mn-lt"/>
                          <a:ea typeface="ＭＳ 明朝"/>
                          <a:cs typeface="Arial" panose="020B0604020202020204" pitchFamily="34" charset="0"/>
                        </a:rPr>
                        <a:t> resolution at SSP [km]</a:t>
                      </a:r>
                      <a:endParaRPr lang="ja-JP" sz="1200" b="0" dirty="0">
                        <a:effectLst/>
                        <a:latin typeface="+mn-lt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0" marR="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</a:rPr>
                        <a:t>1</a:t>
                      </a:r>
                      <a:endParaRPr lang="ja-JP" sz="2000" b="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</a:rPr>
                        <a:t>1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</a:rPr>
                        <a:t>0.5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</a:rPr>
                        <a:t>1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effectLst/>
                        </a:rPr>
                        <a:t>2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</a:rPr>
                        <a:t>2</a:t>
                      </a:r>
                      <a:endParaRPr lang="ja-JP" sz="2000" b="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</a:rPr>
                        <a:t>2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effectLst/>
                        </a:rPr>
                        <a:t>2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effectLst/>
                        </a:rPr>
                        <a:t>2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</a:rPr>
                        <a:t>2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</a:rPr>
                        <a:t>2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effectLst/>
                        </a:rPr>
                        <a:t>2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effectLst/>
                        </a:rPr>
                        <a:t>2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</a:rPr>
                        <a:t>2</a:t>
                      </a:r>
                      <a:endParaRPr lang="ja-JP" sz="2000" b="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effectLst/>
                        </a:rPr>
                        <a:t>2</a:t>
                      </a:r>
                      <a:endParaRPr lang="ja-JP" sz="2000" b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</a:rPr>
                        <a:t>2</a:t>
                      </a:r>
                      <a:endParaRPr lang="ja-JP" sz="2000" b="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36000" marB="360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0" dirty="0">
                          <a:effectLst/>
                          <a:latin typeface="+mn-lt"/>
                          <a:ea typeface="ＭＳ 明朝"/>
                          <a:cs typeface="Arial" panose="020B0604020202020204" pitchFamily="34" charset="0"/>
                        </a:rPr>
                        <a:t># of detectors for N-S direction</a:t>
                      </a:r>
                      <a:endParaRPr lang="ja-JP" sz="1200" b="0" dirty="0">
                        <a:effectLst/>
                        <a:latin typeface="+mn-lt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0" marR="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0" dirty="0">
                          <a:effectLst/>
                          <a:latin typeface="+mn-lt"/>
                          <a:ea typeface="ＭＳ 明朝"/>
                        </a:rPr>
                        <a:t>676</a:t>
                      </a:r>
                      <a:endParaRPr lang="ja-JP" sz="1200" b="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0" dirty="0">
                          <a:effectLst/>
                          <a:latin typeface="+mn-lt"/>
                          <a:ea typeface="ＭＳ 明朝"/>
                        </a:rPr>
                        <a:t>676</a:t>
                      </a:r>
                      <a:endParaRPr lang="ja-JP" sz="1200" b="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0" dirty="0">
                          <a:effectLst/>
                          <a:latin typeface="+mn-lt"/>
                          <a:ea typeface="ＭＳ 明朝"/>
                        </a:rPr>
                        <a:t>1460</a:t>
                      </a:r>
                      <a:endParaRPr lang="ja-JP" sz="1200" b="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0" dirty="0">
                          <a:effectLst/>
                          <a:latin typeface="+mn-lt"/>
                          <a:ea typeface="ＭＳ 明朝"/>
                        </a:rPr>
                        <a:t>676</a:t>
                      </a:r>
                      <a:endParaRPr lang="ja-JP" sz="1200" b="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0" dirty="0">
                          <a:effectLst/>
                          <a:latin typeface="+mn-lt"/>
                          <a:ea typeface="ＭＳ 明朝"/>
                        </a:rPr>
                        <a:t>372</a:t>
                      </a:r>
                      <a:endParaRPr lang="ja-JP" sz="1200" b="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0" dirty="0">
                          <a:effectLst/>
                          <a:latin typeface="+mn-lt"/>
                          <a:ea typeface="ＭＳ 明朝"/>
                        </a:rPr>
                        <a:t>372</a:t>
                      </a:r>
                      <a:endParaRPr lang="ja-JP" sz="1200" b="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0" dirty="0">
                          <a:effectLst/>
                          <a:latin typeface="+mn-lt"/>
                          <a:ea typeface="ＭＳ 明朝"/>
                        </a:rPr>
                        <a:t>332</a:t>
                      </a:r>
                      <a:endParaRPr lang="ja-JP" sz="1200" b="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0" dirty="0">
                          <a:effectLst/>
                          <a:latin typeface="+mn-lt"/>
                          <a:ea typeface="ＭＳ 明朝"/>
                        </a:rPr>
                        <a:t>332</a:t>
                      </a:r>
                      <a:endParaRPr lang="ja-JP" sz="1200" b="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0" dirty="0">
                          <a:effectLst/>
                          <a:latin typeface="+mn-lt"/>
                          <a:ea typeface="ＭＳ 明朝"/>
                        </a:rPr>
                        <a:t>332</a:t>
                      </a:r>
                      <a:endParaRPr lang="ja-JP" sz="1200" b="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0" dirty="0">
                          <a:effectLst/>
                          <a:latin typeface="+mn-lt"/>
                          <a:ea typeface="ＭＳ 明朝"/>
                        </a:rPr>
                        <a:t>332</a:t>
                      </a:r>
                      <a:endParaRPr lang="ja-JP" sz="1200" b="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0" dirty="0">
                          <a:effectLst/>
                          <a:latin typeface="+mn-lt"/>
                          <a:ea typeface="ＭＳ 明朝"/>
                        </a:rPr>
                        <a:t>332</a:t>
                      </a:r>
                      <a:endParaRPr lang="ja-JP" sz="1200" b="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0" dirty="0">
                          <a:effectLst/>
                          <a:latin typeface="+mn-lt"/>
                          <a:ea typeface="ＭＳ 明朝"/>
                        </a:rPr>
                        <a:t>332</a:t>
                      </a:r>
                      <a:endParaRPr lang="ja-JP" sz="1200" b="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0" dirty="0">
                          <a:effectLst/>
                          <a:latin typeface="+mn-lt"/>
                          <a:ea typeface="ＭＳ 明朝"/>
                        </a:rPr>
                        <a:t>408</a:t>
                      </a:r>
                      <a:endParaRPr lang="ja-JP" sz="1200" b="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0" dirty="0">
                          <a:effectLst/>
                          <a:latin typeface="+mn-lt"/>
                          <a:ea typeface="ＭＳ 明朝"/>
                        </a:rPr>
                        <a:t>408</a:t>
                      </a:r>
                      <a:endParaRPr lang="ja-JP" sz="1200" b="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0" dirty="0">
                          <a:effectLst/>
                          <a:latin typeface="+mn-lt"/>
                          <a:ea typeface="ＭＳ 明朝"/>
                        </a:rPr>
                        <a:t>408</a:t>
                      </a:r>
                      <a:endParaRPr lang="ja-JP" sz="1200" b="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0" dirty="0">
                          <a:effectLst/>
                          <a:latin typeface="+mn-lt"/>
                          <a:ea typeface="ＭＳ 明朝"/>
                        </a:rPr>
                        <a:t>408</a:t>
                      </a:r>
                      <a:endParaRPr lang="ja-JP" sz="1200" b="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0" marR="0" marT="36000" marB="36000"/>
                </a:tc>
                <a:extLst>
                  <a:ext uri="{0D108BD9-81ED-4DB2-BD59-A6C34878D82A}">
                    <a16:rowId xmlns:a16="http://schemas.microsoft.com/office/drawing/2014/main" val="3136138581"/>
                  </a:ext>
                </a:extLst>
              </a:tr>
            </a:tbl>
          </a:graphicData>
        </a:graphic>
      </p:graphicFrame>
      <p:pic>
        <p:nvPicPr>
          <p:cNvPr id="6" name="図 5">
            <a:extLst>
              <a:ext uri="{FF2B5EF4-FFF2-40B4-BE49-F238E27FC236}">
                <a16:creationId xmlns:a16="http://schemas.microsoft.com/office/drawing/2014/main" id="{36074831-06CD-C66C-4A21-29A10A22960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72" t="19142" r="4492" b="13584"/>
          <a:stretch/>
        </p:blipFill>
        <p:spPr>
          <a:xfrm>
            <a:off x="1282987" y="4461236"/>
            <a:ext cx="4460220" cy="1658923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FA580D30-CAD1-3994-C8A8-969ABB81549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68013" y="4437089"/>
            <a:ext cx="4559386" cy="1717275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C47B9CF-95A8-69A4-9B3A-7FE53F5CF68F}"/>
              </a:ext>
            </a:extLst>
          </p:cNvPr>
          <p:cNvSpPr txBox="1"/>
          <p:nvPr/>
        </p:nvSpPr>
        <p:spPr>
          <a:xfrm>
            <a:off x="2983038" y="6046647"/>
            <a:ext cx="12442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Wavelength [</a:t>
            </a:r>
            <a:r>
              <a:rPr kumimoji="1" lang="en-US" altLang="ja-JP" sz="1100" dirty="0" err="1"/>
              <a:t>μm</a:t>
            </a:r>
            <a:r>
              <a:rPr kumimoji="1" lang="en-US" altLang="ja-JP" sz="1100" dirty="0"/>
              <a:t>]</a:t>
            </a:r>
            <a:endParaRPr kumimoji="1" lang="ja-JP" altLang="en-US" sz="110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1E465CF-4EA7-E90C-BC7D-53D240CD6BE0}"/>
              </a:ext>
            </a:extLst>
          </p:cNvPr>
          <p:cNvSpPr txBox="1"/>
          <p:nvPr/>
        </p:nvSpPr>
        <p:spPr>
          <a:xfrm>
            <a:off x="8074215" y="6046647"/>
            <a:ext cx="12442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Wavelength [</a:t>
            </a:r>
            <a:r>
              <a:rPr kumimoji="1" lang="en-US" altLang="ja-JP" sz="1100" dirty="0" err="1"/>
              <a:t>μm</a:t>
            </a:r>
            <a:r>
              <a:rPr kumimoji="1" lang="en-US" altLang="ja-JP" sz="1100" dirty="0"/>
              <a:t>]</a:t>
            </a:r>
            <a:endParaRPr kumimoji="1" lang="ja-JP" altLang="en-US" sz="1100"/>
          </a:p>
        </p:txBody>
      </p:sp>
    </p:spTree>
    <p:extLst>
      <p:ext uri="{BB962C8B-B14F-4D97-AF65-F5344CB8AC3E}">
        <p14:creationId xmlns:p14="http://schemas.microsoft.com/office/powerpoint/2010/main" val="1553852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四角形 174"/>
          <p:cNvSpPr>
            <a:spLocks noGrp="1"/>
          </p:cNvSpPr>
          <p:nvPr>
            <p:ph type="title"/>
          </p:nvPr>
        </p:nvSpPr>
        <p:spPr>
          <a:xfrm>
            <a:off x="379068" y="266902"/>
            <a:ext cx="7772400" cy="667472"/>
          </a:xfrm>
          <a:prstGeom prst="rect">
            <a:avLst/>
          </a:prstGeom>
        </p:spPr>
        <p:txBody>
          <a:bodyPr/>
          <a:lstStyle/>
          <a:p>
            <a:pPr algn="l"/>
            <a:r>
              <a:rPr kumimoji="1" lang="en-US" altLang="ja-JP" b="1" dirty="0"/>
              <a:t>AHI Observation Repeat Cycle</a:t>
            </a:r>
            <a:endParaRPr kumimoji="1" lang="ja-JP" altLang="en-US" b="1" dirty="0"/>
          </a:p>
        </p:txBody>
      </p:sp>
      <p:sp>
        <p:nvSpPr>
          <p:cNvPr id="1131" name="四角形 17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140" name="四角形 235"/>
          <p:cNvSpPr>
            <a:spLocks noGrp="1"/>
          </p:cNvSpPr>
          <p:nvPr>
            <p:ph idx="1"/>
          </p:nvPr>
        </p:nvSpPr>
        <p:spPr>
          <a:xfrm>
            <a:off x="603862" y="1095558"/>
            <a:ext cx="10908583" cy="2816875"/>
          </a:xfrm>
          <a:prstGeom prst="rect">
            <a:avLst/>
          </a:prstGeom>
        </p:spPr>
        <p:txBody>
          <a:bodyPr/>
          <a:lstStyle/>
          <a:p>
            <a:r>
              <a:rPr kumimoji="1" lang="en" altLang="ja-JP" sz="2400" dirty="0">
                <a:solidFill>
                  <a:srgbClr val="FF0000"/>
                </a:solidFill>
              </a:rPr>
              <a:t>Region 5 </a:t>
            </a:r>
            <a:r>
              <a:rPr kumimoji="1" lang="en" altLang="ja-JP" sz="2400" dirty="0"/>
              <a:t>(1000 x 500 km every 30 sec) is used for lunar observation.</a:t>
            </a:r>
            <a:endParaRPr kumimoji="1" lang="en" altLang="ja-JP" sz="20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1F78065-B326-8396-00DA-98BFEE96B102}"/>
              </a:ext>
            </a:extLst>
          </p:cNvPr>
          <p:cNvSpPr txBox="1"/>
          <p:nvPr/>
        </p:nvSpPr>
        <p:spPr>
          <a:xfrm>
            <a:off x="4991725" y="30579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cxnSp>
        <p:nvCxnSpPr>
          <p:cNvPr id="52" name="直線矢印コネクタ 86">
            <a:extLst>
              <a:ext uri="{FF2B5EF4-FFF2-40B4-BE49-F238E27FC236}">
                <a16:creationId xmlns:a16="http://schemas.microsoft.com/office/drawing/2014/main" id="{16529669-6C2C-B939-B029-B9149224A468}"/>
              </a:ext>
            </a:extLst>
          </p:cNvPr>
          <p:cNvCxnSpPr/>
          <p:nvPr/>
        </p:nvCxnSpPr>
        <p:spPr>
          <a:xfrm>
            <a:off x="7783517" y="1817724"/>
            <a:ext cx="0" cy="352848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87">
            <a:extLst>
              <a:ext uri="{FF2B5EF4-FFF2-40B4-BE49-F238E27FC236}">
                <a16:creationId xmlns:a16="http://schemas.microsoft.com/office/drawing/2014/main" id="{D56197F2-BE30-EE53-2D62-BD36CF405A35}"/>
              </a:ext>
            </a:extLst>
          </p:cNvPr>
          <p:cNvCxnSpPr/>
          <p:nvPr/>
        </p:nvCxnSpPr>
        <p:spPr>
          <a:xfrm>
            <a:off x="6430013" y="1821583"/>
            <a:ext cx="0" cy="3526737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88">
            <a:extLst>
              <a:ext uri="{FF2B5EF4-FFF2-40B4-BE49-F238E27FC236}">
                <a16:creationId xmlns:a16="http://schemas.microsoft.com/office/drawing/2014/main" id="{F5AD12D3-1D35-845B-8C79-845BF105A194}"/>
              </a:ext>
            </a:extLst>
          </p:cNvPr>
          <p:cNvCxnSpPr/>
          <p:nvPr/>
        </p:nvCxnSpPr>
        <p:spPr>
          <a:xfrm>
            <a:off x="4969652" y="1839802"/>
            <a:ext cx="0" cy="3508519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Picture 5" descr="クリップボード01">
            <a:extLst>
              <a:ext uri="{FF2B5EF4-FFF2-40B4-BE49-F238E27FC236}">
                <a16:creationId xmlns:a16="http://schemas.microsoft.com/office/drawing/2014/main" id="{FCBB0BA4-BD3F-7CFF-CCC8-18746510F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8793" y="1868472"/>
            <a:ext cx="3536032" cy="343854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Rectangle 6">
            <a:extLst>
              <a:ext uri="{FF2B5EF4-FFF2-40B4-BE49-F238E27FC236}">
                <a16:creationId xmlns:a16="http://schemas.microsoft.com/office/drawing/2014/main" id="{8B1D8F8B-2EB0-1B9A-437C-819A3B3CE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3852" y="2330748"/>
            <a:ext cx="624954" cy="285234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" name="Oval 8">
            <a:extLst>
              <a:ext uri="{FF2B5EF4-FFF2-40B4-BE49-F238E27FC236}">
                <a16:creationId xmlns:a16="http://schemas.microsoft.com/office/drawing/2014/main" id="{AFF4A01B-A388-7C3C-6A07-67D56DFDB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592" y="1970763"/>
            <a:ext cx="3324354" cy="3241827"/>
          </a:xfrm>
          <a:prstGeom prst="ellipse">
            <a:avLst/>
          </a:prstGeom>
          <a:noFill/>
          <a:ln w="254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" name="Rectangle 9">
            <a:extLst>
              <a:ext uri="{FF2B5EF4-FFF2-40B4-BE49-F238E27FC236}">
                <a16:creationId xmlns:a16="http://schemas.microsoft.com/office/drawing/2014/main" id="{816C698D-2B19-8621-B45D-DECD8AC26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9341" y="2928755"/>
            <a:ext cx="415292" cy="352117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" name="Rectangle 10">
            <a:extLst>
              <a:ext uri="{FF2B5EF4-FFF2-40B4-BE49-F238E27FC236}">
                <a16:creationId xmlns:a16="http://schemas.microsoft.com/office/drawing/2014/main" id="{DFE993B4-6996-972D-1628-A679A0512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874" y="4156243"/>
            <a:ext cx="415292" cy="210483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" name="Rectangle 11">
            <a:extLst>
              <a:ext uri="{FF2B5EF4-FFF2-40B4-BE49-F238E27FC236}">
                <a16:creationId xmlns:a16="http://schemas.microsoft.com/office/drawing/2014/main" id="{4087F18E-CAF6-656A-CA60-0F6227D2F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2021" y="4276237"/>
            <a:ext cx="415292" cy="210483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" name="Line 12">
            <a:extLst>
              <a:ext uri="{FF2B5EF4-FFF2-40B4-BE49-F238E27FC236}">
                <a16:creationId xmlns:a16="http://schemas.microsoft.com/office/drawing/2014/main" id="{42973F15-BE43-AC67-4C0B-21647494D3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966" y="5323718"/>
            <a:ext cx="10516021" cy="55308"/>
          </a:xfrm>
          <a:prstGeom prst="line">
            <a:avLst/>
          </a:prstGeom>
          <a:noFill/>
          <a:ln w="9525">
            <a:solidFill>
              <a:schemeClr val="hlink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62" name="Picture 17">
            <a:extLst>
              <a:ext uri="{FF2B5EF4-FFF2-40B4-BE49-F238E27FC236}">
                <a16:creationId xmlns:a16="http://schemas.microsoft.com/office/drawing/2014/main" id="{AEBFBA4A-FAF8-E6D7-6234-C671EC5C8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82792" y="1860506"/>
            <a:ext cx="967671" cy="538121"/>
          </a:xfrm>
          <a:prstGeom prst="rect">
            <a:avLst/>
          </a:prstGeom>
          <a:noFill/>
          <a:ln w="19050">
            <a:solidFill>
              <a:srgbClr val="FF7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Line 22">
            <a:extLst>
              <a:ext uri="{FF2B5EF4-FFF2-40B4-BE49-F238E27FC236}">
                <a16:creationId xmlns:a16="http://schemas.microsoft.com/office/drawing/2014/main" id="{B6BEE00D-D769-3663-CF9D-289C534BB3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1861" y="1813810"/>
            <a:ext cx="10392682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1088" name="Picture 31">
            <a:extLst>
              <a:ext uri="{FF2B5EF4-FFF2-40B4-BE49-F238E27FC236}">
                <a16:creationId xmlns:a16="http://schemas.microsoft.com/office/drawing/2014/main" id="{09F65444-8F43-2B68-F151-E79DC9D4C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11360" y="2210089"/>
            <a:ext cx="544315" cy="478013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9" name="Rectangle 6">
            <a:extLst>
              <a:ext uri="{FF2B5EF4-FFF2-40B4-BE49-F238E27FC236}">
                <a16:creationId xmlns:a16="http://schemas.microsoft.com/office/drawing/2014/main" id="{2DB5D0FA-0489-E4FE-ED64-D491B1C08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9269" y="2615982"/>
            <a:ext cx="624954" cy="285234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cxnSp>
        <p:nvCxnSpPr>
          <p:cNvPr id="1090" name="直線矢印コネクタ 100">
            <a:extLst>
              <a:ext uri="{FF2B5EF4-FFF2-40B4-BE49-F238E27FC236}">
                <a16:creationId xmlns:a16="http://schemas.microsoft.com/office/drawing/2014/main" id="{D1DB05D5-DBDD-7A62-61DB-5EEC1ADCEE7B}"/>
              </a:ext>
            </a:extLst>
          </p:cNvPr>
          <p:cNvCxnSpPr>
            <a:stCxn id="57" idx="4"/>
          </p:cNvCxnSpPr>
          <p:nvPr/>
        </p:nvCxnSpPr>
        <p:spPr>
          <a:xfrm>
            <a:off x="2471769" y="5212590"/>
            <a:ext cx="347" cy="156274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1" name="直線矢印コネクタ 101">
            <a:extLst>
              <a:ext uri="{FF2B5EF4-FFF2-40B4-BE49-F238E27FC236}">
                <a16:creationId xmlns:a16="http://schemas.microsoft.com/office/drawing/2014/main" id="{00901B3A-27FD-1BA2-425B-D9BB92D0D715}"/>
              </a:ext>
            </a:extLst>
          </p:cNvPr>
          <p:cNvCxnSpPr/>
          <p:nvPr/>
        </p:nvCxnSpPr>
        <p:spPr>
          <a:xfrm flipH="1">
            <a:off x="2471769" y="1821583"/>
            <a:ext cx="5039" cy="149180"/>
          </a:xfrm>
          <a:prstGeom prst="straightConnector1">
            <a:avLst/>
          </a:prstGeom>
          <a:ln w="190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92" name="Picture 6">
            <a:extLst>
              <a:ext uri="{FF2B5EF4-FFF2-40B4-BE49-F238E27FC236}">
                <a16:creationId xmlns:a16="http://schemas.microsoft.com/office/drawing/2014/main" id="{4198A4D6-7CCC-9E37-174F-C7A5F52019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62632" y="2615982"/>
            <a:ext cx="1014039" cy="582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3" name="Picture 7">
            <a:extLst>
              <a:ext uri="{FF2B5EF4-FFF2-40B4-BE49-F238E27FC236}">
                <a16:creationId xmlns:a16="http://schemas.microsoft.com/office/drawing/2014/main" id="{B2F63753-FE0E-E76F-1C14-25E76CD80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59607" y="3387417"/>
            <a:ext cx="1014039" cy="582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4" name="Picture 8">
            <a:extLst>
              <a:ext uri="{FF2B5EF4-FFF2-40B4-BE49-F238E27FC236}">
                <a16:creationId xmlns:a16="http://schemas.microsoft.com/office/drawing/2014/main" id="{404C436E-0B58-AF9F-29BF-6DBB1ACC3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65275" y="4179847"/>
            <a:ext cx="1014039" cy="582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5" name="Picture 9">
            <a:extLst>
              <a:ext uri="{FF2B5EF4-FFF2-40B4-BE49-F238E27FC236}">
                <a16:creationId xmlns:a16="http://schemas.microsoft.com/office/drawing/2014/main" id="{B23CAA43-3B66-1EE0-5734-B0130552D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8959" y="2950715"/>
            <a:ext cx="1022103" cy="582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6" name="Picture 10">
            <a:extLst>
              <a:ext uri="{FF2B5EF4-FFF2-40B4-BE49-F238E27FC236}">
                <a16:creationId xmlns:a16="http://schemas.microsoft.com/office/drawing/2014/main" id="{B224F39D-5D1B-5B1D-B72B-0FCFBD2738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8961" y="3739708"/>
            <a:ext cx="1022103" cy="582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7" name="Picture 11">
            <a:extLst>
              <a:ext uri="{FF2B5EF4-FFF2-40B4-BE49-F238E27FC236}">
                <a16:creationId xmlns:a16="http://schemas.microsoft.com/office/drawing/2014/main" id="{422CF1D1-460A-A2D8-0B12-1277556DC8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8419" y="4516549"/>
            <a:ext cx="1022103" cy="582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8" name="Picture 12">
            <a:extLst>
              <a:ext uri="{FF2B5EF4-FFF2-40B4-BE49-F238E27FC236}">
                <a16:creationId xmlns:a16="http://schemas.microsoft.com/office/drawing/2014/main" id="{3A69EB74-4C19-CEEC-CC14-BB472DD901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89185" y="2970386"/>
            <a:ext cx="588667" cy="52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9" name="Picture 13">
            <a:extLst>
              <a:ext uri="{FF2B5EF4-FFF2-40B4-BE49-F238E27FC236}">
                <a16:creationId xmlns:a16="http://schemas.microsoft.com/office/drawing/2014/main" id="{DB4C8034-57C9-3E7D-9A39-07E6ADC325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89185" y="3764884"/>
            <a:ext cx="588667" cy="52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0" name="Picture 14">
            <a:extLst>
              <a:ext uri="{FF2B5EF4-FFF2-40B4-BE49-F238E27FC236}">
                <a16:creationId xmlns:a16="http://schemas.microsoft.com/office/drawing/2014/main" id="{44C9F03A-BF7F-32E3-F495-DCB07CE4A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96792" y="4507358"/>
            <a:ext cx="588667" cy="52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1" name="Picture 9">
            <a:extLst>
              <a:ext uri="{FF2B5EF4-FFF2-40B4-BE49-F238E27FC236}">
                <a16:creationId xmlns:a16="http://schemas.microsoft.com/office/drawing/2014/main" id="{3F9D2B7F-6C1A-58BF-1FF9-FD8247D4A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8961" y="2135042"/>
            <a:ext cx="1022103" cy="582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2" name="図 112">
            <a:extLst>
              <a:ext uri="{FF2B5EF4-FFF2-40B4-BE49-F238E27FC236}">
                <a16:creationId xmlns:a16="http://schemas.microsoft.com/office/drawing/2014/main" id="{A4D14B36-9BF5-7CA7-CE58-51062E6ADCA0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02121" y="1825589"/>
            <a:ext cx="640106" cy="3512751"/>
          </a:xfrm>
          <a:prstGeom prst="rect">
            <a:avLst/>
          </a:prstGeom>
        </p:spPr>
      </p:pic>
      <p:pic>
        <p:nvPicPr>
          <p:cNvPr id="1103" name="図 113">
            <a:extLst>
              <a:ext uri="{FF2B5EF4-FFF2-40B4-BE49-F238E27FC236}">
                <a16:creationId xmlns:a16="http://schemas.microsoft.com/office/drawing/2014/main" id="{CAF2E86D-84F1-866D-4BBD-CF50D2D6BE0B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18437" y="1835893"/>
            <a:ext cx="640106" cy="3512751"/>
          </a:xfrm>
          <a:prstGeom prst="rect">
            <a:avLst/>
          </a:prstGeom>
        </p:spPr>
      </p:pic>
      <p:sp>
        <p:nvSpPr>
          <p:cNvPr id="1104" name="Text Box 14">
            <a:extLst>
              <a:ext uri="{FF2B5EF4-FFF2-40B4-BE49-F238E27FC236}">
                <a16:creationId xmlns:a16="http://schemas.microsoft.com/office/drawing/2014/main" id="{C75F7DD2-E63A-199F-F5B2-872B24540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66" y="5466195"/>
            <a:ext cx="3538735" cy="663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b="1" dirty="0"/>
              <a:t>Full Disk Observation</a:t>
            </a:r>
          </a:p>
          <a:p>
            <a:pPr algn="ctr"/>
            <a:r>
              <a:rPr lang="en-US" altLang="ja-JP" b="1" dirty="0"/>
              <a:t>every </a:t>
            </a:r>
            <a:r>
              <a:rPr lang="en-US" altLang="ja-JP" sz="2000" b="1" dirty="0"/>
              <a:t>10</a:t>
            </a:r>
            <a:r>
              <a:rPr lang="en-US" altLang="ja-JP" b="1" dirty="0"/>
              <a:t> min.</a:t>
            </a:r>
            <a:r>
              <a:rPr lang="ja-JP" altLang="en-US" b="1"/>
              <a:t> </a:t>
            </a:r>
            <a:r>
              <a:rPr lang="en-US" altLang="ja-JP" b="1" dirty="0"/>
              <a:t>(23 swaths)</a:t>
            </a:r>
            <a:endParaRPr lang="ja-JP" altLang="en-US" b="1" dirty="0"/>
          </a:p>
        </p:txBody>
      </p:sp>
      <p:sp>
        <p:nvSpPr>
          <p:cNvPr id="1105" name="TextBox 42">
            <a:extLst>
              <a:ext uri="{FF2B5EF4-FFF2-40B4-BE49-F238E27FC236}">
                <a16:creationId xmlns:a16="http://schemas.microsoft.com/office/drawing/2014/main" id="{9FFA1EEF-6CC9-01BE-B25F-297B8649D1A5}"/>
              </a:ext>
            </a:extLst>
          </p:cNvPr>
          <p:cNvSpPr txBox="1"/>
          <p:nvPr/>
        </p:nvSpPr>
        <p:spPr>
          <a:xfrm>
            <a:off x="4415435" y="5371525"/>
            <a:ext cx="1195927" cy="843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/>
              <a:t>Region 1 </a:t>
            </a:r>
          </a:p>
          <a:p>
            <a:pPr algn="ctr"/>
            <a:r>
              <a:rPr lang="en-GB" sz="1200" dirty="0"/>
              <a:t>2000 x 1000km</a:t>
            </a:r>
          </a:p>
          <a:p>
            <a:pPr algn="ctr"/>
            <a:r>
              <a:rPr lang="en-GB" sz="1200" dirty="0"/>
              <a:t>(NE Japan)</a:t>
            </a:r>
          </a:p>
          <a:p>
            <a:pPr algn="ctr"/>
            <a:r>
              <a:rPr lang="en-GB" sz="1200" dirty="0"/>
              <a:t>Every </a:t>
            </a:r>
            <a:r>
              <a:rPr lang="en-GB" sz="1400" b="1" dirty="0"/>
              <a:t>2.5</a:t>
            </a:r>
            <a:r>
              <a:rPr lang="en-GB" sz="1200" b="1" dirty="0"/>
              <a:t> min.</a:t>
            </a:r>
          </a:p>
        </p:txBody>
      </p:sp>
      <p:sp>
        <p:nvSpPr>
          <p:cNvPr id="1106" name="TextBox 43">
            <a:extLst>
              <a:ext uri="{FF2B5EF4-FFF2-40B4-BE49-F238E27FC236}">
                <a16:creationId xmlns:a16="http://schemas.microsoft.com/office/drawing/2014/main" id="{948C0D37-283B-8AFC-CC08-F6CEF0D393FE}"/>
              </a:ext>
            </a:extLst>
          </p:cNvPr>
          <p:cNvSpPr txBox="1"/>
          <p:nvPr/>
        </p:nvSpPr>
        <p:spPr>
          <a:xfrm>
            <a:off x="5816865" y="5367298"/>
            <a:ext cx="1195927" cy="843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/>
              <a:t>Region 2</a:t>
            </a:r>
          </a:p>
          <a:p>
            <a:pPr algn="ctr"/>
            <a:r>
              <a:rPr lang="en-GB" sz="1200" dirty="0"/>
              <a:t>2000 x 1000km</a:t>
            </a:r>
          </a:p>
          <a:p>
            <a:pPr algn="ctr"/>
            <a:r>
              <a:rPr lang="en-GB" sz="1200" dirty="0"/>
              <a:t>(SW Japan)</a:t>
            </a:r>
          </a:p>
          <a:p>
            <a:pPr algn="ctr"/>
            <a:r>
              <a:rPr lang="en-GB" sz="1200" dirty="0"/>
              <a:t>Every </a:t>
            </a:r>
            <a:r>
              <a:rPr lang="en-GB" sz="1400" b="1" dirty="0"/>
              <a:t>2.5</a:t>
            </a:r>
            <a:r>
              <a:rPr lang="en-GB" sz="1200" b="1" dirty="0"/>
              <a:t> min.</a:t>
            </a:r>
          </a:p>
        </p:txBody>
      </p:sp>
      <p:sp>
        <p:nvSpPr>
          <p:cNvPr id="1107" name="TextBox 44">
            <a:extLst>
              <a:ext uri="{FF2B5EF4-FFF2-40B4-BE49-F238E27FC236}">
                <a16:creationId xmlns:a16="http://schemas.microsoft.com/office/drawing/2014/main" id="{1B0A05C4-4E22-61F4-0B64-ED66C66C701F}"/>
              </a:ext>
            </a:extLst>
          </p:cNvPr>
          <p:cNvSpPr txBox="1"/>
          <p:nvPr/>
        </p:nvSpPr>
        <p:spPr>
          <a:xfrm>
            <a:off x="7140260" y="5362441"/>
            <a:ext cx="1237905" cy="843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/>
              <a:t>Region 3</a:t>
            </a:r>
          </a:p>
          <a:p>
            <a:pPr algn="ctr"/>
            <a:r>
              <a:rPr lang="en-GB" sz="1200" dirty="0"/>
              <a:t>1000 x 1000 km</a:t>
            </a:r>
          </a:p>
          <a:p>
            <a:pPr algn="ctr"/>
            <a:r>
              <a:rPr lang="en-GB" sz="1200" dirty="0"/>
              <a:t>(Target Area)</a:t>
            </a:r>
          </a:p>
          <a:p>
            <a:pPr algn="ctr"/>
            <a:r>
              <a:rPr lang="en-GB" sz="1200" dirty="0"/>
              <a:t>Every </a:t>
            </a:r>
            <a:r>
              <a:rPr lang="en-GB" sz="1400" b="1" dirty="0"/>
              <a:t>2.5</a:t>
            </a:r>
            <a:r>
              <a:rPr lang="en-GB" sz="1200" b="1" dirty="0"/>
              <a:t> min.</a:t>
            </a:r>
          </a:p>
        </p:txBody>
      </p:sp>
      <p:sp>
        <p:nvSpPr>
          <p:cNvPr id="1108" name="TextBox 45">
            <a:extLst>
              <a:ext uri="{FF2B5EF4-FFF2-40B4-BE49-F238E27FC236}">
                <a16:creationId xmlns:a16="http://schemas.microsoft.com/office/drawing/2014/main" id="{B58F8666-8612-4356-E3DF-90CAF8F8E9CC}"/>
              </a:ext>
            </a:extLst>
          </p:cNvPr>
          <p:cNvSpPr txBox="1"/>
          <p:nvPr/>
        </p:nvSpPr>
        <p:spPr>
          <a:xfrm>
            <a:off x="8492073" y="5367298"/>
            <a:ext cx="1287222" cy="843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/>
              <a:t>Region 4</a:t>
            </a:r>
          </a:p>
          <a:p>
            <a:pPr algn="ctr"/>
            <a:r>
              <a:rPr lang="en-GB" sz="1200" dirty="0"/>
              <a:t>1000 x 500 km</a:t>
            </a:r>
          </a:p>
          <a:p>
            <a:pPr algn="ctr"/>
            <a:r>
              <a:rPr lang="en-GB" sz="1200" dirty="0"/>
              <a:t>(Landmark Area)</a:t>
            </a:r>
          </a:p>
          <a:p>
            <a:pPr algn="ctr"/>
            <a:r>
              <a:rPr lang="en-GB" sz="1200" dirty="0"/>
              <a:t>Every </a:t>
            </a:r>
            <a:r>
              <a:rPr lang="en-GB" sz="1400" b="1" dirty="0"/>
              <a:t>30 sec</a:t>
            </a:r>
            <a:r>
              <a:rPr lang="en-GB" sz="1200" b="1" dirty="0"/>
              <a:t>.</a:t>
            </a:r>
          </a:p>
        </p:txBody>
      </p:sp>
      <p:sp>
        <p:nvSpPr>
          <p:cNvPr id="1109" name="TextBox 46">
            <a:extLst>
              <a:ext uri="{FF2B5EF4-FFF2-40B4-BE49-F238E27FC236}">
                <a16:creationId xmlns:a16="http://schemas.microsoft.com/office/drawing/2014/main" id="{17FA4077-6AFA-B04D-503D-2458B2A75CA8}"/>
              </a:ext>
            </a:extLst>
          </p:cNvPr>
          <p:cNvSpPr txBox="1"/>
          <p:nvPr/>
        </p:nvSpPr>
        <p:spPr>
          <a:xfrm>
            <a:off x="9809492" y="5362441"/>
            <a:ext cx="1553051" cy="10678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00FF"/>
                </a:solidFill>
              </a:rPr>
              <a:t>Region 5</a:t>
            </a:r>
          </a:p>
          <a:p>
            <a:pPr algn="ctr"/>
            <a:r>
              <a:rPr lang="en-GB" sz="1200" dirty="0"/>
              <a:t>1000 x 500 km</a:t>
            </a:r>
          </a:p>
          <a:p>
            <a:pPr algn="ctr"/>
            <a:r>
              <a:rPr lang="en-GB" sz="1200" dirty="0"/>
              <a:t>(Landmark Area)</a:t>
            </a:r>
          </a:p>
          <a:p>
            <a:pPr algn="ctr"/>
            <a:r>
              <a:rPr lang="en-GB" sz="1200" dirty="0"/>
              <a:t>Every </a:t>
            </a:r>
            <a:r>
              <a:rPr lang="en-GB" sz="1400" b="1" dirty="0">
                <a:solidFill>
                  <a:srgbClr val="FF0000"/>
                </a:solidFill>
              </a:rPr>
              <a:t>30 sec</a:t>
            </a:r>
            <a:r>
              <a:rPr lang="en-GB" sz="12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110" name="テキスト ボックス 1109">
            <a:extLst>
              <a:ext uri="{FF2B5EF4-FFF2-40B4-BE49-F238E27FC236}">
                <a16:creationId xmlns:a16="http://schemas.microsoft.com/office/drawing/2014/main" id="{2F8E929B-D5BE-CF34-70BF-22743376D558}"/>
              </a:ext>
            </a:extLst>
          </p:cNvPr>
          <p:cNvSpPr txBox="1"/>
          <p:nvPr/>
        </p:nvSpPr>
        <p:spPr>
          <a:xfrm>
            <a:off x="4586857" y="3307231"/>
            <a:ext cx="2253840" cy="27127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Pre-defined area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12" name="正方形/長方形 1111">
            <a:extLst>
              <a:ext uri="{FF2B5EF4-FFF2-40B4-BE49-F238E27FC236}">
                <a16:creationId xmlns:a16="http://schemas.microsoft.com/office/drawing/2014/main" id="{841C1107-CCB7-576F-E9AE-61DF46390183}"/>
              </a:ext>
            </a:extLst>
          </p:cNvPr>
          <p:cNvSpPr/>
          <p:nvPr/>
        </p:nvSpPr>
        <p:spPr>
          <a:xfrm>
            <a:off x="9844600" y="1725376"/>
            <a:ext cx="1587910" cy="4511006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テキスト ボックス 1110">
            <a:extLst>
              <a:ext uri="{FF2B5EF4-FFF2-40B4-BE49-F238E27FC236}">
                <a16:creationId xmlns:a16="http://schemas.microsoft.com/office/drawing/2014/main" id="{448D0D23-C21B-F539-E0B9-1D81FBB36143}"/>
              </a:ext>
            </a:extLst>
          </p:cNvPr>
          <p:cNvSpPr txBox="1"/>
          <p:nvPr/>
        </p:nvSpPr>
        <p:spPr>
          <a:xfrm>
            <a:off x="7935458" y="3687592"/>
            <a:ext cx="3179733" cy="27127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altLang="ja-JP" dirty="0">
                <a:solidFill>
                  <a:schemeClr val="bg1"/>
                </a:solidFill>
              </a:rPr>
              <a:t>Flexible observation area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180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四角形 174"/>
          <p:cNvSpPr>
            <a:spLocks noGrp="1"/>
          </p:cNvSpPr>
          <p:nvPr>
            <p:ph type="title"/>
          </p:nvPr>
        </p:nvSpPr>
        <p:spPr>
          <a:xfrm>
            <a:off x="379068" y="251912"/>
            <a:ext cx="7772400" cy="667472"/>
          </a:xfrm>
          <a:prstGeom prst="rect">
            <a:avLst/>
          </a:prstGeom>
        </p:spPr>
        <p:txBody>
          <a:bodyPr/>
          <a:lstStyle/>
          <a:p>
            <a:pPr algn="l"/>
            <a:r>
              <a:rPr kumimoji="1" lang="en-US" altLang="ja-JP" b="1" dirty="0"/>
              <a:t>Contents</a:t>
            </a:r>
            <a:endParaRPr kumimoji="1" lang="ja-JP" altLang="en-US" sz="4400" b="1" dirty="0"/>
          </a:p>
        </p:txBody>
      </p:sp>
      <p:sp>
        <p:nvSpPr>
          <p:cNvPr id="1131" name="四角形 17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140" name="四角形 235"/>
          <p:cNvSpPr>
            <a:spLocks noGrp="1"/>
          </p:cNvSpPr>
          <p:nvPr>
            <p:ph idx="1"/>
          </p:nvPr>
        </p:nvSpPr>
        <p:spPr>
          <a:xfrm>
            <a:off x="603866" y="1099266"/>
            <a:ext cx="9744486" cy="484433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30000"/>
              </a:lnSpc>
            </a:pPr>
            <a:r>
              <a:rPr kumimoji="1" lang="en-US" altLang="ja-JP" sz="2400" dirty="0"/>
              <a:t>Introduction</a:t>
            </a:r>
          </a:p>
          <a:p>
            <a:pPr lvl="1">
              <a:lnSpc>
                <a:spcPct val="130000"/>
              </a:lnSpc>
            </a:pPr>
            <a:r>
              <a:rPr kumimoji="1" lang="en-US" altLang="ja-JP" sz="2000" dirty="0"/>
              <a:t>History of Japanese Geostationary Meteorological Satellites</a:t>
            </a:r>
          </a:p>
          <a:p>
            <a:pPr>
              <a:lnSpc>
                <a:spcPct val="130000"/>
              </a:lnSpc>
            </a:pPr>
            <a:r>
              <a:rPr kumimoji="1" lang="en-US" altLang="ja-JP" sz="2400" dirty="0"/>
              <a:t>Himawari-10 Program</a:t>
            </a:r>
          </a:p>
          <a:p>
            <a:pPr lvl="1">
              <a:lnSpc>
                <a:spcPct val="130000"/>
              </a:lnSpc>
            </a:pPr>
            <a:r>
              <a:rPr kumimoji="1" lang="en-US" altLang="ja-JP" sz="2000" dirty="0"/>
              <a:t>Program Overview</a:t>
            </a:r>
          </a:p>
          <a:p>
            <a:pPr lvl="1">
              <a:lnSpc>
                <a:spcPct val="130000"/>
              </a:lnSpc>
            </a:pPr>
            <a:r>
              <a:rPr kumimoji="1" lang="en-US" altLang="ja-JP" sz="2000" dirty="0"/>
              <a:t>VIS/IR Imager (GHMI)</a:t>
            </a:r>
          </a:p>
          <a:p>
            <a:pPr lvl="1">
              <a:lnSpc>
                <a:spcPct val="130000"/>
              </a:lnSpc>
            </a:pPr>
            <a:r>
              <a:rPr kumimoji="1" lang="en-US" altLang="ja-JP" sz="2000" dirty="0"/>
              <a:t>IR sounder (GHMS)</a:t>
            </a:r>
          </a:p>
          <a:p>
            <a:pPr>
              <a:lnSpc>
                <a:spcPct val="130000"/>
              </a:lnSpc>
            </a:pPr>
            <a:r>
              <a:rPr kumimoji="1" lang="en-US" altLang="ja-JP" sz="2400" dirty="0"/>
              <a:t>Inter-calibration approach for GHMI and GHMS</a:t>
            </a:r>
          </a:p>
          <a:p>
            <a:pPr>
              <a:lnSpc>
                <a:spcPct val="130000"/>
              </a:lnSpc>
            </a:pPr>
            <a:r>
              <a:rPr kumimoji="1" lang="en-US" altLang="ja-JP" sz="2400" dirty="0"/>
              <a:t>Summary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37801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四角形 174"/>
          <p:cNvSpPr>
            <a:spLocks noGrp="1"/>
          </p:cNvSpPr>
          <p:nvPr>
            <p:ph type="title"/>
          </p:nvPr>
        </p:nvSpPr>
        <p:spPr>
          <a:xfrm>
            <a:off x="379067" y="266902"/>
            <a:ext cx="11403201" cy="667472"/>
          </a:xfrm>
          <a:prstGeom prst="rect">
            <a:avLst/>
          </a:prstGeom>
        </p:spPr>
        <p:txBody>
          <a:bodyPr/>
          <a:lstStyle/>
          <a:p>
            <a:pPr algn="l"/>
            <a:r>
              <a:rPr kumimoji="1" lang="en-US" altLang="ja-JP" sz="2800" b="1" dirty="0"/>
              <a:t>History of Japanese Geostationary Meteorological Satellites</a:t>
            </a:r>
            <a:endParaRPr kumimoji="1" lang="ja-JP" altLang="en-US" sz="2800" b="1" dirty="0"/>
          </a:p>
        </p:txBody>
      </p:sp>
      <p:sp>
        <p:nvSpPr>
          <p:cNvPr id="1131" name="四角形 17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140" name="四角形 235"/>
          <p:cNvSpPr>
            <a:spLocks noGrp="1"/>
          </p:cNvSpPr>
          <p:nvPr>
            <p:ph idx="1"/>
          </p:nvPr>
        </p:nvSpPr>
        <p:spPr>
          <a:xfrm>
            <a:off x="603863" y="981258"/>
            <a:ext cx="7745658" cy="486178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5000"/>
              </a:lnSpc>
            </a:pPr>
            <a:r>
              <a:rPr kumimoji="1" lang="en" altLang="ja-JP" sz="2000" dirty="0"/>
              <a:t>Over 40-y history of GEO satellites operation at around 140 E</a:t>
            </a:r>
            <a:r>
              <a:rPr kumimoji="1" lang="en-US" altLang="ja-JP" sz="2000" dirty="0"/>
              <a:t>°</a:t>
            </a:r>
            <a:endParaRPr kumimoji="1" lang="en" altLang="ja-JP" sz="2000" dirty="0"/>
          </a:p>
          <a:p>
            <a:r>
              <a:rPr kumimoji="1" lang="en" altLang="ja-JP" sz="2000" dirty="0"/>
              <a:t>Himawari-8</a:t>
            </a:r>
          </a:p>
          <a:p>
            <a:pPr lvl="1"/>
            <a:r>
              <a:rPr kumimoji="1" lang="en" altLang="ja-JP" sz="1800" dirty="0"/>
              <a:t>Advanced Himawari Imager (AHI): 16-band VIS/IR imager</a:t>
            </a:r>
          </a:p>
          <a:p>
            <a:pPr lvl="2"/>
            <a:r>
              <a:rPr kumimoji="1" lang="en" altLang="ja-JP" sz="1600" dirty="0"/>
              <a:t>Identical specification to AHI on Himawari-9</a:t>
            </a:r>
          </a:p>
          <a:p>
            <a:pPr lvl="1"/>
            <a:r>
              <a:rPr kumimoji="1" lang="en" altLang="ja-JP" sz="1800" dirty="0"/>
              <a:t>Operation: 7 July 2015 to 13 December 2022</a:t>
            </a:r>
            <a:endParaRPr lang="en" altLang="ja-JP" sz="1800" dirty="0"/>
          </a:p>
          <a:p>
            <a:pPr lvl="2"/>
            <a:r>
              <a:rPr kumimoji="1" lang="en" altLang="ja-JP" sz="1600" dirty="0"/>
              <a:t>Currently in-orbit standby operation (backup of Himawari-9)</a:t>
            </a:r>
          </a:p>
          <a:p>
            <a:r>
              <a:rPr kumimoji="1" lang="en" altLang="ja-JP" sz="2000" dirty="0"/>
              <a:t>Himawari-9</a:t>
            </a:r>
          </a:p>
          <a:p>
            <a:pPr lvl="1"/>
            <a:r>
              <a:rPr kumimoji="1" lang="en" altLang="ja-JP" sz="1800" dirty="0"/>
              <a:t>Switchover of operation from Himawari-8 on 13 December 2022, after ~2 months parallel observation with Himawari-8</a:t>
            </a:r>
          </a:p>
          <a:p>
            <a:pPr lvl="2"/>
            <a:r>
              <a:rPr kumimoji="1" lang="en" altLang="ja-JP" sz="1600" dirty="0"/>
              <a:t>To be operated until JFY2029</a:t>
            </a:r>
          </a:p>
          <a:p>
            <a:pPr>
              <a:lnSpc>
                <a:spcPct val="105000"/>
              </a:lnSpc>
            </a:pPr>
            <a:endParaRPr kumimoji="1" lang="en" altLang="ja-JP" sz="2000" dirty="0"/>
          </a:p>
          <a:p>
            <a:pPr>
              <a:lnSpc>
                <a:spcPct val="105000"/>
              </a:lnSpc>
            </a:pPr>
            <a:endParaRPr kumimoji="1" lang="en" altLang="ja-JP" sz="1600" dirty="0"/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AFF4E109-83B7-BFD8-C5F7-8ACF9830B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751023"/>
              </p:ext>
            </p:extLst>
          </p:nvPr>
        </p:nvGraphicFramePr>
        <p:xfrm>
          <a:off x="8350810" y="1734150"/>
          <a:ext cx="314717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857">
                  <a:extLst>
                    <a:ext uri="{9D8B030D-6E8A-4147-A177-3AD203B41FA5}">
                      <a16:colId xmlns:a16="http://schemas.microsoft.com/office/drawing/2014/main" val="1706180844"/>
                    </a:ext>
                  </a:extLst>
                </a:gridCol>
                <a:gridCol w="1911313">
                  <a:extLst>
                    <a:ext uri="{9D8B030D-6E8A-4147-A177-3AD203B41FA5}">
                      <a16:colId xmlns:a16="http://schemas.microsoft.com/office/drawing/2014/main" val="37655429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Satellite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Operation Period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2224559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GMS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1978 – 1981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2382453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GMS-2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1981 – 1984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850331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GMS-3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1984 – 1989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59043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GMS-4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1989 – 1995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3700592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GMS-5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1995 – 2003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2518399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GOES-9*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2003 – 2005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263826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MTSAT-1R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2005 – 2010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503757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MTSAT-2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2010 – 2015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4193813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Himawari-8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2015 – 2022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2369168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Himawari-9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2022 – 2029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3195700708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D39629-8169-4C93-3C7A-AB2C79A1C625}"/>
              </a:ext>
            </a:extLst>
          </p:cNvPr>
          <p:cNvSpPr txBox="1"/>
          <p:nvPr/>
        </p:nvSpPr>
        <p:spPr>
          <a:xfrm>
            <a:off x="8349521" y="5840447"/>
            <a:ext cx="31484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0500" indent="-190500"/>
            <a:r>
              <a:rPr lang="en-US" altLang="ja-JP" sz="1200" dirty="0"/>
              <a:t>* </a:t>
            </a:r>
            <a:r>
              <a:rPr lang="ja-JP" altLang="en-US" sz="1200"/>
              <a:t>Back-up operation of GMS-5 w/ GOES-9 by NOAA/NESDIS</a:t>
            </a:r>
          </a:p>
        </p:txBody>
      </p:sp>
      <p:pic>
        <p:nvPicPr>
          <p:cNvPr id="2" name="図 1" descr="Plan ">
            <a:extLst>
              <a:ext uri="{FF2B5EF4-FFF2-40B4-BE49-F238E27FC236}">
                <a16:creationId xmlns:a16="http://schemas.microsoft.com/office/drawing/2014/main" id="{3FE9F8B8-0CB9-1C31-377E-24BE240A42F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0477" y="4446155"/>
            <a:ext cx="7110514" cy="1764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54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四角形 17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DC34B25-93AB-1D11-95FE-0DB569E9F5B5}"/>
              </a:ext>
            </a:extLst>
          </p:cNvPr>
          <p:cNvSpPr txBox="1">
            <a:spLocks/>
          </p:cNvSpPr>
          <p:nvPr/>
        </p:nvSpPr>
        <p:spPr bwMode="auto">
          <a:xfrm>
            <a:off x="7896638" y="583737"/>
            <a:ext cx="337812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kumimoji="1" lang="en-US" altLang="ja-JP" dirty="0">
                <a:cs typeface="Arial" panose="020B0604020202020204" pitchFamily="34" charset="0"/>
              </a:rPr>
              <a:t>Himawari-10 Perspective Image</a:t>
            </a:r>
            <a:endParaRPr kumimoji="1" lang="ja-JP" altLang="en-US" sz="200">
              <a:cs typeface="Arial" panose="020B0604020202020204" pitchFamily="34" charset="0"/>
            </a:endParaRPr>
          </a:p>
        </p:txBody>
      </p:sp>
      <p:pic>
        <p:nvPicPr>
          <p:cNvPr id="3" name="図 4" descr="衛星から見た地球&#10;&#10;中程度の精度で自動的に生成された説明">
            <a:extLst>
              <a:ext uri="{FF2B5EF4-FFF2-40B4-BE49-F238E27FC236}">
                <a16:creationId xmlns:a16="http://schemas.microsoft.com/office/drawing/2014/main" id="{704913FB-077D-ADE1-EE47-76DB8C15C82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4932" y="1027294"/>
            <a:ext cx="9620067" cy="5246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タイトル 1">
            <a:extLst>
              <a:ext uri="{FF2B5EF4-FFF2-40B4-BE49-F238E27FC236}">
                <a16:creationId xmlns:a16="http://schemas.microsoft.com/office/drawing/2014/main" id="{20DB7ACD-5647-C567-E73C-955CA7D54A3E}"/>
              </a:ext>
            </a:extLst>
          </p:cNvPr>
          <p:cNvSpPr txBox="1">
            <a:spLocks/>
          </p:cNvSpPr>
          <p:nvPr/>
        </p:nvSpPr>
        <p:spPr bwMode="auto">
          <a:xfrm>
            <a:off x="1337743" y="5934048"/>
            <a:ext cx="2203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kumimoji="1" lang="en-US" altLang="ja-JP">
                <a:solidFill>
                  <a:schemeClr val="bg1"/>
                </a:solidFill>
                <a:cs typeface="Arial" panose="020B0604020202020204" pitchFamily="34" charset="0"/>
              </a:rPr>
              <a:t>© Mitsubishi Electric</a:t>
            </a:r>
            <a:endParaRPr kumimoji="1" lang="ja-JP" altLang="en-US" sz="2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四角形 174">
            <a:extLst>
              <a:ext uri="{FF2B5EF4-FFF2-40B4-BE49-F238E27FC236}">
                <a16:creationId xmlns:a16="http://schemas.microsoft.com/office/drawing/2014/main" id="{F34CBC8A-083E-153D-05E7-2E03AFBF2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068" y="266902"/>
            <a:ext cx="7772400" cy="667472"/>
          </a:xfrm>
          <a:prstGeom prst="rect">
            <a:avLst/>
          </a:prstGeom>
        </p:spPr>
        <p:txBody>
          <a:bodyPr/>
          <a:lstStyle/>
          <a:p>
            <a:pPr algn="l"/>
            <a:r>
              <a:rPr kumimoji="1" lang="en-US" altLang="ja-JP" sz="3200" b="1" dirty="0"/>
              <a:t>Future Mission: Himawari-10</a:t>
            </a:r>
            <a:endParaRPr kumimoji="1" lang="ja-JP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51985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四角形 174"/>
          <p:cNvSpPr>
            <a:spLocks noGrp="1"/>
          </p:cNvSpPr>
          <p:nvPr>
            <p:ph type="title"/>
          </p:nvPr>
        </p:nvSpPr>
        <p:spPr>
          <a:xfrm>
            <a:off x="379068" y="251912"/>
            <a:ext cx="7772400" cy="667472"/>
          </a:xfrm>
          <a:prstGeom prst="rect">
            <a:avLst/>
          </a:prstGeom>
        </p:spPr>
        <p:txBody>
          <a:bodyPr/>
          <a:lstStyle/>
          <a:p>
            <a:pPr algn="l"/>
            <a:r>
              <a:rPr kumimoji="1" lang="en-US" altLang="ja-JP" sz="3200" b="1" dirty="0"/>
              <a:t>Himawari-10 Program</a:t>
            </a:r>
            <a:endParaRPr kumimoji="1" lang="ja-JP" altLang="en-US" sz="3600" b="1" dirty="0"/>
          </a:p>
        </p:txBody>
      </p:sp>
      <p:sp>
        <p:nvSpPr>
          <p:cNvPr id="1131" name="四角形 17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140" name="四角形 235"/>
          <p:cNvSpPr>
            <a:spLocks noGrp="1"/>
          </p:cNvSpPr>
          <p:nvPr>
            <p:ph idx="1"/>
          </p:nvPr>
        </p:nvSpPr>
        <p:spPr>
          <a:xfrm>
            <a:off x="603866" y="984966"/>
            <a:ext cx="10792785" cy="453572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kumimoji="1" lang="en" altLang="ja-JP" sz="2000" dirty="0"/>
              <a:t>JFY2018: JMA started consideration of next GEO satellite program, by taking into account: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altLang="ja-JP" sz="1800" kern="1200" dirty="0">
                <a:latin typeface="Calibri"/>
                <a:ea typeface="游ゴシック"/>
                <a:cs typeface="Calibri"/>
              </a:rPr>
              <a:t>Demand for improving JMA’s weather forecasts/warnings​ caused by high-impact weather events (e.g., stationary linear mesoscale convective systems and typhoons); and,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altLang="ja-JP" sz="1800" kern="1200" dirty="0">
                <a:latin typeface="Calibri"/>
                <a:ea typeface="游ゴシック"/>
                <a:cs typeface="Calibri"/>
              </a:rPr>
              <a:t>Contribution to seamless GEO satellite system and Geo-Ring observations by considering CGMS baseline and WMO Vision for WIGOS in 2040</a:t>
            </a:r>
            <a:endParaRPr kumimoji="1" lang="en" altLang="ja-JP" sz="1800" dirty="0"/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kumimoji="1" lang="en" altLang="ja-JP" sz="2000" dirty="0"/>
              <a:t>JFY2022: RFI, RFP and start of manufacturing of Himawari-10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endParaRPr kumimoji="1" lang="en" altLang="ja-JP" sz="2000" dirty="0"/>
          </a:p>
          <a:p>
            <a:pPr>
              <a:lnSpc>
                <a:spcPct val="130000"/>
              </a:lnSpc>
              <a:spcBef>
                <a:spcPts val="0"/>
              </a:spcBef>
            </a:pPr>
            <a:endParaRPr kumimoji="1" lang="ja-JP" altLang="en-US" sz="2000" dirty="0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F18AE9CA-5062-103B-8190-876925AFC16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400" y="3315561"/>
            <a:ext cx="5400600" cy="2053323"/>
          </a:xfrm>
          <a:prstGeom prst="rect">
            <a:avLst/>
          </a:prstGeom>
        </p:spPr>
      </p:pic>
      <p:sp>
        <p:nvSpPr>
          <p:cNvPr id="15" name="二等辺三角形 5">
            <a:extLst>
              <a:ext uri="{FF2B5EF4-FFF2-40B4-BE49-F238E27FC236}">
                <a16:creationId xmlns:a16="http://schemas.microsoft.com/office/drawing/2014/main" id="{327580BC-4BB8-4195-5E97-F169B25FA4AA}"/>
              </a:ext>
            </a:extLst>
          </p:cNvPr>
          <p:cNvSpPr/>
          <p:nvPr/>
        </p:nvSpPr>
        <p:spPr>
          <a:xfrm>
            <a:off x="4514713" y="5055917"/>
            <a:ext cx="144016" cy="144016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D4B6CB9-4017-88E7-C5AA-EF989DEBBE16}"/>
              </a:ext>
            </a:extLst>
          </p:cNvPr>
          <p:cNvSpPr txBox="1"/>
          <p:nvPr/>
        </p:nvSpPr>
        <p:spPr>
          <a:xfrm>
            <a:off x="4197832" y="5068322"/>
            <a:ext cx="777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i="1" dirty="0"/>
              <a:t>Launch</a:t>
            </a:r>
            <a:endParaRPr kumimoji="1" lang="ja-JP" altLang="en-US" sz="1600" i="1" dirty="0"/>
          </a:p>
        </p:txBody>
      </p:sp>
      <p:sp>
        <p:nvSpPr>
          <p:cNvPr id="18" name="四角形 235">
            <a:extLst>
              <a:ext uri="{FF2B5EF4-FFF2-40B4-BE49-F238E27FC236}">
                <a16:creationId xmlns:a16="http://schemas.microsoft.com/office/drawing/2014/main" id="{399FD58F-6AC5-0186-C9EE-0A9CC2158AA1}"/>
              </a:ext>
            </a:extLst>
          </p:cNvPr>
          <p:cNvSpPr txBox="1">
            <a:spLocks/>
          </p:cNvSpPr>
          <p:nvPr/>
        </p:nvSpPr>
        <p:spPr>
          <a:xfrm>
            <a:off x="628296" y="5406389"/>
            <a:ext cx="9910164" cy="88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30000"/>
              </a:lnSpc>
            </a:pPr>
            <a:r>
              <a:rPr kumimoji="1" lang="en" altLang="ja-JP" sz="2000" kern="0" dirty="0"/>
              <a:t>JFY2028: launch</a:t>
            </a:r>
          </a:p>
          <a:p>
            <a:pPr>
              <a:lnSpc>
                <a:spcPct val="130000"/>
              </a:lnSpc>
            </a:pPr>
            <a:r>
              <a:rPr kumimoji="1" lang="en" altLang="ja-JP" sz="2000" kern="0" dirty="0"/>
              <a:t>JFY2029: operation start (to be operated to JFY2038 timeframe)</a:t>
            </a:r>
          </a:p>
        </p:txBody>
      </p:sp>
    </p:spTree>
    <p:extLst>
      <p:ext uri="{BB962C8B-B14F-4D97-AF65-F5344CB8AC3E}">
        <p14:creationId xmlns:p14="http://schemas.microsoft.com/office/powerpoint/2010/main" val="469727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四角形 174"/>
          <p:cNvSpPr>
            <a:spLocks noGrp="1"/>
          </p:cNvSpPr>
          <p:nvPr>
            <p:ph type="title"/>
          </p:nvPr>
        </p:nvSpPr>
        <p:spPr>
          <a:xfrm>
            <a:off x="379068" y="266902"/>
            <a:ext cx="7772400" cy="667472"/>
          </a:xfrm>
          <a:prstGeom prst="rect">
            <a:avLst/>
          </a:prstGeom>
        </p:spPr>
        <p:txBody>
          <a:bodyPr/>
          <a:lstStyle/>
          <a:p>
            <a:pPr algn="l"/>
            <a:r>
              <a:rPr kumimoji="1" lang="en-US" altLang="ja-JP" sz="3600" b="1" dirty="0"/>
              <a:t>Himawari-10 Overview</a:t>
            </a:r>
            <a:endParaRPr kumimoji="1" lang="ja-JP" altLang="en-US" sz="3600" b="1" dirty="0"/>
          </a:p>
        </p:txBody>
      </p:sp>
      <p:sp>
        <p:nvSpPr>
          <p:cNvPr id="1131" name="四角形 17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140" name="四角形 235"/>
          <p:cNvSpPr>
            <a:spLocks noGrp="1"/>
          </p:cNvSpPr>
          <p:nvPr>
            <p:ph idx="1"/>
          </p:nvPr>
        </p:nvSpPr>
        <p:spPr>
          <a:xfrm>
            <a:off x="603863" y="1153032"/>
            <a:ext cx="5816395" cy="2816875"/>
          </a:xfrm>
          <a:prstGeom prst="rect">
            <a:avLst/>
          </a:prstGeom>
        </p:spPr>
        <p:txBody>
          <a:bodyPr/>
          <a:lstStyle/>
          <a:p>
            <a:r>
              <a:rPr kumimoji="1" lang="en" altLang="ja-JP" sz="2000" dirty="0"/>
              <a:t>JMA contracted manufacturing of Himawari-10 in March 2023, with initiation of operation scheduled for JFY 2029.</a:t>
            </a:r>
          </a:p>
          <a:p>
            <a:r>
              <a:rPr kumimoji="1" lang="en" altLang="ja-JP" sz="2000" dirty="0"/>
              <a:t>Design lifetime</a:t>
            </a:r>
          </a:p>
          <a:p>
            <a:pPr lvl="1"/>
            <a:r>
              <a:rPr kumimoji="1" lang="en" altLang="ja-JP" sz="1800" dirty="0"/>
              <a:t>10-y observation + 5-y on-orbit storage</a:t>
            </a:r>
          </a:p>
          <a:p>
            <a:r>
              <a:rPr kumimoji="1" lang="en" altLang="ja-JP" sz="2000" dirty="0"/>
              <a:t>Geostationary position</a:t>
            </a:r>
          </a:p>
          <a:p>
            <a:pPr lvl="1"/>
            <a:r>
              <a:rPr kumimoji="1" lang="en" altLang="ja-JP" sz="1800" dirty="0"/>
              <a:t>At around 140.7 deg. E</a:t>
            </a:r>
          </a:p>
          <a:p>
            <a:r>
              <a:rPr kumimoji="1" lang="en" altLang="ja-JP" sz="2000" dirty="0"/>
              <a:t>Missions</a:t>
            </a:r>
          </a:p>
          <a:p>
            <a:pPr lvl="1"/>
            <a:r>
              <a:rPr kumimoji="1" lang="en" altLang="ja-JP" sz="1800" dirty="0"/>
              <a:t>Geostationary </a:t>
            </a:r>
            <a:r>
              <a:rPr kumimoji="1" lang="en" altLang="ja-JP" sz="1800" dirty="0" err="1"/>
              <a:t>HiMawari</a:t>
            </a:r>
            <a:r>
              <a:rPr kumimoji="1" lang="en" altLang="ja-JP" sz="1800" dirty="0"/>
              <a:t> Imager (GHMI)</a:t>
            </a:r>
          </a:p>
          <a:p>
            <a:pPr lvl="1"/>
            <a:r>
              <a:rPr kumimoji="1" lang="en" altLang="ja-JP" sz="1800" dirty="0"/>
              <a:t>Geostationary </a:t>
            </a:r>
            <a:r>
              <a:rPr kumimoji="1" lang="en" altLang="ja-JP" sz="1800" dirty="0" err="1"/>
              <a:t>HiMawari</a:t>
            </a:r>
            <a:r>
              <a:rPr kumimoji="1" lang="en" altLang="ja-JP" sz="1800" dirty="0"/>
              <a:t> Sounder (GHMS)</a:t>
            </a:r>
          </a:p>
          <a:p>
            <a:pPr lvl="1"/>
            <a:r>
              <a:rPr kumimoji="1" lang="en" altLang="ja-JP" sz="1800" dirty="0"/>
              <a:t>Data Collection System</a:t>
            </a:r>
          </a:p>
          <a:p>
            <a:pPr lvl="1"/>
            <a:r>
              <a:rPr kumimoji="1" lang="en" altLang="ja-JP" sz="1800" dirty="0"/>
              <a:t>Space Environment Suite</a:t>
            </a:r>
          </a:p>
          <a:p>
            <a:pPr lvl="2"/>
            <a:r>
              <a:rPr kumimoji="1" lang="en" altLang="ja-JP" sz="1600" dirty="0"/>
              <a:t>Proton &amp; electron flux observation, as a government furnished equipment by NICT</a:t>
            </a: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E8ABC84E-C715-22EC-365C-585BCE5736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446163"/>
              </p:ext>
            </p:extLst>
          </p:nvPr>
        </p:nvGraphicFramePr>
        <p:xfrm>
          <a:off x="6774290" y="3406077"/>
          <a:ext cx="4892921" cy="2606040"/>
        </p:xfrm>
        <a:graphic>
          <a:graphicData uri="http://schemas.openxmlformats.org/drawingml/2006/table">
            <a:tbl>
              <a:tblPr/>
              <a:tblGrid>
                <a:gridCol w="1635357">
                  <a:extLst>
                    <a:ext uri="{9D8B030D-6E8A-4147-A177-3AD203B41FA5}">
                      <a16:colId xmlns:a16="http://schemas.microsoft.com/office/drawing/2014/main" val="654182743"/>
                    </a:ext>
                  </a:extLst>
                </a:gridCol>
                <a:gridCol w="3257564">
                  <a:extLst>
                    <a:ext uri="{9D8B030D-6E8A-4147-A177-3AD203B41FA5}">
                      <a16:colId xmlns:a16="http://schemas.microsoft.com/office/drawing/2014/main" val="2590147503"/>
                    </a:ext>
                  </a:extLst>
                </a:gridCol>
              </a:tblGrid>
              <a:tr h="25082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Calibri" panose="020F0502020204030204" pitchFamily="34" charset="0"/>
                        </a:rPr>
                        <a:t>Satellite Design</a:t>
                      </a:r>
                      <a:endParaRPr kumimoji="0" lang="ja-JP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575550"/>
                  </a:ext>
                </a:extLst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Calibri" panose="020F0502020204030204" pitchFamily="34" charset="0"/>
                        </a:rPr>
                        <a:t>Spacecraft</a:t>
                      </a:r>
                      <a:endParaRPr kumimoji="0" lang="ja-JP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Calibri" panose="020F0502020204030204" pitchFamily="34" charset="0"/>
                        </a:rPr>
                        <a:t>MELCO standard DS2000 bus</a:t>
                      </a:r>
                      <a:endParaRPr kumimoji="0" lang="ja-JP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007620"/>
                  </a:ext>
                </a:extLst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Calibri" panose="020F0502020204030204" pitchFamily="34" charset="0"/>
                        </a:rPr>
                        <a:t>Mass (approx.)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Calibri" panose="020F0502020204030204" pitchFamily="34" charset="0"/>
                        </a:rPr>
                        <a:t>2.4 t (dry),  6.1 t (with propellant)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177057"/>
                  </a:ext>
                </a:extLst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Calibri" panose="020F0502020204030204" pitchFamily="34" charset="0"/>
                        </a:rPr>
                        <a:t>Size (approx.)</a:t>
                      </a:r>
                      <a:endParaRPr kumimoji="0" lang="ja-JP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Calibri" panose="020F0502020204030204" pitchFamily="34" charset="0"/>
                        </a:rPr>
                        <a:t>4 m x 3 m x 6 m</a:t>
                      </a:r>
                      <a:r>
                        <a:rPr kumimoji="0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Calibri" panose="020F0502020204030204" pitchFamily="34" charset="0"/>
                        </a:rPr>
                        <a:t>(folded),  </a:t>
                      </a:r>
                      <a:r>
                        <a:rPr kumimoji="0" lang="ja-JP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Calibri" panose="020F0502020204030204" pitchFamily="34" charset="0"/>
                        </a:rPr>
                        <a:t>11</a:t>
                      </a:r>
                      <a:r>
                        <a:rPr kumimoji="0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ja-JP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Calibri" panose="020F0502020204030204" pitchFamily="34" charset="0"/>
                        </a:rPr>
                        <a:t>m</a:t>
                      </a:r>
                      <a:r>
                        <a:rPr kumimoji="0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Calibri" panose="020F0502020204030204" pitchFamily="34" charset="0"/>
                        </a:rPr>
                        <a:t> (deployed)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559401"/>
                  </a:ext>
                </a:extLst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Calibri" panose="020F0502020204030204" pitchFamily="34" charset="0"/>
                        </a:rPr>
                        <a:t>Design life</a:t>
                      </a:r>
                      <a:endParaRPr kumimoji="0" lang="ja-JP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Calibri" panose="020F0502020204030204" pitchFamily="34" charset="0"/>
                        </a:rPr>
                        <a:t>≥ 15 years (mission period ≥ 10 years)</a:t>
                      </a:r>
                      <a:endParaRPr kumimoji="0" lang="ja-JP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180323"/>
                  </a:ext>
                </a:extLst>
              </a:tr>
              <a:tr h="617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Calibri" panose="020F0502020204030204" pitchFamily="34" charset="0"/>
                        </a:rPr>
                        <a:t>Communications</a:t>
                      </a:r>
                      <a:endParaRPr kumimoji="0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Calibri" panose="020F0502020204030204" pitchFamily="34" charset="0"/>
                        </a:rPr>
                        <a:t>Ka-band: Mission data downlink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Calibri" panose="020F0502020204030204" pitchFamily="34" charset="0"/>
                        </a:rPr>
                        <a:t>Ku-band: TT/C uplink &amp; downlink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Calibri" panose="020F0502020204030204" pitchFamily="34" charset="0"/>
                        </a:rPr>
                        <a:t>UHF-band: DCP uplink</a:t>
                      </a:r>
                      <a:endParaRPr kumimoji="0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326759"/>
                  </a:ext>
                </a:extLst>
              </a:tr>
            </a:tbl>
          </a:graphicData>
        </a:graphic>
      </p:graphicFrame>
      <p:sp>
        <p:nvSpPr>
          <p:cNvPr id="3" name="正方形/長方形 7">
            <a:extLst>
              <a:ext uri="{FF2B5EF4-FFF2-40B4-BE49-F238E27FC236}">
                <a16:creationId xmlns:a16="http://schemas.microsoft.com/office/drawing/2014/main" id="{8F7B9D52-6C54-07F1-AC4C-83E9C28FB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5675" y="1194651"/>
            <a:ext cx="1722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ja-JP" b="1" dirty="0">
                <a:ea typeface="游ゴシック" panose="020B0400000000000000" pitchFamily="50" charset="-128"/>
              </a:rPr>
              <a:t>Satellite Outline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9C7E1ED-752B-F730-782A-0B8B4048C6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8550" y="1751864"/>
            <a:ext cx="1970088" cy="15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図 29">
            <a:extLst>
              <a:ext uri="{FF2B5EF4-FFF2-40B4-BE49-F238E27FC236}">
                <a16:creationId xmlns:a16="http://schemas.microsoft.com/office/drawing/2014/main" id="{9CA1831B-64B8-0D0E-3712-F11CF411EE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47050" y="1515326"/>
            <a:ext cx="197485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ne 5964">
            <a:extLst>
              <a:ext uri="{FF2B5EF4-FFF2-40B4-BE49-F238E27FC236}">
                <a16:creationId xmlns:a16="http://schemas.microsoft.com/office/drawing/2014/main" id="{E1FADAB8-9CE9-5373-12C1-22EB8A4D6AF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615997" y="1703402"/>
            <a:ext cx="293165" cy="1466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>
            <a:glow rad="38100">
              <a:schemeClr val="bg1">
                <a:alpha val="7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正方形/長方形 11">
            <a:extLst>
              <a:ext uri="{FF2B5EF4-FFF2-40B4-BE49-F238E27FC236}">
                <a16:creationId xmlns:a16="http://schemas.microsoft.com/office/drawing/2014/main" id="{74E28B2D-3006-C14C-A33A-9813694D8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7700" y="1734401"/>
            <a:ext cx="5889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ja-JP" sz="1200">
                <a:ea typeface="游ゴシック" panose="020B0400000000000000" pitchFamily="50" charset="-128"/>
              </a:rPr>
              <a:t>GHMI</a:t>
            </a:r>
            <a:endParaRPr lang="ja-JP" altLang="en-US" sz="1200"/>
          </a:p>
        </p:txBody>
      </p:sp>
      <p:cxnSp>
        <p:nvCxnSpPr>
          <p:cNvPr id="8" name="Line 5964">
            <a:extLst>
              <a:ext uri="{FF2B5EF4-FFF2-40B4-BE49-F238E27FC236}">
                <a16:creationId xmlns:a16="http://schemas.microsoft.com/office/drawing/2014/main" id="{0BE4329B-3D9F-F275-6FF7-E26E346D4AD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433678" y="1861538"/>
            <a:ext cx="475484" cy="2274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>
            <a:glow rad="38100">
              <a:schemeClr val="bg1">
                <a:alpha val="7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正方形/長方形 13">
            <a:extLst>
              <a:ext uri="{FF2B5EF4-FFF2-40B4-BE49-F238E27FC236}">
                <a16:creationId xmlns:a16="http://schemas.microsoft.com/office/drawing/2014/main" id="{2B5258CF-3775-0128-EC7B-3687F3719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1825" y="1569301"/>
            <a:ext cx="6048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ja-JP" sz="1200">
                <a:ea typeface="游ゴシック" panose="020B0400000000000000" pitchFamily="50" charset="-128"/>
              </a:rPr>
              <a:t>GHMS</a:t>
            </a:r>
            <a:endParaRPr lang="ja-JP" altLang="en-US" sz="120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0E88C93-0EEC-9D7A-D305-CDAE18AAB796}"/>
              </a:ext>
            </a:extLst>
          </p:cNvPr>
          <p:cNvSpPr/>
          <p:nvPr/>
        </p:nvSpPr>
        <p:spPr>
          <a:xfrm>
            <a:off x="9337563" y="3055201"/>
            <a:ext cx="187582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</a:rPr>
              <a:t>Space Environment Suite</a:t>
            </a:r>
            <a:endParaRPr lang="ja-JP" altLang="en-US" sz="1050">
              <a:latin typeface="+mn-lt"/>
            </a:endParaRPr>
          </a:p>
        </p:txBody>
      </p:sp>
      <p:cxnSp>
        <p:nvCxnSpPr>
          <p:cNvPr id="11" name="Line 5964">
            <a:extLst>
              <a:ext uri="{FF2B5EF4-FFF2-40B4-BE49-F238E27FC236}">
                <a16:creationId xmlns:a16="http://schemas.microsoft.com/office/drawing/2014/main" id="{9D9E7361-9945-2CD8-E8F1-FEFFDCE4C086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0130694" y="2400653"/>
            <a:ext cx="422474" cy="6367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>
            <a:glow rad="38100">
              <a:schemeClr val="bg1">
                <a:alpha val="7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Line 5964">
            <a:extLst>
              <a:ext uri="{FF2B5EF4-FFF2-40B4-BE49-F238E27FC236}">
                <a16:creationId xmlns:a16="http://schemas.microsoft.com/office/drawing/2014/main" id="{C805D91F-1CB0-BF33-B418-60704200889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9919780" y="2284035"/>
            <a:ext cx="556195" cy="7533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>
            <a:glow rad="38100">
              <a:schemeClr val="bg1">
                <a:alpha val="7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3" name="図 17">
            <a:extLst>
              <a:ext uri="{FF2B5EF4-FFF2-40B4-BE49-F238E27FC236}">
                <a16:creationId xmlns:a16="http://schemas.microsoft.com/office/drawing/2014/main" id="{F6B5C0CF-0AA5-ADD8-5C7A-F8DCC31ABF99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94550" y="1909026"/>
            <a:ext cx="558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図 18">
            <a:extLst>
              <a:ext uri="{FF2B5EF4-FFF2-40B4-BE49-F238E27FC236}">
                <a16:creationId xmlns:a16="http://schemas.microsoft.com/office/drawing/2014/main" id="{241BFBB9-FFCC-6CD1-39D4-B4963AA86770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15313" y="1912201"/>
            <a:ext cx="5683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3474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四角形 174"/>
          <p:cNvSpPr>
            <a:spLocks noGrp="1"/>
          </p:cNvSpPr>
          <p:nvPr>
            <p:ph type="title"/>
          </p:nvPr>
        </p:nvSpPr>
        <p:spPr>
          <a:xfrm>
            <a:off x="379068" y="266902"/>
            <a:ext cx="7772400" cy="667472"/>
          </a:xfrm>
          <a:prstGeom prst="rect">
            <a:avLst/>
          </a:prstGeom>
        </p:spPr>
        <p:txBody>
          <a:bodyPr/>
          <a:lstStyle/>
          <a:p>
            <a:pPr algn="l"/>
            <a:r>
              <a:rPr kumimoji="1" lang="en" altLang="ja-JP" sz="3000" b="1" dirty="0"/>
              <a:t>Geostationary </a:t>
            </a:r>
            <a:r>
              <a:rPr kumimoji="1" lang="en" altLang="ja-JP" sz="3000" b="1" dirty="0" err="1"/>
              <a:t>HiMawari</a:t>
            </a:r>
            <a:r>
              <a:rPr kumimoji="1" lang="en" altLang="ja-JP" sz="3000" b="1" dirty="0"/>
              <a:t> Imager (GHMI)</a:t>
            </a:r>
            <a:endParaRPr kumimoji="1" lang="ja-JP" altLang="en-US" sz="3000" b="1" dirty="0"/>
          </a:p>
        </p:txBody>
      </p:sp>
      <p:sp>
        <p:nvSpPr>
          <p:cNvPr id="1131" name="四角形 17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140" name="四角形 235"/>
          <p:cNvSpPr>
            <a:spLocks noGrp="1"/>
          </p:cNvSpPr>
          <p:nvPr>
            <p:ph idx="1"/>
          </p:nvPr>
        </p:nvSpPr>
        <p:spPr>
          <a:xfrm>
            <a:off x="603862" y="1095558"/>
            <a:ext cx="6036781" cy="2816875"/>
          </a:xfrm>
          <a:prstGeom prst="rect">
            <a:avLst/>
          </a:prstGeom>
        </p:spPr>
        <p:txBody>
          <a:bodyPr/>
          <a:lstStyle/>
          <a:p>
            <a:r>
              <a:rPr kumimoji="1" lang="en" altLang="ja-JP" sz="2000" dirty="0"/>
              <a:t>L3Harris’s new 18-band VIS/IR imager based on the same concept with its </a:t>
            </a:r>
            <a:r>
              <a:rPr kumimoji="1" lang="en" altLang="ja-JP" sz="2000" dirty="0" err="1"/>
              <a:t>GeoXO</a:t>
            </a:r>
            <a:r>
              <a:rPr kumimoji="1" lang="en" altLang="ja-JP" sz="2000" dirty="0"/>
              <a:t> Imager (GXI) selected by NASA</a:t>
            </a:r>
          </a:p>
          <a:p>
            <a:r>
              <a:rPr kumimoji="1" lang="en" altLang="ja-JP" sz="2000" dirty="0"/>
              <a:t>Observing sequence &amp; band configuration changed for Himawari-10</a:t>
            </a:r>
          </a:p>
          <a:p>
            <a:r>
              <a:rPr kumimoji="1" lang="en" altLang="ja-JP" sz="2000" dirty="0"/>
              <a:t>Values in the tables show JMA </a:t>
            </a:r>
            <a:r>
              <a:rPr kumimoji="1" lang="en" altLang="ja-JP" sz="2000" u="sng" dirty="0"/>
              <a:t>requirements</a:t>
            </a: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1B1CDC22-B211-1E58-B20C-8A3C68C747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578454"/>
              </p:ext>
            </p:extLst>
          </p:nvPr>
        </p:nvGraphicFramePr>
        <p:xfrm>
          <a:off x="6813689" y="1241233"/>
          <a:ext cx="4456360" cy="4895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4203">
                  <a:extLst>
                    <a:ext uri="{9D8B030D-6E8A-4147-A177-3AD203B41FA5}">
                      <a16:colId xmlns:a16="http://schemas.microsoft.com/office/drawing/2014/main" val="835287021"/>
                    </a:ext>
                  </a:extLst>
                </a:gridCol>
                <a:gridCol w="1513829">
                  <a:extLst>
                    <a:ext uri="{9D8B030D-6E8A-4147-A177-3AD203B41FA5}">
                      <a16:colId xmlns:a16="http://schemas.microsoft.com/office/drawing/2014/main" val="1883946640"/>
                    </a:ext>
                  </a:extLst>
                </a:gridCol>
                <a:gridCol w="1079292">
                  <a:extLst>
                    <a:ext uri="{9D8B030D-6E8A-4147-A177-3AD203B41FA5}">
                      <a16:colId xmlns:a16="http://schemas.microsoft.com/office/drawing/2014/main" val="3749769508"/>
                    </a:ext>
                  </a:extLst>
                </a:gridCol>
                <a:gridCol w="1469036">
                  <a:extLst>
                    <a:ext uri="{9D8B030D-6E8A-4147-A177-3AD203B41FA5}">
                      <a16:colId xmlns:a16="http://schemas.microsoft.com/office/drawing/2014/main" val="2618552691"/>
                    </a:ext>
                  </a:extLst>
                </a:gridCol>
              </a:tblGrid>
              <a:tr h="46128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ja-JP" sz="1200">
                        <a:effectLst/>
                        <a:latin typeface="+mn-lt"/>
                        <a:ea typeface="+mj-ea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Center Wavelength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[µm]</a:t>
                      </a:r>
                      <a:endParaRPr lang="ja-JP" sz="1200" dirty="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Bandwidth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[µm]</a:t>
                      </a:r>
                      <a:endParaRPr lang="ja-JP" sz="120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dirty="0">
                          <a:effectLst/>
                          <a:latin typeface="+mn-lt"/>
                        </a:rPr>
                        <a:t>Spatial</a:t>
                      </a:r>
                      <a:r>
                        <a:rPr lang="en-US" altLang="ja-JP" sz="1200" baseline="0" dirty="0">
                          <a:effectLst/>
                          <a:latin typeface="+mn-lt"/>
                        </a:rPr>
                        <a:t> Resolution</a:t>
                      </a:r>
                      <a:endParaRPr lang="ja-JP" sz="1200">
                        <a:effectLst/>
                        <a:latin typeface="+mn-lt"/>
                        <a:ea typeface="ＭＳ 明朝" panose="02020609040205080304" pitchFamily="17" charset="-128"/>
                      </a:endParaRPr>
                    </a:p>
                    <a:p>
                      <a:pPr lvl="0" algn="ctr">
                        <a:lnSpc>
                          <a:spcPts val="18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altLang="ja-JP" sz="1200" baseline="0" dirty="0">
                          <a:effectLst/>
                          <a:latin typeface="+mn-lt"/>
                        </a:rPr>
                        <a:t>at Nadir 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[km]</a:t>
                      </a:r>
                      <a:endParaRPr lang="ja-JP" sz="1200">
                        <a:effectLst/>
                        <a:latin typeface="+mn-lt"/>
                        <a:ea typeface="ＭＳ 明朝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extLst>
                  <a:ext uri="{0D108BD9-81ED-4DB2-BD59-A6C34878D82A}">
                    <a16:rowId xmlns:a16="http://schemas.microsoft.com/office/drawing/2014/main" val="1753925522"/>
                  </a:ext>
                </a:extLst>
              </a:tr>
              <a:tr h="246318"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1">
                          <a:effectLst/>
                          <a:latin typeface="+mn-lt"/>
                          <a:ea typeface="+mj-ea"/>
                          <a:cs typeface="ＭＳ 明朝" panose="02020609040205080304" pitchFamily="17" charset="-128"/>
                        </a:rPr>
                        <a:t>VIS</a:t>
                      </a: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0.46 - 0.48</a:t>
                      </a:r>
                      <a:endParaRPr lang="ja-JP" sz="1200" dirty="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200">
                          <a:effectLst/>
                          <a:latin typeface="+mn-lt"/>
                        </a:rPr>
                        <a:t>≤</a:t>
                      </a:r>
                      <a:r>
                        <a:rPr lang="en-US" sz="1200">
                          <a:effectLst/>
                          <a:latin typeface="+mn-lt"/>
                        </a:rPr>
                        <a:t> 0.07</a:t>
                      </a:r>
                      <a:endParaRPr lang="ja-JP" sz="120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200">
                          <a:effectLst/>
                          <a:latin typeface="+mn-lt"/>
                        </a:rPr>
                        <a:t>≤</a:t>
                      </a:r>
                      <a:r>
                        <a:rPr lang="en-US" altLang="ja-JP" sz="1200">
                          <a:effectLst/>
                          <a:latin typeface="+mn-lt"/>
                        </a:rPr>
                        <a:t> 1</a:t>
                      </a:r>
                      <a:endParaRPr lang="ja-JP" sz="120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extLst>
                  <a:ext uri="{0D108BD9-81ED-4DB2-BD59-A6C34878D82A}">
                    <a16:rowId xmlns:a16="http://schemas.microsoft.com/office/drawing/2014/main" val="2395125363"/>
                  </a:ext>
                </a:extLst>
              </a:tr>
              <a:tr h="246318"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ja-JP" sz="1400" b="1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0.54 - 0.56</a:t>
                      </a:r>
                      <a:endParaRPr lang="ja-JP" sz="1200" dirty="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200">
                          <a:effectLst/>
                          <a:latin typeface="+mn-lt"/>
                        </a:rPr>
                        <a:t>≤</a:t>
                      </a:r>
                      <a:r>
                        <a:rPr lang="en-US" sz="1200">
                          <a:effectLst/>
                          <a:latin typeface="+mn-lt"/>
                        </a:rPr>
                        <a:t> 0.05</a:t>
                      </a:r>
                      <a:endParaRPr lang="ja-JP" sz="120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200">
                          <a:effectLst/>
                          <a:latin typeface="+mn-lt"/>
                        </a:rPr>
                        <a:t>≤</a:t>
                      </a:r>
                      <a:r>
                        <a:rPr lang="en-US" altLang="ja-JP" sz="1200">
                          <a:effectLst/>
                          <a:latin typeface="+mn-lt"/>
                        </a:rPr>
                        <a:t> 1</a:t>
                      </a:r>
                      <a:endParaRPr lang="ja-JP" sz="120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extLst>
                  <a:ext uri="{0D108BD9-81ED-4DB2-BD59-A6C34878D82A}">
                    <a16:rowId xmlns:a16="http://schemas.microsoft.com/office/drawing/2014/main" val="2490073736"/>
                  </a:ext>
                </a:extLst>
              </a:tr>
              <a:tr h="246318"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ja-JP" sz="1400" b="1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0.63 - 0.65</a:t>
                      </a:r>
                      <a:endParaRPr lang="ja-JP" sz="120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200">
                          <a:effectLst/>
                          <a:latin typeface="+mn-lt"/>
                        </a:rPr>
                        <a:t>≤</a:t>
                      </a:r>
                      <a:r>
                        <a:rPr lang="en-US" sz="1200">
                          <a:effectLst/>
                          <a:latin typeface="+mn-lt"/>
                        </a:rPr>
                        <a:t> 0.12</a:t>
                      </a:r>
                      <a:endParaRPr lang="ja-JP" sz="120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200">
                          <a:effectLst/>
                          <a:latin typeface="+mn-lt"/>
                        </a:rPr>
                        <a:t>≤</a:t>
                      </a:r>
                      <a:r>
                        <a:rPr lang="en-US" altLang="ja-JP" sz="120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200">
                          <a:effectLst/>
                          <a:latin typeface="+mn-lt"/>
                          <a:ea typeface="+mn-ea"/>
                          <a:cs typeface="+mn-cs"/>
                        </a:rPr>
                        <a:t>0.5</a:t>
                      </a:r>
                      <a:endParaRPr lang="ja-JP" sz="120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extLst>
                  <a:ext uri="{0D108BD9-81ED-4DB2-BD59-A6C34878D82A}">
                    <a16:rowId xmlns:a16="http://schemas.microsoft.com/office/drawing/2014/main" val="3629162388"/>
                  </a:ext>
                </a:extLst>
              </a:tr>
              <a:tr h="246318">
                <a:tc row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1" dirty="0">
                          <a:effectLst/>
                          <a:latin typeface="+mn-lt"/>
                          <a:ea typeface="+mj-ea"/>
                          <a:cs typeface="ＭＳ 明朝" panose="02020609040205080304" pitchFamily="17" charset="-128"/>
                        </a:rPr>
                        <a:t>NIR</a:t>
                      </a: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0.85 - 0.87</a:t>
                      </a:r>
                      <a:endParaRPr lang="ja-JP" sz="120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200">
                          <a:effectLst/>
                          <a:latin typeface="+mn-lt"/>
                        </a:rPr>
                        <a:t>≤</a:t>
                      </a:r>
                      <a:r>
                        <a:rPr lang="en-US" sz="1200">
                          <a:effectLst/>
                          <a:latin typeface="+mn-lt"/>
                        </a:rPr>
                        <a:t> 0.06</a:t>
                      </a:r>
                      <a:endParaRPr lang="ja-JP" sz="120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200">
                          <a:effectLst/>
                          <a:latin typeface="+mn-lt"/>
                        </a:rPr>
                        <a:t>≤</a:t>
                      </a:r>
                      <a:r>
                        <a:rPr lang="en-US" altLang="ja-JP" sz="120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200">
                          <a:effectLst/>
                          <a:latin typeface="+mn-lt"/>
                          <a:ea typeface="メイリオ"/>
                          <a:cs typeface="ＭＳ 明朝" panose="02020609040205080304" pitchFamily="17" charset="-128"/>
                        </a:rPr>
                        <a:t>1</a:t>
                      </a:r>
                      <a:endParaRPr lang="ja-JP" sz="1200">
                        <a:effectLst/>
                        <a:latin typeface="+mn-lt"/>
                        <a:ea typeface="メイリオ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extLst>
                  <a:ext uri="{0D108BD9-81ED-4DB2-BD59-A6C34878D82A}">
                    <a16:rowId xmlns:a16="http://schemas.microsoft.com/office/drawing/2014/main" val="464453406"/>
                  </a:ext>
                </a:extLst>
              </a:tr>
              <a:tr h="246318"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ja-JP" sz="1400" b="1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1.375 - 1.385</a:t>
                      </a:r>
                      <a:endParaRPr lang="ja-JP" sz="120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200" dirty="0">
                          <a:effectLst/>
                          <a:latin typeface="+mn-lt"/>
                        </a:rPr>
                        <a:t>≤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 0.04</a:t>
                      </a:r>
                      <a:endParaRPr lang="ja-JP" sz="1200" dirty="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200">
                          <a:effectLst/>
                          <a:latin typeface="+mn-lt"/>
                        </a:rPr>
                        <a:t>≤</a:t>
                      </a:r>
                      <a:r>
                        <a:rPr lang="en-US" altLang="ja-JP" sz="120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20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ja-JP" sz="120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extLst>
                  <a:ext uri="{0D108BD9-81ED-4DB2-BD59-A6C34878D82A}">
                    <a16:rowId xmlns:a16="http://schemas.microsoft.com/office/drawing/2014/main" val="2401317307"/>
                  </a:ext>
                </a:extLst>
              </a:tr>
              <a:tr h="246318"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ja-JP" sz="1400" b="1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1.60 - 1.62</a:t>
                      </a:r>
                      <a:endParaRPr lang="ja-JP" sz="120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200" dirty="0">
                          <a:effectLst/>
                          <a:latin typeface="+mn-lt"/>
                        </a:rPr>
                        <a:t>≤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 0.08</a:t>
                      </a:r>
                      <a:endParaRPr lang="ja-JP" sz="1200" dirty="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200">
                          <a:effectLst/>
                          <a:latin typeface="+mn-lt"/>
                        </a:rPr>
                        <a:t>≤</a:t>
                      </a:r>
                      <a:r>
                        <a:rPr lang="en-US" altLang="ja-JP" sz="1200">
                          <a:effectLst/>
                          <a:latin typeface="+mn-lt"/>
                        </a:rPr>
                        <a:t> 2</a:t>
                      </a:r>
                      <a:endParaRPr lang="ja-JP" sz="120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extLst>
                  <a:ext uri="{0D108BD9-81ED-4DB2-BD59-A6C34878D82A}">
                    <a16:rowId xmlns:a16="http://schemas.microsoft.com/office/drawing/2014/main" val="3051613326"/>
                  </a:ext>
                </a:extLst>
              </a:tr>
              <a:tr h="246318"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ja-JP" sz="1400" b="1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2.24 - 2.27</a:t>
                      </a:r>
                      <a:endParaRPr lang="ja-JP" sz="120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200" dirty="0">
                          <a:effectLst/>
                          <a:latin typeface="+mn-lt"/>
                        </a:rPr>
                        <a:t>≤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 0.06</a:t>
                      </a:r>
                      <a:endParaRPr lang="ja-JP" sz="1200" dirty="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200">
                          <a:effectLst/>
                          <a:latin typeface="+mn-lt"/>
                        </a:rPr>
                        <a:t>≤</a:t>
                      </a:r>
                      <a:r>
                        <a:rPr lang="en-US" altLang="ja-JP" sz="1200">
                          <a:effectLst/>
                          <a:latin typeface="+mn-lt"/>
                        </a:rPr>
                        <a:t> 2</a:t>
                      </a:r>
                      <a:endParaRPr lang="ja-JP" sz="120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extLst>
                  <a:ext uri="{0D108BD9-81ED-4DB2-BD59-A6C34878D82A}">
                    <a16:rowId xmlns:a16="http://schemas.microsoft.com/office/drawing/2014/main" val="440615626"/>
                  </a:ext>
                </a:extLst>
              </a:tr>
              <a:tr h="246318">
                <a:tc rowSpan="1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1" dirty="0">
                          <a:effectLst/>
                          <a:latin typeface="+mn-lt"/>
                          <a:ea typeface="+mj-ea"/>
                        </a:rPr>
                        <a:t>IR</a:t>
                      </a: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3.75 - 3.95</a:t>
                      </a:r>
                      <a:endParaRPr lang="ja-JP" sz="120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200" dirty="0">
                          <a:effectLst/>
                          <a:latin typeface="+mn-lt"/>
                        </a:rPr>
                        <a:t>≤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 0.50</a:t>
                      </a:r>
                      <a:endParaRPr lang="ja-JP" sz="1200" dirty="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200">
                          <a:effectLst/>
                          <a:latin typeface="+mn-lt"/>
                        </a:rPr>
                        <a:t>≤</a:t>
                      </a:r>
                      <a:r>
                        <a:rPr lang="en-US" altLang="ja-JP" sz="120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200">
                          <a:effectLst/>
                          <a:latin typeface="+mn-lt"/>
                          <a:ea typeface="ＭＳ 明朝"/>
                          <a:cs typeface="ＭＳ 明朝" panose="02020609040205080304" pitchFamily="17" charset="-128"/>
                        </a:rPr>
                        <a:t>1</a:t>
                      </a:r>
                      <a:endParaRPr lang="ja-JP" sz="1200">
                        <a:effectLst/>
                        <a:latin typeface="+mn-lt"/>
                        <a:ea typeface="ＭＳ 明朝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extLst>
                  <a:ext uri="{0D108BD9-81ED-4DB2-BD59-A6C34878D82A}">
                    <a16:rowId xmlns:a16="http://schemas.microsoft.com/office/drawing/2014/main" val="504219482"/>
                  </a:ext>
                </a:extLst>
              </a:tr>
              <a:tr h="246318"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ja-JP" sz="1400" b="1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5.10 - 5.20</a:t>
                      </a:r>
                      <a:endParaRPr lang="ja-JP" sz="1200" dirty="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200" dirty="0">
                          <a:effectLst/>
                          <a:latin typeface="+mn-lt"/>
                        </a:rPr>
                        <a:t>≤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 0.20</a:t>
                      </a:r>
                      <a:endParaRPr lang="ja-JP" sz="1200" dirty="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200">
                          <a:effectLst/>
                          <a:latin typeface="+mn-lt"/>
                        </a:rPr>
                        <a:t>≤</a:t>
                      </a:r>
                      <a:r>
                        <a:rPr lang="en-US" altLang="ja-JP" sz="12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200" dirty="0">
                          <a:effectLst/>
                          <a:latin typeface="+mn-lt"/>
                          <a:ea typeface="ＭＳ 明朝"/>
                          <a:cs typeface="ＭＳ 明朝" panose="02020609040205080304" pitchFamily="17" charset="-128"/>
                        </a:rPr>
                        <a:t>1</a:t>
                      </a:r>
                      <a:endParaRPr lang="ja-JP" sz="1200">
                        <a:effectLst/>
                        <a:latin typeface="+mn-lt"/>
                        <a:ea typeface="ＭＳ 明朝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b"/>
                </a:tc>
                <a:extLst>
                  <a:ext uri="{0D108BD9-81ED-4DB2-BD59-A6C34878D82A}">
                    <a16:rowId xmlns:a16="http://schemas.microsoft.com/office/drawing/2014/main" val="1092602491"/>
                  </a:ext>
                </a:extLst>
              </a:tr>
              <a:tr h="246318"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ja-JP" sz="1400" b="1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6.05 - 6.45</a:t>
                      </a:r>
                      <a:endParaRPr lang="ja-JP" sz="120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200" dirty="0">
                          <a:effectLst/>
                          <a:latin typeface="+mn-lt"/>
                        </a:rPr>
                        <a:t>≤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 1.20</a:t>
                      </a:r>
                      <a:endParaRPr lang="ja-JP" sz="1200" dirty="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200">
                          <a:effectLst/>
                          <a:latin typeface="+mn-lt"/>
                        </a:rPr>
                        <a:t>≤</a:t>
                      </a:r>
                      <a:r>
                        <a:rPr lang="en-US" altLang="ja-JP" sz="120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200">
                          <a:effectLst/>
                          <a:latin typeface="+mn-lt"/>
                          <a:ea typeface="ＭＳ 明朝"/>
                          <a:cs typeface="ＭＳ 明朝" panose="02020609040205080304" pitchFamily="17" charset="-128"/>
                        </a:rPr>
                        <a:t>2</a:t>
                      </a:r>
                      <a:endParaRPr lang="ja-JP" sz="1200">
                        <a:effectLst/>
                        <a:latin typeface="+mn-lt"/>
                        <a:ea typeface="ＭＳ 明朝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extLst>
                  <a:ext uri="{0D108BD9-81ED-4DB2-BD59-A6C34878D82A}">
                    <a16:rowId xmlns:a16="http://schemas.microsoft.com/office/drawing/2014/main" val="3568980939"/>
                  </a:ext>
                </a:extLst>
              </a:tr>
              <a:tr h="246318"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ja-JP" sz="1400" b="1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6.90 - 7.00</a:t>
                      </a:r>
                      <a:endParaRPr lang="ja-JP" sz="120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200" dirty="0">
                          <a:effectLst/>
                          <a:latin typeface="+mn-lt"/>
                        </a:rPr>
                        <a:t>≤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 0.50</a:t>
                      </a:r>
                      <a:endParaRPr lang="ja-JP" sz="1200" dirty="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200">
                          <a:effectLst/>
                          <a:latin typeface="+mn-lt"/>
                        </a:rPr>
                        <a:t>≤</a:t>
                      </a:r>
                      <a:r>
                        <a:rPr lang="en-US" altLang="ja-JP" sz="1200">
                          <a:effectLst/>
                          <a:latin typeface="+mn-lt"/>
                        </a:rPr>
                        <a:t> 2</a:t>
                      </a:r>
                      <a:endParaRPr lang="ja-JP" sz="120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extLst>
                  <a:ext uri="{0D108BD9-81ED-4DB2-BD59-A6C34878D82A}">
                    <a16:rowId xmlns:a16="http://schemas.microsoft.com/office/drawing/2014/main" val="1978577602"/>
                  </a:ext>
                </a:extLst>
              </a:tr>
              <a:tr h="246318"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ja-JP" sz="1400" b="1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7.27 - 7.43</a:t>
                      </a:r>
                      <a:endParaRPr lang="ja-JP" sz="120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200" dirty="0">
                          <a:effectLst/>
                          <a:latin typeface="+mn-lt"/>
                        </a:rPr>
                        <a:t>≤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 0.60</a:t>
                      </a:r>
                      <a:endParaRPr lang="ja-JP" sz="1200" dirty="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200">
                          <a:effectLst/>
                          <a:latin typeface="+mn-lt"/>
                        </a:rPr>
                        <a:t>≤</a:t>
                      </a:r>
                      <a:r>
                        <a:rPr lang="en-US" altLang="ja-JP" sz="120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200">
                          <a:effectLst/>
                          <a:latin typeface="+mn-lt"/>
                          <a:ea typeface="ＭＳ 明朝"/>
                          <a:cs typeface="ＭＳ 明朝" panose="02020609040205080304" pitchFamily="17" charset="-128"/>
                        </a:rPr>
                        <a:t>2</a:t>
                      </a:r>
                      <a:endParaRPr lang="ja-JP" sz="1200">
                        <a:effectLst/>
                        <a:latin typeface="+mn-lt"/>
                        <a:ea typeface="ＭＳ 明朝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extLst>
                  <a:ext uri="{0D108BD9-81ED-4DB2-BD59-A6C34878D82A}">
                    <a16:rowId xmlns:a16="http://schemas.microsoft.com/office/drawing/2014/main" val="843630552"/>
                  </a:ext>
                </a:extLst>
              </a:tr>
              <a:tr h="246318"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ja-JP" sz="1400" b="1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8.44 - 8.76</a:t>
                      </a:r>
                      <a:endParaRPr lang="ja-JP" sz="120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200" dirty="0">
                          <a:effectLst/>
                          <a:latin typeface="+mn-lt"/>
                        </a:rPr>
                        <a:t>≤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 0.50</a:t>
                      </a:r>
                      <a:endParaRPr lang="ja-JP" sz="1200" dirty="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200">
                          <a:effectLst/>
                          <a:latin typeface="+mn-lt"/>
                        </a:rPr>
                        <a:t>≤</a:t>
                      </a:r>
                      <a:r>
                        <a:rPr lang="en-US" altLang="ja-JP" sz="120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200">
                          <a:effectLst/>
                          <a:latin typeface="+mn-lt"/>
                          <a:ea typeface="ＭＳ 明朝"/>
                          <a:cs typeface="ＭＳ 明朝" panose="02020609040205080304" pitchFamily="17" charset="-128"/>
                        </a:rPr>
                        <a:t>2</a:t>
                      </a:r>
                      <a:endParaRPr lang="ja-JP" sz="1200">
                        <a:effectLst/>
                        <a:latin typeface="+mn-lt"/>
                        <a:ea typeface="ＭＳ 明朝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extLst>
                  <a:ext uri="{0D108BD9-81ED-4DB2-BD59-A6C34878D82A}">
                    <a16:rowId xmlns:a16="http://schemas.microsoft.com/office/drawing/2014/main" val="837770213"/>
                  </a:ext>
                </a:extLst>
              </a:tr>
              <a:tr h="246318"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ja-JP" sz="1400" b="1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9.55 - 9.70</a:t>
                      </a:r>
                      <a:endParaRPr lang="ja-JP" sz="120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200" dirty="0">
                          <a:effectLst/>
                          <a:latin typeface="+mn-lt"/>
                        </a:rPr>
                        <a:t>≤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 0.50</a:t>
                      </a:r>
                      <a:endParaRPr lang="ja-JP" sz="1200" dirty="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200" dirty="0">
                          <a:effectLst/>
                          <a:latin typeface="+mn-lt"/>
                        </a:rPr>
                        <a:t>≤</a:t>
                      </a:r>
                      <a:r>
                        <a:rPr lang="en-US" altLang="ja-JP" sz="12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200" dirty="0">
                          <a:effectLst/>
                          <a:latin typeface="+mn-lt"/>
                          <a:ea typeface="ＭＳ 明朝"/>
                          <a:cs typeface="ＭＳ 明朝" panose="02020609040205080304" pitchFamily="17" charset="-128"/>
                        </a:rPr>
                        <a:t>2</a:t>
                      </a:r>
                      <a:endParaRPr lang="ja-JP" sz="1200" dirty="0">
                        <a:effectLst/>
                        <a:latin typeface="+mn-lt"/>
                        <a:ea typeface="ＭＳ 明朝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extLst>
                  <a:ext uri="{0D108BD9-81ED-4DB2-BD59-A6C34878D82A}">
                    <a16:rowId xmlns:a16="http://schemas.microsoft.com/office/drawing/2014/main" val="2000586902"/>
                  </a:ext>
                </a:extLst>
              </a:tr>
              <a:tr h="246318"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ja-JP" sz="1400" b="1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10.3 - 10.5</a:t>
                      </a:r>
                      <a:endParaRPr lang="ja-JP" sz="120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200">
                          <a:effectLst/>
                          <a:latin typeface="+mn-lt"/>
                        </a:rPr>
                        <a:t>≤</a:t>
                      </a:r>
                      <a:r>
                        <a:rPr lang="en-US" sz="1200">
                          <a:effectLst/>
                          <a:latin typeface="+mn-lt"/>
                        </a:rPr>
                        <a:t> 0.90</a:t>
                      </a:r>
                      <a:endParaRPr lang="ja-JP" sz="120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200" dirty="0">
                          <a:effectLst/>
                          <a:latin typeface="+mn-lt"/>
                        </a:rPr>
                        <a:t>≤</a:t>
                      </a:r>
                      <a:r>
                        <a:rPr lang="en-US" altLang="ja-JP" sz="1200" dirty="0">
                          <a:effectLst/>
                          <a:latin typeface="+mn-lt"/>
                        </a:rPr>
                        <a:t> 2</a:t>
                      </a:r>
                      <a:endParaRPr lang="ja-JP" sz="1200" dirty="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extLst>
                  <a:ext uri="{0D108BD9-81ED-4DB2-BD59-A6C34878D82A}">
                    <a16:rowId xmlns:a16="http://schemas.microsoft.com/office/drawing/2014/main" val="919939209"/>
                  </a:ext>
                </a:extLst>
              </a:tr>
              <a:tr h="246318"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ja-JP" sz="1400" b="1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11.1 - 11.3</a:t>
                      </a:r>
                      <a:endParaRPr lang="ja-JP" sz="120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200">
                          <a:effectLst/>
                          <a:latin typeface="+mn-lt"/>
                        </a:rPr>
                        <a:t>≤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 1.00</a:t>
                      </a:r>
                      <a:endParaRPr lang="ja-JP" sz="120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200" dirty="0">
                          <a:effectLst/>
                          <a:latin typeface="+mn-lt"/>
                        </a:rPr>
                        <a:t>≤</a:t>
                      </a:r>
                      <a:r>
                        <a:rPr lang="en-US" altLang="ja-JP" sz="12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200" dirty="0">
                          <a:effectLst/>
                          <a:latin typeface="+mn-lt"/>
                          <a:ea typeface="ＭＳ 明朝"/>
                          <a:cs typeface="ＭＳ 明朝" panose="02020609040205080304" pitchFamily="17" charset="-128"/>
                        </a:rPr>
                        <a:t>2</a:t>
                      </a:r>
                      <a:endParaRPr lang="ja-JP" sz="1200" dirty="0">
                        <a:effectLst/>
                        <a:latin typeface="+mn-lt"/>
                        <a:ea typeface="ＭＳ 明朝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extLst>
                  <a:ext uri="{0D108BD9-81ED-4DB2-BD59-A6C34878D82A}">
                    <a16:rowId xmlns:a16="http://schemas.microsoft.com/office/drawing/2014/main" val="1928559147"/>
                  </a:ext>
                </a:extLst>
              </a:tr>
              <a:tr h="246318"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ja-JP" sz="1400" b="1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12.25 - 12.55</a:t>
                      </a:r>
                      <a:endParaRPr lang="ja-JP" sz="120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200">
                          <a:effectLst/>
                          <a:latin typeface="+mn-lt"/>
                        </a:rPr>
                        <a:t>≤</a:t>
                      </a:r>
                      <a:r>
                        <a:rPr lang="en-US" sz="1200">
                          <a:effectLst/>
                          <a:latin typeface="+mn-lt"/>
                        </a:rPr>
                        <a:t> 1.20</a:t>
                      </a:r>
                      <a:endParaRPr lang="ja-JP" sz="120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200" dirty="0">
                          <a:effectLst/>
                          <a:latin typeface="+mn-lt"/>
                        </a:rPr>
                        <a:t>≤</a:t>
                      </a:r>
                      <a:r>
                        <a:rPr lang="en-US" altLang="ja-JP" sz="12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200" dirty="0">
                          <a:effectLst/>
                          <a:latin typeface="+mn-lt"/>
                          <a:ea typeface="ＭＳ 明朝"/>
                          <a:cs typeface="ＭＳ 明朝" panose="02020609040205080304" pitchFamily="17" charset="-128"/>
                        </a:rPr>
                        <a:t>2</a:t>
                      </a:r>
                      <a:endParaRPr lang="ja-JP" sz="1200" dirty="0">
                        <a:effectLst/>
                        <a:latin typeface="+mn-lt"/>
                        <a:ea typeface="ＭＳ 明朝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extLst>
                  <a:ext uri="{0D108BD9-81ED-4DB2-BD59-A6C34878D82A}">
                    <a16:rowId xmlns:a16="http://schemas.microsoft.com/office/drawing/2014/main" val="2601732984"/>
                  </a:ext>
                </a:extLst>
              </a:tr>
              <a:tr h="246318"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ja-JP" sz="1400" b="1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13.2 - 13.4</a:t>
                      </a:r>
                      <a:endParaRPr lang="ja-JP" sz="120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200">
                          <a:effectLst/>
                          <a:latin typeface="+mn-lt"/>
                        </a:rPr>
                        <a:t>≤</a:t>
                      </a:r>
                      <a:r>
                        <a:rPr lang="en-US" sz="1200">
                          <a:effectLst/>
                          <a:latin typeface="+mn-lt"/>
                        </a:rPr>
                        <a:t> 0.70</a:t>
                      </a:r>
                      <a:endParaRPr lang="ja-JP" sz="1200">
                        <a:effectLst/>
                        <a:latin typeface="+mn-lt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200" dirty="0">
                          <a:effectLst/>
                          <a:latin typeface="+mn-lt"/>
                        </a:rPr>
                        <a:t>≤</a:t>
                      </a:r>
                      <a:r>
                        <a:rPr lang="en-US" altLang="ja-JP" sz="12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200" dirty="0">
                          <a:effectLst/>
                          <a:latin typeface="+mn-lt"/>
                          <a:ea typeface="ＭＳ 明朝"/>
                          <a:cs typeface="ＭＳ 明朝" panose="02020609040205080304" pitchFamily="17" charset="-128"/>
                        </a:rPr>
                        <a:t>2</a:t>
                      </a:r>
                      <a:endParaRPr lang="ja-JP" sz="1200" dirty="0">
                        <a:effectLst/>
                        <a:latin typeface="+mn-lt"/>
                        <a:ea typeface="ＭＳ 明朝"/>
                        <a:cs typeface="ＭＳ 明朝" panose="02020609040205080304" pitchFamily="17" charset="-128"/>
                      </a:endParaRPr>
                    </a:p>
                  </a:txBody>
                  <a:tcPr marL="27002" marR="27002" marT="0" marB="0" anchor="ctr"/>
                </a:tc>
                <a:extLst>
                  <a:ext uri="{0D108BD9-81ED-4DB2-BD59-A6C34878D82A}">
                    <a16:rowId xmlns:a16="http://schemas.microsoft.com/office/drawing/2014/main" val="2187198094"/>
                  </a:ext>
                </a:extLst>
              </a:tr>
            </a:tbl>
          </a:graphicData>
        </a:graphic>
      </p:graphicFrame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2BE87698-06D0-494D-E7FD-CB876AE359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601511"/>
              </p:ext>
            </p:extLst>
          </p:nvPr>
        </p:nvGraphicFramePr>
        <p:xfrm>
          <a:off x="1155472" y="3710808"/>
          <a:ext cx="4917882" cy="21883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701">
                  <a:extLst>
                    <a:ext uri="{9D8B030D-6E8A-4147-A177-3AD203B41FA5}">
                      <a16:colId xmlns:a16="http://schemas.microsoft.com/office/drawing/2014/main" val="2007210220"/>
                    </a:ext>
                  </a:extLst>
                </a:gridCol>
                <a:gridCol w="2338466">
                  <a:extLst>
                    <a:ext uri="{9D8B030D-6E8A-4147-A177-3AD203B41FA5}">
                      <a16:colId xmlns:a16="http://schemas.microsoft.com/office/drawing/2014/main" val="3730672266"/>
                    </a:ext>
                  </a:extLst>
                </a:gridCol>
                <a:gridCol w="994715">
                  <a:extLst>
                    <a:ext uri="{9D8B030D-6E8A-4147-A177-3AD203B41FA5}">
                      <a16:colId xmlns:a16="http://schemas.microsoft.com/office/drawing/2014/main" val="4293477922"/>
                    </a:ext>
                  </a:extLst>
                </a:gridCol>
              </a:tblGrid>
              <a:tr h="15262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メイリオ"/>
                          <a:cs typeface="+mn-cs"/>
                        </a:rPr>
                        <a:t>Observing</a:t>
                      </a:r>
                      <a:r>
                        <a:rPr lang="en-US" altLang="ja-JP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メイリオ"/>
                          <a:cs typeface="+mn-cs"/>
                        </a:rPr>
                        <a:t> Area</a:t>
                      </a:r>
                      <a:endParaRPr lang="ja-JP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メイリオ"/>
                        <a:cs typeface="ＭＳ 明朝" panose="02020609040205080304" pitchFamily="17" charset="-128"/>
                      </a:endParaRPr>
                    </a:p>
                  </a:txBody>
                  <a:tcPr marL="26993" marR="26993" marT="26999" marB="269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メイリオ"/>
                          <a:cs typeface="+mn-cs"/>
                        </a:rPr>
                        <a:t>Minimum Coverage</a:t>
                      </a:r>
                      <a:endParaRPr lang="ja-JP" sz="1400" b="1">
                        <a:solidFill>
                          <a:schemeClr val="bg1"/>
                        </a:solidFill>
                        <a:effectLst/>
                        <a:latin typeface="+mn-lt"/>
                        <a:ea typeface="メイリオ"/>
                        <a:cs typeface="ＭＳ 明朝" panose="02020609040205080304" pitchFamily="17" charset="-128"/>
                      </a:endParaRPr>
                    </a:p>
                  </a:txBody>
                  <a:tcPr marL="26993" marR="26993" marT="26999" marB="269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  <a:cs typeface="+mn-cs"/>
                        </a:rPr>
                        <a:t>Interval</a:t>
                      </a:r>
                      <a:endParaRPr lang="ja-JP" sz="1400" b="1">
                        <a:solidFill>
                          <a:schemeClr val="bg1"/>
                        </a:solidFill>
                        <a:effectLst/>
                        <a:latin typeface="+mn-lt"/>
                        <a:ea typeface="メイリオ" panose="020B0604030504040204" pitchFamily="50" charset="-128"/>
                        <a:cs typeface="ＭＳ 明朝" panose="02020609040205080304" pitchFamily="17" charset="-128"/>
                      </a:endParaRPr>
                    </a:p>
                  </a:txBody>
                  <a:tcPr marL="26993" marR="26993" marT="26999" marB="26999" anchor="ctr"/>
                </a:tc>
                <a:extLst>
                  <a:ext uri="{0D108BD9-81ED-4DB2-BD59-A6C34878D82A}">
                    <a16:rowId xmlns:a16="http://schemas.microsoft.com/office/drawing/2014/main" val="3198844077"/>
                  </a:ext>
                </a:extLst>
              </a:tr>
              <a:tr h="15262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Full Disk</a:t>
                      </a:r>
                      <a:endParaRPr lang="ja-JP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メイリオ" panose="020B0604030504040204" pitchFamily="50" charset="-128"/>
                        <a:cs typeface="ＭＳ 明朝" panose="02020609040205080304" pitchFamily="17" charset="-128"/>
                      </a:endParaRPr>
                    </a:p>
                  </a:txBody>
                  <a:tcPr marL="26993" marR="26993" marT="26999" marB="26999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ja-JP" sz="1400" b="0">
                        <a:solidFill>
                          <a:schemeClr val="tx1"/>
                        </a:solidFill>
                        <a:effectLst/>
                        <a:latin typeface="+mn-lt"/>
                        <a:ea typeface="メイリオ" panose="020B0604030504040204" pitchFamily="50" charset="-128"/>
                        <a:cs typeface="ＭＳ 明朝" panose="02020609040205080304" pitchFamily="17" charset="-128"/>
                      </a:endParaRPr>
                    </a:p>
                  </a:txBody>
                  <a:tcPr marL="26993" marR="26993" marT="26999" marB="26999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  <a:cs typeface="+mn-cs"/>
                        </a:rPr>
                        <a:t>10 min</a:t>
                      </a:r>
                      <a:endParaRPr lang="ja-JP" sz="1400" b="0">
                        <a:solidFill>
                          <a:schemeClr val="tx1"/>
                        </a:solidFill>
                        <a:effectLst/>
                        <a:latin typeface="+mn-lt"/>
                        <a:ea typeface="メイリオ" panose="020B0604030504040204" pitchFamily="50" charset="-128"/>
                        <a:cs typeface="ＭＳ 明朝" panose="02020609040205080304" pitchFamily="17" charset="-128"/>
                      </a:endParaRPr>
                    </a:p>
                  </a:txBody>
                  <a:tcPr marL="26993" marR="26993" marT="26999" marB="26999" anchor="ctr"/>
                </a:tc>
                <a:extLst>
                  <a:ext uri="{0D108BD9-81ED-4DB2-BD59-A6C34878D82A}">
                    <a16:rowId xmlns:a16="http://schemas.microsoft.com/office/drawing/2014/main" val="279152403"/>
                  </a:ext>
                </a:extLst>
              </a:tr>
              <a:tr h="27608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Japan</a:t>
                      </a:r>
                      <a:endParaRPr lang="ja-JP" sz="1400" b="0">
                        <a:solidFill>
                          <a:schemeClr val="tx1"/>
                        </a:solidFill>
                        <a:effectLst/>
                        <a:latin typeface="+mn-lt"/>
                        <a:ea typeface="メイリオ" panose="020B0604030504040204" pitchFamily="50" charset="-128"/>
                        <a:cs typeface="ＭＳ 明朝" panose="02020609040205080304" pitchFamily="17" charset="-128"/>
                      </a:endParaRPr>
                    </a:p>
                  </a:txBody>
                  <a:tcPr marL="26993" marR="26993" marT="26999" marB="26999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EW</a:t>
                      </a:r>
                      <a:r>
                        <a:rPr lang="en-US" altLang="ja-JP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2500 km</a:t>
                      </a:r>
                      <a:r>
                        <a:rPr lang="en-US" altLang="ja-JP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 x 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NS</a:t>
                      </a:r>
                      <a:r>
                        <a:rPr lang="en-US" altLang="ja-JP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2000 km</a:t>
                      </a:r>
                      <a:endParaRPr lang="ja-JP" sz="1400" b="0">
                        <a:solidFill>
                          <a:schemeClr val="tx1"/>
                        </a:solidFill>
                        <a:effectLst/>
                        <a:latin typeface="+mn-lt"/>
                        <a:ea typeface="メイリオ" panose="020B0604030504040204" pitchFamily="50" charset="-128"/>
                        <a:cs typeface="ＭＳ 明朝" panose="02020609040205080304" pitchFamily="17" charset="-128"/>
                      </a:endParaRPr>
                    </a:p>
                  </a:txBody>
                  <a:tcPr marL="26993" marR="26993" marT="26999" marB="26999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  <a:cs typeface="+mn-cs"/>
                        </a:rPr>
                        <a:t>2.5</a:t>
                      </a:r>
                      <a:r>
                        <a:rPr lang="en-US" altLang="ja-JP" sz="1400" b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  <a:cs typeface="+mn-cs"/>
                        </a:rPr>
                        <a:t> min</a:t>
                      </a:r>
                      <a:endParaRPr lang="ja-JP" sz="1400" b="0">
                        <a:solidFill>
                          <a:schemeClr val="tx1"/>
                        </a:solidFill>
                        <a:effectLst/>
                        <a:latin typeface="+mn-lt"/>
                        <a:ea typeface="メイリオ" panose="020B0604030504040204" pitchFamily="50" charset="-128"/>
                        <a:cs typeface="ＭＳ 明朝" panose="02020609040205080304" pitchFamily="17" charset="-128"/>
                      </a:endParaRPr>
                    </a:p>
                  </a:txBody>
                  <a:tcPr marL="26993" marR="26993" marT="26999" marB="26999" anchor="ctr"/>
                </a:tc>
                <a:extLst>
                  <a:ext uri="{0D108BD9-81ED-4DB2-BD59-A6C34878D82A}">
                    <a16:rowId xmlns:a16="http://schemas.microsoft.com/office/drawing/2014/main" val="2795258965"/>
                  </a:ext>
                </a:extLst>
              </a:tr>
              <a:tr h="27608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Target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 Area1</a:t>
                      </a:r>
                      <a:endParaRPr lang="ja-JP" altLang="ja-JP" sz="1400" b="0">
                        <a:solidFill>
                          <a:schemeClr val="tx1"/>
                        </a:solidFill>
                        <a:effectLst/>
                        <a:latin typeface="+mn-lt"/>
                        <a:ea typeface="メイリオ" panose="020B0604030504040204" pitchFamily="50" charset="-128"/>
                        <a:cs typeface="ＭＳ 明朝" panose="02020609040205080304" pitchFamily="17" charset="-128"/>
                      </a:endParaRPr>
                    </a:p>
                  </a:txBody>
                  <a:tcPr marL="26993" marR="26993" marT="26999" marB="26999" anchor="ctr">
                    <a:solidFill>
                      <a:srgbClr val="D2DEE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  <a:cs typeface="+mn-cs"/>
                        </a:rPr>
                        <a:t>EW</a:t>
                      </a:r>
                      <a:r>
                        <a:rPr lang="en-US" altLang="ja-JP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  <a:cs typeface="+mn-cs"/>
                        </a:rPr>
                        <a:t> 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1000 km</a:t>
                      </a:r>
                      <a:r>
                        <a:rPr lang="en-US" altLang="ja-JP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 x 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NS 1000 km</a:t>
                      </a:r>
                      <a:endParaRPr lang="ja-JP" altLang="ja-JP" sz="1400" b="0">
                        <a:solidFill>
                          <a:schemeClr val="tx1"/>
                        </a:solidFill>
                        <a:effectLst/>
                        <a:latin typeface="+mn-lt"/>
                        <a:ea typeface="メイリオ" panose="020B0604030504040204" pitchFamily="50" charset="-128"/>
                        <a:cs typeface="ＭＳ 明朝" panose="02020609040205080304" pitchFamily="17" charset="-128"/>
                      </a:endParaRPr>
                    </a:p>
                  </a:txBody>
                  <a:tcPr marL="26993" marR="26993" marT="26999" marB="26999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  <a:cs typeface="+mn-cs"/>
                        </a:rPr>
                        <a:t>2.5</a:t>
                      </a:r>
                      <a:r>
                        <a:rPr lang="en-US" altLang="ja-JP" sz="1400" b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  <a:cs typeface="+mn-cs"/>
                        </a:rPr>
                        <a:t> min</a:t>
                      </a:r>
                      <a:endParaRPr lang="ja-JP" altLang="ja-JP" sz="1400" b="0">
                        <a:solidFill>
                          <a:schemeClr val="tx1"/>
                        </a:solidFill>
                        <a:effectLst/>
                        <a:latin typeface="+mn-lt"/>
                        <a:ea typeface="メイリオ" panose="020B0604030504040204" pitchFamily="50" charset="-128"/>
                        <a:cs typeface="ＭＳ 明朝" panose="02020609040205080304" pitchFamily="17" charset="-128"/>
                      </a:endParaRPr>
                    </a:p>
                  </a:txBody>
                  <a:tcPr marL="26993" marR="26993" marT="26999" marB="26999" anchor="ctr"/>
                </a:tc>
                <a:extLst>
                  <a:ext uri="{0D108BD9-81ED-4DB2-BD59-A6C34878D82A}">
                    <a16:rowId xmlns:a16="http://schemas.microsoft.com/office/drawing/2014/main" val="3603200418"/>
                  </a:ext>
                </a:extLst>
              </a:tr>
              <a:tr h="27608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Target</a:t>
                      </a:r>
                      <a:r>
                        <a:rPr lang="en-US" altLang="ja-JP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 Area2</a:t>
                      </a:r>
                      <a:endParaRPr lang="ja-JP" altLang="ja-JP" sz="1400" b="0">
                        <a:solidFill>
                          <a:schemeClr val="tx1"/>
                        </a:solidFill>
                        <a:effectLst/>
                        <a:latin typeface="+mn-lt"/>
                        <a:ea typeface="メイリオ" panose="020B0604030504040204" pitchFamily="50" charset="-128"/>
                        <a:cs typeface="ＭＳ 明朝" panose="02020609040205080304" pitchFamily="17" charset="-128"/>
                      </a:endParaRPr>
                    </a:p>
                  </a:txBody>
                  <a:tcPr marL="26993" marR="26993" marT="26999" marB="26999" anchor="ctr"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ja-JP" altLang="ja-JP" sz="1400" b="0">
                        <a:solidFill>
                          <a:schemeClr val="tx1"/>
                        </a:solidFill>
                        <a:effectLst/>
                        <a:latin typeface="+mn-lt"/>
                        <a:ea typeface="メイリオ" panose="020B0604030504040204" pitchFamily="50" charset="-128"/>
                        <a:cs typeface="ＭＳ 明朝" panose="02020609040205080304" pitchFamily="17" charset="-128"/>
                      </a:endParaRPr>
                    </a:p>
                  </a:txBody>
                  <a:tcPr marL="26993" marR="26993" marT="26999" marB="26999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  <a:cs typeface="+mn-cs"/>
                        </a:rPr>
                        <a:t>2.5</a:t>
                      </a:r>
                      <a:r>
                        <a:rPr lang="en-US" altLang="ja-JP" sz="1400" b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  <a:cs typeface="+mn-cs"/>
                        </a:rPr>
                        <a:t> min</a:t>
                      </a:r>
                      <a:endParaRPr lang="ja-JP" altLang="ja-JP" sz="1400" b="0">
                        <a:solidFill>
                          <a:schemeClr val="tx1"/>
                        </a:solidFill>
                        <a:effectLst/>
                        <a:latin typeface="+mn-lt"/>
                        <a:ea typeface="メイリオ" panose="020B0604030504040204" pitchFamily="50" charset="-128"/>
                        <a:cs typeface="ＭＳ 明朝" panose="02020609040205080304" pitchFamily="17" charset="-128"/>
                      </a:endParaRPr>
                    </a:p>
                  </a:txBody>
                  <a:tcPr marL="26993" marR="26993" marT="26999" marB="26999" anchor="ctr"/>
                </a:tc>
                <a:extLst>
                  <a:ext uri="{0D108BD9-81ED-4DB2-BD59-A6C34878D82A}">
                    <a16:rowId xmlns:a16="http://schemas.microsoft.com/office/drawing/2014/main" val="88873486"/>
                  </a:ext>
                </a:extLst>
              </a:tr>
              <a:tr h="27608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Target</a:t>
                      </a:r>
                      <a:r>
                        <a:rPr lang="en-US" altLang="ja-JP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 Area3</a:t>
                      </a:r>
                      <a:endParaRPr lang="ja-JP" altLang="ja-JP" sz="1400" b="0">
                        <a:solidFill>
                          <a:schemeClr val="tx1"/>
                        </a:solidFill>
                        <a:effectLst/>
                        <a:latin typeface="+mn-lt"/>
                        <a:ea typeface="メイリオ" panose="020B0604030504040204" pitchFamily="50" charset="-128"/>
                        <a:cs typeface="ＭＳ 明朝" panose="02020609040205080304" pitchFamily="17" charset="-128"/>
                      </a:endParaRPr>
                    </a:p>
                  </a:txBody>
                  <a:tcPr marL="26993" marR="26993" marT="26999" marB="26999" anchor="ctr">
                    <a:solidFill>
                      <a:srgbClr val="D2DEE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ja-JP" altLang="ja-JP" sz="1400" b="0">
                        <a:solidFill>
                          <a:schemeClr val="tx1"/>
                        </a:solidFill>
                        <a:effectLst/>
                        <a:latin typeface="+mn-lt"/>
                        <a:ea typeface="メイリオ" panose="020B0604030504040204" pitchFamily="50" charset="-128"/>
                        <a:cs typeface="ＭＳ 明朝" panose="02020609040205080304" pitchFamily="17" charset="-128"/>
                      </a:endParaRPr>
                    </a:p>
                  </a:txBody>
                  <a:tcPr marL="26993" marR="26993" marT="26999" marB="26999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  <a:cs typeface="+mn-cs"/>
                        </a:rPr>
                        <a:t>2.5</a:t>
                      </a:r>
                      <a:r>
                        <a:rPr lang="en-US" altLang="ja-JP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  <a:cs typeface="+mn-cs"/>
                        </a:rPr>
                        <a:t> min</a:t>
                      </a:r>
                      <a:endParaRPr lang="ja-JP" altLang="ja-JP" sz="1400" b="0">
                        <a:solidFill>
                          <a:schemeClr val="tx1"/>
                        </a:solidFill>
                        <a:effectLst/>
                        <a:latin typeface="+mn-lt"/>
                        <a:ea typeface="メイリオ" panose="020B0604030504040204" pitchFamily="50" charset="-128"/>
                        <a:cs typeface="ＭＳ 明朝" panose="02020609040205080304" pitchFamily="17" charset="-128"/>
                      </a:endParaRPr>
                    </a:p>
                  </a:txBody>
                  <a:tcPr marL="26993" marR="26993" marT="26999" marB="26999" anchor="ctr"/>
                </a:tc>
                <a:extLst>
                  <a:ext uri="{0D108BD9-81ED-4DB2-BD59-A6C34878D82A}">
                    <a16:rowId xmlns:a16="http://schemas.microsoft.com/office/drawing/2014/main" val="2932512221"/>
                  </a:ext>
                </a:extLst>
              </a:tr>
              <a:tr h="27608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Target</a:t>
                      </a:r>
                      <a:r>
                        <a:rPr lang="en-US" altLang="ja-JP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 Area4</a:t>
                      </a:r>
                      <a:endParaRPr lang="ja-JP" altLang="ja-JP" sz="1400" b="0">
                        <a:solidFill>
                          <a:schemeClr val="tx1"/>
                        </a:solidFill>
                        <a:effectLst/>
                        <a:latin typeface="+mn-lt"/>
                        <a:ea typeface="メイリオ" panose="020B0604030504040204" pitchFamily="50" charset="-128"/>
                        <a:cs typeface="ＭＳ 明朝" panose="02020609040205080304" pitchFamily="17" charset="-128"/>
                      </a:endParaRPr>
                    </a:p>
                  </a:txBody>
                  <a:tcPr marL="26993" marR="26993" marT="26999" marB="26999" anchor="ctr"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ja-JP" altLang="ja-JP" sz="1400" b="0">
                        <a:solidFill>
                          <a:schemeClr val="tx1"/>
                        </a:solidFill>
                        <a:effectLst/>
                        <a:latin typeface="+mn-lt"/>
                        <a:ea typeface="メイリオ" panose="020B0604030504040204" pitchFamily="50" charset="-128"/>
                        <a:cs typeface="ＭＳ 明朝" panose="02020609040205080304" pitchFamily="17" charset="-128"/>
                      </a:endParaRPr>
                    </a:p>
                  </a:txBody>
                  <a:tcPr marL="26993" marR="26993" marT="26999" marB="26999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  <a:cs typeface="+mn-cs"/>
                        </a:rPr>
                        <a:t>2.5</a:t>
                      </a:r>
                      <a:r>
                        <a:rPr lang="en-US" altLang="ja-JP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  <a:cs typeface="+mn-cs"/>
                        </a:rPr>
                        <a:t> min</a:t>
                      </a:r>
                      <a:endParaRPr lang="ja-JP" altLang="ja-JP" sz="1400" b="0">
                        <a:solidFill>
                          <a:schemeClr val="tx1"/>
                        </a:solidFill>
                        <a:effectLst/>
                        <a:latin typeface="+mn-lt"/>
                        <a:ea typeface="メイリオ" panose="020B0604030504040204" pitchFamily="50" charset="-128"/>
                        <a:cs typeface="ＭＳ 明朝" panose="02020609040205080304" pitchFamily="17" charset="-128"/>
                      </a:endParaRPr>
                    </a:p>
                  </a:txBody>
                  <a:tcPr marL="26993" marR="26993" marT="26999" marB="26999" anchor="ctr"/>
                </a:tc>
                <a:extLst>
                  <a:ext uri="{0D108BD9-81ED-4DB2-BD59-A6C34878D82A}">
                    <a16:rowId xmlns:a16="http://schemas.microsoft.com/office/drawing/2014/main" val="1856029380"/>
                  </a:ext>
                </a:extLst>
              </a:tr>
              <a:tr h="27608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Target</a:t>
                      </a:r>
                      <a:r>
                        <a:rPr lang="en-US" altLang="ja-JP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 Area5 (*)</a:t>
                      </a:r>
                      <a:endParaRPr lang="ja-JP" sz="1400" b="0">
                        <a:solidFill>
                          <a:schemeClr val="tx1"/>
                        </a:solidFill>
                        <a:effectLst/>
                        <a:latin typeface="+mn-lt"/>
                        <a:ea typeface="メイリオ" panose="020B0604030504040204" pitchFamily="50" charset="-128"/>
                        <a:cs typeface="ＭＳ 明朝" panose="02020609040205080304" pitchFamily="17" charset="-128"/>
                      </a:endParaRPr>
                    </a:p>
                  </a:txBody>
                  <a:tcPr marL="26993" marR="26993" marT="26999" marB="26999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  <a:cs typeface="+mn-cs"/>
                        </a:rPr>
                        <a:t>EW</a:t>
                      </a:r>
                      <a:r>
                        <a:rPr lang="en-US" altLang="ja-JP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  <a:cs typeface="+mn-cs"/>
                        </a:rPr>
                        <a:t> 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1000 km</a:t>
                      </a:r>
                      <a:r>
                        <a:rPr lang="en-US" altLang="ja-JP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 x 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NS 500 km</a:t>
                      </a:r>
                      <a:endParaRPr lang="ja-JP" sz="1400" b="0">
                        <a:solidFill>
                          <a:schemeClr val="tx1"/>
                        </a:solidFill>
                        <a:effectLst/>
                        <a:latin typeface="+mn-lt"/>
                        <a:ea typeface="メイリオ" panose="020B0604030504040204" pitchFamily="50" charset="-128"/>
                        <a:cs typeface="ＭＳ 明朝" panose="02020609040205080304" pitchFamily="17" charset="-128"/>
                      </a:endParaRPr>
                    </a:p>
                  </a:txBody>
                  <a:tcPr marL="26993" marR="26993" marT="26999" marB="26999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メイリオ" panose="020B0604030504040204" pitchFamily="50" charset="-128"/>
                        </a:rPr>
                        <a:t>30 sec</a:t>
                      </a:r>
                      <a:endParaRPr lang="ja-JP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メイリオ" panose="020B0604030504040204" pitchFamily="50" charset="-128"/>
                        <a:cs typeface="ＭＳ 明朝" panose="02020609040205080304" pitchFamily="17" charset="-128"/>
                      </a:endParaRPr>
                    </a:p>
                  </a:txBody>
                  <a:tcPr marL="26993" marR="26993" marT="26999" marB="26999" anchor="ctr"/>
                </a:tc>
                <a:extLst>
                  <a:ext uri="{0D108BD9-81ED-4DB2-BD59-A6C34878D82A}">
                    <a16:rowId xmlns:a16="http://schemas.microsoft.com/office/drawing/2014/main" val="1304166991"/>
                  </a:ext>
                </a:extLst>
              </a:tr>
            </a:tbl>
          </a:graphicData>
        </a:graphic>
      </p:graphicFrame>
      <p:sp>
        <p:nvSpPr>
          <p:cNvPr id="4" name="正方形/長方形 6">
            <a:extLst>
              <a:ext uri="{FF2B5EF4-FFF2-40B4-BE49-F238E27FC236}">
                <a16:creationId xmlns:a16="http://schemas.microsoft.com/office/drawing/2014/main" id="{2980A4D5-33E2-04F3-D3A2-03FB0ACA7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9514" y="921522"/>
            <a:ext cx="40973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ja-JP" dirty="0">
                <a:latin typeface="+mn-ea"/>
              </a:rPr>
              <a:t>GHMI Spectral Band C</a:t>
            </a:r>
            <a:r>
              <a:rPr lang="ja-JP" altLang="en-US" dirty="0">
                <a:latin typeface="+mn-ea"/>
              </a:rPr>
              <a:t>haracteristics </a:t>
            </a:r>
          </a:p>
        </p:txBody>
      </p:sp>
      <p:sp>
        <p:nvSpPr>
          <p:cNvPr id="6" name="正方形/長方形 8">
            <a:extLst>
              <a:ext uri="{FF2B5EF4-FFF2-40B4-BE49-F238E27FC236}">
                <a16:creationId xmlns:a16="http://schemas.microsoft.com/office/drawing/2014/main" id="{5EFC7D93-E4E5-9419-09BC-698BC1657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315" y="3370867"/>
            <a:ext cx="42721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ja-JP" dirty="0">
                <a:latin typeface="+mn-lt"/>
              </a:rPr>
              <a:t>GHMI Observing Area &amp; Interval</a:t>
            </a:r>
            <a:endParaRPr lang="ja-JP" altLang="en-US" dirty="0">
              <a:latin typeface="+mn-lt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C62079-7D9F-C452-E451-D4816BE885DD}"/>
              </a:ext>
            </a:extLst>
          </p:cNvPr>
          <p:cNvSpPr/>
          <p:nvPr/>
        </p:nvSpPr>
        <p:spPr>
          <a:xfrm>
            <a:off x="3614413" y="5935711"/>
            <a:ext cx="25736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latin typeface="+mn-lt"/>
                <a:ea typeface="メイリオ" panose="020B0604030504040204" pitchFamily="50" charset="-128"/>
              </a:rPr>
              <a:t>*Mainly used for CAL/VAL activities</a:t>
            </a:r>
            <a:endParaRPr lang="ja-JP" altLang="en-US" sz="1200">
              <a:latin typeface="+mn-lt"/>
            </a:endParaRP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E1B84A1F-7C44-71FB-3DD5-2B19F943418D}"/>
              </a:ext>
            </a:extLst>
          </p:cNvPr>
          <p:cNvSpPr/>
          <p:nvPr/>
        </p:nvSpPr>
        <p:spPr>
          <a:xfrm>
            <a:off x="2760054" y="4264291"/>
            <a:ext cx="2306618" cy="27699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/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90526332-DB28-3D98-9F6E-6C70E4D128D3}"/>
              </a:ext>
            </a:extLst>
          </p:cNvPr>
          <p:cNvSpPr/>
          <p:nvPr/>
        </p:nvSpPr>
        <p:spPr>
          <a:xfrm>
            <a:off x="1196379" y="4820288"/>
            <a:ext cx="1516837" cy="84641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/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5DE155D4-78D3-CD63-BC61-57E77791B07B}"/>
              </a:ext>
            </a:extLst>
          </p:cNvPr>
          <p:cNvSpPr/>
          <p:nvPr/>
        </p:nvSpPr>
        <p:spPr>
          <a:xfrm>
            <a:off x="7277363" y="2702288"/>
            <a:ext cx="3529012" cy="2397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/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C4196D83-63BC-89F8-5706-4A5551A81748}"/>
              </a:ext>
            </a:extLst>
          </p:cNvPr>
          <p:cNvSpPr/>
          <p:nvPr/>
        </p:nvSpPr>
        <p:spPr>
          <a:xfrm>
            <a:off x="7277363" y="3693973"/>
            <a:ext cx="3529012" cy="23971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/>
          </a:p>
        </p:txBody>
      </p:sp>
      <p:sp>
        <p:nvSpPr>
          <p:cNvPr id="12" name="角丸四角形 11">
            <a:extLst>
              <a:ext uri="{FF2B5EF4-FFF2-40B4-BE49-F238E27FC236}">
                <a16:creationId xmlns:a16="http://schemas.microsoft.com/office/drawing/2014/main" id="{1483B495-9096-2275-5B87-B77A915C3A73}"/>
              </a:ext>
            </a:extLst>
          </p:cNvPr>
          <p:cNvSpPr/>
          <p:nvPr/>
        </p:nvSpPr>
        <p:spPr>
          <a:xfrm>
            <a:off x="7277363" y="1964755"/>
            <a:ext cx="1223962" cy="23971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/>
          </a:p>
        </p:txBody>
      </p:sp>
      <p:sp>
        <p:nvSpPr>
          <p:cNvPr id="13" name="角丸四角形 12">
            <a:extLst>
              <a:ext uri="{FF2B5EF4-FFF2-40B4-BE49-F238E27FC236}">
                <a16:creationId xmlns:a16="http://schemas.microsoft.com/office/drawing/2014/main" id="{C8F4A970-AD9C-4625-F218-F56655E8E6B4}"/>
              </a:ext>
            </a:extLst>
          </p:cNvPr>
          <p:cNvSpPr/>
          <p:nvPr/>
        </p:nvSpPr>
        <p:spPr>
          <a:xfrm>
            <a:off x="9976076" y="3419696"/>
            <a:ext cx="1120775" cy="2397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600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四角形 174"/>
          <p:cNvSpPr>
            <a:spLocks noGrp="1"/>
          </p:cNvSpPr>
          <p:nvPr>
            <p:ph type="title"/>
          </p:nvPr>
        </p:nvSpPr>
        <p:spPr>
          <a:xfrm>
            <a:off x="379068" y="266902"/>
            <a:ext cx="10084066" cy="667472"/>
          </a:xfrm>
          <a:prstGeom prst="rect">
            <a:avLst/>
          </a:prstGeom>
        </p:spPr>
        <p:txBody>
          <a:bodyPr/>
          <a:lstStyle/>
          <a:p>
            <a:pPr algn="l"/>
            <a:r>
              <a:rPr kumimoji="1" lang="en-US" altLang="ja-JP" sz="3000" b="1" dirty="0"/>
              <a:t>Geostationary </a:t>
            </a:r>
            <a:r>
              <a:rPr kumimoji="1" lang="en-US" altLang="ja-JP" sz="3000" b="1" dirty="0" err="1"/>
              <a:t>HiMawari</a:t>
            </a:r>
            <a:r>
              <a:rPr kumimoji="1" lang="en-US" altLang="ja-JP" sz="3000" b="1" dirty="0"/>
              <a:t> Sounder (GHMS)</a:t>
            </a:r>
            <a:endParaRPr kumimoji="1" lang="ja-JP" altLang="en-US" sz="3000" b="1" dirty="0"/>
          </a:p>
        </p:txBody>
      </p:sp>
      <p:sp>
        <p:nvSpPr>
          <p:cNvPr id="1131" name="四角形 17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140" name="四角形 235"/>
          <p:cNvSpPr>
            <a:spLocks noGrp="1"/>
          </p:cNvSpPr>
          <p:nvPr>
            <p:ph idx="1"/>
          </p:nvPr>
        </p:nvSpPr>
        <p:spPr>
          <a:xfrm>
            <a:off x="603862" y="1095558"/>
            <a:ext cx="10908583" cy="1407799"/>
          </a:xfrm>
          <a:prstGeom prst="rect">
            <a:avLst/>
          </a:prstGeom>
        </p:spPr>
        <p:txBody>
          <a:bodyPr/>
          <a:lstStyle/>
          <a:p>
            <a:r>
              <a:rPr kumimoji="1" lang="en" altLang="ja-JP" sz="2000" dirty="0"/>
              <a:t>L3Harris’s new infrared FTS</a:t>
            </a:r>
          </a:p>
          <a:p>
            <a:r>
              <a:rPr kumimoji="1" lang="en" altLang="ja-JP" sz="2000" dirty="0"/>
              <a:t>Values in the tables show JMA </a:t>
            </a:r>
            <a:r>
              <a:rPr kumimoji="1" lang="en" altLang="ja-JP" sz="2000" u="sng" dirty="0"/>
              <a:t>requirements</a:t>
            </a:r>
            <a:endParaRPr kumimoji="1" lang="en" altLang="ja-JP" sz="1800" u="sng" dirty="0"/>
          </a:p>
        </p:txBody>
      </p:sp>
      <p:sp>
        <p:nvSpPr>
          <p:cNvPr id="2" name="正方形/長方形 4">
            <a:extLst>
              <a:ext uri="{FF2B5EF4-FFF2-40B4-BE49-F238E27FC236}">
                <a16:creationId xmlns:a16="http://schemas.microsoft.com/office/drawing/2014/main" id="{8061585E-8387-58DA-C724-287022D7C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1070" y="2487616"/>
            <a:ext cx="51872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ja-JP" sz="2000" dirty="0">
                <a:latin typeface="+mn-lt"/>
              </a:rPr>
              <a:t>GHMS Spatial &amp; Spectral C</a:t>
            </a:r>
            <a:r>
              <a:rPr lang="ja-JP" altLang="en-US" sz="2000" dirty="0">
                <a:latin typeface="+mn-lt"/>
              </a:rPr>
              <a:t>haracteristics </a:t>
            </a:r>
          </a:p>
        </p:txBody>
      </p:sp>
      <p:sp>
        <p:nvSpPr>
          <p:cNvPr id="4" name="正方形/長方形 6">
            <a:extLst>
              <a:ext uri="{FF2B5EF4-FFF2-40B4-BE49-F238E27FC236}">
                <a16:creationId xmlns:a16="http://schemas.microsoft.com/office/drawing/2014/main" id="{1A2152D4-8AAB-7A81-96E2-018D93061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045" y="2487616"/>
            <a:ext cx="46947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ja-JP" sz="2000" dirty="0">
                <a:latin typeface="+mn-ea"/>
              </a:rPr>
              <a:t>GHMS Observing Area &amp; Interval</a:t>
            </a:r>
            <a:endParaRPr lang="ja-JP" altLang="en-US" sz="2000" dirty="0">
              <a:latin typeface="+mn-ea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93F7E825-C843-8FEC-E4EB-753529287E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872664"/>
              </p:ext>
            </p:extLst>
          </p:nvPr>
        </p:nvGraphicFramePr>
        <p:xfrm>
          <a:off x="828039" y="2906794"/>
          <a:ext cx="4823253" cy="20447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5919">
                  <a:extLst>
                    <a:ext uri="{9D8B030D-6E8A-4147-A177-3AD203B41FA5}">
                      <a16:colId xmlns:a16="http://schemas.microsoft.com/office/drawing/2014/main" val="2007210220"/>
                    </a:ext>
                  </a:extLst>
                </a:gridCol>
                <a:gridCol w="1127334">
                  <a:extLst>
                    <a:ext uri="{9D8B030D-6E8A-4147-A177-3AD203B41FA5}">
                      <a16:colId xmlns:a16="http://schemas.microsoft.com/office/drawing/2014/main" val="4293477922"/>
                    </a:ext>
                  </a:extLst>
                </a:gridCol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Observing Area (</a:t>
                      </a:r>
                      <a:r>
                        <a:rPr lang="en-US" altLang="ja-JP" sz="16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minimum</a:t>
                      </a:r>
                      <a:r>
                        <a:rPr kumimoji="1" lang="en-US" altLang="ja-JP" sz="16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 coverage)</a:t>
                      </a:r>
                      <a:endParaRPr kumimoji="1" lang="ja-JP" altLang="en-US" sz="16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+mn-ea"/>
                        <a:ea typeface="+mn-ea"/>
                        <a:cs typeface="ＭＳ 明朝" panose="02020609040205080304" pitchFamily="17" charset="-128"/>
                      </a:endParaRPr>
                    </a:p>
                  </a:txBody>
                  <a:tcPr marL="26992" marR="26992" marT="26999" marB="269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6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Interval</a:t>
                      </a:r>
                      <a:endParaRPr kumimoji="1" lang="ja-JP" sz="1600" b="1" i="0" u="none" strike="noStrike" kern="1200" cap="none" spc="0" normalizeH="0" baseline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26992" marR="26992" marT="26999" marB="26999" anchor="ctr"/>
                </a:tc>
                <a:extLst>
                  <a:ext uri="{0D108BD9-81ED-4DB2-BD59-A6C34878D82A}">
                    <a16:rowId xmlns:a16="http://schemas.microsoft.com/office/drawing/2014/main" val="3198844077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Sounding Disk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(LZA </a:t>
                      </a:r>
                      <a:r>
                        <a:rPr lang="ja-JP" altLang="en-US" sz="1600" b="0" i="0" u="none" strike="noStrike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≤</a:t>
                      </a: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 60</a:t>
                      </a:r>
                      <a:r>
                        <a:rPr lang="ja-JP" altLang="en-US" sz="1600" b="0" baseline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 </a:t>
                      </a:r>
                      <a:r>
                        <a:rPr lang="en-US" altLang="ja-JP" sz="1600" b="0" baseline="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deg</a:t>
                      </a:r>
                      <a:r>
                        <a:rPr lang="en-US" altLang="ja-JP" sz="1600" b="0" baseline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)</a:t>
                      </a:r>
                      <a:endParaRPr lang="ja-JP" sz="16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ＭＳ 明朝" panose="02020609040205080304" pitchFamily="17" charset="-128"/>
                      </a:endParaRPr>
                    </a:p>
                  </a:txBody>
                  <a:tcPr marL="26992" marR="26992" marT="26999" marB="26999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 min</a:t>
                      </a:r>
                      <a:endParaRPr lang="ja-JP" sz="1600" b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ＭＳ 明朝" panose="02020609040205080304" pitchFamily="17" charset="-128"/>
                      </a:endParaRPr>
                    </a:p>
                  </a:txBody>
                  <a:tcPr marL="26992" marR="26992" marT="26999" marB="26999" anchor="ctr"/>
                </a:tc>
                <a:extLst>
                  <a:ext uri="{0D108BD9-81ED-4DB2-BD59-A6C34878D82A}">
                    <a16:rowId xmlns:a16="http://schemas.microsoft.com/office/drawing/2014/main" val="279152403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Japan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(EW</a:t>
                      </a:r>
                      <a:r>
                        <a:rPr lang="en-US" altLang="ja-JP" sz="1600" b="0" baseline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2500 km x</a:t>
                      </a:r>
                      <a:r>
                        <a:rPr lang="en-US" altLang="ja-JP" sz="1600" b="0" baseline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NS </a:t>
                      </a: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2000 km)</a:t>
                      </a:r>
                      <a:endParaRPr lang="ja-JP" sz="16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ＭＳ 明朝" panose="02020609040205080304" pitchFamily="17" charset="-128"/>
                      </a:endParaRPr>
                    </a:p>
                  </a:txBody>
                  <a:tcPr marL="26992" marR="26992" marT="26999" marB="26999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 min*</a:t>
                      </a:r>
                      <a:endParaRPr lang="ja-JP" sz="1600" b="0" baseline="300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ＭＳ 明朝" panose="02020609040205080304" pitchFamily="17" charset="-128"/>
                      </a:endParaRPr>
                    </a:p>
                  </a:txBody>
                  <a:tcPr marL="26992" marR="26992" marT="26999" marB="26999" anchor="ctr"/>
                </a:tc>
                <a:extLst>
                  <a:ext uri="{0D108BD9-81ED-4DB2-BD59-A6C34878D82A}">
                    <a16:rowId xmlns:a16="http://schemas.microsoft.com/office/drawing/2014/main" val="2795258965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Target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Area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(EW</a:t>
                      </a:r>
                      <a:r>
                        <a:rPr lang="en-US" altLang="ja-JP" sz="1600" b="0" baseline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1000 km</a:t>
                      </a:r>
                      <a:r>
                        <a:rPr lang="en-US" altLang="ja-JP" sz="1600" b="0" baseline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x NS </a:t>
                      </a: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1000 km)</a:t>
                      </a:r>
                      <a:endParaRPr lang="ja-JP" altLang="ja-JP" sz="16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ＭＳ 明朝" panose="02020609040205080304" pitchFamily="17" charset="-128"/>
                      </a:endParaRPr>
                    </a:p>
                  </a:txBody>
                  <a:tcPr marL="26992" marR="26992" marT="26999" marB="26999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 min</a:t>
                      </a:r>
                      <a:endParaRPr lang="ja-JP" sz="16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ＭＳ 明朝" panose="02020609040205080304" pitchFamily="17" charset="-128"/>
                      </a:endParaRPr>
                    </a:p>
                  </a:txBody>
                  <a:tcPr marL="26992" marR="26992" marT="26999" marB="26999" anchor="ctr"/>
                </a:tc>
                <a:extLst>
                  <a:ext uri="{0D108BD9-81ED-4DB2-BD59-A6C34878D82A}">
                    <a16:rowId xmlns:a16="http://schemas.microsoft.com/office/drawing/2014/main" val="3603200418"/>
                  </a:ext>
                </a:extLst>
              </a:tr>
            </a:tbl>
          </a:graphicData>
        </a:graphic>
      </p:graphicFrame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2D865417-C0D5-D247-CC38-E83A31A9DA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415261"/>
              </p:ext>
            </p:extLst>
          </p:nvPr>
        </p:nvGraphicFramePr>
        <p:xfrm>
          <a:off x="6096000" y="2906794"/>
          <a:ext cx="5082343" cy="242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348">
                  <a:extLst>
                    <a:ext uri="{9D8B030D-6E8A-4147-A177-3AD203B41FA5}">
                      <a16:colId xmlns:a16="http://schemas.microsoft.com/office/drawing/2014/main" val="3828182174"/>
                    </a:ext>
                  </a:extLst>
                </a:gridCol>
                <a:gridCol w="1326540">
                  <a:extLst>
                    <a:ext uri="{9D8B030D-6E8A-4147-A177-3AD203B41FA5}">
                      <a16:colId xmlns:a16="http://schemas.microsoft.com/office/drawing/2014/main" val="847371967"/>
                    </a:ext>
                  </a:extLst>
                </a:gridCol>
                <a:gridCol w="1815455">
                  <a:extLst>
                    <a:ext uri="{9D8B030D-6E8A-4147-A177-3AD203B41FA5}">
                      <a16:colId xmlns:a16="http://schemas.microsoft.com/office/drawing/2014/main" val="2575028656"/>
                    </a:ext>
                  </a:extLst>
                </a:gridCol>
              </a:tblGrid>
              <a:tr h="347019">
                <a:tc gridSpan="2"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Spatial (horizontal) Resolution</a:t>
                      </a:r>
                      <a:endParaRPr kumimoji="1" lang="ja-JP" altLang="en-US" sz="1600" b="1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600" b="0" i="0" u="none" strike="noStrike" kern="1200" baseline="0" noProof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≤</a:t>
                      </a:r>
                      <a:r>
                        <a:rPr lang="en-US" altLang="ja-JP" sz="1600" b="0" kern="1200" baseline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 </a:t>
                      </a:r>
                      <a:r>
                        <a:rPr kumimoji="1" lang="en-US" altLang="ja-JP" sz="1600" b="0" kern="1200" baseline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4.2 km</a:t>
                      </a:r>
                      <a:endParaRPr kumimoji="1" lang="ja-JP" altLang="ja-JP" sz="1600" b="0" kern="1200" baseline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898217"/>
                  </a:ext>
                </a:extLst>
              </a:tr>
              <a:tr h="480691">
                <a:tc rowSpan="2"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Spectral</a:t>
                      </a:r>
                      <a:r>
                        <a:rPr kumimoji="1" lang="en-US" altLang="ja-JP" sz="1600" b="1" baseline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 Coverage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LWIR</a:t>
                      </a:r>
                      <a:endParaRPr kumimoji="1" lang="ja-JP" altLang="en-US" sz="1600" b="1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680 - 1095 cm</a:t>
                      </a:r>
                      <a:r>
                        <a:rPr lang="en-US" altLang="ja-JP" sz="1600" b="0" baseline="300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(14.7 - 9.13 µm)</a:t>
                      </a:r>
                      <a:endParaRPr lang="ja-JP" altLang="ja-JP" sz="16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ＭＳ 明朝" panose="02020609040205080304" pitchFamily="17" charset="-128"/>
                      </a:endParaRPr>
                    </a:p>
                  </a:txBody>
                  <a:tcPr marL="72000" marR="72000" marT="72000" marB="72000"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601458"/>
                  </a:ext>
                </a:extLst>
              </a:tr>
              <a:tr h="48069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MWIR</a:t>
                      </a:r>
                      <a:endParaRPr kumimoji="1" lang="ja-JP" altLang="en-US" sz="1600" b="1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>
                          <a:effectLst/>
                          <a:latin typeface="+mn-ea"/>
                          <a:ea typeface="+mn-ea"/>
                        </a:rPr>
                        <a:t>1689 - 2250 cm</a:t>
                      </a:r>
                      <a:r>
                        <a:rPr lang="en-US" altLang="ja-JP" sz="1600" baseline="30000" dirty="0">
                          <a:effectLst/>
                          <a:latin typeface="+mn-ea"/>
                          <a:ea typeface="+mn-ea"/>
                        </a:rPr>
                        <a:t>-1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>
                          <a:effectLst/>
                          <a:latin typeface="+mn-ea"/>
                          <a:ea typeface="+mn-ea"/>
                        </a:rPr>
                        <a:t>(5.92 - 4.44 µm)</a:t>
                      </a:r>
                      <a:endParaRPr lang="ja-JP" altLang="ja-JP" sz="1600" dirty="0">
                        <a:effectLst/>
                        <a:latin typeface="+mn-ea"/>
                        <a:ea typeface="+mn-ea"/>
                        <a:cs typeface="ＭＳ 明朝" panose="02020609040205080304" pitchFamily="17" charset="-128"/>
                      </a:endParaRPr>
                    </a:p>
                  </a:txBody>
                  <a:tcPr marL="72000" marR="72000" marT="72000" marB="7200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752696"/>
                  </a:ext>
                </a:extLst>
              </a:tr>
              <a:tr h="267344">
                <a:tc gridSpan="2">
                  <a:txBody>
                    <a:bodyPr/>
                    <a:lstStyle/>
                    <a:p>
                      <a:r>
                        <a:rPr kumimoji="1" lang="en-US" altLang="ja-JP" sz="1600" b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Spectral</a:t>
                      </a:r>
                      <a:r>
                        <a:rPr kumimoji="1" lang="en-US" altLang="ja-JP" sz="1600" b="1" baseline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 Resolution</a:t>
                      </a:r>
                      <a:r>
                        <a:rPr lang="en-US" altLang="ja-JP" sz="1600" b="1" baseline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 (FWHM)</a:t>
                      </a:r>
                      <a:endParaRPr kumimoji="1" lang="ja-JP" altLang="en-US" sz="1600" b="1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ja-JP" altLang="en-US" sz="1600" b="0" i="0" u="none" strike="noStrike" noProof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≤</a:t>
                      </a:r>
                      <a:r>
                        <a:rPr lang="en-US" altLang="ja-JP" sz="1600" dirty="0">
                          <a:latin typeface="+mn-ea"/>
                          <a:ea typeface="+mn-ea"/>
                        </a:rPr>
                        <a:t> </a:t>
                      </a: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0.754 cm</a:t>
                      </a:r>
                      <a:r>
                        <a:rPr kumimoji="1" lang="en-US" altLang="ja-JP" sz="1600" baseline="30000" dirty="0">
                          <a:latin typeface="+mn-ea"/>
                          <a:ea typeface="+mn-ea"/>
                        </a:rPr>
                        <a:t>-1</a:t>
                      </a:r>
                      <a:endParaRPr kumimoji="1" lang="ja-JP" altLang="en-US" sz="160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603109"/>
                  </a:ext>
                </a:extLst>
              </a:tr>
              <a:tr h="267344">
                <a:tc gridSpan="2"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Spectral</a:t>
                      </a:r>
                      <a:r>
                        <a:rPr kumimoji="1" lang="en-US" altLang="ja-JP" sz="1600" b="1" baseline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 Sampling Distance</a:t>
                      </a:r>
                      <a:endParaRPr kumimoji="1" lang="ja-JP" altLang="en-US" sz="1600" b="1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ja-JP" altLang="en-US" sz="1600" b="0" i="0" u="none" strike="noStrike" noProof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≤</a:t>
                      </a:r>
                      <a:r>
                        <a:rPr lang="en-US" altLang="ja-JP" sz="1600" dirty="0">
                          <a:latin typeface="+mn-ea"/>
                          <a:ea typeface="+mn-ea"/>
                        </a:rPr>
                        <a:t> </a:t>
                      </a: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0.625 cm</a:t>
                      </a:r>
                      <a:r>
                        <a:rPr kumimoji="1" lang="en-US" altLang="ja-JP" sz="1600" baseline="30000" dirty="0">
                          <a:latin typeface="+mn-ea"/>
                          <a:ea typeface="+mn-ea"/>
                        </a:rPr>
                        <a:t>-1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869557"/>
                  </a:ext>
                </a:extLst>
              </a:tr>
            </a:tbl>
          </a:graphicData>
        </a:graphic>
      </p:graphicFrame>
      <p:sp>
        <p:nvSpPr>
          <p:cNvPr id="7" name="TextBox 2">
            <a:extLst>
              <a:ext uri="{FF2B5EF4-FFF2-40B4-BE49-F238E27FC236}">
                <a16:creationId xmlns:a16="http://schemas.microsoft.com/office/drawing/2014/main" id="{776948E7-A817-4B73-881A-E82B44CD480B}"/>
              </a:ext>
            </a:extLst>
          </p:cNvPr>
          <p:cNvSpPr txBox="1"/>
          <p:nvPr/>
        </p:nvSpPr>
        <p:spPr>
          <a:xfrm>
            <a:off x="701325" y="5033375"/>
            <a:ext cx="5155058" cy="71558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92075" indent="-92075" eaLnBrk="1" hangingPunct="1"/>
            <a:r>
              <a:rPr lang="en-US" altLang="ja-JP" sz="1400" dirty="0">
                <a:latin typeface="+mn-lt"/>
              </a:rPr>
              <a:t>* Sounding Disk observation over Japan area is regarded as one of the "Japan" observations in the 60-min repeat cycle (i.e., three "Japan" observations to be conducted in 60 minutes).</a:t>
            </a:r>
            <a:endParaRPr lang="en-US" altLang="ja-JP" sz="1400" dirty="0"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602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四角形 174"/>
          <p:cNvSpPr>
            <a:spLocks noGrp="1"/>
          </p:cNvSpPr>
          <p:nvPr>
            <p:ph type="title"/>
          </p:nvPr>
        </p:nvSpPr>
        <p:spPr>
          <a:xfrm>
            <a:off x="379067" y="266902"/>
            <a:ext cx="11302393" cy="667472"/>
          </a:xfrm>
          <a:prstGeom prst="rect">
            <a:avLst/>
          </a:prstGeom>
        </p:spPr>
        <p:txBody>
          <a:bodyPr/>
          <a:lstStyle/>
          <a:p>
            <a:pPr algn="l"/>
            <a:r>
              <a:rPr kumimoji="1" lang="en-US" altLang="ja-JP" sz="2800" b="1" dirty="0"/>
              <a:t>Inter-calibration approach for Himawari-10 Imager (GHMI)</a:t>
            </a:r>
            <a:endParaRPr kumimoji="1" lang="ja-JP" altLang="en-US" sz="2800" b="1" dirty="0"/>
          </a:p>
        </p:txBody>
      </p:sp>
      <p:sp>
        <p:nvSpPr>
          <p:cNvPr id="1131" name="四角形 17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ED5765E-1E15-912B-002C-752D703D2541}"/>
              </a:ext>
            </a:extLst>
          </p:cNvPr>
          <p:cNvSpPr txBox="1">
            <a:spLocks/>
          </p:cNvSpPr>
          <p:nvPr/>
        </p:nvSpPr>
        <p:spPr>
          <a:xfrm>
            <a:off x="890388" y="959342"/>
            <a:ext cx="9933822" cy="5239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GB" sz="2400" kern="0" dirty="0">
                <a:latin typeface="+mj-lt"/>
              </a:rPr>
              <a:t>JMA just started consideration of inter-calibration in Himawari-10 era (2030s).</a:t>
            </a:r>
          </a:p>
          <a:p>
            <a:pPr marL="0" indent="0">
              <a:buNone/>
            </a:pPr>
            <a:endParaRPr lang="en-GB" sz="2400" kern="0" dirty="0">
              <a:latin typeface="+mj-lt"/>
            </a:endParaRPr>
          </a:p>
          <a:p>
            <a:r>
              <a:rPr lang="en-GB" sz="2400" kern="0" dirty="0">
                <a:latin typeface="+mj-lt"/>
              </a:rPr>
              <a:t>Direct observation comparison w/ SI-traceable instruments is expected, but is it enough?</a:t>
            </a:r>
          </a:p>
          <a:p>
            <a:pPr lvl="1"/>
            <a:r>
              <a:rPr lang="en-GB" sz="2200" kern="0" dirty="0">
                <a:latin typeface="+mj-lt"/>
              </a:rPr>
              <a:t># of collocation samples, continuity of SI-traceable missions, …</a:t>
            </a:r>
          </a:p>
          <a:p>
            <a:r>
              <a:rPr lang="en-GB" sz="2400" kern="0" dirty="0">
                <a:latin typeface="+mj-lt"/>
              </a:rPr>
              <a:t>Use of existing methods would also be important, but is everything needed?</a:t>
            </a:r>
          </a:p>
          <a:p>
            <a:pPr lvl="1"/>
            <a:r>
              <a:rPr lang="en-GB" sz="2200" kern="0" dirty="0">
                <a:latin typeface="+mj-lt"/>
              </a:rPr>
              <a:t>Lunar: monitoring instrument’s response change (relative </a:t>
            </a:r>
            <a:r>
              <a:rPr lang="en-GB" sz="2200" kern="0" dirty="0" err="1">
                <a:latin typeface="+mj-lt"/>
              </a:rPr>
              <a:t>cal</a:t>
            </a:r>
            <a:r>
              <a:rPr lang="en-GB" sz="2200" kern="0" dirty="0">
                <a:latin typeface="+mj-lt"/>
              </a:rPr>
              <a:t>) + absolute </a:t>
            </a:r>
            <a:r>
              <a:rPr lang="en-GB" sz="2200" kern="0" dirty="0" err="1">
                <a:latin typeface="+mj-lt"/>
              </a:rPr>
              <a:t>cal</a:t>
            </a:r>
            <a:r>
              <a:rPr lang="en-GB" sz="2200" kern="0" dirty="0">
                <a:latin typeface="+mj-lt"/>
              </a:rPr>
              <a:t>?</a:t>
            </a:r>
          </a:p>
          <a:p>
            <a:pPr lvl="1"/>
            <a:r>
              <a:rPr lang="en-GB" sz="2200" kern="0" dirty="0">
                <a:latin typeface="+mj-lt"/>
              </a:rPr>
              <a:t>Ray-matching w/ broadband imager: most stable/reliable for operational monitoring?</a:t>
            </a:r>
          </a:p>
          <a:p>
            <a:pPr lvl="1"/>
            <a:r>
              <a:rPr lang="en-GB" sz="2200" kern="0" dirty="0">
                <a:latin typeface="+mj-lt"/>
              </a:rPr>
              <a:t>Vicarious </a:t>
            </a:r>
            <a:r>
              <a:rPr lang="en-GB" sz="2200" kern="0" dirty="0" err="1">
                <a:latin typeface="+mj-lt"/>
              </a:rPr>
              <a:t>cal</a:t>
            </a:r>
            <a:r>
              <a:rPr lang="en-GB" sz="2200" kern="0" dirty="0">
                <a:latin typeface="+mj-lt"/>
              </a:rPr>
              <a:t>: important for field campaign (particularly during commissioning)?</a:t>
            </a:r>
          </a:p>
          <a:p>
            <a:pPr lvl="1"/>
            <a:r>
              <a:rPr lang="en-GB" sz="2200" kern="0" dirty="0">
                <a:latin typeface="+mj-lt"/>
              </a:rPr>
              <a:t>DCC: advantages in lower resources? long time-series validation?</a:t>
            </a:r>
          </a:p>
          <a:p>
            <a:r>
              <a:rPr lang="en-GB" sz="2400" kern="0" dirty="0">
                <a:latin typeface="+mj-lt"/>
              </a:rPr>
              <a:t>Blending multiple methods?</a:t>
            </a:r>
          </a:p>
          <a:p>
            <a:r>
              <a:rPr lang="en-GB" sz="2400" kern="0" dirty="0">
                <a:latin typeface="+mj-lt"/>
              </a:rPr>
              <a:t>GEO-GEO?</a:t>
            </a:r>
          </a:p>
        </p:txBody>
      </p:sp>
    </p:spTree>
    <p:extLst>
      <p:ext uri="{BB962C8B-B14F-4D97-AF65-F5344CB8AC3E}">
        <p14:creationId xmlns:p14="http://schemas.microsoft.com/office/powerpoint/2010/main" val="26743510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AE874ABEA78964AA7D0811A66B4BECA" ma:contentTypeVersion="21" ma:contentTypeDescription="新しいドキュメントを作成します。" ma:contentTypeScope="" ma:versionID="b988929053429ff6a3c0d9a841a5d1de">
  <xsd:schema xmlns:xsd="http://www.w3.org/2001/XMLSchema" xmlns:xs="http://www.w3.org/2001/XMLSchema" xmlns:p="http://schemas.microsoft.com/office/2006/metadata/properties" xmlns:ns2="d1eb6c10-b30e-4e82-8bdb-95f791b83be0" xmlns:ns3="fdc985f9-c1de-4431-ae14-26927b8c434e" targetNamespace="http://schemas.microsoft.com/office/2006/metadata/properties" ma:root="true" ma:fieldsID="2b14f8d5f295814ae4306707d282f1b3" ns2:_="" ns3:_="">
    <xsd:import namespace="d1eb6c10-b30e-4e82-8bdb-95f791b83be0"/>
    <xsd:import namespace="fdc985f9-c1de-4431-ae14-26927b8c43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eb6c10-b30e-4e82-8bdb-95f791b83b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画像タグ" ma:readOnly="false" ma:fieldId="{5cf76f15-5ced-4ddc-b409-7134ff3c332f}" ma:taxonomyMulti="true" ma:sspId="63c53a08-2524-4b2f-a5a2-c632f6aa4b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c985f9-c1de-4431-ae14-26927b8c434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191695e-c7e5-47ea-86cb-0e1d66650e64}" ma:internalName="TaxCatchAll" ma:showField="CatchAllData" ma:web="fdc985f9-c1de-4431-ae14-26927b8c43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1eb6c10-b30e-4e82-8bdb-95f791b83be0">
      <Terms xmlns="http://schemas.microsoft.com/office/infopath/2007/PartnerControls"/>
    </lcf76f155ced4ddcb4097134ff3c332f>
    <TaxCatchAll xmlns="fdc985f9-c1de-4431-ae14-26927b8c434e" xsi:nil="true"/>
    <SharedWithUsers xmlns="fdc985f9-c1de-4431-ae14-26927b8c434e">
      <UserInfo>
        <DisplayName>山田 和孝</DisplayName>
        <AccountId>80</AccountId>
        <AccountType/>
      </UserInfo>
      <UserInfo>
        <DisplayName>伊達 謙二</DisplayName>
        <AccountId>78</AccountId>
        <AccountType/>
      </UserInfo>
      <UserInfo>
        <DisplayName>宮川 卓也</DisplayName>
        <AccountId>558</AccountId>
        <AccountType/>
      </UserInfo>
      <UserInfo>
        <DisplayName>下地 和希</DisplayName>
        <AccountId>74</AccountId>
        <AccountType/>
      </UserInfo>
      <UserInfo>
        <DisplayName>小寺 和貴</DisplayName>
        <AccountId>73</AccountId>
        <AccountType/>
      </UserInfo>
      <UserInfo>
        <DisplayName>亀山 和宏</DisplayName>
        <AccountId>1367</AccountId>
        <AccountType/>
      </UserInfo>
      <UserInfo>
        <DisplayName>長谷川 昌樹</DisplayName>
        <AccountId>1139</AccountId>
        <AccountType/>
      </UserInfo>
      <UserInfo>
        <DisplayName>高橋 昌也</DisplayName>
        <AccountId>350</AccountId>
        <AccountType/>
      </UserInfo>
      <UserInfo>
        <DisplayName>国松 洋</DisplayName>
        <AccountId>555</AccountId>
        <AccountType/>
      </UserInfo>
      <UserInfo>
        <DisplayName>竹内 義明</DisplayName>
        <AccountId>82</AccountId>
        <AccountType/>
      </UserInfo>
      <UserInfo>
        <DisplayName>遠藤 健太郎</DisplayName>
        <AccountId>2117</AccountId>
        <AccountType/>
      </UserInfo>
      <UserInfo>
        <DisplayName>栄木 美沙紀</DisplayName>
        <AccountId>88</AccountId>
        <AccountType/>
      </UserInfo>
      <UserInfo>
        <DisplayName>別所 康太郎</DisplayName>
        <AccountId>738</AccountId>
        <AccountType/>
      </UserInfo>
      <UserInfo>
        <DisplayName>隅田 康彦</DisplayName>
        <AccountId>510</AccountId>
        <AccountType/>
      </UserInfo>
      <UserInfo>
        <DisplayName>勝山 健一</DisplayName>
        <AccountId>2341</AccountId>
        <AccountType/>
      </UserInfo>
      <UserInfo>
        <DisplayName>坂下 卓也</DisplayName>
        <AccountId>493</AccountId>
        <AccountType/>
      </UserInfo>
      <UserInfo>
        <DisplayName>渡辺 伊吹</DisplayName>
        <AccountId>1523</AccountId>
        <AccountType/>
      </UserInfo>
      <UserInfo>
        <DisplayName>原田 礼子</DisplayName>
        <AccountId>495</AccountId>
        <AccountType/>
      </UserInfo>
      <UserInfo>
        <DisplayName>井上 晃輔</DisplayName>
        <AccountId>593</AccountId>
        <AccountType/>
      </UserInfo>
      <UserInfo>
        <DisplayName>安部 実希</DisplayName>
        <AccountId>496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2DB3762-213B-49F7-9128-60D9DD0D8F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eb6c10-b30e-4e82-8bdb-95f791b83be0"/>
    <ds:schemaRef ds:uri="fdc985f9-c1de-4431-ae14-26927b8c43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4E9E3DD-A26F-4E27-864F-BCE49EE87E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EE5EF1-2EF5-49A8-83DF-ABE10EA7DE19}">
  <ds:schemaRefs>
    <ds:schemaRef ds:uri="http://schemas.microsoft.com/office/2006/metadata/properties"/>
    <ds:schemaRef ds:uri="http://schemas.microsoft.com/office/infopath/2007/PartnerControls"/>
    <ds:schemaRef ds:uri="d1eb6c10-b30e-4e82-8bdb-95f791b83be0"/>
    <ds:schemaRef ds:uri="fdc985f9-c1de-4431-ae14-26927b8c434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1538</Words>
  <Application>Microsoft Office PowerPoint</Application>
  <PresentationFormat>ワイド画面</PresentationFormat>
  <Paragraphs>366</Paragraphs>
  <Slides>14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14</vt:i4>
      </vt:variant>
    </vt:vector>
  </HeadingPairs>
  <TitlesOfParts>
    <vt:vector size="23" baseType="lpstr">
      <vt:lpstr>宋体</vt:lpstr>
      <vt:lpstr>游ゴシック</vt:lpstr>
      <vt:lpstr>游ゴシック Light</vt:lpstr>
      <vt:lpstr>Arial</vt:lpstr>
      <vt:lpstr>Calibri</vt:lpstr>
      <vt:lpstr>Times New Roman</vt:lpstr>
      <vt:lpstr>Wingdings</vt:lpstr>
      <vt:lpstr>Default Design</vt:lpstr>
      <vt:lpstr>デザインの設定</vt:lpstr>
      <vt:lpstr>Introduction to Himawari-10 and its inter-calibration approach</vt:lpstr>
      <vt:lpstr>Contents</vt:lpstr>
      <vt:lpstr>History of Japanese Geostationary Meteorological Satellites</vt:lpstr>
      <vt:lpstr>Future Mission: Himawari-10</vt:lpstr>
      <vt:lpstr>Himawari-10 Program</vt:lpstr>
      <vt:lpstr>Himawari-10 Overview</vt:lpstr>
      <vt:lpstr>Geostationary HiMawari Imager (GHMI)</vt:lpstr>
      <vt:lpstr>Geostationary HiMawari Sounder (GHMS)</vt:lpstr>
      <vt:lpstr>Inter-calibration approach for Himawari-10 Imager (GHMI)</vt:lpstr>
      <vt:lpstr>Inter-calibration approach for Himawari-10 Sounder (GHMS)</vt:lpstr>
      <vt:lpstr>Summary</vt:lpstr>
      <vt:lpstr>PowerPoint プレゼンテーション</vt:lpstr>
      <vt:lpstr>Himawari-8/-9 AHI</vt:lpstr>
      <vt:lpstr>AHI Observation Repeat Cycle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GEO-GEO analysis of  Himawari-8/9 parallel observation </dc:title>
  <cp:revision>1098</cp:revision>
  <dcterms:created xsi:type="dcterms:W3CDTF">2004-06-10T15:46:18Z</dcterms:created>
  <dcterms:modified xsi:type="dcterms:W3CDTF">2024-03-11T09:31:43Z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0x010100DAE874ABEA78964AA7D0811A66B4BECA</vt:lpwstr>
  </property>
  <property fmtid="{D5CDD505-2E9C-101B-9397-08002B2CF9AE}" pid="3" name="MediaServiceImageTags">
    <vt:lpwstr/>
  </property>
</Properties>
</file>