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7690" r:id="rId1"/>
  </p:sldMasterIdLst>
  <p:notesMasterIdLst>
    <p:notesMasterId r:id="rId21"/>
  </p:notesMasterIdLst>
  <p:handoutMasterIdLst>
    <p:handoutMasterId r:id="rId22"/>
  </p:handoutMasterIdLst>
  <p:sldIdLst>
    <p:sldId id="612" r:id="rId2"/>
    <p:sldId id="764" r:id="rId3"/>
    <p:sldId id="765" r:id="rId4"/>
    <p:sldId id="758" r:id="rId5"/>
    <p:sldId id="759" r:id="rId6"/>
    <p:sldId id="760" r:id="rId7"/>
    <p:sldId id="761" r:id="rId8"/>
    <p:sldId id="762" r:id="rId9"/>
    <p:sldId id="763" r:id="rId10"/>
    <p:sldId id="752" r:id="rId11"/>
    <p:sldId id="755" r:id="rId12"/>
    <p:sldId id="756" r:id="rId13"/>
    <p:sldId id="769" r:id="rId14"/>
    <p:sldId id="768" r:id="rId15"/>
    <p:sldId id="771" r:id="rId16"/>
    <p:sldId id="767" r:id="rId17"/>
    <p:sldId id="772" r:id="rId18"/>
    <p:sldId id="770" r:id="rId19"/>
    <p:sldId id="766" r:id="rId20"/>
  </p:sldIdLst>
  <p:sldSz cx="12192000" cy="6858000"/>
  <p:notesSz cx="9931400" cy="14363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4" userDrawn="1">
          <p15:clr>
            <a:srgbClr val="A4A3A4"/>
          </p15:clr>
        </p15:guide>
        <p15:guide id="2" orient="horz" pos="1410" userDrawn="1">
          <p15:clr>
            <a:srgbClr val="A4A3A4"/>
          </p15:clr>
        </p15:guide>
        <p15:guide id="3" orient="horz" pos="2715" userDrawn="1">
          <p15:clr>
            <a:srgbClr val="A4A3A4"/>
          </p15:clr>
        </p15:guide>
        <p15:guide id="4" orient="horz" pos="2389" userDrawn="1">
          <p15:clr>
            <a:srgbClr val="A4A3A4"/>
          </p15:clr>
        </p15:guide>
        <p15:guide id="5" orient="horz" pos="2064" userDrawn="1">
          <p15:clr>
            <a:srgbClr val="A4A3A4"/>
          </p15:clr>
        </p15:guide>
        <p15:guide id="6" orient="horz" pos="1735" userDrawn="1">
          <p15:clr>
            <a:srgbClr val="A4A3A4"/>
          </p15:clr>
        </p15:guide>
        <p15:guide id="7" orient="horz" pos="3369" userDrawn="1">
          <p15:clr>
            <a:srgbClr val="A4A3A4"/>
          </p15:clr>
        </p15:guide>
        <p15:guide id="8" orient="horz" pos="3698" userDrawn="1">
          <p15:clr>
            <a:srgbClr val="A4A3A4"/>
          </p15:clr>
        </p15:guide>
        <p15:guide id="9" pos="5186" userDrawn="1">
          <p15:clr>
            <a:srgbClr val="A4A3A4"/>
          </p15:clr>
        </p15:guide>
        <p15:guide id="10" pos="241" userDrawn="1">
          <p15:clr>
            <a:srgbClr val="A4A3A4"/>
          </p15:clr>
        </p15:guide>
        <p15:guide id="11" pos="1910" userDrawn="1">
          <p15:clr>
            <a:srgbClr val="A4A3A4"/>
          </p15:clr>
        </p15:guide>
        <p15:guide id="12" pos="6005" userDrawn="1">
          <p15:clr>
            <a:srgbClr val="A4A3A4"/>
          </p15:clr>
        </p15:guide>
        <p15:guide id="13" pos="6838" userDrawn="1">
          <p15:clr>
            <a:srgbClr val="A4A3A4"/>
          </p15:clr>
        </p15:guide>
        <p15:guide id="14" pos="2751" userDrawn="1">
          <p15:clr>
            <a:srgbClr val="A4A3A4"/>
          </p15:clr>
        </p15:guide>
        <p15:guide id="15" pos="10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25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5E2"/>
    <a:srgbClr val="080808"/>
    <a:srgbClr val="00205B"/>
    <a:srgbClr val="FEDB00"/>
    <a:srgbClr val="CCFF99"/>
    <a:srgbClr val="C5B9AC"/>
    <a:srgbClr val="D6D2C4"/>
    <a:srgbClr val="E8E8E8"/>
    <a:srgbClr val="E0E0E0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DF18680-E054-41AD-8BC1-D1AEF772440D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0299" autoAdjust="0"/>
  </p:normalViewPr>
  <p:slideViewPr>
    <p:cSldViewPr snapToGrid="0">
      <p:cViewPr varScale="1">
        <p:scale>
          <a:sx n="104" d="100"/>
          <a:sy n="104" d="100"/>
        </p:scale>
        <p:origin x="270" y="108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5186"/>
        <p:guide pos="241"/>
        <p:guide pos="1910"/>
        <p:guide pos="6005"/>
        <p:guide pos="6838"/>
        <p:guide pos="2751"/>
        <p:guide pos="10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0020"/>
    </p:cViewPr>
  </p:sorterViewPr>
  <p:notesViewPr>
    <p:cSldViewPr snapToGrid="0">
      <p:cViewPr varScale="1">
        <p:scale>
          <a:sx n="56" d="100"/>
          <a:sy n="56" d="100"/>
        </p:scale>
        <p:origin x="3246" y="102"/>
      </p:cViewPr>
      <p:guideLst>
        <p:guide orient="horz" pos="4525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bastien Wagner" userId="d3326b90-b849-4e03-8441-95e196d9c967" providerId="ADAL" clId="{79BFC5AD-0646-48D5-B185-E2BC7BD2CF0E}"/>
    <pc:docChg chg="custSel modMainMaster">
      <pc:chgData name="Sebastien Wagner" userId="d3326b90-b849-4e03-8441-95e196d9c967" providerId="ADAL" clId="{79BFC5AD-0646-48D5-B185-E2BC7BD2CF0E}" dt="2024-03-08T11:19:54.976" v="2" actId="20577"/>
      <pc:docMkLst>
        <pc:docMk/>
      </pc:docMkLst>
      <pc:sldMasterChg chg="modSp mod">
        <pc:chgData name="Sebastien Wagner" userId="d3326b90-b849-4e03-8441-95e196d9c967" providerId="ADAL" clId="{79BFC5AD-0646-48D5-B185-E2BC7BD2CF0E}" dt="2024-03-08T11:19:54.976" v="2" actId="20577"/>
        <pc:sldMasterMkLst>
          <pc:docMk/>
          <pc:sldMasterMk cId="3347881430" sldId="2147487690"/>
        </pc:sldMasterMkLst>
        <pc:spChg chg="mod">
          <ac:chgData name="Sebastien Wagner" userId="d3326b90-b849-4e03-8441-95e196d9c967" providerId="ADAL" clId="{79BFC5AD-0646-48D5-B185-E2BC7BD2CF0E}" dt="2024-03-08T11:19:54.976" v="2" actId="20577"/>
          <ac:spMkLst>
            <pc:docMk/>
            <pc:sldMasterMk cId="3347881430" sldId="2147487690"/>
            <ac:spMk id="13" creationId="{00000000-0000-0000-0000-000000000000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98220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9065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9707563" y="14085888"/>
            <a:ext cx="27463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361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9275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7800" y="1074738"/>
            <a:ext cx="9575800" cy="5386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2388" y="6819900"/>
            <a:ext cx="7286625" cy="64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9275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0419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or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398" y="1191201"/>
            <a:ext cx="9421602" cy="5338907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>
            <a:off x="-1" y="-8718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41152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5" b="3434"/>
          <a:stretch/>
        </p:blipFill>
        <p:spPr>
          <a:xfrm>
            <a:off x="0" y="858982"/>
            <a:ext cx="12192000" cy="576349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 anchor="ctr"/>
          <a:lstStyle>
            <a:lvl1pPr marL="0" indent="0">
              <a:buNone/>
              <a:defRPr sz="3200"/>
            </a:lvl1pPr>
            <a:lvl2pPr marL="562722" indent="0">
              <a:buNone/>
              <a:defRPr sz="2800"/>
            </a:lvl2pPr>
            <a:lvl3pPr marL="1125443" indent="0">
              <a:buNone/>
              <a:defRPr sz="2400"/>
            </a:lvl3pPr>
            <a:lvl4pPr marL="1688165" indent="0">
              <a:buNone/>
              <a:defRPr sz="2000"/>
            </a:lvl4pPr>
            <a:lvl5pPr marL="2250887" indent="0"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7" y="2427580"/>
            <a:ext cx="2640047" cy="263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20935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Ocean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1199"/>
            <a:ext cx="9436548" cy="5347376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 flipH="1">
            <a:off x="8871770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 flipH="1">
            <a:off x="0" y="0"/>
            <a:ext cx="12192000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5984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Atmosphe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058" y="1199921"/>
            <a:ext cx="9406214" cy="5330187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>
            <a:off x="-1" y="-1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69938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Ocean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9921"/>
            <a:ext cx="9421156" cy="5338654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 flipH="1">
            <a:off x="8871770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 flipH="1">
            <a:off x="0" y="0"/>
            <a:ext cx="12192000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59885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4" b="3165"/>
          <a:stretch/>
        </p:blipFill>
        <p:spPr>
          <a:xfrm>
            <a:off x="0" y="877455"/>
            <a:ext cx="12192000" cy="576349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8" y="3061592"/>
            <a:ext cx="1245440" cy="124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10136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47782" y="-8719"/>
            <a:ext cx="11896436" cy="647425"/>
          </a:xfrm>
          <a:prstGeom prst="rect">
            <a:avLst/>
          </a:prstGeom>
          <a:solidFill>
            <a:srgbClr val="00205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399520" cy="640079"/>
          </a:xfrm>
        </p:spPr>
        <p:txBody>
          <a:bodyPr/>
          <a:lstStyle>
            <a:lvl1pPr marL="221544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12551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45053" y="-8719"/>
            <a:ext cx="11901894" cy="647425"/>
          </a:xfrm>
          <a:prstGeom prst="rect">
            <a:avLst/>
          </a:prstGeom>
          <a:solidFill>
            <a:srgbClr val="D6D2C4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49282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145053" y="-8719"/>
            <a:ext cx="11901894" cy="647425"/>
          </a:xfrm>
          <a:prstGeom prst="rect">
            <a:avLst/>
          </a:prstGeom>
          <a:solidFill>
            <a:srgbClr val="D6D2C4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3" t="28964" r="31087" b="35710"/>
          <a:stretch/>
        </p:blipFill>
        <p:spPr>
          <a:xfrm>
            <a:off x="-42530" y="-42530"/>
            <a:ext cx="12227442" cy="69111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399520" cy="640079"/>
          </a:xfrm>
        </p:spPr>
        <p:txBody>
          <a:bodyPr/>
          <a:lstStyle>
            <a:lvl1pPr marL="221544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18413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314311" y="-1679944"/>
            <a:ext cx="11288822" cy="11288822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45053" y="-8719"/>
            <a:ext cx="11901894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399520" cy="640079"/>
          </a:xfrm>
        </p:spPr>
        <p:txBody>
          <a:bodyPr/>
          <a:lstStyle>
            <a:lvl1pPr marL="221544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16061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92479" y="4"/>
            <a:ext cx="11399521" cy="600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36000" bIns="3600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054" y="1139429"/>
            <a:ext cx="11627339" cy="52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10901866" y="641568"/>
            <a:ext cx="12266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000" b="0" baseline="0" dirty="0">
                <a:solidFill>
                  <a:schemeClr val="bg1"/>
                </a:solidFill>
                <a:latin typeface="+mj-lt"/>
                <a:ea typeface="Roboto" panose="02000000000000000000" pitchFamily="2" charset="0"/>
              </a:rPr>
              <a:t>www.eumetsat.int</a:t>
            </a:r>
          </a:p>
        </p:txBody>
      </p:sp>
      <p:sp>
        <p:nvSpPr>
          <p:cNvPr id="13" name="Rectangle 61" title="[DM_E_DOC_NO], v[DM_E_VER_NO], [DM_E_ISS_DATE]"/>
          <p:cNvSpPr>
            <a:spLocks noChangeArrowheads="1"/>
          </p:cNvSpPr>
          <p:nvPr userDrawn="1"/>
        </p:nvSpPr>
        <p:spPr bwMode="auto">
          <a:xfrm>
            <a:off x="161047" y="6648056"/>
            <a:ext cx="462861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pt-BR" sz="1000" b="0" baseline="0">
                <a:solidFill>
                  <a:schemeClr val="accent5"/>
                </a:solidFill>
                <a:latin typeface="+mn-lt"/>
                <a:ea typeface="Roboto" panose="02000000000000000000" pitchFamily="2" charset="0"/>
                <a:cs typeface="Arial" pitchFamily="34" charset="0"/>
              </a:rPr>
              <a:t>EUM/RSP/VWG/23/1392298, v1 Draft, 20 December 2023</a:t>
            </a:r>
            <a:endParaRPr lang="de-DE" sz="1000" b="0" baseline="0" dirty="0">
              <a:solidFill>
                <a:schemeClr val="accent5"/>
              </a:solidFill>
              <a:latin typeface="+mn-lt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1519350" y="6593586"/>
            <a:ext cx="609135" cy="262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FF9CC606-8418-49EA-9DB7-3FFD72983DD3}" type="slidenum">
              <a:rPr lang="de-DE" sz="1050" b="0" smtClean="0">
                <a:solidFill>
                  <a:schemeClr val="accent5"/>
                </a:solidFill>
                <a:latin typeface="+mn-lt"/>
                <a:ea typeface="Roboto" panose="02000000000000000000" pitchFamily="2" charset="0"/>
                <a:cs typeface="Arial" pitchFamily="34" charset="0"/>
              </a:rPr>
              <a:pPr algn="r"/>
              <a:t>‹#›</a:t>
            </a:fld>
            <a:endParaRPr lang="en-GB" sz="1050" dirty="0">
              <a:solidFill>
                <a:schemeClr val="accent5"/>
              </a:solidFill>
              <a:latin typeface="+mn-lt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881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693" r:id="rId1"/>
    <p:sldLayoutId id="2147487692" r:id="rId2"/>
    <p:sldLayoutId id="2147487691" r:id="rId3"/>
    <p:sldLayoutId id="2147487700" r:id="rId4"/>
    <p:sldLayoutId id="2147487694" r:id="rId5"/>
    <p:sldLayoutId id="2147487695" r:id="rId6"/>
    <p:sldLayoutId id="2147487696" r:id="rId7"/>
    <p:sldLayoutId id="2147487697" r:id="rId8"/>
    <p:sldLayoutId id="2147487698" r:id="rId9"/>
    <p:sldLayoutId id="2147487699" r:id="rId10"/>
  </p:sldLayoutIdLst>
  <p:transition/>
  <p:txStyles>
    <p:titleStyle>
      <a:lvl1pPr marL="220791" algn="l" rtl="0" eaLnBrk="1" fontAlgn="base" hangingPunct="1">
        <a:spcBef>
          <a:spcPct val="0"/>
        </a:spcBef>
        <a:spcAft>
          <a:spcPct val="0"/>
        </a:spcAft>
        <a:defRPr sz="3200" b="0" spc="-100" baseline="0">
          <a:solidFill>
            <a:schemeClr val="bg1"/>
          </a:solidFill>
          <a:latin typeface="Bahnschrift SemiLight" panose="020B0502040204020203" pitchFamily="34" charset="0"/>
          <a:ea typeface="+mj-ea"/>
          <a:cs typeface="Arial" pitchFamily="34" charset="0"/>
        </a:defRPr>
      </a:lvl1pPr>
      <a:lvl2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562722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6pPr>
      <a:lvl7pPr marL="1125444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7pPr>
      <a:lvl8pPr marL="1688165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8pPr>
      <a:lvl9pPr marL="2250887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9pPr>
    </p:titleStyle>
    <p:bodyStyle>
      <a:lvl1pPr marL="328254" indent="-328254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4431" spc="-100" baseline="0">
          <a:solidFill>
            <a:schemeClr val="tx2"/>
          </a:solidFill>
          <a:latin typeface="+mn-lt"/>
          <a:ea typeface="Roboto" panose="02000000000000000000" pitchFamily="2" charset="0"/>
          <a:cs typeface="Arial" pitchFamily="34" charset="0"/>
        </a:defRPr>
      </a:lvl1pPr>
      <a:lvl2pPr marL="914423" indent="-35170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939" spc="-100" baseline="0">
          <a:solidFill>
            <a:schemeClr val="tx2"/>
          </a:solidFill>
          <a:latin typeface="+mn-lt"/>
          <a:ea typeface="Roboto" panose="02000000000000000000" pitchFamily="2" charset="0"/>
          <a:cs typeface="Arial" pitchFamily="34" charset="0"/>
        </a:defRPr>
      </a:lvl2pPr>
      <a:lvl3pPr marL="1406804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446" spc="-100" baseline="0">
          <a:solidFill>
            <a:schemeClr val="tx2"/>
          </a:solidFill>
          <a:latin typeface="+mn-lt"/>
          <a:ea typeface="Roboto" panose="02000000000000000000" pitchFamily="2" charset="0"/>
          <a:cs typeface="Arial" pitchFamily="34" charset="0"/>
        </a:defRPr>
      </a:lvl3pPr>
      <a:lvl4pPr marL="1969526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954" spc="-100" baseline="0">
          <a:solidFill>
            <a:schemeClr val="tx2"/>
          </a:solidFill>
          <a:latin typeface="+mn-lt"/>
          <a:ea typeface="Roboto" panose="02000000000000000000" pitchFamily="2" charset="0"/>
          <a:cs typeface="Arial" pitchFamily="34" charset="0"/>
        </a:defRPr>
      </a:lvl4pPr>
      <a:lvl5pPr marL="2532248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62" spc="-100" baseline="0">
          <a:solidFill>
            <a:schemeClr val="tx2"/>
          </a:solidFill>
          <a:latin typeface="+mn-lt"/>
          <a:ea typeface="Roboto" panose="02000000000000000000" pitchFamily="2" charset="0"/>
          <a:cs typeface="Arial" pitchFamily="34" charset="0"/>
        </a:defRPr>
      </a:lvl5pPr>
      <a:lvl6pPr marL="3094970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6pPr>
      <a:lvl7pPr marL="3657691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7pPr>
      <a:lvl8pPr marL="4220413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8pPr>
      <a:lvl9pPr marL="4783135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title="[DM_DOCNAME]"/>
          <p:cNvSpPr txBox="1"/>
          <p:nvPr/>
        </p:nvSpPr>
        <p:spPr>
          <a:xfrm>
            <a:off x="5916707" y="1884153"/>
            <a:ext cx="6275294" cy="3410504"/>
          </a:xfrm>
          <a:prstGeom prst="rect">
            <a:avLst/>
          </a:prstGeom>
          <a:solidFill>
            <a:schemeClr val="bg1"/>
          </a:solidFill>
        </p:spPr>
        <p:txBody>
          <a:bodyPr wrap="square" lIns="288000" tIns="180000" rIns="288000" bIns="180000" rtlCol="0" anchor="t" anchorCtr="0">
            <a:spAutoFit/>
          </a:bodyPr>
          <a:lstStyle/>
          <a:p>
            <a:pPr>
              <a:defRPr/>
            </a:pPr>
            <a:r>
              <a:rPr lang="en-GB" sz="3200" b="0" spc="-100" dirty="0">
                <a:solidFill>
                  <a:schemeClr val="tx1"/>
                </a:solidFill>
                <a:latin typeface="Bahnschrift SemiLight" panose="020B0502040204020203" pitchFamily="34" charset="0"/>
                <a:cs typeface="Calibri" panose="020F0502020204030204" pitchFamily="34" charset="0"/>
              </a:rPr>
              <a:t>Outcome of the Lunar Calibration Workshop from a EUMETSAT perspective</a:t>
            </a:r>
          </a:p>
          <a:p>
            <a:pPr>
              <a:defRPr/>
            </a:pPr>
            <a:endParaRPr lang="en-GB" sz="1800" b="0" kern="0" dirty="0">
              <a:solidFill>
                <a:schemeClr val="tx1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1800" b="0" dirty="0">
                <a:solidFill>
                  <a:schemeClr val="tx1"/>
                </a:solidFill>
                <a:latin typeface="Bahnschrift SemiBold" panose="020B0502040204020203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S. Wagner (EUMETSAT), T. Stone (USGS) </a:t>
            </a:r>
            <a:endParaRPr lang="en-GB" sz="1800" b="0" i="1" dirty="0">
              <a:solidFill>
                <a:schemeClr val="tx1"/>
              </a:solidFill>
              <a:latin typeface="Bahnschrift Light" panose="020B0502040204020203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sz="1600" b="0" i="1" kern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sz="1400" b="0" i="1" dirty="0">
              <a:solidFill>
                <a:schemeClr val="tx1"/>
              </a:solidFill>
              <a:latin typeface="Bahnschrift Light" panose="020B0502040204020203" pitchFamily="34" charset="0"/>
              <a:ea typeface="Roboto Light" panose="02000000000000000000" pitchFamily="2" charset="0"/>
              <a:cs typeface="Calibri Light" panose="020F0302020204030204" pitchFamily="34" charset="0"/>
            </a:endParaRPr>
          </a:p>
          <a:p>
            <a:pPr>
              <a:defRPr/>
            </a:pPr>
            <a:endParaRPr lang="en-GB" sz="1800" b="0" dirty="0">
              <a:solidFill>
                <a:schemeClr val="tx1"/>
              </a:solidFill>
              <a:latin typeface="Bahnschrift SemiBold" panose="020B0502040204020203" pitchFamily="34" charset="0"/>
              <a:ea typeface="Roboto Medium" panose="02000000000000000000" pitchFamily="2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sz="1800" b="0" dirty="0">
                <a:solidFill>
                  <a:schemeClr val="tx1"/>
                </a:solidFill>
                <a:latin typeface="Bahnschrift SemiBold" panose="020B0502040204020203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4</a:t>
            </a:r>
            <a:r>
              <a:rPr lang="en-GB" sz="1800" b="0" baseline="30000" dirty="0">
                <a:solidFill>
                  <a:schemeClr val="tx1"/>
                </a:solidFill>
                <a:latin typeface="Bahnschrift SemiBold" panose="020B0502040204020203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th</a:t>
            </a:r>
            <a:r>
              <a:rPr lang="en-GB" sz="1800" b="0" dirty="0">
                <a:solidFill>
                  <a:schemeClr val="tx1"/>
                </a:solidFill>
                <a:latin typeface="Bahnschrift SemiBold" panose="020B0502040204020203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 Joint GSICS/IVOS Lunar Calibration Workshop</a:t>
            </a:r>
          </a:p>
        </p:txBody>
      </p:sp>
    </p:spTree>
    <p:extLst>
      <p:ext uri="{BB962C8B-B14F-4D97-AF65-F5344CB8AC3E}">
        <p14:creationId xmlns:p14="http://schemas.microsoft.com/office/powerpoint/2010/main" val="202689928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Workshop highlights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2712" y="987198"/>
            <a:ext cx="11627339" cy="5595230"/>
          </a:xfrm>
        </p:spPr>
        <p:txBody>
          <a:bodyPr anchor="t">
            <a:normAutofit fontScale="77500" lnSpcReduction="20000"/>
          </a:bodyPr>
          <a:lstStyle/>
          <a:p>
            <a:r>
              <a:rPr lang="en-GB" sz="3600" dirty="0"/>
              <a:t>Proposed creation of a GSICS subgroup on Lunar calibration covering:</a:t>
            </a:r>
          </a:p>
          <a:p>
            <a:pPr lvl="1"/>
            <a:r>
              <a:rPr lang="en-GB" sz="3200" dirty="0"/>
              <a:t>Measurements</a:t>
            </a:r>
          </a:p>
          <a:p>
            <a:pPr lvl="1"/>
            <a:r>
              <a:rPr lang="en-GB" sz="3200" dirty="0"/>
              <a:t>Lunar models</a:t>
            </a:r>
          </a:p>
          <a:p>
            <a:pPr lvl="1"/>
            <a:r>
              <a:rPr lang="en-GB" sz="3200" dirty="0"/>
              <a:t>Instrument monitoring</a:t>
            </a:r>
          </a:p>
          <a:p>
            <a:pPr lvl="1"/>
            <a:r>
              <a:rPr lang="en-GB" sz="3200" dirty="0"/>
              <a:t>IR + MW</a:t>
            </a:r>
          </a:p>
          <a:p>
            <a:pPr lvl="1"/>
            <a:r>
              <a:rPr lang="en-GB" sz="3200" dirty="0"/>
              <a:t>Alternative usage of lunar imagery</a:t>
            </a:r>
          </a:p>
          <a:p>
            <a:pPr lvl="1"/>
            <a:endParaRPr lang="en-GB" sz="1400" dirty="0"/>
          </a:p>
          <a:p>
            <a:pPr lvl="1">
              <a:buFont typeface="Wingdings" panose="05000000000000000000" pitchFamily="2" charset="2"/>
              <a:buChar char="è"/>
            </a:pPr>
            <a:r>
              <a:rPr lang="en-GB" sz="3200" dirty="0">
                <a:sym typeface="Wingdings" panose="05000000000000000000" pitchFamily="2" charset="2"/>
              </a:rPr>
              <a:t> EUMETSAT played a key role in fostering exchanges</a:t>
            </a:r>
          </a:p>
          <a:p>
            <a:pPr marL="0" lvl="1" indent="0">
              <a:buNone/>
            </a:pPr>
            <a:endParaRPr lang="en-GB" sz="1400" dirty="0">
              <a:sym typeface="Wingdings" panose="05000000000000000000" pitchFamily="2" charset="2"/>
            </a:endParaRPr>
          </a:p>
          <a:p>
            <a:pPr marL="328254" lvl="1" indent="-328254"/>
            <a:r>
              <a:rPr lang="en-GB" sz="3600" dirty="0">
                <a:sym typeface="Wingdings" panose="05000000000000000000" pitchFamily="2" charset="2"/>
              </a:rPr>
              <a:t>2024 GSICS annual meeting = announcement</a:t>
            </a:r>
          </a:p>
          <a:p>
            <a:pPr marL="328254" lvl="1" indent="-328254"/>
            <a:endParaRPr lang="en-GB" sz="1400" dirty="0">
              <a:sym typeface="Wingdings" panose="05000000000000000000" pitchFamily="2" charset="2"/>
            </a:endParaRPr>
          </a:p>
          <a:p>
            <a:pPr marL="328254" lvl="1" indent="-328254"/>
            <a:r>
              <a:rPr lang="en-GB" sz="3600" dirty="0">
                <a:sym typeface="Wingdings" panose="05000000000000000000" pitchFamily="2" charset="2"/>
              </a:rPr>
              <a:t>Starting from 2024 = increased visibility on the activities</a:t>
            </a:r>
          </a:p>
          <a:p>
            <a:pPr lvl="1"/>
            <a:r>
              <a:rPr lang="en-GB" sz="3200" dirty="0">
                <a:sym typeface="Wingdings" panose="05000000000000000000" pitchFamily="2" charset="2"/>
              </a:rPr>
              <a:t>R</a:t>
            </a:r>
            <a:r>
              <a:rPr lang="en-GB" sz="3200" dirty="0"/>
              <a:t>egular meeting online (2-3 / year) </a:t>
            </a:r>
          </a:p>
          <a:p>
            <a:pPr lvl="1"/>
            <a:r>
              <a:rPr lang="en-GB" sz="3200" dirty="0"/>
              <a:t>One physical meeting every 1-2 years ?</a:t>
            </a:r>
          </a:p>
        </p:txBody>
      </p:sp>
    </p:spTree>
    <p:extLst>
      <p:ext uri="{BB962C8B-B14F-4D97-AF65-F5344CB8AC3E}">
        <p14:creationId xmlns:p14="http://schemas.microsoft.com/office/powerpoint/2010/main" val="108574163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Workshop highlights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Web infrastructure to provide visibility to the sub-group</a:t>
            </a:r>
          </a:p>
          <a:p>
            <a:pPr lvl="1"/>
            <a:r>
              <a:rPr lang="en-GB" dirty="0"/>
              <a:t>GSICS Coordination Centre?</a:t>
            </a:r>
          </a:p>
          <a:p>
            <a:pPr lvl="1"/>
            <a:r>
              <a:rPr lang="en-GB" dirty="0"/>
              <a:t>Way forward to be discussed after agreement on the creation of the sub-group</a:t>
            </a:r>
          </a:p>
          <a:p>
            <a:pPr lvl="1"/>
            <a:endParaRPr lang="en-GB" dirty="0"/>
          </a:p>
          <a:p>
            <a:r>
              <a:rPr lang="en-GB" dirty="0"/>
              <a:t>Start to work on </a:t>
            </a:r>
            <a:r>
              <a:rPr lang="en-US" dirty="0"/>
              <a:t>Lunar Calibration Best Practices Recipes</a:t>
            </a:r>
          </a:p>
          <a:p>
            <a:pPr lvl="1"/>
            <a:r>
              <a:rPr lang="en-US" dirty="0"/>
              <a:t>Group effort encompassing all aspects of lunar calibration</a:t>
            </a:r>
          </a:p>
          <a:p>
            <a:pPr lvl="1"/>
            <a:r>
              <a:rPr lang="en-US" dirty="0"/>
              <a:t>Living document with multiple contributors</a:t>
            </a:r>
          </a:p>
          <a:p>
            <a:pPr lvl="1"/>
            <a:r>
              <a:rPr lang="en-US" dirty="0"/>
              <a:t>Process for review in the lunar community still to be agreed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20735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 discussed at the LCWS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7349" y="910829"/>
            <a:ext cx="11627339" cy="5262675"/>
          </a:xfrm>
        </p:spPr>
        <p:txBody>
          <a:bodyPr>
            <a:normAutofit/>
          </a:bodyPr>
          <a:lstStyle/>
          <a:p>
            <a:r>
              <a:rPr lang="en-GB" dirty="0"/>
              <a:t>Not discussed at the LCWS but of high relevance 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>
                <a:sym typeface="Wingdings" panose="05000000000000000000" pitchFamily="2" charset="2"/>
              </a:rPr>
              <a:t> </a:t>
            </a:r>
            <a:r>
              <a:rPr lang="en-GB" dirty="0"/>
              <a:t>Inter-calibration:</a:t>
            </a:r>
          </a:p>
          <a:p>
            <a:pPr lvl="1"/>
            <a:r>
              <a:rPr lang="en-GB" dirty="0"/>
              <a:t>Completion of the inter-calibration algorithm proposed to GSICS</a:t>
            </a:r>
          </a:p>
          <a:p>
            <a:pPr lvl="1"/>
            <a:r>
              <a:rPr lang="en-GB" dirty="0"/>
              <a:t>Reference = NOAA-20 VIIRS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Blending: how to combine DCC and lunar products?  </a:t>
            </a:r>
          </a:p>
        </p:txBody>
      </p:sp>
    </p:spTree>
    <p:extLst>
      <p:ext uri="{BB962C8B-B14F-4D97-AF65-F5344CB8AC3E}">
        <p14:creationId xmlns:p14="http://schemas.microsoft.com/office/powerpoint/2010/main" val="376322938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6B73A-CF83-8EA3-524C-FD668AFEB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Decisions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3F5CBB-8A1A-5248-4E34-96F44B2126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2330" y="980808"/>
            <a:ext cx="11627339" cy="5262675"/>
          </a:xfrm>
        </p:spPr>
        <p:txBody>
          <a:bodyPr>
            <a:normAutofit fontScale="92500" lnSpcReduction="20000"/>
          </a:bodyPr>
          <a:lstStyle/>
          <a:p>
            <a:r>
              <a:rPr lang="en-IE" dirty="0"/>
              <a:t>In total, 7 decisions</a:t>
            </a:r>
          </a:p>
          <a:p>
            <a:endParaRPr lang="en-IE" dirty="0"/>
          </a:p>
          <a:p>
            <a:r>
              <a:rPr lang="en-IE" dirty="0"/>
              <a:t>Main decisions:</a:t>
            </a:r>
          </a:p>
          <a:p>
            <a:pPr lvl="1"/>
            <a:r>
              <a:rPr lang="en-IE" dirty="0"/>
              <a:t>D.LCWS.2023.5a.1: The Lunar Calibration Community proposes the formation of a sub-group on lunar calibration within the GSICS Research Working Group - cross-cutting spectral bands, and will ask the GSICS Executive Panel for endorsement at the next EP meeting (March 2024). Proposal of chairs to follow EP endorsement</a:t>
            </a:r>
          </a:p>
          <a:p>
            <a:pPr marL="562722" lvl="1" indent="0">
              <a:buNone/>
            </a:pPr>
            <a:endParaRPr lang="en-IE" dirty="0"/>
          </a:p>
          <a:p>
            <a:pPr lvl="1"/>
            <a:r>
              <a:rPr lang="en-IE" dirty="0"/>
              <a:t>D.LCWS.2023.2i.1: GSICS LSICS model will be developed as a GSICS deliverable tool.</a:t>
            </a:r>
          </a:p>
          <a:p>
            <a:pPr lvl="1"/>
            <a:endParaRPr lang="en-IE" dirty="0"/>
          </a:p>
          <a:p>
            <a:pPr lvl="1"/>
            <a:r>
              <a:rPr lang="en-IE" dirty="0"/>
              <a:t>D.LCWS.2023.2i.3: future version of GSICS LSICS model output will include uncertainties.</a:t>
            </a:r>
          </a:p>
        </p:txBody>
      </p:sp>
    </p:spTree>
    <p:extLst>
      <p:ext uri="{BB962C8B-B14F-4D97-AF65-F5344CB8AC3E}">
        <p14:creationId xmlns:p14="http://schemas.microsoft.com/office/powerpoint/2010/main" val="270101032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7F15B-05B3-8A19-29C5-84AD9C58D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Actions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F12CEB-FE1E-F954-BDC6-EF6162512B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2330" y="709609"/>
            <a:ext cx="11627339" cy="5756505"/>
          </a:xfrm>
        </p:spPr>
        <p:txBody>
          <a:bodyPr>
            <a:noAutofit/>
          </a:bodyPr>
          <a:lstStyle/>
          <a:p>
            <a:r>
              <a:rPr lang="en-GB" dirty="0"/>
              <a:t>In total, 15 actions (also on GDWG)</a:t>
            </a:r>
          </a:p>
          <a:p>
            <a:r>
              <a:rPr lang="en-GB" dirty="0"/>
              <a:t>Main actions:</a:t>
            </a:r>
          </a:p>
          <a:p>
            <a:pPr lvl="1"/>
            <a:r>
              <a:rPr lang="en-IE" sz="2200" dirty="0"/>
              <a:t>A.LCWS.2023.1q.1: Model developers shall provide a detailed description of how their model is derived and a detailed functional description of their model.</a:t>
            </a:r>
          </a:p>
          <a:p>
            <a:pPr lvl="1"/>
            <a:endParaRPr lang="en-IE" sz="1000" dirty="0"/>
          </a:p>
          <a:p>
            <a:pPr lvl="1"/>
            <a:r>
              <a:rPr lang="en-IE" sz="2200" dirty="0"/>
              <a:t>A.LCWS.2023.2b.1: T. Stone to coordinate with the group involved in the first lunar model inter-comparison to define a way forward for the next iteration on the model inter-comparison.</a:t>
            </a:r>
          </a:p>
          <a:p>
            <a:pPr lvl="1"/>
            <a:endParaRPr lang="en-IE" sz="1000" dirty="0"/>
          </a:p>
          <a:p>
            <a:pPr lvl="1"/>
            <a:r>
              <a:rPr lang="en-IE" sz="2200" dirty="0"/>
              <a:t>A.LCWS.2023.2f.1: Teams involved in software development to liaise with LSICS development group on what are the typical disclaimers for distributing software.</a:t>
            </a:r>
          </a:p>
          <a:p>
            <a:pPr lvl="1"/>
            <a:endParaRPr lang="en-IE" sz="1000" dirty="0"/>
          </a:p>
          <a:p>
            <a:pPr lvl="1"/>
            <a:r>
              <a:rPr lang="en-IE" sz="2200" dirty="0"/>
              <a:t>A.LCWS.2023.2i.1: T. Stone (USGS) to report the scope of LSICS to EP in the 2024 annual meeting.</a:t>
            </a:r>
          </a:p>
          <a:p>
            <a:pPr lvl="1"/>
            <a:endParaRPr lang="en-IE" sz="1000" dirty="0"/>
          </a:p>
          <a:p>
            <a:pPr lvl="1"/>
            <a:r>
              <a:rPr lang="en-IE" sz="2200" dirty="0"/>
              <a:t>A.LCWS.2023.2i.5: GDWG to provide guidance on the method to implement for flagging that LSICS products came from official LSICS run.</a:t>
            </a:r>
          </a:p>
        </p:txBody>
      </p:sp>
    </p:spTree>
    <p:extLst>
      <p:ext uri="{BB962C8B-B14F-4D97-AF65-F5344CB8AC3E}">
        <p14:creationId xmlns:p14="http://schemas.microsoft.com/office/powerpoint/2010/main" val="296672547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7F15B-05B3-8A19-29C5-84AD9C58D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Actions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F12CEB-FE1E-F954-BDC6-EF6162512B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2330" y="709609"/>
            <a:ext cx="11627339" cy="5756505"/>
          </a:xfrm>
        </p:spPr>
        <p:txBody>
          <a:bodyPr>
            <a:noAutofit/>
          </a:bodyPr>
          <a:lstStyle/>
          <a:p>
            <a:r>
              <a:rPr lang="en-GB" dirty="0"/>
              <a:t>Main actions:</a:t>
            </a:r>
            <a:endParaRPr lang="en-IE" sz="3000" dirty="0"/>
          </a:p>
          <a:p>
            <a:pPr lvl="1"/>
            <a:r>
              <a:rPr lang="en-IE" sz="2200" dirty="0"/>
              <a:t>A.LCWS.2023.5a.1: Hugh Kieffer to propose section titles for Best Practice Guideline on lunar calibration by 2024-03-01</a:t>
            </a:r>
          </a:p>
          <a:p>
            <a:pPr lvl="1"/>
            <a:endParaRPr lang="en-IE" sz="1000" dirty="0"/>
          </a:p>
          <a:p>
            <a:pPr lvl="1"/>
            <a:r>
              <a:rPr lang="en-IE" sz="2200" dirty="0"/>
              <a:t>A.LCWS.2023.5a.2: Seb Wagner (EUMETSAT) to propose way forward with GSICS Lunar Observation Dataset (GLOD) by 2024-03-01</a:t>
            </a:r>
          </a:p>
        </p:txBody>
      </p:sp>
    </p:spTree>
    <p:extLst>
      <p:ext uri="{BB962C8B-B14F-4D97-AF65-F5344CB8AC3E}">
        <p14:creationId xmlns:p14="http://schemas.microsoft.com/office/powerpoint/2010/main" val="399318982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7F15B-05B3-8A19-29C5-84AD9C58D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Recommendations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F12CEB-FE1E-F954-BDC6-EF6162512B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4382" y="689509"/>
            <a:ext cx="11860134" cy="5937435"/>
          </a:xfrm>
        </p:spPr>
        <p:txBody>
          <a:bodyPr>
            <a:noAutofit/>
          </a:bodyPr>
          <a:lstStyle/>
          <a:p>
            <a:r>
              <a:rPr lang="en-GB" dirty="0"/>
              <a:t>In total, 22 recommendations</a:t>
            </a:r>
          </a:p>
          <a:p>
            <a:r>
              <a:rPr lang="en-GB" dirty="0"/>
              <a:t>Main recommendations:</a:t>
            </a:r>
          </a:p>
          <a:p>
            <a:pPr lvl="1"/>
            <a:r>
              <a:rPr lang="en-IE" sz="2200" dirty="0"/>
              <a:t>R.LCWS.2023.1f.1: Lunar Calibration Community to investigate in coordination with the GSICS Research Working Group how to raise </a:t>
            </a:r>
            <a:r>
              <a:rPr lang="en-IE" sz="2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visibility of the lunar (measurement) activities</a:t>
            </a:r>
            <a:r>
              <a:rPr lang="en-IE" sz="2200" dirty="0"/>
              <a:t>, and how to show the usefulness of those activities for climate monitoring.</a:t>
            </a:r>
          </a:p>
          <a:p>
            <a:pPr lvl="1"/>
            <a:endParaRPr lang="en-IE" sz="1000" dirty="0"/>
          </a:p>
          <a:p>
            <a:pPr lvl="1"/>
            <a:r>
              <a:rPr lang="en-IE" sz="2200" dirty="0"/>
              <a:t>R.LCWS.2023.1j.1: Agencies acquiring lunar observations to </a:t>
            </a:r>
            <a:r>
              <a:rPr lang="en-IE" sz="2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share data with documentation </a:t>
            </a:r>
            <a:r>
              <a:rPr lang="en-IE" sz="2200" dirty="0"/>
              <a:t>and uncertainties as far as possible.</a:t>
            </a:r>
          </a:p>
          <a:p>
            <a:pPr lvl="1"/>
            <a:endParaRPr lang="en-IE" sz="1000" dirty="0"/>
          </a:p>
          <a:p>
            <a:pPr lvl="1"/>
            <a:r>
              <a:rPr lang="en-IE" sz="2200" dirty="0"/>
              <a:t>R.LCWS.2023.1j.2: GSICS to define a </a:t>
            </a:r>
            <a:r>
              <a:rPr lang="en-IE" sz="2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mechanism to share observations </a:t>
            </a:r>
            <a:r>
              <a:rPr lang="en-IE" sz="2200" dirty="0"/>
              <a:t>(jointly with IVOS) - e.g. assigning a DOI, linked to a URL. Share recommendation with WGCV (</a:t>
            </a:r>
            <a:r>
              <a:rPr lang="en-IE" sz="2200" dirty="0" err="1"/>
              <a:t>actionee</a:t>
            </a:r>
            <a:r>
              <a:rPr lang="en-IE" sz="2200" dirty="0"/>
              <a:t>: Jack Xiong - NASA)</a:t>
            </a:r>
          </a:p>
          <a:p>
            <a:pPr lvl="1"/>
            <a:endParaRPr lang="en-IE" sz="1000" dirty="0"/>
          </a:p>
          <a:p>
            <a:pPr lvl="1"/>
            <a:r>
              <a:rPr lang="en-IE" sz="2200" dirty="0"/>
              <a:t>R.LCWS.2023.5b.1: EP to promote </a:t>
            </a:r>
            <a:r>
              <a:rPr lang="en-IE" sz="2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acquisition of SI-traceable observations </a:t>
            </a:r>
            <a:r>
              <a:rPr lang="en-IE" sz="2200" dirty="0"/>
              <a:t>of the Moon to support further operation of Mauna Loa-LUSI, and to include the aerosol retrieval application to raise visibility of lunar calibration by tying it to a key climate data record</a:t>
            </a:r>
          </a:p>
          <a:p>
            <a:pPr marL="562722" lvl="1" indent="0">
              <a:buNone/>
            </a:pPr>
            <a:endParaRPr lang="en-IE" sz="2200" dirty="0"/>
          </a:p>
        </p:txBody>
      </p:sp>
    </p:spTree>
    <p:extLst>
      <p:ext uri="{BB962C8B-B14F-4D97-AF65-F5344CB8AC3E}">
        <p14:creationId xmlns:p14="http://schemas.microsoft.com/office/powerpoint/2010/main" val="226986119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7F15B-05B3-8A19-29C5-84AD9C58D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Recommendations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F12CEB-FE1E-F954-BDC6-EF6162512B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5053" y="736308"/>
            <a:ext cx="11879799" cy="5262675"/>
          </a:xfrm>
        </p:spPr>
        <p:txBody>
          <a:bodyPr>
            <a:noAutofit/>
          </a:bodyPr>
          <a:lstStyle/>
          <a:p>
            <a:pPr lvl="1"/>
            <a:r>
              <a:rPr lang="en-IE" sz="2200" dirty="0"/>
              <a:t>R.LCWS.2023.5b.2: GSICS Exec Panel to support </a:t>
            </a:r>
            <a:r>
              <a:rPr lang="en-IE" sz="2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acquisitions of more polarisation-diverse observations</a:t>
            </a:r>
            <a:r>
              <a:rPr lang="en-IE" sz="2200" dirty="0"/>
              <a:t> of the Moon.</a:t>
            </a:r>
          </a:p>
          <a:p>
            <a:pPr lvl="1"/>
            <a:endParaRPr lang="en-IE" sz="1000" dirty="0"/>
          </a:p>
          <a:p>
            <a:pPr lvl="1"/>
            <a:r>
              <a:rPr lang="en-IE" sz="2200" dirty="0"/>
              <a:t>R.LCWS.2023.5b.3: GSICS recognises the additional value in disk-resolved lunar observations to support the further development and validation of </a:t>
            </a:r>
            <a:r>
              <a:rPr lang="en-IE" sz="2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lunar radiance models</a:t>
            </a:r>
            <a:r>
              <a:rPr lang="en-IE" sz="2200" dirty="0"/>
              <a:t>.</a:t>
            </a:r>
          </a:p>
          <a:p>
            <a:pPr lvl="1"/>
            <a:endParaRPr lang="en-IE" sz="2200" dirty="0"/>
          </a:p>
        </p:txBody>
      </p:sp>
    </p:spTree>
    <p:extLst>
      <p:ext uri="{BB962C8B-B14F-4D97-AF65-F5344CB8AC3E}">
        <p14:creationId xmlns:p14="http://schemas.microsoft.com/office/powerpoint/2010/main" val="154358642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FCD9F-40E4-AAAB-3018-B721434C2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 and way forward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CC930F-6DD0-B19A-C7E6-9E63407C7D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4277" y="1018129"/>
            <a:ext cx="11863445" cy="5429329"/>
          </a:xfrm>
        </p:spPr>
        <p:txBody>
          <a:bodyPr>
            <a:normAutofit fontScale="92500" lnSpcReduction="20000"/>
          </a:bodyPr>
          <a:lstStyle/>
          <a:p>
            <a:r>
              <a:rPr lang="en-GB" sz="3000" dirty="0"/>
              <a:t>LCWS#4 = great success with a lot of new developments, in particular in the IR + WV</a:t>
            </a:r>
          </a:p>
          <a:p>
            <a:endParaRPr lang="en-GB" sz="3000" dirty="0"/>
          </a:p>
          <a:p>
            <a:r>
              <a:rPr lang="en-IE" sz="3000" dirty="0"/>
              <a:t>Review of minutes + summary + Decisions/Actions/Recommendations to be finalised (will be circulated asap)</a:t>
            </a:r>
          </a:p>
          <a:p>
            <a:endParaRPr lang="en-IE" sz="3000" dirty="0"/>
          </a:p>
          <a:p>
            <a:r>
              <a:rPr lang="en-IE" sz="3000" dirty="0"/>
              <a:t>Formation of a dedicated GSICS sub-group + nomination of a chair</a:t>
            </a:r>
          </a:p>
          <a:p>
            <a:endParaRPr lang="en-IE" sz="3000" dirty="0"/>
          </a:p>
          <a:p>
            <a:r>
              <a:rPr lang="en-IE" sz="3000" dirty="0"/>
              <a:t>Future meetings (web meetings + in-presence meeting) TBD (idea = in-presence meeting every year or 2 years)</a:t>
            </a:r>
          </a:p>
          <a:p>
            <a:endParaRPr lang="en-IE" sz="3000" dirty="0"/>
          </a:p>
          <a:p>
            <a:r>
              <a:rPr lang="en-IE" sz="3000" dirty="0"/>
              <a:t>Wish from the Lunar Calibration Community to establish Best Practice Guideline on lunar calibration</a:t>
            </a:r>
          </a:p>
        </p:txBody>
      </p:sp>
    </p:spTree>
    <p:extLst>
      <p:ext uri="{BB962C8B-B14F-4D97-AF65-F5344CB8AC3E}">
        <p14:creationId xmlns:p14="http://schemas.microsoft.com/office/powerpoint/2010/main" val="316936959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ABAB0E-C07D-0137-6E0E-9B74088A1B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4000" dirty="0"/>
              <a:t>Thank you!</a:t>
            </a:r>
          </a:p>
          <a:p>
            <a:pPr marL="0" indent="0">
              <a:buNone/>
            </a:pPr>
            <a:r>
              <a:rPr lang="en-GB" sz="3200" dirty="0">
                <a:latin typeface="Roboto Light" panose="02000000000000000000" pitchFamily="2" charset="0"/>
                <a:ea typeface="Roboto Light" panose="02000000000000000000" pitchFamily="2" charset="0"/>
              </a:rPr>
              <a:t>Questions are welcome</a:t>
            </a:r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873755-F299-5C9E-68D5-1194C5AA2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439" y="2401189"/>
            <a:ext cx="261937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02337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A8B0-D9C9-3AC2-514F-BA189C871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Previous Workshops</a:t>
            </a:r>
            <a:endParaRPr lang="en-IE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0CFF13AD-9716-D649-829B-A6FB69CCF555}"/>
              </a:ext>
            </a:extLst>
          </p:cNvPr>
          <p:cNvSpPr>
            <a:spLocks noGrp="1"/>
          </p:cNvSpPr>
          <p:nvPr/>
        </p:nvSpPr>
        <p:spPr bwMode="auto">
          <a:xfrm>
            <a:off x="-314569" y="646981"/>
            <a:ext cx="7271960" cy="612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28254" indent="-32825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spc="-100" baseline="0">
                <a:solidFill>
                  <a:schemeClr val="tx2"/>
                </a:solidFill>
                <a:latin typeface="+mn-lt"/>
                <a:ea typeface="Roboto" panose="02000000000000000000" pitchFamily="2" charset="0"/>
                <a:cs typeface="Arial" pitchFamily="34" charset="0"/>
              </a:defRPr>
            </a:lvl1pPr>
            <a:lvl2pPr marL="914423" indent="-35170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spc="-100" baseline="0">
                <a:solidFill>
                  <a:schemeClr val="tx2"/>
                </a:solidFill>
                <a:latin typeface="+mn-lt"/>
                <a:ea typeface="Roboto" panose="02000000000000000000" pitchFamily="2" charset="0"/>
                <a:cs typeface="Arial" pitchFamily="34" charset="0"/>
              </a:defRPr>
            </a:lvl2pPr>
            <a:lvl3pPr marL="1406804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spc="-100" baseline="0">
                <a:solidFill>
                  <a:schemeClr val="tx2"/>
                </a:solidFill>
                <a:latin typeface="+mn-lt"/>
                <a:ea typeface="Roboto" panose="02000000000000000000" pitchFamily="2" charset="0"/>
                <a:cs typeface="Arial" pitchFamily="34" charset="0"/>
              </a:defRPr>
            </a:lvl3pPr>
            <a:lvl4pPr marL="1969526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spc="-100" baseline="0">
                <a:solidFill>
                  <a:schemeClr val="tx2"/>
                </a:solidFill>
                <a:latin typeface="+mn-lt"/>
                <a:ea typeface="Roboto" panose="02000000000000000000" pitchFamily="2" charset="0"/>
                <a:cs typeface="Arial" pitchFamily="34" charset="0"/>
              </a:defRPr>
            </a:lvl4pPr>
            <a:lvl5pPr marL="2532248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spc="-100" baseline="0">
                <a:solidFill>
                  <a:schemeClr val="tx2"/>
                </a:solidFill>
                <a:latin typeface="+mn-lt"/>
                <a:ea typeface="Roboto" panose="02000000000000000000" pitchFamily="2" charset="0"/>
                <a:cs typeface="Arial" pitchFamily="34" charset="0"/>
              </a:defRPr>
            </a:lvl5pPr>
            <a:lvl6pPr marL="3094970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6pPr>
            <a:lvl7pPr marL="3657691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7pPr>
            <a:lvl8pPr marL="4220413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8pPr>
            <a:lvl9pPr marL="4783135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9pPr>
          </a:lstStyle>
          <a:p>
            <a:pPr marL="715963" lvl="1" indent="-350838"/>
            <a:r>
              <a:rPr lang="en-US" dirty="0"/>
              <a:t>2014 : Darmstadt – Germany</a:t>
            </a:r>
          </a:p>
          <a:p>
            <a:pPr marL="804863" lvl="2" indent="-261938"/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  <a:sym typeface="Symbol" pitchFamily="18" charset="2"/>
              </a:rPr>
              <a:t>14 agencies + departments</a:t>
            </a:r>
          </a:p>
          <a:p>
            <a:pPr marL="804863" lvl="2" indent="-261938"/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  <a:sym typeface="Symbol" pitchFamily="18" charset="2"/>
              </a:rPr>
              <a:t>26 people (including remote attendees)</a:t>
            </a:r>
          </a:p>
          <a:p>
            <a:pPr marL="715963" lvl="2" indent="-350838"/>
            <a:endParaRPr lang="en-US" sz="2000" dirty="0">
              <a:solidFill>
                <a:schemeClr val="bg1">
                  <a:lumMod val="75000"/>
                  <a:lumOff val="25000"/>
                </a:schemeClr>
              </a:solidFill>
              <a:sym typeface="Symbol" pitchFamily="18" charset="2"/>
            </a:endParaRPr>
          </a:p>
          <a:p>
            <a:pPr marL="715963" lvl="2" indent="-350838"/>
            <a:endParaRPr lang="en-US" sz="2000" dirty="0">
              <a:solidFill>
                <a:schemeClr val="bg1">
                  <a:lumMod val="75000"/>
                  <a:lumOff val="25000"/>
                </a:schemeClr>
              </a:solidFill>
              <a:sym typeface="Symbol" pitchFamily="18" charset="2"/>
            </a:endParaRPr>
          </a:p>
          <a:p>
            <a:pPr marL="715963" lvl="1" indent="-350838"/>
            <a:r>
              <a:rPr lang="en-US" dirty="0"/>
              <a:t>2017 : Xi’an – China</a:t>
            </a:r>
          </a:p>
          <a:p>
            <a:pPr marL="804863" lvl="2" indent="-261938"/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  <a:sym typeface="Symbol" pitchFamily="18" charset="2"/>
              </a:rPr>
              <a:t>22 agencies + departments</a:t>
            </a:r>
          </a:p>
          <a:p>
            <a:pPr marL="804863" lvl="2" indent="-261938"/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  <a:sym typeface="Symbol" pitchFamily="18" charset="2"/>
              </a:rPr>
              <a:t>More than 60 scientists (including remote attendees)</a:t>
            </a:r>
          </a:p>
          <a:p>
            <a:pPr marL="804863" lvl="2" indent="-261938"/>
            <a:endParaRPr lang="en-US" sz="2000" dirty="0">
              <a:solidFill>
                <a:schemeClr val="bg1">
                  <a:lumMod val="75000"/>
                  <a:lumOff val="25000"/>
                </a:schemeClr>
              </a:solidFill>
              <a:sym typeface="Symbol" pitchFamily="18" charset="2"/>
            </a:endParaRPr>
          </a:p>
          <a:p>
            <a:pPr marL="804863" lvl="2" indent="-261938"/>
            <a:endParaRPr lang="en-US" sz="2000" dirty="0">
              <a:solidFill>
                <a:schemeClr val="bg1">
                  <a:lumMod val="75000"/>
                  <a:lumOff val="25000"/>
                </a:schemeClr>
              </a:solidFill>
              <a:sym typeface="Symbol" pitchFamily="18" charset="2"/>
            </a:endParaRPr>
          </a:p>
          <a:p>
            <a:pPr marL="804863" lvl="2" indent="-261938"/>
            <a:endParaRPr lang="en-US" sz="2000" dirty="0">
              <a:solidFill>
                <a:schemeClr val="bg1">
                  <a:lumMod val="75000"/>
                  <a:lumOff val="25000"/>
                </a:schemeClr>
              </a:solidFill>
              <a:sym typeface="Symbol" pitchFamily="18" charset="2"/>
            </a:endParaRPr>
          </a:p>
          <a:p>
            <a:pPr marL="715963" lvl="1" indent="-350838"/>
            <a:r>
              <a:rPr lang="en-US" dirty="0"/>
              <a:t>2020 : online reduced event due to COVID restrictions</a:t>
            </a:r>
          </a:p>
          <a:p>
            <a:pPr marL="804863" lvl="2" indent="-261938"/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  <a:sym typeface="Symbol" pitchFamily="18" charset="2"/>
              </a:rPr>
              <a:t>Almost 30 agencies / departments / institutes / universities</a:t>
            </a:r>
          </a:p>
          <a:p>
            <a:pPr marL="804863" lvl="2" indent="-261938"/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  <a:sym typeface="Symbol" pitchFamily="18" charset="2"/>
              </a:rPr>
              <a:t>Between 70 and 80  participants from Asia / Europe / US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9A1464-281B-A657-CBB5-EA29604CD4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12192" b="6182"/>
          <a:stretch/>
        </p:blipFill>
        <p:spPr bwMode="auto">
          <a:xfrm>
            <a:off x="7802569" y="-9236"/>
            <a:ext cx="4389120" cy="2388442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FE0F95-3EC4-06A9-B835-B8AFF5EB078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14892" y="4882716"/>
            <a:ext cx="2568607" cy="192405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971409B-DF70-4F7D-8EE4-750EEDA74F26}"/>
              </a:ext>
            </a:extLst>
          </p:cNvPr>
          <p:cNvGrpSpPr>
            <a:grpSpLocks noChangeAspect="1"/>
          </p:cNvGrpSpPr>
          <p:nvPr/>
        </p:nvGrpSpPr>
        <p:grpSpPr>
          <a:xfrm>
            <a:off x="5966696" y="2197568"/>
            <a:ext cx="6223552" cy="2686525"/>
            <a:chOff x="312" y="2899076"/>
            <a:chExt cx="6839068" cy="295222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67F288E-3413-71D2-AD96-FC29958FF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" y="2902361"/>
              <a:ext cx="4876800" cy="29489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9941F19-2F3C-830B-A143-61A7C91246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3420" y="2899076"/>
              <a:ext cx="1965960" cy="2948940"/>
            </a:xfrm>
            <a:prstGeom prst="rect">
              <a:avLst/>
            </a:prstGeom>
          </p:spPr>
        </p:pic>
      </p:grpSp>
      <p:pic>
        <p:nvPicPr>
          <p:cNvPr id="14" name="Picture 2" descr="https://www.cornerstoneondemand.com/rework/sites/default/files/resize/remote/2f29f6be1c3cb4b8cde232720e67bd6b-874x618.jpg?1481761082">
            <a:extLst>
              <a:ext uri="{FF2B5EF4-FFF2-40B4-BE49-F238E27FC236}">
                <a16:creationId xmlns:a16="http://schemas.microsoft.com/office/drawing/2014/main" id="{3DF694BA-EEE2-E1DD-3440-931C83F0DD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" t="2431" r="1716" b="1986"/>
          <a:stretch/>
        </p:blipFill>
        <p:spPr bwMode="auto">
          <a:xfrm>
            <a:off x="6824222" y="4881104"/>
            <a:ext cx="2783921" cy="196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38724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8CEAE-7094-7FC9-7D96-9514491A9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</a:t>
            </a:r>
            <a:r>
              <a:rPr lang="en-GB" baseline="30000" dirty="0"/>
              <a:t>th</a:t>
            </a:r>
            <a:r>
              <a:rPr lang="en-GB" dirty="0"/>
              <a:t> GSICS / IVOS Lunar Calibration Workshop</a:t>
            </a:r>
            <a:endParaRPr lang="en-IE" dirty="0"/>
          </a:p>
        </p:txBody>
      </p:sp>
      <p:pic>
        <p:nvPicPr>
          <p:cNvPr id="5" name="Picture 4" descr="Group Picture - LCWS#4">
            <a:extLst>
              <a:ext uri="{FF2B5EF4-FFF2-40B4-BE49-F238E27FC236}">
                <a16:creationId xmlns:a16="http://schemas.microsoft.com/office/drawing/2014/main" id="{C4D54002-433E-F06D-A799-2A770A34EB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0"/>
          <a:stretch/>
        </p:blipFill>
        <p:spPr>
          <a:xfrm>
            <a:off x="5540121" y="2564296"/>
            <a:ext cx="6651879" cy="42937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08357B-E48E-C054-5C66-0179F9468C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" y="3286301"/>
            <a:ext cx="5266944" cy="25885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BCEE5D-8B40-1E48-0804-2F990DA71498}"/>
              </a:ext>
            </a:extLst>
          </p:cNvPr>
          <p:cNvSpPr txBox="1"/>
          <p:nvPr/>
        </p:nvSpPr>
        <p:spPr>
          <a:xfrm>
            <a:off x="22578" y="672368"/>
            <a:ext cx="11943280" cy="1766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23" lvl="1" indent="-351701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3200" spc="-100" dirty="0">
                <a:solidFill>
                  <a:schemeClr val="tx2"/>
                </a:solidFill>
                <a:latin typeface="+mn-lt"/>
                <a:ea typeface="Roboto" panose="02000000000000000000" pitchFamily="2" charset="0"/>
                <a:cs typeface="Arial" pitchFamily="34" charset="0"/>
              </a:rPr>
              <a:t>5-day meeting from 4</a:t>
            </a:r>
            <a:r>
              <a:rPr lang="en-GB" sz="3200" spc="-100" baseline="30000" dirty="0">
                <a:solidFill>
                  <a:schemeClr val="tx2"/>
                </a:solidFill>
                <a:latin typeface="+mn-lt"/>
                <a:ea typeface="Roboto" panose="02000000000000000000" pitchFamily="2" charset="0"/>
                <a:cs typeface="Arial" pitchFamily="34" charset="0"/>
              </a:rPr>
              <a:t>th</a:t>
            </a:r>
            <a:r>
              <a:rPr lang="en-GB" sz="3200" spc="-100" dirty="0">
                <a:solidFill>
                  <a:schemeClr val="tx2"/>
                </a:solidFill>
                <a:latin typeface="+mn-lt"/>
                <a:ea typeface="Roboto" panose="02000000000000000000" pitchFamily="2" charset="0"/>
                <a:cs typeface="Arial" pitchFamily="34" charset="0"/>
              </a:rPr>
              <a:t> Dec till 8</a:t>
            </a:r>
            <a:r>
              <a:rPr lang="en-GB" sz="3200" spc="-100" baseline="30000" dirty="0">
                <a:solidFill>
                  <a:schemeClr val="tx2"/>
                </a:solidFill>
                <a:latin typeface="+mn-lt"/>
                <a:ea typeface="Roboto" panose="02000000000000000000" pitchFamily="2" charset="0"/>
                <a:cs typeface="Arial" pitchFamily="34" charset="0"/>
              </a:rPr>
              <a:t>th</a:t>
            </a:r>
            <a:r>
              <a:rPr lang="en-GB" sz="3200" spc="-100" dirty="0">
                <a:solidFill>
                  <a:schemeClr val="tx2"/>
                </a:solidFill>
                <a:latin typeface="+mn-lt"/>
                <a:ea typeface="Roboto" panose="02000000000000000000" pitchFamily="2" charset="0"/>
                <a:cs typeface="Arial" pitchFamily="34" charset="0"/>
              </a:rPr>
              <a:t> Dec 2023 in EUMETSAT HQ</a:t>
            </a:r>
          </a:p>
          <a:p>
            <a:pPr marL="914423" lvl="1" indent="-351701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3200" spc="-100" dirty="0">
                <a:solidFill>
                  <a:schemeClr val="tx2"/>
                </a:solidFill>
                <a:latin typeface="+mn-lt"/>
                <a:ea typeface="Roboto" panose="02000000000000000000" pitchFamily="2" charset="0"/>
                <a:cs typeface="Arial" pitchFamily="34" charset="0"/>
              </a:rPr>
              <a:t>Attendees: ~35 participants on site + 40 participants online</a:t>
            </a:r>
          </a:p>
          <a:p>
            <a:pPr marL="914423" lvl="1" indent="-351701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3200" spc="-100" dirty="0">
                <a:solidFill>
                  <a:schemeClr val="tx2"/>
                </a:solidFill>
                <a:latin typeface="+mn-lt"/>
                <a:ea typeface="Roboto" panose="02000000000000000000" pitchFamily="2" charset="0"/>
                <a:cs typeface="Arial" pitchFamily="34" charset="0"/>
              </a:rPr>
              <a:t>More than 30 agencies / institutes / companies</a:t>
            </a:r>
          </a:p>
        </p:txBody>
      </p:sp>
    </p:spTree>
    <p:extLst>
      <p:ext uri="{BB962C8B-B14F-4D97-AF65-F5344CB8AC3E}">
        <p14:creationId xmlns:p14="http://schemas.microsoft.com/office/powerpoint/2010/main" val="196324325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Workshop highlights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5053" y="750498"/>
            <a:ext cx="11871543" cy="5900467"/>
          </a:xfrm>
        </p:spPr>
        <p:txBody>
          <a:bodyPr/>
          <a:lstStyle/>
          <a:p>
            <a:pPr lvl="1"/>
            <a:r>
              <a:rPr lang="en-GB" sz="3200" dirty="0"/>
              <a:t>Sessions on:</a:t>
            </a:r>
          </a:p>
          <a:p>
            <a:pPr lvl="2"/>
            <a:r>
              <a:rPr lang="en-GB" sz="2800" dirty="0"/>
              <a:t>Lunar measurements (for model derivation)</a:t>
            </a:r>
          </a:p>
          <a:p>
            <a:pPr lvl="2"/>
            <a:r>
              <a:rPr lang="en-GB" sz="2800" dirty="0"/>
              <a:t>Lunar models and their development</a:t>
            </a:r>
          </a:p>
          <a:p>
            <a:pPr lvl="2"/>
            <a:r>
              <a:rPr lang="en-GB" sz="2800" dirty="0"/>
              <a:t>Instrument monitoring</a:t>
            </a:r>
          </a:p>
          <a:p>
            <a:pPr lvl="2"/>
            <a:r>
              <a:rPr lang="en-GB" sz="2800" dirty="0"/>
              <a:t>Thermal infrared and microwave</a:t>
            </a:r>
          </a:p>
          <a:p>
            <a:pPr lvl="2"/>
            <a:r>
              <a:rPr lang="en-GB" sz="2800" dirty="0"/>
              <a:t>Alternative usages of lunar imagery</a:t>
            </a:r>
          </a:p>
          <a:p>
            <a:pPr lvl="2"/>
            <a:endParaRPr lang="en-GB" sz="2800" dirty="0"/>
          </a:p>
          <a:p>
            <a:pPr lvl="1"/>
            <a:r>
              <a:rPr lang="en-GB" sz="3200" dirty="0"/>
              <a:t>Continuation of the topics addressed in previous editions of the LCWS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706434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Workshop highlights - Lunar measurements (for model derivation)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3681" y="726344"/>
            <a:ext cx="11888796" cy="6054018"/>
          </a:xfrm>
        </p:spPr>
        <p:txBody>
          <a:bodyPr>
            <a:noAutofit/>
          </a:bodyPr>
          <a:lstStyle/>
          <a:p>
            <a:r>
              <a:rPr lang="en-GB" sz="2400" dirty="0"/>
              <a:t>Status on series of measurement campaigns / measurements datasets: </a:t>
            </a:r>
          </a:p>
          <a:p>
            <a:pPr lvl="1"/>
            <a:r>
              <a:rPr lang="en-GB" sz="2400" dirty="0"/>
              <a:t>Airborne (Air-LUSI), </a:t>
            </a:r>
          </a:p>
          <a:p>
            <a:pPr lvl="1"/>
            <a:r>
              <a:rPr lang="en-GB" sz="2400" dirty="0"/>
              <a:t>Ground-based (Mauna-Loa LUSI, Lijiang, LIME, PMOD and Precision Filter Radiometer), </a:t>
            </a:r>
          </a:p>
          <a:p>
            <a:pPr lvl="1"/>
            <a:r>
              <a:rPr lang="en-GB" sz="2400" dirty="0"/>
              <a:t>Satellites (SCIAMACHY, JiLin-1, FY-3G, ARCSTONE, CLARREO Pathfinder)</a:t>
            </a:r>
          </a:p>
          <a:p>
            <a:r>
              <a:rPr lang="en-GB" sz="2400" dirty="0"/>
              <a:t>Some measurements to be released early 2024 (SCIA, Air-LUSI) or later (access to Chinese datasets in ~1 year, after QA/QC)</a:t>
            </a:r>
          </a:p>
          <a:p>
            <a:r>
              <a:rPr lang="en-GB" sz="2400" dirty="0"/>
              <a:t>Concerns on the funding of some activities (Air-LUSI)</a:t>
            </a:r>
          </a:p>
          <a:p>
            <a:r>
              <a:rPr lang="en-GB" sz="2400" dirty="0"/>
              <a:t>ARCSTONE + CLARREO PF are proceeding (timeframe = 2025-2026)</a:t>
            </a:r>
          </a:p>
          <a:p>
            <a:r>
              <a:rPr lang="en-GB" sz="2400" dirty="0"/>
              <a:t>LIME to extend spectral range coverage with some hyperspectral measurements + new bands in SWIR + Release of the LIME Toolbox in 2024 (available from CEOS IVOS)</a:t>
            </a:r>
          </a:p>
          <a:p>
            <a:r>
              <a:rPr lang="en-GB" sz="2400" dirty="0"/>
              <a:t>PMOD PFR = measurements in excellent agreement with ROLO</a:t>
            </a:r>
            <a:r>
              <a:rPr lang="en-GB" sz="2400" baseline="30000" dirty="0"/>
              <a:t>*</a:t>
            </a:r>
            <a:r>
              <a:rPr lang="en-GB" sz="2400" dirty="0"/>
              <a:t> (experimental correction to ROLO for aerosol retrievals – 4 to 8% correction)</a:t>
            </a:r>
          </a:p>
          <a:p>
            <a:r>
              <a:rPr lang="en-GB" sz="2400" dirty="0"/>
              <a:t>Question on the need to have polarisation measurements of the Moon</a:t>
            </a:r>
          </a:p>
        </p:txBody>
      </p:sp>
    </p:spTree>
    <p:extLst>
      <p:ext uri="{BB962C8B-B14F-4D97-AF65-F5344CB8AC3E}">
        <p14:creationId xmlns:p14="http://schemas.microsoft.com/office/powerpoint/2010/main" val="156855739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Workshop highlights - Lunar models and their development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5005" y="782350"/>
            <a:ext cx="11882824" cy="5728982"/>
          </a:xfrm>
        </p:spPr>
        <p:txBody>
          <a:bodyPr>
            <a:noAutofit/>
          </a:bodyPr>
          <a:lstStyle/>
          <a:p>
            <a:r>
              <a:rPr lang="en-GB" sz="2600" dirty="0"/>
              <a:t>Vision = reference model(s) to predict irradiance for “reference” measurements</a:t>
            </a:r>
          </a:p>
          <a:p>
            <a:r>
              <a:rPr lang="en-GB" sz="2600" dirty="0"/>
              <a:t>GIRO to be replaced by LSICS (Lunar Spectral Irradiance Calibration System)</a:t>
            </a:r>
          </a:p>
          <a:p>
            <a:r>
              <a:rPr lang="en-GB" sz="2600" dirty="0"/>
              <a:t>LSICS = framework encompassing the core disk reflectance model </a:t>
            </a:r>
            <a:r>
              <a:rPr lang="en-GB" sz="2600" dirty="0">
                <a:solidFill>
                  <a:srgbClr val="00B0F0"/>
                </a:solidFill>
                <a:sym typeface="Wingdings" panose="05000000000000000000" pitchFamily="2" charset="2"/>
              </a:rPr>
              <a:t> expected in Q3 2024 + no license</a:t>
            </a:r>
            <a:endParaRPr lang="en-GB" sz="2600" dirty="0">
              <a:solidFill>
                <a:srgbClr val="00B0F0"/>
              </a:solidFill>
            </a:endParaRPr>
          </a:p>
          <a:p>
            <a:r>
              <a:rPr lang="en-GB" sz="2600" dirty="0"/>
              <a:t>Model developers encouraged to build LSICS core modules to allow integration in LSICS e.g. for benchmarking purposes </a:t>
            </a:r>
            <a:r>
              <a:rPr lang="en-GB" sz="2600" dirty="0">
                <a:solidFill>
                  <a:srgbClr val="00B0F0"/>
                </a:solidFill>
                <a:sym typeface="Wingdings" panose="05000000000000000000" pitchFamily="2" charset="2"/>
              </a:rPr>
              <a:t> traceability process to be ensured!</a:t>
            </a:r>
            <a:endParaRPr lang="en-GB" sz="2600" dirty="0">
              <a:solidFill>
                <a:srgbClr val="00B0F0"/>
              </a:solidFill>
            </a:endParaRPr>
          </a:p>
          <a:p>
            <a:r>
              <a:rPr lang="en-GB" sz="2600" dirty="0"/>
              <a:t>LSICS is NOT meant to support the generation / inference of models!</a:t>
            </a:r>
          </a:p>
          <a:p>
            <a:r>
              <a:rPr lang="en-GB" sz="2600" dirty="0"/>
              <a:t>Absolute need to document in detail the models: ATBD / ASD to be reviewed by the GSICS lunar community (separate from peer-review publication)</a:t>
            </a:r>
          </a:p>
          <a:p>
            <a:r>
              <a:rPr lang="en-GB" sz="2600" dirty="0"/>
              <a:t>Model comparison:</a:t>
            </a:r>
          </a:p>
          <a:p>
            <a:pPr lvl="1"/>
            <a:r>
              <a:rPr lang="en-GB" sz="2200" dirty="0"/>
              <a:t>Uncertainties need to be provided to really compare the models!</a:t>
            </a:r>
          </a:p>
          <a:p>
            <a:pPr lvl="1"/>
            <a:r>
              <a:rPr lang="en-GB" sz="2200" dirty="0"/>
              <a:t>Influence of the solar spectrum </a:t>
            </a:r>
            <a:r>
              <a:rPr lang="en-GB" sz="2200" dirty="0">
                <a:solidFill>
                  <a:srgbClr val="00B0F0"/>
                </a:solidFill>
                <a:sym typeface="Wingdings" panose="05000000000000000000" pitchFamily="2" charset="2"/>
              </a:rPr>
              <a:t> what about comparing in reflectance?</a:t>
            </a:r>
          </a:p>
          <a:p>
            <a:pPr lvl="1"/>
            <a:r>
              <a:rPr lang="en-GB" sz="2200" dirty="0">
                <a:sym typeface="Wingdings" panose="05000000000000000000" pitchFamily="2" charset="2"/>
              </a:rPr>
              <a:t>Question about performing the assessment as a function of time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86024146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Workshop highlights - Instrument monitoring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4860" y="640080"/>
            <a:ext cx="11933066" cy="6217920"/>
          </a:xfrm>
        </p:spPr>
        <p:txBody>
          <a:bodyPr>
            <a:noAutofit/>
          </a:bodyPr>
          <a:lstStyle/>
          <a:p>
            <a:pPr marL="271463" indent="-271463"/>
            <a:r>
              <a:rPr lang="en-GB" sz="2000" dirty="0"/>
              <a:t>Presentations on:</a:t>
            </a:r>
          </a:p>
          <a:p>
            <a:pPr marL="857632" lvl="1" indent="-271463"/>
            <a:r>
              <a:rPr lang="en-GB" sz="2000" dirty="0"/>
              <a:t>SP model and how it is applied to GOSAT-2/CAI-2 </a:t>
            </a:r>
            <a:r>
              <a:rPr lang="en-GB" sz="2000" dirty="0">
                <a:sym typeface="Wingdings" panose="05000000000000000000" pitchFamily="2" charset="2"/>
              </a:rPr>
              <a:t> usable for multiple purposes (radiometric monitoring, </a:t>
            </a:r>
            <a:r>
              <a:rPr lang="en-GB" sz="2000" dirty="0"/>
              <a:t>MTF,  spectral modelling to support hyperspectral missions)</a:t>
            </a:r>
          </a:p>
          <a:p>
            <a:pPr marL="857632" lvl="1" indent="-271463"/>
            <a:r>
              <a:rPr lang="en-GB" sz="2000" dirty="0"/>
              <a:t>LEO and GEO sensors, including high resolution (Jilin-1) and new sensors (MTG/FCI and LI)</a:t>
            </a:r>
          </a:p>
          <a:p>
            <a:pPr marL="857632" lvl="1" indent="-271463"/>
            <a:r>
              <a:rPr lang="en-GB" sz="2000" dirty="0"/>
              <a:t>Massive amount of acquisitions by </a:t>
            </a:r>
            <a:r>
              <a:rPr lang="en-GB" sz="2000" dirty="0" err="1"/>
              <a:t>Himawari</a:t>
            </a:r>
            <a:r>
              <a:rPr lang="en-GB" sz="2000" dirty="0"/>
              <a:t> 8 and 9 (resp. 30000 and 4000 </a:t>
            </a:r>
            <a:r>
              <a:rPr lang="en-GB" sz="2000" dirty="0" err="1"/>
              <a:t>obs</a:t>
            </a:r>
            <a:r>
              <a:rPr lang="en-GB" sz="2000" dirty="0"/>
              <a:t> within usual phase interval)</a:t>
            </a:r>
          </a:p>
          <a:p>
            <a:pPr marL="857632" lvl="1" indent="-271463"/>
            <a:r>
              <a:rPr lang="en-GB" sz="2000" dirty="0"/>
              <a:t>Presentations on the OCO-2 and 3 lunar acquisitions </a:t>
            </a:r>
            <a:r>
              <a:rPr lang="en-GB" sz="2000" dirty="0">
                <a:sym typeface="Wingdings" panose="05000000000000000000" pitchFamily="2" charset="2"/>
              </a:rPr>
              <a:t> new in the context of the Lunar Calibration Workshop</a:t>
            </a:r>
            <a:r>
              <a:rPr lang="en-GB" sz="2000" dirty="0"/>
              <a:t> </a:t>
            </a:r>
          </a:p>
          <a:p>
            <a:pPr marL="271463" indent="-271463"/>
            <a:r>
              <a:rPr lang="en-GB" sz="2000" dirty="0"/>
              <a:t>“Usual suspects” = accurate determination of the oversampling, pixel solid angles, straylight, etc. </a:t>
            </a:r>
          </a:p>
          <a:p>
            <a:pPr marL="271463" indent="-271463"/>
            <a:r>
              <a:rPr lang="en-GB" sz="2000" dirty="0"/>
              <a:t>Need for the group to work on defining best practises</a:t>
            </a:r>
          </a:p>
          <a:p>
            <a:pPr marL="271463" indent="-271463"/>
            <a:r>
              <a:rPr lang="en-GB" sz="2000" dirty="0"/>
              <a:t>Models:</a:t>
            </a:r>
          </a:p>
          <a:p>
            <a:pPr marL="857632" lvl="1" indent="-271463"/>
            <a:r>
              <a:rPr lang="en-GB" sz="2000" dirty="0"/>
              <a:t>More models can be used for monitoring purposes (GIRO, LIME Toolbox [Q1 2024], SP, LESSSR)</a:t>
            </a:r>
          </a:p>
          <a:p>
            <a:pPr marL="857632" lvl="1" indent="-271463"/>
            <a:r>
              <a:rPr lang="en-GB" sz="2000" dirty="0"/>
              <a:t>Results to be analysed in view of the results of the inter-comparison exercise</a:t>
            </a:r>
          </a:p>
          <a:p>
            <a:pPr marL="857632" lvl="1" indent="-271463"/>
            <a:r>
              <a:rPr lang="en-GB" sz="2000" dirty="0"/>
              <a:t>Need to realign the solar irradiance spectra to TSIS HSRS (GSICS + IVOS new reference)</a:t>
            </a:r>
          </a:p>
          <a:p>
            <a:pPr marL="857632" lvl="1" indent="-271463"/>
            <a:r>
              <a:rPr lang="en-GB" sz="2000" dirty="0"/>
              <a:t>Need to develop a lunar polarisation model</a:t>
            </a:r>
          </a:p>
          <a:p>
            <a:pPr marL="271463" indent="-271463"/>
            <a:r>
              <a:rPr lang="en-GB" sz="2000" dirty="0"/>
              <a:t>Interesting discussion on the NOAA-20 VIIRS solar diffuser “recovery” </a:t>
            </a:r>
            <a:r>
              <a:rPr lang="en-GB" sz="2000" dirty="0">
                <a:sym typeface="Wingdings" panose="05000000000000000000" pitchFamily="2" charset="2"/>
              </a:rPr>
              <a:t> suspected to be linked to space weather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23262466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Workshop highlights -Thermal infrared and microwave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5053" y="803868"/>
            <a:ext cx="11892872" cy="5938576"/>
          </a:xfrm>
        </p:spPr>
        <p:txBody>
          <a:bodyPr>
            <a:noAutofit/>
          </a:bodyPr>
          <a:lstStyle/>
          <a:p>
            <a:r>
              <a:rPr lang="en-GB" sz="2600" dirty="0"/>
              <a:t>Numerous applications:</a:t>
            </a:r>
          </a:p>
          <a:p>
            <a:pPr lvl="1"/>
            <a:r>
              <a:rPr lang="en-GB" sz="2200" dirty="0"/>
              <a:t>Inter-calibration transfer target (requires model or similar </a:t>
            </a:r>
            <a:r>
              <a:rPr lang="en-GB" sz="2200" dirty="0" err="1"/>
              <a:t>obs</a:t>
            </a:r>
            <a:r>
              <a:rPr lang="en-GB" sz="2200" dirty="0"/>
              <a:t> conditions)</a:t>
            </a:r>
          </a:p>
          <a:p>
            <a:pPr lvl="1"/>
            <a:r>
              <a:rPr lang="en-GB" sz="2200" dirty="0"/>
              <a:t>Inter-band calibration (but requires spectral model)</a:t>
            </a:r>
          </a:p>
          <a:p>
            <a:pPr lvl="1"/>
            <a:r>
              <a:rPr lang="en-GB" sz="2200" dirty="0"/>
              <a:t>Long-term calibration monitoring, including detector monitoring (e.g. VIIRS)</a:t>
            </a:r>
          </a:p>
          <a:p>
            <a:pPr lvl="1"/>
            <a:r>
              <a:rPr lang="en-GB" sz="2200" dirty="0"/>
              <a:t>FOV/antenna pattern mapping (may require manoeuvres) </a:t>
            </a:r>
            <a:r>
              <a:rPr lang="en-GB" sz="2200" dirty="0">
                <a:solidFill>
                  <a:srgbClr val="00B0F0"/>
                </a:solidFill>
                <a:sym typeface="Wingdings" panose="05000000000000000000" pitchFamily="2" charset="2"/>
              </a:rPr>
              <a:t> accurate pointing</a:t>
            </a:r>
            <a:endParaRPr lang="en-GB" sz="2200" dirty="0">
              <a:solidFill>
                <a:srgbClr val="00B0F0"/>
              </a:solidFill>
            </a:endParaRPr>
          </a:p>
          <a:p>
            <a:r>
              <a:rPr lang="en-GB" sz="2600" dirty="0"/>
              <a:t>Targets such as Venus or Mercury = alternatives to the Moon</a:t>
            </a:r>
          </a:p>
          <a:p>
            <a:r>
              <a:rPr lang="en-GB" sz="2600" dirty="0"/>
              <a:t>Models </a:t>
            </a:r>
            <a:r>
              <a:rPr lang="en-GB" sz="2600" dirty="0">
                <a:solidFill>
                  <a:srgbClr val="00B0F0"/>
                </a:solidFill>
                <a:sym typeface="Wingdings" panose="05000000000000000000" pitchFamily="2" charset="2"/>
              </a:rPr>
              <a:t> major achievements </a:t>
            </a:r>
            <a:r>
              <a:rPr lang="en-GB" sz="2600" dirty="0" err="1">
                <a:solidFill>
                  <a:srgbClr val="00B0F0"/>
                </a:solidFill>
                <a:sym typeface="Wingdings" panose="05000000000000000000" pitchFamily="2" charset="2"/>
              </a:rPr>
              <a:t>wrt</a:t>
            </a:r>
            <a:r>
              <a:rPr lang="en-GB" sz="2600" dirty="0">
                <a:solidFill>
                  <a:srgbClr val="00B0F0"/>
                </a:solidFill>
                <a:sym typeface="Wingdings" panose="05000000000000000000" pitchFamily="2" charset="2"/>
              </a:rPr>
              <a:t> to past LCWS editions!</a:t>
            </a:r>
            <a:endParaRPr lang="en-GB" sz="2600" dirty="0">
              <a:solidFill>
                <a:srgbClr val="00B0F0"/>
              </a:solidFill>
            </a:endParaRPr>
          </a:p>
          <a:p>
            <a:pPr lvl="1"/>
            <a:r>
              <a:rPr lang="en-GB" sz="2200" dirty="0"/>
              <a:t>Thermo-Physical Models available for the Moon </a:t>
            </a:r>
            <a:r>
              <a:rPr lang="en-GB" sz="2200" dirty="0">
                <a:sym typeface="Wingdings" panose="05000000000000000000" pitchFamily="2" charset="2"/>
              </a:rPr>
              <a:t> radiance map of the Moon in the IR</a:t>
            </a:r>
          </a:p>
          <a:p>
            <a:pPr lvl="1"/>
            <a:r>
              <a:rPr lang="en-GB" sz="2200" dirty="0">
                <a:sym typeface="Wingdings" panose="05000000000000000000" pitchFamily="2" charset="2"/>
              </a:rPr>
              <a:t>Could be extended to the MW</a:t>
            </a:r>
          </a:p>
          <a:p>
            <a:pPr lvl="1"/>
            <a:r>
              <a:rPr lang="en-GB" sz="2200" dirty="0">
                <a:sym typeface="Wingdings" panose="05000000000000000000" pitchFamily="2" charset="2"/>
              </a:rPr>
              <a:t>Can also provide disk integrated irradiances</a:t>
            </a:r>
          </a:p>
          <a:p>
            <a:pPr lvl="1"/>
            <a:r>
              <a:rPr lang="en-GB" sz="2200" dirty="0">
                <a:sym typeface="Wingdings" panose="05000000000000000000" pitchFamily="2" charset="2"/>
              </a:rPr>
              <a:t>Question of the uncertainties </a:t>
            </a:r>
            <a:r>
              <a:rPr lang="en-GB" sz="2200" dirty="0" err="1">
                <a:sym typeface="Wingdings" panose="05000000000000000000" pitchFamily="2" charset="2"/>
              </a:rPr>
              <a:t>wrt</a:t>
            </a:r>
            <a:r>
              <a:rPr lang="en-GB" sz="2200" dirty="0">
                <a:sym typeface="Wingdings" panose="05000000000000000000" pitchFamily="2" charset="2"/>
              </a:rPr>
              <a:t> the needs (absolute / relative)</a:t>
            </a:r>
          </a:p>
          <a:p>
            <a:r>
              <a:rPr lang="en-GB" sz="2600" dirty="0">
                <a:sym typeface="Wingdings" panose="05000000000000000000" pitchFamily="2" charset="2"/>
              </a:rPr>
              <a:t>Question of the emissivity model, </a:t>
            </a:r>
            <a:r>
              <a:rPr lang="en-GB" sz="2600" dirty="0" err="1">
                <a:sym typeface="Wingdings" panose="05000000000000000000" pitchFamily="2" charset="2"/>
              </a:rPr>
              <a:t>libration</a:t>
            </a:r>
            <a:r>
              <a:rPr lang="en-GB" sz="2600" dirty="0">
                <a:sym typeface="Wingdings" panose="05000000000000000000" pitchFamily="2" charset="2"/>
              </a:rPr>
              <a:t> influence, etc. and how to validate the models</a:t>
            </a:r>
            <a:endParaRPr lang="en-GB" sz="2600" dirty="0"/>
          </a:p>
        </p:txBody>
      </p:sp>
      <p:sp>
        <p:nvSpPr>
          <p:cNvPr id="4" name="Right Brace 3"/>
          <p:cNvSpPr/>
          <p:nvPr/>
        </p:nvSpPr>
        <p:spPr bwMode="auto">
          <a:xfrm>
            <a:off x="9998110" y="1195755"/>
            <a:ext cx="351692" cy="1838848"/>
          </a:xfrm>
          <a:prstGeom prst="rightBrace">
            <a:avLst>
              <a:gd name="adj1" fmla="val 25476"/>
              <a:gd name="adj2" fmla="val 50000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28031" y="1611422"/>
            <a:ext cx="18639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0" kern="100" spc="-100" dirty="0">
                <a:solidFill>
                  <a:srgbClr val="FF0000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How to handle saturation?</a:t>
            </a:r>
          </a:p>
        </p:txBody>
      </p:sp>
    </p:spTree>
    <p:extLst>
      <p:ext uri="{BB962C8B-B14F-4D97-AF65-F5344CB8AC3E}">
        <p14:creationId xmlns:p14="http://schemas.microsoft.com/office/powerpoint/2010/main" val="307352142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Workshop highlights -Alternative usages of lunar imagery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95295" y="750608"/>
            <a:ext cx="11627339" cy="5991832"/>
          </a:xfrm>
        </p:spPr>
        <p:txBody>
          <a:bodyPr>
            <a:noAutofit/>
          </a:bodyPr>
          <a:lstStyle/>
          <a:p>
            <a:r>
              <a:rPr lang="en-GB" sz="2400" dirty="0"/>
              <a:t>Presentations on MTF + </a:t>
            </a:r>
            <a:r>
              <a:rPr lang="en-GB" sz="2400" dirty="0" err="1"/>
              <a:t>Straylight</a:t>
            </a:r>
            <a:r>
              <a:rPr lang="en-GB" sz="2400" dirty="0"/>
              <a:t> corrections + Skynet Network</a:t>
            </a:r>
          </a:p>
          <a:p>
            <a:r>
              <a:rPr lang="en-GB" sz="2400" dirty="0"/>
              <a:t>MTF: </a:t>
            </a:r>
          </a:p>
          <a:p>
            <a:pPr lvl="1"/>
            <a:r>
              <a:rPr lang="en-GB" sz="2200" dirty="0"/>
              <a:t>Review of several algorithms </a:t>
            </a:r>
            <a:r>
              <a:rPr lang="en-GB" sz="2200" dirty="0">
                <a:sym typeface="Wingdings" panose="05000000000000000000" pitchFamily="2" charset="2"/>
              </a:rPr>
              <a:t> choice of the fitting functions for the ESF is important for the assessment.</a:t>
            </a:r>
          </a:p>
          <a:p>
            <a:pPr lvl="1"/>
            <a:r>
              <a:rPr lang="en-GB" sz="2200" dirty="0">
                <a:sym typeface="Wingdings" panose="05000000000000000000" pitchFamily="2" charset="2"/>
              </a:rPr>
              <a:t>Exercise will continue</a:t>
            </a:r>
          </a:p>
          <a:p>
            <a:pPr lvl="1"/>
            <a:r>
              <a:rPr lang="en-GB" sz="2200" dirty="0">
                <a:sym typeface="Wingdings" panose="05000000000000000000" pitchFamily="2" charset="2"/>
              </a:rPr>
              <a:t>Definition of best practises still under discussion</a:t>
            </a:r>
          </a:p>
          <a:p>
            <a:r>
              <a:rPr lang="en-GB" sz="2400" dirty="0" err="1"/>
              <a:t>Straylight</a:t>
            </a:r>
            <a:r>
              <a:rPr lang="en-GB" sz="2400" dirty="0"/>
              <a:t>:</a:t>
            </a:r>
          </a:p>
          <a:p>
            <a:pPr lvl="1"/>
            <a:r>
              <a:rPr lang="en-GB" sz="2200" dirty="0"/>
              <a:t>How to account for </a:t>
            </a:r>
            <a:r>
              <a:rPr lang="en-GB" sz="2200" dirty="0" err="1"/>
              <a:t>straylight</a:t>
            </a:r>
            <a:r>
              <a:rPr lang="en-GB" sz="2200" dirty="0"/>
              <a:t> when assessment radiometric performance (e.g. ABI RSV)?</a:t>
            </a:r>
          </a:p>
          <a:p>
            <a:r>
              <a:rPr lang="en-GB" sz="2400" dirty="0"/>
              <a:t>Skynet Network</a:t>
            </a:r>
          </a:p>
          <a:p>
            <a:pPr lvl="1"/>
            <a:r>
              <a:rPr lang="en-GB" sz="2200" dirty="0"/>
              <a:t>Aerosol retrieval at night using the lunar irradiance as </a:t>
            </a:r>
            <a:r>
              <a:rPr lang="en-GB" sz="2200" dirty="0" err="1"/>
              <a:t>exo</a:t>
            </a:r>
            <a:r>
              <a:rPr lang="en-GB" sz="2200" dirty="0"/>
              <a:t>-atmospheric source</a:t>
            </a:r>
          </a:p>
          <a:p>
            <a:pPr lvl="1"/>
            <a:r>
              <a:rPr lang="en-GB" sz="2200" dirty="0"/>
              <a:t>Large network that could be used in the context of model development</a:t>
            </a:r>
          </a:p>
          <a:p>
            <a:pPr lvl="1"/>
            <a:r>
              <a:rPr lang="en-GB" sz="2200" dirty="0"/>
              <a:t>How can capitalise on such dataset?</a:t>
            </a:r>
          </a:p>
          <a:p>
            <a:pPr lvl="1"/>
            <a:r>
              <a:rPr lang="en-GB" sz="2200" dirty="0"/>
              <a:t>How can we collect the various sources of information in general </a:t>
            </a:r>
            <a:r>
              <a:rPr lang="en-GB" sz="2200" dirty="0">
                <a:sym typeface="Wingdings" panose="05000000000000000000" pitchFamily="2" charset="2"/>
              </a:rPr>
              <a:t> Recommendation on GDWG 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04149633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Applications Template">
  <a:themeElements>
    <a:clrScheme name="EUMETSAT 2021 Colours">
      <a:dk1>
        <a:srgbClr val="FFFFFF"/>
      </a:dk1>
      <a:lt1>
        <a:srgbClr val="00205B"/>
      </a:lt1>
      <a:dk2>
        <a:srgbClr val="38484E"/>
      </a:dk2>
      <a:lt2>
        <a:srgbClr val="5B7F95"/>
      </a:lt2>
      <a:accent1>
        <a:srgbClr val="00B5E2"/>
      </a:accent1>
      <a:accent2>
        <a:srgbClr val="EAAA00"/>
      </a:accent2>
      <a:accent3>
        <a:srgbClr val="00B2A9"/>
      </a:accent3>
      <a:accent4>
        <a:srgbClr val="FE5000"/>
      </a:accent4>
      <a:accent5>
        <a:srgbClr val="7C7FAB"/>
      </a:accent5>
      <a:accent6>
        <a:srgbClr val="D6D2C4"/>
      </a:accent6>
      <a:hlink>
        <a:srgbClr val="C5B9AC"/>
      </a:hlink>
      <a:folHlink>
        <a:srgbClr val="968C83"/>
      </a:folHlink>
    </a:clrScheme>
    <a:fontScheme name="EUMETSAT">
      <a:majorFont>
        <a:latin typeface="Bahnschrift SemiLight"/>
        <a:ea typeface=""/>
        <a:cs typeface=""/>
      </a:majorFont>
      <a:minorFont>
        <a:latin typeface="Bahnschrif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600" b="0" kern="100" spc="-100" dirty="0" err="1" smtClean="0">
            <a:solidFill>
              <a:schemeClr val="tx2"/>
            </a:solidFill>
            <a:latin typeface="Bahnschrift Light" panose="020B0502040204020203" pitchFamily="34" charset="0"/>
            <a:ea typeface="Roboto" panose="02000000000000000000" pitchFamily="2" charset="0"/>
          </a:defRPr>
        </a:defPPr>
      </a:lstStyle>
    </a:tx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 Landscape Template (Applications)" id="{D785BFDD-2E5B-4C55-920E-06CEA1B1407C}" vid="{68D8182D-4241-4F8F-9547-816F8DFF900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Landscape Template (Applications) (7)</Template>
  <TotalTime>7099</TotalTime>
  <Words>1762</Words>
  <Application>Microsoft Office PowerPoint</Application>
  <PresentationFormat>Widescreen</PresentationFormat>
  <Paragraphs>182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Arial</vt:lpstr>
      <vt:lpstr>Bahnschrift Light</vt:lpstr>
      <vt:lpstr>Bahnschrift SemiBold</vt:lpstr>
      <vt:lpstr>Bahnschrift SemiLight</vt:lpstr>
      <vt:lpstr>Century Gothic</vt:lpstr>
      <vt:lpstr>Helvetica</vt:lpstr>
      <vt:lpstr>Roboto</vt:lpstr>
      <vt:lpstr>Roboto Light</vt:lpstr>
      <vt:lpstr>Roboto Medium</vt:lpstr>
      <vt:lpstr>Symbol</vt:lpstr>
      <vt:lpstr>Tahoma</vt:lpstr>
      <vt:lpstr>Times New Roman</vt:lpstr>
      <vt:lpstr>Wingdings</vt:lpstr>
      <vt:lpstr>1_Applications Template</vt:lpstr>
      <vt:lpstr>PowerPoint Presentation</vt:lpstr>
      <vt:lpstr>Previous Workshops</vt:lpstr>
      <vt:lpstr>4th GSICS / IVOS Lunar Calibration Workshop</vt:lpstr>
      <vt:lpstr>Workshop highlights</vt:lpstr>
      <vt:lpstr>Workshop highlights - Lunar measurements (for model derivation)</vt:lpstr>
      <vt:lpstr>Workshop highlights - Lunar models and their development</vt:lpstr>
      <vt:lpstr>Workshop highlights - Instrument monitoring</vt:lpstr>
      <vt:lpstr>Workshop highlights -Thermal infrared and microwave</vt:lpstr>
      <vt:lpstr>Workshop highlights -Alternative usages of lunar imagery</vt:lpstr>
      <vt:lpstr>Workshop highlights</vt:lpstr>
      <vt:lpstr>Workshop highlights</vt:lpstr>
      <vt:lpstr>Not discussed at the LCWS</vt:lpstr>
      <vt:lpstr>Decisions</vt:lpstr>
      <vt:lpstr>Actions</vt:lpstr>
      <vt:lpstr>Actions</vt:lpstr>
      <vt:lpstr>Recommendations</vt:lpstr>
      <vt:lpstr>Recommendations</vt:lpstr>
      <vt:lpstr>Conclusions and way forward</vt:lpstr>
      <vt:lpstr>PowerPoint Presentation</vt:lpstr>
    </vt:vector>
  </TitlesOfParts>
  <Company>EUMETSAT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Sebastien Wagner</dc:creator>
  <cp:lastModifiedBy>Sebastien Wagner</cp:lastModifiedBy>
  <cp:revision>352</cp:revision>
  <cp:lastPrinted>2006-03-06T14:11:17Z</cp:lastPrinted>
  <dcterms:created xsi:type="dcterms:W3CDTF">2023-02-01T10:02:06Z</dcterms:created>
  <dcterms:modified xsi:type="dcterms:W3CDTF">2024-03-08T11:20:04Z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M_DOCNUM">
    <vt:lpwstr>1392298</vt:lpwstr>
  </property>
  <property fmtid="{D5CDD505-2E9C-101B-9397-08002B2CF9AE}" pid="3" name="DM_DOCNAME">
    <vt:lpwstr>Outcome of the 4th Lunar Calibration Workshop - December 2023</vt:lpwstr>
  </property>
  <property fmtid="{D5CDD505-2E9C-101B-9397-08002B2CF9AE}" pid="4" name="DM_AUTHOR">
    <vt:lpwstr>Sebastien Wagner</vt:lpwstr>
  </property>
  <property fmtid="{D5CDD505-2E9C-101B-9397-08002B2CF9AE}" pid="5" name="DM_E_DOC_NO">
    <vt:lpwstr>EUM/RSP/VWG/23/1392298</vt:lpwstr>
  </property>
  <property fmtid="{D5CDD505-2E9C-101B-9397-08002B2CF9AE}" pid="6" name="DM_E_VER_NO">
    <vt:lpwstr>1 Draft</vt:lpwstr>
  </property>
  <property fmtid="{D5CDD505-2E9C-101B-9397-08002B2CF9AE}" pid="7" name="DM_E_ISS_DATE">
    <vt:lpwstr>20 December 2023</vt:lpwstr>
  </property>
  <property fmtid="{D5CDD505-2E9C-101B-9397-08002B2CF9AE}" pid="8" name="DM_E_FROM_PERS2">
    <vt:lpwstr/>
  </property>
  <property fmtid="{D5CDD505-2E9C-101B-9397-08002B2CF9AE}" pid="9" name="DM_E_CONFID">
    <vt:lpwstr/>
  </property>
  <property fmtid="{D5CDD505-2E9C-101B-9397-08002B2CF9AE}" pid="10" name="DM_E_WBS_CODE">
    <vt:lpwstr/>
  </property>
  <property fmtid="{D5CDD505-2E9C-101B-9397-08002B2CF9AE}" pid="11" name="DM_E_DISTRIB">
    <vt:lpwstr/>
  </property>
  <property fmtid="{D5CDD505-2E9C-101B-9397-08002B2CF9AE}" pid="12" name="DIGITAL_SIGNATURE">
    <vt:lpwstr/>
  </property>
</Properties>
</file>