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305" r:id="rId3"/>
    <p:sldId id="271" r:id="rId4"/>
    <p:sldId id="303" r:id="rId5"/>
    <p:sldId id="282" r:id="rId6"/>
    <p:sldId id="291" r:id="rId7"/>
    <p:sldId id="301" r:id="rId8"/>
    <p:sldId id="287" r:id="rId9"/>
    <p:sldId id="294" r:id="rId10"/>
    <p:sldId id="297" r:id="rId11"/>
    <p:sldId id="289" r:id="rId12"/>
    <p:sldId id="281" r:id="rId13"/>
    <p:sldId id="260" r:id="rId14"/>
    <p:sldId id="292" r:id="rId15"/>
    <p:sldId id="280" r:id="rId16"/>
    <p:sldId id="300" r:id="rId17"/>
    <p:sldId id="302" r:id="rId18"/>
    <p:sldId id="278" r:id="rId19"/>
    <p:sldId id="304" r:id="rId20"/>
    <p:sldId id="306" r:id="rId21"/>
    <p:sldId id="298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8F04-D79D-4E99-A1D5-3C2E24DC8EE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3DC5-E385-4590-A0DF-F0589786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C691-C5DA-4FA0-AE9D-BAB85F1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C1190-E8D3-4C64-8610-A0A7CEB4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5254E-9CA7-4B98-A26D-D85CED67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8698-328E-4F1F-8913-71CBFB1C7AE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62ACD-988A-4D42-B165-4771CF2C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AE3A-EF65-4E5F-865E-4A8B3D48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767E-06A2-41AD-B689-8F3178D2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2BF77-25DD-46C4-8C4F-A94FC46C5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1F113-8392-4FE3-873B-AE83F438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BF2E-44A9-4E34-B4CE-0600344FBBC2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25546-BB00-45D8-B7BC-606B3001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C1C4A-368B-43CA-AC6A-C3BB3AFC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9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1A801-F5FF-4F4F-AE8F-85DE23EF4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AD810-7CF9-45DF-B024-3516D316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866A8-38C9-48E6-B6DA-AA02D911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8357-4599-42D1-9B49-999E1720612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EBEDB-EBB9-46AA-992E-A7AB0C77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D4E49-CF8E-4043-83AC-A1291E6E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6B4B-48BC-4567-8DC3-F696DA1A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144000" cy="93078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5F3D-7771-4504-AD77-FB87464C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49174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68032-98FD-4E8A-99F2-ECE78F0C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25127-8706-41E1-A73E-54452181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73D07-3FDE-4C7A-96F8-1189A416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5A54-DB59-4B6B-B13A-72EB115D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A0FE6-F974-437D-8453-2A536ED4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52697-2E6C-4AA3-A319-B593A6C6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EC75-1B31-4840-B70B-A25D189DE427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D913-611C-4FB7-943C-1D5B0685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1EAEC-6A55-4C71-8228-4C0311FB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3AFF-2774-43BD-ACD2-85838F57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FE8D1-A81A-4A8D-BB08-44B5E0E2B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8AADE-75FE-43DC-8707-F9AD10148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DBBD7-4CD9-485E-BE08-BA1097B5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F7D9-CB98-4176-9031-A6FC9E6B3369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92224-47A7-4C22-99F5-853F40C5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3EEBC-B2DA-444F-AB89-61E158B3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B7B1-F435-4ED4-BE5A-90EDA8DF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D37A6-0785-42BD-B919-7B253308F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0AC16-E593-47DB-8861-33BE46D33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B1A78-2D29-45FA-93BB-12CA0F954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B1E10-26E9-4966-9F13-B28962109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49C53-8D68-4CB9-9D68-87E830B5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5CD7-42E8-4291-A24B-A2FBE826F1C9}" type="datetime1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0B173-3BA7-43C9-9E6D-0518F2B6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8A94E-A0A8-4441-B191-CA73C6D0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4179-6DC4-4F37-95B4-7BF5C4A3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7965C-87B4-41A7-BA3D-034F70BB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BB8E-60BA-4C88-B885-794CC76A1FC0}" type="datetime1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C9CCC-8670-4501-999E-37497396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68187-D8F4-4317-9BD9-AD8112DE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7CEED-C8CA-43FA-90C7-02C80C31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8EA-BAB9-4A4D-88C7-4B379CCBAAE5}" type="datetime1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50847-D63C-4231-8E37-B2F2D15F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B5DCB-AA03-44E2-9993-8D83F016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5079-F061-4B8A-96EE-53365757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EC3D-5C0D-41B8-906B-456B6BB1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2705E-8F6A-481D-B0E6-559C62629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ADAF1-B6D5-43FF-96A4-ED656871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75DE-3C04-42BF-A553-CDF8C047E8A0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04E07-C621-4DFD-B05E-FDCF8089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7EBAD-C4E3-435A-8ACF-3ABCA5AF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5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8F3D-7B9A-4692-B7F0-90284067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92F2D-BB10-42DD-8966-B53E60911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7481B-80F0-4D88-BB76-A131FBBD0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B70F4-C9A1-4781-AA4C-E5BF5D6C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9E39-328F-48C1-A5D1-BD0DC06103E5}" type="datetime1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8F44C-A053-48F2-86E5-9557F011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F0A16-EC9F-4D27-B4B5-FE30EA53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1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4DD91-AEB3-4C19-8743-2A01FA70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2" y="215647"/>
            <a:ext cx="10515600" cy="930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A8F4B-C44D-441D-996F-FE3DFF9D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8294"/>
            <a:ext cx="10515600" cy="483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EADC-6079-4F8A-8AA2-579592199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F019-3C70-4D88-B53E-2FF75E51F2CC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C630-92E0-4C33-8AB2-1B73C94EE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8991" y="6356350"/>
            <a:ext cx="4344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GSICS Annual Meeting, 11-15 March 2024, Darmstadt, Germany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A37D0-C808-4E53-A0C5-98205A3CF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5881-C158-4B06-BD2C-C397BECA99DD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Logos &lt; Development &lt; GSICS Wiki">
            <a:extLst>
              <a:ext uri="{FF2B5EF4-FFF2-40B4-BE49-F238E27FC236}">
                <a16:creationId xmlns:a16="http://schemas.microsoft.com/office/drawing/2014/main" id="{0AB76403-8AA0-44D2-991A-2B7D613A7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97" y="185740"/>
            <a:ext cx="2048821" cy="8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230706" TargetMode="External"/><Relationship Id="rId2" Type="http://schemas.openxmlformats.org/officeDocument/2006/relationships/hyperlink" Target="http://gsics.atmos.umd.edu/bin/view/Development/202305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gsics.atmos.umd.edu/bin/view/Development/20231102" TargetMode="External"/><Relationship Id="rId4" Type="http://schemas.openxmlformats.org/officeDocument/2006/relationships/hyperlink" Target="http://gsics.atmos.umd.edu/bin/view/Development/20230907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AnnualMeeting20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tpi.eventsair.com/pre-flight-calibration-workshop/" TargetMode="External"/><Relationship Id="rId2" Type="http://schemas.openxmlformats.org/officeDocument/2006/relationships/hyperlink" Target="http://gsics.atmos.umd.edu/bin/view/Development/LunarCalibrationWS20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pi.eventsair.com/pre-flight-calibration-worksho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66F5-98EA-4C54-ADC3-73EAEA0E3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087" y="1054422"/>
            <a:ext cx="9144000" cy="887021"/>
          </a:xfrm>
        </p:spPr>
        <p:txBody>
          <a:bodyPr/>
          <a:lstStyle/>
          <a:p>
            <a:r>
              <a:rPr lang="en-US" b="1" dirty="0"/>
              <a:t>GRWG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40378-32C4-4634-ADA8-D01F1AB4C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87" y="2847667"/>
            <a:ext cx="9144000" cy="149494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Fangfang Yu, GRWG Chair</a:t>
            </a:r>
          </a:p>
          <a:p>
            <a:endParaRPr lang="en-US" dirty="0"/>
          </a:p>
          <a:p>
            <a:r>
              <a:rPr lang="en-US" dirty="0"/>
              <a:t>03/11/2024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15A0F-51E8-4395-AC1F-9198CE9D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32CE-CD40-4AE2-A237-EE69FDC3D635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B38CB-E1C4-4301-BBCB-38574D57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609D0-F358-40C9-A262-A5D454E0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New G-SOS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of a new G-SOS report template </a:t>
            </a:r>
          </a:p>
          <a:p>
            <a:pPr lvl="1"/>
            <a:r>
              <a:rPr lang="en-US" dirty="0"/>
              <a:t>Moving from PowerPoint to document format</a:t>
            </a:r>
          </a:p>
          <a:p>
            <a:pPr lvl="1"/>
            <a:r>
              <a:rPr lang="en-US" dirty="0"/>
              <a:t>Including of key monitoring parameters with summary</a:t>
            </a:r>
          </a:p>
          <a:p>
            <a:pPr lvl="1"/>
            <a:r>
              <a:rPr lang="en-US" dirty="0"/>
              <a:t>Incorporating new content</a:t>
            </a:r>
          </a:p>
          <a:p>
            <a:pPr lvl="1"/>
            <a:endParaRPr lang="en-US" dirty="0"/>
          </a:p>
          <a:p>
            <a:r>
              <a:rPr lang="en-US" dirty="0"/>
              <a:t>More discussions in this meeting (by T. </a:t>
            </a:r>
            <a:r>
              <a:rPr lang="en-US" dirty="0" err="1"/>
              <a:t>Hewison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Monday afternoon, plenary session</a:t>
            </a:r>
          </a:p>
          <a:p>
            <a:pPr lvl="1"/>
            <a:r>
              <a:rPr lang="en-US" dirty="0"/>
              <a:t>Wednesday in the IR and GDWG breakout sessions</a:t>
            </a:r>
          </a:p>
          <a:p>
            <a:pPr lvl="1"/>
            <a:r>
              <a:rPr lang="en-US" dirty="0"/>
              <a:t>Thursday morning in the VNIR breakout session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38" y="136525"/>
            <a:ext cx="9869101" cy="930780"/>
          </a:xfrm>
        </p:spPr>
        <p:txBody>
          <a:bodyPr>
            <a:normAutofit fontScale="90000"/>
          </a:bodyPr>
          <a:lstStyle/>
          <a:p>
            <a:r>
              <a:rPr lang="en-US" dirty="0"/>
              <a:t>A New GSICS Deliverable is Forthcoming -  LSICS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7116831" cy="50881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Lunar Spectral Irradiance Calibration System (LSICS) </a:t>
            </a:r>
          </a:p>
          <a:p>
            <a:pPr lvl="1"/>
            <a:r>
              <a:rPr lang="en-US" dirty="0"/>
              <a:t>Operational system to generate reference irradiance for lunar measurements. </a:t>
            </a:r>
          </a:p>
          <a:p>
            <a:r>
              <a:rPr lang="en-US" dirty="0"/>
              <a:t>Features of LSICS</a:t>
            </a:r>
          </a:p>
          <a:p>
            <a:pPr lvl="1"/>
            <a:r>
              <a:rPr lang="en-US" dirty="0"/>
              <a:t>LSICS will utilize a module-based framework with open source code (Python)</a:t>
            </a:r>
          </a:p>
          <a:p>
            <a:pPr lvl="1"/>
            <a:r>
              <a:rPr lang="en-US" dirty="0"/>
              <a:t>SLIM, expected to the first LSICS lunar irradiance model implemented, aims to succeed GIRO</a:t>
            </a:r>
          </a:p>
          <a:p>
            <a:r>
              <a:rPr lang="en-US" dirty="0"/>
              <a:t>Community and Support</a:t>
            </a:r>
          </a:p>
          <a:p>
            <a:pPr lvl="1"/>
            <a:r>
              <a:rPr lang="en-US" dirty="0"/>
              <a:t>Proposed by T. Stone (USGS) in the 2023 annual meeting and received community endorsement</a:t>
            </a:r>
          </a:p>
          <a:p>
            <a:pPr lvl="1"/>
            <a:r>
              <a:rPr lang="en-US" dirty="0"/>
              <a:t>Implementation receives support from NOAA, with significant contributions from EUMETSAT, ESS, NIST and USGS etc. </a:t>
            </a:r>
          </a:p>
          <a:p>
            <a:pPr lvl="1"/>
            <a:r>
              <a:rPr lang="en-US" dirty="0"/>
              <a:t>Chaired by T. Stone (USGS) and F. Yu (UMD@NOAA)</a:t>
            </a:r>
          </a:p>
          <a:p>
            <a:r>
              <a:rPr lang="en-US" dirty="0"/>
              <a:t>Discussions and report in this annual meeting:</a:t>
            </a:r>
          </a:p>
          <a:p>
            <a:pPr lvl="1"/>
            <a:r>
              <a:rPr lang="en-US" dirty="0"/>
              <a:t>T. Stone and S. Wagner in the mini-conference this morning</a:t>
            </a:r>
          </a:p>
          <a:p>
            <a:pPr lvl="1"/>
            <a:r>
              <a:rPr lang="en-US" dirty="0"/>
              <a:t>VNIR subgroup talks on Tuesday afternoon, chaired by T. Stone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BE045-F23E-4DF5-AB65-48EAE1D4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931672"/>
            <a:ext cx="3855198" cy="2485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887FE8-3430-4815-A418-7C54A31C18E6}"/>
              </a:ext>
            </a:extLst>
          </p:cNvPr>
          <p:cNvSpPr txBox="1"/>
          <p:nvPr/>
        </p:nvSpPr>
        <p:spPr>
          <a:xfrm>
            <a:off x="9377389" y="5497640"/>
            <a:ext cx="1314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 "/>
              </a:rPr>
              <a:t>T. Stone (2023)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E9292C-9AA0-4819-BDF5-BA7B14D0D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527" y="1141292"/>
            <a:ext cx="1388025" cy="14087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D2ADC2-B33E-44D3-BCC8-D1B12464DDA6}"/>
              </a:ext>
            </a:extLst>
          </p:cNvPr>
          <p:cNvSpPr txBox="1"/>
          <p:nvPr/>
        </p:nvSpPr>
        <p:spPr>
          <a:xfrm>
            <a:off x="9271956" y="2550017"/>
            <a:ext cx="9845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 "/>
              </a:rPr>
              <a:t>GOES-16 ABI Moon</a:t>
            </a:r>
          </a:p>
        </p:txBody>
      </p:sp>
    </p:spTree>
    <p:extLst>
      <p:ext uri="{BB962C8B-B14F-4D97-AF65-F5344CB8AC3E}">
        <p14:creationId xmlns:p14="http://schemas.microsoft.com/office/powerpoint/2010/main" val="88432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of Chairpersons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GRWG Chairs</a:t>
            </a:r>
          </a:p>
          <a:p>
            <a:pPr lvl="1"/>
            <a:r>
              <a:rPr lang="en-US" dirty="0"/>
              <a:t>Mounir </a:t>
            </a:r>
            <a:r>
              <a:rPr lang="en-US" dirty="0" err="1"/>
              <a:t>Lekouara</a:t>
            </a:r>
            <a:r>
              <a:rPr lang="en-US" dirty="0"/>
              <a:t> (EUMETSAT): 2024 –</a:t>
            </a:r>
          </a:p>
          <a:p>
            <a:pPr lvl="1"/>
            <a:r>
              <a:rPr lang="en-US" dirty="0"/>
              <a:t>Fangfang Yu (UMD@NOAA) will step down from the sitting chair position after the 2024 annual/EP joint meeting</a:t>
            </a:r>
          </a:p>
          <a:p>
            <a:r>
              <a:rPr lang="en-US" dirty="0"/>
              <a:t>Space-Weather (</a:t>
            </a:r>
            <a:r>
              <a:rPr lang="en-US" dirty="0" err="1"/>
              <a:t>SWx</a:t>
            </a:r>
            <a:r>
              <a:rPr lang="en-US" dirty="0"/>
              <a:t>) Subgroup</a:t>
            </a:r>
          </a:p>
          <a:p>
            <a:pPr lvl="1"/>
            <a:r>
              <a:rPr lang="en-US" dirty="0"/>
              <a:t>Tsutomu </a:t>
            </a:r>
            <a:r>
              <a:rPr lang="en-US" dirty="0" err="1"/>
              <a:t>Nagatsuma</a:t>
            </a:r>
            <a:r>
              <a:rPr lang="en-US" dirty="0"/>
              <a:t> (NICT): the first SW subgroup chair, after his interim term in 2022</a:t>
            </a:r>
          </a:p>
          <a:p>
            <a:r>
              <a:rPr lang="en-US" dirty="0"/>
              <a:t>Microwave (MW) subgroup</a:t>
            </a:r>
          </a:p>
          <a:p>
            <a:pPr lvl="1"/>
            <a:r>
              <a:rPr lang="en-US" dirty="0"/>
              <a:t>New elected co-chairs: Flavio Iturbide (NOAA) and </a:t>
            </a:r>
            <a:r>
              <a:rPr lang="en-US" dirty="0" err="1"/>
              <a:t>Shengli</a:t>
            </a:r>
            <a:r>
              <a:rPr lang="en-US" dirty="0"/>
              <a:t> Wu (CMA), 2023 -</a:t>
            </a:r>
          </a:p>
          <a:p>
            <a:pPr lvl="1"/>
            <a:r>
              <a:rPr lang="en-US" dirty="0" err="1"/>
              <a:t>Quanhua</a:t>
            </a:r>
            <a:r>
              <a:rPr lang="en-US" dirty="0"/>
              <a:t> “Mark” Liu (NOAA) and </a:t>
            </a:r>
            <a:r>
              <a:rPr lang="en-US" dirty="0" err="1"/>
              <a:t>Qifeng</a:t>
            </a:r>
            <a:r>
              <a:rPr lang="en-US" dirty="0"/>
              <a:t> Lu (CMA): stepped down in 2023</a:t>
            </a:r>
          </a:p>
          <a:p>
            <a:r>
              <a:rPr lang="en-US" dirty="0"/>
              <a:t>Infrared (IR) subgroup</a:t>
            </a:r>
          </a:p>
          <a:p>
            <a:pPr lvl="1"/>
            <a:r>
              <a:rPr lang="en-US" dirty="0" err="1"/>
              <a:t>Chengli</a:t>
            </a:r>
            <a:r>
              <a:rPr lang="en-US" dirty="0"/>
              <a:t> Qi (CMA): candidate for the incoming IR subgroup chair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1981201" y="221456"/>
            <a:ext cx="7678479" cy="1020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366092"/>
              </a:buClr>
              <a:buSzPts val="3600"/>
            </a:pPr>
            <a:r>
              <a:rPr lang="en-US" dirty="0"/>
              <a:t>A New GRWG Subgroup Is Coming</a:t>
            </a:r>
            <a:endParaRPr dirty="0"/>
          </a:p>
        </p:txBody>
      </p:sp>
      <p:sp>
        <p:nvSpPr>
          <p:cNvPr id="132" name="Google Shape;132;p6"/>
          <p:cNvSpPr txBox="1">
            <a:spLocks noGrp="1"/>
          </p:cNvSpPr>
          <p:nvPr>
            <p:ph type="ftr" idx="11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400"/>
            </a:pPr>
            <a:r>
              <a:rPr lang="en-US">
                <a:solidFill>
                  <a:srgbClr val="000000"/>
                </a:solidFill>
              </a:rPr>
              <a:t>GSICS-EP-23, Tokyo Japan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3" name="Google Shape;133;p6"/>
          <p:cNvSpPr txBox="1">
            <a:spLocks noGrp="1"/>
          </p:cNvSpPr>
          <p:nvPr>
            <p:ph type="sldNum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ts val="1200"/>
              </a:pPr>
              <a:t>13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4890528" y="1242218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C0E498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920438" y="1268231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GSICS Exec Panel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3313975" y="2130359"/>
            <a:ext cx="2342432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3B649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8" name="Google Shape;138;p6"/>
          <p:cNvSpPr/>
          <p:nvPr/>
        </p:nvSpPr>
        <p:spPr>
          <a:xfrm>
            <a:off x="2548097" y="2485615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2578006" y="2511628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GSICS Coordination Centre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5603838" y="2130359"/>
            <a:ext cx="105136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25400" cap="flat" cmpd="sng">
            <a:solidFill>
              <a:srgbClr val="3B649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1" name="Google Shape;141;p6"/>
          <p:cNvSpPr/>
          <p:nvPr/>
        </p:nvSpPr>
        <p:spPr>
          <a:xfrm>
            <a:off x="4401091" y="2485615"/>
            <a:ext cx="2653390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4401091" y="2511628"/>
            <a:ext cx="2653390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GSICS Research Working 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Fangfang Yu (UMD@NOAA)</a:t>
            </a: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Incoming Chia: Mounir </a:t>
            </a:r>
            <a:r>
              <a:rPr lang="en-US" sz="1200" b="1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Lekouara</a:t>
            </a:r>
            <a:r>
              <a:rPr lang="en-US" sz="12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(EUM</a:t>
            </a:r>
            <a:r>
              <a:rPr lang="en-US" sz="12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)</a:t>
            </a:r>
            <a:endParaRPr sz="12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673838" y="3373755"/>
            <a:ext cx="3982568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4" name="Google Shape;144;p6"/>
          <p:cNvSpPr/>
          <p:nvPr/>
        </p:nvSpPr>
        <p:spPr>
          <a:xfrm>
            <a:off x="907960" y="3729011"/>
            <a:ext cx="1531757" cy="919189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938915" y="3755933"/>
            <a:ext cx="1469847" cy="86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Space Weather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rgbClr val="FF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Tsutomu 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Nagatsuma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(NICT)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3665122" y="3373755"/>
            <a:ext cx="1991284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7" name="Google Shape;147;p6"/>
          <p:cNvSpPr/>
          <p:nvPr/>
        </p:nvSpPr>
        <p:spPr>
          <a:xfrm>
            <a:off x="2899244" y="3729011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2929153" y="3755024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UVN Spectrometer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Lawrence Flynn (NOAA)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5603838" y="3373755"/>
            <a:ext cx="105136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0" name="Google Shape;150;p6"/>
          <p:cNvSpPr/>
          <p:nvPr/>
        </p:nvSpPr>
        <p:spPr>
          <a:xfrm>
            <a:off x="4890528" y="3729011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4920438" y="3755024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VIS/NIR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David 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Doelling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(NASA)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5656407" y="3373755"/>
            <a:ext cx="2134043" cy="3552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" name="Google Shape;153;p6"/>
          <p:cNvSpPr/>
          <p:nvPr/>
        </p:nvSpPr>
        <p:spPr>
          <a:xfrm>
            <a:off x="7024571" y="3729002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7054481" y="3755015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IR </a:t>
            </a:r>
            <a:b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Chair: 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Likun</a:t>
            </a: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Wang (NOAA)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5656407" y="3373755"/>
            <a:ext cx="3982568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4674AA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6" name="Google Shape;156;p6"/>
          <p:cNvSpPr/>
          <p:nvPr/>
        </p:nvSpPr>
        <p:spPr>
          <a:xfrm>
            <a:off x="8873096" y="3729011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8903006" y="3755024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MW Sub-Group</a:t>
            </a:r>
            <a:endParaRPr sz="1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315"/>
              </a:spcBef>
              <a:buClr>
                <a:schemeClr val="dk1"/>
              </a:buClr>
              <a:buSzPts val="900"/>
            </a:pPr>
            <a:r>
              <a:rPr lang="en-US" sz="11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Co-chairs: </a:t>
            </a:r>
            <a:r>
              <a:rPr lang="en-US" sz="11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Shengli</a:t>
            </a:r>
            <a:r>
              <a:rPr lang="en-US" sz="11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Wu(CMA)</a:t>
            </a:r>
            <a:endParaRPr lang="en-US" sz="1100" dirty="0">
              <a:solidFill>
                <a:srgbClr val="FF0000"/>
              </a:solidFill>
              <a:ea typeface="Calibri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315"/>
              </a:spcBef>
              <a:buClr>
                <a:schemeClr val="dk1"/>
              </a:buClr>
              <a:buSzPts val="900"/>
            </a:pPr>
            <a:r>
              <a:rPr lang="en-US" sz="1100" b="1" dirty="0">
                <a:solidFill>
                  <a:srgbClr val="FF0000"/>
                </a:solidFill>
                <a:ea typeface="Calibri"/>
                <a:cs typeface="Arial"/>
                <a:sym typeface="Arial"/>
              </a:rPr>
              <a:t>Flavio Iturbide</a:t>
            </a:r>
            <a:r>
              <a:rPr lang="en-US" sz="11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(NOAA</a:t>
            </a:r>
            <a:r>
              <a:rPr lang="en-US" sz="11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endParaRPr sz="11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5656407" y="2130359"/>
            <a:ext cx="2342432" cy="3552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3B649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9" name="Google Shape;159;p6"/>
          <p:cNvSpPr/>
          <p:nvPr/>
        </p:nvSpPr>
        <p:spPr>
          <a:xfrm>
            <a:off x="7232960" y="2485615"/>
            <a:ext cx="1531757" cy="888140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7262869" y="2511628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GSICS Data Working Group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6865580" y="5468202"/>
            <a:ext cx="4152296" cy="80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A new subgroup is being developed using the Moon and extra-terrestrial targets as the reference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50;p6">
            <a:extLst>
              <a:ext uri="{FF2B5EF4-FFF2-40B4-BE49-F238E27FC236}">
                <a16:creationId xmlns:a16="http://schemas.microsoft.com/office/drawing/2014/main" id="{8E954A71-ECA2-40E1-893A-295739AD316E}"/>
              </a:ext>
            </a:extLst>
          </p:cNvPr>
          <p:cNvSpPr/>
          <p:nvPr/>
        </p:nvSpPr>
        <p:spPr>
          <a:xfrm>
            <a:off x="4898231" y="4929086"/>
            <a:ext cx="1531757" cy="88814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51;p6">
            <a:extLst>
              <a:ext uri="{FF2B5EF4-FFF2-40B4-BE49-F238E27FC236}">
                <a16:creationId xmlns:a16="http://schemas.microsoft.com/office/drawing/2014/main" id="{4492F870-A355-44EA-958B-C4E245896AAA}"/>
              </a:ext>
            </a:extLst>
          </p:cNvPr>
          <p:cNvSpPr txBox="1"/>
          <p:nvPr/>
        </p:nvSpPr>
        <p:spPr>
          <a:xfrm>
            <a:off x="4941924" y="4955099"/>
            <a:ext cx="1471938" cy="83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Lunar Calibration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Sub-Group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Interim Chair: Tom Stone (USGS)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71C0597-0091-4B96-952C-ED3C02C08F5C}"/>
              </a:ext>
            </a:extLst>
          </p:cNvPr>
          <p:cNvCxnSpPr>
            <a:cxnSpLocks/>
            <a:stCxn id="150" idx="2"/>
            <a:endCxn id="35" idx="0"/>
          </p:cNvCxnSpPr>
          <p:nvPr/>
        </p:nvCxnSpPr>
        <p:spPr>
          <a:xfrm>
            <a:off x="5656407" y="4617151"/>
            <a:ext cx="7703" cy="311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773496-BC12-4D31-A974-E503D9F0BE6E}"/>
              </a:ext>
            </a:extLst>
          </p:cNvPr>
          <p:cNvCxnSpPr/>
          <p:nvPr/>
        </p:nvCxnSpPr>
        <p:spPr>
          <a:xfrm flipH="1">
            <a:off x="6493631" y="4663158"/>
            <a:ext cx="1036749" cy="528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BEFAC7C-945E-4C44-853F-C98175585A64}"/>
              </a:ext>
            </a:extLst>
          </p:cNvPr>
          <p:cNvCxnSpPr>
            <a:cxnSpLocks/>
          </p:cNvCxnSpPr>
          <p:nvPr/>
        </p:nvCxnSpPr>
        <p:spPr>
          <a:xfrm flipH="1">
            <a:off x="6444943" y="4742637"/>
            <a:ext cx="2525122" cy="585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467825-A842-4C83-AF20-32D76D8D0EB1}"/>
              </a:ext>
            </a:extLst>
          </p:cNvPr>
          <p:cNvCxnSpPr>
            <a:cxnSpLocks/>
          </p:cNvCxnSpPr>
          <p:nvPr/>
        </p:nvCxnSpPr>
        <p:spPr>
          <a:xfrm>
            <a:off x="4073009" y="4653006"/>
            <a:ext cx="825592" cy="497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Satellite Programs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DD387-E18B-4A94-963C-A5916D1D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3" y="1932910"/>
            <a:ext cx="9391017" cy="358797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E86CC6-FD20-4B3A-9A31-51ABDCEAF7E3}"/>
              </a:ext>
            </a:extLst>
          </p:cNvPr>
          <p:cNvCxnSpPr/>
          <p:nvPr/>
        </p:nvCxnSpPr>
        <p:spPr>
          <a:xfrm>
            <a:off x="591183" y="4114799"/>
            <a:ext cx="9391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AF610B-1928-4900-808C-22D745716AC1}"/>
              </a:ext>
            </a:extLst>
          </p:cNvPr>
          <p:cNvCxnSpPr/>
          <p:nvPr/>
        </p:nvCxnSpPr>
        <p:spPr>
          <a:xfrm>
            <a:off x="591183" y="4344472"/>
            <a:ext cx="9391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2AE6BB-A056-455D-9681-123C0937B063}"/>
              </a:ext>
            </a:extLst>
          </p:cNvPr>
          <p:cNvCxnSpPr/>
          <p:nvPr/>
        </p:nvCxnSpPr>
        <p:spPr>
          <a:xfrm>
            <a:off x="591183" y="2695976"/>
            <a:ext cx="9391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A83714-E933-48AF-9903-2C86C13E2E9D}"/>
              </a:ext>
            </a:extLst>
          </p:cNvPr>
          <p:cNvCxnSpPr/>
          <p:nvPr/>
        </p:nvCxnSpPr>
        <p:spPr>
          <a:xfrm>
            <a:off x="591183" y="2914918"/>
            <a:ext cx="9391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6BC5AF-B185-4A22-90C2-3D726D9E4CEE}"/>
              </a:ext>
            </a:extLst>
          </p:cNvPr>
          <p:cNvCxnSpPr/>
          <p:nvPr/>
        </p:nvCxnSpPr>
        <p:spPr>
          <a:xfrm>
            <a:off x="601920" y="3874399"/>
            <a:ext cx="9391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6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Outreaching and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519665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CEOS/WGCV</a:t>
            </a:r>
          </a:p>
          <a:p>
            <a:pPr lvl="1"/>
            <a:r>
              <a:rPr lang="en-US" dirty="0"/>
              <a:t>Tom Stone (USGS) and Sebastien Wagner (EUM): “Advances in lunar calibration”,  Monday, 11 March</a:t>
            </a:r>
          </a:p>
          <a:p>
            <a:pPr lvl="1"/>
            <a:r>
              <a:rPr lang="en-US" dirty="0"/>
              <a:t>Jack </a:t>
            </a:r>
            <a:r>
              <a:rPr lang="en-US" dirty="0" err="1"/>
              <a:t>Xiong</a:t>
            </a:r>
            <a:r>
              <a:rPr lang="en-US" dirty="0"/>
              <a:t> (NASA) and P. Gory (ESA): “Pre-flight workshop”, Friday, 15 March</a:t>
            </a:r>
          </a:p>
          <a:p>
            <a:pPr lvl="1"/>
            <a:endParaRPr lang="en-US" dirty="0"/>
          </a:p>
          <a:p>
            <a:r>
              <a:rPr lang="en-US" dirty="0" err="1"/>
              <a:t>SITSat</a:t>
            </a:r>
            <a:endParaRPr lang="en-US" dirty="0"/>
          </a:p>
          <a:p>
            <a:pPr lvl="1"/>
            <a:r>
              <a:rPr lang="en-US" dirty="0"/>
              <a:t>Nigel Fox (NPL) and Yolanda Shea (NASA): “SI Traceable Satellite (</a:t>
            </a:r>
            <a:r>
              <a:rPr lang="en-US" dirty="0" err="1"/>
              <a:t>SITSat</a:t>
            </a:r>
            <a:r>
              <a:rPr lang="en-US" dirty="0"/>
              <a:t>) Group Overview,” Friday, 15 March</a:t>
            </a:r>
          </a:p>
          <a:p>
            <a:pPr lvl="1"/>
            <a:r>
              <a:rPr lang="en-US" dirty="0"/>
              <a:t>Raj Bhatt (NASA): “CLARREO CPF Mission Overview and Intercalibration Capabilities,” Tuesday, 12 March</a:t>
            </a:r>
          </a:p>
          <a:p>
            <a:pPr lvl="1"/>
            <a:r>
              <a:rPr lang="en-US" dirty="0"/>
              <a:t>Thomas August: “TRUTHS Update”, Thursday, 14 March</a:t>
            </a:r>
          </a:p>
          <a:p>
            <a:pPr lvl="1"/>
            <a:endParaRPr lang="en-US" dirty="0"/>
          </a:p>
          <a:p>
            <a:r>
              <a:rPr lang="en-US" dirty="0"/>
              <a:t>L2+ community</a:t>
            </a:r>
          </a:p>
          <a:p>
            <a:pPr lvl="1"/>
            <a:r>
              <a:rPr lang="en-US" dirty="0"/>
              <a:t>Invited talks in the LCWS4 workshop</a:t>
            </a:r>
          </a:p>
          <a:p>
            <a:pPr lvl="1"/>
            <a:r>
              <a:rPr lang="en-US" dirty="0"/>
              <a:t>Ali </a:t>
            </a:r>
            <a:r>
              <a:rPr lang="en-US" dirty="0" err="1"/>
              <a:t>Mousivand</a:t>
            </a:r>
            <a:r>
              <a:rPr lang="en-US" dirty="0"/>
              <a:t> (EUM): “Sentinel – 3 calibration at EUMETSAT, from L1 to L2 and back”, Monday, 11 March</a:t>
            </a:r>
          </a:p>
          <a:p>
            <a:pPr lvl="1"/>
            <a:endParaRPr lang="en-US" dirty="0"/>
          </a:p>
          <a:p>
            <a:r>
              <a:rPr lang="en-US" dirty="0"/>
              <a:t>New Space community</a:t>
            </a:r>
          </a:p>
          <a:p>
            <a:pPr lvl="1"/>
            <a:r>
              <a:rPr lang="en-US" dirty="0"/>
              <a:t>Participated LCWS4</a:t>
            </a:r>
          </a:p>
          <a:p>
            <a:pPr lvl="1"/>
            <a:r>
              <a:rPr lang="en-US" dirty="0" err="1"/>
              <a:t>Orora</a:t>
            </a:r>
            <a:r>
              <a:rPr lang="en-US" dirty="0"/>
              <a:t> Tech, by Fatima </a:t>
            </a:r>
            <a:r>
              <a:rPr lang="en-US" dirty="0" err="1"/>
              <a:t>Kahil</a:t>
            </a:r>
            <a:r>
              <a:rPr lang="en-US" dirty="0"/>
              <a:t>, Monday, 11 March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8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A775-1D70-4A38-A085-48B0C3A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GRWG Subgroup Report — Lunar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1AA1-2F1D-4152-B486-3766D775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494"/>
            <a:ext cx="10789920" cy="4953470"/>
          </a:xfrm>
        </p:spPr>
        <p:txBody>
          <a:bodyPr>
            <a:normAutofit/>
          </a:bodyPr>
          <a:lstStyle/>
          <a:p>
            <a:r>
              <a:rPr lang="en-US" dirty="0"/>
              <a:t>Activities</a:t>
            </a:r>
          </a:p>
          <a:p>
            <a:pPr lvl="1"/>
            <a:r>
              <a:rPr lang="en-US" dirty="0"/>
              <a:t>NEW Subgroup:  proposed GRWG subgroup on Lunar Calibration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GSICS/CEOS-IVOS Lunar Calibration Workshop (presentation by Seb W.)</a:t>
            </a:r>
          </a:p>
          <a:p>
            <a:pPr lvl="1"/>
            <a:r>
              <a:rPr lang="en-US" dirty="0"/>
              <a:t>Results from the GSICS lunar model comparison exercise</a:t>
            </a:r>
          </a:p>
          <a:p>
            <a:pPr lvl="1"/>
            <a:r>
              <a:rPr lang="en-US" dirty="0"/>
              <a:t>LSICS (Lunar Spectral Irradiance Calibration System), currently in development</a:t>
            </a:r>
          </a:p>
          <a:p>
            <a:pPr lvl="2"/>
            <a:r>
              <a:rPr lang="en-US" dirty="0"/>
              <a:t>replacement for GIRO, the current GSICS lunar reference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6385-7C01-4C3D-80E7-05EEE145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591A-EF28-41AF-A133-12879D6E6E3E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E4D4-2BDD-4920-AF69-84450C78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C393-1CAB-40CC-A3B9-AB80ADA9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0A83E-B07C-3AEA-0678-C7999F40537C}"/>
              </a:ext>
            </a:extLst>
          </p:cNvPr>
          <p:cNvSpPr txBox="1"/>
          <p:nvPr/>
        </p:nvSpPr>
        <p:spPr>
          <a:xfrm>
            <a:off x="11398103" y="3895344"/>
            <a:ext cx="461665" cy="13604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by Tom Stone</a:t>
            </a:r>
          </a:p>
        </p:txBody>
      </p:sp>
    </p:spTree>
    <p:extLst>
      <p:ext uri="{BB962C8B-B14F-4D97-AF65-F5344CB8AC3E}">
        <p14:creationId xmlns:p14="http://schemas.microsoft.com/office/powerpoint/2010/main" val="192261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A775-1D70-4A38-A085-48B0C3A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GRWG Subgroup Report - VNIR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1AA1-2F1D-4152-B486-3766D775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494"/>
            <a:ext cx="10515600" cy="49534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DCC sparse sampling and SWIR BRDF methodology improvements</a:t>
            </a:r>
          </a:p>
          <a:p>
            <a:r>
              <a:rPr lang="en-US" dirty="0"/>
              <a:t>Need more GSICS VIS/NIR calibration products outside of DCC and Lunar</a:t>
            </a:r>
          </a:p>
          <a:p>
            <a:pPr lvl="1"/>
            <a:r>
              <a:rPr lang="en-US" dirty="0"/>
              <a:t>Need volunteers to lead these efforts</a:t>
            </a:r>
          </a:p>
          <a:p>
            <a:r>
              <a:rPr lang="en-US" dirty="0"/>
              <a:t>Current VIS/NIR reference sensor is NOAA20-VIIRS</a:t>
            </a:r>
          </a:p>
          <a:p>
            <a:pPr lvl="1"/>
            <a:r>
              <a:rPr lang="en-US" dirty="0"/>
              <a:t>Prior to 2018, Aqua-MODIS C6.1 was the reference instrument</a:t>
            </a:r>
          </a:p>
          <a:p>
            <a:pPr lvl="1"/>
            <a:r>
              <a:rPr lang="en-US" dirty="0"/>
              <a:t>NASA and NOAA teams N20 VIIRS RSB calibration differences within 0.2%</a:t>
            </a:r>
          </a:p>
          <a:p>
            <a:pPr lvl="1"/>
            <a:r>
              <a:rPr lang="en-US" dirty="0" err="1"/>
              <a:t>Lyapustin</a:t>
            </a:r>
            <a:r>
              <a:rPr lang="en-US" dirty="0"/>
              <a:t> et al 2023 paper multiple retrieval and calibration groups inter-calibrated NPP-VIIRS, N20-VIIRS and Aqua-MODIS, the RSB band calibration within 2%</a:t>
            </a:r>
          </a:p>
          <a:p>
            <a:r>
              <a:rPr lang="en-US" dirty="0"/>
              <a:t>Current solar spectra reference is TSIS-1 HSRS</a:t>
            </a:r>
          </a:p>
          <a:p>
            <a:pPr lvl="1"/>
            <a:r>
              <a:rPr lang="en-US" dirty="0"/>
              <a:t>Future NASA VIIRS L1B products to use TSIS-1 HSRS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6385-7C01-4C3D-80E7-05EEE145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591A-EF28-41AF-A133-12879D6E6E3E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E4D4-2BDD-4920-AF69-84450C78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C393-1CAB-40CC-A3B9-AB80ADA9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44354-6178-C4F1-2F3B-AC13E984F0D6}"/>
              </a:ext>
            </a:extLst>
          </p:cNvPr>
          <p:cNvSpPr txBox="1"/>
          <p:nvPr/>
        </p:nvSpPr>
        <p:spPr>
          <a:xfrm>
            <a:off x="11398103" y="3895344"/>
            <a:ext cx="461665" cy="16592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by Dave </a:t>
            </a:r>
            <a:r>
              <a:rPr lang="en-US" dirty="0" err="1"/>
              <a:t>Doelling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7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, 手紙&#10;&#10;自動的に生成された説明">
            <a:extLst>
              <a:ext uri="{FF2B5EF4-FFF2-40B4-BE49-F238E27FC236}">
                <a16:creationId xmlns:a16="http://schemas.microsoft.com/office/drawing/2014/main" id="{F1089584-F313-18F9-0B3D-48ED42E1A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68" y="3366793"/>
            <a:ext cx="1526731" cy="2286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5A775-1D70-4A38-A085-48B0C3A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GRWG Subgroup Report - SW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1AA1-2F1D-4152-B486-3766D775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494"/>
            <a:ext cx="10515600" cy="4953470"/>
          </a:xfrm>
        </p:spPr>
        <p:txBody>
          <a:bodyPr>
            <a:normAutofit fontScale="92500"/>
          </a:bodyPr>
          <a:lstStyle/>
          <a:p>
            <a:r>
              <a:rPr lang="en-US" dirty="0"/>
              <a:t>Activities/Achievements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Scope and Work Plan of SW subgroup was confirmed.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(on-going) Reviewing COSPAR PRBEM document on Standard Data Analysis Procedure to consider a standard cross-calibration of high energy particle data 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(on-going) Collecting definition of data levels in each organization for harmonization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(on-going) Defining a GSICS product into specific outputs</a:t>
            </a:r>
          </a:p>
          <a:p>
            <a:endParaRPr lang="en-US" dirty="0"/>
          </a:p>
          <a:p>
            <a:r>
              <a:rPr lang="en-US" dirty="0"/>
              <a:t>Issues, challenges and/or recommendations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Establishing standard </a:t>
            </a:r>
            <a:r>
              <a:rPr lang="en-US" altLang="ja-JP" dirty="0">
                <a:solidFill>
                  <a:schemeClr val="accent1"/>
                </a:solidFill>
              </a:rPr>
              <a:t>cross-calibration procedure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What is the current reference instrument(s)/model(s), if available?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still </a:t>
            </a:r>
            <a:r>
              <a:rPr lang="en-US" altLang="ja-JP" dirty="0">
                <a:solidFill>
                  <a:schemeClr val="accent1"/>
                </a:solidFill>
              </a:rPr>
              <a:t>an open question in our subgroup.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6385-7C01-4C3D-80E7-05EEE145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591A-EF28-41AF-A133-12879D6E6E3E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E4D4-2BDD-4920-AF69-84450C78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C393-1CAB-40CC-A3B9-AB80ADA9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93C63-D501-479B-D3E1-6C41B07136AA}"/>
              </a:ext>
            </a:extLst>
          </p:cNvPr>
          <p:cNvSpPr txBox="1"/>
          <p:nvPr/>
        </p:nvSpPr>
        <p:spPr>
          <a:xfrm>
            <a:off x="11542466" y="3835426"/>
            <a:ext cx="461665" cy="2341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by Tsutomu </a:t>
            </a:r>
            <a:r>
              <a:rPr lang="en-US" dirty="0" err="1"/>
              <a:t>Nagatsuma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39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A775-1D70-4A38-A085-48B0C3A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GRWG Subgroup Report - UVN-S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1AA1-2F1D-4152-B486-3766D775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5418859"/>
          </a:xfrm>
        </p:spPr>
        <p:txBody>
          <a:bodyPr>
            <a:normAutofit/>
          </a:bodyPr>
          <a:lstStyle/>
          <a:p>
            <a:r>
              <a:rPr lang="en-US" dirty="0"/>
              <a:t>Activities</a:t>
            </a:r>
          </a:p>
          <a:p>
            <a:pPr lvl="1"/>
            <a:r>
              <a:rPr lang="en-US" dirty="0"/>
              <a:t>Participating in quarterly OCO/GOSAT/</a:t>
            </a:r>
            <a:r>
              <a:rPr lang="en-US" dirty="0" err="1"/>
              <a:t>TropoMI</a:t>
            </a:r>
            <a:r>
              <a:rPr lang="en-US" dirty="0"/>
              <a:t> calibration meetings</a:t>
            </a:r>
          </a:p>
          <a:p>
            <a:pPr lvl="1"/>
            <a:r>
              <a:rPr lang="en-US" dirty="0"/>
              <a:t>Presentation on Deep Convective Clouds to assess long-term stability of OMPS Nadir Mapper.</a:t>
            </a:r>
          </a:p>
          <a:p>
            <a:pPr lvl="1"/>
            <a:r>
              <a:rPr lang="en-US" dirty="0"/>
              <a:t>Applications of TSIS HSRS to compare solar measurements from different instruments.</a:t>
            </a:r>
          </a:p>
          <a:p>
            <a:pPr lvl="1"/>
            <a:r>
              <a:rPr lang="en-US" dirty="0"/>
              <a:t>Comparisons to new geostationary instruments (GEMS and TEMPO).</a:t>
            </a:r>
          </a:p>
          <a:p>
            <a:r>
              <a:rPr lang="en-US" dirty="0"/>
              <a:t>Issues, challenges and/or recommendations</a:t>
            </a:r>
          </a:p>
          <a:p>
            <a:pPr lvl="1"/>
            <a:r>
              <a:rPr lang="en-US" dirty="0"/>
              <a:t>Develop </a:t>
            </a:r>
            <a:r>
              <a:rPr lang="en-US" dirty="0" err="1"/>
              <a:t>intercomparisons</a:t>
            </a:r>
            <a:r>
              <a:rPr lang="en-US" dirty="0"/>
              <a:t> using </a:t>
            </a:r>
            <a:r>
              <a:rPr lang="en-US" dirty="0" err="1"/>
              <a:t>underflights</a:t>
            </a:r>
            <a:r>
              <a:rPr lang="en-US" dirty="0"/>
              <a:t> of GEMS, TEMPO and EPIC.</a:t>
            </a:r>
          </a:p>
          <a:p>
            <a:pPr lvl="1"/>
            <a:r>
              <a:rPr lang="en-US" dirty="0"/>
              <a:t>Consider using OMI and S-NPP OMPS as stable transfer references.</a:t>
            </a:r>
          </a:p>
          <a:p>
            <a:r>
              <a:rPr lang="en-US" dirty="0"/>
              <a:t>What is the current reference instrument(s)/model(s), if available?</a:t>
            </a:r>
          </a:p>
          <a:p>
            <a:pPr lvl="1"/>
            <a:r>
              <a:rPr lang="en-US" dirty="0"/>
              <a:t>We will be discussing the stability of instruments in orbit in the session.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6385-7C01-4C3D-80E7-05EEE145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591A-EF28-41AF-A133-12879D6E6E3E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E4D4-2BDD-4920-AF69-84450C78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C393-1CAB-40CC-A3B9-AB80ADA9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71E26-E777-4948-5F99-88E17F9431C3}"/>
              </a:ext>
            </a:extLst>
          </p:cNvPr>
          <p:cNvSpPr txBox="1"/>
          <p:nvPr/>
        </p:nvSpPr>
        <p:spPr>
          <a:xfrm>
            <a:off x="11569898" y="4822978"/>
            <a:ext cx="461665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Lary</a:t>
            </a:r>
            <a:r>
              <a:rPr lang="en-US" dirty="0"/>
              <a:t> Flynn</a:t>
            </a:r>
          </a:p>
        </p:txBody>
      </p:sp>
    </p:spTree>
    <p:extLst>
      <p:ext uri="{BB962C8B-B14F-4D97-AF65-F5344CB8AC3E}">
        <p14:creationId xmlns:p14="http://schemas.microsoft.com/office/powerpoint/2010/main" val="371816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7581-CAF0-463D-9AB7-68955ECC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26374-B92D-48AA-8F41-2B820E8E9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Activities and Achievements</a:t>
            </a:r>
          </a:p>
          <a:p>
            <a:endParaRPr lang="en-US" dirty="0"/>
          </a:p>
          <a:p>
            <a:r>
              <a:rPr lang="en-US" dirty="0"/>
              <a:t>New Products and Deliverables</a:t>
            </a:r>
          </a:p>
          <a:p>
            <a:endParaRPr lang="en-US" dirty="0"/>
          </a:p>
          <a:p>
            <a:r>
              <a:rPr lang="en-US" dirty="0"/>
              <a:t>Updates for Chairpersons</a:t>
            </a:r>
          </a:p>
          <a:p>
            <a:endParaRPr lang="en-US" dirty="0"/>
          </a:p>
          <a:p>
            <a:r>
              <a:rPr lang="en-US" dirty="0"/>
              <a:t>Highlights from the GRWG Subgroups</a:t>
            </a:r>
          </a:p>
          <a:p>
            <a:endParaRPr lang="en-US" dirty="0"/>
          </a:p>
          <a:p>
            <a:r>
              <a:rPr lang="en-US" dirty="0"/>
              <a:t>Challenges and Opportunities</a:t>
            </a:r>
          </a:p>
          <a:p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03D9-95D0-407A-A0F7-A6C12EAB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2D255-5B6D-455A-AA9C-F29B8886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FF4C5-5DC1-41C9-9DA5-97A330E2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3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A775-1D70-4A38-A085-48B0C3A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GRWG Subgroup Report  - 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1AA1-2F1D-4152-B486-3766D775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43979"/>
            <a:ext cx="6441191" cy="550729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IR group hosted 4 web meeting last year.</a:t>
            </a:r>
          </a:p>
          <a:p>
            <a:pPr lvl="1"/>
            <a:r>
              <a:rPr lang="en-US" dirty="0"/>
              <a:t>05/04: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2"/>
              </a:rPr>
              <a:t>Inter-calibration imager and Sounder and Angle Effects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07/06: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Hot Land Issue, VIIRS-</a:t>
            </a:r>
            <a:r>
              <a:rPr lang="en-US" b="0" i="0" u="sng" dirty="0" err="1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CrIS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 and Terrain Corrected Geolocation</a:t>
            </a:r>
            <a:endParaRPr lang="en-US" b="0" i="0" u="sng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/>
              <a:t>09/07: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4"/>
              </a:rPr>
              <a:t>IR Algorithms Discussion and SSU/AIRS Merge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dirty="0"/>
              <a:t>11/02: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5"/>
              </a:rPr>
              <a:t>Spectral Band Adjustment and Lunar Calibration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IR group is focused on the inter-calibration algorithms improvements for current GEO-LEO inter-calibration. Some issues are identified for further investigation. </a:t>
            </a:r>
          </a:p>
          <a:p>
            <a:pPr lvl="1"/>
            <a:r>
              <a:rPr lang="en-US" dirty="0"/>
              <a:t>Regression </a:t>
            </a:r>
          </a:p>
          <a:p>
            <a:pPr lvl="1"/>
            <a:r>
              <a:rPr lang="en-US" dirty="0"/>
              <a:t>Hot Land Bias issue</a:t>
            </a:r>
          </a:p>
          <a:p>
            <a:pPr lvl="1"/>
            <a:r>
              <a:rPr lang="en-GB" dirty="0"/>
              <a:t>High viewing angles</a:t>
            </a:r>
          </a:p>
          <a:p>
            <a:pPr lvl="1"/>
            <a:r>
              <a:rPr lang="en-US" dirty="0"/>
              <a:t>Interpolation between GEO images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</a:p>
          <a:p>
            <a:r>
              <a:rPr lang="en-US" b="0" dirty="0"/>
              <a:t>With its high temporal resolution and precision, the GEO-GEO inter-comparison is a powerful tool to detect potential calibration change between the matched sensors</a:t>
            </a:r>
          </a:p>
          <a:p>
            <a:endParaRPr lang="en-US" dirty="0"/>
          </a:p>
          <a:p>
            <a:r>
              <a:rPr lang="en-US" dirty="0"/>
              <a:t>The IR group explore an innovative way to use Moon as a potential stable target to inter-calibrate IR sensors when the Moon was within their FOVs.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6385-7C01-4C3D-80E7-05EEE145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591A-EF28-41AF-A133-12879D6E6E3E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2E4D4-2BDD-4920-AF69-84450C78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C393-1CAB-40CC-A3B9-AB80ADA9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9739D-C206-9DC9-AEA4-64EA1318F6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736" t="13019"/>
          <a:stretch/>
        </p:blipFill>
        <p:spPr>
          <a:xfrm>
            <a:off x="6853522" y="1192062"/>
            <a:ext cx="4779035" cy="4473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848C17-0C7F-EB4E-B728-CFCF4A08447C}"/>
              </a:ext>
            </a:extLst>
          </p:cNvPr>
          <p:cNvSpPr txBox="1"/>
          <p:nvPr/>
        </p:nvSpPr>
        <p:spPr>
          <a:xfrm>
            <a:off x="8270596" y="5481271"/>
            <a:ext cx="199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Tim </a:t>
            </a:r>
            <a:r>
              <a:rPr lang="en-US" dirty="0" err="1"/>
              <a:t>Hewison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90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397-0EA5-4439-A4D6-54079BB6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BE230-281F-4BD0-AB41-C0CDECF6E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Innovative instrumentation</a:t>
            </a:r>
          </a:p>
          <a:p>
            <a:pPr lvl="1"/>
            <a:r>
              <a:rPr lang="en-US" dirty="0"/>
              <a:t>New instruments featuring expanded spectral ranges and novel characterization techniques operated by multiple agencies</a:t>
            </a:r>
          </a:p>
          <a:p>
            <a:pPr lvl="1"/>
            <a:r>
              <a:rPr lang="en-US" dirty="0"/>
              <a:t>Development of new inter-calibration algorithms and products to match these advancement</a:t>
            </a:r>
          </a:p>
          <a:p>
            <a:r>
              <a:rPr lang="en-US" dirty="0"/>
              <a:t>Embracing the AI Era</a:t>
            </a:r>
          </a:p>
          <a:p>
            <a:pPr lvl="1"/>
            <a:r>
              <a:rPr lang="en-US" dirty="0"/>
              <a:t>Integrate the Artificial Intelligence (AI) technique for satellite calibration and inter-calibration</a:t>
            </a:r>
          </a:p>
          <a:p>
            <a:pPr lvl="1"/>
            <a:r>
              <a:rPr lang="en-US" dirty="0"/>
              <a:t>Potential inclusion of IA as a component of best practice exercise in the </a:t>
            </a:r>
            <a:r>
              <a:rPr lang="en-US" dirty="0" err="1"/>
              <a:t>futuree</a:t>
            </a:r>
            <a:endParaRPr lang="en-US" dirty="0"/>
          </a:p>
          <a:p>
            <a:r>
              <a:rPr lang="en-US" dirty="0"/>
              <a:t>Support for New Space Initiatives</a:t>
            </a:r>
          </a:p>
          <a:p>
            <a:pPr lvl="1"/>
            <a:r>
              <a:rPr lang="en-US" dirty="0"/>
              <a:t>Unique opportunities to support the burgeoning new space/small satellite programs</a:t>
            </a:r>
          </a:p>
          <a:p>
            <a:pPr lvl="1"/>
            <a:r>
              <a:rPr lang="en-US" dirty="0"/>
              <a:t>Explores applications that benefit the agility and innovation of small satellite platform</a:t>
            </a:r>
          </a:p>
          <a:p>
            <a:r>
              <a:rPr lang="en-US" dirty="0"/>
              <a:t>Continue the implementation of product uncertainty analysis </a:t>
            </a:r>
          </a:p>
          <a:p>
            <a:pPr lvl="1"/>
            <a:r>
              <a:rPr lang="en-US" dirty="0"/>
              <a:t>Uncertainty analysis following CEOS/QA4EO guidelines for the products</a:t>
            </a:r>
          </a:p>
          <a:p>
            <a:pPr lvl="1"/>
            <a:r>
              <a:rPr lang="en-US" dirty="0"/>
              <a:t>Commitment to establishing SI traceability and algorithmic improvements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CBBDC-2B27-47A5-9815-A4E35E5C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2B3AA-2A87-40AC-BA22-3A1F7A59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75680-9D18-45C8-A3C4-CCD720F9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9199-68FE-4553-8EBC-0D575CA8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CD137-D3E9-44D0-99D0-18BD803F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5088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a productive year marked by full resumption of activities, facilitating discussion and collaborations</a:t>
            </a:r>
          </a:p>
          <a:p>
            <a:r>
              <a:rPr lang="en-US" dirty="0"/>
              <a:t>Continue enhancing GSICS products and deliverables through inter-calibration/cross-calibration/inter-comparison activities</a:t>
            </a:r>
          </a:p>
          <a:p>
            <a:r>
              <a:rPr lang="en-US" dirty="0"/>
              <a:t>Launched four new Demo products by KMA, promoted four EUM products to operational status, and developing a new delivery by the LSICS community</a:t>
            </a:r>
          </a:p>
          <a:p>
            <a:r>
              <a:rPr lang="en-US" dirty="0"/>
              <a:t>Continue the ongoing active collaborations with CEOS/WGCV and other key communities</a:t>
            </a:r>
          </a:p>
          <a:p>
            <a:r>
              <a:rPr lang="en-US" dirty="0"/>
              <a:t>Continue growing in size and influence with the establishment of new Space Weather subgroup and the upcoming lunar calibration subgroup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ECAD2-DCD5-4A0F-9742-50975488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320B7-1E02-4B36-9CF3-F705E370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E64F8-B1AE-40B1-A382-5BA89ED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1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EAADF4-9029-4F91-9739-B4A63197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412" y="2670048"/>
            <a:ext cx="2743200" cy="3141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2" y="215647"/>
            <a:ext cx="9438328" cy="930780"/>
          </a:xfrm>
        </p:spPr>
        <p:txBody>
          <a:bodyPr>
            <a:normAutofit/>
          </a:bodyPr>
          <a:lstStyle/>
          <a:p>
            <a:r>
              <a:rPr lang="en-US" dirty="0"/>
              <a:t>Meetings Organized/Supported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152"/>
            <a:ext cx="10515600" cy="5088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Organize the 2024 Annual and EP joint meeting</a:t>
            </a:r>
          </a:p>
          <a:p>
            <a:pPr lvl="1"/>
            <a:r>
              <a:rPr lang="en-US" dirty="0"/>
              <a:t>11-15 March 2024, Darmstadt, Germany</a:t>
            </a:r>
          </a:p>
          <a:p>
            <a:pPr lvl="1"/>
            <a:r>
              <a:rPr lang="en-US" dirty="0">
                <a:hlinkClick r:id="rId3"/>
              </a:rPr>
              <a:t>http://gsics.atmos.umd.edu/bin/view/Development/AnnualMeeting2024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Organized 24 Web-meetings </a:t>
            </a:r>
          </a:p>
          <a:p>
            <a:pPr lvl="1"/>
            <a:r>
              <a:rPr lang="en-US" dirty="0"/>
              <a:t>VNIR (7), SW (6), IR (4), GRWG (3),WM (1) </a:t>
            </a:r>
          </a:p>
          <a:p>
            <a:pPr lvl="1"/>
            <a:endParaRPr lang="en-US" dirty="0"/>
          </a:p>
          <a:p>
            <a:r>
              <a:rPr lang="en-US" dirty="0"/>
              <a:t>Supported the 2023 EP meeting </a:t>
            </a:r>
          </a:p>
          <a:p>
            <a:pPr lvl="1"/>
            <a:r>
              <a:rPr lang="en-US" dirty="0"/>
              <a:t>29-30 June 2023, Tokyo, Japan</a:t>
            </a:r>
          </a:p>
          <a:p>
            <a:pPr lvl="1"/>
            <a:endParaRPr lang="en-US" dirty="0"/>
          </a:p>
          <a:p>
            <a:r>
              <a:rPr lang="en-US" dirty="0"/>
              <a:t>Attended CEOS WGCV IVOS 35 meeting (virtually)</a:t>
            </a:r>
          </a:p>
          <a:p>
            <a:pPr lvl="1"/>
            <a:r>
              <a:rPr lang="en-US" dirty="0"/>
              <a:t>25 – 29 Sept, 2023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8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2" y="215647"/>
            <a:ext cx="9438328" cy="93078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Workshops Jointly Organized with CEOS/WGCV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7772400" cy="4801870"/>
          </a:xfrm>
        </p:spPr>
        <p:txBody>
          <a:bodyPr>
            <a:normAutofit/>
          </a:bodyPr>
          <a:lstStyle/>
          <a:p>
            <a:r>
              <a:rPr lang="en-US" dirty="0"/>
              <a:t>Fourth joint GSICS/IVOS lunar calibration workshop(LCWS4), hosted by EUMETSAT</a:t>
            </a:r>
          </a:p>
          <a:p>
            <a:pPr lvl="1"/>
            <a:r>
              <a:rPr lang="en-US" dirty="0"/>
              <a:t>4 - 8 December, Darmstadt, Germany</a:t>
            </a:r>
          </a:p>
          <a:p>
            <a:pPr lvl="1"/>
            <a:r>
              <a:rPr lang="en-US" dirty="0">
                <a:hlinkClick r:id="rId2"/>
              </a:rPr>
              <a:t>http://gsics.atmos.umd.edu/bin/view/Development/LunarCalibrationWS2023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Pre-flight calibration and characterization of optical satellite instruments for Earth observation</a:t>
            </a:r>
          </a:p>
          <a:p>
            <a:pPr lvl="2"/>
            <a:r>
              <a:rPr lang="en-US" dirty="0"/>
              <a:t>19 – 22 November 2024, </a:t>
            </a:r>
            <a:r>
              <a:rPr lang="en-US" dirty="0" err="1"/>
              <a:t>Norrdwijk</a:t>
            </a:r>
            <a:r>
              <a:rPr lang="en-US" dirty="0"/>
              <a:t>, Netherlands</a:t>
            </a:r>
          </a:p>
          <a:p>
            <a:pPr lvl="2"/>
            <a:r>
              <a:rPr lang="en-US" dirty="0">
                <a:hlinkClick r:id="rId3"/>
              </a:rPr>
              <a:t>https://atpi.eventsair.com/pre-flight-calibration-workshop/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http://gsics.atmos.umd.edu/pub/Development/LunarCalibrationWS2023/lunarcalibrationworkshop_final.jpg">
            <a:extLst>
              <a:ext uri="{FF2B5EF4-FFF2-40B4-BE49-F238E27FC236}">
                <a16:creationId xmlns:a16="http://schemas.microsoft.com/office/drawing/2014/main" id="{561934BD-B8D8-4BD7-8F37-C13E4AC6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78" y="1389952"/>
            <a:ext cx="2793335" cy="15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z659834.vo.msecnd.net/eventsairwesteuprod/production-atpi-public/0682d4ae0cdf4937817109a979c76208">
            <a:extLst>
              <a:ext uri="{FF2B5EF4-FFF2-40B4-BE49-F238E27FC236}">
                <a16:creationId xmlns:a16="http://schemas.microsoft.com/office/drawing/2014/main" id="{57F39EA0-623F-4061-8434-AAB8542A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742" y="4232913"/>
            <a:ext cx="3086605" cy="6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6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Outcomes of LCWS4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32" y="964028"/>
            <a:ext cx="10729868" cy="539232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Formation of a New Subgroup for Lunar Calibration</a:t>
            </a:r>
          </a:p>
          <a:p>
            <a:pPr lvl="1"/>
            <a:r>
              <a:rPr lang="en-US" dirty="0"/>
              <a:t>Proposal initiated by the EP Chair (B. </a:t>
            </a:r>
            <a:r>
              <a:rPr lang="en-US" dirty="0" err="1"/>
              <a:t>Bojkov</a:t>
            </a:r>
            <a:r>
              <a:rPr lang="en-US" dirty="0"/>
              <a:t>) in the welcome address</a:t>
            </a:r>
          </a:p>
          <a:p>
            <a:pPr lvl="1"/>
            <a:r>
              <a:rPr lang="en-US" dirty="0"/>
              <a:t>Consensus reached within the lunar calibration community by the end of workshop</a:t>
            </a:r>
          </a:p>
          <a:p>
            <a:pPr lvl="1"/>
            <a:r>
              <a:rPr lang="en-US" sz="2300" dirty="0"/>
              <a:t>GRWG chair (F. Yu) communicated the proposal to the EPs post-workshop in December 2023</a:t>
            </a:r>
          </a:p>
          <a:p>
            <a:pPr lvl="1"/>
            <a:r>
              <a:rPr lang="en-US" sz="2300" dirty="0"/>
              <a:t>Tom Stone was appointed as the Interim chair for the new subgroup, focusing on lunar calibration across a broad spectral range from UV to MW</a:t>
            </a:r>
          </a:p>
          <a:p>
            <a:r>
              <a:rPr lang="en-US" b="1" dirty="0"/>
              <a:t>Development of a New Module-Based Reference System</a:t>
            </a:r>
          </a:p>
          <a:p>
            <a:pPr lvl="1"/>
            <a:r>
              <a:rPr lang="en-US" dirty="0"/>
              <a:t>Lunar Spectral Irradiance Calibration System (LSICS) for generating lunar irradiance</a:t>
            </a:r>
          </a:p>
          <a:p>
            <a:r>
              <a:rPr lang="en-US" b="1" dirty="0"/>
              <a:t>Discussions and Reports in this meeting</a:t>
            </a:r>
          </a:p>
          <a:p>
            <a:pPr lvl="1"/>
            <a:r>
              <a:rPr lang="en-US" dirty="0"/>
              <a:t>Detailed report by T. Stone and S. Wagner in the mini-conference this morning</a:t>
            </a:r>
          </a:p>
          <a:p>
            <a:pPr lvl="1"/>
            <a:r>
              <a:rPr lang="en-US" dirty="0"/>
              <a:t>Talks in the upcoming VNIR breakout sessions on 12, March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2" descr="http://gsics.atmos.umd.edu/pub/Development/LunarCalibrationWS2023/lunarcalibrationworkshop_final.jpg">
            <a:extLst>
              <a:ext uri="{FF2B5EF4-FFF2-40B4-BE49-F238E27FC236}">
                <a16:creationId xmlns:a16="http://schemas.microsoft.com/office/drawing/2014/main" id="{12EE8E27-0800-41FD-A5E4-872838582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529" y="5632210"/>
            <a:ext cx="1936471" cy="10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62C0-5E5F-4D15-BC2C-2AE5F274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0" y="488533"/>
            <a:ext cx="9995079" cy="930780"/>
          </a:xfrm>
        </p:spPr>
        <p:txBody>
          <a:bodyPr>
            <a:normAutofit fontScale="90000"/>
          </a:bodyPr>
          <a:lstStyle/>
          <a:p>
            <a:r>
              <a:rPr lang="en-US" dirty="0"/>
              <a:t>Pre-flight Workshop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8EB6-5269-49D3-BC3B-D5FF14C7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440"/>
            <a:ext cx="6515637" cy="41379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Being organized by CEOS WGCV and CGMS GSICS</a:t>
            </a:r>
          </a:p>
          <a:p>
            <a:pPr lvl="1"/>
            <a:r>
              <a:rPr lang="en-US" dirty="0"/>
              <a:t>19 – 22 November 2024, </a:t>
            </a:r>
            <a:r>
              <a:rPr lang="en-US" dirty="0" err="1"/>
              <a:t>Norrdwijk</a:t>
            </a:r>
            <a:r>
              <a:rPr lang="en-US" dirty="0"/>
              <a:t>, Netherlands</a:t>
            </a:r>
          </a:p>
          <a:p>
            <a:pPr lvl="2"/>
            <a:r>
              <a:rPr lang="en-US" dirty="0">
                <a:hlinkClick r:id="rId2"/>
              </a:rPr>
              <a:t>https://atpi.eventsair.com/pre-flight-calibration-workshop/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Scope:</a:t>
            </a:r>
          </a:p>
          <a:p>
            <a:pPr lvl="1"/>
            <a:r>
              <a:rPr lang="en-US" dirty="0"/>
              <a:t>Passive optical sensors (200 nm - 50 um) with emphasis on solar reflective domain (&lt;~2500 nm).</a:t>
            </a:r>
          </a:p>
          <a:p>
            <a:pPr lvl="1"/>
            <a:r>
              <a:rPr lang="en-US" dirty="0"/>
              <a:t>All aspects of pre-flight and related on-board calibration and characterization </a:t>
            </a:r>
          </a:p>
          <a:p>
            <a:pPr lvl="1"/>
            <a:r>
              <a:rPr lang="en-US" dirty="0"/>
              <a:t>Preparation for next generation or future applications</a:t>
            </a:r>
          </a:p>
          <a:p>
            <a:endParaRPr lang="en-US" dirty="0"/>
          </a:p>
          <a:p>
            <a:r>
              <a:rPr lang="en-US" dirty="0"/>
              <a:t>Detailed status report in this annual meeting</a:t>
            </a:r>
          </a:p>
          <a:p>
            <a:pPr lvl="1"/>
            <a:r>
              <a:rPr lang="en-US" dirty="0"/>
              <a:t>11:25 am, Friday morning, 15 March by Philippe Gory and Jack </a:t>
            </a:r>
            <a:r>
              <a:rPr lang="en-US" dirty="0" err="1"/>
              <a:t>Xiong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9413D-2B48-4975-AFB6-EF711A49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0209D-85A4-49AC-83DE-469C874D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2A215-E6A3-4E03-A403-4DA0CC87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4" descr="https://az659834.vo.msecnd.net/eventsairwesteuprod/production-atpi-public/0682d4ae0cdf4937817109a979c76208">
            <a:extLst>
              <a:ext uri="{FF2B5EF4-FFF2-40B4-BE49-F238E27FC236}">
                <a16:creationId xmlns:a16="http://schemas.microsoft.com/office/drawing/2014/main" id="{C49A0243-0F8B-4C5F-AFCF-20166546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36" y="1767968"/>
            <a:ext cx="4039642" cy="80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D6105E-E0A3-4C5A-AC62-70BC4B98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42" y="2575896"/>
            <a:ext cx="3856457" cy="2258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F6BB9-3388-40F4-A903-D03B0F311921}"/>
              </a:ext>
            </a:extLst>
          </p:cNvPr>
          <p:cNvSpPr txBox="1"/>
          <p:nvPr/>
        </p:nvSpPr>
        <p:spPr>
          <a:xfrm>
            <a:off x="7966656" y="4834341"/>
            <a:ext cx="386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 "/>
              </a:rPr>
              <a:t>https://atpi.eventsair.com/pre-flight-calibration-workshop/</a:t>
            </a:r>
          </a:p>
        </p:txBody>
      </p:sp>
    </p:spTree>
    <p:extLst>
      <p:ext uri="{BB962C8B-B14F-4D97-AF65-F5344CB8AC3E}">
        <p14:creationId xmlns:p14="http://schemas.microsoft.com/office/powerpoint/2010/main" val="43460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Delivered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GSICS State of Observing System (G-SOS) report </a:t>
            </a:r>
          </a:p>
          <a:p>
            <a:pPr lvl="1"/>
            <a:r>
              <a:rPr lang="en-US" dirty="0"/>
              <a:t>New template will be discussed in the coming annual meeting</a:t>
            </a:r>
          </a:p>
          <a:p>
            <a:pPr lvl="1"/>
            <a:endParaRPr lang="en-US" dirty="0"/>
          </a:p>
          <a:p>
            <a:r>
              <a:rPr lang="en-US" dirty="0"/>
              <a:t>2023 Agency reports from member agencies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D4C-706D-44F7-8E69-98B3FEE3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Products and Product Promotions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AE4-49D1-4BEE-802E-F9685EE3F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new GEO-LEO IR products generated by KMA GPRC in the Demo phase</a:t>
            </a:r>
          </a:p>
          <a:p>
            <a:pPr lvl="1"/>
            <a:r>
              <a:rPr lang="en-US" dirty="0"/>
              <a:t>GK2 AMI vs. SNPP/N20 </a:t>
            </a:r>
            <a:r>
              <a:rPr lang="en-US" dirty="0" err="1"/>
              <a:t>CrIS</a:t>
            </a:r>
            <a:r>
              <a:rPr lang="en-US" dirty="0"/>
              <a:t> and </a:t>
            </a:r>
            <a:r>
              <a:rPr lang="en-US" dirty="0" err="1"/>
              <a:t>Metop</a:t>
            </a:r>
            <a:r>
              <a:rPr lang="en-US" dirty="0"/>
              <a:t>-B/C IASI</a:t>
            </a:r>
          </a:p>
          <a:p>
            <a:pPr lvl="1"/>
            <a:r>
              <a:rPr lang="en-US" dirty="0"/>
              <a:t>Passed GCC GPPA review and approved by GCC director into the monitoring catalog</a:t>
            </a:r>
          </a:p>
          <a:p>
            <a:endParaRPr lang="en-US" dirty="0"/>
          </a:p>
          <a:p>
            <a:r>
              <a:rPr lang="en-US" dirty="0"/>
              <a:t>Four SEVIRI/IASI-B products generated by EUMETSAT GPRC being promoted to operational phase</a:t>
            </a:r>
          </a:p>
          <a:p>
            <a:pPr lvl="1"/>
            <a:r>
              <a:rPr lang="en-US" dirty="0"/>
              <a:t>Passed the GCC GPPA review as a “family instrument”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7F1-7776-4FCC-AE23-67B90FA0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E6F5-2737-47E7-94F4-89618966E96F}" type="datetime1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A9469-2E36-4AD4-A9B8-71AD9BE6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D9AE-29F4-43A8-ADDA-989F210C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2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2879-E813-4768-A958-8020AED7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New Chair Election Procedure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65BB-EAF3-4830-BC54-78D8CF364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Establishment of a New Election Procedure</a:t>
            </a:r>
          </a:p>
          <a:p>
            <a:pPr lvl="1"/>
            <a:r>
              <a:rPr lang="en-US" dirty="0"/>
              <a:t>Forged and implemented during the 2023 MW subgroup chair election with the support from EP, GCC, key members in GRPC</a:t>
            </a:r>
          </a:p>
          <a:p>
            <a:pPr lvl="1"/>
            <a:r>
              <a:rPr lang="en-US" dirty="0"/>
              <a:t>Developed in accordance with the guideline from the “Selection of Working Groups &amp; Sub-Group Chairs and Vice Chairs” section of the “Terms of Reference."</a:t>
            </a:r>
          </a:p>
          <a:p>
            <a:endParaRPr lang="en-US" dirty="0"/>
          </a:p>
          <a:p>
            <a:r>
              <a:rPr lang="en-US" dirty="0"/>
              <a:t>Approval and Application</a:t>
            </a:r>
          </a:p>
          <a:p>
            <a:pPr lvl="1"/>
            <a:r>
              <a:rPr lang="en-US" dirty="0"/>
              <a:t>Procedure received approval at the 2023 EP meeting</a:t>
            </a:r>
          </a:p>
          <a:p>
            <a:pPr lvl="1"/>
            <a:r>
              <a:rPr lang="en-US" dirty="0"/>
              <a:t>Successfully used for electing MW subgroup co-chairs</a:t>
            </a:r>
          </a:p>
          <a:p>
            <a:endParaRPr lang="en-US" dirty="0"/>
          </a:p>
          <a:p>
            <a:r>
              <a:rPr lang="en-US" dirty="0"/>
              <a:t>Documentation and Encouragement</a:t>
            </a:r>
          </a:p>
          <a:p>
            <a:pPr lvl="1"/>
            <a:r>
              <a:rPr lang="en-US" dirty="0"/>
              <a:t>Thoroughly documented by S. </a:t>
            </a:r>
            <a:r>
              <a:rPr lang="en-US" dirty="0" err="1"/>
              <a:t>Iacovazzi</a:t>
            </a:r>
            <a:r>
              <a:rPr lang="en-US" dirty="0"/>
              <a:t> (2023)</a:t>
            </a:r>
          </a:p>
          <a:p>
            <a:pPr lvl="1"/>
            <a:r>
              <a:rPr lang="en-US" dirty="0"/>
              <a:t>Designed for scenario with multiple candidates, which is beneficial to the GSICS community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51F9C-7BAD-47E8-85BF-D683767B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5D024-1964-472D-9C26-8D5AEBE6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Annual Meeting, 11-15 March 2024, Darmstadt,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97328-9179-4E73-BF05-33883232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881-C158-4B06-BD2C-C397BECA99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9344</TotalTime>
  <Words>2229</Words>
  <Application>Microsoft Office PowerPoint</Application>
  <PresentationFormat>Widescreen</PresentationFormat>
  <Paragraphs>303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 </vt:lpstr>
      <vt:lpstr>Arial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GRWG Report</vt:lpstr>
      <vt:lpstr>Outlines</vt:lpstr>
      <vt:lpstr>Meetings Organized/Supported in 2023</vt:lpstr>
      <vt:lpstr>Workshops Jointly Organized with CEOS/WGCV</vt:lpstr>
      <vt:lpstr>Significant Outcomes of LCWS4</vt:lpstr>
      <vt:lpstr>Pre-flight Workshop </vt:lpstr>
      <vt:lpstr>Reports Delivered</vt:lpstr>
      <vt:lpstr>New Products and Product Promotions</vt:lpstr>
      <vt:lpstr>Development of New Chair Election Procedure </vt:lpstr>
      <vt:lpstr>Developing New G-SOS Template</vt:lpstr>
      <vt:lpstr>A New GSICS Deliverable is Forthcoming -  LSICS</vt:lpstr>
      <vt:lpstr>Update of Chairpersons</vt:lpstr>
      <vt:lpstr>A New GRWG Subgroup Is Coming</vt:lpstr>
      <vt:lpstr>New Satellite Programs</vt:lpstr>
      <vt:lpstr>Outreaching and Collaborations</vt:lpstr>
      <vt:lpstr>GRWG Subgroup Report — Lunar</vt:lpstr>
      <vt:lpstr>GRWG Subgroup Report - VNIR</vt:lpstr>
      <vt:lpstr>GRWG Subgroup Report - SW</vt:lpstr>
      <vt:lpstr>GRWG Subgroup Report - UVN-S </vt:lpstr>
      <vt:lpstr>GRWG Subgroup Report  - IR</vt:lpstr>
      <vt:lpstr>Challenges and Opportunities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Fang-fang Yu</dc:creator>
  <cp:lastModifiedBy>fangfang yu</cp:lastModifiedBy>
  <cp:revision>641</cp:revision>
  <dcterms:created xsi:type="dcterms:W3CDTF">2022-11-16T23:54:21Z</dcterms:created>
  <dcterms:modified xsi:type="dcterms:W3CDTF">2024-03-11T09:04:50Z</dcterms:modified>
</cp:coreProperties>
</file>