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 id="2147484091" r:id="rId2"/>
  </p:sldMasterIdLst>
  <p:notesMasterIdLst>
    <p:notesMasterId r:id="rId24"/>
  </p:notesMasterIdLst>
  <p:handoutMasterIdLst>
    <p:handoutMasterId r:id="rId25"/>
  </p:handoutMasterIdLst>
  <p:sldIdLst>
    <p:sldId id="256" r:id="rId3"/>
    <p:sldId id="661" r:id="rId4"/>
    <p:sldId id="486" r:id="rId5"/>
    <p:sldId id="521" r:id="rId6"/>
    <p:sldId id="11480" r:id="rId7"/>
    <p:sldId id="1014" r:id="rId8"/>
    <p:sldId id="11485" r:id="rId9"/>
    <p:sldId id="524" r:id="rId10"/>
    <p:sldId id="11487" r:id="rId11"/>
    <p:sldId id="695" r:id="rId12"/>
    <p:sldId id="672" r:id="rId13"/>
    <p:sldId id="1007" r:id="rId14"/>
    <p:sldId id="1010" r:id="rId15"/>
    <p:sldId id="646" r:id="rId16"/>
    <p:sldId id="583" r:id="rId17"/>
    <p:sldId id="507" r:id="rId18"/>
    <p:sldId id="1013" r:id="rId19"/>
    <p:sldId id="580" r:id="rId20"/>
    <p:sldId id="519" r:id="rId21"/>
    <p:sldId id="674" r:id="rId22"/>
    <p:sldId id="631" r:id="rId23"/>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4E0B55"/>
    <a:srgbClr val="009900"/>
    <a:srgbClr val="FF9900"/>
    <a:srgbClr val="EE2D24"/>
    <a:srgbClr val="A2DADE"/>
    <a:srgbClr val="C7A775"/>
    <a:srgbClr val="00B5EF"/>
    <a:srgbClr val="CDE3A0"/>
    <a:srgbClr val="EFC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77" autoAdjust="0"/>
    <p:restoredTop sz="96395" autoAdjust="0"/>
  </p:normalViewPr>
  <p:slideViewPr>
    <p:cSldViewPr snapToGrid="0">
      <p:cViewPr varScale="1">
        <p:scale>
          <a:sx n="97" d="100"/>
          <a:sy n="97" d="100"/>
        </p:scale>
        <p:origin x="288" y="78"/>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61" d="100"/>
          <a:sy n="61" d="100"/>
        </p:scale>
        <p:origin x="1968" y="72"/>
      </p:cViewPr>
      <p:guideLst>
        <p:guide orient="horz" pos="2928"/>
        <p:guide pos="2207"/>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bali\Downloads\gsics_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1" i="0" u="none" strike="noStrike" kern="1200" baseline="0">
                <a:solidFill>
                  <a:schemeClr val="dk1">
                    <a:lumMod val="65000"/>
                    <a:lumOff val="35000"/>
                  </a:schemeClr>
                </a:solidFill>
                <a:effectLst/>
                <a:latin typeface="+mn-lt"/>
                <a:ea typeface="+mn-ea"/>
                <a:cs typeface="+mn-cs"/>
              </a:defRPr>
            </a:pPr>
            <a:r>
              <a:rPr lang="en-US" b="1"/>
              <a:t>GSICS Membership</a:t>
            </a:r>
          </a:p>
        </c:rich>
      </c:tx>
      <c:overlay val="0"/>
      <c:spPr>
        <a:noFill/>
        <a:ln>
          <a:noFill/>
        </a:ln>
        <a:effectLst/>
      </c:spPr>
      <c:txPr>
        <a:bodyPr rot="0" spcFirstLastPara="1" vertOverflow="ellipsis" vert="horz" wrap="square" anchor="ctr" anchorCtr="1"/>
        <a:lstStyle/>
        <a:p>
          <a:pPr>
            <a:defRPr b="1"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Sheet1!$B$70:$B$81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Sheet1!$C$70:$C$81</c:f>
              <c:numCache>
                <c:formatCode>General</c:formatCode>
                <c:ptCount val="12"/>
                <c:pt idx="0">
                  <c:v>220</c:v>
                </c:pt>
                <c:pt idx="1">
                  <c:v>260</c:v>
                </c:pt>
                <c:pt idx="2">
                  <c:v>272</c:v>
                </c:pt>
                <c:pt idx="3">
                  <c:v>300</c:v>
                </c:pt>
                <c:pt idx="4">
                  <c:v>322</c:v>
                </c:pt>
                <c:pt idx="5">
                  <c:v>343</c:v>
                </c:pt>
                <c:pt idx="6">
                  <c:v>400</c:v>
                </c:pt>
                <c:pt idx="7">
                  <c:v>397</c:v>
                </c:pt>
                <c:pt idx="8">
                  <c:v>421</c:v>
                </c:pt>
                <c:pt idx="9">
                  <c:v>429</c:v>
                </c:pt>
                <c:pt idx="10">
                  <c:v>445</c:v>
                </c:pt>
                <c:pt idx="11">
                  <c:v>458</c:v>
                </c:pt>
              </c:numCache>
            </c:numRef>
          </c:val>
          <c:extLst>
            <c:ext xmlns:c16="http://schemas.microsoft.com/office/drawing/2014/chart" uri="{C3380CC4-5D6E-409C-BE32-E72D297353CC}">
              <c16:uniqueId val="{00000000-EA7F-44A8-B5C2-25D35FBE5662}"/>
            </c:ext>
          </c:extLst>
        </c:ser>
        <c:dLbls>
          <c:dLblPos val="inEnd"/>
          <c:showLegendKey val="0"/>
          <c:showVal val="1"/>
          <c:showCatName val="0"/>
          <c:showSerName val="0"/>
          <c:showPercent val="0"/>
          <c:showBubbleSize val="0"/>
        </c:dLbls>
        <c:gapWidth val="41"/>
        <c:axId val="689291472"/>
        <c:axId val="689295216"/>
      </c:barChart>
      <c:catAx>
        <c:axId val="68929147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r>
                  <a:rPr lang="en-US" sz="1200"/>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689295216"/>
        <c:crosses val="autoZero"/>
        <c:auto val="1"/>
        <c:lblAlgn val="ctr"/>
        <c:lblOffset val="100"/>
        <c:noMultiLvlLbl val="0"/>
      </c:catAx>
      <c:valAx>
        <c:axId val="689295216"/>
        <c:scaling>
          <c:orientation val="minMax"/>
        </c:scaling>
        <c:delete val="1"/>
        <c:axPos val="l"/>
        <c:title>
          <c:tx>
            <c:rich>
              <a:bodyPr rot="-5400000" spcFirstLastPara="1" vertOverflow="ellipsis" vert="horz" wrap="square" anchor="ctr" anchorCtr="1"/>
              <a:lstStyle/>
              <a:p>
                <a:pPr>
                  <a:defRPr sz="1100" b="1" i="0" u="none" strike="noStrike" kern="1200" baseline="0">
                    <a:solidFill>
                      <a:schemeClr val="dk1">
                        <a:lumMod val="65000"/>
                        <a:lumOff val="35000"/>
                      </a:schemeClr>
                    </a:solidFill>
                    <a:latin typeface="+mn-lt"/>
                    <a:ea typeface="+mn-ea"/>
                    <a:cs typeface="+mn-cs"/>
                  </a:defRPr>
                </a:pPr>
                <a:r>
                  <a:rPr lang="en-US" sz="1100" b="1"/>
                  <a:t>Subscribers to GSICS </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689291472"/>
        <c:crosses val="autoZero"/>
        <c:crossBetween val="between"/>
      </c:valAx>
      <c:spPr>
        <a:noFill/>
        <a:ln>
          <a:solidFill>
            <a:schemeClr val="tx1"/>
          </a:solid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08 March 2024</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val="19457808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08 March 2024</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val="320049707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gsics.atmos.umd.edu/bin/view/Development/2020061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08 March 2024</a:t>
            </a:fld>
            <a:endParaRPr lang="de-DE"/>
          </a:p>
        </p:txBody>
      </p:sp>
    </p:spTree>
    <p:extLst>
      <p:ext uri="{BB962C8B-B14F-4D97-AF65-F5344CB8AC3E}">
        <p14:creationId xmlns:p14="http://schemas.microsoft.com/office/powerpoint/2010/main" val="413962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08 March 2024</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4</a:t>
            </a:fld>
            <a:endParaRPr lang="de-DE"/>
          </a:p>
        </p:txBody>
      </p:sp>
    </p:spTree>
    <p:extLst>
      <p:ext uri="{BB962C8B-B14F-4D97-AF65-F5344CB8AC3E}">
        <p14:creationId xmlns:p14="http://schemas.microsoft.com/office/powerpoint/2010/main" val="275327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08 March 2024</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5</a:t>
            </a:fld>
            <a:endParaRPr lang="de-DE"/>
          </a:p>
        </p:txBody>
      </p:sp>
    </p:spTree>
    <p:extLst>
      <p:ext uri="{BB962C8B-B14F-4D97-AF65-F5344CB8AC3E}">
        <p14:creationId xmlns:p14="http://schemas.microsoft.com/office/powerpoint/2010/main" val="26522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a:solidFill>
                  <a:srgbClr val="C00000"/>
                </a:solidFill>
              </a:rPr>
              <a:t>Four</a:t>
            </a:r>
            <a:r>
              <a:rPr lang="en-US" sz="1200" u="sng" baseline="0" dirty="0">
                <a:solidFill>
                  <a:srgbClr val="C00000"/>
                </a:solidFill>
              </a:rPr>
              <a:t> demonstration products (NOAA) have ended production.</a:t>
            </a:r>
          </a:p>
          <a:p>
            <a:r>
              <a:rPr lang="en-US" sz="1200" u="sng" baseline="0" dirty="0">
                <a:solidFill>
                  <a:srgbClr val="C00000"/>
                </a:solidFill>
              </a:rPr>
              <a:t>There are two prototype products.</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08 March 2024</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8</a:t>
            </a:fld>
            <a:endParaRPr lang="de-DE"/>
          </a:p>
        </p:txBody>
      </p:sp>
    </p:spTree>
    <p:extLst>
      <p:ext uri="{BB962C8B-B14F-4D97-AF65-F5344CB8AC3E}">
        <p14:creationId xmlns:p14="http://schemas.microsoft.com/office/powerpoint/2010/main" val="18015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08 March 2024</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11</a:t>
            </a:fld>
            <a:endParaRPr lang="de-DE"/>
          </a:p>
        </p:txBody>
      </p:sp>
    </p:spTree>
    <p:extLst>
      <p:ext uri="{BB962C8B-B14F-4D97-AF65-F5344CB8AC3E}">
        <p14:creationId xmlns:p14="http://schemas.microsoft.com/office/powerpoint/2010/main" val="1872137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5325"/>
            <a:ext cx="5035550" cy="3486150"/>
          </a:xfrm>
        </p:spPr>
      </p:sp>
      <p:sp>
        <p:nvSpPr>
          <p:cNvPr id="3" name="Notes Placeholder 2"/>
          <p:cNvSpPr>
            <a:spLocks noGrp="1"/>
          </p:cNvSpPr>
          <p:nvPr>
            <p:ph type="body" idx="1"/>
          </p:nvPr>
        </p:nvSpPr>
        <p:spPr/>
        <p:txBody>
          <a:bodyPr>
            <a:normAutofit/>
          </a:bodyPr>
          <a:lstStyle/>
          <a:p>
            <a:r>
              <a:rPr lang="en-US" dirty="0">
                <a:effectLst/>
              </a:rPr>
              <a:t>2020-01GDWGProgress Meeting</a:t>
            </a:r>
          </a:p>
          <a:p>
            <a:r>
              <a:rPr lang="en-US" dirty="0">
                <a:effectLst/>
              </a:rPr>
              <a:t>2019-??GVNIR - </a:t>
            </a:r>
            <a:r>
              <a:rPr lang="en-US" dirty="0" err="1">
                <a:effectLst/>
              </a:rPr>
              <a:t>D.DoellingSolar</a:t>
            </a:r>
            <a:r>
              <a:rPr lang="en-US" dirty="0">
                <a:effectLst/>
              </a:rPr>
              <a:t> Spectra</a:t>
            </a:r>
          </a:p>
          <a:p>
            <a:r>
              <a:rPr lang="en-US" dirty="0">
                <a:effectLst/>
              </a:rPr>
              <a:t>2019-??GVNIR - </a:t>
            </a:r>
            <a:r>
              <a:rPr lang="en-US" dirty="0" err="1">
                <a:effectLst/>
              </a:rPr>
              <a:t>S.WagnerPICS</a:t>
            </a:r>
            <a:r>
              <a:rPr lang="en-US" dirty="0">
                <a:effectLst/>
              </a:rPr>
              <a:t> data extraction and sharing</a:t>
            </a:r>
          </a:p>
          <a:p>
            <a:r>
              <a:rPr lang="en-US" dirty="0">
                <a:effectLst/>
              </a:rPr>
              <a:t>2019-??GVNIR - </a:t>
            </a:r>
            <a:r>
              <a:rPr lang="en-US" dirty="0" err="1">
                <a:effectLst/>
              </a:rPr>
              <a:t>D.DoellingExtension</a:t>
            </a:r>
            <a:r>
              <a:rPr lang="en-US" dirty="0">
                <a:effectLst/>
              </a:rPr>
              <a:t> of DCC method to NIR</a:t>
            </a:r>
          </a:p>
          <a:p>
            <a:r>
              <a:rPr lang="en-US" dirty="0">
                <a:effectLst/>
              </a:rPr>
              <a:t>2019-??GVNIR - </a:t>
            </a:r>
            <a:r>
              <a:rPr lang="en-US" dirty="0" err="1">
                <a:effectLst/>
              </a:rPr>
              <a:t>D.DoellingSolicit</a:t>
            </a:r>
            <a:r>
              <a:rPr lang="en-US" dirty="0">
                <a:effectLst/>
              </a:rPr>
              <a:t> inputs from all GPRCs on preferred sites to be characterized by CLARREO Pathfinder</a:t>
            </a:r>
          </a:p>
          <a:p>
            <a:r>
              <a:rPr lang="en-US" dirty="0">
                <a:effectLst/>
              </a:rPr>
              <a:t>2019-??GVNIR - </a:t>
            </a:r>
            <a:r>
              <a:rPr lang="en-US" dirty="0" err="1">
                <a:effectLst/>
              </a:rPr>
              <a:t>D.DoellingPlan</a:t>
            </a:r>
            <a:r>
              <a:rPr lang="en-US" dirty="0">
                <a:effectLst/>
              </a:rPr>
              <a:t> journal paper on DCC method</a:t>
            </a:r>
          </a:p>
          <a:p>
            <a:r>
              <a:rPr lang="en-US" dirty="0">
                <a:effectLst/>
              </a:rPr>
              <a:t>2019-??GVNIR - </a:t>
            </a:r>
            <a:r>
              <a:rPr lang="en-US" dirty="0" err="1">
                <a:effectLst/>
              </a:rPr>
              <a:t>B.FougnieRayleigh</a:t>
            </a:r>
            <a:r>
              <a:rPr lang="en-US" dirty="0">
                <a:effectLst/>
              </a:rPr>
              <a:t> scattering calibration</a:t>
            </a:r>
          </a:p>
          <a:p>
            <a:r>
              <a:rPr lang="en-US" dirty="0">
                <a:effectLst/>
              </a:rPr>
              <a:t>2019-??GUV - </a:t>
            </a:r>
            <a:r>
              <a:rPr lang="en-US" dirty="0" err="1">
                <a:effectLst/>
              </a:rPr>
              <a:t>R.MunroUltraviolet</a:t>
            </a:r>
            <a:r>
              <a:rPr lang="en-US" dirty="0">
                <a:effectLst/>
              </a:rPr>
              <a:t> Sub-Group web meeting</a:t>
            </a:r>
          </a:p>
          <a:p>
            <a:r>
              <a:rPr lang="en-US" dirty="0">
                <a:effectLst/>
              </a:rPr>
              <a:t>2019-??GIR - </a:t>
            </a:r>
            <a:r>
              <a:rPr lang="en-US" dirty="0" err="1">
                <a:effectLst/>
              </a:rPr>
              <a:t>T.HewisonReview</a:t>
            </a:r>
            <a:r>
              <a:rPr lang="en-US" dirty="0">
                <a:effectLst/>
              </a:rPr>
              <a:t> different GEO-LEO IR inter-calibration algorithm evolutions</a:t>
            </a:r>
          </a:p>
          <a:p>
            <a:r>
              <a:rPr lang="en-US" dirty="0">
                <a:effectLst/>
              </a:rPr>
              <a:t>2019-??GRWG - </a:t>
            </a:r>
            <a:r>
              <a:rPr lang="en-US" dirty="0" err="1">
                <a:effectLst/>
              </a:rPr>
              <a:t>R.Roebeling</a:t>
            </a:r>
            <a:r>
              <a:rPr lang="en-US" dirty="0">
                <a:effectLst/>
              </a:rPr>
              <a:t>/</a:t>
            </a:r>
            <a:r>
              <a:rPr lang="en-US" dirty="0" err="1">
                <a:effectLst/>
              </a:rPr>
              <a:t>T.HewisonReprocessing</a:t>
            </a:r>
            <a:r>
              <a:rPr lang="en-US" dirty="0">
                <a:effectLst/>
              </a:rPr>
              <a:t>/recalibration Workshop planning</a:t>
            </a:r>
          </a:p>
          <a:p>
            <a:r>
              <a:rPr lang="en-US" dirty="0">
                <a:effectLst/>
              </a:rPr>
              <a:t>2019-??GRWG - </a:t>
            </a:r>
            <a:r>
              <a:rPr lang="en-US" dirty="0" err="1">
                <a:effectLst/>
              </a:rPr>
              <a:t>X.WuMTF</a:t>
            </a:r>
            <a:r>
              <a:rPr lang="en-US" dirty="0">
                <a:effectLst/>
              </a:rPr>
              <a:t> characterization on the moon2019-??GDWGTHREDDS + Plotting Tool</a:t>
            </a:r>
          </a:p>
          <a:p>
            <a:r>
              <a:rPr lang="en-US" dirty="0">
                <a:effectLst/>
              </a:rPr>
              <a:t>2020-06-18GRWG</a:t>
            </a:r>
            <a:r>
              <a:rPr lang="en-US" sz="1200" u="sng" kern="1200" dirty="0">
                <a:solidFill>
                  <a:schemeClr val="tx1"/>
                </a:solidFill>
                <a:effectLst/>
                <a:latin typeface="Times New Roman" pitchFamily="18" charset="0"/>
                <a:ea typeface="+mn-ea"/>
                <a:cs typeface="+mn-cs"/>
                <a:hlinkClick r:id="rId3"/>
              </a:rPr>
              <a:t>ECMWF Workshop on Error treatment</a:t>
            </a:r>
            <a:endParaRPr lang="en-US" sz="1200" b="0" i="0" kern="1200" dirty="0">
              <a:solidFill>
                <a:schemeClr val="tx1"/>
              </a:solidFill>
              <a:latin typeface="Times New Roman" pitchFamily="18" charset="0"/>
              <a:ea typeface="+mn-ea"/>
              <a:cs typeface="+mn-cs"/>
            </a:endParaRPr>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08 March 2024</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16</a:t>
            </a:fld>
            <a:endParaRPr lang="de-DE"/>
          </a:p>
        </p:txBody>
      </p:sp>
    </p:spTree>
    <p:extLst>
      <p:ext uri="{BB962C8B-B14F-4D97-AF65-F5344CB8AC3E}">
        <p14:creationId xmlns:p14="http://schemas.microsoft.com/office/powerpoint/2010/main" val="3275161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3991"/>
            <a:ext cx="84201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39"/>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5"/>
            <a:ext cx="241458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6578" y="274645"/>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2172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6686BC2-7F03-804E-B458-A981E3480B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9962" y="1414218"/>
            <a:ext cx="876681" cy="539496"/>
          </a:xfrm>
          <a:prstGeom prst="rect">
            <a:avLst/>
          </a:prstGeom>
        </p:spPr>
      </p:pic>
      <p:sp>
        <p:nvSpPr>
          <p:cNvPr id="2" name="Title 1"/>
          <p:cNvSpPr>
            <a:spLocks noGrp="1"/>
          </p:cNvSpPr>
          <p:nvPr>
            <p:ph type="ctrTitle"/>
          </p:nvPr>
        </p:nvSpPr>
        <p:spPr>
          <a:xfrm>
            <a:off x="1840865" y="2052320"/>
            <a:ext cx="6826885" cy="477520"/>
          </a:xfrm>
        </p:spPr>
        <p:txBody>
          <a:bodyPr anchor="b">
            <a:normAutofit/>
          </a:bodyPr>
          <a:lstStyle>
            <a:lvl1pPr algn="ctr">
              <a:defRPr sz="2600">
                <a:solidFill>
                  <a:srgbClr val="0070C0"/>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15" name="Rectangle 14">
            <a:extLst>
              <a:ext uri="{FF2B5EF4-FFF2-40B4-BE49-F238E27FC236}">
                <a16:creationId xmlns:a16="http://schemas.microsoft.com/office/drawing/2014/main" id="{2699A965-D256-0946-A5A9-5F34B1677DDB}"/>
              </a:ext>
            </a:extLst>
          </p:cNvPr>
          <p:cNvSpPr/>
          <p:nvPr userDrawn="1"/>
        </p:nvSpPr>
        <p:spPr>
          <a:xfrm>
            <a:off x="3316" y="1953715"/>
            <a:ext cx="9903524" cy="75277"/>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1"/>
          </a:p>
        </p:txBody>
      </p:sp>
      <p:pic>
        <p:nvPicPr>
          <p:cNvPr id="16" name="Picture 15">
            <a:extLst>
              <a:ext uri="{FF2B5EF4-FFF2-40B4-BE49-F238E27FC236}">
                <a16:creationId xmlns:a16="http://schemas.microsoft.com/office/drawing/2014/main" id="{CFC38AD2-AB99-7141-95E8-00847C4C2E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562" y="1371600"/>
            <a:ext cx="1423988" cy="1752600"/>
          </a:xfrm>
          <a:prstGeom prst="rect">
            <a:avLst/>
          </a:prstGeom>
        </p:spPr>
      </p:pic>
      <p:pic>
        <p:nvPicPr>
          <p:cNvPr id="17" name="Picture 16">
            <a:extLst>
              <a:ext uri="{FF2B5EF4-FFF2-40B4-BE49-F238E27FC236}">
                <a16:creationId xmlns:a16="http://schemas.microsoft.com/office/drawing/2014/main" id="{51C4A9FC-F402-484D-9F04-E1B880791F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3550" y="1454537"/>
            <a:ext cx="372824" cy="458861"/>
          </a:xfrm>
          <a:prstGeom prst="rect">
            <a:avLst/>
          </a:prstGeom>
        </p:spPr>
      </p:pic>
    </p:spTree>
    <p:extLst>
      <p:ext uri="{BB962C8B-B14F-4D97-AF65-F5344CB8AC3E}">
        <p14:creationId xmlns:p14="http://schemas.microsoft.com/office/powerpoint/2010/main" val="4095519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7" y="80011"/>
            <a:ext cx="8968026" cy="697230"/>
          </a:xfrm>
        </p:spPr>
        <p:txBody>
          <a:bodyPr>
            <a:normAutofit/>
          </a:bodyPr>
          <a:lstStyle>
            <a:lvl1pPr algn="r">
              <a:defRPr sz="195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81038" y="1280161"/>
            <a:ext cx="8543925" cy="4896803"/>
          </a:xfrm>
        </p:spPr>
        <p:txBody>
          <a:bodyPr/>
          <a:lstStyle>
            <a:lvl1pPr>
              <a:defRPr sz="1950"/>
            </a:lvl1pPr>
            <a:lvl2pPr marL="557213" indent="-185738">
              <a:buFont typeface="System Font Regular"/>
              <a:buChar char="-"/>
              <a:defRPr sz="1625"/>
            </a:lvl2pPr>
            <a:lvl3pPr marL="928688" indent="-185738">
              <a:buFont typeface="System Font Regular"/>
              <a:buChar char="-"/>
              <a:defRPr sz="1463"/>
            </a:lvl3pPr>
            <a:lvl4pPr marL="1300163" indent="-185738">
              <a:buFont typeface="System Font Regular"/>
              <a:buChar char="-"/>
              <a:defRPr sz="1463"/>
            </a:lvl4pPr>
            <a:lvl5pPr marL="1671638" indent="-185738">
              <a:buFont typeface="System Font Regular"/>
              <a:buChar char="-"/>
              <a:defRPr sz="146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5" name="Footer Placeholder 4"/>
          <p:cNvSpPr>
            <a:spLocks noGrp="1"/>
          </p:cNvSpPr>
          <p:nvPr>
            <p:ph type="ftr" sz="quarter" idx="11"/>
          </p:nvPr>
        </p:nvSpPr>
        <p:spPr>
          <a:xfrm>
            <a:off x="3281363" y="5946378"/>
            <a:ext cx="3343275" cy="365125"/>
          </a:xfr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CE0F42CF-2E9C-014E-8664-D193A1657209}"/>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B247DFBF-1EC0-D943-AA27-C5F7EE598949}"/>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4150425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US" dirty="0"/>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7020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8" y="102871"/>
            <a:ext cx="8543925" cy="582930"/>
          </a:xfrm>
        </p:spPr>
        <p:txBody>
          <a:bodyPr>
            <a:normAutofit/>
          </a:bodyPr>
          <a:lstStyle>
            <a:lvl1pPr algn="r">
              <a:defRPr sz="195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81038" y="868680"/>
            <a:ext cx="4210050" cy="5308283"/>
          </a:xfrm>
        </p:spPr>
        <p:txBody>
          <a:bodyPr>
            <a:normAutofit/>
          </a:bodyPr>
          <a:lstStyle>
            <a:lvl1pPr marL="0" indent="0">
              <a:lnSpc>
                <a:spcPct val="70000"/>
              </a:lnSpc>
              <a:spcBef>
                <a:spcPts val="325"/>
              </a:spcBef>
              <a:buNone/>
              <a:defRPr sz="813"/>
            </a:lvl1pPr>
            <a:lvl2pPr marL="371475" indent="0">
              <a:lnSpc>
                <a:spcPct val="70000"/>
              </a:lnSpc>
              <a:spcBef>
                <a:spcPts val="325"/>
              </a:spcBef>
              <a:buNone/>
              <a:defRPr sz="813"/>
            </a:lvl2pPr>
            <a:lvl3pPr marL="742950" indent="0">
              <a:lnSpc>
                <a:spcPct val="70000"/>
              </a:lnSpc>
              <a:spcBef>
                <a:spcPts val="325"/>
              </a:spcBef>
              <a:buNone/>
              <a:defRPr sz="813"/>
            </a:lvl3pPr>
            <a:lvl4pPr marL="1114425" indent="0">
              <a:lnSpc>
                <a:spcPct val="70000"/>
              </a:lnSpc>
              <a:spcBef>
                <a:spcPts val="325"/>
              </a:spcBef>
              <a:buNone/>
              <a:defRPr sz="813"/>
            </a:lvl4pPr>
            <a:lvl5pPr marL="1485900" indent="0">
              <a:lnSpc>
                <a:spcPct val="70000"/>
              </a:lnSpc>
              <a:spcBef>
                <a:spcPts val="325"/>
              </a:spcBef>
              <a:buNone/>
              <a:defRPr sz="8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14913" y="868680"/>
            <a:ext cx="4210050" cy="5308283"/>
          </a:xfrm>
        </p:spPr>
        <p:txBody>
          <a:bodyPr>
            <a:normAutofit/>
          </a:bodyPr>
          <a:lstStyle>
            <a:lvl1pPr marL="0" indent="0">
              <a:lnSpc>
                <a:spcPct val="70000"/>
              </a:lnSpc>
              <a:spcBef>
                <a:spcPts val="325"/>
              </a:spcBef>
              <a:buNone/>
              <a:defRPr sz="813"/>
            </a:lvl1pPr>
            <a:lvl2pPr marL="371475" indent="0">
              <a:lnSpc>
                <a:spcPct val="70000"/>
              </a:lnSpc>
              <a:spcBef>
                <a:spcPts val="325"/>
              </a:spcBef>
              <a:buNone/>
              <a:defRPr sz="813"/>
            </a:lvl2pPr>
            <a:lvl3pPr marL="742950" indent="0">
              <a:lnSpc>
                <a:spcPct val="70000"/>
              </a:lnSpc>
              <a:spcBef>
                <a:spcPts val="325"/>
              </a:spcBef>
              <a:buNone/>
              <a:defRPr sz="813"/>
            </a:lvl3pPr>
            <a:lvl4pPr marL="1114425" indent="0">
              <a:lnSpc>
                <a:spcPct val="70000"/>
              </a:lnSpc>
              <a:spcBef>
                <a:spcPts val="325"/>
              </a:spcBef>
              <a:buNone/>
              <a:defRPr sz="813"/>
            </a:lvl4pPr>
            <a:lvl5pPr marL="1485900" indent="0">
              <a:lnSpc>
                <a:spcPct val="70000"/>
              </a:lnSpc>
              <a:spcBef>
                <a:spcPts val="325"/>
              </a:spcBef>
              <a:buNone/>
              <a:defRPr sz="81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Rectangle 7">
            <a:extLst>
              <a:ext uri="{FF2B5EF4-FFF2-40B4-BE49-F238E27FC236}">
                <a16:creationId xmlns:a16="http://schemas.microsoft.com/office/drawing/2014/main" id="{1C32EB09-9C5F-6A40-AC95-584833755A29}"/>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0" name="Picture 9">
            <a:extLst>
              <a:ext uri="{FF2B5EF4-FFF2-40B4-BE49-F238E27FC236}">
                <a16:creationId xmlns:a16="http://schemas.microsoft.com/office/drawing/2014/main" id="{E9E4C2A5-F4FB-A24C-807F-00729A62B241}"/>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251077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7996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4" name="Footer Placeholder 3"/>
          <p:cNvSpPr>
            <a:spLocks noGrp="1"/>
          </p:cNvSpPr>
          <p:nvPr>
            <p:ph type="ftr" sz="quarter" idx="11"/>
          </p:nvPr>
        </p:nvSpPr>
        <p:spPr>
          <a:xfrm>
            <a:off x="3281363" y="5946378"/>
            <a:ext cx="3343275" cy="365125"/>
          </a:xfrm>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
        <p:nvSpPr>
          <p:cNvPr id="6" name="Rectangle 5">
            <a:extLst>
              <a:ext uri="{FF2B5EF4-FFF2-40B4-BE49-F238E27FC236}">
                <a16:creationId xmlns:a16="http://schemas.microsoft.com/office/drawing/2014/main" id="{EB48939E-199B-C742-AB04-97DF15675D65}"/>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FFCB29C9-A005-6D4D-946E-6B6628C9C692}"/>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
        <p:nvSpPr>
          <p:cNvPr id="9" name="Title 1">
            <a:extLst>
              <a:ext uri="{FF2B5EF4-FFF2-40B4-BE49-F238E27FC236}">
                <a16:creationId xmlns:a16="http://schemas.microsoft.com/office/drawing/2014/main" id="{9041310B-2F43-AD4C-9875-7F9A5CC042AE}"/>
              </a:ext>
            </a:extLst>
          </p:cNvPr>
          <p:cNvSpPr>
            <a:spLocks noGrp="1"/>
          </p:cNvSpPr>
          <p:nvPr>
            <p:ph type="title"/>
          </p:nvPr>
        </p:nvSpPr>
        <p:spPr>
          <a:xfrm>
            <a:off x="681037" y="80011"/>
            <a:ext cx="8968026" cy="697230"/>
          </a:xfrm>
        </p:spPr>
        <p:txBody>
          <a:bodyPr>
            <a:normAutofit/>
          </a:bodyPr>
          <a:lstStyle>
            <a:lvl1pPr algn="r">
              <a:defRPr sz="1950">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915004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895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73" y="109063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lvl1pPr>
              <a:defRPr sz="2800"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a:t>Click to edit Master text styles</a:t>
            </a:r>
          </a:p>
          <a:p>
            <a:pPr lvl="1"/>
            <a:r>
              <a:rPr lang="en-US" dirty="0"/>
              <a:t>Second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US" dirty="0"/>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717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Rectangle 7">
            <a:extLst>
              <a:ext uri="{FF2B5EF4-FFF2-40B4-BE49-F238E27FC236}">
                <a16:creationId xmlns:a16="http://schemas.microsoft.com/office/drawing/2014/main" id="{D796620C-15E0-2646-8C86-0C7A112CE3D9}"/>
              </a:ext>
            </a:extLst>
          </p:cNvPr>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0" name="Picture 9">
            <a:extLst>
              <a:ext uri="{FF2B5EF4-FFF2-40B4-BE49-F238E27FC236}">
                <a16:creationId xmlns:a16="http://schemas.microsoft.com/office/drawing/2014/main" id="{46688A1A-718B-7044-A36D-622A5CC4151C}"/>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716057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2878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4287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1530" y="995634"/>
            <a:ext cx="4429559" cy="5477902"/>
          </a:xfrm>
          <a:prstGeom prst="rect">
            <a:avLst/>
          </a:prstGeom>
        </p:spPr>
        <p:txBody>
          <a:bodyPr/>
          <a:lstStyle>
            <a:lvl1pPr>
              <a:spcBef>
                <a:spcPts val="325"/>
              </a:spcBef>
              <a:defRPr/>
            </a:lvl1pPr>
            <a:lvl2pPr marL="376634" indent="-141883">
              <a:spcBef>
                <a:spcPts val="325"/>
              </a:spcBef>
              <a:buFont typeface="Helvetica" pitchFamily="2" charset="0"/>
              <a:buChar char="⁃"/>
              <a:tabLst/>
              <a:defRPr/>
            </a:lvl2pPr>
            <a:lvl3pPr marL="561082" indent="-141883">
              <a:spcBef>
                <a:spcPts val="325"/>
              </a:spcBef>
              <a:buFont typeface="Helvetica" pitchFamily="2" charset="0"/>
              <a:buChar char="⁃"/>
              <a:tabLst/>
              <a:defRPr/>
            </a:lvl3pPr>
            <a:lvl4pPr marL="745530" indent="-141883">
              <a:spcBef>
                <a:spcPts val="325"/>
              </a:spcBef>
              <a:buFont typeface="Helvetica" pitchFamily="2" charset="0"/>
              <a:buChar char="⁃"/>
              <a:tabLst/>
              <a:defRPr/>
            </a:lvl4pPr>
            <a:lvl5pPr marL="929978" indent="-134144">
              <a:spcBef>
                <a:spcPts val="325"/>
              </a:spcBef>
              <a:buFont typeface="Helvetica" pitchFamily="2" charset="0"/>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14912" y="995634"/>
            <a:ext cx="4440817" cy="5477902"/>
          </a:xfrm>
          <a:prstGeom prst="rect">
            <a:avLst/>
          </a:prstGeom>
        </p:spPr>
        <p:txBody>
          <a:bodyPr/>
          <a:lstStyle>
            <a:lvl1pPr>
              <a:spcBef>
                <a:spcPts val="325"/>
              </a:spcBef>
              <a:defRPr/>
            </a:lvl1pPr>
            <a:lvl2pPr marL="376634" indent="-141883">
              <a:spcBef>
                <a:spcPts val="325"/>
              </a:spcBef>
              <a:buFont typeface="Helvetica" pitchFamily="2" charset="0"/>
              <a:buChar char="⁃"/>
              <a:tabLst/>
              <a:defRPr/>
            </a:lvl2pPr>
            <a:lvl3pPr marL="561082" indent="-141883">
              <a:spcBef>
                <a:spcPts val="325"/>
              </a:spcBef>
              <a:buFont typeface="Helvetica" pitchFamily="2" charset="0"/>
              <a:buChar char="⁃"/>
              <a:tabLst/>
              <a:defRPr/>
            </a:lvl3pPr>
            <a:lvl4pPr marL="745530" indent="-141883">
              <a:spcBef>
                <a:spcPts val="325"/>
              </a:spcBef>
              <a:buFont typeface="Helvetica" pitchFamily="2" charset="0"/>
              <a:buChar char="⁃"/>
              <a:tabLst/>
              <a:defRPr/>
            </a:lvl4pPr>
            <a:lvl5pPr marL="929978" indent="-134144">
              <a:spcBef>
                <a:spcPts val="325"/>
              </a:spcBef>
              <a:buFont typeface="Helvetica" pitchFamily="2" charset="0"/>
              <a:buChar char="⁃"/>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B9EA87A0-DD50-8647-982E-3DF06540C2A4}"/>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0" name="Title 1">
            <a:extLst>
              <a:ext uri="{FF2B5EF4-FFF2-40B4-BE49-F238E27FC236}">
                <a16:creationId xmlns:a16="http://schemas.microsoft.com/office/drawing/2014/main" id="{D627F30B-C929-AF4C-B7C5-6EDF10867B8B}"/>
              </a:ext>
            </a:extLst>
          </p:cNvPr>
          <p:cNvSpPr>
            <a:spLocks noGrp="1"/>
          </p:cNvSpPr>
          <p:nvPr>
            <p:ph type="title"/>
          </p:nvPr>
        </p:nvSpPr>
        <p:spPr>
          <a:xfrm>
            <a:off x="1196974" y="119333"/>
            <a:ext cx="8258755" cy="528492"/>
          </a:xfrm>
          <a:prstGeom prst="rect">
            <a:avLst/>
          </a:prstGeom>
        </p:spPr>
        <p:txBody>
          <a:bodyPr anchor="ctr">
            <a:normAutofit/>
          </a:bodyPr>
          <a:lstStyle>
            <a:lvl1pPr algn="r">
              <a:defRPr sz="1950" b="0"/>
            </a:lvl1pPr>
          </a:lstStyle>
          <a:p>
            <a:r>
              <a:rPr lang="en-US" dirty="0"/>
              <a:t>Click to edit Master title style</a:t>
            </a:r>
          </a:p>
        </p:txBody>
      </p:sp>
      <p:pic>
        <p:nvPicPr>
          <p:cNvPr id="7" name="Picture 6">
            <a:extLst>
              <a:ext uri="{FF2B5EF4-FFF2-40B4-BE49-F238E27FC236}">
                <a16:creationId xmlns:a16="http://schemas.microsoft.com/office/drawing/2014/main" id="{52EC3ACD-A2D8-2243-BAD4-53AC732A99E0}"/>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1866210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3E041D-C925-E544-829F-14F463463804}"/>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itle 1">
            <a:extLst>
              <a:ext uri="{FF2B5EF4-FFF2-40B4-BE49-F238E27FC236}">
                <a16:creationId xmlns:a16="http://schemas.microsoft.com/office/drawing/2014/main" id="{0BB759DF-07C9-1549-BD6D-FC5A35355AE2}"/>
              </a:ext>
            </a:extLst>
          </p:cNvPr>
          <p:cNvSpPr>
            <a:spLocks noGrp="1"/>
          </p:cNvSpPr>
          <p:nvPr>
            <p:ph type="title"/>
          </p:nvPr>
        </p:nvSpPr>
        <p:spPr>
          <a:xfrm>
            <a:off x="1196974" y="119333"/>
            <a:ext cx="8258755" cy="528492"/>
          </a:xfrm>
          <a:prstGeom prst="rect">
            <a:avLst/>
          </a:prstGeom>
        </p:spPr>
        <p:txBody>
          <a:bodyPr wrap="square" anchor="ctr" anchorCtr="0">
            <a:normAutofit/>
          </a:bodyPr>
          <a:lstStyle>
            <a:lvl1pPr algn="r">
              <a:defRPr sz="1950" b="0"/>
            </a:lvl1pPr>
          </a:lstStyle>
          <a:p>
            <a:r>
              <a:rPr lang="en-US" dirty="0"/>
              <a:t>Click to edit Master title style</a:t>
            </a:r>
          </a:p>
        </p:txBody>
      </p:sp>
      <p:pic>
        <p:nvPicPr>
          <p:cNvPr id="5" name="Picture 4">
            <a:extLst>
              <a:ext uri="{FF2B5EF4-FFF2-40B4-BE49-F238E27FC236}">
                <a16:creationId xmlns:a16="http://schemas.microsoft.com/office/drawing/2014/main" id="{7F08BC6A-025E-C240-A860-00D639E1E756}"/>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1801897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3E041D-C925-E544-829F-14F463463804}"/>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6" name="Picture 5">
            <a:extLst>
              <a:ext uri="{FF2B5EF4-FFF2-40B4-BE49-F238E27FC236}">
                <a16:creationId xmlns:a16="http://schemas.microsoft.com/office/drawing/2014/main" id="{91D23054-9D0F-6D4F-80EE-01F2FD922339}"/>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634490" y="1020478"/>
            <a:ext cx="6644389" cy="4091136"/>
          </a:xfrm>
          <a:prstGeom prst="rect">
            <a:avLst/>
          </a:prstGeom>
        </p:spPr>
      </p:pic>
      <p:pic>
        <p:nvPicPr>
          <p:cNvPr id="7" name="Picture 6">
            <a:extLst>
              <a:ext uri="{FF2B5EF4-FFF2-40B4-BE49-F238E27FC236}">
                <a16:creationId xmlns:a16="http://schemas.microsoft.com/office/drawing/2014/main" id="{E11BF7F3-9834-6141-8E87-7C05D4159475}"/>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954033" y="3841556"/>
            <a:ext cx="6177143" cy="2599192"/>
          </a:xfrm>
          <a:prstGeom prst="rect">
            <a:avLst/>
          </a:prstGeom>
        </p:spPr>
      </p:pic>
      <p:sp>
        <p:nvSpPr>
          <p:cNvPr id="8" name="Title 1">
            <a:extLst>
              <a:ext uri="{FF2B5EF4-FFF2-40B4-BE49-F238E27FC236}">
                <a16:creationId xmlns:a16="http://schemas.microsoft.com/office/drawing/2014/main" id="{A7FA3666-2433-0E47-A730-CCE826565FEA}"/>
              </a:ext>
            </a:extLst>
          </p:cNvPr>
          <p:cNvSpPr txBox="1">
            <a:spLocks/>
          </p:cNvSpPr>
          <p:nvPr userDrawn="1"/>
        </p:nvSpPr>
        <p:spPr>
          <a:xfrm>
            <a:off x="1360200" y="119333"/>
            <a:ext cx="8095530" cy="528492"/>
          </a:xfrm>
          <a:prstGeom prst="rect">
            <a:avLst/>
          </a:prstGeom>
        </p:spPr>
        <p:txBody>
          <a:bodyPr wrap="square" anchor="ctr" anchorCtr="0">
            <a:normAutofit/>
          </a:bodyPr>
          <a:lstStyle>
            <a:lvl1pPr marL="0" marR="0" indent="0" algn="r" defTabSz="914400" rtl="0" eaLnBrk="1" fontAlgn="auto" latinLnBrk="0" hangingPunct="1">
              <a:lnSpc>
                <a:spcPct val="90000"/>
              </a:lnSpc>
              <a:spcBef>
                <a:spcPct val="0"/>
              </a:spcBef>
              <a:spcAft>
                <a:spcPts val="0"/>
              </a:spcAft>
              <a:buClrTx/>
              <a:buSzTx/>
              <a:buFontTx/>
              <a:buNone/>
              <a:tabLst/>
              <a:defRPr sz="2800" b="0" kern="1200">
                <a:solidFill>
                  <a:schemeClr val="accent5">
                    <a:lumMod val="75000"/>
                  </a:schemeClr>
                </a:solidFill>
                <a:latin typeface="+mn-lt"/>
                <a:ea typeface="+mj-ea"/>
                <a:cs typeface="+mj-cs"/>
              </a:defRPr>
            </a:lvl1pPr>
          </a:lstStyle>
          <a:p>
            <a:r>
              <a:rPr lang="en-US" sz="2275" dirty="0"/>
              <a:t>NOAA-20</a:t>
            </a:r>
          </a:p>
        </p:txBody>
      </p:sp>
      <p:pic>
        <p:nvPicPr>
          <p:cNvPr id="9" name="Picture 8">
            <a:extLst>
              <a:ext uri="{FF2B5EF4-FFF2-40B4-BE49-F238E27FC236}">
                <a16:creationId xmlns:a16="http://schemas.microsoft.com/office/drawing/2014/main" id="{F055EA55-0E46-3B4D-8CD9-A232EB20C867}"/>
              </a:ext>
            </a:extLst>
          </p:cNvPr>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850903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Rectangle 1"/>
          <p:cNvSpPr/>
          <p:nvPr userDrawn="1"/>
        </p:nvSpPr>
        <p:spPr>
          <a:xfrm>
            <a:off x="0" y="0"/>
            <a:ext cx="9906000" cy="6629400"/>
          </a:xfrm>
          <a:prstGeom prst="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 name="Text Placeholder 3"/>
          <p:cNvSpPr>
            <a:spLocks noGrp="1"/>
          </p:cNvSpPr>
          <p:nvPr>
            <p:ph type="body" sz="half" idx="10" hasCustomPrompt="1"/>
          </p:nvPr>
        </p:nvSpPr>
        <p:spPr>
          <a:xfrm>
            <a:off x="2960543" y="2776538"/>
            <a:ext cx="6495186" cy="804862"/>
          </a:xfrm>
          <a:prstGeom prst="rect">
            <a:avLst/>
          </a:prstGeom>
        </p:spPr>
        <p:txBody>
          <a:bodyPr anchor="ctr" anchorCtr="0"/>
          <a:lstStyle>
            <a:lvl1pPr marL="0" indent="0" algn="ctr">
              <a:buNone/>
              <a:defRPr sz="2275" b="1">
                <a:solidFill>
                  <a:schemeClr val="bg1"/>
                </a:solidFill>
                <a:latin typeface="+mj-lt"/>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dirty="0"/>
              <a:t>Click to edit Master text styles</a:t>
            </a:r>
          </a:p>
        </p:txBody>
      </p:sp>
      <p:pic>
        <p:nvPicPr>
          <p:cNvPr id="6" name="Picture 5"/>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31095" y="2133604"/>
            <a:ext cx="1783080" cy="2192867"/>
          </a:xfrm>
          <a:prstGeom prst="rect">
            <a:avLst/>
          </a:prstGeom>
        </p:spPr>
      </p:pic>
    </p:spTree>
    <p:extLst>
      <p:ext uri="{BB962C8B-B14F-4D97-AF65-F5344CB8AC3E}">
        <p14:creationId xmlns:p14="http://schemas.microsoft.com/office/powerpoint/2010/main" val="516684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247653" y="233927"/>
            <a:ext cx="9454964" cy="642423"/>
          </a:xfrm>
          <a:prstGeom prst="rect">
            <a:avLst/>
          </a:prstGeom>
          <a:noFill/>
          <a:ln w="12700">
            <a:noFill/>
            <a:miter lim="800000"/>
            <a:headEnd/>
            <a:tailEnd/>
          </a:ln>
        </p:spPr>
        <p:txBody>
          <a:bodyPr wrap="square" lIns="74245" tIns="37123" rIns="74245" bIns="37123">
            <a:spAutoFit/>
          </a:bodyPr>
          <a:lstStyle/>
          <a:p>
            <a:pPr algn="ctr" eaLnBrk="0" hangingPunct="0">
              <a:defRPr/>
            </a:pPr>
            <a:r>
              <a:rPr lang="en-US" sz="2275" dirty="0">
                <a:solidFill>
                  <a:srgbClr val="1F497D"/>
                </a:solidFill>
                <a:latin typeface="+mn-lt"/>
                <a:ea typeface="Helvetica" charset="0"/>
                <a:cs typeface="Helvetica" charset="0"/>
              </a:rPr>
              <a:t>JPSS Program Internal Monthly Status Review</a:t>
            </a:r>
          </a:p>
          <a:p>
            <a:pPr algn="ctr" eaLnBrk="0" hangingPunct="0">
              <a:defRPr/>
            </a:pPr>
            <a:r>
              <a:rPr lang="en-US" sz="1300" dirty="0">
                <a:solidFill>
                  <a:srgbClr val="1F497D"/>
                </a:solidFill>
                <a:latin typeface="+mn-lt"/>
                <a:ea typeface="Helvetica" charset="0"/>
                <a:cs typeface="Helvetica" charset="0"/>
              </a:rPr>
              <a:t>May 2, 2019</a:t>
            </a:r>
          </a:p>
        </p:txBody>
      </p:sp>
      <p:sp>
        <p:nvSpPr>
          <p:cNvPr id="7" name="Rectangle 5"/>
          <p:cNvSpPr>
            <a:spLocks noChangeArrowheads="1"/>
          </p:cNvSpPr>
          <p:nvPr userDrawn="1"/>
        </p:nvSpPr>
        <p:spPr bwMode="auto">
          <a:xfrm>
            <a:off x="206375" y="254008"/>
            <a:ext cx="9507008" cy="6228519"/>
          </a:xfrm>
          <a:prstGeom prst="rect">
            <a:avLst/>
          </a:prstGeom>
          <a:noFill/>
          <a:ln w="28575">
            <a:solidFill>
              <a:srgbClr val="0000FF"/>
            </a:solidFill>
            <a:miter lim="800000"/>
            <a:headEnd/>
            <a:tailEnd/>
          </a:ln>
        </p:spPr>
        <p:txBody>
          <a:bodyPr wrap="none" lIns="74245" tIns="37123" rIns="74245" bIns="37123" anchor="ctr"/>
          <a:lstStyle/>
          <a:p>
            <a:pPr algn="ctr" eaLnBrk="0" hangingPunct="0">
              <a:defRPr/>
            </a:pPr>
            <a:endParaRPr lang="en-US" sz="894">
              <a:solidFill>
                <a:prstClr val="black"/>
              </a:solidFill>
              <a:latin typeface="Arial" pitchFamily="34" charset="0"/>
              <a:ea typeface="ヒラギノ角ゴ Pro W3" pitchFamily="-111" charset="-128"/>
            </a:endParaRPr>
          </a:p>
        </p:txBody>
      </p:sp>
      <p:sp>
        <p:nvSpPr>
          <p:cNvPr id="2" name="Rectangle 1"/>
          <p:cNvSpPr/>
          <p:nvPr userDrawn="1"/>
        </p:nvSpPr>
        <p:spPr>
          <a:xfrm>
            <a:off x="2476500" y="6450483"/>
            <a:ext cx="4953000" cy="225055"/>
          </a:xfrm>
          <a:prstGeom prst="rect">
            <a:avLst/>
          </a:prstGeom>
        </p:spPr>
        <p:txBody>
          <a:bodyPr lIns="74289" tIns="37144" rIns="74289" bIns="37144">
            <a:spAutoFit/>
          </a:bodyPr>
          <a:lstStyle/>
          <a:p>
            <a:pPr algn="ctr">
              <a:defRPr/>
            </a:pPr>
            <a:r>
              <a:rPr lang="en-US" sz="975" b="1" i="1" dirty="0">
                <a:solidFill>
                  <a:prstClr val="black"/>
                </a:solidFill>
                <a:latin typeface="Calibri"/>
              </a:rPr>
              <a:t>Pre-decisional – For NASA / NOAA Internal Use Only</a:t>
            </a:r>
          </a:p>
        </p:txBody>
      </p:sp>
      <p:sp>
        <p:nvSpPr>
          <p:cNvPr id="14" name="Rectangle 2"/>
          <p:cNvSpPr>
            <a:spLocks noChangeArrowheads="1"/>
          </p:cNvSpPr>
          <p:nvPr userDrawn="1"/>
        </p:nvSpPr>
        <p:spPr bwMode="auto">
          <a:xfrm>
            <a:off x="3228626" y="992622"/>
            <a:ext cx="6473989" cy="2978692"/>
          </a:xfrm>
          <a:prstGeom prst="rect">
            <a:avLst/>
          </a:prstGeom>
          <a:noFill/>
          <a:ln w="12700">
            <a:noFill/>
            <a:miter lim="800000"/>
            <a:headEnd/>
            <a:tailEnd/>
          </a:ln>
        </p:spPr>
        <p:txBody>
          <a:bodyPr lIns="73511" tIns="36110" rIns="73511" bIns="36110" anchor="ctr"/>
          <a:lstStyle/>
          <a:p>
            <a:pPr algn="ctr">
              <a:lnSpc>
                <a:spcPct val="90000"/>
              </a:lnSpc>
              <a:spcAft>
                <a:spcPts val="244"/>
              </a:spcAft>
              <a:buSzPct val="100000"/>
              <a:defRPr/>
            </a:pPr>
            <a:r>
              <a:rPr lang="en-US" sz="2031" dirty="0">
                <a:solidFill>
                  <a:prstClr val="black"/>
                </a:solidFill>
                <a:latin typeface="+mn-lt"/>
                <a:ea typeface="Helvetica" charset="0"/>
                <a:cs typeface="Helvetica" charset="0"/>
              </a:rPr>
              <a:t>Joint Polar Satellite System </a:t>
            </a:r>
          </a:p>
          <a:p>
            <a:pPr algn="ctr">
              <a:lnSpc>
                <a:spcPct val="90000"/>
              </a:lnSpc>
              <a:spcAft>
                <a:spcPts val="244"/>
              </a:spcAft>
              <a:buSzPct val="100000"/>
              <a:defRPr/>
            </a:pPr>
            <a:r>
              <a:rPr lang="en-US" sz="2031" dirty="0">
                <a:solidFill>
                  <a:prstClr val="black"/>
                </a:solidFill>
                <a:latin typeface="+mn-lt"/>
                <a:ea typeface="Helvetica" charset="0"/>
                <a:cs typeface="Helvetica" charset="0"/>
              </a:rPr>
              <a:t>Flight Project</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Code 472</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WBS 313229 / 700974</a:t>
            </a:r>
          </a:p>
          <a:p>
            <a:pPr algn="ctr">
              <a:lnSpc>
                <a:spcPct val="90000"/>
              </a:lnSpc>
              <a:spcBef>
                <a:spcPct val="20000"/>
              </a:spcBef>
              <a:buSzPct val="100000"/>
              <a:defRPr/>
            </a:pPr>
            <a:endParaRPr lang="en-US" sz="406" dirty="0">
              <a:solidFill>
                <a:prstClr val="black"/>
              </a:solidFill>
              <a:latin typeface="+mn-lt"/>
              <a:ea typeface="Helvetica" charset="0"/>
              <a:cs typeface="Helvetica" charset="0"/>
            </a:endParaRPr>
          </a:p>
          <a:p>
            <a:pPr algn="ctr">
              <a:lnSpc>
                <a:spcPct val="90000"/>
              </a:lnSpc>
              <a:spcBef>
                <a:spcPct val="20000"/>
              </a:spcBef>
              <a:buSzPct val="100000"/>
              <a:defRPr/>
            </a:pPr>
            <a:endParaRPr lang="en-US" sz="163"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S-NPP Launched: </a:t>
            </a:r>
            <a:r>
              <a:rPr lang="en-US" sz="1300" u="none" dirty="0">
                <a:solidFill>
                  <a:prstClr val="black"/>
                </a:solidFill>
                <a:latin typeface="+mn-lt"/>
                <a:ea typeface="Helvetica" charset="0"/>
                <a:cs typeface="Helvetica" charset="0"/>
              </a:rPr>
              <a:t>October 28, 2011 / Phase E</a:t>
            </a:r>
            <a:endParaRPr lang="en-US" sz="1300"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NOAA-20 (JPSS-1) Launched: </a:t>
            </a:r>
            <a:r>
              <a:rPr lang="en-US" sz="1300" u="none" dirty="0">
                <a:solidFill>
                  <a:prstClr val="black"/>
                </a:solidFill>
                <a:latin typeface="+mn-lt"/>
                <a:ea typeface="Helvetica" charset="0"/>
                <a:cs typeface="Helvetica" charset="0"/>
              </a:rPr>
              <a:t>November 18, 2017 / Phase E</a:t>
            </a:r>
          </a:p>
          <a:p>
            <a:pPr marL="374055" indent="0" algn="l">
              <a:lnSpc>
                <a:spcPct val="90000"/>
              </a:lnSpc>
              <a:spcBef>
                <a:spcPct val="20000"/>
              </a:spcBef>
              <a:buSzPct val="100000"/>
              <a:tabLst/>
              <a:defRPr/>
            </a:pPr>
            <a:r>
              <a:rPr lang="en-US" sz="1300" u="none" dirty="0">
                <a:solidFill>
                  <a:prstClr val="black"/>
                </a:solidFill>
                <a:latin typeface="+mn-lt"/>
                <a:ea typeface="Helvetica" charset="0"/>
                <a:cs typeface="Helvetica" charset="0"/>
              </a:rPr>
              <a:t>JPSS-2 Launch Readiness Date: March 31,</a:t>
            </a:r>
            <a:r>
              <a:rPr lang="en-US" sz="1300" u="none" baseline="0" dirty="0">
                <a:solidFill>
                  <a:prstClr val="black"/>
                </a:solidFill>
                <a:latin typeface="+mn-lt"/>
                <a:ea typeface="Helvetica" charset="0"/>
                <a:cs typeface="Helvetica" charset="0"/>
              </a:rPr>
              <a:t> 2022 </a:t>
            </a:r>
            <a:r>
              <a:rPr lang="en-US" sz="1300" u="none" dirty="0">
                <a:solidFill>
                  <a:prstClr val="black"/>
                </a:solidFill>
                <a:latin typeface="+mn-lt"/>
                <a:ea typeface="Helvetica" charset="0"/>
                <a:cs typeface="Helvetica" charset="0"/>
              </a:rPr>
              <a:t>/ Phase C</a:t>
            </a: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JPSS-3 Launch Readiness Date: March 2025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a:p>
            <a:pPr marL="374055" marR="0" indent="0" algn="l" defTabSz="742458" rtl="0" eaLnBrk="1" fontAlgn="auto" latinLnBrk="0" hangingPunct="1">
              <a:lnSpc>
                <a:spcPct val="90000"/>
              </a:lnSpc>
              <a:spcBef>
                <a:spcPct val="20000"/>
              </a:spcBef>
              <a:spcAft>
                <a:spcPts val="0"/>
              </a:spcAft>
              <a:buClrTx/>
              <a:buSzPct val="100000"/>
              <a:buFontTx/>
              <a:buNone/>
              <a:tabLst/>
              <a:defRPr/>
            </a:pPr>
            <a:r>
              <a:rPr lang="en-US" sz="1300" dirty="0">
                <a:solidFill>
                  <a:prstClr val="black"/>
                </a:solidFill>
                <a:latin typeface="+mn-lt"/>
                <a:ea typeface="Helvetica" charset="0"/>
                <a:cs typeface="Helvetica" charset="0"/>
              </a:rPr>
              <a:t>JPSS-4 Launch Readiness Date: March 2028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p:txBody>
      </p:sp>
      <p:sp>
        <p:nvSpPr>
          <p:cNvPr id="17" name="Line 4"/>
          <p:cNvSpPr>
            <a:spLocks noChangeShapeType="1"/>
          </p:cNvSpPr>
          <p:nvPr userDrawn="1"/>
        </p:nvSpPr>
        <p:spPr bwMode="auto">
          <a:xfrm flipV="1">
            <a:off x="214981" y="3990796"/>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dirty="0">
              <a:solidFill>
                <a:prstClr val="black"/>
              </a:solidFill>
              <a:latin typeface="Arial" pitchFamily="34" charset="0"/>
              <a:ea typeface="ヒラギノ角ゴ Pro W3" pitchFamily="-111" charset="-128"/>
            </a:endParaRPr>
          </a:p>
        </p:txBody>
      </p:sp>
      <p:sp>
        <p:nvSpPr>
          <p:cNvPr id="13" name="Line 4">
            <a:extLst>
              <a:ext uri="{FF2B5EF4-FFF2-40B4-BE49-F238E27FC236}">
                <a16:creationId xmlns:a16="http://schemas.microsoft.com/office/drawing/2014/main" id="{9D806B7E-3E55-6443-A3D6-2C9099111E56}"/>
              </a:ext>
            </a:extLst>
          </p:cNvPr>
          <p:cNvSpPr>
            <a:spLocks noChangeShapeType="1"/>
          </p:cNvSpPr>
          <p:nvPr userDrawn="1"/>
        </p:nvSpPr>
        <p:spPr bwMode="auto">
          <a:xfrm flipV="1">
            <a:off x="214981" y="973138"/>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a:solidFill>
                <a:prstClr val="black"/>
              </a:solidFill>
              <a:latin typeface="Arial" pitchFamily="34" charset="0"/>
              <a:ea typeface="ヒラギノ角ゴ Pro W3" pitchFamily="-111" charset="-128"/>
            </a:endParaRPr>
          </a:p>
        </p:txBody>
      </p:sp>
      <p:pic>
        <p:nvPicPr>
          <p:cNvPr id="16" name="Picture 8" descr="noaa-logo.png">
            <a:extLst>
              <a:ext uri="{FF2B5EF4-FFF2-40B4-BE49-F238E27FC236}">
                <a16:creationId xmlns:a16="http://schemas.microsoft.com/office/drawing/2014/main" id="{9EEF0690-9F2F-1548-A364-4B3FA0EA4F6E}"/>
              </a:ext>
            </a:extLst>
          </p:cNvPr>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36884" y="278555"/>
            <a:ext cx="557213" cy="685800"/>
          </a:xfrm>
          <a:prstGeom prst="rect">
            <a:avLst/>
          </a:prstGeom>
          <a:noFill/>
          <a:ln w="9525">
            <a:noFill/>
            <a:miter lim="800000"/>
            <a:headEnd/>
            <a:tailEnd/>
          </a:ln>
        </p:spPr>
      </p:pic>
      <p:pic>
        <p:nvPicPr>
          <p:cNvPr id="18" name="Picture 17" descr="NASA_logo">
            <a:extLst>
              <a:ext uri="{FF2B5EF4-FFF2-40B4-BE49-F238E27FC236}">
                <a16:creationId xmlns:a16="http://schemas.microsoft.com/office/drawing/2014/main" id="{E1EE9AA3-B9F1-8F4B-A029-4308B88969A9}"/>
              </a:ext>
            </a:extLst>
          </p:cNvPr>
          <p:cNvPicPr>
            <a:picLocks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55012" y="304061"/>
            <a:ext cx="621911" cy="640080"/>
          </a:xfrm>
          <a:prstGeom prst="rect">
            <a:avLst/>
          </a:prstGeom>
          <a:noFill/>
          <a:ln w="9525">
            <a:noFill/>
            <a:miter lim="800000"/>
            <a:headEnd/>
            <a:tailEnd/>
          </a:ln>
        </p:spPr>
      </p:pic>
    </p:spTree>
    <p:extLst>
      <p:ext uri="{BB962C8B-B14F-4D97-AF65-F5344CB8AC3E}">
        <p14:creationId xmlns:p14="http://schemas.microsoft.com/office/powerpoint/2010/main" val="1570395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14" name="Rectangle 5"/>
          <p:cNvSpPr>
            <a:spLocks noChangeArrowheads="1"/>
          </p:cNvSpPr>
          <p:nvPr userDrawn="1"/>
        </p:nvSpPr>
        <p:spPr bwMode="auto">
          <a:xfrm>
            <a:off x="206375" y="254008"/>
            <a:ext cx="9507008" cy="6228519"/>
          </a:xfrm>
          <a:prstGeom prst="rect">
            <a:avLst/>
          </a:prstGeom>
          <a:noFill/>
          <a:ln w="28575">
            <a:solidFill>
              <a:srgbClr val="0000FF"/>
            </a:solidFill>
            <a:miter lim="800000"/>
            <a:headEnd/>
            <a:tailEnd/>
          </a:ln>
        </p:spPr>
        <p:txBody>
          <a:bodyPr wrap="none" lIns="74245" tIns="37123" rIns="74245" bIns="37123" anchor="ctr"/>
          <a:lstStyle/>
          <a:p>
            <a:pPr algn="ctr" eaLnBrk="0" hangingPunct="0">
              <a:defRPr/>
            </a:pPr>
            <a:endParaRPr lang="en-US" sz="894">
              <a:solidFill>
                <a:prstClr val="black"/>
              </a:solidFill>
              <a:latin typeface="Arial" pitchFamily="34" charset="0"/>
              <a:ea typeface="ヒラギノ角ゴ Pro W3" pitchFamily="-111" charset="-128"/>
            </a:endParaRPr>
          </a:p>
        </p:txBody>
      </p:sp>
      <p:sp>
        <p:nvSpPr>
          <p:cNvPr id="17" name="Rectangle 3"/>
          <p:cNvSpPr>
            <a:spLocks noChangeArrowheads="1"/>
          </p:cNvSpPr>
          <p:nvPr userDrawn="1"/>
        </p:nvSpPr>
        <p:spPr bwMode="auto">
          <a:xfrm>
            <a:off x="247654" y="233927"/>
            <a:ext cx="9466927" cy="642423"/>
          </a:xfrm>
          <a:prstGeom prst="rect">
            <a:avLst/>
          </a:prstGeom>
          <a:noFill/>
          <a:ln w="12700">
            <a:noFill/>
            <a:miter lim="800000"/>
            <a:headEnd/>
            <a:tailEnd/>
          </a:ln>
        </p:spPr>
        <p:txBody>
          <a:bodyPr wrap="square" lIns="74245" tIns="37123" rIns="74245" bIns="37123">
            <a:spAutoFit/>
          </a:bodyPr>
          <a:lstStyle/>
          <a:p>
            <a:pPr algn="ctr" eaLnBrk="0" hangingPunct="0">
              <a:defRPr/>
            </a:pPr>
            <a:r>
              <a:rPr lang="en-US" sz="2275" dirty="0">
                <a:solidFill>
                  <a:srgbClr val="1F497D"/>
                </a:solidFill>
                <a:latin typeface="+mn-lt"/>
                <a:ea typeface="Helvetica" charset="0"/>
                <a:cs typeface="Helvetica" charset="0"/>
              </a:rPr>
              <a:t>JPSS Flight Project Tag-up</a:t>
            </a:r>
          </a:p>
          <a:p>
            <a:pPr algn="ctr" eaLnBrk="0" hangingPunct="0">
              <a:defRPr/>
            </a:pPr>
            <a:r>
              <a:rPr lang="en-US" sz="1300" strike="noStrike" baseline="0" dirty="0">
                <a:solidFill>
                  <a:srgbClr val="1F497D"/>
                </a:solidFill>
                <a:latin typeface="+mn-lt"/>
                <a:ea typeface="Helvetica" charset="0"/>
                <a:cs typeface="Helvetica" charset="0"/>
              </a:rPr>
              <a:t>May 7, 2019</a:t>
            </a:r>
          </a:p>
        </p:txBody>
      </p:sp>
      <p:sp>
        <p:nvSpPr>
          <p:cNvPr id="18" name="Rectangle 17"/>
          <p:cNvSpPr/>
          <p:nvPr userDrawn="1"/>
        </p:nvSpPr>
        <p:spPr>
          <a:xfrm>
            <a:off x="2476500" y="6450483"/>
            <a:ext cx="4953000" cy="225055"/>
          </a:xfrm>
          <a:prstGeom prst="rect">
            <a:avLst/>
          </a:prstGeom>
        </p:spPr>
        <p:txBody>
          <a:bodyPr lIns="74289" tIns="37144" rIns="74289" bIns="37144">
            <a:spAutoFit/>
          </a:bodyPr>
          <a:lstStyle/>
          <a:p>
            <a:pPr algn="ctr">
              <a:defRPr/>
            </a:pPr>
            <a:r>
              <a:rPr lang="en-US" sz="975" b="1" i="1" dirty="0">
                <a:solidFill>
                  <a:prstClr val="black"/>
                </a:solidFill>
                <a:latin typeface="Calibri"/>
              </a:rPr>
              <a:t>Pre-decisional – For NASA / NOAA Internal Use Only</a:t>
            </a:r>
          </a:p>
        </p:txBody>
      </p:sp>
      <p:sp>
        <p:nvSpPr>
          <p:cNvPr id="22" name="Line 4"/>
          <p:cNvSpPr>
            <a:spLocks noChangeShapeType="1"/>
          </p:cNvSpPr>
          <p:nvPr userDrawn="1"/>
        </p:nvSpPr>
        <p:spPr bwMode="auto">
          <a:xfrm flipV="1">
            <a:off x="214981" y="3990796"/>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dirty="0">
              <a:solidFill>
                <a:prstClr val="black"/>
              </a:solidFill>
              <a:latin typeface="Arial" pitchFamily="34" charset="0"/>
              <a:ea typeface="ヒラギノ角ゴ Pro W3" pitchFamily="-111" charset="-128"/>
            </a:endParaRPr>
          </a:p>
        </p:txBody>
      </p:sp>
      <p:sp>
        <p:nvSpPr>
          <p:cNvPr id="11" name="Line 4">
            <a:extLst>
              <a:ext uri="{FF2B5EF4-FFF2-40B4-BE49-F238E27FC236}">
                <a16:creationId xmlns:a16="http://schemas.microsoft.com/office/drawing/2014/main" id="{D370080A-25B8-4641-95B3-53F7A28D1ABC}"/>
              </a:ext>
            </a:extLst>
          </p:cNvPr>
          <p:cNvSpPr>
            <a:spLocks noChangeShapeType="1"/>
          </p:cNvSpPr>
          <p:nvPr userDrawn="1"/>
        </p:nvSpPr>
        <p:spPr bwMode="auto">
          <a:xfrm flipV="1">
            <a:off x="214981" y="973138"/>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a:solidFill>
                <a:prstClr val="black"/>
              </a:solidFill>
              <a:latin typeface="Arial" pitchFamily="34" charset="0"/>
              <a:ea typeface="ヒラギノ角ゴ Pro W3" pitchFamily="-111" charset="-128"/>
            </a:endParaRPr>
          </a:p>
        </p:txBody>
      </p:sp>
      <p:pic>
        <p:nvPicPr>
          <p:cNvPr id="21" name="Picture 20">
            <a:extLst>
              <a:ext uri="{FF2B5EF4-FFF2-40B4-BE49-F238E27FC236}">
                <a16:creationId xmlns:a16="http://schemas.microsoft.com/office/drawing/2014/main" id="{E8406239-96A9-F848-8659-BA76D61458A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3942" y="1164952"/>
            <a:ext cx="2853545" cy="2634039"/>
          </a:xfrm>
          <a:prstGeom prst="rect">
            <a:avLst/>
          </a:prstGeom>
        </p:spPr>
      </p:pic>
      <p:sp>
        <p:nvSpPr>
          <p:cNvPr id="24" name="Rectangle 2">
            <a:extLst>
              <a:ext uri="{FF2B5EF4-FFF2-40B4-BE49-F238E27FC236}">
                <a16:creationId xmlns:a16="http://schemas.microsoft.com/office/drawing/2014/main" id="{7ED9A357-E74A-5D45-A2A9-145E600F756A}"/>
              </a:ext>
            </a:extLst>
          </p:cNvPr>
          <p:cNvSpPr>
            <a:spLocks noChangeArrowheads="1"/>
          </p:cNvSpPr>
          <p:nvPr userDrawn="1"/>
        </p:nvSpPr>
        <p:spPr bwMode="auto">
          <a:xfrm>
            <a:off x="3228626" y="992622"/>
            <a:ext cx="6473989" cy="2978692"/>
          </a:xfrm>
          <a:prstGeom prst="rect">
            <a:avLst/>
          </a:prstGeom>
          <a:noFill/>
          <a:ln w="12700">
            <a:noFill/>
            <a:miter lim="800000"/>
            <a:headEnd/>
            <a:tailEnd/>
          </a:ln>
        </p:spPr>
        <p:txBody>
          <a:bodyPr lIns="73511" tIns="36110" rIns="73511" bIns="36110" anchor="ctr"/>
          <a:lstStyle/>
          <a:p>
            <a:pPr algn="ctr">
              <a:lnSpc>
                <a:spcPct val="90000"/>
              </a:lnSpc>
              <a:spcAft>
                <a:spcPts val="244"/>
              </a:spcAft>
              <a:buSzPct val="100000"/>
              <a:defRPr/>
            </a:pPr>
            <a:r>
              <a:rPr lang="en-US" sz="2031" dirty="0">
                <a:solidFill>
                  <a:prstClr val="black"/>
                </a:solidFill>
                <a:latin typeface="+mn-lt"/>
                <a:ea typeface="Helvetica" charset="0"/>
                <a:cs typeface="Helvetica" charset="0"/>
              </a:rPr>
              <a:t>Joint Polar Satellite System </a:t>
            </a:r>
          </a:p>
          <a:p>
            <a:pPr algn="ctr">
              <a:lnSpc>
                <a:spcPct val="90000"/>
              </a:lnSpc>
              <a:spcAft>
                <a:spcPts val="244"/>
              </a:spcAft>
              <a:buSzPct val="100000"/>
              <a:defRPr/>
            </a:pPr>
            <a:r>
              <a:rPr lang="en-US" sz="2031" dirty="0">
                <a:solidFill>
                  <a:prstClr val="black"/>
                </a:solidFill>
                <a:latin typeface="+mn-lt"/>
                <a:ea typeface="Helvetica" charset="0"/>
                <a:cs typeface="Helvetica" charset="0"/>
              </a:rPr>
              <a:t>Flight Project</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Code 472</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WBS 313229 / 700974</a:t>
            </a:r>
          </a:p>
          <a:p>
            <a:pPr algn="ctr">
              <a:lnSpc>
                <a:spcPct val="90000"/>
              </a:lnSpc>
              <a:spcBef>
                <a:spcPct val="20000"/>
              </a:spcBef>
              <a:buSzPct val="100000"/>
              <a:defRPr/>
            </a:pPr>
            <a:endParaRPr lang="en-US" sz="406" dirty="0">
              <a:solidFill>
                <a:prstClr val="black"/>
              </a:solidFill>
              <a:latin typeface="+mn-lt"/>
              <a:ea typeface="Helvetica" charset="0"/>
              <a:cs typeface="Helvetica" charset="0"/>
            </a:endParaRPr>
          </a:p>
          <a:p>
            <a:pPr algn="ctr">
              <a:lnSpc>
                <a:spcPct val="90000"/>
              </a:lnSpc>
              <a:spcBef>
                <a:spcPct val="20000"/>
              </a:spcBef>
              <a:buSzPct val="100000"/>
              <a:defRPr/>
            </a:pPr>
            <a:endParaRPr lang="en-US" sz="163"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S-NPP Launched: </a:t>
            </a:r>
            <a:r>
              <a:rPr lang="en-US" sz="1300" u="none" dirty="0">
                <a:solidFill>
                  <a:prstClr val="black"/>
                </a:solidFill>
                <a:latin typeface="+mn-lt"/>
                <a:ea typeface="Helvetica" charset="0"/>
                <a:cs typeface="Helvetica" charset="0"/>
              </a:rPr>
              <a:t>October 28, 2011 / Phase E</a:t>
            </a:r>
            <a:endParaRPr lang="en-US" sz="1300"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NOAA-20 (JPSS-1) Launched: </a:t>
            </a:r>
            <a:r>
              <a:rPr lang="en-US" sz="1300" u="none" dirty="0">
                <a:solidFill>
                  <a:prstClr val="black"/>
                </a:solidFill>
                <a:latin typeface="+mn-lt"/>
                <a:ea typeface="Helvetica" charset="0"/>
                <a:cs typeface="Helvetica" charset="0"/>
              </a:rPr>
              <a:t>November 18, 2017 / Phase E</a:t>
            </a:r>
          </a:p>
          <a:p>
            <a:pPr marL="374055" indent="0" algn="l">
              <a:lnSpc>
                <a:spcPct val="90000"/>
              </a:lnSpc>
              <a:spcBef>
                <a:spcPct val="20000"/>
              </a:spcBef>
              <a:buSzPct val="100000"/>
              <a:tabLst/>
              <a:defRPr/>
            </a:pPr>
            <a:r>
              <a:rPr lang="en-US" sz="1300" u="none" dirty="0">
                <a:solidFill>
                  <a:prstClr val="black"/>
                </a:solidFill>
                <a:latin typeface="+mn-lt"/>
                <a:ea typeface="Helvetica" charset="0"/>
                <a:cs typeface="Helvetica" charset="0"/>
              </a:rPr>
              <a:t>JPSS-2 Launch Readiness Date: March 31,</a:t>
            </a:r>
            <a:r>
              <a:rPr lang="en-US" sz="1300" u="none" baseline="0" dirty="0">
                <a:solidFill>
                  <a:prstClr val="black"/>
                </a:solidFill>
                <a:latin typeface="+mn-lt"/>
                <a:ea typeface="Helvetica" charset="0"/>
                <a:cs typeface="Helvetica" charset="0"/>
              </a:rPr>
              <a:t> 2022 </a:t>
            </a:r>
            <a:r>
              <a:rPr lang="en-US" sz="1300" u="none" dirty="0">
                <a:solidFill>
                  <a:prstClr val="black"/>
                </a:solidFill>
                <a:latin typeface="+mn-lt"/>
                <a:ea typeface="Helvetica" charset="0"/>
                <a:cs typeface="Helvetica" charset="0"/>
              </a:rPr>
              <a:t>/ Phase C</a:t>
            </a: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JPSS-3 Launch Readiness Date: March 2025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a:p>
            <a:pPr marL="374055" marR="0" indent="0" algn="l" defTabSz="742458" rtl="0" eaLnBrk="1" fontAlgn="auto" latinLnBrk="0" hangingPunct="1">
              <a:lnSpc>
                <a:spcPct val="90000"/>
              </a:lnSpc>
              <a:spcBef>
                <a:spcPct val="20000"/>
              </a:spcBef>
              <a:spcAft>
                <a:spcPts val="0"/>
              </a:spcAft>
              <a:buClrTx/>
              <a:buSzPct val="100000"/>
              <a:buFontTx/>
              <a:buNone/>
              <a:tabLst/>
              <a:defRPr/>
            </a:pPr>
            <a:r>
              <a:rPr lang="en-US" sz="1300" dirty="0">
                <a:solidFill>
                  <a:prstClr val="black"/>
                </a:solidFill>
                <a:latin typeface="+mn-lt"/>
                <a:ea typeface="Helvetica" charset="0"/>
                <a:cs typeface="Helvetica" charset="0"/>
              </a:rPr>
              <a:t>JPSS-4 Launch Readiness Date: March 2028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p:txBody>
      </p:sp>
      <p:pic>
        <p:nvPicPr>
          <p:cNvPr id="15" name="Picture 8" descr="noaa-logo.png">
            <a:extLst>
              <a:ext uri="{FF2B5EF4-FFF2-40B4-BE49-F238E27FC236}">
                <a16:creationId xmlns:a16="http://schemas.microsoft.com/office/drawing/2014/main" id="{0E1FF0A2-D0C9-C543-A2DE-BB71DE32CE77}"/>
              </a:ext>
            </a:extLst>
          </p:cNvPr>
          <p:cNvPicPr>
            <a:picLocks/>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6884" y="278555"/>
            <a:ext cx="557213" cy="685800"/>
          </a:xfrm>
          <a:prstGeom prst="rect">
            <a:avLst/>
          </a:prstGeom>
          <a:noFill/>
          <a:ln w="9525">
            <a:noFill/>
            <a:miter lim="800000"/>
            <a:headEnd/>
            <a:tailEnd/>
          </a:ln>
        </p:spPr>
      </p:pic>
      <p:pic>
        <p:nvPicPr>
          <p:cNvPr id="19" name="Picture 18" descr="NASA_logo">
            <a:extLst>
              <a:ext uri="{FF2B5EF4-FFF2-40B4-BE49-F238E27FC236}">
                <a16:creationId xmlns:a16="http://schemas.microsoft.com/office/drawing/2014/main" id="{1AF0DC5B-9334-9340-8089-B656349B98C8}"/>
              </a:ext>
            </a:extLst>
          </p:cNvPr>
          <p:cNvPicPr>
            <a:picLocks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55012" y="304061"/>
            <a:ext cx="621911" cy="640080"/>
          </a:xfrm>
          <a:prstGeom prst="rect">
            <a:avLst/>
          </a:prstGeom>
          <a:noFill/>
          <a:ln w="9525">
            <a:noFill/>
            <a:miter lim="800000"/>
            <a:headEnd/>
            <a:tailEnd/>
          </a:ln>
        </p:spPr>
      </p:pic>
    </p:spTree>
    <p:extLst>
      <p:ext uri="{BB962C8B-B14F-4D97-AF65-F5344CB8AC3E}">
        <p14:creationId xmlns:p14="http://schemas.microsoft.com/office/powerpoint/2010/main" val="197273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7"/>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6" name="Line 4"/>
          <p:cNvSpPr>
            <a:spLocks noChangeShapeType="1"/>
          </p:cNvSpPr>
          <p:nvPr userDrawn="1"/>
        </p:nvSpPr>
        <p:spPr bwMode="auto">
          <a:xfrm flipV="1">
            <a:off x="214981" y="973138"/>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a:solidFill>
                <a:prstClr val="black"/>
              </a:solidFill>
              <a:latin typeface="Arial" pitchFamily="34" charset="0"/>
              <a:ea typeface="ヒラギノ角ゴ Pro W3" pitchFamily="-111" charset="-128"/>
            </a:endParaRPr>
          </a:p>
        </p:txBody>
      </p:sp>
      <p:sp>
        <p:nvSpPr>
          <p:cNvPr id="14" name="Rectangle 5"/>
          <p:cNvSpPr>
            <a:spLocks noChangeArrowheads="1"/>
          </p:cNvSpPr>
          <p:nvPr userDrawn="1"/>
        </p:nvSpPr>
        <p:spPr bwMode="auto">
          <a:xfrm>
            <a:off x="206375" y="254008"/>
            <a:ext cx="9507008" cy="6228519"/>
          </a:xfrm>
          <a:prstGeom prst="rect">
            <a:avLst/>
          </a:prstGeom>
          <a:noFill/>
          <a:ln w="28575">
            <a:solidFill>
              <a:srgbClr val="0000FF"/>
            </a:solidFill>
            <a:miter lim="800000"/>
            <a:headEnd/>
            <a:tailEnd/>
          </a:ln>
        </p:spPr>
        <p:txBody>
          <a:bodyPr wrap="none" lIns="74245" tIns="37123" rIns="74245" bIns="37123" anchor="ctr"/>
          <a:lstStyle/>
          <a:p>
            <a:pPr algn="ctr" eaLnBrk="0" hangingPunct="0">
              <a:defRPr/>
            </a:pPr>
            <a:endParaRPr lang="en-US" sz="894">
              <a:solidFill>
                <a:prstClr val="black"/>
              </a:solidFill>
              <a:latin typeface="Arial" pitchFamily="34" charset="0"/>
              <a:ea typeface="ヒラギノ角ゴ Pro W3" pitchFamily="-111" charset="-128"/>
            </a:endParaRPr>
          </a:p>
        </p:txBody>
      </p:sp>
      <p:sp>
        <p:nvSpPr>
          <p:cNvPr id="17" name="Rectangle 3"/>
          <p:cNvSpPr>
            <a:spLocks noChangeArrowheads="1"/>
          </p:cNvSpPr>
          <p:nvPr userDrawn="1"/>
        </p:nvSpPr>
        <p:spPr bwMode="auto">
          <a:xfrm>
            <a:off x="247650" y="233928"/>
            <a:ext cx="9410700" cy="642423"/>
          </a:xfrm>
          <a:prstGeom prst="rect">
            <a:avLst/>
          </a:prstGeom>
          <a:noFill/>
          <a:ln w="12700">
            <a:noFill/>
            <a:miter lim="800000"/>
            <a:headEnd/>
            <a:tailEnd/>
          </a:ln>
        </p:spPr>
        <p:txBody>
          <a:bodyPr wrap="square" lIns="74245" tIns="37123" rIns="74245" bIns="37123">
            <a:spAutoFit/>
          </a:bodyPr>
          <a:lstStyle/>
          <a:p>
            <a:pPr algn="ctr" eaLnBrk="0" hangingPunct="0">
              <a:defRPr/>
            </a:pPr>
            <a:r>
              <a:rPr lang="en-US" sz="2275" dirty="0">
                <a:solidFill>
                  <a:srgbClr val="1F497D"/>
                </a:solidFill>
                <a:latin typeface="+mn-lt"/>
                <a:ea typeface="Helvetica" charset="0"/>
                <a:cs typeface="Helvetica" charset="0"/>
              </a:rPr>
              <a:t>Monthly</a:t>
            </a:r>
            <a:r>
              <a:rPr lang="en-US" sz="2275" baseline="0" dirty="0">
                <a:solidFill>
                  <a:srgbClr val="1F497D"/>
                </a:solidFill>
                <a:latin typeface="+mn-lt"/>
                <a:ea typeface="Helvetica" charset="0"/>
                <a:cs typeface="Helvetica" charset="0"/>
              </a:rPr>
              <a:t> Status Review</a:t>
            </a:r>
            <a:endParaRPr lang="en-US" sz="2275" dirty="0">
              <a:solidFill>
                <a:srgbClr val="1F497D"/>
              </a:solidFill>
              <a:latin typeface="+mn-lt"/>
              <a:ea typeface="Helvetica" charset="0"/>
              <a:cs typeface="Helvetica" charset="0"/>
            </a:endParaRPr>
          </a:p>
          <a:p>
            <a:pPr algn="ctr" eaLnBrk="0" hangingPunct="0">
              <a:defRPr/>
            </a:pPr>
            <a:r>
              <a:rPr lang="en-US" sz="1300" dirty="0">
                <a:solidFill>
                  <a:srgbClr val="1F497D"/>
                </a:solidFill>
                <a:latin typeface="+mn-lt"/>
                <a:ea typeface="Helvetica" charset="0"/>
                <a:cs typeface="Helvetica" charset="0"/>
              </a:rPr>
              <a:t>May 10, 2019</a:t>
            </a:r>
          </a:p>
        </p:txBody>
      </p:sp>
      <p:sp>
        <p:nvSpPr>
          <p:cNvPr id="18" name="Rectangle 17"/>
          <p:cNvSpPr/>
          <p:nvPr userDrawn="1"/>
        </p:nvSpPr>
        <p:spPr>
          <a:xfrm>
            <a:off x="2476500" y="6450483"/>
            <a:ext cx="4953000" cy="225055"/>
          </a:xfrm>
          <a:prstGeom prst="rect">
            <a:avLst/>
          </a:prstGeom>
        </p:spPr>
        <p:txBody>
          <a:bodyPr lIns="74289" tIns="37144" rIns="74289" bIns="37144">
            <a:spAutoFit/>
          </a:bodyPr>
          <a:lstStyle/>
          <a:p>
            <a:pPr algn="ctr">
              <a:defRPr/>
            </a:pPr>
            <a:r>
              <a:rPr lang="en-US" sz="975" b="1" i="1" dirty="0">
                <a:solidFill>
                  <a:prstClr val="black"/>
                </a:solidFill>
                <a:latin typeface="Calibri"/>
              </a:rPr>
              <a:t>Pre-decisional – For NASA / NOAA Internal Use Only</a:t>
            </a:r>
          </a:p>
        </p:txBody>
      </p:sp>
      <p:sp>
        <p:nvSpPr>
          <p:cNvPr id="15" name="Line 4"/>
          <p:cNvSpPr>
            <a:spLocks noChangeShapeType="1"/>
          </p:cNvSpPr>
          <p:nvPr userDrawn="1"/>
        </p:nvSpPr>
        <p:spPr bwMode="auto">
          <a:xfrm flipV="1">
            <a:off x="214981" y="3990796"/>
            <a:ext cx="9505287" cy="0"/>
          </a:xfrm>
          <a:prstGeom prst="line">
            <a:avLst/>
          </a:prstGeom>
          <a:noFill/>
          <a:ln w="28575">
            <a:solidFill>
              <a:srgbClr val="0000FF"/>
            </a:solidFill>
            <a:round/>
            <a:headEnd/>
            <a:tailEnd/>
          </a:ln>
        </p:spPr>
        <p:txBody>
          <a:bodyPr wrap="none" lIns="74245" tIns="37123" rIns="74245" bIns="37123" anchor="ctr"/>
          <a:lstStyle/>
          <a:p>
            <a:pPr>
              <a:defRPr/>
            </a:pPr>
            <a:endParaRPr lang="en-US" sz="1463" dirty="0">
              <a:solidFill>
                <a:prstClr val="black"/>
              </a:solidFill>
              <a:latin typeface="Arial" pitchFamily="34" charset="0"/>
              <a:ea typeface="ヒラギノ角ゴ Pro W3" pitchFamily="-111" charset="-128"/>
            </a:endParaRPr>
          </a:p>
        </p:txBody>
      </p:sp>
      <p:pic>
        <p:nvPicPr>
          <p:cNvPr id="12" name="Picture 11">
            <a:extLst>
              <a:ext uri="{FF2B5EF4-FFF2-40B4-BE49-F238E27FC236}">
                <a16:creationId xmlns:a16="http://schemas.microsoft.com/office/drawing/2014/main" id="{21CC2E89-AAE0-DF4A-913E-4985EA96B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3942" y="1164952"/>
            <a:ext cx="2853545" cy="2634039"/>
          </a:xfrm>
          <a:prstGeom prst="rect">
            <a:avLst/>
          </a:prstGeom>
        </p:spPr>
      </p:pic>
      <p:sp>
        <p:nvSpPr>
          <p:cNvPr id="21" name="Rectangle 2">
            <a:extLst>
              <a:ext uri="{FF2B5EF4-FFF2-40B4-BE49-F238E27FC236}">
                <a16:creationId xmlns:a16="http://schemas.microsoft.com/office/drawing/2014/main" id="{197A98E8-6A0B-E048-9FEC-6037854DAAB3}"/>
              </a:ext>
            </a:extLst>
          </p:cNvPr>
          <p:cNvSpPr>
            <a:spLocks noChangeArrowheads="1"/>
          </p:cNvSpPr>
          <p:nvPr userDrawn="1"/>
        </p:nvSpPr>
        <p:spPr bwMode="auto">
          <a:xfrm>
            <a:off x="3228626" y="992622"/>
            <a:ext cx="6473989" cy="2978692"/>
          </a:xfrm>
          <a:prstGeom prst="rect">
            <a:avLst/>
          </a:prstGeom>
          <a:noFill/>
          <a:ln w="12700">
            <a:noFill/>
            <a:miter lim="800000"/>
            <a:headEnd/>
            <a:tailEnd/>
          </a:ln>
        </p:spPr>
        <p:txBody>
          <a:bodyPr lIns="73511" tIns="36110" rIns="73511" bIns="36110" anchor="ctr"/>
          <a:lstStyle/>
          <a:p>
            <a:pPr algn="ctr">
              <a:lnSpc>
                <a:spcPct val="90000"/>
              </a:lnSpc>
              <a:spcAft>
                <a:spcPts val="244"/>
              </a:spcAft>
              <a:buSzPct val="100000"/>
              <a:defRPr/>
            </a:pPr>
            <a:r>
              <a:rPr lang="en-US" sz="2031" dirty="0">
                <a:solidFill>
                  <a:prstClr val="black"/>
                </a:solidFill>
                <a:latin typeface="+mn-lt"/>
                <a:ea typeface="Helvetica" charset="0"/>
                <a:cs typeface="Helvetica" charset="0"/>
              </a:rPr>
              <a:t>Joint Polar Satellite System </a:t>
            </a:r>
          </a:p>
          <a:p>
            <a:pPr algn="ctr">
              <a:lnSpc>
                <a:spcPct val="90000"/>
              </a:lnSpc>
              <a:spcAft>
                <a:spcPts val="244"/>
              </a:spcAft>
              <a:buSzPct val="100000"/>
              <a:defRPr/>
            </a:pPr>
            <a:r>
              <a:rPr lang="en-US" sz="2031" dirty="0">
                <a:solidFill>
                  <a:prstClr val="black"/>
                </a:solidFill>
                <a:latin typeface="+mn-lt"/>
                <a:ea typeface="Helvetica" charset="0"/>
                <a:cs typeface="Helvetica" charset="0"/>
              </a:rPr>
              <a:t>Flight Project</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Code 472</a:t>
            </a:r>
          </a:p>
          <a:p>
            <a:pPr algn="ctr">
              <a:lnSpc>
                <a:spcPct val="90000"/>
              </a:lnSpc>
              <a:spcBef>
                <a:spcPct val="20000"/>
              </a:spcBef>
              <a:buSzPct val="100000"/>
              <a:defRPr/>
            </a:pPr>
            <a:r>
              <a:rPr lang="en-US" sz="1463" dirty="0">
                <a:solidFill>
                  <a:prstClr val="black"/>
                </a:solidFill>
                <a:latin typeface="+mn-lt"/>
                <a:ea typeface="Helvetica" charset="0"/>
                <a:cs typeface="Helvetica" charset="0"/>
              </a:rPr>
              <a:t>WBS 313229 / 700974</a:t>
            </a:r>
          </a:p>
          <a:p>
            <a:pPr algn="ctr">
              <a:lnSpc>
                <a:spcPct val="90000"/>
              </a:lnSpc>
              <a:spcBef>
                <a:spcPct val="20000"/>
              </a:spcBef>
              <a:buSzPct val="100000"/>
              <a:defRPr/>
            </a:pPr>
            <a:endParaRPr lang="en-US" sz="406" dirty="0">
              <a:solidFill>
                <a:prstClr val="black"/>
              </a:solidFill>
              <a:latin typeface="+mn-lt"/>
              <a:ea typeface="Helvetica" charset="0"/>
              <a:cs typeface="Helvetica" charset="0"/>
            </a:endParaRPr>
          </a:p>
          <a:p>
            <a:pPr algn="ctr">
              <a:lnSpc>
                <a:spcPct val="90000"/>
              </a:lnSpc>
              <a:spcBef>
                <a:spcPct val="20000"/>
              </a:spcBef>
              <a:buSzPct val="100000"/>
              <a:defRPr/>
            </a:pPr>
            <a:endParaRPr lang="en-US" sz="163"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S-NPP Launched: </a:t>
            </a:r>
            <a:r>
              <a:rPr lang="en-US" sz="1300" u="none" dirty="0">
                <a:solidFill>
                  <a:prstClr val="black"/>
                </a:solidFill>
                <a:latin typeface="+mn-lt"/>
                <a:ea typeface="Helvetica" charset="0"/>
                <a:cs typeface="Helvetica" charset="0"/>
              </a:rPr>
              <a:t>October 28, 2011 / Phase E</a:t>
            </a:r>
            <a:endParaRPr lang="en-US" sz="1300" dirty="0">
              <a:solidFill>
                <a:prstClr val="black"/>
              </a:solidFill>
              <a:latin typeface="+mn-lt"/>
              <a:ea typeface="Helvetica" charset="0"/>
              <a:cs typeface="Helvetica" charset="0"/>
            </a:endParaRP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NOAA-20 (JPSS-1) Launched: </a:t>
            </a:r>
            <a:r>
              <a:rPr lang="en-US" sz="1300" u="none" dirty="0">
                <a:solidFill>
                  <a:prstClr val="black"/>
                </a:solidFill>
                <a:latin typeface="+mn-lt"/>
                <a:ea typeface="Helvetica" charset="0"/>
                <a:cs typeface="Helvetica" charset="0"/>
              </a:rPr>
              <a:t>November 18, 2017 / Phase E</a:t>
            </a:r>
          </a:p>
          <a:p>
            <a:pPr marL="374055" indent="0" algn="l">
              <a:lnSpc>
                <a:spcPct val="90000"/>
              </a:lnSpc>
              <a:spcBef>
                <a:spcPct val="20000"/>
              </a:spcBef>
              <a:buSzPct val="100000"/>
              <a:tabLst/>
              <a:defRPr/>
            </a:pPr>
            <a:r>
              <a:rPr lang="en-US" sz="1300" u="none" dirty="0">
                <a:solidFill>
                  <a:prstClr val="black"/>
                </a:solidFill>
                <a:latin typeface="+mn-lt"/>
                <a:ea typeface="Helvetica" charset="0"/>
                <a:cs typeface="Helvetica" charset="0"/>
              </a:rPr>
              <a:t>JPSS-2 Launch Readiness Date: March 31,</a:t>
            </a:r>
            <a:r>
              <a:rPr lang="en-US" sz="1300" u="none" baseline="0" dirty="0">
                <a:solidFill>
                  <a:prstClr val="black"/>
                </a:solidFill>
                <a:latin typeface="+mn-lt"/>
                <a:ea typeface="Helvetica" charset="0"/>
                <a:cs typeface="Helvetica" charset="0"/>
              </a:rPr>
              <a:t> 2022 </a:t>
            </a:r>
            <a:r>
              <a:rPr lang="en-US" sz="1300" u="none" dirty="0">
                <a:solidFill>
                  <a:prstClr val="black"/>
                </a:solidFill>
                <a:latin typeface="+mn-lt"/>
                <a:ea typeface="Helvetica" charset="0"/>
                <a:cs typeface="Helvetica" charset="0"/>
              </a:rPr>
              <a:t>/ Phase C</a:t>
            </a:r>
          </a:p>
          <a:p>
            <a:pPr marL="374055" indent="0" algn="l">
              <a:lnSpc>
                <a:spcPct val="90000"/>
              </a:lnSpc>
              <a:spcBef>
                <a:spcPct val="20000"/>
              </a:spcBef>
              <a:buSzPct val="100000"/>
              <a:tabLst/>
              <a:defRPr/>
            </a:pPr>
            <a:r>
              <a:rPr lang="en-US" sz="1300" dirty="0">
                <a:solidFill>
                  <a:prstClr val="black"/>
                </a:solidFill>
                <a:latin typeface="+mn-lt"/>
                <a:ea typeface="Helvetica" charset="0"/>
                <a:cs typeface="Helvetica" charset="0"/>
              </a:rPr>
              <a:t>JPSS-3 Launch Readiness Date: March 2025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a:p>
            <a:pPr marL="374055" marR="0" indent="0" algn="l" defTabSz="742458" rtl="0" eaLnBrk="1" fontAlgn="auto" latinLnBrk="0" hangingPunct="1">
              <a:lnSpc>
                <a:spcPct val="90000"/>
              </a:lnSpc>
              <a:spcBef>
                <a:spcPct val="20000"/>
              </a:spcBef>
              <a:spcAft>
                <a:spcPts val="0"/>
              </a:spcAft>
              <a:buClrTx/>
              <a:buSzPct val="100000"/>
              <a:buFontTx/>
              <a:buNone/>
              <a:tabLst/>
              <a:defRPr/>
            </a:pPr>
            <a:r>
              <a:rPr lang="en-US" sz="1300" dirty="0">
                <a:solidFill>
                  <a:prstClr val="black"/>
                </a:solidFill>
                <a:latin typeface="+mn-lt"/>
                <a:ea typeface="Helvetica" charset="0"/>
                <a:cs typeface="Helvetica" charset="0"/>
              </a:rPr>
              <a:t>JPSS-4 Launch Readiness Date: March 2028 </a:t>
            </a:r>
            <a:r>
              <a:rPr lang="en-US" sz="1300" u="none" dirty="0">
                <a:solidFill>
                  <a:prstClr val="black"/>
                </a:solidFill>
                <a:latin typeface="+mn-lt"/>
                <a:ea typeface="Helvetica" charset="0"/>
                <a:cs typeface="Helvetica" charset="0"/>
              </a:rPr>
              <a:t>/ Phase B</a:t>
            </a:r>
            <a:endParaRPr lang="en-US" sz="1300" dirty="0">
              <a:solidFill>
                <a:prstClr val="black"/>
              </a:solidFill>
              <a:latin typeface="+mn-lt"/>
              <a:ea typeface="Helvetica" charset="0"/>
              <a:cs typeface="Helvetica" charset="0"/>
            </a:endParaRPr>
          </a:p>
        </p:txBody>
      </p:sp>
      <p:pic>
        <p:nvPicPr>
          <p:cNvPr id="11" name="Picture 8" descr="noaa-logo.png">
            <a:extLst>
              <a:ext uri="{FF2B5EF4-FFF2-40B4-BE49-F238E27FC236}">
                <a16:creationId xmlns:a16="http://schemas.microsoft.com/office/drawing/2014/main" id="{F5B2D11E-E113-A14C-9386-C9413A706B00}"/>
              </a:ext>
            </a:extLst>
          </p:cNvPr>
          <p:cNvPicPr>
            <a:picLocks/>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6884" y="278555"/>
            <a:ext cx="557213" cy="685800"/>
          </a:xfrm>
          <a:prstGeom prst="rect">
            <a:avLst/>
          </a:prstGeom>
          <a:noFill/>
          <a:ln w="9525">
            <a:noFill/>
            <a:miter lim="800000"/>
            <a:headEnd/>
            <a:tailEnd/>
          </a:ln>
        </p:spPr>
      </p:pic>
      <p:pic>
        <p:nvPicPr>
          <p:cNvPr id="13" name="Picture 12" descr="NASA_logo">
            <a:extLst>
              <a:ext uri="{FF2B5EF4-FFF2-40B4-BE49-F238E27FC236}">
                <a16:creationId xmlns:a16="http://schemas.microsoft.com/office/drawing/2014/main" id="{6EB143A6-64AB-3B42-A1E7-E8AEAB19D8F8}"/>
              </a:ext>
            </a:extLst>
          </p:cNvPr>
          <p:cNvPicPr>
            <a:picLocks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55012" y="304061"/>
            <a:ext cx="621911" cy="640080"/>
          </a:xfrm>
          <a:prstGeom prst="rect">
            <a:avLst/>
          </a:prstGeom>
          <a:noFill/>
          <a:ln w="9525">
            <a:noFill/>
            <a:miter lim="800000"/>
            <a:headEnd/>
            <a:tailEnd/>
          </a:ln>
        </p:spPr>
      </p:pic>
    </p:spTree>
    <p:extLst>
      <p:ext uri="{BB962C8B-B14F-4D97-AF65-F5344CB8AC3E}">
        <p14:creationId xmlns:p14="http://schemas.microsoft.com/office/powerpoint/2010/main" val="2626864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6"/>
            <a:ext cx="4375150" cy="4525963"/>
          </a:xfrm>
          <a:prstGeom prst="rect">
            <a:avLst/>
          </a:prstGeom>
        </p:spPr>
        <p:txBody>
          <a:bodyPr/>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a:prstGeom prst="rect">
            <a:avLst/>
          </a:prstGeom>
        </p:spPr>
        <p:txBody>
          <a:bodyPr/>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dirty="0"/>
              <a:t>Click to edit Master title style</a:t>
            </a:r>
          </a:p>
        </p:txBody>
      </p:sp>
      <p:sp>
        <p:nvSpPr>
          <p:cNvPr id="9" name="Rectangle 8"/>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7" name="Picture 6">
            <a:extLst>
              <a:ext uri="{FF2B5EF4-FFF2-40B4-BE49-F238E27FC236}">
                <a16:creationId xmlns:a16="http://schemas.microsoft.com/office/drawing/2014/main" id="{B90817F5-FF40-0048-9B90-4CE8FE3D0754}"/>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789886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052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495300" y="1600206"/>
            <a:ext cx="8915400" cy="4525963"/>
          </a:xfrm>
          <a:prstGeom prst="rect">
            <a:avLst/>
          </a:prstGeom>
        </p:spPr>
        <p:txBody>
          <a:bodyPr lIns="0" tIns="0" rIns="0" bIns="0"/>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a:t>Click to edit Master title style</a:t>
            </a:r>
            <a:endParaRPr lang="en-US" dirty="0"/>
          </a:p>
        </p:txBody>
      </p:sp>
      <p:sp>
        <p:nvSpPr>
          <p:cNvPr id="8" name="Rectangle 7"/>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7" name="Picture 6">
            <a:extLst>
              <a:ext uri="{FF2B5EF4-FFF2-40B4-BE49-F238E27FC236}">
                <a16:creationId xmlns:a16="http://schemas.microsoft.com/office/drawing/2014/main" id="{D3EAD2E2-01A7-3745-8C45-B6B4AE35E432}"/>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4164278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645" y="1219200"/>
            <a:ext cx="5943600" cy="4114800"/>
          </a:xfrm>
          <a:prstGeom prst="rect">
            <a:avLst/>
          </a:prstGeom>
        </p:spPr>
        <p:txBody>
          <a:bodyPr/>
          <a:lstStyle>
            <a:lvl1pPr marL="0" indent="0">
              <a:buNone/>
              <a:defRPr sz="2600">
                <a:latin typeface="+mj-lt"/>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endParaRPr lang="en-US" dirty="0"/>
          </a:p>
        </p:txBody>
      </p:sp>
      <p:sp>
        <p:nvSpPr>
          <p:cNvPr id="4" name="Text Placeholder 3"/>
          <p:cNvSpPr>
            <a:spLocks noGrp="1"/>
          </p:cNvSpPr>
          <p:nvPr>
            <p:ph type="body" sz="half" idx="2"/>
          </p:nvPr>
        </p:nvSpPr>
        <p:spPr>
          <a:xfrm>
            <a:off x="1941645" y="5486400"/>
            <a:ext cx="5943600" cy="804862"/>
          </a:xfrm>
          <a:prstGeom prst="rect">
            <a:avLst/>
          </a:prstGeom>
        </p:spPr>
        <p:txBody>
          <a:bodyPr/>
          <a:lstStyle>
            <a:lvl1pPr marL="0" indent="0">
              <a:buNone/>
              <a:defRPr sz="1300">
                <a:latin typeface="+mj-lt"/>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9" name="Rectangle 8"/>
          <p:cNvSpPr/>
          <p:nvPr/>
        </p:nvSpPr>
        <p:spPr>
          <a:xfrm>
            <a:off x="0" y="381001"/>
            <a:ext cx="9410700" cy="251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l">
              <a:defRPr sz="1950" b="1">
                <a:latin typeface="+mj-lt"/>
              </a:defRPr>
            </a:lvl1pPr>
          </a:lstStyle>
          <a:p>
            <a:r>
              <a:rPr lang="en-US"/>
              <a:t>Click to edit Master title style</a:t>
            </a:r>
            <a:endParaRPr lang="en-US" dirty="0"/>
          </a:p>
        </p:txBody>
      </p:sp>
      <p:sp>
        <p:nvSpPr>
          <p:cNvPr id="14" name="Rectangle 13"/>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3BFEED31-4B5C-F647-A42B-9F9B3D21D519}"/>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1797323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6"/>
            <a:ext cx="4375150" cy="4525963"/>
          </a:xfrm>
          <a:prstGeom prst="rect">
            <a:avLst/>
          </a:prstGeom>
        </p:spPr>
        <p:txBody>
          <a:bodyPr/>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a:prstGeom prst="rect">
            <a:avLst/>
          </a:prstGeom>
        </p:spPr>
        <p:txBody>
          <a:bodyPr/>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dirty="0"/>
              <a:t>Click to edit Master title style</a:t>
            </a:r>
          </a:p>
        </p:txBody>
      </p:sp>
      <p:sp>
        <p:nvSpPr>
          <p:cNvPr id="9" name="Rectangle 8"/>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pic>
        <p:nvPicPr>
          <p:cNvPr id="7" name="Picture 6">
            <a:extLst>
              <a:ext uri="{FF2B5EF4-FFF2-40B4-BE49-F238E27FC236}">
                <a16:creationId xmlns:a16="http://schemas.microsoft.com/office/drawing/2014/main" id="{DE1557F4-2426-B547-80DE-C119F2437EFD}"/>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835153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1"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a:t>Click to edit Master title style</a:t>
            </a:r>
            <a:endParaRPr lang="en-US" dirty="0"/>
          </a:p>
        </p:txBody>
      </p:sp>
      <p:sp>
        <p:nvSpPr>
          <p:cNvPr id="8" name="Rectangle 7"/>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pic>
        <p:nvPicPr>
          <p:cNvPr id="5" name="Picture 4">
            <a:extLst>
              <a:ext uri="{FF2B5EF4-FFF2-40B4-BE49-F238E27FC236}">
                <a16:creationId xmlns:a16="http://schemas.microsoft.com/office/drawing/2014/main" id="{8B093A43-E0BA-0448-A867-1FA9D99FFEE2}"/>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380145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458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495300" y="1600206"/>
            <a:ext cx="8915400" cy="4525963"/>
          </a:xfrm>
          <a:prstGeom prst="rect">
            <a:avLst/>
          </a:prstGeom>
        </p:spPr>
        <p:txBody>
          <a:bodyPr lIns="0" tIns="0" rIns="0" bIns="0"/>
          <a:lstStyle>
            <a:lvl1pPr>
              <a:defRPr sz="1300">
                <a:latin typeface="+mj-lt"/>
              </a:defRPr>
            </a:lvl1pPr>
            <a:lvl2pPr>
              <a:defRPr sz="1300">
                <a:latin typeface="+mj-lt"/>
              </a:defRPr>
            </a:lvl2pPr>
            <a:lvl3pPr>
              <a:defRPr sz="1300">
                <a:latin typeface="+mj-lt"/>
              </a:defRPr>
            </a:lvl3pPr>
            <a:lvl4pPr>
              <a:defRPr sz="1300">
                <a:latin typeface="+mj-lt"/>
              </a:defRPr>
            </a:lvl4pPr>
            <a:lvl5pPr>
              <a:defRPr sz="13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950" b="1">
                <a:latin typeface="+mj-lt"/>
              </a:defRPr>
            </a:lvl1pPr>
          </a:lstStyle>
          <a:p>
            <a:r>
              <a:rPr lang="en-US"/>
              <a:t>Click to edit Master title style</a:t>
            </a:r>
            <a:endParaRPr lang="en-US" dirty="0"/>
          </a:p>
        </p:txBody>
      </p:sp>
      <p:sp>
        <p:nvSpPr>
          <p:cNvPr id="8" name="Rectangle 7"/>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pic>
        <p:nvPicPr>
          <p:cNvPr id="7" name="Picture 6">
            <a:extLst>
              <a:ext uri="{FF2B5EF4-FFF2-40B4-BE49-F238E27FC236}">
                <a16:creationId xmlns:a16="http://schemas.microsoft.com/office/drawing/2014/main" id="{168A8646-98BD-A848-9B49-C0AFBB8DBD3D}"/>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764769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645" y="1219200"/>
            <a:ext cx="5943600" cy="4114800"/>
          </a:xfrm>
          <a:prstGeom prst="rect">
            <a:avLst/>
          </a:prstGeom>
        </p:spPr>
        <p:txBody>
          <a:bodyPr/>
          <a:lstStyle>
            <a:lvl1pPr marL="0" indent="0">
              <a:buNone/>
              <a:defRPr sz="2600">
                <a:latin typeface="+mj-lt"/>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dirty="0"/>
              <a:t>Click icon to add picture</a:t>
            </a:r>
          </a:p>
        </p:txBody>
      </p:sp>
      <p:sp>
        <p:nvSpPr>
          <p:cNvPr id="4" name="Text Placeholder 3"/>
          <p:cNvSpPr>
            <a:spLocks noGrp="1"/>
          </p:cNvSpPr>
          <p:nvPr>
            <p:ph type="body" sz="half" idx="2"/>
          </p:nvPr>
        </p:nvSpPr>
        <p:spPr>
          <a:xfrm>
            <a:off x="1941645" y="5486400"/>
            <a:ext cx="5943600" cy="804862"/>
          </a:xfrm>
          <a:prstGeom prst="rect">
            <a:avLst/>
          </a:prstGeom>
        </p:spPr>
        <p:txBody>
          <a:bodyPr/>
          <a:lstStyle>
            <a:lvl1pPr marL="0" indent="0">
              <a:buNone/>
              <a:defRPr sz="1300">
                <a:latin typeface="+mj-lt"/>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9" name="Rectangle 8"/>
          <p:cNvSpPr/>
          <p:nvPr/>
        </p:nvSpPr>
        <p:spPr>
          <a:xfrm>
            <a:off x="0" y="381001"/>
            <a:ext cx="9410700" cy="251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sp>
        <p:nvSpPr>
          <p:cNvPr id="13"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l">
              <a:defRPr sz="1950" b="1">
                <a:latin typeface="+mj-lt"/>
              </a:defRPr>
            </a:lvl1pPr>
          </a:lstStyle>
          <a:p>
            <a:r>
              <a:rPr lang="en-US"/>
              <a:t>Click to edit Master title style</a:t>
            </a:r>
            <a:endParaRPr lang="en-US" dirty="0"/>
          </a:p>
        </p:txBody>
      </p:sp>
      <p:sp>
        <p:nvSpPr>
          <p:cNvPr id="14" name="Rectangle 13"/>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pic>
        <p:nvPicPr>
          <p:cNvPr id="8" name="Picture 7">
            <a:extLst>
              <a:ext uri="{FF2B5EF4-FFF2-40B4-BE49-F238E27FC236}">
                <a16:creationId xmlns:a16="http://schemas.microsoft.com/office/drawing/2014/main" id="{C7B6CA6D-6A23-E54C-B644-A77427BB46D3}"/>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66079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3E041D-C925-E544-829F-14F463463804}"/>
              </a:ext>
            </a:extLst>
          </p:cNvPr>
          <p:cNvSpPr/>
          <p:nvPr userDrawn="1"/>
        </p:nvSpPr>
        <p:spPr>
          <a:xfrm flipV="1">
            <a:off x="0" y="729060"/>
            <a:ext cx="9906000" cy="36576"/>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itle 1">
            <a:extLst>
              <a:ext uri="{FF2B5EF4-FFF2-40B4-BE49-F238E27FC236}">
                <a16:creationId xmlns:a16="http://schemas.microsoft.com/office/drawing/2014/main" id="{0BB759DF-07C9-1549-BD6D-FC5A35355AE2}"/>
              </a:ext>
            </a:extLst>
          </p:cNvPr>
          <p:cNvSpPr>
            <a:spLocks noGrp="1"/>
          </p:cNvSpPr>
          <p:nvPr>
            <p:ph type="title"/>
          </p:nvPr>
        </p:nvSpPr>
        <p:spPr>
          <a:xfrm>
            <a:off x="1196974" y="119333"/>
            <a:ext cx="8258755" cy="528492"/>
          </a:xfrm>
          <a:prstGeom prst="rect">
            <a:avLst/>
          </a:prstGeom>
        </p:spPr>
        <p:txBody>
          <a:bodyPr wrap="square" anchor="ctr" anchorCtr="0">
            <a:normAutofit/>
          </a:bodyPr>
          <a:lstStyle>
            <a:lvl1pPr algn="r">
              <a:defRPr sz="1950" b="0"/>
            </a:lvl1pPr>
          </a:lstStyle>
          <a:p>
            <a:r>
              <a:rPr lang="en-US" dirty="0"/>
              <a:t>Click to edit Master title style</a:t>
            </a:r>
          </a:p>
        </p:txBody>
      </p:sp>
      <p:pic>
        <p:nvPicPr>
          <p:cNvPr id="5" name="Picture 4">
            <a:extLst>
              <a:ext uri="{FF2B5EF4-FFF2-40B4-BE49-F238E27FC236}">
                <a16:creationId xmlns:a16="http://schemas.microsoft.com/office/drawing/2014/main" id="{4988C84B-AB57-814B-AF8F-7D784F564DC4}"/>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2578000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495300" y="1600206"/>
            <a:ext cx="8915400" cy="4525963"/>
          </a:xfrm>
          <a:prstGeom prst="rect">
            <a:avLst/>
          </a:prstGeom>
        </p:spPr>
        <p:txBody>
          <a:bodyPr lIns="0" tIns="0" rIns="0" bIns="0"/>
          <a:lstStyle>
            <a:lvl1pPr>
              <a:defRPr sz="975">
                <a:latin typeface="+mj-lt"/>
              </a:defRPr>
            </a:lvl1pPr>
            <a:lvl2pPr>
              <a:defRPr sz="975">
                <a:latin typeface="+mj-lt"/>
              </a:defRPr>
            </a:lvl2pPr>
            <a:lvl3pPr>
              <a:defRPr sz="975">
                <a:latin typeface="+mj-lt"/>
              </a:defRPr>
            </a:lvl3pPr>
            <a:lvl4pPr>
              <a:defRPr sz="975">
                <a:latin typeface="+mj-lt"/>
              </a:defRPr>
            </a:lvl4pPr>
            <a:lvl5pPr>
              <a:defRPr sz="975">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1403350" y="152400"/>
            <a:ext cx="8007350" cy="493078"/>
          </a:xfrm>
          <a:prstGeom prst="rect">
            <a:avLst/>
          </a:prstGeom>
        </p:spPr>
        <p:txBody>
          <a:bodyPr lIns="0" tIns="0" rIns="0" bIns="0" anchor="ctr" anchorCtr="0">
            <a:noAutofit/>
          </a:bodyPr>
          <a:lstStyle>
            <a:lvl1pPr algn="r">
              <a:defRPr sz="1463" b="1">
                <a:latin typeface="+mj-lt"/>
              </a:defRPr>
            </a:lvl1pPr>
          </a:lstStyle>
          <a:p>
            <a:r>
              <a:rPr lang="en-US"/>
              <a:t>Click to edit Master title style</a:t>
            </a:r>
            <a:endParaRPr lang="en-US" dirty="0"/>
          </a:p>
        </p:txBody>
      </p:sp>
      <p:sp>
        <p:nvSpPr>
          <p:cNvPr id="8" name="Rectangle 7"/>
          <p:cNvSpPr/>
          <p:nvPr userDrawn="1"/>
        </p:nvSpPr>
        <p:spPr>
          <a:xfrm flipV="1">
            <a:off x="0" y="729060"/>
            <a:ext cx="9906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7"/>
          </a:p>
        </p:txBody>
      </p:sp>
      <p:pic>
        <p:nvPicPr>
          <p:cNvPr id="7" name="Picture 6">
            <a:extLst>
              <a:ext uri="{FF2B5EF4-FFF2-40B4-BE49-F238E27FC236}">
                <a16:creationId xmlns:a16="http://schemas.microsoft.com/office/drawing/2014/main" id="{310E2C4D-F4F1-7443-BEB5-209B4988CF0B}"/>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23823" y="38098"/>
            <a:ext cx="713232" cy="876302"/>
          </a:xfrm>
          <a:prstGeom prst="rect">
            <a:avLst/>
          </a:prstGeom>
        </p:spPr>
      </p:pic>
    </p:spTree>
    <p:extLst>
      <p:ext uri="{BB962C8B-B14F-4D97-AF65-F5344CB8AC3E}">
        <p14:creationId xmlns:p14="http://schemas.microsoft.com/office/powerpoint/2010/main" val="389207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our Content with Divider">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91224" y="1138993"/>
            <a:ext cx="4526811" cy="2518611"/>
          </a:xfrm>
        </p:spPr>
        <p:txBody>
          <a:bodyPr/>
          <a:lstStyle>
            <a:lvl1pPr indent="-185738">
              <a:spcBef>
                <a:spcPts val="488"/>
              </a:spcBef>
              <a:defRPr sz="1625">
                <a:solidFill>
                  <a:schemeClr val="tx1"/>
                </a:solidFill>
              </a:defRPr>
            </a:lvl1pPr>
            <a:lvl2pPr indent="-185738">
              <a:spcBef>
                <a:spcPts val="488"/>
              </a:spcBef>
              <a:defRPr sz="1300">
                <a:solidFill>
                  <a:schemeClr val="tx1"/>
                </a:solidFill>
              </a:defRPr>
            </a:lvl2pPr>
            <a:lvl3pPr indent="-185738">
              <a:spcBef>
                <a:spcPts val="488"/>
              </a:spcBef>
              <a:defRPr sz="1300">
                <a:solidFill>
                  <a:schemeClr val="tx1"/>
                </a:solidFill>
              </a:defRPr>
            </a:lvl3pPr>
            <a:lvl4pPr indent="-185738">
              <a:spcBef>
                <a:spcPts val="488"/>
              </a:spcBef>
              <a:defRPr sz="1300">
                <a:solidFill>
                  <a:schemeClr val="tx1"/>
                </a:solidFill>
              </a:defRPr>
            </a:lvl4pPr>
            <a:lvl5pPr indent="-185738">
              <a:spcBef>
                <a:spcPts val="488"/>
              </a:spcBef>
              <a:defRPr sz="1300">
                <a:solidFill>
                  <a:schemeClr val="tx1"/>
                </a:solidFill>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a:xfrm>
            <a:off x="660400" y="6661150"/>
            <a:ext cx="1981200" cy="152400"/>
          </a:xfrm>
          <a:prstGeom prst="rect">
            <a:avLst/>
          </a:prstGeom>
          <a:ln/>
        </p:spPr>
        <p:txBody>
          <a:bodyPr/>
          <a:lstStyle>
            <a:lvl1pPr>
              <a:defRPr/>
            </a:lvl1pPr>
          </a:lstStyle>
          <a:p>
            <a:pPr>
              <a:defRPr/>
            </a:pPr>
            <a:endParaRPr lang="en-US" dirty="0"/>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dirty="0"/>
          </a:p>
        </p:txBody>
      </p:sp>
      <p:sp>
        <p:nvSpPr>
          <p:cNvPr id="7" name="Content Placeholder 3"/>
          <p:cNvSpPr>
            <a:spLocks noGrp="1"/>
          </p:cNvSpPr>
          <p:nvPr>
            <p:ph sz="half" idx="12"/>
          </p:nvPr>
        </p:nvSpPr>
        <p:spPr>
          <a:xfrm>
            <a:off x="5091225" y="3769899"/>
            <a:ext cx="4526811" cy="2513947"/>
          </a:xfrm>
        </p:spPr>
        <p:txBody>
          <a:bodyPr/>
          <a:lstStyle>
            <a:lvl1pPr indent="-185738">
              <a:spcBef>
                <a:spcPts val="488"/>
              </a:spcBef>
              <a:defRPr sz="1625">
                <a:solidFill>
                  <a:schemeClr val="tx1"/>
                </a:solidFill>
              </a:defRPr>
            </a:lvl1pPr>
            <a:lvl2pPr indent="-185738">
              <a:spcBef>
                <a:spcPts val="488"/>
              </a:spcBef>
              <a:defRPr sz="1300">
                <a:solidFill>
                  <a:schemeClr val="tx1"/>
                </a:solidFill>
              </a:defRPr>
            </a:lvl2pPr>
            <a:lvl3pPr indent="-185738">
              <a:spcBef>
                <a:spcPts val="488"/>
              </a:spcBef>
              <a:defRPr sz="1300">
                <a:solidFill>
                  <a:schemeClr val="tx1"/>
                </a:solidFill>
              </a:defRPr>
            </a:lvl3pPr>
            <a:lvl4pPr indent="-185738">
              <a:spcBef>
                <a:spcPts val="488"/>
              </a:spcBef>
              <a:defRPr sz="1300">
                <a:solidFill>
                  <a:schemeClr val="tx1"/>
                </a:solidFill>
              </a:defRPr>
            </a:lvl4pPr>
            <a:lvl5pPr indent="-185738">
              <a:spcBef>
                <a:spcPts val="488"/>
              </a:spcBef>
              <a:defRPr sz="1300">
                <a:solidFill>
                  <a:schemeClr val="tx1"/>
                </a:solidFill>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13"/>
          </p:nvPr>
        </p:nvSpPr>
        <p:spPr>
          <a:xfrm>
            <a:off x="337676" y="1138993"/>
            <a:ext cx="4500139" cy="2518611"/>
          </a:xfrm>
        </p:spPr>
        <p:txBody>
          <a:bodyPr/>
          <a:lstStyle>
            <a:lvl1pPr indent="-185738">
              <a:spcBef>
                <a:spcPts val="488"/>
              </a:spcBef>
              <a:defRPr sz="1625">
                <a:solidFill>
                  <a:schemeClr val="tx1"/>
                </a:solidFill>
              </a:defRPr>
            </a:lvl1pPr>
            <a:lvl2pPr indent="-185738">
              <a:spcBef>
                <a:spcPts val="488"/>
              </a:spcBef>
              <a:defRPr sz="1300">
                <a:solidFill>
                  <a:schemeClr val="tx1"/>
                </a:solidFill>
              </a:defRPr>
            </a:lvl2pPr>
            <a:lvl3pPr indent="-185738">
              <a:spcBef>
                <a:spcPts val="488"/>
              </a:spcBef>
              <a:defRPr sz="1300">
                <a:solidFill>
                  <a:schemeClr val="tx1"/>
                </a:solidFill>
              </a:defRPr>
            </a:lvl3pPr>
            <a:lvl4pPr indent="-185738">
              <a:spcBef>
                <a:spcPts val="488"/>
              </a:spcBef>
              <a:defRPr sz="1300">
                <a:solidFill>
                  <a:schemeClr val="tx1"/>
                </a:solidFill>
              </a:defRPr>
            </a:lvl4pPr>
            <a:lvl5pPr indent="-185738">
              <a:spcBef>
                <a:spcPts val="488"/>
              </a:spcBef>
              <a:defRPr sz="1300">
                <a:solidFill>
                  <a:schemeClr val="tx1"/>
                </a:solidFill>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337677" y="3769899"/>
            <a:ext cx="4500139" cy="2517485"/>
          </a:xfrm>
        </p:spPr>
        <p:txBody>
          <a:bodyPr/>
          <a:lstStyle>
            <a:lvl1pPr indent="-185738">
              <a:spcBef>
                <a:spcPts val="488"/>
              </a:spcBef>
              <a:defRPr sz="1625">
                <a:solidFill>
                  <a:schemeClr val="tx1"/>
                </a:solidFill>
              </a:defRPr>
            </a:lvl1pPr>
            <a:lvl2pPr indent="-185738">
              <a:spcBef>
                <a:spcPts val="488"/>
              </a:spcBef>
              <a:defRPr sz="1300">
                <a:solidFill>
                  <a:schemeClr val="tx1"/>
                </a:solidFill>
              </a:defRPr>
            </a:lvl2pPr>
            <a:lvl3pPr indent="-185738">
              <a:spcBef>
                <a:spcPts val="488"/>
              </a:spcBef>
              <a:defRPr sz="1300">
                <a:solidFill>
                  <a:schemeClr val="tx1"/>
                </a:solidFill>
              </a:defRPr>
            </a:lvl3pPr>
            <a:lvl4pPr indent="-185738">
              <a:spcBef>
                <a:spcPts val="488"/>
              </a:spcBef>
              <a:defRPr sz="1300">
                <a:solidFill>
                  <a:schemeClr val="tx1"/>
                </a:solidFill>
              </a:defRPr>
            </a:lvl4pPr>
            <a:lvl5pPr indent="-185738">
              <a:spcBef>
                <a:spcPts val="488"/>
              </a:spcBef>
              <a:defRPr sz="1300">
                <a:solidFill>
                  <a:schemeClr val="tx1"/>
                </a:solidFill>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47651" y="113257"/>
            <a:ext cx="6391108" cy="838200"/>
          </a:xfrm>
        </p:spPr>
        <p:txBody>
          <a:bodyPr/>
          <a:lstStyle>
            <a:lvl1pPr>
              <a:defRPr b="1"/>
            </a:lvl1pPr>
          </a:lstStyle>
          <a:p>
            <a:r>
              <a:rPr lang="en-US"/>
              <a:t>Click to edit Master title style</a:t>
            </a:r>
            <a:endParaRPr lang="en-US" dirty="0"/>
          </a:p>
        </p:txBody>
      </p:sp>
      <p:cxnSp>
        <p:nvCxnSpPr>
          <p:cNvPr id="11" name="Straight Connector 10"/>
          <p:cNvCxnSpPr/>
          <p:nvPr userDrawn="1"/>
        </p:nvCxnSpPr>
        <p:spPr>
          <a:xfrm>
            <a:off x="325352" y="3705328"/>
            <a:ext cx="9295514" cy="0"/>
          </a:xfrm>
          <a:prstGeom prst="line">
            <a:avLst/>
          </a:prstGeom>
          <a:ln w="2540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4971187" y="1138993"/>
            <a:ext cx="0" cy="5141495"/>
          </a:xfrm>
          <a:prstGeom prst="line">
            <a:avLst/>
          </a:prstGeom>
          <a:ln w="25400">
            <a:solidFill>
              <a:srgbClr val="005DAA"/>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84344" y="318278"/>
            <a:ext cx="1727950" cy="353873"/>
          </a:xfrm>
          <a:prstGeom prst="rect">
            <a:avLst/>
          </a:prstGeom>
        </p:spPr>
      </p:pic>
      <p:pic>
        <p:nvPicPr>
          <p:cNvPr id="15" name="Picture 14">
            <a:extLst>
              <a:ext uri="{FF2B5EF4-FFF2-40B4-BE49-F238E27FC236}">
                <a16:creationId xmlns:a16="http://schemas.microsoft.com/office/drawing/2014/main" id="{02D85F4D-BB50-034B-8C93-3C99EC1D775A}"/>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6875187" y="72388"/>
            <a:ext cx="824868" cy="1013462"/>
          </a:xfrm>
          <a:prstGeom prst="rect">
            <a:avLst/>
          </a:prstGeom>
        </p:spPr>
      </p:pic>
    </p:spTree>
    <p:extLst>
      <p:ext uri="{BB962C8B-B14F-4D97-AF65-F5344CB8AC3E}">
        <p14:creationId xmlns:p14="http://schemas.microsoft.com/office/powerpoint/2010/main" val="1348606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2" y="113257"/>
            <a:ext cx="6382418" cy="838200"/>
          </a:xfrm>
        </p:spPr>
        <p:txBody>
          <a:bodyPr/>
          <a:lstStyle>
            <a:lvl1pPr>
              <a:defRPr b="1"/>
            </a:lvl1pPr>
          </a:lstStyle>
          <a:p>
            <a:r>
              <a:rPr lang="en-US" dirty="0"/>
              <a:t>Click to edit Master title style</a:t>
            </a:r>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dirty="0"/>
          </a:p>
        </p:txBody>
      </p:sp>
      <p:sp>
        <p:nvSpPr>
          <p:cNvPr id="6" name="Text Placeholder 5">
            <a:extLst>
              <a:ext uri="{FF2B5EF4-FFF2-40B4-BE49-F238E27FC236}">
                <a16:creationId xmlns:a16="http://schemas.microsoft.com/office/drawing/2014/main" id="{6E5A13C3-637C-704A-83D2-665B7CA28019}"/>
              </a:ext>
            </a:extLst>
          </p:cNvPr>
          <p:cNvSpPr>
            <a:spLocks noGrp="1"/>
          </p:cNvSpPr>
          <p:nvPr>
            <p:ph type="body" sz="quarter" idx="12" hasCustomPrompt="1"/>
          </p:nvPr>
        </p:nvSpPr>
        <p:spPr>
          <a:xfrm>
            <a:off x="368404" y="1116626"/>
            <a:ext cx="8800149" cy="5121483"/>
          </a:xfrm>
        </p:spPr>
        <p:txBody>
          <a:bodyPr vert="horz" lIns="91440" tIns="45720" rIns="91440" bIns="45720" rtlCol="0">
            <a:noAutofit/>
          </a:bodyPr>
          <a:lstStyle>
            <a:lvl1pPr>
              <a:spcBef>
                <a:spcPts val="244"/>
              </a:spcBef>
              <a:spcAft>
                <a:spcPts val="244"/>
              </a:spcAft>
              <a:defRPr lang="en-US" sz="1463" b="0" kern="1200" dirty="0">
                <a:solidFill>
                  <a:schemeClr val="tx2"/>
                </a:solidFill>
                <a:latin typeface="+mn-lt"/>
                <a:cs typeface="+mn-cs"/>
              </a:defRPr>
            </a:lvl1pPr>
            <a:lvl2pPr>
              <a:spcBef>
                <a:spcPts val="244"/>
              </a:spcBef>
              <a:spcAft>
                <a:spcPts val="244"/>
              </a:spcAft>
              <a:defRPr lang="en-US" sz="1138" kern="1200" dirty="0" smtClean="0">
                <a:solidFill>
                  <a:schemeClr val="tx2"/>
                </a:solidFill>
                <a:ea typeface="+mn-ea"/>
              </a:defRPr>
            </a:lvl2pPr>
            <a:lvl3pPr>
              <a:spcBef>
                <a:spcPts val="244"/>
              </a:spcBef>
              <a:spcAft>
                <a:spcPts val="244"/>
              </a:spcAft>
              <a:defRPr lang="en-US" sz="975" kern="1200" dirty="0">
                <a:solidFill>
                  <a:schemeClr val="tx2"/>
                </a:solidFill>
                <a:latin typeface="+mn-lt"/>
                <a:ea typeface="+mn-ea"/>
                <a:cs typeface="+mn-cs"/>
              </a:defRPr>
            </a:lvl3pPr>
          </a:lstStyle>
          <a:p>
            <a:pPr marL="0" lvl="0" indent="0" defTabSz="501444" latinLnBrk="0">
              <a:lnSpc>
                <a:spcPct val="100000"/>
              </a:lnSpc>
              <a:spcBef>
                <a:spcPts val="658"/>
              </a:spcBef>
              <a:spcAft>
                <a:spcPts val="439"/>
              </a:spcAft>
              <a:buFont typeface="Arial" panose="020B0604020202020204" pitchFamily="34" charset="0"/>
              <a:buNone/>
            </a:pPr>
            <a:r>
              <a:rPr lang="en-US" dirty="0"/>
              <a:t>Click to edit Master text styles Arial 18 pt.</a:t>
            </a:r>
          </a:p>
          <a:p>
            <a:pPr marL="127692" lvl="1" indent="-127692" defTabSz="501444" latinLnBrk="0">
              <a:lnSpc>
                <a:spcPct val="100000"/>
              </a:lnSpc>
              <a:spcBef>
                <a:spcPts val="219"/>
              </a:spcBef>
              <a:spcAft>
                <a:spcPts val="219"/>
              </a:spcAft>
              <a:buFont typeface="Arial" panose="020B0604020202020204" pitchFamily="34" charset="0"/>
              <a:buChar char="•"/>
            </a:pPr>
            <a:r>
              <a:rPr lang="en-US" dirty="0"/>
              <a:t>First level indent</a:t>
            </a:r>
          </a:p>
          <a:p>
            <a:pPr marL="271635" lvl="2" indent="-107958" defTabSz="501444" latinLnBrk="0">
              <a:lnSpc>
                <a:spcPct val="90000"/>
              </a:lnSpc>
              <a:spcBef>
                <a:spcPts val="219"/>
              </a:spcBef>
              <a:spcAft>
                <a:spcPts val="219"/>
              </a:spcAft>
              <a:buFont typeface="Arial" panose="020B0604020202020204" pitchFamily="34" charset="0"/>
              <a:buChar char="–"/>
            </a:pPr>
            <a:r>
              <a:rPr lang="en-US" dirty="0"/>
              <a:t>Second level indent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84344" y="318278"/>
            <a:ext cx="1727950" cy="353873"/>
          </a:xfrm>
          <a:prstGeom prst="rect">
            <a:avLst/>
          </a:prstGeom>
        </p:spPr>
      </p:pic>
      <p:sp>
        <p:nvSpPr>
          <p:cNvPr id="9" name="Rectangle 8">
            <a:extLst>
              <a:ext uri="{FF2B5EF4-FFF2-40B4-BE49-F238E27FC236}">
                <a16:creationId xmlns:a16="http://schemas.microsoft.com/office/drawing/2014/main" id="{DB28807C-599E-FE40-B4B6-C20841F7EC16}"/>
              </a:ext>
            </a:extLst>
          </p:cNvPr>
          <p:cNvSpPr/>
          <p:nvPr userDrawn="1"/>
        </p:nvSpPr>
        <p:spPr>
          <a:xfrm>
            <a:off x="247650" y="1021769"/>
            <a:ext cx="466607" cy="54410"/>
          </a:xfrm>
          <a:prstGeom prst="rect">
            <a:avLst/>
          </a:prstGeom>
          <a:solidFill>
            <a:srgbClr val="002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6" dirty="0">
              <a:solidFill>
                <a:srgbClr val="00269A"/>
              </a:solidFill>
            </a:endParaRPr>
          </a:p>
        </p:txBody>
      </p:sp>
      <p:pic>
        <p:nvPicPr>
          <p:cNvPr id="10" name="Picture 9">
            <a:extLst>
              <a:ext uri="{FF2B5EF4-FFF2-40B4-BE49-F238E27FC236}">
                <a16:creationId xmlns:a16="http://schemas.microsoft.com/office/drawing/2014/main" id="{4D45124B-B982-5046-AE56-3CB19AA9ECCF}"/>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6875187" y="72388"/>
            <a:ext cx="824868" cy="1013462"/>
          </a:xfrm>
          <a:prstGeom prst="rect">
            <a:avLst/>
          </a:prstGeom>
        </p:spPr>
      </p:pic>
    </p:spTree>
    <p:extLst>
      <p:ext uri="{BB962C8B-B14F-4D97-AF65-F5344CB8AC3E}">
        <p14:creationId xmlns:p14="http://schemas.microsoft.com/office/powerpoint/2010/main" val="130543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Date Placeholder 3"/>
          <p:cNvSpPr txBox="1">
            <a:spLocks/>
          </p:cNvSpPr>
          <p:nvPr userDrawn="1"/>
        </p:nvSpPr>
        <p:spPr>
          <a:xfrm>
            <a:off x="80831" y="6627813"/>
            <a:ext cx="23114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fld id="{0DAC9132-DC4B-7E42-9DEA-A35F66052FBD}" type="datetime1">
              <a:rPr lang="en-US" sz="813" smtClean="0">
                <a:solidFill>
                  <a:srgbClr val="000000"/>
                </a:solidFill>
                <a:latin typeface="Calibri" charset="0"/>
              </a:rPr>
              <a:pPr eaLnBrk="1" hangingPunct="1">
                <a:defRPr/>
              </a:pPr>
              <a:t>3/8/2024</a:t>
            </a:fld>
            <a:endParaRPr lang="en-US" sz="813" dirty="0">
              <a:solidFill>
                <a:srgbClr val="000000"/>
              </a:solidFill>
              <a:latin typeface="Calibri" charset="0"/>
            </a:endParaRPr>
          </a:p>
        </p:txBody>
      </p:sp>
      <p:sp>
        <p:nvSpPr>
          <p:cNvPr id="4" name="Footer Placeholder 4"/>
          <p:cNvSpPr txBox="1">
            <a:spLocks/>
          </p:cNvSpPr>
          <p:nvPr userDrawn="1"/>
        </p:nvSpPr>
        <p:spPr bwMode="auto">
          <a:xfrm>
            <a:off x="3382831" y="6627813"/>
            <a:ext cx="31369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defRPr/>
            </a:pPr>
            <a:r>
              <a:rPr lang="en-US" sz="813" dirty="0">
                <a:solidFill>
                  <a:srgbClr val="898989"/>
                </a:solidFill>
                <a:latin typeface="Calibri" charset="0"/>
              </a:rPr>
              <a:t>Document Title</a:t>
            </a:r>
          </a:p>
        </p:txBody>
      </p:sp>
      <p:sp>
        <p:nvSpPr>
          <p:cNvPr id="5" name="Slide Number Placeholder 5"/>
          <p:cNvSpPr txBox="1">
            <a:spLocks/>
          </p:cNvSpPr>
          <p:nvPr userDrawn="1"/>
        </p:nvSpPr>
        <p:spPr>
          <a:xfrm>
            <a:off x="7510331" y="6627813"/>
            <a:ext cx="23114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defRPr/>
            </a:pPr>
            <a:fld id="{0300F62C-40F5-F449-9883-6AC4541E251F}" type="slidenum">
              <a:rPr lang="en-US" sz="813" smtClean="0">
                <a:solidFill>
                  <a:srgbClr val="000000"/>
                </a:solidFill>
                <a:latin typeface="Calibri" charset="0"/>
              </a:rPr>
              <a:pPr algn="r" eaLnBrk="1" hangingPunct="1">
                <a:defRPr/>
              </a:pPr>
              <a:t>‹#›</a:t>
            </a:fld>
            <a:endParaRPr lang="en-US" sz="813" dirty="0">
              <a:solidFill>
                <a:srgbClr val="000000"/>
              </a:solidFill>
              <a:latin typeface="Calibri" charset="0"/>
            </a:endParaRPr>
          </a:p>
        </p:txBody>
      </p:sp>
      <p:sp>
        <p:nvSpPr>
          <p:cNvPr id="6" name="Rectangle 5"/>
          <p:cNvSpPr/>
          <p:nvPr userDrawn="1"/>
        </p:nvSpPr>
        <p:spPr>
          <a:xfrm>
            <a:off x="0" y="0"/>
            <a:ext cx="9906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63" dirty="0"/>
          </a:p>
        </p:txBody>
      </p:sp>
      <p:sp>
        <p:nvSpPr>
          <p:cNvPr id="8" name="Title 2"/>
          <p:cNvSpPr>
            <a:spLocks noGrp="1"/>
          </p:cNvSpPr>
          <p:nvPr>
            <p:ph type="title"/>
          </p:nvPr>
        </p:nvSpPr>
        <p:spPr>
          <a:xfrm>
            <a:off x="1346600" y="2335215"/>
            <a:ext cx="7199048" cy="615951"/>
          </a:xfrm>
          <a:custGeom>
            <a:avLst/>
            <a:gdLst>
              <a:gd name="T0" fmla="*/ 0 w 6646065"/>
              <a:gd name="T1" fmla="*/ 0 h 615950"/>
              <a:gd name="T2" fmla="*/ 6642115 w 6646065"/>
              <a:gd name="T3" fmla="*/ 0 h 615950"/>
              <a:gd name="T4" fmla="*/ 6642115 w 6646065"/>
              <a:gd name="T5" fmla="*/ 1122274 h 615950"/>
              <a:gd name="T6" fmla="*/ 0 w 6646065"/>
              <a:gd name="T7" fmla="*/ 1122274 h 615950"/>
              <a:gd name="T8" fmla="*/ 0 w 6646065"/>
              <a:gd name="T9" fmla="*/ 0 h 615950"/>
              <a:gd name="T10" fmla="*/ 0 60000 65536"/>
              <a:gd name="T11" fmla="*/ 0 60000 65536"/>
              <a:gd name="T12" fmla="*/ 0 60000 65536"/>
              <a:gd name="T13" fmla="*/ 0 60000 65536"/>
              <a:gd name="T14" fmla="*/ 0 60000 65536"/>
              <a:gd name="T15" fmla="*/ 0 w 6646065"/>
              <a:gd name="T16" fmla="*/ 0 h 615950"/>
              <a:gd name="T17" fmla="*/ 6646065 w 6646065"/>
              <a:gd name="T18" fmla="*/ 615950 h 615950"/>
            </a:gdLst>
            <a:ahLst/>
            <a:cxnLst>
              <a:cxn ang="T10">
                <a:pos x="T0" y="T1"/>
              </a:cxn>
              <a:cxn ang="T11">
                <a:pos x="T2" y="T3"/>
              </a:cxn>
              <a:cxn ang="T12">
                <a:pos x="T4" y="T5"/>
              </a:cxn>
              <a:cxn ang="T13">
                <a:pos x="T6" y="T7"/>
              </a:cxn>
              <a:cxn ang="T14">
                <a:pos x="T8" y="T9"/>
              </a:cxn>
            </a:cxnLst>
            <a:rect l="T15" t="T16" r="T17" b="T18"/>
            <a:pathLst>
              <a:path w="6646065" h="615950">
                <a:moveTo>
                  <a:pt x="0" y="0"/>
                </a:moveTo>
                <a:lnTo>
                  <a:pt x="6646065" y="0"/>
                </a:lnTo>
                <a:lnTo>
                  <a:pt x="6646065" y="615950"/>
                </a:lnTo>
                <a:lnTo>
                  <a:pt x="0" y="615950"/>
                </a:lnTo>
                <a:lnTo>
                  <a:pt x="0" y="0"/>
                </a:lnTo>
                <a:close/>
              </a:path>
            </a:pathLst>
          </a:custGeom>
          <a:noFill/>
          <a:ln/>
        </p:spPr>
        <p:txBody>
          <a:bodyPr anchor="t"/>
          <a:lstStyle/>
          <a:p>
            <a:r>
              <a:rPr lang="en-US" dirty="0"/>
              <a:t>BACKUP</a:t>
            </a:r>
          </a:p>
        </p:txBody>
      </p:sp>
    </p:spTree>
    <p:extLst>
      <p:ext uri="{BB962C8B-B14F-4D97-AF65-F5344CB8AC3E}">
        <p14:creationId xmlns:p14="http://schemas.microsoft.com/office/powerpoint/2010/main" val="3741656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Blank No Title">
    <p:spTree>
      <p:nvGrpSpPr>
        <p:cNvPr id="1" name=""/>
        <p:cNvGrpSpPr/>
        <p:nvPr/>
      </p:nvGrpSpPr>
      <p:grpSpPr>
        <a:xfrm>
          <a:off x="0" y="0"/>
          <a:ext cx="0" cy="0"/>
          <a:chOff x="0" y="0"/>
          <a:chExt cx="0" cy="0"/>
        </a:xfrm>
      </p:grpSpPr>
      <p:sp>
        <p:nvSpPr>
          <p:cNvPr id="4" name="Date Placeholder 3"/>
          <p:cNvSpPr txBox="1">
            <a:spLocks/>
          </p:cNvSpPr>
          <p:nvPr userDrawn="1"/>
        </p:nvSpPr>
        <p:spPr>
          <a:xfrm>
            <a:off x="80831" y="6627813"/>
            <a:ext cx="2311400" cy="228600"/>
          </a:xfrm>
          <a:prstGeom prst="rect">
            <a:avLst/>
          </a:prstGeom>
        </p:spPr>
        <p:txBody>
          <a:bodyPr anchor="ctr"/>
          <a:lstStyle/>
          <a:p>
            <a:pPr>
              <a:defRPr/>
            </a:pPr>
            <a:endParaRPr lang="en-US" sz="813" dirty="0">
              <a:solidFill>
                <a:schemeClr val="bg1">
                  <a:lumMod val="50000"/>
                </a:schemeClr>
              </a:solidFill>
              <a:latin typeface="Calibri" pitchFamily="28" charset="0"/>
              <a:ea typeface="ヒラギノ角ゴ Pro W3" pitchFamily="28" charset="-128"/>
              <a:cs typeface="+mn-cs"/>
            </a:endParaRPr>
          </a:p>
        </p:txBody>
      </p:sp>
      <p:sp>
        <p:nvSpPr>
          <p:cNvPr id="6" name="Date Placeholder 3"/>
          <p:cNvSpPr txBox="1">
            <a:spLocks/>
          </p:cNvSpPr>
          <p:nvPr userDrawn="1"/>
        </p:nvSpPr>
        <p:spPr>
          <a:xfrm>
            <a:off x="3785872" y="6624523"/>
            <a:ext cx="2311400" cy="228600"/>
          </a:xfrm>
          <a:prstGeom prst="rect">
            <a:avLst/>
          </a:prstGeom>
        </p:spPr>
        <p:txBody>
          <a:bodyPr anchor="ctr"/>
          <a:lstStyle/>
          <a:p>
            <a:pPr algn="ctr">
              <a:defRPr/>
            </a:pPr>
            <a:endParaRPr lang="en-US" sz="813" dirty="0">
              <a:solidFill>
                <a:schemeClr val="bg1">
                  <a:lumMod val="50000"/>
                </a:schemeClr>
              </a:solidFill>
              <a:latin typeface="Calibri" pitchFamily="28" charset="0"/>
              <a:ea typeface="ヒラギノ角ゴ Pro W3" pitchFamily="28" charset="-128"/>
              <a:cs typeface="+mn-cs"/>
            </a:endParaRPr>
          </a:p>
        </p:txBody>
      </p:sp>
      <p:sp>
        <p:nvSpPr>
          <p:cNvPr id="8" name="Footer Placeholder 7"/>
          <p:cNvSpPr>
            <a:spLocks noGrp="1"/>
          </p:cNvSpPr>
          <p:nvPr>
            <p:ph type="ftr" sz="quarter" idx="11"/>
          </p:nvPr>
        </p:nvSpPr>
        <p:spPr>
          <a:xfrm>
            <a:off x="2219678" y="6634279"/>
            <a:ext cx="5466645" cy="218847"/>
          </a:xfrm>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DCE6D5B-4AB6-3147-B0D9-B784D301F899}" type="slidenum">
              <a:rPr lang="en-US" smtClean="0"/>
              <a:pPr>
                <a:defRPr/>
              </a:pPr>
              <a:t>‹#›</a:t>
            </a:fld>
            <a:endParaRPr lang="en-US" dirty="0"/>
          </a:p>
        </p:txBody>
      </p:sp>
      <p:pic>
        <p:nvPicPr>
          <p:cNvPr id="10" name="Picture 9">
            <a:extLst>
              <a:ext uri="{FF2B5EF4-FFF2-40B4-BE49-F238E27FC236}">
                <a16:creationId xmlns:a16="http://schemas.microsoft.com/office/drawing/2014/main" id="{6C7AD36D-A9A8-CC4F-BE5F-00AB1673F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511" y="67736"/>
            <a:ext cx="991527" cy="852621"/>
          </a:xfrm>
          <a:prstGeom prst="rect">
            <a:avLst/>
          </a:prstGeom>
        </p:spPr>
      </p:pic>
      <p:pic>
        <p:nvPicPr>
          <p:cNvPr id="11" name="Picture 9" descr="NASA Meatball.png">
            <a:extLst>
              <a:ext uri="{FF2B5EF4-FFF2-40B4-BE49-F238E27FC236}">
                <a16:creationId xmlns:a16="http://schemas.microsoft.com/office/drawing/2014/main" id="{DC92638E-558F-494A-8747-C4D1E9B15BDC}"/>
              </a:ext>
            </a:extLst>
          </p:cNvPr>
          <p:cNvPicPr>
            <a:picLocks noChangeAspect="1"/>
          </p:cNvPicPr>
          <p:nvPr userDrawn="1"/>
        </p:nvPicPr>
        <p:blipFill>
          <a:blip r:embed="rId3"/>
          <a:srcRect/>
          <a:stretch>
            <a:fillRect/>
          </a:stretch>
        </p:blipFill>
        <p:spPr bwMode="auto">
          <a:xfrm>
            <a:off x="9068926" y="67735"/>
            <a:ext cx="771723" cy="807112"/>
          </a:xfrm>
          <a:prstGeom prst="rect">
            <a:avLst/>
          </a:prstGeom>
          <a:noFill/>
          <a:ln w="9525">
            <a:noFill/>
            <a:miter lim="800000"/>
            <a:headEnd/>
            <a:tailEnd/>
          </a:ln>
        </p:spPr>
      </p:pic>
    </p:spTree>
    <p:extLst>
      <p:ext uri="{BB962C8B-B14F-4D97-AF65-F5344CB8AC3E}">
        <p14:creationId xmlns:p14="http://schemas.microsoft.com/office/powerpoint/2010/main" val="85601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432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73" y="109063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73" y="109063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theme" Target="../theme/theme2.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9"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4"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87" r:id="rId2"/>
    <p:sldLayoutId id="2147484078" r:id="rId3"/>
    <p:sldLayoutId id="2147484080" r:id="rId4"/>
    <p:sldLayoutId id="2147484079" r:id="rId5"/>
    <p:sldLayoutId id="2147484088" r:id="rId6"/>
    <p:sldLayoutId id="2147484089" r:id="rId7"/>
    <p:sldLayoutId id="2147484081" r:id="rId8"/>
    <p:sldLayoutId id="2147484082" r:id="rId9"/>
    <p:sldLayoutId id="2147484083" r:id="rId10"/>
    <p:sldLayoutId id="2147484084" r:id="rId11"/>
    <p:sldLayoutId id="2147484090" r:id="rId12"/>
  </p:sldLayoutIdLst>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764DE79-268F-4C1A-8933-263129D2AF90}" type="datetimeFigureOut">
              <a:rPr lang="en-US" smtClean="0"/>
              <a:t>3/8/2024</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707B1AA5-25B9-5241-82A5-4816461DBC3C}"/>
              </a:ext>
            </a:extLst>
          </p:cNvPr>
          <p:cNvSpPr/>
          <p:nvPr userDrawn="1"/>
        </p:nvSpPr>
        <p:spPr>
          <a:xfrm>
            <a:off x="0" y="6627168"/>
            <a:ext cx="9906000" cy="230832"/>
          </a:xfrm>
          <a:prstGeom prst="rect">
            <a:avLst/>
          </a:prstGeom>
          <a:solidFill>
            <a:srgbClr val="0594C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056" marR="0" lvl="0" indent="0" algn="l" defTabSz="742950" rtl="0" eaLnBrk="1" fontAlgn="auto" latinLnBrk="0" hangingPunct="1">
              <a:lnSpc>
                <a:spcPct val="100000"/>
              </a:lnSpc>
              <a:spcBef>
                <a:spcPts val="0"/>
              </a:spcBef>
              <a:spcAft>
                <a:spcPts val="0"/>
              </a:spcAft>
              <a:buClrTx/>
              <a:buSzTx/>
              <a:buFontTx/>
              <a:buNone/>
              <a:tabLst>
                <a:tab pos="4919464" algn="ctr"/>
                <a:tab pos="9515178" algn="r"/>
              </a:tabLst>
              <a:defRPr/>
            </a:pPr>
            <a:r>
              <a:rPr kumimoji="0" lang="en-US" sz="731" b="0" i="0" u="none" strike="noStrike" kern="1200" cap="none" spc="0" normalizeH="0" baseline="0" noProof="0" dirty="0">
                <a:ln>
                  <a:noFill/>
                </a:ln>
                <a:solidFill>
                  <a:prstClr val="white"/>
                </a:solidFill>
                <a:effectLst/>
                <a:uLnTx/>
                <a:uFillTx/>
                <a:latin typeface="+mn-lt"/>
                <a:ea typeface="+mn-ea"/>
                <a:cs typeface="+mn-cs"/>
              </a:rPr>
              <a:t>	2023 JPSS PGRR  REVIEW 	</a:t>
            </a:r>
            <a:fld id="{8AB5B47D-E911-4C41-AFAB-C8D5EF30E1AB}" type="slidenum">
              <a:rPr kumimoji="0" lang="en-US" sz="731" b="0" i="0" u="none" strike="noStrike" kern="1200" cap="none" spc="0" normalizeH="0" baseline="0" noProof="0" smtClean="0">
                <a:ln>
                  <a:noFill/>
                </a:ln>
                <a:solidFill>
                  <a:prstClr val="white"/>
                </a:solidFill>
                <a:effectLst/>
                <a:uLnTx/>
                <a:uFillTx/>
                <a:latin typeface="+mn-lt"/>
                <a:ea typeface="+mn-ea"/>
                <a:cs typeface="+mn-cs"/>
              </a:rPr>
              <a:pPr marL="285056" marR="0" lvl="0" indent="0" algn="l" defTabSz="742950" rtl="0" eaLnBrk="1" fontAlgn="auto" latinLnBrk="0" hangingPunct="1">
                <a:lnSpc>
                  <a:spcPct val="100000"/>
                </a:lnSpc>
                <a:spcBef>
                  <a:spcPts val="0"/>
                </a:spcBef>
                <a:spcAft>
                  <a:spcPts val="0"/>
                </a:spcAft>
                <a:buClrTx/>
                <a:buSzTx/>
                <a:buFontTx/>
                <a:buNone/>
                <a:tabLst>
                  <a:tab pos="4919464" algn="ctr"/>
                  <a:tab pos="9515178" algn="r"/>
                </a:tabLst>
                <a:defRPr/>
              </a:pPr>
              <a:t>‹#›</a:t>
            </a:fld>
            <a:r>
              <a:rPr kumimoji="0" lang="en-US" sz="731" b="0" i="0" u="none" strike="noStrike" kern="1200" cap="none" spc="0" normalizeH="0" baseline="0" noProof="0" dirty="0">
                <a:ln>
                  <a:noFill/>
                </a:ln>
                <a:solidFill>
                  <a:prstClr val="white"/>
                </a:solidFill>
                <a:effectLst/>
                <a:uLnTx/>
                <a:uFillTx/>
                <a:latin typeface="+mn-lt"/>
                <a:ea typeface="+mn-ea"/>
                <a:cs typeface="+mn-cs"/>
              </a:rPr>
              <a:t> </a:t>
            </a:r>
          </a:p>
        </p:txBody>
      </p:sp>
    </p:spTree>
    <p:extLst>
      <p:ext uri="{BB962C8B-B14F-4D97-AF65-F5344CB8AC3E}">
        <p14:creationId xmlns:p14="http://schemas.microsoft.com/office/powerpoint/2010/main" val="1355961975"/>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2" r:id="rId31"/>
    <p:sldLayoutId id="2147484123" r:id="rId32"/>
    <p:sldLayoutId id="2147484124" r:id="rId33"/>
    <p:sldLayoutId id="2147484125" r:id="rId3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olab.research.google.com/drive/1ENBFgZ1IOgXNw6bS-0X14AshT729yIf2?authuser=1" TargetMode="External"/><Relationship Id="rId7" Type="http://schemas.openxmlformats.org/officeDocument/2006/relationships/hyperlink" Target="https://colab.research.google.com/drive/1IMft8iYttDYchtTQ-vWJ48phmscK-xLA"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colab.research.google.com/drive/13Icapoogf0FUkYpfnynFJQm0H68uDNy3" TargetMode="Externa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hyperlink" Target="https://colab.research.google.com/drive/1-nMyJ4z-D2vTqfyI6wqQj1DgRCRfQW-h"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lab.research.google.com/drive/13Icapoogf0FUkYpfnynFJQm0H68uDNy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olab.research.google.com/drive/1Evkk4QpFOYS-d8-q8Ki4b1lb_iOb_E_c" TargetMode="External"/><Relationship Id="rId5" Type="http://schemas.openxmlformats.org/officeDocument/2006/relationships/hyperlink" Target="http://gsics.atmos.umd.edu/bin/view/Home/LEOnetCDFSourcedataset" TargetMode="External"/><Relationship Id="rId4" Type="http://schemas.openxmlformats.org/officeDocument/2006/relationships/hyperlink" Target="http://gsics.atmos.umd.edu/bin/view/Home/GEOLEOIRCollocationIntermediatedat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star.nesdis.noaa.gov/smcd/GCC/ProductCatalog.php" TargetMode="External"/><Relationship Id="rId1" Type="http://schemas.openxmlformats.org/officeDocument/2006/relationships/slideLayout" Target="../slideLayouts/slideLayout2.xml"/><Relationship Id="rId4" Type="http://schemas.openxmlformats.org/officeDocument/2006/relationships/hyperlink" Target="her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gsics.atmos.umd.edu/wiki/Home"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hyperlink" Target="https://www.star.nesdis.noaa.gov/smcd/GCC/MeetingActions.php" TargetMode="Externa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tar.nesdis.noaa.gov/smcd/GCC/newsletters.php" TargetMode="External"/><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www.star.nesdis.noaa.gov/smcd/GCC/MeetingActions.php" TargetMode="External"/><Relationship Id="rId2" Type="http://schemas.openxmlformats.org/officeDocument/2006/relationships/hyperlink" Target="http://gsics.atmos.umd.edu/bin/view/Development/Gsicsannualmeeting202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gsics.atmos.umd.edu/bin/view/Development/20231120" TargetMode="External"/><Relationship Id="rId13" Type="http://schemas.openxmlformats.org/officeDocument/2006/relationships/hyperlink" Target="http://gsics.atmos.umd.edu/bin/view/Development/20230907" TargetMode="External"/><Relationship Id="rId18" Type="http://schemas.openxmlformats.org/officeDocument/2006/relationships/hyperlink" Target="http://gsics.atmos.umd.edu/bin/view/Development/20230615" TargetMode="External"/><Relationship Id="rId3" Type="http://schemas.openxmlformats.org/officeDocument/2006/relationships/hyperlink" Target="http://gsics.atmos.umd.edu/bin/view/Development/PlanningAnnualMeeting22024" TargetMode="External"/><Relationship Id="rId21" Type="http://schemas.openxmlformats.org/officeDocument/2006/relationships/hyperlink" Target="http://gsics.atmos.umd.edu/bin/view/Development/20230504" TargetMode="External"/><Relationship Id="rId7" Type="http://schemas.openxmlformats.org/officeDocument/2006/relationships/hyperlink" Target="http://gsics.atmos.umd.edu/bin/view/Development/Prepeannual2024" TargetMode="External"/><Relationship Id="rId12" Type="http://schemas.openxmlformats.org/officeDocument/2006/relationships/hyperlink" Target="http://gsics.atmos.umd.edu/bin/view/Development/20231012" TargetMode="External"/><Relationship Id="rId17" Type="http://schemas.openxmlformats.org/officeDocument/2006/relationships/hyperlink" Target="http://gsics.atmos.umd.edu/bin/view/Development/20230706" TargetMode="External"/><Relationship Id="rId2" Type="http://schemas.openxmlformats.org/officeDocument/2006/relationships/hyperlink" Target="http://gsics.atmos.umd.edu/bin/view/Development/20240208" TargetMode="External"/><Relationship Id="rId16" Type="http://schemas.openxmlformats.org/officeDocument/2006/relationships/hyperlink" Target="http://gsics.atmos.umd.edu/bin/view/Development/20230713" TargetMode="External"/><Relationship Id="rId20" Type="http://schemas.openxmlformats.org/officeDocument/2006/relationships/hyperlink" Target="http://gsics.atmos.umd.edu/bin/view/Development/20230511" TargetMode="External"/><Relationship Id="rId1" Type="http://schemas.openxmlformats.org/officeDocument/2006/relationships/slideLayout" Target="../slideLayouts/slideLayout2.xml"/><Relationship Id="rId6" Type="http://schemas.openxmlformats.org/officeDocument/2006/relationships/hyperlink" Target="http://gsics.atmos.umd.edu/bin/view/Development/LunarCalibrationWS2023" TargetMode="External"/><Relationship Id="rId11" Type="http://schemas.openxmlformats.org/officeDocument/2006/relationships/hyperlink" Target="http://gsics.atmos.umd.edu/bin/view/Development/20231102" TargetMode="External"/><Relationship Id="rId5" Type="http://schemas.openxmlformats.org/officeDocument/2006/relationships/hyperlink" Target="http://gsics.atmos.umd.edu/bin/view/Development/Gsw07122023" TargetMode="External"/><Relationship Id="rId15" Type="http://schemas.openxmlformats.org/officeDocument/2006/relationships/hyperlink" Target="http://gsics.atmos.umd.edu/bin/view/Development/Gdwgweb932023" TargetMode="External"/><Relationship Id="rId10" Type="http://schemas.openxmlformats.org/officeDocument/2006/relationships/hyperlink" Target="http://gsics.atmos.umd.edu/bin/view/Development/Gsw08112023" TargetMode="External"/><Relationship Id="rId19" Type="http://schemas.openxmlformats.org/officeDocument/2006/relationships/hyperlink" Target="http://gsics.atmos.umd.edu/bin/view/Development/20230608" TargetMode="External"/><Relationship Id="rId4" Type="http://schemas.openxmlformats.org/officeDocument/2006/relationships/hyperlink" Target="http://gsics.atmos.umd.edu/bin/view/Development/20231218" TargetMode="External"/><Relationship Id="rId9" Type="http://schemas.openxmlformats.org/officeDocument/2006/relationships/hyperlink" Target="http://gsics.atmos.umd.edu/bin/view/Development/20231109" TargetMode="External"/><Relationship Id="rId14" Type="http://schemas.openxmlformats.org/officeDocument/2006/relationships/hyperlink" Target="http://gsics.atmos.umd.edu/bin/view/Development/Gsw0609202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tar.nesdis.noaa.gov/smcd/GCC/ProductCatalog.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olab.research.google.com/drive/1rts-ydkm8lMYMIZc6-RHN2EsGGDNACYt?usp=sharing" TargetMode="External"/><Relationship Id="rId1" Type="http://schemas.openxmlformats.org/officeDocument/2006/relationships/slideLayout" Target="../slideLayouts/slideLayout1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443345" y="2693991"/>
            <a:ext cx="9047019" cy="1470025"/>
          </a:xfrm>
        </p:spPr>
        <p:txBody>
          <a:bodyPr/>
          <a:lstStyle/>
          <a:p>
            <a:pPr eaLnBrk="1" hangingPunct="1"/>
            <a:br>
              <a:rPr lang="en-US" sz="3600" dirty="0"/>
            </a:br>
            <a:r>
              <a:rPr lang="en-US" sz="3600" dirty="0"/>
              <a:t>GSICS Coordination Centre (GCC) </a:t>
            </a:r>
            <a:br>
              <a:rPr lang="en-US" sz="3600" dirty="0"/>
            </a:br>
            <a:r>
              <a:rPr lang="en-US" sz="3600" dirty="0"/>
              <a:t>Report for </a:t>
            </a:r>
            <a:r>
              <a:rPr lang="en-GB" sz="3600" b="1" dirty="0"/>
              <a:t>202</a:t>
            </a:r>
            <a:r>
              <a:rPr lang="en-GB" sz="3600" dirty="0"/>
              <a:t>3</a:t>
            </a:r>
            <a:r>
              <a:rPr lang="en-GB" sz="3600" b="1" dirty="0"/>
              <a:t>-2024</a:t>
            </a:r>
          </a:p>
        </p:txBody>
      </p:sp>
      <p:sp>
        <p:nvSpPr>
          <p:cNvPr id="5" name="Rectangle 43"/>
          <p:cNvSpPr>
            <a:spLocks noGrp="1" noChangeArrowheads="1"/>
          </p:cNvSpPr>
          <p:nvPr>
            <p:ph type="subTitle" idx="1"/>
          </p:nvPr>
        </p:nvSpPr>
        <p:spPr>
          <a:xfrm>
            <a:off x="1347003" y="4301803"/>
            <a:ext cx="6934200" cy="1752600"/>
          </a:xfrm>
        </p:spPr>
        <p:txBody>
          <a:bodyPr/>
          <a:lstStyle/>
          <a:p>
            <a:pPr eaLnBrk="1" hangingPunct="1">
              <a:defRPr/>
            </a:pPr>
            <a:r>
              <a:rPr lang="en-US" sz="2400" b="1" dirty="0">
                <a:solidFill>
                  <a:srgbClr val="002060"/>
                </a:solidFill>
              </a:rPr>
              <a:t>Larry Flynn &amp; Manik Bali</a:t>
            </a:r>
          </a:p>
          <a:p>
            <a:pPr eaLnBrk="1" hangingPunct="1">
              <a:defRPr/>
            </a:pPr>
            <a:r>
              <a:rPr lang="en-US" dirty="0">
                <a:solidFill>
                  <a:srgbClr val="002060"/>
                </a:solidFill>
              </a:rPr>
              <a:t> March 11, 2024</a:t>
            </a:r>
            <a:endParaRPr lang="en-US" sz="2400" dirty="0">
              <a:solidFill>
                <a:srgbClr val="002060"/>
              </a:solidFill>
              <a:cs typeface="Calibri"/>
            </a:endParaRPr>
          </a:p>
          <a:p>
            <a:pPr eaLnBrk="1" hangingPunct="1">
              <a:buFont typeface="Arial" pitchFamily="34" charset="0"/>
              <a:buNone/>
              <a:defRPr/>
            </a:pPr>
            <a:r>
              <a:rPr lang="en-US" sz="1600" dirty="0">
                <a:solidFill>
                  <a:srgbClr val="002060"/>
                </a:solidFill>
              </a:rPr>
              <a:t>2024 GSICS Annual Meeting/GSICS Executive Panel Meeting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5268-E037-414C-8859-7426C3244820}"/>
              </a:ext>
            </a:extLst>
          </p:cNvPr>
          <p:cNvSpPr>
            <a:spLocks noGrp="1"/>
          </p:cNvSpPr>
          <p:nvPr>
            <p:ph type="title"/>
          </p:nvPr>
        </p:nvSpPr>
        <p:spPr>
          <a:xfrm>
            <a:off x="495300" y="241812"/>
            <a:ext cx="8915400" cy="546244"/>
          </a:xfrm>
        </p:spPr>
        <p:txBody>
          <a:bodyPr/>
          <a:lstStyle/>
          <a:p>
            <a:r>
              <a:rPr lang="en-US" dirty="0"/>
              <a:t>New GSICS </a:t>
            </a:r>
            <a:r>
              <a:rPr lang="en-US" sz="3200" dirty="0"/>
              <a:t>Google</a:t>
            </a:r>
            <a:r>
              <a:rPr lang="en-US" dirty="0"/>
              <a:t> </a:t>
            </a:r>
            <a:r>
              <a:rPr lang="en-US" dirty="0" err="1"/>
              <a:t>Colab</a:t>
            </a:r>
            <a:r>
              <a:rPr lang="en-US" dirty="0"/>
              <a:t> Notebook</a:t>
            </a:r>
          </a:p>
        </p:txBody>
      </p:sp>
      <p:pic>
        <p:nvPicPr>
          <p:cNvPr id="5" name="Picture 4">
            <a:extLst>
              <a:ext uri="{FF2B5EF4-FFF2-40B4-BE49-F238E27FC236}">
                <a16:creationId xmlns:a16="http://schemas.microsoft.com/office/drawing/2014/main" id="{2EA5ED51-A396-4537-95DE-AEC9E38D555B}"/>
              </a:ext>
            </a:extLst>
          </p:cNvPr>
          <p:cNvPicPr>
            <a:picLocks noChangeAspect="1"/>
          </p:cNvPicPr>
          <p:nvPr/>
        </p:nvPicPr>
        <p:blipFill>
          <a:blip r:embed="rId2"/>
          <a:stretch>
            <a:fillRect/>
          </a:stretch>
        </p:blipFill>
        <p:spPr>
          <a:xfrm>
            <a:off x="0" y="4579945"/>
            <a:ext cx="1667436" cy="2242409"/>
          </a:xfrm>
          <a:prstGeom prst="rect">
            <a:avLst/>
          </a:prstGeom>
        </p:spPr>
      </p:pic>
      <p:pic>
        <p:nvPicPr>
          <p:cNvPr id="7" name="Picture 6">
            <a:hlinkClick r:id="rId3"/>
            <a:extLst>
              <a:ext uri="{FF2B5EF4-FFF2-40B4-BE49-F238E27FC236}">
                <a16:creationId xmlns:a16="http://schemas.microsoft.com/office/drawing/2014/main" id="{19C3A3C2-3190-44C9-9921-1BF02DA9B5FC}"/>
              </a:ext>
            </a:extLst>
          </p:cNvPr>
          <p:cNvPicPr>
            <a:picLocks noChangeAspect="1"/>
          </p:cNvPicPr>
          <p:nvPr/>
        </p:nvPicPr>
        <p:blipFill>
          <a:blip r:embed="rId4"/>
          <a:stretch>
            <a:fillRect/>
          </a:stretch>
        </p:blipFill>
        <p:spPr>
          <a:xfrm>
            <a:off x="1646828" y="4457343"/>
            <a:ext cx="1667437" cy="2400657"/>
          </a:xfrm>
          <a:prstGeom prst="rect">
            <a:avLst/>
          </a:prstGeom>
        </p:spPr>
      </p:pic>
      <p:sp>
        <p:nvSpPr>
          <p:cNvPr id="8" name="TextBox 7">
            <a:hlinkClick r:id="rId3"/>
            <a:extLst>
              <a:ext uri="{FF2B5EF4-FFF2-40B4-BE49-F238E27FC236}">
                <a16:creationId xmlns:a16="http://schemas.microsoft.com/office/drawing/2014/main" id="{9FA0C62A-9826-4EF7-868D-6B0BFE2E7BB7}"/>
              </a:ext>
            </a:extLst>
          </p:cNvPr>
          <p:cNvSpPr txBox="1"/>
          <p:nvPr/>
        </p:nvSpPr>
        <p:spPr>
          <a:xfrm>
            <a:off x="-20608" y="4098233"/>
            <a:ext cx="1667436" cy="276999"/>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GSICS RAC Product</a:t>
            </a:r>
          </a:p>
        </p:txBody>
      </p:sp>
      <p:sp>
        <p:nvSpPr>
          <p:cNvPr id="10" name="TextBox 9">
            <a:hlinkClick r:id="rId5"/>
            <a:extLst>
              <a:ext uri="{FF2B5EF4-FFF2-40B4-BE49-F238E27FC236}">
                <a16:creationId xmlns:a16="http://schemas.microsoft.com/office/drawing/2014/main" id="{275C3E0E-BA8D-4D96-84A6-82136C36D85E}"/>
              </a:ext>
            </a:extLst>
          </p:cNvPr>
          <p:cNvSpPr txBox="1"/>
          <p:nvPr/>
        </p:nvSpPr>
        <p:spPr>
          <a:xfrm>
            <a:off x="3437817" y="4005899"/>
            <a:ext cx="2218844" cy="461665"/>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GSICS Deliverables SRF/Cal Tables</a:t>
            </a:r>
          </a:p>
        </p:txBody>
      </p:sp>
      <p:pic>
        <p:nvPicPr>
          <p:cNvPr id="12" name="Picture 11">
            <a:hlinkClick r:id="rId5"/>
            <a:extLst>
              <a:ext uri="{FF2B5EF4-FFF2-40B4-BE49-F238E27FC236}">
                <a16:creationId xmlns:a16="http://schemas.microsoft.com/office/drawing/2014/main" id="{BC60EB34-F774-4726-BBD9-163FD6EA2F47}"/>
              </a:ext>
            </a:extLst>
          </p:cNvPr>
          <p:cNvPicPr>
            <a:picLocks noChangeAspect="1"/>
          </p:cNvPicPr>
          <p:nvPr/>
        </p:nvPicPr>
        <p:blipFill>
          <a:blip r:embed="rId6"/>
          <a:stretch>
            <a:fillRect/>
          </a:stretch>
        </p:blipFill>
        <p:spPr>
          <a:xfrm>
            <a:off x="3437817" y="4579945"/>
            <a:ext cx="1985643" cy="2155449"/>
          </a:xfrm>
          <a:prstGeom prst="rect">
            <a:avLst/>
          </a:prstGeom>
        </p:spPr>
      </p:pic>
      <p:sp>
        <p:nvSpPr>
          <p:cNvPr id="13" name="TextBox 12">
            <a:extLst>
              <a:ext uri="{FF2B5EF4-FFF2-40B4-BE49-F238E27FC236}">
                <a16:creationId xmlns:a16="http://schemas.microsoft.com/office/drawing/2014/main" id="{7CFA3E5A-43B3-4D1A-9B3B-46DD49351B1C}"/>
              </a:ext>
            </a:extLst>
          </p:cNvPr>
          <p:cNvSpPr txBox="1"/>
          <p:nvPr/>
        </p:nvSpPr>
        <p:spPr>
          <a:xfrm>
            <a:off x="505609" y="1775012"/>
            <a:ext cx="184731" cy="230832"/>
          </a:xfrm>
          <a:prstGeom prst="rect">
            <a:avLst/>
          </a:prstGeom>
          <a:noFill/>
        </p:spPr>
        <p:txBody>
          <a:bodyPr wrap="none" rtlCol="0">
            <a:spAutoFit/>
          </a:bodyPr>
          <a:lstStyle/>
          <a:p>
            <a:endParaRPr lang="en-US" dirty="0">
              <a:solidFill>
                <a:schemeClr val="tx1"/>
              </a:solidFill>
            </a:endParaRPr>
          </a:p>
        </p:txBody>
      </p:sp>
      <p:sp>
        <p:nvSpPr>
          <p:cNvPr id="14" name="TextBox 13">
            <a:extLst>
              <a:ext uri="{FF2B5EF4-FFF2-40B4-BE49-F238E27FC236}">
                <a16:creationId xmlns:a16="http://schemas.microsoft.com/office/drawing/2014/main" id="{257E20BF-6130-4EF0-9F84-F6A0C38D0F56}"/>
              </a:ext>
            </a:extLst>
          </p:cNvPr>
          <p:cNvSpPr txBox="1"/>
          <p:nvPr/>
        </p:nvSpPr>
        <p:spPr>
          <a:xfrm>
            <a:off x="309782" y="917659"/>
            <a:ext cx="9684176" cy="2400657"/>
          </a:xfrm>
          <a:prstGeom prst="rect">
            <a:avLst/>
          </a:prstGeom>
          <a:solidFill>
            <a:schemeClr val="bg1"/>
          </a:solidFill>
        </p:spPr>
        <p:txBody>
          <a:bodyPr wrap="square" rtlCol="0">
            <a:spAutoFit/>
          </a:bodyPr>
          <a:lstStyle/>
          <a:p>
            <a:r>
              <a:rPr lang="en-US" sz="1600" dirty="0">
                <a:solidFill>
                  <a:schemeClr val="tx1"/>
                </a:solidFill>
              </a:rPr>
              <a:t>New </a:t>
            </a:r>
            <a:r>
              <a:rPr lang="en-US" sz="1600" dirty="0" err="1">
                <a:solidFill>
                  <a:schemeClr val="tx1"/>
                </a:solidFill>
              </a:rPr>
              <a:t>Colab</a:t>
            </a:r>
            <a:r>
              <a:rPr lang="en-US" sz="1600" dirty="0">
                <a:solidFill>
                  <a:schemeClr val="tx1"/>
                </a:solidFill>
              </a:rPr>
              <a:t> files were created and previous ones maintained and supported.</a:t>
            </a:r>
          </a:p>
          <a:p>
            <a:pPr marL="285750" indent="-285750">
              <a:lnSpc>
                <a:spcPct val="15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 Python Script can read and use GSICS Products/Deliverables. It can be run directly from the browser.</a:t>
            </a:r>
          </a:p>
          <a:p>
            <a:pPr marL="285750" indent="-285750">
              <a:lnSpc>
                <a:spcPct val="15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Connects Users directly with product producers which helps in collaborative development.</a:t>
            </a:r>
          </a:p>
          <a:p>
            <a:pPr marL="285750" indent="-285750">
              <a:lnSpc>
                <a:spcPct val="150000"/>
              </a:lnSpc>
              <a:buFont typeface="Arial" panose="020B0604020202020204" pitchFamily="34" charset="0"/>
              <a:buChar char="•"/>
            </a:pPr>
            <a:r>
              <a:rPr lang="en-US" sz="1600" dirty="0">
                <a:solidFill>
                  <a:schemeClr val="accent6">
                    <a:lumMod val="75000"/>
                  </a:schemeClr>
                </a:solidFill>
                <a:latin typeface="Arial" panose="020B0604020202020204" pitchFamily="34" charset="0"/>
                <a:cs typeface="Arial" panose="020B0604020202020204" pitchFamily="34" charset="0"/>
              </a:rPr>
              <a:t>Can be shared instantly. Click on hyperlinks below and start using GSICS Products/Deliverables</a:t>
            </a:r>
          </a:p>
          <a:p>
            <a:pPr marL="285750" indent="-285750">
              <a:buFont typeface="Arial" panose="020B0604020202020204" pitchFamily="34" charset="0"/>
              <a:buChar char="•"/>
            </a:pPr>
            <a:endParaRPr lang="en-US" sz="1400" dirty="0">
              <a:solidFill>
                <a:schemeClr val="tx1"/>
              </a:solidFill>
            </a:endParaRPr>
          </a:p>
        </p:txBody>
      </p:sp>
      <p:sp>
        <p:nvSpPr>
          <p:cNvPr id="17" name="TextBox 16">
            <a:hlinkClick r:id="rId3"/>
            <a:extLst>
              <a:ext uri="{FF2B5EF4-FFF2-40B4-BE49-F238E27FC236}">
                <a16:creationId xmlns:a16="http://schemas.microsoft.com/office/drawing/2014/main" id="{41D0F5FA-14DF-4EC8-AA1F-8BEFFA56DC23}"/>
              </a:ext>
            </a:extLst>
          </p:cNvPr>
          <p:cNvSpPr txBox="1"/>
          <p:nvPr/>
        </p:nvSpPr>
        <p:spPr>
          <a:xfrm>
            <a:off x="1629170" y="4116056"/>
            <a:ext cx="1667436" cy="276999"/>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GSICS NRT Product</a:t>
            </a:r>
          </a:p>
        </p:txBody>
      </p:sp>
      <p:pic>
        <p:nvPicPr>
          <p:cNvPr id="4" name="Picture 3">
            <a:hlinkClick r:id="rId7"/>
            <a:extLst>
              <a:ext uri="{FF2B5EF4-FFF2-40B4-BE49-F238E27FC236}">
                <a16:creationId xmlns:a16="http://schemas.microsoft.com/office/drawing/2014/main" id="{CE1ADC48-B95F-42B3-BBA6-DD0EA867CA1C}"/>
              </a:ext>
            </a:extLst>
          </p:cNvPr>
          <p:cNvPicPr>
            <a:picLocks noChangeAspect="1"/>
          </p:cNvPicPr>
          <p:nvPr/>
        </p:nvPicPr>
        <p:blipFill>
          <a:blip r:embed="rId8"/>
          <a:stretch>
            <a:fillRect/>
          </a:stretch>
        </p:blipFill>
        <p:spPr>
          <a:xfrm>
            <a:off x="5547012" y="4579945"/>
            <a:ext cx="1985643" cy="2155449"/>
          </a:xfrm>
          <a:prstGeom prst="rect">
            <a:avLst/>
          </a:prstGeom>
        </p:spPr>
      </p:pic>
      <p:sp>
        <p:nvSpPr>
          <p:cNvPr id="15" name="TextBox 14">
            <a:hlinkClick r:id="rId5"/>
            <a:extLst>
              <a:ext uri="{FF2B5EF4-FFF2-40B4-BE49-F238E27FC236}">
                <a16:creationId xmlns:a16="http://schemas.microsoft.com/office/drawing/2014/main" id="{A649626A-928F-4B0E-85CA-3C6C959DF757}"/>
              </a:ext>
            </a:extLst>
          </p:cNvPr>
          <p:cNvSpPr txBox="1"/>
          <p:nvPr/>
        </p:nvSpPr>
        <p:spPr>
          <a:xfrm>
            <a:off x="5423460" y="4005899"/>
            <a:ext cx="2218844" cy="276999"/>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GEMS Data Processing</a:t>
            </a:r>
          </a:p>
        </p:txBody>
      </p:sp>
      <p:pic>
        <p:nvPicPr>
          <p:cNvPr id="9" name="Picture 8">
            <a:hlinkClick r:id="rId9"/>
            <a:extLst>
              <a:ext uri="{FF2B5EF4-FFF2-40B4-BE49-F238E27FC236}">
                <a16:creationId xmlns:a16="http://schemas.microsoft.com/office/drawing/2014/main" id="{29F6B4AE-D583-4D4F-8DB5-B86918448E0F}"/>
              </a:ext>
            </a:extLst>
          </p:cNvPr>
          <p:cNvPicPr>
            <a:picLocks noChangeAspect="1"/>
          </p:cNvPicPr>
          <p:nvPr/>
        </p:nvPicPr>
        <p:blipFill>
          <a:blip r:embed="rId10"/>
          <a:stretch>
            <a:fillRect/>
          </a:stretch>
        </p:blipFill>
        <p:spPr>
          <a:xfrm>
            <a:off x="7532655" y="4666197"/>
            <a:ext cx="2183634" cy="2189640"/>
          </a:xfrm>
          <a:prstGeom prst="rect">
            <a:avLst/>
          </a:prstGeom>
        </p:spPr>
      </p:pic>
      <p:sp>
        <p:nvSpPr>
          <p:cNvPr id="16" name="TextBox 15">
            <a:hlinkClick r:id="rId5"/>
            <a:extLst>
              <a:ext uri="{FF2B5EF4-FFF2-40B4-BE49-F238E27FC236}">
                <a16:creationId xmlns:a16="http://schemas.microsoft.com/office/drawing/2014/main" id="{1FF48121-61DB-49A1-9685-91408833EE2A}"/>
              </a:ext>
            </a:extLst>
          </p:cNvPr>
          <p:cNvSpPr txBox="1"/>
          <p:nvPr/>
        </p:nvSpPr>
        <p:spPr>
          <a:xfrm>
            <a:off x="7642304" y="4026526"/>
            <a:ext cx="2218844" cy="461665"/>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Generate State of Observing System Charts</a:t>
            </a:r>
          </a:p>
        </p:txBody>
      </p:sp>
    </p:spTree>
    <p:extLst>
      <p:ext uri="{BB962C8B-B14F-4D97-AF65-F5344CB8AC3E}">
        <p14:creationId xmlns:p14="http://schemas.microsoft.com/office/powerpoint/2010/main" val="84962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30680" y="446899"/>
            <a:ext cx="5379523" cy="475375"/>
          </a:xfrm>
        </p:spPr>
        <p:txBody>
          <a:bodyPr/>
          <a:lstStyle/>
          <a:p>
            <a:r>
              <a:rPr lang="en-US" sz="3200" dirty="0"/>
              <a:t>GSICS Notebooks</a:t>
            </a:r>
          </a:p>
        </p:txBody>
      </p:sp>
      <p:sp>
        <p:nvSpPr>
          <p:cNvPr id="6" name="TextBox 5"/>
          <p:cNvSpPr txBox="1"/>
          <p:nvPr/>
        </p:nvSpPr>
        <p:spPr>
          <a:xfrm>
            <a:off x="146755" y="2708397"/>
            <a:ext cx="9453962" cy="3416320"/>
          </a:xfrm>
          <a:prstGeom prst="rect">
            <a:avLst/>
          </a:prstGeom>
          <a:solidFill>
            <a:schemeClr val="accent1">
              <a:lumMod val="20000"/>
              <a:lumOff val="80000"/>
            </a:schemeClr>
          </a:solidFill>
        </p:spPr>
        <p:txBody>
          <a:bodyPr wrap="square" rtlCol="0">
            <a:spAutoFit/>
          </a:bodyPr>
          <a:lstStyle/>
          <a:p>
            <a:pPr marL="342900" indent="-342900">
              <a:buFont typeface="+mj-lt"/>
              <a:buAutoNum type="arabicPeriod"/>
            </a:pPr>
            <a:r>
              <a:rPr lang="en-US" altLang="en-US" sz="1800" b="0" dirty="0">
                <a:solidFill>
                  <a:srgbClr val="222222"/>
                </a:solidFill>
                <a:latin typeface="Arial" panose="020B0604020202020204" pitchFamily="34" charset="0"/>
                <a:cs typeface="Arial" panose="020B0604020202020204" pitchFamily="34" charset="0"/>
                <a:hlinkClick r:id="rId3"/>
              </a:rPr>
              <a:t>Spectral Response Function (SRF) </a:t>
            </a:r>
            <a:r>
              <a:rPr lang="en-US" altLang="en-US" sz="1800" b="0" dirty="0" err="1">
                <a:solidFill>
                  <a:srgbClr val="222222"/>
                </a:solidFill>
                <a:latin typeface="Arial" panose="020B0604020202020204" pitchFamily="34" charset="0"/>
                <a:cs typeface="Arial" panose="020B0604020202020204" pitchFamily="34" charset="0"/>
                <a:hlinkClick r:id="rId3"/>
              </a:rPr>
              <a:t>netCDF</a:t>
            </a:r>
            <a:r>
              <a:rPr lang="en-US" altLang="en-US" sz="1800" b="0" dirty="0">
                <a:solidFill>
                  <a:srgbClr val="222222"/>
                </a:solidFill>
                <a:latin typeface="Arial" panose="020B0604020202020204" pitchFamily="34" charset="0"/>
                <a:cs typeface="Arial" panose="020B0604020202020204" pitchFamily="34" charset="0"/>
              </a:rPr>
              <a:t>: SRFs used in GIRO in </a:t>
            </a:r>
            <a:r>
              <a:rPr lang="en-US" altLang="en-US" sz="1800" b="0" dirty="0" err="1">
                <a:solidFill>
                  <a:srgbClr val="222222"/>
                </a:solidFill>
                <a:latin typeface="Arial" panose="020B0604020202020204" pitchFamily="34" charset="0"/>
                <a:cs typeface="Arial" panose="020B0604020202020204" pitchFamily="34" charset="0"/>
              </a:rPr>
              <a:t>NetCDF</a:t>
            </a:r>
            <a:r>
              <a:rPr lang="en-US" altLang="en-US" sz="1800" b="0" dirty="0">
                <a:solidFill>
                  <a:srgbClr val="222222"/>
                </a:solidFill>
                <a:latin typeface="Arial" panose="020B0604020202020204" pitchFamily="34" charset="0"/>
                <a:cs typeface="Arial" panose="020B0604020202020204" pitchFamily="34" charset="0"/>
              </a:rPr>
              <a:t> format (Author: Masaya Takahashi, JMA) Note</a:t>
            </a:r>
          </a:p>
          <a:p>
            <a:pPr marL="342900" indent="-342900">
              <a:buFont typeface="+mj-lt"/>
              <a:buAutoNum type="arabicPeriod"/>
            </a:pPr>
            <a:endParaRPr lang="en-US" altLang="en-US" sz="1800" b="0" dirty="0">
              <a:solidFill>
                <a:srgbClr val="222222"/>
              </a:solidFill>
              <a:latin typeface="Arial" panose="020B0604020202020204" pitchFamily="34" charset="0"/>
              <a:cs typeface="Arial" panose="020B0604020202020204" pitchFamily="34" charset="0"/>
            </a:endParaRPr>
          </a:p>
          <a:p>
            <a:pPr marL="342900" indent="-342900">
              <a:buFont typeface="+mj-lt"/>
              <a:buAutoNum type="arabicPeriod"/>
            </a:pPr>
            <a:r>
              <a:rPr lang="en-US" altLang="en-US" sz="1800" b="0" dirty="0">
                <a:solidFill>
                  <a:srgbClr val="222222"/>
                </a:solidFill>
                <a:latin typeface="Arial" panose="020B0604020202020204" pitchFamily="34" charset="0"/>
                <a:cs typeface="Arial" panose="020B0604020202020204" pitchFamily="34" charset="0"/>
                <a:hlinkClick r:id="rId4"/>
              </a:rPr>
              <a:t>GEO-LEO-IR Collocation </a:t>
            </a:r>
            <a:r>
              <a:rPr lang="en-US" altLang="en-US" sz="1800" b="0" dirty="0" err="1">
                <a:solidFill>
                  <a:srgbClr val="222222"/>
                </a:solidFill>
                <a:latin typeface="Arial" panose="020B0604020202020204" pitchFamily="34" charset="0"/>
                <a:cs typeface="Arial" panose="020B0604020202020204" pitchFamily="34" charset="0"/>
                <a:hlinkClick r:id="rId4"/>
              </a:rPr>
              <a:t>netCDF</a:t>
            </a:r>
            <a:r>
              <a:rPr lang="en-US" altLang="en-US" sz="1800" b="0" dirty="0">
                <a:solidFill>
                  <a:srgbClr val="222222"/>
                </a:solidFill>
                <a:latin typeface="Arial" panose="020B0604020202020204" pitchFamily="34" charset="0"/>
                <a:cs typeface="Arial" panose="020B0604020202020204" pitchFamily="34" charset="0"/>
              </a:rPr>
              <a:t>: Intermediate Collocation data </a:t>
            </a:r>
            <a:r>
              <a:rPr lang="en-US" altLang="en-US" sz="1800" b="0" dirty="0" err="1">
                <a:solidFill>
                  <a:srgbClr val="222222"/>
                </a:solidFill>
                <a:latin typeface="Arial" panose="020B0604020202020204" pitchFamily="34" charset="0"/>
                <a:cs typeface="Arial" panose="020B0604020202020204" pitchFamily="34" charset="0"/>
              </a:rPr>
              <a:t>Himaware</a:t>
            </a:r>
            <a:r>
              <a:rPr lang="en-US" altLang="en-US" sz="1800" b="0" dirty="0">
                <a:solidFill>
                  <a:srgbClr val="222222"/>
                </a:solidFill>
                <a:latin typeface="Arial" panose="020B0604020202020204" pitchFamily="34" charset="0"/>
                <a:cs typeface="Arial" panose="020B0604020202020204" pitchFamily="34" charset="0"/>
              </a:rPr>
              <a:t>, METSAT 1R/2 Vs  AIRS/IASI/MODIS (Author: Masaya Takahashi, JMA) [ Above Notebook can be tuned ]</a:t>
            </a:r>
          </a:p>
          <a:p>
            <a:pPr marL="342900" indent="-342900">
              <a:buFont typeface="+mj-lt"/>
              <a:buAutoNum type="arabicPeriod"/>
            </a:pPr>
            <a:endParaRPr lang="en-US" sz="1800" dirty="0">
              <a:solidFill>
                <a:srgbClr val="FF0000"/>
              </a:solidFill>
            </a:endParaRPr>
          </a:p>
          <a:p>
            <a:pPr marL="342900" indent="-342900">
              <a:buFont typeface="+mj-lt"/>
              <a:buAutoNum type="arabicPeriod"/>
            </a:pPr>
            <a:r>
              <a:rPr lang="en-US" altLang="en-US" sz="1800" b="0" dirty="0">
                <a:solidFill>
                  <a:srgbClr val="222222"/>
                </a:solidFill>
                <a:latin typeface="Arial" panose="020B0604020202020204" pitchFamily="34" charset="0"/>
                <a:cs typeface="Arial" panose="020B0604020202020204" pitchFamily="34" charset="0"/>
                <a:hlinkClick r:id="rId5"/>
              </a:rPr>
              <a:t>LEO L1 </a:t>
            </a:r>
            <a:r>
              <a:rPr lang="en-US" altLang="en-US" sz="1800" b="0" dirty="0" err="1">
                <a:solidFill>
                  <a:srgbClr val="222222"/>
                </a:solidFill>
                <a:latin typeface="Arial" panose="020B0604020202020204" pitchFamily="34" charset="0"/>
                <a:cs typeface="Arial" panose="020B0604020202020204" pitchFamily="34" charset="0"/>
                <a:hlinkClick r:id="rId5"/>
              </a:rPr>
              <a:t>netCDF</a:t>
            </a:r>
            <a:r>
              <a:rPr lang="en-US" altLang="en-US" sz="1800" b="0" dirty="0">
                <a:solidFill>
                  <a:srgbClr val="222222"/>
                </a:solidFill>
                <a:latin typeface="Arial" panose="020B0604020202020204" pitchFamily="34" charset="0"/>
                <a:cs typeface="Arial" panose="020B0604020202020204" pitchFamily="34" charset="0"/>
              </a:rPr>
              <a:t>: IASI Reference Radiances (Author: Masaya Takahashi, JMA) [Above Notebook can be tuned]</a:t>
            </a:r>
          </a:p>
          <a:p>
            <a:pPr marL="342900" indent="-342900">
              <a:buFont typeface="+mj-lt"/>
              <a:buAutoNum type="arabicPeriod"/>
            </a:pPr>
            <a:endParaRPr lang="en-US" altLang="en-US" sz="1800" b="0" dirty="0">
              <a:solidFill>
                <a:srgbClr val="222222"/>
              </a:solidFill>
              <a:latin typeface="Arial" panose="020B0604020202020204" pitchFamily="34" charset="0"/>
              <a:cs typeface="Arial" panose="020B0604020202020204" pitchFamily="34" charset="0"/>
            </a:endParaRPr>
          </a:p>
          <a:p>
            <a:pPr marL="342900" indent="-342900">
              <a:buFont typeface="+mj-lt"/>
              <a:buAutoNum type="arabicPeriod"/>
            </a:pPr>
            <a:r>
              <a:rPr lang="en-US" sz="1800" b="0" dirty="0">
                <a:solidFill>
                  <a:schemeClr val="tx1"/>
                </a:solidFill>
                <a:hlinkClick r:id="rId6"/>
              </a:rPr>
              <a:t>Level 1C inter calibration tables</a:t>
            </a:r>
            <a:r>
              <a:rPr lang="en-US" sz="1800" b="0" dirty="0">
                <a:solidFill>
                  <a:schemeClr val="tx1"/>
                </a:solidFill>
              </a:rPr>
              <a:t>: Inter-Cal tables for Microwave Radiometers, e.g., SSMI series TRMM Constellation and GPM Radiometers (Author: Wes Berg, CSU)</a:t>
            </a:r>
            <a:endParaRPr lang="en-US" sz="1800" dirty="0">
              <a:solidFill>
                <a:srgbClr val="FF0000"/>
              </a:solidFill>
            </a:endParaRPr>
          </a:p>
        </p:txBody>
      </p:sp>
      <p:sp>
        <p:nvSpPr>
          <p:cNvPr id="4" name="Rectangle 3"/>
          <p:cNvSpPr/>
          <p:nvPr/>
        </p:nvSpPr>
        <p:spPr>
          <a:xfrm>
            <a:off x="146755" y="1845630"/>
            <a:ext cx="9759245" cy="461665"/>
          </a:xfrm>
          <a:prstGeom prst="rect">
            <a:avLst/>
          </a:prstGeom>
          <a:solidFill>
            <a:schemeClr val="accent6"/>
          </a:solidFill>
        </p:spPr>
        <p:txBody>
          <a:bodyPr wrap="square">
            <a:spAutoFit/>
          </a:bodyPr>
          <a:lstStyle/>
          <a:p>
            <a:r>
              <a:rPr lang="en-US" sz="2400" dirty="0">
                <a:solidFill>
                  <a:schemeClr val="tx1"/>
                </a:solidFill>
                <a:latin typeface="Arial" panose="020B0604020202020204" pitchFamily="34" charset="0"/>
                <a:cs typeface="Arial" panose="020B0604020202020204" pitchFamily="34" charset="0"/>
              </a:rPr>
              <a:t>Google Notebooks for Deliverables</a:t>
            </a:r>
          </a:p>
        </p:txBody>
      </p:sp>
    </p:spTree>
    <p:extLst>
      <p:ext uri="{BB962C8B-B14F-4D97-AF65-F5344CB8AC3E}">
        <p14:creationId xmlns:p14="http://schemas.microsoft.com/office/powerpoint/2010/main" val="204030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856" y="1161339"/>
            <a:ext cx="9325233" cy="3537401"/>
          </a:xfrm>
        </p:spPr>
        <p:txBody>
          <a:bodyPr/>
          <a:lstStyle/>
          <a:p>
            <a:pPr marL="0" indent="0">
              <a:buNone/>
            </a:pPr>
            <a:r>
              <a:rPr lang="en-US" b="0" dirty="0"/>
              <a:t>The Global Space Based Inter-Calibration System ( GSICS ) maintains  80 inter-calibration products. These products are produced each day and disseminated via the THREDDS server or via the ftp servers on the </a:t>
            </a:r>
            <a:r>
              <a:rPr lang="en-US" b="0" u="sng" dirty="0">
                <a:hlinkClick r:id="rId2"/>
              </a:rPr>
              <a:t>https://www.star.nesdis.noaa.gov/smcd/GCC/ProductCatalog.php</a:t>
            </a:r>
            <a:r>
              <a:rPr lang="en-US" b="0" dirty="0"/>
              <a:t> </a:t>
            </a:r>
          </a:p>
          <a:p>
            <a:pPr marL="0" indent="0">
              <a:buNone/>
            </a:pPr>
            <a:br>
              <a:rPr lang="en-US" b="0" dirty="0"/>
            </a:br>
            <a:r>
              <a:rPr lang="en-US" b="0" dirty="0"/>
              <a:t>The Product Status System continues to provide status of GSICS product generation to subscribers</a:t>
            </a:r>
          </a:p>
          <a:p>
            <a:pPr marL="0" indent="0">
              <a:buNone/>
            </a:pPr>
            <a:br>
              <a:rPr lang="en-US" dirty="0"/>
            </a:br>
            <a:endParaRPr lang="en-US" dirty="0"/>
          </a:p>
        </p:txBody>
      </p:sp>
      <p:sp>
        <p:nvSpPr>
          <p:cNvPr id="4" name="Title 1"/>
          <p:cNvSpPr txBox="1">
            <a:spLocks/>
          </p:cNvSpPr>
          <p:nvPr/>
        </p:nvSpPr>
        <p:spPr bwMode="auto">
          <a:xfrm>
            <a:off x="175811" y="65118"/>
            <a:ext cx="9325233" cy="679622"/>
          </a:xfrm>
          <a:prstGeom prst="rect">
            <a:avLst/>
          </a:prstGeom>
          <a:solidFill>
            <a:srgbClr val="0099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a:solidFill>
                  <a:schemeClr val="bg1"/>
                </a:solidFill>
                <a:latin typeface="Arial" pitchFamily="34" charset="0"/>
                <a:ea typeface="+mj-ea"/>
                <a:cs typeface="Arial" pitchFamily="34" charset="0"/>
              </a:rPr>
              <a:t>GSICS Product Status System: Background</a:t>
            </a:r>
            <a:endParaRPr kumimoji="0" lang="en-US" sz="24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5" name="Picture 4"/>
          <p:cNvPicPr>
            <a:picLocks noChangeAspect="1"/>
          </p:cNvPicPr>
          <p:nvPr/>
        </p:nvPicPr>
        <p:blipFill>
          <a:blip r:embed="rId3"/>
          <a:stretch>
            <a:fillRect/>
          </a:stretch>
        </p:blipFill>
        <p:spPr>
          <a:xfrm>
            <a:off x="7227065" y="4493561"/>
            <a:ext cx="2678935" cy="2364439"/>
          </a:xfrm>
          <a:prstGeom prst="rect">
            <a:avLst/>
          </a:prstGeom>
        </p:spPr>
      </p:pic>
      <p:sp>
        <p:nvSpPr>
          <p:cNvPr id="6" name="Rectangle 5"/>
          <p:cNvSpPr/>
          <p:nvPr/>
        </p:nvSpPr>
        <p:spPr>
          <a:xfrm>
            <a:off x="175811" y="4890950"/>
            <a:ext cx="4953000" cy="461665"/>
          </a:xfrm>
          <a:prstGeom prst="rect">
            <a:avLst/>
          </a:prstGeom>
        </p:spPr>
        <p:txBody>
          <a:bodyPr>
            <a:spAutoFit/>
          </a:bodyPr>
          <a:lstStyle/>
          <a:p>
            <a:r>
              <a:rPr lang="en-US" sz="2400" dirty="0">
                <a:solidFill>
                  <a:schemeClr val="tx1"/>
                </a:solidFill>
                <a:hlinkClick r:id="rId4" action="ppaction://hlinkfile"/>
              </a:rPr>
              <a:t>For a Demo Click here</a:t>
            </a:r>
            <a:endParaRPr lang="en-US" sz="2400" dirty="0">
              <a:solidFill>
                <a:schemeClr val="tx1"/>
              </a:solidFill>
            </a:endParaRPr>
          </a:p>
        </p:txBody>
      </p:sp>
      <p:sp>
        <p:nvSpPr>
          <p:cNvPr id="7" name="Rectangle 6"/>
          <p:cNvSpPr/>
          <p:nvPr/>
        </p:nvSpPr>
        <p:spPr>
          <a:xfrm>
            <a:off x="0" y="5657671"/>
            <a:ext cx="7227065" cy="1077218"/>
          </a:xfrm>
          <a:prstGeom prst="rect">
            <a:avLst/>
          </a:prstGeom>
          <a:solidFill>
            <a:schemeClr val="accent2"/>
          </a:solidFill>
        </p:spPr>
        <p:txBody>
          <a:bodyPr wrap="square" lIns="0" rIns="0">
            <a:spAutoFit/>
          </a:bodyPr>
          <a:lstStyle/>
          <a:p>
            <a:pPr>
              <a:spcBef>
                <a:spcPts val="0"/>
              </a:spcBef>
              <a:spcAft>
                <a:spcPts val="0"/>
              </a:spcAft>
            </a:pPr>
            <a:r>
              <a:rPr lang="en-US" sz="1600" b="0" dirty="0">
                <a:ea typeface="Tahoma" panose="020B0604030504040204" pitchFamily="34" charset="0"/>
                <a:cs typeface="Tahoma" panose="020B0604030504040204" pitchFamily="34" charset="0"/>
              </a:rPr>
              <a:t>Relays the following information to the subscriber: </a:t>
            </a:r>
          </a:p>
          <a:p>
            <a:pPr marL="171450" indent="-171450">
              <a:spcBef>
                <a:spcPts val="0"/>
              </a:spcBef>
              <a:spcAft>
                <a:spcPts val="0"/>
              </a:spcAft>
              <a:buFont typeface="Arial" panose="020B0604020202020204" pitchFamily="34" charset="0"/>
              <a:buChar char="•"/>
            </a:pPr>
            <a:r>
              <a:rPr lang="en-US" sz="1600" b="0" dirty="0">
                <a:ea typeface="Tahoma" panose="020B0604030504040204" pitchFamily="34" charset="0"/>
                <a:cs typeface="Tahoma" panose="020B0604030504040204" pitchFamily="34" charset="0"/>
              </a:rPr>
              <a:t>When was the last time the product upload took place on the THREDDS server</a:t>
            </a:r>
          </a:p>
          <a:p>
            <a:pPr marL="171450" indent="-171450">
              <a:spcBef>
                <a:spcPts val="0"/>
              </a:spcBef>
              <a:spcAft>
                <a:spcPts val="0"/>
              </a:spcAft>
              <a:buFont typeface="Arial" panose="020B0604020202020204" pitchFamily="34" charset="0"/>
              <a:buChar char="•"/>
            </a:pPr>
            <a:r>
              <a:rPr lang="en-US" sz="1600" b="0" dirty="0">
                <a:ea typeface="Tahoma" panose="020B0604030504040204" pitchFamily="34" charset="0"/>
                <a:cs typeface="Tahoma" panose="020B0604030504040204" pitchFamily="34" charset="0"/>
              </a:rPr>
              <a:t>Whether or not the URL is active.</a:t>
            </a:r>
          </a:p>
          <a:p>
            <a:pPr marL="171450" indent="-171450">
              <a:spcBef>
                <a:spcPts val="0"/>
              </a:spcBef>
              <a:spcAft>
                <a:spcPts val="0"/>
              </a:spcAft>
              <a:buFont typeface="Arial" panose="020B0604020202020204" pitchFamily="34" charset="0"/>
              <a:buChar char="•"/>
            </a:pPr>
            <a:r>
              <a:rPr lang="en-US" sz="1600" b="0" dirty="0">
                <a:ea typeface="Tahoma" panose="020B0604030504040204" pitchFamily="34" charset="0"/>
                <a:cs typeface="Tahoma" panose="020B0604030504040204" pitchFamily="34" charset="0"/>
              </a:rPr>
              <a:t>**System was updated to allow multiple users to access emails.</a:t>
            </a:r>
          </a:p>
        </p:txBody>
      </p:sp>
    </p:spTree>
    <p:extLst>
      <p:ext uri="{BB962C8B-B14F-4D97-AF65-F5344CB8AC3E}">
        <p14:creationId xmlns:p14="http://schemas.microsoft.com/office/powerpoint/2010/main" val="24628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954087"/>
          </a:xfrm>
        </p:spPr>
        <p:txBody>
          <a:bodyPr/>
          <a:lstStyle/>
          <a:p>
            <a:r>
              <a:rPr lang="en-US" dirty="0"/>
              <a:t>Sample Status Emails</a:t>
            </a:r>
          </a:p>
        </p:txBody>
      </p:sp>
      <p:pic>
        <p:nvPicPr>
          <p:cNvPr id="3074" name="Picture 2" descr="https://lh6.googleusercontent.com/TP6MeJYSbLCWaXfT3JoAVEQIKhEkbcTI7ijgHFA3ekyXyy16J8rHf9Gr2uVQ7xpOA3va_YJSHCC4T43YUNUHqyJt1ktYx5upxwPXk-X7kdxSd1ke2PGyD0yZILPu4fpo7V_g-vI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300" y="844436"/>
            <a:ext cx="8915400" cy="26442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27503" y="3488731"/>
            <a:ext cx="9045307" cy="3133924"/>
          </a:xfrm>
          <a:prstGeom prst="rect">
            <a:avLst/>
          </a:prstGeom>
        </p:spPr>
      </p:pic>
    </p:spTree>
    <p:extLst>
      <p:ext uri="{BB962C8B-B14F-4D97-AF65-F5344CB8AC3E}">
        <p14:creationId xmlns:p14="http://schemas.microsoft.com/office/powerpoint/2010/main" val="2578776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B4DA-64A1-7C55-D5D9-04527DAE7755}"/>
              </a:ext>
            </a:extLst>
          </p:cNvPr>
          <p:cNvSpPr>
            <a:spLocks noGrp="1"/>
          </p:cNvSpPr>
          <p:nvPr>
            <p:ph type="title"/>
          </p:nvPr>
        </p:nvSpPr>
        <p:spPr>
          <a:xfrm>
            <a:off x="3842237" y="-13223"/>
            <a:ext cx="2450125" cy="398135"/>
          </a:xfrm>
        </p:spPr>
        <p:txBody>
          <a:bodyPr/>
          <a:lstStyle/>
          <a:p>
            <a:r>
              <a:rPr lang="en-US" dirty="0"/>
              <a:t>Actions Status</a:t>
            </a:r>
          </a:p>
        </p:txBody>
      </p:sp>
      <p:graphicFrame>
        <p:nvGraphicFramePr>
          <p:cNvPr id="3" name="Table 2">
            <a:extLst>
              <a:ext uri="{FF2B5EF4-FFF2-40B4-BE49-F238E27FC236}">
                <a16:creationId xmlns:a16="http://schemas.microsoft.com/office/drawing/2014/main" id="{62DAF525-9744-C197-6E10-BAE9D95D4937}"/>
              </a:ext>
            </a:extLst>
          </p:cNvPr>
          <p:cNvGraphicFramePr>
            <a:graphicFrameLocks noGrp="1"/>
          </p:cNvGraphicFramePr>
          <p:nvPr>
            <p:extLst>
              <p:ext uri="{D42A27DB-BD31-4B8C-83A1-F6EECF244321}">
                <p14:modId xmlns:p14="http://schemas.microsoft.com/office/powerpoint/2010/main" val="1168051363"/>
              </p:ext>
            </p:extLst>
          </p:nvPr>
        </p:nvGraphicFramePr>
        <p:xfrm>
          <a:off x="134814" y="656223"/>
          <a:ext cx="9410702" cy="3611944"/>
        </p:xfrm>
        <a:graphic>
          <a:graphicData uri="http://schemas.openxmlformats.org/drawingml/2006/table">
            <a:tbl>
              <a:tblPr/>
              <a:tblGrid>
                <a:gridCol w="1359879">
                  <a:extLst>
                    <a:ext uri="{9D8B030D-6E8A-4147-A177-3AD203B41FA5}">
                      <a16:colId xmlns:a16="http://schemas.microsoft.com/office/drawing/2014/main" val="2354916041"/>
                    </a:ext>
                  </a:extLst>
                </a:gridCol>
                <a:gridCol w="4082559">
                  <a:extLst>
                    <a:ext uri="{9D8B030D-6E8A-4147-A177-3AD203B41FA5}">
                      <a16:colId xmlns:a16="http://schemas.microsoft.com/office/drawing/2014/main" val="1581567123"/>
                    </a:ext>
                  </a:extLst>
                </a:gridCol>
                <a:gridCol w="817685">
                  <a:extLst>
                    <a:ext uri="{9D8B030D-6E8A-4147-A177-3AD203B41FA5}">
                      <a16:colId xmlns:a16="http://schemas.microsoft.com/office/drawing/2014/main" val="3127740352"/>
                    </a:ext>
                  </a:extLst>
                </a:gridCol>
                <a:gridCol w="2022231">
                  <a:extLst>
                    <a:ext uri="{9D8B030D-6E8A-4147-A177-3AD203B41FA5}">
                      <a16:colId xmlns:a16="http://schemas.microsoft.com/office/drawing/2014/main" val="2992806086"/>
                    </a:ext>
                  </a:extLst>
                </a:gridCol>
                <a:gridCol w="1128348">
                  <a:extLst>
                    <a:ext uri="{9D8B030D-6E8A-4147-A177-3AD203B41FA5}">
                      <a16:colId xmlns:a16="http://schemas.microsoft.com/office/drawing/2014/main" val="1414655340"/>
                    </a:ext>
                  </a:extLst>
                </a:gridCol>
              </a:tblGrid>
              <a:tr h="630832">
                <a:tc>
                  <a:txBody>
                    <a:bodyPr/>
                    <a:lstStyle/>
                    <a:p>
                      <a:pPr fontAlgn="t"/>
                      <a:r>
                        <a:rPr lang="en-US" sz="1100">
                          <a:effectLst/>
                        </a:rPr>
                        <a:t>A.GWG.20230228.1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100" dirty="0">
                          <a:effectLst/>
                        </a:rPr>
                        <a:t>Manik Bali to engage with Copernicus climate archive experts (via Betsy </a:t>
                      </a:r>
                      <a:r>
                        <a:rPr lang="en-US" sz="1100" dirty="0" err="1">
                          <a:effectLst/>
                        </a:rPr>
                        <a:t>Weatherhead</a:t>
                      </a:r>
                      <a:r>
                        <a:rPr lang="en-US" sz="1100" dirty="0">
                          <a:effectLst/>
                        </a:rPr>
                        <a:t>) and NIST data librarians on strategies to provide users with guidance to access best GSICS products for their application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100" dirty="0">
                          <a:effectLst/>
                        </a:rPr>
                        <a:t>Manik Bali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100" dirty="0">
                          <a:effectLst/>
                        </a:rPr>
                        <a:t>Initial meeting held with Betsy and follow-ups planned</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100" dirty="0">
                          <a:effectLst/>
                        </a:rPr>
                        <a:t>Ongoing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BF6A"/>
                    </a:solidFill>
                  </a:tcPr>
                </a:tc>
                <a:extLst>
                  <a:ext uri="{0D108BD9-81ED-4DB2-BD59-A6C34878D82A}">
                    <a16:rowId xmlns:a16="http://schemas.microsoft.com/office/drawing/2014/main" val="2763943943"/>
                  </a:ext>
                </a:extLst>
              </a:tr>
              <a:tr h="553004">
                <a:tc>
                  <a:txBody>
                    <a:bodyPr/>
                    <a:lstStyle/>
                    <a:p>
                      <a:pPr fontAlgn="t"/>
                      <a:r>
                        <a:rPr lang="en-US" sz="1100">
                          <a:effectLst/>
                        </a:rPr>
                        <a:t>A.GWG.20230227.2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100">
                          <a:effectLst/>
                        </a:rPr>
                        <a:t>Manik Bali (NOAA) to consider the development of tool to interface GSICS Correction coefficients from GSICS Server with Satpy as external calibration coefficients.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100" dirty="0">
                          <a:effectLst/>
                        </a:rPr>
                        <a:t>Manik Bali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100" dirty="0" err="1">
                          <a:effectLst/>
                        </a:rPr>
                        <a:t>Satpy</a:t>
                      </a:r>
                      <a:r>
                        <a:rPr lang="en-US" sz="1100" dirty="0">
                          <a:effectLst/>
                        </a:rPr>
                        <a:t> installed on GSICS Wiki </a:t>
                      </a:r>
                      <a:r>
                        <a:rPr lang="en-US" sz="1100" dirty="0" err="1">
                          <a:effectLst/>
                        </a:rPr>
                        <a:t>linux</a:t>
                      </a:r>
                      <a:r>
                        <a:rPr lang="en-US" sz="1100" dirty="0">
                          <a:effectLst/>
                        </a:rPr>
                        <a:t> instance</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100" dirty="0">
                          <a:effectLst/>
                        </a:rPr>
                        <a:t>Ongoing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CBF6A"/>
                    </a:solidFill>
                  </a:tcPr>
                </a:tc>
                <a:extLst>
                  <a:ext uri="{0D108BD9-81ED-4DB2-BD59-A6C34878D82A}">
                    <a16:rowId xmlns:a16="http://schemas.microsoft.com/office/drawing/2014/main" val="79173958"/>
                  </a:ext>
                </a:extLst>
              </a:tr>
              <a:tr h="424312">
                <a:tc>
                  <a:txBody>
                    <a:bodyPr/>
                    <a:lstStyle/>
                    <a:p>
                      <a:pPr fontAlgn="t"/>
                      <a:r>
                        <a:rPr lang="en-US" sz="1100">
                          <a:effectLst/>
                        </a:rPr>
                        <a:t>A.GDWG.20230301.1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fontAlgn="t"/>
                      <a:r>
                        <a:rPr lang="en-US" sz="1100">
                          <a:effectLst/>
                        </a:rPr>
                        <a:t>Manik Bali (NOAA) to add option in tracking tool to label actions as no longer relevant, and ensure a lead is clearly identified for each action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EAEA"/>
                    </a:solidFill>
                  </a:tcPr>
                </a:tc>
                <a:tc>
                  <a:txBody>
                    <a:bodyPr/>
                    <a:lstStyle/>
                    <a:p>
                      <a:pPr fontAlgn="t"/>
                      <a:r>
                        <a:rPr lang="en-US" sz="1100" dirty="0">
                          <a:effectLst/>
                        </a:rPr>
                        <a:t>Manik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fontAlgn="t"/>
                      <a:r>
                        <a:rPr lang="en-US" sz="1100" dirty="0">
                          <a:effectLst/>
                        </a:rPr>
                        <a:t>Implemented</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100" dirty="0">
                          <a:effectLst/>
                        </a:rPr>
                        <a:t>Closed</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00B050"/>
                    </a:solidFill>
                  </a:tcPr>
                </a:tc>
                <a:extLst>
                  <a:ext uri="{0D108BD9-81ED-4DB2-BD59-A6C34878D82A}">
                    <a16:rowId xmlns:a16="http://schemas.microsoft.com/office/drawing/2014/main" val="2388406072"/>
                  </a:ext>
                </a:extLst>
              </a:tr>
              <a:tr h="739602">
                <a:tc>
                  <a:txBody>
                    <a:bodyPr/>
                    <a:lstStyle/>
                    <a:p>
                      <a:pPr fontAlgn="t"/>
                      <a:r>
                        <a:rPr lang="en-US" sz="1100" dirty="0">
                          <a:effectLst/>
                        </a:rPr>
                        <a:t>A.GSW.20230615.1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100" dirty="0">
                          <a:effectLst/>
                        </a:rPr>
                        <a:t>Larry Flynn/Manik Bali will assemble background documentation on the GSICS processes and products (Wiki, introductory presentation, GSICS products catalogue etc.)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100" dirty="0">
                          <a:effectLst/>
                        </a:rPr>
                        <a:t>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100" dirty="0">
                          <a:effectLst/>
                        </a:rPr>
                        <a:t>Provided to SW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100" dirty="0">
                          <a:effectLst/>
                        </a:rPr>
                        <a:t>Closed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00B050"/>
                    </a:solidFill>
                  </a:tcPr>
                </a:tc>
                <a:extLst>
                  <a:ext uri="{0D108BD9-81ED-4DB2-BD59-A6C34878D82A}">
                    <a16:rowId xmlns:a16="http://schemas.microsoft.com/office/drawing/2014/main" val="1529829471"/>
                  </a:ext>
                </a:extLst>
              </a:tr>
              <a:tr h="459148">
                <a:tc>
                  <a:txBody>
                    <a:bodyPr/>
                    <a:lstStyle/>
                    <a:p>
                      <a:pPr fontAlgn="t"/>
                      <a:r>
                        <a:rPr lang="en-US" sz="1000" b="0" i="0" kern="1200" dirty="0">
                          <a:solidFill>
                            <a:schemeClr val="tx1"/>
                          </a:solidFill>
                          <a:effectLst/>
                          <a:latin typeface="+mn-lt"/>
                          <a:ea typeface="+mn-ea"/>
                          <a:cs typeface="+mn-cs"/>
                        </a:rPr>
                        <a:t>A.GDWG.20230904.1</a:t>
                      </a:r>
                      <a:endParaRPr lang="en-US" sz="1000" b="0" dirty="0">
                        <a:effectLst/>
                      </a:endParaRP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100" b="0" i="0" kern="1200" dirty="0">
                          <a:solidFill>
                            <a:schemeClr val="tx1"/>
                          </a:solidFill>
                          <a:effectLst/>
                          <a:latin typeface="+mn-lt"/>
                          <a:ea typeface="+mn-ea"/>
                          <a:cs typeface="+mn-cs"/>
                        </a:rPr>
                        <a:t>GDWG to contact the product producers to learn about their views on making their products discoverable in the WIS system on a test basis</a:t>
                      </a:r>
                      <a:endParaRPr lang="en-US" sz="1100" b="0" dirty="0">
                        <a:effectLst/>
                      </a:endParaRP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endParaRPr lang="en-US" sz="1100" dirty="0">
                        <a:effectLst/>
                      </a:endParaRP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endParaRPr lang="en-US" sz="1100" dirty="0">
                        <a:effectLst/>
                      </a:endParaRP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100" dirty="0">
                          <a:effectLst/>
                        </a:rPr>
                        <a:t>Ongoing</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C000"/>
                    </a:solidFill>
                  </a:tcPr>
                </a:tc>
                <a:extLst>
                  <a:ext uri="{0D108BD9-81ED-4DB2-BD59-A6C34878D82A}">
                    <a16:rowId xmlns:a16="http://schemas.microsoft.com/office/drawing/2014/main" val="3570818727"/>
                  </a:ext>
                </a:extLst>
              </a:tr>
              <a:tr h="739602">
                <a:tc>
                  <a:txBody>
                    <a:bodyPr/>
                    <a:lstStyle/>
                    <a:p>
                      <a:pPr fontAlgn="t"/>
                      <a:r>
                        <a:rPr lang="en-US" sz="1000" b="0" i="0" kern="1200" dirty="0">
                          <a:solidFill>
                            <a:schemeClr val="tx1"/>
                          </a:solidFill>
                          <a:effectLst/>
                          <a:latin typeface="+mn-lt"/>
                          <a:ea typeface="+mn-ea"/>
                          <a:cs typeface="+mn-cs"/>
                        </a:rPr>
                        <a:t>A.GDWG.20230904.2</a:t>
                      </a:r>
                      <a:endParaRPr lang="en-US" sz="1000" b="0" dirty="0">
                        <a:effectLst/>
                      </a:endParaRP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r>
                        <a:rPr lang="en-US" sz="1100" b="0" i="0" kern="1200" dirty="0">
                          <a:solidFill>
                            <a:schemeClr val="tx1"/>
                          </a:solidFill>
                          <a:effectLst/>
                          <a:latin typeface="+mn-lt"/>
                          <a:ea typeface="+mn-ea"/>
                          <a:cs typeface="+mn-cs"/>
                        </a:rPr>
                        <a:t>GDWG so share lessons learnt with GRWG, Simon and the WIS team.</a:t>
                      </a:r>
                      <a:endParaRPr lang="en-US" sz="1100" b="0" dirty="0">
                        <a:effectLst/>
                      </a:endParaRP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1F1F1"/>
                    </a:solidFill>
                  </a:tcPr>
                </a:tc>
                <a:tc>
                  <a:txBody>
                    <a:bodyPr/>
                    <a:lstStyle/>
                    <a:p>
                      <a:pPr fontAlgn="t"/>
                      <a:endParaRPr lang="en-US" sz="1100" dirty="0">
                        <a:effectLst/>
                      </a:endParaRP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endParaRPr lang="en-US" sz="1100" dirty="0">
                        <a:effectLst/>
                      </a:endParaRP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100" dirty="0">
                          <a:effectLst/>
                        </a:rPr>
                        <a:t>Ongoing</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C000"/>
                    </a:solidFill>
                  </a:tcPr>
                </a:tc>
                <a:extLst>
                  <a:ext uri="{0D108BD9-81ED-4DB2-BD59-A6C34878D82A}">
                    <a16:rowId xmlns:a16="http://schemas.microsoft.com/office/drawing/2014/main" val="2139979096"/>
                  </a:ext>
                </a:extLst>
              </a:tr>
            </a:tbl>
          </a:graphicData>
        </a:graphic>
      </p:graphicFrame>
      <p:graphicFrame>
        <p:nvGraphicFramePr>
          <p:cNvPr id="4" name="Table 3">
            <a:extLst>
              <a:ext uri="{FF2B5EF4-FFF2-40B4-BE49-F238E27FC236}">
                <a16:creationId xmlns:a16="http://schemas.microsoft.com/office/drawing/2014/main" id="{B0743DB5-1AA4-1EEF-BAD5-5A2AA0EC5DA2}"/>
              </a:ext>
            </a:extLst>
          </p:cNvPr>
          <p:cNvGraphicFramePr>
            <a:graphicFrameLocks noGrp="1"/>
          </p:cNvGraphicFramePr>
          <p:nvPr>
            <p:extLst>
              <p:ext uri="{D42A27DB-BD31-4B8C-83A1-F6EECF244321}">
                <p14:modId xmlns:p14="http://schemas.microsoft.com/office/powerpoint/2010/main" val="465060426"/>
              </p:ext>
            </p:extLst>
          </p:nvPr>
        </p:nvGraphicFramePr>
        <p:xfrm>
          <a:off x="228601" y="4819467"/>
          <a:ext cx="9410702" cy="1968195"/>
        </p:xfrm>
        <a:graphic>
          <a:graphicData uri="http://schemas.openxmlformats.org/drawingml/2006/table">
            <a:tbl>
              <a:tblPr/>
              <a:tblGrid>
                <a:gridCol w="1265401">
                  <a:extLst>
                    <a:ext uri="{9D8B030D-6E8A-4147-A177-3AD203B41FA5}">
                      <a16:colId xmlns:a16="http://schemas.microsoft.com/office/drawing/2014/main" val="421745413"/>
                    </a:ext>
                  </a:extLst>
                </a:gridCol>
                <a:gridCol w="2365697">
                  <a:extLst>
                    <a:ext uri="{9D8B030D-6E8A-4147-A177-3AD203B41FA5}">
                      <a16:colId xmlns:a16="http://schemas.microsoft.com/office/drawing/2014/main" val="2701164148"/>
                    </a:ext>
                  </a:extLst>
                </a:gridCol>
                <a:gridCol w="2248876">
                  <a:extLst>
                    <a:ext uri="{9D8B030D-6E8A-4147-A177-3AD203B41FA5}">
                      <a16:colId xmlns:a16="http://schemas.microsoft.com/office/drawing/2014/main" val="2702615159"/>
                    </a:ext>
                  </a:extLst>
                </a:gridCol>
                <a:gridCol w="1822087">
                  <a:extLst>
                    <a:ext uri="{9D8B030D-6E8A-4147-A177-3AD203B41FA5}">
                      <a16:colId xmlns:a16="http://schemas.microsoft.com/office/drawing/2014/main" val="2309135710"/>
                    </a:ext>
                  </a:extLst>
                </a:gridCol>
                <a:gridCol w="1708641">
                  <a:extLst>
                    <a:ext uri="{9D8B030D-6E8A-4147-A177-3AD203B41FA5}">
                      <a16:colId xmlns:a16="http://schemas.microsoft.com/office/drawing/2014/main" val="1944399065"/>
                    </a:ext>
                  </a:extLst>
                </a:gridCol>
              </a:tblGrid>
              <a:tr h="599290">
                <a:tc>
                  <a:txBody>
                    <a:bodyPr/>
                    <a:lstStyle/>
                    <a:p>
                      <a:pPr fontAlgn="t"/>
                      <a:r>
                        <a:rPr lang="en-US" sz="1100" dirty="0">
                          <a:effectLst/>
                        </a:rPr>
                        <a:t>A.GEP.20230630.11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100" dirty="0">
                          <a:effectLst/>
                        </a:rPr>
                        <a:t>GCC to organize trimestral status teleconference between EP Chair, WG Chairs and GCC.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100" dirty="0">
                          <a:effectLst/>
                        </a:rPr>
                        <a:t>GCC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100" dirty="0">
                          <a:effectLst/>
                        </a:rPr>
                        <a:t>Bojan visited NCWCP</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100">
                          <a:effectLst/>
                        </a:rPr>
                        <a:t>Ongoing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FC000"/>
                    </a:solidFill>
                  </a:tcPr>
                </a:tc>
                <a:extLst>
                  <a:ext uri="{0D108BD9-81ED-4DB2-BD59-A6C34878D82A}">
                    <a16:rowId xmlns:a16="http://schemas.microsoft.com/office/drawing/2014/main" val="4027533504"/>
                  </a:ext>
                </a:extLst>
              </a:tr>
              <a:tr h="485740">
                <a:tc>
                  <a:txBody>
                    <a:bodyPr/>
                    <a:lstStyle/>
                    <a:p>
                      <a:pPr fontAlgn="t"/>
                      <a:r>
                        <a:rPr lang="en-US" sz="1100">
                          <a:effectLst/>
                        </a:rPr>
                        <a:t>A.GEP.20230630.5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EAEA"/>
                    </a:solidFill>
                  </a:tcPr>
                </a:tc>
                <a:tc>
                  <a:txBody>
                    <a:bodyPr/>
                    <a:lstStyle/>
                    <a:p>
                      <a:pPr fontAlgn="t"/>
                      <a:r>
                        <a:rPr lang="en-US" sz="1100" dirty="0">
                          <a:effectLst/>
                        </a:rPr>
                        <a:t>Prepare proposal for the new space involvement in GSICS.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fontAlgn="t"/>
                      <a:r>
                        <a:rPr lang="en-US" sz="1100" dirty="0">
                          <a:effectLst/>
                        </a:rPr>
                        <a:t>GCC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fontAlgn="t"/>
                      <a:r>
                        <a:rPr lang="en-US" sz="1100" dirty="0">
                          <a:effectLst/>
                        </a:rPr>
                        <a:t>Ongoing</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100" dirty="0">
                          <a:effectLst/>
                        </a:rPr>
                        <a:t>Open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C000"/>
                    </a:solidFill>
                  </a:tcPr>
                </a:tc>
                <a:extLst>
                  <a:ext uri="{0D108BD9-81ED-4DB2-BD59-A6C34878D82A}">
                    <a16:rowId xmlns:a16="http://schemas.microsoft.com/office/drawing/2014/main" val="4144520229"/>
                  </a:ext>
                </a:extLst>
              </a:tr>
              <a:tr h="883165">
                <a:tc>
                  <a:txBody>
                    <a:bodyPr/>
                    <a:lstStyle/>
                    <a:p>
                      <a:pPr fontAlgn="t"/>
                      <a:r>
                        <a:rPr lang="en-US" sz="1100">
                          <a:effectLst/>
                        </a:rPr>
                        <a:t>A.GEP.20230630.8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1F1F1"/>
                    </a:solidFill>
                  </a:tcPr>
                </a:tc>
                <a:tc>
                  <a:txBody>
                    <a:bodyPr/>
                    <a:lstStyle/>
                    <a:p>
                      <a:pPr fontAlgn="t"/>
                      <a:r>
                        <a:rPr lang="en-US" sz="1100" dirty="0">
                          <a:effectLst/>
                        </a:rPr>
                        <a:t>Evaluate ISCCP-NG user feedback, and other user feedback, prioritize and address open issues as actions to subgroups.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r>
                        <a:rPr lang="en-US" sz="1100" dirty="0">
                          <a:effectLst/>
                        </a:rPr>
                        <a:t>GCC/Manik Bali  </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endParaRPr lang="en-US" sz="1100" dirty="0">
                        <a:effectLst/>
                      </a:endParaRP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100" dirty="0">
                          <a:effectLst/>
                        </a:rPr>
                        <a:t>Ongoing</a:t>
                      </a:r>
                    </a:p>
                  </a:txBody>
                  <a:tcPr marL="45332" marR="45332" marT="36266" marB="362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FC000"/>
                    </a:solidFill>
                  </a:tcPr>
                </a:tc>
                <a:extLst>
                  <a:ext uri="{0D108BD9-81ED-4DB2-BD59-A6C34878D82A}">
                    <a16:rowId xmlns:a16="http://schemas.microsoft.com/office/drawing/2014/main" val="2390781190"/>
                  </a:ext>
                </a:extLst>
              </a:tr>
            </a:tbl>
          </a:graphicData>
        </a:graphic>
      </p:graphicFrame>
      <p:sp>
        <p:nvSpPr>
          <p:cNvPr id="5" name="TextBox 4">
            <a:extLst>
              <a:ext uri="{FF2B5EF4-FFF2-40B4-BE49-F238E27FC236}">
                <a16:creationId xmlns:a16="http://schemas.microsoft.com/office/drawing/2014/main" id="{28364190-F635-F76C-A1C4-DE6E0CFBF701}"/>
              </a:ext>
            </a:extLst>
          </p:cNvPr>
          <p:cNvSpPr txBox="1"/>
          <p:nvPr/>
        </p:nvSpPr>
        <p:spPr>
          <a:xfrm>
            <a:off x="134814" y="4604339"/>
            <a:ext cx="1564852" cy="230832"/>
          </a:xfrm>
          <a:prstGeom prst="rect">
            <a:avLst/>
          </a:prstGeom>
          <a:noFill/>
        </p:spPr>
        <p:txBody>
          <a:bodyPr wrap="none" rtlCol="0">
            <a:spAutoFit/>
          </a:bodyPr>
          <a:lstStyle/>
          <a:p>
            <a:r>
              <a:rPr lang="en-US" dirty="0">
                <a:solidFill>
                  <a:schemeClr val="tx1"/>
                </a:solidFill>
              </a:rPr>
              <a:t>Executive Panel Actions</a:t>
            </a:r>
          </a:p>
        </p:txBody>
      </p:sp>
      <p:sp>
        <p:nvSpPr>
          <p:cNvPr id="6" name="TextBox 5">
            <a:extLst>
              <a:ext uri="{FF2B5EF4-FFF2-40B4-BE49-F238E27FC236}">
                <a16:creationId xmlns:a16="http://schemas.microsoft.com/office/drawing/2014/main" id="{FC6CB5E7-7114-8A0C-CFBD-A190B36509FB}"/>
              </a:ext>
            </a:extLst>
          </p:cNvPr>
          <p:cNvSpPr txBox="1"/>
          <p:nvPr/>
        </p:nvSpPr>
        <p:spPr>
          <a:xfrm>
            <a:off x="134814" y="200523"/>
            <a:ext cx="1552028" cy="230832"/>
          </a:xfrm>
          <a:prstGeom prst="rect">
            <a:avLst/>
          </a:prstGeom>
          <a:noFill/>
        </p:spPr>
        <p:txBody>
          <a:bodyPr wrap="none" rtlCol="0">
            <a:spAutoFit/>
          </a:bodyPr>
          <a:lstStyle/>
          <a:p>
            <a:r>
              <a:rPr lang="en-US" dirty="0">
                <a:solidFill>
                  <a:schemeClr val="tx1"/>
                </a:solidFill>
              </a:rPr>
              <a:t>Annual Meeting Actions</a:t>
            </a:r>
          </a:p>
        </p:txBody>
      </p:sp>
    </p:spTree>
    <p:extLst>
      <p:ext uri="{BB962C8B-B14F-4D97-AF65-F5344CB8AC3E}">
        <p14:creationId xmlns:p14="http://schemas.microsoft.com/office/powerpoint/2010/main" val="813080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633"/>
            <a:ext cx="8915400" cy="954087"/>
          </a:xfrm>
        </p:spPr>
        <p:txBody>
          <a:bodyPr/>
          <a:lstStyle/>
          <a:p>
            <a:r>
              <a:rPr lang="en-US" sz="3600" dirty="0"/>
              <a:t>Actions Webpage and GSICS Wiki</a:t>
            </a:r>
            <a:br>
              <a:rPr lang="en-US" sz="3600" dirty="0"/>
            </a:br>
            <a:endParaRPr lang="en-US" sz="3600"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218268" y="2681654"/>
            <a:ext cx="3417131" cy="2926669"/>
          </a:xfrm>
          <a:prstGeom prst="rect">
            <a:avLst/>
          </a:prstGeom>
          <a:noFill/>
          <a:ln w="9525">
            <a:noFill/>
            <a:miter lim="800000"/>
            <a:headEnd/>
            <a:tailEnd/>
          </a:ln>
        </p:spPr>
      </p:pic>
      <p:sp>
        <p:nvSpPr>
          <p:cNvPr id="5" name="Content Placeholder 2"/>
          <p:cNvSpPr txBox="1">
            <a:spLocks/>
          </p:cNvSpPr>
          <p:nvPr/>
        </p:nvSpPr>
        <p:spPr bwMode="auto">
          <a:xfrm>
            <a:off x="218268" y="1826194"/>
            <a:ext cx="3112478" cy="3718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900" algn="l" defTabSz="914400" rtl="0" eaLnBrk="0" fontAlgn="base" latinLnBrk="0" hangingPunct="0">
              <a:lnSpc>
                <a:spcPct val="100000"/>
              </a:lnSpc>
              <a:spcBef>
                <a:spcPts val="0"/>
              </a:spcBef>
              <a:spcAft>
                <a:spcPct val="0"/>
              </a:spcAft>
              <a:buClrTx/>
              <a:buSzTx/>
              <a:tabLst/>
              <a:defRPr/>
            </a:pPr>
            <a:r>
              <a:rPr lang="en-US" sz="1600" dirty="0">
                <a:solidFill>
                  <a:schemeClr val="tx1"/>
                </a:solidFill>
                <a:latin typeface="+mn-lt"/>
              </a:rPr>
              <a:t>The A</a:t>
            </a:r>
            <a:r>
              <a:rPr kumimoji="0" lang="en-US" sz="1600" b="1" i="0" u="none" strike="noStrike" kern="1200" cap="none" spc="0" normalizeH="0" baseline="0" noProof="0" dirty="0" err="1">
                <a:ln>
                  <a:noFill/>
                </a:ln>
                <a:solidFill>
                  <a:schemeClr val="tx1"/>
                </a:solidFill>
                <a:effectLst/>
                <a:uLnTx/>
                <a:uFillTx/>
                <a:latin typeface="+mn-lt"/>
                <a:ea typeface="+mn-ea"/>
                <a:cs typeface="+mn-cs"/>
              </a:rPr>
              <a:t>ction</a:t>
            </a:r>
            <a:r>
              <a:rPr kumimoji="0" lang="en-US" sz="1600" b="1" i="0" u="none" strike="noStrike" kern="1200" cap="none" spc="0" normalizeH="0" baseline="0" noProof="0" dirty="0">
                <a:ln>
                  <a:noFill/>
                </a:ln>
                <a:solidFill>
                  <a:schemeClr val="tx1"/>
                </a:solidFill>
                <a:effectLst/>
                <a:uLnTx/>
                <a:uFillTx/>
                <a:latin typeface="+mn-lt"/>
                <a:ea typeface="+mn-ea"/>
                <a:cs typeface="+mn-cs"/>
              </a:rPr>
              <a:t> tracker was maintained</a:t>
            </a:r>
          </a:p>
        </p:txBody>
      </p:sp>
      <p:pic>
        <p:nvPicPr>
          <p:cNvPr id="8" name="Picture 7">
            <a:hlinkClick r:id="rId3"/>
            <a:extLst>
              <a:ext uri="{FF2B5EF4-FFF2-40B4-BE49-F238E27FC236}">
                <a16:creationId xmlns:a16="http://schemas.microsoft.com/office/drawing/2014/main" id="{13492EA6-0015-43AD-3C54-3D6A5A3AA8C0}"/>
              </a:ext>
            </a:extLst>
          </p:cNvPr>
          <p:cNvPicPr>
            <a:picLocks noChangeAspect="1"/>
          </p:cNvPicPr>
          <p:nvPr/>
        </p:nvPicPr>
        <p:blipFill>
          <a:blip r:embed="rId4"/>
          <a:stretch>
            <a:fillRect/>
          </a:stretch>
        </p:blipFill>
        <p:spPr>
          <a:xfrm>
            <a:off x="3710355" y="2681654"/>
            <a:ext cx="6195645" cy="2926669"/>
          </a:xfrm>
          <a:prstGeom prst="rect">
            <a:avLst/>
          </a:prstGeom>
        </p:spPr>
      </p:pic>
      <p:sp>
        <p:nvSpPr>
          <p:cNvPr id="9" name="Content Placeholder 2">
            <a:extLst>
              <a:ext uri="{FF2B5EF4-FFF2-40B4-BE49-F238E27FC236}">
                <a16:creationId xmlns:a16="http://schemas.microsoft.com/office/drawing/2014/main" id="{1A3A157B-E1FB-5AC7-2D09-851853946479}"/>
              </a:ext>
            </a:extLst>
          </p:cNvPr>
          <p:cNvSpPr txBox="1">
            <a:spLocks/>
          </p:cNvSpPr>
          <p:nvPr/>
        </p:nvSpPr>
        <p:spPr bwMode="auto">
          <a:xfrm>
            <a:off x="5032130" y="1826194"/>
            <a:ext cx="4191000" cy="3718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900" algn="l" defTabSz="914400" rtl="0" eaLnBrk="0" fontAlgn="base" latinLnBrk="0" hangingPunct="0">
              <a:lnSpc>
                <a:spcPct val="100000"/>
              </a:lnSpc>
              <a:spcBef>
                <a:spcPts val="0"/>
              </a:spcBef>
              <a:spcAft>
                <a:spcPct val="0"/>
              </a:spcAft>
              <a:buClrTx/>
              <a:buSzTx/>
              <a:tabLst/>
              <a:defRPr/>
            </a:pPr>
            <a:r>
              <a:rPr lang="en-US" sz="1600" dirty="0">
                <a:solidFill>
                  <a:schemeClr val="tx1"/>
                </a:solidFill>
                <a:latin typeface="+mn-lt"/>
              </a:rPr>
              <a:t>GSICS Wiki Server </a:t>
            </a:r>
            <a:r>
              <a:rPr kumimoji="0" lang="en-US" sz="1600" b="1" i="0" u="none" strike="noStrike" kern="1200" cap="none" spc="0" normalizeH="0" baseline="0" noProof="0" dirty="0">
                <a:ln>
                  <a:noFill/>
                </a:ln>
                <a:solidFill>
                  <a:schemeClr val="tx1"/>
                </a:solidFill>
                <a:effectLst/>
                <a:uLnTx/>
                <a:uFillTx/>
                <a:latin typeface="+mn-lt"/>
                <a:ea typeface="+mn-ea"/>
                <a:cs typeface="+mn-cs"/>
              </a:rPr>
              <a:t>was maintained</a:t>
            </a:r>
            <a:r>
              <a:rPr lang="en-US" sz="1600" dirty="0">
                <a:solidFill>
                  <a:schemeClr val="tx1"/>
                </a:solidFill>
                <a:latin typeface="+mn-lt"/>
              </a:rPr>
              <a:t>. </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F80DF990-BE5D-8F70-C3C9-8AE02857ACED}"/>
              </a:ext>
            </a:extLst>
          </p:cNvPr>
          <p:cNvSpPr txBox="1"/>
          <p:nvPr/>
        </p:nvSpPr>
        <p:spPr>
          <a:xfrm>
            <a:off x="-1465" y="5861068"/>
            <a:ext cx="3711819" cy="215444"/>
          </a:xfrm>
          <a:prstGeom prst="rect">
            <a:avLst/>
          </a:prstGeom>
          <a:noFill/>
        </p:spPr>
        <p:txBody>
          <a:bodyPr wrap="square">
            <a:spAutoFit/>
          </a:bodyPr>
          <a:lstStyle/>
          <a:p>
            <a:r>
              <a:rPr lang="en-US" sz="800" dirty="0">
                <a:solidFill>
                  <a:schemeClr val="tx2"/>
                </a:solidFill>
                <a:hlinkClick r:id="rId5"/>
              </a:rPr>
              <a:t>https://www.star.nesdis.noaa.gov/smcd/GCC/MeetingActions.php</a:t>
            </a:r>
            <a:endParaRPr lang="en-US" sz="800" dirty="0"/>
          </a:p>
        </p:txBody>
      </p:sp>
      <p:sp>
        <p:nvSpPr>
          <p:cNvPr id="13" name="TextBox 12">
            <a:extLst>
              <a:ext uri="{FF2B5EF4-FFF2-40B4-BE49-F238E27FC236}">
                <a16:creationId xmlns:a16="http://schemas.microsoft.com/office/drawing/2014/main" id="{155AECE2-D0FE-84DD-9F09-284790C5F165}"/>
              </a:ext>
            </a:extLst>
          </p:cNvPr>
          <p:cNvSpPr txBox="1"/>
          <p:nvPr/>
        </p:nvSpPr>
        <p:spPr>
          <a:xfrm>
            <a:off x="2477233" y="3247641"/>
            <a:ext cx="4954464" cy="230832"/>
          </a:xfrm>
          <a:prstGeom prst="rect">
            <a:avLst/>
          </a:prstGeom>
          <a:noFill/>
        </p:spPr>
        <p:txBody>
          <a:bodyPr wrap="square">
            <a:spAutoFit/>
          </a:bodyPr>
          <a:lstStyle/>
          <a:p>
            <a:r>
              <a:rPr lang="en-US" dirty="0"/>
              <a:t>http://gsics.atmos.umd.edu/wiki/Home</a:t>
            </a:r>
          </a:p>
        </p:txBody>
      </p:sp>
      <p:sp>
        <p:nvSpPr>
          <p:cNvPr id="14" name="TextBox 13">
            <a:extLst>
              <a:ext uri="{FF2B5EF4-FFF2-40B4-BE49-F238E27FC236}">
                <a16:creationId xmlns:a16="http://schemas.microsoft.com/office/drawing/2014/main" id="{F59374A8-E10F-0DDC-3E0F-DB6D546DFEDD}"/>
              </a:ext>
            </a:extLst>
          </p:cNvPr>
          <p:cNvSpPr txBox="1"/>
          <p:nvPr/>
        </p:nvSpPr>
        <p:spPr>
          <a:xfrm>
            <a:off x="5093676" y="5961096"/>
            <a:ext cx="2650883" cy="230832"/>
          </a:xfrm>
          <a:prstGeom prst="rect">
            <a:avLst/>
          </a:prstGeom>
          <a:noFill/>
        </p:spPr>
        <p:txBody>
          <a:bodyPr wrap="square" rtlCol="0">
            <a:spAutoFit/>
          </a:bodyPr>
          <a:lstStyle/>
          <a:p>
            <a:r>
              <a:rPr lang="en-US" dirty="0">
                <a:solidFill>
                  <a:srgbClr val="3333FF"/>
                </a:solidFill>
                <a:hlinkClick r:id="rId3"/>
              </a:rPr>
              <a:t>http://gsics.atmos.umd.edu/wiki/Home</a:t>
            </a:r>
            <a:endParaRPr lang="en-US" dirty="0">
              <a:solidFill>
                <a:srgbClr val="3333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78150" y="1"/>
            <a:ext cx="6863939" cy="462578"/>
          </a:xfrm>
        </p:spPr>
        <p:txBody>
          <a:bodyPr/>
          <a:lstStyle/>
          <a:p>
            <a:pPr eaLnBrk="1" hangingPunct="1"/>
            <a:r>
              <a:rPr lang="en-US" dirty="0">
                <a:ea typeface="ＭＳ Ｐゴシック" pitchFamily="-108" charset="-128"/>
              </a:rPr>
              <a:t>Near-term 2024-2025 Goals</a:t>
            </a:r>
            <a:endParaRPr lang="en-GB" dirty="0"/>
          </a:p>
        </p:txBody>
      </p:sp>
      <p:sp>
        <p:nvSpPr>
          <p:cNvPr id="6" name="Rectangle 3"/>
          <p:cNvSpPr>
            <a:spLocks noChangeArrowheads="1"/>
          </p:cNvSpPr>
          <p:nvPr/>
        </p:nvSpPr>
        <p:spPr bwMode="auto">
          <a:xfrm>
            <a:off x="130296" y="462579"/>
            <a:ext cx="9645407" cy="5709621"/>
          </a:xfrm>
          <a:prstGeom prst="rect">
            <a:avLst/>
          </a:prstGeom>
          <a:solidFill>
            <a:schemeClr val="bg1"/>
          </a:solidFill>
          <a:ln w="9525">
            <a:noFill/>
            <a:miter lim="800000"/>
            <a:headEnd/>
            <a:tailEnd/>
          </a:ln>
        </p:spPr>
        <p:txBody>
          <a:bodyPr/>
          <a:lstStyle/>
          <a:p>
            <a:pPr marL="228600" indent="-228600" eaLnBrk="1" hangingPunct="1">
              <a:buSzPct val="80000"/>
              <a:buFont typeface="Arial" pitchFamily="34" charset="0"/>
              <a:buChar char="•"/>
            </a:pPr>
            <a:r>
              <a:rPr lang="en-US" sz="1800" b="1" dirty="0">
                <a:solidFill>
                  <a:schemeClr val="tx1"/>
                </a:solidFill>
                <a:latin typeface="+mn-lt"/>
              </a:rPr>
              <a:t>Coordination</a:t>
            </a:r>
          </a:p>
          <a:p>
            <a:pPr marL="685800" lvl="1" indent="-228600" eaLnBrk="1" hangingPunct="1">
              <a:spcBef>
                <a:spcPct val="20000"/>
              </a:spcBef>
              <a:buSzPct val="80000"/>
              <a:buFont typeface="Courier New" pitchFamily="49" charset="0"/>
              <a:buChar char="o"/>
            </a:pPr>
            <a:r>
              <a:rPr lang="en-US" sz="1800" i="1" dirty="0">
                <a:solidFill>
                  <a:schemeClr val="accent1">
                    <a:lumMod val="75000"/>
                  </a:schemeClr>
                </a:solidFill>
                <a:latin typeface="+mn-lt"/>
              </a:rPr>
              <a:t>Continue to work with the GPRCs, GRWG and GDWG to expand and formalize the content in the Annual Instrument Reports.</a:t>
            </a:r>
          </a:p>
          <a:p>
            <a:pPr marL="685800" lvl="1" indent="-228600" eaLnBrk="1" hangingPunct="1">
              <a:spcBef>
                <a:spcPct val="20000"/>
              </a:spcBef>
              <a:buSzPct val="80000"/>
              <a:buFont typeface="Courier New" pitchFamily="49" charset="0"/>
              <a:buChar char="o"/>
            </a:pPr>
            <a:r>
              <a:rPr lang="en-US" sz="1800" i="1" dirty="0">
                <a:solidFill>
                  <a:schemeClr val="accent1">
                    <a:lumMod val="75000"/>
                  </a:schemeClr>
                </a:solidFill>
                <a:latin typeface="+mn-lt"/>
              </a:rPr>
              <a:t>Continue to coordinate efforts to establish the GSICS baseline algorithms, especially those for the GEO solar reflective channels, and increase the number of GSICS products for visible sensor measurements,</a:t>
            </a:r>
          </a:p>
          <a:p>
            <a:pPr marL="685800" lvl="1" indent="-228600" eaLnBrk="1" hangingPunct="1">
              <a:spcBef>
                <a:spcPct val="20000"/>
              </a:spcBef>
              <a:buSzPct val="80000"/>
              <a:buFont typeface="Courier New" pitchFamily="49" charset="0"/>
              <a:buChar char="o"/>
            </a:pPr>
            <a:r>
              <a:rPr lang="en-US" sz="1800" i="1" dirty="0">
                <a:solidFill>
                  <a:schemeClr val="accent1">
                    <a:lumMod val="75000"/>
                  </a:schemeClr>
                </a:solidFill>
                <a:latin typeface="+mn-lt"/>
              </a:rPr>
              <a:t>Continue to provide communication between the research group and users</a:t>
            </a:r>
          </a:p>
          <a:p>
            <a:pPr marL="228600" indent="-228600" eaLnBrk="1" hangingPunct="1">
              <a:buSzPct val="80000"/>
              <a:buFont typeface="Arial" pitchFamily="34" charset="0"/>
              <a:buChar char="•"/>
            </a:pPr>
            <a:r>
              <a:rPr lang="en-US" sz="1800" dirty="0">
                <a:solidFill>
                  <a:schemeClr val="tx1"/>
                </a:solidFill>
                <a:latin typeface="+mn-lt"/>
              </a:rPr>
              <a:t>GSICS Quarterly</a:t>
            </a:r>
          </a:p>
          <a:p>
            <a:pPr marL="685800" lvl="1" indent="-228600" eaLnBrk="1" hangingPunct="1">
              <a:spcBef>
                <a:spcPct val="20000"/>
              </a:spcBef>
              <a:buSzPct val="80000"/>
              <a:buFont typeface="Courier New" pitchFamily="49" charset="0"/>
              <a:buChar char="o"/>
            </a:pPr>
            <a:r>
              <a:rPr lang="en-US" sz="1800" dirty="0">
                <a:solidFill>
                  <a:schemeClr val="accent1">
                    <a:lumMod val="75000"/>
                  </a:schemeClr>
                </a:solidFill>
                <a:latin typeface="+mn-lt"/>
              </a:rPr>
              <a:t>Continue to compile, edit and distribute this important link to the GSICS community.</a:t>
            </a:r>
          </a:p>
          <a:p>
            <a:pPr marL="228600" indent="-228600" eaLnBrk="1" hangingPunct="1">
              <a:buSzPct val="80000"/>
              <a:buFont typeface="Arial" pitchFamily="34" charset="0"/>
              <a:buChar char="•"/>
            </a:pPr>
            <a:r>
              <a:rPr lang="en-US" sz="1800" dirty="0">
                <a:solidFill>
                  <a:schemeClr val="tx1"/>
                </a:solidFill>
                <a:latin typeface="+mn-lt"/>
              </a:rPr>
              <a:t>Support the inclusion of new products in the GPPA, and conduct reviews of GSICS Products, Deliverables and Resources </a:t>
            </a:r>
          </a:p>
          <a:p>
            <a:pPr marL="228600" indent="-228600" eaLnBrk="1" hangingPunct="1">
              <a:buSzPct val="80000"/>
              <a:buFont typeface="Arial" pitchFamily="34" charset="0"/>
              <a:buChar char="•"/>
            </a:pPr>
            <a:r>
              <a:rPr lang="en-US" sz="1800" dirty="0">
                <a:solidFill>
                  <a:schemeClr val="tx1"/>
                </a:solidFill>
                <a:latin typeface="+mn-lt"/>
              </a:rPr>
              <a:t>Meeting Support (additional proposed meetings in the Note Pages)</a:t>
            </a:r>
            <a:endParaRPr lang="en-US" sz="1800" i="1" dirty="0">
              <a:solidFill>
                <a:schemeClr val="accent1">
                  <a:lumMod val="75000"/>
                </a:schemeClr>
              </a:solidFill>
              <a:latin typeface="+mn-lt"/>
            </a:endParaRPr>
          </a:p>
          <a:p>
            <a:pPr marL="685800" lvl="1" indent="-228600" eaLnBrk="1" hangingPunct="1">
              <a:spcBef>
                <a:spcPct val="20000"/>
              </a:spcBef>
              <a:buSzPct val="80000"/>
              <a:buFont typeface="Courier New" pitchFamily="49" charset="0"/>
              <a:buChar char="o"/>
            </a:pPr>
            <a:r>
              <a:rPr lang="en-US" sz="1800" dirty="0">
                <a:solidFill>
                  <a:schemeClr val="tx1"/>
                </a:solidFill>
                <a:latin typeface="+mn-lt"/>
              </a:rPr>
              <a:t>GSICS Annual Meeting for 2024</a:t>
            </a:r>
          </a:p>
          <a:p>
            <a:pPr marL="228600" indent="-228600" eaLnBrk="1" hangingPunct="1">
              <a:buSzPct val="80000"/>
              <a:buFont typeface="Arial" pitchFamily="34" charset="0"/>
              <a:buChar char="•"/>
            </a:pPr>
            <a:r>
              <a:rPr lang="en-US" sz="1800" dirty="0">
                <a:solidFill>
                  <a:schemeClr val="tx1"/>
                </a:solidFill>
                <a:latin typeface="+mn-lt"/>
              </a:rPr>
              <a:t>Continue collaborative development of the Action Tracker.</a:t>
            </a:r>
          </a:p>
          <a:p>
            <a:pPr eaLnBrk="1" hangingPunct="1">
              <a:buSzPct val="80000"/>
            </a:pPr>
            <a:r>
              <a:rPr lang="en-US" sz="1800" dirty="0">
                <a:solidFill>
                  <a:schemeClr val="tx1"/>
                </a:solidFill>
                <a:latin typeface="+mn-lt"/>
              </a:rPr>
              <a:t>	[ added </a:t>
            </a:r>
            <a:r>
              <a:rPr lang="en-US" sz="1800" dirty="0" err="1">
                <a:solidFill>
                  <a:schemeClr val="tx1"/>
                </a:solidFill>
                <a:latin typeface="+mn-lt"/>
              </a:rPr>
              <a:t>sharepoint</a:t>
            </a:r>
            <a:r>
              <a:rPr lang="en-US" sz="1800" dirty="0">
                <a:solidFill>
                  <a:schemeClr val="tx1"/>
                </a:solidFill>
                <a:latin typeface="+mn-lt"/>
              </a:rPr>
              <a:t> for updating actions]</a:t>
            </a:r>
          </a:p>
          <a:p>
            <a:pPr marL="228600" indent="-228600" eaLnBrk="1" hangingPunct="1">
              <a:buSzPct val="80000"/>
              <a:buFont typeface="Arial" pitchFamily="34" charset="0"/>
              <a:buChar char="•"/>
            </a:pPr>
            <a:r>
              <a:rPr lang="en-US" sz="1800" dirty="0">
                <a:solidFill>
                  <a:schemeClr val="tx1"/>
                </a:solidFill>
                <a:latin typeface="+mn-lt"/>
              </a:rPr>
              <a:t>Develop tools to help users </a:t>
            </a:r>
          </a:p>
          <a:p>
            <a:pPr marL="685800" lvl="1" indent="-228600">
              <a:buSzPct val="80000"/>
              <a:buFont typeface="Arial" pitchFamily="34" charset="0"/>
              <a:buChar char="•"/>
            </a:pPr>
            <a:r>
              <a:rPr lang="en-US" sz="1800" dirty="0">
                <a:solidFill>
                  <a:schemeClr val="tx1"/>
                </a:solidFill>
                <a:latin typeface="+mn-lt"/>
              </a:rPr>
              <a:t>Develop User Guide and Google Notebook</a:t>
            </a:r>
          </a:p>
          <a:p>
            <a:pPr marL="685800" lvl="1" indent="-228600">
              <a:buSzPct val="80000"/>
              <a:buFont typeface="Arial" pitchFamily="34" charset="0"/>
              <a:buChar char="•"/>
            </a:pPr>
            <a:r>
              <a:rPr lang="en-US" sz="1800" dirty="0">
                <a:solidFill>
                  <a:schemeClr val="tx1"/>
                </a:solidFill>
                <a:latin typeface="+mn-lt"/>
              </a:rPr>
              <a:t>Develop Product Status system</a:t>
            </a:r>
          </a:p>
          <a:p>
            <a:pPr marL="685800" lvl="1" indent="-228600">
              <a:buSzPct val="80000"/>
              <a:buFont typeface="Arial" pitchFamily="34" charset="0"/>
              <a:buChar char="•"/>
            </a:pPr>
            <a:r>
              <a:rPr lang="en-US" sz="1800" dirty="0">
                <a:solidFill>
                  <a:schemeClr val="tx1"/>
                </a:solidFill>
                <a:latin typeface="+mn-lt"/>
              </a:rPr>
              <a:t>Improve outreach to potential Users of GSICS Products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3B9D-4F7B-4123-9502-3D97DB08DBA8}"/>
              </a:ext>
            </a:extLst>
          </p:cNvPr>
          <p:cNvSpPr>
            <a:spLocks noGrp="1"/>
          </p:cNvSpPr>
          <p:nvPr>
            <p:ph type="title"/>
          </p:nvPr>
        </p:nvSpPr>
        <p:spPr/>
        <p:txBody>
          <a:bodyPr/>
          <a:lstStyle/>
          <a:p>
            <a:r>
              <a:rPr lang="en-US" dirty="0">
                <a:cs typeface="Calibri"/>
              </a:rPr>
              <a:t>Seeking Guidance from the Executive Panel</a:t>
            </a:r>
            <a:endParaRPr lang="en-US" dirty="0"/>
          </a:p>
        </p:txBody>
      </p:sp>
      <p:sp>
        <p:nvSpPr>
          <p:cNvPr id="3" name="Content Placeholder 2">
            <a:extLst>
              <a:ext uri="{FF2B5EF4-FFF2-40B4-BE49-F238E27FC236}">
                <a16:creationId xmlns:a16="http://schemas.microsoft.com/office/drawing/2014/main" id="{CBD3B092-8BE5-4832-9484-80B760E4004B}"/>
              </a:ext>
            </a:extLst>
          </p:cNvPr>
          <p:cNvSpPr>
            <a:spLocks noGrp="1"/>
          </p:cNvSpPr>
          <p:nvPr>
            <p:ph idx="1"/>
          </p:nvPr>
        </p:nvSpPr>
        <p:spPr>
          <a:xfrm>
            <a:off x="129037" y="1724895"/>
            <a:ext cx="9647925" cy="4657432"/>
          </a:xfrm>
        </p:spPr>
        <p:txBody>
          <a:bodyPr/>
          <a:lstStyle/>
          <a:p>
            <a:pPr marL="0" indent="0">
              <a:buNone/>
            </a:pPr>
            <a:r>
              <a:rPr lang="en-US" dirty="0">
                <a:cs typeface="Calibri"/>
              </a:rPr>
              <a:t>It is a constant endeavor of GCC to meet the expectations of the members</a:t>
            </a:r>
          </a:p>
          <a:p>
            <a:pPr marL="0" indent="0">
              <a:buNone/>
            </a:pPr>
            <a:r>
              <a:rPr lang="en-US" dirty="0">
                <a:cs typeface="Calibri"/>
              </a:rPr>
              <a:t>To this end we seek guidance on the following:</a:t>
            </a:r>
          </a:p>
          <a:p>
            <a:pPr marL="457200" indent="-457200">
              <a:buAutoNum type="arabicPeriod"/>
            </a:pPr>
            <a:r>
              <a:rPr lang="en-US" dirty="0">
                <a:cs typeface="Calibri"/>
              </a:rPr>
              <a:t>When, where, and how should we plan the next GSICS Users Workshop? How can we include Users at the next Annual Meeting?</a:t>
            </a:r>
          </a:p>
          <a:p>
            <a:pPr marL="457200" indent="-457200">
              <a:buAutoNum type="arabicPeriod"/>
            </a:pPr>
            <a:r>
              <a:rPr lang="en-US" dirty="0">
                <a:cs typeface="Calibri"/>
              </a:rPr>
              <a:t>Venue of GSICS Annual Meeting 2025.</a:t>
            </a:r>
          </a:p>
          <a:p>
            <a:pPr marL="457200" indent="-457200">
              <a:buAutoNum type="arabicPeriod"/>
            </a:pPr>
            <a:r>
              <a:rPr lang="en-US" dirty="0">
                <a:cs typeface="Calibri"/>
              </a:rPr>
              <a:t>Evaluate use of </a:t>
            </a:r>
            <a:r>
              <a:rPr lang="en-US" dirty="0" err="1">
                <a:cs typeface="Calibri"/>
              </a:rPr>
              <a:t>GenAI</a:t>
            </a:r>
            <a:r>
              <a:rPr lang="en-US" dirty="0">
                <a:cs typeface="Calibri"/>
              </a:rPr>
              <a:t> for GSICS activities [need supportive actions]</a:t>
            </a:r>
          </a:p>
          <a:p>
            <a:pPr marL="457200" indent="-457200">
              <a:buAutoNum type="arabicPeriod"/>
            </a:pPr>
            <a:r>
              <a:rPr lang="en-US" dirty="0">
                <a:cs typeface="Calibri"/>
              </a:rPr>
              <a:t>GPRCs to have Machine readable content [need supportive actions ]</a:t>
            </a:r>
          </a:p>
          <a:p>
            <a:pPr marL="457200" indent="-457200">
              <a:buAutoNum type="arabicPeriod"/>
            </a:pPr>
            <a:r>
              <a:rPr lang="en-US" dirty="0">
                <a:cs typeface="Calibri"/>
              </a:rPr>
              <a:t>How should we increase the participation of New Space in GSICS?</a:t>
            </a:r>
          </a:p>
          <a:p>
            <a:pPr marL="0" indent="0">
              <a:buNone/>
            </a:pPr>
            <a:endParaRPr lang="en-US" dirty="0">
              <a:cs typeface="Calibri"/>
            </a:endParaRPr>
          </a:p>
        </p:txBody>
      </p:sp>
    </p:spTree>
    <p:extLst>
      <p:ext uri="{BB962C8B-B14F-4D97-AF65-F5344CB8AC3E}">
        <p14:creationId xmlns:p14="http://schemas.microsoft.com/office/powerpoint/2010/main" val="1724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677862"/>
          </a:xfrm>
        </p:spPr>
        <p:txBody>
          <a:bodyPr/>
          <a:lstStyle/>
          <a:p>
            <a:r>
              <a:rPr lang="en-US" sz="3600" dirty="0"/>
              <a:t>Summary</a:t>
            </a:r>
            <a:endParaRPr lang="en-US" dirty="0"/>
          </a:p>
        </p:txBody>
      </p:sp>
      <p:sp>
        <p:nvSpPr>
          <p:cNvPr id="3" name="Content Placeholder 2"/>
          <p:cNvSpPr>
            <a:spLocks noGrp="1"/>
          </p:cNvSpPr>
          <p:nvPr>
            <p:ph idx="1"/>
          </p:nvPr>
        </p:nvSpPr>
        <p:spPr>
          <a:xfrm>
            <a:off x="350728" y="815237"/>
            <a:ext cx="9705584" cy="4697540"/>
          </a:xfrm>
          <a:solidFill>
            <a:schemeClr val="bg1"/>
          </a:solidFill>
        </p:spPr>
        <p:txBody>
          <a:bodyPr/>
          <a:lstStyle/>
          <a:p>
            <a:r>
              <a:rPr lang="en-US" sz="2800" dirty="0"/>
              <a:t>The GSICS Coordination Center continues to support and coordinate exchanges of ideas within GSICS.</a:t>
            </a:r>
          </a:p>
          <a:p>
            <a:r>
              <a:rPr lang="en-US" sz="2800" dirty="0"/>
              <a:t>GCC continues to play its role in reaching out to potential future members</a:t>
            </a:r>
          </a:p>
          <a:p>
            <a:r>
              <a:rPr lang="en-US" sz="2800" dirty="0"/>
              <a:t>GCC continues to publish the Newsletter.</a:t>
            </a:r>
          </a:p>
          <a:p>
            <a:r>
              <a:rPr lang="en-US" sz="2800" dirty="0"/>
              <a:t>GCC continues to support the collaboration and planning of GSICS research and other activities with complementary groups such as GRUAN, GNSS and WIGOS.</a:t>
            </a:r>
          </a:p>
          <a:p>
            <a:r>
              <a:rPr lang="en-US" sz="2800" dirty="0"/>
              <a:t>Established capability to generate SOS report at NOAA.</a:t>
            </a:r>
          </a:p>
          <a:p>
            <a:pPr marL="0" indent="0">
              <a:buNone/>
            </a:pPr>
            <a:r>
              <a:rPr lang="en-US" sz="2800" dirty="0"/>
              <a:t>                 </a:t>
            </a:r>
          </a:p>
          <a:p>
            <a:pPr marL="0" indent="0">
              <a:buNone/>
            </a:pPr>
            <a:endParaRPr lang="en-US" sz="2800" dirty="0"/>
          </a:p>
        </p:txBody>
      </p:sp>
      <p:sp>
        <p:nvSpPr>
          <p:cNvPr id="4" name="TextBox 3">
            <a:extLst>
              <a:ext uri="{FF2B5EF4-FFF2-40B4-BE49-F238E27FC236}">
                <a16:creationId xmlns:a16="http://schemas.microsoft.com/office/drawing/2014/main" id="{F11CD118-7695-153E-E742-F26119AAE934}"/>
              </a:ext>
            </a:extLst>
          </p:cNvPr>
          <p:cNvSpPr txBox="1"/>
          <p:nvPr/>
        </p:nvSpPr>
        <p:spPr>
          <a:xfrm>
            <a:off x="2382716" y="5512777"/>
            <a:ext cx="4658648" cy="707886"/>
          </a:xfrm>
          <a:prstGeom prst="rect">
            <a:avLst/>
          </a:prstGeom>
          <a:noFill/>
        </p:spPr>
        <p:txBody>
          <a:bodyPr wrap="none" rtlCol="0">
            <a:spAutoFit/>
          </a:bodyPr>
          <a:lstStyle/>
          <a:p>
            <a:r>
              <a:rPr lang="en-US" sz="2000" dirty="0">
                <a:solidFill>
                  <a:schemeClr val="tx1"/>
                </a:solidFill>
                <a:latin typeface="Arial" panose="020B0604020202020204" pitchFamily="34" charset="0"/>
                <a:cs typeface="Arial" panose="020B0604020202020204" pitchFamily="34" charset="0"/>
              </a:rPr>
              <a:t>Suggestions, Feedback are welcome</a:t>
            </a:r>
          </a:p>
          <a:p>
            <a:endParaRPr lang="en-US" sz="20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5058" y="2778826"/>
            <a:ext cx="5206835" cy="973776"/>
          </a:xfrm>
          <a:solidFill>
            <a:schemeClr val="accent3"/>
          </a:solidFill>
        </p:spPr>
        <p:txBody>
          <a:bodyPr/>
          <a:lstStyle/>
          <a:p>
            <a:pPr>
              <a:buNone/>
            </a:pPr>
            <a:r>
              <a:rPr lang="en-US" sz="4800" dirty="0">
                <a:solidFill>
                  <a:schemeClr val="bg1"/>
                </a:solidFill>
              </a:rPr>
              <a:t>        Thank You</a:t>
            </a:r>
          </a:p>
          <a:p>
            <a:pPr>
              <a:buNone/>
            </a:pP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581361" y="2173115"/>
            <a:ext cx="8915400" cy="1255885"/>
          </a:xfrm>
        </p:spPr>
        <p:txBody>
          <a:bodyPr/>
          <a:lstStyle/>
          <a:p>
            <a:pPr marL="0" indent="0">
              <a:buNone/>
            </a:pPr>
            <a:r>
              <a:rPr lang="en-US" sz="3200" dirty="0"/>
              <a:t>"The contents of this presentation are those of the authors and do not necessarily reflect any position of the US Government or the National Oceanic and Atmospheric Administration."</a:t>
            </a:r>
          </a:p>
        </p:txBody>
      </p:sp>
    </p:spTree>
    <p:extLst>
      <p:ext uri="{BB962C8B-B14F-4D97-AF65-F5344CB8AC3E}">
        <p14:creationId xmlns:p14="http://schemas.microsoft.com/office/powerpoint/2010/main" val="4142543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02381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666" y="130484"/>
            <a:ext cx="8915400" cy="849797"/>
          </a:xfrm>
          <a:solidFill>
            <a:srgbClr val="92D050"/>
          </a:solidFill>
          <a:ln>
            <a:solidFill>
              <a:schemeClr val="bg1"/>
            </a:solidFill>
          </a:ln>
          <a:scene3d>
            <a:camera prst="orthographicFront"/>
            <a:lightRig rig="threePt" dir="t"/>
          </a:scene3d>
          <a:sp3d>
            <a:bevelT/>
          </a:sp3d>
        </p:spPr>
        <p:txBody>
          <a:bodyPr/>
          <a:lstStyle/>
          <a:p>
            <a:r>
              <a:rPr lang="en-US" dirty="0">
                <a:solidFill>
                  <a:schemeClr val="bg1"/>
                </a:solidFill>
              </a:rPr>
              <a:t>GCC Action Status [2022]</a:t>
            </a:r>
          </a:p>
        </p:txBody>
      </p:sp>
      <p:sp>
        <p:nvSpPr>
          <p:cNvPr id="5" name="Rectangle 1"/>
          <p:cNvSpPr>
            <a:spLocks noChangeArrowheads="1"/>
          </p:cNvSpPr>
          <p:nvPr/>
        </p:nvSpPr>
        <p:spPr bwMode="auto">
          <a:xfrm>
            <a:off x="495301" y="178372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a:ln>
                  <a:noFill/>
                </a:ln>
                <a:solidFill>
                  <a:schemeClr val="tx1"/>
                </a:solidFill>
                <a:effectLst/>
                <a:latin typeface="Arial" panose="020B0604020202020204" pitchFamily="34" charset="0"/>
              </a:rPr>
            </a:br>
            <a:endParaRPr kumimoji="0" lang="en-US" altLang="en-US" sz="14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6087740D-4FAF-FBC9-04B6-F95A5E73E578}"/>
              </a:ext>
            </a:extLst>
          </p:cNvPr>
          <p:cNvGraphicFramePr>
            <a:graphicFrameLocks noGrp="1"/>
          </p:cNvGraphicFramePr>
          <p:nvPr>
            <p:extLst>
              <p:ext uri="{D42A27DB-BD31-4B8C-83A1-F6EECF244321}">
                <p14:modId xmlns:p14="http://schemas.microsoft.com/office/powerpoint/2010/main" val="3005182826"/>
              </p:ext>
            </p:extLst>
          </p:nvPr>
        </p:nvGraphicFramePr>
        <p:xfrm>
          <a:off x="495300" y="1503501"/>
          <a:ext cx="8915399" cy="1551421"/>
        </p:xfrm>
        <a:graphic>
          <a:graphicData uri="http://schemas.openxmlformats.org/drawingml/2006/table">
            <a:tbl>
              <a:tblPr/>
              <a:tblGrid>
                <a:gridCol w="1748489">
                  <a:extLst>
                    <a:ext uri="{9D8B030D-6E8A-4147-A177-3AD203B41FA5}">
                      <a16:colId xmlns:a16="http://schemas.microsoft.com/office/drawing/2014/main" val="2421440097"/>
                    </a:ext>
                  </a:extLst>
                </a:gridCol>
                <a:gridCol w="3898393">
                  <a:extLst>
                    <a:ext uri="{9D8B030D-6E8A-4147-A177-3AD203B41FA5}">
                      <a16:colId xmlns:a16="http://schemas.microsoft.com/office/drawing/2014/main" val="3337594978"/>
                    </a:ext>
                  </a:extLst>
                </a:gridCol>
                <a:gridCol w="2022763">
                  <a:extLst>
                    <a:ext uri="{9D8B030D-6E8A-4147-A177-3AD203B41FA5}">
                      <a16:colId xmlns:a16="http://schemas.microsoft.com/office/drawing/2014/main" val="2776351866"/>
                    </a:ext>
                  </a:extLst>
                </a:gridCol>
                <a:gridCol w="1245754">
                  <a:extLst>
                    <a:ext uri="{9D8B030D-6E8A-4147-A177-3AD203B41FA5}">
                      <a16:colId xmlns:a16="http://schemas.microsoft.com/office/drawing/2014/main" val="1508384646"/>
                    </a:ext>
                  </a:extLst>
                </a:gridCol>
              </a:tblGrid>
              <a:tr h="451676">
                <a:tc>
                  <a:txBody>
                    <a:bodyPr/>
                    <a:lstStyle/>
                    <a:p>
                      <a:pPr fontAlgn="t"/>
                      <a:r>
                        <a:rPr lang="en-US" sz="1100" dirty="0">
                          <a:effectLst/>
                        </a:rPr>
                        <a:t>A.GCC.20220318.1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100" dirty="0">
                          <a:effectLst/>
                        </a:rPr>
                        <a:t>GCC to edit an article on Notebooks, wiki and pages GSICS Tools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100" dirty="0">
                          <a:effectLst/>
                        </a:rPr>
                        <a:t>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100" dirty="0">
                          <a:effectLst/>
                        </a:rPr>
                        <a:t>Closed</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92D050"/>
                    </a:solidFill>
                  </a:tcPr>
                </a:tc>
                <a:extLst>
                  <a:ext uri="{0D108BD9-81ED-4DB2-BD59-A6C34878D82A}">
                    <a16:rowId xmlns:a16="http://schemas.microsoft.com/office/drawing/2014/main" val="2155658965"/>
                  </a:ext>
                </a:extLst>
              </a:tr>
              <a:tr h="374538">
                <a:tc>
                  <a:txBody>
                    <a:bodyPr/>
                    <a:lstStyle/>
                    <a:p>
                      <a:pPr fontAlgn="t"/>
                      <a:r>
                        <a:rPr lang="en-US" sz="1100">
                          <a:effectLst/>
                        </a:rPr>
                        <a:t>A.GDWG.20220316.3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EAEA"/>
                    </a:solidFill>
                  </a:tcPr>
                </a:tc>
                <a:tc>
                  <a:txBody>
                    <a:bodyPr/>
                    <a:lstStyle/>
                    <a:p>
                      <a:pPr fontAlgn="t"/>
                      <a:r>
                        <a:rPr lang="en-US" sz="1100" dirty="0">
                          <a:effectLst/>
                        </a:rPr>
                        <a:t>GDWG members to inform GCC about the latest membership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100">
                          <a:effectLst/>
                        </a:rPr>
                        <a:t>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100" dirty="0">
                          <a:effectLst/>
                        </a:rPr>
                        <a:t>Concurrent</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544249143"/>
                  </a:ext>
                </a:extLst>
              </a:tr>
              <a:tr h="725207">
                <a:tc>
                  <a:txBody>
                    <a:bodyPr/>
                    <a:lstStyle/>
                    <a:p>
                      <a:pPr fontAlgn="t"/>
                      <a:r>
                        <a:rPr lang="en-US" sz="1100">
                          <a:effectLst/>
                        </a:rPr>
                        <a:t>A.GVNIR.20220318.6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1F1F1"/>
                    </a:solidFill>
                  </a:tcPr>
                </a:tc>
                <a:tc>
                  <a:txBody>
                    <a:bodyPr/>
                    <a:lstStyle/>
                    <a:p>
                      <a:pPr fontAlgn="t"/>
                      <a:r>
                        <a:rPr lang="en-US" sz="1100" dirty="0">
                          <a:effectLst/>
                        </a:rPr>
                        <a:t>GRWG (Dave) to work with GCC lead a recommendation to EP of recommending TSIS-1 HSRS as a reference Solar spectrum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100" dirty="0">
                          <a:effectLst/>
                        </a:rPr>
                        <a:t>TSIS-1 recommended as reference solar spectrum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100" dirty="0">
                          <a:effectLst/>
                        </a:rPr>
                        <a:t>Closed  </a:t>
                      </a:r>
                    </a:p>
                  </a:txBody>
                  <a:tcPr marL="46679" marR="46679" marT="37343" marB="37343">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ACE99E"/>
                    </a:solidFill>
                  </a:tcPr>
                </a:tc>
                <a:extLst>
                  <a:ext uri="{0D108BD9-81ED-4DB2-BD59-A6C34878D82A}">
                    <a16:rowId xmlns:a16="http://schemas.microsoft.com/office/drawing/2014/main" val="3850606613"/>
                  </a:ext>
                </a:extLst>
              </a:tr>
            </a:tbl>
          </a:graphicData>
        </a:graphic>
      </p:graphicFrame>
      <p:graphicFrame>
        <p:nvGraphicFramePr>
          <p:cNvPr id="3" name="Table 2">
            <a:extLst>
              <a:ext uri="{FF2B5EF4-FFF2-40B4-BE49-F238E27FC236}">
                <a16:creationId xmlns:a16="http://schemas.microsoft.com/office/drawing/2014/main" id="{2F4A0ECF-7066-D6EC-531C-0168F36D6D9E}"/>
              </a:ext>
            </a:extLst>
          </p:cNvPr>
          <p:cNvGraphicFramePr>
            <a:graphicFrameLocks noGrp="1"/>
          </p:cNvGraphicFramePr>
          <p:nvPr/>
        </p:nvGraphicFramePr>
        <p:xfrm>
          <a:off x="495299" y="3554610"/>
          <a:ext cx="8915400" cy="3303390"/>
        </p:xfrm>
        <a:graphic>
          <a:graphicData uri="http://schemas.openxmlformats.org/drawingml/2006/table">
            <a:tbl>
              <a:tblPr/>
              <a:tblGrid>
                <a:gridCol w="1749137">
                  <a:extLst>
                    <a:ext uri="{9D8B030D-6E8A-4147-A177-3AD203B41FA5}">
                      <a16:colId xmlns:a16="http://schemas.microsoft.com/office/drawing/2014/main" val="417268045"/>
                    </a:ext>
                  </a:extLst>
                </a:gridCol>
                <a:gridCol w="3903605">
                  <a:extLst>
                    <a:ext uri="{9D8B030D-6E8A-4147-A177-3AD203B41FA5}">
                      <a16:colId xmlns:a16="http://schemas.microsoft.com/office/drawing/2014/main" val="2745308040"/>
                    </a:ext>
                  </a:extLst>
                </a:gridCol>
                <a:gridCol w="3262658">
                  <a:extLst>
                    <a:ext uri="{9D8B030D-6E8A-4147-A177-3AD203B41FA5}">
                      <a16:colId xmlns:a16="http://schemas.microsoft.com/office/drawing/2014/main" val="1428386706"/>
                    </a:ext>
                  </a:extLst>
                </a:gridCol>
              </a:tblGrid>
              <a:tr h="593108">
                <a:tc>
                  <a:txBody>
                    <a:bodyPr/>
                    <a:lstStyle/>
                    <a:p>
                      <a:pPr fontAlgn="t"/>
                      <a:r>
                        <a:rPr lang="en-US" sz="1050">
                          <a:effectLst/>
                        </a:rPr>
                        <a:t>A.GDWG.20230301.1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050" dirty="0">
                          <a:effectLst/>
                        </a:rPr>
                        <a:t>Manik Bali (NOAA) to add option in tracking tool to label actions as no longer relevant, and ensure a lead is clearly identified for each action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050" dirty="0">
                          <a:effectLst/>
                        </a:rPr>
                        <a:t>Closed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chemeClr val="accent3"/>
                    </a:solidFill>
                  </a:tcPr>
                </a:tc>
                <a:extLst>
                  <a:ext uri="{0D108BD9-81ED-4DB2-BD59-A6C34878D82A}">
                    <a16:rowId xmlns:a16="http://schemas.microsoft.com/office/drawing/2014/main" val="1664035530"/>
                  </a:ext>
                </a:extLst>
              </a:tr>
              <a:tr h="728247">
                <a:tc>
                  <a:txBody>
                    <a:bodyPr/>
                    <a:lstStyle/>
                    <a:p>
                      <a:pPr fontAlgn="t"/>
                      <a:r>
                        <a:rPr lang="en-US" sz="1050">
                          <a:effectLst/>
                        </a:rPr>
                        <a:t>A.GSW.20230615.1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050" dirty="0">
                          <a:effectLst/>
                        </a:rPr>
                        <a:t>Larry Flynn/Manik Bali will assemble background documentation on the GSICS processes and products (Wiki, introductory presentation, GSICS products catalogue etc.)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050" dirty="0">
                          <a:effectLst/>
                        </a:rPr>
                        <a:t>Closed [documents shared by Larry]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solidFill>
                  </a:tcPr>
                </a:tc>
                <a:extLst>
                  <a:ext uri="{0D108BD9-81ED-4DB2-BD59-A6C34878D82A}">
                    <a16:rowId xmlns:a16="http://schemas.microsoft.com/office/drawing/2014/main" val="1363971773"/>
                  </a:ext>
                </a:extLst>
              </a:tr>
              <a:tr h="762032">
                <a:tc>
                  <a:txBody>
                    <a:bodyPr/>
                    <a:lstStyle/>
                    <a:p>
                      <a:pPr fontAlgn="t"/>
                      <a:r>
                        <a:rPr lang="en-US" sz="1050">
                          <a:effectLst/>
                        </a:rPr>
                        <a:t>A.GWG.20230227.2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050">
                          <a:effectLst/>
                        </a:rPr>
                        <a:t>Manik Bali (NOAA) to consider the development of tool to interface GSICS Correction coefficients from GSICS Server with Satpy as external calibration coefficients.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050" dirty="0">
                          <a:effectLst/>
                        </a:rPr>
                        <a:t>Ongoing[ Implemented at UMD, converting to container]</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26022073"/>
                  </a:ext>
                </a:extLst>
              </a:tr>
              <a:tr h="829602">
                <a:tc>
                  <a:txBody>
                    <a:bodyPr/>
                    <a:lstStyle/>
                    <a:p>
                      <a:pPr fontAlgn="t"/>
                      <a:r>
                        <a:rPr lang="en-US" sz="1050">
                          <a:effectLst/>
                        </a:rPr>
                        <a:t>A.GWG.20230228.1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050">
                          <a:effectLst/>
                        </a:rPr>
                        <a:t>Manik Bali to engage with Copernicus climate archive experts (via Betsy Weatherhead) and NIST data librarians on strategies to provide users with guidance to access best GSICS products for their application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050" dirty="0">
                          <a:effectLst/>
                        </a:rPr>
                        <a:t> Ongoing [Met with Betsy, Lunar shared algorithm]</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3457090"/>
                  </a:ext>
                </a:extLst>
              </a:tr>
              <a:tr h="390401">
                <a:tc>
                  <a:txBody>
                    <a:bodyPr/>
                    <a:lstStyle/>
                    <a:p>
                      <a:pPr fontAlgn="t"/>
                      <a:r>
                        <a:rPr lang="en-US" sz="1050" dirty="0">
                          <a:effectLst/>
                        </a:rPr>
                        <a:t>R.GDWG.20230301.5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EAEAEA"/>
                    </a:solidFill>
                  </a:tcPr>
                </a:tc>
                <a:tc>
                  <a:txBody>
                    <a:bodyPr/>
                    <a:lstStyle/>
                    <a:p>
                      <a:pPr fontAlgn="t"/>
                      <a:r>
                        <a:rPr lang="en-US" sz="1050" dirty="0">
                          <a:effectLst/>
                        </a:rPr>
                        <a:t>Manik Work closely to develop to utilize OSCAR API for retrieving information of interest  </a:t>
                      </a:r>
                    </a:p>
                  </a:txBody>
                  <a:tcPr marL="16072" marR="16072" marT="12858" marB="128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r>
                        <a:rPr lang="en-US" sz="1050" dirty="0"/>
                        <a:t>           Ongoing[Met with </a:t>
                      </a:r>
                      <a:r>
                        <a:rPr lang="en-US" sz="1050" dirty="0" err="1"/>
                        <a:t>Heikki</a:t>
                      </a:r>
                      <a:r>
                        <a:rPr lang="en-US" sz="1050" dirty="0"/>
                        <a:t> Shared experience]</a:t>
                      </a:r>
                    </a:p>
                  </a:txBody>
                  <a:tcPr marL="15429" marR="15429" marT="7715" marB="7715">
                    <a:lnL w="9525" cap="flat" cmpd="sng" algn="ctr">
                      <a:solidFill>
                        <a:srgbClr val="C5DBEC"/>
                      </a:solidFill>
                      <a:prstDash val="solid"/>
                      <a:round/>
                      <a:headEnd type="none" w="med" len="med"/>
                      <a:tailEnd type="none" w="med" len="med"/>
                    </a:lnL>
                    <a:lnT w="9525" cap="flat" cmpd="sng" algn="ctr">
                      <a:solidFill>
                        <a:srgbClr val="111111"/>
                      </a:solidFill>
                      <a:prstDash val="solid"/>
                      <a:round/>
                      <a:headEnd type="none" w="med" len="med"/>
                      <a:tailEnd type="none" w="med" len="med"/>
                    </a:lnT>
                    <a:solidFill>
                      <a:schemeClr val="bg2">
                        <a:lumMod val="75000"/>
                      </a:schemeClr>
                    </a:solidFill>
                  </a:tcPr>
                </a:tc>
                <a:extLst>
                  <a:ext uri="{0D108BD9-81ED-4DB2-BD59-A6C34878D82A}">
                    <a16:rowId xmlns:a16="http://schemas.microsoft.com/office/drawing/2014/main" val="3454730829"/>
                  </a:ext>
                </a:extLst>
              </a:tr>
            </a:tbl>
          </a:graphicData>
        </a:graphic>
      </p:graphicFrame>
      <p:sp>
        <p:nvSpPr>
          <p:cNvPr id="6" name="TextBox 5">
            <a:extLst>
              <a:ext uri="{FF2B5EF4-FFF2-40B4-BE49-F238E27FC236}">
                <a16:creationId xmlns:a16="http://schemas.microsoft.com/office/drawing/2014/main" id="{74822D4C-966C-825A-9F22-9AA4BEB5C0AA}"/>
              </a:ext>
            </a:extLst>
          </p:cNvPr>
          <p:cNvSpPr txBox="1"/>
          <p:nvPr/>
        </p:nvSpPr>
        <p:spPr>
          <a:xfrm>
            <a:off x="402935" y="3235111"/>
            <a:ext cx="1666546" cy="276999"/>
          </a:xfrm>
          <a:prstGeom prst="rect">
            <a:avLst/>
          </a:prstGeom>
          <a:noFill/>
        </p:spPr>
        <p:txBody>
          <a:bodyPr wrap="none" rtlCol="0">
            <a:spAutoFit/>
          </a:bodyPr>
          <a:lstStyle/>
          <a:p>
            <a:r>
              <a:rPr lang="en-US" sz="1200" dirty="0">
                <a:solidFill>
                  <a:schemeClr val="tx1"/>
                </a:solidFill>
                <a:latin typeface="Arial" panose="020B0604020202020204" pitchFamily="34" charset="0"/>
                <a:cs typeface="Arial" panose="020B0604020202020204" pitchFamily="34" charset="0"/>
              </a:rPr>
              <a:t>New Actions in 2023</a:t>
            </a:r>
          </a:p>
        </p:txBody>
      </p:sp>
      <p:sp>
        <p:nvSpPr>
          <p:cNvPr id="7" name="TextBox 6">
            <a:extLst>
              <a:ext uri="{FF2B5EF4-FFF2-40B4-BE49-F238E27FC236}">
                <a16:creationId xmlns:a16="http://schemas.microsoft.com/office/drawing/2014/main" id="{3FAA2E0C-FA77-E404-7774-90C50FE0EC9D}"/>
              </a:ext>
            </a:extLst>
          </p:cNvPr>
          <p:cNvSpPr txBox="1"/>
          <p:nvPr/>
        </p:nvSpPr>
        <p:spPr>
          <a:xfrm>
            <a:off x="402935" y="1226502"/>
            <a:ext cx="2357440" cy="276999"/>
          </a:xfrm>
          <a:prstGeom prst="rect">
            <a:avLst/>
          </a:prstGeom>
          <a:noFill/>
        </p:spPr>
        <p:txBody>
          <a:bodyPr wrap="none" rtlCol="0">
            <a:spAutoFit/>
          </a:bodyPr>
          <a:lstStyle/>
          <a:p>
            <a:r>
              <a:rPr lang="en-US" sz="1200" dirty="0">
                <a:solidFill>
                  <a:schemeClr val="tx1"/>
                </a:solidFill>
                <a:latin typeface="Arial" panose="020B0604020202020204" pitchFamily="34" charset="0"/>
                <a:cs typeface="Arial" panose="020B0604020202020204" pitchFamily="34" charset="0"/>
              </a:rPr>
              <a:t>Status of Actions in Past Year</a:t>
            </a:r>
          </a:p>
        </p:txBody>
      </p:sp>
    </p:spTree>
    <p:extLst>
      <p:ext uri="{BB962C8B-B14F-4D97-AF65-F5344CB8AC3E}">
        <p14:creationId xmlns:p14="http://schemas.microsoft.com/office/powerpoint/2010/main" val="303976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88" y="359607"/>
            <a:ext cx="3978234" cy="568511"/>
          </a:xfrm>
        </p:spPr>
        <p:txBody>
          <a:bodyPr/>
          <a:lstStyle/>
          <a:p>
            <a:pPr algn="l"/>
            <a:r>
              <a:rPr lang="en-US" sz="3600" dirty="0"/>
              <a:t>Outline</a:t>
            </a:r>
          </a:p>
        </p:txBody>
      </p:sp>
      <p:sp>
        <p:nvSpPr>
          <p:cNvPr id="3" name="Content Placeholder 2"/>
          <p:cNvSpPr>
            <a:spLocks noGrp="1"/>
          </p:cNvSpPr>
          <p:nvPr>
            <p:ph idx="1"/>
          </p:nvPr>
        </p:nvSpPr>
        <p:spPr>
          <a:xfrm>
            <a:off x="1257490" y="1231392"/>
            <a:ext cx="7520750" cy="5315712"/>
          </a:xfrm>
        </p:spPr>
        <p:txBody>
          <a:bodyPr/>
          <a:lstStyle/>
          <a:p>
            <a:pPr>
              <a:spcBef>
                <a:spcPts val="0"/>
              </a:spcBef>
            </a:pPr>
            <a:r>
              <a:rPr lang="en-US" sz="2600" dirty="0"/>
              <a:t>Introduction</a:t>
            </a:r>
          </a:p>
          <a:p>
            <a:pPr>
              <a:spcBef>
                <a:spcPts val="0"/>
              </a:spcBef>
            </a:pPr>
            <a:r>
              <a:rPr lang="en-US" sz="2600" dirty="0"/>
              <a:t>GCC Activities</a:t>
            </a:r>
          </a:p>
          <a:p>
            <a:pPr lvl="1">
              <a:spcBef>
                <a:spcPts val="0"/>
              </a:spcBef>
              <a:buFont typeface="Wingdings" pitchFamily="2" charset="2"/>
              <a:buChar char="§"/>
            </a:pPr>
            <a:r>
              <a:rPr lang="en-US" sz="2600" dirty="0">
                <a:solidFill>
                  <a:srgbClr val="00B050"/>
                </a:solidFill>
              </a:rPr>
              <a:t>Global participation in GSICS activities</a:t>
            </a:r>
          </a:p>
          <a:p>
            <a:pPr lvl="1">
              <a:spcBef>
                <a:spcPts val="0"/>
              </a:spcBef>
              <a:buFont typeface="Wingdings" pitchFamily="2" charset="2"/>
              <a:buChar char="§"/>
            </a:pPr>
            <a:r>
              <a:rPr lang="en-US" sz="2600" dirty="0">
                <a:solidFill>
                  <a:srgbClr val="00B050"/>
                </a:solidFill>
              </a:rPr>
              <a:t>GSICS Quarterly Newsletter</a:t>
            </a:r>
          </a:p>
          <a:p>
            <a:pPr lvl="1">
              <a:spcBef>
                <a:spcPts val="0"/>
              </a:spcBef>
              <a:buFont typeface="Wingdings" pitchFamily="2" charset="2"/>
              <a:buChar char="§"/>
            </a:pPr>
            <a:r>
              <a:rPr lang="en-US" sz="2600" dirty="0">
                <a:solidFill>
                  <a:srgbClr val="00B050"/>
                </a:solidFill>
              </a:rPr>
              <a:t>Meeting Support</a:t>
            </a:r>
          </a:p>
          <a:p>
            <a:pPr>
              <a:spcBef>
                <a:spcPts val="0"/>
              </a:spcBef>
            </a:pPr>
            <a:r>
              <a:rPr lang="en-US" sz="2600" dirty="0">
                <a:solidFill>
                  <a:srgbClr val="000000"/>
                </a:solidFill>
              </a:rPr>
              <a:t>GSICS Product Status</a:t>
            </a:r>
          </a:p>
          <a:p>
            <a:pPr lvl="1">
              <a:spcBef>
                <a:spcPts val="0"/>
              </a:spcBef>
              <a:buFont typeface="Wingdings" panose="05000000000000000000" pitchFamily="2" charset="2"/>
              <a:buChar char="§"/>
            </a:pPr>
            <a:r>
              <a:rPr lang="en-US" sz="2600" dirty="0">
                <a:solidFill>
                  <a:srgbClr val="009900"/>
                </a:solidFill>
              </a:rPr>
              <a:t>New products accepted in past year</a:t>
            </a:r>
          </a:p>
          <a:p>
            <a:pPr>
              <a:spcBef>
                <a:spcPts val="0"/>
              </a:spcBef>
            </a:pPr>
            <a:r>
              <a:rPr lang="en-US" sz="2600" dirty="0">
                <a:solidFill>
                  <a:srgbClr val="000000"/>
                </a:solidFill>
              </a:rPr>
              <a:t>GSICS Action Tracker</a:t>
            </a:r>
          </a:p>
          <a:p>
            <a:pPr>
              <a:spcBef>
                <a:spcPts val="0"/>
              </a:spcBef>
            </a:pPr>
            <a:r>
              <a:rPr lang="en-US" sz="2600" dirty="0">
                <a:solidFill>
                  <a:srgbClr val="000000"/>
                </a:solidFill>
              </a:rPr>
              <a:t>GSICS Notebooks</a:t>
            </a:r>
          </a:p>
          <a:p>
            <a:pPr>
              <a:spcBef>
                <a:spcPts val="0"/>
              </a:spcBef>
            </a:pPr>
            <a:r>
              <a:rPr lang="en-US" sz="2600" dirty="0">
                <a:solidFill>
                  <a:srgbClr val="000000"/>
                </a:solidFill>
              </a:rPr>
              <a:t>GSICS Product Status System</a:t>
            </a:r>
          </a:p>
          <a:p>
            <a:pPr>
              <a:spcBef>
                <a:spcPts val="0"/>
              </a:spcBef>
            </a:pPr>
            <a:r>
              <a:rPr lang="en-US" sz="2600" dirty="0">
                <a:solidFill>
                  <a:srgbClr val="000000"/>
                </a:solidFill>
              </a:rPr>
              <a:t>Guidance </a:t>
            </a:r>
            <a:r>
              <a:rPr lang="en-US" sz="2600">
                <a:solidFill>
                  <a:srgbClr val="000000"/>
                </a:solidFill>
              </a:rPr>
              <a:t>from Executive Panel</a:t>
            </a:r>
            <a:endParaRPr lang="en-US" sz="2600" dirty="0">
              <a:solidFill>
                <a:srgbClr val="000000"/>
              </a:solidFill>
            </a:endParaRPr>
          </a:p>
          <a:p>
            <a:pPr>
              <a:spcBef>
                <a:spcPts val="0"/>
              </a:spcBef>
            </a:pPr>
            <a:r>
              <a:rPr lang="en-US" sz="2600" dirty="0">
                <a:solidFill>
                  <a:srgbClr val="000000"/>
                </a:solidFill>
              </a:rPr>
              <a:t>Near Term Goals</a:t>
            </a:r>
          </a:p>
          <a:p>
            <a:pPr>
              <a:spcBef>
                <a:spcPts val="0"/>
              </a:spcBef>
            </a:pPr>
            <a:r>
              <a:rPr lang="en-US" sz="2600" dirty="0">
                <a:solidFill>
                  <a:srgbClr val="000000"/>
                </a:solidFill>
              </a:rPr>
              <a:t>Summary</a:t>
            </a:r>
          </a:p>
          <a:p>
            <a:pPr lvl="1"/>
            <a:endParaRPr lang="en-US" sz="2600" i="1" dirty="0">
              <a:solidFill>
                <a:srgbClr val="000000"/>
              </a:solidFill>
            </a:endParaRPr>
          </a:p>
          <a:p>
            <a:pPr marL="514350" indent="-457200">
              <a:buNone/>
            </a:pPr>
            <a:endParaRPr lang="en-US" sz="2600" i="1" dirty="0">
              <a:solidFill>
                <a:srgbClr val="000000"/>
              </a:solidFill>
            </a:endParaRPr>
          </a:p>
          <a:p>
            <a:pPr lvl="1"/>
            <a:endParaRPr lang="en-US"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GCC Activities – Participation in GSICS Activities</a:t>
            </a:r>
          </a:p>
        </p:txBody>
      </p:sp>
      <p:sp>
        <p:nvSpPr>
          <p:cNvPr id="5" name="TextBox 4"/>
          <p:cNvSpPr txBox="1"/>
          <p:nvPr/>
        </p:nvSpPr>
        <p:spPr>
          <a:xfrm>
            <a:off x="2470317" y="6006225"/>
            <a:ext cx="5876647" cy="369332"/>
          </a:xfrm>
          <a:prstGeom prst="rect">
            <a:avLst/>
          </a:prstGeom>
          <a:noFill/>
        </p:spPr>
        <p:txBody>
          <a:bodyPr wrap="square" rtlCol="0">
            <a:spAutoFit/>
          </a:bodyPr>
          <a:lstStyle/>
          <a:p>
            <a:r>
              <a:rPr lang="en-US" sz="1800" dirty="0">
                <a:solidFill>
                  <a:schemeClr val="tx1"/>
                </a:solidFill>
              </a:rPr>
              <a:t>Interest in GSICS activities continues to grow</a:t>
            </a:r>
          </a:p>
        </p:txBody>
      </p:sp>
      <p:graphicFrame>
        <p:nvGraphicFramePr>
          <p:cNvPr id="8" name="Chart 7">
            <a:extLst>
              <a:ext uri="{FF2B5EF4-FFF2-40B4-BE49-F238E27FC236}">
                <a16:creationId xmlns:a16="http://schemas.microsoft.com/office/drawing/2014/main" id="{CD6C014B-67E3-42B5-9791-56100798CB02}"/>
              </a:ext>
            </a:extLst>
          </p:cNvPr>
          <p:cNvGraphicFramePr>
            <a:graphicFrameLocks/>
          </p:cNvGraphicFramePr>
          <p:nvPr>
            <p:extLst>
              <p:ext uri="{D42A27DB-BD31-4B8C-83A1-F6EECF244321}">
                <p14:modId xmlns:p14="http://schemas.microsoft.com/office/powerpoint/2010/main" val="1378732324"/>
              </p:ext>
            </p:extLst>
          </p:nvPr>
        </p:nvGraphicFramePr>
        <p:xfrm>
          <a:off x="1354016" y="1228725"/>
          <a:ext cx="7359162" cy="468849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13" y="348310"/>
            <a:ext cx="7160395" cy="440838"/>
          </a:xfrm>
        </p:spPr>
        <p:txBody>
          <a:bodyPr/>
          <a:lstStyle/>
          <a:p>
            <a:pPr algn="l"/>
            <a:r>
              <a:rPr lang="en-US" b="1" dirty="0"/>
              <a:t>GSICS Activities-GSICS Newsletter</a:t>
            </a:r>
          </a:p>
        </p:txBody>
      </p:sp>
      <p:sp>
        <p:nvSpPr>
          <p:cNvPr id="3" name="Content Placeholder 2"/>
          <p:cNvSpPr>
            <a:spLocks noGrp="1"/>
          </p:cNvSpPr>
          <p:nvPr>
            <p:ph idx="1"/>
          </p:nvPr>
        </p:nvSpPr>
        <p:spPr>
          <a:xfrm>
            <a:off x="0" y="1246742"/>
            <a:ext cx="7451423" cy="1718027"/>
          </a:xfrm>
        </p:spPr>
        <p:txBody>
          <a:bodyPr>
            <a:normAutofit fontScale="85000" lnSpcReduction="10000"/>
          </a:bodyPr>
          <a:lstStyle/>
          <a:p>
            <a:pPr>
              <a:buNone/>
            </a:pPr>
            <a:r>
              <a:rPr lang="en-US" sz="1463" dirty="0"/>
              <a:t>Each year we publish four Issues of the GSICS Newsletter. For the last year, the issues contained:</a:t>
            </a:r>
          </a:p>
          <a:p>
            <a:pPr lvl="1">
              <a:buFont typeface="Wingdings" pitchFamily="2" charset="2"/>
              <a:buChar char="§"/>
            </a:pPr>
            <a:r>
              <a:rPr lang="en-US" dirty="0">
                <a:solidFill>
                  <a:srgbClr val="009900"/>
                </a:solidFill>
              </a:rPr>
              <a:t>21 Research Articles and Eight Topics of News to which </a:t>
            </a:r>
            <a:r>
              <a:rPr lang="en-US" dirty="0">
                <a:solidFill>
                  <a:srgbClr val="009900"/>
                </a:solidFill>
                <a:sym typeface="Wingdings" pitchFamily="2" charset="2"/>
              </a:rPr>
              <a:t> </a:t>
            </a:r>
          </a:p>
          <a:p>
            <a:pPr lvl="1">
              <a:buFont typeface="Wingdings" pitchFamily="2" charset="2"/>
              <a:buChar char="§"/>
            </a:pPr>
            <a:r>
              <a:rPr lang="en-US" dirty="0">
                <a:solidFill>
                  <a:srgbClr val="009900"/>
                </a:solidFill>
                <a:sym typeface="Wingdings" pitchFamily="2" charset="2"/>
              </a:rPr>
              <a:t>Approximately 120 Scientists contributed as Authors &amp; Co-Authors.</a:t>
            </a:r>
          </a:p>
          <a:p>
            <a:pPr lvl="1">
              <a:buFont typeface="Wingdings" pitchFamily="2" charset="2"/>
              <a:buChar char="§"/>
            </a:pPr>
            <a:r>
              <a:rPr lang="en-US" dirty="0">
                <a:solidFill>
                  <a:srgbClr val="009900"/>
                </a:solidFill>
                <a:sym typeface="Wingdings" pitchFamily="2" charset="2"/>
              </a:rPr>
              <a:t>Special Issue on Chinese remote sensing satellites</a:t>
            </a:r>
          </a:p>
          <a:p>
            <a:pPr lvl="1">
              <a:buFont typeface="Wingdings" pitchFamily="2" charset="2"/>
              <a:buChar char="§"/>
            </a:pPr>
            <a:r>
              <a:rPr lang="en-US" dirty="0">
                <a:solidFill>
                  <a:srgbClr val="009900"/>
                </a:solidFill>
                <a:sym typeface="Wingdings" pitchFamily="2" charset="2"/>
              </a:rPr>
              <a:t>Upcoming issues: Ideas welcome [ Special issues, Lunar, SW, UV]</a:t>
            </a:r>
            <a:endParaRPr lang="en-US" sz="1463" dirty="0">
              <a:solidFill>
                <a:srgbClr val="009900"/>
              </a:solidFill>
              <a:sym typeface="Wingdings" pitchFamily="2" charset="2"/>
            </a:endParaRPr>
          </a:p>
          <a:p>
            <a:pPr marL="0" indent="0">
              <a:buNone/>
            </a:pPr>
            <a:r>
              <a:rPr lang="en-US" sz="1625" dirty="0">
                <a:hlinkClick r:id="rId3"/>
              </a:rPr>
              <a:t> https://www.star.nesdis.noaa.gov/smcd/GCC/newsletters.php</a:t>
            </a:r>
            <a:endParaRPr lang="en-US" sz="1625" dirty="0">
              <a:sym typeface="Wingdings" pitchFamily="2" charset="2"/>
            </a:endParaRPr>
          </a:p>
          <a:p>
            <a:endParaRPr lang="en-US" sz="1463" dirty="0"/>
          </a:p>
          <a:p>
            <a:endParaRPr lang="en-US" sz="1463" dirty="0"/>
          </a:p>
        </p:txBody>
      </p:sp>
      <p:pic>
        <p:nvPicPr>
          <p:cNvPr id="5" name="Picture 4">
            <a:extLst>
              <a:ext uri="{FF2B5EF4-FFF2-40B4-BE49-F238E27FC236}">
                <a16:creationId xmlns:a16="http://schemas.microsoft.com/office/drawing/2014/main" id="{EDC30CA1-312C-3384-F77C-FF515C2C13FB}"/>
              </a:ext>
            </a:extLst>
          </p:cNvPr>
          <p:cNvPicPr>
            <a:picLocks noChangeAspect="1"/>
          </p:cNvPicPr>
          <p:nvPr/>
        </p:nvPicPr>
        <p:blipFill>
          <a:blip r:embed="rId4"/>
          <a:stretch>
            <a:fillRect/>
          </a:stretch>
        </p:blipFill>
        <p:spPr>
          <a:xfrm>
            <a:off x="7366194" y="3428658"/>
            <a:ext cx="2167509" cy="2635088"/>
          </a:xfrm>
          <a:prstGeom prst="rect">
            <a:avLst/>
          </a:prstGeom>
        </p:spPr>
      </p:pic>
      <p:pic>
        <p:nvPicPr>
          <p:cNvPr id="9" name="Picture 8">
            <a:extLst>
              <a:ext uri="{FF2B5EF4-FFF2-40B4-BE49-F238E27FC236}">
                <a16:creationId xmlns:a16="http://schemas.microsoft.com/office/drawing/2014/main" id="{8496A318-4FE8-A101-F672-E8F7BB21921B}"/>
              </a:ext>
            </a:extLst>
          </p:cNvPr>
          <p:cNvPicPr>
            <a:picLocks noChangeAspect="1"/>
          </p:cNvPicPr>
          <p:nvPr/>
        </p:nvPicPr>
        <p:blipFill>
          <a:blip r:embed="rId5"/>
          <a:stretch>
            <a:fillRect/>
          </a:stretch>
        </p:blipFill>
        <p:spPr>
          <a:xfrm>
            <a:off x="4988866" y="3429000"/>
            <a:ext cx="2055129" cy="2639852"/>
          </a:xfrm>
          <a:prstGeom prst="rect">
            <a:avLst/>
          </a:prstGeom>
        </p:spPr>
      </p:pic>
      <p:pic>
        <p:nvPicPr>
          <p:cNvPr id="12" name="Picture 11">
            <a:extLst>
              <a:ext uri="{FF2B5EF4-FFF2-40B4-BE49-F238E27FC236}">
                <a16:creationId xmlns:a16="http://schemas.microsoft.com/office/drawing/2014/main" id="{EF1A6946-7CD8-B55F-A0C8-6A5556B99AFE}"/>
              </a:ext>
            </a:extLst>
          </p:cNvPr>
          <p:cNvPicPr>
            <a:picLocks noChangeAspect="1"/>
          </p:cNvPicPr>
          <p:nvPr/>
        </p:nvPicPr>
        <p:blipFill>
          <a:blip r:embed="rId6"/>
          <a:stretch>
            <a:fillRect/>
          </a:stretch>
        </p:blipFill>
        <p:spPr>
          <a:xfrm>
            <a:off x="2630391" y="3376648"/>
            <a:ext cx="2167510" cy="2685924"/>
          </a:xfrm>
          <a:prstGeom prst="rect">
            <a:avLst/>
          </a:prstGeom>
        </p:spPr>
      </p:pic>
      <p:pic>
        <p:nvPicPr>
          <p:cNvPr id="15" name="Picture 14">
            <a:extLst>
              <a:ext uri="{FF2B5EF4-FFF2-40B4-BE49-F238E27FC236}">
                <a16:creationId xmlns:a16="http://schemas.microsoft.com/office/drawing/2014/main" id="{B0613BA5-5161-5B79-E1C2-E589359D9A40}"/>
              </a:ext>
            </a:extLst>
          </p:cNvPr>
          <p:cNvPicPr>
            <a:picLocks noChangeAspect="1"/>
          </p:cNvPicPr>
          <p:nvPr/>
        </p:nvPicPr>
        <p:blipFill>
          <a:blip r:embed="rId7"/>
          <a:stretch>
            <a:fillRect/>
          </a:stretch>
        </p:blipFill>
        <p:spPr>
          <a:xfrm>
            <a:off x="5732" y="3382929"/>
            <a:ext cx="2302462" cy="2673361"/>
          </a:xfrm>
          <a:prstGeom prst="rect">
            <a:avLst/>
          </a:prstGeom>
        </p:spPr>
      </p:pic>
      <p:sp>
        <p:nvSpPr>
          <p:cNvPr id="4" name="TextBox 3">
            <a:extLst>
              <a:ext uri="{FF2B5EF4-FFF2-40B4-BE49-F238E27FC236}">
                <a16:creationId xmlns:a16="http://schemas.microsoft.com/office/drawing/2014/main" id="{A19D8C68-0889-ECEF-7F0D-08ECE1B65B83}"/>
              </a:ext>
            </a:extLst>
          </p:cNvPr>
          <p:cNvSpPr txBox="1"/>
          <p:nvPr/>
        </p:nvSpPr>
        <p:spPr>
          <a:xfrm>
            <a:off x="7284068" y="1246742"/>
            <a:ext cx="2616200" cy="2092881"/>
          </a:xfrm>
          <a:prstGeom prst="rect">
            <a:avLst/>
          </a:prstGeom>
          <a:solidFill>
            <a:schemeClr val="bg1"/>
          </a:solidFill>
          <a:ln>
            <a:solidFill>
              <a:schemeClr val="accent1"/>
            </a:solidFill>
          </a:ln>
        </p:spPr>
        <p:txBody>
          <a:bodyPr wrap="square" rtlCol="0">
            <a:spAutoFit/>
          </a:bodyPr>
          <a:lstStyle/>
          <a:p>
            <a:r>
              <a:rPr lang="en-US" sz="1000" dirty="0">
                <a:solidFill>
                  <a:srgbClr val="3333FF"/>
                </a:solidFill>
              </a:rPr>
              <a:t>GSICS Newsletter Editorial Board </a:t>
            </a:r>
            <a:endParaRPr lang="en-US" sz="1000" b="0" dirty="0">
              <a:solidFill>
                <a:srgbClr val="3333FF"/>
              </a:solidFill>
            </a:endParaRPr>
          </a:p>
          <a:p>
            <a:r>
              <a:rPr lang="en-US" sz="1000" b="0" dirty="0">
                <a:solidFill>
                  <a:srgbClr val="3333FF"/>
                </a:solidFill>
              </a:rPr>
              <a:t>Manik Bali, Editor </a:t>
            </a:r>
          </a:p>
          <a:p>
            <a:r>
              <a:rPr lang="en-US" sz="1000" b="0" dirty="0">
                <a:solidFill>
                  <a:srgbClr val="3333FF"/>
                </a:solidFill>
              </a:rPr>
              <a:t>Lawrence E. Flynn, Reviewer </a:t>
            </a:r>
          </a:p>
          <a:p>
            <a:r>
              <a:rPr lang="en-US" sz="1000" b="0" dirty="0">
                <a:solidFill>
                  <a:srgbClr val="3333FF"/>
                </a:solidFill>
              </a:rPr>
              <a:t>Lori K. Brown, Tech Support </a:t>
            </a:r>
          </a:p>
          <a:p>
            <a:r>
              <a:rPr lang="en-US" sz="1000" b="0" dirty="0" err="1">
                <a:solidFill>
                  <a:srgbClr val="3333FF"/>
                </a:solidFill>
              </a:rPr>
              <a:t>Fangfang</a:t>
            </a:r>
            <a:r>
              <a:rPr lang="en-US" sz="1000" b="0" dirty="0">
                <a:solidFill>
                  <a:srgbClr val="3333FF"/>
                </a:solidFill>
              </a:rPr>
              <a:t> Yu, US Correspondent. </a:t>
            </a:r>
          </a:p>
          <a:p>
            <a:r>
              <a:rPr lang="en-US" sz="1000" b="0" dirty="0">
                <a:solidFill>
                  <a:srgbClr val="3333FF"/>
                </a:solidFill>
              </a:rPr>
              <a:t>Tim </a:t>
            </a:r>
            <a:r>
              <a:rPr lang="en-US" sz="1000" b="0" dirty="0" err="1">
                <a:solidFill>
                  <a:srgbClr val="3333FF"/>
                </a:solidFill>
              </a:rPr>
              <a:t>Hewison</a:t>
            </a:r>
            <a:r>
              <a:rPr lang="en-US" sz="1000" b="0" dirty="0">
                <a:solidFill>
                  <a:srgbClr val="3333FF"/>
                </a:solidFill>
              </a:rPr>
              <a:t>, European Correspondent </a:t>
            </a:r>
          </a:p>
          <a:p>
            <a:r>
              <a:rPr lang="en-US" sz="1000" b="0" dirty="0">
                <a:solidFill>
                  <a:srgbClr val="3333FF"/>
                </a:solidFill>
              </a:rPr>
              <a:t>Yuan Li, Asian Correspondent</a:t>
            </a:r>
          </a:p>
          <a:p>
            <a:endParaRPr lang="en-US" sz="1000" b="0" dirty="0">
              <a:solidFill>
                <a:srgbClr val="3333FF"/>
              </a:solidFill>
            </a:endParaRPr>
          </a:p>
          <a:p>
            <a:r>
              <a:rPr lang="en-US" sz="1000" dirty="0">
                <a:solidFill>
                  <a:srgbClr val="3333FF"/>
                </a:solidFill>
              </a:rPr>
              <a:t>Reviewers in the past year</a:t>
            </a:r>
          </a:p>
          <a:p>
            <a:r>
              <a:rPr lang="en-US" sz="1000" b="0" dirty="0">
                <a:solidFill>
                  <a:srgbClr val="3333FF"/>
                </a:solidFill>
              </a:rPr>
              <a:t>Lawrence E. Flynn, NOAA</a:t>
            </a:r>
          </a:p>
          <a:p>
            <a:r>
              <a:rPr lang="en-US" sz="1000" b="0" dirty="0">
                <a:solidFill>
                  <a:srgbClr val="3333FF"/>
                </a:solidFill>
              </a:rPr>
              <a:t>Tim </a:t>
            </a:r>
            <a:r>
              <a:rPr lang="en-US" sz="1000" b="0" dirty="0" err="1">
                <a:solidFill>
                  <a:srgbClr val="3333FF"/>
                </a:solidFill>
              </a:rPr>
              <a:t>Hewison</a:t>
            </a:r>
            <a:r>
              <a:rPr lang="en-US" sz="1000" b="0" dirty="0">
                <a:solidFill>
                  <a:srgbClr val="3333FF"/>
                </a:solidFill>
              </a:rPr>
              <a:t>, EUMETSAT</a:t>
            </a:r>
          </a:p>
          <a:p>
            <a:r>
              <a:rPr lang="en-US" sz="1000" b="0" dirty="0">
                <a:solidFill>
                  <a:srgbClr val="3333FF"/>
                </a:solidFill>
              </a:rPr>
              <a:t>Sri </a:t>
            </a:r>
            <a:r>
              <a:rPr lang="en-US" sz="1000" b="0" dirty="0" err="1">
                <a:solidFill>
                  <a:srgbClr val="3333FF"/>
                </a:solidFill>
              </a:rPr>
              <a:t>Harshara</a:t>
            </a:r>
            <a:r>
              <a:rPr lang="en-US" sz="1000" b="0" dirty="0">
                <a:solidFill>
                  <a:srgbClr val="3333FF"/>
                </a:solidFill>
              </a:rPr>
              <a:t> </a:t>
            </a:r>
            <a:r>
              <a:rPr lang="en-US" sz="1000" b="0" dirty="0" err="1">
                <a:solidFill>
                  <a:srgbClr val="3333FF"/>
                </a:solidFill>
              </a:rPr>
              <a:t>Madhavan</a:t>
            </a:r>
            <a:r>
              <a:rPr lang="en-US" sz="1000" b="0" dirty="0">
                <a:solidFill>
                  <a:srgbClr val="3333FF"/>
                </a:solidFill>
              </a:rPr>
              <a:t>, SSAI/NASA</a:t>
            </a:r>
          </a:p>
          <a:p>
            <a:r>
              <a:rPr lang="en-US" sz="1000" b="0" dirty="0">
                <a:solidFill>
                  <a:srgbClr val="3333FF"/>
                </a:solidFill>
              </a:rPr>
              <a:t>Cheng-Zi Zou, NOAA</a:t>
            </a:r>
          </a:p>
        </p:txBody>
      </p:sp>
      <p:sp>
        <p:nvSpPr>
          <p:cNvPr id="6" name="TextBox 5">
            <a:extLst>
              <a:ext uri="{FF2B5EF4-FFF2-40B4-BE49-F238E27FC236}">
                <a16:creationId xmlns:a16="http://schemas.microsoft.com/office/drawing/2014/main" id="{069E151F-13AF-2F13-657D-5D366B4D8B51}"/>
              </a:ext>
            </a:extLst>
          </p:cNvPr>
          <p:cNvSpPr txBox="1"/>
          <p:nvPr/>
        </p:nvSpPr>
        <p:spPr>
          <a:xfrm>
            <a:off x="2308194" y="6232691"/>
            <a:ext cx="4267835" cy="276999"/>
          </a:xfrm>
          <a:prstGeom prst="rect">
            <a:avLst/>
          </a:prstGeom>
          <a:solidFill>
            <a:srgbClr val="00B050"/>
          </a:solidFill>
        </p:spPr>
        <p:txBody>
          <a:bodyPr wrap="none" rtlCol="0">
            <a:spAutoFit/>
          </a:bodyPr>
          <a:lstStyle/>
          <a:p>
            <a:r>
              <a:rPr lang="en-US" sz="1200" dirty="0">
                <a:latin typeface="+mj-lt"/>
              </a:rPr>
              <a:t>Articles written with the help of </a:t>
            </a:r>
            <a:r>
              <a:rPr lang="en-US" sz="1200" dirty="0" err="1">
                <a:latin typeface="+mj-lt"/>
              </a:rPr>
              <a:t>GenAI</a:t>
            </a:r>
            <a:r>
              <a:rPr lang="en-US" sz="1200" dirty="0">
                <a:latin typeface="+mj-lt"/>
              </a:rPr>
              <a:t> tools would be reviewed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9274-7B77-2977-096A-EA443752BEBB}"/>
              </a:ext>
            </a:extLst>
          </p:cNvPr>
          <p:cNvSpPr>
            <a:spLocks noGrp="1"/>
          </p:cNvSpPr>
          <p:nvPr>
            <p:ph type="title"/>
          </p:nvPr>
        </p:nvSpPr>
        <p:spPr>
          <a:xfrm>
            <a:off x="495300" y="0"/>
            <a:ext cx="8915400" cy="954087"/>
          </a:xfrm>
        </p:spPr>
        <p:txBody>
          <a:bodyPr/>
          <a:lstStyle/>
          <a:p>
            <a:r>
              <a:rPr lang="en-US" dirty="0"/>
              <a:t>2023 </a:t>
            </a:r>
            <a:br>
              <a:rPr lang="en-US" dirty="0"/>
            </a:br>
            <a:r>
              <a:rPr lang="en-US" dirty="0"/>
              <a:t>Meeting Support</a:t>
            </a:r>
          </a:p>
        </p:txBody>
      </p:sp>
      <p:sp>
        <p:nvSpPr>
          <p:cNvPr id="3" name="Content Placeholder 2">
            <a:extLst>
              <a:ext uri="{FF2B5EF4-FFF2-40B4-BE49-F238E27FC236}">
                <a16:creationId xmlns:a16="http://schemas.microsoft.com/office/drawing/2014/main" id="{2C6B8754-EF96-A482-289F-617532751389}"/>
              </a:ext>
            </a:extLst>
          </p:cNvPr>
          <p:cNvSpPr>
            <a:spLocks noGrp="1"/>
          </p:cNvSpPr>
          <p:nvPr>
            <p:ph idx="1"/>
          </p:nvPr>
        </p:nvSpPr>
        <p:spPr>
          <a:xfrm>
            <a:off x="592015" y="1345228"/>
            <a:ext cx="8915400" cy="2083772"/>
          </a:xfrm>
        </p:spPr>
        <p:txBody>
          <a:bodyPr/>
          <a:lstStyle/>
          <a:p>
            <a:r>
              <a:rPr lang="en-US" sz="2000" dirty="0"/>
              <a:t>GSICS Coordination Center supported the GSICS Annual Meeting 2023.</a:t>
            </a:r>
          </a:p>
          <a:p>
            <a:pPr marL="0" indent="0">
              <a:buNone/>
            </a:pPr>
            <a:r>
              <a:rPr lang="en-US" sz="2000" dirty="0"/>
              <a:t>         Meeting was hosted by NOAA at NCWCP.</a:t>
            </a:r>
          </a:p>
          <a:p>
            <a:r>
              <a:rPr lang="en-US" sz="2000" dirty="0"/>
              <a:t>Meeting Minutes /Agenda can be accessed from GSICS Wiki</a:t>
            </a:r>
          </a:p>
          <a:p>
            <a:pPr marL="0" indent="0">
              <a:buNone/>
            </a:pPr>
            <a:r>
              <a:rPr lang="en-US" sz="2000" dirty="0"/>
              <a:t>     </a:t>
            </a:r>
            <a:r>
              <a:rPr lang="en-US" sz="2000" dirty="0">
                <a:hlinkClick r:id="rId2"/>
              </a:rPr>
              <a:t> http://gsics.atmos.umd.edu/bin/view/Development/Gsicsannualmeeting2023</a:t>
            </a:r>
            <a:endParaRPr lang="en-US" sz="2000" dirty="0"/>
          </a:p>
          <a:p>
            <a:r>
              <a:rPr lang="en-US" sz="2000" dirty="0"/>
              <a:t>Meeting Actions can be viewed at </a:t>
            </a:r>
            <a:r>
              <a:rPr lang="en-US" sz="2000" dirty="0">
                <a:hlinkClick r:id="rId3"/>
              </a:rPr>
              <a:t>https://www.star.nesdis.noaa.gov/smcd/GCC/MeetingActions.php</a:t>
            </a:r>
            <a:r>
              <a:rPr lang="en-US" sz="2000" dirty="0"/>
              <a:t>  </a:t>
            </a:r>
          </a:p>
        </p:txBody>
      </p:sp>
    </p:spTree>
    <p:extLst>
      <p:ext uri="{BB962C8B-B14F-4D97-AF65-F5344CB8AC3E}">
        <p14:creationId xmlns:p14="http://schemas.microsoft.com/office/powerpoint/2010/main" val="409456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C383F5-3183-21A1-A596-83B4052DE040}"/>
              </a:ext>
            </a:extLst>
          </p:cNvPr>
          <p:cNvSpPr txBox="1"/>
          <p:nvPr/>
        </p:nvSpPr>
        <p:spPr>
          <a:xfrm>
            <a:off x="67324" y="2120895"/>
            <a:ext cx="1896032" cy="879600"/>
          </a:xfrm>
          <a:prstGeom prst="rect">
            <a:avLst/>
          </a:prstGeom>
          <a:noFill/>
        </p:spPr>
        <p:txBody>
          <a:bodyPr wrap="none" rtlCol="0">
            <a:spAutoFit/>
          </a:bodyPr>
          <a:lstStyle/>
          <a:p>
            <a:r>
              <a:rPr lang="en-US" sz="731" dirty="0"/>
              <a:t>Supported over 20 meetings</a:t>
            </a:r>
          </a:p>
          <a:p>
            <a:r>
              <a:rPr lang="en-US" sz="731" dirty="0"/>
              <a:t>In the past 12 months.</a:t>
            </a:r>
          </a:p>
          <a:p>
            <a:pPr marL="278606" indent="-278606">
              <a:buAutoNum type="arabicPeriod"/>
            </a:pPr>
            <a:r>
              <a:rPr lang="en-US" sz="731" dirty="0"/>
              <a:t>New Space Weather Subgroup</a:t>
            </a:r>
          </a:p>
          <a:p>
            <a:pPr marL="278606" indent="-278606">
              <a:buAutoNum type="arabicPeriod"/>
            </a:pPr>
            <a:r>
              <a:rPr lang="en-US" sz="731" dirty="0"/>
              <a:t>New Lunar Subgroup</a:t>
            </a:r>
          </a:p>
          <a:p>
            <a:pPr marL="278606" indent="-278606">
              <a:buAutoNum type="arabicPeriod"/>
            </a:pPr>
            <a:r>
              <a:rPr lang="en-US" sz="731" dirty="0"/>
              <a:t>Member of SITSAT Team</a:t>
            </a:r>
          </a:p>
          <a:p>
            <a:pPr marL="278606" indent="-278606">
              <a:buAutoNum type="arabicPeriod"/>
            </a:pPr>
            <a:r>
              <a:rPr lang="en-US" sz="731" dirty="0"/>
              <a:t>Chaired GDWG Meeting on </a:t>
            </a:r>
          </a:p>
          <a:p>
            <a:r>
              <a:rPr lang="en-US" sz="731" dirty="0"/>
              <a:t>      WIS System</a:t>
            </a:r>
          </a:p>
        </p:txBody>
      </p:sp>
      <p:graphicFrame>
        <p:nvGraphicFramePr>
          <p:cNvPr id="6" name="Table 5">
            <a:extLst>
              <a:ext uri="{FF2B5EF4-FFF2-40B4-BE49-F238E27FC236}">
                <a16:creationId xmlns:a16="http://schemas.microsoft.com/office/drawing/2014/main" id="{DA100D12-85E0-7ABB-51E0-28B90F964E5F}"/>
              </a:ext>
            </a:extLst>
          </p:cNvPr>
          <p:cNvGraphicFramePr>
            <a:graphicFrameLocks noGrp="1"/>
          </p:cNvGraphicFramePr>
          <p:nvPr>
            <p:extLst>
              <p:ext uri="{D42A27DB-BD31-4B8C-83A1-F6EECF244321}">
                <p14:modId xmlns:p14="http://schemas.microsoft.com/office/powerpoint/2010/main" val="2564696997"/>
              </p:ext>
            </p:extLst>
          </p:nvPr>
        </p:nvGraphicFramePr>
        <p:xfrm>
          <a:off x="3192552" y="486064"/>
          <a:ext cx="6713448" cy="5634119"/>
        </p:xfrm>
        <a:graphic>
          <a:graphicData uri="http://schemas.openxmlformats.org/drawingml/2006/table">
            <a:tbl>
              <a:tblPr/>
              <a:tblGrid>
                <a:gridCol w="2237816">
                  <a:extLst>
                    <a:ext uri="{9D8B030D-6E8A-4147-A177-3AD203B41FA5}">
                      <a16:colId xmlns:a16="http://schemas.microsoft.com/office/drawing/2014/main" val="2842519396"/>
                    </a:ext>
                  </a:extLst>
                </a:gridCol>
                <a:gridCol w="2237816">
                  <a:extLst>
                    <a:ext uri="{9D8B030D-6E8A-4147-A177-3AD203B41FA5}">
                      <a16:colId xmlns:a16="http://schemas.microsoft.com/office/drawing/2014/main" val="2177920724"/>
                    </a:ext>
                  </a:extLst>
                </a:gridCol>
                <a:gridCol w="2237816">
                  <a:extLst>
                    <a:ext uri="{9D8B030D-6E8A-4147-A177-3AD203B41FA5}">
                      <a16:colId xmlns:a16="http://schemas.microsoft.com/office/drawing/2014/main" val="2218828253"/>
                    </a:ext>
                  </a:extLst>
                </a:gridCol>
              </a:tblGrid>
              <a:tr h="315853">
                <a:tc>
                  <a:txBody>
                    <a:bodyPr/>
                    <a:lstStyle/>
                    <a:p>
                      <a:pPr fontAlgn="t"/>
                      <a:r>
                        <a:rPr lang="en-US" sz="1000">
                          <a:effectLst/>
                        </a:rPr>
                        <a:t>2024-02-08</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GVIS/NIR - Dave Doelling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4571D0"/>
                          </a:solidFill>
                          <a:effectLst/>
                          <a:hlinkClick r:id="rId2"/>
                        </a:rPr>
                        <a:t>VIS/NIR and Lunar Annual Meeting Agenda Discussion</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323806550"/>
                  </a:ext>
                </a:extLst>
              </a:tr>
              <a:tr h="167263">
                <a:tc>
                  <a:txBody>
                    <a:bodyPr/>
                    <a:lstStyle/>
                    <a:p>
                      <a:pPr fontAlgn="t"/>
                      <a:r>
                        <a:rPr lang="en-US" sz="1000" dirty="0">
                          <a:effectLst/>
                        </a:rPr>
                        <a:t>2024-01-09</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a:effectLst/>
                        </a:rPr>
                        <a:t>Preparatory-II GRWG/GDWG 2024</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a:solidFill>
                            <a:srgbClr val="4571D0"/>
                          </a:solidFill>
                          <a:effectLst/>
                          <a:hlinkClick r:id="rId3"/>
                        </a:rPr>
                        <a:t>Planning Annual Meeting 2024</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4005963015"/>
                  </a:ext>
                </a:extLst>
              </a:tr>
              <a:tr h="315853">
                <a:tc>
                  <a:txBody>
                    <a:bodyPr/>
                    <a:lstStyle/>
                    <a:p>
                      <a:pPr fontAlgn="t"/>
                      <a:r>
                        <a:rPr lang="en-US" sz="1000" dirty="0">
                          <a:effectLst/>
                        </a:rPr>
                        <a:t>2024-01-18</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dirty="0" err="1">
                          <a:effectLst/>
                        </a:rPr>
                        <a:t>SWx</a:t>
                      </a:r>
                      <a:r>
                        <a:rPr lang="en-US" sz="1000" dirty="0">
                          <a:effectLst/>
                        </a:rPr>
                        <a:t> Sub-Group </a:t>
                      </a:r>
                      <a:r>
                        <a:rPr lang="en-US" sz="1000" dirty="0" err="1">
                          <a:effectLst/>
                        </a:rPr>
                        <a:t>Webmeeting</a:t>
                      </a:r>
                      <a:r>
                        <a:rPr lang="en-US" sz="1000" dirty="0">
                          <a:effectLst/>
                        </a:rPr>
                        <a:t> - Tsutomu </a:t>
                      </a:r>
                      <a:r>
                        <a:rPr lang="en-US" sz="1000" dirty="0" err="1">
                          <a:effectLst/>
                        </a:rPr>
                        <a:t>Nagatsuma</a:t>
                      </a:r>
                      <a:endParaRPr lang="en-US" sz="1000" dirty="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 </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4018827423"/>
                  </a:ext>
                </a:extLst>
              </a:tr>
              <a:tr h="225253">
                <a:tc>
                  <a:txBody>
                    <a:bodyPr/>
                    <a:lstStyle/>
                    <a:p>
                      <a:pPr fontAlgn="t"/>
                      <a:r>
                        <a:rPr lang="en-US" sz="1000">
                          <a:effectLst/>
                        </a:rPr>
                        <a:t>2023-12-18</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dirty="0">
                          <a:effectLst/>
                        </a:rPr>
                        <a:t>GRWG Microwave Subgroup</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a:solidFill>
                            <a:srgbClr val="4571D0"/>
                          </a:solidFill>
                          <a:effectLst/>
                          <a:hlinkClick r:id="rId4"/>
                        </a:rPr>
                        <a:t>Microwave Sub-Group Objectives and Plans</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743796019"/>
                  </a:ext>
                </a:extLst>
              </a:tr>
              <a:tr h="315853">
                <a:tc>
                  <a:txBody>
                    <a:bodyPr/>
                    <a:lstStyle/>
                    <a:p>
                      <a:pPr fontAlgn="t"/>
                      <a:r>
                        <a:rPr lang="en-US" sz="1000">
                          <a:effectLst/>
                        </a:rPr>
                        <a:t>2023-12-07</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SWx Sub-Group Webmeeting - Tsutomu Nagatsuma</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4571D0"/>
                          </a:solidFill>
                          <a:effectLst/>
                          <a:hlinkClick r:id="rId5"/>
                        </a:rPr>
                        <a:t>Proposal of Standard intercalibration method</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665593703"/>
                  </a:ext>
                </a:extLst>
              </a:tr>
              <a:tr h="322078">
                <a:tc>
                  <a:txBody>
                    <a:bodyPr/>
                    <a:lstStyle/>
                    <a:p>
                      <a:pPr fontAlgn="t"/>
                      <a:r>
                        <a:rPr lang="en-US" sz="1000" u="sng">
                          <a:solidFill>
                            <a:srgbClr val="000000"/>
                          </a:solidFill>
                          <a:effectLst/>
                          <a:hlinkClick r:id="rId4"/>
                        </a:rPr>
                        <a:t>2023-12-04/08</a:t>
                      </a:r>
                      <a:endParaRPr lang="en-US" sz="1000">
                        <a:solidFill>
                          <a:srgbClr val="000000"/>
                        </a:solidFill>
                        <a:effectLst/>
                      </a:endParaRPr>
                    </a:p>
                  </a:txBody>
                  <a:tcPr marL="18673" marR="18673" marT="12449" marB="12449">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D6D3CF"/>
                    </a:solidFill>
                  </a:tcPr>
                </a:tc>
                <a:tc>
                  <a:txBody>
                    <a:bodyPr/>
                    <a:lstStyle/>
                    <a:p>
                      <a:pPr fontAlgn="t"/>
                      <a:r>
                        <a:rPr lang="en-US" sz="1000">
                          <a:solidFill>
                            <a:srgbClr val="000000"/>
                          </a:solidFill>
                          <a:effectLst/>
                        </a:rPr>
                        <a:t>Joint GSICS/CEOS</a:t>
                      </a:r>
                    </a:p>
                  </a:txBody>
                  <a:tcPr marL="18673" marR="18673" marT="12449" marB="12449">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D6D3CF"/>
                    </a:solidFill>
                  </a:tcPr>
                </a:tc>
                <a:tc>
                  <a:txBody>
                    <a:bodyPr/>
                    <a:lstStyle/>
                    <a:p>
                      <a:pPr fontAlgn="t"/>
                      <a:r>
                        <a:rPr lang="en-US" sz="1000" u="sng">
                          <a:solidFill>
                            <a:srgbClr val="000000"/>
                          </a:solidFill>
                          <a:effectLst/>
                          <a:hlinkClick r:id="rId6"/>
                        </a:rPr>
                        <a:t>4th Joint GSICS/CEOS Lunar Calibration Workshop</a:t>
                      </a:r>
                      <a:endParaRPr lang="en-US" sz="1000">
                        <a:solidFill>
                          <a:srgbClr val="000000"/>
                        </a:solidFill>
                        <a:effectLst/>
                      </a:endParaRPr>
                    </a:p>
                  </a:txBody>
                  <a:tcPr marL="18673" marR="18673" marT="12449" marB="12449">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D6D3CF"/>
                    </a:solidFill>
                  </a:tcPr>
                </a:tc>
                <a:extLst>
                  <a:ext uri="{0D108BD9-81ED-4DB2-BD59-A6C34878D82A}">
                    <a16:rowId xmlns:a16="http://schemas.microsoft.com/office/drawing/2014/main" val="3022972139"/>
                  </a:ext>
                </a:extLst>
              </a:tr>
              <a:tr h="167263">
                <a:tc>
                  <a:txBody>
                    <a:bodyPr/>
                    <a:lstStyle/>
                    <a:p>
                      <a:pPr fontAlgn="t"/>
                      <a:r>
                        <a:rPr lang="en-US" sz="1000">
                          <a:effectLst/>
                        </a:rPr>
                        <a:t>2023-11-27</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Preparatory GRWG/GDWG 2024</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4571D0"/>
                          </a:solidFill>
                          <a:effectLst/>
                          <a:hlinkClick r:id="rId7"/>
                        </a:rPr>
                        <a:t>Planning Annual Meeting 2024</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623039269"/>
                  </a:ext>
                </a:extLst>
              </a:tr>
              <a:tr h="315853">
                <a:tc>
                  <a:txBody>
                    <a:bodyPr/>
                    <a:lstStyle/>
                    <a:p>
                      <a:pPr fontAlgn="t"/>
                      <a:r>
                        <a:rPr lang="en-US" sz="1000">
                          <a:effectLst/>
                        </a:rPr>
                        <a:t>2023-11-20</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dirty="0">
                          <a:effectLst/>
                        </a:rPr>
                        <a:t>GVIS/NIR - Dave </a:t>
                      </a:r>
                      <a:r>
                        <a:rPr lang="en-US" sz="1000" dirty="0" err="1">
                          <a:effectLst/>
                        </a:rPr>
                        <a:t>Doelling</a:t>
                      </a:r>
                      <a:endParaRPr lang="en-US" sz="1000" dirty="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a:solidFill>
                            <a:srgbClr val="4571D0"/>
                          </a:solidFill>
                          <a:effectLst/>
                          <a:hlinkClick r:id="rId8"/>
                        </a:rPr>
                        <a:t>Contingency Planning Lunar Calibration Workshop</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597625703"/>
                  </a:ext>
                </a:extLst>
              </a:tr>
              <a:tr h="225253">
                <a:tc>
                  <a:txBody>
                    <a:bodyPr/>
                    <a:lstStyle/>
                    <a:p>
                      <a:pPr fontAlgn="t"/>
                      <a:r>
                        <a:rPr lang="en-US" sz="1000">
                          <a:effectLst/>
                        </a:rPr>
                        <a:t>2023-11-09</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GVIS/NIR - Dave Doelling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4571D0"/>
                          </a:solidFill>
                          <a:effectLst/>
                          <a:hlinkClick r:id="rId9"/>
                        </a:rPr>
                        <a:t>Planning Lunar Calibration Workshop</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234056790"/>
                  </a:ext>
                </a:extLst>
              </a:tr>
              <a:tr h="315853">
                <a:tc>
                  <a:txBody>
                    <a:bodyPr/>
                    <a:lstStyle/>
                    <a:p>
                      <a:pPr fontAlgn="t"/>
                      <a:r>
                        <a:rPr lang="en-US" sz="1000" dirty="0">
                          <a:effectLst/>
                        </a:rPr>
                        <a:t>2023-11-08</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a:effectLst/>
                        </a:rPr>
                        <a:t>SWx Sub-Group Webmeeting - Tsutomu Nagatsuma</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dirty="0">
                          <a:solidFill>
                            <a:srgbClr val="4571D0"/>
                          </a:solidFill>
                          <a:effectLst/>
                          <a:hlinkClick r:id="rId10"/>
                        </a:rPr>
                        <a:t>Confirming action items</a:t>
                      </a:r>
                      <a:endParaRPr lang="en-US" sz="1000" dirty="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1270776877"/>
                  </a:ext>
                </a:extLst>
              </a:tr>
              <a:tr h="315853">
                <a:tc>
                  <a:txBody>
                    <a:bodyPr/>
                    <a:lstStyle/>
                    <a:p>
                      <a:pPr fontAlgn="t"/>
                      <a:r>
                        <a:rPr lang="en-US" sz="1000" dirty="0">
                          <a:effectLst/>
                        </a:rPr>
                        <a:t>2023-11-02</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IR Sub-Group - Likun Wang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4571D0"/>
                          </a:solidFill>
                          <a:effectLst/>
                          <a:hlinkClick r:id="rId11"/>
                        </a:rPr>
                        <a:t>Spectral Band Adjustment and Lunar Calibration</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688186050"/>
                  </a:ext>
                </a:extLst>
              </a:tr>
              <a:tr h="167263">
                <a:tc>
                  <a:txBody>
                    <a:bodyPr/>
                    <a:lstStyle/>
                    <a:p>
                      <a:pPr fontAlgn="t"/>
                      <a:r>
                        <a:rPr lang="en-US" sz="1000">
                          <a:effectLst/>
                        </a:rPr>
                        <a:t>2023-10-12</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a:effectLst/>
                        </a:rPr>
                        <a:t>GVIS/NIR - Dave Doelling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a:solidFill>
                            <a:srgbClr val="4571D0"/>
                          </a:solidFill>
                          <a:effectLst/>
                          <a:hlinkClick r:id="rId12"/>
                        </a:rPr>
                        <a:t>Monthly Group Meeting</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3497770117"/>
                  </a:ext>
                </a:extLst>
              </a:tr>
              <a:tr h="315853">
                <a:tc>
                  <a:txBody>
                    <a:bodyPr/>
                    <a:lstStyle/>
                    <a:p>
                      <a:pPr fontAlgn="t"/>
                      <a:r>
                        <a:rPr lang="en-US" sz="1000" dirty="0">
                          <a:effectLst/>
                        </a:rPr>
                        <a:t>2023-09-07</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IR Sub-Group - Likun Wang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4571D0"/>
                          </a:solidFill>
                          <a:effectLst/>
                          <a:hlinkClick r:id="rId13"/>
                        </a:rPr>
                        <a:t>IR Algorithms Discussion and SSU/AIRS Merge</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683889513"/>
                  </a:ext>
                </a:extLst>
              </a:tr>
              <a:tr h="315853">
                <a:tc>
                  <a:txBody>
                    <a:bodyPr/>
                    <a:lstStyle/>
                    <a:p>
                      <a:pPr fontAlgn="t"/>
                      <a:r>
                        <a:rPr lang="en-US" sz="1000" dirty="0">
                          <a:effectLst/>
                        </a:rPr>
                        <a:t>2023-09-06</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a:effectLst/>
                        </a:rPr>
                        <a:t>SWx Sub-Group Webmeeting - Tsutomu Nagatsuma</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a:solidFill>
                            <a:srgbClr val="4571D0"/>
                          </a:solidFill>
                          <a:effectLst/>
                          <a:hlinkClick r:id="rId14"/>
                        </a:rPr>
                        <a:t>Scope and Workplan for Space Weather Subgroup</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661996708"/>
                  </a:ext>
                </a:extLst>
              </a:tr>
              <a:tr h="167263">
                <a:tc>
                  <a:txBody>
                    <a:bodyPr/>
                    <a:lstStyle/>
                    <a:p>
                      <a:pPr fontAlgn="t"/>
                      <a:r>
                        <a:rPr lang="en-US" sz="1000">
                          <a:effectLst/>
                        </a:rPr>
                        <a:t>2023-09-05</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chemeClr val="accent4"/>
                    </a:solidFill>
                  </a:tcPr>
                </a:tc>
                <a:tc>
                  <a:txBody>
                    <a:bodyPr/>
                    <a:lstStyle/>
                    <a:p>
                      <a:pPr fontAlgn="t"/>
                      <a:r>
                        <a:rPr lang="en-US" sz="1000" dirty="0">
                          <a:effectLst/>
                        </a:rPr>
                        <a:t>GDWG </a:t>
                      </a:r>
                      <a:r>
                        <a:rPr lang="en-US" sz="1000" dirty="0" err="1">
                          <a:effectLst/>
                        </a:rPr>
                        <a:t>Webmeeting</a:t>
                      </a:r>
                      <a:r>
                        <a:rPr lang="en-US" sz="1000" dirty="0">
                          <a:effectLst/>
                        </a:rPr>
                        <a:t> - Manik Bali</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chemeClr val="accent4"/>
                    </a:solidFill>
                  </a:tcPr>
                </a:tc>
                <a:tc>
                  <a:txBody>
                    <a:bodyPr/>
                    <a:lstStyle/>
                    <a:p>
                      <a:pPr fontAlgn="t"/>
                      <a:r>
                        <a:rPr lang="en-US" sz="1000" u="sng" dirty="0">
                          <a:solidFill>
                            <a:srgbClr val="4571D0"/>
                          </a:solidFill>
                          <a:effectLst/>
                          <a:hlinkClick r:id="rId15"/>
                        </a:rPr>
                        <a:t>WIS and Beyond</a:t>
                      </a:r>
                      <a:endParaRPr lang="en-US" sz="1000" dirty="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chemeClr val="accent4"/>
                    </a:solidFill>
                  </a:tcPr>
                </a:tc>
                <a:extLst>
                  <a:ext uri="{0D108BD9-81ED-4DB2-BD59-A6C34878D82A}">
                    <a16:rowId xmlns:a16="http://schemas.microsoft.com/office/drawing/2014/main" val="2862383800"/>
                  </a:ext>
                </a:extLst>
              </a:tr>
              <a:tr h="167263">
                <a:tc>
                  <a:txBody>
                    <a:bodyPr/>
                    <a:lstStyle/>
                    <a:p>
                      <a:pPr fontAlgn="t"/>
                      <a:r>
                        <a:rPr lang="en-US" sz="1000">
                          <a:effectLst/>
                        </a:rPr>
                        <a:t>2023-07-13</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a:effectLst/>
                        </a:rPr>
                        <a:t>GVIS/NIR - Dave Doelling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a:solidFill>
                            <a:srgbClr val="4571D0"/>
                          </a:solidFill>
                          <a:effectLst/>
                          <a:hlinkClick r:id="rId16"/>
                        </a:rPr>
                        <a:t>Monthly Group Meeting</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3750996186"/>
                  </a:ext>
                </a:extLst>
              </a:tr>
              <a:tr h="315853">
                <a:tc>
                  <a:txBody>
                    <a:bodyPr/>
                    <a:lstStyle/>
                    <a:p>
                      <a:pPr fontAlgn="t"/>
                      <a:r>
                        <a:rPr lang="en-US" sz="1000">
                          <a:effectLst/>
                        </a:rPr>
                        <a:t>2023-07-06</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IR Sub-Group - Likun Wang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4571D0"/>
                          </a:solidFill>
                          <a:effectLst/>
                          <a:hlinkClick r:id="rId17"/>
                        </a:rPr>
                        <a:t>Hot Land Issue, VIIRS-CrIS and Terrain Corrected Geolocation</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476070793"/>
                  </a:ext>
                </a:extLst>
              </a:tr>
              <a:tr h="315853">
                <a:tc>
                  <a:txBody>
                    <a:bodyPr/>
                    <a:lstStyle/>
                    <a:p>
                      <a:pPr fontAlgn="t"/>
                      <a:r>
                        <a:rPr lang="en-US" sz="1000">
                          <a:effectLst/>
                        </a:rPr>
                        <a:t>2023-06-15</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a:effectLst/>
                        </a:rPr>
                        <a:t>SWx Sub-Group Webmeeting - Tsutomu Nagatsuma</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a:solidFill>
                            <a:srgbClr val="4571D0"/>
                          </a:solidFill>
                          <a:effectLst/>
                          <a:hlinkClick r:id="rId18"/>
                        </a:rPr>
                        <a:t>GSICS Space Weather Sub-Group Scope and Plan</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2464975260"/>
                  </a:ext>
                </a:extLst>
              </a:tr>
              <a:tr h="167263">
                <a:tc>
                  <a:txBody>
                    <a:bodyPr/>
                    <a:lstStyle/>
                    <a:p>
                      <a:pPr fontAlgn="t"/>
                      <a:r>
                        <a:rPr lang="en-US" sz="1000">
                          <a:effectLst/>
                        </a:rPr>
                        <a:t>2023-06-08</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GVIS/NIR - Dave Doelling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a:solidFill>
                            <a:srgbClr val="4571D0"/>
                          </a:solidFill>
                          <a:effectLst/>
                          <a:hlinkClick r:id="rId19"/>
                        </a:rPr>
                        <a:t>Monthly Group Meeting</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975786351"/>
                  </a:ext>
                </a:extLst>
              </a:tr>
              <a:tr h="167263">
                <a:tc>
                  <a:txBody>
                    <a:bodyPr/>
                    <a:lstStyle/>
                    <a:p>
                      <a:pPr fontAlgn="t"/>
                      <a:r>
                        <a:rPr lang="en-US" sz="1000">
                          <a:effectLst/>
                        </a:rPr>
                        <a:t>2023-05-11</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a:effectLst/>
                        </a:rPr>
                        <a:t>GVIS/NIR - Dave Doelling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tc>
                  <a:txBody>
                    <a:bodyPr/>
                    <a:lstStyle/>
                    <a:p>
                      <a:pPr fontAlgn="t"/>
                      <a:r>
                        <a:rPr lang="en-US" sz="1000" u="sng">
                          <a:solidFill>
                            <a:srgbClr val="4571D0"/>
                          </a:solidFill>
                          <a:effectLst/>
                          <a:hlinkClick r:id="rId20"/>
                        </a:rPr>
                        <a:t>Monthly Group Meeting</a:t>
                      </a:r>
                      <a:endParaRPr lang="en-US" sz="100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7F7F6"/>
                    </a:solidFill>
                  </a:tcPr>
                </a:tc>
                <a:extLst>
                  <a:ext uri="{0D108BD9-81ED-4DB2-BD59-A6C34878D82A}">
                    <a16:rowId xmlns:a16="http://schemas.microsoft.com/office/drawing/2014/main" val="2957055917"/>
                  </a:ext>
                </a:extLst>
              </a:tr>
              <a:tr h="315853">
                <a:tc>
                  <a:txBody>
                    <a:bodyPr/>
                    <a:lstStyle/>
                    <a:p>
                      <a:pPr fontAlgn="t"/>
                      <a:r>
                        <a:rPr lang="en-US" sz="1000">
                          <a:effectLst/>
                        </a:rPr>
                        <a:t>2023-05-04</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a:effectLst/>
                        </a:rPr>
                        <a:t>GIR - Likun Wang</a:t>
                      </a: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t"/>
                      <a:r>
                        <a:rPr lang="en-US" sz="1000" u="sng" dirty="0">
                          <a:solidFill>
                            <a:srgbClr val="4571D0"/>
                          </a:solidFill>
                          <a:effectLst/>
                          <a:hlinkClick r:id="rId21"/>
                        </a:rPr>
                        <a:t>Inter-calibration imager and Sounder and Angle Effects</a:t>
                      </a:r>
                      <a:endParaRPr lang="en-US" sz="1000" dirty="0">
                        <a:effectLst/>
                      </a:endParaRPr>
                    </a:p>
                  </a:txBody>
                  <a:tcPr marL="18673" marR="18673" marT="9336" marB="9336">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554970116"/>
                  </a:ext>
                </a:extLst>
              </a:tr>
            </a:tbl>
          </a:graphicData>
        </a:graphic>
      </p:graphicFrame>
      <p:sp>
        <p:nvSpPr>
          <p:cNvPr id="7" name="TextBox 6">
            <a:extLst>
              <a:ext uri="{FF2B5EF4-FFF2-40B4-BE49-F238E27FC236}">
                <a16:creationId xmlns:a16="http://schemas.microsoft.com/office/drawing/2014/main" id="{9507D701-6224-ED5F-3CA3-C9ACAD6967F3}"/>
              </a:ext>
            </a:extLst>
          </p:cNvPr>
          <p:cNvSpPr txBox="1"/>
          <p:nvPr/>
        </p:nvSpPr>
        <p:spPr>
          <a:xfrm>
            <a:off x="0" y="1836609"/>
            <a:ext cx="3064300" cy="1815882"/>
          </a:xfrm>
          <a:prstGeom prst="rect">
            <a:avLst/>
          </a:prstGeom>
          <a:noFill/>
        </p:spPr>
        <p:txBody>
          <a:bodyPr wrap="none" rtlCol="0">
            <a:spAutoFit/>
          </a:bodyPr>
          <a:lstStyle/>
          <a:p>
            <a:pPr defTabSz="457200" fontAlgn="auto">
              <a:spcBef>
                <a:spcPts val="0"/>
              </a:spcBef>
              <a:spcAft>
                <a:spcPts val="0"/>
              </a:spcAft>
            </a:pPr>
            <a:r>
              <a:rPr lang="en-US" sz="1600" b="0" dirty="0">
                <a:solidFill>
                  <a:prstClr val="black"/>
                </a:solidFill>
                <a:latin typeface="Calibri" panose="020F0502020204030204"/>
              </a:rPr>
              <a:t>Supported over 20 meetings</a:t>
            </a:r>
          </a:p>
          <a:p>
            <a:pPr defTabSz="457200" fontAlgn="auto">
              <a:spcBef>
                <a:spcPts val="0"/>
              </a:spcBef>
              <a:spcAft>
                <a:spcPts val="0"/>
              </a:spcAft>
            </a:pPr>
            <a:r>
              <a:rPr lang="en-US" sz="1600" b="0" dirty="0">
                <a:solidFill>
                  <a:prstClr val="black"/>
                </a:solidFill>
                <a:latin typeface="Calibri" panose="020F0502020204030204"/>
              </a:rPr>
              <a:t>In the past 12 months.</a:t>
            </a:r>
          </a:p>
          <a:p>
            <a:pPr marL="342900" indent="-342900" defTabSz="457200" fontAlgn="auto">
              <a:spcBef>
                <a:spcPts val="0"/>
              </a:spcBef>
              <a:spcAft>
                <a:spcPts val="0"/>
              </a:spcAft>
              <a:buFontTx/>
              <a:buAutoNum type="arabicPeriod"/>
            </a:pPr>
            <a:r>
              <a:rPr lang="en-US" sz="1600" b="0" dirty="0">
                <a:solidFill>
                  <a:prstClr val="black"/>
                </a:solidFill>
                <a:latin typeface="Calibri" panose="020F0502020204030204"/>
              </a:rPr>
              <a:t>New Space Weather Subgroup</a:t>
            </a:r>
          </a:p>
          <a:p>
            <a:pPr marL="342900" indent="-342900" defTabSz="457200" fontAlgn="auto">
              <a:spcBef>
                <a:spcPts val="0"/>
              </a:spcBef>
              <a:spcAft>
                <a:spcPts val="0"/>
              </a:spcAft>
              <a:buFontTx/>
              <a:buAutoNum type="arabicPeriod"/>
            </a:pPr>
            <a:r>
              <a:rPr lang="en-US" sz="1600" b="0" dirty="0">
                <a:solidFill>
                  <a:prstClr val="black"/>
                </a:solidFill>
                <a:latin typeface="Calibri" panose="020F0502020204030204"/>
              </a:rPr>
              <a:t>New Lunar Subgroup</a:t>
            </a:r>
          </a:p>
          <a:p>
            <a:pPr marL="342900" indent="-342900" defTabSz="457200" fontAlgn="auto">
              <a:spcBef>
                <a:spcPts val="0"/>
              </a:spcBef>
              <a:spcAft>
                <a:spcPts val="0"/>
              </a:spcAft>
              <a:buFontTx/>
              <a:buAutoNum type="arabicPeriod"/>
            </a:pPr>
            <a:r>
              <a:rPr lang="en-US" sz="1600" b="0" dirty="0">
                <a:solidFill>
                  <a:prstClr val="black"/>
                </a:solidFill>
                <a:latin typeface="Calibri" panose="020F0502020204030204"/>
              </a:rPr>
              <a:t>Member of SITSAT Team</a:t>
            </a:r>
          </a:p>
          <a:p>
            <a:pPr marL="342900" indent="-342900" defTabSz="457200" fontAlgn="auto">
              <a:spcBef>
                <a:spcPts val="0"/>
              </a:spcBef>
              <a:spcAft>
                <a:spcPts val="0"/>
              </a:spcAft>
              <a:buFontTx/>
              <a:buAutoNum type="arabicPeriod"/>
            </a:pPr>
            <a:r>
              <a:rPr lang="en-US" sz="1600" b="0" dirty="0">
                <a:solidFill>
                  <a:prstClr val="black"/>
                </a:solidFill>
                <a:latin typeface="Calibri" panose="020F0502020204030204"/>
              </a:rPr>
              <a:t>Chaired GDWG Meeting on </a:t>
            </a:r>
          </a:p>
          <a:p>
            <a:pPr defTabSz="457200" fontAlgn="auto">
              <a:spcBef>
                <a:spcPts val="0"/>
              </a:spcBef>
              <a:spcAft>
                <a:spcPts val="0"/>
              </a:spcAft>
            </a:pPr>
            <a:r>
              <a:rPr lang="en-US" sz="1600" b="0" dirty="0">
                <a:solidFill>
                  <a:prstClr val="black"/>
                </a:solidFill>
                <a:latin typeface="Calibri" panose="020F0502020204030204"/>
              </a:rPr>
              <a:t>      WIS System</a:t>
            </a:r>
          </a:p>
        </p:txBody>
      </p:sp>
    </p:spTree>
    <p:extLst>
      <p:ext uri="{BB962C8B-B14F-4D97-AF65-F5344CB8AC3E}">
        <p14:creationId xmlns:p14="http://schemas.microsoft.com/office/powerpoint/2010/main" val="195168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548" y="283169"/>
            <a:ext cx="5379523" cy="475375"/>
          </a:xfrm>
        </p:spPr>
        <p:txBody>
          <a:bodyPr/>
          <a:lstStyle/>
          <a:p>
            <a:r>
              <a:rPr lang="en-US" dirty="0">
                <a:latin typeface="Arial" panose="020B0604020202020204" pitchFamily="34" charset="0"/>
                <a:cs typeface="Arial" panose="020B0604020202020204" pitchFamily="34" charset="0"/>
              </a:rPr>
              <a:t>GSICS Products Status</a:t>
            </a:r>
          </a:p>
        </p:txBody>
      </p:sp>
      <p:sp>
        <p:nvSpPr>
          <p:cNvPr id="7" name="TextBox 6"/>
          <p:cNvSpPr txBox="1"/>
          <p:nvPr/>
        </p:nvSpPr>
        <p:spPr>
          <a:xfrm>
            <a:off x="609865" y="1358369"/>
            <a:ext cx="8062890" cy="1545301"/>
          </a:xfrm>
          <a:prstGeom prst="rect">
            <a:avLst/>
          </a:prstGeom>
          <a:solidFill>
            <a:schemeClr val="accent5"/>
          </a:solidFill>
        </p:spPr>
        <p:txBody>
          <a:bodyPr wrap="square" rtlCol="0">
            <a:spAutoFit/>
          </a:bodyPr>
          <a:lstStyle/>
          <a:p>
            <a:r>
              <a:rPr lang="en-US" sz="1200" dirty="0">
                <a:latin typeface="Arial" panose="020B0604020202020204" pitchFamily="34" charset="0"/>
                <a:cs typeface="Arial" panose="020B0604020202020204" pitchFamily="34" charset="0"/>
              </a:rPr>
              <a:t>A total of 80 (+8 from last year)  Products presently delivered via the </a:t>
            </a:r>
            <a:r>
              <a:rPr lang="en-US" sz="12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GSICS Product Catalog</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a:lnSpc>
                <a:spcPct val="150000"/>
              </a:lnSpc>
            </a:pPr>
            <a:r>
              <a:rPr lang="en-US" sz="1200" dirty="0">
                <a:latin typeface="Arial" panose="020B0604020202020204" pitchFamily="34" charset="0"/>
                <a:cs typeface="Arial" panose="020B0604020202020204" pitchFamily="34" charset="0"/>
              </a:rPr>
              <a:t>Operational        16 (+4 from last year) product   [16 EUMETSAT] </a:t>
            </a:r>
          </a:p>
          <a:p>
            <a:pPr>
              <a:lnSpc>
                <a:spcPct val="150000"/>
              </a:lnSpc>
            </a:pPr>
            <a:r>
              <a:rPr lang="en-US" sz="1200" dirty="0">
                <a:latin typeface="Arial" panose="020B0604020202020204" pitchFamily="34" charset="0"/>
                <a:cs typeface="Arial" panose="020B0604020202020204" pitchFamily="34" charset="0"/>
              </a:rPr>
              <a:t>Preoperational   10 products [10 NOAA]</a:t>
            </a:r>
          </a:p>
          <a:p>
            <a:pPr>
              <a:lnSpc>
                <a:spcPct val="150000"/>
              </a:lnSpc>
            </a:pPr>
            <a:r>
              <a:rPr lang="en-US" sz="1200" dirty="0">
                <a:latin typeface="Arial" panose="020B0604020202020204" pitchFamily="34" charset="0"/>
                <a:cs typeface="Arial" panose="020B0604020202020204" pitchFamily="34" charset="0"/>
              </a:rPr>
              <a:t>Demonstration   48 products [12 EUMETSAT, 13 NOAA, 16 JMA, 5 KMA, 2 ISRO]</a:t>
            </a:r>
          </a:p>
          <a:p>
            <a:pPr>
              <a:lnSpc>
                <a:spcPct val="150000"/>
              </a:lnSpc>
            </a:pPr>
            <a:r>
              <a:rPr lang="en-US" sz="1200" dirty="0">
                <a:latin typeface="Arial" panose="020B0604020202020204" pitchFamily="34" charset="0"/>
                <a:cs typeface="Arial" panose="020B0604020202020204" pitchFamily="34" charset="0"/>
              </a:rPr>
              <a:t>Prototype            2 products [ 2 EUMETSAT]         </a:t>
            </a:r>
          </a:p>
        </p:txBody>
      </p:sp>
      <p:sp>
        <p:nvSpPr>
          <p:cNvPr id="4" name="TextBox 3">
            <a:extLst>
              <a:ext uri="{FF2B5EF4-FFF2-40B4-BE49-F238E27FC236}">
                <a16:creationId xmlns:a16="http://schemas.microsoft.com/office/drawing/2014/main" id="{852DD57C-1309-863B-A8AF-0CDD1BBAAF88}"/>
              </a:ext>
            </a:extLst>
          </p:cNvPr>
          <p:cNvSpPr txBox="1"/>
          <p:nvPr/>
        </p:nvSpPr>
        <p:spPr>
          <a:xfrm>
            <a:off x="609865" y="2988100"/>
            <a:ext cx="3824993" cy="461665"/>
          </a:xfrm>
          <a:prstGeom prst="rect">
            <a:avLst/>
          </a:prstGeom>
          <a:solidFill>
            <a:schemeClr val="accent3"/>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Four new Himawari-9 Monitoring  products from JMA included in the product catalog  in the past year</a:t>
            </a:r>
          </a:p>
        </p:txBody>
      </p:sp>
      <p:pic>
        <p:nvPicPr>
          <p:cNvPr id="5" name="Picture 2">
            <a:extLst>
              <a:ext uri="{FF2B5EF4-FFF2-40B4-BE49-F238E27FC236}">
                <a16:creationId xmlns:a16="http://schemas.microsoft.com/office/drawing/2014/main" id="{0C64D8F1-204F-BFF9-C1F2-8A3FECF4BE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383" y="4256703"/>
            <a:ext cx="4475707" cy="20750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D7879BF-23E6-07DC-AB72-C883A92D7A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526" y="4262108"/>
            <a:ext cx="4451091" cy="20750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623FD6-9CA7-57EC-57F8-C3318AE727BD}"/>
              </a:ext>
            </a:extLst>
          </p:cNvPr>
          <p:cNvSpPr txBox="1"/>
          <p:nvPr/>
        </p:nvSpPr>
        <p:spPr>
          <a:xfrm>
            <a:off x="484955" y="3893965"/>
            <a:ext cx="2704587" cy="307777"/>
          </a:xfrm>
          <a:prstGeom prst="rect">
            <a:avLst/>
          </a:prstGeom>
          <a:noFill/>
        </p:spPr>
        <p:txBody>
          <a:bodyPr wrap="none" rtlCol="0">
            <a:spAutoFit/>
          </a:bodyPr>
          <a:lstStyle/>
          <a:p>
            <a:r>
              <a:rPr lang="en-US" sz="1400" u="sng" dirty="0">
                <a:solidFill>
                  <a:schemeClr val="tx1"/>
                </a:solidFill>
                <a:latin typeface="Arial" panose="020B0604020202020204" pitchFamily="34" charset="0"/>
                <a:cs typeface="Arial" panose="020B0604020202020204" pitchFamily="34" charset="0"/>
              </a:rPr>
              <a:t>Example of GSICS Correction</a:t>
            </a:r>
          </a:p>
        </p:txBody>
      </p:sp>
      <p:sp>
        <p:nvSpPr>
          <p:cNvPr id="3" name="TextBox 2">
            <a:extLst>
              <a:ext uri="{FF2B5EF4-FFF2-40B4-BE49-F238E27FC236}">
                <a16:creationId xmlns:a16="http://schemas.microsoft.com/office/drawing/2014/main" id="{E9BF9D44-AFC7-3341-CB46-9A10E39E4828}"/>
              </a:ext>
            </a:extLst>
          </p:cNvPr>
          <p:cNvSpPr txBox="1"/>
          <p:nvPr/>
        </p:nvSpPr>
        <p:spPr>
          <a:xfrm>
            <a:off x="4566404" y="2988099"/>
            <a:ext cx="3824993" cy="461665"/>
          </a:xfrm>
          <a:prstGeom prst="rect">
            <a:avLst/>
          </a:prstGeom>
          <a:solidFill>
            <a:schemeClr val="accent3"/>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Four new GK2A Monitoring  products from KMA included in the product catalog  in the past year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7E46-2DC2-DB5B-AF35-48ED2CC59944}"/>
              </a:ext>
            </a:extLst>
          </p:cNvPr>
          <p:cNvSpPr>
            <a:spLocks noGrp="1"/>
          </p:cNvSpPr>
          <p:nvPr>
            <p:ph type="title"/>
          </p:nvPr>
        </p:nvSpPr>
        <p:spPr/>
        <p:txBody>
          <a:bodyPr/>
          <a:lstStyle/>
          <a:p>
            <a:pPr algn="l"/>
            <a:r>
              <a:rPr lang="en-US" dirty="0"/>
              <a:t>                                                 </a:t>
            </a:r>
            <a:r>
              <a:rPr lang="en-US" b="1" dirty="0"/>
              <a:t>State of Observing System (SOS) </a:t>
            </a:r>
          </a:p>
        </p:txBody>
      </p:sp>
      <p:sp>
        <p:nvSpPr>
          <p:cNvPr id="4" name="TextBox 3">
            <a:extLst>
              <a:ext uri="{FF2B5EF4-FFF2-40B4-BE49-F238E27FC236}">
                <a16:creationId xmlns:a16="http://schemas.microsoft.com/office/drawing/2014/main" id="{88C6B115-972B-873F-94C9-76FBD7623150}"/>
              </a:ext>
            </a:extLst>
          </p:cNvPr>
          <p:cNvSpPr txBox="1"/>
          <p:nvPr/>
        </p:nvSpPr>
        <p:spPr>
          <a:xfrm>
            <a:off x="154243" y="4130198"/>
            <a:ext cx="3454858" cy="1893339"/>
          </a:xfrm>
          <a:prstGeom prst="rect">
            <a:avLst/>
          </a:prstGeom>
          <a:noFill/>
        </p:spPr>
        <p:txBody>
          <a:bodyPr wrap="square" rtlCol="0">
            <a:spAutoFit/>
          </a:bodyPr>
          <a:lstStyle/>
          <a:p>
            <a:pPr defTabSz="371475" fontAlgn="auto">
              <a:spcBef>
                <a:spcPts val="0"/>
              </a:spcBef>
              <a:spcAft>
                <a:spcPts val="0"/>
              </a:spcAft>
            </a:pPr>
            <a:r>
              <a:rPr lang="en-US" sz="1463" b="0" dirty="0">
                <a:solidFill>
                  <a:prstClr val="black"/>
                </a:solidFill>
                <a:latin typeface="Calibri" panose="020F0502020204030204"/>
              </a:rPr>
              <a:t>A </a:t>
            </a:r>
            <a:r>
              <a:rPr lang="en-US" sz="1463" b="0" dirty="0" err="1">
                <a:solidFill>
                  <a:prstClr val="black"/>
                </a:solidFill>
                <a:latin typeface="Calibri" panose="020F0502020204030204"/>
              </a:rPr>
              <a:t>Colab</a:t>
            </a:r>
            <a:r>
              <a:rPr lang="en-US" sz="1463" b="0" dirty="0">
                <a:solidFill>
                  <a:prstClr val="black"/>
                </a:solidFill>
                <a:latin typeface="Calibri" panose="020F0502020204030204"/>
              </a:rPr>
              <a:t> </a:t>
            </a:r>
            <a:r>
              <a:rPr lang="en-US" sz="1463" b="0" dirty="0">
                <a:solidFill>
                  <a:prstClr val="black"/>
                </a:solidFill>
                <a:latin typeface="Calibri" panose="020F0502020204030204"/>
                <a:hlinkClick r:id="rId2"/>
              </a:rPr>
              <a:t>Platform</a:t>
            </a:r>
            <a:r>
              <a:rPr lang="en-US" sz="1463" b="0" dirty="0">
                <a:solidFill>
                  <a:prstClr val="black"/>
                </a:solidFill>
                <a:latin typeface="Calibri" panose="020F0502020204030204"/>
              </a:rPr>
              <a:t> has been developed that can extract biases of Geo instruments over the past year from GSICS product comparisons to create the SOS.</a:t>
            </a:r>
          </a:p>
          <a:p>
            <a:pPr defTabSz="371475" fontAlgn="auto">
              <a:spcBef>
                <a:spcPts val="0"/>
              </a:spcBef>
              <a:spcAft>
                <a:spcPts val="0"/>
              </a:spcAft>
            </a:pPr>
            <a:endParaRPr lang="en-US" sz="1463" b="0" dirty="0">
              <a:solidFill>
                <a:prstClr val="black"/>
              </a:solidFill>
              <a:latin typeface="Calibri" panose="020F0502020204030204"/>
            </a:endParaRPr>
          </a:p>
          <a:p>
            <a:pPr defTabSz="371475" fontAlgn="auto">
              <a:spcBef>
                <a:spcPts val="0"/>
              </a:spcBef>
              <a:spcAft>
                <a:spcPts val="0"/>
              </a:spcAft>
            </a:pPr>
            <a:r>
              <a:rPr lang="en-US" sz="1463" b="0" dirty="0">
                <a:solidFill>
                  <a:prstClr val="black"/>
                </a:solidFill>
                <a:latin typeface="Calibri" panose="020F0502020204030204"/>
              </a:rPr>
              <a:t>The GSICS Executive Panel presents the SOS report to CGMS.</a:t>
            </a:r>
          </a:p>
          <a:p>
            <a:pPr defTabSz="371475" fontAlgn="auto">
              <a:spcBef>
                <a:spcPts val="0"/>
              </a:spcBef>
              <a:spcAft>
                <a:spcPts val="0"/>
              </a:spcAft>
            </a:pPr>
            <a:endParaRPr lang="en-US" sz="1463" b="0" dirty="0">
              <a:solidFill>
                <a:prstClr val="black"/>
              </a:solidFill>
              <a:latin typeface="Calibri" panose="020F0502020204030204"/>
            </a:endParaRPr>
          </a:p>
        </p:txBody>
      </p:sp>
      <p:pic>
        <p:nvPicPr>
          <p:cNvPr id="6" name="Picture 5">
            <a:extLst>
              <a:ext uri="{FF2B5EF4-FFF2-40B4-BE49-F238E27FC236}">
                <a16:creationId xmlns:a16="http://schemas.microsoft.com/office/drawing/2014/main" id="{1B78AE23-8751-3332-AD7A-883AF557585E}"/>
              </a:ext>
            </a:extLst>
          </p:cNvPr>
          <p:cNvPicPr>
            <a:picLocks noChangeAspect="1"/>
          </p:cNvPicPr>
          <p:nvPr/>
        </p:nvPicPr>
        <p:blipFill>
          <a:blip r:embed="rId3"/>
          <a:stretch>
            <a:fillRect/>
          </a:stretch>
        </p:blipFill>
        <p:spPr>
          <a:xfrm>
            <a:off x="154243" y="1505949"/>
            <a:ext cx="3279790" cy="2462231"/>
          </a:xfrm>
          <a:prstGeom prst="rect">
            <a:avLst/>
          </a:prstGeom>
        </p:spPr>
      </p:pic>
      <p:pic>
        <p:nvPicPr>
          <p:cNvPr id="7" name="Content Placeholder 6">
            <a:extLst>
              <a:ext uri="{FF2B5EF4-FFF2-40B4-BE49-F238E27FC236}">
                <a16:creationId xmlns:a16="http://schemas.microsoft.com/office/drawing/2014/main" id="{6D176AC5-52F8-89A2-C475-FAD7FC8F635C}"/>
              </a:ext>
            </a:extLst>
          </p:cNvPr>
          <p:cNvPicPr>
            <a:picLocks noGrp="1" noChangeAspect="1"/>
          </p:cNvPicPr>
          <p:nvPr>
            <p:ph idx="1"/>
          </p:nvPr>
        </p:nvPicPr>
        <p:blipFill>
          <a:blip r:embed="rId4"/>
          <a:stretch>
            <a:fillRect/>
          </a:stretch>
        </p:blipFill>
        <p:spPr>
          <a:xfrm>
            <a:off x="3894993" y="1356930"/>
            <a:ext cx="5754072" cy="4218311"/>
          </a:xfrm>
        </p:spPr>
      </p:pic>
    </p:spTree>
    <p:extLst>
      <p:ext uri="{BB962C8B-B14F-4D97-AF65-F5344CB8AC3E}">
        <p14:creationId xmlns:p14="http://schemas.microsoft.com/office/powerpoint/2010/main" val="6602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116565</TotalTime>
  <Words>2306</Words>
  <Application>Microsoft Office PowerPoint</Application>
  <PresentationFormat>A4 Paper (210x297 mm)</PresentationFormat>
  <Paragraphs>313</Paragraphs>
  <Slides>21</Slides>
  <Notes>6</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ＭＳ Ｐゴシック</vt:lpstr>
      <vt:lpstr>Arial</vt:lpstr>
      <vt:lpstr>Calibri</vt:lpstr>
      <vt:lpstr>Calibri Light</vt:lpstr>
      <vt:lpstr>Courier New</vt:lpstr>
      <vt:lpstr>Helvetica</vt:lpstr>
      <vt:lpstr>System Font Regular</vt:lpstr>
      <vt:lpstr>Tahoma</vt:lpstr>
      <vt:lpstr>Times New Roman</vt:lpstr>
      <vt:lpstr>Wingdings</vt:lpstr>
      <vt:lpstr>ヒラギノ角ゴ Pro W3</vt:lpstr>
      <vt:lpstr>Office Theme</vt:lpstr>
      <vt:lpstr>1_Office Theme</vt:lpstr>
      <vt:lpstr> GSICS Coordination Centre (GCC)  Report for 2023-2024</vt:lpstr>
      <vt:lpstr>Disclaimer</vt:lpstr>
      <vt:lpstr>Outline</vt:lpstr>
      <vt:lpstr>GCC Activities – Participation in GSICS Activities</vt:lpstr>
      <vt:lpstr>GSICS Activities-GSICS Newsletter</vt:lpstr>
      <vt:lpstr>2023  Meeting Support</vt:lpstr>
      <vt:lpstr>PowerPoint Presentation</vt:lpstr>
      <vt:lpstr>GSICS Products Status</vt:lpstr>
      <vt:lpstr>                                                 State of Observing System (SOS) </vt:lpstr>
      <vt:lpstr>New GSICS Google Colab Notebook</vt:lpstr>
      <vt:lpstr>GSICS Notebooks</vt:lpstr>
      <vt:lpstr>PowerPoint Presentation</vt:lpstr>
      <vt:lpstr>Sample Status Emails</vt:lpstr>
      <vt:lpstr>Actions Status</vt:lpstr>
      <vt:lpstr>Actions Webpage and GSICS Wiki </vt:lpstr>
      <vt:lpstr>Near-term 2024-2025 Goals</vt:lpstr>
      <vt:lpstr>Seeking Guidance from the Executive Panel</vt:lpstr>
      <vt:lpstr>Summary</vt:lpstr>
      <vt:lpstr>PowerPoint Presentation</vt:lpstr>
      <vt:lpstr>Backup</vt:lpstr>
      <vt:lpstr>GCC Action Status [2022]</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Lawrence Flynn</cp:lastModifiedBy>
  <cp:revision>2301</cp:revision>
  <cp:lastPrinted>2006-03-06T14:11:17Z</cp:lastPrinted>
  <dcterms:created xsi:type="dcterms:W3CDTF">2010-09-10T00:53:07Z</dcterms:created>
  <dcterms:modified xsi:type="dcterms:W3CDTF">2024-03-08T20:05:14Z</dcterms:modified>
</cp:coreProperties>
</file>