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33" r:id="rId2"/>
    <p:sldId id="834" r:id="rId3"/>
    <p:sldId id="833" r:id="rId4"/>
    <p:sldId id="835" r:id="rId5"/>
    <p:sldId id="837" r:id="rId6"/>
    <p:sldId id="836" r:id="rId7"/>
    <p:sldId id="838" r:id="rId8"/>
    <p:sldId id="839" r:id="rId9"/>
    <p:sldId id="841" r:id="rId10"/>
    <p:sldId id="840" r:id="rId1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87867" autoAdjust="0"/>
  </p:normalViewPr>
  <p:slideViewPr>
    <p:cSldViewPr snapToGrid="0">
      <p:cViewPr varScale="1">
        <p:scale>
          <a:sx n="105" d="100"/>
          <a:sy n="105" d="100"/>
        </p:scale>
        <p:origin x="64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219" y="62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6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5" y="2130428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30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kern="0" dirty="0"/>
              <a:t>Click to edit Master title style</a:t>
            </a:r>
            <a:endParaRPr lang="en-GB" sz="4000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2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1" y="6400802"/>
            <a:ext cx="1823259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891" indent="-34289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50" y="6408718"/>
            <a:ext cx="5497903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2024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3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8233" y="6417416"/>
            <a:ext cx="3084334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Annual State of Observation System Report </a:t>
            </a:r>
          </a:p>
        </p:txBody>
      </p:sp>
      <p:pic>
        <p:nvPicPr>
          <p:cNvPr id="1028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8DC8BBA5-66B9-41FC-8EB9-DE83AD0A39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anik.bali@noaa.gov" TargetMode="External"/><Relationship Id="rId2" Type="http://schemas.openxmlformats.org/officeDocument/2006/relationships/hyperlink" Target="http://gsics.atmos.umd.edu/bin/view/Development/Annualmeeting202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google.com/spreadsheets/d/1fmzkj2ewtH1eUQt_pxg2h6ceyODkg3pESxibhW2b4y0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lab.research.google.com/drive/1rts-ydkm8lMYMIZc6-RHN2EsGGDNACYt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938069" y="1422626"/>
            <a:ext cx="8315865" cy="11253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600" b="1" dirty="0"/>
              <a:t>GSICS State of Observing System (SOS) Reports</a:t>
            </a:r>
            <a:br>
              <a:rPr lang="en-IE" sz="3600" b="1" dirty="0"/>
            </a:br>
            <a:br>
              <a:rPr lang="en-IE" sz="3600" b="1" dirty="0"/>
            </a:br>
            <a:r>
              <a:rPr lang="en-IE" sz="3600" b="1" dirty="0">
                <a:solidFill>
                  <a:srgbClr val="0000FF"/>
                </a:solidFill>
              </a:rPr>
              <a:t>2024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815413"/>
            <a:ext cx="9387400" cy="183427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Tim Hewison (EUMETSAT)</a:t>
            </a:r>
            <a:br>
              <a:rPr lang="en-US" altLang="zh-CN" sz="2400" dirty="0">
                <a:ea typeface="宋体" pitchFamily="2" charset="-122"/>
              </a:rPr>
            </a:br>
            <a:r>
              <a:rPr lang="en-US" altLang="zh-CN" sz="2400" dirty="0">
                <a:ea typeface="宋体" pitchFamily="2" charset="-122"/>
              </a:rPr>
              <a:t>Manik Bali (UMD@NOAA)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Fangfang Yu (UMD@NOAA)</a:t>
            </a:r>
          </a:p>
          <a:p>
            <a:pPr eaLnBrk="1" hangingPunct="1">
              <a:lnSpc>
                <a:spcPct val="8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4245-9701-A409-E04F-90BC2AAB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1A15B-0D4A-5931-45E6-433B65769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How can agencies provide input?</a:t>
            </a:r>
          </a:p>
          <a:p>
            <a:pPr lvl="1"/>
            <a:r>
              <a:rPr lang="en-GB" sz="2400" dirty="0"/>
              <a:t>Commit to generating GSICS products for instruments to be included?</a:t>
            </a:r>
          </a:p>
          <a:p>
            <a:r>
              <a:rPr lang="en-GB" sz="2800" dirty="0"/>
              <a:t>Which content is useful?</a:t>
            </a:r>
          </a:p>
          <a:p>
            <a:pPr lvl="1"/>
            <a:r>
              <a:rPr lang="en-GB" sz="2400" dirty="0"/>
              <a:t>Summary Statistics</a:t>
            </a:r>
          </a:p>
          <a:p>
            <a:pPr lvl="2"/>
            <a:r>
              <a:rPr lang="en-IE" sz="2000" dirty="0"/>
              <a:t>Mean Bias – for Standard Scene</a:t>
            </a:r>
          </a:p>
          <a:p>
            <a:pPr lvl="2"/>
            <a:r>
              <a:rPr lang="en-IE" sz="2000" dirty="0"/>
              <a:t>Variance (Standard Deviation)</a:t>
            </a:r>
          </a:p>
          <a:p>
            <a:pPr lvl="2"/>
            <a:r>
              <a:rPr lang="en-IE" sz="2000" dirty="0"/>
              <a:t>Uncertainty (typical value/median) – needed? </a:t>
            </a:r>
          </a:p>
          <a:p>
            <a:pPr lvl="2"/>
            <a:r>
              <a:rPr lang="en-IE" sz="2000" dirty="0"/>
              <a:t>Drift rate  (Linear trend) – for Standard Scene – still needed, if we have Std Dev? </a:t>
            </a:r>
            <a:endParaRPr lang="en-GB" sz="2000" dirty="0"/>
          </a:p>
          <a:p>
            <a:pPr lvl="1"/>
            <a:r>
              <a:rPr lang="en-GB" sz="2400" dirty="0"/>
              <a:t>Time Series Plots</a:t>
            </a:r>
          </a:p>
          <a:p>
            <a:pPr lvl="2"/>
            <a:r>
              <a:rPr lang="en-GB" sz="2000" dirty="0"/>
              <a:t>Over instrument lifetime</a:t>
            </a:r>
          </a:p>
          <a:p>
            <a:pPr lvl="1"/>
            <a:r>
              <a:rPr lang="en-IE" sz="2400" dirty="0"/>
              <a:t>Heat Maps</a:t>
            </a:r>
          </a:p>
          <a:p>
            <a:pPr lvl="2"/>
            <a:r>
              <a:rPr lang="en-IE" sz="2000" dirty="0"/>
              <a:t>Provide quick look at status of all instruments in a class</a:t>
            </a:r>
          </a:p>
          <a:p>
            <a:pPr lvl="2"/>
            <a:r>
              <a:rPr lang="en-IE" sz="2000" dirty="0"/>
              <a:t>Bias / Stability / Drift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FA415-265B-813A-6A7F-7E60406657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240" y="18329"/>
            <a:ext cx="7772400" cy="667472"/>
          </a:xfrm>
        </p:spPr>
        <p:txBody>
          <a:bodyPr/>
          <a:lstStyle/>
          <a:p>
            <a:r>
              <a:rPr lang="en-US" dirty="0"/>
              <a:t>State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2589"/>
            <a:ext cx="10972800" cy="5199611"/>
          </a:xfrm>
        </p:spPr>
        <p:txBody>
          <a:bodyPr/>
          <a:lstStyle/>
          <a:p>
            <a:r>
              <a:rPr lang="en-US" sz="2800" dirty="0"/>
              <a:t>Instrument/activity status report</a:t>
            </a:r>
          </a:p>
          <a:p>
            <a:pPr lvl="1"/>
            <a:r>
              <a:rPr lang="en-US" sz="2400" dirty="0"/>
              <a:t>Operational periods</a:t>
            </a:r>
          </a:p>
          <a:p>
            <a:pPr lvl="1"/>
            <a:r>
              <a:rPr lang="en-US" sz="2400" dirty="0"/>
              <a:t>Major events (changes/outages)</a:t>
            </a:r>
          </a:p>
          <a:p>
            <a:r>
              <a:rPr lang="en-US" sz="2800" dirty="0"/>
              <a:t>Instruments/activities include </a:t>
            </a:r>
          </a:p>
          <a:p>
            <a:pPr lvl="1"/>
            <a:r>
              <a:rPr lang="en-US" sz="2400" dirty="0"/>
              <a:t>GSICS references</a:t>
            </a:r>
          </a:p>
          <a:p>
            <a:pPr lvl="1"/>
            <a:r>
              <a:rPr lang="en-US" sz="2400" dirty="0"/>
              <a:t>Instruments monitored with the GSICS references</a:t>
            </a:r>
            <a:endParaRPr lang="en-US" sz="2800" dirty="0"/>
          </a:p>
          <a:p>
            <a:r>
              <a:rPr lang="en-US" sz="2800" dirty="0"/>
              <a:t>Period = Calendar Year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Or ~year between annual meetings?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Calendar Year allows time to generate report + more useful for users?</a:t>
            </a:r>
          </a:p>
          <a:p>
            <a:r>
              <a:rPr lang="en-US" sz="2800" dirty="0"/>
              <a:t>Publication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Historical reports?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303" y="18329"/>
            <a:ext cx="7772400" cy="667472"/>
          </a:xfrm>
        </p:spPr>
        <p:txBody>
          <a:bodyPr/>
          <a:lstStyle/>
          <a:p>
            <a:r>
              <a:rPr lang="en-US" dirty="0"/>
              <a:t>State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1026"/>
            <a:ext cx="10972800" cy="5241175"/>
          </a:xfrm>
        </p:spPr>
        <p:txBody>
          <a:bodyPr/>
          <a:lstStyle/>
          <a:p>
            <a:r>
              <a:rPr lang="en-US" sz="2800" dirty="0"/>
              <a:t>Provide the accuracy with respect to GSICS references:</a:t>
            </a:r>
          </a:p>
          <a:p>
            <a:pPr lvl="1"/>
            <a:r>
              <a:rPr lang="en-US" sz="2400" dirty="0"/>
              <a:t>Mean Bias</a:t>
            </a:r>
          </a:p>
          <a:p>
            <a:pPr lvl="1"/>
            <a:r>
              <a:rPr lang="en-US" sz="2400" dirty="0"/>
              <a:t>Variance (Standard Deviation)</a:t>
            </a:r>
          </a:p>
          <a:p>
            <a:pPr lvl="1"/>
            <a:r>
              <a:rPr lang="en-US" sz="2400" dirty="0"/>
              <a:t>Uncertainty (typical value/median)</a:t>
            </a:r>
          </a:p>
          <a:p>
            <a:pPr lvl="1"/>
            <a:r>
              <a:rPr lang="en-US" sz="2400" dirty="0"/>
              <a:t>Provide the drift rate, if it exists</a:t>
            </a:r>
          </a:p>
          <a:p>
            <a:pPr lvl="1"/>
            <a:r>
              <a:rPr lang="en-US" sz="2400" dirty="0"/>
              <a:t>If multiple references are used, also provide the difference between references with double difference method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Optional?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E94E-5347-9FCD-B168-B6D8152D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Generation of G-SOS Reports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6C055-D859-76DA-BC8D-C22C86255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Standardise &amp; Automate where possible!</a:t>
            </a:r>
          </a:p>
          <a:p>
            <a:r>
              <a:rPr lang="en-IE" dirty="0"/>
              <a:t>Encourage GPRCs to generate GSICS products for all instruments to be monitored</a:t>
            </a:r>
          </a:p>
          <a:p>
            <a:pPr lvl="1"/>
            <a:r>
              <a:rPr lang="en-IE" dirty="0"/>
              <a:t>Even if they do not need to apply corrections (insignificant biases)</a:t>
            </a:r>
            <a:endParaRPr lang="en-GB" dirty="0"/>
          </a:p>
          <a:p>
            <a:r>
              <a:rPr lang="en-US" sz="2800" dirty="0"/>
              <a:t>Encourage to use the GCC-derived </a:t>
            </a:r>
            <a:r>
              <a:rPr lang="en-US" sz="2800" dirty="0" err="1"/>
              <a:t>colab</a:t>
            </a:r>
            <a:r>
              <a:rPr lang="en-US" sz="2800" dirty="0"/>
              <a:t> tool to generate the charts</a:t>
            </a:r>
          </a:p>
          <a:p>
            <a:pPr lvl="1"/>
            <a:r>
              <a:rPr lang="en-US" sz="2000" dirty="0"/>
              <a:t>Tool available at: </a:t>
            </a:r>
            <a:r>
              <a:rPr lang="en-US" sz="2000" dirty="0">
                <a:hlinkClick r:id="rId2"/>
              </a:rPr>
              <a:t>http://gsics.atmos.umd.edu/bin/view/Development/Annualmeeting2022</a:t>
            </a:r>
            <a:endParaRPr lang="en-US" sz="2000" dirty="0"/>
          </a:p>
          <a:p>
            <a:pPr lvl="1"/>
            <a:r>
              <a:rPr lang="en-US" sz="2000" dirty="0"/>
              <a:t>Question? Please contact Manik Bali (</a:t>
            </a:r>
            <a:r>
              <a:rPr lang="en-US" sz="2000" dirty="0">
                <a:hlinkClick r:id="rId3"/>
              </a:rPr>
              <a:t>manik.bali@noaa.gov</a:t>
            </a:r>
            <a:r>
              <a:rPr lang="en-US" sz="2000" dirty="0"/>
              <a:t>)</a:t>
            </a:r>
          </a:p>
          <a:p>
            <a:pPr lvl="1"/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Also provide time series bias over time and any other relevant plots</a:t>
            </a:r>
            <a:endParaRPr lang="en-IE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endParaRPr lang="en-US" sz="2000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B3B4C-54AE-548D-ADB6-C3170BD63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2D9A-4D49-0846-D812-D5D89AD03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Input Format for GCC SOS Report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8A96D-2540-566D-8E01-8E21DAAFF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3"/>
            <a:ext cx="10972800" cy="1907524"/>
          </a:xfrm>
        </p:spPr>
        <p:txBody>
          <a:bodyPr/>
          <a:lstStyle/>
          <a:p>
            <a:r>
              <a:rPr lang="en-IE" sz="2400" dirty="0"/>
              <a:t>Action2: .  : Agencies to share biases using agreed-upon metadata  and in machine readable format to help </a:t>
            </a:r>
            <a:r>
              <a:rPr lang="en-IE" sz="2400" dirty="0" err="1"/>
              <a:t>colab</a:t>
            </a:r>
            <a:r>
              <a:rPr lang="en-IE" sz="2400" dirty="0"/>
              <a:t> read biases and generate SOS.</a:t>
            </a:r>
          </a:p>
          <a:p>
            <a:pPr lvl="1"/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Agencies wishing to provide data to be included in the SOS heatmaps</a:t>
            </a:r>
          </a:p>
          <a:p>
            <a:pPr lvl="1"/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need to provide satellite data in </a:t>
            </a:r>
            <a:r>
              <a:rPr lang="en-GB" sz="20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this format</a:t>
            </a:r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lvl="1"/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 each instrument they can generate a data file with the headings provided here</a:t>
            </a:r>
          </a:p>
          <a:p>
            <a:pPr lvl="1"/>
            <a:r>
              <a: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Data required is for the period ( 20230101-20231231) – full calendar year</a:t>
            </a:r>
            <a:endParaRPr lang="en-GB" sz="2000" dirty="0"/>
          </a:p>
          <a:p>
            <a:r>
              <a:rPr lang="en-GB" sz="2400" dirty="0"/>
              <a:t>Simple Spreadsheet in Google Document</a:t>
            </a:r>
          </a:p>
          <a:p>
            <a:pPr lvl="1"/>
            <a:r>
              <a:rPr lang="en-GB" sz="2000" dirty="0"/>
              <a:t>Accessibility issues? – Just email data to Manik Bali</a:t>
            </a:r>
          </a:p>
          <a:p>
            <a:pPr lvl="1"/>
            <a:r>
              <a:rPr lang="en-GB" sz="2000" dirty="0"/>
              <a:t>Automatic population from GSICS Server?</a:t>
            </a:r>
            <a:endParaRPr lang="en-I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B6A0-F0F1-F955-DD5A-761D853B50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BD92BE-5E95-BB30-DF34-969DA45EB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521"/>
          <a:stretch/>
        </p:blipFill>
        <p:spPr>
          <a:xfrm>
            <a:off x="1012372" y="4036074"/>
            <a:ext cx="9202906" cy="28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0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121C1-3BA2-87BA-361C-68EB177B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1A139-3431-2164-E058-1C07D0D73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Action1. Agencies to support the use of the </a:t>
            </a:r>
            <a:r>
              <a:rPr lang="en-IE" dirty="0" err="1"/>
              <a:t>colab</a:t>
            </a:r>
            <a:r>
              <a:rPr lang="en-IE" dirty="0"/>
              <a:t> which can generate instant reports can we discuss an action</a:t>
            </a:r>
            <a:endParaRPr lang="en-GB" dirty="0"/>
          </a:p>
          <a:p>
            <a:r>
              <a:rPr lang="en-GB" dirty="0"/>
              <a:t>Using </a:t>
            </a:r>
            <a:r>
              <a:rPr lang="en-GB" dirty="0">
                <a:hlinkClick r:id="rId2"/>
              </a:rPr>
              <a:t>GCC </a:t>
            </a:r>
            <a:r>
              <a:rPr lang="en-GB" dirty="0" err="1">
                <a:hlinkClick r:id="rId2"/>
              </a:rPr>
              <a:t>Colab</a:t>
            </a:r>
            <a:r>
              <a:rPr lang="en-GB" dirty="0">
                <a:hlinkClick r:id="rId2"/>
              </a:rPr>
              <a:t> tool</a:t>
            </a:r>
            <a:endParaRPr lang="en-GB" dirty="0"/>
          </a:p>
          <a:p>
            <a:pPr lvl="1"/>
            <a:r>
              <a:rPr lang="en-GB" dirty="0"/>
              <a:t>(Click link for walk-through)</a:t>
            </a:r>
          </a:p>
          <a:p>
            <a:pPr lvl="1"/>
            <a:r>
              <a:rPr lang="en-GB" dirty="0"/>
              <a:t>Reads data from links in GSICS Product </a:t>
            </a:r>
            <a:r>
              <a:rPr lang="en-GB" dirty="0" err="1"/>
              <a:t>Catalog</a:t>
            </a:r>
            <a:endParaRPr lang="en-GB" dirty="0"/>
          </a:p>
          <a:p>
            <a:pPr lvl="1"/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34274-49CA-9984-12B9-84D808C0B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B29F62-BF6A-41A7-3585-77285D2FC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243" y="2604972"/>
            <a:ext cx="11762067" cy="226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1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3B74D6E-A8A5-60B5-868F-652FE7504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150"/>
            <a:ext cx="12192000" cy="5786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B2CA69-677D-2BAC-2BEE-A20B9A7E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376" y="132630"/>
            <a:ext cx="8116824" cy="667472"/>
          </a:xfrm>
        </p:spPr>
        <p:txBody>
          <a:bodyPr/>
          <a:lstStyle/>
          <a:p>
            <a:r>
              <a:rPr lang="en-GB" dirty="0"/>
              <a:t>Example – Meteosat-10 over 10 years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C40DC-904C-B681-42DC-5D6387A1C3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A573-27C4-067D-6BEC-22E28E8B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New! Heat Maps </a:t>
            </a:r>
            <a:br>
              <a:rPr lang="en-GB" dirty="0"/>
            </a:br>
            <a:r>
              <a:rPr lang="en-GB" sz="3200" dirty="0"/>
              <a:t>for common channels of multiple instruments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B2FF9-1834-414D-F6A9-F5F811FB17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550DAC-2CFF-49D4-268C-13FCAE4E21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27084"/>
            <a:ext cx="12192000" cy="451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4CAC40-122D-669B-D7BB-826C5B503208}"/>
              </a:ext>
            </a:extLst>
          </p:cNvPr>
          <p:cNvSpPr txBox="1"/>
          <p:nvPr/>
        </p:nvSpPr>
        <p:spPr>
          <a:xfrm>
            <a:off x="4370832" y="5938028"/>
            <a:ext cx="647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GB" dirty="0">
                <a:solidFill>
                  <a:srgbClr val="FF0000"/>
                </a:solidFill>
              </a:rPr>
              <a:t>Feedback and Technical Discussion in IR Sub-Group</a:t>
            </a:r>
            <a:endParaRPr lang="en-I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7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7B7F-7E47-365F-53A5-20D008582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GSICS SOS Report Publication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9008-3FDB-7BBE-22EC-96466CF98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Where/how to publish?</a:t>
            </a:r>
          </a:p>
          <a:p>
            <a:pPr lvl="1"/>
            <a:r>
              <a:rPr lang="en-IE" sz="2400" dirty="0"/>
              <a:t>EP chair recommends </a:t>
            </a:r>
            <a:r>
              <a:rPr lang="en-IE" sz="2400" dirty="0" err="1"/>
              <a:t>transfering</a:t>
            </a:r>
            <a:r>
              <a:rPr lang="en-IE" sz="2400" dirty="0"/>
              <a:t> G-SOS report to document format (open action) </a:t>
            </a:r>
          </a:p>
          <a:p>
            <a:pPr lvl="1"/>
            <a:r>
              <a:rPr lang="en-IE" sz="2400" dirty="0"/>
              <a:t>Publish on WMO website? GCC? GSICS Wiki?</a:t>
            </a:r>
          </a:p>
          <a:p>
            <a:pPr lvl="1"/>
            <a:r>
              <a:rPr lang="en-IE" sz="2400" dirty="0"/>
              <a:t>Link from Instrument Landing Pages? WMO OSCAR?</a:t>
            </a:r>
            <a:endParaRPr lang="en-GB" sz="2400" dirty="0"/>
          </a:p>
          <a:p>
            <a:r>
              <a:rPr lang="en-US" sz="2800" dirty="0"/>
              <a:t>When to publish?</a:t>
            </a:r>
          </a:p>
          <a:p>
            <a:pPr lvl="1"/>
            <a:r>
              <a:rPr lang="en-IE" sz="2400" dirty="0"/>
              <a:t>The G-SOS report  is scheduled on Friday, 15 March 2023 – feasible?  </a:t>
            </a:r>
          </a:p>
          <a:p>
            <a:pPr lvl="1"/>
            <a:r>
              <a:rPr lang="en-IE" sz="2400" dirty="0"/>
              <a:t>Fangfang: I think we should report the discussion results in the annual meeting with a proposed submission date in this EP report. </a:t>
            </a:r>
            <a:endParaRPr lang="en-US" sz="2400" dirty="0"/>
          </a:p>
          <a:p>
            <a:r>
              <a:rPr lang="en-US" sz="2800" dirty="0"/>
              <a:t>Historical reports?</a:t>
            </a:r>
          </a:p>
          <a:p>
            <a:pPr lvl="1"/>
            <a:r>
              <a:rPr lang="en-IE" sz="2400" dirty="0"/>
              <a:t>Retrospectively generate?</a:t>
            </a:r>
          </a:p>
          <a:p>
            <a:pPr lvl="1"/>
            <a:r>
              <a:rPr lang="en-IE" sz="2400" dirty="0"/>
              <a:t>In new format?</a:t>
            </a:r>
          </a:p>
          <a:p>
            <a:pPr lvl="1"/>
            <a:r>
              <a:rPr lang="en-IE" sz="2400" dirty="0"/>
              <a:t>past reports missing summary</a:t>
            </a:r>
            <a:endParaRPr lang="en-US" sz="2400" dirty="0"/>
          </a:p>
          <a:p>
            <a:pPr lvl="1"/>
            <a:endParaRPr lang="en-IE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AF81C-E907-AEAB-4677-E7EC123715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53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43817</TotalTime>
  <Words>602</Words>
  <Application>Microsoft Office PowerPoint</Application>
  <PresentationFormat>Widescreen</PresentationFormat>
  <Paragraphs>91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Times New Roman</vt:lpstr>
      <vt:lpstr>Wingdings</vt:lpstr>
      <vt:lpstr>Default Design</vt:lpstr>
      <vt:lpstr>GSICS State of Observing System (SOS) Reports  2024</vt:lpstr>
      <vt:lpstr>State of Observing System Report</vt:lpstr>
      <vt:lpstr>State of Observing System Report</vt:lpstr>
      <vt:lpstr>Generation of G-SOS Reports</vt:lpstr>
      <vt:lpstr>Input Format for GCC SOS Report</vt:lpstr>
      <vt:lpstr>Examples</vt:lpstr>
      <vt:lpstr>Example – Meteosat-10 over 10 years</vt:lpstr>
      <vt:lpstr>New! Heat Maps  for common channels of multiple instruments</vt:lpstr>
      <vt:lpstr>GSICS SOS Report Publication</vt:lpstr>
      <vt:lpstr>Discussion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1055</cp:revision>
  <dcterms:created xsi:type="dcterms:W3CDTF">2004-06-10T15:46:18Z</dcterms:created>
  <dcterms:modified xsi:type="dcterms:W3CDTF">2024-03-08T16:01:42Z</dcterms:modified>
</cp:coreProperties>
</file>