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handoutMasterIdLst>
    <p:handoutMasterId r:id="rId27"/>
  </p:handoutMasterIdLst>
  <p:sldIdLst>
    <p:sldId id="733" r:id="rId3"/>
    <p:sldId id="793" r:id="rId5"/>
    <p:sldId id="835" r:id="rId6"/>
    <p:sldId id="853" r:id="rId7"/>
    <p:sldId id="838" r:id="rId8"/>
    <p:sldId id="836" r:id="rId9"/>
    <p:sldId id="837" r:id="rId10"/>
    <p:sldId id="874" r:id="rId11"/>
    <p:sldId id="864" r:id="rId12"/>
    <p:sldId id="866" r:id="rId13"/>
    <p:sldId id="867" r:id="rId14"/>
    <p:sldId id="868" r:id="rId15"/>
    <p:sldId id="869" r:id="rId16"/>
    <p:sldId id="870" r:id="rId17"/>
    <p:sldId id="871" r:id="rId18"/>
    <p:sldId id="872" r:id="rId19"/>
    <p:sldId id="873" r:id="rId20"/>
    <p:sldId id="849" r:id="rId21"/>
    <p:sldId id="851" r:id="rId22"/>
    <p:sldId id="850" r:id="rId23"/>
    <p:sldId id="834" r:id="rId24"/>
    <p:sldId id="847" r:id="rId25"/>
    <p:sldId id="846" r:id="rId26"/>
  </p:sldIdLst>
  <p:sldSz cx="12192000" cy="6858000"/>
  <p:notesSz cx="6797675" cy="9926320"/>
  <p:custDataLst>
    <p:tags r:id="rId32"/>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07" userDrawn="1">
          <p15:clr>
            <a:srgbClr val="A4A3A4"/>
          </p15:clr>
        </p15:guide>
        <p15:guide id="2" pos="3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 clrIdx="0"/>
  <p:cmAuthor id="1" name="未知用户1" initials="未知用户1" lastIdx="2" clrIdx="0"/>
  <p:cmAuthor id="2" name="ATMIN" initials="A" lastIdx="1" clrIdx="1"/>
  <p:cmAuthor id="3" name="jiang" initials="j" lastIdx="1" clrIdx="2"/>
  <p:cmAuthor id="4" name="boboatmo" initials="b" lastIdx="1" clrIdx="3"/>
  <p:cmAuthor id="5" name="fuxideng" initials="f"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00"/>
    <a:srgbClr val="0C45E4"/>
    <a:srgbClr val="AFC6FA"/>
    <a:srgbClr val="0000FF"/>
    <a:srgbClr val="D4FDFC"/>
    <a:srgbClr val="333399"/>
    <a:srgbClr val="008000"/>
    <a:srgbClr val="5F5F5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29" autoAdjust="0"/>
    <p:restoredTop sz="87867" autoAdjust="0"/>
  </p:normalViewPr>
  <p:slideViewPr>
    <p:cSldViewPr snapToGrid="0" showGuides="1">
      <p:cViewPr varScale="1">
        <p:scale>
          <a:sx n="107" d="100"/>
          <a:sy n="107" d="100"/>
        </p:scale>
        <p:origin x="1118" y="72"/>
      </p:cViewPr>
      <p:guideLst>
        <p:guide orient="horz" pos="2207"/>
        <p:guide pos="38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5" d="100"/>
          <a:sy n="85" d="100"/>
        </p:scale>
        <p:origin x="4277" y="48"/>
      </p:cViewPr>
      <p:guideLst>
        <p:guide orient="horz" pos="3195"/>
        <p:guide pos="2140"/>
      </p:guideLst>
    </p:cSldViewPr>
  </p:notesViewPr>
  <p:gridSpacing cx="114300" cy="1143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19.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46400" cy="495300"/>
          </a:xfrm>
          <a:prstGeom prst="rect">
            <a:avLst/>
          </a:prstGeom>
          <a:noFill/>
          <a:ln w="9525">
            <a:noFill/>
            <a:miter lim="800000"/>
          </a:ln>
          <a:effectLst/>
        </p:spPr>
        <p:txBody>
          <a:bodyPr vert="horz" wrap="square" lIns="92309" tIns="46154" rIns="92309" bIns="46154" numCol="1" anchor="t" anchorCtr="0" compatLnSpc="1"/>
          <a:lstStyle>
            <a:lvl1pPr defTabSz="922655">
              <a:defRPr sz="1200"/>
            </a:lvl1pPr>
          </a:lstStyle>
          <a:p>
            <a:pPr>
              <a:defRPr/>
            </a:pPr>
            <a:endParaRPr lang="en-US"/>
          </a:p>
        </p:txBody>
      </p:sp>
      <p:sp>
        <p:nvSpPr>
          <p:cNvPr id="270339" name="Rectangle 3"/>
          <p:cNvSpPr>
            <a:spLocks noGrp="1" noChangeArrowheads="1"/>
          </p:cNvSpPr>
          <p:nvPr>
            <p:ph type="dt" sz="quarter" idx="1"/>
          </p:nvPr>
        </p:nvSpPr>
        <p:spPr bwMode="auto">
          <a:xfrm>
            <a:off x="3849688" y="0"/>
            <a:ext cx="2946400" cy="495300"/>
          </a:xfrm>
          <a:prstGeom prst="rect">
            <a:avLst/>
          </a:prstGeom>
          <a:noFill/>
          <a:ln w="9525">
            <a:noFill/>
            <a:miter lim="800000"/>
          </a:ln>
          <a:effectLst/>
        </p:spPr>
        <p:txBody>
          <a:bodyPr vert="horz" wrap="square" lIns="92309" tIns="46154" rIns="92309" bIns="46154" numCol="1" anchor="t" anchorCtr="0" compatLnSpc="1"/>
          <a:lstStyle>
            <a:lvl1pPr algn="r" defTabSz="922655">
              <a:defRPr sz="1200"/>
            </a:lvl1pPr>
          </a:lstStyle>
          <a:p>
            <a:pPr>
              <a:defRPr/>
            </a:pPr>
            <a:endParaRPr lang="en-US"/>
          </a:p>
        </p:txBody>
      </p:sp>
      <p:sp>
        <p:nvSpPr>
          <p:cNvPr id="270340" name="Rectangle 4"/>
          <p:cNvSpPr>
            <a:spLocks noGrp="1" noChangeArrowheads="1"/>
          </p:cNvSpPr>
          <p:nvPr>
            <p:ph type="ftr" sz="quarter" idx="2"/>
          </p:nvPr>
        </p:nvSpPr>
        <p:spPr bwMode="auto">
          <a:xfrm>
            <a:off x="0" y="9429750"/>
            <a:ext cx="2946400" cy="495300"/>
          </a:xfrm>
          <a:prstGeom prst="rect">
            <a:avLst/>
          </a:prstGeom>
          <a:noFill/>
          <a:ln w="9525">
            <a:noFill/>
            <a:miter lim="800000"/>
          </a:ln>
          <a:effectLst/>
        </p:spPr>
        <p:txBody>
          <a:bodyPr vert="horz" wrap="square" lIns="92309" tIns="46154" rIns="92309" bIns="46154" numCol="1" anchor="b" anchorCtr="0" compatLnSpc="1"/>
          <a:lstStyle>
            <a:lvl1pPr defTabSz="922655">
              <a:defRPr sz="1200"/>
            </a:lvl1pPr>
          </a:lstStyle>
          <a:p>
            <a:pPr>
              <a:defRPr/>
            </a:pPr>
            <a:endParaRPr lang="en-US"/>
          </a:p>
        </p:txBody>
      </p:sp>
      <p:sp>
        <p:nvSpPr>
          <p:cNvPr id="270341" name="Rectangle 5"/>
          <p:cNvSpPr>
            <a:spLocks noGrp="1" noChangeArrowheads="1"/>
          </p:cNvSpPr>
          <p:nvPr>
            <p:ph type="sldNum" sz="quarter" idx="3"/>
          </p:nvPr>
        </p:nvSpPr>
        <p:spPr bwMode="auto">
          <a:xfrm>
            <a:off x="3849688" y="9429750"/>
            <a:ext cx="2946400" cy="495300"/>
          </a:xfrm>
          <a:prstGeom prst="rect">
            <a:avLst/>
          </a:prstGeom>
          <a:noFill/>
          <a:ln w="9525">
            <a:noFill/>
            <a:miter lim="800000"/>
          </a:ln>
          <a:effectLst/>
        </p:spPr>
        <p:txBody>
          <a:bodyPr vert="horz" wrap="square" lIns="92309" tIns="46154" rIns="92309" bIns="46154" numCol="1" anchor="b" anchorCtr="0" compatLnSpc="1"/>
          <a:lstStyle>
            <a:lvl1pPr algn="r" defTabSz="922655">
              <a:defRPr sz="1200"/>
            </a:lvl1pPr>
          </a:lstStyle>
          <a:p>
            <a:pPr>
              <a:defRPr/>
            </a:pPr>
            <a:fld id="{5D828D66-AEB5-4DE2-AE3C-788B6F5E35E5}" type="slidenum">
              <a:rPr lang="en-US"/>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6400" cy="495300"/>
          </a:xfrm>
          <a:prstGeom prst="rect">
            <a:avLst/>
          </a:prstGeom>
          <a:noFill/>
          <a:ln w="9525">
            <a:noFill/>
            <a:miter lim="800000"/>
          </a:ln>
          <a:effectLst/>
        </p:spPr>
        <p:txBody>
          <a:bodyPr vert="horz" wrap="square" lIns="92309" tIns="46154" rIns="92309" bIns="46154" numCol="1" anchor="t" anchorCtr="0" compatLnSpc="1"/>
          <a:lstStyle>
            <a:lvl1pPr defTabSz="922655">
              <a:defRPr sz="1200"/>
            </a:lvl1pPr>
          </a:lstStyle>
          <a:p>
            <a:pPr>
              <a:defRPr/>
            </a:pPr>
            <a:endParaRPr lang="en-US"/>
          </a:p>
        </p:txBody>
      </p:sp>
      <p:sp>
        <p:nvSpPr>
          <p:cNvPr id="39939" name="Rectangle 3"/>
          <p:cNvSpPr>
            <a:spLocks noGrp="1" noChangeArrowheads="1"/>
          </p:cNvSpPr>
          <p:nvPr>
            <p:ph type="dt" idx="1"/>
          </p:nvPr>
        </p:nvSpPr>
        <p:spPr bwMode="auto">
          <a:xfrm>
            <a:off x="3849688" y="0"/>
            <a:ext cx="2946400" cy="495300"/>
          </a:xfrm>
          <a:prstGeom prst="rect">
            <a:avLst/>
          </a:prstGeom>
          <a:noFill/>
          <a:ln w="9525">
            <a:noFill/>
            <a:miter lim="800000"/>
          </a:ln>
          <a:effectLst/>
        </p:spPr>
        <p:txBody>
          <a:bodyPr vert="horz" wrap="square" lIns="92309" tIns="46154" rIns="92309" bIns="46154" numCol="1" anchor="t" anchorCtr="0" compatLnSpc="1"/>
          <a:lstStyle>
            <a:lvl1pPr algn="r" defTabSz="922655">
              <a:defRPr sz="1200"/>
            </a:lvl1pPr>
          </a:lstStyle>
          <a:p>
            <a:pPr>
              <a:defRPr/>
            </a:pPr>
            <a:endParaRPr lang="en-US"/>
          </a:p>
        </p:txBody>
      </p:sp>
      <p:sp>
        <p:nvSpPr>
          <p:cNvPr id="7172" name="Rectangle 4"/>
          <p:cNvSpPr>
            <a:spLocks noGrp="1" noRot="1" noChangeAspect="1" noChangeArrowheads="1" noTextEdit="1"/>
          </p:cNvSpPr>
          <p:nvPr>
            <p:ph type="sldImg" idx="2"/>
          </p:nvPr>
        </p:nvSpPr>
        <p:spPr bwMode="auto">
          <a:xfrm>
            <a:off x="90488" y="746125"/>
            <a:ext cx="6616700" cy="3722688"/>
          </a:xfrm>
          <a:prstGeom prst="rect">
            <a:avLst/>
          </a:prstGeom>
          <a:noFill/>
          <a:ln w="9525">
            <a:solidFill>
              <a:srgbClr val="000000"/>
            </a:solidFill>
            <a:miter lim="800000"/>
          </a:ln>
        </p:spPr>
      </p:sp>
      <p:sp>
        <p:nvSpPr>
          <p:cNvPr id="39941" name="Rectangle 5"/>
          <p:cNvSpPr>
            <a:spLocks noGrp="1" noChangeArrowheads="1"/>
          </p:cNvSpPr>
          <p:nvPr>
            <p:ph type="body" sz="quarter" idx="3"/>
          </p:nvPr>
        </p:nvSpPr>
        <p:spPr bwMode="auto">
          <a:xfrm>
            <a:off x="679450" y="4716463"/>
            <a:ext cx="5438775" cy="4464050"/>
          </a:xfrm>
          <a:prstGeom prst="rect">
            <a:avLst/>
          </a:prstGeom>
          <a:noFill/>
          <a:ln w="9525">
            <a:noFill/>
            <a:miter lim="800000"/>
          </a:ln>
          <a:effectLst/>
        </p:spPr>
        <p:txBody>
          <a:bodyPr vert="horz" wrap="square" lIns="92309" tIns="46154" rIns="92309" bIns="46154" numCol="1" anchor="t" anchorCtr="0" compatLnSpc="1"/>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39942" name="Rectangle 6"/>
          <p:cNvSpPr>
            <a:spLocks noGrp="1" noChangeArrowheads="1"/>
          </p:cNvSpPr>
          <p:nvPr>
            <p:ph type="ftr" sz="quarter" idx="4"/>
          </p:nvPr>
        </p:nvSpPr>
        <p:spPr bwMode="auto">
          <a:xfrm>
            <a:off x="0" y="9429750"/>
            <a:ext cx="2946400" cy="495300"/>
          </a:xfrm>
          <a:prstGeom prst="rect">
            <a:avLst/>
          </a:prstGeom>
          <a:noFill/>
          <a:ln w="9525">
            <a:noFill/>
            <a:miter lim="800000"/>
          </a:ln>
          <a:effectLst/>
        </p:spPr>
        <p:txBody>
          <a:bodyPr vert="horz" wrap="square" lIns="92309" tIns="46154" rIns="92309" bIns="46154" numCol="1" anchor="b" anchorCtr="0" compatLnSpc="1"/>
          <a:lstStyle>
            <a:lvl1pPr defTabSz="922655">
              <a:defRPr sz="1200"/>
            </a:lvl1pPr>
          </a:lstStyle>
          <a:p>
            <a:pPr>
              <a:defRPr/>
            </a:pPr>
            <a:endParaRPr lang="en-US"/>
          </a:p>
        </p:txBody>
      </p:sp>
      <p:sp>
        <p:nvSpPr>
          <p:cNvPr id="39943" name="Rectangle 7"/>
          <p:cNvSpPr>
            <a:spLocks noGrp="1" noChangeArrowheads="1"/>
          </p:cNvSpPr>
          <p:nvPr>
            <p:ph type="sldNum" sz="quarter" idx="5"/>
          </p:nvPr>
        </p:nvSpPr>
        <p:spPr bwMode="auto">
          <a:xfrm>
            <a:off x="3849688" y="9429750"/>
            <a:ext cx="2946400" cy="495300"/>
          </a:xfrm>
          <a:prstGeom prst="rect">
            <a:avLst/>
          </a:prstGeom>
          <a:noFill/>
          <a:ln w="9525">
            <a:noFill/>
            <a:miter lim="800000"/>
          </a:ln>
          <a:effectLst/>
        </p:spPr>
        <p:txBody>
          <a:bodyPr vert="horz" wrap="square" lIns="92309" tIns="46154" rIns="92309" bIns="46154" numCol="1" anchor="b" anchorCtr="0" compatLnSpc="1"/>
          <a:lstStyle>
            <a:lvl1pPr algn="r" defTabSz="922655">
              <a:defRPr sz="1200"/>
            </a:lvl1pPr>
          </a:lstStyle>
          <a:p>
            <a:pPr>
              <a:defRPr/>
            </a:pPr>
            <a:fld id="{D2E840EC-3661-47EA-B292-7ED791E1B58E}" type="slidenum">
              <a:rPr 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fld>
            <a:endParaRPr lang="en-US"/>
          </a:p>
        </p:txBody>
      </p:sp>
      <p:sp>
        <p:nvSpPr>
          <p:cNvPr id="8195" name="Rectangle 2"/>
          <p:cNvSpPr>
            <a:spLocks noGrp="1" noRot="1" noChangeAspect="1" noChangeArrowheads="1" noTextEdit="1"/>
          </p:cNvSpPr>
          <p:nvPr>
            <p:ph type="sldImg"/>
          </p:nvPr>
        </p:nvSpPr>
        <p:spPr>
          <a:xfrm>
            <a:off x="90488" y="746125"/>
            <a:ext cx="6616700" cy="3722688"/>
          </a:xfrm>
        </p:spPr>
      </p:sp>
      <p:sp>
        <p:nvSpPr>
          <p:cNvPr id="8196"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First , is the hot land bias analysis. We checked bias of IR channel over hot land and found....., in next, we can discuss how to do the more strict quality control or develop algorithm to correct this error caused by time dif for some special objects.</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following, there are several new instruments on fengyun satillites and the Cal/Val activities. </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HAOC conducts solar and lunar observations </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616E1F4-C91A-4F44-BD9C-370F412BC276}" type="slidenum">
              <a:rPr lang="en-US" smtClean="0"/>
            </a:fld>
            <a:endParaRPr lang="en-US"/>
          </a:p>
        </p:txBody>
      </p:sp>
      <p:sp>
        <p:nvSpPr>
          <p:cNvPr id="11267" name="Rectangle 2"/>
          <p:cNvSpPr>
            <a:spLocks noGrp="1" noRot="1" noChangeAspect="1" noChangeArrowheads="1" noTextEdit="1"/>
          </p:cNvSpPr>
          <p:nvPr>
            <p:ph type="sldImg"/>
          </p:nvPr>
        </p:nvSpPr>
        <p:spPr/>
      </p:sp>
      <p:sp>
        <p:nvSpPr>
          <p:cNvPr id="1126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654" y="2130426"/>
            <a:ext cx="10041775" cy="14700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989513" y="3886200"/>
            <a:ext cx="822405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6"/>
          <p:cNvSpPr>
            <a:spLocks noGrp="1" noChangeArrowheads="1"/>
          </p:cNvSpPr>
          <p:nvPr>
            <p:ph type="sldNum" sz="quarter" idx="10"/>
          </p:nvPr>
        </p:nvSpPr>
        <p:spPr/>
        <p:txBody>
          <a:bodyPr/>
          <a:lstStyle>
            <a:lvl1pPr>
              <a:defRPr/>
            </a:lvl1pPr>
          </a:lstStyle>
          <a:p>
            <a:pPr>
              <a:defRPr/>
            </a:pPr>
            <a:fld id="{CAF0C06C-A120-4CEF-A9AD-F4118C12BC70}" type="slidenum">
              <a:rPr lang="en-US"/>
            </a:fld>
            <a:endParaRPr 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2800" y="132628"/>
            <a:ext cx="7772400" cy="667472"/>
          </a:xfrm>
          <a:prstGeom prst="rect">
            <a:avLst/>
          </a:prstGeom>
        </p:spPr>
        <p:txBody>
          <a:bodyPr/>
          <a:lstStyle>
            <a:lvl1pPr>
              <a:defRPr sz="4000">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GB" dirty="0"/>
          </a:p>
        </p:txBody>
      </p:sp>
      <p:sp>
        <p:nvSpPr>
          <p:cNvPr id="4" name="Rectangle 6"/>
          <p:cNvSpPr>
            <a:spLocks noGrp="1" noChangeArrowheads="1"/>
          </p:cNvSpPr>
          <p:nvPr>
            <p:ph type="sldNum" sz="quarter" idx="10"/>
          </p:nvPr>
        </p:nvSpPr>
        <p:spPr/>
        <p:txBody>
          <a:bodyPr/>
          <a:lstStyle>
            <a:lvl1pPr>
              <a:defRPr/>
            </a:lvl1pPr>
          </a:lstStyle>
          <a:p>
            <a:pPr>
              <a:defRPr/>
            </a:pPr>
            <a:fld id="{DA28AC38-E0E8-49D7-B2FE-71FD7C42C09E}" type="slidenum">
              <a:rPr lang="en-US"/>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62C94469-C24B-4485-9554-864CA5BFE27B}" type="slidenum">
              <a:rPr lang="en-US"/>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Rectangle 6"/>
          <p:cNvSpPr>
            <a:spLocks noGrp="1" noChangeArrowheads="1"/>
          </p:cNvSpPr>
          <p:nvPr>
            <p:ph type="sldNum" sz="quarter" idx="10"/>
          </p:nvPr>
        </p:nvSpPr>
        <p:spPr/>
        <p:txBody>
          <a:bodyPr/>
          <a:lstStyle>
            <a:lvl1pPr>
              <a:defRPr/>
            </a:lvl1pPr>
          </a:lstStyle>
          <a:p>
            <a:pPr>
              <a:defRPr/>
            </a:pPr>
            <a:fld id="{D4866AD1-022E-4E0E-AE7E-C7A6C4DD8D01}" type="slidenum">
              <a:rPr lang="en-US"/>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Rectangle 6"/>
          <p:cNvSpPr>
            <a:spLocks noGrp="1" noChangeArrowheads="1"/>
          </p:cNvSpPr>
          <p:nvPr>
            <p:ph type="sldNum" sz="quarter" idx="10"/>
          </p:nvPr>
        </p:nvSpPr>
        <p:spPr/>
        <p:txBody>
          <a:bodyPr/>
          <a:lstStyle>
            <a:lvl1pPr>
              <a:defRPr/>
            </a:lvl1pPr>
          </a:lstStyle>
          <a:p>
            <a:pPr>
              <a:defRPr/>
            </a:pPr>
            <a:fld id="{0D0EA962-5ACB-4E0A-B99B-F2A901C15787}" type="slidenum">
              <a:rPr lang="en-US"/>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p:txBody>
          <a:bodyPr/>
          <a:lstStyle>
            <a:lvl1pPr>
              <a:defRPr/>
            </a:lvl1pPr>
          </a:lstStyle>
          <a:p>
            <a:pPr>
              <a:defRPr/>
            </a:pPr>
            <a:fld id="{D24831DE-8CB6-4B98-B2F1-D4EBA8FF1804}" type="slidenum">
              <a:rPr lang="en-US"/>
            </a:fld>
            <a:endParaRPr lang="en-US"/>
          </a:p>
        </p:txBody>
      </p:sp>
      <p:sp>
        <p:nvSpPr>
          <p:cNvPr id="4" name="Title 1"/>
          <p:cNvSpPr txBox="1"/>
          <p:nvPr userDrawn="1"/>
        </p:nvSpPr>
        <p:spPr>
          <a:xfrm>
            <a:off x="3352800" y="13262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kern="0" dirty="0"/>
              <a:t>Click to edit Master title style</a:t>
            </a:r>
            <a:endParaRPr lang="en-GB" kern="0" dirty="0"/>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0"/>
            <a:ext cx="2844800" cy="365125"/>
          </a:xfrm>
        </p:spPr>
        <p:txBody>
          <a:bodyPr/>
          <a:lstStyle/>
          <a:p>
            <a:pPr>
              <a:defRPr/>
            </a:pPr>
            <a:r>
              <a:rPr lang="en-US" altLang="en-US">
                <a:solidFill>
                  <a:srgbClr val="000000"/>
                </a:solidFill>
              </a:rPr>
              <a:t>18-19 May 2020</a:t>
            </a:r>
            <a:endParaRPr lang="en-US" altLang="en-US">
              <a:solidFill>
                <a:srgbClr val="000000"/>
              </a:solidFill>
            </a:endParaRPr>
          </a:p>
        </p:txBody>
      </p:sp>
      <p:sp>
        <p:nvSpPr>
          <p:cNvPr id="3" name="Footer Placeholder 2"/>
          <p:cNvSpPr>
            <a:spLocks noGrp="1"/>
          </p:cNvSpPr>
          <p:nvPr>
            <p:ph type="ftr" sz="quarter" idx="11"/>
          </p:nvPr>
        </p:nvSpPr>
        <p:spPr>
          <a:xfrm>
            <a:off x="4165600" y="6356350"/>
            <a:ext cx="3860800" cy="365125"/>
          </a:xfrm>
        </p:spPr>
        <p:txBody>
          <a:bodyPr/>
          <a:lstStyle/>
          <a:p>
            <a:pPr>
              <a:defRPr/>
            </a:pPr>
            <a:r>
              <a:rPr lang="en-US" altLang="en-US">
                <a:solidFill>
                  <a:srgbClr val="000000"/>
                </a:solidFill>
              </a:rPr>
              <a:t>GSICS-EP-21, Online Meeting</a:t>
            </a: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a:defRPr/>
            </a:pPr>
            <a:fld id="{E20D01CA-FB6E-4E82-BD7D-9CEBC0A01D0D}" type="slidenum">
              <a:rPr lang="en-US" altLang="en-US" smtClean="0">
                <a:solidFill>
                  <a:srgbClr val="000000"/>
                </a:solidFill>
              </a:rPr>
            </a:fld>
            <a:endParaRPr lang="en-US" altLang="en-US">
              <a:solidFill>
                <a:srgbClr val="000000"/>
              </a:solidFill>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1.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914400"/>
            <a:ext cx="10972800" cy="5257799"/>
          </a:xfrm>
          <a:prstGeom prst="rect">
            <a:avLst/>
          </a:prstGeom>
          <a:noFill/>
          <a:ln w="9525">
            <a:noFill/>
            <a:miter lim="800000"/>
          </a:ln>
        </p:spPr>
        <p:txBody>
          <a:bodyPr vert="horz" wrap="square" lIns="91440" tIns="45720" rIns="91440" bIns="45720" numCol="1" anchor="t" anchorCtr="0" compatLnSpc="1"/>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030" name="Rectangle 6"/>
          <p:cNvSpPr>
            <a:spLocks noGrp="1" noChangeArrowheads="1"/>
          </p:cNvSpPr>
          <p:nvPr>
            <p:ph type="sldNum" sz="quarter" idx="4"/>
          </p:nvPr>
        </p:nvSpPr>
        <p:spPr bwMode="auto">
          <a:xfrm>
            <a:off x="9759142" y="6400800"/>
            <a:ext cx="1823258" cy="232757"/>
          </a:xfrm>
          <a:prstGeom prst="rect">
            <a:avLst/>
          </a:prstGeom>
          <a:noFill/>
          <a:ln w="9525">
            <a:noFill/>
            <a:miter lim="800000"/>
          </a:ln>
          <a:effectLst/>
        </p:spPr>
        <p:txBody>
          <a:bodyPr vert="horz" wrap="square" lIns="91440" tIns="45720" rIns="91440" bIns="45720" numCol="1" anchor="t" anchorCtr="0" compatLnSpc="1"/>
          <a:lstStyle>
            <a:lvl1pPr algn="r">
              <a:defRPr sz="1000">
                <a:latin typeface="Times New Roman" panose="02020603050405020304" pitchFamily="18" charset="0"/>
                <a:cs typeface="Times New Roman" panose="02020603050405020304" pitchFamily="18" charset="0"/>
              </a:defRPr>
            </a:lvl1pPr>
          </a:lstStyle>
          <a:p>
            <a:pPr>
              <a:defRPr/>
            </a:pPr>
            <a:fld id="{47E33C82-C2A6-478E-8FB2-E20C8DB41475}" type="slidenum">
              <a:rPr lang="en-US" smtClean="0"/>
            </a:fld>
            <a:endParaRPr lang="en-US" dirty="0"/>
          </a:p>
        </p:txBody>
      </p:sp>
      <p:sp>
        <p:nvSpPr>
          <p:cNvPr id="1031" name="Rectangle 7"/>
          <p:cNvSpPr>
            <a:spLocks noChangeArrowheads="1"/>
          </p:cNvSpPr>
          <p:nvPr/>
        </p:nvSpPr>
        <p:spPr bwMode="auto">
          <a:xfrm>
            <a:off x="609600" y="1147156"/>
            <a:ext cx="10972800" cy="5177444"/>
          </a:xfrm>
          <a:prstGeom prst="rect">
            <a:avLst/>
          </a:prstGeom>
          <a:noFill/>
          <a:ln w="9525">
            <a:noFill/>
            <a:miter lim="800000"/>
          </a:ln>
          <a:effectLst/>
        </p:spPr>
        <p:txBody>
          <a:bodyPr/>
          <a:lstStyle/>
          <a:p>
            <a:pPr marL="342900" indent="-342900">
              <a:spcBef>
                <a:spcPct val="20000"/>
              </a:spcBef>
              <a:buClr>
                <a:srgbClr val="FF0000"/>
              </a:buClr>
              <a:buFont typeface="Wingdings" panose="05000000000000000000" pitchFamily="2" charset="2"/>
              <a:buChar char="v"/>
              <a:defRPr/>
            </a:pPr>
            <a:endParaRPr lang="en-GB" sz="3200"/>
          </a:p>
        </p:txBody>
      </p:sp>
      <p:sp>
        <p:nvSpPr>
          <p:cNvPr id="1032" name="Rectangle 8"/>
          <p:cNvSpPr>
            <a:spLocks noChangeArrowheads="1"/>
          </p:cNvSpPr>
          <p:nvPr/>
        </p:nvSpPr>
        <p:spPr bwMode="auto">
          <a:xfrm>
            <a:off x="3347049" y="6408718"/>
            <a:ext cx="5497902" cy="232756"/>
          </a:xfrm>
          <a:prstGeom prst="rect">
            <a:avLst/>
          </a:prstGeom>
          <a:noFill/>
          <a:ln w="9525">
            <a:noFill/>
            <a:miter lim="800000"/>
          </a:ln>
          <a:effectLst/>
        </p:spPr>
        <p:txBody>
          <a:bodyPr/>
          <a:lstStyle/>
          <a:p>
            <a:pPr algn="ctr">
              <a:defRPr/>
            </a:pPr>
            <a:r>
              <a:rPr lang="en-US" sz="1000" b="0" dirty="0"/>
              <a:t>11 – 15 March 2024</a:t>
            </a:r>
            <a:r>
              <a:rPr lang="it-IT" sz="1000" b="0" dirty="0"/>
              <a:t>, GSICS Annual Meeting (Hybrid), Darmstadt, Germany</a:t>
            </a:r>
            <a:endParaRPr lang="en-US" sz="1000" b="0" dirty="0"/>
          </a:p>
        </p:txBody>
      </p:sp>
      <p:sp>
        <p:nvSpPr>
          <p:cNvPr id="1035" name="Line 11"/>
          <p:cNvSpPr>
            <a:spLocks noChangeShapeType="1"/>
          </p:cNvSpPr>
          <p:nvPr/>
        </p:nvSpPr>
        <p:spPr bwMode="auto">
          <a:xfrm flipV="1">
            <a:off x="609600" y="6324600"/>
            <a:ext cx="10972800" cy="0"/>
          </a:xfrm>
          <a:prstGeom prst="line">
            <a:avLst/>
          </a:prstGeom>
          <a:noFill/>
          <a:ln w="38100">
            <a:solidFill>
              <a:srgbClr val="0000FF"/>
            </a:solidFill>
            <a:round/>
          </a:ln>
          <a:effectLst/>
        </p:spPr>
        <p:txBody>
          <a:bodyPr/>
          <a:lstStyle/>
          <a:p>
            <a:pPr>
              <a:defRPr/>
            </a:pPr>
            <a:endParaRPr lang="en-GB"/>
          </a:p>
        </p:txBody>
      </p:sp>
      <p:sp>
        <p:nvSpPr>
          <p:cNvPr id="1037" name="Rectangle 13"/>
          <p:cNvSpPr>
            <a:spLocks noChangeArrowheads="1"/>
          </p:cNvSpPr>
          <p:nvPr/>
        </p:nvSpPr>
        <p:spPr bwMode="auto">
          <a:xfrm>
            <a:off x="8737600" y="6477001"/>
            <a:ext cx="2844800" cy="244475"/>
          </a:xfrm>
          <a:prstGeom prst="rect">
            <a:avLst/>
          </a:prstGeom>
          <a:noFill/>
          <a:ln w="9525">
            <a:noFill/>
            <a:miter lim="800000"/>
          </a:ln>
          <a:effectLst/>
        </p:spPr>
        <p:txBody>
          <a:bodyPr/>
          <a:lstStyle/>
          <a:p>
            <a:pPr algn="r">
              <a:defRPr/>
            </a:pPr>
            <a:endParaRPr lang="en-GB" sz="1400"/>
          </a:p>
        </p:txBody>
      </p:sp>
      <p:sp>
        <p:nvSpPr>
          <p:cNvPr id="10" name="Rectangle 8"/>
          <p:cNvSpPr>
            <a:spLocks noChangeArrowheads="1"/>
          </p:cNvSpPr>
          <p:nvPr userDrawn="1"/>
        </p:nvSpPr>
        <p:spPr bwMode="auto">
          <a:xfrm>
            <a:off x="609600" y="6400801"/>
            <a:ext cx="2748951" cy="232756"/>
          </a:xfrm>
          <a:prstGeom prst="rect">
            <a:avLst/>
          </a:prstGeom>
          <a:noFill/>
          <a:ln w="9525">
            <a:noFill/>
            <a:miter lim="800000"/>
          </a:ln>
          <a:effectLst/>
        </p:spPr>
        <p:txBody>
          <a:bodyPr/>
          <a:lstStyle/>
          <a:p>
            <a:pPr>
              <a:defRPr/>
            </a:pPr>
            <a:r>
              <a:rPr lang="en-US" sz="1000" b="1" dirty="0">
                <a:latin typeface="Times New Roman" panose="02020603050405020304" pitchFamily="18" charset="0"/>
                <a:cs typeface="Times New Roman" panose="02020603050405020304" pitchFamily="18" charset="0"/>
              </a:rPr>
              <a:t>GSICS Agency Report </a:t>
            </a:r>
            <a:endParaRPr lang="en-US" sz="1000" b="1" dirty="0">
              <a:latin typeface="Times New Roman" panose="02020603050405020304" pitchFamily="18" charset="0"/>
              <a:cs typeface="Times New Roman" panose="02020603050405020304" pitchFamily="18" charset="0"/>
            </a:endParaRPr>
          </a:p>
        </p:txBody>
      </p:sp>
      <p:pic>
        <p:nvPicPr>
          <p:cNvPr id="11" name="Picture 4" descr="http://gsics.atmos.umd.edu/pub/Development/Logos/GSICS180px.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8233" y="102700"/>
            <a:ext cx="1714500" cy="6953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rgbClr val="FF0000"/>
        </a:buClr>
        <a:buFont typeface="Wingdings" panose="05000000000000000000"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anose="05000000000000000000"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19.png"/><Relationship Id="rId13" Type="http://schemas.openxmlformats.org/officeDocument/2006/relationships/slideLayout" Target="../slideLayouts/slideLayout2.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tags" Target="../tags/tag11.xml"/><Relationship Id="rId1" Type="http://schemas.openxmlformats.org/officeDocument/2006/relationships/image" Target="../media/image36.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hyperlink" Target="http://gsics.atmos.umd.edu/wiki/Hom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bwMode="auto">
          <a:xfrm>
            <a:off x="1716390" y="1335577"/>
            <a:ext cx="8759219" cy="1439380"/>
          </a:xfrm>
          <a:noFill/>
          <a:ln>
            <a:miter lim="800000"/>
          </a:ln>
        </p:spPr>
        <p:txBody>
          <a:bodyPr vert="horz" wrap="square" lIns="91440" tIns="45720" rIns="91440" bIns="45720" numCol="1" anchor="t" anchorCtr="0" compatLnSpc="1"/>
          <a:lstStyle/>
          <a:p>
            <a:pPr eaLnBrk="1" hangingPunct="1"/>
            <a:r>
              <a:rPr lang="en-IE" sz="4000" b="1" dirty="0"/>
              <a:t>GSICS Agency Report</a:t>
            </a:r>
            <a:br>
              <a:rPr lang="en-IE" sz="4000" b="1" dirty="0"/>
            </a:br>
            <a:r>
              <a:rPr lang="en-IE" sz="4000" b="1" dirty="0"/>
              <a:t>2024</a:t>
            </a:r>
            <a:br>
              <a:rPr lang="en-IE" sz="4000" dirty="0">
                <a:solidFill>
                  <a:srgbClr val="0000FF"/>
                </a:solidFill>
              </a:rPr>
            </a:br>
            <a:endParaRPr lang="en-US" sz="4000" i="1" dirty="0">
              <a:solidFill>
                <a:srgbClr val="0C45E4"/>
              </a:solidFill>
            </a:endParaRPr>
          </a:p>
        </p:txBody>
      </p:sp>
      <p:sp>
        <p:nvSpPr>
          <p:cNvPr id="2052" name="Rectangle 3"/>
          <p:cNvSpPr>
            <a:spLocks noGrp="1" noChangeArrowheads="1"/>
          </p:cNvSpPr>
          <p:nvPr>
            <p:ph type="subTitle" idx="1"/>
          </p:nvPr>
        </p:nvSpPr>
        <p:spPr>
          <a:xfrm>
            <a:off x="1402300" y="3064297"/>
            <a:ext cx="9387400" cy="1125318"/>
          </a:xfrm>
        </p:spPr>
        <p:txBody>
          <a:bodyPr/>
          <a:lstStyle/>
          <a:p>
            <a:pPr eaLnBrk="1" hangingPunct="1">
              <a:lnSpc>
                <a:spcPct val="80000"/>
              </a:lnSpc>
            </a:pPr>
            <a:endParaRPr lang="en-US" altLang="zh-CN" sz="2000" b="1" dirty="0">
              <a:ea typeface="宋体" panose="02010600030101010101" pitchFamily="2" charset="-122"/>
            </a:endParaRPr>
          </a:p>
          <a:p>
            <a:pPr eaLnBrk="1" hangingPunct="1">
              <a:lnSpc>
                <a:spcPct val="80000"/>
              </a:lnSpc>
            </a:pPr>
            <a:r>
              <a:rPr lang="en-US" altLang="zh-CN" sz="2800" dirty="0">
                <a:ea typeface="宋体" panose="02010600030101010101" pitchFamily="2" charset="-122"/>
              </a:rPr>
              <a:t>Chengli Qi</a:t>
            </a:r>
            <a:r>
              <a:rPr lang="zh-CN" altLang="en-US" sz="2800" dirty="0">
                <a:ea typeface="宋体" panose="02010600030101010101" pitchFamily="2" charset="-122"/>
              </a:rPr>
              <a:t>，</a:t>
            </a:r>
            <a:r>
              <a:rPr lang="en-US" altLang="zh-CN" sz="2800" dirty="0">
                <a:ea typeface="宋体" panose="02010600030101010101" pitchFamily="2" charset="-122"/>
              </a:rPr>
              <a:t>Xingwei He,  Lin Tian, </a:t>
            </a:r>
            <a:endParaRPr lang="en-US" altLang="zh-CN" sz="2800" dirty="0">
              <a:ea typeface="宋体" panose="02010600030101010101" pitchFamily="2" charset="-122"/>
            </a:endParaRPr>
          </a:p>
          <a:p>
            <a:pPr eaLnBrk="1" hangingPunct="1">
              <a:lnSpc>
                <a:spcPct val="80000"/>
              </a:lnSpc>
            </a:pPr>
            <a:r>
              <a:rPr lang="en-US" altLang="zh-CN" sz="2800" dirty="0">
                <a:ea typeface="宋体" panose="02010600030101010101" pitchFamily="2" charset="-122"/>
              </a:rPr>
              <a:t>Lee Lu, Yuan Li, Qian Wang, Xiuqing(Scott) Hu</a:t>
            </a:r>
            <a:endParaRPr lang="en-US" altLang="zh-CN" sz="2800" dirty="0">
              <a:ea typeface="宋体" panose="02010600030101010101" pitchFamily="2" charset="-122"/>
            </a:endParaRPr>
          </a:p>
          <a:p>
            <a:pPr eaLnBrk="1" hangingPunct="1">
              <a:lnSpc>
                <a:spcPct val="80000"/>
              </a:lnSpc>
            </a:pPr>
            <a:endParaRPr lang="en-US" altLang="zh-CN" sz="2000" dirty="0">
              <a:ea typeface="宋体" panose="02010600030101010101" pitchFamily="2" charset="-122"/>
            </a:endParaRPr>
          </a:p>
          <a:p>
            <a:pPr eaLnBrk="1" hangingPunct="1">
              <a:lnSpc>
                <a:spcPct val="80000"/>
              </a:lnSpc>
            </a:pPr>
            <a:endParaRPr lang="en-US" altLang="zh-CN" sz="2000" dirty="0">
              <a:ea typeface="宋体" panose="02010600030101010101" pitchFamily="2" charset="-122"/>
            </a:endParaRPr>
          </a:p>
          <a:p>
            <a:pPr eaLnBrk="1" hangingPunct="1">
              <a:lnSpc>
                <a:spcPct val="80000"/>
              </a:lnSpc>
            </a:pPr>
            <a:endParaRPr lang="en-US" altLang="en-US" sz="1200" dirty="0">
              <a:latin typeface="Arial" panose="020B0604020202020204" pitchFamily="34" charset="0"/>
            </a:endParaRPr>
          </a:p>
        </p:txBody>
      </p:sp>
      <p:sp>
        <p:nvSpPr>
          <p:cNvPr id="4" name="Rectangle 3"/>
          <p:cNvSpPr txBox="1">
            <a:spLocks noChangeArrowheads="1"/>
          </p:cNvSpPr>
          <p:nvPr/>
        </p:nvSpPr>
        <p:spPr bwMode="auto">
          <a:xfrm>
            <a:off x="1513136" y="4397105"/>
            <a:ext cx="9387400" cy="1125318"/>
          </a:xfrm>
          <a:prstGeom prst="rect">
            <a:avLst/>
          </a:prstGeom>
          <a:noFill/>
          <a:ln w="9525">
            <a:noFill/>
            <a:miter lim="800000"/>
          </a:ln>
        </p:spPr>
        <p:txBody>
          <a:bodyPr vert="horz" wrap="square" lIns="91440" tIns="45720" rIns="91440" bIns="45720" numCol="1" anchor="t" anchorCtr="0" compatLnSpc="1"/>
          <a:lstStyle>
            <a:lvl1pPr marL="0" indent="0" algn="ctr" rtl="0" eaLnBrk="0" fontAlgn="base" hangingPunct="0">
              <a:spcBef>
                <a:spcPct val="20000"/>
              </a:spcBef>
              <a:spcAft>
                <a:spcPct val="0"/>
              </a:spcAft>
              <a:buClr>
                <a:srgbClr val="FF0000"/>
              </a:buClr>
              <a:buFont typeface="Wingdings" panose="05000000000000000000"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anose="05000000000000000000"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80000"/>
              </a:lnSpc>
            </a:pPr>
            <a:endParaRPr lang="en-US" altLang="zh-CN" sz="2800" b="1" kern="0" dirty="0">
              <a:ea typeface="宋体" panose="02010600030101010101" pitchFamily="2" charset="-122"/>
            </a:endParaRPr>
          </a:p>
          <a:p>
            <a:pPr eaLnBrk="1" hangingPunct="1">
              <a:lnSpc>
                <a:spcPct val="80000"/>
              </a:lnSpc>
            </a:pPr>
            <a:r>
              <a:rPr lang="en-US" altLang="zh-CN" sz="2800" b="1" kern="0" dirty="0">
                <a:solidFill>
                  <a:srgbClr val="FF0000"/>
                </a:solidFill>
                <a:ea typeface="宋体" panose="02010600030101010101" pitchFamily="2" charset="-122"/>
              </a:rPr>
              <a:t>CMA</a:t>
            </a:r>
            <a:endParaRPr lang="en-US" altLang="zh-CN" sz="2800" b="1" kern="0" dirty="0">
              <a:solidFill>
                <a:srgbClr val="FF0000"/>
              </a:solidFill>
              <a:latin typeface="Arial" panose="020B0604020202020204" pitchFamily="34" charset="0"/>
              <a:ea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6536690" y="4822190"/>
            <a:ext cx="5403215" cy="922020"/>
          </a:xfrm>
          <a:prstGeom prst="rect">
            <a:avLst/>
          </a:prstGeom>
          <a:noFill/>
        </p:spPr>
        <p:txBody>
          <a:bodyPr wrap="square" rtlCol="0">
            <a:spAutoFit/>
          </a:bodyPr>
          <a:lstStyle/>
          <a:p>
            <a:pPr marL="285750" indent="-285750">
              <a:buFont typeface="Arial" panose="020B0604020202020204" pitchFamily="34" charset="0"/>
              <a:buChar char="•"/>
            </a:pPr>
            <a:r>
              <a:rPr lang="en-US" altLang="zh-CN" sz="18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FY-3G/HAOC conducts solar and lunar observations according to schedule.</a:t>
            </a:r>
            <a:endParaRPr lang="en-US" altLang="zh-CN" sz="18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endParaRPr>
          </a:p>
          <a:p>
            <a:pPr marL="285750" indent="-285750">
              <a:buFont typeface="Arial" panose="020B0604020202020204" pitchFamily="34" charset="0"/>
              <a:buChar char="•"/>
            </a:pPr>
            <a:r>
              <a:rPr lang="en-US" altLang="zh-CN" sz="18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Solar </a:t>
            </a:r>
            <a:r>
              <a:rPr lang="en-US" altLang="zh-CN" sz="1800" b="0" dirty="0" err="1"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irrdiance</a:t>
            </a:r>
            <a:r>
              <a:rPr lang="en-US" altLang="zh-CN" sz="18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 and lunar radiance cube </a:t>
            </a:r>
            <a:endParaRPr lang="en-US" altLang="zh-CN" sz="18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6000" y="742950"/>
            <a:ext cx="3600000" cy="270000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81" y="742950"/>
            <a:ext cx="2160000" cy="37800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453" y="750901"/>
            <a:ext cx="3600000" cy="27000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1453" y="742950"/>
            <a:ext cx="2160000" cy="3780000"/>
          </a:xfrm>
          <a:prstGeom prst="rect">
            <a:avLst/>
          </a:prstGeom>
        </p:spPr>
      </p:pic>
      <p:grpSp>
        <p:nvGrpSpPr>
          <p:cNvPr id="11" name="组合 10"/>
          <p:cNvGrpSpPr/>
          <p:nvPr/>
        </p:nvGrpSpPr>
        <p:grpSpPr>
          <a:xfrm>
            <a:off x="2496000" y="3450901"/>
            <a:ext cx="3600000" cy="2700000"/>
            <a:chOff x="2496000" y="3450901"/>
            <a:chExt cx="3600000" cy="270000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000" y="3450901"/>
              <a:ext cx="3600000" cy="2700000"/>
            </a:xfrm>
            <a:prstGeom prst="rect">
              <a:avLst/>
            </a:prstGeom>
          </p:spPr>
        </p:pic>
        <p:sp>
          <p:nvSpPr>
            <p:cNvPr id="13" name="文本框 12"/>
            <p:cNvSpPr txBox="1"/>
            <p:nvPr/>
          </p:nvSpPr>
          <p:spPr>
            <a:xfrm>
              <a:off x="2947299" y="4791510"/>
              <a:ext cx="453224" cy="369332"/>
            </a:xfrm>
            <a:prstGeom prst="rect">
              <a:avLst/>
            </a:prstGeom>
            <a:noFill/>
          </p:spPr>
          <p:txBody>
            <a:bodyPr wrap="square" rtlCol="0">
              <a:spAutoFit/>
            </a:bodyPr>
            <a:lstStyle/>
            <a:p>
              <a:pPr algn="ctr"/>
              <a:r>
                <a:rPr lang="en-US" altLang="zh-CN" dirty="0" smtClean="0">
                  <a:solidFill>
                    <a:srgbClr val="0000FF"/>
                  </a:solidFill>
                  <a:latin typeface="Calibri" panose="020F0502020204030204" charset="0"/>
                  <a:cs typeface="Calibri" panose="020F0502020204030204" charset="0"/>
                </a:rPr>
                <a:t>-2</a:t>
              </a:r>
              <a:endParaRPr lang="zh-CN" altLang="en-US" dirty="0">
                <a:solidFill>
                  <a:srgbClr val="0000FF"/>
                </a:solidFill>
                <a:latin typeface="Calibri" panose="020F0502020204030204" charset="0"/>
                <a:cs typeface="Calibri" panose="020F0502020204030204" charset="0"/>
              </a:endParaRPr>
            </a:p>
          </p:txBody>
        </p:sp>
        <p:sp>
          <p:nvSpPr>
            <p:cNvPr id="14" name="文本框 13"/>
            <p:cNvSpPr txBox="1"/>
            <p:nvPr/>
          </p:nvSpPr>
          <p:spPr>
            <a:xfrm>
              <a:off x="2947299" y="4338284"/>
              <a:ext cx="453224" cy="369332"/>
            </a:xfrm>
            <a:prstGeom prst="rect">
              <a:avLst/>
            </a:prstGeom>
            <a:noFill/>
          </p:spPr>
          <p:txBody>
            <a:bodyPr wrap="square" rtlCol="0">
              <a:spAutoFit/>
            </a:bodyPr>
            <a:lstStyle/>
            <a:p>
              <a:pPr algn="ctr"/>
              <a:r>
                <a:rPr lang="en-US" altLang="zh-CN" dirty="0">
                  <a:solidFill>
                    <a:srgbClr val="0000FF"/>
                  </a:solidFill>
                  <a:latin typeface="Calibri" panose="020F0502020204030204" charset="0"/>
                  <a:cs typeface="Calibri" panose="020F0502020204030204" charset="0"/>
                </a:rPr>
                <a:t>+</a:t>
              </a:r>
              <a:r>
                <a:rPr lang="en-US" altLang="zh-CN" dirty="0" smtClean="0">
                  <a:solidFill>
                    <a:srgbClr val="0000FF"/>
                  </a:solidFill>
                  <a:latin typeface="Calibri" panose="020F0502020204030204" charset="0"/>
                  <a:cs typeface="Calibri" panose="020F0502020204030204" charset="0"/>
                </a:rPr>
                <a:t>2</a:t>
              </a:r>
              <a:endParaRPr lang="zh-CN" altLang="en-US" dirty="0">
                <a:solidFill>
                  <a:srgbClr val="0000FF"/>
                </a:solidFill>
                <a:latin typeface="Calibri" panose="020F0502020204030204" charset="0"/>
                <a:cs typeface="Calibri" panose="020F0502020204030204" charset="0"/>
              </a:endParaRPr>
            </a:p>
          </p:txBody>
        </p:sp>
        <p:sp>
          <p:nvSpPr>
            <p:cNvPr id="15" name="文本框 14"/>
            <p:cNvSpPr txBox="1"/>
            <p:nvPr/>
          </p:nvSpPr>
          <p:spPr>
            <a:xfrm>
              <a:off x="2947299" y="5117775"/>
              <a:ext cx="453224" cy="369332"/>
            </a:xfrm>
            <a:prstGeom prst="rect">
              <a:avLst/>
            </a:prstGeom>
            <a:noFill/>
          </p:spPr>
          <p:txBody>
            <a:bodyPr wrap="square" rtlCol="0">
              <a:spAutoFit/>
            </a:bodyPr>
            <a:lstStyle/>
            <a:p>
              <a:pPr algn="ctr"/>
              <a:r>
                <a:rPr lang="en-US" altLang="zh-CN" dirty="0" smtClean="0">
                  <a:solidFill>
                    <a:srgbClr val="FF00FF"/>
                  </a:solidFill>
                  <a:latin typeface="Calibri" panose="020F0502020204030204" charset="0"/>
                  <a:cs typeface="Calibri" panose="020F0502020204030204" charset="0"/>
                </a:rPr>
                <a:t>-5</a:t>
              </a:r>
              <a:endParaRPr lang="zh-CN" altLang="en-US" dirty="0">
                <a:solidFill>
                  <a:srgbClr val="FF00FF"/>
                </a:solidFill>
                <a:latin typeface="Calibri" panose="020F0502020204030204" charset="0"/>
                <a:cs typeface="Calibri" panose="020F0502020204030204" charset="0"/>
              </a:endParaRPr>
            </a:p>
          </p:txBody>
        </p:sp>
        <p:sp>
          <p:nvSpPr>
            <p:cNvPr id="17" name="文本框 16"/>
            <p:cNvSpPr txBox="1"/>
            <p:nvPr/>
          </p:nvSpPr>
          <p:spPr>
            <a:xfrm>
              <a:off x="2947299" y="4017136"/>
              <a:ext cx="453224" cy="369332"/>
            </a:xfrm>
            <a:prstGeom prst="rect">
              <a:avLst/>
            </a:prstGeom>
            <a:noFill/>
          </p:spPr>
          <p:txBody>
            <a:bodyPr wrap="square" rtlCol="0">
              <a:spAutoFit/>
            </a:bodyPr>
            <a:lstStyle/>
            <a:p>
              <a:pPr algn="ctr"/>
              <a:r>
                <a:rPr lang="en-US" altLang="zh-CN" dirty="0" smtClean="0">
                  <a:solidFill>
                    <a:srgbClr val="FF00FF"/>
                  </a:solidFill>
                  <a:latin typeface="Calibri" panose="020F0502020204030204" charset="0"/>
                  <a:cs typeface="Calibri" panose="020F0502020204030204" charset="0"/>
                </a:rPr>
                <a:t>+5</a:t>
              </a:r>
              <a:endParaRPr lang="zh-CN" altLang="en-US" dirty="0">
                <a:solidFill>
                  <a:srgbClr val="FF00FF"/>
                </a:solidFill>
                <a:latin typeface="Calibri" panose="020F0502020204030204" charset="0"/>
                <a:cs typeface="Calibri" panose="020F0502020204030204" charset="0"/>
              </a:endParaRPr>
            </a:p>
          </p:txBody>
        </p:sp>
      </p:grpSp>
      <p:cxnSp>
        <p:nvCxnSpPr>
          <p:cNvPr id="18" name="直接连接符 17"/>
          <p:cNvCxnSpPr/>
          <p:nvPr/>
        </p:nvCxnSpPr>
        <p:spPr>
          <a:xfrm>
            <a:off x="6096000" y="742950"/>
            <a:ext cx="0" cy="557690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9446594" y="5322053"/>
            <a:ext cx="2181207" cy="738664"/>
          </a:xfrm>
          <a:prstGeom prst="rect">
            <a:avLst/>
          </a:prstGeom>
          <a:noFill/>
        </p:spPr>
        <p:txBody>
          <a:bodyPr wrap="square" rtlCol="0">
            <a:spAutoFit/>
          </a:bodyPr>
          <a:lstStyle/>
          <a:p>
            <a:r>
              <a:rPr lang="en-US" altLang="zh-CN" sz="14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The preliminary results of FY-3G/HAOC and MERSI </a:t>
            </a:r>
            <a:r>
              <a:rPr lang="en-US" altLang="zh-CN" sz="1400" b="0" dirty="0" err="1"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SNOx</a:t>
            </a:r>
            <a:r>
              <a:rPr lang="en-US" altLang="zh-CN" sz="14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a:t>
            </a:r>
            <a:endParaRPr lang="zh-CN" altLang="en-US" sz="1400" b="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endParaRPr>
          </a:p>
        </p:txBody>
      </p:sp>
      <p:pic>
        <p:nvPicPr>
          <p:cNvPr id="21" name="图片 20"/>
          <p:cNvPicPr>
            <a:picLocks noChangeAspect="1"/>
          </p:cNvPicPr>
          <p:nvPr/>
        </p:nvPicPr>
        <p:blipFill>
          <a:blip r:embed="rId1"/>
          <a:stretch>
            <a:fillRect/>
          </a:stretch>
        </p:blipFill>
        <p:spPr>
          <a:xfrm rot="4264554">
            <a:off x="754704" y="2843170"/>
            <a:ext cx="4320000" cy="4452201"/>
          </a:xfrm>
          <a:prstGeom prst="rect">
            <a:avLst/>
          </a:prstGeom>
        </p:spPr>
      </p:pic>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06" y="1264976"/>
            <a:ext cx="5760000" cy="2949119"/>
          </a:xfrm>
          <a:prstGeom prst="rect">
            <a:avLst/>
          </a:prstGeom>
        </p:spPr>
      </p:pic>
      <p:cxnSp>
        <p:nvCxnSpPr>
          <p:cNvPr id="23" name="直接箭头连接符 22"/>
          <p:cNvCxnSpPr/>
          <p:nvPr/>
        </p:nvCxnSpPr>
        <p:spPr>
          <a:xfrm>
            <a:off x="2821354" y="3358490"/>
            <a:ext cx="581260" cy="18362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981"/>
          <a:stretch>
            <a:fillRect/>
          </a:stretch>
        </p:blipFill>
        <p:spPr>
          <a:xfrm>
            <a:off x="7062646" y="2196200"/>
            <a:ext cx="3600000" cy="2616533"/>
          </a:xfrm>
          <a:prstGeom prst="rect">
            <a:avLst/>
          </a:prstGeom>
        </p:spPr>
      </p:pic>
      <p:pic>
        <p:nvPicPr>
          <p:cNvPr id="25" name="图片 24"/>
          <p:cNvPicPr>
            <a:picLocks noChangeAspect="1"/>
          </p:cNvPicPr>
          <p:nvPr/>
        </p:nvPicPr>
        <p:blipFill>
          <a:blip r:embed="rId5"/>
          <a:stretch>
            <a:fillRect/>
          </a:stretch>
        </p:blipFill>
        <p:spPr>
          <a:xfrm>
            <a:off x="6246682" y="4875256"/>
            <a:ext cx="2700000" cy="1754677"/>
          </a:xfrm>
          <a:prstGeom prst="rect">
            <a:avLst/>
          </a:prstGeom>
        </p:spPr>
      </p:pic>
      <p:pic>
        <p:nvPicPr>
          <p:cNvPr id="26" name="图片 25"/>
          <p:cNvPicPr>
            <a:picLocks noChangeAspect="1"/>
          </p:cNvPicPr>
          <p:nvPr/>
        </p:nvPicPr>
        <p:blipFill>
          <a:blip r:embed="rId6"/>
          <a:stretch>
            <a:fillRect/>
          </a:stretch>
        </p:blipFill>
        <p:spPr>
          <a:xfrm>
            <a:off x="6103815" y="235646"/>
            <a:ext cx="2700000" cy="1754568"/>
          </a:xfrm>
          <a:prstGeom prst="rect">
            <a:avLst/>
          </a:prstGeom>
        </p:spPr>
      </p:pic>
      <p:pic>
        <p:nvPicPr>
          <p:cNvPr id="27" name="图片 26"/>
          <p:cNvPicPr>
            <a:picLocks noChangeAspect="1"/>
          </p:cNvPicPr>
          <p:nvPr/>
        </p:nvPicPr>
        <p:blipFill>
          <a:blip r:embed="rId7"/>
          <a:stretch>
            <a:fillRect/>
          </a:stretch>
        </p:blipFill>
        <p:spPr>
          <a:xfrm>
            <a:off x="9156340" y="229534"/>
            <a:ext cx="2700000" cy="1760680"/>
          </a:xfrm>
          <a:prstGeom prst="rect">
            <a:avLst/>
          </a:prstGeom>
        </p:spPr>
      </p:pic>
      <p:cxnSp>
        <p:nvCxnSpPr>
          <p:cNvPr id="28" name="直接箭头连接符 27"/>
          <p:cNvCxnSpPr/>
          <p:nvPr/>
        </p:nvCxnSpPr>
        <p:spPr>
          <a:xfrm flipH="1">
            <a:off x="8303856" y="3201379"/>
            <a:ext cx="355167" cy="19527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flipV="1">
            <a:off x="8174242" y="1930400"/>
            <a:ext cx="1516615" cy="8091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V="1">
            <a:off x="10043382" y="1990214"/>
            <a:ext cx="291007" cy="19397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7104086" y="4952721"/>
            <a:ext cx="985191" cy="369332"/>
          </a:xfrm>
          <a:prstGeom prst="rect">
            <a:avLst/>
          </a:prstGeom>
          <a:noFill/>
        </p:spPr>
        <p:txBody>
          <a:bodyPr wrap="square" rtlCol="0">
            <a:spAutoFit/>
          </a:bodyPr>
          <a:lstStyle/>
          <a:p>
            <a:pPr algn="ctr"/>
            <a:r>
              <a:rPr lang="en-US" altLang="zh-CN" b="1" dirty="0" smtClean="0">
                <a:solidFill>
                  <a:srgbClr val="0000FF"/>
                </a:solidFill>
                <a:latin typeface="Calibri" panose="020F0502020204030204" charset="0"/>
                <a:cs typeface="Calibri" panose="020F0502020204030204" charset="0"/>
              </a:rPr>
              <a:t>650 nm</a:t>
            </a:r>
            <a:endParaRPr lang="zh-CN" altLang="en-US" sz="1400" b="1" dirty="0">
              <a:solidFill>
                <a:srgbClr val="0000FF"/>
              </a:solidFill>
              <a:latin typeface="Calibri" panose="020F0502020204030204" charset="0"/>
              <a:cs typeface="Calibri" panose="020F0502020204030204" charset="0"/>
            </a:endParaRPr>
          </a:p>
        </p:txBody>
      </p:sp>
      <p:sp>
        <p:nvSpPr>
          <p:cNvPr id="32" name="文本框 31"/>
          <p:cNvSpPr txBox="1"/>
          <p:nvPr/>
        </p:nvSpPr>
        <p:spPr>
          <a:xfrm>
            <a:off x="6961219" y="316635"/>
            <a:ext cx="985191" cy="369332"/>
          </a:xfrm>
          <a:prstGeom prst="rect">
            <a:avLst/>
          </a:prstGeom>
          <a:noFill/>
        </p:spPr>
        <p:txBody>
          <a:bodyPr wrap="square" rtlCol="0">
            <a:spAutoFit/>
          </a:bodyPr>
          <a:lstStyle/>
          <a:p>
            <a:pPr algn="ctr"/>
            <a:r>
              <a:rPr lang="en-US" altLang="zh-CN" b="1" dirty="0" smtClean="0">
                <a:solidFill>
                  <a:srgbClr val="0000FF"/>
                </a:solidFill>
                <a:latin typeface="Calibri" panose="020F0502020204030204" charset="0"/>
                <a:cs typeface="Calibri" panose="020F0502020204030204" charset="0"/>
              </a:rPr>
              <a:t>865 nm</a:t>
            </a:r>
            <a:endParaRPr lang="zh-CN" altLang="en-US" sz="1400" b="1" dirty="0">
              <a:solidFill>
                <a:srgbClr val="0000FF"/>
              </a:solidFill>
              <a:latin typeface="Calibri" panose="020F0502020204030204" charset="0"/>
              <a:cs typeface="Calibri" panose="020F0502020204030204" charset="0"/>
            </a:endParaRPr>
          </a:p>
        </p:txBody>
      </p:sp>
      <p:sp>
        <p:nvSpPr>
          <p:cNvPr id="33" name="文本框 32"/>
          <p:cNvSpPr txBox="1"/>
          <p:nvPr/>
        </p:nvSpPr>
        <p:spPr>
          <a:xfrm>
            <a:off x="10013744" y="308820"/>
            <a:ext cx="985191" cy="369332"/>
          </a:xfrm>
          <a:prstGeom prst="rect">
            <a:avLst/>
          </a:prstGeom>
          <a:noFill/>
        </p:spPr>
        <p:txBody>
          <a:bodyPr wrap="square" rtlCol="0">
            <a:spAutoFit/>
          </a:bodyPr>
          <a:lstStyle/>
          <a:p>
            <a:pPr algn="ctr"/>
            <a:r>
              <a:rPr lang="en-US" altLang="zh-CN" b="1" dirty="0" smtClean="0">
                <a:solidFill>
                  <a:srgbClr val="0000FF"/>
                </a:solidFill>
                <a:latin typeface="Calibri" panose="020F0502020204030204" charset="0"/>
                <a:cs typeface="Calibri" panose="020F0502020204030204" charset="0"/>
              </a:rPr>
              <a:t>940 nm</a:t>
            </a:r>
            <a:endParaRPr lang="zh-CN" altLang="en-US" sz="1400" b="1" dirty="0">
              <a:solidFill>
                <a:srgbClr val="0000FF"/>
              </a:solidFill>
              <a:latin typeface="Calibri" panose="020F0502020204030204" charset="0"/>
              <a:cs typeface="Calibri" panose="020F0502020204030204" charset="0"/>
            </a:endParaRPr>
          </a:p>
        </p:txBody>
      </p:sp>
      <p:sp>
        <p:nvSpPr>
          <p:cNvPr id="34" name="文本框 33"/>
          <p:cNvSpPr txBox="1"/>
          <p:nvPr>
            <p:custDataLst>
              <p:tags r:id="rId8"/>
            </p:custDataLst>
          </p:nvPr>
        </p:nvSpPr>
        <p:spPr>
          <a:xfrm>
            <a:off x="5830774" y="1264976"/>
            <a:ext cx="530452" cy="276999"/>
          </a:xfrm>
          <a:prstGeom prst="rect">
            <a:avLst/>
          </a:prstGeom>
          <a:noFill/>
        </p:spPr>
        <p:txBody>
          <a:bodyPr wrap="square" rtlCol="0" anchor="t">
            <a:spAutoFit/>
          </a:bodyPr>
          <a:lstStyle/>
          <a:p>
            <a:r>
              <a:rPr lang="en-US" altLang="zh-CN" sz="1200" b="0" dirty="0" smtClean="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sym typeface="+mn-ea"/>
              </a:rPr>
              <a:t>+2%</a:t>
            </a:r>
            <a:endParaRPr lang="zh-CN" altLang="en-US" sz="1200" b="0" dirty="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sym typeface="+mn-ea"/>
            </a:endParaRPr>
          </a:p>
        </p:txBody>
      </p:sp>
      <p:sp>
        <p:nvSpPr>
          <p:cNvPr id="35" name="文本框 34"/>
          <p:cNvSpPr txBox="1"/>
          <p:nvPr>
            <p:custDataLst>
              <p:tags r:id="rId9"/>
            </p:custDataLst>
          </p:nvPr>
        </p:nvSpPr>
        <p:spPr>
          <a:xfrm>
            <a:off x="5830774" y="1541975"/>
            <a:ext cx="530452" cy="276999"/>
          </a:xfrm>
          <a:prstGeom prst="rect">
            <a:avLst/>
          </a:prstGeom>
          <a:noFill/>
        </p:spPr>
        <p:txBody>
          <a:bodyPr wrap="square" rtlCol="0" anchor="t">
            <a:spAutoFit/>
          </a:bodyPr>
          <a:lstStyle/>
          <a:p>
            <a:r>
              <a:rPr lang="en-US" altLang="zh-CN" sz="1200" b="0" dirty="0" smtClean="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sym typeface="+mn-ea"/>
              </a:rPr>
              <a:t>-2%</a:t>
            </a:r>
            <a:endParaRPr lang="zh-CN" altLang="en-US" sz="1200" b="0" dirty="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sym typeface="+mn-ea"/>
            </a:endParaRPr>
          </a:p>
        </p:txBody>
      </p:sp>
      <p:sp>
        <p:nvSpPr>
          <p:cNvPr id="36" name="文本框 35"/>
          <p:cNvSpPr txBox="1"/>
          <p:nvPr>
            <p:custDataLst>
              <p:tags r:id="rId10"/>
            </p:custDataLst>
          </p:nvPr>
        </p:nvSpPr>
        <p:spPr>
          <a:xfrm>
            <a:off x="6010032" y="5911222"/>
            <a:ext cx="530452" cy="276999"/>
          </a:xfrm>
          <a:prstGeom prst="rect">
            <a:avLst/>
          </a:prstGeom>
          <a:noFill/>
        </p:spPr>
        <p:txBody>
          <a:bodyPr wrap="square" rtlCol="0" anchor="t">
            <a:spAutoFit/>
          </a:bodyPr>
          <a:lstStyle/>
          <a:p>
            <a:r>
              <a:rPr lang="en-US" altLang="zh-CN" sz="1200" b="0" dirty="0" smtClean="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sym typeface="+mn-ea"/>
              </a:rPr>
              <a:t>+2%</a:t>
            </a:r>
            <a:endParaRPr lang="zh-CN" altLang="en-US" sz="1200" b="0" dirty="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sym typeface="+mn-ea"/>
            </a:endParaRPr>
          </a:p>
        </p:txBody>
      </p:sp>
      <p:sp>
        <p:nvSpPr>
          <p:cNvPr id="37" name="文本框 36"/>
          <p:cNvSpPr txBox="1"/>
          <p:nvPr>
            <p:custDataLst>
              <p:tags r:id="rId11"/>
            </p:custDataLst>
          </p:nvPr>
        </p:nvSpPr>
        <p:spPr>
          <a:xfrm>
            <a:off x="6010032" y="6188221"/>
            <a:ext cx="530452" cy="276999"/>
          </a:xfrm>
          <a:prstGeom prst="rect">
            <a:avLst/>
          </a:prstGeom>
          <a:noFill/>
        </p:spPr>
        <p:txBody>
          <a:bodyPr wrap="square" rtlCol="0" anchor="t">
            <a:spAutoFit/>
          </a:bodyPr>
          <a:lstStyle/>
          <a:p>
            <a:r>
              <a:rPr lang="en-US" altLang="zh-CN" sz="1200" b="0" dirty="0" smtClean="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sym typeface="+mn-ea"/>
              </a:rPr>
              <a:t>-2%</a:t>
            </a:r>
            <a:endParaRPr lang="zh-CN" altLang="en-US" sz="1200" b="0" dirty="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sym typeface="+mn-ea"/>
            </a:endParaRPr>
          </a:p>
        </p:txBody>
      </p:sp>
      <p:sp>
        <p:nvSpPr>
          <p:cNvPr id="38" name="文本框 37"/>
          <p:cNvSpPr txBox="1"/>
          <p:nvPr>
            <p:custDataLst>
              <p:tags r:id="rId12"/>
            </p:custDataLst>
          </p:nvPr>
        </p:nvSpPr>
        <p:spPr>
          <a:xfrm>
            <a:off x="8850809" y="1605977"/>
            <a:ext cx="611061" cy="276999"/>
          </a:xfrm>
          <a:prstGeom prst="rect">
            <a:avLst/>
          </a:prstGeom>
          <a:noFill/>
        </p:spPr>
        <p:txBody>
          <a:bodyPr wrap="square" rtlCol="0" anchor="t">
            <a:spAutoFit/>
          </a:bodyPr>
          <a:lstStyle/>
          <a:p>
            <a:r>
              <a:rPr lang="en-US" altLang="zh-CN" sz="1200" b="0" dirty="0" smtClean="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sym typeface="+mn-ea"/>
              </a:rPr>
              <a:t>-10%</a:t>
            </a:r>
            <a:endParaRPr lang="zh-CN" altLang="en-US" sz="1200" b="0" dirty="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sym typeface="+mn-ea"/>
            </a:endParaRPr>
          </a:p>
        </p:txBody>
      </p:sp>
      <p:sp>
        <p:nvSpPr>
          <p:cNvPr id="4" name="灯片编号占位符 3"/>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32050" y="203835"/>
            <a:ext cx="7772400" cy="766445"/>
          </a:xfrm>
        </p:spPr>
        <p:txBody>
          <a:bodyPr/>
          <a:lstStyle/>
          <a:p>
            <a:r>
              <a:rPr lang="en-US" altLang="zh-CN" sz="3600" dirty="0"/>
              <a:t>FY-3F/OMS-L Instrument Introduction</a:t>
            </a:r>
            <a:endParaRPr lang="en-US" altLang="zh-CN" sz="3600" dirty="0"/>
          </a:p>
        </p:txBody>
      </p:sp>
      <p:sp>
        <p:nvSpPr>
          <p:cNvPr id="6" name="TextBox 5"/>
          <p:cNvSpPr txBox="1"/>
          <p:nvPr/>
        </p:nvSpPr>
        <p:spPr>
          <a:xfrm>
            <a:off x="9624551" y="1700808"/>
            <a:ext cx="2072384" cy="2646878"/>
          </a:xfrm>
          <a:prstGeom prst="rect">
            <a:avLst/>
          </a:prstGeom>
        </p:spPr>
        <p:txBody>
          <a:bodyPr vert="horz" lIns="121850" tIns="60925" rIns="121850" bIns="60925" rtlCol="0">
            <a:normAutofit/>
          </a:bodyPr>
          <a:lstStyle>
            <a:lvl1pPr marL="457200" indent="-457200" defTabSz="1218565">
              <a:lnSpc>
                <a:spcPct val="150000"/>
              </a:lnSpc>
              <a:spcBef>
                <a:spcPct val="20000"/>
              </a:spcBef>
              <a:buFont typeface="Arial" panose="020B0604020202020204" pitchFamily="34" charset="0"/>
              <a:buChar char="•"/>
              <a:defRPr sz="2000"/>
            </a:lvl1pPr>
            <a:lvl2pPr marL="989965" indent="-381000" defTabSz="1218565">
              <a:lnSpc>
                <a:spcPct val="150000"/>
              </a:lnSpc>
              <a:spcBef>
                <a:spcPct val="20000"/>
              </a:spcBef>
              <a:buFont typeface="Arial" panose="020B0604020202020204" pitchFamily="34" charset="0"/>
              <a:buChar char="–"/>
              <a:defRPr sz="1800"/>
            </a:lvl2pPr>
            <a:lvl3pPr marL="1523365" indent="-304800" defTabSz="1218565">
              <a:lnSpc>
                <a:spcPct val="150000"/>
              </a:lnSpc>
              <a:spcBef>
                <a:spcPct val="20000"/>
              </a:spcBef>
              <a:buFont typeface="Arial" panose="020B0604020202020204" pitchFamily="34" charset="0"/>
              <a:buChar char="•"/>
              <a:defRPr sz="1400"/>
            </a:lvl3pPr>
            <a:lvl4pPr marL="2132330" indent="-304800" defTabSz="1218565">
              <a:lnSpc>
                <a:spcPct val="150000"/>
              </a:lnSpc>
              <a:spcBef>
                <a:spcPct val="20000"/>
              </a:spcBef>
              <a:buFont typeface="Arial" panose="020B0604020202020204" pitchFamily="34" charset="0"/>
              <a:buChar char="–"/>
              <a:defRPr sz="1200"/>
            </a:lvl4pPr>
            <a:lvl5pPr marL="2741930" indent="-304800" defTabSz="1218565">
              <a:lnSpc>
                <a:spcPct val="150000"/>
              </a:lnSpc>
              <a:spcBef>
                <a:spcPct val="20000"/>
              </a:spcBef>
              <a:buFont typeface="Arial" panose="020B0604020202020204" pitchFamily="34" charset="0"/>
              <a:buChar char="»"/>
              <a:defRPr sz="1200"/>
            </a:lvl5pPr>
            <a:lvl6pPr marL="3351530" indent="-304800" defTabSz="1218565">
              <a:spcBef>
                <a:spcPct val="20000"/>
              </a:spcBef>
              <a:buFont typeface="Arial" panose="020B0604020202020204" pitchFamily="34" charset="0"/>
              <a:buChar char="•"/>
              <a:defRPr sz="2700"/>
            </a:lvl6pPr>
            <a:lvl7pPr marL="3960495" indent="-304800" defTabSz="1218565">
              <a:spcBef>
                <a:spcPct val="20000"/>
              </a:spcBef>
              <a:buFont typeface="Arial" panose="020B0604020202020204" pitchFamily="34" charset="0"/>
              <a:buChar char="•"/>
              <a:defRPr sz="2700"/>
            </a:lvl7pPr>
            <a:lvl8pPr marL="4570095" indent="-304800" defTabSz="1218565">
              <a:spcBef>
                <a:spcPct val="20000"/>
              </a:spcBef>
              <a:buFont typeface="Arial" panose="020B0604020202020204" pitchFamily="34" charset="0"/>
              <a:buChar char="•"/>
              <a:defRPr sz="2700"/>
            </a:lvl8pPr>
            <a:lvl9pPr marL="5179060" indent="-304800" defTabSz="1218565">
              <a:spcBef>
                <a:spcPct val="20000"/>
              </a:spcBef>
              <a:buFont typeface="Arial" panose="020B0604020202020204" pitchFamily="34" charset="0"/>
              <a:buChar char="•"/>
              <a:defRPr sz="2700"/>
            </a:lvl9pPr>
          </a:lstStyle>
          <a:p>
            <a:endParaRPr lang="en-US" altLang="zh-CN" dirty="0"/>
          </a:p>
        </p:txBody>
      </p:sp>
      <p:sp>
        <p:nvSpPr>
          <p:cNvPr id="8" name="内容占位符 7"/>
          <p:cNvSpPr>
            <a:spLocks noGrp="1"/>
          </p:cNvSpPr>
          <p:nvPr>
            <p:ph idx="1"/>
          </p:nvPr>
        </p:nvSpPr>
        <p:spPr>
          <a:xfrm>
            <a:off x="263525" y="970280"/>
            <a:ext cx="6399530" cy="5942330"/>
          </a:xfrm>
        </p:spPr>
        <p:txBody>
          <a:bodyPr/>
          <a:lstStyle/>
          <a:p>
            <a:r>
              <a:rPr lang="en-US" altLang="zh-CN" sz="1800" dirty="0"/>
              <a:t>The </a:t>
            </a:r>
            <a:r>
              <a:rPr lang="it-IT" altLang="zh-CN" sz="1800" dirty="0"/>
              <a:t>Ozone Monitoring Suite - </a:t>
            </a:r>
            <a:r>
              <a:rPr lang="it-IT" altLang="zh-CN" sz="1800" dirty="0">
                <a:solidFill>
                  <a:srgbClr val="00B0F0"/>
                </a:solidFill>
              </a:rPr>
              <a:t>limb scanning unit</a:t>
            </a:r>
            <a:r>
              <a:rPr lang="en-US" altLang="it-IT" sz="1800" dirty="0">
                <a:solidFill>
                  <a:srgbClr val="00B0F0"/>
                </a:solidFill>
              </a:rPr>
              <a:t>.</a:t>
            </a:r>
            <a:r>
              <a:rPr lang="it-IT" altLang="zh-CN" sz="1800" dirty="0"/>
              <a:t> </a:t>
            </a:r>
            <a:r>
              <a:rPr lang="en-US" altLang="zh-CN" sz="1800" dirty="0" smtClean="0"/>
              <a:t>OMS-L </a:t>
            </a:r>
            <a:r>
              <a:rPr lang="en-US" altLang="zh-CN" sz="1800" dirty="0"/>
              <a:t>is a UV/VIS spectrometer flying on FY-3F </a:t>
            </a:r>
            <a:r>
              <a:rPr lang="en-US" altLang="zh-CN" sz="1800" dirty="0" smtClean="0"/>
              <a:t>Satellite. </a:t>
            </a:r>
            <a:r>
              <a:rPr lang="en-US" altLang="zh-CN" sz="1800" dirty="0"/>
              <a:t>It uses continuous ultraviolet spectroscopy for observation and is equipped with a stable onboard calibration source, enabling high-precision monitoring and correction of radiation and spectral performance.</a:t>
            </a:r>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r>
              <a:rPr lang="en-US" altLang="zh-CN" sz="1800" dirty="0"/>
              <a:t>OMS-L started </a:t>
            </a:r>
            <a:r>
              <a:rPr lang="en-US" altLang="zh-CN" sz="1800" dirty="0" smtClean="0"/>
              <a:t>observing </a:t>
            </a:r>
            <a:r>
              <a:rPr lang="en-US" altLang="zh-CN" sz="1800" dirty="0"/>
              <a:t>on September 5, 2023 and is currently undergoing in orbit testing.</a:t>
            </a:r>
            <a:endParaRPr lang="en-US" altLang="zh-CN" sz="1800" dirty="0"/>
          </a:p>
        </p:txBody>
      </p:sp>
      <p:pic>
        <p:nvPicPr>
          <p:cNvPr id="12" name="Picture 2" descr="E:\文档\风云三号\FY-3F\OMS-LIMB\在轨测试\20231030首图\微信图片_20231124171125.jpg"/>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5828" y="925607"/>
            <a:ext cx="5067300" cy="52641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表格 8"/>
          <p:cNvGraphicFramePr>
            <a:graphicFrameLocks noGrp="1"/>
          </p:cNvGraphicFramePr>
          <p:nvPr/>
        </p:nvGraphicFramePr>
        <p:xfrm>
          <a:off x="760835" y="3006883"/>
          <a:ext cx="4608195" cy="2179320"/>
        </p:xfrm>
        <a:graphic>
          <a:graphicData uri="http://schemas.openxmlformats.org/drawingml/2006/table">
            <a:tbl>
              <a:tblPr>
                <a:tableStyleId>{6E25E649-3F16-4E02-A733-19D2CDBF48F0}</a:tableStyleId>
              </a:tblPr>
              <a:tblGrid>
                <a:gridCol w="267335"/>
                <a:gridCol w="2108835"/>
                <a:gridCol w="2232025"/>
              </a:tblGrid>
              <a:tr h="156210">
                <a:tc>
                  <a:txBody>
                    <a:bodyPr/>
                    <a:lstStyle/>
                    <a:p>
                      <a:pPr algn="ctr" rtl="0" fontAlgn="ctr"/>
                      <a:r>
                        <a:rPr lang="en-US" sz="1000" u="none" strike="noStrike" dirty="0">
                          <a:effectLst/>
                        </a:rPr>
                        <a:t>No.</a:t>
                      </a:r>
                      <a:endParaRPr lang="en-US" sz="1000" b="1" i="0" u="none" strike="noStrike" dirty="0">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Test items</a:t>
                      </a:r>
                      <a:endParaRPr lang="en-US" sz="1000" b="1" i="0" u="none" strike="noStrike" dirty="0">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smtClean="0">
                          <a:effectLst/>
                        </a:rPr>
                        <a:t>Technical </a:t>
                      </a:r>
                      <a:r>
                        <a:rPr lang="en-US" sz="1000" u="none" strike="noStrike" dirty="0">
                          <a:effectLst/>
                        </a:rPr>
                        <a:t>requirement</a:t>
                      </a:r>
                      <a:endParaRPr lang="en-US" sz="1000" b="1" i="0" u="none" strike="noStrike" dirty="0">
                        <a:solidFill>
                          <a:srgbClr val="FFFFFF"/>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1</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Spectral range / nm</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altLang="zh-CN" sz="1000" u="none" strike="noStrike" dirty="0">
                          <a:effectLst/>
                        </a:rPr>
                        <a:t>290-500</a:t>
                      </a:r>
                      <a:endParaRPr lang="en-US" altLang="zh-CN" sz="1000" b="0" i="0" u="none" strike="noStrike" dirty="0">
                        <a:solidFill>
                          <a:srgbClr val="00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2</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a:effectLst/>
                        </a:rPr>
                        <a:t>Spectral resolution / nm</a:t>
                      </a:r>
                      <a:endParaRPr lang="en-US" sz="1000" b="0" i="0" u="none" strike="noStrike">
                        <a:solidFill>
                          <a:srgbClr val="000000"/>
                        </a:solidFill>
                        <a:effectLst/>
                        <a:latin typeface="Arial" panose="020B0604020202020204"/>
                      </a:endParaRPr>
                    </a:p>
                  </a:txBody>
                  <a:tcPr marL="3780" marR="3780" marT="3780" marB="0" anchor="ctr">
                    <a:noFill/>
                  </a:tcPr>
                </a:tc>
                <a:tc>
                  <a:txBody>
                    <a:bodyPr/>
                    <a:lstStyle/>
                    <a:p>
                      <a:pPr algn="ctr" rtl="0" fontAlgn="ctr"/>
                      <a:r>
                        <a:rPr lang="en-US" sz="1000" b="1" u="none" strike="noStrike" dirty="0" smtClean="0">
                          <a:solidFill>
                            <a:srgbClr val="FF3300"/>
                          </a:solidFill>
                          <a:effectLst/>
                        </a:rPr>
                        <a:t>0.6</a:t>
                      </a:r>
                      <a:endParaRPr lang="en-US" sz="1000" b="1" i="0" u="none" strike="noStrike" dirty="0" smtClean="0">
                        <a:solidFill>
                          <a:srgbClr val="FF33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3</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Spectral sampling interval</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Continuous sampling pixel by pixel</a:t>
                      </a:r>
                      <a:endParaRPr lang="en-US" sz="1000" b="0" i="0" u="none" strike="noStrike" dirty="0">
                        <a:solidFill>
                          <a:srgbClr val="00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4</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Wavelength calibration accuracy / nm</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sz="1000" b="1" u="none" strike="noStrike" dirty="0" smtClean="0">
                          <a:solidFill>
                            <a:srgbClr val="FF0000"/>
                          </a:solidFill>
                          <a:effectLst/>
                        </a:rPr>
                        <a:t>0.01</a:t>
                      </a:r>
                      <a:endParaRPr lang="en-US" sz="1000" b="1" i="0" u="none" strike="noStrike" dirty="0">
                        <a:solidFill>
                          <a:srgbClr val="FF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5</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Spatial resolution / km</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3 (</a:t>
                      </a:r>
                      <a:r>
                        <a:rPr lang="en-US" sz="1000" u="none" strike="noStrike" dirty="0" smtClean="0">
                          <a:effectLst/>
                        </a:rPr>
                        <a:t>vertical)</a:t>
                      </a:r>
                      <a:endParaRPr lang="en-US" sz="1000" b="0" i="0" u="none" strike="noStrike" dirty="0">
                        <a:solidFill>
                          <a:srgbClr val="00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6</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a:effectLst/>
                        </a:rPr>
                        <a:t>Instantaneous field of view / °</a:t>
                      </a:r>
                      <a:endParaRPr lang="en-US" sz="1000" b="0" i="0" u="none" strike="noStrike">
                        <a:solidFill>
                          <a:srgbClr val="000000"/>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2.3 (horizontal) × 0.045 (vertical)</a:t>
                      </a:r>
                      <a:endParaRPr lang="en-US" sz="1000" b="0" i="0" u="none" strike="noStrike" dirty="0">
                        <a:solidFill>
                          <a:srgbClr val="00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7</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smtClean="0">
                          <a:effectLst/>
                        </a:rPr>
                        <a:t>Dynamic </a:t>
                      </a:r>
                      <a:r>
                        <a:rPr lang="en-US" sz="1000" u="none" strike="noStrike" dirty="0">
                          <a:effectLst/>
                        </a:rPr>
                        <a:t>range </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a:spcAft>
                          <a:spcPts val="0"/>
                        </a:spcAft>
                      </a:pPr>
                      <a:r>
                        <a:rPr lang="en-US" altLang="zh-CN" sz="1000" kern="100" dirty="0" smtClean="0">
                          <a:effectLst/>
                        </a:rPr>
                        <a:t>10</a:t>
                      </a:r>
                      <a:r>
                        <a:rPr lang="en-US" altLang="zh-CN" sz="1000" kern="100" baseline="30000" dirty="0" smtClean="0">
                          <a:effectLst/>
                        </a:rPr>
                        <a:t>5</a:t>
                      </a:r>
                      <a:endParaRPr lang="zh-CN" altLang="zh-CN" sz="1000" kern="100" dirty="0">
                        <a:effectLst/>
                        <a:latin typeface="Calibri" panose="020F0502020204030204"/>
                        <a:ea typeface="宋体" panose="02010600030101010101" pitchFamily="2" charset="-122"/>
                        <a:cs typeface="Times New Roman" panose="02020603050405020304"/>
                      </a:endParaRPr>
                    </a:p>
                  </a:txBody>
                  <a:tcPr marL="3780" marR="3780" marT="3780" marB="0" anchor="ctr">
                    <a:noFill/>
                  </a:tcPr>
                </a:tc>
              </a:tr>
              <a:tr h="308610">
                <a:tc>
                  <a:txBody>
                    <a:bodyPr/>
                    <a:lstStyle/>
                    <a:p>
                      <a:pPr algn="ctr" rtl="0" fontAlgn="ctr"/>
                      <a:r>
                        <a:rPr lang="en-US" altLang="zh-CN" sz="1000" u="none" strike="noStrike">
                          <a:effectLst/>
                        </a:rPr>
                        <a:t>8</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Relative radiometric calibration accuracy</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sz="1000" u="none" strike="noStrike">
                          <a:effectLst/>
                        </a:rPr>
                        <a:t>Better than 2%</a:t>
                      </a:r>
                      <a:endParaRPr lang="en-US" sz="1000" b="0" i="0" u="none" strike="noStrike">
                        <a:solidFill>
                          <a:srgbClr val="00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9</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a:effectLst/>
                        </a:rPr>
                        <a:t>Calibration accuracy of diffuse reflector</a:t>
                      </a:r>
                      <a:endParaRPr lang="en-US" sz="1000" b="0" i="0" u="none" strike="noStrike">
                        <a:solidFill>
                          <a:srgbClr val="000000"/>
                        </a:solidFill>
                        <a:effectLst/>
                        <a:latin typeface="Arial" panose="020B0604020202020204"/>
                      </a:endParaRPr>
                    </a:p>
                  </a:txBody>
                  <a:tcPr marL="3780" marR="3780" marT="3780" marB="0" anchor="ctr">
                    <a:noFill/>
                  </a:tcPr>
                </a:tc>
                <a:tc>
                  <a:txBody>
                    <a:bodyPr/>
                    <a:lstStyle/>
                    <a:p>
                      <a:pPr algn="ctr" rtl="0" fontAlgn="ctr"/>
                      <a:r>
                        <a:rPr lang="en-US" sz="1000" u="none" strike="noStrike">
                          <a:effectLst/>
                        </a:rPr>
                        <a:t>Better than 3%</a:t>
                      </a:r>
                      <a:endParaRPr lang="en-US" sz="1000" b="0" i="0" u="none" strike="noStrike">
                        <a:solidFill>
                          <a:srgbClr val="000000"/>
                        </a:solidFill>
                        <a:effectLst/>
                        <a:latin typeface="Arial" panose="020B0604020202020204"/>
                      </a:endParaRPr>
                    </a:p>
                  </a:txBody>
                  <a:tcPr marL="3780" marR="3780" marT="3780" marB="0" anchor="ctr">
                    <a:noFill/>
                  </a:tcPr>
                </a:tc>
              </a:tr>
              <a:tr h="308610">
                <a:tc>
                  <a:txBody>
                    <a:bodyPr/>
                    <a:lstStyle/>
                    <a:p>
                      <a:pPr algn="ctr" rtl="0" fontAlgn="ctr"/>
                      <a:r>
                        <a:rPr lang="en-US" altLang="zh-CN" sz="1000" u="none" strike="noStrike">
                          <a:effectLst/>
                        </a:rPr>
                        <a:t>10</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Absolute radiometric calibration accuracy</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sz="1000" b="1" u="none" strike="noStrike" dirty="0">
                          <a:solidFill>
                            <a:srgbClr val="FF0000"/>
                          </a:solidFill>
                          <a:effectLst/>
                        </a:rPr>
                        <a:t>Better than 3%</a:t>
                      </a:r>
                      <a:endParaRPr lang="en-US" sz="1000" b="1" i="0" u="none" strike="noStrike" dirty="0">
                        <a:solidFill>
                          <a:srgbClr val="FF0000"/>
                        </a:solidFill>
                        <a:effectLst/>
                        <a:latin typeface="Arial" panose="020B0604020202020204"/>
                      </a:endParaRPr>
                    </a:p>
                  </a:txBody>
                  <a:tcPr marL="3780" marR="3780" marT="3780" marB="0" anchor="ctr">
                    <a:noFill/>
                  </a:tcPr>
                </a:tc>
              </a:tr>
              <a:tr h="308610">
                <a:tc>
                  <a:txBody>
                    <a:bodyPr/>
                    <a:lstStyle/>
                    <a:p>
                      <a:pPr algn="ctr" rtl="0" fontAlgn="ctr"/>
                      <a:r>
                        <a:rPr lang="en-US" altLang="zh-CN" sz="1000" u="none" strike="noStrike">
                          <a:effectLst/>
                        </a:rPr>
                        <a:t>11</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Signal to noise ratio</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pt-BR" sz="1000" u="none" strike="noStrike" dirty="0">
                          <a:effectLst/>
                        </a:rPr>
                        <a:t>&gt; 300@0.1mw </a:t>
                      </a:r>
                      <a:r>
                        <a:rPr lang="pt-BR" sz="1000" u="none" strike="noStrike" dirty="0" smtClean="0">
                          <a:effectLst/>
                        </a:rPr>
                        <a:t>/</a:t>
                      </a:r>
                      <a:r>
                        <a:rPr lang="en-US" altLang="zh-CN" sz="1000" kern="100" dirty="0" smtClean="0">
                          <a:effectLst/>
                        </a:rPr>
                        <a:t>cm</a:t>
                      </a:r>
                      <a:r>
                        <a:rPr lang="en-US" altLang="zh-CN" sz="1000" kern="100" baseline="30000" dirty="0" smtClean="0">
                          <a:effectLst/>
                        </a:rPr>
                        <a:t>2</a:t>
                      </a:r>
                      <a:r>
                        <a:rPr lang="pt-BR" sz="1000" u="none" strike="noStrike" dirty="0" smtClean="0">
                          <a:effectLst/>
                        </a:rPr>
                        <a:t> </a:t>
                      </a:r>
                      <a:r>
                        <a:rPr lang="pt-BR" sz="1000" u="none" strike="noStrike" dirty="0">
                          <a:effectLst/>
                        </a:rPr>
                        <a:t>× sr × </a:t>
                      </a:r>
                      <a:r>
                        <a:rPr lang="pt-BR" sz="1000" u="none" strike="noStrike" dirty="0" smtClean="0">
                          <a:effectLst/>
                        </a:rPr>
                        <a:t>nm </a:t>
                      </a:r>
                      <a:r>
                        <a:rPr lang="pt-BR" sz="1000" u="none" strike="noStrike" dirty="0">
                          <a:effectLst/>
                        </a:rPr>
                        <a:t>(radiance)</a:t>
                      </a:r>
                      <a:endParaRPr lang="pt-BR" sz="1000" b="0" i="0" u="none" strike="noStrike" dirty="0">
                        <a:solidFill>
                          <a:srgbClr val="000000"/>
                        </a:solidFill>
                        <a:effectLst/>
                        <a:latin typeface="Arial" panose="020B0604020202020204"/>
                      </a:endParaRPr>
                    </a:p>
                  </a:txBody>
                  <a:tcPr marL="3780" marR="3780" marT="3780" marB="0" anchor="ctr">
                    <a:noFill/>
                  </a:tcPr>
                </a:tc>
              </a:tr>
            </a:tbl>
          </a:graphicData>
        </a:graphic>
      </p:graphicFrame>
      <p:sp>
        <p:nvSpPr>
          <p:cNvPr id="3" name="矩形 2"/>
          <p:cNvSpPr/>
          <p:nvPr/>
        </p:nvSpPr>
        <p:spPr>
          <a:xfrm>
            <a:off x="1687027" y="2730465"/>
            <a:ext cx="2020105" cy="275590"/>
          </a:xfrm>
          <a:prstGeom prst="rect">
            <a:avLst/>
          </a:prstGeom>
        </p:spPr>
        <p:txBody>
          <a:bodyPr wrap="square">
            <a:spAutoFit/>
          </a:bodyPr>
          <a:lstStyle/>
          <a:p>
            <a:pPr algn="ctr"/>
            <a:r>
              <a:rPr lang="en-US" altLang="zh-CN" sz="1200" b="1" dirty="0">
                <a:solidFill>
                  <a:srgbClr val="0C45E4"/>
                </a:solidFill>
                <a:latin typeface="Arial Unicode MS" panose="020B0604020202020204" charset="-122"/>
                <a:ea typeface="Arial Unicode MS" panose="020B0604020202020204" charset="-122"/>
                <a:cs typeface="Arial Unicode MS" panose="020B0604020202020204" charset="-122"/>
              </a:rPr>
              <a:t>OMS-L specification</a:t>
            </a:r>
            <a:endParaRPr lang="en-US" altLang="zh-CN" sz="1200" b="1" dirty="0">
              <a:solidFill>
                <a:srgbClr val="0C45E4"/>
              </a:solidFill>
              <a:latin typeface="Arial Unicode MS" panose="020B0604020202020204" charset="-122"/>
              <a:ea typeface="Arial Unicode MS" panose="020B0604020202020204" charset="-122"/>
              <a:cs typeface="Arial Unicode MS" panose="020B0604020202020204" charset="-122"/>
            </a:endParaRPr>
          </a:p>
        </p:txBody>
      </p:sp>
      <p:sp>
        <p:nvSpPr>
          <p:cNvPr id="5" name="灯片编号占位符 4"/>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2075" y="282488"/>
            <a:ext cx="7772400" cy="667472"/>
          </a:xfrm>
        </p:spPr>
        <p:txBody>
          <a:bodyPr/>
          <a:lstStyle/>
          <a:p>
            <a:r>
              <a:rPr lang="en-US" altLang="zh-CN" sz="3600" dirty="0"/>
              <a:t>On orbit variation of OMS-L spectrum</a:t>
            </a:r>
            <a:endParaRPr lang="en-US" altLang="zh-CN" sz="3600" dirty="0"/>
          </a:p>
        </p:txBody>
      </p:sp>
      <p:pic>
        <p:nvPicPr>
          <p:cNvPr id="1030" name="Picture 6" descr="E:\处理程序\OMS\在轨预处理\04太阳\Solar_cal_1_4_change_Doppler.png"/>
          <p:cNvPicPr>
            <a:picLocks noChangeArrowheads="1"/>
          </p:cNvPicPr>
          <p:nvPr/>
        </p:nvPicPr>
        <p:blipFill rotWithShape="1">
          <a:blip r:embed="rId1" cstate="print">
            <a:extLst>
              <a:ext uri="{28A0092B-C50C-407E-A947-70E740481C1C}">
                <a14:useLocalDpi xmlns:a14="http://schemas.microsoft.com/office/drawing/2010/main" val="0"/>
              </a:ext>
            </a:extLst>
          </a:blip>
          <a:srcRect b="50000"/>
          <a:stretch>
            <a:fillRect/>
          </a:stretch>
        </p:blipFill>
        <p:spPr bwMode="auto">
          <a:xfrm>
            <a:off x="659555" y="2974547"/>
            <a:ext cx="360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处理程序\OMS\在轨预处理\03汞灯\Hg_cal_1_4_296.81.png"/>
          <p:cNvPicPr>
            <a:picLocks noChangeArrowheads="1"/>
          </p:cNvPicPr>
          <p:nvPr/>
        </p:nvPicPr>
        <p:blipFill rotWithShape="1">
          <a:blip r:embed="rId2" cstate="print">
            <a:extLst>
              <a:ext uri="{28A0092B-C50C-407E-A947-70E740481C1C}">
                <a14:useLocalDpi xmlns:a14="http://schemas.microsoft.com/office/drawing/2010/main" val="0"/>
              </a:ext>
            </a:extLst>
          </a:blip>
          <a:srcRect b="46239"/>
          <a:stretch>
            <a:fillRect/>
          </a:stretch>
        </p:blipFill>
        <p:spPr bwMode="auto">
          <a:xfrm>
            <a:off x="4229629" y="2974547"/>
            <a:ext cx="360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处理程序\OMS\在轨预处理\03汞灯\Hg_cal_1_4_334.24.png"/>
          <p:cNvPicPr>
            <a:picLocks noChangeArrowheads="1"/>
          </p:cNvPicPr>
          <p:nvPr/>
        </p:nvPicPr>
        <p:blipFill rotWithShape="1">
          <a:blip r:embed="rId3" cstate="print">
            <a:extLst>
              <a:ext uri="{28A0092B-C50C-407E-A947-70E740481C1C}">
                <a14:useLocalDpi xmlns:a14="http://schemas.microsoft.com/office/drawing/2010/main" val="0"/>
              </a:ext>
            </a:extLst>
          </a:blip>
          <a:srcRect b="47321"/>
          <a:stretch>
            <a:fillRect/>
          </a:stretch>
        </p:blipFill>
        <p:spPr bwMode="auto">
          <a:xfrm>
            <a:off x="7799599" y="2977703"/>
            <a:ext cx="360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294829" y="1340768"/>
            <a:ext cx="10697874" cy="1519675"/>
          </a:xfrm>
          <a:prstGeom prst="rect">
            <a:avLst/>
          </a:prstGeom>
        </p:spPr>
        <p:txBody>
          <a:bodyPr vert="horz" lIns="91440" tIns="45720" rIns="91440" bIns="45720" numCol="1" rtlCol="0">
            <a:noAutofit/>
          </a:bodyPr>
          <a:lstStyle/>
          <a:p>
            <a:pPr marL="342900" indent="-342900">
              <a:lnSpc>
                <a:spcPct val="150000"/>
              </a:lnSpc>
              <a:buFont typeface="+mj-lt"/>
              <a:buAutoNum type="alphaLcParenR"/>
            </a:pPr>
            <a:endParaRPr lang="zh-CN" altLang="en-US" sz="1600" dirty="0"/>
          </a:p>
        </p:txBody>
      </p:sp>
      <p:sp>
        <p:nvSpPr>
          <p:cNvPr id="7" name="矩形 6"/>
          <p:cNvSpPr/>
          <p:nvPr/>
        </p:nvSpPr>
        <p:spPr>
          <a:xfrm>
            <a:off x="557419" y="5756838"/>
            <a:ext cx="3240000" cy="460375"/>
          </a:xfrm>
          <a:prstGeom prst="rect">
            <a:avLst/>
          </a:prstGeom>
        </p:spPr>
        <p:txBody>
          <a:bodyPr wrap="square">
            <a:spAutoFit/>
          </a:bodyPr>
          <a:lstStyle/>
          <a:p>
            <a:pPr algn="ctr"/>
            <a:r>
              <a:rPr lang="en-US" altLang="zh-CN" sz="1200" dirty="0">
                <a:solidFill>
                  <a:srgbClr val="00B0F0"/>
                </a:solidFill>
                <a:latin typeface="Arial Unicode MS" panose="020B0604020202020204" charset="-122"/>
                <a:ea typeface="Arial Unicode MS" panose="020B0604020202020204" charset="-122"/>
                <a:cs typeface="Arial Unicode MS" panose="020B0604020202020204" charset="-122"/>
              </a:rPr>
              <a:t>Band 2</a:t>
            </a:r>
            <a:r>
              <a:rPr lang="en-US" altLang="zh-CN" sz="1200" dirty="0">
                <a:latin typeface="Arial Unicode MS" panose="020B0604020202020204" charset="-122"/>
                <a:ea typeface="Arial Unicode MS" panose="020B0604020202020204" charset="-122"/>
                <a:cs typeface="Arial Unicode MS" panose="020B0604020202020204" charset="-122"/>
              </a:rPr>
              <a:t> center wavelength in orbit changes from 0 to 0.04nm (Sun)</a:t>
            </a:r>
            <a:endParaRPr lang="zh-CN" altLang="en-US" sz="1200" dirty="0">
              <a:latin typeface="Arial Unicode MS" panose="020B0604020202020204" charset="-122"/>
              <a:ea typeface="Arial Unicode MS" panose="020B0604020202020204" charset="-122"/>
              <a:cs typeface="Arial Unicode MS" panose="020B0604020202020204" charset="-122"/>
            </a:endParaRPr>
          </a:p>
        </p:txBody>
      </p:sp>
      <p:pic>
        <p:nvPicPr>
          <p:cNvPr id="15" name="Picture 3" descr="E:\处理程序\OMS\在轨预处理\03汞灯\Hg_cal_2_4_404.77.png"/>
          <p:cNvPicPr>
            <a:picLocks noChangeArrowheads="1"/>
          </p:cNvPicPr>
          <p:nvPr/>
        </p:nvPicPr>
        <p:blipFill rotWithShape="1">
          <a:blip r:embed="rId4" cstate="print">
            <a:extLst>
              <a:ext uri="{28A0092B-C50C-407E-A947-70E740481C1C}">
                <a14:useLocalDpi xmlns:a14="http://schemas.microsoft.com/office/drawing/2010/main" val="0"/>
              </a:ext>
            </a:extLst>
          </a:blip>
          <a:srcRect b="47593"/>
          <a:stretch>
            <a:fillRect/>
          </a:stretch>
        </p:blipFill>
        <p:spPr bwMode="auto">
          <a:xfrm>
            <a:off x="4229734" y="4584272"/>
            <a:ext cx="360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处理程序\OMS\在轨预处理\03汞灯\Hg_cal_2_4_435.96.png"/>
          <p:cNvPicPr>
            <a:picLocks noChangeArrowheads="1"/>
          </p:cNvPicPr>
          <p:nvPr/>
        </p:nvPicPr>
        <p:blipFill rotWithShape="1">
          <a:blip r:embed="rId5" cstate="print">
            <a:extLst>
              <a:ext uri="{28A0092B-C50C-407E-A947-70E740481C1C}">
                <a14:useLocalDpi xmlns:a14="http://schemas.microsoft.com/office/drawing/2010/main" val="0"/>
              </a:ext>
            </a:extLst>
          </a:blip>
          <a:srcRect b="50000"/>
          <a:stretch>
            <a:fillRect/>
          </a:stretch>
        </p:blipFill>
        <p:spPr bwMode="auto">
          <a:xfrm>
            <a:off x="7799704" y="4542468"/>
            <a:ext cx="360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9" name="内容占位符 8"/>
          <p:cNvSpPr>
            <a:spLocks noGrp="1"/>
          </p:cNvSpPr>
          <p:nvPr>
            <p:ph idx="1"/>
          </p:nvPr>
        </p:nvSpPr>
        <p:spPr>
          <a:xfrm>
            <a:off x="557769" y="1179208"/>
            <a:ext cx="9590141" cy="1468747"/>
          </a:xfrm>
        </p:spPr>
        <p:style>
          <a:lnRef idx="1">
            <a:schemeClr val="accent2"/>
          </a:lnRef>
          <a:fillRef idx="2">
            <a:schemeClr val="accent2"/>
          </a:fillRef>
          <a:effectRef idx="1">
            <a:schemeClr val="accent2"/>
          </a:effectRef>
          <a:fontRef idx="minor">
            <a:schemeClr val="dk1"/>
          </a:fontRef>
        </p:style>
        <p:txBody>
          <a:bodyPr>
            <a:noAutofit/>
          </a:bodyPr>
          <a:lstStyle/>
          <a:p>
            <a:r>
              <a:rPr lang="en-US" altLang="zh-CN" sz="1600" dirty="0"/>
              <a:t>OMS-L has mercury lamp calibration mode and solar calibration (main/backup) mode for in orbit spectral calibration.</a:t>
            </a:r>
            <a:endParaRPr lang="en-US" altLang="zh-CN" sz="1600" dirty="0"/>
          </a:p>
          <a:p>
            <a:pPr lvl="1"/>
            <a:r>
              <a:rPr lang="en-US" altLang="zh-CN" sz="1400" dirty="0"/>
              <a:t>On orbit spectral correction using solar calibration mode combined with TSIS solar reference </a:t>
            </a:r>
            <a:r>
              <a:rPr lang="en-US" altLang="zh-CN" sz="1400" dirty="0" smtClean="0"/>
              <a:t>spectrum;</a:t>
            </a:r>
            <a:endParaRPr lang="en-US" altLang="zh-CN" sz="1400" dirty="0"/>
          </a:p>
          <a:p>
            <a:pPr lvl="1"/>
            <a:r>
              <a:rPr lang="en-US" altLang="zh-CN" sz="1400" dirty="0"/>
              <a:t>Use mercury lamp calibration mode to monitor spectral changes at characteristic </a:t>
            </a:r>
            <a:r>
              <a:rPr lang="en-US" altLang="zh-CN" sz="1400" dirty="0" smtClean="0"/>
              <a:t>wavelengths of mercury </a:t>
            </a:r>
            <a:r>
              <a:rPr lang="en-US" altLang="zh-CN" sz="1400" dirty="0"/>
              <a:t>and verify the accuracy of solar </a:t>
            </a:r>
            <a:r>
              <a:rPr lang="en-US" altLang="zh-CN" sz="1400" dirty="0" smtClean="0"/>
              <a:t>on </a:t>
            </a:r>
            <a:r>
              <a:rPr lang="en-US" altLang="zh-CN" sz="1400" dirty="0"/>
              <a:t>orbit spectral correction </a:t>
            </a:r>
            <a:r>
              <a:rPr lang="en-US" altLang="zh-CN" sz="1400" dirty="0" smtClean="0"/>
              <a:t>.</a:t>
            </a:r>
            <a:endParaRPr lang="en-US" altLang="zh-CN" sz="1400" dirty="0" smtClean="0"/>
          </a:p>
        </p:txBody>
      </p:sp>
      <p:sp>
        <p:nvSpPr>
          <p:cNvPr id="10" name="TextBox 9"/>
          <p:cNvSpPr txBox="1"/>
          <p:nvPr/>
        </p:nvSpPr>
        <p:spPr>
          <a:xfrm>
            <a:off x="10404475" y="1179195"/>
            <a:ext cx="1531620" cy="1468755"/>
          </a:xfrm>
          <a:prstGeom prst="rect">
            <a:avLst/>
          </a:prstGeom>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lang="en-US" altLang="zh-CN" sz="1400" dirty="0"/>
              <a:t>After 21 </a:t>
            </a:r>
            <a:r>
              <a:rPr lang="en-US" altLang="zh-CN" sz="1400" dirty="0">
                <a:sym typeface="+mn-ea"/>
              </a:rPr>
              <a:t>Sep, </a:t>
            </a:r>
            <a:r>
              <a:rPr lang="en-US" altLang="zh-CN" sz="1400" dirty="0"/>
              <a:t>  (Stable </a:t>
            </a:r>
            <a:r>
              <a:rPr lang="en-US" altLang="zh-CN" sz="1400" dirty="0" smtClean="0"/>
              <a:t>state), </a:t>
            </a:r>
            <a:r>
              <a:rPr lang="en-US" altLang="zh-CN" sz="1400" dirty="0"/>
              <a:t>the wavelength change is less than 0.01nm</a:t>
            </a:r>
            <a:endParaRPr lang="zh-CN" altLang="en-US" sz="1400" dirty="0"/>
          </a:p>
        </p:txBody>
      </p:sp>
      <p:sp>
        <p:nvSpPr>
          <p:cNvPr id="21" name="矩形 20"/>
          <p:cNvSpPr/>
          <p:nvPr/>
        </p:nvSpPr>
        <p:spPr>
          <a:xfrm>
            <a:off x="5331460" y="4220845"/>
            <a:ext cx="4427855" cy="337185"/>
          </a:xfrm>
          <a:prstGeom prst="rect">
            <a:avLst/>
          </a:prstGeom>
          <a:solidFill>
            <a:schemeClr val="accent5"/>
          </a:solidFill>
        </p:spPr>
        <p:txBody>
          <a:bodyPr wrap="square">
            <a:spAutoFit/>
          </a:bodyPr>
          <a:lstStyle/>
          <a:p>
            <a:pPr algn="ctr"/>
            <a:r>
              <a:rPr lang="en-US" altLang="zh-CN" sz="1600" dirty="0">
                <a:latin typeface="Arial Unicode MS" panose="020B0604020202020204" charset="-122"/>
                <a:ea typeface="Arial Unicode MS" panose="020B0604020202020204" charset="-122"/>
                <a:cs typeface="Arial Unicode MS" panose="020B0604020202020204" charset="-122"/>
              </a:rPr>
              <a:t>Time variation compare to prelaunch in </a:t>
            </a:r>
            <a:r>
              <a:rPr lang="en-US" altLang="zh-CN" sz="1600" dirty="0" smtClean="0">
                <a:latin typeface="Arial Unicode MS" panose="020B0604020202020204" charset="-122"/>
                <a:ea typeface="Arial Unicode MS" panose="020B0604020202020204" charset="-122"/>
                <a:cs typeface="Arial Unicode MS" panose="020B0604020202020204" charset="-122"/>
              </a:rPr>
              <a:t>Band </a:t>
            </a:r>
            <a:r>
              <a:rPr lang="en-US" altLang="zh-CN" sz="1600" dirty="0">
                <a:latin typeface="Arial Unicode MS" panose="020B0604020202020204" charset="-122"/>
                <a:ea typeface="Arial Unicode MS" panose="020B0604020202020204" charset="-122"/>
                <a:cs typeface="Arial Unicode MS" panose="020B0604020202020204" charset="-122"/>
              </a:rPr>
              <a:t>1</a:t>
            </a:r>
            <a:endParaRPr lang="en-US" altLang="zh-CN" sz="1600" dirty="0">
              <a:latin typeface="Arial Unicode MS" panose="020B0604020202020204" charset="-122"/>
              <a:ea typeface="Arial Unicode MS" panose="020B0604020202020204" charset="-122"/>
              <a:cs typeface="Arial Unicode MS" panose="020B0604020202020204" charset="-122"/>
            </a:endParaRPr>
          </a:p>
        </p:txBody>
      </p:sp>
      <p:sp>
        <p:nvSpPr>
          <p:cNvPr id="22" name="矩形 21"/>
          <p:cNvSpPr/>
          <p:nvPr/>
        </p:nvSpPr>
        <p:spPr>
          <a:xfrm>
            <a:off x="5331460" y="5963920"/>
            <a:ext cx="4427855" cy="337185"/>
          </a:xfrm>
          <a:prstGeom prst="rect">
            <a:avLst/>
          </a:prstGeom>
          <a:solidFill>
            <a:schemeClr val="accent5"/>
          </a:solidFill>
        </p:spPr>
        <p:txBody>
          <a:bodyPr wrap="square">
            <a:spAutoFit/>
          </a:bodyPr>
          <a:lstStyle/>
          <a:p>
            <a:pPr algn="ctr"/>
            <a:r>
              <a:rPr lang="en-US" altLang="zh-CN" sz="1600" dirty="0" smtClean="0">
                <a:latin typeface="Arial Unicode MS" panose="020B0604020202020204" charset="-122"/>
                <a:ea typeface="Arial Unicode MS" panose="020B0604020202020204" charset="-122"/>
                <a:cs typeface="Arial Unicode MS" panose="020B0604020202020204" charset="-122"/>
              </a:rPr>
              <a:t>Time </a:t>
            </a:r>
            <a:r>
              <a:rPr lang="en-US" altLang="zh-CN" sz="1600" dirty="0">
                <a:latin typeface="Arial Unicode MS" panose="020B0604020202020204" charset="-122"/>
                <a:ea typeface="Arial Unicode MS" panose="020B0604020202020204" charset="-122"/>
                <a:cs typeface="Arial Unicode MS" panose="020B0604020202020204" charset="-122"/>
              </a:rPr>
              <a:t>variation compare to prelaunch in Band </a:t>
            </a:r>
            <a:r>
              <a:rPr lang="en-US" altLang="zh-CN" sz="1600" dirty="0" smtClean="0">
                <a:latin typeface="Arial Unicode MS" panose="020B0604020202020204" charset="-122"/>
                <a:ea typeface="Arial Unicode MS" panose="020B0604020202020204" charset="-122"/>
                <a:cs typeface="Arial Unicode MS" panose="020B0604020202020204" charset="-122"/>
              </a:rPr>
              <a:t>2 </a:t>
            </a:r>
            <a:endParaRPr lang="en-US" altLang="zh-CN" sz="1600" dirty="0" smtClean="0">
              <a:latin typeface="Arial Unicode MS" panose="020B0604020202020204" charset="-122"/>
              <a:ea typeface="Arial Unicode MS" panose="020B0604020202020204" charset="-122"/>
              <a:cs typeface="Arial Unicode MS" panose="020B0604020202020204" charset="-122"/>
            </a:endParaRPr>
          </a:p>
        </p:txBody>
      </p:sp>
      <p:pic>
        <p:nvPicPr>
          <p:cNvPr id="23" name="Picture 7" descr="E:\处理程序\OMS\在轨预处理\04太阳\Solar_cal_2_4_change_Doppler.png"/>
          <p:cNvPicPr>
            <a:picLocks noChangeArrowheads="1"/>
          </p:cNvPicPr>
          <p:nvPr/>
        </p:nvPicPr>
        <p:blipFill rotWithShape="1">
          <a:blip r:embed="rId6" cstate="print">
            <a:extLst>
              <a:ext uri="{28A0092B-C50C-407E-A947-70E740481C1C}">
                <a14:useLocalDpi xmlns:a14="http://schemas.microsoft.com/office/drawing/2010/main" val="0"/>
              </a:ext>
            </a:extLst>
          </a:blip>
          <a:srcRect b="50000"/>
          <a:stretch>
            <a:fillRect/>
          </a:stretch>
        </p:blipFill>
        <p:spPr bwMode="auto">
          <a:xfrm>
            <a:off x="659555" y="4542834"/>
            <a:ext cx="360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57419" y="4172462"/>
            <a:ext cx="3240000" cy="460375"/>
          </a:xfrm>
          <a:prstGeom prst="rect">
            <a:avLst/>
          </a:prstGeom>
        </p:spPr>
        <p:txBody>
          <a:bodyPr wrap="square">
            <a:spAutoFit/>
          </a:bodyPr>
          <a:lstStyle/>
          <a:p>
            <a:pPr algn="ctr"/>
            <a:r>
              <a:rPr lang="en-US" altLang="zh-CN" sz="1200" dirty="0" smtClean="0">
                <a:solidFill>
                  <a:srgbClr val="00B0F0"/>
                </a:solidFill>
                <a:latin typeface="Arial Unicode MS" panose="020B0604020202020204" charset="-122"/>
                <a:ea typeface="Arial Unicode MS" panose="020B0604020202020204" charset="-122"/>
                <a:cs typeface="Arial Unicode MS" panose="020B0604020202020204" charset="-122"/>
              </a:rPr>
              <a:t>band 1</a:t>
            </a:r>
            <a:r>
              <a:rPr lang="en-US" altLang="zh-CN" sz="1200" dirty="0" smtClean="0">
                <a:latin typeface="Arial Unicode MS" panose="020B0604020202020204" charset="-122"/>
                <a:ea typeface="Arial Unicode MS" panose="020B0604020202020204" charset="-122"/>
                <a:cs typeface="Arial Unicode MS" panose="020B0604020202020204" charset="-122"/>
              </a:rPr>
              <a:t> </a:t>
            </a:r>
            <a:r>
              <a:rPr lang="en-US" altLang="zh-CN" sz="1200" dirty="0">
                <a:latin typeface="Arial Unicode MS" panose="020B0604020202020204" charset="-122"/>
                <a:ea typeface="Arial Unicode MS" panose="020B0604020202020204" charset="-122"/>
                <a:cs typeface="Arial Unicode MS" panose="020B0604020202020204" charset="-122"/>
              </a:rPr>
              <a:t>center wavelength in orbit changes from </a:t>
            </a:r>
            <a:r>
              <a:rPr lang="en-US" altLang="zh-CN" sz="1200" dirty="0" smtClean="0">
                <a:latin typeface="Arial Unicode MS" panose="020B0604020202020204" charset="-122"/>
                <a:ea typeface="Arial Unicode MS" panose="020B0604020202020204" charset="-122"/>
                <a:cs typeface="Arial Unicode MS" panose="020B0604020202020204" charset="-122"/>
              </a:rPr>
              <a:t>-0.01 to 0.03nm (Sun</a:t>
            </a:r>
            <a:r>
              <a:rPr lang="en-US" altLang="zh-CN" sz="1200" dirty="0">
                <a:latin typeface="Arial Unicode MS" panose="020B0604020202020204" charset="-122"/>
                <a:ea typeface="Arial Unicode MS" panose="020B0604020202020204" charset="-122"/>
                <a:cs typeface="Arial Unicode MS" panose="020B0604020202020204" charset="-122"/>
              </a:rPr>
              <a:t>)</a:t>
            </a:r>
            <a:endParaRPr lang="zh-CN" altLang="en-US" sz="1200" dirty="0">
              <a:latin typeface="Arial Unicode MS" panose="020B0604020202020204" charset="-122"/>
              <a:ea typeface="Arial Unicode MS" panose="020B0604020202020204" charset="-122"/>
              <a:cs typeface="Arial Unicode MS" panose="020B0604020202020204" charset="-122"/>
            </a:endParaRPr>
          </a:p>
        </p:txBody>
      </p:sp>
      <p:cxnSp>
        <p:nvCxnSpPr>
          <p:cNvPr id="3" name="直接连接符 2"/>
          <p:cNvCxnSpPr/>
          <p:nvPr/>
        </p:nvCxnSpPr>
        <p:spPr>
          <a:xfrm>
            <a:off x="5256530" y="2747010"/>
            <a:ext cx="0" cy="3093720"/>
          </a:xfrm>
          <a:prstGeom prst="line">
            <a:avLst/>
          </a:prstGeom>
          <a:ln>
            <a:solidFill>
              <a:srgbClr val="00B0F0"/>
            </a:solidFill>
            <a:prstDash val="dash"/>
          </a:ln>
        </p:spPr>
        <p:style>
          <a:lnRef idx="3">
            <a:schemeClr val="accent1"/>
          </a:lnRef>
          <a:fillRef idx="0">
            <a:srgbClr val="FFFFFF"/>
          </a:fillRef>
          <a:effectRef idx="0">
            <a:srgbClr val="FFFFFF"/>
          </a:effectRef>
          <a:fontRef idx="minor">
            <a:schemeClr val="tx1"/>
          </a:fontRef>
        </p:style>
      </p:cxnSp>
      <p:cxnSp>
        <p:nvCxnSpPr>
          <p:cNvPr id="5" name="直接连接符 4"/>
          <p:cNvCxnSpPr/>
          <p:nvPr/>
        </p:nvCxnSpPr>
        <p:spPr>
          <a:xfrm>
            <a:off x="8839835" y="2750820"/>
            <a:ext cx="0" cy="3093720"/>
          </a:xfrm>
          <a:prstGeom prst="line">
            <a:avLst/>
          </a:prstGeom>
          <a:ln>
            <a:solidFill>
              <a:srgbClr val="00B0F0"/>
            </a:solidFill>
            <a:prstDash val="dash"/>
          </a:ln>
        </p:spPr>
        <p:style>
          <a:lnRef idx="3">
            <a:schemeClr val="accent1"/>
          </a:lnRef>
          <a:fillRef idx="0">
            <a:srgbClr val="FFFFFF"/>
          </a:fillRef>
          <a:effectRef idx="0">
            <a:srgbClr val="FFFFFF"/>
          </a:effectRef>
          <a:fontRef idx="minor">
            <a:schemeClr val="tx1"/>
          </a:fontRef>
        </p:style>
      </p:cxnSp>
      <p:sp>
        <p:nvSpPr>
          <p:cNvPr id="8" name="灯片编号占位符 7"/>
          <p:cNvSpPr>
            <a:spLocks noGrp="1"/>
          </p:cNvSpPr>
          <p:nvPr>
            <p:ph type="sldNum" sz="quarter" idx="10"/>
          </p:nvPr>
        </p:nvSpPr>
        <p:spPr/>
        <p:txBody>
          <a:bodyPr/>
          <a:p>
            <a:pPr>
              <a:defRPr/>
            </a:pPr>
            <a:fld id="{DA28AC38-E0E8-49D7-B2FE-71FD7C42C09E}" type="slidenum">
              <a:rPr lang="en-US"/>
            </a:fld>
            <a:endParaRPr lang="en-US"/>
          </a:p>
        </p:txBody>
      </p:sp>
      <p:sp>
        <p:nvSpPr>
          <p:cNvPr id="13" name="文本框 12"/>
          <p:cNvSpPr txBox="1"/>
          <p:nvPr/>
        </p:nvSpPr>
        <p:spPr>
          <a:xfrm>
            <a:off x="5663565" y="3704590"/>
            <a:ext cx="1930400" cy="275590"/>
          </a:xfrm>
          <a:prstGeom prst="rect">
            <a:avLst/>
          </a:prstGeom>
          <a:noFill/>
        </p:spPr>
        <p:txBody>
          <a:bodyPr wrap="square" rtlCol="0" anchor="t">
            <a:spAutoFit/>
          </a:bodyPr>
          <a:p>
            <a:r>
              <a:rPr lang="en-US" altLang="zh-CN" sz="1200" b="1" dirty="0" smtClean="0">
                <a:solidFill>
                  <a:srgbClr val="FF0000"/>
                </a:solidFill>
                <a:latin typeface="Arial Unicode MS" panose="020B0604020202020204" charset="-122"/>
                <a:ea typeface="Arial Unicode MS" panose="020B0604020202020204" charset="-122"/>
                <a:cs typeface="Arial Unicode MS" panose="020B0604020202020204" charset="-122"/>
                <a:sym typeface="+mn-ea"/>
              </a:rPr>
              <a:t>296.8nm(mercury </a:t>
            </a:r>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lamp)</a:t>
            </a:r>
            <a:endPar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endParaRPr>
          </a:p>
        </p:txBody>
      </p:sp>
      <p:sp>
        <p:nvSpPr>
          <p:cNvPr id="14" name="文本框 13"/>
          <p:cNvSpPr txBox="1"/>
          <p:nvPr/>
        </p:nvSpPr>
        <p:spPr>
          <a:xfrm>
            <a:off x="9176385" y="3712210"/>
            <a:ext cx="1945640" cy="275590"/>
          </a:xfrm>
          <a:prstGeom prst="rect">
            <a:avLst/>
          </a:prstGeom>
          <a:noFill/>
        </p:spPr>
        <p:txBody>
          <a:bodyPr wrap="square" rtlCol="0" anchor="t">
            <a:spAutoFit/>
          </a:bodyPr>
          <a:p>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334.2nm (mercury lamp)</a:t>
            </a:r>
            <a:endPar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endParaRPr>
          </a:p>
        </p:txBody>
      </p:sp>
      <p:sp>
        <p:nvSpPr>
          <p:cNvPr id="17" name="文本框 16"/>
          <p:cNvSpPr txBox="1"/>
          <p:nvPr/>
        </p:nvSpPr>
        <p:spPr>
          <a:xfrm>
            <a:off x="5461000" y="5291455"/>
            <a:ext cx="2185670" cy="275590"/>
          </a:xfrm>
          <a:prstGeom prst="rect">
            <a:avLst/>
          </a:prstGeom>
          <a:noFill/>
        </p:spPr>
        <p:txBody>
          <a:bodyPr wrap="square" rtlCol="0" anchor="t">
            <a:spAutoFit/>
          </a:bodyPr>
          <a:p>
            <a:pPr algn="ctr"/>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404.8</a:t>
            </a:r>
            <a:r>
              <a:rPr lang="en-US" altLang="zh-CN" sz="1200" b="1" dirty="0" smtClean="0">
                <a:solidFill>
                  <a:srgbClr val="FF0000"/>
                </a:solidFill>
                <a:latin typeface="Arial Unicode MS" panose="020B0604020202020204" charset="-122"/>
                <a:ea typeface="Arial Unicode MS" panose="020B0604020202020204" charset="-122"/>
                <a:cs typeface="Arial Unicode MS" panose="020B0604020202020204" charset="-122"/>
                <a:sym typeface="+mn-ea"/>
              </a:rPr>
              <a:t>nm(</a:t>
            </a:r>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mercury lamp)</a:t>
            </a:r>
            <a:endPar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endParaRPr>
          </a:p>
        </p:txBody>
      </p:sp>
      <p:sp>
        <p:nvSpPr>
          <p:cNvPr id="18" name="文本框 17"/>
          <p:cNvSpPr txBox="1"/>
          <p:nvPr/>
        </p:nvSpPr>
        <p:spPr>
          <a:xfrm>
            <a:off x="9046845" y="5291455"/>
            <a:ext cx="2135505" cy="275590"/>
          </a:xfrm>
          <a:prstGeom prst="rect">
            <a:avLst/>
          </a:prstGeom>
          <a:noFill/>
        </p:spPr>
        <p:txBody>
          <a:bodyPr wrap="square" rtlCol="0" anchor="t">
            <a:spAutoFit/>
          </a:bodyPr>
          <a:p>
            <a:pPr algn="ctr"/>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436.0</a:t>
            </a:r>
            <a:r>
              <a:rPr lang="en-US" altLang="zh-CN" sz="1200" b="1" dirty="0" smtClean="0">
                <a:solidFill>
                  <a:srgbClr val="FF0000"/>
                </a:solidFill>
                <a:latin typeface="Arial Unicode MS" panose="020B0604020202020204" charset="-122"/>
                <a:ea typeface="Arial Unicode MS" panose="020B0604020202020204" charset="-122"/>
                <a:cs typeface="Arial Unicode MS" panose="020B0604020202020204" charset="-122"/>
                <a:sym typeface="+mn-ea"/>
              </a:rPr>
              <a:t>nm(</a:t>
            </a:r>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mercury lamp)</a:t>
            </a:r>
            <a:endPar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04060" y="175895"/>
            <a:ext cx="9627870" cy="702945"/>
          </a:xfrm>
        </p:spPr>
        <p:txBody>
          <a:bodyPr>
            <a:noAutofit/>
          </a:bodyPr>
          <a:lstStyle/>
          <a:p>
            <a:r>
              <a:rPr lang="en-US" altLang="zh-CN" sz="3600" dirty="0"/>
              <a:t>On orbit variation of OMS-L radiation responsivity</a:t>
            </a:r>
            <a:endParaRPr lang="en-US" altLang="zh-CN" sz="3600" dirty="0"/>
          </a:p>
        </p:txBody>
      </p:sp>
      <p:pic>
        <p:nvPicPr>
          <p:cNvPr id="1029" name="Picture 5" descr="E:\处理程序\OMS\在轨预处理\04太阳\方法v4先多普勒再相关平滑\Solar_Resp_2_change_1102_Doppler.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83991" y="3728070"/>
            <a:ext cx="369786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处理程序\OMS\在轨预处理\04太阳\方法v4先多普勒再相关平滑\Solar_Resp_1_change_1102_Doppl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257" y="3728070"/>
            <a:ext cx="3697862" cy="2160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762000" y="3293745"/>
            <a:ext cx="6348730" cy="306705"/>
          </a:xfrm>
          <a:prstGeom prst="rect">
            <a:avLst/>
          </a:prstGeom>
          <a:solidFill>
            <a:schemeClr val="accent5"/>
          </a:solidFill>
        </p:spPr>
        <p:txBody>
          <a:bodyPr wrap="square">
            <a:spAutoFit/>
          </a:bodyPr>
          <a:lstStyle/>
          <a:p>
            <a:pPr algn="ctr"/>
            <a:r>
              <a:rPr lang="en-US" altLang="zh-CN" sz="1400" dirty="0"/>
              <a:t>The difference between the </a:t>
            </a:r>
            <a:r>
              <a:rPr lang="en-US" altLang="zh-CN" sz="1400" dirty="0">
                <a:solidFill>
                  <a:srgbClr val="00B0F0"/>
                </a:solidFill>
              </a:rPr>
              <a:t>tungsten</a:t>
            </a:r>
            <a:r>
              <a:rPr lang="en-US" altLang="zh-CN" sz="1400" dirty="0"/>
              <a:t> </a:t>
            </a:r>
            <a:r>
              <a:rPr lang="en-US" altLang="zh-CN" sz="1400" dirty="0"/>
              <a:t>data </a:t>
            </a:r>
            <a:r>
              <a:rPr lang="en-US" altLang="zh-CN" sz="1400" dirty="0"/>
              <a:t>and the reference value </a:t>
            </a:r>
            <a:r>
              <a:rPr lang="en-US" altLang="zh-CN" sz="1400" dirty="0"/>
              <a:t>Band1 </a:t>
            </a:r>
            <a:endParaRPr lang="zh-CN" altLang="en-US" sz="1400" dirty="0"/>
          </a:p>
        </p:txBody>
      </p:sp>
      <p:sp>
        <p:nvSpPr>
          <p:cNvPr id="14" name="矩形 13"/>
          <p:cNvSpPr/>
          <p:nvPr/>
        </p:nvSpPr>
        <p:spPr>
          <a:xfrm>
            <a:off x="762000" y="5949315"/>
            <a:ext cx="6417310" cy="306705"/>
          </a:xfrm>
          <a:prstGeom prst="rect">
            <a:avLst/>
          </a:prstGeom>
          <a:solidFill>
            <a:schemeClr val="accent5"/>
          </a:solidFill>
        </p:spPr>
        <p:txBody>
          <a:bodyPr wrap="square">
            <a:spAutoFit/>
          </a:bodyPr>
          <a:lstStyle/>
          <a:p>
            <a:pPr algn="ctr"/>
            <a:r>
              <a:rPr lang="en-US" altLang="zh-CN" sz="1400" dirty="0"/>
              <a:t>The difference between the </a:t>
            </a:r>
            <a:r>
              <a:rPr lang="en-US" altLang="zh-CN" sz="1400" dirty="0">
                <a:solidFill>
                  <a:srgbClr val="00B0F0"/>
                </a:solidFill>
              </a:rPr>
              <a:t>Solar</a:t>
            </a:r>
            <a:r>
              <a:rPr lang="en-US" altLang="zh-CN" sz="1400" dirty="0"/>
              <a:t> data and the reference value Band1 </a:t>
            </a:r>
            <a:endParaRPr lang="zh-CN" altLang="en-US" sz="1400" dirty="0"/>
          </a:p>
        </p:txBody>
      </p:sp>
      <p:pic>
        <p:nvPicPr>
          <p:cNvPr id="1032" name="Picture 8" descr="E:\处理程序\OMS\在轨预处理\05钨灯\Band2_Absolute_radiometric_calibration_accurac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841" y="1021492"/>
            <a:ext cx="369786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E:\处理程序\OMS\在轨预处理\05钨灯\Band1_Absolute_radiometric_calibration_accurac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257" y="1022127"/>
            <a:ext cx="3697862"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69530" y="2132965"/>
            <a:ext cx="4330700" cy="4314190"/>
          </a:xfrm>
          <a:prstGeom prst="rect">
            <a:avLst/>
          </a:prstGeom>
        </p:spPr>
        <p:txBody>
          <a:bodyPr vert="horz" lIns="121850" tIns="60925" rIns="121850" bIns="60925" rtlCol="0">
            <a:normAutofit fontScale="85000" lnSpcReduction="20000"/>
          </a:bodyPr>
          <a:lstStyle>
            <a:lvl1pPr marL="457200" indent="-457200" defTabSz="1218565">
              <a:lnSpc>
                <a:spcPct val="150000"/>
              </a:lnSpc>
              <a:spcBef>
                <a:spcPct val="20000"/>
              </a:spcBef>
              <a:buFont typeface="Arial" panose="020B0604020202020204" pitchFamily="34" charset="0"/>
              <a:buChar char="•"/>
              <a:defRPr sz="2000"/>
            </a:lvl1pPr>
            <a:lvl2pPr marL="989965" indent="-381000" defTabSz="1218565">
              <a:lnSpc>
                <a:spcPct val="150000"/>
              </a:lnSpc>
              <a:spcBef>
                <a:spcPct val="20000"/>
              </a:spcBef>
              <a:buFont typeface="Arial" panose="020B0604020202020204" pitchFamily="34" charset="0"/>
              <a:buChar char="–"/>
              <a:defRPr sz="1800"/>
            </a:lvl2pPr>
            <a:lvl3pPr marL="1523365" indent="-304800" defTabSz="1218565">
              <a:lnSpc>
                <a:spcPct val="150000"/>
              </a:lnSpc>
              <a:spcBef>
                <a:spcPct val="20000"/>
              </a:spcBef>
              <a:buFont typeface="Arial" panose="020B0604020202020204" pitchFamily="34" charset="0"/>
              <a:buChar char="•"/>
              <a:defRPr sz="1400"/>
            </a:lvl3pPr>
            <a:lvl4pPr marL="2132330" indent="-304800" defTabSz="1218565">
              <a:lnSpc>
                <a:spcPct val="150000"/>
              </a:lnSpc>
              <a:spcBef>
                <a:spcPct val="20000"/>
              </a:spcBef>
              <a:buFont typeface="Arial" panose="020B0604020202020204" pitchFamily="34" charset="0"/>
              <a:buChar char="–"/>
              <a:defRPr sz="1200"/>
            </a:lvl4pPr>
            <a:lvl5pPr marL="2741930" indent="-304800" defTabSz="1218565">
              <a:lnSpc>
                <a:spcPct val="150000"/>
              </a:lnSpc>
              <a:spcBef>
                <a:spcPct val="20000"/>
              </a:spcBef>
              <a:buFont typeface="Arial" panose="020B0604020202020204" pitchFamily="34" charset="0"/>
              <a:buChar char="»"/>
              <a:defRPr sz="1200"/>
            </a:lvl5pPr>
            <a:lvl6pPr marL="3351530" indent="-304800" defTabSz="1218565">
              <a:spcBef>
                <a:spcPct val="20000"/>
              </a:spcBef>
              <a:buFont typeface="Arial" panose="020B0604020202020204" pitchFamily="34" charset="0"/>
              <a:buChar char="•"/>
              <a:defRPr sz="2700"/>
            </a:lvl6pPr>
            <a:lvl7pPr marL="3960495" indent="-304800" defTabSz="1218565">
              <a:spcBef>
                <a:spcPct val="20000"/>
              </a:spcBef>
              <a:buFont typeface="Arial" panose="020B0604020202020204" pitchFamily="34" charset="0"/>
              <a:buChar char="•"/>
              <a:defRPr sz="2700"/>
            </a:lvl7pPr>
            <a:lvl8pPr marL="4570095" indent="-304800" defTabSz="1218565">
              <a:spcBef>
                <a:spcPct val="20000"/>
              </a:spcBef>
              <a:buFont typeface="Arial" panose="020B0604020202020204" pitchFamily="34" charset="0"/>
              <a:buChar char="•"/>
              <a:defRPr sz="2700"/>
            </a:lvl8pPr>
            <a:lvl9pPr marL="5179060" indent="-304800" defTabSz="1218565">
              <a:spcBef>
                <a:spcPct val="20000"/>
              </a:spcBef>
              <a:buFont typeface="Arial" panose="020B0604020202020204" pitchFamily="34" charset="0"/>
              <a:buChar char="•"/>
              <a:defRPr sz="2700"/>
            </a:lvl9pPr>
          </a:lstStyle>
          <a:p>
            <a:r>
              <a:rPr lang="en-US" altLang="zh-CN" sz="1800" dirty="0"/>
              <a:t>Using the solar calibration results on </a:t>
            </a:r>
            <a:r>
              <a:rPr lang="en-US" altLang="zh-CN" sz="1800" dirty="0">
                <a:solidFill>
                  <a:srgbClr val="00B0F0"/>
                </a:solidFill>
              </a:rPr>
              <a:t>November 1st as a reference</a:t>
            </a:r>
            <a:r>
              <a:rPr lang="en-US" altLang="zh-CN" sz="1800" dirty="0"/>
              <a:t>, compare the instrument response </a:t>
            </a:r>
            <a:r>
              <a:rPr lang="en-US" altLang="zh-CN" sz="1800" dirty="0" smtClean="0"/>
              <a:t>time variation based </a:t>
            </a:r>
            <a:r>
              <a:rPr lang="en-US" altLang="zh-CN" sz="1800" dirty="0"/>
              <a:t>on tungsten lamp and solar observation data.</a:t>
            </a:r>
            <a:endParaRPr lang="en-US" altLang="zh-CN" sz="1800" dirty="0"/>
          </a:p>
          <a:p>
            <a:pPr lvl="1"/>
            <a:r>
              <a:rPr lang="en-US" altLang="zh-CN" sz="1600" dirty="0"/>
              <a:t>The observation data before the 320nm </a:t>
            </a:r>
            <a:r>
              <a:rPr lang="en-US" altLang="zh-CN" sz="1600" dirty="0" smtClean="0"/>
              <a:t>of </a:t>
            </a:r>
            <a:r>
              <a:rPr lang="en-US" altLang="zh-CN" sz="1600" dirty="0"/>
              <a:t>tungsten lamps were noisy due to weak signals;</a:t>
            </a:r>
            <a:endParaRPr lang="en-US" altLang="zh-CN" sz="1600" dirty="0"/>
          </a:p>
          <a:p>
            <a:pPr lvl="1"/>
            <a:r>
              <a:rPr lang="en-US" altLang="zh-CN" sz="1600" dirty="0"/>
              <a:t>The significant deviation in the first solar observation was caused by the reference </a:t>
            </a:r>
            <a:r>
              <a:rPr lang="en-US" altLang="zh-CN" sz="1600" dirty="0" smtClean="0"/>
              <a:t>board </a:t>
            </a:r>
            <a:r>
              <a:rPr lang="en-US" altLang="zh-CN" sz="1600" dirty="0"/>
              <a:t>pitch angle approaching its maximum value, and the BRDF correction error being too large.</a:t>
            </a:r>
            <a:endParaRPr lang="en-US" altLang="zh-CN" dirty="0" smtClean="0"/>
          </a:p>
        </p:txBody>
      </p:sp>
      <p:sp>
        <p:nvSpPr>
          <p:cNvPr id="3" name="矩形 2"/>
          <p:cNvSpPr/>
          <p:nvPr/>
        </p:nvSpPr>
        <p:spPr>
          <a:xfrm>
            <a:off x="8256398" y="1196752"/>
            <a:ext cx="3456384" cy="82994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sz="1600" dirty="0"/>
              <a:t>The difference between the observed data </a:t>
            </a:r>
            <a:r>
              <a:rPr lang="en-US" altLang="zh-CN" sz="1600" dirty="0" smtClean="0"/>
              <a:t>and </a:t>
            </a:r>
            <a:r>
              <a:rPr lang="en-US" altLang="zh-CN" sz="1600" dirty="0"/>
              <a:t>the reference value is less than 3%.</a:t>
            </a:r>
            <a:endParaRPr lang="zh-CN" altLang="en-US" sz="1600" dirty="0"/>
          </a:p>
        </p:txBody>
      </p:sp>
      <p:sp>
        <p:nvSpPr>
          <p:cNvPr id="5" name="文本框 4"/>
          <p:cNvSpPr txBox="1"/>
          <p:nvPr/>
        </p:nvSpPr>
        <p:spPr>
          <a:xfrm>
            <a:off x="2225675" y="2548255"/>
            <a:ext cx="1651635" cy="368300"/>
          </a:xfrm>
          <a:prstGeom prst="rect">
            <a:avLst/>
          </a:prstGeom>
          <a:noFill/>
        </p:spPr>
        <p:txBody>
          <a:bodyPr wrap="square" rtlCol="0">
            <a:spAutoFit/>
          </a:bodyPr>
          <a:p>
            <a:r>
              <a:rPr lang="en-US" altLang="zh-CN" b="1">
                <a:solidFill>
                  <a:srgbClr val="FF0000"/>
                </a:solidFill>
              </a:rPr>
              <a:t>Band1</a:t>
            </a:r>
            <a:endParaRPr lang="en-US" altLang="zh-CN" b="1">
              <a:solidFill>
                <a:srgbClr val="FF0000"/>
              </a:solidFill>
            </a:endParaRPr>
          </a:p>
        </p:txBody>
      </p:sp>
      <p:sp>
        <p:nvSpPr>
          <p:cNvPr id="6" name="文本框 5"/>
          <p:cNvSpPr txBox="1"/>
          <p:nvPr/>
        </p:nvSpPr>
        <p:spPr>
          <a:xfrm>
            <a:off x="5774055" y="2548255"/>
            <a:ext cx="1651635" cy="368300"/>
          </a:xfrm>
          <a:prstGeom prst="rect">
            <a:avLst/>
          </a:prstGeom>
          <a:noFill/>
        </p:spPr>
        <p:txBody>
          <a:bodyPr wrap="square" rtlCol="0">
            <a:spAutoFit/>
          </a:bodyPr>
          <a:p>
            <a:r>
              <a:rPr lang="en-US" altLang="zh-CN" b="1">
                <a:solidFill>
                  <a:srgbClr val="FF0000"/>
                </a:solidFill>
              </a:rPr>
              <a:t>Band2</a:t>
            </a:r>
            <a:endParaRPr lang="en-US" altLang="zh-CN" b="1">
              <a:solidFill>
                <a:srgbClr val="FF0000"/>
              </a:solidFill>
            </a:endParaRPr>
          </a:p>
        </p:txBody>
      </p:sp>
      <p:sp>
        <p:nvSpPr>
          <p:cNvPr id="8" name="文本框 7"/>
          <p:cNvSpPr txBox="1"/>
          <p:nvPr/>
        </p:nvSpPr>
        <p:spPr>
          <a:xfrm>
            <a:off x="2255520" y="5247640"/>
            <a:ext cx="1651635" cy="368300"/>
          </a:xfrm>
          <a:prstGeom prst="rect">
            <a:avLst/>
          </a:prstGeom>
          <a:noFill/>
        </p:spPr>
        <p:txBody>
          <a:bodyPr wrap="square" rtlCol="0">
            <a:spAutoFit/>
          </a:bodyPr>
          <a:p>
            <a:r>
              <a:rPr lang="en-US" altLang="zh-CN" b="1">
                <a:solidFill>
                  <a:srgbClr val="FF0000"/>
                </a:solidFill>
              </a:rPr>
              <a:t>Band1</a:t>
            </a:r>
            <a:endParaRPr lang="en-US" altLang="zh-CN" b="1">
              <a:solidFill>
                <a:srgbClr val="FF0000"/>
              </a:solidFill>
            </a:endParaRPr>
          </a:p>
        </p:txBody>
      </p:sp>
      <p:sp>
        <p:nvSpPr>
          <p:cNvPr id="9" name="文本框 8"/>
          <p:cNvSpPr txBox="1"/>
          <p:nvPr/>
        </p:nvSpPr>
        <p:spPr>
          <a:xfrm>
            <a:off x="5803900" y="5247640"/>
            <a:ext cx="1651635" cy="368300"/>
          </a:xfrm>
          <a:prstGeom prst="rect">
            <a:avLst/>
          </a:prstGeom>
          <a:noFill/>
        </p:spPr>
        <p:txBody>
          <a:bodyPr wrap="square" rtlCol="0">
            <a:spAutoFit/>
          </a:bodyPr>
          <a:p>
            <a:r>
              <a:rPr lang="en-US" altLang="zh-CN" b="1">
                <a:solidFill>
                  <a:srgbClr val="FF0000"/>
                </a:solidFill>
              </a:rPr>
              <a:t>Band2</a:t>
            </a:r>
            <a:endParaRPr lang="en-US" altLang="zh-CN" b="1">
              <a:solidFill>
                <a:srgbClr val="FF0000"/>
              </a:solidFill>
            </a:endParaRPr>
          </a:p>
        </p:txBody>
      </p:sp>
      <p:sp>
        <p:nvSpPr>
          <p:cNvPr id="10" name="灯片编号占位符 9"/>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352800" y="132715"/>
            <a:ext cx="6095365" cy="667385"/>
          </a:xfrm>
        </p:spPr>
        <p:txBody>
          <a:bodyPr/>
          <a:p>
            <a:r>
              <a:rPr lang="en-US" altLang="zh-CN"/>
              <a:t> FY-3F/OMS-N</a:t>
            </a:r>
            <a:endParaRPr lang="en-US" altLang="zh-CN"/>
          </a:p>
        </p:txBody>
      </p:sp>
      <p:sp>
        <p:nvSpPr>
          <p:cNvPr id="15" name="文本框 14"/>
          <p:cNvSpPr txBox="1"/>
          <p:nvPr/>
        </p:nvSpPr>
        <p:spPr>
          <a:xfrm>
            <a:off x="6840855" y="908050"/>
            <a:ext cx="4792345" cy="2861310"/>
          </a:xfrm>
          <a:prstGeom prst="rect">
            <a:avLst/>
          </a:prstGeom>
          <a:noFill/>
        </p:spPr>
        <p:txBody>
          <a:bodyPr wrap="square" rtlCol="0" anchor="t">
            <a:spAutoFit/>
          </a:bodyPr>
          <a:p>
            <a:pPr>
              <a:lnSpc>
                <a:spcPct val="150000"/>
              </a:lnSpc>
            </a:pPr>
            <a:r>
              <a:rPr lang="en-US" altLang="zh-CN" sz="2400" b="1" dirty="0">
                <a:latin typeface="Times New Roman" panose="02020603050405020304" pitchFamily="18" charset="0"/>
                <a:cs typeface="Times New Roman" panose="02020603050405020304" pitchFamily="18" charset="0"/>
              </a:rPr>
              <a:t>Configuration</a:t>
            </a:r>
            <a:endParaRPr lang="en-US" altLang="zh-CN" sz="2400" b="1" dirty="0">
              <a:latin typeface="Times New Roman" panose="02020603050405020304" pitchFamily="18" charset="0"/>
              <a:cs typeface="Times New Roman" panose="02020603050405020304" pitchFamily="18" charset="0"/>
            </a:endParaRPr>
          </a:p>
          <a:p>
            <a:pPr marL="338455" lvl="1" indent="-163830" eaLnBrk="0" hangingPunct="0">
              <a:lnSpc>
                <a:spcPct val="90000"/>
              </a:lnSpc>
              <a:spcBef>
                <a:spcPct val="15000"/>
              </a:spcBef>
              <a:buFontTx/>
              <a:buChar char="–"/>
            </a:pPr>
            <a:r>
              <a:rPr lang="en-US" sz="2000" dirty="0">
                <a:latin typeface="Times New Roman" panose="02020603050405020304" pitchFamily="18" charset="0"/>
                <a:cs typeface="Times New Roman" panose="02020603050405020304" pitchFamily="18" charset="0"/>
                <a:sym typeface="+mn-ea"/>
              </a:rPr>
              <a:t>Push-broom 112 deg</a:t>
            </a:r>
            <a:endParaRPr lang="en-US" sz="2000" dirty="0">
              <a:latin typeface="Times New Roman" panose="02020603050405020304" pitchFamily="18" charset="0"/>
              <a:cs typeface="Times New Roman" panose="02020603050405020304" pitchFamily="18" charset="0"/>
              <a:sym typeface="+mn-ea"/>
            </a:endParaRPr>
          </a:p>
          <a:p>
            <a:pPr marL="338455" lvl="1" indent="-163830" eaLnBrk="0" hangingPunct="0">
              <a:lnSpc>
                <a:spcPct val="90000"/>
              </a:lnSpc>
              <a:spcBef>
                <a:spcPct val="15000"/>
              </a:spcBef>
              <a:buFontTx/>
              <a:buChar char="–"/>
            </a:pPr>
            <a:r>
              <a:rPr lang="en-US" altLang="zh-CN" sz="2000" dirty="0">
                <a:latin typeface="Times New Roman" panose="02020603050405020304" pitchFamily="18" charset="0"/>
                <a:cs typeface="Times New Roman" panose="02020603050405020304" pitchFamily="18" charset="0"/>
                <a:sym typeface="+mn-ea"/>
              </a:rPr>
              <a:t>No scanning mirrors cross track</a:t>
            </a:r>
            <a:endParaRPr lang="en-US" altLang="zh-CN" sz="2000" dirty="0">
              <a:latin typeface="Times New Roman" panose="02020603050405020304" pitchFamily="18" charset="0"/>
              <a:cs typeface="Times New Roman" panose="02020603050405020304" pitchFamily="18" charset="0"/>
            </a:endParaRPr>
          </a:p>
          <a:p>
            <a:pPr marL="338455" lvl="1" indent="-163830" eaLnBrk="0" hangingPunct="0">
              <a:lnSpc>
                <a:spcPct val="90000"/>
              </a:lnSpc>
              <a:spcBef>
                <a:spcPct val="15000"/>
              </a:spcBef>
              <a:buFontTx/>
              <a:buChar char="–"/>
            </a:pPr>
            <a:r>
              <a:rPr lang="en-US" sz="2000" dirty="0">
                <a:latin typeface="Times New Roman" panose="02020603050405020304" pitchFamily="18" charset="0"/>
                <a:cs typeface="Times New Roman" panose="02020603050405020304" pitchFamily="18" charset="0"/>
                <a:sym typeface="+mn-ea"/>
              </a:rPr>
              <a:t>Two grating spectrometers  </a:t>
            </a:r>
            <a:endParaRPr lang="en-US" sz="2000" dirty="0">
              <a:latin typeface="Times New Roman" panose="02020603050405020304" pitchFamily="18" charset="0"/>
              <a:cs typeface="Times New Roman" panose="02020603050405020304" pitchFamily="18" charset="0"/>
            </a:endParaRPr>
          </a:p>
          <a:p>
            <a:pPr marL="576580" lvl="2" indent="-238125" eaLnBrk="0" hangingPunct="0">
              <a:lnSpc>
                <a:spcPct val="90000"/>
              </a:lnSpc>
              <a:spcBef>
                <a:spcPct val="15000"/>
              </a:spcBef>
              <a:buFontTx/>
              <a:buChar char="»"/>
            </a:pPr>
            <a:r>
              <a:rPr lang="en-US" sz="2000" dirty="0">
                <a:latin typeface="Times New Roman" panose="02020603050405020304" pitchFamily="18" charset="0"/>
                <a:cs typeface="Times New Roman" panose="02020603050405020304" pitchFamily="18" charset="0"/>
                <a:sym typeface="+mn-ea"/>
              </a:rPr>
              <a:t>UV covers 250 nm to 320 nm</a:t>
            </a:r>
            <a:endParaRPr lang="en-US" sz="2000" dirty="0">
              <a:latin typeface="Times New Roman" panose="02020603050405020304" pitchFamily="18" charset="0"/>
              <a:cs typeface="Times New Roman" panose="02020603050405020304" pitchFamily="18" charset="0"/>
            </a:endParaRPr>
          </a:p>
          <a:p>
            <a:pPr marL="576580" lvl="2" indent="-238125" eaLnBrk="0" hangingPunct="0">
              <a:lnSpc>
                <a:spcPct val="90000"/>
              </a:lnSpc>
              <a:spcBef>
                <a:spcPct val="15000"/>
              </a:spcBef>
              <a:buFontTx/>
              <a:buChar char="»"/>
            </a:pPr>
            <a:r>
              <a:rPr lang="en-US" sz="2000" dirty="0">
                <a:latin typeface="Times New Roman" panose="02020603050405020304" pitchFamily="18" charset="0"/>
                <a:cs typeface="Times New Roman" panose="02020603050405020304" pitchFamily="18" charset="0"/>
                <a:sym typeface="+mn-ea"/>
              </a:rPr>
              <a:t>VIS covers 310nm to 493 nm</a:t>
            </a:r>
            <a:endParaRPr lang="en-US" sz="2000" dirty="0">
              <a:latin typeface="Times New Roman" panose="02020603050405020304" pitchFamily="18" charset="0"/>
              <a:cs typeface="Times New Roman" panose="02020603050405020304" pitchFamily="18" charset="0"/>
            </a:endParaRPr>
          </a:p>
          <a:p>
            <a:pPr marL="338455" lvl="1" indent="-163830" eaLnBrk="0" hangingPunct="0">
              <a:lnSpc>
                <a:spcPct val="90000"/>
              </a:lnSpc>
              <a:spcBef>
                <a:spcPct val="15000"/>
              </a:spcBef>
              <a:buFontTx/>
              <a:buChar char="–"/>
            </a:pPr>
            <a:r>
              <a:rPr lang="en-US" sz="2000" dirty="0">
                <a:latin typeface="Times New Roman" panose="02020603050405020304" pitchFamily="18" charset="0"/>
                <a:cs typeface="Times New Roman" panose="02020603050405020304" pitchFamily="18" charset="0"/>
                <a:sym typeface="+mn-ea"/>
              </a:rPr>
              <a:t>CCD optical detector for each </a:t>
            </a:r>
            <a:r>
              <a:rPr lang="en-US" altLang="zh-CN" sz="2000" dirty="0">
                <a:latin typeface="Times New Roman" panose="02020603050405020304" pitchFamily="18" charset="0"/>
                <a:cs typeface="Times New Roman" panose="02020603050405020304" pitchFamily="18" charset="0"/>
                <a:sym typeface="+mn-ea"/>
              </a:rPr>
              <a:t>grating </a:t>
            </a:r>
            <a:r>
              <a:rPr lang="en-US" sz="2000" dirty="0">
                <a:latin typeface="Times New Roman" panose="02020603050405020304" pitchFamily="18" charset="0"/>
                <a:cs typeface="Times New Roman" panose="02020603050405020304" pitchFamily="18" charset="0"/>
                <a:sym typeface="+mn-ea"/>
              </a:rPr>
              <a:t>spectrometer</a:t>
            </a:r>
            <a:endParaRPr lang="en-US" altLang="zh-CN" sz="2000" dirty="0">
              <a:latin typeface="Times New Roman" panose="02020603050405020304" pitchFamily="18" charset="0"/>
              <a:cs typeface="Times New Roman" panose="02020603050405020304" pitchFamily="18" charset="0"/>
              <a:sym typeface="+mn-ea"/>
            </a:endParaRPr>
          </a:p>
        </p:txBody>
      </p:sp>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l="24623" t="11302" r="6451" b="10696"/>
          <a:stretch>
            <a:fillRect/>
          </a:stretch>
        </p:blipFill>
        <p:spPr>
          <a:xfrm>
            <a:off x="6579870" y="4020185"/>
            <a:ext cx="2217420" cy="1880870"/>
          </a:xfrm>
          <a:prstGeom prst="rect">
            <a:avLst/>
          </a:prstGeom>
        </p:spPr>
      </p:pic>
      <p:sp>
        <p:nvSpPr>
          <p:cNvPr id="17" name="文本框 16"/>
          <p:cNvSpPr txBox="1"/>
          <p:nvPr/>
        </p:nvSpPr>
        <p:spPr>
          <a:xfrm>
            <a:off x="6155690" y="6035040"/>
            <a:ext cx="5653405" cy="645160"/>
          </a:xfrm>
          <a:prstGeom prst="rect">
            <a:avLst/>
          </a:prstGeom>
          <a:solidFill>
            <a:schemeClr val="accent5"/>
          </a:solidFill>
        </p:spPr>
        <p:txBody>
          <a:bodyPr wrap="square" rtlCol="0">
            <a:spAutoFit/>
          </a:bodyPr>
          <a:p>
            <a:pPr algn="ctr"/>
            <a:r>
              <a:rPr lang="en-US" altLang="zh-CN" dirty="0"/>
              <a:t>The OMS-nadir Instrument and Observation schematic view</a:t>
            </a:r>
            <a:endParaRPr lang="en-US" altLang="zh-CN" dirty="0"/>
          </a:p>
        </p:txBody>
      </p:sp>
      <p:graphicFrame>
        <p:nvGraphicFramePr>
          <p:cNvPr id="18" name="Group 76"/>
          <p:cNvGraphicFramePr>
            <a:graphicFrameLocks noGrp="1"/>
          </p:cNvGraphicFramePr>
          <p:nvPr>
            <p:custDataLst>
              <p:tags r:id="rId2"/>
            </p:custDataLst>
          </p:nvPr>
        </p:nvGraphicFramePr>
        <p:xfrm>
          <a:off x="435610" y="1279525"/>
          <a:ext cx="5782310" cy="4467860"/>
        </p:xfrm>
        <a:graphic>
          <a:graphicData uri="http://schemas.openxmlformats.org/drawingml/2006/table">
            <a:tbl>
              <a:tblPr/>
              <a:tblGrid>
                <a:gridCol w="1407795"/>
                <a:gridCol w="4374515"/>
              </a:tblGrid>
              <a:tr h="371475">
                <a:tc gridSpan="2">
                  <a:txBody>
                    <a:bodyPr/>
                    <a:p>
                      <a:pPr marL="0" marR="0" lvl="0" indent="0" algn="ctr"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lang="en-US" sz="1800" b="1">
                          <a:solidFill>
                            <a:schemeClr val="bg1"/>
                          </a:solidFill>
                          <a:latin typeface="Times New Roman Bold" panose="02020603050405020304" charset="0"/>
                          <a:ea typeface="Songti SC" panose="02010600040101010101" charset="-122"/>
                          <a:cs typeface="Times New Roman Bold" panose="02020603050405020304" charset="0"/>
                          <a:sym typeface="+mn-ea"/>
                        </a:rPr>
                        <a:t>Ozone Monitoring Suite -Nadir (OMS-N)</a:t>
                      </a:r>
                      <a:endParaRPr kumimoji="1" lang="en-US" altLang="ja-JP" sz="1800" b="1" i="0" u="none" strike="noStrike" cap="none" normalizeH="0" baseline="0" dirty="0" smtClean="0">
                        <a:ln>
                          <a:noFill/>
                        </a:ln>
                        <a:solidFill>
                          <a:schemeClr val="bg1"/>
                        </a:solidFill>
                        <a:effectLst/>
                        <a:latin typeface="Times New Roman Bold" panose="02020603050405020304" charset="0"/>
                        <a:ea typeface="Songti SC" panose="02010600040101010101" charset="-122"/>
                        <a:cs typeface="Times New Roman Bold" panose="02020603050405020304" charset="0"/>
                        <a:sym typeface="+mn-ea"/>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tc hMerge="1">
                  <a:tcPr/>
                </a:tc>
              </a:tr>
              <a:tr h="37211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Mission</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Trace gases measurements</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0765">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Band</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UV1 250-300nm</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UV2 300-320nm</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VIS 310-493nm</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612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SPC Res.</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~0.4~0.56 nm  at UV</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smtClean="0">
                          <a:ln>
                            <a:noFill/>
                          </a:ln>
                          <a:effectLst/>
                          <a:latin typeface="Arial" panose="020B0604020202020204" pitchFamily="34" charset="0"/>
                          <a:ea typeface="MS PGothic" panose="020B0600070205080204" pitchFamily="50" charset="-128"/>
                          <a:sym typeface="+mn-ea"/>
                        </a:rPr>
                        <a:t>~0.45~0.5 nm  at VIS</a:t>
                      </a:r>
                      <a:endParaRPr kumimoji="1" lang="en-US" altLang="ja-JP" sz="1800" b="0" i="0" u="none" strike="noStrike" cap="none" normalizeH="0" baseline="30000" smtClean="0">
                        <a:ln>
                          <a:noFill/>
                        </a:ln>
                        <a:solidFill>
                          <a:schemeClr val="tx1"/>
                        </a:solidFill>
                        <a:effectLst/>
                        <a:latin typeface="Arial" panose="020B0604020202020204" pitchFamily="34" charset="0"/>
                        <a:ea typeface="MS PGothic" panose="020B0600070205080204" pitchFamily="50" charset="-128"/>
                        <a:sym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1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Swath</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2900km(daily global coverage)</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98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Spatial Res.</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at Nadir</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21 (A.T. ) ×28(C.T.) at UV1</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smtClean="0">
                          <a:ln>
                            <a:noFill/>
                          </a:ln>
                          <a:effectLst/>
                          <a:latin typeface="Arial" panose="020B0604020202020204" pitchFamily="34" charset="0"/>
                          <a:ea typeface="MS PGothic" panose="020B0600070205080204" pitchFamily="50" charset="-128"/>
                          <a:sym typeface="+mn-ea"/>
                        </a:rPr>
                        <a:t>7 (</a:t>
                      </a:r>
                      <a:r>
                        <a:rPr kumimoji="1" lang="en-US" altLang="ja-JP" sz="1800" smtClean="0">
                          <a:ln>
                            <a:noFill/>
                          </a:ln>
                          <a:effectLst/>
                          <a:latin typeface="Arial" panose="020B0604020202020204" pitchFamily="34" charset="0"/>
                          <a:ea typeface="MS PGothic" panose="020B0600070205080204" pitchFamily="50" charset="-128"/>
                          <a:sym typeface="+mn-ea"/>
                        </a:rPr>
                        <a:t>A.T.</a:t>
                      </a:r>
                      <a:r>
                        <a:rPr kumimoji="1" lang="en-US" altLang="ja-JP" sz="1800" smtClean="0">
                          <a:ln>
                            <a:noFill/>
                          </a:ln>
                          <a:effectLst/>
                          <a:latin typeface="Arial" panose="020B0604020202020204" pitchFamily="34" charset="0"/>
                          <a:ea typeface="MS PGothic" panose="020B0600070205080204" pitchFamily="50" charset="-128"/>
                          <a:sym typeface="+mn-ea"/>
                        </a:rPr>
                        <a:t>) × 7(</a:t>
                      </a:r>
                      <a:r>
                        <a:rPr kumimoji="1" lang="en-US" altLang="ja-JP" sz="1800" smtClean="0">
                          <a:ln>
                            <a:noFill/>
                          </a:ln>
                          <a:effectLst/>
                          <a:latin typeface="Arial" panose="020B0604020202020204" pitchFamily="34" charset="0"/>
                          <a:ea typeface="MS PGothic" panose="020B0600070205080204" pitchFamily="50" charset="-128"/>
                          <a:sym typeface="+mn-ea"/>
                        </a:rPr>
                        <a:t>C.T.</a:t>
                      </a:r>
                      <a:r>
                        <a:rPr kumimoji="1" lang="en-US" altLang="ja-JP" sz="1800" smtClean="0">
                          <a:ln>
                            <a:noFill/>
                          </a:ln>
                          <a:effectLst/>
                          <a:latin typeface="Arial" panose="020B0604020202020204" pitchFamily="34" charset="0"/>
                          <a:ea typeface="MS PGothic" panose="020B0600070205080204" pitchFamily="50" charset="-128"/>
                          <a:sym typeface="+mn-ea"/>
                        </a:rPr>
                        <a:t>) at UV2&amp;VIS</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sym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3815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Local Time</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sym typeface="+mn-ea"/>
                        </a:rPr>
                        <a:t>Descending node of 10:00 a.m.</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sym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3815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Height</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sym typeface="+mn-ea"/>
                        </a:rPr>
                        <a:t>836km</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sym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9" name="图片 18"/>
          <p:cNvPicPr>
            <a:picLocks noChangeAspect="1"/>
          </p:cNvPicPr>
          <p:nvPr/>
        </p:nvPicPr>
        <p:blipFill>
          <a:blip r:embed="rId3"/>
          <a:stretch>
            <a:fillRect/>
          </a:stretch>
        </p:blipFill>
        <p:spPr>
          <a:xfrm>
            <a:off x="9013190" y="4020185"/>
            <a:ext cx="2795905" cy="1880235"/>
          </a:xfrm>
          <a:prstGeom prst="rect">
            <a:avLst/>
          </a:prstGeom>
          <a:ln>
            <a:solidFill>
              <a:schemeClr val="tx1"/>
            </a:solidFill>
          </a:ln>
          <a:effectLst>
            <a:outerShdw blurRad="50800" dist="38100" dir="2700000" algn="tl" rotWithShape="0">
              <a:prstClr val="black">
                <a:alpha val="40000"/>
              </a:prstClr>
            </a:outerShdw>
          </a:effectLst>
        </p:spPr>
      </p:pic>
      <p:sp>
        <p:nvSpPr>
          <p:cNvPr id="3" name="灯片编号占位符 2"/>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灯片编号占位符 5"/>
          <p:cNvSpPr>
            <a:spLocks noGrp="1"/>
          </p:cNvSpPr>
          <p:nvPr>
            <p:ph type="sldNum" sz="quarter" idx="12"/>
          </p:nvPr>
        </p:nvSpPr>
        <p:spPr/>
        <p:txBody>
          <a:bodyPr/>
          <a:p>
            <a:pPr>
              <a:defRPr/>
            </a:pPr>
            <a:fld id="{5912A9D5-BB68-4CBF-AC39-42D45F52C8D7}" type="slidenum">
              <a:rPr lang="en-US" altLang="en-US" smtClean="0">
                <a:solidFill>
                  <a:srgbClr val="000000"/>
                </a:solidFill>
              </a:rPr>
            </a:fld>
            <a:endParaRPr lang="en-US" altLang="en-US">
              <a:solidFill>
                <a:srgbClr val="000000"/>
              </a:solidFill>
            </a:endParaRPr>
          </a:p>
        </p:txBody>
      </p:sp>
      <p:grpSp>
        <p:nvGrpSpPr>
          <p:cNvPr id="16" name="组合 15"/>
          <p:cNvGrpSpPr/>
          <p:nvPr/>
        </p:nvGrpSpPr>
        <p:grpSpPr>
          <a:xfrm>
            <a:off x="381000" y="1219200"/>
            <a:ext cx="5789284" cy="4227195"/>
            <a:chOff x="476" y="1582"/>
            <a:chExt cx="9281" cy="6894"/>
          </a:xfrm>
        </p:grpSpPr>
        <p:pic>
          <p:nvPicPr>
            <p:cNvPr id="7" name="图片 6" descr="nosie_time_vis_20240120- v1"/>
            <p:cNvPicPr>
              <a:picLocks noChangeAspect="1"/>
            </p:cNvPicPr>
            <p:nvPr/>
          </p:nvPicPr>
          <p:blipFill>
            <a:blip r:embed="rId1"/>
            <a:stretch>
              <a:fillRect/>
            </a:stretch>
          </p:blipFill>
          <p:spPr>
            <a:xfrm>
              <a:off x="476" y="5062"/>
              <a:ext cx="9281" cy="3414"/>
            </a:xfrm>
            <a:prstGeom prst="rect">
              <a:avLst/>
            </a:prstGeom>
          </p:spPr>
        </p:pic>
        <p:pic>
          <p:nvPicPr>
            <p:cNvPr id="8" name="图片 7" descr="nosie_time_uv_20240120- v1"/>
            <p:cNvPicPr>
              <a:picLocks noChangeAspect="1"/>
            </p:cNvPicPr>
            <p:nvPr/>
          </p:nvPicPr>
          <p:blipFill>
            <a:blip r:embed="rId2"/>
            <a:stretch>
              <a:fillRect/>
            </a:stretch>
          </p:blipFill>
          <p:spPr>
            <a:xfrm>
              <a:off x="480" y="1582"/>
              <a:ext cx="9277" cy="3414"/>
            </a:xfrm>
            <a:prstGeom prst="rect">
              <a:avLst/>
            </a:prstGeom>
          </p:spPr>
        </p:pic>
        <p:sp>
          <p:nvSpPr>
            <p:cNvPr id="9" name="文本框 8"/>
            <p:cNvSpPr txBox="1"/>
            <p:nvPr/>
          </p:nvSpPr>
          <p:spPr>
            <a:xfrm>
              <a:off x="1920" y="3475"/>
              <a:ext cx="1506" cy="574"/>
            </a:xfrm>
            <a:prstGeom prst="rect">
              <a:avLst/>
            </a:prstGeom>
            <a:noFill/>
          </p:spPr>
          <p:txBody>
            <a:bodyPr wrap="square" rtlCol="0">
              <a:noAutofit/>
              <a:scene3d>
                <a:camera prst="orthographicFront"/>
                <a:lightRig rig="threePt" dir="t"/>
              </a:scene3d>
            </a:bodyPr>
            <a:p>
              <a:r>
                <a:rPr lang="en-US" altLang="zh-CN" b="1">
                  <a:solidFill>
                    <a:srgbClr val="FF0000"/>
                  </a:solidFill>
                  <a:effectLst>
                    <a:outerShdw blurRad="38100" dist="25400" dir="5400000" algn="ctr" rotWithShape="0">
                      <a:srgbClr val="6E747A">
                        <a:alpha val="43000"/>
                        <a:alpha val="43000"/>
                      </a:srgbClr>
                    </a:outerShdw>
                  </a:effectLst>
                  <a:latin typeface="微软雅黑" panose="020B0503020204020204" charset="-122"/>
                  <a:ea typeface="微软雅黑" panose="020B0503020204020204" charset="-122"/>
                </a:rPr>
                <a:t>UV</a:t>
              </a:r>
              <a:endParaRPr lang="en-US" altLang="zh-CN" b="1">
                <a:solidFill>
                  <a:srgbClr val="FF0000"/>
                </a:solidFill>
                <a:effectLst>
                  <a:outerShdw blurRad="38100" dist="25400" dir="5400000" algn="ctr" rotWithShape="0">
                    <a:srgbClr val="6E747A">
                      <a:alpha val="43000"/>
                      <a:alpha val="43000"/>
                    </a:srgbClr>
                  </a:outerShdw>
                </a:effectLst>
                <a:latin typeface="微软雅黑" panose="020B0503020204020204" charset="-122"/>
                <a:ea typeface="微软雅黑" panose="020B0503020204020204" charset="-122"/>
              </a:endParaRPr>
            </a:p>
          </p:txBody>
        </p:sp>
        <p:sp>
          <p:nvSpPr>
            <p:cNvPr id="10" name="文本框 9"/>
            <p:cNvSpPr txBox="1"/>
            <p:nvPr/>
          </p:nvSpPr>
          <p:spPr>
            <a:xfrm>
              <a:off x="1800" y="6840"/>
              <a:ext cx="1320" cy="579"/>
            </a:xfrm>
            <a:prstGeom prst="rect">
              <a:avLst/>
            </a:prstGeom>
            <a:noFill/>
          </p:spPr>
          <p:txBody>
            <a:bodyPr wrap="square" rtlCol="0">
              <a:noAutofit/>
              <a:scene3d>
                <a:camera prst="orthographicFront"/>
                <a:lightRig rig="threePt" dir="t"/>
              </a:scene3d>
            </a:bodyPr>
            <a:p>
              <a:r>
                <a:rPr lang="en-US" altLang="zh-CN" b="1">
                  <a:solidFill>
                    <a:srgbClr val="FF0000"/>
                  </a:solidFill>
                  <a:effectLst>
                    <a:outerShdw blurRad="38100" dist="25400" dir="5400000" algn="ctr" rotWithShape="0">
                      <a:srgbClr val="6E747A">
                        <a:alpha val="43000"/>
                        <a:alpha val="43000"/>
                      </a:srgbClr>
                    </a:outerShdw>
                  </a:effectLst>
                  <a:latin typeface="微软雅黑" panose="020B0503020204020204" charset="-122"/>
                  <a:ea typeface="微软雅黑" panose="020B0503020204020204" charset="-122"/>
                </a:rPr>
                <a:t>VIS</a:t>
              </a:r>
              <a:endParaRPr lang="en-US" altLang="zh-CN" b="1">
                <a:solidFill>
                  <a:srgbClr val="FF0000"/>
                </a:solidFill>
                <a:effectLst>
                  <a:outerShdw blurRad="38100" dist="25400" dir="5400000" algn="ctr" rotWithShape="0">
                    <a:srgbClr val="6E747A">
                      <a:alpha val="43000"/>
                      <a:alpha val="43000"/>
                    </a:srgbClr>
                  </a:outerShdw>
                </a:effectLst>
                <a:latin typeface="微软雅黑" panose="020B0503020204020204" charset="-122"/>
                <a:ea typeface="微软雅黑" panose="020B0503020204020204" charset="-122"/>
              </a:endParaRPr>
            </a:p>
          </p:txBody>
        </p:sp>
      </p:grpSp>
      <p:sp>
        <p:nvSpPr>
          <p:cNvPr id="100" name="文本框 99"/>
          <p:cNvSpPr txBox="1"/>
          <p:nvPr/>
        </p:nvSpPr>
        <p:spPr>
          <a:xfrm>
            <a:off x="1524000" y="949960"/>
            <a:ext cx="5502275" cy="345440"/>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noAutofit/>
          </a:bodyPr>
          <a:p>
            <a:pPr marL="0" indent="0" algn="l"/>
            <a:r>
              <a:rPr lang="en-US" altLang="zh-CN" b="1">
                <a:solidFill>
                  <a:schemeClr val="tx1"/>
                </a:solidFill>
                <a:latin typeface="Calibri" panose="020F0502020204030204" charset="0"/>
                <a:cs typeface="宋体" panose="02010600030101010101" pitchFamily="2" charset="-122"/>
                <a:sym typeface="+mn-ea"/>
              </a:rPr>
              <a:t>Dark noise</a:t>
            </a:r>
            <a:r>
              <a:rPr lang="en-US" altLang="zh-CN">
                <a:solidFill>
                  <a:schemeClr val="tx1"/>
                </a:solidFill>
                <a:latin typeface="Calibri" panose="020F0502020204030204" charset="0"/>
                <a:cs typeface="宋体" panose="02010600030101010101" pitchFamily="2" charset="-122"/>
                <a:sym typeface="+mn-ea"/>
              </a:rPr>
              <a:t> time-series tendency</a:t>
            </a:r>
            <a:endParaRPr lang="en-US" altLang="zh-CN">
              <a:solidFill>
                <a:schemeClr val="tx1"/>
              </a:solidFill>
              <a:latin typeface="Calibri" panose="020F0502020204030204" charset="0"/>
              <a:cs typeface="宋体" panose="02010600030101010101" pitchFamily="2" charset="-122"/>
              <a:sym typeface="+mn-ea"/>
            </a:endParaRPr>
          </a:p>
        </p:txBody>
      </p:sp>
      <p:grpSp>
        <p:nvGrpSpPr>
          <p:cNvPr id="14" name="组合 13"/>
          <p:cNvGrpSpPr/>
          <p:nvPr/>
        </p:nvGrpSpPr>
        <p:grpSpPr>
          <a:xfrm>
            <a:off x="6875780" y="1179830"/>
            <a:ext cx="4706620" cy="5518150"/>
            <a:chOff x="9360" y="360"/>
            <a:chExt cx="7310" cy="8956"/>
          </a:xfrm>
        </p:grpSpPr>
        <p:pic>
          <p:nvPicPr>
            <p:cNvPr id="11" name="图片 10" descr="snr_time_uv1_20240121- v1"/>
            <p:cNvPicPr>
              <a:picLocks noChangeAspect="1"/>
            </p:cNvPicPr>
            <p:nvPr/>
          </p:nvPicPr>
          <p:blipFill>
            <a:blip r:embed="rId3"/>
            <a:stretch>
              <a:fillRect/>
            </a:stretch>
          </p:blipFill>
          <p:spPr>
            <a:xfrm>
              <a:off x="9360" y="360"/>
              <a:ext cx="7282" cy="3035"/>
            </a:xfrm>
            <a:prstGeom prst="rect">
              <a:avLst/>
            </a:prstGeom>
          </p:spPr>
        </p:pic>
        <p:pic>
          <p:nvPicPr>
            <p:cNvPr id="12" name="图片 11" descr="snr_time_uv2_20240121- v1"/>
            <p:cNvPicPr>
              <a:picLocks noChangeAspect="1"/>
            </p:cNvPicPr>
            <p:nvPr/>
          </p:nvPicPr>
          <p:blipFill>
            <a:blip r:embed="rId4"/>
            <a:stretch>
              <a:fillRect/>
            </a:stretch>
          </p:blipFill>
          <p:spPr>
            <a:xfrm>
              <a:off x="9480" y="3394"/>
              <a:ext cx="7191" cy="2997"/>
            </a:xfrm>
            <a:prstGeom prst="rect">
              <a:avLst/>
            </a:prstGeom>
          </p:spPr>
        </p:pic>
        <p:pic>
          <p:nvPicPr>
            <p:cNvPr id="13" name="图片 12" descr="snr_time_vis_20240121- v1"/>
            <p:cNvPicPr>
              <a:picLocks noChangeAspect="1"/>
            </p:cNvPicPr>
            <p:nvPr/>
          </p:nvPicPr>
          <p:blipFill>
            <a:blip r:embed="rId5"/>
            <a:stretch>
              <a:fillRect/>
            </a:stretch>
          </p:blipFill>
          <p:spPr>
            <a:xfrm>
              <a:off x="9502" y="6360"/>
              <a:ext cx="7098" cy="2957"/>
            </a:xfrm>
            <a:prstGeom prst="rect">
              <a:avLst/>
            </a:prstGeom>
          </p:spPr>
        </p:pic>
      </p:grpSp>
      <p:sp>
        <p:nvSpPr>
          <p:cNvPr id="15" name="文本框 14"/>
          <p:cNvSpPr txBox="1"/>
          <p:nvPr/>
        </p:nvSpPr>
        <p:spPr>
          <a:xfrm>
            <a:off x="7772400" y="910590"/>
            <a:ext cx="5146675" cy="345440"/>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noAutofit/>
          </a:bodyPr>
          <a:p>
            <a:pPr marL="0" indent="0" algn="l"/>
            <a:r>
              <a:rPr lang="en-US" altLang="zh-CN" b="1">
                <a:solidFill>
                  <a:schemeClr val="tx1"/>
                </a:solidFill>
                <a:latin typeface="Calibri" panose="020F0502020204030204" charset="0"/>
                <a:cs typeface="宋体" panose="02010600030101010101" pitchFamily="2" charset="-122"/>
                <a:sym typeface="+mn-ea"/>
              </a:rPr>
              <a:t>SNR</a:t>
            </a:r>
            <a:r>
              <a:rPr lang="en-US" altLang="zh-CN">
                <a:solidFill>
                  <a:schemeClr val="tx1"/>
                </a:solidFill>
                <a:latin typeface="Calibri" panose="020F0502020204030204" charset="0"/>
                <a:cs typeface="宋体" panose="02010600030101010101" pitchFamily="2" charset="-122"/>
                <a:sym typeface="+mn-ea"/>
              </a:rPr>
              <a:t> time-series tendency </a:t>
            </a:r>
            <a:endParaRPr lang="en-US" altLang="zh-CN">
              <a:solidFill>
                <a:schemeClr val="tx1"/>
              </a:solidFill>
              <a:latin typeface="Calibri" panose="020F0502020204030204" charset="0"/>
              <a:cs typeface="宋体" panose="02010600030101010101" pitchFamily="2" charset="-122"/>
              <a:sym typeface="+mn-ea"/>
            </a:endParaRPr>
          </a:p>
        </p:txBody>
      </p:sp>
      <p:sp>
        <p:nvSpPr>
          <p:cNvPr id="17" name="文本框 16"/>
          <p:cNvSpPr txBox="1"/>
          <p:nvPr/>
        </p:nvSpPr>
        <p:spPr>
          <a:xfrm>
            <a:off x="457200" y="5468620"/>
            <a:ext cx="6096000" cy="922020"/>
          </a:xfrm>
          <a:prstGeom prst="rect">
            <a:avLst/>
          </a:prstGeom>
          <a:noFill/>
        </p:spPr>
        <p:txBody>
          <a:bodyPr wrap="square" rtlCol="0" anchor="t">
            <a:spAutoFit/>
          </a:bodyPr>
          <a:p>
            <a:pPr marL="285750" indent="-285750">
              <a:lnSpc>
                <a:spcPct val="150000"/>
              </a:lnSpc>
              <a:buFont typeface="Wingdings" panose="05000000000000000000" pitchFamily="2" charset="2"/>
              <a:buChar char="ü"/>
            </a:pPr>
            <a:r>
              <a:rPr kern="100" dirty="0">
                <a:effectLst/>
                <a:latin typeface="+mn-ea"/>
                <a:cs typeface="Times New Roman" panose="02020603050405020304" pitchFamily="18" charset="0"/>
                <a:sym typeface="+mn-ea"/>
              </a:rPr>
              <a:t>Since 2</a:t>
            </a:r>
            <a:r>
              <a:rPr lang="en-US" kern="100" dirty="0">
                <a:effectLst/>
                <a:latin typeface="+mn-ea"/>
                <a:cs typeface="Times New Roman" panose="02020603050405020304" pitchFamily="18" charset="0"/>
                <a:sym typeface="+mn-ea"/>
              </a:rPr>
              <a:t>5</a:t>
            </a:r>
            <a:r>
              <a:rPr kern="100" dirty="0">
                <a:effectLst/>
                <a:latin typeface="+mn-ea"/>
                <a:cs typeface="Times New Roman" panose="02020603050405020304" pitchFamily="18" charset="0"/>
                <a:sym typeface="+mn-ea"/>
              </a:rPr>
              <a:t> Sep</a:t>
            </a:r>
            <a:r>
              <a:rPr lang="en-US" kern="100" dirty="0">
                <a:effectLst/>
                <a:latin typeface="+mn-ea"/>
                <a:cs typeface="Times New Roman" panose="02020603050405020304" pitchFamily="18" charset="0"/>
                <a:sym typeface="+mn-ea"/>
              </a:rPr>
              <a:t>. 2023</a:t>
            </a:r>
            <a:r>
              <a:rPr kern="100" dirty="0">
                <a:effectLst/>
                <a:latin typeface="+mn-ea"/>
                <a:cs typeface="Times New Roman" panose="02020603050405020304" pitchFamily="18" charset="0"/>
                <a:sym typeface="+mn-ea"/>
              </a:rPr>
              <a:t>, there is no </a:t>
            </a:r>
            <a:r>
              <a:rPr lang="en-US" kern="100" dirty="0">
                <a:effectLst/>
                <a:latin typeface="+mn-ea"/>
                <a:cs typeface="Times New Roman" panose="02020603050405020304" pitchFamily="18" charset="0"/>
                <a:sym typeface="+mn-ea"/>
              </a:rPr>
              <a:t>obvious </a:t>
            </a:r>
            <a:r>
              <a:rPr kern="100" dirty="0">
                <a:effectLst/>
                <a:latin typeface="+mn-ea"/>
                <a:cs typeface="Times New Roman" panose="02020603050405020304" pitchFamily="18" charset="0"/>
                <a:sym typeface="+mn-ea"/>
              </a:rPr>
              <a:t>time trend in SNR</a:t>
            </a:r>
            <a:r>
              <a:rPr lang="en-US" kern="100" dirty="0">
                <a:effectLst/>
                <a:latin typeface="+mn-ea"/>
                <a:cs typeface="Times New Roman" panose="02020603050405020304" pitchFamily="18" charset="0"/>
                <a:sym typeface="+mn-ea"/>
              </a:rPr>
              <a:t> and dark noise,</a:t>
            </a:r>
            <a:r>
              <a:rPr kern="100" dirty="0">
                <a:effectLst/>
                <a:latin typeface="+mn-ea"/>
                <a:cs typeface="Times New Roman" panose="02020603050405020304" pitchFamily="18" charset="0"/>
                <a:sym typeface="+mn-ea"/>
              </a:rPr>
              <a:t>indicating</a:t>
            </a:r>
            <a:r>
              <a:rPr lang="en-US" kern="100" dirty="0">
                <a:effectLst/>
                <a:latin typeface="+mn-ea"/>
                <a:cs typeface="Times New Roman" panose="02020603050405020304" pitchFamily="18" charset="0"/>
                <a:sym typeface="+mn-ea"/>
              </a:rPr>
              <a:t> OMS-N</a:t>
            </a:r>
            <a:r>
              <a:rPr kern="100" dirty="0">
                <a:effectLst/>
                <a:latin typeface="+mn-ea"/>
                <a:cs typeface="Times New Roman" panose="02020603050405020304" pitchFamily="18" charset="0"/>
                <a:sym typeface="+mn-ea"/>
              </a:rPr>
              <a:t> is in stable.</a:t>
            </a:r>
            <a:endParaRPr lang="zh-CN" altLang="en-US" kern="100" dirty="0">
              <a:effectLst/>
              <a:latin typeface="+mn-ea"/>
              <a:cs typeface="Times New Roman" panose="02020603050405020304" pitchFamily="18" charset="0"/>
              <a:sym typeface="+mn-ea"/>
            </a:endParaRPr>
          </a:p>
        </p:txBody>
      </p:sp>
      <p:sp>
        <p:nvSpPr>
          <p:cNvPr id="18" name="文本框 17"/>
          <p:cNvSpPr txBox="1"/>
          <p:nvPr/>
        </p:nvSpPr>
        <p:spPr>
          <a:xfrm>
            <a:off x="2030730" y="228600"/>
            <a:ext cx="9631680" cy="521970"/>
          </a:xfrm>
          <a:prstGeom prst="rect">
            <a:avLst/>
          </a:prstGeom>
          <a:noFill/>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a:solidFill>
                  <a:schemeClr val="tx1"/>
                </a:solidFill>
                <a:latin typeface="+mj-lt"/>
                <a:ea typeface="+mj-ea"/>
                <a:cs typeface="+mj-cs"/>
                <a:sym typeface="+mn-ea"/>
              </a:rPr>
              <a:t>Preliminary performance —stability </a:t>
            </a:r>
            <a:r>
              <a:rPr lang="en-US" altLang="zh-CN" sz="2800">
                <a:solidFill>
                  <a:schemeClr val="tx1"/>
                </a:solidFill>
                <a:latin typeface="Calibri" panose="020F0502020204030204" charset="0"/>
                <a:cs typeface="宋体" panose="02010600030101010101" pitchFamily="2" charset="-122"/>
                <a:sym typeface="+mn-ea"/>
              </a:rPr>
              <a:t>(20230925-20240121)</a:t>
            </a:r>
            <a:endParaRPr lang="en-US" altLang="zh-CN" sz="2800" b="1">
              <a:solidFill>
                <a:schemeClr val="tx1"/>
              </a:solidFill>
              <a:latin typeface="Calibri" panose="020F0502020204030204" charset="0"/>
              <a:ea typeface="+mj-ea"/>
              <a:cs typeface="宋体" panose="02010600030101010101" pitchFamily="2" charset="-122"/>
              <a:sym typeface="+mn-ea"/>
            </a:endParaRPr>
          </a:p>
        </p:txBody>
      </p:sp>
      <p:sp>
        <p:nvSpPr>
          <p:cNvPr id="5" name="文本框 4"/>
          <p:cNvSpPr txBox="1"/>
          <p:nvPr/>
        </p:nvSpPr>
        <p:spPr>
          <a:xfrm>
            <a:off x="11267440" y="1715770"/>
            <a:ext cx="1651635" cy="368300"/>
          </a:xfrm>
          <a:prstGeom prst="rect">
            <a:avLst/>
          </a:prstGeom>
          <a:noFill/>
        </p:spPr>
        <p:txBody>
          <a:bodyPr wrap="square" rtlCol="0">
            <a:spAutoFit/>
          </a:bodyPr>
          <a:p>
            <a:r>
              <a:rPr lang="en-US" altLang="zh-CN" b="1">
                <a:solidFill>
                  <a:srgbClr val="FF0000"/>
                </a:solidFill>
              </a:rPr>
              <a:t>UV1</a:t>
            </a:r>
            <a:endParaRPr lang="en-US" altLang="zh-CN" b="1">
              <a:solidFill>
                <a:srgbClr val="FF0000"/>
              </a:solidFill>
            </a:endParaRPr>
          </a:p>
        </p:txBody>
      </p:sp>
      <p:sp>
        <p:nvSpPr>
          <p:cNvPr id="2" name="文本框 1"/>
          <p:cNvSpPr txBox="1"/>
          <p:nvPr/>
        </p:nvSpPr>
        <p:spPr>
          <a:xfrm>
            <a:off x="11267440" y="3609340"/>
            <a:ext cx="1651635" cy="368300"/>
          </a:xfrm>
          <a:prstGeom prst="rect">
            <a:avLst/>
          </a:prstGeom>
          <a:noFill/>
        </p:spPr>
        <p:txBody>
          <a:bodyPr wrap="square" rtlCol="0">
            <a:spAutoFit/>
          </a:bodyPr>
          <a:p>
            <a:r>
              <a:rPr lang="en-US" altLang="zh-CN" b="1">
                <a:solidFill>
                  <a:srgbClr val="FF0000"/>
                </a:solidFill>
              </a:rPr>
              <a:t>UV2</a:t>
            </a:r>
            <a:endParaRPr lang="en-US" altLang="zh-CN" b="1">
              <a:solidFill>
                <a:srgbClr val="FF0000"/>
              </a:solidFill>
            </a:endParaRPr>
          </a:p>
        </p:txBody>
      </p:sp>
      <p:sp>
        <p:nvSpPr>
          <p:cNvPr id="3" name="文本框 2"/>
          <p:cNvSpPr txBox="1"/>
          <p:nvPr/>
        </p:nvSpPr>
        <p:spPr>
          <a:xfrm>
            <a:off x="11182350" y="5446395"/>
            <a:ext cx="1651635" cy="368300"/>
          </a:xfrm>
          <a:prstGeom prst="rect">
            <a:avLst/>
          </a:prstGeom>
          <a:noFill/>
        </p:spPr>
        <p:txBody>
          <a:bodyPr wrap="square" rtlCol="0">
            <a:spAutoFit/>
          </a:bodyPr>
          <a:p>
            <a:r>
              <a:rPr lang="en-US" altLang="zh-CN" b="1">
                <a:solidFill>
                  <a:srgbClr val="FF0000"/>
                </a:solidFill>
              </a:rPr>
              <a:t>VIS</a:t>
            </a:r>
            <a:endParaRPr lang="en-US" altLang="zh-CN" b="1">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rot="0">
            <a:off x="789940" y="1179830"/>
            <a:ext cx="7937500" cy="2273935"/>
            <a:chOff x="1291" y="2480"/>
            <a:chExt cx="14542" cy="3922"/>
          </a:xfrm>
        </p:grpSpPr>
        <p:pic>
          <p:nvPicPr>
            <p:cNvPr id="8" name="图片 7" descr="rad_channel"/>
            <p:cNvPicPr>
              <a:picLocks noChangeAspect="1"/>
            </p:cNvPicPr>
            <p:nvPr/>
          </p:nvPicPr>
          <p:blipFill>
            <a:blip r:embed="rId1"/>
            <a:stretch>
              <a:fillRect/>
            </a:stretch>
          </p:blipFill>
          <p:spPr>
            <a:xfrm>
              <a:off x="10662" y="2523"/>
              <a:ext cx="5171" cy="3879"/>
            </a:xfrm>
            <a:prstGeom prst="rect">
              <a:avLst/>
            </a:prstGeom>
          </p:spPr>
        </p:pic>
        <p:pic>
          <p:nvPicPr>
            <p:cNvPr id="10" name="图片 9" descr="rad1"/>
            <p:cNvPicPr>
              <a:picLocks noChangeAspect="1"/>
            </p:cNvPicPr>
            <p:nvPr/>
          </p:nvPicPr>
          <p:blipFill>
            <a:blip r:embed="rId2"/>
            <a:stretch>
              <a:fillRect/>
            </a:stretch>
          </p:blipFill>
          <p:spPr>
            <a:xfrm>
              <a:off x="1291" y="2480"/>
              <a:ext cx="5173" cy="3880"/>
            </a:xfrm>
            <a:prstGeom prst="rect">
              <a:avLst/>
            </a:prstGeom>
          </p:spPr>
        </p:pic>
        <p:pic>
          <p:nvPicPr>
            <p:cNvPr id="11" name="图片 10" descr="rad2"/>
            <p:cNvPicPr>
              <a:picLocks noChangeAspect="1"/>
            </p:cNvPicPr>
            <p:nvPr/>
          </p:nvPicPr>
          <p:blipFill>
            <a:blip r:embed="rId3"/>
            <a:stretch>
              <a:fillRect/>
            </a:stretch>
          </p:blipFill>
          <p:spPr>
            <a:xfrm>
              <a:off x="6008" y="2523"/>
              <a:ext cx="5113" cy="3836"/>
            </a:xfrm>
            <a:prstGeom prst="rect">
              <a:avLst/>
            </a:prstGeom>
          </p:spPr>
        </p:pic>
      </p:grpSp>
      <p:sp>
        <p:nvSpPr>
          <p:cNvPr id="21" name="文本框 20"/>
          <p:cNvSpPr txBox="1"/>
          <p:nvPr userDrawn="1"/>
        </p:nvSpPr>
        <p:spPr>
          <a:xfrm>
            <a:off x="1891665" y="253048"/>
            <a:ext cx="8408670" cy="521970"/>
          </a:xfrm>
          <a:prstGeom prst="rect">
            <a:avLst/>
          </a:prstGeom>
          <a:noFill/>
        </p:spPr>
        <p:txBody>
          <a:bodyPr wrap="square" rtlCol="0" anchor="ctr">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a:solidFill>
                  <a:schemeClr val="tx1"/>
                </a:solidFill>
                <a:latin typeface="+mj-lt"/>
                <a:ea typeface="+mj-ea"/>
                <a:cs typeface="+mj-cs"/>
                <a:sym typeface="+mn-ea"/>
              </a:rPr>
              <a:t> OMS-N L1 radiance product comparison</a:t>
            </a:r>
            <a:endParaRPr lang="en-US" altLang="zh-CN" sz="2800" b="1">
              <a:solidFill>
                <a:schemeClr val="tx1"/>
              </a:solidFill>
              <a:latin typeface="+mj-lt"/>
              <a:ea typeface="+mj-ea"/>
              <a:cs typeface="+mj-cs"/>
              <a:sym typeface="+mn-ea"/>
            </a:endParaRPr>
          </a:p>
        </p:txBody>
      </p:sp>
      <p:sp>
        <p:nvSpPr>
          <p:cNvPr id="14" name="文本框 13"/>
          <p:cNvSpPr txBox="1"/>
          <p:nvPr/>
        </p:nvSpPr>
        <p:spPr>
          <a:xfrm>
            <a:off x="8937625" y="2326005"/>
            <a:ext cx="3082925" cy="2861310"/>
          </a:xfrm>
          <a:prstGeom prst="rect">
            <a:avLst/>
          </a:prstGeom>
          <a:noFill/>
        </p:spPr>
        <p:txBody>
          <a:bodyPr wrap="square" rtlCol="0" anchor="t">
            <a:spAutoFit/>
          </a:bodyPr>
          <a:p>
            <a:pPr marL="342900" indent="-342900">
              <a:buFont typeface="Wingdings" panose="05000000000000000000" charset="0"/>
              <a:buChar char=""/>
            </a:pPr>
            <a:r>
              <a:rPr dirty="0">
                <a:sym typeface="+mn-ea"/>
              </a:rPr>
              <a:t>OMS-N </a:t>
            </a:r>
            <a:r>
              <a:rPr lang="en-US" dirty="0">
                <a:sym typeface="+mn-ea"/>
              </a:rPr>
              <a:t>earth radiance is </a:t>
            </a:r>
            <a:r>
              <a:rPr dirty="0">
                <a:sym typeface="+mn-ea"/>
              </a:rPr>
              <a:t>higher </a:t>
            </a:r>
            <a:r>
              <a:rPr lang="en-US" dirty="0">
                <a:sym typeface="+mn-ea"/>
              </a:rPr>
              <a:t>at most of the VIS band, especially at</a:t>
            </a:r>
            <a:r>
              <a:rPr dirty="0">
                <a:sym typeface="+mn-ea"/>
              </a:rPr>
              <a:t> longwave </a:t>
            </a:r>
            <a:r>
              <a:rPr lang="en-US" dirty="0">
                <a:sym typeface="+mn-ea"/>
              </a:rPr>
              <a:t>side </a:t>
            </a:r>
            <a:r>
              <a:rPr dirty="0">
                <a:sym typeface="+mn-ea"/>
              </a:rPr>
              <a:t>and </a:t>
            </a:r>
            <a:r>
              <a:rPr lang="en-US" dirty="0">
                <a:sym typeface="+mn-ea"/>
              </a:rPr>
              <a:t>bright targets</a:t>
            </a:r>
            <a:r>
              <a:rPr dirty="0">
                <a:sym typeface="+mn-ea"/>
              </a:rPr>
              <a:t>.</a:t>
            </a:r>
            <a:endParaRPr lang="en-US" dirty="0">
              <a:sym typeface="+mn-ea"/>
            </a:endParaRPr>
          </a:p>
          <a:p>
            <a:pPr marL="342900" indent="-342900">
              <a:buFont typeface="Wingdings" panose="05000000000000000000" charset="0"/>
              <a:buChar char=""/>
            </a:pPr>
            <a:r>
              <a:rPr lang="zh-CN" altLang="en-US" dirty="0">
                <a:sym typeface="+mn-ea"/>
              </a:rPr>
              <a:t>Correction </a:t>
            </a:r>
            <a:r>
              <a:rPr lang="en-US" altLang="zh-CN" dirty="0">
                <a:sym typeface="+mn-ea"/>
              </a:rPr>
              <a:t>development </a:t>
            </a:r>
            <a:r>
              <a:rPr lang="zh-CN" altLang="en-US" dirty="0">
                <a:sym typeface="+mn-ea"/>
              </a:rPr>
              <a:t>for </a:t>
            </a:r>
            <a:r>
              <a:rPr lang="en-US" altLang="zh-CN" dirty="0">
                <a:sym typeface="+mn-ea"/>
              </a:rPr>
              <a:t>improvement</a:t>
            </a:r>
            <a:r>
              <a:rPr lang="zh-CN" altLang="en-US" dirty="0">
                <a:sym typeface="+mn-ea"/>
              </a:rPr>
              <a:t> in radiance is still work in progress</a:t>
            </a:r>
            <a:r>
              <a:rPr lang="en-US" altLang="zh-CN" dirty="0">
                <a:sym typeface="+mn-ea"/>
              </a:rPr>
              <a:t>.</a:t>
            </a:r>
            <a:endParaRPr lang="en-US" altLang="zh-CN" dirty="0">
              <a:sym typeface="+mn-ea"/>
            </a:endParaRPr>
          </a:p>
          <a:p>
            <a:pPr indent="0">
              <a:buFont typeface="Wingdings" panose="05000000000000000000" charset="0"/>
              <a:buNone/>
            </a:pPr>
            <a:endParaRPr lang="en-US" altLang="zh-CN" dirty="0">
              <a:sym typeface="+mn-ea"/>
            </a:endParaRPr>
          </a:p>
        </p:txBody>
      </p:sp>
      <p:grpSp>
        <p:nvGrpSpPr>
          <p:cNvPr id="15" name="组合 14"/>
          <p:cNvGrpSpPr/>
          <p:nvPr/>
        </p:nvGrpSpPr>
        <p:grpSpPr>
          <a:xfrm>
            <a:off x="922020" y="3918585"/>
            <a:ext cx="8015605" cy="2665095"/>
            <a:chOff x="2074" y="2912"/>
            <a:chExt cx="13291" cy="4482"/>
          </a:xfrm>
        </p:grpSpPr>
        <p:pic>
          <p:nvPicPr>
            <p:cNvPr id="16" name="图片 15"/>
            <p:cNvPicPr>
              <a:picLocks noChangeAspect="1"/>
            </p:cNvPicPr>
            <p:nvPr/>
          </p:nvPicPr>
          <p:blipFill>
            <a:blip r:embed="rId4"/>
            <a:srcRect b="33911"/>
            <a:stretch>
              <a:fillRect/>
            </a:stretch>
          </p:blipFill>
          <p:spPr>
            <a:xfrm>
              <a:off x="2074" y="3080"/>
              <a:ext cx="4836" cy="3991"/>
            </a:xfrm>
            <a:prstGeom prst="rect">
              <a:avLst/>
            </a:prstGeom>
          </p:spPr>
        </p:pic>
        <p:grpSp>
          <p:nvGrpSpPr>
            <p:cNvPr id="17" name="组合 16"/>
            <p:cNvGrpSpPr/>
            <p:nvPr/>
          </p:nvGrpSpPr>
          <p:grpSpPr>
            <a:xfrm>
              <a:off x="7124" y="2912"/>
              <a:ext cx="8241" cy="4482"/>
              <a:chOff x="9187" y="1285"/>
              <a:chExt cx="9655" cy="6488"/>
            </a:xfrm>
          </p:grpSpPr>
          <p:grpSp>
            <p:nvGrpSpPr>
              <p:cNvPr id="20" name="组合 19"/>
              <p:cNvGrpSpPr/>
              <p:nvPr/>
            </p:nvGrpSpPr>
            <p:grpSpPr>
              <a:xfrm>
                <a:off x="9188" y="1285"/>
                <a:ext cx="9654" cy="3213"/>
                <a:chOff x="6648" y="2280"/>
                <a:chExt cx="10881" cy="4649"/>
              </a:xfrm>
            </p:grpSpPr>
            <p:pic>
              <p:nvPicPr>
                <p:cNvPr id="18" name="图片 17"/>
                <p:cNvPicPr>
                  <a:picLocks noChangeAspect="1"/>
                </p:cNvPicPr>
                <p:nvPr/>
              </p:nvPicPr>
              <p:blipFill>
                <a:blip r:embed="rId5">
                  <a:extLst>
                    <a:ext uri="{28A0092B-C50C-407E-A947-70E740481C1C}">
                      <a14:useLocalDpi xmlns:a14="http://schemas.microsoft.com/office/drawing/2010/main" val="0"/>
                    </a:ext>
                  </a:extLst>
                </a:blip>
                <a:srcRect l="6616" t="5457" r="6833" b="2084"/>
                <a:stretch>
                  <a:fillRect/>
                </a:stretch>
              </p:blipFill>
              <p:spPr>
                <a:xfrm>
                  <a:off x="6648" y="2280"/>
                  <a:ext cx="10881" cy="4649"/>
                </a:xfrm>
                <a:prstGeom prst="rect">
                  <a:avLst/>
                </a:prstGeom>
              </p:spPr>
            </p:pic>
            <p:sp>
              <p:nvSpPr>
                <p:cNvPr id="19" name="矩形 18"/>
                <p:cNvSpPr/>
                <p:nvPr/>
              </p:nvSpPr>
              <p:spPr>
                <a:xfrm>
                  <a:off x="9888" y="3720"/>
                  <a:ext cx="640" cy="1312"/>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13448" y="2722"/>
                  <a:ext cx="3440" cy="1312"/>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13018" y="5208"/>
                  <a:ext cx="4300" cy="1297"/>
                </a:xfrm>
                <a:prstGeom prst="rect">
                  <a:avLst/>
                </a:prstGeom>
                <a:noFill/>
              </p:spPr>
              <p:txBody>
                <a:bodyPr wrap="square" rtlCol="0">
                  <a:spAutoFit/>
                </a:bodyPr>
                <a:p>
                  <a:r>
                    <a:rPr lang="en-US" altLang="zh-CN"/>
                    <a:t>Sample size 220</a:t>
                  </a:r>
                  <a:endParaRPr lang="en-US" altLang="zh-CN"/>
                </a:p>
              </p:txBody>
            </p:sp>
          </p:grpSp>
          <p:pic>
            <p:nvPicPr>
              <p:cNvPr id="24" name="图片 23"/>
              <p:cNvPicPr>
                <a:picLocks noChangeAspect="1"/>
              </p:cNvPicPr>
              <p:nvPr/>
            </p:nvPicPr>
            <p:blipFill>
              <a:blip r:embed="rId6"/>
              <a:stretch>
                <a:fillRect/>
              </a:stretch>
            </p:blipFill>
            <p:spPr>
              <a:xfrm>
                <a:off x="9187" y="4498"/>
                <a:ext cx="9655" cy="3275"/>
              </a:xfrm>
              <a:prstGeom prst="rect">
                <a:avLst/>
              </a:prstGeom>
            </p:spPr>
          </p:pic>
        </p:grpSp>
      </p:grpSp>
      <p:sp>
        <p:nvSpPr>
          <p:cNvPr id="25" name="文本框 24"/>
          <p:cNvSpPr txBox="1"/>
          <p:nvPr/>
        </p:nvSpPr>
        <p:spPr>
          <a:xfrm>
            <a:off x="981710" y="3579495"/>
            <a:ext cx="5960745" cy="706755"/>
          </a:xfrm>
          <a:prstGeom prst="rect">
            <a:avLst/>
          </a:prstGeom>
          <a:noFill/>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noProof="0" dirty="0">
                <a:solidFill>
                  <a:schemeClr val="tx1"/>
                </a:solidFill>
                <a:latin typeface="Times New Roman Bold" panose="02020603050405020304" charset="0"/>
                <a:ea typeface="微软雅黑" panose="020B0503020204020204" charset="-122"/>
                <a:cs typeface="Times New Roman Bold" panose="02020603050405020304" charset="0"/>
                <a:sym typeface="+mn-ea"/>
              </a:rPr>
              <a:t> OMS-N vs.  RTM </a:t>
            </a:r>
            <a:r>
              <a:rPr lang="en-US" sz="2000" dirty="0">
                <a:solidFill>
                  <a:schemeClr val="tx1"/>
                </a:solidFill>
                <a:sym typeface="+mn-ea"/>
              </a:rPr>
              <a:t> </a:t>
            </a:r>
            <a:r>
              <a:rPr lang="zh-CN" altLang="en-US" sz="2000" dirty="0">
                <a:solidFill>
                  <a:schemeClr val="tx1"/>
                </a:solidFill>
                <a:sym typeface="+mn-ea"/>
              </a:rPr>
              <a:t>（Sahara desert</a:t>
            </a:r>
            <a:r>
              <a:rPr lang="en-US" altLang="zh-CN" sz="2000" dirty="0">
                <a:solidFill>
                  <a:schemeClr val="tx1"/>
                </a:solidFill>
                <a:sym typeface="+mn-ea"/>
              </a:rPr>
              <a:t>  20240128</a:t>
            </a:r>
            <a:r>
              <a:rPr lang="zh-CN" altLang="en-US" sz="2000" dirty="0">
                <a:solidFill>
                  <a:schemeClr val="tx1"/>
                </a:solidFill>
                <a:sym typeface="+mn-ea"/>
              </a:rPr>
              <a:t>）</a:t>
            </a:r>
            <a:endParaRPr lang="zh-CN" altLang="en-US" sz="2000" dirty="0">
              <a:solidFill>
                <a:schemeClr val="tx1"/>
              </a:solidFill>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2000" b="1" noProof="0" dirty="0">
              <a:solidFill>
                <a:schemeClr val="tx1"/>
              </a:solidFill>
              <a:latin typeface="Times New Roman Bold" panose="02020603050405020304" charset="0"/>
              <a:ea typeface="微软雅黑" panose="020B0503020204020204" charset="-122"/>
              <a:cs typeface="Times New Roman Bold" panose="02020603050405020304" charset="0"/>
              <a:sym typeface="+mn-ea"/>
            </a:endParaRPr>
          </a:p>
        </p:txBody>
      </p:sp>
      <p:sp>
        <p:nvSpPr>
          <p:cNvPr id="26" name="文本框 25"/>
          <p:cNvSpPr txBox="1"/>
          <p:nvPr/>
        </p:nvSpPr>
        <p:spPr>
          <a:xfrm>
            <a:off x="991235" y="868680"/>
            <a:ext cx="9452610" cy="706755"/>
          </a:xfrm>
          <a:prstGeom prst="rect">
            <a:avLst/>
          </a:prstGeom>
          <a:noFill/>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noProof="0" dirty="0">
                <a:solidFill>
                  <a:schemeClr val="tx1"/>
                </a:solidFill>
                <a:latin typeface="Times New Roman Bold" panose="02020603050405020304" charset="0"/>
                <a:ea typeface="微软雅黑" panose="020B0503020204020204" charset="-122"/>
                <a:cs typeface="Times New Roman Bold" panose="02020603050405020304" charset="0"/>
                <a:sym typeface="+mn-ea"/>
              </a:rPr>
              <a:t> OMS-N vs.  TROPOMI </a:t>
            </a:r>
            <a:r>
              <a:rPr lang="en-US" sz="2000" dirty="0">
                <a:solidFill>
                  <a:schemeClr val="tx1"/>
                </a:solidFill>
                <a:sym typeface="+mn-ea"/>
              </a:rPr>
              <a:t> </a:t>
            </a:r>
            <a:r>
              <a:rPr lang="zh-CN" altLang="en-US" sz="2000" dirty="0">
                <a:solidFill>
                  <a:schemeClr val="tx1"/>
                </a:solidFill>
                <a:sym typeface="+mn-ea"/>
              </a:rPr>
              <a:t>（Antarctica</a:t>
            </a:r>
            <a:r>
              <a:rPr lang="en-US" altLang="zh-CN" sz="2000" dirty="0">
                <a:solidFill>
                  <a:schemeClr val="tx1"/>
                </a:solidFill>
                <a:sym typeface="+mn-ea"/>
              </a:rPr>
              <a:t> 20240211</a:t>
            </a:r>
            <a:r>
              <a:rPr lang="zh-CN" altLang="en-US" sz="2000" dirty="0">
                <a:solidFill>
                  <a:schemeClr val="tx1"/>
                </a:solidFill>
                <a:sym typeface="+mn-ea"/>
              </a:rPr>
              <a:t>）</a:t>
            </a:r>
            <a:endParaRPr lang="zh-CN" altLang="en-US" sz="2000" dirty="0">
              <a:solidFill>
                <a:schemeClr val="tx1"/>
              </a:solidFill>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2000" b="1" noProof="0" dirty="0">
              <a:solidFill>
                <a:schemeClr val="tx1"/>
              </a:solidFill>
              <a:latin typeface="Times New Roman Bold" panose="02020603050405020304" charset="0"/>
              <a:ea typeface="微软雅黑" panose="020B0503020204020204" charset="-122"/>
              <a:cs typeface="Times New Roman Bold" panose="02020603050405020304" charset="0"/>
              <a:sym typeface="+mn-ea"/>
            </a:endParaRPr>
          </a:p>
        </p:txBody>
      </p:sp>
      <p:sp>
        <p:nvSpPr>
          <p:cNvPr id="28" name="矩形 27"/>
          <p:cNvSpPr/>
          <p:nvPr/>
        </p:nvSpPr>
        <p:spPr>
          <a:xfrm>
            <a:off x="4267200" y="2108835"/>
            <a:ext cx="292100" cy="476250"/>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5187315" y="1461135"/>
            <a:ext cx="756285" cy="520700"/>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1727200" y="2007235"/>
            <a:ext cx="292100" cy="476250"/>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2571115" y="1359535"/>
            <a:ext cx="811530" cy="520700"/>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灯片编号占位符 1"/>
          <p:cNvSpPr>
            <a:spLocks noGrp="1"/>
          </p:cNvSpPr>
          <p:nvPr>
            <p:ph type="sldNum" sz="quarter" idx="12"/>
          </p:nvPr>
        </p:nvSpPr>
        <p:spPr/>
        <p:txBody>
          <a:bodyPr/>
          <a:p>
            <a:pPr>
              <a:defRPr/>
            </a:pPr>
            <a:fld id="{E20D01CA-FB6E-4E82-BD7D-9CEBC0A01D0D}" type="slidenum">
              <a:rPr lang="en-US" altLang="en-US" smtClean="0">
                <a:solidFill>
                  <a:srgbClr val="000000"/>
                </a:solidFill>
              </a:rPr>
            </a:fld>
            <a:endParaRPr lang="en-US" altLang="en-US">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382520" y="132715"/>
            <a:ext cx="8742680" cy="1437640"/>
          </a:xfrm>
        </p:spPr>
        <p:txBody>
          <a:bodyPr/>
          <a:p>
            <a:r>
              <a:rPr lang="en-GB" dirty="0">
                <a:solidFill>
                  <a:srgbClr val="0000FF"/>
                </a:solidFill>
                <a:sym typeface="+mn-ea"/>
              </a:rPr>
              <a:t>Instruments Updates &amp; Planned launches that are relevant to GSICS</a:t>
            </a:r>
            <a:endParaRPr lang="en-GB" altLang="en-US" dirty="0">
              <a:solidFill>
                <a:srgbClr val="0000FF"/>
              </a:solidFill>
              <a:sym typeface="+mn-ea"/>
            </a:endParaRPr>
          </a:p>
        </p:txBody>
      </p:sp>
      <p:sp>
        <p:nvSpPr>
          <p:cNvPr id="25601" name="Title 1"/>
          <p:cNvSpPr>
            <a:spLocks noGrp="1"/>
          </p:cNvSpPr>
          <p:nvPr/>
        </p:nvSpPr>
        <p:spPr>
          <a:xfrm>
            <a:off x="296545" y="1372235"/>
            <a:ext cx="6908165" cy="341630"/>
          </a:xfrm>
          <a:prstGeom prst="rect">
            <a:avLst/>
          </a:prstGeom>
          <a:noFill/>
          <a:ln w="9525">
            <a:noFill/>
            <a:miter lim="800000"/>
          </a:ln>
        </p:spPr>
        <p:txBody>
          <a:bodyPr vert="horz" wrap="square" lIns="121920" tIns="60960" rIns="121920" bIns="60960" numCol="1" anchor="ctr" anchorCtr="0" compatLnSpc="1"/>
          <a:lstStyle>
            <a:lvl1pPr algn="ctr" rtl="0" eaLnBrk="0" fontAlgn="base" hangingPunct="0">
              <a:spcBef>
                <a:spcPct val="0"/>
              </a:spcBef>
              <a:spcAft>
                <a:spcPct val="0"/>
              </a:spcAft>
              <a:defRPr sz="3200" b="1" kern="1200">
                <a:solidFill>
                  <a:schemeClr val="accent1">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a:lstStyle>
          <a:p>
            <a:pPr eaLnBrk="1" hangingPunct="1">
              <a:buNone/>
            </a:pPr>
            <a:r>
              <a:rPr lang="fr-CH" altLang="zh-CN" sz="2400" kern="1200" dirty="0">
                <a:solidFill>
                  <a:srgbClr val="254061"/>
                </a:solidFill>
                <a:latin typeface="Arial Narrow" panose="020B0606020202030204" pitchFamily="34" charset="0"/>
                <a:ea typeface="宋体" panose="02010600030101010101" pitchFamily="2" charset="-122"/>
                <a:cs typeface="+mj-cs"/>
              </a:rPr>
              <a:t>Current  FY satellite and instruments status</a:t>
            </a:r>
            <a:r>
              <a:rPr lang="en-US" altLang="fr-CH" sz="2400" kern="1200" dirty="0">
                <a:solidFill>
                  <a:srgbClr val="254061"/>
                </a:solidFill>
                <a:latin typeface="Arial Narrow" panose="020B0606020202030204" pitchFamily="34" charset="0"/>
                <a:ea typeface="宋体" panose="02010600030101010101" pitchFamily="2" charset="-122"/>
                <a:cs typeface="+mj-cs"/>
              </a:rPr>
              <a:t> on orbit</a:t>
            </a:r>
            <a:endParaRPr lang="en-US" altLang="fr-CH" sz="2400" kern="1200" dirty="0">
              <a:solidFill>
                <a:srgbClr val="254061"/>
              </a:solidFill>
              <a:latin typeface="Arial Narrow" panose="020B0606020202030204" pitchFamily="34" charset="0"/>
              <a:ea typeface="宋体" panose="02010600030101010101" pitchFamily="2" charset="-122"/>
              <a:cs typeface="+mj-cs"/>
            </a:endParaRPr>
          </a:p>
        </p:txBody>
      </p:sp>
      <p:graphicFrame>
        <p:nvGraphicFramePr>
          <p:cNvPr id="7" name="표 7"/>
          <p:cNvGraphicFramePr>
            <a:graphicFrameLocks noGrp="1"/>
          </p:cNvGraphicFramePr>
          <p:nvPr>
            <p:custDataLst>
              <p:tags r:id="rId1"/>
            </p:custDataLst>
          </p:nvPr>
        </p:nvGraphicFramePr>
        <p:xfrm>
          <a:off x="9301480" y="1837690"/>
          <a:ext cx="2280920" cy="3701415"/>
        </p:xfrm>
        <a:graphic>
          <a:graphicData uri="http://schemas.openxmlformats.org/drawingml/2006/table">
            <a:tbl>
              <a:tblPr firstRow="1" bandRow="1">
                <a:tableStyleId>{22838BEF-8BB2-4498-84A7-C5851F593DF1}</a:tableStyleId>
              </a:tblPr>
              <a:tblGrid>
                <a:gridCol w="271780"/>
                <a:gridCol w="2009140"/>
              </a:tblGrid>
              <a:tr h="316865">
                <a:tc gridSpan="2">
                  <a:txBody>
                    <a:bodyPr/>
                    <a:lstStyle/>
                    <a:p>
                      <a:pPr latinLnBrk="1"/>
                      <a:r>
                        <a:rPr lang="en-US" altLang="ko-KR" sz="1400" dirty="0">
                          <a:latin typeface="Arial" panose="020B0604020202020204" pitchFamily="34" charset="0"/>
                          <a:cs typeface="Arial" panose="020B0604020202020204" pitchFamily="34" charset="0"/>
                        </a:rPr>
                        <a:t>Satellite</a:t>
                      </a:r>
                      <a:r>
                        <a:rPr lang="en-US" altLang="ko-KR" sz="1400" baseline="0" dirty="0">
                          <a:latin typeface="Arial" panose="020B0604020202020204" pitchFamily="34" charset="0"/>
                          <a:cs typeface="Arial" panose="020B0604020202020204" pitchFamily="34" charset="0"/>
                        </a:rPr>
                        <a:t> Status</a:t>
                      </a:r>
                      <a:endParaRPr lang="en-US" altLang="ko-KR" sz="1400" baseline="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lnTlToBr w="12700" cmpd="sng">
                      <a:noFill/>
                      <a:prstDash val="solid"/>
                    </a:lnTlToBr>
                    <a:lnBlToTr w="12700" cmpd="sng">
                      <a:noFill/>
                      <a:prstDash val="solid"/>
                    </a:lnBlToTr>
                    <a:noFill/>
                  </a:tcPr>
                </a:tc>
                <a:tc hMerge="1">
                  <a:tcPr>
                    <a:lnR w="12700" cmpd="sng">
                      <a:solidFill>
                        <a:schemeClr val="tx1"/>
                      </a:solidFill>
                      <a:prstDash val="solid"/>
                    </a:lnR>
                    <a:lnT w="12700" cap="flat" cmpd="sng" algn="ctr">
                      <a:solidFill>
                        <a:scrgbClr r="0" g="0" b="0"/>
                      </a:solidFill>
                      <a:prstDash val="solid"/>
                      <a:round/>
                      <a:headEnd type="none" w="med" len="med"/>
                      <a:tailEnd type="none" w="med" len="med"/>
                    </a:lnT>
                    <a:lnB w="12700" cmpd="sng">
                      <a:solidFill>
                        <a:schemeClr val="tx1"/>
                      </a:solidFill>
                      <a:prstDash val="solid"/>
                    </a:lnB>
                  </a:tcPr>
                </a:tc>
              </a:tr>
              <a:tr h="289560">
                <a:tc gridSpan="2">
                  <a:txBody>
                    <a:bodyPr/>
                    <a:lstStyle/>
                    <a:p>
                      <a:pPr marL="0" marR="0" indent="0" algn="l" defTabSz="914400" rtl="0" eaLnBrk="1" fontAlgn="auto" latinLnBrk="1" hangingPunct="1">
                        <a:lnSpc>
                          <a:spcPct val="100000"/>
                        </a:lnSpc>
                        <a:spcBef>
                          <a:spcPts val="0"/>
                        </a:spcBef>
                        <a:spcAft>
                          <a:spcPts val="0"/>
                        </a:spcAft>
                        <a:buClrTx/>
                        <a:buSzTx/>
                        <a:buFontTx/>
                        <a:buNone/>
                        <a:defRPr/>
                      </a:pPr>
                      <a:r>
                        <a:rPr lang="en-US" altLang="ja-JP" sz="1200" dirty="0">
                          <a:latin typeface="Arial" panose="020B0604020202020204" pitchFamily="34" charset="0"/>
                          <a:cs typeface="Arial" panose="020B0604020202020204" pitchFamily="34" charset="0"/>
                        </a:rPr>
                        <a:t>Op = Operational</a:t>
                      </a:r>
                      <a:endParaRPr lang="en-US" altLang="ja-JP"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c hMerge="1">
                  <a:tcPr>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r>
              <a:tr h="288925">
                <a:tc gridSpan="2">
                  <a:txBody>
                    <a:bodyPr/>
                    <a:lstStyle/>
                    <a:p>
                      <a:pPr marL="0" marR="0" indent="0" algn="l" defTabSz="914400" rtl="0" eaLnBrk="1" fontAlgn="auto" latinLnBrk="1" hangingPunct="1">
                        <a:lnSpc>
                          <a:spcPct val="100000"/>
                        </a:lnSpc>
                        <a:spcBef>
                          <a:spcPts val="0"/>
                        </a:spcBef>
                        <a:spcAft>
                          <a:spcPts val="0"/>
                        </a:spcAft>
                        <a:buClrTx/>
                        <a:buSzTx/>
                        <a:buFontTx/>
                        <a:buNone/>
                        <a:defRPr/>
                      </a:pPr>
                      <a:r>
                        <a:rPr lang="en-US" altLang="ja-JP" sz="1200" dirty="0">
                          <a:latin typeface="Arial" panose="020B0604020202020204" pitchFamily="34" charset="0"/>
                          <a:cs typeface="Arial" panose="020B0604020202020204" pitchFamily="34" charset="0"/>
                        </a:rPr>
                        <a:t>Pre = Pre-operational</a:t>
                      </a:r>
                      <a:endParaRPr lang="en-US" altLang="ja-JP"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c hMerge="1">
                  <a:tcPr>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r>
              <a:tr h="293370">
                <a:tc gridSpan="2">
                  <a:txBody>
                    <a:bodyPr/>
                    <a:lstStyle/>
                    <a:p>
                      <a:pPr marL="0" marR="0" indent="0" algn="l" defTabSz="914400" rtl="0" eaLnBrk="1" fontAlgn="auto" latinLnBrk="1" hangingPunct="1">
                        <a:lnSpc>
                          <a:spcPct val="100000"/>
                        </a:lnSpc>
                        <a:spcBef>
                          <a:spcPts val="0"/>
                        </a:spcBef>
                        <a:spcAft>
                          <a:spcPts val="0"/>
                        </a:spcAft>
                        <a:buClrTx/>
                        <a:buSzTx/>
                        <a:buFontTx/>
                        <a:buNone/>
                        <a:defRPr/>
                      </a:pPr>
                      <a:r>
                        <a:rPr lang="en-US" altLang="ja-JP" sz="1200" dirty="0">
                          <a:latin typeface="Arial" panose="020B0604020202020204" pitchFamily="34" charset="0"/>
                          <a:cs typeface="Arial" panose="020B0604020202020204" pitchFamily="34" charset="0"/>
                        </a:rPr>
                        <a:t>B = Back-up, secondary</a:t>
                      </a:r>
                      <a:endParaRPr lang="en-US" altLang="ja-JP"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c hMerge="1">
                  <a:tcPr>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r>
              <a:tr h="346710">
                <a:tc gridSpan="2">
                  <a:txBody>
                    <a:bodyPr/>
                    <a:lstStyle/>
                    <a:p>
                      <a:pPr marL="0" marR="0" indent="0" algn="l" defTabSz="914400" rtl="0" eaLnBrk="1" fontAlgn="auto" latinLnBrk="1" hangingPunct="1">
                        <a:lnSpc>
                          <a:spcPct val="100000"/>
                        </a:lnSpc>
                        <a:spcBef>
                          <a:spcPts val="0"/>
                        </a:spcBef>
                        <a:spcAft>
                          <a:spcPts val="0"/>
                        </a:spcAft>
                        <a:buClrTx/>
                        <a:buSzTx/>
                        <a:buFontTx/>
                        <a:buNone/>
                        <a:defRPr/>
                      </a:pPr>
                      <a:r>
                        <a:rPr lang="en-US" altLang="ja-JP" sz="1200" dirty="0">
                          <a:latin typeface="Arial" panose="020B0604020202020204" pitchFamily="34" charset="0"/>
                          <a:cs typeface="Arial" panose="020B0604020202020204" pitchFamily="34" charset="0"/>
                        </a:rPr>
                        <a:t>L = Limited availability</a:t>
                      </a:r>
                      <a:endParaRPr lang="en-US" altLang="ja-JP"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c hMerge="1">
                  <a:tcPr>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r>
              <a:tr h="310515">
                <a:tc gridSpan="2">
                  <a:txBody>
                    <a:bodyPr/>
                    <a:lstStyle/>
                    <a:p>
                      <a:pPr latinLnBrk="1"/>
                      <a:r>
                        <a:rPr lang="en-US" altLang="ko-KR" sz="1400" b="1" dirty="0">
                          <a:latin typeface="Arial" panose="020B0604020202020204" pitchFamily="34" charset="0"/>
                          <a:cs typeface="Arial" panose="020B0604020202020204" pitchFamily="34" charset="0"/>
                        </a:rPr>
                        <a:t>Instrument Status</a:t>
                      </a:r>
                      <a:endParaRPr lang="en-US" altLang="ko-KR" sz="1400" b="1"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r>
              <a:tr h="311150">
                <a:tc>
                  <a:txBody>
                    <a:bodyPr/>
                    <a:lstStyle/>
                    <a:p>
                      <a:pPr latinLnBrk="1"/>
                      <a:endParaRPr lang="ko-KR" altLang="en-US" sz="14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339933"/>
                    </a:solidFill>
                  </a:tcPr>
                </a:tc>
                <a:tc>
                  <a:txBody>
                    <a:bodyPr/>
                    <a:lstStyle/>
                    <a:p>
                      <a:pPr latinLnBrk="1"/>
                      <a:r>
                        <a:rPr lang="en-US" altLang="ko-KR" sz="1200" dirty="0">
                          <a:latin typeface="Arial" panose="020B0604020202020204" pitchFamily="34" charset="0"/>
                          <a:cs typeface="Arial" panose="020B0604020202020204" pitchFamily="34" charset="0"/>
                        </a:rPr>
                        <a:t>Operational(or capable</a:t>
                      </a:r>
                      <a:r>
                        <a:rPr lang="en-US" altLang="ko-KR" sz="1200" baseline="0" dirty="0">
                          <a:latin typeface="Arial" panose="020B0604020202020204" pitchFamily="34" charset="0"/>
                          <a:cs typeface="Arial" panose="020B0604020202020204" pitchFamily="34" charset="0"/>
                        </a:rPr>
                        <a:t> of)</a:t>
                      </a:r>
                      <a:endParaRPr lang="en-US" altLang="ko-KR" sz="1200" baseline="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r>
              <a:tr h="408305">
                <a:tc>
                  <a:txBody>
                    <a:bodyPr/>
                    <a:lstStyle/>
                    <a:p>
                      <a:pPr latinLnBrk="1"/>
                      <a:endParaRPr lang="ko-KR" altLang="en-US" sz="1400" dirty="0">
                        <a:ln>
                          <a:solidFill>
                            <a:schemeClr val="accent1">
                              <a:lumMod val="90000"/>
                            </a:schemeClr>
                          </a:solidFill>
                        </a:ln>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FFFF00"/>
                    </a:solidFill>
                  </a:tcPr>
                </a:tc>
                <a:tc>
                  <a:txBody>
                    <a:bodyPr/>
                    <a:lstStyle/>
                    <a:p>
                      <a:pPr latinLnBrk="1"/>
                      <a:r>
                        <a:rPr lang="en-US" altLang="ko-KR" sz="1200" dirty="0">
                          <a:latin typeface="Arial" panose="020B0604020202020204" pitchFamily="34" charset="0"/>
                          <a:cs typeface="Arial" panose="020B0604020202020204" pitchFamily="34" charset="0"/>
                        </a:rPr>
                        <a:t>Operational with</a:t>
                      </a:r>
                      <a:r>
                        <a:rPr lang="en-US" altLang="ko-KR" sz="1200" baseline="0" dirty="0">
                          <a:latin typeface="Arial" panose="020B0604020202020204" pitchFamily="34" charset="0"/>
                          <a:cs typeface="Arial" panose="020B0604020202020204" pitchFamily="34" charset="0"/>
                        </a:rPr>
                        <a:t> limitations(or Standby)</a:t>
                      </a:r>
                      <a:endParaRPr lang="en-US" altLang="ko-KR" sz="1200" baseline="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r>
              <a:tr h="428625">
                <a:tc>
                  <a:txBody>
                    <a:bodyPr/>
                    <a:lstStyle/>
                    <a:p>
                      <a:pPr latinLnBrk="1"/>
                      <a:endParaRPr lang="ko-KR" altLang="en-US" sz="1400" dirty="0">
                        <a:ln>
                          <a:solidFill>
                            <a:srgbClr val="FEBC28"/>
                          </a:solidFill>
                        </a:ln>
                        <a:gradFill>
                          <a:gsLst>
                            <a:gs pos="19000">
                              <a:srgbClr val="FFB9B9"/>
                            </a:gs>
                            <a:gs pos="64000">
                              <a:srgbClr val="FF8F8E"/>
                            </a:gs>
                            <a:gs pos="44000">
                              <a:srgbClr val="FE9E9F"/>
                            </a:gs>
                            <a:gs pos="84000">
                              <a:srgbClr val="FF7373"/>
                            </a:gs>
                          </a:gsLst>
                          <a:lin scaled="1"/>
                        </a:gradFill>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FEBC28"/>
                    </a:solidFill>
                  </a:tcPr>
                </a:tc>
                <a:tc>
                  <a:txBody>
                    <a:bodyPr/>
                    <a:lstStyle/>
                    <a:p>
                      <a:pPr latinLnBrk="1"/>
                      <a:r>
                        <a:rPr lang="en-US" altLang="ko-KR" sz="1200" dirty="0">
                          <a:latin typeface="Arial" panose="020B0604020202020204" pitchFamily="34" charset="0"/>
                          <a:cs typeface="Arial" panose="020B0604020202020204" pitchFamily="34" charset="0"/>
                        </a:rPr>
                        <a:t>Operational with</a:t>
                      </a:r>
                      <a:r>
                        <a:rPr lang="en-US" altLang="ko-KR" sz="1200" baseline="0" dirty="0">
                          <a:latin typeface="Arial" panose="020B0604020202020204" pitchFamily="34" charset="0"/>
                          <a:cs typeface="Arial" panose="020B0604020202020204" pitchFamily="34" charset="0"/>
                        </a:rPr>
                        <a:t> Degraded Performance</a:t>
                      </a:r>
                      <a:endParaRPr lang="en-US" altLang="ko-KR" sz="1200" baseline="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r>
              <a:tr h="228600">
                <a:tc>
                  <a:txBody>
                    <a:bodyPr/>
                    <a:lstStyle/>
                    <a:p>
                      <a:pPr latinLnBrk="1"/>
                      <a:endParaRPr lang="ko-KR" altLang="en-US" sz="14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FF0000"/>
                    </a:solidFill>
                  </a:tcPr>
                </a:tc>
                <a:tc>
                  <a:txBody>
                    <a:bodyPr/>
                    <a:lstStyle/>
                    <a:p>
                      <a:pPr latinLnBrk="1"/>
                      <a:r>
                        <a:rPr lang="en-US" altLang="ko-KR" sz="1200" dirty="0">
                          <a:latin typeface="Arial" panose="020B0604020202020204" pitchFamily="34" charset="0"/>
                          <a:cs typeface="Arial" panose="020B0604020202020204" pitchFamily="34" charset="0"/>
                        </a:rPr>
                        <a:t>Not Operational</a:t>
                      </a:r>
                      <a:endParaRPr lang="en-US" altLang="ko-KR"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r>
              <a:tr h="309880">
                <a:tc>
                  <a:txBody>
                    <a:bodyPr/>
                    <a:lstStyle/>
                    <a:p>
                      <a:pPr latinLnBrk="1"/>
                      <a:endParaRPr lang="ko-KR" altLang="en-US" sz="14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latinLnBrk="1"/>
                      <a:r>
                        <a:rPr lang="en-US" altLang="ko-KR" sz="1200" dirty="0">
                          <a:latin typeface="Arial" panose="020B0604020202020204" pitchFamily="34" charset="0"/>
                          <a:cs typeface="Arial" panose="020B0604020202020204" pitchFamily="34" charset="0"/>
                        </a:rPr>
                        <a:t>Functional, Turned Off</a:t>
                      </a:r>
                      <a:endParaRPr lang="en-US" altLang="ko-KR"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8" name="表 8"/>
          <p:cNvGraphicFramePr>
            <a:graphicFrameLocks noGrp="1"/>
          </p:cNvGraphicFramePr>
          <p:nvPr>
            <p:custDataLst>
              <p:tags r:id="rId2"/>
            </p:custDataLst>
          </p:nvPr>
        </p:nvGraphicFramePr>
        <p:xfrm>
          <a:off x="232410" y="1837690"/>
          <a:ext cx="8980805" cy="2645410"/>
        </p:xfrm>
        <a:graphic>
          <a:graphicData uri="http://schemas.openxmlformats.org/drawingml/2006/table">
            <a:tbl>
              <a:tblPr firstRow="1" bandRow="1">
                <a:tableStyleId>{5C22544A-7EE6-4342-B048-85BDC9FD1C3A}</a:tableStyleId>
              </a:tblPr>
              <a:tblGrid>
                <a:gridCol w="658495"/>
                <a:gridCol w="696595"/>
                <a:gridCol w="909955"/>
                <a:gridCol w="1210945"/>
                <a:gridCol w="1080770"/>
                <a:gridCol w="1129030"/>
                <a:gridCol w="1176020"/>
                <a:gridCol w="998220"/>
                <a:gridCol w="1120775"/>
              </a:tblGrid>
              <a:tr h="382905">
                <a:tc gridSpan="2">
                  <a:txBody>
                    <a:bodyPr/>
                    <a:lstStyle/>
                    <a:p>
                      <a:pPr algn="ctr"/>
                      <a:r>
                        <a:rPr kumimoji="1" lang="en-US" altLang="ja-JP" sz="1200" dirty="0">
                          <a:solidFill>
                            <a:srgbClr val="0C45E4"/>
                          </a:solidFill>
                        </a:rPr>
                        <a:t>Satellite </a:t>
                      </a:r>
                      <a:endParaRPr kumimoji="1" lang="en-US" altLang="ja-JP" sz="1200" dirty="0">
                        <a:solidFill>
                          <a:srgbClr val="0C45E4"/>
                        </a:solidFill>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200" dirty="0">
                          <a:solidFill>
                            <a:srgbClr val="0C45E4"/>
                          </a:solidFill>
                        </a:rPr>
                        <a:t>Launch </a:t>
                      </a:r>
                      <a:endParaRPr kumimoji="1" lang="en-US" altLang="ja-JP" sz="1200" dirty="0">
                        <a:solidFill>
                          <a:srgbClr val="0C45E4"/>
                        </a:solidFill>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gridSpan="6">
                  <a:txBody>
                    <a:bodyPr/>
                    <a:lstStyle/>
                    <a:p>
                      <a:pPr algn="ctr"/>
                      <a:r>
                        <a:rPr kumimoji="1" lang="en-US" altLang="ja-JP" sz="1200" dirty="0">
                          <a:solidFill>
                            <a:srgbClr val="0C45E4"/>
                          </a:solidFill>
                        </a:rPr>
                        <a:t>EO instruments</a:t>
                      </a:r>
                      <a:endParaRPr kumimoji="1" lang="en-US" altLang="ja-JP" sz="1200" dirty="0">
                        <a:solidFill>
                          <a:srgbClr val="0C45E4"/>
                        </a:solidFill>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cPr>
                    <a:lnT w="12700" cmpd="sng">
                      <a:solidFill>
                        <a:schemeClr val="tx1"/>
                      </a:solidFill>
                      <a:prstDash val="solid"/>
                    </a:lnT>
                    <a:lnB w="12700" cmpd="sng">
                      <a:solidFill>
                        <a:schemeClr val="tx1"/>
                      </a:solidFill>
                      <a:prstDash val="solid"/>
                    </a:lnB>
                  </a:tcPr>
                </a:tc>
                <a:tc hMerge="1">
                  <a:tcPr>
                    <a:lnT w="12700" cmpd="sng">
                      <a:solidFill>
                        <a:schemeClr val="tx1"/>
                      </a:solidFill>
                      <a:prstDash val="solid"/>
                    </a:lnT>
                    <a:lnB w="12700" cmpd="sng">
                      <a:solidFill>
                        <a:schemeClr val="tx1"/>
                      </a:solidFill>
                      <a:prstDash val="solid"/>
                    </a:lnB>
                  </a:tcPr>
                </a:tc>
                <a:tc hMerge="1">
                  <a:tcPr>
                    <a:lnT w="12700" cmpd="sng">
                      <a:solidFill>
                        <a:schemeClr val="tx1"/>
                      </a:solidFill>
                      <a:prstDash val="solid"/>
                    </a:lnT>
                    <a:lnB w="12700" cmpd="sng">
                      <a:solidFill>
                        <a:schemeClr val="tx1"/>
                      </a:solidFill>
                      <a:prstDash val="solid"/>
                    </a:lnB>
                  </a:tcPr>
                </a:tc>
                <a:tc hMerge="1">
                  <a:tcPr marL="84406" marR="84406" marT="45735" marB="45735">
                    <a:lnT w="12700" cmpd="sng">
                      <a:solidFill>
                        <a:schemeClr val="tx1"/>
                      </a:solidFill>
                      <a:prstDash val="solid"/>
                    </a:lnT>
                    <a:lnB w="12700" cmpd="sng">
                      <a:solidFill>
                        <a:schemeClr val="tx1"/>
                      </a:solidFill>
                      <a:prstDash val="solid"/>
                    </a:lnB>
                  </a:tcPr>
                </a:tc>
                <a:tc hMerge="1">
                  <a:tcPr marL="84406" marR="84406" marT="45735" marB="45735">
                    <a:lnR w="12700" cmpd="sng">
                      <a:solidFill>
                        <a:schemeClr val="tx1"/>
                      </a:solidFill>
                      <a:prstDash val="solid"/>
                    </a:lnR>
                    <a:lnT w="12700" cmpd="sng">
                      <a:solidFill>
                        <a:schemeClr val="tx1"/>
                      </a:solidFill>
                      <a:prstDash val="solid"/>
                    </a:lnT>
                    <a:lnB w="12700" cmpd="sng">
                      <a:solidFill>
                        <a:schemeClr val="tx1"/>
                      </a:solidFill>
                      <a:prstDash val="solid"/>
                    </a:lnB>
                  </a:tcPr>
                </a:tc>
              </a:tr>
              <a:tr h="367030">
                <a:tc rowSpan="2">
                  <a:txBody>
                    <a:bodyPr/>
                    <a:lstStyle/>
                    <a:p>
                      <a:pPr algn="ctr">
                        <a:buNone/>
                      </a:pPr>
                      <a:r>
                        <a:rPr kumimoji="1" lang="en-US" altLang="en-US" sz="1000" b="1" dirty="0">
                          <a:sym typeface="+mn-ea"/>
                        </a:rPr>
                        <a:t>FY-3D</a:t>
                      </a:r>
                      <a:endParaRPr kumimoji="1" lang="en-US" altLang="en-US" sz="1000" b="1" dirty="0">
                        <a:sym typeface="+mn-ea"/>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buNone/>
                      </a:pPr>
                      <a:r>
                        <a:rPr kumimoji="1" lang="en-US" altLang="ja-JP" sz="1000" b="1" dirty="0">
                          <a:sym typeface="+mn-ea"/>
                        </a:rPr>
                        <a:t>(Op)</a:t>
                      </a:r>
                      <a:endParaRPr kumimoji="1" lang="en-US" altLang="ja-JP" sz="1000" b="1" dirty="0">
                        <a:sym typeface="+mn-ea"/>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buNone/>
                      </a:pPr>
                      <a:r>
                        <a:rPr kumimoji="1" lang="ja-JP" altLang="en-US" sz="1000" b="1" dirty="0">
                          <a:sym typeface="+mn-ea"/>
                        </a:rPr>
                        <a:t>201</a:t>
                      </a:r>
                      <a:r>
                        <a:rPr kumimoji="1" lang="en-US" altLang="ja-JP" sz="1000" b="1" dirty="0">
                          <a:sym typeface="+mn-ea"/>
                        </a:rPr>
                        <a:t>7-</a:t>
                      </a:r>
                      <a:r>
                        <a:rPr kumimoji="1" lang="ja-JP" altLang="en-US" sz="1000" b="1" dirty="0">
                          <a:sym typeface="+mn-ea"/>
                        </a:rPr>
                        <a:t>1</a:t>
                      </a:r>
                      <a:r>
                        <a:rPr kumimoji="1" lang="en-US" altLang="ja-JP" sz="1000" b="1" dirty="0">
                          <a:sym typeface="+mn-ea"/>
                        </a:rPr>
                        <a:t>1-</a:t>
                      </a:r>
                      <a:r>
                        <a:rPr kumimoji="1" lang="ja-JP" altLang="en-US" sz="1000" b="1" dirty="0">
                          <a:sym typeface="+mn-ea"/>
                        </a:rPr>
                        <a:t>1</a:t>
                      </a:r>
                      <a:r>
                        <a:rPr kumimoji="1" lang="en-US" altLang="ja-JP" sz="1000" b="1" dirty="0">
                          <a:sym typeface="+mn-ea"/>
                        </a:rPr>
                        <a:t>5</a:t>
                      </a:r>
                      <a:endParaRPr kumimoji="1" lang="en-US" altLang="ja-JP" sz="1000" b="1" dirty="0">
                        <a:sym typeface="+mn-ea"/>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900" b="1" dirty="0"/>
                        <a:t>MERSI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kumimoji="1" lang="en-US" altLang="ja-JP" sz="900" b="1" dirty="0"/>
                        <a:t>HIRAS</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kumimoji="1" lang="en-US" altLang="ja-JP" sz="900" b="1" dirty="0"/>
                        <a:t>MWTS</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kumimoji="1" lang="en-US" altLang="ja-JP" sz="900" b="1" dirty="0"/>
                        <a:t>MWHS</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kumimoji="1" lang="en-US" altLang="ja-JP" sz="900" b="1" dirty="0"/>
                        <a:t>MWRI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lang="en-US" altLang="zh-CN" sz="900" b="1" dirty="0"/>
                        <a:t>IPM</a:t>
                      </a:r>
                      <a:endParaRPr lang="en-US" altLang="zh-CN"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r>
              <a:tr h="349250">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lgn="ctr"/>
                      <a:r>
                        <a:rPr kumimoji="1" lang="en-US" altLang="ja-JP" sz="900" b="1" dirty="0"/>
                        <a:t>GAS</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r>
                        <a:rPr kumimoji="1" lang="en-US" altLang="ja-JP" sz="900" b="1" dirty="0"/>
                        <a:t>WAI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SEM</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kumimoji="1" lang="en-US" altLang="ja-JP" sz="900" b="1" dirty="0"/>
                        <a:t>GNOS</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endParaRPr kumimoji="1" lang="en-US" altLang="ja-JP" sz="900" b="1" dirty="0">
                        <a:solidFill>
                          <a:schemeClr val="bg1"/>
                        </a:solidFill>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endParaRPr kumimoji="1" lang="en-US" altLang="ja-JP" sz="900" b="1" dirty="0">
                        <a:solidFill>
                          <a:schemeClr val="bg1"/>
                        </a:solidFill>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14325">
                <a:tc rowSpan="2">
                  <a:txBody>
                    <a:bodyPr/>
                    <a:lstStyle/>
                    <a:p>
                      <a:pPr algn="ctr">
                        <a:buNone/>
                      </a:pPr>
                      <a:r>
                        <a:rPr kumimoji="1" lang="en-US" altLang="en-US" sz="1000" b="1" dirty="0">
                          <a:sym typeface="+mn-ea"/>
                        </a:rPr>
                        <a:t>FY-3E</a:t>
                      </a:r>
                      <a:endParaRPr kumimoji="1" lang="en-US" altLang="en-US" sz="1000" b="1" dirty="0">
                        <a:sym typeface="+mn-ea"/>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buNone/>
                      </a:pPr>
                      <a:r>
                        <a:rPr kumimoji="1" lang="en-US" altLang="ja-JP" sz="1000" b="1" dirty="0">
                          <a:sym typeface="+mn-ea"/>
                        </a:rPr>
                        <a:t>(Op)</a:t>
                      </a:r>
                      <a:endParaRPr kumimoji="1" lang="en-US" altLang="zh-CN" sz="1000" b="1" dirty="0">
                        <a:ea typeface="宋体" panose="02010600030101010101" pitchFamily="2" charset="-122"/>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buNone/>
                      </a:pPr>
                      <a:r>
                        <a:rPr kumimoji="1" lang="en-US" altLang="ja-JP" sz="1000" b="1" dirty="0">
                          <a:sym typeface="+mn-ea"/>
                        </a:rPr>
                        <a:t>2021-07-05</a:t>
                      </a:r>
                      <a:endParaRPr kumimoji="1" lang="en-US" altLang="ja-JP" sz="10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900" b="1" dirty="0"/>
                        <a:t>MERSI-LL</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HIRAS-II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SIM-II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SSIM</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MWTS-III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MWHS-II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r>
              <a:tr h="307975">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lgn="ctr">
                        <a:buNone/>
                      </a:pPr>
                      <a:r>
                        <a:rPr kumimoji="1" lang="en-US" altLang="ja-JP" sz="900" b="1" dirty="0"/>
                        <a:t>WindRAD</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GNOS-II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Tri-IPM</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SEM-II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X-EUVI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endParaRPr kumimoji="1" lang="ja-JP" altLang="en-US" sz="900"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307975">
                <a:tc>
                  <a:txBody>
                    <a:bodyPr/>
                    <a:p>
                      <a:pPr algn="ctr">
                        <a:buNone/>
                      </a:pPr>
                      <a:r>
                        <a:rPr kumimoji="1" lang="en-US" altLang="en-US" sz="1000" b="1" dirty="0">
                          <a:sym typeface="+mn-ea"/>
                        </a:rPr>
                        <a:t>FY-3G</a:t>
                      </a:r>
                      <a:endParaRPr kumimoji="1" lang="en-US" altLang="en-US" sz="1000" b="1" dirty="0">
                        <a:sym typeface="+mn-ea"/>
                      </a:endParaRPr>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p>
                      <a:pPr algn="ctr">
                        <a:buNone/>
                      </a:pPr>
                      <a:r>
                        <a:rPr kumimoji="1" lang="en-US" altLang="zh-CN" sz="1000" b="1" dirty="0">
                          <a:ea typeface="宋体" panose="02010600030101010101" pitchFamily="2" charset="-122"/>
                        </a:rPr>
                        <a:t>(Pre)</a:t>
                      </a:r>
                      <a:endParaRPr kumimoji="1" lang="en-US" altLang="zh-CN" sz="1000" b="1" dirty="0">
                        <a:ea typeface="宋体" panose="02010600030101010101" pitchFamily="2" charset="-122"/>
                      </a:endParaRPr>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p>
                      <a:pPr algn="ctr">
                        <a:buNone/>
                      </a:pPr>
                      <a:r>
                        <a:rPr kumimoji="1" lang="en-US" altLang="ja-JP" sz="1000" b="1" dirty="0"/>
                        <a:t>2023-04-16</a:t>
                      </a:r>
                      <a:endParaRPr kumimoji="1" lang="en-US" altLang="ja-JP" sz="1000" b="1" dirty="0"/>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p>
                      <a:pPr algn="ctr">
                        <a:buNone/>
                      </a:pPr>
                      <a:r>
                        <a:rPr kumimoji="1" lang="en-US" altLang="ja-JP" sz="900" b="1" dirty="0">
                          <a:sym typeface="+mn-ea"/>
                        </a:rPr>
                        <a:t>MERSI-RM</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p>
                      <a:pPr algn="ctr">
                        <a:buNone/>
                      </a:pPr>
                      <a:r>
                        <a:rPr kumimoji="1" lang="en-US" altLang="ja-JP" sz="900" b="1" dirty="0"/>
                        <a:t>MWRI-RM</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PMR</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p>
                      <a:pPr algn="ctr">
                        <a:buNone/>
                      </a:pPr>
                      <a:r>
                        <a:rPr kumimoji="1" lang="en-US" altLang="ja-JP" sz="900" b="1" dirty="0"/>
                        <a:t>GNOS-II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p>
                      <a:pPr algn="ctr">
                        <a:buNone/>
                      </a:pP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kumimoji="1" lang="ja-JP" altLang="en-US" sz="900"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307975">
                <a:tc rowSpan="2">
                  <a:txBody>
                    <a:bodyPr/>
                    <a:lstStyle/>
                    <a:p>
                      <a:pPr algn="ctr">
                        <a:buNone/>
                      </a:pPr>
                      <a:r>
                        <a:rPr kumimoji="1" lang="en-US" altLang="en-US" sz="1000" b="1" dirty="0"/>
                        <a:t>FY-3F</a:t>
                      </a:r>
                      <a:endParaRPr kumimoji="1" lang="en-US" altLang="en-US" sz="1000" b="1" dirty="0"/>
                    </a:p>
                  </a:txBody>
                  <a:tcPr marL="121920" marR="121920" marT="60960" marB="6096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r>
                        <a:rPr kumimoji="1" lang="en-US" altLang="zh-CN" sz="1000" b="1" dirty="0">
                          <a:ea typeface="宋体" panose="02010600030101010101" pitchFamily="2" charset="-122"/>
                        </a:rPr>
                        <a:t>(Test)</a:t>
                      </a:r>
                      <a:endParaRPr kumimoji="1" lang="en-US" altLang="zh-CN" sz="1000" b="1" dirty="0">
                        <a:ea typeface="宋体" panose="02010600030101010101" pitchFamily="2" charset="-122"/>
                      </a:endParaRPr>
                    </a:p>
                  </a:txBody>
                  <a:tcPr marL="121920" marR="121920" marT="60960" marB="6096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buNone/>
                      </a:pPr>
                      <a:r>
                        <a:rPr kumimoji="1" lang="en-US" altLang="ja-JP" sz="1000" b="1" dirty="0"/>
                        <a:t>2023.08.03</a:t>
                      </a:r>
                      <a:endParaRPr kumimoji="1" lang="en-US" altLang="ja-JP" sz="1000" b="1" dirty="0"/>
                    </a:p>
                  </a:txBody>
                  <a:tcPr marL="121920" marR="121920" marT="60960" marB="6096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900" b="1" dirty="0"/>
                        <a:t>MERSI-III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HIRAS-II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SIM-II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ERM-II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MWTS-III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MWHS-II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r>
              <a:tr h="307975">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lgn="ctr">
                        <a:buNone/>
                      </a:pPr>
                      <a:r>
                        <a:rPr kumimoji="1" lang="en-US" altLang="ja-JP" sz="900" b="1" dirty="0"/>
                        <a:t>MWRI-II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GNOS-II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OMS-N</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OMS-L</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kumimoji="1" lang="en-US" altLang="ja-JP" sz="900"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graphicFrame>
        <p:nvGraphicFramePr>
          <p:cNvPr id="6" name="表 8"/>
          <p:cNvGraphicFramePr>
            <a:graphicFrameLocks noGrp="1"/>
          </p:cNvGraphicFramePr>
          <p:nvPr>
            <p:custDataLst>
              <p:tags r:id="rId3"/>
            </p:custDataLst>
          </p:nvPr>
        </p:nvGraphicFramePr>
        <p:xfrm>
          <a:off x="232410" y="4632960"/>
          <a:ext cx="8893175" cy="1638300"/>
        </p:xfrm>
        <a:graphic>
          <a:graphicData uri="http://schemas.openxmlformats.org/drawingml/2006/table">
            <a:tbl>
              <a:tblPr firstRow="1" bandRow="1">
                <a:tableStyleId>{5C22544A-7EE6-4342-B048-85BDC9FD1C3A}</a:tableStyleId>
              </a:tblPr>
              <a:tblGrid>
                <a:gridCol w="902335"/>
                <a:gridCol w="1310640"/>
                <a:gridCol w="1308100"/>
                <a:gridCol w="1322705"/>
                <a:gridCol w="1273810"/>
                <a:gridCol w="941705"/>
                <a:gridCol w="978535"/>
                <a:gridCol w="855345"/>
              </a:tblGrid>
              <a:tr h="365760">
                <a:tc gridSpan="2">
                  <a:txBody>
                    <a:bodyPr/>
                    <a:lstStyle/>
                    <a:p>
                      <a:pPr algn="ctr"/>
                      <a:r>
                        <a:rPr kumimoji="1" lang="en-US" altLang="ja-JP" sz="1200" dirty="0">
                          <a:solidFill>
                            <a:srgbClr val="0C45E4"/>
                          </a:solidFill>
                        </a:rPr>
                        <a:t>Satellite (status)</a:t>
                      </a:r>
                      <a:endParaRPr kumimoji="1" lang="en-US" altLang="ja-JP" sz="1200" dirty="0">
                        <a:solidFill>
                          <a:srgbClr val="0C45E4"/>
                        </a:solidFill>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200" dirty="0">
                          <a:solidFill>
                            <a:srgbClr val="0C45E4"/>
                          </a:solidFill>
                        </a:rPr>
                        <a:t>Location</a:t>
                      </a:r>
                      <a:endParaRPr kumimoji="1" lang="en-US" altLang="ja-JP" sz="1200" dirty="0">
                        <a:solidFill>
                          <a:srgbClr val="0C45E4"/>
                        </a:solidFill>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200" dirty="0">
                          <a:solidFill>
                            <a:srgbClr val="0C45E4"/>
                          </a:solidFill>
                        </a:rPr>
                        <a:t>Launch </a:t>
                      </a:r>
                      <a:endParaRPr kumimoji="1" lang="en-US" altLang="ja-JP" sz="1200" dirty="0">
                        <a:solidFill>
                          <a:srgbClr val="0C45E4"/>
                        </a:solidFill>
                      </a:endParaRPr>
                    </a:p>
                  </a:txBody>
                  <a:tcPr marL="112541" marR="112541" marT="60980" marB="60980">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gridSpan="4">
                  <a:txBody>
                    <a:bodyPr/>
                    <a:lstStyle/>
                    <a:p>
                      <a:pPr algn="ctr"/>
                      <a:r>
                        <a:rPr kumimoji="1" lang="en-US" altLang="ja-JP" sz="1200" dirty="0">
                          <a:solidFill>
                            <a:srgbClr val="0C45E4"/>
                          </a:solidFill>
                        </a:rPr>
                        <a:t>EO instruments</a:t>
                      </a:r>
                      <a:endParaRPr kumimoji="1" lang="en-US" altLang="ja-JP" sz="1200" dirty="0">
                        <a:solidFill>
                          <a:srgbClr val="0C45E4"/>
                        </a:solidFill>
                      </a:endParaRPr>
                    </a:p>
                  </a:txBody>
                  <a:tcPr marL="112541" marR="112541" marT="60980" marB="6098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R w="12700">
                      <a:solidFill>
                        <a:schemeClr val="tx1"/>
                      </a:solidFill>
                      <a:prstDash val="solid"/>
                    </a:lnR>
                    <a:lnT w="12700">
                      <a:solidFill>
                        <a:schemeClr val="tx1"/>
                      </a:solidFill>
                      <a:prstDash val="solid"/>
                    </a:lnT>
                    <a:lnB w="12700">
                      <a:solidFill>
                        <a:schemeClr val="tx1"/>
                      </a:solidFill>
                      <a:prstDash val="solid"/>
                    </a:lnB>
                  </a:tcPr>
                </a:tc>
              </a:tr>
              <a:tr h="293370">
                <a:tc>
                  <a:txBody>
                    <a:bodyPr/>
                    <a:lstStyle/>
                    <a:p>
                      <a:pPr algn="ctr"/>
                      <a:r>
                        <a:rPr kumimoji="1" lang="en-US" sz="1000" b="1" dirty="0"/>
                        <a:t>FY-2G</a:t>
                      </a:r>
                      <a:endParaRPr kumimoji="1" 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000" b="1" dirty="0"/>
                        <a:t>(</a:t>
                      </a:r>
                      <a:r>
                        <a:rPr kumimoji="1" lang="en-US" altLang="ja-JP" sz="1000" b="1" dirty="0">
                          <a:sym typeface="+mn-ea"/>
                        </a:rPr>
                        <a:t>Op</a:t>
                      </a:r>
                      <a:r>
                        <a:rPr kumimoji="1" lang="en-US" altLang="ja-JP" sz="1000" b="1" dirty="0"/>
                        <a:t>)</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000" b="1" dirty="0"/>
                        <a:t>99.2° E</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000" b="1" dirty="0"/>
                        <a:t>2014-12-31</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sz="1000" b="1" dirty="0">
                          <a:sym typeface="+mn-ea"/>
                        </a:rPr>
                        <a:t>S-VISSR</a:t>
                      </a:r>
                      <a:endParaRPr kumimoji="1" lang="en-US" altLang="en-US" sz="1000" b="1" dirty="0">
                        <a:sym typeface="+mn-ea"/>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292100">
                <a:tc>
                  <a:txBody>
                    <a:bodyPr/>
                    <a:lstStyle/>
                    <a:p>
                      <a:pPr algn="ctr">
                        <a:buNone/>
                      </a:pPr>
                      <a:r>
                        <a:rPr kumimoji="1" lang="en-US" altLang="en-US" sz="1000" b="1" dirty="0"/>
                        <a:t>FY-2H</a:t>
                      </a:r>
                      <a:endParaRPr kumimoji="1" lang="en-US"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sym typeface="+mn-ea"/>
                        </a:rPr>
                        <a:t>(Op)</a:t>
                      </a:r>
                      <a:endParaRPr kumimoji="1" lang="en-US" altLang="ja-JP" sz="1000" b="1" dirty="0">
                        <a:sym typeface="+mn-ea"/>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t>79° E</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ja-JP" altLang="en-US" sz="1000" b="1" dirty="0"/>
                        <a:t>2018</a:t>
                      </a:r>
                      <a:r>
                        <a:rPr kumimoji="1" lang="en-US" altLang="ja-JP" sz="1000" b="1" dirty="0"/>
                        <a:t>-0</a:t>
                      </a:r>
                      <a:r>
                        <a:rPr kumimoji="1" lang="ja-JP" altLang="en-US" sz="1000" b="1" dirty="0"/>
                        <a:t>6</a:t>
                      </a:r>
                      <a:r>
                        <a:rPr kumimoji="1" lang="en-US" altLang="ja-JP" sz="1000" b="1" dirty="0"/>
                        <a:t>-0</a:t>
                      </a:r>
                      <a:r>
                        <a:rPr kumimoji="1" lang="ja-JP" altLang="en-US" sz="1000" b="1" dirty="0"/>
                        <a:t>5</a:t>
                      </a: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sz="1000" b="1" dirty="0">
                          <a:sym typeface="+mn-ea"/>
                        </a:rPr>
                        <a:t>S-VISSR</a:t>
                      </a:r>
                      <a:endParaRPr kumimoji="1" lang="en-US" altLang="en-US" sz="1000" b="1" dirty="0">
                        <a:sym typeface="+mn-ea"/>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92735">
                <a:tc>
                  <a:txBody>
                    <a:bodyPr/>
                    <a:lstStyle/>
                    <a:p>
                      <a:pPr algn="ctr">
                        <a:buNone/>
                      </a:pPr>
                      <a:r>
                        <a:rPr kumimoji="1" lang="en-US" altLang="en-US" sz="1000" b="1" dirty="0"/>
                        <a:t>FY-4A</a:t>
                      </a:r>
                      <a:endParaRPr kumimoji="1" lang="en-US"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t>(</a:t>
                      </a:r>
                      <a:r>
                        <a:rPr kumimoji="1" lang="en-US" altLang="ja-JP" sz="1000" b="1" dirty="0">
                          <a:sym typeface="+mn-ea"/>
                        </a:rPr>
                        <a:t>B</a:t>
                      </a:r>
                      <a:r>
                        <a:rPr kumimoji="1" lang="en-US" altLang="ja-JP" sz="1000" b="1" dirty="0"/>
                        <a:t>)</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solidFill>
                            <a:schemeClr val="tx1"/>
                          </a:solidFill>
                        </a:rPr>
                        <a:t>86.5° E</a:t>
                      </a:r>
                      <a:endParaRPr kumimoji="1" lang="en-US" altLang="ja-JP" sz="1000" b="1" dirty="0">
                        <a:solidFill>
                          <a:schemeClr val="tx1"/>
                        </a:solidFill>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ja-JP" altLang="en-US" sz="1000" b="1" dirty="0"/>
                        <a:t>2016</a:t>
                      </a:r>
                      <a:r>
                        <a:rPr kumimoji="1" lang="en-US" altLang="ja-JP" sz="1000" b="1" dirty="0"/>
                        <a:t>-</a:t>
                      </a:r>
                      <a:r>
                        <a:rPr kumimoji="1" lang="ja-JP" altLang="en-US" sz="1000" b="1" dirty="0"/>
                        <a:t>12</a:t>
                      </a:r>
                      <a:r>
                        <a:rPr kumimoji="1" lang="en-US" altLang="ja-JP" sz="1000" b="1" dirty="0"/>
                        <a:t>-</a:t>
                      </a:r>
                      <a:r>
                        <a:rPr kumimoji="1" lang="ja-JP" altLang="en-US" sz="1000" b="1" dirty="0"/>
                        <a:t>11</a:t>
                      </a: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t>AGRI</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1000" b="1" dirty="0"/>
                        <a:t>GIIRS</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1000" b="1" dirty="0"/>
                        <a:t>LMI</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1000" b="1" dirty="0"/>
                        <a:t>SEP</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r>
              <a:tr h="394335">
                <a:tc>
                  <a:txBody>
                    <a:bodyPr/>
                    <a:lstStyle/>
                    <a:p>
                      <a:pPr algn="ctr">
                        <a:buNone/>
                      </a:pPr>
                      <a:r>
                        <a:rPr kumimoji="1" lang="en-US" altLang="en-US" sz="1000" b="1" dirty="0"/>
                        <a:t>FY-4B</a:t>
                      </a:r>
                      <a:endParaRPr kumimoji="1" lang="en-US"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sym typeface="+mn-ea"/>
                        </a:rPr>
                        <a:t>(Op)</a:t>
                      </a:r>
                      <a:endParaRPr kumimoji="1" lang="en-US" altLang="zh-CN" sz="1000" b="1" dirty="0">
                        <a:ea typeface="宋体" panose="02010600030101010101" pitchFamily="2" charset="-122"/>
                        <a:sym typeface="+mn-ea"/>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solidFill>
                            <a:schemeClr val="tx1"/>
                          </a:solidFill>
                          <a:sym typeface="+mn-ea"/>
                        </a:rPr>
                        <a:t>105° E</a:t>
                      </a:r>
                      <a:endParaRPr kumimoji="1" lang="en-US" altLang="ja-JP" sz="1000" b="1" dirty="0">
                        <a:solidFill>
                          <a:schemeClr val="tx1"/>
                        </a:solidFill>
                        <a:sym typeface="+mn-ea"/>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t>2021-06-03</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t>AGRI</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1000" b="1" dirty="0"/>
                        <a:t>GIIRS</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1000" b="1" dirty="0"/>
                        <a:t>GHI</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sp>
        <p:nvSpPr>
          <p:cNvPr id="5" name="テキスト ボックス 2"/>
          <p:cNvSpPr txBox="1"/>
          <p:nvPr/>
        </p:nvSpPr>
        <p:spPr>
          <a:xfrm>
            <a:off x="599440" y="6355715"/>
            <a:ext cx="7749540" cy="337185"/>
          </a:xfrm>
          <a:prstGeom prst="rect">
            <a:avLst/>
          </a:prstGeom>
          <a:solidFill>
            <a:schemeClr val="accent1"/>
          </a:solidFill>
        </p:spPr>
        <p:txBody>
          <a:bodyPr wrap="square">
            <a:spAutoFit/>
          </a:bodyPr>
          <a:lstStyle/>
          <a:p>
            <a:pPr marR="0" algn="ctr" defTabSz="914400" eaLnBrk="0" hangingPunct="0">
              <a:buClrTx/>
              <a:buSzTx/>
              <a:buFontTx/>
              <a:buNone/>
              <a:defRPr/>
            </a:pPr>
            <a:r>
              <a:rPr lang="en-US" altLang="zh-CN" sz="1600" dirty="0">
                <a:solidFill>
                  <a:srgbClr val="0C45E4"/>
                </a:solidFill>
                <a:latin typeface="Times New Roman" panose="02020603050405020304" pitchFamily="18" charset="0"/>
                <a:sym typeface="+mn-ea"/>
              </a:rPr>
              <a:t>http://www.nsmc.org.cn/nsmc/en/operation/status.html</a:t>
            </a:r>
            <a:endParaRPr lang="en-US" altLang="zh-CN" sz="1600" dirty="0">
              <a:solidFill>
                <a:srgbClr val="0C45E4"/>
              </a:solidFill>
              <a:latin typeface="Times New Roman" panose="02020603050405020304" pitchFamily="18" charset="0"/>
              <a:sym typeface="+mn-ea"/>
            </a:endParaRPr>
          </a:p>
        </p:txBody>
      </p:sp>
      <p:sp>
        <p:nvSpPr>
          <p:cNvPr id="3" name="灯片编号占位符 2"/>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2382520" y="132715"/>
            <a:ext cx="8742680" cy="1437640"/>
          </a:xfrm>
        </p:spPr>
        <p:txBody>
          <a:bodyPr/>
          <a:p>
            <a:r>
              <a:rPr lang="en-GB" dirty="0">
                <a:solidFill>
                  <a:srgbClr val="0000FF"/>
                </a:solidFill>
                <a:sym typeface="+mn-ea"/>
              </a:rPr>
              <a:t>Instruments Updates &amp; Planned launches that are relevant to GSICS</a:t>
            </a:r>
            <a:endParaRPr lang="en-GB" altLang="en-US" dirty="0">
              <a:solidFill>
                <a:srgbClr val="0000FF"/>
              </a:solidFill>
              <a:sym typeface="+mn-ea"/>
            </a:endParaRPr>
          </a:p>
        </p:txBody>
      </p:sp>
      <p:sp>
        <p:nvSpPr>
          <p:cNvPr id="6" name="内容占位符 5"/>
          <p:cNvSpPr>
            <a:spLocks noGrp="1"/>
          </p:cNvSpPr>
          <p:nvPr>
            <p:ph idx="1"/>
          </p:nvPr>
        </p:nvSpPr>
        <p:spPr>
          <a:xfrm>
            <a:off x="494030" y="1482090"/>
            <a:ext cx="11204575" cy="4621530"/>
          </a:xfrm>
        </p:spPr>
        <p:txBody>
          <a:bodyPr/>
          <a:p>
            <a:pPr marL="107950" indent="457200" latinLnBrk="0">
              <a:lnSpc>
                <a:spcPct val="120000"/>
              </a:lnSpc>
              <a:spcBef>
                <a:spcPts val="0"/>
              </a:spcBef>
            </a:pPr>
            <a:r>
              <a:rPr lang="en-US" altLang="zh-CN" sz="2400"/>
              <a:t> </a:t>
            </a:r>
            <a:r>
              <a:rPr lang="en-US" altLang="zh-CN" sz="2400">
                <a:solidFill>
                  <a:srgbClr val="0000FF"/>
                </a:solidFill>
              </a:rPr>
              <a:t>2023</a:t>
            </a:r>
            <a:r>
              <a:rPr lang="en-US" altLang="zh-CN" sz="2400"/>
              <a:t> </a:t>
            </a:r>
            <a:r>
              <a:rPr lang="en-US" altLang="zh-CN" sz="2400">
                <a:solidFill>
                  <a:srgbClr val="0000FF"/>
                </a:solidFill>
              </a:rPr>
              <a:t>launches</a:t>
            </a:r>
            <a:r>
              <a:rPr lang="en-US" sz="2400" dirty="0">
                <a:sym typeface="+mn-ea"/>
              </a:rPr>
              <a:t>: </a:t>
            </a:r>
            <a:endParaRPr lang="en-US" sz="2400" dirty="0">
              <a:sym typeface="+mn-ea"/>
            </a:endParaRPr>
          </a:p>
          <a:p>
            <a:pPr marL="1043940" indent="-360045" defTabSz="0" latinLnBrk="0">
              <a:lnSpc>
                <a:spcPct val="120000"/>
              </a:lnSpc>
              <a:spcBef>
                <a:spcPts val="0"/>
              </a:spcBef>
              <a:buClr>
                <a:srgbClr val="006600"/>
              </a:buClr>
              <a:buSzPct val="50000"/>
              <a:buFont typeface="Wingdings" panose="05000000000000000000" charset="0"/>
              <a:buChar char="n"/>
              <a:tabLst>
                <a:tab pos="358140" algn="l"/>
                <a:tab pos="447675" algn="l"/>
              </a:tabLst>
            </a:pPr>
            <a:r>
              <a:rPr lang="en-US" sz="2400" dirty="0">
                <a:sym typeface="+mn-ea"/>
              </a:rPr>
              <a:t>FY-3G Rainfall &amp; FY-3F AM mission launched on Apr and Aug 2023 respectively</a:t>
            </a:r>
            <a:r>
              <a:rPr lang="en-US" altLang="zh-CN" sz="2400"/>
              <a:t>.  </a:t>
            </a:r>
            <a:r>
              <a:rPr lang="en-US" sz="2400" dirty="0">
                <a:sym typeface="+mn-ea"/>
              </a:rPr>
              <a:t> </a:t>
            </a:r>
            <a:endParaRPr lang="en-US" sz="2400" dirty="0">
              <a:sym typeface="+mn-ea"/>
            </a:endParaRPr>
          </a:p>
          <a:p>
            <a:pPr marL="107950" indent="457200" latinLnBrk="0">
              <a:lnSpc>
                <a:spcPct val="120000"/>
              </a:lnSpc>
              <a:spcBef>
                <a:spcPts val="0"/>
              </a:spcBef>
            </a:pPr>
            <a:r>
              <a:rPr lang="en-US" sz="2400" dirty="0">
                <a:sym typeface="+mn-ea"/>
              </a:rPr>
              <a:t> </a:t>
            </a:r>
            <a:r>
              <a:rPr lang="en-US" sz="2400" dirty="0">
                <a:solidFill>
                  <a:srgbClr val="0000FF"/>
                </a:solidFill>
                <a:sym typeface="+mn-ea"/>
              </a:rPr>
              <a:t>Future Plan</a:t>
            </a:r>
            <a:r>
              <a:rPr lang="en-US" sz="2400" dirty="0">
                <a:sym typeface="+mn-ea"/>
              </a:rPr>
              <a:t>:</a:t>
            </a:r>
            <a:endParaRPr lang="en-US" sz="2400" dirty="0">
              <a:sym typeface="+mn-ea"/>
            </a:endParaRPr>
          </a:p>
          <a:p>
            <a:pPr marL="1043940" indent="-360045" latinLnBrk="0">
              <a:lnSpc>
                <a:spcPct val="120000"/>
              </a:lnSpc>
              <a:spcBef>
                <a:spcPts val="0"/>
              </a:spcBef>
              <a:buClr>
                <a:srgbClr val="006600"/>
              </a:buClr>
              <a:buSzPct val="50000"/>
              <a:buFont typeface="Wingdings" panose="05000000000000000000" charset="0"/>
              <a:buChar char="n"/>
            </a:pPr>
            <a:r>
              <a:rPr lang="en-US" sz="2400" dirty="0">
                <a:sym typeface="+mn-ea"/>
              </a:rPr>
              <a:t>FY-3H PM plan to be launched in 2025.</a:t>
            </a:r>
            <a:endParaRPr lang="en-US" sz="2400" dirty="0">
              <a:sym typeface="+mn-ea"/>
            </a:endParaRPr>
          </a:p>
          <a:p>
            <a:pPr marL="1043940" indent="-360045" latinLnBrk="0">
              <a:lnSpc>
                <a:spcPct val="120000"/>
              </a:lnSpc>
              <a:spcBef>
                <a:spcPts val="0"/>
              </a:spcBef>
              <a:buClr>
                <a:srgbClr val="006600"/>
              </a:buClr>
              <a:buSzPct val="50000"/>
              <a:buFont typeface="Wingdings" panose="05000000000000000000" charset="0"/>
              <a:buChar char="n"/>
            </a:pPr>
            <a:r>
              <a:rPr lang="en-US" sz="2400" dirty="0">
                <a:sym typeface="+mn-ea"/>
              </a:rPr>
              <a:t>FY-4C plan to be launched in 2025.</a:t>
            </a:r>
            <a:endParaRPr lang="en-US" sz="2400" dirty="0">
              <a:sym typeface="+mn-ea"/>
            </a:endParaRPr>
          </a:p>
          <a:p>
            <a:pPr marL="107950" indent="457200" latinLnBrk="0">
              <a:lnSpc>
                <a:spcPct val="120000"/>
              </a:lnSpc>
              <a:spcBef>
                <a:spcPts val="0"/>
              </a:spcBef>
            </a:pPr>
            <a:r>
              <a:rPr lang="en-US" sz="2400" dirty="0">
                <a:solidFill>
                  <a:srgbClr val="0000FF"/>
                </a:solidFill>
                <a:sym typeface="+mn-ea"/>
              </a:rPr>
              <a:t>Satellite status updates:</a:t>
            </a:r>
            <a:endParaRPr lang="en-US" sz="2400" dirty="0">
              <a:solidFill>
                <a:srgbClr val="0000FF"/>
              </a:solidFill>
              <a:sym typeface="+mn-ea"/>
            </a:endParaRPr>
          </a:p>
          <a:p>
            <a:pPr marL="1043940" indent="-360045" latinLnBrk="0">
              <a:lnSpc>
                <a:spcPct val="120000"/>
              </a:lnSpc>
              <a:spcBef>
                <a:spcPts val="0"/>
              </a:spcBef>
              <a:buClr>
                <a:srgbClr val="006600"/>
              </a:buClr>
              <a:buSzPct val="50000"/>
              <a:buFont typeface="Wingdings" panose="05000000000000000000" charset="0"/>
              <a:buChar char="n"/>
            </a:pPr>
            <a:r>
              <a:rPr lang="en-US" sz="2400" dirty="0">
                <a:sym typeface="+mn-ea"/>
              </a:rPr>
              <a:t>FY-3C maintained degraded performance status.</a:t>
            </a:r>
            <a:endParaRPr lang="en-US" sz="2400" dirty="0">
              <a:sym typeface="+mn-ea"/>
            </a:endParaRPr>
          </a:p>
          <a:p>
            <a:pPr marL="1043940" indent="-360045" latinLnBrk="0">
              <a:lnSpc>
                <a:spcPct val="120000"/>
              </a:lnSpc>
              <a:spcBef>
                <a:spcPts val="0"/>
              </a:spcBef>
              <a:buClr>
                <a:srgbClr val="006600"/>
              </a:buClr>
              <a:buSzPct val="50000"/>
              <a:buFont typeface="Wingdings" panose="05000000000000000000" charset="0"/>
              <a:buChar char="n"/>
            </a:pPr>
            <a:r>
              <a:rPr lang="en-US" sz="2400" dirty="0">
                <a:sym typeface="+mn-ea"/>
              </a:rPr>
              <a:t>According to the service adjustment scheme, FY-4B carried out operational service at </a:t>
            </a:r>
            <a:r>
              <a:rPr lang="en-US" sz="2400" dirty="0">
                <a:highlight>
                  <a:srgbClr val="000000">
                    <a:alpha val="0"/>
                  </a:srgbClr>
                </a:highlight>
                <a:sym typeface="+mn-ea"/>
              </a:rPr>
              <a:t>105°E, FY-4A drifted to 86.5°E and suspended service from 5 Mar, 2024.</a:t>
            </a:r>
            <a:endParaRPr lang="en-US" sz="2400" dirty="0">
              <a:highlight>
                <a:srgbClr val="000000">
                  <a:alpha val="0"/>
                </a:srgbClr>
              </a:highlight>
              <a:sym typeface="+mn-ea"/>
            </a:endParaRPr>
          </a:p>
          <a:p>
            <a:pPr marL="1043940" indent="-360045" latinLnBrk="0">
              <a:lnSpc>
                <a:spcPct val="120000"/>
              </a:lnSpc>
              <a:spcBef>
                <a:spcPts val="0"/>
              </a:spcBef>
              <a:buClr>
                <a:srgbClr val="006600"/>
              </a:buClr>
              <a:buSzPct val="50000"/>
              <a:buFont typeface="Wingdings" panose="05000000000000000000" charset="0"/>
              <a:buChar char="n"/>
            </a:pPr>
            <a:r>
              <a:rPr lang="en-US" sz="1800" dirty="0">
                <a:sym typeface="+mn-ea"/>
              </a:rPr>
              <a:t>.</a:t>
            </a:r>
            <a:endParaRPr lang="en-US" sz="2400" dirty="0">
              <a:sym typeface="+mn-ea"/>
            </a:endParaRPr>
          </a:p>
          <a:p>
            <a:pPr marL="1043940" indent="-360045" latinLnBrk="0">
              <a:lnSpc>
                <a:spcPct val="120000"/>
              </a:lnSpc>
              <a:spcBef>
                <a:spcPts val="0"/>
              </a:spcBef>
              <a:buClr>
                <a:srgbClr val="006600"/>
              </a:buClr>
              <a:buSzPct val="50000"/>
              <a:buFont typeface="Wingdings" panose="05000000000000000000" charset="0"/>
              <a:buChar char="n"/>
            </a:pPr>
            <a:endParaRPr lang="en-US" sz="2400" dirty="0">
              <a:sym typeface="+mn-ea"/>
            </a:endParaRPr>
          </a:p>
          <a:p>
            <a:pPr marL="314325" indent="-314325">
              <a:lnSpc>
                <a:spcPct val="130000"/>
              </a:lnSpc>
            </a:pPr>
            <a:endParaRPr lang="en-US" altLang="zh-CN" sz="2400" dirty="0">
              <a:solidFill>
                <a:srgbClr val="0000FF"/>
              </a:solidFill>
              <a:sym typeface="+mn-ea"/>
            </a:endParaRPr>
          </a:p>
        </p:txBody>
      </p:sp>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790" y="132628"/>
            <a:ext cx="7772400" cy="667472"/>
          </a:xfrm>
        </p:spPr>
        <p:txBody>
          <a:bodyPr/>
          <a:lstStyle/>
          <a:p>
            <a:r>
              <a:rPr lang="en-GB" dirty="0"/>
              <a:t>Presentation Overview </a:t>
            </a:r>
            <a:endParaRPr lang="en-US" dirty="0"/>
          </a:p>
        </p:txBody>
      </p:sp>
      <p:sp>
        <p:nvSpPr>
          <p:cNvPr id="3" name="Content Placeholder 2"/>
          <p:cNvSpPr>
            <a:spLocks noGrp="1"/>
          </p:cNvSpPr>
          <p:nvPr>
            <p:ph idx="1"/>
          </p:nvPr>
        </p:nvSpPr>
        <p:spPr>
          <a:xfrm>
            <a:off x="609600" y="907257"/>
            <a:ext cx="10972800" cy="5257799"/>
          </a:xfrm>
        </p:spPr>
        <p:txBody>
          <a:bodyPr>
            <a:normAutofit/>
          </a:bodyPr>
          <a:lstStyle/>
          <a:p>
            <a:pPr lvl="0"/>
            <a:r>
              <a:rPr lang="en-GB" sz="3600" dirty="0"/>
              <a:t>GSICS Activities, Actions, and Achievements</a:t>
            </a:r>
            <a:endParaRPr lang="en-GB" sz="3600" dirty="0"/>
          </a:p>
          <a:p>
            <a:pPr lvl="0"/>
            <a:r>
              <a:rPr lang="en-GB" sz="3600" dirty="0"/>
              <a:t>Support to GDWG Activities</a:t>
            </a:r>
            <a:endParaRPr lang="en-GB" sz="3600" dirty="0"/>
          </a:p>
          <a:p>
            <a:pPr lvl="0"/>
            <a:r>
              <a:rPr lang="en-GB" sz="3600" dirty="0"/>
              <a:t>Support to GRWG Activities</a:t>
            </a:r>
            <a:endParaRPr lang="en-GB" sz="3600" dirty="0"/>
          </a:p>
          <a:p>
            <a:pPr lvl="0"/>
            <a:r>
              <a:rPr lang="en-GB" sz="3600" dirty="0"/>
              <a:t>Instruments Updates &amp; Planned launches that are relevant to GSICS</a:t>
            </a:r>
            <a:endParaRPr lang="en-GB" sz="3600" dirty="0"/>
          </a:p>
          <a:p>
            <a:r>
              <a:rPr lang="en-GB" sz="3600" dirty="0"/>
              <a:t>Calibration Major Updates</a:t>
            </a:r>
            <a:endParaRPr lang="en-GB" sz="3600" dirty="0"/>
          </a:p>
          <a:p>
            <a:endParaRPr lang="en-GB" sz="3600" b="1" dirty="0">
              <a:solidFill>
                <a:srgbClr val="FF0000"/>
              </a:solidFill>
            </a:endParaRPr>
          </a:p>
        </p:txBody>
      </p:sp>
      <p:sp>
        <p:nvSpPr>
          <p:cNvPr id="5" name="灯片编号占位符 4"/>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dirty="0">
                <a:solidFill>
                  <a:srgbClr val="0000FF"/>
                </a:solidFill>
                <a:sym typeface="+mn-ea"/>
              </a:rPr>
              <a:t>Calibration Major Updates</a:t>
            </a:r>
            <a:endParaRPr lang="en-GB" altLang="en-US" dirty="0">
              <a:solidFill>
                <a:srgbClr val="0000FF"/>
              </a:solidFill>
              <a:sym typeface="+mn-ea"/>
            </a:endParaRPr>
          </a:p>
        </p:txBody>
      </p:sp>
      <p:sp>
        <p:nvSpPr>
          <p:cNvPr id="10" name="文本框 9"/>
          <p:cNvSpPr txBox="1"/>
          <p:nvPr>
            <p:custDataLst>
              <p:tags r:id="rId1"/>
            </p:custDataLst>
          </p:nvPr>
        </p:nvSpPr>
        <p:spPr>
          <a:xfrm>
            <a:off x="960755" y="3429000"/>
            <a:ext cx="1037590" cy="368300"/>
          </a:xfrm>
          <a:prstGeom prst="rect">
            <a:avLst/>
          </a:prstGeom>
          <a:noFill/>
        </p:spPr>
        <p:txBody>
          <a:bodyPr wrap="square" rtlCol="0">
            <a:spAutoFit/>
          </a:bodyPr>
          <a:p>
            <a:r>
              <a:rPr lang="en-US" altLang="zh-CN" b="1">
                <a:solidFill>
                  <a:srgbClr val="C00000"/>
                </a:solidFill>
                <a:latin typeface="Times New Roman" panose="02020603050405020304" pitchFamily="18" charset="0"/>
                <a:cs typeface="Times New Roman" panose="02020603050405020304" pitchFamily="18" charset="0"/>
              </a:rPr>
              <a:t>FY-3E</a:t>
            </a:r>
            <a:endParaRPr lang="en-US" altLang="zh-CN" b="1">
              <a:solidFill>
                <a:srgbClr val="C00000"/>
              </a:solidFill>
              <a:latin typeface="Times New Roman" panose="02020603050405020304" pitchFamily="18" charset="0"/>
              <a:cs typeface="Times New Roman" panose="02020603050405020304" pitchFamily="18" charset="0"/>
            </a:endParaRPr>
          </a:p>
        </p:txBody>
      </p:sp>
      <p:graphicFrame>
        <p:nvGraphicFramePr>
          <p:cNvPr id="5" name="表格 4"/>
          <p:cNvGraphicFramePr/>
          <p:nvPr>
            <p:custDataLst>
              <p:tags r:id="rId2"/>
            </p:custDataLst>
          </p:nvPr>
        </p:nvGraphicFramePr>
        <p:xfrm>
          <a:off x="846138" y="1700530"/>
          <a:ext cx="4402455" cy="1432560"/>
        </p:xfrm>
        <a:graphic>
          <a:graphicData uri="http://schemas.openxmlformats.org/drawingml/2006/table">
            <a:tbl>
              <a:tblPr firstRow="1" bandRow="1">
                <a:tableStyleId>{5C22544A-7EE6-4342-B048-85BDC9FD1C3A}</a:tableStyleId>
              </a:tblPr>
              <a:tblGrid>
                <a:gridCol w="632460"/>
                <a:gridCol w="1052830"/>
                <a:gridCol w="2717165"/>
              </a:tblGrid>
              <a:tr h="287020">
                <a:tc>
                  <a:txBody>
                    <a:bodyPr/>
                    <a:p>
                      <a:pPr>
                        <a:buNone/>
                      </a:pPr>
                      <a:endParaRPr lang="zh-CN" altLang="en-US"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Date</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Updates</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r>
              <a:tr h="301625">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1</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2023.02.12</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GNOS-R a</a:t>
                      </a:r>
                      <a:r>
                        <a:rPr lang="zh-CN" altLang="en-US" sz="1400">
                          <a:latin typeface="Times New Roman" panose="02020603050405020304" pitchFamily="18" charset="0"/>
                          <a:ea typeface="黑体" panose="02010609060101010101" pitchFamily="49" charset="-122"/>
                          <a:cs typeface="Times New Roman" panose="02020603050405020304" pitchFamily="18" charset="0"/>
                        </a:rPr>
                        <a:t>dded Galileo channel</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27305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2023.03.25</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FY-3D/HIRAS d</a:t>
                      </a:r>
                      <a:r>
                        <a:rPr lang="zh-CN" altLang="en-US" sz="1400">
                          <a:latin typeface="Times New Roman" panose="02020603050405020304" pitchFamily="18" charset="0"/>
                          <a:ea typeface="黑体" panose="02010609060101010101" pitchFamily="49" charset="-122"/>
                          <a:cs typeface="Times New Roman" panose="02020603050405020304" pitchFamily="18" charset="0"/>
                        </a:rPr>
                        <a:t>econtamination</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45720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3</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2023.03.</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14</a:t>
                      </a:r>
                      <a:endPar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MERSI</a:t>
                      </a:r>
                      <a:r>
                        <a:rPr lang="en-US" altLang="zh-CN" sz="1400">
                          <a:latin typeface="Times New Roman" panose="02020603050405020304" pitchFamily="18" charset="0"/>
                          <a:ea typeface="黑体" panose="02010609060101010101" pitchFamily="49" charset="-122"/>
                          <a:cs typeface="Times New Roman" panose="02020603050405020304" pitchFamily="18" charset="0"/>
                        </a:rPr>
                        <a:t> r</a:t>
                      </a:r>
                      <a:r>
                        <a:rPr lang="zh-CN" altLang="en-US" sz="1400">
                          <a:latin typeface="Times New Roman" panose="02020603050405020304" pitchFamily="18" charset="0"/>
                          <a:ea typeface="黑体" panose="02010609060101010101" pitchFamily="49" charset="-122"/>
                          <a:cs typeface="Times New Roman" panose="02020603050405020304" pitchFamily="18" charset="0"/>
                        </a:rPr>
                        <a:t>eflect</a:t>
                      </a:r>
                      <a:r>
                        <a:rPr lang="en-US" altLang="zh-CN" sz="1400">
                          <a:latin typeface="Times New Roman" panose="02020603050405020304" pitchFamily="18" charset="0"/>
                          <a:ea typeface="黑体" panose="02010609060101010101" pitchFamily="49" charset="-122"/>
                          <a:cs typeface="Times New Roman" panose="02020603050405020304" pitchFamily="18" charset="0"/>
                        </a:rPr>
                        <a:t>ive</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band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calibration</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update</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bl>
          </a:graphicData>
        </a:graphic>
      </p:graphicFrame>
      <p:graphicFrame>
        <p:nvGraphicFramePr>
          <p:cNvPr id="6" name="表格 5"/>
          <p:cNvGraphicFramePr/>
          <p:nvPr>
            <p:custDataLst>
              <p:tags r:id="rId3"/>
            </p:custDataLst>
          </p:nvPr>
        </p:nvGraphicFramePr>
        <p:xfrm>
          <a:off x="872173" y="3729990"/>
          <a:ext cx="4387850" cy="1652270"/>
        </p:xfrm>
        <a:graphic>
          <a:graphicData uri="http://schemas.openxmlformats.org/drawingml/2006/table">
            <a:tbl>
              <a:tblPr firstRow="1" bandRow="1">
                <a:tableStyleId>{5C22544A-7EE6-4342-B048-85BDC9FD1C3A}</a:tableStyleId>
              </a:tblPr>
              <a:tblGrid>
                <a:gridCol w="617855"/>
                <a:gridCol w="1052830"/>
                <a:gridCol w="2717165"/>
              </a:tblGrid>
              <a:tr h="241300">
                <a:tc>
                  <a:txBody>
                    <a:bodyPr/>
                    <a:p>
                      <a:pPr>
                        <a:buNone/>
                      </a:pPr>
                      <a:endParaRPr lang="zh-CN" altLang="en-US"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Date</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Updates</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r>
              <a:tr h="29718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1</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2023.03.0</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7</a:t>
                      </a:r>
                      <a:endPar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MERSI-LL add i</a:t>
                      </a:r>
                      <a:r>
                        <a:rPr lang="zh-CN" altLang="en-US" sz="1400">
                          <a:latin typeface="Times New Roman" panose="02020603050405020304" pitchFamily="18" charset="0"/>
                          <a:ea typeface="黑体" panose="02010609060101010101" pitchFamily="49" charset="-122"/>
                          <a:cs typeface="Times New Roman" panose="02020603050405020304" pitchFamily="18" charset="0"/>
                        </a:rPr>
                        <a:t>nfrared channel detect</a:t>
                      </a:r>
                      <a:r>
                        <a:rPr lang="en-US" altLang="zh-CN" sz="1400">
                          <a:latin typeface="Times New Roman" panose="02020603050405020304" pitchFamily="18" charset="0"/>
                          <a:ea typeface="黑体" panose="02010609060101010101" pitchFamily="49" charset="-122"/>
                          <a:cs typeface="Times New Roman" panose="02020603050405020304" pitchFamily="18" charset="0"/>
                        </a:rPr>
                        <a:t>or</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normalization</a:t>
                      </a:r>
                      <a:r>
                        <a:rPr lang="en-US" altLang="zh-CN" sz="1400">
                          <a:latin typeface="Times New Roman" panose="02020603050405020304" pitchFamily="18" charset="0"/>
                          <a:ea typeface="黑体" panose="02010609060101010101" pitchFamily="49" charset="-122"/>
                          <a:cs typeface="Times New Roman" panose="02020603050405020304" pitchFamily="18" charset="0"/>
                        </a:rPr>
                        <a:t> correction</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290195">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2023.05.04</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sz="1400">
                          <a:latin typeface="Times New Roman" panose="02020603050405020304" pitchFamily="18" charset="0"/>
                          <a:ea typeface="黑体" panose="02010609060101010101" pitchFamily="49" charset="-122"/>
                          <a:cs typeface="Times New Roman" panose="02020603050405020304" pitchFamily="18" charset="0"/>
                        </a:rPr>
                        <a:t>WindRAD</a:t>
                      </a:r>
                      <a:r>
                        <a:rPr lang="en-US" altLang="zh-CN" sz="1400">
                          <a:latin typeface="Times New Roman" panose="02020603050405020304" pitchFamily="18" charset="0"/>
                          <a:ea typeface="黑体" panose="02010609060101010101" pitchFamily="49" charset="-122"/>
                          <a:cs typeface="Times New Roman" panose="02020603050405020304" pitchFamily="18" charset="0"/>
                        </a:rPr>
                        <a:t> calibration software update</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31115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4</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2023.12.04</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X-EUVI s</a:t>
                      </a:r>
                      <a:r>
                        <a:rPr lang="zh-CN" altLang="en-US" sz="1400">
                          <a:latin typeface="Times New Roman" panose="02020603050405020304" pitchFamily="18" charset="0"/>
                          <a:ea typeface="黑体" panose="02010609060101010101" pitchFamily="49" charset="-122"/>
                          <a:cs typeface="Times New Roman" panose="02020603050405020304" pitchFamily="18" charset="0"/>
                        </a:rPr>
                        <a:t>elf-cleaning maintenance</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bl>
          </a:graphicData>
        </a:graphic>
      </p:graphicFrame>
      <p:sp>
        <p:nvSpPr>
          <p:cNvPr id="9" name="文本框 8"/>
          <p:cNvSpPr txBox="1"/>
          <p:nvPr/>
        </p:nvSpPr>
        <p:spPr>
          <a:xfrm>
            <a:off x="982345" y="1316990"/>
            <a:ext cx="867410" cy="383540"/>
          </a:xfrm>
          <a:prstGeom prst="rect">
            <a:avLst/>
          </a:prstGeom>
          <a:noFill/>
        </p:spPr>
        <p:txBody>
          <a:bodyPr wrap="square" rtlCol="0">
            <a:spAutoFit/>
          </a:bodyPr>
          <a:p>
            <a:r>
              <a:rPr lang="en-US" altLang="zh-CN" b="1">
                <a:solidFill>
                  <a:srgbClr val="C00000"/>
                </a:solidFill>
                <a:latin typeface="Times New Roman" panose="02020603050405020304" pitchFamily="18" charset="0"/>
                <a:cs typeface="Times New Roman" panose="02020603050405020304" pitchFamily="18" charset="0"/>
              </a:rPr>
              <a:t>FY-3D</a:t>
            </a:r>
            <a:endParaRPr lang="en-US" altLang="zh-CN" b="1">
              <a:solidFill>
                <a:srgbClr val="C00000"/>
              </a:solidFill>
              <a:latin typeface="Times New Roman" panose="02020603050405020304" pitchFamily="18" charset="0"/>
              <a:cs typeface="Times New Roman" panose="02020603050405020304" pitchFamily="18" charset="0"/>
            </a:endParaRPr>
          </a:p>
        </p:txBody>
      </p:sp>
      <p:graphicFrame>
        <p:nvGraphicFramePr>
          <p:cNvPr id="7" name="表格 6"/>
          <p:cNvGraphicFramePr/>
          <p:nvPr>
            <p:custDataLst>
              <p:tags r:id="rId4"/>
            </p:custDataLst>
          </p:nvPr>
        </p:nvGraphicFramePr>
        <p:xfrm>
          <a:off x="5804535" y="1700530"/>
          <a:ext cx="5499100" cy="2327275"/>
        </p:xfrm>
        <a:graphic>
          <a:graphicData uri="http://schemas.openxmlformats.org/drawingml/2006/table">
            <a:tbl>
              <a:tblPr firstRow="1" bandRow="1">
                <a:tableStyleId>{5C22544A-7EE6-4342-B048-85BDC9FD1C3A}</a:tableStyleId>
              </a:tblPr>
              <a:tblGrid>
                <a:gridCol w="640080"/>
                <a:gridCol w="1171575"/>
                <a:gridCol w="3687445"/>
              </a:tblGrid>
              <a:tr h="346075">
                <a:tc>
                  <a:txBody>
                    <a:bodyPr/>
                    <a:p>
                      <a:pPr>
                        <a:buNone/>
                      </a:pPr>
                      <a:endParaRPr lang="zh-CN" altLang="en-US"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Date</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Updates</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r>
              <a:tr h="38100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1</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2023.04.12</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The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on-orbit </a:t>
                      </a:r>
                      <a:r>
                        <a:rPr lang="zh-CN" altLang="en-US" sz="1400">
                          <a:latin typeface="Times New Roman" panose="02020603050405020304" pitchFamily="18" charset="0"/>
                          <a:ea typeface="黑体" panose="02010609060101010101" pitchFamily="49" charset="-122"/>
                          <a:cs typeface="Times New Roman" panose="02020603050405020304" pitchFamily="18" charset="0"/>
                        </a:rPr>
                        <a:t>data processing software of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data transmisstion Ch X </a:t>
                      </a:r>
                      <a:r>
                        <a:rPr lang="zh-CN" altLang="en-US" sz="1400">
                          <a:latin typeface="Times New Roman" panose="02020603050405020304" pitchFamily="18" charset="0"/>
                          <a:ea typeface="黑体" panose="02010609060101010101" pitchFamily="49" charset="-122"/>
                          <a:cs typeface="Times New Roman" panose="02020603050405020304" pitchFamily="18" charset="0"/>
                        </a:rPr>
                        <a:t>on GIIRS was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updated</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data of Ch X and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Ch</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Ka were the same after the update</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38100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2023.05.23</a:t>
                      </a:r>
                      <a:endPar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The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cold space </a:t>
                      </a:r>
                      <a:r>
                        <a:rPr lang="zh-CN" altLang="en-US" sz="1400">
                          <a:latin typeface="Times New Roman" panose="02020603050405020304" pitchFamily="18" charset="0"/>
                          <a:ea typeface="黑体" panose="02010609060101010101" pitchFamily="49" charset="-122"/>
                          <a:cs typeface="Times New Roman" panose="02020603050405020304" pitchFamily="18" charset="0"/>
                        </a:rPr>
                        <a:t>stray light avoidance mode of GIIRS  is adjusted, and the </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radia</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nce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bias</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diurnal variation</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reduced</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38100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3</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2023.08.03</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GIIRS L1B data implement</a:t>
                      </a:r>
                      <a:r>
                        <a:rPr lang="en-US" altLang="zh-CN" sz="1400">
                          <a:latin typeface="Times New Roman" panose="02020603050405020304" pitchFamily="18" charset="0"/>
                          <a:ea typeface="黑体" panose="02010609060101010101" pitchFamily="49" charset="-122"/>
                          <a:cs typeface="Times New Roman" panose="02020603050405020304" pitchFamily="18" charset="0"/>
                        </a:rPr>
                        <a:t>ed</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compression storage</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64008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4</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2023.05.22</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The calibration coefficient</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s</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of AGRI reflecti</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ve</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band</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s</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are</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updated,  accuracy of reflecti</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ve</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band</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s</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less than 5%</a:t>
                      </a:r>
                      <a:endPar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endParaRPr>
                    </a:p>
                  </a:txBody>
                  <a:tcPr/>
                </a:tc>
              </a:tr>
            </a:tbl>
          </a:graphicData>
        </a:graphic>
      </p:graphicFrame>
      <p:sp>
        <p:nvSpPr>
          <p:cNvPr id="8" name="文本框 7"/>
          <p:cNvSpPr txBox="1"/>
          <p:nvPr/>
        </p:nvSpPr>
        <p:spPr>
          <a:xfrm>
            <a:off x="5804535" y="1316990"/>
            <a:ext cx="867410" cy="368300"/>
          </a:xfrm>
          <a:prstGeom prst="rect">
            <a:avLst/>
          </a:prstGeom>
          <a:noFill/>
        </p:spPr>
        <p:txBody>
          <a:bodyPr wrap="square" rtlCol="0">
            <a:spAutoFit/>
          </a:bodyPr>
          <a:p>
            <a:r>
              <a:rPr lang="en-US" altLang="zh-CN" b="1">
                <a:solidFill>
                  <a:srgbClr val="C00000"/>
                </a:solidFill>
                <a:latin typeface="Times New Roman" panose="02020603050405020304" pitchFamily="18" charset="0"/>
                <a:cs typeface="Times New Roman" panose="02020603050405020304" pitchFamily="18" charset="0"/>
              </a:rPr>
              <a:t>FY-4B</a:t>
            </a:r>
            <a:endParaRPr lang="en-US" altLang="zh-CN" b="1">
              <a:solidFill>
                <a:srgbClr val="C00000"/>
              </a:solidFill>
              <a:latin typeface="Times New Roman" panose="02020603050405020304" pitchFamily="18" charset="0"/>
              <a:cs typeface="Times New Roman" panose="02020603050405020304" pitchFamily="18" charset="0"/>
            </a:endParaRPr>
          </a:p>
        </p:txBody>
      </p:sp>
      <p:sp>
        <p:nvSpPr>
          <p:cNvPr id="3" name="灯片编号占位符 2"/>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1"/>
          <p:cNvSpPr>
            <a:spLocks noGrp="1"/>
          </p:cNvSpPr>
          <p:nvPr>
            <p:ph type="title"/>
          </p:nvPr>
        </p:nvSpPr>
        <p:spPr>
          <a:xfrm>
            <a:off x="2817495" y="210733"/>
            <a:ext cx="7772400" cy="667472"/>
          </a:xfrm>
        </p:spPr>
        <p:txBody>
          <a:bodyPr/>
          <a:p>
            <a:r>
              <a:rPr lang="en-GB" dirty="0">
                <a:solidFill>
                  <a:srgbClr val="0000FF"/>
                </a:solidFill>
              </a:rPr>
              <a:t>Personnel Supporting GSICS</a:t>
            </a:r>
            <a:endParaRPr lang="en-GB" dirty="0">
              <a:solidFill>
                <a:srgbClr val="0000FF"/>
              </a:solidFill>
            </a:endParaRPr>
          </a:p>
        </p:txBody>
      </p:sp>
      <p:sp>
        <p:nvSpPr>
          <p:cNvPr id="6" name="内容占位符 5"/>
          <p:cNvSpPr>
            <a:spLocks noGrp="1"/>
          </p:cNvSpPr>
          <p:nvPr>
            <p:ph idx="1"/>
          </p:nvPr>
        </p:nvSpPr>
        <p:spPr>
          <a:xfrm>
            <a:off x="548005" y="1001395"/>
            <a:ext cx="10972800" cy="4513580"/>
          </a:xfrm>
        </p:spPr>
        <p:txBody>
          <a:bodyPr/>
          <a:p>
            <a:r>
              <a:rPr lang="zh-CN" altLang="en-US" sz="2400">
                <a:solidFill>
                  <a:srgbClr val="0C45E4"/>
                </a:solidFill>
              </a:rPr>
              <a:t>EP</a:t>
            </a:r>
            <a:endParaRPr lang="zh-CN" altLang="en-US" sz="2400">
              <a:solidFill>
                <a:srgbClr val="0C45E4"/>
              </a:solidFill>
            </a:endParaRPr>
          </a:p>
          <a:p>
            <a:pPr marL="360045" indent="342265" latinLnBrk="0">
              <a:spcBef>
                <a:spcPts val="0"/>
              </a:spcBef>
              <a:buClr>
                <a:srgbClr val="006600"/>
              </a:buClr>
              <a:buSzPct val="50000"/>
              <a:buFont typeface="Wingdings" panose="05000000000000000000" charset="0"/>
              <a:buChar char="n"/>
            </a:pPr>
            <a:r>
              <a:rPr lang="zh-CN" altLang="en-US" sz="2000" b="1">
                <a:sym typeface="+mn-ea"/>
              </a:rPr>
              <a:t>Xiuqing (Scott) Hu</a:t>
            </a:r>
            <a:endParaRPr lang="zh-CN" altLang="en-US" sz="2000"/>
          </a:p>
          <a:p>
            <a:r>
              <a:rPr lang="zh-CN" altLang="en-US" sz="2400">
                <a:solidFill>
                  <a:srgbClr val="0C45E4"/>
                </a:solidFill>
              </a:rPr>
              <a:t>GRWG </a:t>
            </a:r>
            <a:endParaRPr lang="zh-CN" altLang="en-US" sz="2400">
              <a:solidFill>
                <a:srgbClr val="0C45E4"/>
              </a:solidFill>
            </a:endParaRPr>
          </a:p>
          <a:p>
            <a:pPr marL="360045" indent="342265" latinLnBrk="0">
              <a:spcBef>
                <a:spcPts val="0"/>
              </a:spcBef>
              <a:buClr>
                <a:srgbClr val="006600"/>
              </a:buClr>
              <a:buSzPct val="50000"/>
              <a:buFont typeface="Wingdings" panose="05000000000000000000" charset="0"/>
              <a:buChar char="n"/>
            </a:pPr>
            <a:r>
              <a:rPr lang="zh-CN" altLang="en-US" sz="2000" b="1">
                <a:solidFill>
                  <a:srgbClr val="800080"/>
                </a:solidFill>
                <a:sym typeface="+mn-ea"/>
              </a:rPr>
              <a:t>MW</a:t>
            </a:r>
            <a:r>
              <a:rPr lang="en-US" altLang="zh-CN" sz="2000">
                <a:sym typeface="+mn-ea"/>
              </a:rPr>
              <a:t>: </a:t>
            </a:r>
            <a:r>
              <a:rPr lang="en-US" altLang="zh-CN" sz="2000" b="1"/>
              <a:t>Shengli Wu</a:t>
            </a:r>
            <a:r>
              <a:rPr lang="en-US" altLang="zh-CN" sz="2000"/>
              <a:t>(Co-chair)</a:t>
            </a:r>
            <a:r>
              <a:rPr lang="zh-CN" altLang="en-US" sz="2000"/>
              <a:t>,  </a:t>
            </a:r>
            <a:r>
              <a:rPr lang="en-US" altLang="zh-CN" sz="2000">
                <a:sym typeface="+mn-ea"/>
              </a:rPr>
              <a:t>Yang Guo, Juyang Hu, Jian Shang</a:t>
            </a:r>
            <a:endParaRPr lang="zh-CN" altLang="en-US" sz="2000"/>
          </a:p>
          <a:p>
            <a:pPr marL="360045" indent="342265" latinLnBrk="0">
              <a:spcBef>
                <a:spcPts val="0"/>
              </a:spcBef>
              <a:buClr>
                <a:srgbClr val="006600"/>
              </a:buClr>
              <a:buSzPct val="50000"/>
              <a:buFont typeface="Wingdings" panose="05000000000000000000" charset="0"/>
              <a:buChar char="n"/>
            </a:pPr>
            <a:r>
              <a:rPr lang="zh-CN" altLang="en-US" sz="2000" b="1">
                <a:solidFill>
                  <a:srgbClr val="800080"/>
                </a:solidFill>
                <a:sym typeface="+mn-ea"/>
              </a:rPr>
              <a:t>IR</a:t>
            </a:r>
            <a:r>
              <a:rPr lang="en-US" altLang="zh-CN" sz="2000">
                <a:sym typeface="+mn-ea"/>
              </a:rPr>
              <a:t>: </a:t>
            </a:r>
            <a:r>
              <a:rPr lang="zh-CN" altLang="en-US" sz="2000" b="1"/>
              <a:t>Chengli Qi</a:t>
            </a:r>
            <a:r>
              <a:rPr lang="zh-CN" altLang="en-US" sz="2000"/>
              <a:t> </a:t>
            </a:r>
            <a:r>
              <a:rPr lang="en-US" altLang="zh-CN" sz="2000"/>
              <a:t>,</a:t>
            </a:r>
            <a:r>
              <a:rPr lang="zh-CN" altLang="en-US" sz="2000"/>
              <a:t> </a:t>
            </a:r>
            <a:r>
              <a:rPr lang="en-US" altLang="zh-CN" sz="2000"/>
              <a:t>Hanlie Xu, Xingwei He </a:t>
            </a:r>
            <a:endParaRPr lang="en-US" altLang="zh-CN" sz="2000"/>
          </a:p>
          <a:p>
            <a:pPr marL="360045" indent="342265" latinLnBrk="0">
              <a:spcBef>
                <a:spcPts val="0"/>
              </a:spcBef>
              <a:buClr>
                <a:srgbClr val="006600"/>
              </a:buClr>
              <a:buSzPct val="50000"/>
              <a:buFont typeface="Wingdings" panose="05000000000000000000" charset="0"/>
              <a:buChar char="n"/>
            </a:pPr>
            <a:r>
              <a:rPr lang="en-US" altLang="zh-CN" sz="2000" b="1">
                <a:solidFill>
                  <a:srgbClr val="800080"/>
                </a:solidFill>
                <a:sym typeface="+mn-ea"/>
              </a:rPr>
              <a:t>VIS/NIR</a:t>
            </a:r>
            <a:r>
              <a:rPr lang="en-US" altLang="zh-CN" sz="2000">
                <a:sym typeface="+mn-ea"/>
              </a:rPr>
              <a:t>: </a:t>
            </a:r>
            <a:r>
              <a:rPr lang="en-US" altLang="zh-CN" sz="2000"/>
              <a:t>Ling Wang </a:t>
            </a:r>
            <a:endParaRPr lang="zh-CN" altLang="en-US" sz="2000"/>
          </a:p>
          <a:p>
            <a:pPr marL="360045" indent="342265" latinLnBrk="0">
              <a:spcBef>
                <a:spcPts val="0"/>
              </a:spcBef>
              <a:buClr>
                <a:srgbClr val="006600"/>
              </a:buClr>
              <a:buSzPct val="50000"/>
              <a:buFont typeface="Wingdings" panose="05000000000000000000" charset="0"/>
              <a:buChar char="n"/>
            </a:pPr>
            <a:r>
              <a:rPr lang="en-US" altLang="zh-CN" sz="2000" b="1">
                <a:solidFill>
                  <a:srgbClr val="800080"/>
                </a:solidFill>
                <a:sym typeface="+mn-ea"/>
              </a:rPr>
              <a:t>UVN</a:t>
            </a:r>
            <a:r>
              <a:rPr lang="en-US" altLang="zh-CN" sz="2000">
                <a:sym typeface="+mn-ea"/>
              </a:rPr>
              <a:t>: </a:t>
            </a:r>
            <a:r>
              <a:rPr lang="zh-CN" altLang="en-US" sz="2000">
                <a:sym typeface="+mn-ea"/>
              </a:rPr>
              <a:t>Yuan Li</a:t>
            </a:r>
            <a:endParaRPr lang="zh-CN" altLang="en-US" sz="2000">
              <a:sym typeface="+mn-ea"/>
            </a:endParaRPr>
          </a:p>
          <a:p>
            <a:pPr marL="360045" indent="342265" latinLnBrk="0">
              <a:spcBef>
                <a:spcPts val="0"/>
              </a:spcBef>
              <a:buClr>
                <a:srgbClr val="006600"/>
              </a:buClr>
              <a:buSzPct val="50000"/>
              <a:buFont typeface="Wingdings" panose="05000000000000000000" charset="0"/>
              <a:buChar char="n"/>
            </a:pPr>
            <a:r>
              <a:rPr lang="en-US" altLang="zh-CN" sz="2000" b="1">
                <a:solidFill>
                  <a:srgbClr val="800080"/>
                </a:solidFill>
                <a:sym typeface="+mn-ea"/>
              </a:rPr>
              <a:t>Space Weather</a:t>
            </a:r>
            <a:r>
              <a:rPr lang="en-US" altLang="zh-CN" sz="2000">
                <a:sym typeface="+mn-ea"/>
              </a:rPr>
              <a:t>: </a:t>
            </a:r>
            <a:r>
              <a:rPr lang="en-US" altLang="zh-CN" sz="2000" b="1">
                <a:sym typeface="+mn-ea"/>
              </a:rPr>
              <a:t>Cong Huang</a:t>
            </a:r>
            <a:endParaRPr lang="en-US" altLang="zh-CN" sz="2000">
              <a:sym typeface="+mn-ea"/>
            </a:endParaRPr>
          </a:p>
          <a:p>
            <a:r>
              <a:rPr lang="zh-CN" altLang="en-US" sz="2400">
                <a:solidFill>
                  <a:srgbClr val="0C45E4"/>
                </a:solidFill>
                <a:sym typeface="+mn-ea"/>
              </a:rPr>
              <a:t>G</a:t>
            </a:r>
            <a:r>
              <a:rPr lang="en-US" altLang="zh-CN" sz="2400">
                <a:solidFill>
                  <a:srgbClr val="0C45E4"/>
                </a:solidFill>
                <a:sym typeface="+mn-ea"/>
              </a:rPr>
              <a:t>D</a:t>
            </a:r>
            <a:r>
              <a:rPr lang="zh-CN" altLang="en-US" sz="2400">
                <a:solidFill>
                  <a:srgbClr val="0C45E4"/>
                </a:solidFill>
                <a:sym typeface="+mn-ea"/>
              </a:rPr>
              <a:t>WG </a:t>
            </a:r>
            <a:endParaRPr lang="zh-CN" altLang="en-US" sz="2400">
              <a:solidFill>
                <a:srgbClr val="0C45E4"/>
              </a:solidFill>
            </a:endParaRPr>
          </a:p>
          <a:p>
            <a:pPr marL="360045" indent="342265" latinLnBrk="0">
              <a:spcBef>
                <a:spcPts val="0"/>
              </a:spcBef>
              <a:buClr>
                <a:srgbClr val="006600"/>
              </a:buClr>
              <a:buSzPct val="50000"/>
              <a:buFont typeface="Wingdings" panose="05000000000000000000" charset="0"/>
              <a:buChar char="n"/>
            </a:pPr>
            <a:r>
              <a:rPr lang="en-US" altLang="zh-CN" sz="2000" b="1">
                <a:sym typeface="+mn-ea"/>
              </a:rPr>
              <a:t>Lin Tian</a:t>
            </a:r>
            <a:endParaRPr lang="zh-CN" altLang="en-US" sz="2000"/>
          </a:p>
          <a:p>
            <a:r>
              <a:rPr lang="zh-CN" altLang="en-US" sz="2400">
                <a:solidFill>
                  <a:srgbClr val="0C45E4"/>
                </a:solidFill>
                <a:sym typeface="+mn-ea"/>
              </a:rPr>
              <a:t>P</a:t>
            </a:r>
            <a:r>
              <a:rPr lang="en-US" altLang="zh-CN" sz="2400">
                <a:solidFill>
                  <a:srgbClr val="0C45E4"/>
                </a:solidFill>
                <a:sym typeface="+mn-ea"/>
              </a:rPr>
              <a:t>O</a:t>
            </a:r>
            <a:r>
              <a:rPr lang="zh-CN" altLang="en-US" sz="2400">
                <a:solidFill>
                  <a:srgbClr val="0C45E4"/>
                </a:solidFill>
                <a:sym typeface="+mn-ea"/>
              </a:rPr>
              <a:t>C for Operational Matters</a:t>
            </a:r>
            <a:endParaRPr lang="zh-CN" altLang="en-US" sz="2400">
              <a:solidFill>
                <a:srgbClr val="0C45E4"/>
              </a:solidFill>
            </a:endParaRPr>
          </a:p>
          <a:p>
            <a:pPr marL="360045" indent="342265" latinLnBrk="0">
              <a:spcBef>
                <a:spcPts val="0"/>
              </a:spcBef>
              <a:buClr>
                <a:srgbClr val="006600"/>
              </a:buClr>
              <a:buSzPct val="50000"/>
              <a:buFont typeface="Wingdings" panose="05000000000000000000" charset="0"/>
              <a:buChar char="n"/>
            </a:pPr>
            <a:r>
              <a:rPr lang="en-US" altLang="zh-CN" sz="2000"/>
              <a:t>Chengli Qi</a:t>
            </a:r>
            <a:r>
              <a:rPr lang="zh-CN" altLang="en-US" sz="2000"/>
              <a:t> </a:t>
            </a:r>
            <a:endParaRPr lang="zh-CN" altLang="en-US" sz="2000"/>
          </a:p>
          <a:p>
            <a:pPr marL="360045" indent="342265" latinLnBrk="0">
              <a:spcBef>
                <a:spcPts val="0"/>
              </a:spcBef>
              <a:buClr>
                <a:srgbClr val="006600"/>
              </a:buClr>
              <a:buSzPct val="50000"/>
              <a:buFont typeface="Wingdings" panose="05000000000000000000" charset="0"/>
              <a:buChar char="n"/>
            </a:pPr>
            <a:endParaRPr lang="zh-CN" altLang="en-US" sz="2000"/>
          </a:p>
        </p:txBody>
      </p:sp>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bwMode="auto">
          <a:xfrm>
            <a:off x="2497974" y="1228633"/>
            <a:ext cx="7949681" cy="732367"/>
          </a:xfrm>
          <a:noFill/>
          <a:ln>
            <a:miter lim="800000"/>
          </a:ln>
        </p:spPr>
        <p:txBody>
          <a:bodyPr vert="horz" wrap="square" lIns="121920" tIns="60960" rIns="121920" bIns="60960" numCol="1" anchor="t" anchorCtr="0" compatLnSpc="1"/>
          <a:lstStyle/>
          <a:p>
            <a:pPr eaLnBrk="1" hangingPunct="1"/>
            <a:r>
              <a:rPr lang="en-GB" sz="4265" dirty="0">
                <a:solidFill>
                  <a:schemeClr val="tx1"/>
                </a:solidFill>
              </a:rPr>
              <a:t>Thank you for your attention</a:t>
            </a:r>
            <a:endParaRPr lang="en-GB" sz="4265" dirty="0">
              <a:solidFill>
                <a:schemeClr val="tx1"/>
              </a:solidFill>
            </a:endParaRPr>
          </a:p>
        </p:txBody>
      </p:sp>
      <p:sp>
        <p:nvSpPr>
          <p:cNvPr id="12292" name="Rectangle 6"/>
          <p:cNvSpPr>
            <a:spLocks noGrp="1" noChangeArrowheads="1"/>
          </p:cNvSpPr>
          <p:nvPr>
            <p:ph type="body" idx="1"/>
          </p:nvPr>
        </p:nvSpPr>
        <p:spPr>
          <a:xfrm>
            <a:off x="1507490" y="2513965"/>
            <a:ext cx="9930765" cy="1703705"/>
          </a:xfrm>
        </p:spPr>
        <p:txBody>
          <a:bodyPr/>
          <a:lstStyle/>
          <a:p>
            <a:pPr algn="ctr" eaLnBrk="1" hangingPunct="1">
              <a:buNone/>
            </a:pPr>
            <a:endParaRPr lang="en-GB" sz="2400" b="1" dirty="0">
              <a:solidFill>
                <a:schemeClr val="accent2"/>
              </a:solidFill>
              <a:hlinkClick r:id="rId1"/>
            </a:endParaRPr>
          </a:p>
          <a:p>
            <a:pPr algn="ctr" eaLnBrk="1" hangingPunct="1">
              <a:buNone/>
            </a:pPr>
            <a:r>
              <a:rPr lang="en-US" altLang="en-GB" sz="2400" b="1" dirty="0" smtClean="0">
                <a:solidFill>
                  <a:srgbClr val="FF3300"/>
                </a:solidFill>
                <a:sym typeface="+mn-ea"/>
              </a:rPr>
              <a:t>C</a:t>
            </a:r>
            <a:r>
              <a:rPr lang="en-GB" sz="2400" b="1" dirty="0" smtClean="0">
                <a:solidFill>
                  <a:srgbClr val="FF3300"/>
                </a:solidFill>
                <a:sym typeface="+mn-ea"/>
              </a:rPr>
              <a:t>MA/</a:t>
            </a:r>
            <a:r>
              <a:rPr lang="en-US" altLang="en-GB" sz="2400" b="1" dirty="0" smtClean="0">
                <a:solidFill>
                  <a:srgbClr val="FF3300"/>
                </a:solidFill>
                <a:sym typeface="+mn-ea"/>
              </a:rPr>
              <a:t>N</a:t>
            </a:r>
            <a:r>
              <a:rPr lang="en-GB" sz="2400" b="1" dirty="0" smtClean="0">
                <a:solidFill>
                  <a:srgbClr val="FF3300"/>
                </a:solidFill>
                <a:sym typeface="+mn-ea"/>
              </a:rPr>
              <a:t>SMC Calibration portal</a:t>
            </a:r>
            <a:endParaRPr lang="en-GB" sz="2400" b="1" dirty="0">
              <a:solidFill>
                <a:srgbClr val="FF3300"/>
              </a:solidFill>
            </a:endParaRPr>
          </a:p>
          <a:p>
            <a:pPr algn="ctr" eaLnBrk="1" hangingPunct="1">
              <a:buNone/>
            </a:pPr>
            <a:r>
              <a:rPr lang="en-GB" sz="2400" b="1" dirty="0">
                <a:solidFill>
                  <a:schemeClr val="accent1">
                    <a:lumMod val="50000"/>
                  </a:schemeClr>
                </a:solidFill>
              </a:rPr>
              <a:t>http://gsics.nsmc.org.cn/portal/en/fycv/index.html</a:t>
            </a:r>
            <a:endParaRPr lang="en-GB" sz="2400" b="1" dirty="0">
              <a:solidFill>
                <a:schemeClr val="accent1">
                  <a:lumMod val="50000"/>
                </a:schemeClr>
              </a:solidFill>
            </a:endParaRPr>
          </a:p>
          <a:p>
            <a:pPr algn="ctr" eaLnBrk="1" hangingPunct="1">
              <a:buFont typeface="Wingdings" panose="05000000000000000000" pitchFamily="2" charset="2"/>
              <a:buNone/>
            </a:pPr>
            <a:endParaRPr lang="en-GB" sz="2400" b="1" dirty="0">
              <a:solidFill>
                <a:schemeClr val="accent2"/>
              </a:solidFill>
            </a:endParaRPr>
          </a:p>
          <a:p>
            <a:pPr algn="ctr" eaLnBrk="1" hangingPunct="1">
              <a:buFont typeface="Wingdings" panose="05000000000000000000" pitchFamily="2" charset="2"/>
              <a:buNone/>
            </a:pPr>
            <a:endParaRPr lang="en-GB" sz="2400" b="1" dirty="0">
              <a:solidFill>
                <a:schemeClr val="accent2"/>
              </a:solidFill>
            </a:endParaRPr>
          </a:p>
        </p:txBody>
      </p:sp>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10258"/>
    </mc:Choice>
    <mc:Fallback>
      <p:transition spd="slow" advTm="1025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Slides Not Presented</a:t>
            </a:r>
            <a:endParaRPr lang="en-US" dirty="0"/>
          </a:p>
        </p:txBody>
      </p:sp>
      <p:sp>
        <p:nvSpPr>
          <p:cNvPr id="3" name="Content Placeholder 2"/>
          <p:cNvSpPr>
            <a:spLocks noGrp="1"/>
          </p:cNvSpPr>
          <p:nvPr>
            <p:ph idx="1"/>
          </p:nvPr>
        </p:nvSpPr>
        <p:spPr>
          <a:xfrm>
            <a:off x="609600" y="914400"/>
            <a:ext cx="10972800" cy="5300663"/>
          </a:xfrm>
        </p:spPr>
        <p:txBody>
          <a:bodyPr/>
          <a:lstStyle/>
          <a:p>
            <a:r>
              <a:rPr lang="en-GB" sz="2800" dirty="0"/>
              <a:t>Agency’s GSICS related research activities</a:t>
            </a:r>
            <a:r>
              <a:rPr lang="en-GB" sz="2400" dirty="0"/>
              <a:t>.</a:t>
            </a:r>
            <a:endParaRPr lang="en-GB" sz="2400" dirty="0"/>
          </a:p>
          <a:p>
            <a:pPr lvl="1"/>
            <a:r>
              <a:rPr lang="en-GB" sz="2000" dirty="0"/>
              <a:t>Present the technical details in the break-out sessions</a:t>
            </a:r>
            <a:endParaRPr lang="en-GB" sz="2000" dirty="0"/>
          </a:p>
          <a:p>
            <a:r>
              <a:rPr lang="en-GB" sz="2800" dirty="0"/>
              <a:t>Agency’s Reprocessing Activities, if any</a:t>
            </a:r>
            <a:endParaRPr lang="en-GB" sz="2800" dirty="0"/>
          </a:p>
          <a:p>
            <a:r>
              <a:rPr lang="en-GB" sz="2800" dirty="0"/>
              <a:t>Introduce/Confirm the Agency’s Personnel Supporting GSICS</a:t>
            </a:r>
            <a:endParaRPr lang="en-GB" sz="2800" dirty="0"/>
          </a:p>
          <a:p>
            <a:pPr lvl="1"/>
            <a:r>
              <a:rPr lang="en-GB" sz="2400" dirty="0"/>
              <a:t>Focal Points of EP members and GCC </a:t>
            </a:r>
            <a:r>
              <a:rPr lang="en-GB" sz="2400" dirty="0" err="1"/>
              <a:t>PoCs</a:t>
            </a:r>
            <a:endParaRPr lang="en-GB" sz="2400" dirty="0"/>
          </a:p>
          <a:p>
            <a:pPr lvl="1"/>
            <a:r>
              <a:rPr lang="en-GB" sz="2400" dirty="0"/>
              <a:t>GRWG members/GDWG members/GPRC </a:t>
            </a:r>
            <a:r>
              <a:rPr lang="en-GB" sz="2400" dirty="0" err="1"/>
              <a:t>PoCs</a:t>
            </a:r>
            <a:endParaRPr lang="en-GB" sz="2400" dirty="0"/>
          </a:p>
          <a:p>
            <a:pPr lvl="1"/>
            <a:r>
              <a:rPr lang="en-GB" sz="2400" dirty="0"/>
              <a:t>Other Key Agency Personal </a:t>
            </a:r>
            <a:endParaRPr lang="en-GB" sz="2400" dirty="0"/>
          </a:p>
          <a:p>
            <a:r>
              <a:rPr lang="en-GB" sz="2800" dirty="0"/>
              <a:t>Agency’s GSICS activities to be discussed in this joint meeting</a:t>
            </a:r>
            <a:endParaRPr lang="en-GB" sz="2800" dirty="0"/>
          </a:p>
          <a:p>
            <a:pPr lvl="1"/>
            <a:r>
              <a:rPr lang="en-US" sz="2400" dirty="0"/>
              <a:t>Agenda items that are especially of interest to your agency</a:t>
            </a:r>
            <a:endParaRPr lang="en-US" sz="2400" dirty="0"/>
          </a:p>
          <a:p>
            <a:pPr lvl="1"/>
            <a:r>
              <a:rPr lang="en-US" sz="2400" dirty="0"/>
              <a:t>Agency’s activities that may be of interest to the GSICS community</a:t>
            </a:r>
            <a:endParaRPr lang="en-US" sz="2400" dirty="0"/>
          </a:p>
        </p:txBody>
      </p:sp>
      <p:sp>
        <p:nvSpPr>
          <p:cNvPr id="5" name="灯片编号占位符 4"/>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1"/>
          <p:cNvSpPr>
            <a:spLocks noGrp="1"/>
          </p:cNvSpPr>
          <p:nvPr>
            <p:ph type="title"/>
          </p:nvPr>
        </p:nvSpPr>
        <p:spPr/>
        <p:txBody>
          <a:bodyPr/>
          <a:p>
            <a:r>
              <a:rPr lang="en-US" dirty="0">
                <a:solidFill>
                  <a:srgbClr val="0000FF"/>
                </a:solidFill>
              </a:rPr>
              <a:t>Activities and Achievements</a:t>
            </a:r>
            <a:endParaRPr lang="en-US" dirty="0">
              <a:solidFill>
                <a:srgbClr val="0000FF"/>
              </a:solidFill>
            </a:endParaRPr>
          </a:p>
        </p:txBody>
      </p:sp>
      <p:sp>
        <p:nvSpPr>
          <p:cNvPr id="6" name="Content Placeholder 2"/>
          <p:cNvSpPr>
            <a:spLocks noGrp="1"/>
          </p:cNvSpPr>
          <p:nvPr>
            <p:ph idx="1"/>
          </p:nvPr>
        </p:nvSpPr>
        <p:spPr/>
        <p:txBody>
          <a:bodyPr/>
          <a:p>
            <a:r>
              <a:rPr lang="en-US" sz="2800" dirty="0">
                <a:sym typeface="+mn-ea"/>
              </a:rPr>
              <a:t>FY-3G Rainfall satellite launched on 16 Apr, 2023, carried precipitation measurement radar(</a:t>
            </a:r>
            <a:r>
              <a:rPr lang="en-US" sz="2800" dirty="0">
                <a:solidFill>
                  <a:srgbClr val="FF0000"/>
                </a:solidFill>
                <a:sym typeface="+mn-ea"/>
              </a:rPr>
              <a:t>PMR</a:t>
            </a:r>
            <a:r>
              <a:rPr lang="en-US" sz="2800" dirty="0">
                <a:sym typeface="+mn-ea"/>
              </a:rPr>
              <a:t>), High Accuracy On-board Calibrator (</a:t>
            </a:r>
            <a:r>
              <a:rPr lang="en-US" sz="2800" dirty="0">
                <a:solidFill>
                  <a:srgbClr val="FF0000"/>
                </a:solidFill>
                <a:sym typeface="+mn-ea"/>
              </a:rPr>
              <a:t>HAOC</a:t>
            </a:r>
            <a:r>
              <a:rPr lang="en-US" sz="2800" dirty="0">
                <a:sym typeface="+mn-ea"/>
              </a:rPr>
              <a:t>), short-wave infrared Polarized Multi-Angle Imager (</a:t>
            </a:r>
            <a:r>
              <a:rPr lang="en-US" sz="2800" dirty="0">
                <a:solidFill>
                  <a:srgbClr val="FF0000"/>
                </a:solidFill>
                <a:sym typeface="+mn-ea"/>
              </a:rPr>
              <a:t>PMAI</a:t>
            </a:r>
            <a:r>
              <a:rPr lang="en-US" sz="2800" dirty="0">
                <a:sym typeface="+mn-ea"/>
              </a:rPr>
              <a:t>), MERSI-RM, MWRI-RM, GNOS, in pre-operational status. FY-3G p</a:t>
            </a:r>
            <a:r>
              <a:rPr lang="en-US" altLang="en-GB" sz="2800" dirty="0">
                <a:sym typeface="+mn-ea"/>
              </a:rPr>
              <a:t>erformance</a:t>
            </a:r>
            <a:r>
              <a:rPr lang="en-GB" sz="2800" dirty="0">
                <a:sym typeface="+mn-ea"/>
              </a:rPr>
              <a:t> </a:t>
            </a:r>
            <a:r>
              <a:rPr lang="en-US" sz="2800" dirty="0">
                <a:sym typeface="+mn-ea"/>
              </a:rPr>
              <a:t>see Jian Shang’s</a:t>
            </a:r>
            <a:r>
              <a:rPr lang="en-US" altLang="en-GB" sz="2800" dirty="0">
                <a:sym typeface="+mn-ea"/>
              </a:rPr>
              <a:t> talk in mini conference</a:t>
            </a:r>
            <a:r>
              <a:rPr lang="en-US" sz="2800" dirty="0">
                <a:sym typeface="+mn-ea"/>
              </a:rPr>
              <a:t>.</a:t>
            </a:r>
            <a:endParaRPr lang="en-US" sz="2800" dirty="0"/>
          </a:p>
          <a:p>
            <a:r>
              <a:rPr lang="en-US" sz="2800" dirty="0">
                <a:highlight>
                  <a:srgbClr val="000000">
                    <a:alpha val="0"/>
                  </a:srgbClr>
                </a:highlight>
                <a:sym typeface="+mn-ea"/>
              </a:rPr>
              <a:t>FY-3F AM mission launched on 3 Aug, 2023, carried 2 new payloads: Ozone Monitoring Suite(OMS-Nadir&amp;OMS-Limb), the post-launch test is ongoing, Qian Wang will give intruduction in UVN subgroup</a:t>
            </a:r>
            <a:r>
              <a:rPr lang="en-US" sz="2800" dirty="0">
                <a:highlight>
                  <a:srgbClr val="000000">
                    <a:alpha val="0"/>
                  </a:srgbClr>
                </a:highlight>
              </a:rPr>
              <a:t>.</a:t>
            </a:r>
            <a:endParaRPr lang="en-US" sz="2800" dirty="0">
              <a:highlight>
                <a:srgbClr val="000000">
                  <a:alpha val="0"/>
                </a:srgbClr>
              </a:highlight>
            </a:endParaRPr>
          </a:p>
          <a:p>
            <a:r>
              <a:rPr lang="en-US" sz="2800" dirty="0"/>
              <a:t>Instrument performance and product quality of CMA’s operational and new launched satellite instruments are </a:t>
            </a:r>
            <a:r>
              <a:rPr lang="en-US" sz="2800" dirty="0">
                <a:sym typeface="+mn-ea"/>
              </a:rPr>
              <a:t>m</a:t>
            </a:r>
            <a:r>
              <a:rPr lang="en-US" sz="2800" dirty="0">
                <a:sym typeface="+mn-ea"/>
              </a:rPr>
              <a:t>onitored in near real time </a:t>
            </a:r>
            <a:r>
              <a:rPr lang="en-US" sz="2800" dirty="0"/>
              <a:t>.</a:t>
            </a:r>
            <a:endParaRPr lang="en-US" sz="2800" dirty="0"/>
          </a:p>
          <a:p>
            <a:r>
              <a:rPr lang="en-US" sz="2800" dirty="0"/>
              <a:t>Edited 4th </a:t>
            </a:r>
            <a:r>
              <a:rPr lang="en-US" sz="2800" dirty="0">
                <a:sym typeface="+mn-ea"/>
              </a:rPr>
              <a:t>GSICS </a:t>
            </a:r>
            <a:r>
              <a:rPr lang="en-US" sz="2800" dirty="0"/>
              <a:t>quarterly of 2023 .</a:t>
            </a:r>
            <a:endParaRPr lang="en-US" sz="2800" dirty="0"/>
          </a:p>
        </p:txBody>
      </p:sp>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1"/>
          <p:cNvSpPr>
            <a:spLocks noGrp="1"/>
          </p:cNvSpPr>
          <p:nvPr>
            <p:ph type="title"/>
          </p:nvPr>
        </p:nvSpPr>
        <p:spPr>
          <a:xfrm>
            <a:off x="2160905" y="239308"/>
            <a:ext cx="7772400" cy="667472"/>
          </a:xfrm>
        </p:spPr>
        <p:txBody>
          <a:bodyPr/>
          <a:p>
            <a:r>
              <a:rPr lang="en-US" dirty="0">
                <a:solidFill>
                  <a:srgbClr val="0000FF"/>
                </a:solidFill>
              </a:rPr>
              <a:t>Actions</a:t>
            </a:r>
            <a:endParaRPr lang="en-US" dirty="0">
              <a:solidFill>
                <a:srgbClr val="0000FF"/>
              </a:solidFill>
            </a:endParaRPr>
          </a:p>
        </p:txBody>
      </p:sp>
      <p:graphicFrame>
        <p:nvGraphicFramePr>
          <p:cNvPr id="6" name="Content Placeholder 4"/>
          <p:cNvGraphicFramePr>
            <a:graphicFrameLocks noGrp="1"/>
          </p:cNvGraphicFramePr>
          <p:nvPr>
            <p:ph idx="1"/>
            <p:custDataLst>
              <p:tags r:id="rId1"/>
            </p:custDataLst>
          </p:nvPr>
        </p:nvGraphicFramePr>
        <p:xfrm>
          <a:off x="381000" y="1250315"/>
          <a:ext cx="10986770" cy="2686050"/>
        </p:xfrm>
        <a:graphic>
          <a:graphicData uri="http://schemas.openxmlformats.org/drawingml/2006/table">
            <a:tbl>
              <a:tblPr firstRow="1" bandRow="1">
                <a:tableStyleId>{21E4AEA4-8DFA-4A89-87EB-49C32662AFE0}</a:tableStyleId>
              </a:tblPr>
              <a:tblGrid>
                <a:gridCol w="952500"/>
                <a:gridCol w="3457575"/>
                <a:gridCol w="1602105"/>
                <a:gridCol w="1266190"/>
                <a:gridCol w="1294765"/>
                <a:gridCol w="1406525"/>
                <a:gridCol w="1007110"/>
              </a:tblGrid>
              <a:tr h="521335">
                <a:tc>
                  <a:txBody>
                    <a:bodyPr/>
                    <a:p>
                      <a:pPr algn="ctr" fontAlgn="b"/>
                      <a:r>
                        <a:rPr lang="en-US" sz="1400" b="1" i="0" u="none" strike="noStrike" dirty="0">
                          <a:solidFill>
                            <a:schemeClr val="bg1"/>
                          </a:solidFill>
                          <a:effectLst/>
                          <a:latin typeface="Arial" panose="020B0604020202020204" pitchFamily="34" charset="0"/>
                        </a:rPr>
                        <a:t>Action Id</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Summary</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Lead</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Due</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Completed</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Notes</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Status</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r>
              <a:tr h="608965">
                <a:tc rowSpan="3">
                  <a:txBody>
                    <a:bodyPr/>
                    <a:p>
                      <a:pPr algn="ctr" fontAlgn="t"/>
                      <a:r>
                        <a:rPr lang="en-US" sz="1400" dirty="0">
                          <a:solidFill>
                            <a:srgbClr val="000000"/>
                          </a:solidFill>
                          <a:effectLst/>
                          <a:latin typeface="Arial" panose="020B0604020202020204" pitchFamily="34" charset="0"/>
                          <a:sym typeface="+mn-ea"/>
                        </a:rPr>
                        <a:t>A.GIR.20230301.2</a:t>
                      </a:r>
                      <a:endParaRPr lang="en-US" sz="1400" b="0" i="0" u="none" strike="noStrike" dirty="0">
                        <a:solidFill>
                          <a:srgbClr val="000000"/>
                        </a:solidFill>
                        <a:effectLst/>
                        <a:latin typeface="Arial" panose="020B0604020202020204" pitchFamily="34" charset="0"/>
                      </a:endParaRPr>
                    </a:p>
                    <a:p>
                      <a:pPr algn="ctr" fontAlgn="t"/>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dirty="0">
                          <a:solidFill>
                            <a:srgbClr val="000000"/>
                          </a:solidFill>
                          <a:effectLst/>
                          <a:latin typeface="Arial" panose="020B0604020202020204" pitchFamily="34" charset="0"/>
                          <a:sym typeface="+mn-ea"/>
                        </a:rPr>
                        <a:t>investigate 1) diurnal variations</a:t>
                      </a:r>
                      <a:endParaRPr lang="en-US" sz="1400" b="0" i="0" u="none" strike="noStrike" dirty="0">
                        <a:solidFill>
                          <a:srgbClr val="000000"/>
                        </a:solidFill>
                        <a:effectLst/>
                        <a:latin typeface="Arial" panose="020B0604020202020204" pitchFamily="34" charset="0"/>
                      </a:endParaRPr>
                    </a:p>
                    <a:p>
                      <a:pPr algn="ctr" fontAlgn="t"/>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Chengli Qi</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3/1/2024</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3/1/2024</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 See Xingwei’s talk in IRWG meeting</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To be closed</a:t>
                      </a:r>
                      <a:endParaRPr lang="en-US" sz="1400" b="0" i="0" u="none" strike="noStrike" dirty="0">
                        <a:solidFill>
                          <a:srgbClr val="000000"/>
                        </a:solidFill>
                        <a:effectLst/>
                        <a:latin typeface="Arial" panose="020B0604020202020204" pitchFamily="34" charset="0"/>
                      </a:endParaRPr>
                    </a:p>
                  </a:txBody>
                  <a:tcPr marL="6350" marR="6350" marT="6350" marB="0" anchor="ctr"/>
                </a:tc>
              </a:tr>
              <a:tr h="909320">
                <a:tc vMerge="1">
                  <a:tcPr marL="6350" marR="6350" marT="6350" marB="0" anchor="ctr"/>
                </a:tc>
                <a:tc>
                  <a:txBody>
                    <a:bodyPr/>
                    <a:p>
                      <a:pPr algn="ctr" fontAlgn="b"/>
                      <a:r>
                        <a:rPr lang="en-US" sz="1400" dirty="0">
                          <a:solidFill>
                            <a:srgbClr val="000000"/>
                          </a:solidFill>
                          <a:effectLst/>
                          <a:latin typeface="Arial" panose="020B0604020202020204" pitchFamily="34" charset="0"/>
                          <a:sym typeface="+mn-ea"/>
                        </a:rPr>
                        <a:t>2) GEO and LEO hyperspectral sounder comparison</a:t>
                      </a:r>
                      <a:endParaRPr lang="en-US" sz="1400" b="0" i="0" u="none" strike="noStrike" dirty="0">
                        <a:solidFill>
                          <a:srgbClr val="000000"/>
                        </a:solidFill>
                        <a:effectLst/>
                        <a:latin typeface="Arial" panose="020B0604020202020204" pitchFamily="34" charset="0"/>
                        <a:sym typeface="+mn-ea"/>
                      </a:endParaRPr>
                    </a:p>
                  </a:txBody>
                  <a:tcPr marL="6350" marR="6350" marT="6350" marB="0" anchor="ctr"/>
                </a:tc>
                <a:tc>
                  <a:txBody>
                    <a:bodyPr/>
                    <a:p>
                      <a:pPr algn="ctr" fontAlgn="b"/>
                      <a:r>
                        <a:rPr lang="en-US" sz="1400" dirty="0">
                          <a:solidFill>
                            <a:srgbClr val="000000"/>
                          </a:solidFill>
                          <a:effectLst/>
                          <a:latin typeface="Arial" panose="020B0604020202020204" pitchFamily="34" charset="0"/>
                          <a:sym typeface="+mn-ea"/>
                        </a:rPr>
                        <a:t>Chengli Qi</a:t>
                      </a:r>
                      <a:endParaRPr lang="en-US" sz="1400" b="0" i="0" u="none" strike="noStrike" dirty="0">
                        <a:solidFill>
                          <a:srgbClr val="000000"/>
                        </a:solidFill>
                        <a:effectLst/>
                        <a:latin typeface="Arial" panose="020B0604020202020204" pitchFamily="34" charset="0"/>
                      </a:endParaRPr>
                    </a:p>
                    <a:p>
                      <a:pPr algn="ctr" fontAlgn="b"/>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dirty="0">
                          <a:solidFill>
                            <a:srgbClr val="000000"/>
                          </a:solidFill>
                          <a:effectLst/>
                          <a:latin typeface="Arial" panose="020B0604020202020204" pitchFamily="34" charset="0"/>
                          <a:sym typeface="+mn-ea"/>
                        </a:rPr>
                        <a:t>3/1/2024</a:t>
                      </a:r>
                      <a:endParaRPr lang="en-US" sz="1400" b="0" i="0" u="none" strike="noStrike" dirty="0">
                        <a:solidFill>
                          <a:srgbClr val="000000"/>
                        </a:solidFill>
                        <a:effectLst/>
                        <a:latin typeface="Arial" panose="020B0604020202020204" pitchFamily="34" charset="0"/>
                      </a:endParaRPr>
                    </a:p>
                    <a:p>
                      <a:pPr algn="ctr" fontAlgn="t"/>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Ongoing</a:t>
                      </a:r>
                      <a:endParaRPr lang="en-US" sz="1400" b="0" i="0" u="none" strike="noStrike" dirty="0">
                        <a:solidFill>
                          <a:srgbClr val="000000"/>
                        </a:solidFill>
                        <a:effectLst/>
                        <a:latin typeface="Arial" panose="020B0604020202020204" pitchFamily="34" charset="0"/>
                      </a:endParaRPr>
                    </a:p>
                  </a:txBody>
                  <a:tcPr marL="6350" marR="6350" marT="6350" marB="0" anchor="ctr"/>
                </a:tc>
              </a:tr>
              <a:tr h="608965">
                <a:tc vMerge="1">
                  <a:tcPr marL="6350" marR="6350" marT="6350" marB="0" anchor="ctr"/>
                </a:tc>
                <a:tc>
                  <a:txBody>
                    <a:bodyPr/>
                    <a:p>
                      <a:pPr algn="ctr" fontAlgn="b"/>
                      <a:r>
                        <a:rPr lang="en-US" sz="1400" dirty="0">
                          <a:solidFill>
                            <a:srgbClr val="000000"/>
                          </a:solidFill>
                          <a:effectLst/>
                          <a:latin typeface="Arial" panose="020B0604020202020204" pitchFamily="34" charset="0"/>
                          <a:sym typeface="+mn-ea"/>
                        </a:rPr>
                        <a:t>3) GSICS correction </a:t>
                      </a:r>
                      <a:endParaRPr lang="en-US" sz="1400" b="0" i="0" u="none" strike="noStrike" dirty="0">
                        <a:solidFill>
                          <a:srgbClr val="000000"/>
                        </a:solidFill>
                        <a:effectLst/>
                        <a:highlight>
                          <a:srgbClr val="FFFF00"/>
                        </a:highlight>
                        <a:latin typeface="Arial" panose="020B0604020202020204" pitchFamily="34" charset="0"/>
                      </a:endParaRPr>
                    </a:p>
                  </a:txBody>
                  <a:tcPr marL="6350" marR="6350" marT="6350" marB="0" anchor="ctr"/>
                </a:tc>
                <a:tc>
                  <a:txBody>
                    <a:bodyPr/>
                    <a:p>
                      <a:pPr algn="ctr" fontAlgn="b"/>
                      <a:r>
                        <a:rPr lang="en-US" sz="1400" dirty="0">
                          <a:solidFill>
                            <a:srgbClr val="000000"/>
                          </a:solidFill>
                          <a:effectLst/>
                          <a:latin typeface="Arial" panose="020B0604020202020204" pitchFamily="34" charset="0"/>
                          <a:sym typeface="+mn-ea"/>
                        </a:rPr>
                        <a:t>Chengli Qi</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dirty="0">
                          <a:solidFill>
                            <a:srgbClr val="000000"/>
                          </a:solidFill>
                          <a:effectLst/>
                          <a:latin typeface="Arial" panose="020B0604020202020204" pitchFamily="34" charset="0"/>
                          <a:sym typeface="+mn-ea"/>
                        </a:rPr>
                        <a:t>3/1/2024</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b"/>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b"/>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b"/>
                      <a:r>
                        <a:rPr lang="en-US" sz="1400" b="0" i="0" u="none" strike="noStrike" dirty="0">
                          <a:solidFill>
                            <a:srgbClr val="000000"/>
                          </a:solidFill>
                          <a:effectLst/>
                          <a:latin typeface="Arial" panose="020B0604020202020204" pitchFamily="34" charset="0"/>
                        </a:rPr>
                        <a:t>Open</a:t>
                      </a:r>
                      <a:endParaRPr lang="en-US" sz="1400" b="0" i="0" u="none" strike="noStrike" dirty="0">
                        <a:solidFill>
                          <a:srgbClr val="000000"/>
                        </a:solidFill>
                        <a:effectLst/>
                        <a:latin typeface="Arial" panose="020B0604020202020204" pitchFamily="34" charset="0"/>
                      </a:endParaRPr>
                    </a:p>
                  </a:txBody>
                  <a:tcPr marL="6350" marR="6350" marT="6350" marB="0" anchor="ctr"/>
                </a:tc>
              </a:tr>
            </a:tbl>
          </a:graphicData>
        </a:graphic>
      </p:graphicFrame>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1"/>
          <p:cNvSpPr>
            <a:spLocks noGrp="1"/>
          </p:cNvSpPr>
          <p:nvPr>
            <p:custDataLst>
              <p:tags r:id="rId1"/>
            </p:custDataLst>
          </p:nvPr>
        </p:nvSpPr>
        <p:spPr>
          <a:xfrm>
            <a:off x="2429510" y="320675"/>
            <a:ext cx="8810625" cy="758190"/>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lvl="0" algn="l"/>
            <a:r>
              <a:rPr lang="en-US" sz="4000" kern="0" dirty="0">
                <a:solidFill>
                  <a:srgbClr val="0000FF"/>
                </a:solidFill>
                <a:latin typeface="Times New Roman" panose="02020603050405020304" pitchFamily="18" charset="0"/>
                <a:cs typeface="Times New Roman" panose="02020603050405020304" pitchFamily="18" charset="0"/>
              </a:rPr>
              <a:t>Agency’s support to GDWG Activites</a:t>
            </a:r>
            <a:endParaRPr lang="en-US" sz="2400" dirty="0" err="1" smtClean="0">
              <a:solidFill>
                <a:srgbClr val="FF0000"/>
              </a:solidFill>
            </a:endParaRPr>
          </a:p>
        </p:txBody>
      </p:sp>
      <p:sp>
        <p:nvSpPr>
          <p:cNvPr id="4" name="Content Placeholder 2"/>
          <p:cNvSpPr>
            <a:spLocks noGrp="1"/>
          </p:cNvSpPr>
          <p:nvPr>
            <p:custDataLst>
              <p:tags r:id="rId2"/>
            </p:custDataLst>
          </p:nvPr>
        </p:nvSpPr>
        <p:spPr>
          <a:xfrm>
            <a:off x="405765" y="1383665"/>
            <a:ext cx="5334635" cy="3975100"/>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rgbClr val="FF0000"/>
              </a:buClr>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6600"/>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0"/>
            <a:r>
              <a:rPr lang="en-US" sz="2000" dirty="0"/>
              <a:t>Keep CMA GPRC Website Content updating: </a:t>
            </a:r>
            <a:endParaRPr lang="en-US" sz="2000" dirty="0"/>
          </a:p>
          <a:p>
            <a:pPr lvl="1"/>
            <a:r>
              <a:rPr lang="en-US" sz="1600" dirty="0"/>
              <a:t>Add GSICS releated meeting info.</a:t>
            </a:r>
            <a:endParaRPr lang="en-US" sz="1600" dirty="0"/>
          </a:p>
          <a:p>
            <a:pPr lvl="1"/>
            <a:r>
              <a:rPr lang="en-US" sz="1600" dirty="0"/>
              <a:t>Update FY-4A&amp;4B AGRI calibration monitoring results. </a:t>
            </a:r>
            <a:endParaRPr lang="en-US" sz="1600" dirty="0"/>
          </a:p>
          <a:p>
            <a:pPr lvl="1"/>
            <a:r>
              <a:rPr lang="en-US" sz="1600" dirty="0" err="1"/>
              <a:t>Add FY</a:t>
            </a:r>
            <a:r>
              <a:rPr lang="en-US" sz="1600" dirty="0"/>
              <a:t> Satellites Instrument Operation Status, software update, instrument status long-term monitoring results.   </a:t>
            </a:r>
            <a:endParaRPr lang="en-US" sz="1600" dirty="0"/>
          </a:p>
          <a:p>
            <a:pPr lvl="0"/>
            <a:r>
              <a:rPr lang="en-US" altLang="en-GB" sz="2000" dirty="0"/>
              <a:t>Data support</a:t>
            </a:r>
            <a:r>
              <a:rPr lang="en-GB" sz="2000" dirty="0" smtClean="0"/>
              <a:t>:</a:t>
            </a:r>
            <a:endParaRPr lang="en-GB" sz="2000" dirty="0" smtClean="0"/>
          </a:p>
          <a:p>
            <a:pPr lvl="1"/>
            <a:r>
              <a:rPr lang="en-US" altLang="en-GB" sz="1600" dirty="0" smtClean="0"/>
              <a:t>Share Fengyun satellite reprocessing dataset for GSICS </a:t>
            </a:r>
            <a:endParaRPr lang="en-GB" altLang="zh-CN" sz="1600" dirty="0" smtClean="0"/>
          </a:p>
          <a:p>
            <a:pPr lvl="1"/>
            <a:r>
              <a:rPr lang="en-US" altLang="en-GB" sz="1600" dirty="0"/>
              <a:t>Recover IASI data acquisition from EUMETSAT THREAD website </a:t>
            </a:r>
            <a:endParaRPr lang="en-GB" sz="1600" dirty="0"/>
          </a:p>
          <a:p>
            <a:pPr marL="0" lvl="0" indent="0">
              <a:buNone/>
            </a:pPr>
            <a:endParaRPr lang="en-GB" sz="2000" dirty="0"/>
          </a:p>
          <a:p>
            <a:pPr marL="0" indent="0">
              <a:buNone/>
            </a:pPr>
            <a:endParaRPr lang="en-GB" sz="2000" dirty="0"/>
          </a:p>
        </p:txBody>
      </p:sp>
      <p:pic>
        <p:nvPicPr>
          <p:cNvPr id="13" name="图片 12"/>
          <p:cNvPicPr>
            <a:picLocks noChangeAspect="1"/>
          </p:cNvPicPr>
          <p:nvPr/>
        </p:nvPicPr>
        <p:blipFill>
          <a:blip r:embed="rId3"/>
          <a:srcRect l="7624" t="7571" r="9805" b="5759"/>
          <a:stretch>
            <a:fillRect/>
          </a:stretch>
        </p:blipFill>
        <p:spPr>
          <a:xfrm>
            <a:off x="6028055" y="1531620"/>
            <a:ext cx="5724525" cy="3378835"/>
          </a:xfrm>
          <a:prstGeom prst="rect">
            <a:avLst/>
          </a:prstGeom>
        </p:spPr>
      </p:pic>
      <p:sp>
        <p:nvSpPr>
          <p:cNvPr id="6" name="文本框 5"/>
          <p:cNvSpPr txBox="1"/>
          <p:nvPr/>
        </p:nvSpPr>
        <p:spPr>
          <a:xfrm>
            <a:off x="1690370" y="5566410"/>
            <a:ext cx="8131810" cy="460375"/>
          </a:xfrm>
          <a:prstGeom prst="rect">
            <a:avLst/>
          </a:prstGeom>
          <a:noFill/>
        </p:spPr>
        <p:txBody>
          <a:bodyPr wrap="square" rtlCol="0" anchor="t">
            <a:spAutoFit/>
          </a:bodyPr>
          <a:p>
            <a:pPr algn="ctr"/>
            <a:r>
              <a:rPr lang="en-GB" sz="2400" b="1" dirty="0">
                <a:solidFill>
                  <a:srgbClr val="0070C0"/>
                </a:solidFill>
                <a:latin typeface="Times New Roman" panose="02020603050405020304" pitchFamily="18" charset="0"/>
                <a:cs typeface="Times New Roman" panose="02020603050405020304" pitchFamily="18" charset="0"/>
                <a:sym typeface="+mn-ea"/>
              </a:rPr>
              <a:t>http://gsics.nsmc.org.cn/portal/en/fycv/index.html</a:t>
            </a:r>
            <a:endParaRPr lang="en-GB" altLang="en-US" sz="2400" b="1" dirty="0">
              <a:solidFill>
                <a:srgbClr val="0070C0"/>
              </a:solidFill>
              <a:latin typeface="Times New Roman" panose="02020603050405020304" pitchFamily="18" charset="0"/>
              <a:cs typeface="Times New Roman" panose="02020603050405020304" pitchFamily="18" charset="0"/>
              <a:sym typeface="+mn-ea"/>
            </a:endParaRPr>
          </a:p>
        </p:txBody>
      </p:sp>
      <p:sp>
        <p:nvSpPr>
          <p:cNvPr id="8" name="灯片编号占位符 7"/>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78485" y="5558155"/>
            <a:ext cx="4547235" cy="337185"/>
          </a:xfrm>
          <a:prstGeom prst="rect">
            <a:avLst/>
          </a:prstGeom>
          <a:solidFill>
            <a:srgbClr val="D4FDFC"/>
          </a:solidFill>
        </p:spPr>
        <p:txBody>
          <a:bodyPr wrap="square" rtlCol="0" anchor="t">
            <a:spAutoFit/>
          </a:bodyPr>
          <a:p>
            <a:r>
              <a:rPr lang="en-US" sz="1600" dirty="0">
                <a:sym typeface="+mn-ea"/>
              </a:rPr>
              <a:t>FY-4A&amp;4B AGRI calibration monitoring results</a:t>
            </a:r>
            <a:endParaRPr lang="en-US" altLang="en-US" sz="1600" dirty="0">
              <a:sym typeface="+mn-ea"/>
            </a:endParaRPr>
          </a:p>
        </p:txBody>
      </p:sp>
      <p:pic>
        <p:nvPicPr>
          <p:cNvPr id="3" name="图片 2"/>
          <p:cNvPicPr>
            <a:picLocks noChangeAspect="1"/>
          </p:cNvPicPr>
          <p:nvPr/>
        </p:nvPicPr>
        <p:blipFill>
          <a:blip r:embed="rId1"/>
          <a:srcRect l="9420" t="3341" r="10957" b="5481"/>
          <a:stretch>
            <a:fillRect/>
          </a:stretch>
        </p:blipFill>
        <p:spPr>
          <a:xfrm>
            <a:off x="5805170" y="1577340"/>
            <a:ext cx="5937885" cy="3825240"/>
          </a:xfrm>
          <a:prstGeom prst="rect">
            <a:avLst/>
          </a:prstGeom>
        </p:spPr>
      </p:pic>
      <p:sp>
        <p:nvSpPr>
          <p:cNvPr id="4" name="文本框 3"/>
          <p:cNvSpPr txBox="1"/>
          <p:nvPr/>
        </p:nvSpPr>
        <p:spPr>
          <a:xfrm>
            <a:off x="5723255" y="5558155"/>
            <a:ext cx="4547235" cy="337185"/>
          </a:xfrm>
          <a:prstGeom prst="rect">
            <a:avLst/>
          </a:prstGeom>
          <a:solidFill>
            <a:srgbClr val="D4FDFC"/>
          </a:solidFill>
        </p:spPr>
        <p:txBody>
          <a:bodyPr wrap="square" rtlCol="0" anchor="t">
            <a:spAutoFit/>
          </a:bodyPr>
          <a:p>
            <a:pPr algn="ctr"/>
            <a:r>
              <a:rPr lang="en-US" sz="1600" dirty="0">
                <a:sym typeface="+mn-ea"/>
              </a:rPr>
              <a:t>Calibration Events</a:t>
            </a:r>
            <a:endParaRPr lang="en-US" altLang="en-US" sz="1600" dirty="0">
              <a:sym typeface="+mn-ea"/>
            </a:endParaRPr>
          </a:p>
        </p:txBody>
      </p:sp>
      <p:sp>
        <p:nvSpPr>
          <p:cNvPr id="5" name="文本框 4"/>
          <p:cNvSpPr txBox="1"/>
          <p:nvPr/>
        </p:nvSpPr>
        <p:spPr>
          <a:xfrm>
            <a:off x="2326640" y="338455"/>
            <a:ext cx="8185150" cy="706755"/>
          </a:xfrm>
          <a:prstGeom prst="rect">
            <a:avLst/>
          </a:prstGeom>
          <a:noFill/>
        </p:spPr>
        <p:txBody>
          <a:bodyPr wrap="square" rtlCol="0" anchor="t">
            <a:spAutoFit/>
          </a:bodyPr>
          <a:p>
            <a:pPr algn="ctr"/>
            <a:r>
              <a:rPr lang="en-US" sz="4000" dirty="0">
                <a:solidFill>
                  <a:srgbClr val="0000FF"/>
                </a:solidFill>
                <a:latin typeface="Times New Roman" panose="02020603050405020304" pitchFamily="18" charset="0"/>
                <a:cs typeface="Times New Roman" panose="02020603050405020304" pitchFamily="18" charset="0"/>
                <a:sym typeface="+mn-ea"/>
              </a:rPr>
              <a:t>Website Content updating</a:t>
            </a:r>
            <a:endParaRPr lang="en-GB" altLang="en-US" sz="44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101" name="图片 100"/>
          <p:cNvPicPr/>
          <p:nvPr/>
        </p:nvPicPr>
        <p:blipFill>
          <a:blip r:embed="rId2"/>
          <a:stretch>
            <a:fillRect/>
          </a:stretch>
        </p:blipFill>
        <p:spPr>
          <a:xfrm>
            <a:off x="172720" y="1442085"/>
            <a:ext cx="5486400" cy="3657600"/>
          </a:xfrm>
          <a:prstGeom prst="rect">
            <a:avLst/>
          </a:prstGeom>
          <a:noFill/>
          <a:ln w="9525">
            <a:noFill/>
          </a:ln>
        </p:spPr>
      </p:pic>
      <p:sp>
        <p:nvSpPr>
          <p:cNvPr id="6" name="灯片编号占位符 5"/>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1"/>
          <p:cNvSpPr>
            <a:spLocks noGrp="1"/>
          </p:cNvSpPr>
          <p:nvPr>
            <p:custDataLst>
              <p:tags r:id="rId1"/>
            </p:custDataLst>
          </p:nvPr>
        </p:nvSpPr>
        <p:spPr>
          <a:xfrm>
            <a:off x="2429510" y="320675"/>
            <a:ext cx="8810625" cy="758190"/>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lvl="0" algn="l"/>
            <a:r>
              <a:rPr lang="en-US" sz="4000" kern="0" dirty="0">
                <a:solidFill>
                  <a:srgbClr val="0000FF"/>
                </a:solidFill>
                <a:latin typeface="Times New Roman" panose="02020603050405020304" pitchFamily="18" charset="0"/>
                <a:cs typeface="Times New Roman" panose="02020603050405020304" pitchFamily="18" charset="0"/>
              </a:rPr>
              <a:t>Agency’s support to GRWG Activites</a:t>
            </a:r>
            <a:endParaRPr lang="en-US" sz="2400" dirty="0" err="1" smtClean="0">
              <a:solidFill>
                <a:srgbClr val="FF0000"/>
              </a:solidFill>
            </a:endParaRPr>
          </a:p>
        </p:txBody>
      </p:sp>
      <p:sp>
        <p:nvSpPr>
          <p:cNvPr id="2" name="Title 1"/>
          <p:cNvSpPr>
            <a:spLocks noGrp="1"/>
          </p:cNvSpPr>
          <p:nvPr>
            <p:ph type="title"/>
          </p:nvPr>
        </p:nvSpPr>
        <p:spPr>
          <a:xfrm>
            <a:off x="1788795" y="1275080"/>
            <a:ext cx="7772400" cy="499110"/>
          </a:xfrm>
        </p:spPr>
        <p:txBody>
          <a:bodyPr/>
          <a:p>
            <a:pPr algn="ctr">
              <a:buClrTx/>
              <a:buSzTx/>
              <a:buFontTx/>
            </a:pPr>
            <a:r>
              <a:rPr lang="en-GB" sz="2800" dirty="0">
                <a:sym typeface="+mn-ea"/>
              </a:rPr>
              <a:t> </a:t>
            </a:r>
            <a:r>
              <a:rPr lang="en-US" altLang="en-GB" sz="2800" dirty="0">
                <a:sym typeface="+mn-ea"/>
              </a:rPr>
              <a:t>B</a:t>
            </a:r>
            <a:r>
              <a:rPr lang="en-GB" sz="2800" dirty="0">
                <a:sym typeface="+mn-ea"/>
              </a:rPr>
              <a:t>ias</a:t>
            </a:r>
            <a:r>
              <a:rPr lang="en-US" altLang="en-GB" sz="2800" dirty="0">
                <a:sym typeface="+mn-ea"/>
              </a:rPr>
              <a:t>(AGRI minus IASI) </a:t>
            </a:r>
            <a:r>
              <a:rPr lang="en-US" sz="2800" dirty="0">
                <a:sym typeface="+mn-ea"/>
              </a:rPr>
              <a:t>analysis </a:t>
            </a:r>
            <a:r>
              <a:rPr lang="en-US" altLang="en-GB" sz="2800" dirty="0">
                <a:sym typeface="+mn-ea"/>
              </a:rPr>
              <a:t>of </a:t>
            </a:r>
            <a:r>
              <a:rPr lang="en-US" sz="2800" dirty="0">
                <a:sym typeface="+mn-ea"/>
              </a:rPr>
              <a:t>hot land </a:t>
            </a:r>
            <a:endParaRPr lang="en-US" altLang="en-GB" sz="2800" dirty="0">
              <a:sym typeface="+mn-ea"/>
            </a:endParaRPr>
          </a:p>
        </p:txBody>
      </p:sp>
      <p:pic>
        <p:nvPicPr>
          <p:cNvPr id="6" name="图片 5"/>
          <p:cNvPicPr>
            <a:picLocks noChangeAspect="1"/>
          </p:cNvPicPr>
          <p:nvPr/>
        </p:nvPicPr>
        <p:blipFill>
          <a:blip r:embed="rId2"/>
          <a:stretch>
            <a:fillRect/>
          </a:stretch>
        </p:blipFill>
        <p:spPr>
          <a:xfrm>
            <a:off x="245110" y="1969770"/>
            <a:ext cx="5850890" cy="3028315"/>
          </a:xfrm>
          <a:prstGeom prst="rect">
            <a:avLst/>
          </a:prstGeom>
        </p:spPr>
      </p:pic>
      <p:pic>
        <p:nvPicPr>
          <p:cNvPr id="7" name="图片 6"/>
          <p:cNvPicPr>
            <a:picLocks noChangeAspect="1"/>
          </p:cNvPicPr>
          <p:nvPr/>
        </p:nvPicPr>
        <p:blipFill>
          <a:blip r:embed="rId3"/>
          <a:stretch>
            <a:fillRect/>
          </a:stretch>
        </p:blipFill>
        <p:spPr>
          <a:xfrm>
            <a:off x="6183630" y="1969770"/>
            <a:ext cx="5709920" cy="3850005"/>
          </a:xfrm>
          <a:prstGeom prst="rect">
            <a:avLst/>
          </a:prstGeom>
        </p:spPr>
      </p:pic>
      <p:sp>
        <p:nvSpPr>
          <p:cNvPr id="8" name="文本框 7"/>
          <p:cNvSpPr txBox="1"/>
          <p:nvPr/>
        </p:nvSpPr>
        <p:spPr>
          <a:xfrm>
            <a:off x="165735" y="5277485"/>
            <a:ext cx="6096000" cy="922020"/>
          </a:xfrm>
          <a:prstGeom prst="rect">
            <a:avLst/>
          </a:prstGeom>
          <a:noFill/>
        </p:spPr>
        <p:txBody>
          <a:bodyPr wrap="square" rtlCol="0" anchor="t">
            <a:spAutoFit/>
          </a:bodyPr>
          <a:p>
            <a:pPr marL="0" lvl="1" indent="194310" defTabSz="0">
              <a:tabLst>
                <a:tab pos="179070" algn="l"/>
              </a:tabLst>
            </a:pPr>
            <a:r>
              <a:rPr lang="en-GB" dirty="0" smtClean="0">
                <a:sym typeface="+mn-ea"/>
              </a:rPr>
              <a:t> </a:t>
            </a:r>
            <a:r>
              <a:rPr lang="en-US" altLang="en-GB" dirty="0" smtClean="0">
                <a:sym typeface="+mn-ea"/>
              </a:rPr>
              <a:t>Bt bias </a:t>
            </a:r>
            <a:r>
              <a:rPr lang="en-GB" dirty="0" smtClean="0">
                <a:sym typeface="+mn-ea"/>
              </a:rPr>
              <a:t>not symmetrically distributed </a:t>
            </a:r>
            <a:r>
              <a:rPr lang="en-US" altLang="en-GB" dirty="0" smtClean="0">
                <a:sym typeface="+mn-ea"/>
              </a:rPr>
              <a:t>with</a:t>
            </a:r>
            <a:r>
              <a:rPr lang="en-GB" dirty="0" smtClean="0">
                <a:sym typeface="+mn-ea"/>
              </a:rPr>
              <a:t> time difference </a:t>
            </a:r>
            <a:r>
              <a:rPr lang="en-GB" dirty="0" smtClean="0">
                <a:sym typeface="+mn-ea"/>
              </a:rPr>
              <a:t>over </a:t>
            </a:r>
            <a:r>
              <a:rPr lang="en-US" altLang="en-GB" dirty="0" smtClean="0">
                <a:sym typeface="+mn-ea"/>
              </a:rPr>
              <a:t>hot </a:t>
            </a:r>
            <a:r>
              <a:rPr lang="en-GB" dirty="0" smtClean="0">
                <a:sym typeface="+mn-ea"/>
              </a:rPr>
              <a:t>land</a:t>
            </a:r>
            <a:r>
              <a:rPr lang="en-US" altLang="en-GB" dirty="0" smtClean="0">
                <a:sym typeface="+mn-ea"/>
              </a:rPr>
              <a:t>  for channels of </a:t>
            </a:r>
            <a:r>
              <a:rPr lang="en-US" altLang="en-GB" dirty="0" smtClean="0">
                <a:solidFill>
                  <a:srgbClr val="0C45E4"/>
                </a:solidFill>
                <a:sym typeface="+mn-ea"/>
              </a:rPr>
              <a:t>8.55,10.8 and 12μm on both AGRIs.</a:t>
            </a:r>
            <a:endParaRPr lang="en-US" altLang="en-GB" dirty="0" smtClean="0">
              <a:solidFill>
                <a:srgbClr val="0C45E4"/>
              </a:solidFill>
              <a:sym typeface="+mn-ea"/>
            </a:endParaRPr>
          </a:p>
        </p:txBody>
      </p:sp>
      <p:sp>
        <p:nvSpPr>
          <p:cNvPr id="9" name="矩形 8"/>
          <p:cNvSpPr/>
          <p:nvPr/>
        </p:nvSpPr>
        <p:spPr>
          <a:xfrm>
            <a:off x="151130" y="1818640"/>
            <a:ext cx="5852160" cy="32899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FFC000"/>
                </a:solidFill>
              </a:ln>
              <a:noFill/>
            </a:endParaRPr>
          </a:p>
        </p:txBody>
      </p:sp>
      <p:sp>
        <p:nvSpPr>
          <p:cNvPr id="10" name="矩形 9"/>
          <p:cNvSpPr/>
          <p:nvPr/>
        </p:nvSpPr>
        <p:spPr>
          <a:xfrm>
            <a:off x="6177915" y="1818640"/>
            <a:ext cx="5973445" cy="41744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FFC000"/>
                </a:solidFill>
              </a:ln>
              <a:noFill/>
            </a:endParaRPr>
          </a:p>
        </p:txBody>
      </p:sp>
      <p:sp>
        <p:nvSpPr>
          <p:cNvPr id="11" name="文本框 10"/>
          <p:cNvSpPr txBox="1"/>
          <p:nvPr/>
        </p:nvSpPr>
        <p:spPr>
          <a:xfrm>
            <a:off x="293370" y="1450340"/>
            <a:ext cx="1801495" cy="368300"/>
          </a:xfrm>
          <a:prstGeom prst="rect">
            <a:avLst/>
          </a:prstGeom>
          <a:noFill/>
        </p:spPr>
        <p:txBody>
          <a:bodyPr wrap="square" rtlCol="0">
            <a:spAutoFit/>
          </a:bodyPr>
          <a:p>
            <a:r>
              <a:rPr lang="en-US" altLang="zh-CN" b="1">
                <a:solidFill>
                  <a:schemeClr val="accent1">
                    <a:lumMod val="50000"/>
                  </a:schemeClr>
                </a:solidFill>
              </a:rPr>
              <a:t>FY-4A/AGRI</a:t>
            </a:r>
            <a:endParaRPr lang="en-US" altLang="zh-CN" b="1">
              <a:solidFill>
                <a:schemeClr val="accent1">
                  <a:lumMod val="50000"/>
                </a:schemeClr>
              </a:solidFill>
            </a:endParaRPr>
          </a:p>
        </p:txBody>
      </p:sp>
      <p:sp>
        <p:nvSpPr>
          <p:cNvPr id="12" name="文本框 11"/>
          <p:cNvSpPr txBox="1"/>
          <p:nvPr/>
        </p:nvSpPr>
        <p:spPr>
          <a:xfrm>
            <a:off x="9854565" y="1398905"/>
            <a:ext cx="1651635" cy="368300"/>
          </a:xfrm>
          <a:prstGeom prst="rect">
            <a:avLst/>
          </a:prstGeom>
          <a:noFill/>
        </p:spPr>
        <p:txBody>
          <a:bodyPr wrap="square" rtlCol="0">
            <a:spAutoFit/>
          </a:bodyPr>
          <a:p>
            <a:r>
              <a:rPr lang="en-US" altLang="zh-CN" b="1">
                <a:solidFill>
                  <a:srgbClr val="FF0000"/>
                </a:solidFill>
              </a:rPr>
              <a:t>FY-4B/AGIR</a:t>
            </a:r>
            <a:endParaRPr lang="en-US" altLang="zh-CN" b="1">
              <a:solidFill>
                <a:srgbClr val="FF0000"/>
              </a:solidFill>
            </a:endParaRPr>
          </a:p>
        </p:txBody>
      </p:sp>
      <p:sp>
        <p:nvSpPr>
          <p:cNvPr id="13" name="文本框 12"/>
          <p:cNvSpPr txBox="1"/>
          <p:nvPr/>
        </p:nvSpPr>
        <p:spPr>
          <a:xfrm>
            <a:off x="9396095" y="2924810"/>
            <a:ext cx="1651635" cy="368300"/>
          </a:xfrm>
          <a:prstGeom prst="rect">
            <a:avLst/>
          </a:prstGeom>
          <a:noFill/>
        </p:spPr>
        <p:txBody>
          <a:bodyPr wrap="square" rtlCol="0">
            <a:spAutoFit/>
          </a:bodyPr>
          <a:p>
            <a:r>
              <a:rPr lang="en-US" altLang="zh-CN" b="1">
                <a:solidFill>
                  <a:srgbClr val="FF0000"/>
                </a:solidFill>
              </a:rPr>
              <a:t>8.55um</a:t>
            </a:r>
            <a:endParaRPr lang="en-US" altLang="zh-CN" b="1">
              <a:solidFill>
                <a:srgbClr val="FF0000"/>
              </a:solidFill>
            </a:endParaRPr>
          </a:p>
        </p:txBody>
      </p:sp>
      <p:sp>
        <p:nvSpPr>
          <p:cNvPr id="14" name="文本框 13"/>
          <p:cNvSpPr txBox="1"/>
          <p:nvPr/>
        </p:nvSpPr>
        <p:spPr>
          <a:xfrm>
            <a:off x="6597650" y="3865245"/>
            <a:ext cx="1651635" cy="368300"/>
          </a:xfrm>
          <a:prstGeom prst="rect">
            <a:avLst/>
          </a:prstGeom>
          <a:noFill/>
        </p:spPr>
        <p:txBody>
          <a:bodyPr wrap="square" rtlCol="0">
            <a:spAutoFit/>
          </a:bodyPr>
          <a:p>
            <a:r>
              <a:rPr lang="en-US" altLang="zh-CN" b="1">
                <a:solidFill>
                  <a:srgbClr val="FF0000"/>
                </a:solidFill>
              </a:rPr>
              <a:t>10.8um</a:t>
            </a:r>
            <a:endParaRPr lang="en-US" altLang="zh-CN" b="1">
              <a:solidFill>
                <a:srgbClr val="FF0000"/>
              </a:solidFill>
            </a:endParaRPr>
          </a:p>
        </p:txBody>
      </p:sp>
      <p:sp>
        <p:nvSpPr>
          <p:cNvPr id="15" name="文本框 14"/>
          <p:cNvSpPr txBox="1"/>
          <p:nvPr/>
        </p:nvSpPr>
        <p:spPr>
          <a:xfrm>
            <a:off x="9352280" y="3865245"/>
            <a:ext cx="1651635" cy="368300"/>
          </a:xfrm>
          <a:prstGeom prst="rect">
            <a:avLst/>
          </a:prstGeom>
          <a:noFill/>
        </p:spPr>
        <p:txBody>
          <a:bodyPr wrap="square" rtlCol="0">
            <a:spAutoFit/>
          </a:bodyPr>
          <a:p>
            <a:r>
              <a:rPr lang="en-US" altLang="zh-CN" b="1">
                <a:solidFill>
                  <a:srgbClr val="FF0000"/>
                </a:solidFill>
              </a:rPr>
              <a:t>12um</a:t>
            </a:r>
            <a:endParaRPr lang="en-US" altLang="zh-CN" b="1">
              <a:solidFill>
                <a:srgbClr val="FF0000"/>
              </a:solidFill>
            </a:endParaRPr>
          </a:p>
        </p:txBody>
      </p:sp>
      <p:sp>
        <p:nvSpPr>
          <p:cNvPr id="16" name="文本框 15"/>
          <p:cNvSpPr txBox="1"/>
          <p:nvPr/>
        </p:nvSpPr>
        <p:spPr>
          <a:xfrm>
            <a:off x="631190" y="2973705"/>
            <a:ext cx="1651635" cy="368300"/>
          </a:xfrm>
          <a:prstGeom prst="rect">
            <a:avLst/>
          </a:prstGeom>
          <a:noFill/>
        </p:spPr>
        <p:txBody>
          <a:bodyPr wrap="square" rtlCol="0">
            <a:spAutoFit/>
          </a:bodyPr>
          <a:p>
            <a:r>
              <a:rPr lang="en-US" altLang="zh-CN" b="1">
                <a:solidFill>
                  <a:srgbClr val="FF0000"/>
                </a:solidFill>
              </a:rPr>
              <a:t>8.55um</a:t>
            </a:r>
            <a:endParaRPr lang="en-US" altLang="zh-CN" b="1">
              <a:solidFill>
                <a:srgbClr val="FF0000"/>
              </a:solidFill>
            </a:endParaRPr>
          </a:p>
        </p:txBody>
      </p:sp>
      <p:sp>
        <p:nvSpPr>
          <p:cNvPr id="17" name="文本框 16"/>
          <p:cNvSpPr txBox="1"/>
          <p:nvPr/>
        </p:nvSpPr>
        <p:spPr>
          <a:xfrm>
            <a:off x="3404235" y="2994025"/>
            <a:ext cx="1651635" cy="368300"/>
          </a:xfrm>
          <a:prstGeom prst="rect">
            <a:avLst/>
          </a:prstGeom>
          <a:noFill/>
        </p:spPr>
        <p:txBody>
          <a:bodyPr wrap="square" rtlCol="0">
            <a:spAutoFit/>
          </a:bodyPr>
          <a:p>
            <a:r>
              <a:rPr lang="en-US" altLang="zh-CN" b="1">
                <a:solidFill>
                  <a:srgbClr val="FF0000"/>
                </a:solidFill>
              </a:rPr>
              <a:t>10.8um</a:t>
            </a:r>
            <a:endParaRPr lang="en-US" altLang="zh-CN" b="1">
              <a:solidFill>
                <a:srgbClr val="FF0000"/>
              </a:solidFill>
            </a:endParaRPr>
          </a:p>
        </p:txBody>
      </p:sp>
      <p:sp>
        <p:nvSpPr>
          <p:cNvPr id="18" name="文本框 17"/>
          <p:cNvSpPr txBox="1"/>
          <p:nvPr/>
        </p:nvSpPr>
        <p:spPr>
          <a:xfrm>
            <a:off x="631190" y="3865245"/>
            <a:ext cx="1651635" cy="368300"/>
          </a:xfrm>
          <a:prstGeom prst="rect">
            <a:avLst/>
          </a:prstGeom>
          <a:noFill/>
        </p:spPr>
        <p:txBody>
          <a:bodyPr wrap="square" rtlCol="0">
            <a:spAutoFit/>
          </a:bodyPr>
          <a:p>
            <a:r>
              <a:rPr lang="en-US" altLang="zh-CN" b="1">
                <a:solidFill>
                  <a:srgbClr val="FF0000"/>
                </a:solidFill>
              </a:rPr>
              <a:t>12um</a:t>
            </a:r>
            <a:endParaRPr lang="en-US" altLang="zh-CN" b="1">
              <a:solidFill>
                <a:srgbClr val="FF0000"/>
              </a:solidFill>
            </a:endParaRPr>
          </a:p>
        </p:txBody>
      </p:sp>
      <p:sp>
        <p:nvSpPr>
          <p:cNvPr id="19" name="灯片编号占位符 18"/>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7493000" y="273001"/>
            <a:ext cx="3763010"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zh-CN" dirty="0"/>
              <a:t>FY-4B/GIIRS </a:t>
            </a:r>
            <a:r>
              <a:rPr lang="en-US" altLang="zh-CN" dirty="0" err="1" smtClean="0"/>
              <a:t>v.s</a:t>
            </a:r>
            <a:r>
              <a:rPr lang="en-US" altLang="zh-CN" dirty="0" smtClean="0"/>
              <a:t>. </a:t>
            </a:r>
            <a:r>
              <a:rPr lang="en-US" altLang="zh-CN" dirty="0" err="1"/>
              <a:t>Metop</a:t>
            </a:r>
            <a:r>
              <a:rPr lang="en-US" altLang="zh-CN" dirty="0"/>
              <a:t>-C/IASI</a:t>
            </a:r>
            <a:endParaRPr lang="en-US" altLang="zh-CN" dirty="0"/>
          </a:p>
        </p:txBody>
      </p:sp>
      <p:pic>
        <p:nvPicPr>
          <p:cNvPr id="18" name="图片 17"/>
          <p:cNvPicPr>
            <a:picLocks noChangeAspect="1"/>
          </p:cNvPicPr>
          <p:nvPr/>
        </p:nvPicPr>
        <p:blipFill>
          <a:blip r:embed="rId2"/>
          <a:stretch>
            <a:fillRect/>
          </a:stretch>
        </p:blipFill>
        <p:spPr>
          <a:xfrm>
            <a:off x="336000" y="1708026"/>
            <a:ext cx="5760000" cy="3168704"/>
          </a:xfrm>
          <a:prstGeom prst="rect">
            <a:avLst/>
          </a:prstGeom>
        </p:spPr>
      </p:pic>
      <p:cxnSp>
        <p:nvCxnSpPr>
          <p:cNvPr id="10" name="直接箭头连接符 9"/>
          <p:cNvCxnSpPr>
            <a:stCxn id="16" idx="3"/>
          </p:cNvCxnSpPr>
          <p:nvPr/>
        </p:nvCxnSpPr>
        <p:spPr>
          <a:xfrm>
            <a:off x="2286001" y="1165258"/>
            <a:ext cx="1609788" cy="1381557"/>
          </a:xfrm>
          <a:prstGeom prst="straightConnector1">
            <a:avLst/>
          </a:prstGeom>
          <a:ln w="19050">
            <a:solidFill>
              <a:srgbClr val="FF33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4539348" y="1465107"/>
            <a:ext cx="382911" cy="1159629"/>
          </a:xfrm>
          <a:prstGeom prst="straightConnector1">
            <a:avLst/>
          </a:prstGeom>
          <a:ln w="19050">
            <a:solidFill>
              <a:srgbClr val="FF33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03316" y="5012969"/>
            <a:ext cx="11402620" cy="1322070"/>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rgbClr val="FF0000"/>
                </a:solidFill>
              </a:rPr>
              <a:t>DS view adjusted on 2023.05.27, GIIRS stability of radiometric calibration is improved</a:t>
            </a:r>
            <a:r>
              <a:rPr lang="en-US" altLang="zh-CN" sz="1600" dirty="0" smtClean="0">
                <a:solidFill>
                  <a:srgbClr val="FF0000"/>
                </a:solidFill>
              </a:rPr>
              <a:t>. </a:t>
            </a:r>
            <a:endParaRPr lang="en-US" altLang="zh-CN" sz="1600" dirty="0" smtClean="0">
              <a:solidFill>
                <a:srgbClr val="FF0000"/>
              </a:solidFill>
            </a:endParaRPr>
          </a:p>
          <a:p>
            <a:pPr marL="285750" indent="-285750">
              <a:buFont typeface="Arial" panose="020B0604020202020204" pitchFamily="34" charset="0"/>
              <a:buChar char="•"/>
            </a:pPr>
            <a:r>
              <a:rPr lang="en-US" altLang="zh-CN" sz="1600" dirty="0"/>
              <a:t>Bias also be affect by the yaw flip maneuver on Sep. </a:t>
            </a:r>
            <a:endParaRPr lang="en-US" altLang="zh-CN" sz="1600" dirty="0"/>
          </a:p>
          <a:p>
            <a:pPr marL="285750" indent="-285750">
              <a:buFont typeface="Arial" panose="020B0604020202020204" pitchFamily="34" charset="0"/>
              <a:buChar char="•"/>
            </a:pPr>
            <a:r>
              <a:rPr lang="en-US" altLang="zh-CN" sz="1600" dirty="0">
                <a:sym typeface="+mn-ea"/>
              </a:rPr>
              <a:t>Work on instrument stability </a:t>
            </a:r>
            <a:r>
              <a:rPr lang="en-US" altLang="zh-CN" sz="1600" dirty="0"/>
              <a:t>monitoring and the influence of the internal temperature on radiometric calibration is ongoing. </a:t>
            </a:r>
            <a:endParaRPr lang="en-US" altLang="zh-CN" sz="1600" dirty="0"/>
          </a:p>
          <a:p>
            <a:pPr marL="285750" indent="-285750">
              <a:buFont typeface="Arial" panose="020B0604020202020204" pitchFamily="34" charset="0"/>
              <a:buChar char="•"/>
            </a:pPr>
            <a:r>
              <a:rPr lang="en-US" altLang="zh-CN" sz="1600" dirty="0"/>
              <a:t>From February 1 to February 27, 2024, FY-4B drifted from 133° E to 105° E, during which time observations were </a:t>
            </a:r>
            <a:r>
              <a:rPr lang="en-US" altLang="zh-CN" sz="1600" dirty="0" smtClean="0"/>
              <a:t>interrupted, data service recoved on 5 Mar, 2024</a:t>
            </a:r>
            <a:r>
              <a:rPr lang="en-US" altLang="zh-CN" sz="1600" dirty="0"/>
              <a:t>.</a:t>
            </a:r>
            <a:endParaRPr lang="en-US" altLang="zh-CN" sz="1600" baseline="30000" dirty="0"/>
          </a:p>
        </p:txBody>
      </p:sp>
      <p:pic>
        <p:nvPicPr>
          <p:cNvPr id="20" name="图片 19"/>
          <p:cNvPicPr>
            <a:picLocks noChangeAspect="1"/>
          </p:cNvPicPr>
          <p:nvPr/>
        </p:nvPicPr>
        <p:blipFill>
          <a:blip r:embed="rId3"/>
          <a:stretch>
            <a:fillRect/>
          </a:stretch>
        </p:blipFill>
        <p:spPr>
          <a:xfrm>
            <a:off x="6104626" y="1699507"/>
            <a:ext cx="5760000" cy="3216207"/>
          </a:xfrm>
          <a:prstGeom prst="rect">
            <a:avLst/>
          </a:prstGeom>
        </p:spPr>
      </p:pic>
      <p:sp>
        <p:nvSpPr>
          <p:cNvPr id="23" name="文本框 22"/>
          <p:cNvSpPr txBox="1"/>
          <p:nvPr/>
        </p:nvSpPr>
        <p:spPr>
          <a:xfrm>
            <a:off x="3324064" y="741803"/>
            <a:ext cx="1943799" cy="830997"/>
          </a:xfrm>
          <a:prstGeom prst="rect">
            <a:avLst/>
          </a:prstGeom>
          <a:noFill/>
        </p:spPr>
        <p:txBody>
          <a:bodyPr wrap="square" rtlCol="0">
            <a:spAutoFit/>
          </a:bodyPr>
          <a:lstStyle/>
          <a:p>
            <a:r>
              <a:rPr lang="en-US" altLang="zh-CN" sz="1600" dirty="0" smtClean="0">
                <a:solidFill>
                  <a:srgbClr val="0000FF"/>
                </a:solidFill>
              </a:rPr>
              <a:t>Satellite yaw flip maneuver on 2023.09.25</a:t>
            </a:r>
            <a:endParaRPr lang="en-US" altLang="zh-CN" sz="1600" baseline="30000" dirty="0">
              <a:solidFill>
                <a:srgbClr val="0000FF"/>
              </a:solidFill>
            </a:endParaRPr>
          </a:p>
        </p:txBody>
      </p:sp>
      <p:cxnSp>
        <p:nvCxnSpPr>
          <p:cNvPr id="12" name="直接箭头连接符 11"/>
          <p:cNvCxnSpPr/>
          <p:nvPr/>
        </p:nvCxnSpPr>
        <p:spPr>
          <a:xfrm flipH="1">
            <a:off x="5863088" y="1350441"/>
            <a:ext cx="1107056" cy="1519759"/>
          </a:xfrm>
          <a:prstGeom prst="straightConnector1">
            <a:avLst/>
          </a:prstGeom>
          <a:ln w="19050">
            <a:solidFill>
              <a:srgbClr val="FF33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6937892" y="922490"/>
            <a:ext cx="3896523" cy="646331"/>
          </a:xfrm>
          <a:prstGeom prst="rect">
            <a:avLst/>
          </a:prstGeom>
          <a:noFill/>
        </p:spPr>
        <p:txBody>
          <a:bodyPr wrap="square" rtlCol="0">
            <a:spAutoFit/>
          </a:bodyPr>
          <a:lstStyle/>
          <a:p>
            <a:r>
              <a:rPr lang="en-US" altLang="zh-CN" dirty="0" smtClean="0">
                <a:solidFill>
                  <a:srgbClr val="0000FF"/>
                </a:solidFill>
              </a:rPr>
              <a:t>From 2024.02.01 to 02.27, FY-4B </a:t>
            </a:r>
            <a:r>
              <a:rPr lang="en-US" altLang="zh-CN" dirty="0">
                <a:solidFill>
                  <a:srgbClr val="0000FF"/>
                </a:solidFill>
              </a:rPr>
              <a:t>drifted from 133° E to 105° E</a:t>
            </a:r>
            <a:endParaRPr lang="en-US" altLang="zh-CN" baseline="30000" dirty="0">
              <a:solidFill>
                <a:srgbClr val="0000FF"/>
              </a:solidFill>
            </a:endParaRPr>
          </a:p>
        </p:txBody>
      </p:sp>
      <p:sp>
        <p:nvSpPr>
          <p:cNvPr id="16" name="文本框 15"/>
          <p:cNvSpPr txBox="1"/>
          <p:nvPr/>
        </p:nvSpPr>
        <p:spPr>
          <a:xfrm>
            <a:off x="462007" y="872870"/>
            <a:ext cx="1823994" cy="584775"/>
          </a:xfrm>
          <a:prstGeom prst="rect">
            <a:avLst/>
          </a:prstGeom>
          <a:noFill/>
        </p:spPr>
        <p:txBody>
          <a:bodyPr wrap="square" rtlCol="0">
            <a:spAutoFit/>
          </a:bodyPr>
          <a:lstStyle/>
          <a:p>
            <a:r>
              <a:rPr lang="en-US" altLang="zh-CN" sz="1600" dirty="0">
                <a:solidFill>
                  <a:srgbClr val="0000FF"/>
                </a:solidFill>
              </a:rPr>
              <a:t>DS view adjusted on 2023.05.27</a:t>
            </a:r>
            <a:endParaRPr lang="en-US" altLang="zh-CN" sz="1600" baseline="30000" dirty="0">
              <a:solidFill>
                <a:srgbClr val="0000FF"/>
              </a:solidFill>
            </a:endParaRPr>
          </a:p>
        </p:txBody>
      </p:sp>
      <p:sp>
        <p:nvSpPr>
          <p:cNvPr id="2" name="文本框 1"/>
          <p:cNvSpPr txBox="1"/>
          <p:nvPr/>
        </p:nvSpPr>
        <p:spPr>
          <a:xfrm>
            <a:off x="848995" y="3429000"/>
            <a:ext cx="1801495" cy="368300"/>
          </a:xfrm>
          <a:prstGeom prst="rect">
            <a:avLst/>
          </a:prstGeom>
          <a:noFill/>
        </p:spPr>
        <p:txBody>
          <a:bodyPr wrap="square" rtlCol="0">
            <a:spAutoFit/>
          </a:bodyPr>
          <a:p>
            <a:r>
              <a:rPr lang="en-US" altLang="zh-CN" b="1">
                <a:solidFill>
                  <a:schemeClr val="accent1">
                    <a:lumMod val="50000"/>
                  </a:schemeClr>
                </a:solidFill>
              </a:rPr>
              <a:t>LW</a:t>
            </a:r>
            <a:endParaRPr lang="en-US" altLang="zh-CN" b="1">
              <a:solidFill>
                <a:schemeClr val="accent1">
                  <a:lumMod val="50000"/>
                </a:schemeClr>
              </a:solidFill>
            </a:endParaRPr>
          </a:p>
        </p:txBody>
      </p:sp>
      <p:sp>
        <p:nvSpPr>
          <p:cNvPr id="3" name="文本框 2"/>
          <p:cNvSpPr txBox="1"/>
          <p:nvPr/>
        </p:nvSpPr>
        <p:spPr>
          <a:xfrm>
            <a:off x="6580505" y="3355975"/>
            <a:ext cx="1801495" cy="368300"/>
          </a:xfrm>
          <a:prstGeom prst="rect">
            <a:avLst/>
          </a:prstGeom>
          <a:noFill/>
        </p:spPr>
        <p:txBody>
          <a:bodyPr wrap="square" rtlCol="0">
            <a:spAutoFit/>
          </a:bodyPr>
          <a:p>
            <a:r>
              <a:rPr lang="en-US" altLang="zh-CN" b="1">
                <a:solidFill>
                  <a:schemeClr val="accent1">
                    <a:lumMod val="50000"/>
                  </a:schemeClr>
                </a:solidFill>
              </a:rPr>
              <a:t>MW</a:t>
            </a:r>
            <a:endParaRPr lang="en-US" altLang="zh-CN" b="1">
              <a:solidFill>
                <a:schemeClr val="accent1">
                  <a:lumMod val="50000"/>
                </a:schemeClr>
              </a:solidFill>
            </a:endParaRPr>
          </a:p>
        </p:txBody>
      </p:sp>
      <p:sp>
        <p:nvSpPr>
          <p:cNvPr id="5" name="Title 1"/>
          <p:cNvSpPr>
            <a:spLocks noGrp="1"/>
          </p:cNvSpPr>
          <p:nvPr>
            <p:ph type="title"/>
          </p:nvPr>
        </p:nvSpPr>
        <p:spPr>
          <a:xfrm>
            <a:off x="2444115" y="107315"/>
            <a:ext cx="4710430" cy="499110"/>
          </a:xfrm>
        </p:spPr>
        <p:txBody>
          <a:bodyPr/>
          <a:p>
            <a:pPr algn="ctr">
              <a:buClrTx/>
              <a:buSzTx/>
              <a:buFontTx/>
            </a:pPr>
            <a:r>
              <a:rPr lang="en-GB" sz="2800" dirty="0">
                <a:sym typeface="+mn-ea"/>
              </a:rPr>
              <a:t> </a:t>
            </a:r>
            <a:r>
              <a:rPr lang="en-US" sz="2800" dirty="0">
                <a:sym typeface="+mn-ea"/>
              </a:rPr>
              <a:t>FY-4B/GIIRS updates</a:t>
            </a:r>
            <a:r>
              <a:rPr lang="en-US" sz="2800" dirty="0">
                <a:sym typeface="+mn-ea"/>
              </a:rPr>
              <a:t> </a:t>
            </a:r>
            <a:endParaRPr lang="en-US" altLang="en-GB" sz="2800" dirty="0">
              <a:sym typeface="+mn-ea"/>
            </a:endParaRPr>
          </a:p>
        </p:txBody>
      </p:sp>
      <p:sp>
        <p:nvSpPr>
          <p:cNvPr id="6" name="灯片编号占位符 5"/>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3894"/>
    </mc:Choice>
    <mc:Fallback>
      <p:transition spd="slow" advTm="5389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145733"/>
            <a:ext cx="10237972" cy="1020762"/>
          </a:xfrm>
        </p:spPr>
        <p:txBody>
          <a:bodyPr/>
          <a:lstStyle/>
          <a:p>
            <a:r>
              <a:rPr lang="en-US" altLang="zh-CN"/>
              <a:t>FY-3G/HAOC</a:t>
            </a:r>
            <a:endParaRPr lang="en-US" altLang="zh-CN"/>
          </a:p>
        </p:txBody>
      </p:sp>
      <p:pic>
        <p:nvPicPr>
          <p:cNvPr id="9" name="图片 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659" y="1174288"/>
            <a:ext cx="2652384"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2"/>
          <a:stretch>
            <a:fillRect/>
          </a:stretch>
        </p:blipFill>
        <p:spPr>
          <a:xfrm>
            <a:off x="2715858" y="1613351"/>
            <a:ext cx="2880000" cy="1821874"/>
          </a:xfrm>
          <a:prstGeom prst="rect">
            <a:avLst/>
          </a:prstGeom>
          <a:ln w="28575">
            <a:solidFill>
              <a:srgbClr val="FF0000"/>
            </a:solidFill>
          </a:ln>
        </p:spPr>
      </p:pic>
      <p:sp>
        <p:nvSpPr>
          <p:cNvPr id="11" name="矩形 10"/>
          <p:cNvSpPr/>
          <p:nvPr/>
        </p:nvSpPr>
        <p:spPr>
          <a:xfrm>
            <a:off x="1288067" y="2099489"/>
            <a:ext cx="548549" cy="70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flipV="1">
            <a:off x="1836616" y="1613351"/>
            <a:ext cx="867519" cy="4861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836615" y="2802874"/>
            <a:ext cx="867520" cy="6323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261984" y="1240021"/>
            <a:ext cx="1767216" cy="307777"/>
          </a:xfrm>
          <a:prstGeom prst="rect">
            <a:avLst/>
          </a:prstGeom>
          <a:noFill/>
        </p:spPr>
        <p:txBody>
          <a:bodyPr wrap="square" rtlCol="0">
            <a:spAutoFit/>
          </a:bodyPr>
          <a:lstStyle/>
          <a:p>
            <a:r>
              <a:rPr lang="en-US" altLang="zh-CN" sz="14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Attenuator Wheel</a:t>
            </a:r>
            <a:endParaRPr lang="zh-CN" altLang="en-US" sz="1400" b="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9" y="3842848"/>
            <a:ext cx="3459487" cy="2822454"/>
          </a:xfrm>
          <a:prstGeom prst="rect">
            <a:avLst/>
          </a:prstGeom>
        </p:spPr>
      </p:pic>
      <p:pic>
        <p:nvPicPr>
          <p:cNvPr id="18" name="图片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4741" y="4036613"/>
            <a:ext cx="3600000" cy="2700000"/>
          </a:xfrm>
          <a:prstGeom prst="rect">
            <a:avLst/>
          </a:prstGeom>
        </p:spPr>
      </p:pic>
      <p:sp>
        <p:nvSpPr>
          <p:cNvPr id="19" name="上弧形箭头 18"/>
          <p:cNvSpPr/>
          <p:nvPr/>
        </p:nvSpPr>
        <p:spPr>
          <a:xfrm>
            <a:off x="2715858" y="4145020"/>
            <a:ext cx="1086338" cy="221825"/>
          </a:xfrm>
          <a:prstGeom prst="curvedDownArrow">
            <a:avLst>
              <a:gd name="adj1" fmla="val 17618"/>
              <a:gd name="adj2" fmla="val 76460"/>
              <a:gd name="adj3" fmla="val 475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aphicFrame>
        <p:nvGraphicFramePr>
          <p:cNvPr id="21" name="表格 20"/>
          <p:cNvGraphicFramePr>
            <a:graphicFrameLocks noGrp="1"/>
          </p:cNvGraphicFramePr>
          <p:nvPr/>
        </p:nvGraphicFramePr>
        <p:xfrm>
          <a:off x="6462395" y="1447800"/>
          <a:ext cx="5268883" cy="1800000"/>
        </p:xfrm>
        <a:graphic>
          <a:graphicData uri="http://schemas.openxmlformats.org/drawingml/2006/table">
            <a:tbl>
              <a:tblPr firstRow="1" firstCol="1" lastRow="1" lastCol="1" bandRow="1" bandCol="1"/>
              <a:tblGrid>
                <a:gridCol w="2834005"/>
                <a:gridCol w="2434878"/>
              </a:tblGrid>
              <a:tr h="225000">
                <a:tc>
                  <a:txBody>
                    <a:bodyPr/>
                    <a:lstStyle/>
                    <a:p>
                      <a:pPr algn="ctr">
                        <a:spcAft>
                          <a:spcPts val="0"/>
                        </a:spcAft>
                      </a:pPr>
                      <a:r>
                        <a:rPr lang="en-US" altLang="zh-CN" sz="1200" b="1" kern="100" dirty="0" smtClean="0">
                          <a:effectLst/>
                          <a:latin typeface="微软雅黑" panose="020B0503020204020204" charset="-122"/>
                          <a:ea typeface="微软雅黑" panose="020B0503020204020204" charset="-122"/>
                        </a:rPr>
                        <a:t>Parameter</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1" kern="100" dirty="0" smtClean="0">
                          <a:effectLst/>
                          <a:latin typeface="微软雅黑" panose="020B0503020204020204" charset="-122"/>
                          <a:ea typeface="微软雅黑" panose="020B0503020204020204" charset="-122"/>
                        </a:rPr>
                        <a:t>Value</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effectLst/>
                          <a:latin typeface="微软雅黑" panose="020B0503020204020204" charset="-122"/>
                          <a:ea typeface="微软雅黑" panose="020B0503020204020204" charset="-122"/>
                        </a:rPr>
                        <a:t>Spatial resolution</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effectLst/>
                          <a:latin typeface="微软雅黑" panose="020B0503020204020204" charset="-122"/>
                          <a:ea typeface="微软雅黑" panose="020B0503020204020204" charset="-122"/>
                        </a:rPr>
                        <a:t>250 m</a:t>
                      </a:r>
                      <a:endParaRPr lang="zh-CN" sz="1200" kern="10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Spectral sampling</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B0F0"/>
                          </a:solidFill>
                          <a:effectLst/>
                          <a:latin typeface="微软雅黑" panose="020B0503020204020204" charset="-122"/>
                          <a:ea typeface="微软雅黑" panose="020B0503020204020204" charset="-122"/>
                        </a:rPr>
                        <a:t>4 nm</a:t>
                      </a:r>
                      <a:endParaRPr lang="en-US" sz="1200" kern="100" dirty="0">
                        <a:solidFill>
                          <a:srgbClr val="00B0F0"/>
                        </a:solidFill>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Spectral range</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B0F0"/>
                          </a:solidFill>
                          <a:effectLst/>
                          <a:latin typeface="微软雅黑" panose="020B0503020204020204" charset="-122"/>
                          <a:ea typeface="微软雅黑" panose="020B0503020204020204" charset="-122"/>
                        </a:rPr>
                        <a:t>400 nm~1060 nm</a:t>
                      </a:r>
                      <a:endParaRPr lang="en-US" sz="1200" kern="100" dirty="0">
                        <a:solidFill>
                          <a:srgbClr val="00B0F0"/>
                        </a:solidFill>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Swath width</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微软雅黑" panose="020B0503020204020204" charset="-122"/>
                          <a:ea typeface="微软雅黑" panose="020B0503020204020204" charset="-122"/>
                        </a:rPr>
                        <a:t>50 km</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Radiometric calibration accuracy</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微软雅黑" panose="020B0503020204020204" charset="-122"/>
                          <a:ea typeface="微软雅黑" panose="020B0503020204020204" charset="-122"/>
                        </a:rPr>
                        <a:t>2%</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Spectral calibration accuracy</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微软雅黑" panose="020B0503020204020204" charset="-122"/>
                          <a:ea typeface="微软雅黑" panose="020B0503020204020204" charset="-122"/>
                        </a:rPr>
                        <a:t>2 nm</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Field of regard</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smtClean="0">
                          <a:solidFill>
                            <a:srgbClr val="000000"/>
                          </a:solidFill>
                          <a:effectLst/>
                          <a:latin typeface="微软雅黑" panose="020B0503020204020204" charset="-122"/>
                          <a:ea typeface="微软雅黑" panose="020B0503020204020204" charset="-122"/>
                        </a:rPr>
                        <a:t>7</a:t>
                      </a:r>
                      <a:r>
                        <a:rPr lang="en-US" altLang="zh-CN" sz="1200" kern="100" dirty="0" smtClean="0">
                          <a:solidFill>
                            <a:srgbClr val="000000"/>
                          </a:solidFill>
                          <a:effectLst/>
                          <a:latin typeface="微软雅黑" panose="020B0503020204020204" charset="-122"/>
                          <a:ea typeface="微软雅黑" panose="020B0503020204020204" charset="-122"/>
                        </a:rPr>
                        <a:t>° </a:t>
                      </a:r>
                      <a:r>
                        <a:rPr lang="en-US" altLang="zh-CN" sz="1200" kern="100" dirty="0" err="1" smtClean="0">
                          <a:solidFill>
                            <a:srgbClr val="000000"/>
                          </a:solidFill>
                          <a:effectLst/>
                          <a:latin typeface="微软雅黑" panose="020B0503020204020204" charset="-122"/>
                          <a:ea typeface="微软雅黑" panose="020B0503020204020204" charset="-122"/>
                        </a:rPr>
                        <a:t>s.s.p</a:t>
                      </a:r>
                      <a:r>
                        <a:rPr lang="en-US" altLang="zh-CN" sz="1200" kern="100" dirty="0" smtClean="0">
                          <a:solidFill>
                            <a:srgbClr val="000000"/>
                          </a:solidFill>
                          <a:effectLst/>
                          <a:latin typeface="微软雅黑" panose="020B0503020204020204" charset="-122"/>
                          <a:ea typeface="微软雅黑" panose="020B0503020204020204" charset="-122"/>
                        </a:rPr>
                        <a:t>.</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2" name="文本框 21"/>
          <p:cNvSpPr txBox="1"/>
          <p:nvPr/>
        </p:nvSpPr>
        <p:spPr>
          <a:xfrm>
            <a:off x="6462395" y="3830762"/>
            <a:ext cx="5501005" cy="2308324"/>
          </a:xfrm>
          <a:prstGeom prst="rect">
            <a:avLst/>
          </a:prstGeom>
          <a:noFill/>
        </p:spPr>
        <p:txBody>
          <a:bodyPr wrap="square" rtlCol="0">
            <a:spAutoFit/>
          </a:bodyPr>
          <a:lstStyle/>
          <a:p>
            <a:pPr algn="just"/>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The </a:t>
            </a:r>
            <a:r>
              <a:rPr lang="en-US" altLang="zh-CN" sz="1600" dirty="0">
                <a:solidFill>
                  <a:srgbClr val="00B0F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High Accuracy On-board Calibrator (HAOC)</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 onboard FY-3G satellite is a demonstration/pathfinder of Earth–Moon imaging </a:t>
            </a:r>
            <a:r>
              <a:rPr lang="en-US" altLang="zh-CN"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spectrometer in </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the Chinese space-based radiometric benchmark LIBRA project, which is </a:t>
            </a:r>
            <a:r>
              <a:rPr lang="en-US" altLang="zh-CN" sz="1600" dirty="0">
                <a:solidFill>
                  <a:srgbClr val="00B0F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aimed to demonstrate its ability to (a) make high-accuracy reflectance measurements at 2% uncertainty</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 through </a:t>
            </a:r>
            <a:r>
              <a:rPr lang="en-US" altLang="zh-CN"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its on-orbit </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calibration and (b) transfer that calibration </a:t>
            </a:r>
            <a:r>
              <a:rPr lang="en-US" altLang="zh-CN"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uncertainty to </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other sensors by </a:t>
            </a:r>
            <a:r>
              <a:rPr lang="en-US" altLang="zh-CN"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inter-calibrating </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with MERSI instruments.</a:t>
            </a:r>
            <a:endParaRPr lang="zh-CN" altLang="en-US" sz="1600" b="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endParaRPr>
          </a:p>
        </p:txBody>
      </p:sp>
      <p:sp>
        <p:nvSpPr>
          <p:cNvPr id="3" name="灯片编号占位符 2"/>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tags/tag1.xml><?xml version="1.0" encoding="utf-8"?>
<p:tagLst xmlns:p="http://schemas.openxmlformats.org/presentationml/2006/main">
  <p:tag name="TABLE_ENDDRAG_ORIGIN_RECT" val="865*280"/>
  <p:tag name="TABLE_ENDDRAG_RECT" val="48*90*865*280"/>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TABLE_ENDDRAG_ORIGIN_RECT" val="455*317"/>
  <p:tag name="TABLE_ENDDRAG_RECT" val="22*100*455*317"/>
</p:tagLst>
</file>

<file path=ppt/tags/tag12.xml><?xml version="1.0" encoding="utf-8"?>
<p:tagLst xmlns:p="http://schemas.openxmlformats.org/presentationml/2006/main">
  <p:tag name="KSO_WM_UNIT_TABLE_BEAUTIFY" val="smartTable{f85298a5-2c3b-4052-bda6-274ce88c5863}"/>
  <p:tag name="TABLE_ENDDRAG_ORIGIN_RECT" val="179*306"/>
  <p:tag name="TABLE_ENDDRAG_RECT" val="758*218*179*306"/>
</p:tagLst>
</file>

<file path=ppt/tags/tag13.xml><?xml version="1.0" encoding="utf-8"?>
<p:tagLst xmlns:p="http://schemas.openxmlformats.org/presentationml/2006/main">
  <p:tag name="KSO_WM_UNIT_TABLE_BEAUTIFY" val="smartTable{f21aa6ab-cb6b-4f4f-a88f-f4669fb9c06d}"/>
  <p:tag name="TABLE_ENDDRAG_ORIGIN_RECT" val="707*184"/>
  <p:tag name="TABLE_ENDDRAG_RECT" val="18*144*707*184"/>
</p:tagLst>
</file>

<file path=ppt/tags/tag14.xml><?xml version="1.0" encoding="utf-8"?>
<p:tagLst xmlns:p="http://schemas.openxmlformats.org/presentationml/2006/main">
  <p:tag name="KSO_WM_UNIT_TABLE_BEAUTIFY" val="smartTable{05e55e12-66b5-43d3-a256-f947264a12f9}"/>
  <p:tag name="TABLE_ENDDRAG_ORIGIN_RECT" val="700*152"/>
  <p:tag name="TABLE_ENDDRAG_RECT" val="19*207*700*152"/>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TABLE_ENDDRAG_ORIGIN_RECT" val="379*150"/>
  <p:tag name="TABLE_ENDDRAG_RECT" val="54*162*379*150"/>
  <p:tag name="KSO_WM_BEAUTIFY_FLAG" val=""/>
</p:tagLst>
</file>

<file path=ppt/tags/tag17.xml><?xml version="1.0" encoding="utf-8"?>
<p:tagLst xmlns:p="http://schemas.openxmlformats.org/presentationml/2006/main">
  <p:tag name="TABLE_ENDDRAG_ORIGIN_RECT" val="379*150"/>
  <p:tag name="TABLE_ENDDRAG_RECT" val="54*162*379*150"/>
  <p:tag name="KSO_WM_BEAUTIFY_FLAG" val=""/>
</p:tagLst>
</file>

<file path=ppt/tags/tag18.xml><?xml version="1.0" encoding="utf-8"?>
<p:tagLst xmlns:p="http://schemas.openxmlformats.org/presentationml/2006/main">
  <p:tag name="TABLE_ENDDRAG_ORIGIN_RECT" val="433*177"/>
  <p:tag name="TABLE_ENDDRAG_RECT" val="147*140*433*177"/>
  <p:tag name="KSO_WM_BEAUTIFY_FLAG" val=""/>
</p:tagLst>
</file>

<file path=ppt/tags/tag19.xml><?xml version="1.0" encoding="utf-8"?>
<p:tagLst xmlns:p="http://schemas.openxmlformats.org/presentationml/2006/main">
  <p:tag name="commondata" val="eyJoZGlkIjoiNDQ1ZWFmM2FiZmFmODAyNjI1MmJiNThhY2Y2MGQ4Yzc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10715</Words>
  <Application>WPS 演示</Application>
  <PresentationFormat>Widescreen</PresentationFormat>
  <Paragraphs>839</Paragraphs>
  <Slides>23</Slides>
  <Notes>2</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23</vt:i4>
      </vt:variant>
    </vt:vector>
  </HeadingPairs>
  <TitlesOfParts>
    <vt:vector size="41" baseType="lpstr">
      <vt:lpstr>Arial</vt:lpstr>
      <vt:lpstr>宋体</vt:lpstr>
      <vt:lpstr>Wingdings</vt:lpstr>
      <vt:lpstr>Times New Roman</vt:lpstr>
      <vt:lpstr>Calibri</vt:lpstr>
      <vt:lpstr>Arial Narrow</vt:lpstr>
      <vt:lpstr>Wingdings</vt:lpstr>
      <vt:lpstr>黑体</vt:lpstr>
      <vt:lpstr>微软雅黑</vt:lpstr>
      <vt:lpstr>Arial Unicode MS</vt:lpstr>
      <vt:lpstr>Arial</vt:lpstr>
      <vt:lpstr>Calibri</vt:lpstr>
      <vt:lpstr>Times New Roman</vt:lpstr>
      <vt:lpstr>Times New Roman Regular</vt:lpstr>
      <vt:lpstr>Times New Roman Bold</vt:lpstr>
      <vt:lpstr>Songti SC</vt:lpstr>
      <vt:lpstr>MS PGothic</vt:lpstr>
      <vt:lpstr>Default Design</vt:lpstr>
      <vt:lpstr>GSICS Agency Report 2024 </vt:lpstr>
      <vt:lpstr>Presentation Overview </vt:lpstr>
      <vt:lpstr>Activities and Achievements</vt:lpstr>
      <vt:lpstr>Actions</vt:lpstr>
      <vt:lpstr>PowerPoint 演示文稿</vt:lpstr>
      <vt:lpstr>PowerPoint 演示文稿</vt:lpstr>
      <vt:lpstr> Bias analysis of hot land </vt:lpstr>
      <vt:lpstr> Bias(AGRI minus IASI) analysis of hot land </vt:lpstr>
      <vt:lpstr>2.8 HAOC</vt:lpstr>
      <vt:lpstr>PowerPoint 演示文稿</vt:lpstr>
      <vt:lpstr>2.8 HAOC</vt:lpstr>
      <vt:lpstr>2.6 OMS-L Instrument Introduction</vt:lpstr>
      <vt:lpstr>On orbit variation of OMS-L spectrum</vt:lpstr>
      <vt:lpstr>On orbit variation of OMS-L radiation responsivity</vt:lpstr>
      <vt:lpstr>2.7 OMS-N</vt:lpstr>
      <vt:lpstr>PowerPoint 演示文稿</vt:lpstr>
      <vt:lpstr>PowerPoint 演示文稿</vt:lpstr>
      <vt:lpstr>Instruments Updates &amp; Planned launches that are relevant to GSICS</vt:lpstr>
      <vt:lpstr>Instruments Updates &amp; Planned launches that are relevant to GSICS</vt:lpstr>
      <vt:lpstr>Calibration Major Updates</vt:lpstr>
      <vt:lpstr>Personnel Supporting GSICS</vt:lpstr>
      <vt:lpstr>Thank you for your attention</vt:lpstr>
      <vt:lpstr>Additional Slides Not Presented</vt:lpstr>
    </vt:vector>
  </TitlesOfParts>
  <Company>NOAA / NESDIS / ORA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GSICS GEO-LEO ATBD</dc:title>
  <dc:creator>Fred Wu</dc:creator>
  <dc:subject>SPIE 2009 tALK</dc:subject>
  <cp:lastModifiedBy>漆成莉</cp:lastModifiedBy>
  <cp:revision>1017</cp:revision>
  <dcterms:created xsi:type="dcterms:W3CDTF">2004-06-10T15:46:00Z</dcterms:created>
  <dcterms:modified xsi:type="dcterms:W3CDTF">2024-03-11T05:55:42Z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5EBB34C8E30044CEA43272DA72B19E05_12</vt:lpwstr>
  </property>
  <property fmtid="{D5CDD505-2E9C-101B-9397-08002B2CF9AE}" pid="3" name="KSOProductBuildVer">
    <vt:lpwstr>2052-12.1.0.16388</vt:lpwstr>
  </property>
</Properties>
</file>