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presentationml.handoutMaster+xml" PartName="/ppt/handoutMasters/handoutMaster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?><Relationships xmlns="http://schemas.openxmlformats.org/package/2006/relationships"><Relationship Target="ppt/presentation.xml" Type="http://schemas.openxmlformats.org/officeDocument/2006/relationships/officeDocument" Id="rId1"></Relationship><Relationship Target="docProps/core.xml" Type="http://schemas.openxmlformats.org/package/2006/relationships/metadata/core-properties" Id="rId2"></Relationship><Relationship Target="docProps/app.xml" Type="http://schemas.openxmlformats.org/officeDocument/2006/relationships/extended-properties" Id="rId3"></Relationship><Relationship Target="docProps/custom.xml" Type="http://schemas.openxmlformats.org/officeDocument/2006/relationships/custom-properties" Id="rId4"></Relationship><Relationship Target="docProps/thumbnail.jpeg" Type="http://schemas.openxmlformats.org/package/2006/relationships/metadata/thumbnail" Id="rId6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5" r:id="rId2"/>
  </p:sldMasterIdLst>
  <p:notesMasterIdLst>
    <p:notesMasterId r:id="rId18"/>
  </p:notesMasterIdLst>
  <p:handoutMasterIdLst>
    <p:handoutMasterId r:id="rId19"/>
  </p:handoutMasterIdLst>
  <p:sldIdLst>
    <p:sldId id="733" r:id="rId3"/>
    <p:sldId id="844" r:id="rId4"/>
    <p:sldId id="834" r:id="rId5"/>
    <p:sldId id="835" r:id="rId6"/>
    <p:sldId id="836" r:id="rId7"/>
    <p:sldId id="837" r:id="rId8"/>
    <p:sldId id="1284" r:id="rId9"/>
    <p:sldId id="1285" r:id="rId10"/>
    <p:sldId id="847" r:id="rId11"/>
    <p:sldId id="838" r:id="rId12"/>
    <p:sldId id="839" r:id="rId13"/>
    <p:sldId id="840" r:id="rId14"/>
    <p:sldId id="841" r:id="rId15"/>
    <p:sldId id="842" r:id="rId16"/>
    <p:sldId id="843" r:id="rId17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8000"/>
    <a:srgbClr val="0000FF"/>
    <a:srgbClr val="FF3300"/>
    <a:srgbClr val="333399"/>
    <a:srgbClr val="000000"/>
    <a:srgbClr val="0C45E4"/>
    <a:srgbClr val="5F5F5F"/>
    <a:srgbClr val="3333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02" autoAdjust="0"/>
    <p:restoredTop sz="88259" autoAdjust="0"/>
  </p:normalViewPr>
  <p:slideViewPr>
    <p:cSldViewPr snapToGrid="0">
      <p:cViewPr>
        <p:scale>
          <a:sx n="66" d="100"/>
          <a:sy n="66" d="100"/>
        </p:scale>
        <p:origin x="772" y="-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4277" y="48"/>
      </p:cViewPr>
      <p:guideLst>
        <p:guide orient="horz" pos="3126"/>
        <p:guide pos="2142"/>
      </p:guideLst>
    </p:cSldViewPr>
  </p:notesViewPr>
  <p:gridSpacing cx="114300" cy="114300"/>
</p:viewPr>
</file>

<file path=ppt/_rels/presentation.xml.rels><?xml version="1.0" encoding="UTF-8" ?><Relationships xmlns="http://schemas.openxmlformats.org/package/2006/relationships"><Relationship Target="slides/slide6.xml" Type="http://schemas.openxmlformats.org/officeDocument/2006/relationships/slide" Id="rId8"></Relationship><Relationship Target="slides/slide11.xml" Type="http://schemas.openxmlformats.org/officeDocument/2006/relationships/slide" Id="rId13"></Relationship><Relationship Target="notesMasters/notesMaster1.xml" Type="http://schemas.openxmlformats.org/officeDocument/2006/relationships/notesMaster" Id="rId18"></Relationship><Relationship Target="slides/slide1.xml" Type="http://schemas.openxmlformats.org/officeDocument/2006/relationships/slide" Id="rId3"></Relationship><Relationship Target="viewProps.xml" Type="http://schemas.openxmlformats.org/officeDocument/2006/relationships/viewProps" Id="rId21"></Relationship><Relationship Target="slides/slide5.xml" Type="http://schemas.openxmlformats.org/officeDocument/2006/relationships/slide" Id="rId7"></Relationship><Relationship Target="slides/slide10.xml" Type="http://schemas.openxmlformats.org/officeDocument/2006/relationships/slide" Id="rId12"></Relationship><Relationship Target="slides/slide15.xml" Type="http://schemas.openxmlformats.org/officeDocument/2006/relationships/slide" Id="rId17"></Relationship><Relationship Target="slideMasters/slideMaster2.xml" Type="http://schemas.openxmlformats.org/officeDocument/2006/relationships/slideMaster" Id="rId2"></Relationship><Relationship Target="slides/slide14.xml" Type="http://schemas.openxmlformats.org/officeDocument/2006/relationships/slide" Id="rId16"></Relationship><Relationship Target="presProps.xml" Type="http://schemas.openxmlformats.org/officeDocument/2006/relationships/presProps" Id="rId20"></Relationship><Relationship Target="slideMasters/slideMaster1.xml" Type="http://schemas.openxmlformats.org/officeDocument/2006/relationships/slideMaster" Id="rId1"></Relationship><Relationship Target="slides/slide4.xml" Type="http://schemas.openxmlformats.org/officeDocument/2006/relationships/slide" Id="rId6"></Relationship><Relationship Target="slides/slide9.xml" Type="http://schemas.openxmlformats.org/officeDocument/2006/relationships/slide" Id="rId11"></Relationship><Relationship Target="slides/slide3.xml" Type="http://schemas.openxmlformats.org/officeDocument/2006/relationships/slide" Id="rId5"></Relationship><Relationship Target="slides/slide13.xml" Type="http://schemas.openxmlformats.org/officeDocument/2006/relationships/slide" Id="rId15"></Relationship><Relationship Target="tableStyles.xml" Type="http://schemas.openxmlformats.org/officeDocument/2006/relationships/tableStyles" Id="rId23"></Relationship><Relationship Target="slides/slide8.xml" Type="http://schemas.openxmlformats.org/officeDocument/2006/relationships/slide" Id="rId10"></Relationship><Relationship Target="handoutMasters/handoutMaster1.xml" Type="http://schemas.openxmlformats.org/officeDocument/2006/relationships/handoutMaster" Id="rId19"></Relationship><Relationship Target="slides/slide2.xml" Type="http://schemas.openxmlformats.org/officeDocument/2006/relationships/slide" Id="rId4"></Relationship><Relationship Target="slides/slide7.xml" Type="http://schemas.openxmlformats.org/officeDocument/2006/relationships/slide" Id="rId9"></Relationship><Relationship Target="slides/slide12.xml" Type="http://schemas.openxmlformats.org/officeDocument/2006/relationships/slide" Id="rId14"></Relationship><Relationship Target="theme/theme1.xml" Type="http://schemas.openxmlformats.org/officeDocument/2006/relationships/theme" Id="rId22"></Relationship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67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68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342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6654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3713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478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7727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9723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096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320" y="1232701"/>
            <a:ext cx="9500516" cy="5344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7" b="3544"/>
          <a:stretch/>
        </p:blipFill>
        <p:spPr>
          <a:xfrm flipH="1">
            <a:off x="-2" y="839164"/>
            <a:ext cx="12192001" cy="577576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4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www.eumetsat.int</a:t>
            </a:r>
          </a:p>
        </p:txBody>
      </p:sp>
    </p:spTree>
    <p:extLst>
      <p:ext uri="{BB962C8B-B14F-4D97-AF65-F5344CB8AC3E}">
        <p14:creationId xmlns:p14="http://schemas.microsoft.com/office/powerpoint/2010/main" val="151063805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slid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9"/>
          <a:stretch/>
        </p:blipFill>
        <p:spPr>
          <a:xfrm>
            <a:off x="113730" y="1205552"/>
            <a:ext cx="7957065" cy="536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8162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1376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MTG Euro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" y="1240115"/>
            <a:ext cx="9335286" cy="528999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3832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top Glob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www.eumetsat.int</a:t>
            </a:r>
          </a:p>
        </p:txBody>
      </p:sp>
    </p:spTree>
    <p:extLst>
      <p:ext uri="{BB962C8B-B14F-4D97-AF65-F5344CB8AC3E}">
        <p14:creationId xmlns:p14="http://schemas.microsoft.com/office/powerpoint/2010/main" val="33780361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Click to edit Master title style</a:t>
            </a:r>
            <a:endParaRPr lang="en-GB" kern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8198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6437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9266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11 – 15 March 2024</a:t>
            </a:r>
            <a:r>
              <a:rPr lang="it-IT" sz="1000" b="0" dirty="0"/>
              <a:t>, GSICS Annual Meeting (Hybrid), Darmstadt, Germany</a:t>
            </a:r>
            <a:endParaRPr lang="en-US" sz="1000" b="0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Agency Report </a:t>
            </a:r>
          </a:p>
        </p:txBody>
      </p:sp>
      <p:pic>
        <p:nvPicPr>
          <p:cNvPr id="11" name="Picture 4" descr="http://gsics.atmos.umd.edu/pub/Development/Logos/GSICS180px.png">
            <a:extLst>
              <a:ext uri="{FF2B5EF4-FFF2-40B4-BE49-F238E27FC236}">
                <a16:creationId xmlns:a16="http://schemas.microsoft.com/office/drawing/2014/main" id="{016C2398-F037-4637-B010-5FD37A6C61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" y="102700"/>
            <a:ext cx="1714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000" b="0" baseline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EUM/IM/TEM/21/1250538, v1B, 28 March 2022</a:t>
            </a:r>
            <a:endParaRPr lang="de-DE" sz="1000" b="0" baseline="0" dirty="0">
              <a:solidFill>
                <a:schemeClr val="accent5"/>
              </a:solidFill>
              <a:latin typeface="+mn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5"/>
              </a:solidFill>
              <a:latin typeface="+mn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01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ops@eumetsat.int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gsics.atmos.umd.edu/pub/Development/Gdwgweb932023/GSICS%20Data%20Working%20Group%20-%20Introduction%20to%20WIS%202_0.pptx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16390" y="1335577"/>
            <a:ext cx="8759219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dirty="0"/>
              <a:t>GSICS Agency Report</a:t>
            </a:r>
            <a:br>
              <a:rPr lang="en-IE" sz="4000" b="1" dirty="0"/>
            </a:br>
            <a:r>
              <a:rPr lang="en-IE" sz="4000" b="1" dirty="0"/>
              <a:t>2024</a:t>
            </a:r>
            <a:br>
              <a:rPr lang="en-IE" sz="4000" dirty="0">
                <a:solidFill>
                  <a:srgbClr val="0000FF"/>
                </a:solidFill>
              </a:rPr>
            </a:br>
            <a:endParaRPr lang="en-US" sz="4000" i="1" dirty="0">
              <a:solidFill>
                <a:srgbClr val="0C45E4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2300" y="3064297"/>
            <a:ext cx="9387400" cy="112531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CN" sz="2000" b="1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dirty="0">
                <a:ea typeface="宋体" pitchFamily="2" charset="-122"/>
              </a:rPr>
              <a:t>Mounir Lekouara and EUMETSAT team (see last slide)</a:t>
            </a: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D605D-C31B-4A74-9F82-60E6B61F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136" y="4397105"/>
            <a:ext cx="9387400" cy="11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4000" b="1" kern="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4000" b="1" kern="0" dirty="0">
                <a:solidFill>
                  <a:srgbClr val="FF0000"/>
                </a:solidFill>
                <a:ea typeface="宋体" pitchFamily="2" charset="-122"/>
              </a:rPr>
              <a:t>EUMETSAT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kern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63B89-0626-282B-C5D9-B27413338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Update on GSICS Actions on EUMETSAT</a:t>
            </a:r>
            <a:endParaRPr lang="en-IE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001CF-F621-3623-D2FD-45513F81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000" dirty="0"/>
              <a:t>A.LCWS.2023.2i.3: EUMETSAT &amp; NOAA to continue to develop spec &amp; circulate, then iterate with group. Seb Wagner needs to check with EUMETSAT. (</a:t>
            </a:r>
            <a:r>
              <a:rPr lang="en-IE" sz="2000" dirty="0" err="1"/>
              <a:t>Actionee</a:t>
            </a:r>
            <a:r>
              <a:rPr lang="en-IE" sz="2000" dirty="0"/>
              <a:t>: S. Wagner – F. Yu / by 2024-03) – </a:t>
            </a:r>
            <a:r>
              <a:rPr lang="en-IE" sz="2000" dirty="0">
                <a:solidFill>
                  <a:srgbClr val="FF0000"/>
                </a:solidFill>
              </a:rPr>
              <a:t>to be closed</a:t>
            </a:r>
          </a:p>
          <a:p>
            <a:r>
              <a:rPr lang="en-IE" sz="2000" dirty="0"/>
              <a:t>A.LCWS.2023.5a.2: Propose way forward with GSICS Lunar Observation Dataset (GLOD) (</a:t>
            </a:r>
            <a:r>
              <a:rPr lang="en-IE" sz="2000" dirty="0" err="1"/>
              <a:t>Actionee</a:t>
            </a:r>
            <a:r>
              <a:rPr lang="en-IE" sz="2000" dirty="0"/>
              <a:t>: S. Wagner by 2024-03) </a:t>
            </a:r>
            <a:r>
              <a:rPr lang="en-IE" sz="2000" dirty="0">
                <a:solidFill>
                  <a:srgbClr val="FF0000"/>
                </a:solidFill>
                <a:sym typeface="Wingdings" panose="05000000000000000000" pitchFamily="2" charset="2"/>
              </a:rPr>
              <a:t> related to data sharing + infrastructure (discussion still open)</a:t>
            </a:r>
            <a:endParaRPr lang="en-IE" sz="2000" dirty="0">
              <a:solidFill>
                <a:srgbClr val="FF0000"/>
              </a:solidFill>
            </a:endParaRPr>
          </a:p>
          <a:p>
            <a:r>
              <a:rPr lang="en-IE" sz="2000" dirty="0"/>
              <a:t>A.GEP.20230630.9:  Transfer GSICS report on the State of the Observing System in document format and set working environment for that  (</a:t>
            </a:r>
            <a:r>
              <a:rPr lang="en-IE" sz="2000" dirty="0" err="1"/>
              <a:t>Actionee</a:t>
            </a:r>
            <a:r>
              <a:rPr lang="en-IE" sz="2000" dirty="0"/>
              <a:t>: T. Hewison – M. Bali / no date) - ongoing</a:t>
            </a:r>
          </a:p>
          <a:p>
            <a:r>
              <a:rPr lang="en-IE" sz="2000" dirty="0"/>
              <a:t>A.GIR.20230301.7: EUMETSAT to revise uncertainty analysis for GEO-LEO IR v2 algorithm (</a:t>
            </a:r>
            <a:r>
              <a:rPr lang="en-IE" sz="2000" dirty="0" err="1"/>
              <a:t>Actionee</a:t>
            </a:r>
            <a:r>
              <a:rPr lang="en-IE" sz="2000" dirty="0"/>
              <a:t>: T. Hewison / by 2024-03) – open – but delayed due to FCI</a:t>
            </a:r>
          </a:p>
          <a:p>
            <a:r>
              <a:rPr lang="en-IE" sz="2000" dirty="0"/>
              <a:t>A.GMW.20230302.3: Brief MWSG on experience in developing GSICS products for IR channels of GEO imagers – and uncertainty analysis (</a:t>
            </a:r>
            <a:r>
              <a:rPr lang="en-IE" sz="2000" dirty="0" err="1"/>
              <a:t>Actionees</a:t>
            </a:r>
            <a:r>
              <a:rPr lang="en-IE" sz="2000" dirty="0"/>
              <a:t>: T. Hewison / by 2024-03) – open</a:t>
            </a:r>
            <a:endParaRPr lang="en-GB" sz="2000" dirty="0"/>
          </a:p>
          <a:p>
            <a:r>
              <a:rPr lang="en-GB" sz="2000" dirty="0"/>
              <a:t>A.GVNIR.2020.16f.1: re-align GIRO and ROLO  (</a:t>
            </a:r>
            <a:r>
              <a:rPr lang="en-IE" sz="2000" dirty="0" err="1"/>
              <a:t>Actionees</a:t>
            </a:r>
            <a:r>
              <a:rPr lang="en-IE" sz="2000" dirty="0"/>
              <a:t>: S. Wagner – T. Stone / 2021.03.01 - late</a:t>
            </a:r>
            <a:r>
              <a:rPr lang="en-GB" sz="2000" dirty="0"/>
              <a:t>)</a:t>
            </a:r>
          </a:p>
          <a:p>
            <a:r>
              <a:rPr lang="en-GB" sz="2000" dirty="0"/>
              <a:t>A.GVNIR.2020.16f.4: distribution list for the Lunar Cal Community - On-going</a:t>
            </a:r>
          </a:p>
          <a:p>
            <a:r>
              <a:rPr lang="en-GB" sz="2000" dirty="0"/>
              <a:t>A.GVNIR.2020.19g.2: LCWS actions/</a:t>
            </a:r>
            <a:r>
              <a:rPr lang="en-GB" sz="2000" dirty="0" err="1"/>
              <a:t>recom</a:t>
            </a:r>
            <a:r>
              <a:rPr lang="en-GB" sz="2000" dirty="0"/>
              <a:t> follow-on – Closed - in preparation of LCWS</a:t>
            </a:r>
            <a:endParaRPr lang="en-I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3092D-9A90-8BC9-3FD1-4AAA379236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79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97BC2-2931-49F1-A62B-8121E360C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/>
              <a:t>Update on old GSICS Actions involving EUMETSAT</a:t>
            </a:r>
            <a:endParaRPr lang="en-IE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D37E5-1734-8618-1BAC-0971C2A8B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1800" dirty="0"/>
              <a:t>A.GDWG.2022031.8 GDWG to contact GRWG/Tim Hewison to get information on Combined products </a:t>
            </a:r>
          </a:p>
          <a:p>
            <a:r>
              <a:rPr lang="en-IE" sz="1800" dirty="0"/>
              <a:t>A.GRWG.20201020.4  GRWG to provide inputs to GDWG as to what convention changes needed for new/revised products </a:t>
            </a:r>
          </a:p>
          <a:p>
            <a:pPr lvl="1"/>
            <a:r>
              <a:rPr lang="en-GB" sz="1600" dirty="0"/>
              <a:t>Closed</a:t>
            </a:r>
            <a:endParaRPr lang="en-GB" sz="2000" b="1" dirty="0">
              <a:solidFill>
                <a:srgbClr val="FF0000"/>
              </a:solidFill>
            </a:endParaRPr>
          </a:p>
          <a:p>
            <a:r>
              <a:rPr lang="en-IE" sz="1800" dirty="0"/>
              <a:t>R.GIR.20210113.4  Tim Hewison is recommended to lead the study in the IR sub group to optimize the current GSICS inter-calibration algorithms for very cold scenes.  </a:t>
            </a:r>
          </a:p>
          <a:p>
            <a:pPr lvl="1"/>
            <a:r>
              <a:rPr lang="en-GB" sz="1600" dirty="0"/>
              <a:t>Closed - covered in GEO-LEO IR v2 algorithm</a:t>
            </a:r>
          </a:p>
          <a:p>
            <a:r>
              <a:rPr lang="en-IE" sz="1800" dirty="0"/>
              <a:t>A.GWG.2020.1a.2 All agencies to compile reports on calibration of instruments monitored by GSICS, following the template - to include IASI double-differences. Reports due by the end of April. A web meeting will be organized and held in early May to review the submitted reports. Assigned to all agencies.</a:t>
            </a:r>
          </a:p>
          <a:p>
            <a:pPr lvl="1"/>
            <a:r>
              <a:rPr lang="en-IE" sz="1600" dirty="0"/>
              <a:t>Closed – now part of SOS </a:t>
            </a:r>
            <a:endParaRPr lang="en-GB" sz="1600" dirty="0"/>
          </a:p>
          <a:p>
            <a:r>
              <a:rPr lang="en-IE" sz="1800" dirty="0"/>
              <a:t>A.GIR.20181114.3  Manik Bali and Tim Hewison to draft a section of the </a:t>
            </a:r>
            <a:r>
              <a:rPr lang="en-IE" sz="1800" dirty="0" err="1"/>
              <a:t>IRRefUTable</a:t>
            </a:r>
            <a:r>
              <a:rPr lang="en-IE" sz="1800" dirty="0"/>
              <a:t> Report on the process of selecting a reference instrument. </a:t>
            </a:r>
          </a:p>
          <a:p>
            <a:pPr lvl="1"/>
            <a:r>
              <a:rPr lang="en-GB" sz="1600" dirty="0"/>
              <a:t>Abandoned</a:t>
            </a:r>
          </a:p>
          <a:p>
            <a:r>
              <a:rPr lang="en-IE" sz="1800" dirty="0"/>
              <a:t>A.GRWG.2016.2d.1  Tim &amp; </a:t>
            </a:r>
            <a:r>
              <a:rPr lang="en-IE" sz="1800" dirty="0" err="1"/>
              <a:t>Dohyeong</a:t>
            </a:r>
            <a:r>
              <a:rPr lang="en-IE" sz="1800" dirty="0"/>
              <a:t> to review outstanding actions on Tim Hewison and decide which to transfer to GRWG Chair. </a:t>
            </a:r>
          </a:p>
          <a:p>
            <a:pPr lvl="1"/>
            <a:r>
              <a:rPr lang="en-IE" sz="1600" dirty="0"/>
              <a:t>Closed</a:t>
            </a:r>
            <a:endParaRPr lang="en-GB" sz="1400" b="1" dirty="0">
              <a:solidFill>
                <a:srgbClr val="FF0000"/>
              </a:solidFill>
            </a:endParaRPr>
          </a:p>
          <a:p>
            <a:endParaRPr lang="en-I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FC28A-1856-8FB7-616B-4827643FA4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02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B91ED-46AE-1D13-C8E9-4DB8ADB2B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Reprocessing activities</a:t>
            </a:r>
            <a:endParaRPr lang="en-I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4F05C-6847-DD7E-9E6E-41D0D4032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400" dirty="0"/>
              <a:t>HIRS FDR Release 2 have been generated and delivered to C3S2 for assimilating into ERA6 for three generations of instruments covering 1978 – 2022 using of Cao et al., 2007 calibration algorithm (</a:t>
            </a:r>
            <a:r>
              <a:rPr lang="en-GB" sz="2000" dirty="0"/>
              <a:t>available from </a:t>
            </a:r>
            <a:r>
              <a:rPr lang="en-GB" sz="2000" dirty="0">
                <a:hlinkClick r:id="rId2"/>
              </a:rPr>
              <a:t>ops@eumetsat.int</a:t>
            </a:r>
            <a:r>
              <a:rPr lang="en-GB" sz="2400" dirty="0"/>
              <a:t>);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400" dirty="0"/>
              <a:t>MVIRI FCDR Release 2 has been released covering 1981 – 2017 – new image reprocessing, inclusion of anomaly images, and better recalibration using HIRS FDR (available from 10.15770/EUM_SEC_CLM_0057);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400" dirty="0"/>
              <a:t>SEVIRI Rapid Scan Service FCDR Release 1 have generated for Meteosat-8 to -10 covering 2008 – 2022 (available from </a:t>
            </a:r>
            <a:r>
              <a:rPr lang="en-GB" sz="2400" dirty="0">
                <a:hlinkClick r:id="rId2"/>
              </a:rPr>
              <a:t>ops@eumetsat.int</a:t>
            </a:r>
            <a:r>
              <a:rPr lang="en-GB" sz="2400" dirty="0"/>
              <a:t>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400" dirty="0"/>
              <a:t>Special sensor microwave temperature sounder (SSM/T) FDR Release 1 have been generated and delivered to C3S2 for assimilating into ERA6 for satellites F-10 to F-15 covering 1991 – 2004 (available from </a:t>
            </a:r>
            <a:r>
              <a:rPr lang="en-GB" sz="2400" dirty="0">
                <a:hlinkClick r:id="rId2"/>
              </a:rPr>
              <a:t>ops@eumetsat.int</a:t>
            </a:r>
            <a:r>
              <a:rPr lang="en-GB" sz="2400" dirty="0"/>
              <a:t>); </a:t>
            </a:r>
          </a:p>
          <a:p>
            <a:endParaRPr lang="en-I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951C7-F771-CCCE-0834-05961C8202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12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72497-CED5-7641-AEA2-DB20BCF8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EUMETSAT instruments status</a:t>
            </a:r>
            <a:endParaRPr lang="en-IE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6D275-52F7-08E3-6CBE-67563243F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MTG-I and MTG-S</a:t>
            </a:r>
          </a:p>
          <a:p>
            <a:r>
              <a:rPr lang="en-GB" sz="2400" dirty="0"/>
              <a:t>EPS-SG A and B</a:t>
            </a:r>
          </a:p>
          <a:p>
            <a:r>
              <a:rPr lang="en-GB" sz="2400" dirty="0"/>
              <a:t>CO2M</a:t>
            </a:r>
          </a:p>
          <a:p>
            <a:pPr lvl="1"/>
            <a:r>
              <a:rPr lang="en-GB" sz="2000" dirty="0"/>
              <a:t>The development phase is on-going and the EUM scientific teams are in place to follow-up instrument development and on-ground calibrations</a:t>
            </a:r>
            <a:br>
              <a:rPr lang="en-GB" sz="2000" dirty="0"/>
            </a:br>
            <a:endParaRPr lang="en-GB" sz="2000" dirty="0"/>
          </a:p>
          <a:p>
            <a:pPr lvl="1"/>
            <a:r>
              <a:rPr lang="en-GB" sz="2000" dirty="0"/>
              <a:t>The Cal/Val plan will be significantly updated by EUMETSAT for the CDR in first half of 2024 and dedicated Cal/Val infrastructure for GHG is in prep.</a:t>
            </a:r>
          </a:p>
          <a:p>
            <a:pPr marL="400050" lvl="1" indent="0">
              <a:buNone/>
            </a:pPr>
            <a:endParaRPr lang="en-GB" sz="650" dirty="0"/>
          </a:p>
          <a:p>
            <a:pPr lvl="1"/>
            <a:r>
              <a:rPr lang="en-GB" sz="2000" dirty="0"/>
              <a:t>The instrument and calibration experts will engage in the existing GSICS sub-groups UVN spectrometer (CO2I) and VIS-NIR (MAP and CLIM) to support the definition and assessment of the inter-calibration strategies</a:t>
            </a:r>
          </a:p>
          <a:p>
            <a:pPr marL="400050" lvl="1" indent="0">
              <a:buNone/>
            </a:pPr>
            <a:endParaRPr lang="en-GB" sz="700" dirty="0"/>
          </a:p>
          <a:p>
            <a:pPr lvl="1"/>
            <a:r>
              <a:rPr lang="en-GB" sz="2000" dirty="0"/>
              <a:t>As a multi-instrument system, a strong inter-instrument calibration is foreseen to ensure an excellent relative calibration of the CO2M system</a:t>
            </a:r>
          </a:p>
          <a:p>
            <a:endParaRPr lang="en-I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BD5F1-CE83-8152-65F7-06B2152B29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6835B-3993-E075-7009-047CF76E56D2}"/>
              </a:ext>
            </a:extLst>
          </p:cNvPr>
          <p:cNvSpPr txBox="1"/>
          <p:nvPr/>
        </p:nvSpPr>
        <p:spPr>
          <a:xfrm>
            <a:off x="3913690" y="963080"/>
            <a:ext cx="833883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/>
              <a:t>See 1d</a:t>
            </a:r>
            <a:endParaRPr lang="en-I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32668-DC48-1AE1-A547-DE8C941149E8}"/>
              </a:ext>
            </a:extLst>
          </p:cNvPr>
          <p:cNvSpPr txBox="1"/>
          <p:nvPr/>
        </p:nvSpPr>
        <p:spPr>
          <a:xfrm>
            <a:off x="3496749" y="1432920"/>
            <a:ext cx="833883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/>
              <a:t>See 1e</a:t>
            </a:r>
            <a:endParaRPr lang="en-IE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F42DE4-5B3E-99F8-1EF9-C63177CEC3A3}"/>
              </a:ext>
            </a:extLst>
          </p:cNvPr>
          <p:cNvSpPr txBox="1"/>
          <p:nvPr/>
        </p:nvSpPr>
        <p:spPr>
          <a:xfrm>
            <a:off x="2351693" y="1833030"/>
            <a:ext cx="833883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/>
              <a:t>See 7d</a:t>
            </a:r>
            <a:endParaRPr lang="en-IE" sz="1600" dirty="0"/>
          </a:p>
        </p:txBody>
      </p:sp>
    </p:spTree>
    <p:extLst>
      <p:ext uri="{BB962C8B-B14F-4D97-AF65-F5344CB8AC3E}">
        <p14:creationId xmlns:p14="http://schemas.microsoft.com/office/powerpoint/2010/main" val="563600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F7734-4638-926D-3777-4E99BD0B3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280" y="132628"/>
            <a:ext cx="10078720" cy="667472"/>
          </a:xfrm>
        </p:spPr>
        <p:txBody>
          <a:bodyPr/>
          <a:lstStyle/>
          <a:p>
            <a:r>
              <a:rPr lang="en-GB" sz="2800" b="1" dirty="0"/>
              <a:t>EUMETSAT instruments update: many new sensors to calibrate</a:t>
            </a:r>
            <a:endParaRPr lang="en-IE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91FFF-0AD2-986A-6E89-C8BED13463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70D201D-D329-10D3-C117-17CD0A354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9961"/>
              </p:ext>
            </p:extLst>
          </p:nvPr>
        </p:nvGraphicFramePr>
        <p:xfrm>
          <a:off x="1872166" y="1261702"/>
          <a:ext cx="8186233" cy="4714875"/>
        </p:xfrm>
        <a:graphic>
          <a:graphicData uri="http://schemas.openxmlformats.org/drawingml/2006/table">
            <a:tbl>
              <a:tblPr/>
              <a:tblGrid>
                <a:gridCol w="1654979">
                  <a:extLst>
                    <a:ext uri="{9D8B030D-6E8A-4147-A177-3AD203B41FA5}">
                      <a16:colId xmlns:a16="http://schemas.microsoft.com/office/drawing/2014/main" val="2181616993"/>
                    </a:ext>
                  </a:extLst>
                </a:gridCol>
                <a:gridCol w="1418553">
                  <a:extLst>
                    <a:ext uri="{9D8B030D-6E8A-4147-A177-3AD203B41FA5}">
                      <a16:colId xmlns:a16="http://schemas.microsoft.com/office/drawing/2014/main" val="2701366407"/>
                    </a:ext>
                  </a:extLst>
                </a:gridCol>
                <a:gridCol w="2216489">
                  <a:extLst>
                    <a:ext uri="{9D8B030D-6E8A-4147-A177-3AD203B41FA5}">
                      <a16:colId xmlns:a16="http://schemas.microsoft.com/office/drawing/2014/main" val="1644310449"/>
                    </a:ext>
                  </a:extLst>
                </a:gridCol>
                <a:gridCol w="2896212">
                  <a:extLst>
                    <a:ext uri="{9D8B030D-6E8A-4147-A177-3AD203B41FA5}">
                      <a16:colId xmlns:a16="http://schemas.microsoft.com/office/drawing/2014/main" val="253808188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launch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GSICS sub-groups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309953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MTG-I1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FCI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VIS-NIR and 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34984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VIS-NIR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66355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MTG-S1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92646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UVN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UVN spectrometers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95364"/>
                  </a:ext>
                </a:extLst>
              </a:tr>
              <a:tr h="19050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EPS-SG A1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METimage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VIS-NIR and 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6802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3MI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VIS-NIR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69262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IASI-NG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23091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UVNS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UVN spectrometers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70105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MWS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9647498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EPS-SG B1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MWI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140956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375740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CO2M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CO2I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UVN spectrometers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31826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VIS-NIR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72257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VIS-NIR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152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4807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5EBA9-1964-C4E3-641C-35F2FCCB6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EUMETSAT GSICS team</a:t>
            </a:r>
            <a:endParaRPr lang="en-IE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101F0-6016-0B48-AE65-74D7B2CB11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AC5873D-F9F3-068E-E80F-37788D095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594895"/>
              </p:ext>
            </p:extLst>
          </p:nvPr>
        </p:nvGraphicFramePr>
        <p:xfrm>
          <a:off x="728662" y="951139"/>
          <a:ext cx="10734675" cy="5298622"/>
        </p:xfrm>
        <a:graphic>
          <a:graphicData uri="http://schemas.openxmlformats.org/drawingml/2006/table">
            <a:tbl>
              <a:tblPr firstRow="1" bandRow="1"/>
              <a:tblGrid>
                <a:gridCol w="3229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5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538">
                <a:tc gridSpan="2"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Executive Panel</a:t>
                      </a:r>
                    </a:p>
                  </a:txBody>
                  <a:tcPr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964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b="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Bojan</a:t>
                      </a:r>
                      <a:r>
                        <a:rPr lang="en-GB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Bojkov</a:t>
                      </a:r>
                      <a:endParaRPr lang="en-GB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EUMETSAT representative</a:t>
                      </a:r>
                      <a:endParaRPr lang="en-GB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941">
                <a:tc gridSpan="2"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Data Working Group</a:t>
                      </a:r>
                      <a:endParaRPr lang="en-GB" sz="2000" b="1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7200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964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Simon Elliott</a:t>
                      </a:r>
                      <a:endParaRPr lang="en-GB" sz="1600" b="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buFontTx/>
                        <a:buNone/>
                      </a:pPr>
                      <a:r>
                        <a:rPr lang="en-GB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Formats Expert</a:t>
                      </a:r>
                      <a:endParaRPr lang="en-GB" sz="1600" b="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538">
                <a:tc gridSpan="2"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Research Working Group </a:t>
                      </a:r>
                      <a:endParaRPr lang="en-GB" sz="2000" b="1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9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GB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Mounir Lekouara</a:t>
                      </a:r>
                    </a:p>
                  </a:txBody>
                  <a:tcPr marL="84406" marR="84406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GB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incoming vice-chair</a:t>
                      </a:r>
                      <a:r>
                        <a:rPr lang="en-GB" sz="1600" b="0" kern="12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of GRWG</a:t>
                      </a:r>
                      <a:endParaRPr lang="en-GB" sz="1600" b="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586470"/>
                  </a:ext>
                </a:extLst>
              </a:tr>
              <a:tr h="245964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GB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Tim Hewison</a:t>
                      </a:r>
                      <a:endParaRPr lang="en-GB" sz="1600" b="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Vice-chair</a:t>
                      </a:r>
                      <a:r>
                        <a:rPr lang="en-US" sz="1600" b="0" kern="12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IR sub-group + MW Sub-Group </a:t>
                      </a:r>
                      <a:r>
                        <a:rPr lang="en-US" sz="1600" b="0" kern="12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PoC</a:t>
                      </a:r>
                      <a:endParaRPr lang="en-GB" sz="1600" b="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964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GB" sz="1600" b="0" kern="12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S</a:t>
                      </a:r>
                      <a:r>
                        <a:rPr lang="en-GB" sz="1600" b="0" kern="12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é</a:t>
                      </a:r>
                      <a:r>
                        <a:rPr lang="en-GB" sz="1600" b="0" kern="12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bastien</a:t>
                      </a:r>
                      <a:r>
                        <a:rPr lang="en-GB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 Wagner </a:t>
                      </a:r>
                      <a:endParaRPr lang="en-GB" sz="1600" b="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GB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VIS/NIR + Lunar calibration </a:t>
                      </a:r>
                      <a:r>
                        <a:rPr lang="en-GB" sz="1600" b="0" kern="12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PoC</a:t>
                      </a:r>
                      <a:endParaRPr lang="en-GB" sz="1600" b="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964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Rob Roebeling</a:t>
                      </a:r>
                      <a:endParaRPr lang="en-GB" sz="1600" b="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buFontTx/>
                        <a:buNone/>
                      </a:pPr>
                      <a:r>
                        <a:rPr lang="en-US" sz="1600" b="0" kern="12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Event </a:t>
                      </a:r>
                      <a:r>
                        <a:rPr lang="en-US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logging</a:t>
                      </a:r>
                      <a:endParaRPr lang="en-GB" sz="1600" b="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964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GB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Rasmus Lindstrot</a:t>
                      </a:r>
                    </a:p>
                  </a:txBody>
                  <a:tcPr marL="84406" marR="84406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buFontTx/>
                        <a:buNone/>
                      </a:pPr>
                      <a:r>
                        <a:rPr lang="en-US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UVN spectrometers expert</a:t>
                      </a:r>
                      <a:endParaRPr lang="en-GB" sz="1600" b="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964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GB" sz="1600" b="0" kern="12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Dorothée</a:t>
                      </a:r>
                      <a:r>
                        <a:rPr lang="en-GB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Coppens</a:t>
                      </a:r>
                    </a:p>
                  </a:txBody>
                  <a:tcPr marL="84406" marR="84406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buFontTx/>
                        <a:buNone/>
                      </a:pPr>
                      <a:r>
                        <a:rPr lang="en-GB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Hyperspectral IR expert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964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GB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Christophe</a:t>
                      </a:r>
                      <a:r>
                        <a:rPr lang="en-GB" sz="1600" b="0" kern="12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Accadia</a:t>
                      </a:r>
                      <a:endParaRPr lang="en-GB" sz="1600" b="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GB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Vinia Mattioli</a:t>
                      </a:r>
                    </a:p>
                  </a:txBody>
                  <a:tcPr marL="84406" marR="84406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buFontTx/>
                        <a:buNone/>
                      </a:pPr>
                      <a:r>
                        <a:rPr lang="en-GB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Microwave </a:t>
                      </a:r>
                      <a:r>
                        <a:rPr lang="en-GB" sz="1600" b="0" kern="12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experts</a:t>
                      </a:r>
                      <a:endParaRPr lang="en-GB" sz="1600" b="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964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kern="12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Rüdiger</a:t>
                      </a:r>
                      <a:r>
                        <a:rPr lang="en-US" sz="160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Lang</a:t>
                      </a:r>
                      <a:endParaRPr lang="en-GB" sz="160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UVN spectrometers and VIS-NIR for CO2M</a:t>
                      </a:r>
                      <a:endParaRPr lang="en-GB" sz="160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741950"/>
                  </a:ext>
                </a:extLst>
              </a:tr>
              <a:tr h="245964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Viju John</a:t>
                      </a:r>
                      <a:endParaRPr lang="en-GB" sz="160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FCDR, IR, MW</a:t>
                      </a:r>
                      <a:endParaRPr lang="en-GB" sz="160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964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Ali Mousivand</a:t>
                      </a:r>
                      <a:endParaRPr lang="en-GB" sz="160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buFontTx/>
                        <a:buNone/>
                      </a:pPr>
                      <a:r>
                        <a:rPr lang="en-US" sz="160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MICMICS</a:t>
                      </a:r>
                      <a:r>
                        <a:rPr lang="en-US" sz="1600" kern="12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60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Radiative Transfer</a:t>
                      </a:r>
                      <a:r>
                        <a:rPr lang="en-US" sz="1600" kern="12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Modelling + Desert Calibration</a:t>
                      </a:r>
                      <a:endParaRPr lang="en-GB" sz="1600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5964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60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Bertrand Fougnie</a:t>
                      </a:r>
                    </a:p>
                  </a:txBody>
                  <a:tcPr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VIS/NIR polarimetry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21538">
                <a:tc gridSpan="2"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Point of Contact for Operational Matters</a:t>
                      </a:r>
                      <a:endParaRPr lang="en-GB" sz="2000" b="1" kern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31014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GB" sz="1600" b="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Harald Rothfuss</a:t>
                      </a:r>
                    </a:p>
                  </a:txBody>
                  <a:tcPr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6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451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C659F-72F1-F0D2-A8A4-A22E4579E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0" y="132628"/>
            <a:ext cx="9773920" cy="667472"/>
          </a:xfrm>
        </p:spPr>
        <p:txBody>
          <a:bodyPr/>
          <a:lstStyle/>
          <a:p>
            <a:r>
              <a:rPr lang="en-GB" b="1" dirty="0"/>
              <a:t>EUMETSAT operational GSICS products</a:t>
            </a:r>
            <a:endParaRPr lang="en-I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A0060-6A5D-F7C8-3D13-D89A15729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47520"/>
            <a:ext cx="10972800" cy="4424679"/>
          </a:xfrm>
        </p:spPr>
        <p:txBody>
          <a:bodyPr/>
          <a:lstStyle/>
          <a:p>
            <a:r>
              <a:rPr lang="en-GB" sz="2400" dirty="0"/>
              <a:t> </a:t>
            </a:r>
            <a:r>
              <a:rPr lang="en-IE" sz="2400" dirty="0"/>
              <a:t>Near-Real Time and Re-Analysis Correction products for SEVIRI Meteosat-9, -10 and -11 (MSG-2, -3, -4) , based on GEO-LEO IR inter-calibration with </a:t>
            </a:r>
            <a:r>
              <a:rPr lang="en-IE" sz="2400" dirty="0" err="1"/>
              <a:t>Metop</a:t>
            </a:r>
            <a:r>
              <a:rPr lang="en-IE" sz="2400" dirty="0"/>
              <a:t>-C/IASI (in addition to those already generated with </a:t>
            </a:r>
            <a:r>
              <a:rPr lang="en-IE" sz="2400" dirty="0" err="1"/>
              <a:t>Metop</a:t>
            </a:r>
            <a:r>
              <a:rPr lang="en-IE" sz="2400" dirty="0"/>
              <a:t>-B/IASI) - now officially operational GSICS products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B4E85-80D1-A641-D518-B443144940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CF6882-A27B-89EF-93D7-04FF8BE3E51A}"/>
              </a:ext>
            </a:extLst>
          </p:cNvPr>
          <p:cNvSpPr txBox="1"/>
          <p:nvPr/>
        </p:nvSpPr>
        <p:spPr>
          <a:xfrm>
            <a:off x="847857" y="4296498"/>
            <a:ext cx="7984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8000"/>
                </a:solidFill>
              </a:rPr>
              <a:t>11 OPERATIONAL PRODUCTS + 2 retired</a:t>
            </a:r>
            <a:endParaRPr lang="en-IE" sz="3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70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742" y="123464"/>
            <a:ext cx="7772400" cy="667472"/>
          </a:xfrm>
        </p:spPr>
        <p:txBody>
          <a:bodyPr/>
          <a:lstStyle/>
          <a:p>
            <a:r>
              <a:rPr lang="en-GB" b="1" dirty="0"/>
              <a:t>Support to GRWG Activities (</a:t>
            </a:r>
            <a:r>
              <a:rPr lang="en-GB" b="1" dirty="0" err="1"/>
              <a:t>i</a:t>
            </a:r>
            <a:r>
              <a:rPr lang="en-GB" b="1" dirty="0"/>
              <a:t>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07257"/>
            <a:ext cx="10972800" cy="5493543"/>
          </a:xfrm>
        </p:spPr>
        <p:txBody>
          <a:bodyPr>
            <a:normAutofit/>
          </a:bodyPr>
          <a:lstStyle/>
          <a:p>
            <a:pPr eaLnBrk="0" hangingPunct="0"/>
            <a:r>
              <a:rPr lang="en-GB" sz="3600" b="1" dirty="0">
                <a:solidFill>
                  <a:srgbClr val="FF0000"/>
                </a:solidFill>
              </a:rPr>
              <a:t> </a:t>
            </a:r>
            <a:r>
              <a:rPr lang="en-GB" b="1" dirty="0"/>
              <a:t>Led or contributed to discussions at Web Meetings on:</a:t>
            </a:r>
            <a:endParaRPr lang="en-DE" b="1" dirty="0"/>
          </a:p>
          <a:p>
            <a:pPr lvl="1" eaLnBrk="0" hangingPunct="0"/>
            <a:r>
              <a:rPr lang="en-GB" dirty="0"/>
              <a:t>Lunar Calibration R&amp;D and workshop preparation</a:t>
            </a:r>
          </a:p>
          <a:p>
            <a:pPr lvl="1" eaLnBrk="0" hangingPunct="0"/>
            <a:r>
              <a:rPr lang="en-GB" dirty="0"/>
              <a:t>VNIR DCC (product definition + ATBD evolutions + applications to LEOs)</a:t>
            </a:r>
          </a:p>
          <a:p>
            <a:pPr lvl="1" eaLnBrk="0" hangingPunct="0"/>
            <a:r>
              <a:rPr lang="en-GB" dirty="0"/>
              <a:t>IR: hot-land issue + uncertainty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41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742" y="123464"/>
            <a:ext cx="7772400" cy="667472"/>
          </a:xfrm>
        </p:spPr>
        <p:txBody>
          <a:bodyPr/>
          <a:lstStyle/>
          <a:p>
            <a:r>
              <a:rPr lang="en-GB" b="1" dirty="0"/>
              <a:t>Support to GRWG Activities (ii)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07257"/>
            <a:ext cx="10972800" cy="5493543"/>
          </a:xfrm>
        </p:spPr>
        <p:txBody>
          <a:bodyPr>
            <a:normAutofit fontScale="70000" lnSpcReduction="20000"/>
          </a:bodyPr>
          <a:lstStyle/>
          <a:p>
            <a:pPr eaLnBrk="0" hangingPunct="0"/>
            <a:r>
              <a:rPr lang="en-GB" b="1" dirty="0"/>
              <a:t>Ongoing Developments:</a:t>
            </a:r>
            <a:endParaRPr lang="en-DE" b="1" dirty="0"/>
          </a:p>
          <a:p>
            <a:pPr lvl="1" eaLnBrk="0" hangingPunct="0"/>
            <a:r>
              <a:rPr lang="en-GB" dirty="0"/>
              <a:t>MTG-I FCI and LI are now routinely monitored</a:t>
            </a:r>
          </a:p>
          <a:p>
            <a:pPr lvl="1" eaLnBrk="0" hangingPunct="0"/>
            <a:r>
              <a:rPr lang="en-GB" dirty="0"/>
              <a:t>VNIR:</a:t>
            </a:r>
            <a:endParaRPr lang="en-DE" dirty="0"/>
          </a:p>
          <a:p>
            <a:pPr lvl="2" eaLnBrk="0" hangingPunct="0"/>
            <a:r>
              <a:rPr lang="en-GB" dirty="0"/>
              <a:t>Organisation of the 4</a:t>
            </a:r>
            <a:r>
              <a:rPr lang="en-GB" baseline="30000" dirty="0"/>
              <a:t>th</a:t>
            </a:r>
            <a:r>
              <a:rPr lang="en-GB" dirty="0"/>
              <a:t> Joint GSICS/IVOS Lunar Calibration WS (4-8/12/2023)</a:t>
            </a:r>
            <a:endParaRPr lang="en-DE" dirty="0"/>
          </a:p>
          <a:p>
            <a:pPr lvl="2" eaLnBrk="0" hangingPunct="0"/>
            <a:r>
              <a:rPr lang="en-GB" dirty="0"/>
              <a:t>Involved in the discussions on LSICS framework + SLIM model as a new lunar calibration community model</a:t>
            </a:r>
          </a:p>
          <a:p>
            <a:pPr lvl="2" eaLnBrk="0" hangingPunct="0"/>
            <a:r>
              <a:rPr lang="en-GB" dirty="0"/>
              <a:t>Enhancement of the LESSSR model (lunar model based on SCIAMACHY + RELAB) via external study (on-going)</a:t>
            </a:r>
            <a:endParaRPr lang="en-DE" dirty="0"/>
          </a:p>
          <a:p>
            <a:pPr lvl="2" eaLnBrk="0" hangingPunct="0"/>
            <a:r>
              <a:rPr lang="en-GB" dirty="0"/>
              <a:t>DCCs, using NOAA-20 VIIRS as a reference</a:t>
            </a:r>
            <a:endParaRPr lang="en-DE" dirty="0"/>
          </a:p>
          <a:p>
            <a:pPr lvl="2" eaLnBrk="0" hangingPunct="0"/>
            <a:r>
              <a:rPr lang="en-GB" dirty="0"/>
              <a:t>Desert Calibration + Inter-Calibration : two new algorithms for MICMICS</a:t>
            </a:r>
          </a:p>
          <a:p>
            <a:pPr lvl="1" eaLnBrk="0" hangingPunct="0"/>
            <a:r>
              <a:rPr lang="en-GB" dirty="0"/>
              <a:t>IR: </a:t>
            </a:r>
          </a:p>
          <a:p>
            <a:pPr lvl="2" eaLnBrk="0" hangingPunct="0"/>
            <a:r>
              <a:rPr lang="en-IE" dirty="0"/>
              <a:t>Development of improved IR inter-calibration algorithm ​</a:t>
            </a:r>
          </a:p>
          <a:p>
            <a:pPr lvl="2" eaLnBrk="0" hangingPunct="0"/>
            <a:r>
              <a:rPr lang="en-IE" dirty="0"/>
              <a:t>MICMICS now facilitates IR inter-calibration, leveraging references from both IASI and </a:t>
            </a:r>
            <a:r>
              <a:rPr lang="en-IE" dirty="0" err="1"/>
              <a:t>CrIS</a:t>
            </a:r>
            <a:endParaRPr lang="en-IE" dirty="0"/>
          </a:p>
          <a:p>
            <a:pPr lvl="2" eaLnBrk="0" hangingPunct="0"/>
            <a:r>
              <a:rPr lang="en-IE" dirty="0"/>
              <a:t>EUMETSAT-ECMWF collaboration in preparing for MTG-IRS in NWP using GIIRS (-A/-B) observations </a:t>
            </a:r>
            <a:endParaRPr lang="en-GB" dirty="0"/>
          </a:p>
          <a:p>
            <a:pPr lvl="1" eaLnBrk="0" hangingPunct="0"/>
            <a:r>
              <a:rPr lang="en-GB" dirty="0"/>
              <a:t>MW: </a:t>
            </a:r>
          </a:p>
          <a:p>
            <a:pPr lvl="2" eaLnBrk="0" hangingPunct="0"/>
            <a:r>
              <a:rPr lang="en-IE" dirty="0"/>
              <a:t>Supported development of work plan for Microwave Sub-Group​</a:t>
            </a:r>
            <a:endParaRPr lang="en-GB" dirty="0"/>
          </a:p>
          <a:p>
            <a:pPr lvl="1" eaLnBrk="0" hangingPunct="0"/>
            <a:r>
              <a:rPr lang="en-GB" dirty="0"/>
              <a:t>UV: </a:t>
            </a:r>
          </a:p>
          <a:p>
            <a:pPr lvl="2" eaLnBrk="0" hangingPunct="0"/>
            <a:r>
              <a:rPr lang="en-GB" dirty="0"/>
              <a:t>Extraction + processing of all GOME-2 lunar measurements to support inter-calibration between SCIAMACHY and GOME-2 using the Moon as a transfer target</a:t>
            </a:r>
          </a:p>
          <a:p>
            <a:pPr lvl="2" eaLnBrk="0" hangingPunct="0"/>
            <a:r>
              <a:rPr lang="en-IE" dirty="0"/>
              <a:t>Ongoing development and integration of radiometric calibration systems for UVN, UVNS &amp; CO2-I in MICMICS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D2C2E-286B-9921-B145-E9458D787648}"/>
              </a:ext>
            </a:extLst>
          </p:cNvPr>
          <p:cNvSpPr txBox="1"/>
          <p:nvPr/>
        </p:nvSpPr>
        <p:spPr>
          <a:xfrm>
            <a:off x="146973" y="2923783"/>
            <a:ext cx="777777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/>
              <a:t>See 1f</a:t>
            </a:r>
            <a:endParaRPr lang="en-I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9232EC-FC73-9194-ABA1-FB952E2C5936}"/>
              </a:ext>
            </a:extLst>
          </p:cNvPr>
          <p:cNvSpPr txBox="1"/>
          <p:nvPr/>
        </p:nvSpPr>
        <p:spPr>
          <a:xfrm>
            <a:off x="215617" y="1765354"/>
            <a:ext cx="822661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/>
              <a:t>See 1k</a:t>
            </a:r>
            <a:endParaRPr lang="en-IE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CB47CC-C753-98F6-78E8-14C3DE17B681}"/>
              </a:ext>
            </a:extLst>
          </p:cNvPr>
          <p:cNvSpPr txBox="1"/>
          <p:nvPr/>
        </p:nvSpPr>
        <p:spPr>
          <a:xfrm>
            <a:off x="215617" y="2352472"/>
            <a:ext cx="833883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/>
              <a:t>See 3b</a:t>
            </a:r>
            <a:endParaRPr lang="en-IE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8D82F-2EC4-A549-9678-C81A43AD76AB}"/>
              </a:ext>
            </a:extLst>
          </p:cNvPr>
          <p:cNvSpPr txBox="1"/>
          <p:nvPr/>
        </p:nvSpPr>
        <p:spPr>
          <a:xfrm>
            <a:off x="146973" y="4008246"/>
            <a:ext cx="777777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/>
              <a:t>See 5f</a:t>
            </a:r>
            <a:endParaRPr lang="en-IE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70399-BBD7-E85C-563D-7116133DAC02}"/>
              </a:ext>
            </a:extLst>
          </p:cNvPr>
          <p:cNvSpPr txBox="1"/>
          <p:nvPr/>
        </p:nvSpPr>
        <p:spPr>
          <a:xfrm>
            <a:off x="146972" y="3577828"/>
            <a:ext cx="1234633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/>
              <a:t>See 5m/n/p</a:t>
            </a:r>
            <a:endParaRPr lang="en-I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1AED9D-F670-0C01-D1F0-F90A29BA68FA}"/>
              </a:ext>
            </a:extLst>
          </p:cNvPr>
          <p:cNvSpPr txBox="1"/>
          <p:nvPr/>
        </p:nvSpPr>
        <p:spPr>
          <a:xfrm>
            <a:off x="5923787" y="2723728"/>
            <a:ext cx="822661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/>
              <a:t>See 3s</a:t>
            </a:r>
            <a:endParaRPr lang="en-I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6648F5-BADC-26CD-7974-29C6C413DC68}"/>
              </a:ext>
            </a:extLst>
          </p:cNvPr>
          <p:cNvSpPr txBox="1"/>
          <p:nvPr/>
        </p:nvSpPr>
        <p:spPr>
          <a:xfrm>
            <a:off x="8427373" y="3012047"/>
            <a:ext cx="833883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/>
              <a:t>See 3u</a:t>
            </a:r>
            <a:endParaRPr lang="en-I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1C7F89-C6FD-2DF5-F705-AA93D5A3298A}"/>
              </a:ext>
            </a:extLst>
          </p:cNvPr>
          <p:cNvSpPr txBox="1"/>
          <p:nvPr/>
        </p:nvSpPr>
        <p:spPr>
          <a:xfrm>
            <a:off x="146972" y="4587965"/>
            <a:ext cx="764953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/>
              <a:t>See 8i</a:t>
            </a:r>
            <a:endParaRPr lang="en-IE" sz="1600" dirty="0"/>
          </a:p>
        </p:txBody>
      </p:sp>
    </p:spTree>
    <p:extLst>
      <p:ext uri="{BB962C8B-B14F-4D97-AF65-F5344CB8AC3E}">
        <p14:creationId xmlns:p14="http://schemas.microsoft.com/office/powerpoint/2010/main" val="666635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D059D-648D-5E66-699C-3EBFB849E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Support to GDWG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6727A-60D8-BE78-9693-BEAA3AB2E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50720"/>
            <a:ext cx="10972800" cy="5257799"/>
          </a:xfrm>
        </p:spPr>
        <p:txBody>
          <a:bodyPr/>
          <a:lstStyle/>
          <a:p>
            <a:r>
              <a:rPr lang="en-IE" sz="3600" dirty="0">
                <a:hlinkClick r:id="rId2"/>
              </a:rPr>
              <a:t>Introduction to WMO WIS 2.0 System​</a:t>
            </a:r>
            <a:endParaRPr lang="en-IE" sz="3600" dirty="0"/>
          </a:p>
          <a:p>
            <a:endParaRPr lang="en-IE" sz="3600" dirty="0"/>
          </a:p>
          <a:p>
            <a:r>
              <a:rPr lang="en-IE" sz="3600" dirty="0"/>
              <a:t>Supported revision of GSICS SOS Reports​</a:t>
            </a: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24E40-C5B2-916D-6F0C-C6198AA2B7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B8945-361B-891A-8A8F-DA7538012884}"/>
              </a:ext>
            </a:extLst>
          </p:cNvPr>
          <p:cNvSpPr txBox="1"/>
          <p:nvPr/>
        </p:nvSpPr>
        <p:spPr>
          <a:xfrm>
            <a:off x="9504760" y="3481563"/>
            <a:ext cx="833883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/>
              <a:t>See 2d</a:t>
            </a:r>
            <a:endParaRPr lang="en-IE" sz="1600" dirty="0"/>
          </a:p>
        </p:txBody>
      </p:sp>
    </p:spTree>
    <p:extLst>
      <p:ext uri="{BB962C8B-B14F-4D97-AF65-F5344CB8AC3E}">
        <p14:creationId xmlns:p14="http://schemas.microsoft.com/office/powerpoint/2010/main" val="1467632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E6A0-2C69-F536-E4FA-594E67319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/>
              <a:t>EUMETSAT Other GSICS Activities</a:t>
            </a:r>
            <a:endParaRPr lang="en-IE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51EFF-3473-72E8-9D0E-64A1A72AB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6350000" cy="5415280"/>
          </a:xfrm>
        </p:spPr>
        <p:txBody>
          <a:bodyPr/>
          <a:lstStyle/>
          <a:p>
            <a:r>
              <a:rPr lang="en-GB" sz="2000" b="1" dirty="0"/>
              <a:t>MICMICS</a:t>
            </a:r>
            <a:endParaRPr lang="en-GB" sz="1800" b="1" dirty="0"/>
          </a:p>
          <a:p>
            <a:pPr lvl="1"/>
            <a:r>
              <a:rPr lang="en-GB" sz="1800" dirty="0"/>
              <a:t>Prototype Development &amp; procurement of Operational System</a:t>
            </a:r>
          </a:p>
          <a:p>
            <a:pPr lvl="1"/>
            <a:r>
              <a:rPr lang="en-GB" sz="1800" dirty="0"/>
              <a:t>To replace current GSICS processors</a:t>
            </a:r>
          </a:p>
          <a:p>
            <a:pPr lvl="1"/>
            <a:r>
              <a:rPr lang="en-GB" sz="1800" dirty="0"/>
              <a:t>New capabilities:</a:t>
            </a:r>
          </a:p>
          <a:p>
            <a:pPr lvl="2"/>
            <a:r>
              <a:rPr lang="en-GB" sz="1800" dirty="0"/>
              <a:t>Improved GEO-LEO IR algorithm</a:t>
            </a:r>
          </a:p>
          <a:p>
            <a:pPr lvl="2"/>
            <a:r>
              <a:rPr lang="en-GB" sz="1800" dirty="0"/>
              <a:t>Switch to NOAA-20 VIIRS in the GSICS DCC algorithm as new GSICS reference + implementation of a DCC calibration (reference = RTM)</a:t>
            </a:r>
          </a:p>
          <a:p>
            <a:pPr lvl="2"/>
            <a:r>
              <a:rPr lang="en-GB" sz="1800" dirty="0"/>
              <a:t>On-going development of new GSICS DCC products for VNIR (LEO/LEO) </a:t>
            </a:r>
          </a:p>
          <a:p>
            <a:pPr lvl="2"/>
            <a:r>
              <a:rPr lang="en-GB" sz="1800" dirty="0"/>
              <a:t>New Desert Calibration</a:t>
            </a:r>
          </a:p>
          <a:p>
            <a:pPr lvl="2"/>
            <a:r>
              <a:rPr lang="en-GB" sz="1800" dirty="0"/>
              <a:t>New Desert Inter-Calibration</a:t>
            </a:r>
          </a:p>
          <a:p>
            <a:pPr lvl="2"/>
            <a:r>
              <a:rPr lang="en-GB" sz="1800" dirty="0"/>
              <a:t>Process more instruments/channels: SEVIRI, FCI, LI, AVHRR, SLSTR, OLCI, …</a:t>
            </a:r>
          </a:p>
          <a:p>
            <a:pPr lvl="1"/>
            <a:r>
              <a:rPr lang="en-GB" sz="1800" b="1" dirty="0"/>
              <a:t>The tool has reached a critical mass of methods and sensors to support new accurate diagnostics</a:t>
            </a:r>
            <a:endParaRPr lang="en-IE" sz="1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071B0-3457-7782-F2E9-F3B23624A6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81" name="Picture 180">
            <a:extLst>
              <a:ext uri="{FF2B5EF4-FFF2-40B4-BE49-F238E27FC236}">
                <a16:creationId xmlns:a16="http://schemas.microsoft.com/office/drawing/2014/main" id="{6B37F4F9-563B-A4F5-649E-02E4D43F1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355559"/>
            <a:ext cx="5105400" cy="36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54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1EDCE-45E2-49C7-E298-294273752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080" y="41161"/>
            <a:ext cx="7772400" cy="667472"/>
          </a:xfrm>
        </p:spPr>
        <p:txBody>
          <a:bodyPr/>
          <a:lstStyle/>
          <a:p>
            <a:r>
              <a:rPr lang="en-GB" dirty="0"/>
              <a:t>MICMICS analyses for MTG-I FCI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CE48D-F17F-9BE3-3291-EE52BB5F0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FC022-4E01-5E93-E77B-788EFF643F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7BC37E-F159-1213-2FF5-B8EAF42A8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79" y="2677460"/>
            <a:ext cx="2341444" cy="2341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E772F2-C639-0860-D0A1-DBCD63B40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132" y="4939364"/>
            <a:ext cx="4851163" cy="1599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AE520D-F2FB-077C-7B5D-60F7A8368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873" y="699757"/>
            <a:ext cx="4803313" cy="2189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236D86-6433-A929-9763-9209E90284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0" t="402" r="28593" b="94618"/>
          <a:stretch/>
        </p:blipFill>
        <p:spPr>
          <a:xfrm>
            <a:off x="9159642" y="3729363"/>
            <a:ext cx="1943247" cy="10881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C0C1A27-0834-72EB-A004-D6A3662CD136}"/>
              </a:ext>
            </a:extLst>
          </p:cNvPr>
          <p:cNvGrpSpPr/>
          <p:nvPr/>
        </p:nvGrpSpPr>
        <p:grpSpPr>
          <a:xfrm>
            <a:off x="154601" y="718427"/>
            <a:ext cx="4198588" cy="1959033"/>
            <a:chOff x="160436" y="606575"/>
            <a:chExt cx="4646456" cy="22981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931CB5-4F4F-6DE4-5672-66C84ADED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436" y="606575"/>
              <a:ext cx="4646456" cy="2260438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14CCBAF-4692-62F7-E269-95471D65C311}"/>
                </a:ext>
              </a:extLst>
            </p:cNvPr>
            <p:cNvGrpSpPr/>
            <p:nvPr/>
          </p:nvGrpSpPr>
          <p:grpSpPr>
            <a:xfrm>
              <a:off x="3976220" y="1736794"/>
              <a:ext cx="624710" cy="622415"/>
              <a:chOff x="1716732" y="2962185"/>
              <a:chExt cx="1044534" cy="103520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72DD0AC-2122-B269-4CD3-A24B07E0E5F5}"/>
                  </a:ext>
                </a:extLst>
              </p:cNvPr>
              <p:cNvGrpSpPr/>
              <p:nvPr/>
            </p:nvGrpSpPr>
            <p:grpSpPr>
              <a:xfrm>
                <a:off x="1716732" y="2962185"/>
                <a:ext cx="870445" cy="785364"/>
                <a:chOff x="2470041" y="3359270"/>
                <a:chExt cx="459380" cy="404186"/>
              </a:xfrm>
            </p:grpSpPr>
            <p:sp>
              <p:nvSpPr>
                <p:cNvPr id="16" name="Google Shape;5645;p48">
                  <a:extLst>
                    <a:ext uri="{FF2B5EF4-FFF2-40B4-BE49-F238E27FC236}">
                      <a16:creationId xmlns:a16="http://schemas.microsoft.com/office/drawing/2014/main" id="{EB55176E-D42C-DE92-47EF-639201F6168A}"/>
                    </a:ext>
                  </a:extLst>
                </p:cNvPr>
                <p:cNvSpPr/>
                <p:nvPr/>
              </p:nvSpPr>
              <p:spPr>
                <a:xfrm>
                  <a:off x="2575768" y="3584916"/>
                  <a:ext cx="325371" cy="178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3" h="11606" extrusionOk="0">
                      <a:moveTo>
                        <a:pt x="8589" y="0"/>
                      </a:moveTo>
                      <a:cubicBezTo>
                        <a:pt x="7469" y="3"/>
                        <a:pt x="6385" y="407"/>
                        <a:pt x="5536" y="1138"/>
                      </a:cubicBezTo>
                      <a:cubicBezTo>
                        <a:pt x="4819" y="1759"/>
                        <a:pt x="4289" y="2566"/>
                        <a:pt x="4006" y="3469"/>
                      </a:cubicBezTo>
                      <a:lnTo>
                        <a:pt x="3891" y="3469"/>
                      </a:lnTo>
                      <a:cubicBezTo>
                        <a:pt x="1747" y="3469"/>
                        <a:pt x="1" y="5294"/>
                        <a:pt x="1" y="7537"/>
                      </a:cubicBezTo>
                      <a:cubicBezTo>
                        <a:pt x="1" y="9781"/>
                        <a:pt x="1744" y="11605"/>
                        <a:pt x="3891" y="11605"/>
                      </a:cubicBezTo>
                      <a:lnTo>
                        <a:pt x="14798" y="11605"/>
                      </a:lnTo>
                      <a:cubicBezTo>
                        <a:pt x="17264" y="11605"/>
                        <a:pt x="19273" y="9507"/>
                        <a:pt x="19273" y="6923"/>
                      </a:cubicBezTo>
                      <a:cubicBezTo>
                        <a:pt x="19273" y="6044"/>
                        <a:pt x="19035" y="5182"/>
                        <a:pt x="18583" y="4430"/>
                      </a:cubicBezTo>
                      <a:cubicBezTo>
                        <a:pt x="18153" y="3707"/>
                        <a:pt x="17529" y="3117"/>
                        <a:pt x="16783" y="2728"/>
                      </a:cubicBezTo>
                      <a:cubicBezTo>
                        <a:pt x="16161" y="2404"/>
                        <a:pt x="15479" y="2243"/>
                        <a:pt x="14797" y="2243"/>
                      </a:cubicBezTo>
                      <a:cubicBezTo>
                        <a:pt x="14134" y="2243"/>
                        <a:pt x="13470" y="2395"/>
                        <a:pt x="12862" y="2701"/>
                      </a:cubicBezTo>
                      <a:cubicBezTo>
                        <a:pt x="12233" y="1442"/>
                        <a:pt x="11118" y="512"/>
                        <a:pt x="9784" y="157"/>
                      </a:cubicBezTo>
                      <a:cubicBezTo>
                        <a:pt x="9393" y="54"/>
                        <a:pt x="8992" y="0"/>
                        <a:pt x="8589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1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4" descr="Templat Design Vector Hd PNG Images, Satellite Icon Design Template Vector  Isolated, Template Icons, Satellite Icons, Icon PNG Image For Free Download  | Disenos de unas, Arte en lienzo de bricolaje, Iconos">
                  <a:extLst>
                    <a:ext uri="{FF2B5EF4-FFF2-40B4-BE49-F238E27FC236}">
                      <a16:creationId xmlns:a16="http://schemas.microsoft.com/office/drawing/2014/main" id="{41A03B6F-CAC9-CD2D-2A4B-9EFD818813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699" t="23648" r="23929" b="24087"/>
                <a:stretch/>
              </p:blipFill>
              <p:spPr bwMode="auto">
                <a:xfrm rot="20440384">
                  <a:off x="2758200" y="3359270"/>
                  <a:ext cx="171221" cy="176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4" descr="Templat Design Vector Hd PNG Images, Satellite Icon Design Template Vector  Isolated, Template Icons, Satellite Icons, Icon PNG Image For Free Download  | Disenos de unas, Arte en lienzo de bricolaje, Iconos">
                  <a:extLst>
                    <a:ext uri="{FF2B5EF4-FFF2-40B4-BE49-F238E27FC236}">
                      <a16:creationId xmlns:a16="http://schemas.microsoft.com/office/drawing/2014/main" id="{4E985888-BECB-6935-3137-280EDEE7DB2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699" t="23648" r="23929" b="24087"/>
                <a:stretch/>
              </p:blipFill>
              <p:spPr bwMode="auto">
                <a:xfrm rot="16200000">
                  <a:off x="2470586" y="3396459"/>
                  <a:ext cx="173107" cy="1741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7C11531-8520-2D66-762B-AD05D935541B}"/>
                  </a:ext>
                </a:extLst>
              </p:cNvPr>
              <p:cNvSpPr txBox="1"/>
              <p:nvPr/>
            </p:nvSpPr>
            <p:spPr>
              <a:xfrm>
                <a:off x="1772837" y="3664659"/>
                <a:ext cx="988429" cy="3327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DCCICS</a:t>
                </a:r>
                <a:endParaRPr kumimoji="0" lang="en-IE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B4779F-AAF5-F356-29B0-2374AD88AEF2}"/>
                </a:ext>
              </a:extLst>
            </p:cNvPr>
            <p:cNvSpPr txBox="1"/>
            <p:nvPr/>
          </p:nvSpPr>
          <p:spPr>
            <a:xfrm>
              <a:off x="1807975" y="2689311"/>
              <a:ext cx="201315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VNIR Drift monitoring</a:t>
              </a:r>
              <a:endParaRPr kumimoji="0" lang="en-IE" sz="8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5E1BDC-86A0-1EE3-7B3D-CB46AF399973}"/>
              </a:ext>
            </a:extLst>
          </p:cNvPr>
          <p:cNvGrpSpPr/>
          <p:nvPr/>
        </p:nvGrpSpPr>
        <p:grpSpPr>
          <a:xfrm>
            <a:off x="11598561" y="2259181"/>
            <a:ext cx="488625" cy="418279"/>
            <a:chOff x="11483627" y="2999021"/>
            <a:chExt cx="488625" cy="41827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9771F7-E6AD-741B-077B-17759A4718D6}"/>
                </a:ext>
              </a:extLst>
            </p:cNvPr>
            <p:cNvSpPr txBox="1"/>
            <p:nvPr/>
          </p:nvSpPr>
          <p:spPr>
            <a:xfrm>
              <a:off x="11483627" y="3249866"/>
              <a:ext cx="488625" cy="167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DESCS</a:t>
              </a:r>
              <a:endParaRPr kumimoji="0" lang="en-IE" sz="7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1A18B0B-C1D3-660D-C735-9DB0DC40B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73" t="15645" r="5527" b="18356"/>
            <a:stretch/>
          </p:blipFill>
          <p:spPr>
            <a:xfrm>
              <a:off x="11494398" y="2999021"/>
              <a:ext cx="405680" cy="30444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38DDBBE-125A-0417-F98C-A4299378018F}"/>
              </a:ext>
            </a:extLst>
          </p:cNvPr>
          <p:cNvSpPr txBox="1"/>
          <p:nvPr/>
        </p:nvSpPr>
        <p:spPr>
          <a:xfrm>
            <a:off x="8495666" y="4697663"/>
            <a:ext cx="29964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VNIR absolute calibration and Drift monitoring</a:t>
            </a:r>
            <a:endParaRPr kumimoji="0" lang="en-IE" sz="8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7D12C2-6025-EDA9-27A0-2AA609E14CB2}"/>
              </a:ext>
            </a:extLst>
          </p:cNvPr>
          <p:cNvGrpSpPr/>
          <p:nvPr/>
        </p:nvGrpSpPr>
        <p:grpSpPr>
          <a:xfrm>
            <a:off x="388097" y="4964098"/>
            <a:ext cx="3666021" cy="1643963"/>
            <a:chOff x="788237" y="4913107"/>
            <a:chExt cx="3881350" cy="193107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8DB3703-DF30-F860-B572-5E702D522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37" y="4913107"/>
              <a:ext cx="3862144" cy="1931072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E314FCD-D01A-EB85-B818-E92F6A63D316}"/>
                </a:ext>
              </a:extLst>
            </p:cNvPr>
            <p:cNvGrpSpPr/>
            <p:nvPr/>
          </p:nvGrpSpPr>
          <p:grpSpPr>
            <a:xfrm>
              <a:off x="4149848" y="6213851"/>
              <a:ext cx="519739" cy="502049"/>
              <a:chOff x="2762250" y="3037841"/>
              <a:chExt cx="549543" cy="531349"/>
            </a:xfrm>
          </p:grpSpPr>
          <p:pic>
            <p:nvPicPr>
              <p:cNvPr id="26" name="Picture 10" descr="Transparent Moon And Stars Clipart Black And White - Full Moon And Stars  Icon, HD Png Download , Transparent Png Image | PNG.ToolXoX.com">
                <a:extLst>
                  <a:ext uri="{FF2B5EF4-FFF2-40B4-BE49-F238E27FC236}">
                    <a16:creationId xmlns:a16="http://schemas.microsoft.com/office/drawing/2014/main" id="{1F07D3D0-4AC9-C6C1-7B90-A4D5FFD2D1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2250" y="3037841"/>
                <a:ext cx="424594" cy="374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DA3425B-4B6C-F132-8EF6-258D945839E3}"/>
                  </a:ext>
                </a:extLst>
              </p:cNvPr>
              <p:cNvSpPr txBox="1"/>
              <p:nvPr/>
            </p:nvSpPr>
            <p:spPr>
              <a:xfrm>
                <a:off x="2804675" y="3357460"/>
                <a:ext cx="507118" cy="2117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LCS</a:t>
                </a:r>
                <a:endParaRPr kumimoji="0" lang="en-IE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EDFE468-801C-5CB3-905F-81B3C7BF76D4}"/>
              </a:ext>
            </a:extLst>
          </p:cNvPr>
          <p:cNvSpPr txBox="1"/>
          <p:nvPr/>
        </p:nvSpPr>
        <p:spPr>
          <a:xfrm>
            <a:off x="9181644" y="6537338"/>
            <a:ext cx="14567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VNIR Drift monitoring</a:t>
            </a:r>
            <a:endParaRPr kumimoji="0" lang="en-IE" sz="8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F4DC6D-DE83-82E4-7000-5800A99344A2}"/>
              </a:ext>
            </a:extLst>
          </p:cNvPr>
          <p:cNvGrpSpPr/>
          <p:nvPr/>
        </p:nvGrpSpPr>
        <p:grpSpPr>
          <a:xfrm>
            <a:off x="18463" y="2710342"/>
            <a:ext cx="4410924" cy="2217792"/>
            <a:chOff x="48227" y="3499526"/>
            <a:chExt cx="4838518" cy="221779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2ABBEEE-C3B4-46F6-2DB3-D8DFAFA95842}"/>
                </a:ext>
              </a:extLst>
            </p:cNvPr>
            <p:cNvGrpSpPr/>
            <p:nvPr/>
          </p:nvGrpSpPr>
          <p:grpSpPr>
            <a:xfrm>
              <a:off x="48227" y="3499526"/>
              <a:ext cx="4780857" cy="2217792"/>
              <a:chOff x="26035" y="3905609"/>
              <a:chExt cx="4780857" cy="2217792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CDB558AE-2C98-C86A-E005-3F9D4049DE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035" y="3905609"/>
                <a:ext cx="4780857" cy="2065658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D59980-B1F1-CFC6-30C1-35C9B8230346}"/>
                  </a:ext>
                </a:extLst>
              </p:cNvPr>
              <p:cNvSpPr txBox="1"/>
              <p:nvPr/>
            </p:nvSpPr>
            <p:spPr>
              <a:xfrm>
                <a:off x="1633130" y="5892569"/>
                <a:ext cx="2146510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Monitoring IR channels</a:t>
                </a:r>
                <a:endParaRPr kumimoji="0" lang="en-IE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AA2BCB1-AEEF-0165-4D3B-39C0C43F408E}"/>
                </a:ext>
              </a:extLst>
            </p:cNvPr>
            <p:cNvGrpSpPr/>
            <p:nvPr/>
          </p:nvGrpSpPr>
          <p:grpSpPr>
            <a:xfrm>
              <a:off x="4186189" y="4246805"/>
              <a:ext cx="700556" cy="558580"/>
              <a:chOff x="1365108" y="3682767"/>
              <a:chExt cx="826135" cy="66199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0DEA487-F36B-9536-4E10-59AC3C9B4FB3}"/>
                  </a:ext>
                </a:extLst>
              </p:cNvPr>
              <p:cNvGrpSpPr/>
              <p:nvPr/>
            </p:nvGrpSpPr>
            <p:grpSpPr>
              <a:xfrm>
                <a:off x="1365108" y="3682767"/>
                <a:ext cx="799184" cy="504588"/>
                <a:chOff x="635714" y="3853535"/>
                <a:chExt cx="604485" cy="417164"/>
              </a:xfrm>
            </p:grpSpPr>
            <p:pic>
              <p:nvPicPr>
                <p:cNvPr id="34" name="Picture 4" descr="Templat Design Vector Hd PNG Images, Satellite Icon Design Template Vector  Isolated, Template Icons, Satellite Icons, Icon PNG Image For Free Download  | Disenos de unas, Arte en lienzo de bricolaje, Iconos">
                  <a:extLst>
                    <a:ext uri="{FF2B5EF4-FFF2-40B4-BE49-F238E27FC236}">
                      <a16:creationId xmlns:a16="http://schemas.microsoft.com/office/drawing/2014/main" id="{3971D6B0-6D7A-3487-868B-3AB091E785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699" t="23648" r="23929" b="24087"/>
                <a:stretch/>
              </p:blipFill>
              <p:spPr bwMode="auto">
                <a:xfrm rot="16675708">
                  <a:off x="819571" y="3860829"/>
                  <a:ext cx="84142" cy="695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5" name="Picture 24" descr="Satellite Orbiting the Earth Icon or Logo Stock Vector - Illustration of  flat, graphic: 138217795">
                  <a:extLst>
                    <a:ext uri="{FF2B5EF4-FFF2-40B4-BE49-F238E27FC236}">
                      <a16:creationId xmlns:a16="http://schemas.microsoft.com/office/drawing/2014/main" id="{8EA8E7E3-DB97-56C8-7393-978D6127C4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87" t="31784" r="6567" b="31729"/>
                <a:stretch/>
              </p:blipFill>
              <p:spPr bwMode="auto">
                <a:xfrm>
                  <a:off x="635714" y="3931161"/>
                  <a:ext cx="604485" cy="2868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CB6A9F7E-D8D6-F407-57EE-CE4AD5EA0DBE}"/>
                    </a:ext>
                  </a:extLst>
                </p:cNvPr>
                <p:cNvSpPr/>
                <p:nvPr/>
              </p:nvSpPr>
              <p:spPr>
                <a:xfrm rot="20111990">
                  <a:off x="883492" y="3863403"/>
                  <a:ext cx="120609" cy="407296"/>
                </a:xfrm>
                <a:prstGeom prst="ellipse">
                  <a:avLst/>
                </a:prstGeom>
                <a:noFill/>
                <a:ln w="317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D6D2C4">
                        <a:lumMod val="10000"/>
                      </a:srgbClr>
                    </a:solidFill>
                    <a:effectLst/>
                    <a:uLnTx/>
                    <a:uFillTx/>
                    <a:latin typeface="Bahnschrift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EB6E6BD-64C0-C1B7-3C65-ED84CCF11216}"/>
                  </a:ext>
                </a:extLst>
              </p:cNvPr>
              <p:cNvSpPr txBox="1"/>
              <p:nvPr/>
            </p:nvSpPr>
            <p:spPr>
              <a:xfrm>
                <a:off x="1608168" y="4144702"/>
                <a:ext cx="583075" cy="200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IHIC</a:t>
                </a:r>
                <a:endParaRPr kumimoji="0" lang="en-IE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F5FF759-8AB5-B4B9-5989-9E4516331B3C}"/>
              </a:ext>
            </a:extLst>
          </p:cNvPr>
          <p:cNvGrpSpPr/>
          <p:nvPr/>
        </p:nvGrpSpPr>
        <p:grpSpPr>
          <a:xfrm>
            <a:off x="11490142" y="5736380"/>
            <a:ext cx="537209" cy="577499"/>
            <a:chOff x="1746496" y="1358129"/>
            <a:chExt cx="614968" cy="73661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C520753-0647-12A3-613F-6933538E063C}"/>
                </a:ext>
              </a:extLst>
            </p:cNvPr>
            <p:cNvGrpSpPr/>
            <p:nvPr/>
          </p:nvGrpSpPr>
          <p:grpSpPr>
            <a:xfrm>
              <a:off x="1746496" y="1358129"/>
              <a:ext cx="566182" cy="521314"/>
              <a:chOff x="1069671" y="1249422"/>
              <a:chExt cx="406705" cy="341217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6F72321B-504B-2289-43BF-48534CB829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673" t="41448" r="5527" b="18356"/>
              <a:stretch/>
            </p:blipFill>
            <p:spPr>
              <a:xfrm>
                <a:off x="1132462" y="1462448"/>
                <a:ext cx="280107" cy="128191"/>
              </a:xfrm>
              <a:prstGeom prst="rect">
                <a:avLst/>
              </a:prstGeom>
            </p:spPr>
          </p:pic>
          <p:pic>
            <p:nvPicPr>
              <p:cNvPr id="43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5E7DA543-DB1A-8F61-65D0-AEBF58EB0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1079353">
                <a:off x="1305156" y="1249422"/>
                <a:ext cx="171220" cy="1761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0B3B82A7-2CE8-E2A3-4421-1B2B965EE2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1070216" y="1253830"/>
                <a:ext cx="173107" cy="1741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548617E-3A75-A91E-82D3-A98F06ADE097}"/>
                </a:ext>
              </a:extLst>
            </p:cNvPr>
            <p:cNvSpPr txBox="1"/>
            <p:nvPr/>
          </p:nvSpPr>
          <p:spPr>
            <a:xfrm>
              <a:off x="1746496" y="1839567"/>
              <a:ext cx="614968" cy="2551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DESICS</a:t>
              </a:r>
              <a:endParaRPr kumimoji="0" lang="en-IE" sz="7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8F93185-D726-FB10-2FEF-3CE070B22B8C}"/>
              </a:ext>
            </a:extLst>
          </p:cNvPr>
          <p:cNvSpPr txBox="1"/>
          <p:nvPr/>
        </p:nvSpPr>
        <p:spPr>
          <a:xfrm>
            <a:off x="1640335" y="6293204"/>
            <a:ext cx="232173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VNIR Drift monitoring</a:t>
            </a:r>
            <a:endParaRPr kumimoji="0" lang="en-IE" sz="8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4D74E74-6738-FC4B-6C81-AAAAACE69B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4794" y="2850317"/>
            <a:ext cx="4902911" cy="191206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92130C2D-3627-AA31-D1B0-975E0E8B452A}"/>
              </a:ext>
            </a:extLst>
          </p:cNvPr>
          <p:cNvGrpSpPr/>
          <p:nvPr/>
        </p:nvGrpSpPr>
        <p:grpSpPr>
          <a:xfrm>
            <a:off x="11567859" y="4151665"/>
            <a:ext cx="488625" cy="418279"/>
            <a:chOff x="11483627" y="2999021"/>
            <a:chExt cx="488625" cy="41827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5CCD53A-BF87-E7DB-A6F2-95821EB6CA11}"/>
                </a:ext>
              </a:extLst>
            </p:cNvPr>
            <p:cNvSpPr txBox="1"/>
            <p:nvPr/>
          </p:nvSpPr>
          <p:spPr>
            <a:xfrm>
              <a:off x="11483627" y="3249866"/>
              <a:ext cx="488625" cy="167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DESCS</a:t>
              </a:r>
              <a:endParaRPr kumimoji="0" lang="en-IE" sz="7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FD26584-BD72-0BC4-74C3-C7D01EC9D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73" t="15645" r="5527" b="18356"/>
            <a:stretch/>
          </p:blipFill>
          <p:spPr>
            <a:xfrm>
              <a:off x="11494398" y="2999021"/>
              <a:ext cx="405680" cy="304449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DD7AC82B-B555-89E2-3017-BB5930DC508F}"/>
              </a:ext>
            </a:extLst>
          </p:cNvPr>
          <p:cNvSpPr txBox="1"/>
          <p:nvPr/>
        </p:nvSpPr>
        <p:spPr>
          <a:xfrm>
            <a:off x="4550200" y="1257770"/>
            <a:ext cx="2536661" cy="923330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Preliminary analyses on not fully calibrated Level-1c products</a:t>
            </a:r>
            <a:endParaRPr lang="en-I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417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63619"/>
            <a:ext cx="10565021" cy="667472"/>
          </a:xfrm>
        </p:spPr>
        <p:txBody>
          <a:bodyPr/>
          <a:lstStyle/>
          <a:p>
            <a:r>
              <a:rPr lang="en-GB" sz="3400" dirty="0"/>
              <a:t>New IASI L1c products </a:t>
            </a:r>
            <a:r>
              <a:rPr lang="en-GB" sz="3400" dirty="0">
                <a:sym typeface="Wingdings" panose="05000000000000000000" pitchFamily="2" charset="2"/>
              </a:rPr>
              <a:t> </a:t>
            </a:r>
            <a:r>
              <a:rPr lang="en-GB" sz="3400" dirty="0"/>
              <a:t>Correction of the non-linearity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59141" y="5981702"/>
            <a:ext cx="1823259" cy="232757"/>
          </a:xfrm>
        </p:spPr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C9F94EC-547B-341B-411A-A490FCC821D0}"/>
              </a:ext>
            </a:extLst>
          </p:cNvPr>
          <p:cNvSpPr txBox="1">
            <a:spLocks/>
          </p:cNvSpPr>
          <p:nvPr/>
        </p:nvSpPr>
        <p:spPr bwMode="auto">
          <a:xfrm>
            <a:off x="164172" y="961438"/>
            <a:ext cx="11627339" cy="186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GB" sz="32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Motivation:</a:t>
            </a:r>
          </a:p>
          <a:p>
            <a:pPr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 on-board non-linearity (NL) </a:t>
            </a:r>
            <a:r>
              <a:rPr lang="en-GB" sz="2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correction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has been </a:t>
            </a:r>
            <a:r>
              <a:rPr lang="en-GB" sz="2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for both IASI-A (in 2019) and IASI-B (in 2017)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But no reprocessing possible;</a:t>
            </a:r>
          </a:p>
          <a:p>
            <a:pPr>
              <a:defRPr/>
            </a:pPr>
            <a:r>
              <a:rPr lang="en-GB" sz="2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EUMETSAT has developed 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NL post-processing to be applied on the IASI L1c products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To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restore the time consistency of the IASI radiance archive in the CO</a:t>
            </a:r>
            <a:r>
              <a:rPr kumimoji="0" lang="en-GB" sz="2800" b="0" i="0" u="none" strike="noStrike" kern="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band at 15 mm, as well as the consistency between the instruments.</a:t>
            </a:r>
          </a:p>
          <a:p>
            <a:pPr marL="328254" marR="0" lvl="0" indent="-328254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  <a:p>
            <a:pPr marL="914423" marR="0" lvl="1" indent="-35170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3134B8-314F-F86F-3B95-5EAC54023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511" y="2683793"/>
            <a:ext cx="4884860" cy="3474032"/>
          </a:xfrm>
          <a:prstGeom prst="rect">
            <a:avLst/>
          </a:prstGeom>
        </p:spPr>
      </p:pic>
      <p:pic>
        <p:nvPicPr>
          <p:cNvPr id="12" name="Image 23">
            <a:extLst>
              <a:ext uri="{FF2B5EF4-FFF2-40B4-BE49-F238E27FC236}">
                <a16:creationId xmlns:a16="http://schemas.microsoft.com/office/drawing/2014/main" id="{F4E338AE-8313-F009-88B7-CE825175BE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/>
          <a:stretch/>
        </p:blipFill>
        <p:spPr>
          <a:xfrm>
            <a:off x="1454807" y="2712899"/>
            <a:ext cx="4633009" cy="3444927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19154AB-1604-4611-B5FB-E88C9460320B}"/>
              </a:ext>
            </a:extLst>
          </p:cNvPr>
          <p:cNvSpPr txBox="1">
            <a:spLocks/>
          </p:cNvSpPr>
          <p:nvPr/>
        </p:nvSpPr>
        <p:spPr bwMode="auto">
          <a:xfrm>
            <a:off x="7142422" y="3260211"/>
            <a:ext cx="3290400" cy="58320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00205B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Difference IASI-A vs IASI-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A</a:t>
            </a:r>
            <a:r>
              <a:rPr kumimoji="0" lang="en-GB" sz="1600" b="0" i="0" u="none" strike="noStrike" kern="0" cap="none" spc="0" normalizeH="0" baseline="-25000" noProof="0" dirty="0" err="1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reprocessed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averaged over Jun-Sep. 2019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6012112-4894-9755-8C15-F72AB3A2DBFF}"/>
              </a:ext>
            </a:extLst>
          </p:cNvPr>
          <p:cNvSpPr txBox="1">
            <a:spLocks/>
          </p:cNvSpPr>
          <p:nvPr/>
        </p:nvSpPr>
        <p:spPr bwMode="auto">
          <a:xfrm>
            <a:off x="2201819" y="3161128"/>
            <a:ext cx="3289309" cy="583809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00205B"/>
            </a:solidFill>
            <a:prstDash val="solid"/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Residual NL error computed from the raw interferograms 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2AD832-557D-9EC7-CAA7-207D635B7187}"/>
              </a:ext>
            </a:extLst>
          </p:cNvPr>
          <p:cNvSpPr/>
          <p:nvPr/>
        </p:nvSpPr>
        <p:spPr bwMode="auto">
          <a:xfrm>
            <a:off x="1372143" y="2683793"/>
            <a:ext cx="95070" cy="3474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1" i="0" u="none" strike="noStrike" kern="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781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048DD-4DBD-2C21-62EC-F23336E3D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132630"/>
            <a:ext cx="9763125" cy="667472"/>
          </a:xfrm>
        </p:spPr>
        <p:txBody>
          <a:bodyPr/>
          <a:lstStyle/>
          <a:p>
            <a:r>
              <a:rPr lang="en-IE"/>
              <a:t>New IASI-A/-B </a:t>
            </a:r>
            <a:r>
              <a:rPr lang="en-IE" dirty="0"/>
              <a:t>L1c </a:t>
            </a:r>
            <a:r>
              <a:rPr lang="en-IE"/>
              <a:t>products - Q2/2024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C1990-FA4F-62C1-2EC8-7943699EA0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59141" y="6210302"/>
            <a:ext cx="1823259" cy="232757"/>
          </a:xfrm>
        </p:spPr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F1009B-8992-921B-0E6D-60A43C7C44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" b="-1"/>
          <a:stretch/>
        </p:blipFill>
        <p:spPr>
          <a:xfrm>
            <a:off x="1095382" y="990600"/>
            <a:ext cx="3603770" cy="2544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320932-5874-805B-0A6B-2D09AAFDD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/>
          <a:stretch/>
        </p:blipFill>
        <p:spPr>
          <a:xfrm>
            <a:off x="1134286" y="3685504"/>
            <a:ext cx="3603770" cy="2544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9788CA-AE2B-AB26-DFDF-E6951837F3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" b="-1"/>
          <a:stretch/>
        </p:blipFill>
        <p:spPr>
          <a:xfrm>
            <a:off x="7322178" y="990600"/>
            <a:ext cx="3603770" cy="2544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A9BCD4-A7BB-6681-E6A3-9AD9BAF5C9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/>
          <a:stretch/>
        </p:blipFill>
        <p:spPr>
          <a:xfrm>
            <a:off x="7322178" y="3685504"/>
            <a:ext cx="3603770" cy="24640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13B33C-A429-4582-62F7-2ECADAC853BD}"/>
              </a:ext>
            </a:extLst>
          </p:cNvPr>
          <p:cNvSpPr txBox="1"/>
          <p:nvPr/>
        </p:nvSpPr>
        <p:spPr>
          <a:xfrm>
            <a:off x="3707839" y="6230378"/>
            <a:ext cx="1390323" cy="461665"/>
          </a:xfrm>
          <a:prstGeom prst="rect">
            <a:avLst/>
          </a:prstGeom>
          <a:solidFill>
            <a:srgbClr val="FFFFFF">
              <a:lumMod val="95000"/>
            </a:srgbClr>
          </a:solidFill>
          <a:ln w="28575">
            <a:solidFill>
              <a:srgbClr val="38484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</a:rPr>
              <a:t>IASI-A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</a:rPr>
              <a:t>NL on-board  update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DAF93-55EC-4FCB-3438-986458402B6B}"/>
              </a:ext>
            </a:extLst>
          </p:cNvPr>
          <p:cNvSpPr txBox="1"/>
          <p:nvPr/>
        </p:nvSpPr>
        <p:spPr>
          <a:xfrm>
            <a:off x="5098162" y="1401179"/>
            <a:ext cx="20469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FFFFFF"/>
                </a:solidFill>
                <a:highlight>
                  <a:srgbClr val="0000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en-GB" sz="2000" dirty="0">
                <a:solidFill>
                  <a:srgbClr val="FFFFFF"/>
                </a:solidFill>
                <a:highlight>
                  <a:srgbClr val="0000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FFFFFF"/>
                </a:solidFill>
                <a:highlight>
                  <a:srgbClr val="0000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(IASI-A – IASI-B)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2DC4D9-D3A1-25A8-1A13-6E103DD783C5}"/>
              </a:ext>
            </a:extLst>
          </p:cNvPr>
          <p:cNvSpPr txBox="1"/>
          <p:nvPr/>
        </p:nvSpPr>
        <p:spPr>
          <a:xfrm>
            <a:off x="4824408" y="2756728"/>
            <a:ext cx="27826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FFFFFF"/>
                </a:solidFill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000" dirty="0" err="1">
                <a:solidFill>
                  <a:srgbClr val="FFFFFF"/>
                </a:solidFill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IASIA</a:t>
            </a:r>
            <a:r>
              <a:rPr lang="en-GB" sz="2000" baseline="-25000" dirty="0" err="1">
                <a:solidFill>
                  <a:srgbClr val="FFFFFF"/>
                </a:solidFill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repro</a:t>
            </a:r>
            <a:r>
              <a:rPr lang="en-GB" sz="2000" dirty="0">
                <a:solidFill>
                  <a:srgbClr val="FFFFFF"/>
                </a:solidFill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– IASIB) between 2017 and 2019</a:t>
            </a:r>
            <a:endParaRPr lang="en-IE" sz="2000" dirty="0">
              <a:solidFill>
                <a:srgbClr val="FFFFFF"/>
              </a:solidFill>
              <a:highlight>
                <a:srgbClr val="FF0000"/>
              </a:highlight>
              <a:latin typeface="Bahnschrift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50959-B677-633E-D1C8-8FB692CCA249}"/>
              </a:ext>
            </a:extLst>
          </p:cNvPr>
          <p:cNvSpPr txBox="1"/>
          <p:nvPr/>
        </p:nvSpPr>
        <p:spPr>
          <a:xfrm>
            <a:off x="5016447" y="4164158"/>
            <a:ext cx="24374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FFFFFF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000" dirty="0" err="1">
                <a:solidFill>
                  <a:srgbClr val="FFFFFF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IASIA</a:t>
            </a:r>
            <a:r>
              <a:rPr lang="en-GB" sz="2000" baseline="-25000" dirty="0" err="1">
                <a:solidFill>
                  <a:srgbClr val="FFFFFF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repro</a:t>
            </a:r>
            <a:r>
              <a:rPr lang="en-GB" sz="2000" dirty="0">
                <a:solidFill>
                  <a:srgbClr val="FFFFFF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sz="2000" dirty="0" err="1">
                <a:solidFill>
                  <a:srgbClr val="FFFFFF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IASIB</a:t>
            </a:r>
            <a:r>
              <a:rPr lang="en-GB" sz="2000" baseline="-25000" dirty="0" err="1">
                <a:solidFill>
                  <a:srgbClr val="FFFFFF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repro</a:t>
            </a:r>
            <a:r>
              <a:rPr lang="en-GB" sz="2000" dirty="0">
                <a:solidFill>
                  <a:srgbClr val="FFFFFF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FFFFFF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Before 2017</a:t>
            </a:r>
            <a:endParaRPr lang="en-IE" sz="2000" dirty="0">
              <a:solidFill>
                <a:srgbClr val="FFFFFF"/>
              </a:solidFill>
              <a:highlight>
                <a:srgbClr val="00FF00"/>
              </a:highlight>
              <a:latin typeface="Bahnschrift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7AF0CF-6D69-662D-3EE8-404FCB501B89}"/>
              </a:ext>
            </a:extLst>
          </p:cNvPr>
          <p:cNvSpPr txBox="1"/>
          <p:nvPr/>
        </p:nvSpPr>
        <p:spPr>
          <a:xfrm>
            <a:off x="2073482" y="6235781"/>
            <a:ext cx="1390323" cy="461665"/>
          </a:xfrm>
          <a:prstGeom prst="rect">
            <a:avLst/>
          </a:prstGeom>
          <a:solidFill>
            <a:srgbClr val="FFFFFF">
              <a:lumMod val="95000"/>
            </a:srgbClr>
          </a:solidFill>
          <a:ln w="28575">
            <a:solidFill>
              <a:srgbClr val="38484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</a:rPr>
              <a:t>IASI-B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</a:rPr>
              <a:t>NL on-board  update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262D3F-B41A-2121-C289-440DC8C29015}"/>
              </a:ext>
            </a:extLst>
          </p:cNvPr>
          <p:cNvCxnSpPr>
            <a:cxnSpLocks/>
          </p:cNvCxnSpPr>
          <p:nvPr/>
        </p:nvCxnSpPr>
        <p:spPr bwMode="auto">
          <a:xfrm flipV="1">
            <a:off x="3232822" y="5870166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rgbClr val="7C7FAB">
                <a:shade val="95000"/>
                <a:satMod val="105000"/>
              </a:srgbClr>
            </a:solidFill>
            <a:prstDash val="solid"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BE2E31E-40DC-8FE6-638A-458E212236E5}"/>
              </a:ext>
            </a:extLst>
          </p:cNvPr>
          <p:cNvCxnSpPr>
            <a:cxnSpLocks/>
          </p:cNvCxnSpPr>
          <p:nvPr/>
        </p:nvCxnSpPr>
        <p:spPr bwMode="auto">
          <a:xfrm flipV="1">
            <a:off x="4263763" y="5870166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rgbClr val="7C7FAB">
                <a:shade val="95000"/>
                <a:satMod val="105000"/>
              </a:srgbClr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5E70C1D-950B-674C-AC18-88697E324E76}"/>
              </a:ext>
            </a:extLst>
          </p:cNvPr>
          <p:cNvSpPr txBox="1"/>
          <p:nvPr/>
        </p:nvSpPr>
        <p:spPr>
          <a:xfrm>
            <a:off x="9903550" y="6139250"/>
            <a:ext cx="1390323" cy="461665"/>
          </a:xfrm>
          <a:prstGeom prst="rect">
            <a:avLst/>
          </a:prstGeom>
          <a:solidFill>
            <a:srgbClr val="FFFFFF">
              <a:lumMod val="95000"/>
            </a:srgbClr>
          </a:solidFill>
          <a:ln w="28575">
            <a:solidFill>
              <a:srgbClr val="38484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</a:rPr>
              <a:t>IASI-A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</a:rPr>
              <a:t>NL on-board  update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A4EC98-73D2-F7F0-F711-E0244BB291EC}"/>
              </a:ext>
            </a:extLst>
          </p:cNvPr>
          <p:cNvSpPr txBox="1"/>
          <p:nvPr/>
        </p:nvSpPr>
        <p:spPr>
          <a:xfrm>
            <a:off x="8269193" y="6144653"/>
            <a:ext cx="1390323" cy="461665"/>
          </a:xfrm>
          <a:prstGeom prst="rect">
            <a:avLst/>
          </a:prstGeom>
          <a:solidFill>
            <a:srgbClr val="FFFFFF">
              <a:lumMod val="95000"/>
            </a:srgbClr>
          </a:solidFill>
          <a:ln w="28575">
            <a:solidFill>
              <a:srgbClr val="38484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</a:rPr>
              <a:t>IASI-B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</a:rPr>
              <a:t>NL on-board  update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DED151-A5D7-A6D5-6935-5C914F34B15B}"/>
              </a:ext>
            </a:extLst>
          </p:cNvPr>
          <p:cNvCxnSpPr>
            <a:cxnSpLocks/>
          </p:cNvCxnSpPr>
          <p:nvPr/>
        </p:nvCxnSpPr>
        <p:spPr bwMode="auto">
          <a:xfrm flipV="1">
            <a:off x="9428533" y="5779038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rgbClr val="7C7FAB">
                <a:shade val="95000"/>
                <a:satMod val="105000"/>
              </a:srgbClr>
            </a:solidFill>
            <a:prstDash val="solid"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3CBFAE-6801-6F44-C917-B9D1CFF62979}"/>
              </a:ext>
            </a:extLst>
          </p:cNvPr>
          <p:cNvCxnSpPr>
            <a:cxnSpLocks/>
          </p:cNvCxnSpPr>
          <p:nvPr/>
        </p:nvCxnSpPr>
        <p:spPr bwMode="auto">
          <a:xfrm flipV="1">
            <a:off x="10459474" y="5779038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rgbClr val="7C7FAB">
                <a:shade val="95000"/>
                <a:satMod val="105000"/>
              </a:srgbClr>
            </a:solidFill>
            <a:prstDash val="solid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3893970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pplication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pplications)" id="{D785BFDD-2E5B-4C55-920E-06CEA1B1407C}" vid="{68D8182D-4241-4F8F-9547-816F8DFF900F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43668</TotalTime>
  <Words>1563</Words>
  <Application>Microsoft Office PowerPoint</Application>
  <PresentationFormat>Widescreen</PresentationFormat>
  <Paragraphs>223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宋体</vt:lpstr>
      <vt:lpstr>Arial</vt:lpstr>
      <vt:lpstr>Bahnschrift Light</vt:lpstr>
      <vt:lpstr>Bahnschrift SemiLight</vt:lpstr>
      <vt:lpstr>Calibri</vt:lpstr>
      <vt:lpstr>Century Gothic</vt:lpstr>
      <vt:lpstr>Roboto</vt:lpstr>
      <vt:lpstr>Tahoma</vt:lpstr>
      <vt:lpstr>Times New Roman</vt:lpstr>
      <vt:lpstr>Wingdings</vt:lpstr>
      <vt:lpstr>Default Design</vt:lpstr>
      <vt:lpstr>1_Applications Template</vt:lpstr>
      <vt:lpstr>GSICS Agency Report 2024 </vt:lpstr>
      <vt:lpstr>EUMETSAT operational GSICS products</vt:lpstr>
      <vt:lpstr>Support to GRWG Activities (i)</vt:lpstr>
      <vt:lpstr>Support to GRWG Activities (ii)</vt:lpstr>
      <vt:lpstr>Support to GDWG Activities</vt:lpstr>
      <vt:lpstr>EUMETSAT Other GSICS Activities</vt:lpstr>
      <vt:lpstr>MICMICS analyses for MTG-I FCI</vt:lpstr>
      <vt:lpstr>New IASI L1c products  Correction of the non-linearity</vt:lpstr>
      <vt:lpstr>New IASI-A/-B L1c products - Q2/2024</vt:lpstr>
      <vt:lpstr>Update on GSICS Actions on EUMETSAT</vt:lpstr>
      <vt:lpstr>Update on old GSICS Actions involving EUMETSAT</vt:lpstr>
      <vt:lpstr>Reprocessing activities</vt:lpstr>
      <vt:lpstr>EUMETSAT instruments status</vt:lpstr>
      <vt:lpstr>EUMETSAT instruments update: many new sensors to calibrate</vt:lpstr>
      <vt:lpstr>EUMETSAT GSICS team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Mounir Lekouara - EUMETSAT</dc:creator>
  <cp:lastModifiedBy>Mounir Lekouara</cp:lastModifiedBy>
  <cp:revision>1001</cp:revision>
  <dcterms:created xsi:type="dcterms:W3CDTF">2004-06-10T15:46:18Z</dcterms:created>
  <dcterms:modified xsi:type="dcterms:W3CDTF">2024-03-12T11:02:56Z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13" name="DM_DOCNUM">
    <vt:lpwstr>1404374</vt:lpwstr>
  </property>
  <property fmtid="{D5CDD505-2E9C-101B-9397-08002B2CF9AE}" pid="14" name="DM_DOCNAME">
    <vt:lpwstr>EUMETSAT agency report GSICS annual meeting 2024</vt:lpwstr>
  </property>
  <property fmtid="{D5CDD505-2E9C-101B-9397-08002B2CF9AE}" pid="15" name="DM_AUTHOR">
    <vt:lpwstr>Mounir Lekouara</vt:lpwstr>
  </property>
  <property fmtid="{D5CDD505-2E9C-101B-9397-08002B2CF9AE}" pid="16" name="DM_E_DOC_NO">
    <vt:lpwstr>EUM/RSP/VWG/24/1404374</vt:lpwstr>
  </property>
  <property fmtid="{D5CDD505-2E9C-101B-9397-08002B2CF9AE}" pid="17" name="DM_E_VER_NO">
    <vt:lpwstr>1 Draft</vt:lpwstr>
  </property>
  <property fmtid="{D5CDD505-2E9C-101B-9397-08002B2CF9AE}" pid="18" name="DM_E_ISS_DATE">
    <vt:lpwstr>11 March 2024</vt:lpwstr>
  </property>
  <property fmtid="{D5CDD505-2E9C-101B-9397-08002B2CF9AE}" pid="19" name="DM_E_FROM_PERS2">
    <vt:lpwstr/>
  </property>
  <property fmtid="{D5CDD505-2E9C-101B-9397-08002B2CF9AE}" pid="20" name="DM_E_CONFID">
    <vt:lpwstr/>
  </property>
  <property fmtid="{D5CDD505-2E9C-101B-9397-08002B2CF9AE}" pid="21" name="DM_E_WBS_CODE">
    <vt:lpwstr/>
  </property>
  <property fmtid="{D5CDD505-2E9C-101B-9397-08002B2CF9AE}" pid="22" name="DM_E_DISTRIB">
    <vt:lpwstr/>
  </property>
  <property fmtid="{D5CDD505-2E9C-101B-9397-08002B2CF9AE}" pid="23" name="DIGITAL_SIGNATURE">
    <vt:lpwstr/>
  </property>
</Properties>
</file>