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9" r:id="rId2"/>
  </p:sldMasterIdLst>
  <p:notesMasterIdLst>
    <p:notesMasterId r:id="rId25"/>
  </p:notesMasterIdLst>
  <p:handoutMasterIdLst>
    <p:handoutMasterId r:id="rId26"/>
  </p:handoutMasterIdLst>
  <p:sldIdLst>
    <p:sldId id="733" r:id="rId3"/>
    <p:sldId id="793" r:id="rId4"/>
    <p:sldId id="264" r:id="rId5"/>
    <p:sldId id="307" r:id="rId6"/>
    <p:sldId id="843" r:id="rId7"/>
    <p:sldId id="309" r:id="rId8"/>
    <p:sldId id="308" r:id="rId9"/>
    <p:sldId id="310" r:id="rId10"/>
    <p:sldId id="257" r:id="rId11"/>
    <p:sldId id="258" r:id="rId12"/>
    <p:sldId id="261" r:id="rId13"/>
    <p:sldId id="844" r:id="rId14"/>
    <p:sldId id="262" r:id="rId15"/>
    <p:sldId id="263" r:id="rId16"/>
    <p:sldId id="388" r:id="rId17"/>
    <p:sldId id="387" r:id="rId18"/>
    <p:sldId id="1305" r:id="rId19"/>
    <p:sldId id="845" r:id="rId20"/>
    <p:sldId id="330" r:id="rId21"/>
    <p:sldId id="1308" r:id="rId22"/>
    <p:sldId id="1307" r:id="rId23"/>
    <p:sldId id="312" r:id="rId24"/>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333399"/>
    <a:srgbClr val="000000"/>
    <a:srgbClr val="0C45E4"/>
    <a:srgbClr val="008000"/>
    <a:srgbClr val="5F5F5F"/>
    <a:srgbClr val="333333"/>
    <a:srgbClr val="CC33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87867" autoAdjust="0"/>
  </p:normalViewPr>
  <p:slideViewPr>
    <p:cSldViewPr snapToGrid="0">
      <p:cViewPr varScale="1">
        <p:scale>
          <a:sx n="65" d="100"/>
          <a:sy n="65" d="100"/>
        </p:scale>
        <p:origin x="747" y="2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5" d="100"/>
          <a:sy n="85" d="100"/>
        </p:scale>
        <p:origin x="4277" y="48"/>
      </p:cViewPr>
      <p:guideLst>
        <p:guide orient="horz" pos="3126"/>
        <p:guide pos="2142"/>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G:\1\520nm&#23450;&#26631;&#26354;&#32447;.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1\520nm&#23450;&#26631;&#26354;&#32447;.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G:\1\520nm&#23450;&#26631;&#26354;&#324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r>
              <a:rPr lang="en-US" dirty="0"/>
              <a:t>4 </a:t>
            </a:r>
            <a:r>
              <a:rPr lang="en-US" altLang="zh-CN" dirty="0"/>
              <a:t>gains for </a:t>
            </a:r>
            <a:r>
              <a:rPr lang="en-US" dirty="0"/>
              <a:t>520nm </a:t>
            </a:r>
            <a:r>
              <a:rPr lang="en-US" altLang="zh-CN" dirty="0"/>
              <a:t>channel</a:t>
            </a:r>
            <a:endParaRPr lang="zh-CN"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endParaRPr lang="zh-CN"/>
        </a:p>
      </c:txPr>
    </c:title>
    <c:autoTitleDeleted val="0"/>
    <c:plotArea>
      <c:layout>
        <c:manualLayout>
          <c:layoutTarget val="inner"/>
          <c:xMode val="edge"/>
          <c:yMode val="edge"/>
          <c:x val="0.13085435200190071"/>
          <c:y val="8.9117395029991428E-2"/>
          <c:w val="0.82485302061409704"/>
          <c:h val="0.79641992051764743"/>
        </c:manualLayout>
      </c:layout>
      <c:scatterChart>
        <c:scatterStyle val="smoothMarker"/>
        <c:varyColors val="0"/>
        <c:ser>
          <c:idx val="0"/>
          <c:order val="0"/>
          <c:tx>
            <c:strRef>
              <c:f>Sheet3!$B$1</c:f>
              <c:strCache>
                <c:ptCount val="1"/>
                <c:pt idx="0">
                  <c:v>ULG</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Sheet3!$A$2:$A$39</c:f>
              <c:numCache>
                <c:formatCode>General</c:formatCode>
                <c:ptCount val="38"/>
                <c:pt idx="0">
                  <c:v>0</c:v>
                </c:pt>
                <c:pt idx="1">
                  <c:v>0</c:v>
                </c:pt>
                <c:pt idx="2">
                  <c:v>0</c:v>
                </c:pt>
                <c:pt idx="3">
                  <c:v>2.6545387394781518E-4</c:v>
                </c:pt>
                <c:pt idx="4">
                  <c:v>1.4762270521107132E-2</c:v>
                </c:pt>
                <c:pt idx="5">
                  <c:v>2.5205679130464301E-2</c:v>
                </c:pt>
                <c:pt idx="6">
                  <c:v>0.14470064592216364</c:v>
                </c:pt>
                <c:pt idx="7">
                  <c:v>0.24659456141969871</c:v>
                </c:pt>
                <c:pt idx="8">
                  <c:v>0.25891695376822821</c:v>
                </c:pt>
                <c:pt idx="9">
                  <c:v>0.26329227856643328</c:v>
                </c:pt>
                <c:pt idx="10">
                  <c:v>0.82243127900648672</c:v>
                </c:pt>
                <c:pt idx="11">
                  <c:v>0.91535152830162825</c:v>
                </c:pt>
                <c:pt idx="12">
                  <c:v>1.1532532385424228</c:v>
                </c:pt>
                <c:pt idx="13">
                  <c:v>1.2270986306441423</c:v>
                </c:pt>
                <c:pt idx="14">
                  <c:v>1.4048883111249879</c:v>
                </c:pt>
                <c:pt idx="15">
                  <c:v>2.8160855281307207</c:v>
                </c:pt>
                <c:pt idx="16">
                  <c:v>4.3050097187942189</c:v>
                </c:pt>
                <c:pt idx="17">
                  <c:v>4.7545141131684021</c:v>
                </c:pt>
                <c:pt idx="18">
                  <c:v>5.7976569866891072</c:v>
                </c:pt>
                <c:pt idx="19">
                  <c:v>7.1519866446457554</c:v>
                </c:pt>
                <c:pt idx="20">
                  <c:v>8.5803357854299307</c:v>
                </c:pt>
                <c:pt idx="21">
                  <c:v>10.064214737863379</c:v>
                </c:pt>
                <c:pt idx="22">
                  <c:v>11.353837211114067</c:v>
                </c:pt>
                <c:pt idx="23">
                  <c:v>12.848569824240622</c:v>
                </c:pt>
                <c:pt idx="24">
                  <c:v>14.362432065229392</c:v>
                </c:pt>
                <c:pt idx="25">
                  <c:v>15.99057732388218</c:v>
                </c:pt>
                <c:pt idx="26">
                  <c:v>17.304165068026663</c:v>
                </c:pt>
                <c:pt idx="27">
                  <c:v>18.888445963738313</c:v>
                </c:pt>
                <c:pt idx="28">
                  <c:v>20.108122533676458</c:v>
                </c:pt>
                <c:pt idx="29">
                  <c:v>21.654414416080964</c:v>
                </c:pt>
                <c:pt idx="30">
                  <c:v>23.290917118953132</c:v>
                </c:pt>
                <c:pt idx="31">
                  <c:v>24.951935489252801</c:v>
                </c:pt>
                <c:pt idx="32">
                  <c:v>29.03889184326674</c:v>
                </c:pt>
                <c:pt idx="33">
                  <c:v>35.557083951724337</c:v>
                </c:pt>
              </c:numCache>
            </c:numRef>
          </c:xVal>
          <c:yVal>
            <c:numRef>
              <c:f>Sheet3!$B$2:$B$39</c:f>
              <c:numCache>
                <c:formatCode>General</c:formatCode>
                <c:ptCount val="38"/>
                <c:pt idx="0">
                  <c:v>0</c:v>
                </c:pt>
                <c:pt idx="1">
                  <c:v>0</c:v>
                </c:pt>
                <c:pt idx="2">
                  <c:v>0</c:v>
                </c:pt>
                <c:pt idx="3">
                  <c:v>0</c:v>
                </c:pt>
                <c:pt idx="4">
                  <c:v>0</c:v>
                </c:pt>
                <c:pt idx="5">
                  <c:v>2.3061200000000781E-2</c:v>
                </c:pt>
                <c:pt idx="6">
                  <c:v>0.14661380000000079</c:v>
                </c:pt>
                <c:pt idx="7">
                  <c:v>0.26472980000000046</c:v>
                </c:pt>
                <c:pt idx="8">
                  <c:v>0.16376000000000079</c:v>
                </c:pt>
                <c:pt idx="9">
                  <c:v>0.28529300000000113</c:v>
                </c:pt>
                <c:pt idx="10">
                  <c:v>0.74050370000000054</c:v>
                </c:pt>
                <c:pt idx="11">
                  <c:v>0.97124810000000039</c:v>
                </c:pt>
                <c:pt idx="12">
                  <c:v>1.0834073000000011</c:v>
                </c:pt>
                <c:pt idx="13">
                  <c:v>1.1501255000000015</c:v>
                </c:pt>
                <c:pt idx="14">
                  <c:v>1.4899283000000008</c:v>
                </c:pt>
                <c:pt idx="15">
                  <c:v>2.958248900000001</c:v>
                </c:pt>
                <c:pt idx="16">
                  <c:v>4.3140278000000016</c:v>
                </c:pt>
                <c:pt idx="17">
                  <c:v>4.9428170000000016</c:v>
                </c:pt>
                <c:pt idx="18">
                  <c:v>5.8371836000000012</c:v>
                </c:pt>
                <c:pt idx="19">
                  <c:v>7.2349763000000014</c:v>
                </c:pt>
                <c:pt idx="20">
                  <c:v>8.677128800000002</c:v>
                </c:pt>
                <c:pt idx="21">
                  <c:v>10.191946100000001</c:v>
                </c:pt>
                <c:pt idx="22">
                  <c:v>11.472321500000001</c:v>
                </c:pt>
                <c:pt idx="23">
                  <c:v>12.962062100000002</c:v>
                </c:pt>
                <c:pt idx="24">
                  <c:v>14.4679442</c:v>
                </c:pt>
                <c:pt idx="25">
                  <c:v>16.127958500000005</c:v>
                </c:pt>
                <c:pt idx="26">
                  <c:v>17.373470300000001</c:v>
                </c:pt>
                <c:pt idx="27">
                  <c:v>18.923630600000003</c:v>
                </c:pt>
                <c:pt idx="28">
                  <c:v>20.131631900000002</c:v>
                </c:pt>
                <c:pt idx="29">
                  <c:v>21.56183</c:v>
                </c:pt>
                <c:pt idx="30">
                  <c:v>23.107288100000005</c:v>
                </c:pt>
                <c:pt idx="31">
                  <c:v>24.616990100000002</c:v>
                </c:pt>
                <c:pt idx="32">
                  <c:v>28.463445800000002</c:v>
                </c:pt>
                <c:pt idx="33">
                  <c:v>34.475177900000006</c:v>
                </c:pt>
              </c:numCache>
            </c:numRef>
          </c:yVal>
          <c:smooth val="1"/>
          <c:extLst>
            <c:ext xmlns:c16="http://schemas.microsoft.com/office/drawing/2014/chart" uri="{C3380CC4-5D6E-409C-BE32-E72D297353CC}">
              <c16:uniqueId val="{00000000-54AD-46E5-9FE9-8CFF5A425249}"/>
            </c:ext>
          </c:extLst>
        </c:ser>
        <c:ser>
          <c:idx val="1"/>
          <c:order val="1"/>
          <c:tx>
            <c:strRef>
              <c:f>Sheet3!$C$1</c:f>
              <c:strCache>
                <c:ptCount val="1"/>
                <c:pt idx="0">
                  <c:v>LG</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Sheet3!$A$2:$A$39</c:f>
              <c:numCache>
                <c:formatCode>General</c:formatCode>
                <c:ptCount val="38"/>
                <c:pt idx="0">
                  <c:v>0</c:v>
                </c:pt>
                <c:pt idx="1">
                  <c:v>0</c:v>
                </c:pt>
                <c:pt idx="2">
                  <c:v>0</c:v>
                </c:pt>
                <c:pt idx="3">
                  <c:v>2.6545387394781518E-4</c:v>
                </c:pt>
                <c:pt idx="4">
                  <c:v>1.4762270521107132E-2</c:v>
                </c:pt>
                <c:pt idx="5">
                  <c:v>2.5205679130464301E-2</c:v>
                </c:pt>
                <c:pt idx="6">
                  <c:v>0.14470064592216364</c:v>
                </c:pt>
                <c:pt idx="7">
                  <c:v>0.24659456141969871</c:v>
                </c:pt>
                <c:pt idx="8">
                  <c:v>0.25891695376822821</c:v>
                </c:pt>
                <c:pt idx="9">
                  <c:v>0.26329227856643328</c:v>
                </c:pt>
                <c:pt idx="10">
                  <c:v>0.82243127900648672</c:v>
                </c:pt>
                <c:pt idx="11">
                  <c:v>0.91535152830162825</c:v>
                </c:pt>
                <c:pt idx="12">
                  <c:v>1.1532532385424228</c:v>
                </c:pt>
                <c:pt idx="13">
                  <c:v>1.2270986306441423</c:v>
                </c:pt>
                <c:pt idx="14">
                  <c:v>1.4048883111249879</c:v>
                </c:pt>
                <c:pt idx="15">
                  <c:v>2.8160855281307207</c:v>
                </c:pt>
                <c:pt idx="16">
                  <c:v>4.3050097187942189</c:v>
                </c:pt>
                <c:pt idx="17">
                  <c:v>4.7545141131684021</c:v>
                </c:pt>
                <c:pt idx="18">
                  <c:v>5.7976569866891072</c:v>
                </c:pt>
                <c:pt idx="19">
                  <c:v>7.1519866446457554</c:v>
                </c:pt>
                <c:pt idx="20">
                  <c:v>8.5803357854299307</c:v>
                </c:pt>
                <c:pt idx="21">
                  <c:v>10.064214737863379</c:v>
                </c:pt>
                <c:pt idx="22">
                  <c:v>11.353837211114067</c:v>
                </c:pt>
                <c:pt idx="23">
                  <c:v>12.848569824240622</c:v>
                </c:pt>
                <c:pt idx="24">
                  <c:v>14.362432065229392</c:v>
                </c:pt>
                <c:pt idx="25">
                  <c:v>15.99057732388218</c:v>
                </c:pt>
                <c:pt idx="26">
                  <c:v>17.304165068026663</c:v>
                </c:pt>
                <c:pt idx="27">
                  <c:v>18.888445963738313</c:v>
                </c:pt>
                <c:pt idx="28">
                  <c:v>20.108122533676458</c:v>
                </c:pt>
                <c:pt idx="29">
                  <c:v>21.654414416080964</c:v>
                </c:pt>
                <c:pt idx="30">
                  <c:v>23.290917118953132</c:v>
                </c:pt>
                <c:pt idx="31">
                  <c:v>24.951935489252801</c:v>
                </c:pt>
                <c:pt idx="32">
                  <c:v>29.03889184326674</c:v>
                </c:pt>
                <c:pt idx="33">
                  <c:v>35.557083951724337</c:v>
                </c:pt>
              </c:numCache>
            </c:numRef>
          </c:xVal>
          <c:yVal>
            <c:numRef>
              <c:f>Sheet3!$C$2:$C$39</c:f>
              <c:numCache>
                <c:formatCode>General</c:formatCode>
                <c:ptCount val="38"/>
                <c:pt idx="0">
                  <c:v>0</c:v>
                </c:pt>
                <c:pt idx="1">
                  <c:v>0</c:v>
                </c:pt>
                <c:pt idx="2">
                  <c:v>0</c:v>
                </c:pt>
                <c:pt idx="3">
                  <c:v>0</c:v>
                </c:pt>
                <c:pt idx="4">
                  <c:v>0</c:v>
                </c:pt>
                <c:pt idx="5">
                  <c:v>0</c:v>
                </c:pt>
                <c:pt idx="6">
                  <c:v>0.12857588000000009</c:v>
                </c:pt>
                <c:pt idx="7">
                  <c:v>0.24238434000000009</c:v>
                </c:pt>
                <c:pt idx="8">
                  <c:v>0.22188009999999991</c:v>
                </c:pt>
                <c:pt idx="9">
                  <c:v>0.25973935999999975</c:v>
                </c:pt>
                <c:pt idx="10">
                  <c:v>0.82542365999999978</c:v>
                </c:pt>
                <c:pt idx="11">
                  <c:v>0.96600705999999947</c:v>
                </c:pt>
                <c:pt idx="12">
                  <c:v>1.1816578199999999</c:v>
                </c:pt>
                <c:pt idx="13">
                  <c:v>1.2578668999999998</c:v>
                </c:pt>
                <c:pt idx="14">
                  <c:v>1.4952176399999995</c:v>
                </c:pt>
                <c:pt idx="15">
                  <c:v>2.9380991399999994</c:v>
                </c:pt>
                <c:pt idx="16">
                  <c:v>4.2938055000000004</c:v>
                </c:pt>
                <c:pt idx="17">
                  <c:v>4.7647883599999989</c:v>
                </c:pt>
                <c:pt idx="18">
                  <c:v>5.7641101800000003</c:v>
                </c:pt>
                <c:pt idx="19">
                  <c:v>7.1398886199999989</c:v>
                </c:pt>
                <c:pt idx="20">
                  <c:v>8.5332863400000001</c:v>
                </c:pt>
                <c:pt idx="21">
                  <c:v>9.9933826999999997</c:v>
                </c:pt>
                <c:pt idx="22">
                  <c:v>11.241749859999999</c:v>
                </c:pt>
                <c:pt idx="23">
                  <c:v>12.614584939999999</c:v>
                </c:pt>
                <c:pt idx="24">
                  <c:v>13.855622899999998</c:v>
                </c:pt>
                <c:pt idx="25">
                  <c:v>15.100702139999997</c:v>
                </c:pt>
                <c:pt idx="26">
                  <c:v>16.095982679999999</c:v>
                </c:pt>
                <c:pt idx="27">
                  <c:v>17.189138700000001</c:v>
                </c:pt>
              </c:numCache>
            </c:numRef>
          </c:yVal>
          <c:smooth val="1"/>
          <c:extLst>
            <c:ext xmlns:c16="http://schemas.microsoft.com/office/drawing/2014/chart" uri="{C3380CC4-5D6E-409C-BE32-E72D297353CC}">
              <c16:uniqueId val="{00000001-54AD-46E5-9FE9-8CFF5A425249}"/>
            </c:ext>
          </c:extLst>
        </c:ser>
        <c:ser>
          <c:idx val="2"/>
          <c:order val="2"/>
          <c:tx>
            <c:strRef>
              <c:f>Sheet3!$D$1</c:f>
              <c:strCache>
                <c:ptCount val="1"/>
                <c:pt idx="0">
                  <c:v>MG</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Sheet3!$A$2:$A$39</c:f>
              <c:numCache>
                <c:formatCode>General</c:formatCode>
                <c:ptCount val="38"/>
                <c:pt idx="0">
                  <c:v>0</c:v>
                </c:pt>
                <c:pt idx="1">
                  <c:v>0</c:v>
                </c:pt>
                <c:pt idx="2">
                  <c:v>0</c:v>
                </c:pt>
                <c:pt idx="3">
                  <c:v>2.6545387394781518E-4</c:v>
                </c:pt>
                <c:pt idx="4">
                  <c:v>1.4762270521107132E-2</c:v>
                </c:pt>
                <c:pt idx="5">
                  <c:v>2.5205679130464301E-2</c:v>
                </c:pt>
                <c:pt idx="6">
                  <c:v>0.14470064592216364</c:v>
                </c:pt>
                <c:pt idx="7">
                  <c:v>0.24659456141969871</c:v>
                </c:pt>
                <c:pt idx="8">
                  <c:v>0.25891695376822821</c:v>
                </c:pt>
                <c:pt idx="9">
                  <c:v>0.26329227856643328</c:v>
                </c:pt>
                <c:pt idx="10">
                  <c:v>0.82243127900648672</c:v>
                </c:pt>
                <c:pt idx="11">
                  <c:v>0.91535152830162825</c:v>
                </c:pt>
                <c:pt idx="12">
                  <c:v>1.1532532385424228</c:v>
                </c:pt>
                <c:pt idx="13">
                  <c:v>1.2270986306441423</c:v>
                </c:pt>
                <c:pt idx="14">
                  <c:v>1.4048883111249879</c:v>
                </c:pt>
                <c:pt idx="15">
                  <c:v>2.8160855281307207</c:v>
                </c:pt>
                <c:pt idx="16">
                  <c:v>4.3050097187942189</c:v>
                </c:pt>
                <c:pt idx="17">
                  <c:v>4.7545141131684021</c:v>
                </c:pt>
                <c:pt idx="18">
                  <c:v>5.7976569866891072</c:v>
                </c:pt>
                <c:pt idx="19">
                  <c:v>7.1519866446457554</c:v>
                </c:pt>
                <c:pt idx="20">
                  <c:v>8.5803357854299307</c:v>
                </c:pt>
                <c:pt idx="21">
                  <c:v>10.064214737863379</c:v>
                </c:pt>
                <c:pt idx="22">
                  <c:v>11.353837211114067</c:v>
                </c:pt>
                <c:pt idx="23">
                  <c:v>12.848569824240622</c:v>
                </c:pt>
                <c:pt idx="24">
                  <c:v>14.362432065229392</c:v>
                </c:pt>
                <c:pt idx="25">
                  <c:v>15.99057732388218</c:v>
                </c:pt>
                <c:pt idx="26">
                  <c:v>17.304165068026663</c:v>
                </c:pt>
                <c:pt idx="27">
                  <c:v>18.888445963738313</c:v>
                </c:pt>
                <c:pt idx="28">
                  <c:v>20.108122533676458</c:v>
                </c:pt>
                <c:pt idx="29">
                  <c:v>21.654414416080964</c:v>
                </c:pt>
                <c:pt idx="30">
                  <c:v>23.290917118953132</c:v>
                </c:pt>
                <c:pt idx="31">
                  <c:v>24.951935489252801</c:v>
                </c:pt>
                <c:pt idx="32">
                  <c:v>29.03889184326674</c:v>
                </c:pt>
                <c:pt idx="33">
                  <c:v>35.557083951724337</c:v>
                </c:pt>
              </c:numCache>
            </c:numRef>
          </c:xVal>
          <c:yVal>
            <c:numRef>
              <c:f>Sheet3!$D$2:$D$39</c:f>
              <c:numCache>
                <c:formatCode>General</c:formatCode>
                <c:ptCount val="38"/>
                <c:pt idx="0">
                  <c:v>0</c:v>
                </c:pt>
                <c:pt idx="1">
                  <c:v>0</c:v>
                </c:pt>
                <c:pt idx="2">
                  <c:v>0</c:v>
                </c:pt>
                <c:pt idx="3">
                  <c:v>0</c:v>
                </c:pt>
                <c:pt idx="4">
                  <c:v>0</c:v>
                </c:pt>
                <c:pt idx="5">
                  <c:v>1.8655720000000375E-3</c:v>
                </c:pt>
                <c:pt idx="6">
                  <c:v>0.13047429799999999</c:v>
                </c:pt>
                <c:pt idx="7">
                  <c:v>0.23867422599999999</c:v>
                </c:pt>
                <c:pt idx="8">
                  <c:v>0.24257009600000001</c:v>
                </c:pt>
                <c:pt idx="9">
                  <c:v>0.25509083300000002</c:v>
                </c:pt>
                <c:pt idx="10">
                  <c:v>0.80588774200000002</c:v>
                </c:pt>
                <c:pt idx="11">
                  <c:v>0.90954105400000007</c:v>
                </c:pt>
                <c:pt idx="12">
                  <c:v>1.132179598</c:v>
                </c:pt>
                <c:pt idx="13">
                  <c:v>1.2024154810000001</c:v>
                </c:pt>
                <c:pt idx="14">
                  <c:v>1.3880601410000004</c:v>
                </c:pt>
                <c:pt idx="15">
                  <c:v>2.6720349589999999</c:v>
                </c:pt>
                <c:pt idx="16">
                  <c:v>3.5392827630000001</c:v>
                </c:pt>
                <c:pt idx="17">
                  <c:v>3.5895080410000002</c:v>
                </c:pt>
                <c:pt idx="18">
                  <c:v>3.5632067809999999</c:v>
                </c:pt>
                <c:pt idx="19">
                  <c:v>3.5666730129999999</c:v>
                </c:pt>
              </c:numCache>
            </c:numRef>
          </c:yVal>
          <c:smooth val="1"/>
          <c:extLst>
            <c:ext xmlns:c16="http://schemas.microsoft.com/office/drawing/2014/chart" uri="{C3380CC4-5D6E-409C-BE32-E72D297353CC}">
              <c16:uniqueId val="{00000002-54AD-46E5-9FE9-8CFF5A425249}"/>
            </c:ext>
          </c:extLst>
        </c:ser>
        <c:ser>
          <c:idx val="3"/>
          <c:order val="3"/>
          <c:tx>
            <c:strRef>
              <c:f>Sheet3!$E$1</c:f>
              <c:strCache>
                <c:ptCount val="1"/>
                <c:pt idx="0">
                  <c:v>HG</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Sheet3!$A$2:$A$39</c:f>
              <c:numCache>
                <c:formatCode>General</c:formatCode>
                <c:ptCount val="38"/>
                <c:pt idx="0">
                  <c:v>0</c:v>
                </c:pt>
                <c:pt idx="1">
                  <c:v>0</c:v>
                </c:pt>
                <c:pt idx="2">
                  <c:v>0</c:v>
                </c:pt>
                <c:pt idx="3">
                  <c:v>2.6545387394781518E-4</c:v>
                </c:pt>
                <c:pt idx="4">
                  <c:v>1.4762270521107132E-2</c:v>
                </c:pt>
                <c:pt idx="5">
                  <c:v>2.5205679130464301E-2</c:v>
                </c:pt>
                <c:pt idx="6">
                  <c:v>0.14470064592216364</c:v>
                </c:pt>
                <c:pt idx="7">
                  <c:v>0.24659456141969871</c:v>
                </c:pt>
                <c:pt idx="8">
                  <c:v>0.25891695376822821</c:v>
                </c:pt>
                <c:pt idx="9">
                  <c:v>0.26329227856643328</c:v>
                </c:pt>
                <c:pt idx="10">
                  <c:v>0.82243127900648672</c:v>
                </c:pt>
                <c:pt idx="11">
                  <c:v>0.91535152830162825</c:v>
                </c:pt>
                <c:pt idx="12">
                  <c:v>1.1532532385424228</c:v>
                </c:pt>
                <c:pt idx="13">
                  <c:v>1.2270986306441423</c:v>
                </c:pt>
                <c:pt idx="14">
                  <c:v>1.4048883111249879</c:v>
                </c:pt>
                <c:pt idx="15">
                  <c:v>2.8160855281307207</c:v>
                </c:pt>
                <c:pt idx="16">
                  <c:v>4.3050097187942189</c:v>
                </c:pt>
                <c:pt idx="17">
                  <c:v>4.7545141131684021</c:v>
                </c:pt>
                <c:pt idx="18">
                  <c:v>5.7976569866891072</c:v>
                </c:pt>
                <c:pt idx="19">
                  <c:v>7.1519866446457554</c:v>
                </c:pt>
                <c:pt idx="20">
                  <c:v>8.5803357854299307</c:v>
                </c:pt>
                <c:pt idx="21">
                  <c:v>10.064214737863379</c:v>
                </c:pt>
                <c:pt idx="22">
                  <c:v>11.353837211114067</c:v>
                </c:pt>
                <c:pt idx="23">
                  <c:v>12.848569824240622</c:v>
                </c:pt>
                <c:pt idx="24">
                  <c:v>14.362432065229392</c:v>
                </c:pt>
                <c:pt idx="25">
                  <c:v>15.99057732388218</c:v>
                </c:pt>
                <c:pt idx="26">
                  <c:v>17.304165068026663</c:v>
                </c:pt>
                <c:pt idx="27">
                  <c:v>18.888445963738313</c:v>
                </c:pt>
                <c:pt idx="28">
                  <c:v>20.108122533676458</c:v>
                </c:pt>
                <c:pt idx="29">
                  <c:v>21.654414416080964</c:v>
                </c:pt>
                <c:pt idx="30">
                  <c:v>23.290917118953132</c:v>
                </c:pt>
                <c:pt idx="31">
                  <c:v>24.951935489252801</c:v>
                </c:pt>
                <c:pt idx="32">
                  <c:v>29.03889184326674</c:v>
                </c:pt>
                <c:pt idx="33">
                  <c:v>35.557083951724337</c:v>
                </c:pt>
              </c:numCache>
            </c:numRef>
          </c:xVal>
          <c:yVal>
            <c:numRef>
              <c:f>Sheet3!$E$2:$E$39</c:f>
              <c:numCache>
                <c:formatCode>General</c:formatCode>
                <c:ptCount val="38"/>
                <c:pt idx="0">
                  <c:v>0</c:v>
                </c:pt>
                <c:pt idx="1">
                  <c:v>0</c:v>
                </c:pt>
                <c:pt idx="2">
                  <c:v>0</c:v>
                </c:pt>
                <c:pt idx="3">
                  <c:v>0</c:v>
                </c:pt>
                <c:pt idx="4">
                  <c:v>1.5063515399999994E-2</c:v>
                </c:pt>
                <c:pt idx="5">
                  <c:v>2.5500509399999999E-2</c:v>
                </c:pt>
                <c:pt idx="6">
                  <c:v>0.1464821352</c:v>
                </c:pt>
                <c:pt idx="7">
                  <c:v>0.24733757460000003</c:v>
                </c:pt>
                <c:pt idx="8">
                  <c:v>0.25776808439999999</c:v>
                </c:pt>
                <c:pt idx="9">
                  <c:v>0.26207115359999994</c:v>
                </c:pt>
                <c:pt idx="10">
                  <c:v>0.75869898479999998</c:v>
                </c:pt>
                <c:pt idx="11">
                  <c:v>0.8240980482000001</c:v>
                </c:pt>
                <c:pt idx="12">
                  <c:v>0.90179917980000002</c:v>
                </c:pt>
                <c:pt idx="13">
                  <c:v>0.9047041656</c:v>
                </c:pt>
                <c:pt idx="14">
                  <c:v>0.90649457519999999</c:v>
                </c:pt>
              </c:numCache>
            </c:numRef>
          </c:yVal>
          <c:smooth val="1"/>
          <c:extLst>
            <c:ext xmlns:c16="http://schemas.microsoft.com/office/drawing/2014/chart" uri="{C3380CC4-5D6E-409C-BE32-E72D297353CC}">
              <c16:uniqueId val="{00000003-54AD-46E5-9FE9-8CFF5A425249}"/>
            </c:ext>
          </c:extLst>
        </c:ser>
        <c:dLbls>
          <c:showLegendKey val="0"/>
          <c:showVal val="0"/>
          <c:showCatName val="0"/>
          <c:showSerName val="0"/>
          <c:showPercent val="0"/>
          <c:showBubbleSize val="0"/>
        </c:dLbls>
        <c:axId val="-1615352352"/>
        <c:axId val="-1615350176"/>
      </c:scatterChart>
      <c:valAx>
        <c:axId val="-1615352352"/>
        <c:scaling>
          <c:orientation val="minMax"/>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r>
                  <a:rPr lang="zh-CN"/>
                  <a:t>输入辐亮度</a:t>
                </a:r>
                <a:r>
                  <a:rPr lang="en-US"/>
                  <a:t>(mW/cm2/um/sr)</a:t>
                </a:r>
                <a:endParaRPr lang="zh-CN"/>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endParaRPr lang="zh-CN"/>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endParaRPr lang="zh-CN"/>
          </a:p>
        </c:txPr>
        <c:crossAx val="-1615350176"/>
        <c:crosses val="autoZero"/>
        <c:crossBetween val="midCat"/>
        <c:majorUnit val="4"/>
      </c:valAx>
      <c:valAx>
        <c:axId val="-1615350176"/>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r>
                  <a:rPr lang="zh-CN"/>
                  <a:t>输出辐亮度</a:t>
                </a:r>
                <a:r>
                  <a:rPr lang="en-US"/>
                  <a:t>(mW/cm2/um/sr)</a:t>
                </a:r>
                <a:endParaRPr lang="zh-CN"/>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endParaRPr lang="zh-CN"/>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endParaRPr lang="zh-CN"/>
          </a:p>
        </c:txPr>
        <c:crossAx val="-1615352352"/>
        <c:crosses val="autoZero"/>
        <c:crossBetween val="midCat"/>
        <c:majorUnit val="4"/>
      </c:valAx>
      <c:spPr>
        <a:noFill/>
        <a:ln>
          <a:solidFill>
            <a:schemeClr val="bg2">
              <a:lumMod val="90000"/>
            </a:schemeClr>
          </a:solidFill>
        </a:ln>
        <a:effectLst/>
      </c:spPr>
    </c:plotArea>
    <c:legend>
      <c:legendPos val="b"/>
      <c:layout>
        <c:manualLayout>
          <c:xMode val="edge"/>
          <c:yMode val="edge"/>
          <c:x val="0.69386635350287806"/>
          <c:y val="0.62179212506573156"/>
          <c:w val="0.20335379725698247"/>
          <c:h val="0.20529882350824402"/>
        </c:manualLayout>
      </c:layout>
      <c:overlay val="0"/>
      <c:spPr>
        <a:noFill/>
        <a:ln>
          <a:noFill/>
        </a:ln>
        <a:effectLst/>
      </c:spPr>
      <c:txPr>
        <a:bodyPr rot="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Arial Unicode MS" panose="020B0604020202020204" pitchFamily="34" charset="-122"/>
              <a:ea typeface="Arial Unicode MS" panose="020B0604020202020204" pitchFamily="34" charset="-122"/>
              <a:cs typeface="Arial Unicode MS" panose="020B0604020202020204" pitchFamily="34" charset="-122"/>
            </a:defRPr>
          </a:pPr>
          <a:endParaRPr lang="zh-CN"/>
        </a:p>
      </c:txPr>
    </c:legend>
    <c:plotVisOnly val="1"/>
    <c:dispBlanksAs val="gap"/>
    <c:showDLblsOverMax val="0"/>
  </c:chart>
  <c:spPr>
    <a:solidFill>
      <a:schemeClr val="bg1"/>
    </a:solidFill>
    <a:ln w="9525" cap="flat" cmpd="sng" algn="ctr">
      <a:noFill/>
      <a:round/>
    </a:ln>
    <a:effectLst/>
  </c:spPr>
  <c:txPr>
    <a:bodyPr/>
    <a:lstStyle/>
    <a:p>
      <a:pPr>
        <a:defRPr>
          <a:latin typeface="Arial Unicode MS" panose="020B0604020202020204" pitchFamily="34" charset="-122"/>
          <a:ea typeface="Arial Unicode MS" panose="020B0604020202020204" pitchFamily="34" charset="-122"/>
          <a:cs typeface="Arial Unicode MS" panose="020B0604020202020204" pitchFamily="34" charset="-122"/>
        </a:defRPr>
      </a:pPr>
      <a:endParaRPr lang="zh-CN"/>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r>
              <a:rPr lang="en-US" dirty="0"/>
              <a:t>520nm</a:t>
            </a:r>
            <a:endParaRPr lang="zh-CN"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endParaRPr lang="zh-CN"/>
        </a:p>
      </c:txPr>
    </c:title>
    <c:autoTitleDeleted val="0"/>
    <c:plotArea>
      <c:layout>
        <c:manualLayout>
          <c:layoutTarget val="inner"/>
          <c:xMode val="edge"/>
          <c:yMode val="edge"/>
          <c:x val="0.1423838939099665"/>
          <c:y val="0.12192513368983959"/>
          <c:w val="0.79112753381339351"/>
          <c:h val="0.72451555854983363"/>
        </c:manualLayout>
      </c:layout>
      <c:scatterChart>
        <c:scatterStyle val="smoothMarker"/>
        <c:varyColors val="0"/>
        <c:ser>
          <c:idx val="0"/>
          <c:order val="0"/>
          <c:tx>
            <c:strRef>
              <c:f>Sheet8!$C$1</c:f>
              <c:strCache>
                <c:ptCount val="1"/>
                <c:pt idx="0">
                  <c:v>HG</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Sheet8!$B$2:$B$35</c:f>
              <c:numCache>
                <c:formatCode>General</c:formatCode>
                <c:ptCount val="34"/>
                <c:pt idx="0">
                  <c:v>320.024</c:v>
                </c:pt>
                <c:pt idx="1">
                  <c:v>320.053</c:v>
                </c:pt>
                <c:pt idx="2">
                  <c:v>326.82400000000001</c:v>
                </c:pt>
                <c:pt idx="3">
                  <c:v>321.37</c:v>
                </c:pt>
                <c:pt idx="4">
                  <c:v>561.73699999999997</c:v>
                </c:pt>
                <c:pt idx="5">
                  <c:v>724.30700000000002</c:v>
                </c:pt>
                <c:pt idx="6">
                  <c:v>2608.7559999999999</c:v>
                </c:pt>
                <c:pt idx="7">
                  <c:v>4179.7129999999997</c:v>
                </c:pt>
                <c:pt idx="8">
                  <c:v>4342.1819999999998</c:v>
                </c:pt>
                <c:pt idx="9">
                  <c:v>4409.2079999999996</c:v>
                </c:pt>
                <c:pt idx="10">
                  <c:v>12144.843999999999</c:v>
                </c:pt>
                <c:pt idx="11">
                  <c:v>13163.521000000001</c:v>
                </c:pt>
                <c:pt idx="12">
                  <c:v>14373.819</c:v>
                </c:pt>
                <c:pt idx="13">
                  <c:v>14419.067999999999</c:v>
                </c:pt>
                <c:pt idx="14">
                  <c:v>14446.956</c:v>
                </c:pt>
                <c:pt idx="15">
                  <c:v>14473.621999999999</c:v>
                </c:pt>
                <c:pt idx="16">
                  <c:v>14484.468999999999</c:v>
                </c:pt>
                <c:pt idx="17">
                  <c:v>14504.960999999999</c:v>
                </c:pt>
                <c:pt idx="18">
                  <c:v>14507.075999999999</c:v>
                </c:pt>
                <c:pt idx="19">
                  <c:v>14529.552</c:v>
                </c:pt>
                <c:pt idx="20">
                  <c:v>14551.788</c:v>
                </c:pt>
                <c:pt idx="21">
                  <c:v>14576.772000000001</c:v>
                </c:pt>
                <c:pt idx="22">
                  <c:v>14597.41</c:v>
                </c:pt>
              </c:numCache>
            </c:numRef>
          </c:xVal>
          <c:yVal>
            <c:numRef>
              <c:f>Sheet8!$C$2:$C$35</c:f>
              <c:numCache>
                <c:formatCode>General</c:formatCode>
                <c:ptCount val="34"/>
                <c:pt idx="0">
                  <c:v>0</c:v>
                </c:pt>
                <c:pt idx="1">
                  <c:v>0</c:v>
                </c:pt>
                <c:pt idx="2">
                  <c:v>0</c:v>
                </c:pt>
                <c:pt idx="3">
                  <c:v>2.6545387394781518E-4</c:v>
                </c:pt>
                <c:pt idx="4">
                  <c:v>1.4762270521107132E-2</c:v>
                </c:pt>
                <c:pt idx="5">
                  <c:v>2.5205679130464301E-2</c:v>
                </c:pt>
                <c:pt idx="6">
                  <c:v>0.14470064592216364</c:v>
                </c:pt>
                <c:pt idx="7">
                  <c:v>0.24659456141969871</c:v>
                </c:pt>
                <c:pt idx="8">
                  <c:v>0.25891695376822821</c:v>
                </c:pt>
                <c:pt idx="9">
                  <c:v>0.26329227856643328</c:v>
                </c:pt>
                <c:pt idx="10">
                  <c:v>0.82243127900648672</c:v>
                </c:pt>
                <c:pt idx="11">
                  <c:v>0.91535152830162825</c:v>
                </c:pt>
                <c:pt idx="12">
                  <c:v>1.1532532385424228</c:v>
                </c:pt>
                <c:pt idx="13">
                  <c:v>1.2270986306441423</c:v>
                </c:pt>
                <c:pt idx="14">
                  <c:v>1.4048883111249879</c:v>
                </c:pt>
                <c:pt idx="15">
                  <c:v>2.8160855281307207</c:v>
                </c:pt>
                <c:pt idx="16">
                  <c:v>4.3050097187942189</c:v>
                </c:pt>
                <c:pt idx="17">
                  <c:v>4.7545141131684021</c:v>
                </c:pt>
                <c:pt idx="18">
                  <c:v>5.7976569866891072</c:v>
                </c:pt>
                <c:pt idx="19">
                  <c:v>7.1519866446457554</c:v>
                </c:pt>
                <c:pt idx="20">
                  <c:v>8.5803357854299307</c:v>
                </c:pt>
                <c:pt idx="21">
                  <c:v>10.064214737863379</c:v>
                </c:pt>
                <c:pt idx="22">
                  <c:v>11.353837211114067</c:v>
                </c:pt>
                <c:pt idx="23">
                  <c:v>12.848569824240622</c:v>
                </c:pt>
                <c:pt idx="24">
                  <c:v>14.362432065229392</c:v>
                </c:pt>
                <c:pt idx="25">
                  <c:v>15.99057732388218</c:v>
                </c:pt>
                <c:pt idx="26">
                  <c:v>17.304165068026663</c:v>
                </c:pt>
                <c:pt idx="27">
                  <c:v>18.888445963738313</c:v>
                </c:pt>
                <c:pt idx="28">
                  <c:v>20.108122533676458</c:v>
                </c:pt>
                <c:pt idx="29">
                  <c:v>21.654414416080964</c:v>
                </c:pt>
                <c:pt idx="30">
                  <c:v>23.290917118953132</c:v>
                </c:pt>
                <c:pt idx="31">
                  <c:v>24.951935489252801</c:v>
                </c:pt>
                <c:pt idx="32">
                  <c:v>29.03889184326674</c:v>
                </c:pt>
                <c:pt idx="33">
                  <c:v>35.557083951724337</c:v>
                </c:pt>
              </c:numCache>
            </c:numRef>
          </c:yVal>
          <c:smooth val="1"/>
          <c:extLst>
            <c:ext xmlns:c16="http://schemas.microsoft.com/office/drawing/2014/chart" uri="{C3380CC4-5D6E-409C-BE32-E72D297353CC}">
              <c16:uniqueId val="{00000000-359C-4123-89AB-4E597B81AB09}"/>
            </c:ext>
          </c:extLst>
        </c:ser>
        <c:ser>
          <c:idx val="1"/>
          <c:order val="1"/>
          <c:tx>
            <c:strRef>
              <c:f>Sheet8!$E$1</c:f>
              <c:strCache>
                <c:ptCount val="1"/>
                <c:pt idx="0">
                  <c:v>MG</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Sheet8!$D$2:$D$35</c:f>
              <c:numCache>
                <c:formatCode>General</c:formatCode>
                <c:ptCount val="34"/>
                <c:pt idx="0">
                  <c:v>1488.1369999999999</c:v>
                </c:pt>
                <c:pt idx="1">
                  <c:v>1488.0329999999999</c:v>
                </c:pt>
                <c:pt idx="2">
                  <c:v>1491.3409999999999</c:v>
                </c:pt>
                <c:pt idx="3">
                  <c:v>1471.5840000000001</c:v>
                </c:pt>
                <c:pt idx="4">
                  <c:v>1522.9010000000001</c:v>
                </c:pt>
                <c:pt idx="5">
                  <c:v>1573.6120000000001</c:v>
                </c:pt>
                <c:pt idx="6">
                  <c:v>1962.1579999999999</c:v>
                </c:pt>
                <c:pt idx="7">
                  <c:v>2289.0459999999998</c:v>
                </c:pt>
                <c:pt idx="8">
                  <c:v>2300.8159999999998</c:v>
                </c:pt>
                <c:pt idx="9">
                  <c:v>2338.643</c:v>
                </c:pt>
                <c:pt idx="10">
                  <c:v>4002.6819999999998</c:v>
                </c:pt>
                <c:pt idx="11">
                  <c:v>4315.8339999999998</c:v>
                </c:pt>
                <c:pt idx="12">
                  <c:v>4988.4579999999996</c:v>
                </c:pt>
                <c:pt idx="13">
                  <c:v>5200.6509999999998</c:v>
                </c:pt>
                <c:pt idx="14">
                  <c:v>5761.5110000000004</c:v>
                </c:pt>
                <c:pt idx="15">
                  <c:v>9640.5889999999999</c:v>
                </c:pt>
                <c:pt idx="16">
                  <c:v>12260.673000000001</c:v>
                </c:pt>
                <c:pt idx="17">
                  <c:v>12412.411</c:v>
                </c:pt>
                <c:pt idx="18">
                  <c:v>12332.950999999999</c:v>
                </c:pt>
                <c:pt idx="19">
                  <c:v>12343.423000000001</c:v>
                </c:pt>
                <c:pt idx="20">
                  <c:v>12354.043</c:v>
                </c:pt>
                <c:pt idx="21">
                  <c:v>12365.47</c:v>
                </c:pt>
                <c:pt idx="22">
                  <c:v>12379.666999999999</c:v>
                </c:pt>
              </c:numCache>
            </c:numRef>
          </c:xVal>
          <c:yVal>
            <c:numRef>
              <c:f>Sheet8!$E$2:$E$35</c:f>
              <c:numCache>
                <c:formatCode>General</c:formatCode>
                <c:ptCount val="34"/>
                <c:pt idx="0">
                  <c:v>0</c:v>
                </c:pt>
                <c:pt idx="1">
                  <c:v>0</c:v>
                </c:pt>
                <c:pt idx="2">
                  <c:v>0</c:v>
                </c:pt>
                <c:pt idx="3">
                  <c:v>2.6545387394781518E-4</c:v>
                </c:pt>
                <c:pt idx="4">
                  <c:v>1.4762270521107132E-2</c:v>
                </c:pt>
                <c:pt idx="5">
                  <c:v>2.5205679130464301E-2</c:v>
                </c:pt>
                <c:pt idx="6">
                  <c:v>0.14470064592216364</c:v>
                </c:pt>
                <c:pt idx="7">
                  <c:v>0.24659456141969871</c:v>
                </c:pt>
                <c:pt idx="8">
                  <c:v>0.25891695376822821</c:v>
                </c:pt>
                <c:pt idx="9">
                  <c:v>0.26329227856643328</c:v>
                </c:pt>
                <c:pt idx="10">
                  <c:v>0.82243127900648672</c:v>
                </c:pt>
                <c:pt idx="11">
                  <c:v>0.91535152830162825</c:v>
                </c:pt>
                <c:pt idx="12">
                  <c:v>1.1532532385424228</c:v>
                </c:pt>
                <c:pt idx="13">
                  <c:v>1.2270986306441423</c:v>
                </c:pt>
                <c:pt idx="14">
                  <c:v>1.4048883111249879</c:v>
                </c:pt>
                <c:pt idx="15">
                  <c:v>2.8160855281307207</c:v>
                </c:pt>
                <c:pt idx="16">
                  <c:v>4.3050097187942189</c:v>
                </c:pt>
                <c:pt idx="17">
                  <c:v>4.7545141131684021</c:v>
                </c:pt>
                <c:pt idx="18">
                  <c:v>5.7976569866891072</c:v>
                </c:pt>
                <c:pt idx="19">
                  <c:v>7.1519866446457554</c:v>
                </c:pt>
                <c:pt idx="20">
                  <c:v>8.5803357854299307</c:v>
                </c:pt>
                <c:pt idx="21">
                  <c:v>10.064214737863379</c:v>
                </c:pt>
                <c:pt idx="22">
                  <c:v>11.353837211114067</c:v>
                </c:pt>
                <c:pt idx="23">
                  <c:v>12.848569824240622</c:v>
                </c:pt>
                <c:pt idx="24">
                  <c:v>14.362432065229392</c:v>
                </c:pt>
                <c:pt idx="25">
                  <c:v>15.99057732388218</c:v>
                </c:pt>
                <c:pt idx="26">
                  <c:v>17.304165068026663</c:v>
                </c:pt>
                <c:pt idx="27">
                  <c:v>18.888445963738313</c:v>
                </c:pt>
                <c:pt idx="28">
                  <c:v>20.108122533676458</c:v>
                </c:pt>
                <c:pt idx="29">
                  <c:v>21.654414416080964</c:v>
                </c:pt>
                <c:pt idx="30">
                  <c:v>23.290917118953132</c:v>
                </c:pt>
                <c:pt idx="31">
                  <c:v>24.951935489252801</c:v>
                </c:pt>
                <c:pt idx="32">
                  <c:v>29.03889184326674</c:v>
                </c:pt>
                <c:pt idx="33">
                  <c:v>35.557083951724337</c:v>
                </c:pt>
              </c:numCache>
            </c:numRef>
          </c:yVal>
          <c:smooth val="1"/>
          <c:extLst>
            <c:ext xmlns:c16="http://schemas.microsoft.com/office/drawing/2014/chart" uri="{C3380CC4-5D6E-409C-BE32-E72D297353CC}">
              <c16:uniqueId val="{00000001-359C-4123-89AB-4E597B81AB09}"/>
            </c:ext>
          </c:extLst>
        </c:ser>
        <c:ser>
          <c:idx val="2"/>
          <c:order val="2"/>
          <c:tx>
            <c:strRef>
              <c:f>Sheet8!$G$1</c:f>
              <c:strCache>
                <c:ptCount val="1"/>
                <c:pt idx="0">
                  <c:v>LG</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Sheet8!$F$2:$F$35</c:f>
              <c:numCache>
                <c:formatCode>General</c:formatCode>
                <c:ptCount val="34"/>
                <c:pt idx="0">
                  <c:v>1376.998</c:v>
                </c:pt>
                <c:pt idx="1">
                  <c:v>1379.7170000000001</c:v>
                </c:pt>
                <c:pt idx="2">
                  <c:v>1379.818</c:v>
                </c:pt>
                <c:pt idx="3">
                  <c:v>1361.3489999999999</c:v>
                </c:pt>
                <c:pt idx="4">
                  <c:v>1373.5920000000001</c:v>
                </c:pt>
                <c:pt idx="5">
                  <c:v>1398.34</c:v>
                </c:pt>
                <c:pt idx="6">
                  <c:v>1489.778</c:v>
                </c:pt>
                <c:pt idx="7">
                  <c:v>1567.729</c:v>
                </c:pt>
                <c:pt idx="8">
                  <c:v>1553.6849999999999</c:v>
                </c:pt>
                <c:pt idx="9">
                  <c:v>1579.616</c:v>
                </c:pt>
                <c:pt idx="10">
                  <c:v>1967.0709999999999</c:v>
                </c:pt>
                <c:pt idx="11">
                  <c:v>2063.3609999999999</c:v>
                </c:pt>
                <c:pt idx="12">
                  <c:v>2211.067</c:v>
                </c:pt>
                <c:pt idx="13">
                  <c:v>2263.2649999999999</c:v>
                </c:pt>
                <c:pt idx="14">
                  <c:v>2425.8339999999998</c:v>
                </c:pt>
                <c:pt idx="15">
                  <c:v>3414.1089999999999</c:v>
                </c:pt>
                <c:pt idx="16">
                  <c:v>4342.6750000000002</c:v>
                </c:pt>
                <c:pt idx="17">
                  <c:v>4665.2659999999996</c:v>
                </c:pt>
                <c:pt idx="18">
                  <c:v>5349.7330000000002</c:v>
                </c:pt>
                <c:pt idx="19">
                  <c:v>6292.0469999999996</c:v>
                </c:pt>
                <c:pt idx="20">
                  <c:v>7246.4290000000001</c:v>
                </c:pt>
                <c:pt idx="21">
                  <c:v>8246.4950000000008</c:v>
                </c:pt>
                <c:pt idx="22">
                  <c:v>9101.5409999999993</c:v>
                </c:pt>
                <c:pt idx="23">
                  <c:v>10041.839</c:v>
                </c:pt>
                <c:pt idx="24">
                  <c:v>10891.865</c:v>
                </c:pt>
                <c:pt idx="25">
                  <c:v>11744.659</c:v>
                </c:pt>
                <c:pt idx="26">
                  <c:v>12426.358</c:v>
                </c:pt>
                <c:pt idx="27">
                  <c:v>13175.094999999999</c:v>
                </c:pt>
                <c:pt idx="28">
                  <c:v>13765.148999999999</c:v>
                </c:pt>
                <c:pt idx="29">
                  <c:v>14422.171</c:v>
                </c:pt>
                <c:pt idx="30">
                  <c:v>15008.465</c:v>
                </c:pt>
                <c:pt idx="31">
                  <c:v>15454.323</c:v>
                </c:pt>
                <c:pt idx="32">
                  <c:v>16146.717000000001</c:v>
                </c:pt>
                <c:pt idx="33">
                  <c:v>16368.87</c:v>
                </c:pt>
              </c:numCache>
            </c:numRef>
          </c:xVal>
          <c:yVal>
            <c:numRef>
              <c:f>Sheet8!$G$2:$G$35</c:f>
              <c:numCache>
                <c:formatCode>General</c:formatCode>
                <c:ptCount val="34"/>
                <c:pt idx="0">
                  <c:v>0</c:v>
                </c:pt>
                <c:pt idx="1">
                  <c:v>0</c:v>
                </c:pt>
                <c:pt idx="2">
                  <c:v>0</c:v>
                </c:pt>
                <c:pt idx="3">
                  <c:v>2.6545387394781518E-4</c:v>
                </c:pt>
                <c:pt idx="4">
                  <c:v>1.4762270521107132E-2</c:v>
                </c:pt>
                <c:pt idx="5">
                  <c:v>2.5205679130464301E-2</c:v>
                </c:pt>
                <c:pt idx="6">
                  <c:v>0.14470064592216364</c:v>
                </c:pt>
                <c:pt idx="7">
                  <c:v>0.24659456141969871</c:v>
                </c:pt>
                <c:pt idx="8">
                  <c:v>0.25891695376822821</c:v>
                </c:pt>
                <c:pt idx="9">
                  <c:v>0.26329227856643328</c:v>
                </c:pt>
                <c:pt idx="10">
                  <c:v>0.82243127900648672</c:v>
                </c:pt>
                <c:pt idx="11">
                  <c:v>0.91535152830162825</c:v>
                </c:pt>
                <c:pt idx="12">
                  <c:v>1.1532532385424228</c:v>
                </c:pt>
                <c:pt idx="13">
                  <c:v>1.2270986306441423</c:v>
                </c:pt>
                <c:pt idx="14">
                  <c:v>1.4048883111249879</c:v>
                </c:pt>
                <c:pt idx="15">
                  <c:v>2.8160855281307207</c:v>
                </c:pt>
                <c:pt idx="16">
                  <c:v>4.3050097187942189</c:v>
                </c:pt>
                <c:pt idx="17">
                  <c:v>4.7545141131684021</c:v>
                </c:pt>
                <c:pt idx="18">
                  <c:v>5.7976569866891072</c:v>
                </c:pt>
                <c:pt idx="19">
                  <c:v>7.1519866446457554</c:v>
                </c:pt>
                <c:pt idx="20">
                  <c:v>8.5803357854299307</c:v>
                </c:pt>
                <c:pt idx="21">
                  <c:v>10.064214737863379</c:v>
                </c:pt>
                <c:pt idx="22">
                  <c:v>11.353837211114067</c:v>
                </c:pt>
                <c:pt idx="23">
                  <c:v>12.848569824240622</c:v>
                </c:pt>
                <c:pt idx="24">
                  <c:v>14.362432065229392</c:v>
                </c:pt>
                <c:pt idx="25">
                  <c:v>15.99057732388218</c:v>
                </c:pt>
                <c:pt idx="26">
                  <c:v>17.304165068026663</c:v>
                </c:pt>
                <c:pt idx="27">
                  <c:v>18.888445963738313</c:v>
                </c:pt>
                <c:pt idx="28">
                  <c:v>20.108122533676458</c:v>
                </c:pt>
                <c:pt idx="29">
                  <c:v>21.654414416080964</c:v>
                </c:pt>
                <c:pt idx="30">
                  <c:v>23.290917118953132</c:v>
                </c:pt>
                <c:pt idx="31">
                  <c:v>24.951935489252801</c:v>
                </c:pt>
                <c:pt idx="32">
                  <c:v>29.03889184326674</c:v>
                </c:pt>
                <c:pt idx="33">
                  <c:v>35.557083951724337</c:v>
                </c:pt>
              </c:numCache>
            </c:numRef>
          </c:yVal>
          <c:smooth val="1"/>
          <c:extLst>
            <c:ext xmlns:c16="http://schemas.microsoft.com/office/drawing/2014/chart" uri="{C3380CC4-5D6E-409C-BE32-E72D297353CC}">
              <c16:uniqueId val="{00000002-359C-4123-89AB-4E597B81AB09}"/>
            </c:ext>
          </c:extLst>
        </c:ser>
        <c:ser>
          <c:idx val="3"/>
          <c:order val="3"/>
          <c:tx>
            <c:strRef>
              <c:f>Sheet8!$I$1</c:f>
              <c:strCache>
                <c:ptCount val="1"/>
                <c:pt idx="0">
                  <c:v>ULG</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Sheet8!$H$2:$H$35</c:f>
              <c:numCache>
                <c:formatCode>General</c:formatCode>
                <c:ptCount val="34"/>
                <c:pt idx="0">
                  <c:v>1380.6579999999999</c:v>
                </c:pt>
                <c:pt idx="1">
                  <c:v>1382.2560000000001</c:v>
                </c:pt>
                <c:pt idx="2">
                  <c:v>1382.933</c:v>
                </c:pt>
                <c:pt idx="3">
                  <c:v>1364.3309999999999</c:v>
                </c:pt>
                <c:pt idx="4">
                  <c:v>1366.78</c:v>
                </c:pt>
                <c:pt idx="5">
                  <c:v>1388.0119999999999</c:v>
                </c:pt>
                <c:pt idx="6">
                  <c:v>1412.2380000000001</c:v>
                </c:pt>
                <c:pt idx="7">
                  <c:v>1435.3979999999999</c:v>
                </c:pt>
                <c:pt idx="8">
                  <c:v>1415.6</c:v>
                </c:pt>
                <c:pt idx="9">
                  <c:v>1439.43</c:v>
                </c:pt>
                <c:pt idx="10">
                  <c:v>1528.6869999999999</c:v>
                </c:pt>
                <c:pt idx="11">
                  <c:v>1573.931</c:v>
                </c:pt>
                <c:pt idx="12">
                  <c:v>1595.923</c:v>
                </c:pt>
                <c:pt idx="13">
                  <c:v>1609.0050000000001</c:v>
                </c:pt>
                <c:pt idx="14">
                  <c:v>1675.633</c:v>
                </c:pt>
                <c:pt idx="15">
                  <c:v>1963.539</c:v>
                </c:pt>
                <c:pt idx="16">
                  <c:v>2229.3780000000002</c:v>
                </c:pt>
                <c:pt idx="17">
                  <c:v>2352.67</c:v>
                </c:pt>
                <c:pt idx="18">
                  <c:v>2528.0360000000001</c:v>
                </c:pt>
                <c:pt idx="19">
                  <c:v>2802.1129999999998</c:v>
                </c:pt>
                <c:pt idx="20">
                  <c:v>3084.8879999999999</c:v>
                </c:pt>
                <c:pt idx="21">
                  <c:v>3381.9110000000001</c:v>
                </c:pt>
                <c:pt idx="22">
                  <c:v>3632.9650000000001</c:v>
                </c:pt>
                <c:pt idx="23">
                  <c:v>3925.0709999999999</c:v>
                </c:pt>
                <c:pt idx="24">
                  <c:v>4220.3419999999996</c:v>
                </c:pt>
                <c:pt idx="25">
                  <c:v>4545.835</c:v>
                </c:pt>
                <c:pt idx="26">
                  <c:v>4790.0529999999999</c:v>
                </c:pt>
                <c:pt idx="27">
                  <c:v>5094.0060000000003</c:v>
                </c:pt>
                <c:pt idx="28">
                  <c:v>5330.8689999999997</c:v>
                </c:pt>
                <c:pt idx="29">
                  <c:v>5611.3</c:v>
                </c:pt>
                <c:pt idx="30">
                  <c:v>5914.3310000000001</c:v>
                </c:pt>
                <c:pt idx="31">
                  <c:v>6210.3509999999997</c:v>
                </c:pt>
                <c:pt idx="32">
                  <c:v>6964.558</c:v>
                </c:pt>
                <c:pt idx="33">
                  <c:v>8143.3289999999997</c:v>
                </c:pt>
              </c:numCache>
            </c:numRef>
          </c:xVal>
          <c:yVal>
            <c:numRef>
              <c:f>Sheet8!$I$2:$I$35</c:f>
              <c:numCache>
                <c:formatCode>General</c:formatCode>
                <c:ptCount val="34"/>
                <c:pt idx="0">
                  <c:v>0</c:v>
                </c:pt>
                <c:pt idx="1">
                  <c:v>0</c:v>
                </c:pt>
                <c:pt idx="2">
                  <c:v>0</c:v>
                </c:pt>
                <c:pt idx="3">
                  <c:v>2.6545387394781518E-4</c:v>
                </c:pt>
                <c:pt idx="4">
                  <c:v>1.4762270521107132E-2</c:v>
                </c:pt>
                <c:pt idx="5">
                  <c:v>2.5205679130464301E-2</c:v>
                </c:pt>
                <c:pt idx="6">
                  <c:v>0.14470064592216364</c:v>
                </c:pt>
                <c:pt idx="7">
                  <c:v>0.24659456141969871</c:v>
                </c:pt>
                <c:pt idx="8">
                  <c:v>0.25891695376822821</c:v>
                </c:pt>
                <c:pt idx="9">
                  <c:v>0.26329227856643328</c:v>
                </c:pt>
                <c:pt idx="10">
                  <c:v>0.82243127900648672</c:v>
                </c:pt>
                <c:pt idx="11">
                  <c:v>0.91535152830162825</c:v>
                </c:pt>
                <c:pt idx="12">
                  <c:v>1.1532532385424228</c:v>
                </c:pt>
                <c:pt idx="13">
                  <c:v>1.2270986306441423</c:v>
                </c:pt>
                <c:pt idx="14">
                  <c:v>1.4048883111249879</c:v>
                </c:pt>
                <c:pt idx="15">
                  <c:v>2.8160855281307207</c:v>
                </c:pt>
                <c:pt idx="16">
                  <c:v>4.3050097187942189</c:v>
                </c:pt>
                <c:pt idx="17">
                  <c:v>4.7545141131684021</c:v>
                </c:pt>
                <c:pt idx="18">
                  <c:v>5.7976569866891072</c:v>
                </c:pt>
                <c:pt idx="19">
                  <c:v>7.1519866446457554</c:v>
                </c:pt>
                <c:pt idx="20">
                  <c:v>8.5803357854299307</c:v>
                </c:pt>
                <c:pt idx="21">
                  <c:v>10.064214737863379</c:v>
                </c:pt>
                <c:pt idx="22">
                  <c:v>11.353837211114067</c:v>
                </c:pt>
                <c:pt idx="23">
                  <c:v>12.848569824240622</c:v>
                </c:pt>
                <c:pt idx="24">
                  <c:v>14.362432065229392</c:v>
                </c:pt>
                <c:pt idx="25">
                  <c:v>15.99057732388218</c:v>
                </c:pt>
                <c:pt idx="26">
                  <c:v>17.304165068026663</c:v>
                </c:pt>
                <c:pt idx="27">
                  <c:v>18.888445963738313</c:v>
                </c:pt>
                <c:pt idx="28">
                  <c:v>20.108122533676458</c:v>
                </c:pt>
                <c:pt idx="29">
                  <c:v>21.654414416080964</c:v>
                </c:pt>
                <c:pt idx="30">
                  <c:v>23.290917118953132</c:v>
                </c:pt>
                <c:pt idx="31">
                  <c:v>24.951935489252801</c:v>
                </c:pt>
                <c:pt idx="32">
                  <c:v>29.03889184326674</c:v>
                </c:pt>
                <c:pt idx="33">
                  <c:v>35.557083951724337</c:v>
                </c:pt>
              </c:numCache>
            </c:numRef>
          </c:yVal>
          <c:smooth val="1"/>
          <c:extLst>
            <c:ext xmlns:c16="http://schemas.microsoft.com/office/drawing/2014/chart" uri="{C3380CC4-5D6E-409C-BE32-E72D297353CC}">
              <c16:uniqueId val="{00000003-359C-4123-89AB-4E597B81AB09}"/>
            </c:ext>
          </c:extLst>
        </c:ser>
        <c:dLbls>
          <c:showLegendKey val="0"/>
          <c:showVal val="0"/>
          <c:showCatName val="0"/>
          <c:showSerName val="0"/>
          <c:showPercent val="0"/>
          <c:showBubbleSize val="0"/>
        </c:dLbls>
        <c:axId val="-1946779824"/>
        <c:axId val="-1946789072"/>
      </c:scatterChart>
      <c:valAx>
        <c:axId val="-194677982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r>
                  <a:rPr lang="zh-CN"/>
                  <a:t>码值</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endParaRPr lang="zh-CN"/>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endParaRPr lang="zh-CN"/>
          </a:p>
        </c:txPr>
        <c:crossAx val="-1946789072"/>
        <c:crosses val="autoZero"/>
        <c:crossBetween val="midCat"/>
        <c:majorUnit val="3000"/>
      </c:valAx>
      <c:valAx>
        <c:axId val="-1946789072"/>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r>
                  <a:rPr lang="zh-CN"/>
                  <a:t>辐亮度</a:t>
                </a:r>
                <a:r>
                  <a:rPr lang="en-US"/>
                  <a:t>(mW/cm2/um/sr)</a:t>
                </a:r>
                <a:endParaRPr lang="zh-CN"/>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endParaRPr lang="zh-CN"/>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endParaRPr lang="zh-CN"/>
          </a:p>
        </c:txPr>
        <c:crossAx val="-1946779824"/>
        <c:crosses val="autoZero"/>
        <c:crossBetween val="midCat"/>
      </c:valAx>
      <c:spPr>
        <a:noFill/>
        <a:ln>
          <a:solidFill>
            <a:schemeClr val="bg2">
              <a:lumMod val="90000"/>
            </a:schemeClr>
          </a:solidFill>
        </a:ln>
        <a:effectLst/>
      </c:spPr>
    </c:plotArea>
    <c:legend>
      <c:legendPos val="b"/>
      <c:layout>
        <c:manualLayout>
          <c:xMode val="edge"/>
          <c:yMode val="edge"/>
          <c:x val="0.18471613577243182"/>
          <c:y val="0.15552542563195643"/>
          <c:w val="0.15564912133089329"/>
          <c:h val="0.259804342638988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defRPr>
          </a:pPr>
          <a:endParaRPr lang="zh-CN"/>
        </a:p>
      </c:txPr>
    </c:legend>
    <c:plotVisOnly val="1"/>
    <c:dispBlanksAs val="gap"/>
    <c:showDLblsOverMax val="0"/>
  </c:chart>
  <c:spPr>
    <a:solidFill>
      <a:schemeClr val="bg1"/>
    </a:solidFill>
    <a:ln w="9525" cap="flat" cmpd="sng" algn="ctr">
      <a:noFill/>
      <a:round/>
    </a:ln>
    <a:effectLst/>
  </c:spPr>
  <c:txPr>
    <a:bodyPr/>
    <a:lstStyle/>
    <a:p>
      <a:pPr>
        <a:defRPr sz="1200">
          <a:latin typeface="Arial Unicode MS" panose="020B0604020202020204" pitchFamily="34" charset="-122"/>
          <a:ea typeface="Arial Unicode MS" panose="020B0604020202020204" pitchFamily="34" charset="-122"/>
          <a:cs typeface="Arial Unicode MS" panose="020B0604020202020204" pitchFamily="34" charset="-122"/>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能量传递反演结果</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2357294047921429"/>
          <c:y val="8.8037634408602169E-2"/>
          <c:w val="0.83459910253153835"/>
          <c:h val="0.75378566590466511"/>
        </c:manualLayout>
      </c:layout>
      <c:scatterChart>
        <c:scatterStyle val="smoothMarker"/>
        <c:varyColors val="0"/>
        <c:ser>
          <c:idx val="0"/>
          <c:order val="0"/>
          <c:tx>
            <c:strRef>
              <c:f>Sheet4!$V$1</c:f>
              <c:strCache>
                <c:ptCount val="1"/>
                <c:pt idx="0">
                  <c:v>ULG</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Sheet4!$U$2:$U$77</c:f>
              <c:numCache>
                <c:formatCode>General</c:formatCode>
                <c:ptCount val="76"/>
                <c:pt idx="0">
                  <c:v>0</c:v>
                </c:pt>
                <c:pt idx="1">
                  <c:v>3.2208102671482672E-3</c:v>
                </c:pt>
                <c:pt idx="2">
                  <c:v>8.6174707461581616E-3</c:v>
                </c:pt>
                <c:pt idx="3">
                  <c:v>1.4525873155968729E-2</c:v>
                </c:pt>
                <c:pt idx="4">
                  <c:v>2.3507328361345836E-2</c:v>
                </c:pt>
                <c:pt idx="5">
                  <c:v>3.4747267187595375E-2</c:v>
                </c:pt>
                <c:pt idx="6">
                  <c:v>4.593202435503007E-2</c:v>
                </c:pt>
                <c:pt idx="7">
                  <c:v>5.7249350943742665E-2</c:v>
                </c:pt>
                <c:pt idx="8">
                  <c:v>7.0391290614717661E-2</c:v>
                </c:pt>
                <c:pt idx="9">
                  <c:v>8.4799251016445767E-2</c:v>
                </c:pt>
                <c:pt idx="10">
                  <c:v>0.10004020080059114</c:v>
                </c:pt>
                <c:pt idx="11">
                  <c:v>0.11731772678056067</c:v>
                </c:pt>
                <c:pt idx="12">
                  <c:v>0.13678172024179461</c:v>
                </c:pt>
                <c:pt idx="13">
                  <c:v>0.15871998776733853</c:v>
                </c:pt>
                <c:pt idx="14">
                  <c:v>0.26308206362787789</c:v>
                </c:pt>
                <c:pt idx="15">
                  <c:v>0.37742832135689064</c:v>
                </c:pt>
                <c:pt idx="16">
                  <c:v>0.52778334492989154</c:v>
                </c:pt>
                <c:pt idx="17">
                  <c:v>0.67628614375392648</c:v>
                </c:pt>
                <c:pt idx="18">
                  <c:v>0.84642776683083609</c:v>
                </c:pt>
                <c:pt idx="19">
                  <c:v>1.015353446586756</c:v>
                </c:pt>
                <c:pt idx="20">
                  <c:v>1.2280343125539293</c:v>
                </c:pt>
                <c:pt idx="21">
                  <c:v>1.9149594222135686</c:v>
                </c:pt>
                <c:pt idx="22">
                  <c:v>2.4461951554037102</c:v>
                </c:pt>
                <c:pt idx="23">
                  <c:v>2.9992836957973941</c:v>
                </c:pt>
                <c:pt idx="24">
                  <c:v>3.2159370129460325</c:v>
                </c:pt>
                <c:pt idx="25">
                  <c:v>3.6140067106293383</c:v>
                </c:pt>
                <c:pt idx="26">
                  <c:v>4.1270957551844827</c:v>
                </c:pt>
                <c:pt idx="27">
                  <c:v>4.8054799218487734</c:v>
                </c:pt>
                <c:pt idx="28">
                  <c:v>5.6321759416180512</c:v>
                </c:pt>
                <c:pt idx="29">
                  <c:v>6.6999993712351182</c:v>
                </c:pt>
                <c:pt idx="30">
                  <c:v>8.0098103003417886</c:v>
                </c:pt>
                <c:pt idx="31">
                  <c:v>10.106808407582404</c:v>
                </c:pt>
                <c:pt idx="32">
                  <c:v>12.148082198150364</c:v>
                </c:pt>
                <c:pt idx="33">
                  <c:v>13.575314868605508</c:v>
                </c:pt>
                <c:pt idx="34">
                  <c:v>15.673591111919459</c:v>
                </c:pt>
                <c:pt idx="35">
                  <c:v>18.723591734618186</c:v>
                </c:pt>
                <c:pt idx="36">
                  <c:v>21.481258801794752</c:v>
                </c:pt>
                <c:pt idx="37">
                  <c:v>35.791393019697118</c:v>
                </c:pt>
              </c:numCache>
            </c:numRef>
          </c:xVal>
          <c:yVal>
            <c:numRef>
              <c:f>Sheet4!$V$2:$V$77</c:f>
              <c:numCache>
                <c:formatCode>General</c:formatCode>
                <c:ptCount val="76"/>
                <c:pt idx="0">
                  <c:v>0</c:v>
                </c:pt>
                <c:pt idx="1">
                  <c:v>3.2208102671482672E-3</c:v>
                </c:pt>
                <c:pt idx="2">
                  <c:v>8.6174707461581616E-3</c:v>
                </c:pt>
                <c:pt idx="3">
                  <c:v>1.4525873155968729E-2</c:v>
                </c:pt>
                <c:pt idx="4">
                  <c:v>2.3507328361345836E-2</c:v>
                </c:pt>
                <c:pt idx="5">
                  <c:v>3.4747267187595375E-2</c:v>
                </c:pt>
                <c:pt idx="6">
                  <c:v>4.593202435503007E-2</c:v>
                </c:pt>
                <c:pt idx="7">
                  <c:v>5.7249350943742665E-2</c:v>
                </c:pt>
                <c:pt idx="8">
                  <c:v>7.0391290614717661E-2</c:v>
                </c:pt>
                <c:pt idx="9">
                  <c:v>8.4799251016445767E-2</c:v>
                </c:pt>
                <c:pt idx="10">
                  <c:v>0.10004020080059114</c:v>
                </c:pt>
                <c:pt idx="11">
                  <c:v>0.11731772678056067</c:v>
                </c:pt>
                <c:pt idx="12">
                  <c:v>0.13678172024179461</c:v>
                </c:pt>
                <c:pt idx="13">
                  <c:v>0.15871998776733853</c:v>
                </c:pt>
                <c:pt idx="14">
                  <c:v>0.26308206362787789</c:v>
                </c:pt>
                <c:pt idx="15">
                  <c:v>0.37742832135689064</c:v>
                </c:pt>
                <c:pt idx="16">
                  <c:v>0.52778334492989154</c:v>
                </c:pt>
                <c:pt idx="17">
                  <c:v>0.67628614375392648</c:v>
                </c:pt>
                <c:pt idx="18">
                  <c:v>0.84642776683083609</c:v>
                </c:pt>
                <c:pt idx="19">
                  <c:v>1.015353446586756</c:v>
                </c:pt>
                <c:pt idx="20">
                  <c:v>1.2280343125539293</c:v>
                </c:pt>
                <c:pt idx="21">
                  <c:v>1.9149594222135686</c:v>
                </c:pt>
                <c:pt idx="22">
                  <c:v>2.4461951554037102</c:v>
                </c:pt>
                <c:pt idx="23">
                  <c:v>2.9992836957973941</c:v>
                </c:pt>
                <c:pt idx="24">
                  <c:v>3.2159370129460325</c:v>
                </c:pt>
                <c:pt idx="25">
                  <c:v>3.6140067106293383</c:v>
                </c:pt>
                <c:pt idx="26">
                  <c:v>4.1270957551844827</c:v>
                </c:pt>
                <c:pt idx="27">
                  <c:v>4.8054799218487734</c:v>
                </c:pt>
                <c:pt idx="28">
                  <c:v>5.6321759416180512</c:v>
                </c:pt>
                <c:pt idx="29">
                  <c:v>6.6999993712351182</c:v>
                </c:pt>
                <c:pt idx="30">
                  <c:v>8.0098103003417886</c:v>
                </c:pt>
                <c:pt idx="31">
                  <c:v>10.106808407582404</c:v>
                </c:pt>
                <c:pt idx="32">
                  <c:v>12.148082198150364</c:v>
                </c:pt>
                <c:pt idx="33">
                  <c:v>13.575314868605508</c:v>
                </c:pt>
                <c:pt idx="34">
                  <c:v>15.673591111919459</c:v>
                </c:pt>
                <c:pt idx="35">
                  <c:v>18.723591734618186</c:v>
                </c:pt>
                <c:pt idx="36">
                  <c:v>21.481258801794752</c:v>
                </c:pt>
                <c:pt idx="37">
                  <c:v>35.791393019697118</c:v>
                </c:pt>
              </c:numCache>
            </c:numRef>
          </c:yVal>
          <c:smooth val="1"/>
          <c:extLst>
            <c:ext xmlns:c16="http://schemas.microsoft.com/office/drawing/2014/chart" uri="{C3380CC4-5D6E-409C-BE32-E72D297353CC}">
              <c16:uniqueId val="{00000000-10C7-4425-8EEB-EACFFF221ECD}"/>
            </c:ext>
          </c:extLst>
        </c:ser>
        <c:ser>
          <c:idx val="1"/>
          <c:order val="1"/>
          <c:tx>
            <c:strRef>
              <c:f>Sheet4!$X$1</c:f>
              <c:strCache>
                <c:ptCount val="1"/>
                <c:pt idx="0">
                  <c:v>LG</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Sheet4!$U$2:$U$77</c:f>
              <c:numCache>
                <c:formatCode>General</c:formatCode>
                <c:ptCount val="76"/>
                <c:pt idx="0">
                  <c:v>0</c:v>
                </c:pt>
                <c:pt idx="1">
                  <c:v>3.2208102671482672E-3</c:v>
                </c:pt>
                <c:pt idx="2">
                  <c:v>8.6174707461581616E-3</c:v>
                </c:pt>
                <c:pt idx="3">
                  <c:v>1.4525873155968729E-2</c:v>
                </c:pt>
                <c:pt idx="4">
                  <c:v>2.3507328361345836E-2</c:v>
                </c:pt>
                <c:pt idx="5">
                  <c:v>3.4747267187595375E-2</c:v>
                </c:pt>
                <c:pt idx="6">
                  <c:v>4.593202435503007E-2</c:v>
                </c:pt>
                <c:pt idx="7">
                  <c:v>5.7249350943742665E-2</c:v>
                </c:pt>
                <c:pt idx="8">
                  <c:v>7.0391290614717661E-2</c:v>
                </c:pt>
                <c:pt idx="9">
                  <c:v>8.4799251016445767E-2</c:v>
                </c:pt>
                <c:pt idx="10">
                  <c:v>0.10004020080059114</c:v>
                </c:pt>
                <c:pt idx="11">
                  <c:v>0.11731772678056067</c:v>
                </c:pt>
                <c:pt idx="12">
                  <c:v>0.13678172024179461</c:v>
                </c:pt>
                <c:pt idx="13">
                  <c:v>0.15871998776733853</c:v>
                </c:pt>
                <c:pt idx="14">
                  <c:v>0.26308206362787789</c:v>
                </c:pt>
                <c:pt idx="15">
                  <c:v>0.37742832135689064</c:v>
                </c:pt>
                <c:pt idx="16">
                  <c:v>0.52778334492989154</c:v>
                </c:pt>
                <c:pt idx="17">
                  <c:v>0.67628614375392648</c:v>
                </c:pt>
                <c:pt idx="18">
                  <c:v>0.84642776683083609</c:v>
                </c:pt>
                <c:pt idx="19">
                  <c:v>1.015353446586756</c:v>
                </c:pt>
                <c:pt idx="20">
                  <c:v>1.2280343125539293</c:v>
                </c:pt>
                <c:pt idx="21">
                  <c:v>1.9149594222135686</c:v>
                </c:pt>
                <c:pt idx="22">
                  <c:v>2.4461951554037102</c:v>
                </c:pt>
                <c:pt idx="23">
                  <c:v>2.9992836957973941</c:v>
                </c:pt>
                <c:pt idx="24">
                  <c:v>3.2159370129460325</c:v>
                </c:pt>
                <c:pt idx="25">
                  <c:v>3.6140067106293383</c:v>
                </c:pt>
                <c:pt idx="26">
                  <c:v>4.1270957551844827</c:v>
                </c:pt>
                <c:pt idx="27">
                  <c:v>4.8054799218487734</c:v>
                </c:pt>
                <c:pt idx="28">
                  <c:v>5.6321759416180512</c:v>
                </c:pt>
                <c:pt idx="29">
                  <c:v>6.6999993712351182</c:v>
                </c:pt>
                <c:pt idx="30">
                  <c:v>8.0098103003417886</c:v>
                </c:pt>
                <c:pt idx="31">
                  <c:v>10.106808407582404</c:v>
                </c:pt>
                <c:pt idx="32">
                  <c:v>12.148082198150364</c:v>
                </c:pt>
                <c:pt idx="33">
                  <c:v>13.575314868605508</c:v>
                </c:pt>
                <c:pt idx="34">
                  <c:v>15.673591111919459</c:v>
                </c:pt>
                <c:pt idx="35">
                  <c:v>18.723591734618186</c:v>
                </c:pt>
                <c:pt idx="36">
                  <c:v>21.481258801794752</c:v>
                </c:pt>
                <c:pt idx="37">
                  <c:v>35.791393019697118</c:v>
                </c:pt>
              </c:numCache>
            </c:numRef>
          </c:xVal>
          <c:yVal>
            <c:numRef>
              <c:f>Sheet4!$X$2:$X$77</c:f>
              <c:numCache>
                <c:formatCode>General</c:formatCode>
                <c:ptCount val="76"/>
                <c:pt idx="9">
                  <c:v>1.2520668999999707E-2</c:v>
                </c:pt>
                <c:pt idx="10">
                  <c:v>2.691157299999869E-2</c:v>
                </c:pt>
                <c:pt idx="11">
                  <c:v>4.3280727999999158E-2</c:v>
                </c:pt>
                <c:pt idx="12">
                  <c:v>6.1179663999999079E-2</c:v>
                </c:pt>
                <c:pt idx="13">
                  <c:v>9.194470599999871E-2</c:v>
                </c:pt>
                <c:pt idx="14">
                  <c:v>0.20271679599999892</c:v>
                </c:pt>
                <c:pt idx="15">
                  <c:v>0.31666803999999971</c:v>
                </c:pt>
                <c:pt idx="16">
                  <c:v>0.46821601899999887</c:v>
                </c:pt>
                <c:pt idx="17">
                  <c:v>0.6284194689999989</c:v>
                </c:pt>
                <c:pt idx="18">
                  <c:v>0.80820610899999856</c:v>
                </c:pt>
                <c:pt idx="19">
                  <c:v>0.98443488699999904</c:v>
                </c:pt>
                <c:pt idx="20">
                  <c:v>1.2062830299999998</c:v>
                </c:pt>
                <c:pt idx="21">
                  <c:v>1.9252850829999986</c:v>
                </c:pt>
                <c:pt idx="22">
                  <c:v>2.4753684189999987</c:v>
                </c:pt>
                <c:pt idx="23">
                  <c:v>3.0531572349999987</c:v>
                </c:pt>
                <c:pt idx="24">
                  <c:v>3.2813238219999974</c:v>
                </c:pt>
                <c:pt idx="25">
                  <c:v>3.6866908719999998</c:v>
                </c:pt>
                <c:pt idx="26">
                  <c:v>4.1748999800000002</c:v>
                </c:pt>
                <c:pt idx="27">
                  <c:v>4.8270724190000003</c:v>
                </c:pt>
                <c:pt idx="28">
                  <c:v>5.6450386139999997</c:v>
                </c:pt>
                <c:pt idx="29">
                  <c:v>6.7143673000000001</c:v>
                </c:pt>
                <c:pt idx="30">
                  <c:v>8.0741265389999999</c:v>
                </c:pt>
                <c:pt idx="31">
                  <c:v>10.209170305000001</c:v>
                </c:pt>
                <c:pt idx="32">
                  <c:v>12.194098524999999</c:v>
                </c:pt>
                <c:pt idx="33">
                  <c:v>13.603714480000001</c:v>
                </c:pt>
                <c:pt idx="34">
                  <c:v>15.698008209999999</c:v>
                </c:pt>
              </c:numCache>
            </c:numRef>
          </c:yVal>
          <c:smooth val="1"/>
          <c:extLst>
            <c:ext xmlns:c16="http://schemas.microsoft.com/office/drawing/2014/chart" uri="{C3380CC4-5D6E-409C-BE32-E72D297353CC}">
              <c16:uniqueId val="{00000001-10C7-4425-8EEB-EACFFF221ECD}"/>
            </c:ext>
          </c:extLst>
        </c:ser>
        <c:ser>
          <c:idx val="2"/>
          <c:order val="2"/>
          <c:tx>
            <c:strRef>
              <c:f>Sheet4!$Z$1</c:f>
              <c:strCache>
                <c:ptCount val="1"/>
                <c:pt idx="0">
                  <c:v>MG</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Sheet4!$U$2:$U$77</c:f>
              <c:numCache>
                <c:formatCode>General</c:formatCode>
                <c:ptCount val="76"/>
                <c:pt idx="0">
                  <c:v>0</c:v>
                </c:pt>
                <c:pt idx="1">
                  <c:v>3.2208102671482672E-3</c:v>
                </c:pt>
                <c:pt idx="2">
                  <c:v>8.6174707461581616E-3</c:v>
                </c:pt>
                <c:pt idx="3">
                  <c:v>1.4525873155968729E-2</c:v>
                </c:pt>
                <c:pt idx="4">
                  <c:v>2.3507328361345836E-2</c:v>
                </c:pt>
                <c:pt idx="5">
                  <c:v>3.4747267187595375E-2</c:v>
                </c:pt>
                <c:pt idx="6">
                  <c:v>4.593202435503007E-2</c:v>
                </c:pt>
                <c:pt idx="7">
                  <c:v>5.7249350943742665E-2</c:v>
                </c:pt>
                <c:pt idx="8">
                  <c:v>7.0391290614717661E-2</c:v>
                </c:pt>
                <c:pt idx="9">
                  <c:v>8.4799251016445767E-2</c:v>
                </c:pt>
                <c:pt idx="10">
                  <c:v>0.10004020080059114</c:v>
                </c:pt>
                <c:pt idx="11">
                  <c:v>0.11731772678056067</c:v>
                </c:pt>
                <c:pt idx="12">
                  <c:v>0.13678172024179461</c:v>
                </c:pt>
                <c:pt idx="13">
                  <c:v>0.15871998776733853</c:v>
                </c:pt>
                <c:pt idx="14">
                  <c:v>0.26308206362787789</c:v>
                </c:pt>
                <c:pt idx="15">
                  <c:v>0.37742832135689064</c:v>
                </c:pt>
                <c:pt idx="16">
                  <c:v>0.52778334492989154</c:v>
                </c:pt>
                <c:pt idx="17">
                  <c:v>0.67628614375392648</c:v>
                </c:pt>
                <c:pt idx="18">
                  <c:v>0.84642776683083609</c:v>
                </c:pt>
                <c:pt idx="19">
                  <c:v>1.015353446586756</c:v>
                </c:pt>
                <c:pt idx="20">
                  <c:v>1.2280343125539293</c:v>
                </c:pt>
                <c:pt idx="21">
                  <c:v>1.9149594222135686</c:v>
                </c:pt>
                <c:pt idx="22">
                  <c:v>2.4461951554037102</c:v>
                </c:pt>
                <c:pt idx="23">
                  <c:v>2.9992836957973941</c:v>
                </c:pt>
                <c:pt idx="24">
                  <c:v>3.2159370129460325</c:v>
                </c:pt>
                <c:pt idx="25">
                  <c:v>3.6140067106293383</c:v>
                </c:pt>
                <c:pt idx="26">
                  <c:v>4.1270957551844827</c:v>
                </c:pt>
                <c:pt idx="27">
                  <c:v>4.8054799218487734</c:v>
                </c:pt>
                <c:pt idx="28">
                  <c:v>5.6321759416180512</c:v>
                </c:pt>
                <c:pt idx="29">
                  <c:v>6.6999993712351182</c:v>
                </c:pt>
                <c:pt idx="30">
                  <c:v>8.0098103003417886</c:v>
                </c:pt>
                <c:pt idx="31">
                  <c:v>10.106808407582404</c:v>
                </c:pt>
                <c:pt idx="32">
                  <c:v>12.148082198150364</c:v>
                </c:pt>
                <c:pt idx="33">
                  <c:v>13.575314868605508</c:v>
                </c:pt>
                <c:pt idx="34">
                  <c:v>15.673591111919459</c:v>
                </c:pt>
                <c:pt idx="35">
                  <c:v>18.723591734618186</c:v>
                </c:pt>
                <c:pt idx="36">
                  <c:v>21.481258801794752</c:v>
                </c:pt>
                <c:pt idx="37">
                  <c:v>35.791393019697118</c:v>
                </c:pt>
              </c:numCache>
            </c:numRef>
          </c:xVal>
          <c:yVal>
            <c:numRef>
              <c:f>Sheet4!$Z$2:$Z$77</c:f>
              <c:numCache>
                <c:formatCode>General</c:formatCode>
                <c:ptCount val="76"/>
                <c:pt idx="13">
                  <c:v>1.1335000000003426E-3</c:v>
                </c:pt>
                <c:pt idx="14">
                  <c:v>0.12263650000000004</c:v>
                </c:pt>
                <c:pt idx="15">
                  <c:v>0.25510900000000003</c:v>
                </c:pt>
                <c:pt idx="16">
                  <c:v>0.42473350000000032</c:v>
                </c:pt>
                <c:pt idx="17">
                  <c:v>0.59609800000000002</c:v>
                </c:pt>
                <c:pt idx="18">
                  <c:v>0.790381</c:v>
                </c:pt>
                <c:pt idx="19">
                  <c:v>0.98267199999999999</c:v>
                </c:pt>
                <c:pt idx="20">
                  <c:v>1.2236859999999998</c:v>
                </c:pt>
                <c:pt idx="21">
                  <c:v>1.989649</c:v>
                </c:pt>
                <c:pt idx="22">
                  <c:v>2.5650820000000003</c:v>
                </c:pt>
                <c:pt idx="23">
                  <c:v>3.1636705000000003</c:v>
                </c:pt>
              </c:numCache>
            </c:numRef>
          </c:yVal>
          <c:smooth val="1"/>
          <c:extLst>
            <c:ext xmlns:c16="http://schemas.microsoft.com/office/drawing/2014/chart" uri="{C3380CC4-5D6E-409C-BE32-E72D297353CC}">
              <c16:uniqueId val="{00000002-10C7-4425-8EEB-EACFFF221ECD}"/>
            </c:ext>
          </c:extLst>
        </c:ser>
        <c:ser>
          <c:idx val="3"/>
          <c:order val="3"/>
          <c:tx>
            <c:strRef>
              <c:f>Sheet4!$AB$1</c:f>
              <c:strCache>
                <c:ptCount val="1"/>
                <c:pt idx="0">
                  <c:v>HG</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Sheet4!$U$2:$U$77</c:f>
              <c:numCache>
                <c:formatCode>General</c:formatCode>
                <c:ptCount val="76"/>
                <c:pt idx="0">
                  <c:v>0</c:v>
                </c:pt>
                <c:pt idx="1">
                  <c:v>3.2208102671482672E-3</c:v>
                </c:pt>
                <c:pt idx="2">
                  <c:v>8.6174707461581616E-3</c:v>
                </c:pt>
                <c:pt idx="3">
                  <c:v>1.4525873155968729E-2</c:v>
                </c:pt>
                <c:pt idx="4">
                  <c:v>2.3507328361345836E-2</c:v>
                </c:pt>
                <c:pt idx="5">
                  <c:v>3.4747267187595375E-2</c:v>
                </c:pt>
                <c:pt idx="6">
                  <c:v>4.593202435503007E-2</c:v>
                </c:pt>
                <c:pt idx="7">
                  <c:v>5.7249350943742665E-2</c:v>
                </c:pt>
                <c:pt idx="8">
                  <c:v>7.0391290614717661E-2</c:v>
                </c:pt>
                <c:pt idx="9">
                  <c:v>8.4799251016445767E-2</c:v>
                </c:pt>
                <c:pt idx="10">
                  <c:v>0.10004020080059114</c:v>
                </c:pt>
                <c:pt idx="11">
                  <c:v>0.11731772678056067</c:v>
                </c:pt>
                <c:pt idx="12">
                  <c:v>0.13678172024179461</c:v>
                </c:pt>
                <c:pt idx="13">
                  <c:v>0.15871998776733853</c:v>
                </c:pt>
                <c:pt idx="14">
                  <c:v>0.26308206362787789</c:v>
                </c:pt>
                <c:pt idx="15">
                  <c:v>0.37742832135689064</c:v>
                </c:pt>
                <c:pt idx="16">
                  <c:v>0.52778334492989154</c:v>
                </c:pt>
                <c:pt idx="17">
                  <c:v>0.67628614375392648</c:v>
                </c:pt>
                <c:pt idx="18">
                  <c:v>0.84642776683083609</c:v>
                </c:pt>
                <c:pt idx="19">
                  <c:v>1.015353446586756</c:v>
                </c:pt>
                <c:pt idx="20">
                  <c:v>1.2280343125539293</c:v>
                </c:pt>
                <c:pt idx="21">
                  <c:v>1.9149594222135686</c:v>
                </c:pt>
                <c:pt idx="22">
                  <c:v>2.4461951554037102</c:v>
                </c:pt>
                <c:pt idx="23">
                  <c:v>2.9992836957973941</c:v>
                </c:pt>
                <c:pt idx="24">
                  <c:v>3.2159370129460325</c:v>
                </c:pt>
                <c:pt idx="25">
                  <c:v>3.6140067106293383</c:v>
                </c:pt>
                <c:pt idx="26">
                  <c:v>4.1270957551844827</c:v>
                </c:pt>
                <c:pt idx="27">
                  <c:v>4.8054799218487734</c:v>
                </c:pt>
                <c:pt idx="28">
                  <c:v>5.6321759416180512</c:v>
                </c:pt>
                <c:pt idx="29">
                  <c:v>6.6999993712351182</c:v>
                </c:pt>
                <c:pt idx="30">
                  <c:v>8.0098103003417886</c:v>
                </c:pt>
                <c:pt idx="31">
                  <c:v>10.106808407582404</c:v>
                </c:pt>
                <c:pt idx="32">
                  <c:v>12.148082198150364</c:v>
                </c:pt>
                <c:pt idx="33">
                  <c:v>13.575314868605508</c:v>
                </c:pt>
                <c:pt idx="34">
                  <c:v>15.673591111919459</c:v>
                </c:pt>
                <c:pt idx="35">
                  <c:v>18.723591734618186</c:v>
                </c:pt>
                <c:pt idx="36">
                  <c:v>21.481258801794752</c:v>
                </c:pt>
                <c:pt idx="37">
                  <c:v>35.791393019697118</c:v>
                </c:pt>
              </c:numCache>
            </c:numRef>
          </c:xVal>
          <c:yVal>
            <c:numRef>
              <c:f>Sheet4!$AB$2:$AB$77</c:f>
              <c:numCache>
                <c:formatCode>General</c:formatCode>
                <c:ptCount val="76"/>
                <c:pt idx="12">
                  <c:v>3.9000000000000146E-3</c:v>
                </c:pt>
                <c:pt idx="13">
                  <c:v>3.350160000000002E-2</c:v>
                </c:pt>
                <c:pt idx="14">
                  <c:v>0.16946600000000001</c:v>
                </c:pt>
                <c:pt idx="15">
                  <c:v>0.31738040000000001</c:v>
                </c:pt>
                <c:pt idx="16">
                  <c:v>0.50559360000000009</c:v>
                </c:pt>
                <c:pt idx="17">
                  <c:v>0.69245760000000001</c:v>
                </c:pt>
                <c:pt idx="18">
                  <c:v>0.90304680000000004</c:v>
                </c:pt>
              </c:numCache>
            </c:numRef>
          </c:yVal>
          <c:smooth val="1"/>
          <c:extLst>
            <c:ext xmlns:c16="http://schemas.microsoft.com/office/drawing/2014/chart" uri="{C3380CC4-5D6E-409C-BE32-E72D297353CC}">
              <c16:uniqueId val="{00000003-10C7-4425-8EEB-EACFFF221ECD}"/>
            </c:ext>
          </c:extLst>
        </c:ser>
        <c:dLbls>
          <c:showLegendKey val="0"/>
          <c:showVal val="0"/>
          <c:showCatName val="0"/>
          <c:showSerName val="0"/>
          <c:showPercent val="0"/>
          <c:showBubbleSize val="0"/>
        </c:dLbls>
        <c:axId val="-1648506352"/>
        <c:axId val="-1648504720"/>
      </c:scatterChart>
      <c:valAx>
        <c:axId val="-16485063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a:t>输入辐亮度</a:t>
                </a:r>
                <a:r>
                  <a:rPr lang="en-US" altLang="zh-CN"/>
                  <a:t>(mW/cm2/um/sr)</a:t>
                </a:r>
                <a:endParaRPr lang="zh-CN" altLang="en-US"/>
              </a:p>
            </c:rich>
          </c:tx>
          <c:layout>
            <c:manualLayout>
              <c:xMode val="edge"/>
              <c:yMode val="edge"/>
              <c:x val="0.35170513711493007"/>
              <c:y val="0.9174819788630715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48504720"/>
        <c:crosses val="autoZero"/>
        <c:crossBetween val="midCat"/>
      </c:valAx>
      <c:valAx>
        <c:axId val="-164850472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a:t>输出辐亮度</a:t>
                </a:r>
                <a:r>
                  <a:rPr lang="en-US" altLang="zh-CN"/>
                  <a:t>(mW/cm2/um/sr)</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48506352"/>
        <c:crosses val="autoZero"/>
        <c:crossBetween val="midCat"/>
      </c:valAx>
      <c:spPr>
        <a:noFill/>
        <a:ln>
          <a:solidFill>
            <a:schemeClr val="bg2">
              <a:lumMod val="90000"/>
            </a:schemeClr>
          </a:solidFill>
        </a:ln>
        <a:effectLst/>
      </c:spPr>
    </c:plotArea>
    <c:legend>
      <c:legendPos val="b"/>
      <c:layout>
        <c:manualLayout>
          <c:xMode val="edge"/>
          <c:yMode val="edge"/>
          <c:x val="0.72790555414444169"/>
          <c:y val="0.54007016764033522"/>
          <c:w val="0.15171556176445683"/>
          <c:h val="0.231435208703750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0.15445</cdr:x>
      <cdr:y>0.08511</cdr:y>
    </cdr:from>
    <cdr:to>
      <cdr:x>0.15542</cdr:x>
      <cdr:y>0.89382</cdr:y>
    </cdr:to>
    <cdr:cxnSp macro="">
      <cdr:nvCxnSpPr>
        <cdr:cNvPr id="3" name="直接连接符 2">
          <a:extLst xmlns:a="http://schemas.openxmlformats.org/drawingml/2006/main">
            <a:ext uri="{FF2B5EF4-FFF2-40B4-BE49-F238E27FC236}">
              <a16:creationId xmlns:a16="http://schemas.microsoft.com/office/drawing/2014/main" id="{CFBBD453-489C-FD5C-9E91-30ED385EE805}"/>
            </a:ext>
          </a:extLst>
        </cdr:cNvPr>
        <cdr:cNvCxnSpPr/>
      </cdr:nvCxnSpPr>
      <cdr:spPr>
        <a:xfrm xmlns:a="http://schemas.openxmlformats.org/drawingml/2006/main" flipH="1">
          <a:off x="722045" y="370657"/>
          <a:ext cx="4527" cy="3521798"/>
        </a:xfrm>
        <a:prstGeom xmlns:a="http://schemas.openxmlformats.org/drawingml/2006/main" prst="line">
          <a:avLst/>
        </a:prstGeom>
        <a:ln xmlns:a="http://schemas.openxmlformats.org/drawingml/2006/main" w="127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0.19534</cdr:x>
      <cdr:y>0.08535</cdr:y>
    </cdr:from>
    <cdr:to>
      <cdr:x>0.1963</cdr:x>
      <cdr:y>0.89406</cdr:y>
    </cdr:to>
    <cdr:cxnSp macro="">
      <cdr:nvCxnSpPr>
        <cdr:cNvPr id="4" name="直接连接符 3">
          <a:extLst xmlns:a="http://schemas.openxmlformats.org/drawingml/2006/main">
            <a:ext uri="{FF2B5EF4-FFF2-40B4-BE49-F238E27FC236}">
              <a16:creationId xmlns:a16="http://schemas.microsoft.com/office/drawing/2014/main" id="{2F4226DF-838A-176F-062B-DD2C50B00214}"/>
            </a:ext>
          </a:extLst>
        </cdr:cNvPr>
        <cdr:cNvCxnSpPr/>
      </cdr:nvCxnSpPr>
      <cdr:spPr>
        <a:xfrm xmlns:a="http://schemas.openxmlformats.org/drawingml/2006/main" flipH="1">
          <a:off x="913173" y="371663"/>
          <a:ext cx="4527" cy="3521798"/>
        </a:xfrm>
        <a:prstGeom xmlns:a="http://schemas.openxmlformats.org/drawingml/2006/main" prst="line">
          <a:avLst/>
        </a:prstGeom>
        <a:ln xmlns:a="http://schemas.openxmlformats.org/drawingml/2006/main" w="127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0.39384</cdr:x>
      <cdr:y>0.08846</cdr:y>
    </cdr:from>
    <cdr:to>
      <cdr:x>0.39481</cdr:x>
      <cdr:y>0.89717</cdr:y>
    </cdr:to>
    <cdr:cxnSp macro="">
      <cdr:nvCxnSpPr>
        <cdr:cNvPr id="5" name="直接连接符 4">
          <a:extLst xmlns:a="http://schemas.openxmlformats.org/drawingml/2006/main">
            <a:ext uri="{FF2B5EF4-FFF2-40B4-BE49-F238E27FC236}">
              <a16:creationId xmlns:a16="http://schemas.microsoft.com/office/drawing/2014/main" id="{833897DB-4282-D25F-D320-4F532C0FE999}"/>
            </a:ext>
          </a:extLst>
        </cdr:cNvPr>
        <cdr:cNvCxnSpPr/>
      </cdr:nvCxnSpPr>
      <cdr:spPr>
        <a:xfrm xmlns:a="http://schemas.openxmlformats.org/drawingml/2006/main" flipH="1">
          <a:off x="1841154" y="385243"/>
          <a:ext cx="4527" cy="3521798"/>
        </a:xfrm>
        <a:prstGeom xmlns:a="http://schemas.openxmlformats.org/drawingml/2006/main" prst="line">
          <a:avLst/>
        </a:prstGeom>
        <a:ln xmlns:a="http://schemas.openxmlformats.org/drawingml/2006/main" w="127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0.11572</cdr:x>
      <cdr:y>0.1506</cdr:y>
    </cdr:from>
    <cdr:to>
      <cdr:x>0.17188</cdr:x>
      <cdr:y>0.29405</cdr:y>
    </cdr:to>
    <cdr:sp macro="" textlink="">
      <cdr:nvSpPr>
        <cdr:cNvPr id="6" name="文本框 5"/>
        <cdr:cNvSpPr txBox="1"/>
      </cdr:nvSpPr>
      <cdr:spPr>
        <a:xfrm xmlns:a="http://schemas.openxmlformats.org/drawingml/2006/main">
          <a:off x="540975" y="655839"/>
          <a:ext cx="262551" cy="6246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400" dirty="0">
              <a:solidFill>
                <a:srgbClr val="00B050"/>
              </a:solidFill>
              <a:latin typeface="黑体" panose="02010609060101010101" pitchFamily="49" charset="-122"/>
              <a:ea typeface="黑体" panose="02010609060101010101" pitchFamily="49" charset="-122"/>
            </a:rPr>
            <a:t>一档</a:t>
          </a:r>
        </a:p>
      </cdr:txBody>
    </cdr:sp>
  </cdr:relSizeAnchor>
  <cdr:relSizeAnchor xmlns:cdr="http://schemas.openxmlformats.org/drawingml/2006/chartDrawing">
    <cdr:from>
      <cdr:x>0.15564</cdr:x>
      <cdr:y>0.31507</cdr:y>
    </cdr:from>
    <cdr:to>
      <cdr:x>0.2118</cdr:x>
      <cdr:y>0.45852</cdr:y>
    </cdr:to>
    <cdr:sp macro="" textlink="">
      <cdr:nvSpPr>
        <cdr:cNvPr id="7" name="文本框 1"/>
        <cdr:cNvSpPr txBox="1"/>
      </cdr:nvSpPr>
      <cdr:spPr>
        <a:xfrm xmlns:a="http://schemas.openxmlformats.org/drawingml/2006/main">
          <a:off x="727577" y="1372068"/>
          <a:ext cx="262551" cy="6246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CN" altLang="en-US" sz="1400" dirty="0">
              <a:solidFill>
                <a:srgbClr val="00B050"/>
              </a:solidFill>
              <a:latin typeface="黑体" panose="02010609060101010101" pitchFamily="49" charset="-122"/>
              <a:ea typeface="黑体" panose="02010609060101010101" pitchFamily="49" charset="-122"/>
            </a:rPr>
            <a:t>二档</a:t>
          </a:r>
        </a:p>
      </cdr:txBody>
    </cdr:sp>
  </cdr:relSizeAnchor>
  <cdr:relSizeAnchor xmlns:cdr="http://schemas.openxmlformats.org/drawingml/2006/chartDrawing">
    <cdr:from>
      <cdr:x>0.35027</cdr:x>
      <cdr:y>0.30571</cdr:y>
    </cdr:from>
    <cdr:to>
      <cdr:x>0.40643</cdr:x>
      <cdr:y>0.44916</cdr:y>
    </cdr:to>
    <cdr:sp macro="" textlink="">
      <cdr:nvSpPr>
        <cdr:cNvPr id="8" name="文本框 1"/>
        <cdr:cNvSpPr txBox="1"/>
      </cdr:nvSpPr>
      <cdr:spPr>
        <a:xfrm xmlns:a="http://schemas.openxmlformats.org/drawingml/2006/main">
          <a:off x="1637450" y="1331328"/>
          <a:ext cx="262551" cy="6246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CN" altLang="en-US" sz="1400" dirty="0">
              <a:solidFill>
                <a:srgbClr val="00B050"/>
              </a:solidFill>
              <a:latin typeface="黑体" panose="02010609060101010101" pitchFamily="49" charset="-122"/>
              <a:ea typeface="黑体" panose="02010609060101010101" pitchFamily="49" charset="-122"/>
            </a:rPr>
            <a:t>三档</a:t>
          </a:r>
        </a:p>
      </cdr:txBody>
    </cdr:sp>
  </cdr:relSizeAnchor>
  <cdr:relSizeAnchor xmlns:cdr="http://schemas.openxmlformats.org/drawingml/2006/chartDrawing">
    <cdr:from>
      <cdr:x>0.81215</cdr:x>
      <cdr:y>0.27037</cdr:y>
    </cdr:from>
    <cdr:to>
      <cdr:x>0.86831</cdr:x>
      <cdr:y>0.41382</cdr:y>
    </cdr:to>
    <cdr:sp macro="" textlink="">
      <cdr:nvSpPr>
        <cdr:cNvPr id="9" name="文本框 1"/>
        <cdr:cNvSpPr txBox="1"/>
      </cdr:nvSpPr>
      <cdr:spPr>
        <a:xfrm xmlns:a="http://schemas.openxmlformats.org/drawingml/2006/main">
          <a:off x="3796702" y="1177419"/>
          <a:ext cx="262551" cy="6246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CN" altLang="en-US" sz="1400" dirty="0">
              <a:solidFill>
                <a:srgbClr val="00B050"/>
              </a:solidFill>
              <a:latin typeface="黑体" panose="02010609060101010101" pitchFamily="49" charset="-122"/>
              <a:ea typeface="黑体" panose="02010609060101010101" pitchFamily="49" charset="-122"/>
            </a:rPr>
            <a:t>四档</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270339"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270340"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270341" name="Rectangle 5"/>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5D828D66-AEB5-4DE2-AE3C-788B6F5E35E5}" type="slidenum">
              <a:rPr lang="en-US"/>
              <a:pPr>
                <a:defRPr/>
              </a:pPr>
              <a:t>‹#›</a:t>
            </a:fld>
            <a:endParaRPr lang="en-US"/>
          </a:p>
        </p:txBody>
      </p:sp>
    </p:spTree>
    <p:extLst>
      <p:ext uri="{BB962C8B-B14F-4D97-AF65-F5344CB8AC3E}">
        <p14:creationId xmlns:p14="http://schemas.microsoft.com/office/powerpoint/2010/main" val="93572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39939"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90488" y="746125"/>
            <a:ext cx="6616700" cy="3722688"/>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79450" y="4716463"/>
            <a:ext cx="5438775" cy="446405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39943"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D2E840EC-3661-47EA-B292-7ED791E1B58E}" type="slidenum">
              <a:rPr lang="en-US"/>
              <a:pPr>
                <a:defRPr/>
              </a:pPr>
              <a:t>‹#›</a:t>
            </a:fld>
            <a:endParaRPr lang="en-US"/>
          </a:p>
        </p:txBody>
      </p:sp>
    </p:spTree>
    <p:extLst>
      <p:ext uri="{BB962C8B-B14F-4D97-AF65-F5344CB8AC3E}">
        <p14:creationId xmlns:p14="http://schemas.microsoft.com/office/powerpoint/2010/main" val="905914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9AD4F94-4851-4065-BA9C-947A644B85B9}" type="slidenum">
              <a:rPr lang="en-US" smtClean="0"/>
              <a:pPr/>
              <a:t>1</a:t>
            </a:fld>
            <a:endParaRPr lang="en-US"/>
          </a:p>
        </p:txBody>
      </p:sp>
      <p:sp>
        <p:nvSpPr>
          <p:cNvPr id="8195" name="Rectangle 2"/>
          <p:cNvSpPr>
            <a:spLocks noGrp="1" noRot="1" noChangeAspect="1" noChangeArrowheads="1" noTextEdit="1"/>
          </p:cNvSpPr>
          <p:nvPr>
            <p:ph type="sldImg"/>
          </p:nvPr>
        </p:nvSpPr>
        <p:spPr>
          <a:xfrm>
            <a:off x="90488" y="746125"/>
            <a:ext cx="6616700" cy="3722688"/>
          </a:xfrm>
          <a:ln/>
        </p:spPr>
      </p:sp>
      <p:sp>
        <p:nvSpPr>
          <p:cNvPr id="8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11872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2</a:t>
            </a:fld>
            <a:endParaRPr lang="en-US"/>
          </a:p>
        </p:txBody>
      </p:sp>
    </p:spTree>
    <p:extLst>
      <p:ext uri="{BB962C8B-B14F-4D97-AF65-F5344CB8AC3E}">
        <p14:creationId xmlns:p14="http://schemas.microsoft.com/office/powerpoint/2010/main" val="24081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4C6CE96-311F-4855-B206-7DA204947546}" type="slidenum">
              <a:rPr lang="zh-CN" altLang="en-US" smtClean="0"/>
              <a:pPr>
                <a:defRPr/>
              </a:pPr>
              <a:t>3</a:t>
            </a:fld>
            <a:endParaRPr lang="zh-CN" altLang="en-US"/>
          </a:p>
        </p:txBody>
      </p:sp>
    </p:spTree>
    <p:extLst>
      <p:ext uri="{BB962C8B-B14F-4D97-AF65-F5344CB8AC3E}">
        <p14:creationId xmlns:p14="http://schemas.microsoft.com/office/powerpoint/2010/main" val="172410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2E840EC-3661-47EA-B292-7ED791E1B58E}" type="slidenum">
              <a:rPr lang="en-US" smtClean="0"/>
              <a:pPr>
                <a:defRPr/>
              </a:pPr>
              <a:t>7</a:t>
            </a:fld>
            <a:endParaRPr lang="en-US"/>
          </a:p>
        </p:txBody>
      </p:sp>
    </p:spTree>
    <p:extLst>
      <p:ext uri="{BB962C8B-B14F-4D97-AF65-F5344CB8AC3E}">
        <p14:creationId xmlns:p14="http://schemas.microsoft.com/office/powerpoint/2010/main" val="394713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BB7010-FB53-4C1A-8E60-73C60FA055E3}" type="slidenum">
              <a:rPr lang="zh-CN" altLang="en-US" smtClean="0"/>
              <a:t>9</a:t>
            </a:fld>
            <a:endParaRPr lang="zh-CN" altLang="en-US"/>
          </a:p>
        </p:txBody>
      </p:sp>
    </p:spTree>
    <p:extLst>
      <p:ext uri="{BB962C8B-B14F-4D97-AF65-F5344CB8AC3E}">
        <p14:creationId xmlns:p14="http://schemas.microsoft.com/office/powerpoint/2010/main" val="300653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2E840EC-3661-47EA-B292-7ED791E1B58E}" type="slidenum">
              <a:rPr lang="en-US" smtClean="0"/>
              <a:pPr>
                <a:defRPr/>
              </a:pPr>
              <a:t>10</a:t>
            </a:fld>
            <a:endParaRPr lang="en-US"/>
          </a:p>
        </p:txBody>
      </p:sp>
    </p:spTree>
    <p:extLst>
      <p:ext uri="{BB962C8B-B14F-4D97-AF65-F5344CB8AC3E}">
        <p14:creationId xmlns:p14="http://schemas.microsoft.com/office/powerpoint/2010/main" val="3232857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2E840EC-3661-47EA-B292-7ED791E1B58E}" type="slidenum">
              <a:rPr lang="en-US" smtClean="0"/>
              <a:pPr>
                <a:defRPr/>
              </a:pPr>
              <a:t>11</a:t>
            </a:fld>
            <a:endParaRPr lang="en-US"/>
          </a:p>
        </p:txBody>
      </p:sp>
    </p:spTree>
    <p:extLst>
      <p:ext uri="{BB962C8B-B14F-4D97-AF65-F5344CB8AC3E}">
        <p14:creationId xmlns:p14="http://schemas.microsoft.com/office/powerpoint/2010/main" val="2948107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2E840EC-3661-47EA-B292-7ED791E1B58E}" type="slidenum">
              <a:rPr lang="en-US" smtClean="0"/>
              <a:pPr>
                <a:defRPr/>
              </a:pPr>
              <a:t>17</a:t>
            </a:fld>
            <a:endParaRPr lang="en-US"/>
          </a:p>
        </p:txBody>
      </p:sp>
    </p:spTree>
    <p:extLst>
      <p:ext uri="{BB962C8B-B14F-4D97-AF65-F5344CB8AC3E}">
        <p14:creationId xmlns:p14="http://schemas.microsoft.com/office/powerpoint/2010/main" val="1245981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1.bin"/><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0654" y="2130426"/>
            <a:ext cx="10041775" cy="14700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989513" y="3886200"/>
            <a:ext cx="822405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CAF0C06C-A120-4CEF-A9AD-F4118C12BC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99845" y="108271"/>
            <a:ext cx="10515600" cy="693113"/>
          </a:xfrm>
        </p:spPr>
        <p:txBody>
          <a:bodyPr/>
          <a:lstStyle/>
          <a:p>
            <a:r>
              <a:rPr lang="zh-CN" altLang="en-US" dirty="0"/>
              <a:t>单击此处编辑母版标题样式</a:t>
            </a:r>
          </a:p>
        </p:txBody>
      </p:sp>
      <p:sp>
        <p:nvSpPr>
          <p:cNvPr id="3" name="内容占位符 2"/>
          <p:cNvSpPr>
            <a:spLocks noGrp="1"/>
          </p:cNvSpPr>
          <p:nvPr>
            <p:ph sz="half" idx="1"/>
          </p:nvPr>
        </p:nvSpPr>
        <p:spPr>
          <a:xfrm>
            <a:off x="626725" y="1124744"/>
            <a:ext cx="5393076" cy="5472608"/>
          </a:xfrm>
        </p:spPr>
        <p:txBody>
          <a:bodyPr>
            <a:normAutofit/>
          </a:bodyPr>
          <a:lstStyle>
            <a:lvl1pPr marL="172800" indent="-172800">
              <a:buClr>
                <a:schemeClr val="accent1"/>
              </a:buClr>
              <a:buSzPct val="70000"/>
              <a:buFont typeface="Wingdings" panose="05000000000000000000" pitchFamily="2" charset="2"/>
              <a:buChar char="p"/>
              <a:defRPr sz="2400"/>
            </a:lvl1pPr>
            <a:lvl2pPr marL="515700" indent="-171450">
              <a:buClr>
                <a:schemeClr val="accent2"/>
              </a:buClr>
              <a:buSzPct val="70000"/>
              <a:buFont typeface="Wingdings" panose="05000000000000000000" pitchFamily="2" charset="2"/>
              <a:buChar char="ü"/>
              <a:defRPr sz="2100"/>
            </a:lvl2pPr>
            <a:lvl3pPr marL="858600" indent="-171450">
              <a:buClr>
                <a:srgbClr val="0070C0"/>
              </a:buClr>
              <a:buSzPct val="70000"/>
              <a:buFont typeface="Wingdings" panose="05000000000000000000" pitchFamily="2" charset="2"/>
              <a:buChar char="Ø"/>
              <a:defRPr sz="1800"/>
            </a:lvl3pPr>
            <a:lvl4pPr>
              <a:defRPr sz="1500"/>
            </a:lvl4pPr>
            <a:lvl5pPr>
              <a:defRPr sz="15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203023" y="1124744"/>
            <a:ext cx="5427324" cy="5472608"/>
          </a:xfrm>
        </p:spPr>
        <p:txBody>
          <a:bodyPr>
            <a:normAutofit/>
          </a:bodyPr>
          <a:lstStyle>
            <a:lvl1pPr marL="216000" indent="-216000">
              <a:defRPr lang="zh-CN" altLang="en-US" sz="2400" kern="1200" dirty="0" smtClean="0">
                <a:solidFill>
                  <a:schemeClr val="tx1"/>
                </a:solidFill>
                <a:latin typeface="+mn-lt"/>
                <a:ea typeface="+mn-ea"/>
                <a:cs typeface="+mn-cs"/>
              </a:defRPr>
            </a:lvl1pPr>
            <a:lvl2pPr marL="486000" indent="-171450">
              <a:lnSpc>
                <a:spcPct val="100000"/>
              </a:lnSpc>
              <a:defRPr lang="zh-CN" altLang="en-US" sz="2100" kern="1200" dirty="0" smtClean="0">
                <a:solidFill>
                  <a:schemeClr val="tx1"/>
                </a:solidFill>
                <a:latin typeface="+mn-lt"/>
                <a:ea typeface="+mn-ea"/>
                <a:cs typeface="+mn-cs"/>
              </a:defRPr>
            </a:lvl2pPr>
            <a:lvl3pPr marL="1314450" indent="-285750">
              <a:lnSpc>
                <a:spcPct val="100000"/>
              </a:lnSpc>
              <a:defRPr lang="zh-CN" altLang="en-US" sz="1800" kern="1200" dirty="0" smtClean="0">
                <a:solidFill>
                  <a:schemeClr val="tx1"/>
                </a:solidFill>
                <a:latin typeface="+mn-lt"/>
                <a:ea typeface="+mn-ea"/>
                <a:cs typeface="+mn-cs"/>
              </a:defRPr>
            </a:lvl3pPr>
            <a:lvl4pPr marL="972900" indent="-285750">
              <a:defRPr lang="zh-CN" altLang="en-US" sz="1500" kern="1200" dirty="0" smtClean="0">
                <a:solidFill>
                  <a:schemeClr val="tx1"/>
                </a:solidFill>
                <a:latin typeface="+mn-lt"/>
                <a:ea typeface="+mn-ea"/>
                <a:cs typeface="+mn-cs"/>
              </a:defRPr>
            </a:lvl4pPr>
            <a:lvl5pPr marL="1543050" indent="-171450">
              <a:defRPr lang="zh-CN" altLang="en-US" sz="1500" kern="1200" dirty="0">
                <a:solidFill>
                  <a:schemeClr val="tx1"/>
                </a:solidFill>
                <a:latin typeface="+mn-lt"/>
                <a:ea typeface="+mn-ea"/>
                <a:cs typeface="+mn-cs"/>
              </a:defRPr>
            </a:lvl5pPr>
          </a:lstStyle>
          <a:p>
            <a:pPr marL="171450" lvl="0" indent="-171450" algn="l" defTabSz="685800" rtl="0" eaLnBrk="1" latinLnBrk="0" hangingPunct="1">
              <a:lnSpc>
                <a:spcPct val="90000"/>
              </a:lnSpc>
              <a:spcBef>
                <a:spcPts val="750"/>
              </a:spcBef>
              <a:buClr>
                <a:schemeClr val="accent1"/>
              </a:buClr>
              <a:buSzPct val="70000"/>
              <a:buFont typeface="Wingdings" panose="05000000000000000000" pitchFamily="2" charset="2"/>
              <a:buChar char="p"/>
            </a:pPr>
            <a:r>
              <a:rPr lang="zh-CN" altLang="en-US" dirty="0"/>
              <a:t>单击此处编辑母版文本样式</a:t>
            </a:r>
          </a:p>
          <a:p>
            <a:pPr marL="515700" lvl="1" indent="-171450" algn="l" defTabSz="685800" rtl="0" eaLnBrk="1" latinLnBrk="0" hangingPunct="1">
              <a:lnSpc>
                <a:spcPct val="100000"/>
              </a:lnSpc>
              <a:spcBef>
                <a:spcPts val="0"/>
              </a:spcBef>
              <a:buClr>
                <a:schemeClr val="accent2"/>
              </a:buClr>
              <a:buSzPct val="70000"/>
              <a:buFont typeface="Wingdings" panose="05000000000000000000" pitchFamily="2" charset="2"/>
              <a:buChar char="ü"/>
            </a:pPr>
            <a:r>
              <a:rPr lang="zh-CN" altLang="en-US" dirty="0"/>
              <a:t>第二级</a:t>
            </a:r>
          </a:p>
          <a:p>
            <a:pPr marL="858600" lvl="2" indent="-171450" algn="l" defTabSz="685800" rtl="0" eaLnBrk="1" latinLnBrk="0" hangingPunct="1">
              <a:lnSpc>
                <a:spcPct val="100000"/>
              </a:lnSpc>
              <a:spcBef>
                <a:spcPts val="0"/>
              </a:spcBef>
              <a:buClr>
                <a:srgbClr val="0070C0"/>
              </a:buClr>
              <a:buSzPct val="70000"/>
              <a:buFont typeface="Wingdings" panose="05000000000000000000" pitchFamily="2" charset="2"/>
              <a:buChar char="Ø"/>
            </a:pPr>
            <a:r>
              <a:rPr lang="zh-CN" altLang="en-US" dirty="0"/>
              <a:t>第三级</a:t>
            </a:r>
          </a:p>
          <a:p>
            <a:pPr marL="1200150" lvl="3" indent="-171450" algn="l" defTabSz="685800" rtl="0" eaLnBrk="1" latinLnBrk="0" hangingPunct="1">
              <a:lnSpc>
                <a:spcPct val="100000"/>
              </a:lnSpc>
              <a:spcBef>
                <a:spcPts val="0"/>
              </a:spcBef>
              <a:buClr>
                <a:srgbClr val="C00000"/>
              </a:buClr>
              <a:buSzPct val="70000"/>
              <a:buFont typeface="Wingdings" panose="05000000000000000000" pitchFamily="2" charset="2"/>
              <a:buChar char="u"/>
            </a:pPr>
            <a:r>
              <a:rPr lang="zh-CN" altLang="en-US" dirty="0"/>
              <a:t>第四级</a:t>
            </a:r>
          </a:p>
          <a:p>
            <a:pPr marL="1543050" lvl="4" indent="-171450" algn="l" defTabSz="685800" rtl="0" eaLnBrk="1" latinLnBrk="0" hangingPunct="1">
              <a:lnSpc>
                <a:spcPct val="100000"/>
              </a:lnSpc>
              <a:spcBef>
                <a:spcPts val="0"/>
              </a:spcBef>
              <a:buClr>
                <a:srgbClr val="7030A0"/>
              </a:buClr>
              <a:buSzPct val="70000"/>
              <a:buFont typeface="Wingdings" panose="05000000000000000000" pitchFamily="2" charset="2"/>
              <a:buChar char="n"/>
            </a:pPr>
            <a:r>
              <a:rPr lang="zh-CN" altLang="en-US" dirty="0"/>
              <a:t>第五级</a:t>
            </a:r>
          </a:p>
        </p:txBody>
      </p:sp>
      <p:pic>
        <p:nvPicPr>
          <p:cNvPr id="15" name="Picture 41" descr="ac"/>
          <p:cNvPicPr>
            <a:picLocks noChangeAspect="1" noChangeArrowheads="1"/>
          </p:cNvPicPr>
          <p:nvPr/>
        </p:nvPicPr>
        <p:blipFill>
          <a:blip r:embed="rId2" cstate="print"/>
          <a:srcRect/>
          <a:stretch>
            <a:fillRect/>
          </a:stretch>
        </p:blipFill>
        <p:spPr bwMode="auto">
          <a:xfrm>
            <a:off x="27046" y="116632"/>
            <a:ext cx="685800" cy="685800"/>
          </a:xfrm>
          <a:prstGeom prst="rect">
            <a:avLst/>
          </a:prstGeom>
          <a:noFill/>
          <a:ln w="9525">
            <a:noFill/>
            <a:miter lim="800000"/>
            <a:headEnd/>
            <a:tailEnd/>
          </a:ln>
        </p:spPr>
      </p:pic>
      <p:grpSp>
        <p:nvGrpSpPr>
          <p:cNvPr id="17" name="Group 42"/>
          <p:cNvGrpSpPr>
            <a:grpSpLocks/>
          </p:cNvGrpSpPr>
          <p:nvPr/>
        </p:nvGrpSpPr>
        <p:grpSpPr bwMode="auto">
          <a:xfrm>
            <a:off x="11496600" y="116632"/>
            <a:ext cx="629505" cy="648072"/>
            <a:chOff x="12925" y="8928"/>
            <a:chExt cx="713" cy="816"/>
          </a:xfrm>
        </p:grpSpPr>
        <p:sp>
          <p:nvSpPr>
            <p:cNvPr id="24" name="Oval 43"/>
            <p:cNvSpPr>
              <a:spLocks noChangeArrowheads="1"/>
            </p:cNvSpPr>
            <p:nvPr/>
          </p:nvSpPr>
          <p:spPr bwMode="auto">
            <a:xfrm>
              <a:off x="12925" y="8928"/>
              <a:ext cx="713" cy="576"/>
            </a:xfrm>
            <a:prstGeom prst="ellipse">
              <a:avLst/>
            </a:prstGeom>
            <a:solidFill>
              <a:srgbClr val="0066FF"/>
            </a:solidFill>
            <a:ln w="19050">
              <a:solidFill>
                <a:schemeClr val="tx1"/>
              </a:solidFill>
              <a:round/>
              <a:headEnd/>
              <a:tailEnd/>
            </a:ln>
          </p:spPr>
          <p:txBody>
            <a:bodyPr wrap="none" anchor="ctr"/>
            <a:lstStyle/>
            <a:p>
              <a:pPr>
                <a:defRPr/>
              </a:pPr>
              <a:endParaRPr lang="zh-CN" altLang="en-US">
                <a:ea typeface="宋体" pitchFamily="2" charset="-122"/>
              </a:endParaRPr>
            </a:p>
          </p:txBody>
        </p:sp>
        <p:sp>
          <p:nvSpPr>
            <p:cNvPr id="25" name="Freeform 44"/>
            <p:cNvSpPr>
              <a:spLocks/>
            </p:cNvSpPr>
            <p:nvPr/>
          </p:nvSpPr>
          <p:spPr bwMode="auto">
            <a:xfrm>
              <a:off x="12986" y="8932"/>
              <a:ext cx="294" cy="446"/>
            </a:xfrm>
            <a:custGeom>
              <a:avLst/>
              <a:gdLst/>
              <a:ahLst/>
              <a:cxnLst>
                <a:cxn ang="0">
                  <a:pos x="3744" y="0"/>
                </a:cxn>
                <a:cxn ang="0">
                  <a:pos x="0" y="5280"/>
                </a:cxn>
                <a:cxn ang="0">
                  <a:pos x="2064" y="4752"/>
                </a:cxn>
                <a:cxn ang="0">
                  <a:pos x="3744" y="0"/>
                </a:cxn>
              </a:cxnLst>
              <a:rect l="0" t="0" r="r" b="b"/>
              <a:pathLst>
                <a:path w="3744" h="5280">
                  <a:moveTo>
                    <a:pt x="3744" y="0"/>
                  </a:moveTo>
                  <a:lnTo>
                    <a:pt x="0" y="5280"/>
                  </a:lnTo>
                  <a:lnTo>
                    <a:pt x="2064" y="4752"/>
                  </a:lnTo>
                  <a:lnTo>
                    <a:pt x="3744" y="0"/>
                  </a:lnTo>
                  <a:close/>
                </a:path>
              </a:pathLst>
            </a:custGeom>
            <a:solidFill>
              <a:schemeClr val="bg1"/>
            </a:solidFill>
            <a:ln w="1270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6" name="Freeform 45"/>
            <p:cNvSpPr>
              <a:spLocks/>
            </p:cNvSpPr>
            <p:nvPr/>
          </p:nvSpPr>
          <p:spPr bwMode="auto">
            <a:xfrm>
              <a:off x="13159" y="8936"/>
              <a:ext cx="119" cy="442"/>
            </a:xfrm>
            <a:custGeom>
              <a:avLst/>
              <a:gdLst/>
              <a:ahLst/>
              <a:cxnLst>
                <a:cxn ang="0">
                  <a:pos x="0" y="4704"/>
                </a:cxn>
                <a:cxn ang="0">
                  <a:pos x="1440" y="5232"/>
                </a:cxn>
                <a:cxn ang="0">
                  <a:pos x="1536" y="0"/>
                </a:cxn>
              </a:cxnLst>
              <a:rect l="0" t="0" r="r" b="b"/>
              <a:pathLst>
                <a:path w="1536" h="5232">
                  <a:moveTo>
                    <a:pt x="0" y="4704"/>
                  </a:moveTo>
                  <a:lnTo>
                    <a:pt x="1440" y="5232"/>
                  </a:lnTo>
                  <a:lnTo>
                    <a:pt x="1536" y="0"/>
                  </a:lnTo>
                </a:path>
              </a:pathLst>
            </a:custGeom>
            <a:solidFill>
              <a:schemeClr val="bg1"/>
            </a:solidFill>
            <a:ln w="1905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7" name="Freeform 46"/>
            <p:cNvSpPr>
              <a:spLocks/>
            </p:cNvSpPr>
            <p:nvPr/>
          </p:nvSpPr>
          <p:spPr bwMode="auto">
            <a:xfrm>
              <a:off x="13280" y="8932"/>
              <a:ext cx="120" cy="446"/>
            </a:xfrm>
            <a:custGeom>
              <a:avLst/>
              <a:gdLst/>
              <a:ahLst/>
              <a:cxnLst>
                <a:cxn ang="0">
                  <a:pos x="96" y="5280"/>
                </a:cxn>
                <a:cxn ang="0">
                  <a:pos x="1536" y="4752"/>
                </a:cxn>
                <a:cxn ang="0">
                  <a:pos x="0" y="0"/>
                </a:cxn>
              </a:cxnLst>
              <a:rect l="0" t="0" r="r" b="b"/>
              <a:pathLst>
                <a:path w="1536" h="5280">
                  <a:moveTo>
                    <a:pt x="96" y="5280"/>
                  </a:moveTo>
                  <a:lnTo>
                    <a:pt x="1536" y="4752"/>
                  </a:lnTo>
                  <a:lnTo>
                    <a:pt x="0" y="0"/>
                  </a:lnTo>
                </a:path>
              </a:pathLst>
            </a:custGeom>
            <a:solidFill>
              <a:schemeClr val="bg1"/>
            </a:solidFill>
            <a:ln w="1905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8" name="Freeform 47"/>
            <p:cNvSpPr>
              <a:spLocks/>
            </p:cNvSpPr>
            <p:nvPr/>
          </p:nvSpPr>
          <p:spPr bwMode="auto">
            <a:xfrm>
              <a:off x="13280" y="8932"/>
              <a:ext cx="299" cy="446"/>
            </a:xfrm>
            <a:custGeom>
              <a:avLst/>
              <a:gdLst/>
              <a:ahLst/>
              <a:cxnLst>
                <a:cxn ang="0">
                  <a:pos x="1680" y="4752"/>
                </a:cxn>
                <a:cxn ang="0">
                  <a:pos x="3792" y="5280"/>
                </a:cxn>
                <a:cxn ang="0">
                  <a:pos x="0" y="0"/>
                </a:cxn>
              </a:cxnLst>
              <a:rect l="0" t="0" r="r" b="b"/>
              <a:pathLst>
                <a:path w="3792" h="5280">
                  <a:moveTo>
                    <a:pt x="1680" y="4752"/>
                  </a:moveTo>
                  <a:lnTo>
                    <a:pt x="3792" y="5280"/>
                  </a:lnTo>
                  <a:lnTo>
                    <a:pt x="0" y="0"/>
                  </a:lnTo>
                </a:path>
              </a:pathLst>
            </a:custGeom>
            <a:solidFill>
              <a:schemeClr val="bg1"/>
            </a:solidFill>
            <a:ln w="1270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9" name="WordArt 48" descr="白色大理石"/>
            <p:cNvSpPr>
              <a:spLocks noChangeArrowheads="1" noChangeShapeType="1" noTextEdit="1"/>
            </p:cNvSpPr>
            <p:nvPr/>
          </p:nvSpPr>
          <p:spPr bwMode="auto">
            <a:xfrm>
              <a:off x="12973" y="9552"/>
              <a:ext cx="570" cy="19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altLang="zh-CN" b="1" kern="10" spc="270" dirty="0">
                  <a:ln w="9525">
                    <a:round/>
                    <a:headEnd/>
                    <a:tailEnd/>
                  </a:ln>
                  <a:blipFill dpi="0" rotWithShape="0">
                    <a:blip r:embed="rId3"/>
                    <a:srcRect/>
                    <a:tile tx="0" ty="0" sx="100000" sy="100000" flip="none" algn="tl"/>
                  </a:blipFill>
                  <a:latin typeface="Times New Roman"/>
                  <a:cs typeface="Times New Roman"/>
                </a:rPr>
                <a:t>SITP</a:t>
              </a:r>
              <a:endParaRPr lang="zh-CN" altLang="en-US" b="1" kern="10" spc="270" dirty="0">
                <a:ln w="9525">
                  <a:round/>
                  <a:headEnd/>
                  <a:tailEnd/>
                </a:ln>
                <a:blipFill dpi="0" rotWithShape="0">
                  <a:blip r:embed="rId3"/>
                  <a:srcRect/>
                  <a:tile tx="0" ty="0" sx="100000" sy="100000" flip="none" algn="tl"/>
                </a:blipFill>
                <a:latin typeface="Times New Roman"/>
                <a:cs typeface="Times New Roman"/>
              </a:endParaRPr>
            </a:p>
          </p:txBody>
        </p:sp>
      </p:grpSp>
    </p:spTree>
    <p:extLst>
      <p:ext uri="{BB962C8B-B14F-4D97-AF65-F5344CB8AC3E}">
        <p14:creationId xmlns:p14="http://schemas.microsoft.com/office/powerpoint/2010/main" val="424508774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60336" y="118547"/>
            <a:ext cx="10515600" cy="816402"/>
          </a:xfrm>
        </p:spPr>
        <p:txBody>
          <a:bodyPr/>
          <a:lstStyle/>
          <a:p>
            <a:r>
              <a:rPr lang="zh-CN" altLang="en-US"/>
              <a:t>单击此处编辑母版标题样式</a:t>
            </a:r>
            <a:endParaRPr lang="zh-CN" altLang="en-US" dirty="0"/>
          </a:p>
        </p:txBody>
      </p:sp>
      <p:sp>
        <p:nvSpPr>
          <p:cNvPr id="3" name="文本占位符 2"/>
          <p:cNvSpPr>
            <a:spLocks noGrp="1"/>
          </p:cNvSpPr>
          <p:nvPr>
            <p:ph type="body" idx="1"/>
          </p:nvPr>
        </p:nvSpPr>
        <p:spPr>
          <a:xfrm>
            <a:off x="760289" y="1119883"/>
            <a:ext cx="5165368" cy="9947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778144" y="2155753"/>
            <a:ext cx="5157787" cy="445053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105810"/>
            <a:ext cx="5170471" cy="100039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82475" y="2166029"/>
            <a:ext cx="5183188" cy="444025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grpSp>
        <p:nvGrpSpPr>
          <p:cNvPr id="10" name="Group 42"/>
          <p:cNvGrpSpPr>
            <a:grpSpLocks/>
          </p:cNvGrpSpPr>
          <p:nvPr/>
        </p:nvGrpSpPr>
        <p:grpSpPr bwMode="auto">
          <a:xfrm>
            <a:off x="143839" y="156984"/>
            <a:ext cx="629505" cy="685800"/>
            <a:chOff x="12925" y="8928"/>
            <a:chExt cx="713" cy="816"/>
          </a:xfrm>
        </p:grpSpPr>
        <p:sp>
          <p:nvSpPr>
            <p:cNvPr id="11" name="Oval 43"/>
            <p:cNvSpPr>
              <a:spLocks noChangeArrowheads="1"/>
            </p:cNvSpPr>
            <p:nvPr/>
          </p:nvSpPr>
          <p:spPr bwMode="auto">
            <a:xfrm>
              <a:off x="12925" y="8928"/>
              <a:ext cx="713" cy="576"/>
            </a:xfrm>
            <a:prstGeom prst="ellipse">
              <a:avLst/>
            </a:prstGeom>
            <a:solidFill>
              <a:srgbClr val="0066FF"/>
            </a:solidFill>
            <a:ln w="19050">
              <a:solidFill>
                <a:schemeClr val="tx1"/>
              </a:solidFill>
              <a:round/>
              <a:headEnd/>
              <a:tailEnd/>
            </a:ln>
          </p:spPr>
          <p:txBody>
            <a:bodyPr wrap="none" anchor="ctr"/>
            <a:lstStyle/>
            <a:p>
              <a:pPr>
                <a:defRPr/>
              </a:pPr>
              <a:endParaRPr lang="zh-CN" altLang="en-US">
                <a:ea typeface="宋体" pitchFamily="2" charset="-122"/>
              </a:endParaRPr>
            </a:p>
          </p:txBody>
        </p:sp>
        <p:sp>
          <p:nvSpPr>
            <p:cNvPr id="12" name="Freeform 44"/>
            <p:cNvSpPr>
              <a:spLocks/>
            </p:cNvSpPr>
            <p:nvPr/>
          </p:nvSpPr>
          <p:spPr bwMode="auto">
            <a:xfrm>
              <a:off x="12986" y="8932"/>
              <a:ext cx="294" cy="446"/>
            </a:xfrm>
            <a:custGeom>
              <a:avLst/>
              <a:gdLst/>
              <a:ahLst/>
              <a:cxnLst>
                <a:cxn ang="0">
                  <a:pos x="3744" y="0"/>
                </a:cxn>
                <a:cxn ang="0">
                  <a:pos x="0" y="5280"/>
                </a:cxn>
                <a:cxn ang="0">
                  <a:pos x="2064" y="4752"/>
                </a:cxn>
                <a:cxn ang="0">
                  <a:pos x="3744" y="0"/>
                </a:cxn>
              </a:cxnLst>
              <a:rect l="0" t="0" r="r" b="b"/>
              <a:pathLst>
                <a:path w="3744" h="5280">
                  <a:moveTo>
                    <a:pt x="3744" y="0"/>
                  </a:moveTo>
                  <a:lnTo>
                    <a:pt x="0" y="5280"/>
                  </a:lnTo>
                  <a:lnTo>
                    <a:pt x="2064" y="4752"/>
                  </a:lnTo>
                  <a:lnTo>
                    <a:pt x="3744" y="0"/>
                  </a:lnTo>
                  <a:close/>
                </a:path>
              </a:pathLst>
            </a:custGeom>
            <a:solidFill>
              <a:schemeClr val="bg1"/>
            </a:solidFill>
            <a:ln w="12700" cmpd="sng">
              <a:solidFill>
                <a:schemeClr val="accent2"/>
              </a:solidFill>
              <a:round/>
              <a:headEnd/>
              <a:tailEnd/>
            </a:ln>
          </p:spPr>
          <p:txBody>
            <a:bodyPr wrap="none" anchor="ctr"/>
            <a:lstStyle/>
            <a:p>
              <a:pPr>
                <a:defRPr/>
              </a:pPr>
              <a:endParaRPr lang="zh-CN" altLang="en-US">
                <a:ea typeface="宋体" pitchFamily="2" charset="-122"/>
              </a:endParaRPr>
            </a:p>
          </p:txBody>
        </p:sp>
        <p:sp>
          <p:nvSpPr>
            <p:cNvPr id="13" name="Freeform 45"/>
            <p:cNvSpPr>
              <a:spLocks/>
            </p:cNvSpPr>
            <p:nvPr/>
          </p:nvSpPr>
          <p:spPr bwMode="auto">
            <a:xfrm>
              <a:off x="13159" y="8936"/>
              <a:ext cx="119" cy="442"/>
            </a:xfrm>
            <a:custGeom>
              <a:avLst/>
              <a:gdLst/>
              <a:ahLst/>
              <a:cxnLst>
                <a:cxn ang="0">
                  <a:pos x="0" y="4704"/>
                </a:cxn>
                <a:cxn ang="0">
                  <a:pos x="1440" y="5232"/>
                </a:cxn>
                <a:cxn ang="0">
                  <a:pos x="1536" y="0"/>
                </a:cxn>
              </a:cxnLst>
              <a:rect l="0" t="0" r="r" b="b"/>
              <a:pathLst>
                <a:path w="1536" h="5232">
                  <a:moveTo>
                    <a:pt x="0" y="4704"/>
                  </a:moveTo>
                  <a:lnTo>
                    <a:pt x="1440" y="5232"/>
                  </a:lnTo>
                  <a:lnTo>
                    <a:pt x="1536" y="0"/>
                  </a:lnTo>
                </a:path>
              </a:pathLst>
            </a:custGeom>
            <a:solidFill>
              <a:schemeClr val="bg1"/>
            </a:solidFill>
            <a:ln w="19050" cmpd="sng">
              <a:solidFill>
                <a:schemeClr val="accent2"/>
              </a:solidFill>
              <a:round/>
              <a:headEnd/>
              <a:tailEnd/>
            </a:ln>
          </p:spPr>
          <p:txBody>
            <a:bodyPr wrap="none" anchor="ctr"/>
            <a:lstStyle/>
            <a:p>
              <a:pPr>
                <a:defRPr/>
              </a:pPr>
              <a:endParaRPr lang="zh-CN" altLang="en-US">
                <a:ea typeface="宋体" pitchFamily="2" charset="-122"/>
              </a:endParaRPr>
            </a:p>
          </p:txBody>
        </p:sp>
        <p:sp>
          <p:nvSpPr>
            <p:cNvPr id="14" name="Freeform 46"/>
            <p:cNvSpPr>
              <a:spLocks/>
            </p:cNvSpPr>
            <p:nvPr/>
          </p:nvSpPr>
          <p:spPr bwMode="auto">
            <a:xfrm>
              <a:off x="13280" y="8932"/>
              <a:ext cx="120" cy="446"/>
            </a:xfrm>
            <a:custGeom>
              <a:avLst/>
              <a:gdLst/>
              <a:ahLst/>
              <a:cxnLst>
                <a:cxn ang="0">
                  <a:pos x="96" y="5280"/>
                </a:cxn>
                <a:cxn ang="0">
                  <a:pos x="1536" y="4752"/>
                </a:cxn>
                <a:cxn ang="0">
                  <a:pos x="0" y="0"/>
                </a:cxn>
              </a:cxnLst>
              <a:rect l="0" t="0" r="r" b="b"/>
              <a:pathLst>
                <a:path w="1536" h="5280">
                  <a:moveTo>
                    <a:pt x="96" y="5280"/>
                  </a:moveTo>
                  <a:lnTo>
                    <a:pt x="1536" y="4752"/>
                  </a:lnTo>
                  <a:lnTo>
                    <a:pt x="0" y="0"/>
                  </a:lnTo>
                </a:path>
              </a:pathLst>
            </a:custGeom>
            <a:solidFill>
              <a:schemeClr val="bg1"/>
            </a:solidFill>
            <a:ln w="19050" cmpd="sng">
              <a:solidFill>
                <a:schemeClr val="accent2"/>
              </a:solidFill>
              <a:round/>
              <a:headEnd/>
              <a:tailEnd/>
            </a:ln>
          </p:spPr>
          <p:txBody>
            <a:bodyPr wrap="none" anchor="ctr"/>
            <a:lstStyle/>
            <a:p>
              <a:pPr>
                <a:defRPr/>
              </a:pPr>
              <a:endParaRPr lang="zh-CN" altLang="en-US">
                <a:ea typeface="宋体" pitchFamily="2" charset="-122"/>
              </a:endParaRPr>
            </a:p>
          </p:txBody>
        </p:sp>
        <p:sp>
          <p:nvSpPr>
            <p:cNvPr id="15" name="Freeform 47"/>
            <p:cNvSpPr>
              <a:spLocks/>
            </p:cNvSpPr>
            <p:nvPr/>
          </p:nvSpPr>
          <p:spPr bwMode="auto">
            <a:xfrm>
              <a:off x="13280" y="8932"/>
              <a:ext cx="299" cy="446"/>
            </a:xfrm>
            <a:custGeom>
              <a:avLst/>
              <a:gdLst/>
              <a:ahLst/>
              <a:cxnLst>
                <a:cxn ang="0">
                  <a:pos x="1680" y="4752"/>
                </a:cxn>
                <a:cxn ang="0">
                  <a:pos x="3792" y="5280"/>
                </a:cxn>
                <a:cxn ang="0">
                  <a:pos x="0" y="0"/>
                </a:cxn>
              </a:cxnLst>
              <a:rect l="0" t="0" r="r" b="b"/>
              <a:pathLst>
                <a:path w="3792" h="5280">
                  <a:moveTo>
                    <a:pt x="1680" y="4752"/>
                  </a:moveTo>
                  <a:lnTo>
                    <a:pt x="3792" y="5280"/>
                  </a:lnTo>
                  <a:lnTo>
                    <a:pt x="0" y="0"/>
                  </a:lnTo>
                </a:path>
              </a:pathLst>
            </a:custGeom>
            <a:solidFill>
              <a:schemeClr val="bg1"/>
            </a:solidFill>
            <a:ln w="12700" cmpd="sng">
              <a:solidFill>
                <a:schemeClr val="accent2"/>
              </a:solidFill>
              <a:round/>
              <a:headEnd/>
              <a:tailEnd/>
            </a:ln>
          </p:spPr>
          <p:txBody>
            <a:bodyPr wrap="none" anchor="ctr"/>
            <a:lstStyle/>
            <a:p>
              <a:pPr>
                <a:defRPr/>
              </a:pPr>
              <a:endParaRPr lang="zh-CN" altLang="en-US">
                <a:ea typeface="宋体" pitchFamily="2" charset="-122"/>
              </a:endParaRPr>
            </a:p>
          </p:txBody>
        </p:sp>
        <p:sp>
          <p:nvSpPr>
            <p:cNvPr id="16" name="WordArt 48" descr="白色大理石"/>
            <p:cNvSpPr>
              <a:spLocks noChangeArrowheads="1" noChangeShapeType="1" noTextEdit="1"/>
            </p:cNvSpPr>
            <p:nvPr/>
          </p:nvSpPr>
          <p:spPr bwMode="auto">
            <a:xfrm>
              <a:off x="12973" y="9552"/>
              <a:ext cx="570" cy="19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altLang="zh-CN" b="1" kern="10" spc="270">
                  <a:ln w="9525">
                    <a:round/>
                    <a:headEnd/>
                    <a:tailEnd/>
                  </a:ln>
                  <a:blipFill dpi="0" rotWithShape="0">
                    <a:blip r:embed="rId2"/>
                    <a:srcRect/>
                    <a:tile tx="0" ty="0" sx="100000" sy="100000" flip="none" algn="tl"/>
                  </a:blipFill>
                  <a:latin typeface="Times New Roman"/>
                  <a:cs typeface="Times New Roman"/>
                </a:rPr>
                <a:t>SITP</a:t>
              </a:r>
              <a:endParaRPr lang="zh-CN" altLang="en-US" b="1" kern="10" spc="270">
                <a:ln w="9525">
                  <a:round/>
                  <a:headEnd/>
                  <a:tailEnd/>
                </a:ln>
                <a:blipFill dpi="0" rotWithShape="0">
                  <a:blip r:embed="rId2"/>
                  <a:srcRect/>
                  <a:tile tx="0" ty="0" sx="100000" sy="100000" flip="none" algn="tl"/>
                </a:blipFill>
                <a:latin typeface="Times New Roman"/>
                <a:cs typeface="Times New Roman"/>
              </a:endParaRPr>
            </a:p>
          </p:txBody>
        </p:sp>
      </p:grpSp>
      <p:pic>
        <p:nvPicPr>
          <p:cNvPr id="17" name="Picture 41" descr="ac"/>
          <p:cNvPicPr>
            <a:picLocks noChangeAspect="1" noChangeArrowheads="1"/>
          </p:cNvPicPr>
          <p:nvPr/>
        </p:nvPicPr>
        <p:blipFill>
          <a:blip r:embed="rId3" cstate="print"/>
          <a:srcRect/>
          <a:stretch>
            <a:fillRect/>
          </a:stretch>
        </p:blipFill>
        <p:spPr bwMode="auto">
          <a:xfrm>
            <a:off x="11454831" y="123290"/>
            <a:ext cx="685800" cy="685800"/>
          </a:xfrm>
          <a:prstGeom prst="rect">
            <a:avLst/>
          </a:prstGeom>
          <a:noFill/>
          <a:ln w="9525">
            <a:noFill/>
            <a:miter lim="800000"/>
            <a:headEnd/>
            <a:tailEnd/>
          </a:ln>
        </p:spPr>
      </p:pic>
    </p:spTree>
    <p:extLst>
      <p:ext uri="{BB962C8B-B14F-4D97-AF65-F5344CB8AC3E}">
        <p14:creationId xmlns:p14="http://schemas.microsoft.com/office/powerpoint/2010/main" val="250643829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58749" y="108272"/>
            <a:ext cx="10473647" cy="728440"/>
          </a:xfrm>
        </p:spPr>
        <p:txBody>
          <a:bodyPr>
            <a:normAutofit/>
          </a:bodyPr>
          <a:lstStyle>
            <a:lvl1pPr>
              <a:defRPr sz="2700"/>
            </a:lvl1pPr>
          </a:lstStyle>
          <a:p>
            <a:r>
              <a:rPr lang="zh-CN" altLang="en-US"/>
              <a:t>单击此处编辑母版标题样式</a:t>
            </a:r>
            <a:endParaRPr lang="zh-CN" altLang="en-US" dirty="0"/>
          </a:p>
        </p:txBody>
      </p:sp>
      <p:pic>
        <p:nvPicPr>
          <p:cNvPr id="13" name="Picture 41" descr="ac"/>
          <p:cNvPicPr>
            <a:picLocks noChangeAspect="1" noChangeArrowheads="1"/>
          </p:cNvPicPr>
          <p:nvPr/>
        </p:nvPicPr>
        <p:blipFill>
          <a:blip r:embed="rId2" cstate="print"/>
          <a:srcRect/>
          <a:stretch>
            <a:fillRect/>
          </a:stretch>
        </p:blipFill>
        <p:spPr bwMode="auto">
          <a:xfrm>
            <a:off x="47328" y="116632"/>
            <a:ext cx="685800" cy="685800"/>
          </a:xfrm>
          <a:prstGeom prst="rect">
            <a:avLst/>
          </a:prstGeom>
          <a:noFill/>
          <a:ln w="9525">
            <a:noFill/>
            <a:miter lim="800000"/>
            <a:headEnd/>
            <a:tailEnd/>
          </a:ln>
        </p:spPr>
      </p:pic>
      <p:grpSp>
        <p:nvGrpSpPr>
          <p:cNvPr id="15" name="Group 42"/>
          <p:cNvGrpSpPr>
            <a:grpSpLocks/>
          </p:cNvGrpSpPr>
          <p:nvPr/>
        </p:nvGrpSpPr>
        <p:grpSpPr bwMode="auto">
          <a:xfrm>
            <a:off x="11424592" y="116632"/>
            <a:ext cx="629505" cy="648072"/>
            <a:chOff x="12925" y="8928"/>
            <a:chExt cx="713" cy="816"/>
          </a:xfrm>
        </p:grpSpPr>
        <p:sp>
          <p:nvSpPr>
            <p:cNvPr id="22" name="Oval 43"/>
            <p:cNvSpPr>
              <a:spLocks noChangeArrowheads="1"/>
            </p:cNvSpPr>
            <p:nvPr/>
          </p:nvSpPr>
          <p:spPr bwMode="auto">
            <a:xfrm>
              <a:off x="12925" y="8928"/>
              <a:ext cx="713" cy="576"/>
            </a:xfrm>
            <a:prstGeom prst="ellipse">
              <a:avLst/>
            </a:prstGeom>
            <a:solidFill>
              <a:srgbClr val="0066FF"/>
            </a:solidFill>
            <a:ln w="19050">
              <a:solidFill>
                <a:schemeClr val="tx1"/>
              </a:solidFill>
              <a:round/>
              <a:headEnd/>
              <a:tailEnd/>
            </a:ln>
          </p:spPr>
          <p:txBody>
            <a:bodyPr wrap="none" anchor="ctr"/>
            <a:lstStyle/>
            <a:p>
              <a:pPr>
                <a:defRPr/>
              </a:pPr>
              <a:endParaRPr lang="zh-CN" altLang="en-US">
                <a:ea typeface="宋体" pitchFamily="2" charset="-122"/>
              </a:endParaRPr>
            </a:p>
          </p:txBody>
        </p:sp>
        <p:sp>
          <p:nvSpPr>
            <p:cNvPr id="23" name="Freeform 44"/>
            <p:cNvSpPr>
              <a:spLocks/>
            </p:cNvSpPr>
            <p:nvPr/>
          </p:nvSpPr>
          <p:spPr bwMode="auto">
            <a:xfrm>
              <a:off x="12986" y="8932"/>
              <a:ext cx="294" cy="446"/>
            </a:xfrm>
            <a:custGeom>
              <a:avLst/>
              <a:gdLst/>
              <a:ahLst/>
              <a:cxnLst>
                <a:cxn ang="0">
                  <a:pos x="3744" y="0"/>
                </a:cxn>
                <a:cxn ang="0">
                  <a:pos x="0" y="5280"/>
                </a:cxn>
                <a:cxn ang="0">
                  <a:pos x="2064" y="4752"/>
                </a:cxn>
                <a:cxn ang="0">
                  <a:pos x="3744" y="0"/>
                </a:cxn>
              </a:cxnLst>
              <a:rect l="0" t="0" r="r" b="b"/>
              <a:pathLst>
                <a:path w="3744" h="5280">
                  <a:moveTo>
                    <a:pt x="3744" y="0"/>
                  </a:moveTo>
                  <a:lnTo>
                    <a:pt x="0" y="5280"/>
                  </a:lnTo>
                  <a:lnTo>
                    <a:pt x="2064" y="4752"/>
                  </a:lnTo>
                  <a:lnTo>
                    <a:pt x="3744" y="0"/>
                  </a:lnTo>
                  <a:close/>
                </a:path>
              </a:pathLst>
            </a:custGeom>
            <a:solidFill>
              <a:schemeClr val="bg1"/>
            </a:solidFill>
            <a:ln w="1270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4" name="Freeform 45"/>
            <p:cNvSpPr>
              <a:spLocks/>
            </p:cNvSpPr>
            <p:nvPr/>
          </p:nvSpPr>
          <p:spPr bwMode="auto">
            <a:xfrm>
              <a:off x="13159" y="8936"/>
              <a:ext cx="119" cy="442"/>
            </a:xfrm>
            <a:custGeom>
              <a:avLst/>
              <a:gdLst/>
              <a:ahLst/>
              <a:cxnLst>
                <a:cxn ang="0">
                  <a:pos x="0" y="4704"/>
                </a:cxn>
                <a:cxn ang="0">
                  <a:pos x="1440" y="5232"/>
                </a:cxn>
                <a:cxn ang="0">
                  <a:pos x="1536" y="0"/>
                </a:cxn>
              </a:cxnLst>
              <a:rect l="0" t="0" r="r" b="b"/>
              <a:pathLst>
                <a:path w="1536" h="5232">
                  <a:moveTo>
                    <a:pt x="0" y="4704"/>
                  </a:moveTo>
                  <a:lnTo>
                    <a:pt x="1440" y="5232"/>
                  </a:lnTo>
                  <a:lnTo>
                    <a:pt x="1536" y="0"/>
                  </a:lnTo>
                </a:path>
              </a:pathLst>
            </a:custGeom>
            <a:solidFill>
              <a:schemeClr val="bg1"/>
            </a:solidFill>
            <a:ln w="1905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5" name="Freeform 46"/>
            <p:cNvSpPr>
              <a:spLocks/>
            </p:cNvSpPr>
            <p:nvPr/>
          </p:nvSpPr>
          <p:spPr bwMode="auto">
            <a:xfrm>
              <a:off x="13280" y="8932"/>
              <a:ext cx="120" cy="446"/>
            </a:xfrm>
            <a:custGeom>
              <a:avLst/>
              <a:gdLst/>
              <a:ahLst/>
              <a:cxnLst>
                <a:cxn ang="0">
                  <a:pos x="96" y="5280"/>
                </a:cxn>
                <a:cxn ang="0">
                  <a:pos x="1536" y="4752"/>
                </a:cxn>
                <a:cxn ang="0">
                  <a:pos x="0" y="0"/>
                </a:cxn>
              </a:cxnLst>
              <a:rect l="0" t="0" r="r" b="b"/>
              <a:pathLst>
                <a:path w="1536" h="5280">
                  <a:moveTo>
                    <a:pt x="96" y="5280"/>
                  </a:moveTo>
                  <a:lnTo>
                    <a:pt x="1536" y="4752"/>
                  </a:lnTo>
                  <a:lnTo>
                    <a:pt x="0" y="0"/>
                  </a:lnTo>
                </a:path>
              </a:pathLst>
            </a:custGeom>
            <a:solidFill>
              <a:schemeClr val="bg1"/>
            </a:solidFill>
            <a:ln w="1905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6" name="Freeform 47"/>
            <p:cNvSpPr>
              <a:spLocks/>
            </p:cNvSpPr>
            <p:nvPr/>
          </p:nvSpPr>
          <p:spPr bwMode="auto">
            <a:xfrm>
              <a:off x="13280" y="8932"/>
              <a:ext cx="299" cy="446"/>
            </a:xfrm>
            <a:custGeom>
              <a:avLst/>
              <a:gdLst/>
              <a:ahLst/>
              <a:cxnLst>
                <a:cxn ang="0">
                  <a:pos x="1680" y="4752"/>
                </a:cxn>
                <a:cxn ang="0">
                  <a:pos x="3792" y="5280"/>
                </a:cxn>
                <a:cxn ang="0">
                  <a:pos x="0" y="0"/>
                </a:cxn>
              </a:cxnLst>
              <a:rect l="0" t="0" r="r" b="b"/>
              <a:pathLst>
                <a:path w="3792" h="5280">
                  <a:moveTo>
                    <a:pt x="1680" y="4752"/>
                  </a:moveTo>
                  <a:lnTo>
                    <a:pt x="3792" y="5280"/>
                  </a:lnTo>
                  <a:lnTo>
                    <a:pt x="0" y="0"/>
                  </a:lnTo>
                </a:path>
              </a:pathLst>
            </a:custGeom>
            <a:solidFill>
              <a:schemeClr val="bg1"/>
            </a:solidFill>
            <a:ln w="1270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7" name="WordArt 48" descr="白色大理石"/>
            <p:cNvSpPr>
              <a:spLocks noChangeArrowheads="1" noChangeShapeType="1" noTextEdit="1"/>
            </p:cNvSpPr>
            <p:nvPr/>
          </p:nvSpPr>
          <p:spPr bwMode="auto">
            <a:xfrm>
              <a:off x="12973" y="9552"/>
              <a:ext cx="570" cy="19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altLang="zh-CN" b="1" kern="10" spc="270" dirty="0">
                  <a:ln w="9525">
                    <a:round/>
                    <a:headEnd/>
                    <a:tailEnd/>
                  </a:ln>
                  <a:blipFill dpi="0" rotWithShape="0">
                    <a:blip r:embed="rId3"/>
                    <a:srcRect/>
                    <a:tile tx="0" ty="0" sx="100000" sy="100000" flip="none" algn="tl"/>
                  </a:blipFill>
                  <a:latin typeface="Times New Roman"/>
                  <a:cs typeface="Times New Roman"/>
                </a:rPr>
                <a:t>SITP</a:t>
              </a:r>
              <a:endParaRPr lang="zh-CN" altLang="en-US" b="1" kern="10" spc="270" dirty="0">
                <a:ln w="9525">
                  <a:round/>
                  <a:headEnd/>
                  <a:tailEnd/>
                </a:ln>
                <a:blipFill dpi="0" rotWithShape="0">
                  <a:blip r:embed="rId3"/>
                  <a:srcRect/>
                  <a:tile tx="0" ty="0" sx="100000" sy="100000" flip="none" algn="tl"/>
                </a:blipFill>
                <a:latin typeface="Times New Roman"/>
                <a:cs typeface="Times New Roman"/>
              </a:endParaRPr>
            </a:p>
          </p:txBody>
        </p:sp>
      </p:grpSp>
    </p:spTree>
    <p:extLst>
      <p:ext uri="{BB962C8B-B14F-4D97-AF65-F5344CB8AC3E}">
        <p14:creationId xmlns:p14="http://schemas.microsoft.com/office/powerpoint/2010/main" val="149101658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仅标题">
    <p:spTree>
      <p:nvGrpSpPr>
        <p:cNvPr id="1" name=""/>
        <p:cNvGrpSpPr/>
        <p:nvPr/>
      </p:nvGrpSpPr>
      <p:grpSpPr>
        <a:xfrm>
          <a:off x="0" y="0"/>
          <a:ext cx="0" cy="0"/>
          <a:chOff x="0" y="0"/>
          <a:chExt cx="0" cy="0"/>
        </a:xfrm>
      </p:grpSpPr>
      <p:pic>
        <p:nvPicPr>
          <p:cNvPr id="13" name="Picture 41" descr="ac"/>
          <p:cNvPicPr>
            <a:picLocks noChangeAspect="1" noChangeArrowheads="1"/>
          </p:cNvPicPr>
          <p:nvPr/>
        </p:nvPicPr>
        <p:blipFill>
          <a:blip r:embed="rId2" cstate="print"/>
          <a:srcRect/>
          <a:stretch>
            <a:fillRect/>
          </a:stretch>
        </p:blipFill>
        <p:spPr bwMode="auto">
          <a:xfrm>
            <a:off x="47328" y="116632"/>
            <a:ext cx="685800" cy="685800"/>
          </a:xfrm>
          <a:prstGeom prst="rect">
            <a:avLst/>
          </a:prstGeom>
          <a:noFill/>
          <a:ln w="9525">
            <a:noFill/>
            <a:miter lim="800000"/>
            <a:headEnd/>
            <a:tailEnd/>
          </a:ln>
        </p:spPr>
      </p:pic>
      <p:grpSp>
        <p:nvGrpSpPr>
          <p:cNvPr id="15" name="Group 42"/>
          <p:cNvGrpSpPr>
            <a:grpSpLocks/>
          </p:cNvGrpSpPr>
          <p:nvPr/>
        </p:nvGrpSpPr>
        <p:grpSpPr bwMode="auto">
          <a:xfrm>
            <a:off x="11424592" y="116632"/>
            <a:ext cx="629505" cy="648072"/>
            <a:chOff x="12925" y="8928"/>
            <a:chExt cx="713" cy="816"/>
          </a:xfrm>
        </p:grpSpPr>
        <p:sp>
          <p:nvSpPr>
            <p:cNvPr id="22" name="Oval 43"/>
            <p:cNvSpPr>
              <a:spLocks noChangeArrowheads="1"/>
            </p:cNvSpPr>
            <p:nvPr/>
          </p:nvSpPr>
          <p:spPr bwMode="auto">
            <a:xfrm>
              <a:off x="12925" y="8928"/>
              <a:ext cx="713" cy="576"/>
            </a:xfrm>
            <a:prstGeom prst="ellipse">
              <a:avLst/>
            </a:prstGeom>
            <a:solidFill>
              <a:srgbClr val="0066FF"/>
            </a:solidFill>
            <a:ln w="19050">
              <a:solidFill>
                <a:schemeClr val="tx1"/>
              </a:solidFill>
              <a:round/>
              <a:headEnd/>
              <a:tailEnd/>
            </a:ln>
          </p:spPr>
          <p:txBody>
            <a:bodyPr wrap="none" anchor="ctr"/>
            <a:lstStyle/>
            <a:p>
              <a:pPr>
                <a:defRPr/>
              </a:pPr>
              <a:endParaRPr lang="zh-CN" altLang="en-US">
                <a:ea typeface="宋体" pitchFamily="2" charset="-122"/>
              </a:endParaRPr>
            </a:p>
          </p:txBody>
        </p:sp>
        <p:sp>
          <p:nvSpPr>
            <p:cNvPr id="23" name="Freeform 44"/>
            <p:cNvSpPr>
              <a:spLocks/>
            </p:cNvSpPr>
            <p:nvPr/>
          </p:nvSpPr>
          <p:spPr bwMode="auto">
            <a:xfrm>
              <a:off x="12986" y="8932"/>
              <a:ext cx="294" cy="446"/>
            </a:xfrm>
            <a:custGeom>
              <a:avLst/>
              <a:gdLst/>
              <a:ahLst/>
              <a:cxnLst>
                <a:cxn ang="0">
                  <a:pos x="3744" y="0"/>
                </a:cxn>
                <a:cxn ang="0">
                  <a:pos x="0" y="5280"/>
                </a:cxn>
                <a:cxn ang="0">
                  <a:pos x="2064" y="4752"/>
                </a:cxn>
                <a:cxn ang="0">
                  <a:pos x="3744" y="0"/>
                </a:cxn>
              </a:cxnLst>
              <a:rect l="0" t="0" r="r" b="b"/>
              <a:pathLst>
                <a:path w="3744" h="5280">
                  <a:moveTo>
                    <a:pt x="3744" y="0"/>
                  </a:moveTo>
                  <a:lnTo>
                    <a:pt x="0" y="5280"/>
                  </a:lnTo>
                  <a:lnTo>
                    <a:pt x="2064" y="4752"/>
                  </a:lnTo>
                  <a:lnTo>
                    <a:pt x="3744" y="0"/>
                  </a:lnTo>
                  <a:close/>
                </a:path>
              </a:pathLst>
            </a:custGeom>
            <a:solidFill>
              <a:schemeClr val="bg1"/>
            </a:solidFill>
            <a:ln w="1270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4" name="Freeform 45"/>
            <p:cNvSpPr>
              <a:spLocks/>
            </p:cNvSpPr>
            <p:nvPr/>
          </p:nvSpPr>
          <p:spPr bwMode="auto">
            <a:xfrm>
              <a:off x="13159" y="8936"/>
              <a:ext cx="119" cy="442"/>
            </a:xfrm>
            <a:custGeom>
              <a:avLst/>
              <a:gdLst/>
              <a:ahLst/>
              <a:cxnLst>
                <a:cxn ang="0">
                  <a:pos x="0" y="4704"/>
                </a:cxn>
                <a:cxn ang="0">
                  <a:pos x="1440" y="5232"/>
                </a:cxn>
                <a:cxn ang="0">
                  <a:pos x="1536" y="0"/>
                </a:cxn>
              </a:cxnLst>
              <a:rect l="0" t="0" r="r" b="b"/>
              <a:pathLst>
                <a:path w="1536" h="5232">
                  <a:moveTo>
                    <a:pt x="0" y="4704"/>
                  </a:moveTo>
                  <a:lnTo>
                    <a:pt x="1440" y="5232"/>
                  </a:lnTo>
                  <a:lnTo>
                    <a:pt x="1536" y="0"/>
                  </a:lnTo>
                </a:path>
              </a:pathLst>
            </a:custGeom>
            <a:solidFill>
              <a:schemeClr val="bg1"/>
            </a:solidFill>
            <a:ln w="1905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5" name="Freeform 46"/>
            <p:cNvSpPr>
              <a:spLocks/>
            </p:cNvSpPr>
            <p:nvPr/>
          </p:nvSpPr>
          <p:spPr bwMode="auto">
            <a:xfrm>
              <a:off x="13280" y="8932"/>
              <a:ext cx="120" cy="446"/>
            </a:xfrm>
            <a:custGeom>
              <a:avLst/>
              <a:gdLst/>
              <a:ahLst/>
              <a:cxnLst>
                <a:cxn ang="0">
                  <a:pos x="96" y="5280"/>
                </a:cxn>
                <a:cxn ang="0">
                  <a:pos x="1536" y="4752"/>
                </a:cxn>
                <a:cxn ang="0">
                  <a:pos x="0" y="0"/>
                </a:cxn>
              </a:cxnLst>
              <a:rect l="0" t="0" r="r" b="b"/>
              <a:pathLst>
                <a:path w="1536" h="5280">
                  <a:moveTo>
                    <a:pt x="96" y="5280"/>
                  </a:moveTo>
                  <a:lnTo>
                    <a:pt x="1536" y="4752"/>
                  </a:lnTo>
                  <a:lnTo>
                    <a:pt x="0" y="0"/>
                  </a:lnTo>
                </a:path>
              </a:pathLst>
            </a:custGeom>
            <a:solidFill>
              <a:schemeClr val="bg1"/>
            </a:solidFill>
            <a:ln w="1905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6" name="Freeform 47"/>
            <p:cNvSpPr>
              <a:spLocks/>
            </p:cNvSpPr>
            <p:nvPr/>
          </p:nvSpPr>
          <p:spPr bwMode="auto">
            <a:xfrm>
              <a:off x="13280" y="8932"/>
              <a:ext cx="299" cy="446"/>
            </a:xfrm>
            <a:custGeom>
              <a:avLst/>
              <a:gdLst/>
              <a:ahLst/>
              <a:cxnLst>
                <a:cxn ang="0">
                  <a:pos x="1680" y="4752"/>
                </a:cxn>
                <a:cxn ang="0">
                  <a:pos x="3792" y="5280"/>
                </a:cxn>
                <a:cxn ang="0">
                  <a:pos x="0" y="0"/>
                </a:cxn>
              </a:cxnLst>
              <a:rect l="0" t="0" r="r" b="b"/>
              <a:pathLst>
                <a:path w="3792" h="5280">
                  <a:moveTo>
                    <a:pt x="1680" y="4752"/>
                  </a:moveTo>
                  <a:lnTo>
                    <a:pt x="3792" y="5280"/>
                  </a:lnTo>
                  <a:lnTo>
                    <a:pt x="0" y="0"/>
                  </a:lnTo>
                </a:path>
              </a:pathLst>
            </a:custGeom>
            <a:solidFill>
              <a:schemeClr val="bg1"/>
            </a:solidFill>
            <a:ln w="1270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7" name="WordArt 48" descr="白色大理石"/>
            <p:cNvSpPr>
              <a:spLocks noChangeArrowheads="1" noChangeShapeType="1" noTextEdit="1"/>
            </p:cNvSpPr>
            <p:nvPr/>
          </p:nvSpPr>
          <p:spPr bwMode="auto">
            <a:xfrm>
              <a:off x="12973" y="9552"/>
              <a:ext cx="570" cy="19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altLang="zh-CN" b="1" kern="10" spc="270" dirty="0">
                  <a:ln w="9525">
                    <a:round/>
                    <a:headEnd/>
                    <a:tailEnd/>
                  </a:ln>
                  <a:blipFill dpi="0" rotWithShape="0">
                    <a:blip r:embed="rId3"/>
                    <a:srcRect/>
                    <a:tile tx="0" ty="0" sx="100000" sy="100000" flip="none" algn="tl"/>
                  </a:blipFill>
                  <a:latin typeface="Times New Roman"/>
                  <a:cs typeface="Times New Roman"/>
                </a:rPr>
                <a:t>SITP</a:t>
              </a:r>
              <a:endParaRPr lang="zh-CN" altLang="en-US" b="1" kern="10" spc="270" dirty="0">
                <a:ln w="9525">
                  <a:round/>
                  <a:headEnd/>
                  <a:tailEnd/>
                </a:ln>
                <a:blipFill dpi="0" rotWithShape="0">
                  <a:blip r:embed="rId3"/>
                  <a:srcRect/>
                  <a:tile tx="0" ty="0" sx="100000" sy="100000" flip="none" algn="tl"/>
                </a:blipFill>
                <a:latin typeface="Times New Roman"/>
                <a:cs typeface="Times New Roman"/>
              </a:endParaRPr>
            </a:p>
          </p:txBody>
        </p:sp>
      </p:grpSp>
    </p:spTree>
    <p:extLst>
      <p:ext uri="{BB962C8B-B14F-4D97-AF65-F5344CB8AC3E}">
        <p14:creationId xmlns:p14="http://schemas.microsoft.com/office/powerpoint/2010/main" val="91060577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标题，一项大型内容和两项小型内容">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0"/>
          <a:ext cx="12192000" cy="928688"/>
        </p:xfrm>
        <a:graphic>
          <a:graphicData uri="http://schemas.openxmlformats.org/presentationml/2006/ole">
            <mc:AlternateContent xmlns:mc="http://schemas.openxmlformats.org/markup-compatibility/2006">
              <mc:Choice xmlns:v="urn:schemas-microsoft-com:vml" Requires="v">
                <p:oleObj name="Photo Editor 照片" r:id="rId2" imgW="19038095" imgH="1800476" progId="">
                  <p:embed/>
                </p:oleObj>
              </mc:Choice>
              <mc:Fallback>
                <p:oleObj name="Photo Editor 照片" r:id="rId2" imgW="19038095" imgH="1800476" progId="">
                  <p:embed/>
                  <p:pic>
                    <p:nvPicPr>
                      <p:cNvPr id="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6"/>
          <p:cNvPicPr>
            <a:picLocks noChangeAspect="1" noChangeArrowheads="1"/>
          </p:cNvPicPr>
          <p:nvPr/>
        </p:nvPicPr>
        <p:blipFill>
          <a:blip r:embed="rId4" cstate="print">
            <a:lum bright="-6000" contrast="18000"/>
            <a:extLst>
              <a:ext uri="{28A0092B-C50C-407E-A947-70E740481C1C}">
                <a14:useLocalDpi xmlns:a14="http://schemas.microsoft.com/office/drawing/2010/main" val="0"/>
              </a:ext>
            </a:extLst>
          </a:blip>
          <a:srcRect/>
          <a:stretch>
            <a:fillRect/>
          </a:stretch>
        </p:blipFill>
        <p:spPr bwMode="auto">
          <a:xfrm>
            <a:off x="7907867" y="6588127"/>
            <a:ext cx="428413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7"/>
          <p:cNvGraphicFramePr>
            <a:graphicFrameLocks noChangeAspect="1"/>
          </p:cNvGraphicFramePr>
          <p:nvPr/>
        </p:nvGraphicFramePr>
        <p:xfrm>
          <a:off x="2" y="214313"/>
          <a:ext cx="2258484" cy="500062"/>
        </p:xfrm>
        <a:graphic>
          <a:graphicData uri="http://schemas.openxmlformats.org/presentationml/2006/ole">
            <mc:AlternateContent xmlns:mc="http://schemas.openxmlformats.org/markup-compatibility/2006">
              <mc:Choice xmlns:v="urn:schemas-microsoft-com:vml" Requires="v">
                <p:oleObj name="Photo Editor 照片" r:id="rId5" imgW="3895238" imgH="971686" progId="">
                  <p:embed/>
                </p:oleObj>
              </mc:Choice>
              <mc:Fallback>
                <p:oleObj name="Photo Editor 照片" r:id="rId5" imgW="3895238" imgH="971686" progId="">
                  <p:embed/>
                  <p:pic>
                    <p:nvPicPr>
                      <p:cNvPr id="6"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214313"/>
                        <a:ext cx="2258484"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标题 1"/>
          <p:cNvSpPr>
            <a:spLocks noGrp="1"/>
          </p:cNvSpPr>
          <p:nvPr>
            <p:ph type="title"/>
          </p:nvPr>
        </p:nvSpPr>
        <p:spPr>
          <a:xfrm>
            <a:off x="2611967" y="0"/>
            <a:ext cx="9281584" cy="857232"/>
          </a:xfrm>
        </p:spPr>
        <p:txBody>
          <a:bodyPr/>
          <a:lstStyle>
            <a:lvl1pPr algn="l">
              <a:defRPr sz="4000" baseline="0">
                <a:solidFill>
                  <a:schemeClr val="accent6"/>
                </a:solidFill>
                <a:latin typeface="微软雅黑" pitchFamily="34" charset="-122"/>
                <a:ea typeface="微软雅黑" pitchFamily="34" charset="-122"/>
              </a:defRPr>
            </a:lvl1pPr>
          </a:lstStyle>
          <a:p>
            <a:r>
              <a:rPr lang="zh-CN" altLang="en-US" dirty="0"/>
              <a:t>单击此处编辑母版标题样式</a:t>
            </a:r>
          </a:p>
        </p:txBody>
      </p:sp>
      <p:sp>
        <p:nvSpPr>
          <p:cNvPr id="9" name="内容占位符 2"/>
          <p:cNvSpPr>
            <a:spLocks noGrp="1"/>
          </p:cNvSpPr>
          <p:nvPr>
            <p:ph idx="1"/>
          </p:nvPr>
        </p:nvSpPr>
        <p:spPr>
          <a:xfrm>
            <a:off x="571461" y="1000108"/>
            <a:ext cx="11144328" cy="5500726"/>
          </a:xfrm>
        </p:spPr>
        <p:txBody>
          <a:bodyPr/>
          <a:lstStyle>
            <a:lvl1pPr>
              <a:lnSpc>
                <a:spcPct val="120000"/>
              </a:lnSpc>
              <a:spcBef>
                <a:spcPts val="0"/>
              </a:spcBef>
              <a:defRPr b="1"/>
            </a:lvl1pPr>
            <a:lvl2pPr>
              <a:lnSpc>
                <a:spcPct val="120000"/>
              </a:lnSpc>
              <a:spcBef>
                <a:spcPts val="0"/>
              </a:spcBef>
              <a:defRPr b="1"/>
            </a:lvl2pPr>
            <a:lvl3pPr>
              <a:lnSpc>
                <a:spcPct val="120000"/>
              </a:lnSpc>
              <a:spcBef>
                <a:spcPts val="0"/>
              </a:spcBef>
              <a:defRPr b="1"/>
            </a:lvl3pPr>
            <a:lvl4pPr>
              <a:lnSpc>
                <a:spcPct val="120000"/>
              </a:lnSpc>
              <a:spcBef>
                <a:spcPts val="0"/>
              </a:spcBef>
              <a:defRPr b="1"/>
            </a:lvl4pPr>
            <a:lvl5pPr>
              <a:lnSpc>
                <a:spcPct val="120000"/>
              </a:lnSpc>
              <a:spcBef>
                <a:spcPts val="0"/>
              </a:spcBef>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36382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 y="6678614"/>
            <a:ext cx="1968500" cy="179387"/>
          </a:xfrm>
          <a:prstGeom prst="rect">
            <a:avLst/>
          </a:prstGeom>
          <a:ln/>
        </p:spPr>
        <p:txBody>
          <a:bodyPr/>
          <a:lstStyle>
            <a:lvl1pPr>
              <a:defRPr/>
            </a:lvl1pPr>
          </a:lstStyle>
          <a:p>
            <a:pPr>
              <a:defRPr/>
            </a:pPr>
            <a:fld id="{6A0F9232-387D-4268-BB69-C292181F9FD9}" type="slidenum">
              <a:rPr lang="en-US" altLang="zh-CN"/>
              <a:pPr>
                <a:defRPr/>
              </a:pPr>
              <a:t>‹#›</a:t>
            </a:fld>
            <a:endParaRPr lang="en-US" altLang="zh-CN" dirty="0"/>
          </a:p>
        </p:txBody>
      </p:sp>
    </p:spTree>
    <p:extLst>
      <p:ext uri="{BB962C8B-B14F-4D97-AF65-F5344CB8AC3E}">
        <p14:creationId xmlns:p14="http://schemas.microsoft.com/office/powerpoint/2010/main" val="2749869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42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2800" y="132628"/>
            <a:ext cx="7772400" cy="667472"/>
          </a:xfrm>
          <a:prstGeom prst="rect">
            <a:avLst/>
          </a:prstGeom>
        </p:spPr>
        <p:txBody>
          <a:bodyPr/>
          <a:lstStyle>
            <a:lvl1pPr>
              <a:defRPr sz="4000">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DA28AC38-E0E8-49D7-B2FE-71FD7C42C0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C94469-C24B-4485-9554-864CA5BFE2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866AD1-022E-4E0E-AE7E-C7A6C4DD8D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D0EA962-5ACB-4E0A-B99B-F2A901C157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24831DE-8CB6-4B98-B2F1-D4EBA8FF1804}" type="slidenum">
              <a:rPr lang="en-US"/>
              <a:pPr>
                <a:defRPr/>
              </a:pPr>
              <a:t>‹#›</a:t>
            </a:fld>
            <a:endParaRPr lang="en-US"/>
          </a:p>
        </p:txBody>
      </p:sp>
      <p:sp>
        <p:nvSpPr>
          <p:cNvPr id="4" name="Title 1"/>
          <p:cNvSpPr txBox="1">
            <a:spLocks/>
          </p:cNvSpPr>
          <p:nvPr userDrawn="1"/>
        </p:nvSpPr>
        <p:spPr>
          <a:xfrm>
            <a:off x="3352800" y="132628"/>
            <a:ext cx="7772400" cy="667472"/>
          </a:xfrm>
          <a:prstGeom prst="rect">
            <a:avLst/>
          </a:prstGeom>
        </p:spPr>
        <p:txBody>
          <a:bodyPr/>
          <a:lstStyle>
            <a:lvl1pPr algn="ctr" rtl="0" eaLnBrk="0" fontAlgn="base" hangingPunct="0">
              <a:spcBef>
                <a:spcPct val="0"/>
              </a:spcBef>
              <a:spcAft>
                <a:spcPct val="0"/>
              </a:spcAft>
              <a:defRPr sz="4000">
                <a:solidFill>
                  <a:schemeClr val="tx2"/>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t>Click to edit Master title style</a:t>
            </a:r>
            <a:endParaRPr lang="en-GB" kern="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886F230-721B-155C-436D-1492EF7F9299}"/>
              </a:ext>
            </a:extLst>
          </p:cNvPr>
          <p:cNvSpPr>
            <a:spLocks noGrp="1"/>
          </p:cNvSpPr>
          <p:nvPr>
            <p:ph type="dt" sz="half" idx="10"/>
          </p:nvPr>
        </p:nvSpPr>
        <p:spPr/>
        <p:txBody>
          <a:bodyPr/>
          <a:lstStyle/>
          <a:p>
            <a:fld id="{CF95BC76-F1FB-4214-9543-1AC0C4BFB9A2}" type="datetimeFigureOut">
              <a:rPr lang="zh-CN" altLang="en-US" smtClean="0"/>
              <a:t>2024/3/12</a:t>
            </a:fld>
            <a:endParaRPr lang="zh-CN" altLang="en-US"/>
          </a:p>
        </p:txBody>
      </p:sp>
      <p:sp>
        <p:nvSpPr>
          <p:cNvPr id="3" name="页脚占位符 2">
            <a:extLst>
              <a:ext uri="{FF2B5EF4-FFF2-40B4-BE49-F238E27FC236}">
                <a16:creationId xmlns:a16="http://schemas.microsoft.com/office/drawing/2014/main" id="{FB981E1F-36DF-599F-FC15-1A1C6818D50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F33CFC4-55D9-29E6-084B-0AD3D1436629}"/>
              </a:ext>
            </a:extLst>
          </p:cNvPr>
          <p:cNvSpPr>
            <a:spLocks noGrp="1"/>
          </p:cNvSpPr>
          <p:nvPr>
            <p:ph type="sldNum" sz="quarter" idx="12"/>
          </p:nvPr>
        </p:nvSpPr>
        <p:spPr/>
        <p:txBody>
          <a:bodyPr/>
          <a:lstStyle/>
          <a:p>
            <a:fld id="{EF8FAD04-04F3-4A1E-9AE5-4D0641F22B62}" type="slidenum">
              <a:rPr lang="zh-CN" altLang="en-US" smtClean="0"/>
              <a:t>‹#›</a:t>
            </a:fld>
            <a:endParaRPr lang="zh-CN" altLang="en-US"/>
          </a:p>
        </p:txBody>
      </p:sp>
    </p:spTree>
    <p:extLst>
      <p:ext uri="{BB962C8B-B14F-4D97-AF65-F5344CB8AC3E}">
        <p14:creationId xmlns:p14="http://schemas.microsoft.com/office/powerpoint/2010/main" val="48674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ctr">
            <a:normAutofit/>
          </a:bodyPr>
          <a:lstStyle>
            <a:lvl1pPr algn="ctr">
              <a:defRPr sz="3600"/>
            </a:lvl1pPr>
          </a:lstStyle>
          <a:p>
            <a:r>
              <a:rPr lang="zh-CN" altLang="en-US" dirty="0"/>
              <a:t>单击此处编辑母版标题样式</a:t>
            </a:r>
          </a:p>
        </p:txBody>
      </p:sp>
      <p:sp>
        <p:nvSpPr>
          <p:cNvPr id="3" name="副标题 2"/>
          <p:cNvSpPr>
            <a:spLocks noGrp="1"/>
          </p:cNvSpPr>
          <p:nvPr>
            <p:ph type="subTitle" idx="1"/>
          </p:nvPr>
        </p:nvSpPr>
        <p:spPr>
          <a:xfrm>
            <a:off x="1487488" y="4149080"/>
            <a:ext cx="9144000" cy="1655762"/>
          </a:xfrm>
        </p:spPr>
        <p:txBody>
          <a:bodyPr anchor="ctr">
            <a:normAutofit/>
          </a:bodyPr>
          <a:lstStyle>
            <a:lvl1pPr marL="0" indent="0" algn="ctr">
              <a:buNone/>
              <a:defRPr sz="27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pic>
        <p:nvPicPr>
          <p:cNvPr id="14" name="Picture 41" descr="ac"/>
          <p:cNvPicPr>
            <a:picLocks noChangeAspect="1" noChangeArrowheads="1"/>
          </p:cNvPicPr>
          <p:nvPr/>
        </p:nvPicPr>
        <p:blipFill>
          <a:blip r:embed="rId2" cstate="print"/>
          <a:srcRect/>
          <a:stretch>
            <a:fillRect/>
          </a:stretch>
        </p:blipFill>
        <p:spPr bwMode="auto">
          <a:xfrm>
            <a:off x="119336" y="188640"/>
            <a:ext cx="685800" cy="685800"/>
          </a:xfrm>
          <a:prstGeom prst="rect">
            <a:avLst/>
          </a:prstGeom>
          <a:noFill/>
          <a:ln w="9525">
            <a:noFill/>
            <a:miter lim="800000"/>
            <a:headEnd/>
            <a:tailEnd/>
          </a:ln>
        </p:spPr>
      </p:pic>
      <p:grpSp>
        <p:nvGrpSpPr>
          <p:cNvPr id="16" name="Group 42"/>
          <p:cNvGrpSpPr>
            <a:grpSpLocks/>
          </p:cNvGrpSpPr>
          <p:nvPr userDrawn="1"/>
        </p:nvGrpSpPr>
        <p:grpSpPr bwMode="auto">
          <a:xfrm>
            <a:off x="11424592" y="116632"/>
            <a:ext cx="623993" cy="648072"/>
            <a:chOff x="12925" y="8928"/>
            <a:chExt cx="713" cy="816"/>
          </a:xfrm>
        </p:grpSpPr>
        <p:sp>
          <p:nvSpPr>
            <p:cNvPr id="23" name="Oval 43"/>
            <p:cNvSpPr>
              <a:spLocks noChangeArrowheads="1"/>
            </p:cNvSpPr>
            <p:nvPr/>
          </p:nvSpPr>
          <p:spPr bwMode="auto">
            <a:xfrm>
              <a:off x="12925" y="8928"/>
              <a:ext cx="713" cy="576"/>
            </a:xfrm>
            <a:prstGeom prst="ellipse">
              <a:avLst/>
            </a:prstGeom>
            <a:solidFill>
              <a:srgbClr val="0066FF"/>
            </a:solidFill>
            <a:ln w="19050">
              <a:solidFill>
                <a:schemeClr val="tx1"/>
              </a:solidFill>
              <a:round/>
              <a:headEnd/>
              <a:tailEnd/>
            </a:ln>
          </p:spPr>
          <p:txBody>
            <a:bodyPr wrap="none" anchor="ctr"/>
            <a:lstStyle/>
            <a:p>
              <a:pPr>
                <a:defRPr/>
              </a:pPr>
              <a:endParaRPr lang="zh-CN" altLang="en-US">
                <a:ea typeface="宋体" pitchFamily="2" charset="-122"/>
              </a:endParaRPr>
            </a:p>
          </p:txBody>
        </p:sp>
        <p:sp>
          <p:nvSpPr>
            <p:cNvPr id="24" name="Freeform 44"/>
            <p:cNvSpPr>
              <a:spLocks/>
            </p:cNvSpPr>
            <p:nvPr/>
          </p:nvSpPr>
          <p:spPr bwMode="auto">
            <a:xfrm>
              <a:off x="12986" y="8932"/>
              <a:ext cx="294" cy="446"/>
            </a:xfrm>
            <a:custGeom>
              <a:avLst/>
              <a:gdLst/>
              <a:ahLst/>
              <a:cxnLst>
                <a:cxn ang="0">
                  <a:pos x="3744" y="0"/>
                </a:cxn>
                <a:cxn ang="0">
                  <a:pos x="0" y="5280"/>
                </a:cxn>
                <a:cxn ang="0">
                  <a:pos x="2064" y="4752"/>
                </a:cxn>
                <a:cxn ang="0">
                  <a:pos x="3744" y="0"/>
                </a:cxn>
              </a:cxnLst>
              <a:rect l="0" t="0" r="r" b="b"/>
              <a:pathLst>
                <a:path w="3744" h="5280">
                  <a:moveTo>
                    <a:pt x="3744" y="0"/>
                  </a:moveTo>
                  <a:lnTo>
                    <a:pt x="0" y="5280"/>
                  </a:lnTo>
                  <a:lnTo>
                    <a:pt x="2064" y="4752"/>
                  </a:lnTo>
                  <a:lnTo>
                    <a:pt x="3744" y="0"/>
                  </a:lnTo>
                  <a:close/>
                </a:path>
              </a:pathLst>
            </a:custGeom>
            <a:solidFill>
              <a:schemeClr val="bg1"/>
            </a:solidFill>
            <a:ln w="1270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5" name="Freeform 45"/>
            <p:cNvSpPr>
              <a:spLocks/>
            </p:cNvSpPr>
            <p:nvPr/>
          </p:nvSpPr>
          <p:spPr bwMode="auto">
            <a:xfrm>
              <a:off x="13159" y="8936"/>
              <a:ext cx="119" cy="442"/>
            </a:xfrm>
            <a:custGeom>
              <a:avLst/>
              <a:gdLst/>
              <a:ahLst/>
              <a:cxnLst>
                <a:cxn ang="0">
                  <a:pos x="0" y="4704"/>
                </a:cxn>
                <a:cxn ang="0">
                  <a:pos x="1440" y="5232"/>
                </a:cxn>
                <a:cxn ang="0">
                  <a:pos x="1536" y="0"/>
                </a:cxn>
              </a:cxnLst>
              <a:rect l="0" t="0" r="r" b="b"/>
              <a:pathLst>
                <a:path w="1536" h="5232">
                  <a:moveTo>
                    <a:pt x="0" y="4704"/>
                  </a:moveTo>
                  <a:lnTo>
                    <a:pt x="1440" y="5232"/>
                  </a:lnTo>
                  <a:lnTo>
                    <a:pt x="1536" y="0"/>
                  </a:lnTo>
                </a:path>
              </a:pathLst>
            </a:custGeom>
            <a:solidFill>
              <a:schemeClr val="bg1"/>
            </a:solidFill>
            <a:ln w="1905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6" name="Freeform 46"/>
            <p:cNvSpPr>
              <a:spLocks/>
            </p:cNvSpPr>
            <p:nvPr/>
          </p:nvSpPr>
          <p:spPr bwMode="auto">
            <a:xfrm>
              <a:off x="13280" y="8932"/>
              <a:ext cx="120" cy="446"/>
            </a:xfrm>
            <a:custGeom>
              <a:avLst/>
              <a:gdLst/>
              <a:ahLst/>
              <a:cxnLst>
                <a:cxn ang="0">
                  <a:pos x="96" y="5280"/>
                </a:cxn>
                <a:cxn ang="0">
                  <a:pos x="1536" y="4752"/>
                </a:cxn>
                <a:cxn ang="0">
                  <a:pos x="0" y="0"/>
                </a:cxn>
              </a:cxnLst>
              <a:rect l="0" t="0" r="r" b="b"/>
              <a:pathLst>
                <a:path w="1536" h="5280">
                  <a:moveTo>
                    <a:pt x="96" y="5280"/>
                  </a:moveTo>
                  <a:lnTo>
                    <a:pt x="1536" y="4752"/>
                  </a:lnTo>
                  <a:lnTo>
                    <a:pt x="0" y="0"/>
                  </a:lnTo>
                </a:path>
              </a:pathLst>
            </a:custGeom>
            <a:solidFill>
              <a:schemeClr val="bg1"/>
            </a:solidFill>
            <a:ln w="1905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7" name="Freeform 47"/>
            <p:cNvSpPr>
              <a:spLocks/>
            </p:cNvSpPr>
            <p:nvPr/>
          </p:nvSpPr>
          <p:spPr bwMode="auto">
            <a:xfrm>
              <a:off x="13280" y="8932"/>
              <a:ext cx="299" cy="446"/>
            </a:xfrm>
            <a:custGeom>
              <a:avLst/>
              <a:gdLst/>
              <a:ahLst/>
              <a:cxnLst>
                <a:cxn ang="0">
                  <a:pos x="1680" y="4752"/>
                </a:cxn>
                <a:cxn ang="0">
                  <a:pos x="3792" y="5280"/>
                </a:cxn>
                <a:cxn ang="0">
                  <a:pos x="0" y="0"/>
                </a:cxn>
              </a:cxnLst>
              <a:rect l="0" t="0" r="r" b="b"/>
              <a:pathLst>
                <a:path w="3792" h="5280">
                  <a:moveTo>
                    <a:pt x="1680" y="4752"/>
                  </a:moveTo>
                  <a:lnTo>
                    <a:pt x="3792" y="5280"/>
                  </a:lnTo>
                  <a:lnTo>
                    <a:pt x="0" y="0"/>
                  </a:lnTo>
                </a:path>
              </a:pathLst>
            </a:custGeom>
            <a:solidFill>
              <a:schemeClr val="bg1"/>
            </a:solidFill>
            <a:ln w="1270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8" name="WordArt 48" descr="白色大理石"/>
            <p:cNvSpPr>
              <a:spLocks noChangeArrowheads="1" noChangeShapeType="1" noTextEdit="1"/>
            </p:cNvSpPr>
            <p:nvPr/>
          </p:nvSpPr>
          <p:spPr bwMode="auto">
            <a:xfrm>
              <a:off x="12973" y="9552"/>
              <a:ext cx="570" cy="19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altLang="zh-CN" b="1" kern="10" spc="270" dirty="0">
                  <a:ln w="9525">
                    <a:round/>
                    <a:headEnd/>
                    <a:tailEnd/>
                  </a:ln>
                  <a:blipFill dpi="0" rotWithShape="0">
                    <a:blip r:embed="rId3"/>
                    <a:srcRect/>
                    <a:tile tx="0" ty="0" sx="100000" sy="100000" flip="none" algn="tl"/>
                  </a:blipFill>
                  <a:latin typeface="Times New Roman"/>
                  <a:cs typeface="Times New Roman"/>
                </a:rPr>
                <a:t>SITP</a:t>
              </a:r>
              <a:endParaRPr lang="zh-CN" altLang="en-US" b="1" kern="10" spc="270" dirty="0">
                <a:ln w="9525">
                  <a:round/>
                  <a:headEnd/>
                  <a:tailEnd/>
                </a:ln>
                <a:blipFill dpi="0" rotWithShape="0">
                  <a:blip r:embed="rId3"/>
                  <a:srcRect/>
                  <a:tile tx="0" ty="0" sx="100000" sy="100000" flip="none" algn="tl"/>
                </a:blipFill>
                <a:latin typeface="Times New Roman"/>
                <a:cs typeface="Times New Roman"/>
              </a:endParaRPr>
            </a:p>
          </p:txBody>
        </p:sp>
      </p:grpSp>
    </p:spTree>
    <p:extLst>
      <p:ext uri="{BB962C8B-B14F-4D97-AF65-F5344CB8AC3E}">
        <p14:creationId xmlns:p14="http://schemas.microsoft.com/office/powerpoint/2010/main" val="240122408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89571" y="77448"/>
            <a:ext cx="10515600" cy="903279"/>
          </a:xfrm>
        </p:spPr>
        <p:txBody>
          <a:bodyPr>
            <a:normAutofit/>
          </a:bodyPr>
          <a:lstStyle>
            <a:lvl1pPr>
              <a:defRPr sz="3600"/>
            </a:lvl1pPr>
          </a:lstStyle>
          <a:p>
            <a:r>
              <a:rPr lang="zh-CN" altLang="en-US" dirty="0"/>
              <a:t>单击此处编辑母版标题样式</a:t>
            </a:r>
          </a:p>
        </p:txBody>
      </p:sp>
      <p:sp>
        <p:nvSpPr>
          <p:cNvPr id="3" name="内容占位符 2"/>
          <p:cNvSpPr>
            <a:spLocks noGrp="1"/>
          </p:cNvSpPr>
          <p:nvPr>
            <p:ph idx="1"/>
          </p:nvPr>
        </p:nvSpPr>
        <p:spPr>
          <a:xfrm>
            <a:off x="885373" y="1052735"/>
            <a:ext cx="10519799" cy="5676837"/>
          </a:xfrm>
        </p:spPr>
        <p:txBody>
          <a:bodyPr>
            <a:normAutofit/>
          </a:bodyPr>
          <a:lstStyle>
            <a:lvl1pPr marL="172800" indent="-172800">
              <a:lnSpc>
                <a:spcPct val="110000"/>
              </a:lnSpc>
              <a:spcBef>
                <a:spcPts val="0"/>
              </a:spcBef>
              <a:buClr>
                <a:schemeClr val="accent1"/>
              </a:buClr>
              <a:buSzPct val="70000"/>
              <a:buFont typeface="Wingdings" panose="05000000000000000000" pitchFamily="2" charset="2"/>
              <a:buChar char="p"/>
              <a:defRPr sz="3600"/>
            </a:lvl1pPr>
            <a:lvl2pPr marL="515700" indent="-172800">
              <a:lnSpc>
                <a:spcPct val="110000"/>
              </a:lnSpc>
              <a:spcBef>
                <a:spcPts val="0"/>
              </a:spcBef>
              <a:buClr>
                <a:srgbClr val="FF0000"/>
              </a:buClr>
              <a:buSzPct val="70000"/>
              <a:buFont typeface="Wingdings" panose="05000000000000000000" pitchFamily="2" charset="2"/>
              <a:buChar char="ü"/>
              <a:defRPr sz="3200"/>
            </a:lvl2pPr>
            <a:lvl3pPr marL="858600" indent="-172800">
              <a:lnSpc>
                <a:spcPct val="110000"/>
              </a:lnSpc>
              <a:spcBef>
                <a:spcPts val="0"/>
              </a:spcBef>
              <a:buClr>
                <a:srgbClr val="00B050"/>
              </a:buClr>
              <a:buSzPct val="70000"/>
              <a:buFont typeface="Wingdings" panose="05000000000000000000" pitchFamily="2" charset="2"/>
              <a:buChar char="Ø"/>
              <a:defRPr sz="2800"/>
            </a:lvl3pPr>
            <a:lvl4pPr marL="1201500" indent="-172800">
              <a:lnSpc>
                <a:spcPct val="110000"/>
              </a:lnSpc>
              <a:spcBef>
                <a:spcPts val="0"/>
              </a:spcBef>
              <a:buClr>
                <a:srgbClr val="FFC000"/>
              </a:buClr>
              <a:buSzPct val="70000"/>
              <a:buFont typeface="Wingdings" panose="05000000000000000000" pitchFamily="2" charset="2"/>
              <a:buChar char="u"/>
              <a:defRPr sz="2400"/>
            </a:lvl4pPr>
            <a:lvl5pPr marL="1525500" indent="-171450">
              <a:lnSpc>
                <a:spcPct val="110000"/>
              </a:lnSpc>
              <a:spcBef>
                <a:spcPts val="0"/>
              </a:spcBef>
              <a:buClr>
                <a:srgbClr val="7030A0"/>
              </a:buClr>
              <a:buSzPct val="70000"/>
              <a:buFont typeface="Wingdings" panose="05000000000000000000" pitchFamily="2" charset="2"/>
              <a:buChar char="l"/>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14" name="Picture 41" descr="ac"/>
          <p:cNvPicPr>
            <a:picLocks noChangeAspect="1" noChangeArrowheads="1"/>
          </p:cNvPicPr>
          <p:nvPr/>
        </p:nvPicPr>
        <p:blipFill>
          <a:blip r:embed="rId2" cstate="print"/>
          <a:srcRect/>
          <a:stretch>
            <a:fillRect/>
          </a:stretch>
        </p:blipFill>
        <p:spPr bwMode="auto">
          <a:xfrm>
            <a:off x="81608" y="44624"/>
            <a:ext cx="685800" cy="685800"/>
          </a:xfrm>
          <a:prstGeom prst="rect">
            <a:avLst/>
          </a:prstGeom>
          <a:noFill/>
          <a:ln w="9525">
            <a:noFill/>
            <a:miter lim="800000"/>
            <a:headEnd/>
            <a:tailEnd/>
          </a:ln>
        </p:spPr>
      </p:pic>
      <p:grpSp>
        <p:nvGrpSpPr>
          <p:cNvPr id="16" name="Group 42"/>
          <p:cNvGrpSpPr>
            <a:grpSpLocks/>
          </p:cNvGrpSpPr>
          <p:nvPr/>
        </p:nvGrpSpPr>
        <p:grpSpPr bwMode="auto">
          <a:xfrm>
            <a:off x="11496600" y="116632"/>
            <a:ext cx="629505" cy="648072"/>
            <a:chOff x="12925" y="8928"/>
            <a:chExt cx="713" cy="816"/>
          </a:xfrm>
        </p:grpSpPr>
        <p:sp>
          <p:nvSpPr>
            <p:cNvPr id="23" name="Oval 43"/>
            <p:cNvSpPr>
              <a:spLocks noChangeArrowheads="1"/>
            </p:cNvSpPr>
            <p:nvPr/>
          </p:nvSpPr>
          <p:spPr bwMode="auto">
            <a:xfrm>
              <a:off x="12925" y="8928"/>
              <a:ext cx="713" cy="576"/>
            </a:xfrm>
            <a:prstGeom prst="ellipse">
              <a:avLst/>
            </a:prstGeom>
            <a:solidFill>
              <a:srgbClr val="0066FF"/>
            </a:solidFill>
            <a:ln w="19050">
              <a:solidFill>
                <a:schemeClr val="tx1"/>
              </a:solidFill>
              <a:round/>
              <a:headEnd/>
              <a:tailEnd/>
            </a:ln>
          </p:spPr>
          <p:txBody>
            <a:bodyPr wrap="none" anchor="ctr"/>
            <a:lstStyle/>
            <a:p>
              <a:pPr>
                <a:defRPr/>
              </a:pPr>
              <a:endParaRPr lang="zh-CN" altLang="en-US">
                <a:ea typeface="宋体" pitchFamily="2" charset="-122"/>
              </a:endParaRPr>
            </a:p>
          </p:txBody>
        </p:sp>
        <p:sp>
          <p:nvSpPr>
            <p:cNvPr id="24" name="Freeform 44"/>
            <p:cNvSpPr>
              <a:spLocks/>
            </p:cNvSpPr>
            <p:nvPr/>
          </p:nvSpPr>
          <p:spPr bwMode="auto">
            <a:xfrm>
              <a:off x="12986" y="8932"/>
              <a:ext cx="294" cy="446"/>
            </a:xfrm>
            <a:custGeom>
              <a:avLst/>
              <a:gdLst/>
              <a:ahLst/>
              <a:cxnLst>
                <a:cxn ang="0">
                  <a:pos x="3744" y="0"/>
                </a:cxn>
                <a:cxn ang="0">
                  <a:pos x="0" y="5280"/>
                </a:cxn>
                <a:cxn ang="0">
                  <a:pos x="2064" y="4752"/>
                </a:cxn>
                <a:cxn ang="0">
                  <a:pos x="3744" y="0"/>
                </a:cxn>
              </a:cxnLst>
              <a:rect l="0" t="0" r="r" b="b"/>
              <a:pathLst>
                <a:path w="3744" h="5280">
                  <a:moveTo>
                    <a:pt x="3744" y="0"/>
                  </a:moveTo>
                  <a:lnTo>
                    <a:pt x="0" y="5280"/>
                  </a:lnTo>
                  <a:lnTo>
                    <a:pt x="2064" y="4752"/>
                  </a:lnTo>
                  <a:lnTo>
                    <a:pt x="3744" y="0"/>
                  </a:lnTo>
                  <a:close/>
                </a:path>
              </a:pathLst>
            </a:custGeom>
            <a:solidFill>
              <a:schemeClr val="bg1"/>
            </a:solidFill>
            <a:ln w="1270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5" name="Freeform 45"/>
            <p:cNvSpPr>
              <a:spLocks/>
            </p:cNvSpPr>
            <p:nvPr/>
          </p:nvSpPr>
          <p:spPr bwMode="auto">
            <a:xfrm>
              <a:off x="13159" y="8936"/>
              <a:ext cx="119" cy="442"/>
            </a:xfrm>
            <a:custGeom>
              <a:avLst/>
              <a:gdLst/>
              <a:ahLst/>
              <a:cxnLst>
                <a:cxn ang="0">
                  <a:pos x="0" y="4704"/>
                </a:cxn>
                <a:cxn ang="0">
                  <a:pos x="1440" y="5232"/>
                </a:cxn>
                <a:cxn ang="0">
                  <a:pos x="1536" y="0"/>
                </a:cxn>
              </a:cxnLst>
              <a:rect l="0" t="0" r="r" b="b"/>
              <a:pathLst>
                <a:path w="1536" h="5232">
                  <a:moveTo>
                    <a:pt x="0" y="4704"/>
                  </a:moveTo>
                  <a:lnTo>
                    <a:pt x="1440" y="5232"/>
                  </a:lnTo>
                  <a:lnTo>
                    <a:pt x="1536" y="0"/>
                  </a:lnTo>
                </a:path>
              </a:pathLst>
            </a:custGeom>
            <a:solidFill>
              <a:schemeClr val="bg1"/>
            </a:solidFill>
            <a:ln w="1905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6" name="Freeform 46"/>
            <p:cNvSpPr>
              <a:spLocks/>
            </p:cNvSpPr>
            <p:nvPr/>
          </p:nvSpPr>
          <p:spPr bwMode="auto">
            <a:xfrm>
              <a:off x="13280" y="8932"/>
              <a:ext cx="120" cy="446"/>
            </a:xfrm>
            <a:custGeom>
              <a:avLst/>
              <a:gdLst/>
              <a:ahLst/>
              <a:cxnLst>
                <a:cxn ang="0">
                  <a:pos x="96" y="5280"/>
                </a:cxn>
                <a:cxn ang="0">
                  <a:pos x="1536" y="4752"/>
                </a:cxn>
                <a:cxn ang="0">
                  <a:pos x="0" y="0"/>
                </a:cxn>
              </a:cxnLst>
              <a:rect l="0" t="0" r="r" b="b"/>
              <a:pathLst>
                <a:path w="1536" h="5280">
                  <a:moveTo>
                    <a:pt x="96" y="5280"/>
                  </a:moveTo>
                  <a:lnTo>
                    <a:pt x="1536" y="4752"/>
                  </a:lnTo>
                  <a:lnTo>
                    <a:pt x="0" y="0"/>
                  </a:lnTo>
                </a:path>
              </a:pathLst>
            </a:custGeom>
            <a:solidFill>
              <a:schemeClr val="bg1"/>
            </a:solidFill>
            <a:ln w="1905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7" name="Freeform 47"/>
            <p:cNvSpPr>
              <a:spLocks/>
            </p:cNvSpPr>
            <p:nvPr/>
          </p:nvSpPr>
          <p:spPr bwMode="auto">
            <a:xfrm>
              <a:off x="13280" y="8932"/>
              <a:ext cx="299" cy="446"/>
            </a:xfrm>
            <a:custGeom>
              <a:avLst/>
              <a:gdLst/>
              <a:ahLst/>
              <a:cxnLst>
                <a:cxn ang="0">
                  <a:pos x="1680" y="4752"/>
                </a:cxn>
                <a:cxn ang="0">
                  <a:pos x="3792" y="5280"/>
                </a:cxn>
                <a:cxn ang="0">
                  <a:pos x="0" y="0"/>
                </a:cxn>
              </a:cxnLst>
              <a:rect l="0" t="0" r="r" b="b"/>
              <a:pathLst>
                <a:path w="3792" h="5280">
                  <a:moveTo>
                    <a:pt x="1680" y="4752"/>
                  </a:moveTo>
                  <a:lnTo>
                    <a:pt x="3792" y="5280"/>
                  </a:lnTo>
                  <a:lnTo>
                    <a:pt x="0" y="0"/>
                  </a:lnTo>
                </a:path>
              </a:pathLst>
            </a:custGeom>
            <a:solidFill>
              <a:schemeClr val="bg1"/>
            </a:solidFill>
            <a:ln w="12700" cmpd="sng">
              <a:solidFill>
                <a:schemeClr val="accent2"/>
              </a:solidFill>
              <a:round/>
              <a:headEnd/>
              <a:tailEnd/>
            </a:ln>
          </p:spPr>
          <p:txBody>
            <a:bodyPr wrap="none" anchor="ctr"/>
            <a:lstStyle/>
            <a:p>
              <a:pPr>
                <a:defRPr/>
              </a:pPr>
              <a:endParaRPr lang="zh-CN" altLang="en-US">
                <a:ea typeface="宋体" pitchFamily="2" charset="-122"/>
              </a:endParaRPr>
            </a:p>
          </p:txBody>
        </p:sp>
        <p:sp>
          <p:nvSpPr>
            <p:cNvPr id="28" name="WordArt 48" descr="白色大理石"/>
            <p:cNvSpPr>
              <a:spLocks noChangeArrowheads="1" noChangeShapeType="1" noTextEdit="1"/>
            </p:cNvSpPr>
            <p:nvPr/>
          </p:nvSpPr>
          <p:spPr bwMode="auto">
            <a:xfrm>
              <a:off x="12973" y="9552"/>
              <a:ext cx="570" cy="19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altLang="zh-CN" b="1" kern="10" spc="270" dirty="0">
                  <a:ln w="9525">
                    <a:round/>
                    <a:headEnd/>
                    <a:tailEnd/>
                  </a:ln>
                  <a:blipFill dpi="0" rotWithShape="0">
                    <a:blip r:embed="rId3"/>
                    <a:srcRect/>
                    <a:tile tx="0" ty="0" sx="100000" sy="100000" flip="none" algn="tl"/>
                  </a:blipFill>
                  <a:latin typeface="Times New Roman"/>
                  <a:cs typeface="Times New Roman"/>
                </a:rPr>
                <a:t>SITP</a:t>
              </a:r>
              <a:endParaRPr lang="zh-CN" altLang="en-US" b="1" kern="10" spc="270" dirty="0">
                <a:ln w="9525">
                  <a:round/>
                  <a:headEnd/>
                  <a:tailEnd/>
                </a:ln>
                <a:blipFill dpi="0" rotWithShape="0">
                  <a:blip r:embed="rId3"/>
                  <a:srcRect/>
                  <a:tile tx="0" ty="0" sx="100000" sy="100000" flip="none" algn="tl"/>
                </a:blipFill>
                <a:latin typeface="Times New Roman"/>
                <a:cs typeface="Times New Roman"/>
              </a:endParaRPr>
            </a:p>
          </p:txBody>
        </p:sp>
      </p:grpSp>
    </p:spTree>
    <p:extLst>
      <p:ext uri="{BB962C8B-B14F-4D97-AF65-F5344CB8AC3E}">
        <p14:creationId xmlns:p14="http://schemas.microsoft.com/office/powerpoint/2010/main" val="179222883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7.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5.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914400"/>
            <a:ext cx="10972800" cy="5257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9759142" y="6400800"/>
            <a:ext cx="1823258" cy="2327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Times New Roman" panose="02020603050405020304" pitchFamily="18" charset="0"/>
                <a:cs typeface="Times New Roman" panose="02020603050405020304" pitchFamily="18" charset="0"/>
              </a:defRPr>
            </a:lvl1pPr>
          </a:lstStyle>
          <a:p>
            <a:pPr>
              <a:defRPr/>
            </a:pPr>
            <a:fld id="{47E33C82-C2A6-478E-8FB2-E20C8DB41475}" type="slidenum">
              <a:rPr lang="en-US" smtClean="0"/>
              <a:pPr>
                <a:defRPr/>
              </a:pPr>
              <a:t>‹#›</a:t>
            </a:fld>
            <a:endParaRPr lang="en-US" dirty="0"/>
          </a:p>
        </p:txBody>
      </p:sp>
      <p:sp>
        <p:nvSpPr>
          <p:cNvPr id="1031" name="Rectangle 7"/>
          <p:cNvSpPr>
            <a:spLocks noChangeArrowheads="1"/>
          </p:cNvSpPr>
          <p:nvPr/>
        </p:nvSpPr>
        <p:spPr bwMode="auto">
          <a:xfrm>
            <a:off x="609600" y="1147156"/>
            <a:ext cx="10972800" cy="5177444"/>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Char char="v"/>
              <a:defRPr/>
            </a:pPr>
            <a:endParaRPr lang="en-GB" sz="3200"/>
          </a:p>
        </p:txBody>
      </p:sp>
      <p:sp>
        <p:nvSpPr>
          <p:cNvPr id="1032" name="Rectangle 8"/>
          <p:cNvSpPr>
            <a:spLocks noChangeArrowheads="1"/>
          </p:cNvSpPr>
          <p:nvPr/>
        </p:nvSpPr>
        <p:spPr bwMode="auto">
          <a:xfrm>
            <a:off x="3347049" y="6408718"/>
            <a:ext cx="5497902" cy="232756"/>
          </a:xfrm>
          <a:prstGeom prst="rect">
            <a:avLst/>
          </a:prstGeom>
          <a:noFill/>
          <a:ln w="9525">
            <a:noFill/>
            <a:miter lim="800000"/>
            <a:headEnd/>
            <a:tailEnd/>
          </a:ln>
          <a:effectLst/>
        </p:spPr>
        <p:txBody>
          <a:bodyPr/>
          <a:lstStyle/>
          <a:p>
            <a:pPr algn="ctr">
              <a:defRPr/>
            </a:pPr>
            <a:r>
              <a:rPr lang="en-US" sz="1000" b="0" dirty="0"/>
              <a:t>11 – 15 March 2024</a:t>
            </a:r>
            <a:r>
              <a:rPr lang="it-IT" sz="1000" b="0" dirty="0"/>
              <a:t>, GSICS Annual Meeting (Hybrid), Darmstadt, Germany</a:t>
            </a:r>
            <a:endParaRPr lang="en-US" sz="1000" b="0" dirty="0"/>
          </a:p>
        </p:txBody>
      </p:sp>
      <p:sp>
        <p:nvSpPr>
          <p:cNvPr id="1035" name="Line 11"/>
          <p:cNvSpPr>
            <a:spLocks noChangeShapeType="1"/>
          </p:cNvSpPr>
          <p:nvPr/>
        </p:nvSpPr>
        <p:spPr bwMode="auto">
          <a:xfrm flipV="1">
            <a:off x="609600" y="6324600"/>
            <a:ext cx="10972800" cy="0"/>
          </a:xfrm>
          <a:prstGeom prst="line">
            <a:avLst/>
          </a:prstGeom>
          <a:noFill/>
          <a:ln w="38100">
            <a:solidFill>
              <a:srgbClr val="0000FF"/>
            </a:solidFill>
            <a:round/>
            <a:headEnd/>
            <a:tailEnd/>
          </a:ln>
          <a:effectLst/>
        </p:spPr>
        <p:txBody>
          <a:bodyPr/>
          <a:lstStyle/>
          <a:p>
            <a:pPr>
              <a:defRPr/>
            </a:pPr>
            <a:endParaRPr lang="en-GB"/>
          </a:p>
        </p:txBody>
      </p:sp>
      <p:sp>
        <p:nvSpPr>
          <p:cNvPr id="1037" name="Rectangle 13"/>
          <p:cNvSpPr>
            <a:spLocks noChangeArrowheads="1"/>
          </p:cNvSpPr>
          <p:nvPr/>
        </p:nvSpPr>
        <p:spPr bwMode="auto">
          <a:xfrm>
            <a:off x="8737600" y="6477001"/>
            <a:ext cx="2844800" cy="244475"/>
          </a:xfrm>
          <a:prstGeom prst="rect">
            <a:avLst/>
          </a:prstGeom>
          <a:noFill/>
          <a:ln w="9525">
            <a:noFill/>
            <a:miter lim="800000"/>
            <a:headEnd/>
            <a:tailEnd/>
          </a:ln>
          <a:effectLst/>
        </p:spPr>
        <p:txBody>
          <a:bodyPr/>
          <a:lstStyle/>
          <a:p>
            <a:pPr algn="r">
              <a:defRPr/>
            </a:pPr>
            <a:endParaRPr lang="en-GB" sz="1400"/>
          </a:p>
        </p:txBody>
      </p:sp>
      <p:sp>
        <p:nvSpPr>
          <p:cNvPr id="10" name="Rectangle 8"/>
          <p:cNvSpPr>
            <a:spLocks noChangeArrowheads="1"/>
          </p:cNvSpPr>
          <p:nvPr userDrawn="1"/>
        </p:nvSpPr>
        <p:spPr bwMode="auto">
          <a:xfrm>
            <a:off x="609600" y="6400801"/>
            <a:ext cx="2748951" cy="232756"/>
          </a:xfrm>
          <a:prstGeom prst="rect">
            <a:avLst/>
          </a:prstGeom>
          <a:noFill/>
          <a:ln w="9525">
            <a:noFill/>
            <a:miter lim="800000"/>
            <a:headEnd/>
            <a:tailEnd/>
          </a:ln>
          <a:effectLst/>
        </p:spPr>
        <p:txBody>
          <a:bodyPr/>
          <a:lstStyle/>
          <a:p>
            <a:pPr>
              <a:defRPr/>
            </a:pPr>
            <a:r>
              <a:rPr lang="en-US" sz="1000" b="1" dirty="0">
                <a:latin typeface="Times New Roman" panose="02020603050405020304" pitchFamily="18" charset="0"/>
                <a:cs typeface="Times New Roman" panose="02020603050405020304" pitchFamily="18" charset="0"/>
              </a:rPr>
              <a:t>GSICS Agency Report </a:t>
            </a:r>
          </a:p>
        </p:txBody>
      </p:sp>
      <p:pic>
        <p:nvPicPr>
          <p:cNvPr id="11" name="Picture 4" descr="http://gsics.atmos.umd.edu/pub/Development/Logos/GSICS180px.png">
            <a:extLst>
              <a:ext uri="{FF2B5EF4-FFF2-40B4-BE49-F238E27FC236}">
                <a16:creationId xmlns:a16="http://schemas.microsoft.com/office/drawing/2014/main" id="{016C2398-F037-4637-B010-5FD37A6C617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8233" y="102700"/>
            <a:ext cx="17145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a:extLst>
              <a:ext uri="{FF2B5EF4-FFF2-40B4-BE49-F238E27FC236}">
                <a16:creationId xmlns:a16="http://schemas.microsoft.com/office/drawing/2014/main" id="{773F1C3C-09EB-DFBE-24E4-46F4CA3C6374}"/>
              </a:ext>
            </a:extLst>
          </p:cNvPr>
          <p:cNvPicPr>
            <a:picLocks noChangeAspect="1"/>
          </p:cNvPicPr>
          <p:nvPr userDrawn="1"/>
        </p:nvPicPr>
        <p:blipFill rotWithShape="1">
          <a:blip r:embed="rId10"/>
          <a:srcRect r="72568"/>
          <a:stretch/>
        </p:blipFill>
        <p:spPr>
          <a:xfrm>
            <a:off x="10469768" y="-12384"/>
            <a:ext cx="764289" cy="804742"/>
          </a:xfrm>
          <a:prstGeom prst="rect">
            <a:avLst/>
          </a:prstGeom>
        </p:spPr>
      </p:pic>
      <p:pic>
        <p:nvPicPr>
          <p:cNvPr id="5" name="图片 4" descr="卡通画&#10;&#10;中度可信度描述已自动生成">
            <a:extLst>
              <a:ext uri="{FF2B5EF4-FFF2-40B4-BE49-F238E27FC236}">
                <a16:creationId xmlns:a16="http://schemas.microsoft.com/office/drawing/2014/main" id="{9F6D4FFB-904F-79C9-38A8-4B434E321291}"/>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r="64342" b="-7073"/>
          <a:stretch/>
        </p:blipFill>
        <p:spPr>
          <a:xfrm>
            <a:off x="11344529" y="75613"/>
            <a:ext cx="764289" cy="533791"/>
          </a:xfrm>
          <a:prstGeom prst="rect">
            <a:avLst/>
          </a:prstGeom>
        </p:spPr>
      </p:pic>
      <p:pic>
        <p:nvPicPr>
          <p:cNvPr id="7" name="图片 6" descr="卡通画&#10;&#10;中度可信度描述已自动生成">
            <a:extLst>
              <a:ext uri="{FF2B5EF4-FFF2-40B4-BE49-F238E27FC236}">
                <a16:creationId xmlns:a16="http://schemas.microsoft.com/office/drawing/2014/main" id="{5E3EAA7C-6939-3679-B9A6-3366E653BB90}"/>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37395" t="-1732" b="-1"/>
          <a:stretch/>
        </p:blipFill>
        <p:spPr>
          <a:xfrm>
            <a:off x="11337272" y="573789"/>
            <a:ext cx="690864" cy="2522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911424" y="188640"/>
            <a:ext cx="9721080" cy="804851"/>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911424" y="1124744"/>
            <a:ext cx="10624457" cy="542232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 三级</a:t>
            </a:r>
          </a:p>
          <a:p>
            <a:pPr lvl="3"/>
            <a:r>
              <a:rPr lang="zh-CN" altLang="en-US" dirty="0"/>
              <a:t>第四级</a:t>
            </a:r>
          </a:p>
          <a:p>
            <a:pPr lvl="4"/>
            <a:r>
              <a:rPr lang="zh-CN" altLang="en-US" dirty="0"/>
              <a:t>第五级</a:t>
            </a:r>
          </a:p>
        </p:txBody>
      </p:sp>
      <p:pic>
        <p:nvPicPr>
          <p:cNvPr id="14" name="Picture 41" descr="ac"/>
          <p:cNvPicPr>
            <a:picLocks noChangeAspect="1" noChangeArrowheads="1"/>
          </p:cNvPicPr>
          <p:nvPr/>
        </p:nvPicPr>
        <p:blipFill>
          <a:blip r:embed="rId11" cstate="print"/>
          <a:srcRect/>
          <a:stretch>
            <a:fillRect/>
          </a:stretch>
        </p:blipFill>
        <p:spPr bwMode="auto">
          <a:xfrm>
            <a:off x="119336" y="44624"/>
            <a:ext cx="685800" cy="685800"/>
          </a:xfrm>
          <a:prstGeom prst="rect">
            <a:avLst/>
          </a:prstGeom>
          <a:noFill/>
          <a:ln w="9525">
            <a:noFill/>
            <a:miter lim="800000"/>
            <a:headEnd/>
            <a:tailEnd/>
          </a:ln>
        </p:spPr>
      </p:pic>
      <p:grpSp>
        <p:nvGrpSpPr>
          <p:cNvPr id="5" name="组合 4"/>
          <p:cNvGrpSpPr/>
          <p:nvPr userDrawn="1"/>
        </p:nvGrpSpPr>
        <p:grpSpPr>
          <a:xfrm>
            <a:off x="10905006" y="0"/>
            <a:ext cx="1307449" cy="777404"/>
            <a:chOff x="10920536" y="-12700"/>
            <a:chExt cx="1307449" cy="777404"/>
          </a:xfrm>
        </p:grpSpPr>
        <p:grpSp>
          <p:nvGrpSpPr>
            <p:cNvPr id="7" name="Group 42"/>
            <p:cNvGrpSpPr>
              <a:grpSpLocks/>
            </p:cNvGrpSpPr>
            <p:nvPr/>
          </p:nvGrpSpPr>
          <p:grpSpPr bwMode="auto">
            <a:xfrm>
              <a:off x="10920536" y="116632"/>
              <a:ext cx="629505" cy="648072"/>
              <a:chOff x="12925" y="8928"/>
              <a:chExt cx="713" cy="816"/>
            </a:xfrm>
          </p:grpSpPr>
          <p:sp>
            <p:nvSpPr>
              <p:cNvPr id="8" name="Oval 43"/>
              <p:cNvSpPr>
                <a:spLocks noChangeArrowheads="1"/>
              </p:cNvSpPr>
              <p:nvPr/>
            </p:nvSpPr>
            <p:spPr bwMode="auto">
              <a:xfrm>
                <a:off x="12925" y="8928"/>
                <a:ext cx="713" cy="576"/>
              </a:xfrm>
              <a:prstGeom prst="ellipse">
                <a:avLst/>
              </a:prstGeom>
              <a:solidFill>
                <a:srgbClr val="0066FF"/>
              </a:solidFill>
              <a:ln w="19050">
                <a:solidFill>
                  <a:schemeClr val="tx1"/>
                </a:solidFill>
                <a:round/>
                <a:headEnd/>
                <a:tailEnd/>
              </a:ln>
            </p:spPr>
            <p:txBody>
              <a:bodyPr wrap="none" anchor="ctr"/>
              <a:lstStyle/>
              <a:p>
                <a:pPr>
                  <a:defRPr/>
                </a:pPr>
                <a:endParaRPr lang="zh-CN" altLang="en-US">
                  <a:ea typeface="宋体" pitchFamily="2" charset="-122"/>
                </a:endParaRPr>
              </a:p>
            </p:txBody>
          </p:sp>
          <p:sp>
            <p:nvSpPr>
              <p:cNvPr id="9" name="Freeform 44"/>
              <p:cNvSpPr>
                <a:spLocks/>
              </p:cNvSpPr>
              <p:nvPr/>
            </p:nvSpPr>
            <p:spPr bwMode="auto">
              <a:xfrm>
                <a:off x="12986" y="8932"/>
                <a:ext cx="294" cy="446"/>
              </a:xfrm>
              <a:custGeom>
                <a:avLst/>
                <a:gdLst/>
                <a:ahLst/>
                <a:cxnLst>
                  <a:cxn ang="0">
                    <a:pos x="3744" y="0"/>
                  </a:cxn>
                  <a:cxn ang="0">
                    <a:pos x="0" y="5280"/>
                  </a:cxn>
                  <a:cxn ang="0">
                    <a:pos x="2064" y="4752"/>
                  </a:cxn>
                  <a:cxn ang="0">
                    <a:pos x="3744" y="0"/>
                  </a:cxn>
                </a:cxnLst>
                <a:rect l="0" t="0" r="r" b="b"/>
                <a:pathLst>
                  <a:path w="3744" h="5280">
                    <a:moveTo>
                      <a:pt x="3744" y="0"/>
                    </a:moveTo>
                    <a:lnTo>
                      <a:pt x="0" y="5280"/>
                    </a:lnTo>
                    <a:lnTo>
                      <a:pt x="2064" y="4752"/>
                    </a:lnTo>
                    <a:lnTo>
                      <a:pt x="3744" y="0"/>
                    </a:lnTo>
                    <a:close/>
                  </a:path>
                </a:pathLst>
              </a:custGeom>
              <a:solidFill>
                <a:schemeClr val="bg1"/>
              </a:solidFill>
              <a:ln w="12700" cmpd="sng">
                <a:solidFill>
                  <a:schemeClr val="accent2"/>
                </a:solidFill>
                <a:round/>
                <a:headEnd/>
                <a:tailEnd/>
              </a:ln>
            </p:spPr>
            <p:txBody>
              <a:bodyPr wrap="none" anchor="ctr"/>
              <a:lstStyle/>
              <a:p>
                <a:pPr>
                  <a:defRPr/>
                </a:pPr>
                <a:endParaRPr lang="zh-CN" altLang="en-US">
                  <a:ea typeface="宋体" pitchFamily="2" charset="-122"/>
                </a:endParaRPr>
              </a:p>
            </p:txBody>
          </p:sp>
          <p:sp>
            <p:nvSpPr>
              <p:cNvPr id="10" name="Freeform 45"/>
              <p:cNvSpPr>
                <a:spLocks/>
              </p:cNvSpPr>
              <p:nvPr/>
            </p:nvSpPr>
            <p:spPr bwMode="auto">
              <a:xfrm>
                <a:off x="13159" y="8936"/>
                <a:ext cx="119" cy="442"/>
              </a:xfrm>
              <a:custGeom>
                <a:avLst/>
                <a:gdLst/>
                <a:ahLst/>
                <a:cxnLst>
                  <a:cxn ang="0">
                    <a:pos x="0" y="4704"/>
                  </a:cxn>
                  <a:cxn ang="0">
                    <a:pos x="1440" y="5232"/>
                  </a:cxn>
                  <a:cxn ang="0">
                    <a:pos x="1536" y="0"/>
                  </a:cxn>
                </a:cxnLst>
                <a:rect l="0" t="0" r="r" b="b"/>
                <a:pathLst>
                  <a:path w="1536" h="5232">
                    <a:moveTo>
                      <a:pt x="0" y="4704"/>
                    </a:moveTo>
                    <a:lnTo>
                      <a:pt x="1440" y="5232"/>
                    </a:lnTo>
                    <a:lnTo>
                      <a:pt x="1536" y="0"/>
                    </a:lnTo>
                  </a:path>
                </a:pathLst>
              </a:custGeom>
              <a:solidFill>
                <a:schemeClr val="bg1"/>
              </a:solidFill>
              <a:ln w="19050" cmpd="sng">
                <a:solidFill>
                  <a:schemeClr val="accent2"/>
                </a:solidFill>
                <a:round/>
                <a:headEnd/>
                <a:tailEnd/>
              </a:ln>
            </p:spPr>
            <p:txBody>
              <a:bodyPr wrap="none" anchor="ctr"/>
              <a:lstStyle/>
              <a:p>
                <a:pPr>
                  <a:defRPr/>
                </a:pPr>
                <a:endParaRPr lang="zh-CN" altLang="en-US">
                  <a:ea typeface="宋体" pitchFamily="2" charset="-122"/>
                </a:endParaRPr>
              </a:p>
            </p:txBody>
          </p:sp>
          <p:sp>
            <p:nvSpPr>
              <p:cNvPr id="11" name="Freeform 46"/>
              <p:cNvSpPr>
                <a:spLocks/>
              </p:cNvSpPr>
              <p:nvPr/>
            </p:nvSpPr>
            <p:spPr bwMode="auto">
              <a:xfrm>
                <a:off x="13280" y="8932"/>
                <a:ext cx="120" cy="446"/>
              </a:xfrm>
              <a:custGeom>
                <a:avLst/>
                <a:gdLst/>
                <a:ahLst/>
                <a:cxnLst>
                  <a:cxn ang="0">
                    <a:pos x="96" y="5280"/>
                  </a:cxn>
                  <a:cxn ang="0">
                    <a:pos x="1536" y="4752"/>
                  </a:cxn>
                  <a:cxn ang="0">
                    <a:pos x="0" y="0"/>
                  </a:cxn>
                </a:cxnLst>
                <a:rect l="0" t="0" r="r" b="b"/>
                <a:pathLst>
                  <a:path w="1536" h="5280">
                    <a:moveTo>
                      <a:pt x="96" y="5280"/>
                    </a:moveTo>
                    <a:lnTo>
                      <a:pt x="1536" y="4752"/>
                    </a:lnTo>
                    <a:lnTo>
                      <a:pt x="0" y="0"/>
                    </a:lnTo>
                  </a:path>
                </a:pathLst>
              </a:custGeom>
              <a:solidFill>
                <a:schemeClr val="bg1"/>
              </a:solidFill>
              <a:ln w="19050" cmpd="sng">
                <a:solidFill>
                  <a:schemeClr val="accent2"/>
                </a:solidFill>
                <a:round/>
                <a:headEnd/>
                <a:tailEnd/>
              </a:ln>
            </p:spPr>
            <p:txBody>
              <a:bodyPr wrap="none" anchor="ctr"/>
              <a:lstStyle/>
              <a:p>
                <a:pPr>
                  <a:defRPr/>
                </a:pPr>
                <a:endParaRPr lang="zh-CN" altLang="en-US">
                  <a:ea typeface="宋体" pitchFamily="2" charset="-122"/>
                </a:endParaRPr>
              </a:p>
            </p:txBody>
          </p:sp>
          <p:sp>
            <p:nvSpPr>
              <p:cNvPr id="12" name="Freeform 47"/>
              <p:cNvSpPr>
                <a:spLocks/>
              </p:cNvSpPr>
              <p:nvPr/>
            </p:nvSpPr>
            <p:spPr bwMode="auto">
              <a:xfrm>
                <a:off x="13280" y="8932"/>
                <a:ext cx="299" cy="446"/>
              </a:xfrm>
              <a:custGeom>
                <a:avLst/>
                <a:gdLst/>
                <a:ahLst/>
                <a:cxnLst>
                  <a:cxn ang="0">
                    <a:pos x="1680" y="4752"/>
                  </a:cxn>
                  <a:cxn ang="0">
                    <a:pos x="3792" y="5280"/>
                  </a:cxn>
                  <a:cxn ang="0">
                    <a:pos x="0" y="0"/>
                  </a:cxn>
                </a:cxnLst>
                <a:rect l="0" t="0" r="r" b="b"/>
                <a:pathLst>
                  <a:path w="3792" h="5280">
                    <a:moveTo>
                      <a:pt x="1680" y="4752"/>
                    </a:moveTo>
                    <a:lnTo>
                      <a:pt x="3792" y="5280"/>
                    </a:lnTo>
                    <a:lnTo>
                      <a:pt x="0" y="0"/>
                    </a:lnTo>
                  </a:path>
                </a:pathLst>
              </a:custGeom>
              <a:solidFill>
                <a:schemeClr val="bg1"/>
              </a:solidFill>
              <a:ln w="12700" cmpd="sng">
                <a:solidFill>
                  <a:schemeClr val="accent2"/>
                </a:solidFill>
                <a:round/>
                <a:headEnd/>
                <a:tailEnd/>
              </a:ln>
            </p:spPr>
            <p:txBody>
              <a:bodyPr wrap="none" anchor="ctr"/>
              <a:lstStyle/>
              <a:p>
                <a:pPr>
                  <a:defRPr/>
                </a:pPr>
                <a:endParaRPr lang="zh-CN" altLang="en-US">
                  <a:ea typeface="宋体" pitchFamily="2" charset="-122"/>
                </a:endParaRPr>
              </a:p>
            </p:txBody>
          </p:sp>
          <p:sp>
            <p:nvSpPr>
              <p:cNvPr id="13" name="WordArt 48" descr="白色大理石"/>
              <p:cNvSpPr>
                <a:spLocks noChangeArrowheads="1" noChangeShapeType="1" noTextEdit="1"/>
              </p:cNvSpPr>
              <p:nvPr/>
            </p:nvSpPr>
            <p:spPr bwMode="auto">
              <a:xfrm>
                <a:off x="12973" y="9552"/>
                <a:ext cx="570" cy="19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altLang="zh-CN" b="1" kern="10" spc="270" dirty="0">
                    <a:ln w="9525">
                      <a:round/>
                      <a:headEnd/>
                      <a:tailEnd/>
                    </a:ln>
                    <a:blipFill dpi="0" rotWithShape="0">
                      <a:blip r:embed="rId12"/>
                      <a:srcRect/>
                      <a:tile tx="0" ty="0" sx="100000" sy="100000" flip="none" algn="tl"/>
                    </a:blipFill>
                    <a:latin typeface="Times New Roman"/>
                    <a:cs typeface="Times New Roman"/>
                  </a:rPr>
                  <a:t>SITP</a:t>
                </a:r>
                <a:endParaRPr lang="zh-CN" altLang="en-US" b="1" kern="10" spc="270" dirty="0">
                  <a:ln w="9525">
                    <a:round/>
                    <a:headEnd/>
                    <a:tailEnd/>
                  </a:ln>
                  <a:blipFill dpi="0" rotWithShape="0">
                    <a:blip r:embed="rId12"/>
                    <a:srcRect/>
                    <a:tile tx="0" ty="0" sx="100000" sy="100000" flip="none" algn="tl"/>
                  </a:blipFill>
                  <a:latin typeface="Times New Roman"/>
                  <a:cs typeface="Times New Roman"/>
                </a:endParaRPr>
              </a:p>
            </p:txBody>
          </p:sp>
        </p:grpSp>
        <p:grpSp>
          <p:nvGrpSpPr>
            <p:cNvPr id="15" name="组合 3"/>
            <p:cNvGrpSpPr>
              <a:grpSpLocks noChangeAspect="1"/>
            </p:cNvGrpSpPr>
            <p:nvPr userDrawn="1"/>
          </p:nvGrpSpPr>
          <p:grpSpPr bwMode="auto">
            <a:xfrm>
              <a:off x="11281834" y="-12700"/>
              <a:ext cx="946151" cy="600075"/>
              <a:chOff x="2635624" y="1882588"/>
              <a:chExt cx="2084294" cy="1788459"/>
            </a:xfrm>
          </p:grpSpPr>
          <p:sp>
            <p:nvSpPr>
              <p:cNvPr id="16" name="任意多边形 15"/>
              <p:cNvSpPr/>
              <p:nvPr userDrawn="1"/>
            </p:nvSpPr>
            <p:spPr>
              <a:xfrm>
                <a:off x="3375212" y="2286000"/>
                <a:ext cx="1035423" cy="874059"/>
              </a:xfrm>
              <a:custGeom>
                <a:avLst/>
                <a:gdLst>
                  <a:gd name="connsiteX0" fmla="*/ 0 w 1035423"/>
                  <a:gd name="connsiteY0" fmla="*/ 0 h 874059"/>
                  <a:gd name="connsiteX1" fmla="*/ 94129 w 1035423"/>
                  <a:gd name="connsiteY1" fmla="*/ 242047 h 874059"/>
                  <a:gd name="connsiteX2" fmla="*/ 134470 w 1035423"/>
                  <a:gd name="connsiteY2" fmla="*/ 537882 h 874059"/>
                  <a:gd name="connsiteX3" fmla="*/ 147917 w 1035423"/>
                  <a:gd name="connsiteY3" fmla="*/ 726141 h 874059"/>
                  <a:gd name="connsiteX4" fmla="*/ 134470 w 1035423"/>
                  <a:gd name="connsiteY4" fmla="*/ 847165 h 874059"/>
                  <a:gd name="connsiteX5" fmla="*/ 363070 w 1035423"/>
                  <a:gd name="connsiteY5" fmla="*/ 793376 h 874059"/>
                  <a:gd name="connsiteX6" fmla="*/ 658906 w 1035423"/>
                  <a:gd name="connsiteY6" fmla="*/ 779929 h 874059"/>
                  <a:gd name="connsiteX7" fmla="*/ 874059 w 1035423"/>
                  <a:gd name="connsiteY7" fmla="*/ 793376 h 874059"/>
                  <a:gd name="connsiteX8" fmla="*/ 1035423 w 1035423"/>
                  <a:gd name="connsiteY8" fmla="*/ 874059 h 874059"/>
                  <a:gd name="connsiteX9" fmla="*/ 40341 w 1035423"/>
                  <a:gd name="connsiteY9" fmla="*/ 40341 h 874059"/>
                  <a:gd name="connsiteX10" fmla="*/ 40341 w 1035423"/>
                  <a:gd name="connsiteY10" fmla="*/ 40341 h 874059"/>
                  <a:gd name="connsiteX11" fmla="*/ 0 w 1035423"/>
                  <a:gd name="connsiteY11" fmla="*/ 0 h 87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5423" h="874059">
                    <a:moveTo>
                      <a:pt x="0" y="0"/>
                    </a:moveTo>
                    <a:lnTo>
                      <a:pt x="94129" y="242047"/>
                    </a:lnTo>
                    <a:lnTo>
                      <a:pt x="134470" y="537882"/>
                    </a:lnTo>
                    <a:lnTo>
                      <a:pt x="147917" y="726141"/>
                    </a:lnTo>
                    <a:lnTo>
                      <a:pt x="134470" y="847165"/>
                    </a:lnTo>
                    <a:lnTo>
                      <a:pt x="363070" y="793376"/>
                    </a:lnTo>
                    <a:lnTo>
                      <a:pt x="658906" y="779929"/>
                    </a:lnTo>
                    <a:lnTo>
                      <a:pt x="874059" y="793376"/>
                    </a:lnTo>
                    <a:lnTo>
                      <a:pt x="1035423" y="874059"/>
                    </a:lnTo>
                    <a:lnTo>
                      <a:pt x="40341" y="40341"/>
                    </a:lnTo>
                    <a:lnTo>
                      <a:pt x="40341" y="40341"/>
                    </a:lnTo>
                    <a:lnTo>
                      <a:pt x="0" y="0"/>
                    </a:lnTo>
                    <a:close/>
                  </a:path>
                </a:pathLst>
              </a:custGeom>
              <a:gradFill>
                <a:gsLst>
                  <a:gs pos="18000">
                    <a:schemeClr val="accent2">
                      <a:lumMod val="60000"/>
                      <a:lumOff val="40000"/>
                    </a:schemeClr>
                  </a:gs>
                  <a:gs pos="66000">
                    <a:schemeClr val="accent1">
                      <a:tint val="44500"/>
                      <a:satMod val="160000"/>
                    </a:schemeClr>
                  </a:gs>
                  <a:gs pos="100000">
                    <a:schemeClr val="accent1">
                      <a:tint val="23500"/>
                      <a:satMod val="1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任意多边形 16"/>
              <p:cNvSpPr/>
              <p:nvPr userDrawn="1"/>
            </p:nvSpPr>
            <p:spPr>
              <a:xfrm>
                <a:off x="2635624" y="1882588"/>
                <a:ext cx="2084294" cy="1788459"/>
              </a:xfrm>
              <a:custGeom>
                <a:avLst/>
                <a:gdLst>
                  <a:gd name="connsiteX0" fmla="*/ 1788458 w 2084294"/>
                  <a:gd name="connsiteY0" fmla="*/ 1290918 h 1788459"/>
                  <a:gd name="connsiteX1" fmla="*/ 1909482 w 2084294"/>
                  <a:gd name="connsiteY1" fmla="*/ 1385047 h 1788459"/>
                  <a:gd name="connsiteX2" fmla="*/ 1990164 w 2084294"/>
                  <a:gd name="connsiteY2" fmla="*/ 1506071 h 1788459"/>
                  <a:gd name="connsiteX3" fmla="*/ 2043952 w 2084294"/>
                  <a:gd name="connsiteY3" fmla="*/ 1721224 h 1788459"/>
                  <a:gd name="connsiteX4" fmla="*/ 2057400 w 2084294"/>
                  <a:gd name="connsiteY4" fmla="*/ 1788459 h 1788459"/>
                  <a:gd name="connsiteX5" fmla="*/ 2057400 w 2084294"/>
                  <a:gd name="connsiteY5" fmla="*/ 1277471 h 1788459"/>
                  <a:gd name="connsiteX6" fmla="*/ 2084294 w 2084294"/>
                  <a:gd name="connsiteY6" fmla="*/ 0 h 1788459"/>
                  <a:gd name="connsiteX7" fmla="*/ 0 w 2084294"/>
                  <a:gd name="connsiteY7" fmla="*/ 0 h 1788459"/>
                  <a:gd name="connsiteX8" fmla="*/ 336176 w 2084294"/>
                  <a:gd name="connsiteY8" fmla="*/ 94130 h 1788459"/>
                  <a:gd name="connsiteX9" fmla="*/ 484094 w 2084294"/>
                  <a:gd name="connsiteY9" fmla="*/ 174812 h 1788459"/>
                  <a:gd name="connsiteX10" fmla="*/ 618564 w 2084294"/>
                  <a:gd name="connsiteY10" fmla="*/ 268941 h 1788459"/>
                  <a:gd name="connsiteX11" fmla="*/ 739588 w 2084294"/>
                  <a:gd name="connsiteY11" fmla="*/ 430306 h 1788459"/>
                  <a:gd name="connsiteX12" fmla="*/ 1788458 w 2084294"/>
                  <a:gd name="connsiteY12" fmla="*/ 1290918 h 178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294" h="1788459">
                    <a:moveTo>
                      <a:pt x="1788458" y="1290918"/>
                    </a:moveTo>
                    <a:lnTo>
                      <a:pt x="1909482" y="1385047"/>
                    </a:lnTo>
                    <a:lnTo>
                      <a:pt x="1990164" y="1506071"/>
                    </a:lnTo>
                    <a:lnTo>
                      <a:pt x="2043952" y="1721224"/>
                    </a:lnTo>
                    <a:lnTo>
                      <a:pt x="2057400" y="1788459"/>
                    </a:lnTo>
                    <a:lnTo>
                      <a:pt x="2057400" y="1277471"/>
                    </a:lnTo>
                    <a:lnTo>
                      <a:pt x="2084294" y="0"/>
                    </a:lnTo>
                    <a:lnTo>
                      <a:pt x="0" y="0"/>
                    </a:lnTo>
                    <a:lnTo>
                      <a:pt x="336176" y="94130"/>
                    </a:lnTo>
                    <a:lnTo>
                      <a:pt x="484094" y="174812"/>
                    </a:lnTo>
                    <a:lnTo>
                      <a:pt x="618564" y="268941"/>
                    </a:lnTo>
                    <a:lnTo>
                      <a:pt x="739588" y="430306"/>
                    </a:lnTo>
                    <a:lnTo>
                      <a:pt x="1788458" y="129091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 name="组合 3"/>
            <p:cNvGrpSpPr/>
            <p:nvPr userDrawn="1"/>
          </p:nvGrpSpPr>
          <p:grpSpPr>
            <a:xfrm>
              <a:off x="11617816" y="116632"/>
              <a:ext cx="549275" cy="648072"/>
              <a:chOff x="11617816" y="116632"/>
              <a:chExt cx="549275" cy="648072"/>
            </a:xfrm>
          </p:grpSpPr>
          <p:pic>
            <p:nvPicPr>
              <p:cNvPr id="19" name="图片 3"/>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617816" y="116632"/>
                <a:ext cx="549275" cy="42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WordArt 48" descr="白色大理石"/>
              <p:cNvSpPr>
                <a:spLocks noChangeArrowheads="1" noChangeShapeType="1" noTextEdit="1"/>
              </p:cNvSpPr>
              <p:nvPr userDrawn="1"/>
            </p:nvSpPr>
            <p:spPr bwMode="auto">
              <a:xfrm>
                <a:off x="11641421" y="603339"/>
                <a:ext cx="503251" cy="16136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altLang="zh-CN" b="1" kern="10" spc="270" dirty="0">
                    <a:ln w="9525">
                      <a:round/>
                      <a:headEnd/>
                      <a:tailEnd/>
                    </a:ln>
                    <a:blipFill dpi="0" rotWithShape="0">
                      <a:blip r:embed="rId12"/>
                      <a:srcRect/>
                      <a:tile tx="0" ty="0" sx="100000" sy="100000" flip="none" algn="tl"/>
                    </a:blipFill>
                    <a:latin typeface="Times New Roman"/>
                    <a:cs typeface="Times New Roman"/>
                  </a:rPr>
                  <a:t>SHAO</a:t>
                </a:r>
                <a:endParaRPr lang="zh-CN" altLang="en-US" b="1" kern="10" spc="270" dirty="0">
                  <a:ln w="9525">
                    <a:round/>
                    <a:headEnd/>
                    <a:tailEnd/>
                  </a:ln>
                  <a:blipFill dpi="0" rotWithShape="0">
                    <a:blip r:embed="rId12"/>
                    <a:srcRect/>
                    <a:tile tx="0" ty="0" sx="100000" sy="100000" flip="none" algn="tl"/>
                  </a:blipFill>
                  <a:latin typeface="Times New Roman"/>
                  <a:cs typeface="Times New Roman"/>
                </a:endParaRPr>
              </a:p>
            </p:txBody>
          </p:sp>
        </p:grpSp>
      </p:grpSp>
    </p:spTree>
    <p:extLst>
      <p:ext uri="{BB962C8B-B14F-4D97-AF65-F5344CB8AC3E}">
        <p14:creationId xmlns:p14="http://schemas.microsoft.com/office/powerpoint/2010/main" val="188752184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ransition spd="med">
    <p:fade/>
  </p:transition>
  <p:txStyles>
    <p:titleStyle>
      <a:lvl1pPr algn="l"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0"/>
        </a:spcBef>
        <a:buClr>
          <a:schemeClr val="accent1">
            <a:lumMod val="75000"/>
          </a:schemeClr>
        </a:buClr>
        <a:buSzPct val="70000"/>
        <a:buFont typeface="Wingdings" panose="05000000000000000000" pitchFamily="2" charset="2"/>
        <a:buChar char="p"/>
        <a:defRPr sz="3600" kern="1200">
          <a:solidFill>
            <a:schemeClr val="tx1"/>
          </a:solidFill>
          <a:latin typeface="+mn-lt"/>
          <a:ea typeface="+mn-ea"/>
          <a:cs typeface="+mn-cs"/>
        </a:defRPr>
      </a:lvl1pPr>
      <a:lvl2pPr marL="514350" indent="-171450" algn="l" defTabSz="685800" rtl="0" eaLnBrk="1" latinLnBrk="0" hangingPunct="1">
        <a:lnSpc>
          <a:spcPct val="110000"/>
        </a:lnSpc>
        <a:spcBef>
          <a:spcPts val="0"/>
        </a:spcBef>
        <a:buClr>
          <a:schemeClr val="accent2"/>
        </a:buClr>
        <a:buSzPct val="70000"/>
        <a:buFont typeface="Wingdings" panose="05000000000000000000" pitchFamily="2" charset="2"/>
        <a:buChar char="ü"/>
        <a:defRPr sz="3200" kern="1200">
          <a:solidFill>
            <a:schemeClr val="tx1"/>
          </a:solidFill>
          <a:latin typeface="+mn-lt"/>
          <a:ea typeface="+mn-ea"/>
          <a:cs typeface="+mn-cs"/>
        </a:defRPr>
      </a:lvl2pPr>
      <a:lvl3pPr marL="857250" indent="-171450" algn="l" defTabSz="685800" rtl="0" eaLnBrk="1" latinLnBrk="0" hangingPunct="1">
        <a:lnSpc>
          <a:spcPct val="110000"/>
        </a:lnSpc>
        <a:spcBef>
          <a:spcPts val="0"/>
        </a:spcBef>
        <a:buClr>
          <a:srgbClr val="92D050"/>
        </a:buClr>
        <a:buSzPct val="70000"/>
        <a:buFont typeface="Wingdings" panose="05000000000000000000" pitchFamily="2" charset="2"/>
        <a:buChar char="Ø"/>
        <a:defRPr sz="2000" kern="1200">
          <a:solidFill>
            <a:schemeClr val="tx1"/>
          </a:solidFill>
          <a:latin typeface="+mn-lt"/>
          <a:ea typeface="+mn-ea"/>
          <a:cs typeface="+mn-cs"/>
        </a:defRPr>
      </a:lvl3pPr>
      <a:lvl4pPr marL="1200150" indent="-171450" algn="l" defTabSz="685800" rtl="0" eaLnBrk="1" latinLnBrk="0" hangingPunct="1">
        <a:lnSpc>
          <a:spcPct val="110000"/>
        </a:lnSpc>
        <a:spcBef>
          <a:spcPts val="0"/>
        </a:spcBef>
        <a:buClr>
          <a:srgbClr val="C00000"/>
        </a:buClr>
        <a:buSzPct val="70000"/>
        <a:buFont typeface="Wingdings" panose="05000000000000000000" pitchFamily="2" charset="2"/>
        <a:buChar char="u"/>
        <a:defRPr sz="2400" kern="1200">
          <a:solidFill>
            <a:schemeClr val="tx1"/>
          </a:solidFill>
          <a:latin typeface="+mn-lt"/>
          <a:ea typeface="+mn-ea"/>
          <a:cs typeface="+mn-cs"/>
        </a:defRPr>
      </a:lvl4pPr>
      <a:lvl5pPr marL="1543050" indent="-171450" algn="l" defTabSz="685800" rtl="0" eaLnBrk="1" latinLnBrk="0" hangingPunct="1">
        <a:lnSpc>
          <a:spcPct val="110000"/>
        </a:lnSpc>
        <a:spcBef>
          <a:spcPts val="0"/>
        </a:spcBef>
        <a:buClr>
          <a:srgbClr val="7030A0"/>
        </a:buClr>
        <a:buSzPct val="70000"/>
        <a:buFont typeface="Wingdings" panose="05000000000000000000" pitchFamily="2" charset="2"/>
        <a:buChar char="n"/>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7.emf"/><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hyperlink" Target="mailto:0.1@300" TargetMode="External"/><Relationship Id="rId2" Type="http://schemas.openxmlformats.org/officeDocument/2006/relationships/hyperlink" Target="mailto:0.25@300" TargetMode="Externa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32.png"/><Relationship Id="rId4" Type="http://schemas.openxmlformats.org/officeDocument/2006/relationships/image" Target="../media/image43.emf"/></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15.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mailto:0.25@300" TargetMode="External"/><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mailto:0.3@300" TargetMode="External"/><Relationship Id="rId5" Type="http://schemas.openxmlformats.org/officeDocument/2006/relationships/hyperlink" Target="mailto:0.25@270" TargetMode="External"/><Relationship Id="rId4" Type="http://schemas.openxmlformats.org/officeDocument/2006/relationships/hyperlink" Target="mailto:0.3@270" TargetMode="External"/><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bwMode="auto">
          <a:xfrm>
            <a:off x="1716390" y="1335577"/>
            <a:ext cx="8759219" cy="143938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IE" sz="4000" b="1" dirty="0"/>
              <a:t>GSICS Agency Report</a:t>
            </a:r>
            <a:br>
              <a:rPr lang="en-IE" sz="4000" b="1" dirty="0"/>
            </a:br>
            <a:r>
              <a:rPr lang="en-IE" sz="4000" b="1" dirty="0"/>
              <a:t>2024</a:t>
            </a:r>
            <a:br>
              <a:rPr lang="en-IE" sz="4000" dirty="0">
                <a:solidFill>
                  <a:srgbClr val="0000FF"/>
                </a:solidFill>
              </a:rPr>
            </a:br>
            <a:endParaRPr lang="en-US" sz="4000" i="1" dirty="0">
              <a:solidFill>
                <a:srgbClr val="0C45E4"/>
              </a:solidFill>
            </a:endParaRPr>
          </a:p>
        </p:txBody>
      </p:sp>
      <p:sp>
        <p:nvSpPr>
          <p:cNvPr id="2052" name="Rectangle 3"/>
          <p:cNvSpPr>
            <a:spLocks noGrp="1" noChangeArrowheads="1"/>
          </p:cNvSpPr>
          <p:nvPr>
            <p:ph type="subTitle" idx="1"/>
          </p:nvPr>
        </p:nvSpPr>
        <p:spPr>
          <a:xfrm>
            <a:off x="1402300" y="3064297"/>
            <a:ext cx="9387400" cy="1125318"/>
          </a:xfrm>
        </p:spPr>
        <p:txBody>
          <a:bodyPr/>
          <a:lstStyle/>
          <a:p>
            <a:pPr eaLnBrk="1" hangingPunct="1">
              <a:lnSpc>
                <a:spcPct val="80000"/>
              </a:lnSpc>
            </a:pPr>
            <a:endParaRPr lang="en-US" altLang="zh-CN" sz="2000" b="1" dirty="0">
              <a:ea typeface="宋体" pitchFamily="2" charset="-122"/>
            </a:endParaRPr>
          </a:p>
          <a:p>
            <a:pPr eaLnBrk="1" hangingPunct="1">
              <a:lnSpc>
                <a:spcPct val="80000"/>
              </a:lnSpc>
            </a:pPr>
            <a:r>
              <a:rPr lang="en-US" altLang="zh-CN" sz="2000" dirty="0">
                <a:ea typeface="宋体" pitchFamily="2" charset="-122"/>
              </a:rPr>
              <a:t>Lei DING</a:t>
            </a:r>
          </a:p>
          <a:p>
            <a:pPr eaLnBrk="1" hangingPunct="1">
              <a:lnSpc>
                <a:spcPct val="80000"/>
              </a:lnSpc>
            </a:pPr>
            <a:endParaRPr lang="en-US" altLang="zh-CN" sz="2000" dirty="0">
              <a:ea typeface="宋体" pitchFamily="2" charset="-122"/>
            </a:endParaRPr>
          </a:p>
          <a:p>
            <a:pPr eaLnBrk="1" hangingPunct="1">
              <a:lnSpc>
                <a:spcPct val="80000"/>
              </a:lnSpc>
            </a:pPr>
            <a:endParaRPr lang="en-US" altLang="zh-CN" sz="2000" dirty="0">
              <a:ea typeface="宋体" pitchFamily="2" charset="-122"/>
            </a:endParaRPr>
          </a:p>
          <a:p>
            <a:pPr eaLnBrk="1" hangingPunct="1">
              <a:lnSpc>
                <a:spcPct val="80000"/>
              </a:lnSpc>
            </a:pPr>
            <a:endParaRPr lang="en-US" altLang="en-US" sz="1200" dirty="0">
              <a:latin typeface="Arial" panose="020B0604020202020204" pitchFamily="34" charset="0"/>
            </a:endParaRPr>
          </a:p>
        </p:txBody>
      </p:sp>
      <p:sp>
        <p:nvSpPr>
          <p:cNvPr id="4" name="Rectangle 3">
            <a:extLst>
              <a:ext uri="{FF2B5EF4-FFF2-40B4-BE49-F238E27FC236}">
                <a16:creationId xmlns:a16="http://schemas.microsoft.com/office/drawing/2014/main" id="{F26D605D-C31B-4A74-9F82-60E6B61F5241}"/>
              </a:ext>
            </a:extLst>
          </p:cNvPr>
          <p:cNvSpPr txBox="1">
            <a:spLocks noChangeArrowheads="1"/>
          </p:cNvSpPr>
          <p:nvPr/>
        </p:nvSpPr>
        <p:spPr bwMode="auto">
          <a:xfrm>
            <a:off x="1513136" y="4397105"/>
            <a:ext cx="9387400" cy="1125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FF0000"/>
              </a:buClr>
              <a:buFont typeface="Wingdings" pitchFamily="2" charset="2"/>
              <a:buNone/>
              <a:defRPr sz="3200">
                <a:solidFill>
                  <a:schemeClr val="tx1"/>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Clr>
                <a:srgbClr val="006600"/>
              </a:buClr>
              <a:buFont typeface="Wingdings" pitchFamily="2" charset="2"/>
              <a:buNone/>
              <a:defRPr sz="2800">
                <a:solidFill>
                  <a:schemeClr val="tx1"/>
                </a:solidFill>
                <a:latin typeface="Times New Roman" panose="02020603050405020304" pitchFamily="18" charset="0"/>
                <a:cs typeface="Times New Roman" panose="02020603050405020304" pitchFamily="18" charset="0"/>
              </a:defRPr>
            </a:lvl2pPr>
            <a:lvl3pPr marL="914400" indent="0" algn="ctr" rtl="0" eaLnBrk="0" fontAlgn="base" hangingPunct="0">
              <a:spcBef>
                <a:spcPct val="20000"/>
              </a:spcBef>
              <a:spcAft>
                <a:spcPct val="0"/>
              </a:spcAft>
              <a:buNone/>
              <a:defRPr sz="2400">
                <a:solidFill>
                  <a:schemeClr val="tx1"/>
                </a:solidFill>
                <a:latin typeface="Times New Roman" panose="02020603050405020304" pitchFamily="18" charset="0"/>
                <a:cs typeface="Times New Roman" panose="02020603050405020304" pitchFamily="18" charset="0"/>
              </a:defRPr>
            </a:lvl3pPr>
            <a:lvl4pPr marL="1371600" indent="0" algn="ctr" rtl="0" eaLnBrk="0" fontAlgn="base" hangingPunct="0">
              <a:spcBef>
                <a:spcPct val="20000"/>
              </a:spcBef>
              <a:spcAft>
                <a:spcPct val="0"/>
              </a:spcAft>
              <a:buNone/>
              <a:defRPr sz="2000">
                <a:solidFill>
                  <a:schemeClr val="tx1"/>
                </a:solidFill>
                <a:latin typeface="Times New Roman" panose="02020603050405020304" pitchFamily="18" charset="0"/>
                <a:cs typeface="Times New Roman" panose="02020603050405020304" pitchFamily="18" charset="0"/>
              </a:defRPr>
            </a:lvl4pPr>
            <a:lvl5pPr marL="1828800" indent="0" algn="ctr" rtl="0" eaLnBrk="0" fontAlgn="base" hangingPunct="0">
              <a:spcBef>
                <a:spcPct val="20000"/>
              </a:spcBef>
              <a:spcAft>
                <a:spcPct val="0"/>
              </a:spcAft>
              <a:buNone/>
              <a:defRPr sz="2000">
                <a:solidFill>
                  <a:schemeClr val="tx1"/>
                </a:solidFill>
                <a:latin typeface="Times New Roman" panose="02020603050405020304" pitchFamily="18" charset="0"/>
                <a:cs typeface="Times New Roman" panose="02020603050405020304" pitchFamily="18"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80000"/>
              </a:lnSpc>
            </a:pPr>
            <a:endParaRPr lang="en-US" altLang="zh-CN" sz="2000" b="1" kern="0" dirty="0">
              <a:ea typeface="宋体" pitchFamily="2" charset="-122"/>
            </a:endParaRPr>
          </a:p>
          <a:p>
            <a:pPr eaLnBrk="1" hangingPunct="1">
              <a:lnSpc>
                <a:spcPct val="80000"/>
              </a:lnSpc>
            </a:pPr>
            <a:r>
              <a:rPr lang="en-US" altLang="zh-CN" sz="2000" b="1" kern="0" dirty="0">
                <a:solidFill>
                  <a:srgbClr val="FF0000"/>
                </a:solidFill>
                <a:ea typeface="宋体" pitchFamily="2" charset="-122"/>
              </a:rPr>
              <a:t>Shanghai Institute of Technical Physics, CAS</a:t>
            </a:r>
            <a:endParaRPr lang="en-US" altLang="en-US" sz="1200" kern="0" dirty="0">
              <a:latin typeface="Arial" panose="020B0604020202020204" pitchFamily="34" charset="0"/>
            </a:endParaRPr>
          </a:p>
        </p:txBody>
      </p:sp>
    </p:spTree>
    <p:extLst>
      <p:ext uri="{BB962C8B-B14F-4D97-AF65-F5344CB8AC3E}">
        <p14:creationId xmlns:p14="http://schemas.microsoft.com/office/powerpoint/2010/main" val="23845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5B63133C-19A0-4E2E-B08E-9E7CD389B3EB}"/>
              </a:ext>
            </a:extLst>
          </p:cNvPr>
          <p:cNvGraphicFramePr>
            <a:graphicFrameLocks noGrp="1"/>
          </p:cNvGraphicFramePr>
          <p:nvPr>
            <p:extLst>
              <p:ext uri="{D42A27DB-BD31-4B8C-83A1-F6EECF244321}">
                <p14:modId xmlns:p14="http://schemas.microsoft.com/office/powerpoint/2010/main" val="1579625186"/>
              </p:ext>
            </p:extLst>
          </p:nvPr>
        </p:nvGraphicFramePr>
        <p:xfrm>
          <a:off x="283377" y="1157836"/>
          <a:ext cx="6096001" cy="2743200"/>
        </p:xfrm>
        <a:graphic>
          <a:graphicData uri="http://schemas.openxmlformats.org/drawingml/2006/table">
            <a:tbl>
              <a:tblPr firstRow="1" firstCol="1" bandRow="1"/>
              <a:tblGrid>
                <a:gridCol w="434801">
                  <a:extLst>
                    <a:ext uri="{9D8B030D-6E8A-4147-A177-3AD203B41FA5}">
                      <a16:colId xmlns:a16="http://schemas.microsoft.com/office/drawing/2014/main" val="1034382588"/>
                    </a:ext>
                  </a:extLst>
                </a:gridCol>
                <a:gridCol w="466643">
                  <a:extLst>
                    <a:ext uri="{9D8B030D-6E8A-4147-A177-3AD203B41FA5}">
                      <a16:colId xmlns:a16="http://schemas.microsoft.com/office/drawing/2014/main" val="2053158036"/>
                    </a:ext>
                  </a:extLst>
                </a:gridCol>
                <a:gridCol w="584445">
                  <a:extLst>
                    <a:ext uri="{9D8B030D-6E8A-4147-A177-3AD203B41FA5}">
                      <a16:colId xmlns:a16="http://schemas.microsoft.com/office/drawing/2014/main" val="2020402833"/>
                    </a:ext>
                  </a:extLst>
                </a:gridCol>
                <a:gridCol w="821533">
                  <a:extLst>
                    <a:ext uri="{9D8B030D-6E8A-4147-A177-3AD203B41FA5}">
                      <a16:colId xmlns:a16="http://schemas.microsoft.com/office/drawing/2014/main" val="1412541476"/>
                    </a:ext>
                  </a:extLst>
                </a:gridCol>
                <a:gridCol w="770467">
                  <a:extLst>
                    <a:ext uri="{9D8B030D-6E8A-4147-A177-3AD203B41FA5}">
                      <a16:colId xmlns:a16="http://schemas.microsoft.com/office/drawing/2014/main" val="1385186991"/>
                    </a:ext>
                  </a:extLst>
                </a:gridCol>
                <a:gridCol w="651933">
                  <a:extLst>
                    <a:ext uri="{9D8B030D-6E8A-4147-A177-3AD203B41FA5}">
                      <a16:colId xmlns:a16="http://schemas.microsoft.com/office/drawing/2014/main" val="3580190371"/>
                    </a:ext>
                  </a:extLst>
                </a:gridCol>
                <a:gridCol w="2366179">
                  <a:extLst>
                    <a:ext uri="{9D8B030D-6E8A-4147-A177-3AD203B41FA5}">
                      <a16:colId xmlns:a16="http://schemas.microsoft.com/office/drawing/2014/main" val="1563974533"/>
                    </a:ext>
                  </a:extLst>
                </a:gridCol>
              </a:tblGrid>
              <a:tr h="441015">
                <a:tc rowSpan="2">
                  <a:txBody>
                    <a:bodyPr/>
                    <a:lstStyle/>
                    <a:p>
                      <a:pPr algn="just"/>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Channel</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2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Dynamic Range(W/m</a:t>
                      </a:r>
                      <a:r>
                        <a:rPr lang="en-US" sz="1200" b="1" kern="100" baseline="300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2</a:t>
                      </a:r>
                      <a:r>
                        <a:rPr lang="en-US" sz="12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 /sr)</a:t>
                      </a:r>
                      <a:endParaRPr lang="zh-CN" sz="12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SNR</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r>
                        <a:rPr lang="en-US" sz="12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Calibration Accuracy  </a:t>
                      </a:r>
                      <a:endParaRPr lang="zh-CN" sz="12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72339920"/>
                  </a:ext>
                </a:extLst>
              </a:tr>
              <a:tr h="588020">
                <a:tc vMerge="1">
                  <a:txBody>
                    <a:bodyPr/>
                    <a:lstStyle/>
                    <a:p>
                      <a:endParaRPr lang="zh-CN" altLang="en-US"/>
                    </a:p>
                  </a:txBody>
                  <a:tcPr/>
                </a:tc>
                <a:tc>
                  <a:txBody>
                    <a:bodyPr/>
                    <a:lstStyle/>
                    <a:p>
                      <a:pPr algn="just"/>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Measurement</a:t>
                      </a:r>
                    </a:p>
                    <a:p>
                      <a:pPr algn="just"/>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Measurement</a:t>
                      </a:r>
                    </a:p>
                    <a:p>
                      <a:pPr algn="just"/>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sz="12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Measurement</a:t>
                      </a:r>
                    </a:p>
                    <a:p>
                      <a:pPr algn="just"/>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642043"/>
                  </a:ext>
                </a:extLst>
              </a:tr>
              <a:tr h="294010">
                <a:tc rowSpan="2">
                  <a:txBody>
                    <a:bodyPr/>
                    <a:lstStyle/>
                    <a:p>
                      <a:pPr algn="just"/>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0.7um</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3e-5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&lt;3e-5</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200@</a:t>
                      </a:r>
                      <a:r>
                        <a:rPr lang="en-US" alt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25.0</a:t>
                      </a:r>
                      <a:endParaRPr lang="zh-CN" altLang="en-US"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1000</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10%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HGS bands</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20% (site calibration)</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652309"/>
                  </a:ext>
                </a:extLst>
              </a:tr>
              <a:tr h="882030">
                <a:tc vMerge="1">
                  <a:txBody>
                    <a:bodyPr/>
                    <a:lstStyle/>
                    <a:p>
                      <a:endParaRPr lang="zh-CN" altLang="en-US"/>
                    </a:p>
                  </a:txBody>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90</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102</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7</a:t>
                      </a:r>
                      <a:r>
                        <a:rPr lang="en-US" alt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@4e-5</a:t>
                      </a:r>
                    </a:p>
                    <a:p>
                      <a:pPr marL="0" algn="ctr" defTabSz="914400" rtl="0" eaLnBrk="1" latinLnBrk="0" hangingPunct="1"/>
                      <a:endParaRPr lang="en-US" alt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p>
                      <a:pPr marL="0" algn="ctr" defTabSz="914400" rtl="0" eaLnBrk="1" latinLnBrk="0" hangingPunct="1"/>
                      <a:endParaRPr lang="en-US" alt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p>
                      <a:pPr marL="0" algn="ctr" defTabSz="914400" rtl="0" eaLnBrk="1" latinLnBrk="0" hangingPunct="1"/>
                      <a:endParaRPr lang="en-US" alt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10</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50%</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LGS bands</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1</a:t>
                      </a:r>
                      <a:r>
                        <a:rPr lang="zh-CN" sz="12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3.6%</a:t>
                      </a:r>
                      <a:r>
                        <a:rPr lang="zh-CN" sz="12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inter-comparison with VIIRS based on the pre-launch calibration coefficients</a:t>
                      </a:r>
                      <a:r>
                        <a:rPr lang="zh-CN" sz="12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2</a:t>
                      </a:r>
                      <a:r>
                        <a:rPr lang="zh-CN" sz="12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6.2%</a:t>
                      </a:r>
                      <a:r>
                        <a:rPr lang="zh-CN" sz="12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Diffuse Transmission Plate for Onboard Calibrator</a:t>
                      </a:r>
                      <a:r>
                        <a:rPr lang="zh-CN" sz="12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5848"/>
                  </a:ext>
                </a:extLst>
              </a:tr>
            </a:tbl>
          </a:graphicData>
        </a:graphic>
      </p:graphicFrame>
      <p:sp>
        <p:nvSpPr>
          <p:cNvPr id="13" name="文本框 12">
            <a:extLst>
              <a:ext uri="{FF2B5EF4-FFF2-40B4-BE49-F238E27FC236}">
                <a16:creationId xmlns:a16="http://schemas.microsoft.com/office/drawing/2014/main" id="{9D3C487C-0F99-4EA8-927F-365BE67730E8}"/>
              </a:ext>
            </a:extLst>
          </p:cNvPr>
          <p:cNvSpPr txBox="1"/>
          <p:nvPr/>
        </p:nvSpPr>
        <p:spPr>
          <a:xfrm>
            <a:off x="283377" y="807781"/>
            <a:ext cx="6096000" cy="369332"/>
          </a:xfrm>
          <a:prstGeom prst="rect">
            <a:avLst/>
          </a:prstGeom>
          <a:noFill/>
        </p:spPr>
        <p:txBody>
          <a:bodyPr wrap="square">
            <a:spAutoFit/>
          </a:bodyPr>
          <a:lstStyle/>
          <a:p>
            <a:pPr marL="285750" indent="-285750">
              <a:buFont typeface="Wingdings" panose="05000000000000000000" pitchFamily="2" charset="2"/>
              <a:buChar char="l"/>
            </a:pPr>
            <a:r>
              <a:rPr lang="en-US" altLang="zh-CN" dirty="0">
                <a:latin typeface="Times New Roman" panose="02020603050405020304" pitchFamily="18" charset="0"/>
                <a:ea typeface="黑体" panose="02010609060101010101" pitchFamily="49" charset="-122"/>
                <a:cs typeface="Times New Roman" panose="02020603050405020304" pitchFamily="18" charset="0"/>
              </a:rPr>
              <a:t>DNB</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Rectangle 6">
            <a:extLst>
              <a:ext uri="{FF2B5EF4-FFF2-40B4-BE49-F238E27FC236}">
                <a16:creationId xmlns:a16="http://schemas.microsoft.com/office/drawing/2014/main" id="{15319E60-82E8-4351-A705-B7065C33E9AB}"/>
              </a:ext>
            </a:extLst>
          </p:cNvPr>
          <p:cNvSpPr>
            <a:spLocks noChangeArrowheads="1"/>
          </p:cNvSpPr>
          <p:nvPr/>
        </p:nvSpPr>
        <p:spPr bwMode="auto">
          <a:xfrm>
            <a:off x="202820" y="3887603"/>
            <a:ext cx="48218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kumimoji="0" lang="en-US" altLang="zh-CN" b="0" i="0" u="none" strike="noStrike" cap="none" normalizeH="0" baseline="0" dirty="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Thermal infrared bands</a:t>
            </a:r>
          </a:p>
        </p:txBody>
      </p:sp>
      <p:graphicFrame>
        <p:nvGraphicFramePr>
          <p:cNvPr id="18" name="表格 17">
            <a:extLst>
              <a:ext uri="{FF2B5EF4-FFF2-40B4-BE49-F238E27FC236}">
                <a16:creationId xmlns:a16="http://schemas.microsoft.com/office/drawing/2014/main" id="{CD8E037E-189B-437D-AC41-EEF9D9536E75}"/>
              </a:ext>
            </a:extLst>
          </p:cNvPr>
          <p:cNvGraphicFramePr>
            <a:graphicFrameLocks noGrp="1"/>
          </p:cNvGraphicFramePr>
          <p:nvPr>
            <p:extLst>
              <p:ext uri="{D42A27DB-BD31-4B8C-83A1-F6EECF244321}">
                <p14:modId xmlns:p14="http://schemas.microsoft.com/office/powerpoint/2010/main" val="3865639467"/>
              </p:ext>
            </p:extLst>
          </p:nvPr>
        </p:nvGraphicFramePr>
        <p:xfrm>
          <a:off x="283377" y="4387859"/>
          <a:ext cx="4754292" cy="1894472"/>
        </p:xfrm>
        <a:graphic>
          <a:graphicData uri="http://schemas.openxmlformats.org/drawingml/2006/table">
            <a:tbl>
              <a:tblPr firstRow="1" firstCol="1" bandRow="1"/>
              <a:tblGrid>
                <a:gridCol w="1188573">
                  <a:extLst>
                    <a:ext uri="{9D8B030D-6E8A-4147-A177-3AD203B41FA5}">
                      <a16:colId xmlns:a16="http://schemas.microsoft.com/office/drawing/2014/main" val="219035380"/>
                    </a:ext>
                  </a:extLst>
                </a:gridCol>
                <a:gridCol w="1188573">
                  <a:extLst>
                    <a:ext uri="{9D8B030D-6E8A-4147-A177-3AD203B41FA5}">
                      <a16:colId xmlns:a16="http://schemas.microsoft.com/office/drawing/2014/main" val="4111309138"/>
                    </a:ext>
                  </a:extLst>
                </a:gridCol>
                <a:gridCol w="1188573">
                  <a:extLst>
                    <a:ext uri="{9D8B030D-6E8A-4147-A177-3AD203B41FA5}">
                      <a16:colId xmlns:a16="http://schemas.microsoft.com/office/drawing/2014/main" val="4181626312"/>
                    </a:ext>
                  </a:extLst>
                </a:gridCol>
                <a:gridCol w="1188573">
                  <a:extLst>
                    <a:ext uri="{9D8B030D-6E8A-4147-A177-3AD203B41FA5}">
                      <a16:colId xmlns:a16="http://schemas.microsoft.com/office/drawing/2014/main" val="3721012424"/>
                    </a:ext>
                  </a:extLst>
                </a:gridCol>
              </a:tblGrid>
              <a:tr h="473618">
                <a:tc>
                  <a:txBody>
                    <a:bodyPr/>
                    <a:lstStyle/>
                    <a:p>
                      <a:pPr algn="just"/>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Channel</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um</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Dynamic Range(K)</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NEDT</a:t>
                      </a:r>
                      <a:r>
                        <a:rPr lang="zh-CN"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K</a:t>
                      </a:r>
                      <a:r>
                        <a:rPr lang="zh-CN"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Calibration Accuracy</a:t>
                      </a:r>
                      <a:r>
                        <a:rPr lang="zh-CN"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K</a:t>
                      </a:r>
                      <a:r>
                        <a:rPr lang="zh-CN"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229796"/>
                  </a:ext>
                </a:extLst>
              </a:tr>
              <a:tr h="236809">
                <a:tc>
                  <a:txBody>
                    <a:bodyPr/>
                    <a:lstStyle/>
                    <a:p>
                      <a:pPr algn="just"/>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3.8</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355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0.05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904741"/>
                  </a:ext>
                </a:extLst>
              </a:tr>
              <a:tr h="236809">
                <a:tc>
                  <a:txBody>
                    <a:bodyPr/>
                    <a:lstStyle/>
                    <a:p>
                      <a:pPr algn="just"/>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4.05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377</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0.075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0.10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910298"/>
                  </a:ext>
                </a:extLst>
              </a:tr>
              <a:tr h="236809">
                <a:tc>
                  <a:txBody>
                    <a:bodyPr/>
                    <a:lstStyle/>
                    <a:p>
                      <a:pPr algn="just"/>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7.2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281.5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0.02</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0.23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07629"/>
                  </a:ext>
                </a:extLst>
              </a:tr>
              <a:tr h="236809">
                <a:tc>
                  <a:txBody>
                    <a:bodyPr/>
                    <a:lstStyle/>
                    <a:p>
                      <a:pPr algn="just"/>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8.55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337.5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0.06</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0.25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139335"/>
                  </a:ext>
                </a:extLst>
              </a:tr>
              <a:tr h="236809">
                <a:tc>
                  <a:txBody>
                    <a:bodyPr/>
                    <a:lstStyle/>
                    <a:p>
                      <a:pPr algn="just"/>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10.8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345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0.13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0.36</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916230"/>
                  </a:ext>
                </a:extLst>
              </a:tr>
              <a:tr h="236809">
                <a:tc>
                  <a:txBody>
                    <a:bodyPr/>
                    <a:lstStyle/>
                    <a:p>
                      <a:pPr algn="just"/>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12.0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339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0.15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0.30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745127"/>
                  </a:ext>
                </a:extLst>
              </a:tr>
            </a:tbl>
          </a:graphicData>
        </a:graphic>
      </p:graphicFrame>
      <p:sp>
        <p:nvSpPr>
          <p:cNvPr id="19" name="文本框 18">
            <a:extLst>
              <a:ext uri="{FF2B5EF4-FFF2-40B4-BE49-F238E27FC236}">
                <a16:creationId xmlns:a16="http://schemas.microsoft.com/office/drawing/2014/main" id="{9279514C-9AE1-4D89-B493-D946FC7ADAE5}"/>
              </a:ext>
            </a:extLst>
          </p:cNvPr>
          <p:cNvSpPr txBox="1"/>
          <p:nvPr/>
        </p:nvSpPr>
        <p:spPr>
          <a:xfrm>
            <a:off x="8994468" y="1702140"/>
            <a:ext cx="3197532" cy="2308324"/>
          </a:xfrm>
          <a:prstGeom prst="rect">
            <a:avLst/>
          </a:prstGeom>
          <a:noFill/>
        </p:spPr>
        <p:txBody>
          <a:bodyPr wrap="square">
            <a:spAutoFit/>
          </a:bodyPr>
          <a:lstStyle/>
          <a:p>
            <a:r>
              <a:rPr lang="en-US" altLang="zh-CN" sz="1600" i="0" u="none" strike="noStrike" dirty="0">
                <a:effectLst/>
                <a:latin typeface="Times New Roman" panose="02020603050405020304" pitchFamily="18" charset="0"/>
                <a:cs typeface="Times New Roman" panose="02020603050405020304" pitchFamily="18" charset="0"/>
              </a:rPr>
              <a:t>The </a:t>
            </a:r>
            <a:r>
              <a:rPr kumimoji="0" lang="en-US" altLang="zh-CN" sz="16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on-orbit</a:t>
            </a:r>
            <a:r>
              <a:rPr kumimoji="0" lang="en-US" altLang="zh-CN" sz="1600" b="0" i="0" u="none" strike="noStrike" cap="none" normalizeH="0" baseline="0" dirty="0">
                <a:ln>
                  <a:noFill/>
                </a:ln>
                <a:effectLst/>
                <a:latin typeface="Times New Roman" panose="02020603050405020304" pitchFamily="18" charset="0"/>
                <a:ea typeface="黑体" panose="02010609060101010101" pitchFamily="49" charset="-122"/>
                <a:cs typeface="Times New Roman" panose="02020603050405020304" pitchFamily="18" charset="0"/>
              </a:rPr>
              <a:t> calibration</a:t>
            </a:r>
            <a:r>
              <a:rPr lang="en-US" altLang="zh-CN" sz="1600" i="0" u="none" strike="noStrike" dirty="0">
                <a:effectLst/>
                <a:latin typeface="Times New Roman" panose="02020603050405020304" pitchFamily="18" charset="0"/>
                <a:cs typeface="Times New Roman" panose="02020603050405020304" pitchFamily="18" charset="0"/>
              </a:rPr>
              <a:t> </a:t>
            </a:r>
            <a:r>
              <a:rPr lang="en-US" altLang="zh-CN" sz="1600" i="0" u="none" strike="noStrike" dirty="0">
                <a:effectLst/>
                <a:latin typeface="Times New Roman" panose="02020603050405020304" pitchFamily="18" charset="0"/>
                <a:ea typeface="黑体" panose="02010609060101010101" pitchFamily="49" charset="-122"/>
                <a:cs typeface="Times New Roman" panose="02020603050405020304" pitchFamily="18" charset="0"/>
              </a:rPr>
              <a:t>b</a:t>
            </a: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ased on the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site calibration,</a:t>
            </a:r>
            <a:r>
              <a:rPr lang="en-US" altLang="zh-CN" sz="1600" dirty="0">
                <a:latin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o</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nboard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c</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alibrator and  pre-launch calibration coefficients </a:t>
            </a:r>
            <a:endParaRPr lang="en-US" altLang="zh-CN" sz="1600"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1) SNR  &gt;</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10  </a:t>
            </a:r>
            <a:r>
              <a:rPr lang="en-US" altLang="zh-CN" sz="1600" dirty="0">
                <a:latin typeface="Times New Roman" panose="02020603050405020304" pitchFamily="18" charset="0"/>
                <a:cs typeface="Times New Roman" panose="02020603050405020304" pitchFamily="18" charset="0"/>
              </a:rPr>
              <a:t>(</a:t>
            </a:r>
            <a:r>
              <a:rPr lang="en-US" altLang="zh-CN" sz="1600" kern="100" dirty="0">
                <a:latin typeface="Times New Roman" panose="02020603050405020304" pitchFamily="18" charset="0"/>
                <a:cs typeface="Times New Roman" panose="02020603050405020304" pitchFamily="18" charset="0"/>
              </a:rPr>
              <a:t>HGS)</a:t>
            </a:r>
            <a:r>
              <a:rPr lang="en-US" altLang="zh-CN" sz="1600" dirty="0">
                <a:latin typeface="Times New Roman" panose="02020603050405020304" pitchFamily="18" charset="0"/>
                <a:cs typeface="Times New Roman" panose="02020603050405020304" pitchFamily="18" charset="0"/>
              </a:rPr>
              <a:t> ,  &gt;</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1000  </a:t>
            </a:r>
            <a:r>
              <a:rPr lang="en-US" altLang="zh-CN" sz="1600" dirty="0">
                <a:latin typeface="Times New Roman" panose="02020603050405020304" pitchFamily="18" charset="0"/>
                <a:cs typeface="Times New Roman" panose="02020603050405020304" pitchFamily="18" charset="0"/>
              </a:rPr>
              <a:t>(</a:t>
            </a:r>
            <a:r>
              <a:rPr lang="en-US" altLang="zh-CN" sz="1600" kern="100" dirty="0">
                <a:latin typeface="Times New Roman" panose="02020603050405020304" pitchFamily="18" charset="0"/>
                <a:cs typeface="Times New Roman" panose="02020603050405020304" pitchFamily="18" charset="0"/>
              </a:rPr>
              <a:t>LGS)</a:t>
            </a:r>
            <a:r>
              <a:rPr lang="en-US" altLang="zh-CN" sz="1600" dirty="0">
                <a:latin typeface="Times New Roman" panose="02020603050405020304" pitchFamily="18" charset="0"/>
                <a:cs typeface="Times New Roman" panose="02020603050405020304" pitchFamily="18" charset="0"/>
              </a:rPr>
              <a:t> </a:t>
            </a:r>
            <a:endPar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p>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2)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Calibration Accuracy </a:t>
            </a:r>
          </a:p>
          <a:p>
            <a:r>
              <a:rPr lang="en-US" altLang="zh-CN" sz="1600" dirty="0">
                <a:latin typeface="Times New Roman" panose="02020603050405020304" pitchFamily="18" charset="0"/>
                <a:cs typeface="Times New Roman" panose="02020603050405020304" pitchFamily="18" charset="0"/>
              </a:rPr>
              <a:t>  &gt;</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20%</a:t>
            </a:r>
            <a:r>
              <a:rPr lang="en-US" altLang="zh-CN" sz="1600" dirty="0">
                <a:latin typeface="Times New Roman" panose="02020603050405020304" pitchFamily="18" charset="0"/>
                <a:cs typeface="Times New Roman" panose="02020603050405020304" pitchFamily="18" charset="0"/>
              </a:rPr>
              <a:t>(</a:t>
            </a:r>
            <a:r>
              <a:rPr lang="en-US" altLang="zh-CN" sz="1600" kern="100" dirty="0">
                <a:latin typeface="Times New Roman" panose="02020603050405020304" pitchFamily="18" charset="0"/>
                <a:cs typeface="Times New Roman" panose="02020603050405020304" pitchFamily="18" charset="0"/>
              </a:rPr>
              <a:t>HGS),</a:t>
            </a:r>
            <a:r>
              <a:rPr lang="en-US" altLang="zh-CN" sz="1600" dirty="0">
                <a:latin typeface="Times New Roman" panose="02020603050405020304" pitchFamily="18" charset="0"/>
                <a:cs typeface="Times New Roman" panose="02020603050405020304" pitchFamily="18" charset="0"/>
              </a:rPr>
              <a:t>  &gt;</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3.6%</a:t>
            </a:r>
            <a:r>
              <a:rPr lang="en-US" altLang="zh-CN" sz="1600" dirty="0">
                <a:latin typeface="Times New Roman" panose="02020603050405020304" pitchFamily="18" charset="0"/>
                <a:cs typeface="Times New Roman" panose="02020603050405020304" pitchFamily="18" charset="0"/>
              </a:rPr>
              <a:t>(</a:t>
            </a:r>
            <a:r>
              <a:rPr lang="en-US" altLang="zh-CN" sz="1600" kern="100" dirty="0">
                <a:latin typeface="Times New Roman" panose="02020603050405020304" pitchFamily="18" charset="0"/>
                <a:cs typeface="Times New Roman" panose="02020603050405020304" pitchFamily="18" charset="0"/>
              </a:rPr>
              <a:t>LGS)</a:t>
            </a:r>
          </a:p>
          <a:p>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3</a:t>
            </a:r>
            <a:r>
              <a:rPr lang="zh-CN" altLang="en-US" sz="1600" kern="100" dirty="0">
                <a:latin typeface="Times New Roman" panose="02020603050405020304" pitchFamily="18" charset="0"/>
                <a:ea typeface="等线" panose="02010600030101010101" pitchFamily="2" charset="-122"/>
                <a:cs typeface="Times New Roman" panose="02020603050405020304" pitchFamily="18" charset="0"/>
              </a:rPr>
              <a: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Pixel response nonuniformity</a:t>
            </a:r>
            <a:r>
              <a:rPr lang="zh-CN" altLang="en-US" sz="1600" kern="100" dirty="0">
                <a:latin typeface="Times New Roman" panose="02020603050405020304" pitchFamily="18" charset="0"/>
                <a:ea typeface="等线" panose="02010600030101010101" pitchFamily="2" charset="-122"/>
                <a:cs typeface="Times New Roman" panose="02020603050405020304" pitchFamily="18" charset="0"/>
              </a:rPr>
              <a: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&lt;1.8%</a:t>
            </a:r>
          </a:p>
        </p:txBody>
      </p:sp>
      <p:sp>
        <p:nvSpPr>
          <p:cNvPr id="21" name="文本框 20">
            <a:extLst>
              <a:ext uri="{FF2B5EF4-FFF2-40B4-BE49-F238E27FC236}">
                <a16:creationId xmlns:a16="http://schemas.microsoft.com/office/drawing/2014/main" id="{8C62E4DA-BD81-4D52-94FF-81F77C6219F3}"/>
              </a:ext>
            </a:extLst>
          </p:cNvPr>
          <p:cNvSpPr txBox="1"/>
          <p:nvPr/>
        </p:nvSpPr>
        <p:spPr>
          <a:xfrm>
            <a:off x="5168118" y="4042395"/>
            <a:ext cx="3158380" cy="2308324"/>
          </a:xfrm>
          <a:prstGeom prst="rect">
            <a:avLst/>
          </a:prstGeom>
          <a:noFill/>
        </p:spPr>
        <p:txBody>
          <a:bodyPr wrap="square">
            <a:spAutoFit/>
          </a:bodyPr>
          <a:lstStyle/>
          <a:p>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Based on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pre-launch calibration coefficients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and </a:t>
            </a:r>
            <a:r>
              <a:rPr lang="en-US" altLang="zh-CN" sz="1600" kern="100" spc="20" dirty="0">
                <a:effectLst/>
                <a:latin typeface="Times New Roman" panose="02020603050405020304" pitchFamily="18" charset="0"/>
                <a:ea typeface="方正书宋简体"/>
                <a:cs typeface="Times New Roman" panose="02020603050405020304" pitchFamily="18" charset="0"/>
              </a:rPr>
              <a:t>variable temperature of the on-board blackbody</a:t>
            </a:r>
            <a:endParaRPr lang="en-US" altLang="zh-CN" sz="1600" i="0" u="none" strike="noStrike" dirty="0">
              <a:effectLst/>
              <a:latin typeface="Times New Roman" panose="02020603050405020304" pitchFamily="18" charset="0"/>
              <a:cs typeface="Times New Roman" panose="02020603050405020304" pitchFamily="18" charset="0"/>
            </a:endParaRPr>
          </a:p>
          <a:p>
            <a:pPr marL="342900" indent="-342900">
              <a:buAutoNum type="arabicParenR"/>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NEDT</a:t>
            </a:r>
            <a:r>
              <a:rPr lang="en-US" altLang="zh-CN" sz="1600" dirty="0">
                <a:latin typeface="Times New Roman" panose="02020603050405020304" pitchFamily="18" charset="0"/>
                <a:cs typeface="Times New Roman" panose="02020603050405020304" pitchFamily="18" charset="0"/>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0.75K (@3.8,4.05,7,2,8.55um)</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a:p>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NEDT</a:t>
            </a:r>
            <a:r>
              <a:rPr lang="en-US" altLang="zh-CN" sz="1600" dirty="0">
                <a:latin typeface="Times New Roman" panose="02020603050405020304" pitchFamily="18" charset="0"/>
                <a:cs typeface="Times New Roman" panose="02020603050405020304" pitchFamily="18" charset="0"/>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0.15K (@10.8,12um)</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a:p>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2) Calibration Accuracy </a:t>
            </a:r>
            <a:r>
              <a:rPr lang="en-US" altLang="zh-CN" sz="1600" dirty="0">
                <a:latin typeface="Times New Roman" panose="02020603050405020304" pitchFamily="18" charset="0"/>
                <a:cs typeface="Times New Roman" panose="02020603050405020304" pitchFamily="18" charset="0"/>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0.36K</a:t>
            </a:r>
          </a:p>
          <a:p>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3)</a:t>
            </a:r>
            <a:r>
              <a:rPr lang="zh-CN" altLang="en-US" sz="1600"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Response nonuniformity&lt;2.0%</a:t>
            </a:r>
          </a:p>
        </p:txBody>
      </p:sp>
      <p:pic>
        <p:nvPicPr>
          <p:cNvPr id="9" name="图片 8">
            <a:extLst>
              <a:ext uri="{FF2B5EF4-FFF2-40B4-BE49-F238E27FC236}">
                <a16:creationId xmlns:a16="http://schemas.microsoft.com/office/drawing/2014/main" id="{5741AA1A-2873-407D-AFCA-CE3859A35110}"/>
              </a:ext>
            </a:extLst>
          </p:cNvPr>
          <p:cNvPicPr>
            <a:picLocks noChangeAspect="1"/>
          </p:cNvPicPr>
          <p:nvPr/>
        </p:nvPicPr>
        <p:blipFill>
          <a:blip r:embed="rId3"/>
          <a:stretch>
            <a:fillRect/>
          </a:stretch>
        </p:blipFill>
        <p:spPr>
          <a:xfrm>
            <a:off x="7695359" y="4286972"/>
            <a:ext cx="1969401" cy="1819169"/>
          </a:xfrm>
          <a:prstGeom prst="rect">
            <a:avLst/>
          </a:prstGeom>
        </p:spPr>
      </p:pic>
      <p:pic>
        <p:nvPicPr>
          <p:cNvPr id="10" name="图片 9">
            <a:extLst>
              <a:ext uri="{FF2B5EF4-FFF2-40B4-BE49-F238E27FC236}">
                <a16:creationId xmlns:a16="http://schemas.microsoft.com/office/drawing/2014/main" id="{E91DF8E9-6460-4FFD-BDFE-FE761416FDDF}"/>
              </a:ext>
            </a:extLst>
          </p:cNvPr>
          <p:cNvPicPr>
            <a:picLocks noChangeAspect="1"/>
          </p:cNvPicPr>
          <p:nvPr/>
        </p:nvPicPr>
        <p:blipFill>
          <a:blip r:embed="rId4"/>
          <a:stretch>
            <a:fillRect/>
          </a:stretch>
        </p:blipFill>
        <p:spPr>
          <a:xfrm>
            <a:off x="6933561" y="1208728"/>
            <a:ext cx="1837906" cy="1373243"/>
          </a:xfrm>
          <a:prstGeom prst="rect">
            <a:avLst/>
          </a:prstGeom>
        </p:spPr>
      </p:pic>
      <p:pic>
        <p:nvPicPr>
          <p:cNvPr id="11" name="图片 10">
            <a:extLst>
              <a:ext uri="{FF2B5EF4-FFF2-40B4-BE49-F238E27FC236}">
                <a16:creationId xmlns:a16="http://schemas.microsoft.com/office/drawing/2014/main" id="{40B88515-6F16-47CA-A977-13098BDDC42D}"/>
              </a:ext>
            </a:extLst>
          </p:cNvPr>
          <p:cNvPicPr>
            <a:picLocks noChangeAspect="1"/>
          </p:cNvPicPr>
          <p:nvPr/>
        </p:nvPicPr>
        <p:blipFill>
          <a:blip r:embed="rId5"/>
          <a:stretch>
            <a:fillRect/>
          </a:stretch>
        </p:blipFill>
        <p:spPr>
          <a:xfrm>
            <a:off x="6459935" y="2698537"/>
            <a:ext cx="2422233" cy="1404715"/>
          </a:xfrm>
          <a:prstGeom prst="rect">
            <a:avLst/>
          </a:prstGeom>
        </p:spPr>
      </p:pic>
      <p:pic>
        <p:nvPicPr>
          <p:cNvPr id="14" name="Picture 2">
            <a:extLst>
              <a:ext uri="{FF2B5EF4-FFF2-40B4-BE49-F238E27FC236}">
                <a16:creationId xmlns:a16="http://schemas.microsoft.com/office/drawing/2014/main" id="{3C7CD8EA-4943-46C9-B41D-0969223C473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25650" y="547449"/>
            <a:ext cx="1696190" cy="1079077"/>
          </a:xfrm>
          <a:prstGeom prst="rect">
            <a:avLst/>
          </a:prstGeom>
          <a:noFill/>
          <a:ln>
            <a:noFill/>
          </a:ln>
        </p:spPr>
      </p:pic>
      <p:pic>
        <p:nvPicPr>
          <p:cNvPr id="16" name="图片 15">
            <a:extLst>
              <a:ext uri="{FF2B5EF4-FFF2-40B4-BE49-F238E27FC236}">
                <a16:creationId xmlns:a16="http://schemas.microsoft.com/office/drawing/2014/main" id="{ABACAFCF-826B-4906-9E57-300BF4BC435C}"/>
              </a:ext>
            </a:extLst>
          </p:cNvPr>
          <p:cNvPicPr/>
          <p:nvPr/>
        </p:nvPicPr>
        <p:blipFill rotWithShape="1">
          <a:blip r:embed="rId7" cstate="print">
            <a:extLst>
              <a:ext uri="{28A0092B-C50C-407E-A947-70E740481C1C}">
                <a14:useLocalDpi xmlns:a14="http://schemas.microsoft.com/office/drawing/2010/main" val="0"/>
              </a:ext>
            </a:extLst>
          </a:blip>
          <a:srcRect r="12128"/>
          <a:stretch/>
        </p:blipFill>
        <p:spPr bwMode="auto">
          <a:xfrm>
            <a:off x="9033621" y="3997933"/>
            <a:ext cx="3158380" cy="2049705"/>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A91F3B4-FDD2-9260-1F5E-90918A822045}"/>
              </a:ext>
            </a:extLst>
          </p:cNvPr>
          <p:cNvSpPr txBox="1">
            <a:spLocks/>
          </p:cNvSpPr>
          <p:nvPr/>
        </p:nvSpPr>
        <p:spPr>
          <a:xfrm>
            <a:off x="1524000" y="39231"/>
            <a:ext cx="9144000"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sz="3200" dirty="0">
                <a:solidFill>
                  <a:srgbClr val="002060"/>
                </a:solidFill>
              </a:rPr>
              <a:t>FY-3</a:t>
            </a:r>
            <a:r>
              <a:rPr lang="en-US" altLang="zh-CN" sz="3200" dirty="0">
                <a:solidFill>
                  <a:srgbClr val="002060"/>
                </a:solidFill>
              </a:rPr>
              <a:t>E</a:t>
            </a:r>
            <a:r>
              <a:rPr lang="en-US" sz="3200" dirty="0">
                <a:solidFill>
                  <a:srgbClr val="002060"/>
                </a:solidFill>
              </a:rPr>
              <a:t>/ </a:t>
            </a:r>
            <a:r>
              <a:rPr lang="en-US" altLang="zh-CN" sz="3200" dirty="0">
                <a:solidFill>
                  <a:srgbClr val="002060"/>
                </a:solidFill>
              </a:rPr>
              <a:t>MERSI-LL on-orbit calibration</a:t>
            </a:r>
            <a:endParaRPr lang="en-US" sz="3200" dirty="0">
              <a:solidFill>
                <a:srgbClr val="002060"/>
              </a:solidFill>
            </a:endParaRPr>
          </a:p>
        </p:txBody>
      </p:sp>
    </p:spTree>
    <p:extLst>
      <p:ext uri="{BB962C8B-B14F-4D97-AF65-F5344CB8AC3E}">
        <p14:creationId xmlns:p14="http://schemas.microsoft.com/office/powerpoint/2010/main" val="392630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F47187AC-E623-4795-8FF9-2C4A95FA07D2}"/>
              </a:ext>
            </a:extLst>
          </p:cNvPr>
          <p:cNvGraphicFramePr>
            <a:graphicFrameLocks noGrp="1"/>
          </p:cNvGraphicFramePr>
          <p:nvPr>
            <p:extLst>
              <p:ext uri="{D42A27DB-BD31-4B8C-83A1-F6EECF244321}">
                <p14:modId xmlns:p14="http://schemas.microsoft.com/office/powerpoint/2010/main" val="2884287057"/>
              </p:ext>
            </p:extLst>
          </p:nvPr>
        </p:nvGraphicFramePr>
        <p:xfrm>
          <a:off x="1473178" y="1702905"/>
          <a:ext cx="4755055" cy="3657600"/>
        </p:xfrm>
        <a:graphic>
          <a:graphicData uri="http://schemas.openxmlformats.org/drawingml/2006/table">
            <a:tbl>
              <a:tblPr firstRow="1" firstCol="1" bandRow="1"/>
              <a:tblGrid>
                <a:gridCol w="610441">
                  <a:extLst>
                    <a:ext uri="{9D8B030D-6E8A-4147-A177-3AD203B41FA5}">
                      <a16:colId xmlns:a16="http://schemas.microsoft.com/office/drawing/2014/main" val="1207781937"/>
                    </a:ext>
                  </a:extLst>
                </a:gridCol>
                <a:gridCol w="407276">
                  <a:extLst>
                    <a:ext uri="{9D8B030D-6E8A-4147-A177-3AD203B41FA5}">
                      <a16:colId xmlns:a16="http://schemas.microsoft.com/office/drawing/2014/main" val="3497612504"/>
                    </a:ext>
                  </a:extLst>
                </a:gridCol>
                <a:gridCol w="610441">
                  <a:extLst>
                    <a:ext uri="{9D8B030D-6E8A-4147-A177-3AD203B41FA5}">
                      <a16:colId xmlns:a16="http://schemas.microsoft.com/office/drawing/2014/main" val="1034902809"/>
                    </a:ext>
                  </a:extLst>
                </a:gridCol>
                <a:gridCol w="357796">
                  <a:extLst>
                    <a:ext uri="{9D8B030D-6E8A-4147-A177-3AD203B41FA5}">
                      <a16:colId xmlns:a16="http://schemas.microsoft.com/office/drawing/2014/main" val="2516409118"/>
                    </a:ext>
                  </a:extLst>
                </a:gridCol>
                <a:gridCol w="337334">
                  <a:extLst>
                    <a:ext uri="{9D8B030D-6E8A-4147-A177-3AD203B41FA5}">
                      <a16:colId xmlns:a16="http://schemas.microsoft.com/office/drawing/2014/main" val="3392879206"/>
                    </a:ext>
                  </a:extLst>
                </a:gridCol>
                <a:gridCol w="404422">
                  <a:extLst>
                    <a:ext uri="{9D8B030D-6E8A-4147-A177-3AD203B41FA5}">
                      <a16:colId xmlns:a16="http://schemas.microsoft.com/office/drawing/2014/main" val="3204629742"/>
                    </a:ext>
                  </a:extLst>
                </a:gridCol>
                <a:gridCol w="404422">
                  <a:extLst>
                    <a:ext uri="{9D8B030D-6E8A-4147-A177-3AD203B41FA5}">
                      <a16:colId xmlns:a16="http://schemas.microsoft.com/office/drawing/2014/main" val="1357297968"/>
                    </a:ext>
                  </a:extLst>
                </a:gridCol>
                <a:gridCol w="337812">
                  <a:extLst>
                    <a:ext uri="{9D8B030D-6E8A-4147-A177-3AD203B41FA5}">
                      <a16:colId xmlns:a16="http://schemas.microsoft.com/office/drawing/2014/main" val="3166229605"/>
                    </a:ext>
                  </a:extLst>
                </a:gridCol>
                <a:gridCol w="471984">
                  <a:extLst>
                    <a:ext uri="{9D8B030D-6E8A-4147-A177-3AD203B41FA5}">
                      <a16:colId xmlns:a16="http://schemas.microsoft.com/office/drawing/2014/main" val="1596901927"/>
                    </a:ext>
                  </a:extLst>
                </a:gridCol>
                <a:gridCol w="471984">
                  <a:extLst>
                    <a:ext uri="{9D8B030D-6E8A-4147-A177-3AD203B41FA5}">
                      <a16:colId xmlns:a16="http://schemas.microsoft.com/office/drawing/2014/main" val="1016555678"/>
                    </a:ext>
                  </a:extLst>
                </a:gridCol>
                <a:gridCol w="341143">
                  <a:extLst>
                    <a:ext uri="{9D8B030D-6E8A-4147-A177-3AD203B41FA5}">
                      <a16:colId xmlns:a16="http://schemas.microsoft.com/office/drawing/2014/main" val="3017055503"/>
                    </a:ext>
                  </a:extLst>
                </a:gridCol>
              </a:tblGrid>
              <a:tr h="246385">
                <a:tc rowSpan="2">
                  <a:txBody>
                    <a:bodyPr/>
                    <a:lstStyle/>
                    <a:p>
                      <a:pPr algn="ctr"/>
                      <a:r>
                        <a:rPr lang="en-US" sz="10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Channel</a:t>
                      </a:r>
                      <a:endParaRPr lang="zh-CN" sz="10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0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CWL (</a:t>
                      </a:r>
                      <a:r>
                        <a:rPr lang="en-US" sz="1000" b="1" kern="100" dirty="0" err="1">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μm</a:t>
                      </a:r>
                      <a:r>
                        <a:rPr lang="en-US" sz="10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sz="10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en-US" sz="10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Dynamic Range(W/m</a:t>
                      </a:r>
                      <a:r>
                        <a:rPr lang="en-US" sz="1000" b="1" kern="100" baseline="300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2</a:t>
                      </a:r>
                      <a:r>
                        <a:rPr lang="en-US" sz="10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/μm/sr)</a:t>
                      </a:r>
                      <a:endParaRPr lang="zh-CN" sz="10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a:r>
                        <a:rPr lang="en-US" sz="10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SNR</a:t>
                      </a:r>
                      <a:endParaRPr lang="zh-CN" sz="10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a:r>
                        <a:rPr lang="en-US" sz="10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Calibration Accuracy</a:t>
                      </a:r>
                      <a:endParaRPr lang="zh-CN" sz="10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35043069"/>
                  </a:ext>
                </a:extLst>
              </a:tr>
              <a:tr h="369578">
                <a:tc vMerge="1">
                  <a:txBody>
                    <a:bodyPr/>
                    <a:lstStyle/>
                    <a:p>
                      <a:endParaRPr lang="zh-CN" altLang="en-US"/>
                    </a:p>
                  </a:txBody>
                  <a:tcPr/>
                </a:tc>
                <a:tc vMerge="1">
                  <a:txBody>
                    <a:bodyPr/>
                    <a:lstStyle/>
                    <a:p>
                      <a:endParaRPr lang="zh-CN" altLang="en-US"/>
                    </a:p>
                  </a:txBody>
                  <a:tcPr/>
                </a:tc>
                <a:tc>
                  <a:txBody>
                    <a:bodyPr/>
                    <a:lstStyle/>
                    <a:p>
                      <a:pPr algn="ctr"/>
                      <a:r>
                        <a:rPr lang="en-US" sz="10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sz="10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Measurement</a:t>
                      </a:r>
                      <a:endParaRPr lang="zh-CN" sz="10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sz="10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sz="10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Measurement</a:t>
                      </a:r>
                      <a:endParaRPr lang="zh-CN" sz="10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sz="10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sz="10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Measurement</a:t>
                      </a:r>
                      <a:endParaRPr lang="zh-CN" sz="10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sz="10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161276"/>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0.47</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0-642.3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674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150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321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2.8%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441483"/>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0.55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0-582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623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150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365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2.8%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079690"/>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0.65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0-494.9</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516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dirty="0">
                          <a:effectLst/>
                          <a:latin typeface="Times New Roman" panose="02020603050405020304" pitchFamily="18" charset="0"/>
                          <a:ea typeface="等线" panose="02010600030101010101" pitchFamily="2" charset="-122"/>
                          <a:cs typeface="Times New Roman" panose="02020603050405020304" pitchFamily="18" charset="0"/>
                        </a:rPr>
                        <a:t>128</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336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3.0%</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695792"/>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0.865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0-303.2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332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150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308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2.8%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846946"/>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1.38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2-104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150</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221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4.6%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849719"/>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1.64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0.4-66.5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76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300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422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4.0%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416071"/>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7</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2.13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0.12-27.8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34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110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145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4.0%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080242"/>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dirty="0">
                          <a:effectLst/>
                          <a:latin typeface="Times New Roman" panose="02020603050405020304" pitchFamily="18" charset="0"/>
                          <a:ea typeface="等线" panose="02010600030101010101" pitchFamily="2" charset="-122"/>
                          <a:cs typeface="Times New Roman" panose="02020603050405020304" pitchFamily="18" charset="0"/>
                        </a:rPr>
                        <a:t>0.412</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30-162.4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178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450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734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2.8%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4058453"/>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9</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0.443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26-127</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135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500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1037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2.9%</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023051"/>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0.49</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22-107</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121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600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1010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3.0%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341875"/>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0.555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12-78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85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600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938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2.8%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031363"/>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0.67</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9-59</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65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500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650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3.5%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312159"/>
                  </a:ext>
                </a:extLst>
              </a:tr>
              <a:tr h="123193">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0.709</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5.8-44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49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600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715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3.1%</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501094"/>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0.746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5.3-41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47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600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741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2.9%</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284353"/>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0.865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3.4-91.2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108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600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805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3.0%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507794"/>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0.905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6.1-253.5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293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200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392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3.0%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292952"/>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17</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0.936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0-237.3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255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120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442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3.2%</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609358"/>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0.94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0-235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270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250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337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3.0%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11616"/>
                  </a:ext>
                </a:extLst>
              </a:tr>
              <a:tr h="123193">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19</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a:effectLst/>
                          <a:latin typeface="Times New Roman" panose="02020603050405020304" pitchFamily="18" charset="0"/>
                          <a:ea typeface="等线" panose="02010600030101010101" pitchFamily="2" charset="-122"/>
                          <a:cs typeface="Times New Roman" panose="02020603050405020304" pitchFamily="18" charset="0"/>
                        </a:rPr>
                        <a:t>1.03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5-195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233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0" dirty="0">
                          <a:effectLst/>
                          <a:latin typeface="Times New Roman" panose="02020603050405020304" pitchFamily="18" charset="0"/>
                          <a:ea typeface="等线" panose="02010600030101010101" pitchFamily="2" charset="-122"/>
                          <a:cs typeface="Times New Roman" panose="02020603050405020304" pitchFamily="18" charset="0"/>
                        </a:rPr>
                        <a:t>200</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208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4.3%</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7085" marR="37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079936"/>
                  </a:ext>
                </a:extLst>
              </a:tr>
            </a:tbl>
          </a:graphicData>
        </a:graphic>
      </p:graphicFrame>
      <p:sp>
        <p:nvSpPr>
          <p:cNvPr id="3" name="Rectangle 1">
            <a:extLst>
              <a:ext uri="{FF2B5EF4-FFF2-40B4-BE49-F238E27FC236}">
                <a16:creationId xmlns:a16="http://schemas.microsoft.com/office/drawing/2014/main" id="{57CF7EF9-44EC-4580-A169-E4C07DE4EBF7}"/>
              </a:ext>
            </a:extLst>
          </p:cNvPr>
          <p:cNvSpPr>
            <a:spLocks noChangeArrowheads="1"/>
          </p:cNvSpPr>
          <p:nvPr/>
        </p:nvSpPr>
        <p:spPr bwMode="auto">
          <a:xfrm>
            <a:off x="102221" y="1333573"/>
            <a:ext cx="28030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lang="en-US" altLang="zh-CN" dirty="0">
                <a:solidFill>
                  <a:srgbClr val="2A2B2E"/>
                </a:solidFill>
                <a:latin typeface="Times New Roman" panose="02020603050405020304" pitchFamily="18" charset="0"/>
                <a:ea typeface="黑体" panose="02010609060101010101" pitchFamily="49" charset="-122"/>
                <a:cs typeface="Times New Roman" panose="02020603050405020304" pitchFamily="18" charset="0"/>
              </a:rPr>
              <a:t> T</a:t>
            </a:r>
            <a:r>
              <a:rPr kumimoji="0" lang="en-US" altLang="zh-CN" b="0" i="0" u="none" strike="noStrike" cap="none" normalizeH="0" baseline="0" dirty="0">
                <a:ln>
                  <a:noFill/>
                </a:ln>
                <a:solidFill>
                  <a:srgbClr val="2A2B2E"/>
                </a:solidFill>
                <a:effectLst/>
                <a:latin typeface="Times New Roman" panose="02020603050405020304" pitchFamily="18" charset="0"/>
                <a:ea typeface="黑体" panose="02010609060101010101" pitchFamily="49" charset="-122"/>
                <a:cs typeface="Times New Roman" panose="02020603050405020304" pitchFamily="18" charset="0"/>
              </a:rPr>
              <a:t>he solar reflective bands</a:t>
            </a:r>
            <a:endParaRPr kumimoji="0" lang="en-US" altLang="zh-CN" sz="1400" b="0" i="0" u="none" strike="noStrike" cap="none" normalizeH="0" baseline="0" dirty="0">
              <a:ln>
                <a:noFill/>
              </a:ln>
              <a:solidFill>
                <a:schemeClr val="tx1"/>
              </a:solidFill>
              <a:effectLst/>
            </a:endParaRPr>
          </a:p>
        </p:txBody>
      </p:sp>
      <p:graphicFrame>
        <p:nvGraphicFramePr>
          <p:cNvPr id="7" name="表格 6">
            <a:extLst>
              <a:ext uri="{FF2B5EF4-FFF2-40B4-BE49-F238E27FC236}">
                <a16:creationId xmlns:a16="http://schemas.microsoft.com/office/drawing/2014/main" id="{DCEFE89C-AD53-4D29-ADC1-B1315D665F0B}"/>
              </a:ext>
            </a:extLst>
          </p:cNvPr>
          <p:cNvGraphicFramePr>
            <a:graphicFrameLocks noGrp="1"/>
          </p:cNvGraphicFramePr>
          <p:nvPr>
            <p:extLst>
              <p:ext uri="{D42A27DB-BD31-4B8C-83A1-F6EECF244321}">
                <p14:modId xmlns:p14="http://schemas.microsoft.com/office/powerpoint/2010/main" val="2343058826"/>
              </p:ext>
            </p:extLst>
          </p:nvPr>
        </p:nvGraphicFramePr>
        <p:xfrm>
          <a:off x="6580294" y="1800317"/>
          <a:ext cx="5451284" cy="2072808"/>
        </p:xfrm>
        <a:graphic>
          <a:graphicData uri="http://schemas.openxmlformats.org/drawingml/2006/table">
            <a:tbl>
              <a:tblPr firstRow="1" firstCol="1" bandRow="1"/>
              <a:tblGrid>
                <a:gridCol w="300198">
                  <a:extLst>
                    <a:ext uri="{9D8B030D-6E8A-4147-A177-3AD203B41FA5}">
                      <a16:colId xmlns:a16="http://schemas.microsoft.com/office/drawing/2014/main" val="2761312413"/>
                    </a:ext>
                  </a:extLst>
                </a:gridCol>
                <a:gridCol w="428854">
                  <a:extLst>
                    <a:ext uri="{9D8B030D-6E8A-4147-A177-3AD203B41FA5}">
                      <a16:colId xmlns:a16="http://schemas.microsoft.com/office/drawing/2014/main" val="3864921169"/>
                    </a:ext>
                  </a:extLst>
                </a:gridCol>
                <a:gridCol w="738014">
                  <a:extLst>
                    <a:ext uri="{9D8B030D-6E8A-4147-A177-3AD203B41FA5}">
                      <a16:colId xmlns:a16="http://schemas.microsoft.com/office/drawing/2014/main" val="1805567587"/>
                    </a:ext>
                  </a:extLst>
                </a:gridCol>
                <a:gridCol w="440603">
                  <a:extLst>
                    <a:ext uri="{9D8B030D-6E8A-4147-A177-3AD203B41FA5}">
                      <a16:colId xmlns:a16="http://schemas.microsoft.com/office/drawing/2014/main" val="88862380"/>
                    </a:ext>
                  </a:extLst>
                </a:gridCol>
                <a:gridCol w="313791">
                  <a:extLst>
                    <a:ext uri="{9D8B030D-6E8A-4147-A177-3AD203B41FA5}">
                      <a16:colId xmlns:a16="http://schemas.microsoft.com/office/drawing/2014/main" val="4046780246"/>
                    </a:ext>
                  </a:extLst>
                </a:gridCol>
                <a:gridCol w="827173">
                  <a:extLst>
                    <a:ext uri="{9D8B030D-6E8A-4147-A177-3AD203B41FA5}">
                      <a16:colId xmlns:a16="http://schemas.microsoft.com/office/drawing/2014/main" val="1272444502"/>
                    </a:ext>
                  </a:extLst>
                </a:gridCol>
                <a:gridCol w="557990">
                  <a:extLst>
                    <a:ext uri="{9D8B030D-6E8A-4147-A177-3AD203B41FA5}">
                      <a16:colId xmlns:a16="http://schemas.microsoft.com/office/drawing/2014/main" val="3793895462"/>
                    </a:ext>
                  </a:extLst>
                </a:gridCol>
                <a:gridCol w="373135">
                  <a:extLst>
                    <a:ext uri="{9D8B030D-6E8A-4147-A177-3AD203B41FA5}">
                      <a16:colId xmlns:a16="http://schemas.microsoft.com/office/drawing/2014/main" val="76437207"/>
                    </a:ext>
                  </a:extLst>
                </a:gridCol>
                <a:gridCol w="713606">
                  <a:extLst>
                    <a:ext uri="{9D8B030D-6E8A-4147-A177-3AD203B41FA5}">
                      <a16:colId xmlns:a16="http://schemas.microsoft.com/office/drawing/2014/main" val="170619972"/>
                    </a:ext>
                  </a:extLst>
                </a:gridCol>
                <a:gridCol w="463670">
                  <a:extLst>
                    <a:ext uri="{9D8B030D-6E8A-4147-A177-3AD203B41FA5}">
                      <a16:colId xmlns:a16="http://schemas.microsoft.com/office/drawing/2014/main" val="668696268"/>
                    </a:ext>
                  </a:extLst>
                </a:gridCol>
                <a:gridCol w="294250">
                  <a:extLst>
                    <a:ext uri="{9D8B030D-6E8A-4147-A177-3AD203B41FA5}">
                      <a16:colId xmlns:a16="http://schemas.microsoft.com/office/drawing/2014/main" val="991660629"/>
                    </a:ext>
                  </a:extLst>
                </a:gridCol>
              </a:tblGrid>
              <a:tr h="198162">
                <a:tc rowSpan="2">
                  <a:txBody>
                    <a:bodyPr/>
                    <a:lstStyle/>
                    <a:p>
                      <a:pPr algn="just"/>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Channel</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CWL (</a:t>
                      </a:r>
                      <a:r>
                        <a:rPr lang="en-US" sz="1200" b="1" kern="100" dirty="0" err="1">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μm</a:t>
                      </a:r>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en-US" sz="12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Dynamic Range(K)</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2">
                  <a:txBody>
                    <a:bodyPr/>
                    <a:lstStyle/>
                    <a:p>
                      <a:pPr algn="ctr"/>
                      <a:r>
                        <a:rPr lang="en-US" sz="12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NEDT</a:t>
                      </a:r>
                      <a:r>
                        <a:rPr lang="zh-CN" sz="12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12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K</a:t>
                      </a:r>
                      <a:r>
                        <a:rPr lang="zh-CN" sz="12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12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r>
                        <a:rPr lang="en-US" sz="12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12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2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Calibration Accuracy</a:t>
                      </a:r>
                      <a:r>
                        <a:rPr lang="zh-CN" sz="12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12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K</a:t>
                      </a:r>
                      <a:r>
                        <a:rPr lang="zh-CN" sz="12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12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r>
                        <a:rPr lang="en-US" sz="12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12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842767"/>
                  </a:ext>
                </a:extLst>
              </a:tr>
              <a:tr h="495404">
                <a:tc vMerge="1">
                  <a:txBody>
                    <a:bodyPr/>
                    <a:lstStyle/>
                    <a:p>
                      <a:endParaRPr lang="zh-CN" altLang="en-US"/>
                    </a:p>
                  </a:txBody>
                  <a:tcPr/>
                </a:tc>
                <a:tc vMerge="1">
                  <a:txBody>
                    <a:bodyPr/>
                    <a:lstStyle/>
                    <a:p>
                      <a:endParaRPr lang="zh-CN" altLang="en-US"/>
                    </a:p>
                  </a:txBody>
                  <a:tcPr/>
                </a:tc>
                <a:tc>
                  <a:txBody>
                    <a:bodyPr/>
                    <a:lstStyle/>
                    <a:p>
                      <a:pPr algn="ctr"/>
                      <a:r>
                        <a:rPr lang="en-US" sz="12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Requirement </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Measurement</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Requirement</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Measurement</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Requirement</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Measurement</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7639426"/>
                  </a:ext>
                </a:extLst>
              </a:tr>
              <a:tr h="112795">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20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3.8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220~350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351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0.25@300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0.04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0.4@300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0.31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2273842"/>
                  </a:ext>
                </a:extLst>
              </a:tr>
              <a:tr h="198162">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21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4.05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220~380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382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0.25@300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0.07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0.4@300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0.31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056855"/>
                  </a:ext>
                </a:extLst>
              </a:tr>
              <a:tr h="112795">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22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7.2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185~285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286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0.3@270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0.03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0.4@270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0.31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20718"/>
                  </a:ext>
                </a:extLst>
              </a:tr>
              <a:tr h="198162">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23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8.55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185~330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332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dirty="0">
                          <a:effectLst/>
                          <a:latin typeface="Times New Roman" panose="02020603050405020304" pitchFamily="18" charset="0"/>
                          <a:ea typeface="等线" panose="02010600030101010101" pitchFamily="2" charset="-122"/>
                          <a:cs typeface="Times New Roman" panose="02020603050405020304" pitchFamily="18" charset="0"/>
                        </a:rPr>
                        <a:t>0.25@270</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dirty="0">
                          <a:effectLst/>
                          <a:latin typeface="Times New Roman" panose="02020603050405020304" pitchFamily="18" charset="0"/>
                          <a:ea typeface="等线" panose="02010600030101010101" pitchFamily="2" charset="-122"/>
                          <a:cs typeface="Times New Roman" panose="02020603050405020304" pitchFamily="18" charset="0"/>
                        </a:rPr>
                        <a:t>0.05</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0.4@270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0.32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375720"/>
                  </a:ext>
                </a:extLst>
              </a:tr>
              <a:tr h="198162">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24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10.8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185~345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349</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0.3@300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0.09</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dirty="0">
                          <a:effectLst/>
                          <a:latin typeface="Times New Roman" panose="02020603050405020304" pitchFamily="18" charset="0"/>
                          <a:ea typeface="等线" panose="02010600030101010101" pitchFamily="2" charset="-122"/>
                          <a:cs typeface="Times New Roman" panose="02020603050405020304" pitchFamily="18" charset="0"/>
                        </a:rPr>
                        <a:t>0.4@300</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0.33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384766"/>
                  </a:ext>
                </a:extLst>
              </a:tr>
              <a:tr h="198162">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25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12.0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185~345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350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0.3@300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0.16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dirty="0">
                          <a:effectLst/>
                          <a:latin typeface="Times New Roman" panose="02020603050405020304" pitchFamily="18" charset="0"/>
                          <a:ea typeface="等线" panose="02010600030101010101" pitchFamily="2" charset="-122"/>
                          <a:cs typeface="Times New Roman" panose="02020603050405020304" pitchFamily="18" charset="0"/>
                        </a:rPr>
                        <a:t>0.4@300</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a:effectLst/>
                          <a:latin typeface="Times New Roman" panose="02020603050405020304" pitchFamily="18" charset="0"/>
                          <a:ea typeface="等线" panose="02010600030101010101" pitchFamily="2" charset="-122"/>
                          <a:cs typeface="Times New Roman" panose="02020603050405020304" pitchFamily="18" charset="0"/>
                        </a:rPr>
                        <a:t>0.34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8111" marR="4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578234"/>
                  </a:ext>
                </a:extLst>
              </a:tr>
            </a:tbl>
          </a:graphicData>
        </a:graphic>
      </p:graphicFrame>
      <p:sp>
        <p:nvSpPr>
          <p:cNvPr id="8" name="Rectangle 3">
            <a:extLst>
              <a:ext uri="{FF2B5EF4-FFF2-40B4-BE49-F238E27FC236}">
                <a16:creationId xmlns:a16="http://schemas.microsoft.com/office/drawing/2014/main" id="{61557192-F4A4-4B5C-855A-29232B64D836}"/>
              </a:ext>
            </a:extLst>
          </p:cNvPr>
          <p:cNvSpPr>
            <a:spLocks noChangeArrowheads="1"/>
          </p:cNvSpPr>
          <p:nvPr/>
        </p:nvSpPr>
        <p:spPr bwMode="auto">
          <a:xfrm>
            <a:off x="7488927" y="1202982"/>
            <a:ext cx="2864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lang="en-US" altLang="zh-CN" dirty="0">
                <a:solidFill>
                  <a:srgbClr val="2A2B2E"/>
                </a:solidFill>
                <a:latin typeface="Times New Roman" panose="02020603050405020304" pitchFamily="18" charset="0"/>
                <a:ea typeface="等线" panose="02010600030101010101" pitchFamily="2" charset="-122"/>
                <a:cs typeface="Times New Roman" panose="02020603050405020304" pitchFamily="18" charset="0"/>
              </a:rPr>
              <a:t>T</a:t>
            </a:r>
            <a:r>
              <a:rPr kumimoji="0" lang="en-US" altLang="zh-CN" b="0" i="0" u="none" strike="noStrike" cap="none" normalizeH="0" baseline="0" dirty="0">
                <a:ln>
                  <a:noFill/>
                </a:ln>
                <a:solidFill>
                  <a:srgbClr val="2A2B2E"/>
                </a:solidFill>
                <a:effectLst/>
                <a:latin typeface="Times New Roman" panose="02020603050405020304" pitchFamily="18" charset="0"/>
                <a:ea typeface="等线" panose="02010600030101010101" pitchFamily="2" charset="-122"/>
                <a:cs typeface="Times New Roman" panose="02020603050405020304" pitchFamily="18" charset="0"/>
              </a:rPr>
              <a:t>he thermal infrared bands</a:t>
            </a:r>
            <a:endParaRPr kumimoji="0" lang="en-US" altLang="zh-CN" sz="1400" b="0" i="0" u="none" strike="noStrike" cap="none" normalizeH="0" baseline="0" dirty="0">
              <a:ln>
                <a:noFill/>
              </a:ln>
              <a:solidFill>
                <a:schemeClr val="tx1"/>
              </a:solidFill>
              <a:effectLst/>
            </a:endParaRPr>
          </a:p>
        </p:txBody>
      </p:sp>
      <p:sp>
        <p:nvSpPr>
          <p:cNvPr id="9" name="矩形 8">
            <a:extLst>
              <a:ext uri="{FF2B5EF4-FFF2-40B4-BE49-F238E27FC236}">
                <a16:creationId xmlns:a16="http://schemas.microsoft.com/office/drawing/2014/main" id="{F8642230-08BA-43D5-A7DA-F859BB0355F4}"/>
              </a:ext>
            </a:extLst>
          </p:cNvPr>
          <p:cNvSpPr/>
          <p:nvPr/>
        </p:nvSpPr>
        <p:spPr>
          <a:xfrm>
            <a:off x="253970" y="850236"/>
            <a:ext cx="8195763" cy="498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50000"/>
              </a:lnSpc>
              <a:spcBef>
                <a:spcPts val="600"/>
              </a:spcBef>
              <a:spcAft>
                <a:spcPts val="1650"/>
              </a:spcAft>
              <a:tabLst>
                <a:tab pos="274320" algn="l"/>
              </a:tabLst>
            </a:pPr>
            <a:r>
              <a:rPr lang="en-US" altLang="zh-CN" sz="2000" b="1" kern="0" dirty="0">
                <a:effectLst/>
                <a:latin typeface="Times New Roman" panose="02020603050405020304" pitchFamily="18" charset="0"/>
              </a:rPr>
              <a:t>FY3F-MERSI:</a:t>
            </a:r>
            <a:r>
              <a:rPr kumimoji="0" lang="en-US" altLang="zh-CN" sz="2000" b="0" i="0" u="none" strike="noStrike" cap="none" normalizeH="0" baseline="0" dirty="0">
                <a:ln>
                  <a:noFill/>
                </a:ln>
                <a:solidFill>
                  <a:srgbClr val="2A2B2E"/>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000" b="0" i="0" u="none" strike="noStrike" cap="none" normalizeH="0" baseline="0" dirty="0">
                <a:ln>
                  <a:noFill/>
                </a:ln>
                <a:solidFill>
                  <a:srgbClr val="FF0000"/>
                </a:solidFill>
                <a:effectLst/>
                <a:latin typeface="Times New Roman" panose="02020603050405020304" pitchFamily="18" charset="0"/>
                <a:ea typeface="黑体" panose="02010609060101010101" pitchFamily="49" charset="-122"/>
                <a:cs typeface="Times New Roman" panose="02020603050405020304" pitchFamily="18" charset="0"/>
              </a:rPr>
              <a:t>pre-launch calibration and performance </a:t>
            </a:r>
            <a:endParaRPr lang="zh-CN" altLang="zh-CN" sz="2000" b="1" kern="0" dirty="0">
              <a:solidFill>
                <a:srgbClr val="FF0000"/>
              </a:solidFill>
              <a:effectLst/>
              <a:latin typeface="Times New Roman" panose="02020603050405020304" pitchFamily="18" charset="0"/>
            </a:endParaRPr>
          </a:p>
        </p:txBody>
      </p:sp>
      <p:sp>
        <p:nvSpPr>
          <p:cNvPr id="10" name="文本框 9">
            <a:extLst>
              <a:ext uri="{FF2B5EF4-FFF2-40B4-BE49-F238E27FC236}">
                <a16:creationId xmlns:a16="http://schemas.microsoft.com/office/drawing/2014/main" id="{2894B9B5-C72F-43BA-9F5E-778C5410730F}"/>
              </a:ext>
            </a:extLst>
          </p:cNvPr>
          <p:cNvSpPr txBox="1"/>
          <p:nvPr/>
        </p:nvSpPr>
        <p:spPr>
          <a:xfrm>
            <a:off x="227350" y="5284277"/>
            <a:ext cx="6269703" cy="1077218"/>
          </a:xfrm>
          <a:prstGeom prst="rect">
            <a:avLst/>
          </a:prstGeom>
          <a:noFill/>
        </p:spPr>
        <p:txBody>
          <a:bodyPr wrap="square">
            <a:spAutoFit/>
          </a:bodyPr>
          <a:lstStyle/>
          <a:p>
            <a:r>
              <a:rPr lang="en-US" altLang="zh-CN" sz="1600" i="0" u="none" strike="noStrike" dirty="0">
                <a:effectLst/>
                <a:latin typeface="PingFang SC"/>
              </a:rPr>
              <a:t>The integrating sphere calibration </a:t>
            </a:r>
            <a:r>
              <a:rPr lang="en-US" altLang="zh-CN" sz="1600" i="0" u="none" strike="noStrike" dirty="0">
                <a:effectLst/>
                <a:latin typeface="Times New Roman" panose="02020603050405020304" pitchFamily="18" charset="0"/>
                <a:ea typeface="黑体" panose="02010609060101010101" pitchFamily="49" charset="-122"/>
                <a:cs typeface="Times New Roman" panose="02020603050405020304" pitchFamily="18" charset="0"/>
              </a:rPr>
              <a:t>b</a:t>
            </a: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ased on the SR4500A spectrometer </a:t>
            </a:r>
            <a:r>
              <a:rPr lang="en-US" altLang="zh-CN" sz="1600" i="0" u="none" strike="noStrike" dirty="0">
                <a:effectLst/>
                <a:latin typeface="PingFang SC"/>
              </a:rPr>
              <a:t> from the </a:t>
            </a:r>
            <a:r>
              <a:rPr lang="en-US" altLang="zh-CN" sz="1600" dirty="0">
                <a:latin typeface="PingFang SC"/>
              </a:rPr>
              <a:t>NIM </a:t>
            </a:r>
            <a:r>
              <a:rPr lang="en-US" altLang="zh-CN" sz="1600" i="0" u="none" strike="noStrike" dirty="0">
                <a:effectLst/>
                <a:latin typeface="PingFang SC"/>
              </a:rPr>
              <a:t>standard</a:t>
            </a:r>
          </a:p>
          <a:p>
            <a:pPr marL="342900" indent="-342900">
              <a:buFontTx/>
              <a:buAutoNum type="arabicParenR"/>
            </a:pP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The SNRs  at the SWIR bands are better than that for FY3D-MERSI</a:t>
            </a:r>
          </a:p>
          <a:p>
            <a:pPr marL="342900" indent="-342900">
              <a:buFontTx/>
              <a:buAutoNum type="arabicParenR"/>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Calibration Accuracy </a:t>
            </a:r>
            <a:r>
              <a:rPr lang="en-US" altLang="zh-CN" sz="1600" dirty="0">
                <a:latin typeface="PingFang SC"/>
              </a:rPr>
              <a:t>  &lt;</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3.5%(0.412~0.94um)  &lt; 4.6</a:t>
            </a:r>
            <a:r>
              <a:rPr lang="zh-CN" altLang="en-US" sz="16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1-2.13um</a:t>
            </a:r>
            <a:r>
              <a:rPr lang="zh-CN" altLang="en-US" sz="16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p:txBody>
      </p:sp>
      <p:sp>
        <p:nvSpPr>
          <p:cNvPr id="11" name="文本框 10">
            <a:extLst>
              <a:ext uri="{FF2B5EF4-FFF2-40B4-BE49-F238E27FC236}">
                <a16:creationId xmlns:a16="http://schemas.microsoft.com/office/drawing/2014/main" id="{FCA85ED1-3207-455A-A9B1-F8003A22B582}"/>
              </a:ext>
            </a:extLst>
          </p:cNvPr>
          <p:cNvSpPr txBox="1"/>
          <p:nvPr/>
        </p:nvSpPr>
        <p:spPr>
          <a:xfrm>
            <a:off x="6619358" y="4187224"/>
            <a:ext cx="2879484" cy="2062103"/>
          </a:xfrm>
          <a:prstGeom prst="rect">
            <a:avLst/>
          </a:prstGeom>
          <a:noFill/>
        </p:spPr>
        <p:txBody>
          <a:bodyPr wrap="square">
            <a:spAutoFit/>
          </a:bodyPr>
          <a:lstStyle/>
          <a:p>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The vacuum calibration test based on the </a:t>
            </a:r>
            <a:r>
              <a:rPr lang="en-US" altLang="zh-CN" sz="1600" dirty="0">
                <a:latin typeface="PingFang SC"/>
                <a:ea typeface="黑体" panose="02010609060101010101" pitchFamily="49" charset="-122"/>
                <a:cs typeface="Times New Roman" panose="02020603050405020304" pitchFamily="18" charset="0"/>
              </a:rPr>
              <a:t>b</a:t>
            </a:r>
            <a:r>
              <a:rPr lang="en-US" altLang="zh-CN" sz="1600" i="0" u="none" strike="noStrike" dirty="0">
                <a:effectLst/>
                <a:latin typeface="PingFang SC"/>
              </a:rPr>
              <a:t>lackbody (180-380K) from the </a:t>
            </a:r>
            <a:r>
              <a:rPr lang="en-US" altLang="zh-CN" sz="1600" dirty="0">
                <a:latin typeface="PingFang SC"/>
              </a:rPr>
              <a:t>NIM </a:t>
            </a:r>
            <a:r>
              <a:rPr lang="en-US" altLang="zh-CN" sz="1600" i="0" u="none" strike="noStrike" dirty="0">
                <a:effectLst/>
                <a:latin typeface="PingFang SC"/>
              </a:rPr>
              <a:t>standard</a:t>
            </a:r>
            <a:r>
              <a:rPr lang="en-US" altLang="zh-CN" sz="1600" dirty="0">
                <a:latin typeface="PingFang SC"/>
              </a:rPr>
              <a:t>  </a:t>
            </a:r>
            <a:endParaRPr lang="en-US" altLang="zh-CN" sz="1600" i="0" u="none" strike="noStrike" dirty="0">
              <a:effectLst/>
              <a:latin typeface="PingFang SC"/>
            </a:endParaRPr>
          </a:p>
          <a:p>
            <a:pPr marL="342900" indent="-342900">
              <a:buAutoNum type="arabicParenR"/>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NEDT</a:t>
            </a:r>
            <a:r>
              <a:rPr lang="en-US" altLang="zh-CN" sz="1600" dirty="0">
                <a:latin typeface="PingFang SC"/>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0.09K (@3.8,4.05,7,2,8.55, 10.8um)</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a:p>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NEDT</a:t>
            </a:r>
            <a:r>
              <a:rPr lang="en-US" altLang="zh-CN" sz="1600" dirty="0">
                <a:latin typeface="PingFang SC"/>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0.16K (@12um)</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a:p>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2) Calibration Accuracy </a:t>
            </a:r>
            <a:r>
              <a:rPr lang="en-US" altLang="zh-CN" sz="1600" dirty="0">
                <a:latin typeface="PingFang SC"/>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0.35K</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p:txBody>
      </p:sp>
      <p:sp>
        <p:nvSpPr>
          <p:cNvPr id="12" name="文本框 11">
            <a:extLst>
              <a:ext uri="{FF2B5EF4-FFF2-40B4-BE49-F238E27FC236}">
                <a16:creationId xmlns:a16="http://schemas.microsoft.com/office/drawing/2014/main" id="{44FBD341-FED6-433C-8057-57E503A68F0B}"/>
              </a:ext>
            </a:extLst>
          </p:cNvPr>
          <p:cNvSpPr txBox="1"/>
          <p:nvPr/>
        </p:nvSpPr>
        <p:spPr>
          <a:xfrm>
            <a:off x="3444974" y="1430210"/>
            <a:ext cx="3052079" cy="307777"/>
          </a:xfrm>
          <a:prstGeom prst="rect">
            <a:avLst/>
          </a:prstGeom>
          <a:noFill/>
        </p:spPr>
        <p:txBody>
          <a:bodyPr wrap="square">
            <a:spAutoFit/>
          </a:bodyPr>
          <a:lstStyle/>
          <a:p>
            <a:pPr algn="ctr"/>
            <a:r>
              <a:rPr lang="en-US" altLang="zh-CN" sz="1400" kern="100" dirty="0">
                <a:effectLst/>
                <a:latin typeface="Times New Roman" panose="02020603050405020304" pitchFamily="18" charset="0"/>
                <a:ea typeface="等线" panose="02010600030101010101" pitchFamily="2" charset="-122"/>
                <a:cs typeface="Times New Roman" panose="02020603050405020304" pitchFamily="18" charset="0"/>
              </a:rPr>
              <a:t>0.415~2.13um</a:t>
            </a:r>
            <a:r>
              <a:rPr lang="en-US" altLang="zh-CN" sz="1400" kern="100" dirty="0">
                <a:latin typeface="Times New Roman" panose="02020603050405020304" pitchFamily="18" charset="0"/>
                <a:ea typeface="等线" panose="02010600030101010101" pitchFamily="2" charset="-122"/>
                <a:cs typeface="Times New Roman" panose="02020603050405020304" pitchFamily="18" charset="0"/>
              </a:rPr>
              <a:t>:19 bands</a:t>
            </a:r>
            <a:endParaRPr lang="zh-CN" altLang="zh-CN" sz="14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id="{9D4F2F0F-268D-42B6-A712-9EF31E357372}"/>
              </a:ext>
            </a:extLst>
          </p:cNvPr>
          <p:cNvPicPr>
            <a:picLocks noChangeAspect="1"/>
          </p:cNvPicPr>
          <p:nvPr/>
        </p:nvPicPr>
        <p:blipFill>
          <a:blip r:embed="rId3"/>
          <a:stretch>
            <a:fillRect/>
          </a:stretch>
        </p:blipFill>
        <p:spPr>
          <a:xfrm>
            <a:off x="9326707" y="3926303"/>
            <a:ext cx="2596473" cy="2366697"/>
          </a:xfrm>
          <a:prstGeom prst="rect">
            <a:avLst/>
          </a:prstGeom>
        </p:spPr>
      </p:pic>
      <p:pic>
        <p:nvPicPr>
          <p:cNvPr id="28" name="图片 27">
            <a:extLst>
              <a:ext uri="{FF2B5EF4-FFF2-40B4-BE49-F238E27FC236}">
                <a16:creationId xmlns:a16="http://schemas.microsoft.com/office/drawing/2014/main" id="{A7316260-EE1C-4220-BED5-502581EBEB8D}"/>
              </a:ext>
            </a:extLst>
          </p:cNvPr>
          <p:cNvPicPr>
            <a:picLocks noChangeAspect="1"/>
          </p:cNvPicPr>
          <p:nvPr/>
        </p:nvPicPr>
        <p:blipFill>
          <a:blip r:embed="rId4"/>
          <a:stretch>
            <a:fillRect/>
          </a:stretch>
        </p:blipFill>
        <p:spPr>
          <a:xfrm>
            <a:off x="10859337" y="3930441"/>
            <a:ext cx="1332663" cy="1231004"/>
          </a:xfrm>
          <a:prstGeom prst="rect">
            <a:avLst/>
          </a:prstGeom>
        </p:spPr>
      </p:pic>
      <p:pic>
        <p:nvPicPr>
          <p:cNvPr id="32" name="图片 31">
            <a:extLst>
              <a:ext uri="{FF2B5EF4-FFF2-40B4-BE49-F238E27FC236}">
                <a16:creationId xmlns:a16="http://schemas.microsoft.com/office/drawing/2014/main" id="{42BA887C-015D-4C51-B147-AB15B0E5E099}"/>
              </a:ext>
            </a:extLst>
          </p:cNvPr>
          <p:cNvPicPr>
            <a:picLocks noChangeAspect="1"/>
          </p:cNvPicPr>
          <p:nvPr/>
        </p:nvPicPr>
        <p:blipFill>
          <a:blip r:embed="rId5"/>
          <a:stretch>
            <a:fillRect/>
          </a:stretch>
        </p:blipFill>
        <p:spPr>
          <a:xfrm>
            <a:off x="63061" y="1783115"/>
            <a:ext cx="1410117" cy="3351583"/>
          </a:xfrm>
          <a:prstGeom prst="rect">
            <a:avLst/>
          </a:prstGeom>
        </p:spPr>
      </p:pic>
      <p:sp>
        <p:nvSpPr>
          <p:cNvPr id="4" name="Title 1">
            <a:extLst>
              <a:ext uri="{FF2B5EF4-FFF2-40B4-BE49-F238E27FC236}">
                <a16:creationId xmlns:a16="http://schemas.microsoft.com/office/drawing/2014/main" id="{95A50F4B-4EE5-7437-F479-15B5D06662DF}"/>
              </a:ext>
            </a:extLst>
          </p:cNvPr>
          <p:cNvSpPr txBox="1">
            <a:spLocks/>
          </p:cNvSpPr>
          <p:nvPr/>
        </p:nvSpPr>
        <p:spPr>
          <a:xfrm>
            <a:off x="1524000" y="39231"/>
            <a:ext cx="9144000"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sz="3200" dirty="0">
                <a:solidFill>
                  <a:srgbClr val="002060"/>
                </a:solidFill>
              </a:rPr>
              <a:t>FY-3F/ </a:t>
            </a:r>
            <a:r>
              <a:rPr lang="en-US" altLang="zh-CN" sz="3200" dirty="0">
                <a:solidFill>
                  <a:srgbClr val="002060"/>
                </a:solidFill>
              </a:rPr>
              <a:t>MERSI-III Pre-flight calibration</a:t>
            </a:r>
            <a:endParaRPr lang="en-US" sz="3200" dirty="0">
              <a:solidFill>
                <a:srgbClr val="002060"/>
              </a:solidFill>
            </a:endParaRPr>
          </a:p>
        </p:txBody>
      </p:sp>
    </p:spTree>
    <p:extLst>
      <p:ext uri="{BB962C8B-B14F-4D97-AF65-F5344CB8AC3E}">
        <p14:creationId xmlns:p14="http://schemas.microsoft.com/office/powerpoint/2010/main" val="426430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975F9BB-A5D5-4C75-84AD-2C1CC25CCC3B}"/>
              </a:ext>
            </a:extLst>
          </p:cNvPr>
          <p:cNvSpPr/>
          <p:nvPr/>
        </p:nvSpPr>
        <p:spPr>
          <a:xfrm>
            <a:off x="283377" y="833563"/>
            <a:ext cx="6463931" cy="498663"/>
          </a:xfrm>
          <a:prstGeom prst="rect">
            <a:avLst/>
          </a:prstGeom>
        </p:spPr>
        <p:txBody>
          <a:bodyPr wrap="square">
            <a:spAutoFit/>
          </a:bodyPr>
          <a:lstStyle/>
          <a:p>
            <a:pPr lvl="0" algn="just">
              <a:lnSpc>
                <a:spcPct val="150000"/>
              </a:lnSpc>
              <a:spcBef>
                <a:spcPts val="600"/>
              </a:spcBef>
              <a:spcAft>
                <a:spcPts val="1650"/>
              </a:spcAft>
              <a:tabLst>
                <a:tab pos="274320" algn="l"/>
              </a:tabLst>
            </a:pPr>
            <a:r>
              <a:rPr lang="en-US" altLang="zh-CN" sz="2000" b="1" kern="0" dirty="0">
                <a:effectLst/>
                <a:latin typeface="Times New Roman" panose="02020603050405020304" pitchFamily="18" charset="0"/>
                <a:cs typeface="Times New Roman" panose="02020603050405020304" pitchFamily="18" charset="0"/>
              </a:rPr>
              <a:t>FY3F-MERSI :</a:t>
            </a:r>
            <a:r>
              <a:rPr kumimoji="0" lang="en-US" altLang="zh-CN" sz="20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000" b="0" i="0" u="none" strike="noStrike" cap="none" normalizeH="0" baseline="0" dirty="0">
                <a:ln>
                  <a:noFill/>
                </a:ln>
                <a:solidFill>
                  <a:srgbClr val="FF0000"/>
                </a:solidFill>
                <a:effectLst/>
                <a:latin typeface="Times New Roman" panose="02020603050405020304" pitchFamily="18" charset="0"/>
                <a:ea typeface="黑体" panose="02010609060101010101" pitchFamily="49" charset="-122"/>
                <a:cs typeface="Times New Roman" panose="02020603050405020304" pitchFamily="18" charset="0"/>
              </a:rPr>
              <a:t>on-orbit calibration and performance </a:t>
            </a:r>
            <a:endParaRPr lang="zh-CN" altLang="zh-CN" sz="2000" b="1" kern="0" dirty="0">
              <a:solidFill>
                <a:srgbClr val="FF0000"/>
              </a:solidFill>
              <a:effectLst/>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D6D0EEB0-0579-4A6B-8190-2F24536F8E81}"/>
              </a:ext>
            </a:extLst>
          </p:cNvPr>
          <p:cNvSpPr txBox="1"/>
          <p:nvPr/>
        </p:nvSpPr>
        <p:spPr>
          <a:xfrm>
            <a:off x="283377" y="1285460"/>
            <a:ext cx="6096000" cy="369332"/>
          </a:xfrm>
          <a:prstGeom prst="rect">
            <a:avLst/>
          </a:prstGeom>
          <a:noFill/>
        </p:spPr>
        <p:txBody>
          <a:bodyPr wrap="square">
            <a:spAutoFit/>
          </a:bodyPr>
          <a:lstStyle/>
          <a:p>
            <a:pPr marL="285750" indent="-285750">
              <a:buFont typeface="Wingdings" panose="05000000000000000000" pitchFamily="2" charset="2"/>
              <a:buChar char="l"/>
            </a:pPr>
            <a:r>
              <a:rPr lang="en-US" altLang="zh-CN" dirty="0">
                <a:solidFill>
                  <a:srgbClr val="2A2B2E"/>
                </a:solidFill>
                <a:latin typeface="Times New Roman" panose="02020603050405020304" pitchFamily="18" charset="0"/>
                <a:ea typeface="黑体" panose="02010609060101010101" pitchFamily="49" charset="-122"/>
                <a:cs typeface="Times New Roman" panose="02020603050405020304" pitchFamily="18" charset="0"/>
              </a:rPr>
              <a:t>T</a:t>
            </a:r>
            <a:r>
              <a:rPr kumimoji="0" lang="en-US" altLang="zh-CN" b="0" i="0" u="none" strike="noStrike" cap="none" normalizeH="0" baseline="0" dirty="0">
                <a:ln>
                  <a:noFill/>
                </a:ln>
                <a:solidFill>
                  <a:srgbClr val="2A2B2E"/>
                </a:solidFill>
                <a:effectLst/>
                <a:latin typeface="Times New Roman" panose="02020603050405020304" pitchFamily="18" charset="0"/>
                <a:ea typeface="黑体" panose="02010609060101010101" pitchFamily="49" charset="-122"/>
                <a:cs typeface="Times New Roman" panose="02020603050405020304" pitchFamily="18" charset="0"/>
              </a:rPr>
              <a:t>he solar reflective bands</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Rectangle 6">
            <a:extLst>
              <a:ext uri="{FF2B5EF4-FFF2-40B4-BE49-F238E27FC236}">
                <a16:creationId xmlns:a16="http://schemas.microsoft.com/office/drawing/2014/main" id="{F0D1F88B-4BE5-4D08-80C2-8F86F1F51F0B}"/>
              </a:ext>
            </a:extLst>
          </p:cNvPr>
          <p:cNvSpPr>
            <a:spLocks noChangeArrowheads="1"/>
          </p:cNvSpPr>
          <p:nvPr/>
        </p:nvSpPr>
        <p:spPr bwMode="auto">
          <a:xfrm>
            <a:off x="156644" y="4041160"/>
            <a:ext cx="48218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kumimoji="0" lang="en-US" altLang="zh-CN" b="0" i="0" u="none" strike="noStrike" cap="none" normalizeH="0" baseline="0" dirty="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Thermal infrared bands</a:t>
            </a:r>
          </a:p>
        </p:txBody>
      </p:sp>
      <p:graphicFrame>
        <p:nvGraphicFramePr>
          <p:cNvPr id="6" name="表格 5">
            <a:extLst>
              <a:ext uri="{FF2B5EF4-FFF2-40B4-BE49-F238E27FC236}">
                <a16:creationId xmlns:a16="http://schemas.microsoft.com/office/drawing/2014/main" id="{F0F4D00B-3282-41B7-8C8A-2656F391798A}"/>
              </a:ext>
            </a:extLst>
          </p:cNvPr>
          <p:cNvGraphicFramePr>
            <a:graphicFrameLocks noGrp="1"/>
          </p:cNvGraphicFramePr>
          <p:nvPr>
            <p:extLst>
              <p:ext uri="{D42A27DB-BD31-4B8C-83A1-F6EECF244321}">
                <p14:modId xmlns:p14="http://schemas.microsoft.com/office/powerpoint/2010/main" val="214171607"/>
              </p:ext>
            </p:extLst>
          </p:nvPr>
        </p:nvGraphicFramePr>
        <p:xfrm>
          <a:off x="3181589" y="4349888"/>
          <a:ext cx="3565719" cy="1933042"/>
        </p:xfrm>
        <a:graphic>
          <a:graphicData uri="http://schemas.openxmlformats.org/drawingml/2006/table">
            <a:tbl>
              <a:tblPr firstRow="1" firstCol="1" bandRow="1"/>
              <a:tblGrid>
                <a:gridCol w="1188573">
                  <a:extLst>
                    <a:ext uri="{9D8B030D-6E8A-4147-A177-3AD203B41FA5}">
                      <a16:colId xmlns:a16="http://schemas.microsoft.com/office/drawing/2014/main" val="219035380"/>
                    </a:ext>
                  </a:extLst>
                </a:gridCol>
                <a:gridCol w="1188573">
                  <a:extLst>
                    <a:ext uri="{9D8B030D-6E8A-4147-A177-3AD203B41FA5}">
                      <a16:colId xmlns:a16="http://schemas.microsoft.com/office/drawing/2014/main" val="4111309138"/>
                    </a:ext>
                  </a:extLst>
                </a:gridCol>
                <a:gridCol w="1188573">
                  <a:extLst>
                    <a:ext uri="{9D8B030D-6E8A-4147-A177-3AD203B41FA5}">
                      <a16:colId xmlns:a16="http://schemas.microsoft.com/office/drawing/2014/main" val="3721012424"/>
                    </a:ext>
                  </a:extLst>
                </a:gridCol>
              </a:tblGrid>
              <a:tr h="512188">
                <a:tc>
                  <a:txBody>
                    <a:bodyPr/>
                    <a:lstStyle/>
                    <a:p>
                      <a:pPr algn="just"/>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Channel</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um</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Dynamic Range(K)</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Accuracy</a:t>
                      </a:r>
                    </a:p>
                    <a:p>
                      <a:pPr algn="ctr"/>
                      <a:r>
                        <a:rPr lang="zh-CN"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K</a:t>
                      </a:r>
                      <a:r>
                        <a:rPr lang="zh-CN"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229796"/>
                  </a:ext>
                </a:extLst>
              </a:tr>
              <a:tr h="236809">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3.8</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352.7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0.22</a:t>
                      </a:r>
                      <a:endParaRPr lang="zh-CN" altLang="en-US"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904741"/>
                  </a:ext>
                </a:extLst>
              </a:tr>
              <a:tr h="236809">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4.05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385.3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0.01</a:t>
                      </a:r>
                      <a:endParaRPr lang="zh-CN" altLang="en-US"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910298"/>
                  </a:ext>
                </a:extLst>
              </a:tr>
              <a:tr h="236809">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7.2</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287.2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0.27</a:t>
                      </a:r>
                      <a:endParaRPr lang="zh-CN" altLang="en-US"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07629"/>
                  </a:ext>
                </a:extLst>
              </a:tr>
              <a:tr h="236809">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8.55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330.2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0.29</a:t>
                      </a:r>
                      <a:endParaRPr lang="zh-CN" altLang="en-US"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139335"/>
                  </a:ext>
                </a:extLst>
              </a:tr>
              <a:tr h="236809">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10.8</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altLang="zh-CN" sz="14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356.5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0.12</a:t>
                      </a:r>
                      <a:endParaRPr lang="zh-CN" altLang="en-US"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916230"/>
                  </a:ext>
                </a:extLst>
              </a:tr>
              <a:tr h="236809">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12.0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376.3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0.19</a:t>
                      </a:r>
                      <a:endParaRPr lang="zh-CN" altLang="en-US"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745127"/>
                  </a:ext>
                </a:extLst>
              </a:tr>
            </a:tbl>
          </a:graphicData>
        </a:graphic>
      </p:graphicFrame>
      <p:sp>
        <p:nvSpPr>
          <p:cNvPr id="7" name="文本框 6">
            <a:extLst>
              <a:ext uri="{FF2B5EF4-FFF2-40B4-BE49-F238E27FC236}">
                <a16:creationId xmlns:a16="http://schemas.microsoft.com/office/drawing/2014/main" id="{17396199-8267-4995-9C9A-C7BBD75E74F8}"/>
              </a:ext>
            </a:extLst>
          </p:cNvPr>
          <p:cNvSpPr txBox="1"/>
          <p:nvPr/>
        </p:nvSpPr>
        <p:spPr>
          <a:xfrm>
            <a:off x="8948292" y="3025851"/>
            <a:ext cx="3040888" cy="830997"/>
          </a:xfrm>
          <a:prstGeom prst="rect">
            <a:avLst/>
          </a:prstGeom>
          <a:noFill/>
        </p:spPr>
        <p:txBody>
          <a:bodyPr wrap="square">
            <a:spAutoFit/>
          </a:bodyPr>
          <a:lstStyle/>
          <a:p>
            <a:r>
              <a:rPr lang="en-US" altLang="zh-CN" sz="1600" i="0" u="none" strike="noStrike" dirty="0">
                <a:effectLst/>
                <a:latin typeface="Times New Roman" panose="02020603050405020304" pitchFamily="18" charset="0"/>
                <a:cs typeface="Times New Roman" panose="02020603050405020304" pitchFamily="18" charset="0"/>
              </a:rPr>
              <a:t>The </a:t>
            </a:r>
            <a:r>
              <a:rPr kumimoji="0" lang="en-US" altLang="zh-CN" sz="1600" b="0" i="0" u="none" strike="noStrike" cap="none" normalizeH="0" baseline="0" dirty="0">
                <a:ln>
                  <a:noFill/>
                </a:ln>
                <a:effectLst/>
                <a:latin typeface="Times New Roman" panose="02020603050405020304" pitchFamily="18" charset="0"/>
                <a:ea typeface="黑体" panose="02010609060101010101" pitchFamily="49" charset="-122"/>
                <a:cs typeface="Times New Roman" panose="02020603050405020304" pitchFamily="18" charset="0"/>
              </a:rPr>
              <a:t>calibration difference</a:t>
            </a:r>
            <a:r>
              <a:rPr lang="en-US" altLang="zh-CN" sz="1600" i="0" u="none" strike="noStrike" dirty="0">
                <a:effectLst/>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between  the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site calibration,</a:t>
            </a:r>
            <a:r>
              <a:rPr lang="en-US" altLang="zh-CN" sz="1600" dirty="0">
                <a:latin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SNO</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and pre-launch calibration coefficients </a:t>
            </a:r>
            <a:endParaRPr lang="en-US" altLang="zh-CN" sz="16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1E54A711-46C2-40C4-9C1F-FAFED76C98C3}"/>
              </a:ext>
            </a:extLst>
          </p:cNvPr>
          <p:cNvSpPr txBox="1"/>
          <p:nvPr/>
        </p:nvSpPr>
        <p:spPr>
          <a:xfrm>
            <a:off x="6747308" y="4228284"/>
            <a:ext cx="3395759" cy="2062103"/>
          </a:xfrm>
          <a:prstGeom prst="rect">
            <a:avLst/>
          </a:prstGeom>
          <a:noFill/>
        </p:spPr>
        <p:txBody>
          <a:bodyPr wrap="square">
            <a:spAutoFit/>
          </a:bodyPr>
          <a:lstStyle/>
          <a:p>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Based on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pre-launch calibration coefficients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and </a:t>
            </a:r>
            <a:r>
              <a:rPr lang="en-US" altLang="zh-CN" sz="1600" kern="100" spc="20" dirty="0">
                <a:effectLst/>
                <a:latin typeface="Times New Roman" panose="02020603050405020304" pitchFamily="18" charset="0"/>
                <a:ea typeface="方正书宋简体"/>
                <a:cs typeface="Times New Roman" panose="02020603050405020304" pitchFamily="18" charset="0"/>
              </a:rPr>
              <a:t>variable temperature of the on-board blackbody</a:t>
            </a:r>
            <a:endParaRPr lang="en-US" altLang="zh-CN" sz="1600" i="0" u="none" strike="noStrike" dirty="0">
              <a:effectLst/>
              <a:latin typeface="Times New Roman" panose="02020603050405020304" pitchFamily="18" charset="0"/>
              <a:cs typeface="Times New Roman" panose="02020603050405020304" pitchFamily="18" charset="0"/>
            </a:endParaRPr>
          </a:p>
          <a:p>
            <a:pPr marL="342900" indent="-342900">
              <a:buAutoNum type="arabicParenR"/>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NEDT</a:t>
            </a:r>
            <a:r>
              <a:rPr lang="en-US" altLang="zh-CN" sz="1600" dirty="0">
                <a:latin typeface="Times New Roman" panose="02020603050405020304" pitchFamily="18" charset="0"/>
                <a:cs typeface="Times New Roman" panose="02020603050405020304" pitchFamily="18" charset="0"/>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0.1K (@3.8,4.05,7,2,8.55um)</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a:p>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NEDT</a:t>
            </a:r>
            <a:r>
              <a:rPr lang="en-US" altLang="zh-CN" sz="1600" dirty="0">
                <a:latin typeface="Times New Roman" panose="02020603050405020304" pitchFamily="18" charset="0"/>
                <a:cs typeface="Times New Roman" panose="02020603050405020304" pitchFamily="18" charset="0"/>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0.2K (@10.8,12um)</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a:p>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2) Calibration Accuracy </a:t>
            </a:r>
            <a:r>
              <a:rPr lang="en-US" altLang="zh-CN" sz="1600" dirty="0">
                <a:latin typeface="Times New Roman" panose="02020603050405020304" pitchFamily="18" charset="0"/>
                <a:cs typeface="Times New Roman" panose="02020603050405020304" pitchFamily="18" charset="0"/>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0.29K</a:t>
            </a:r>
          </a:p>
          <a:p>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3)</a:t>
            </a:r>
            <a:r>
              <a:rPr lang="zh-CN" altLang="en-US" sz="1600"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Response nonuniformity&lt;2.0%</a:t>
            </a:r>
          </a:p>
        </p:txBody>
      </p:sp>
      <p:pic>
        <p:nvPicPr>
          <p:cNvPr id="12" name="Picture 2">
            <a:extLst>
              <a:ext uri="{FF2B5EF4-FFF2-40B4-BE49-F238E27FC236}">
                <a16:creationId xmlns:a16="http://schemas.microsoft.com/office/drawing/2014/main" id="{5632ADC9-0AAC-4C4D-8541-C0466012A97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5098" y="1317049"/>
            <a:ext cx="1696190" cy="1079077"/>
          </a:xfrm>
          <a:prstGeom prst="rect">
            <a:avLst/>
          </a:prstGeom>
          <a:noFill/>
          <a:ln>
            <a:noFill/>
          </a:ln>
        </p:spPr>
      </p:pic>
      <p:pic>
        <p:nvPicPr>
          <p:cNvPr id="13" name="图片 12">
            <a:extLst>
              <a:ext uri="{FF2B5EF4-FFF2-40B4-BE49-F238E27FC236}">
                <a16:creationId xmlns:a16="http://schemas.microsoft.com/office/drawing/2014/main" id="{CF4A2399-C3D4-463E-92E9-DDC8B4239C53}"/>
              </a:ext>
            </a:extLst>
          </p:cNvPr>
          <p:cNvPicPr/>
          <p:nvPr/>
        </p:nvPicPr>
        <p:blipFill rotWithShape="1">
          <a:blip r:embed="rId3" cstate="print">
            <a:extLst>
              <a:ext uri="{28A0092B-C50C-407E-A947-70E740481C1C}">
                <a14:useLocalDpi xmlns:a14="http://schemas.microsoft.com/office/drawing/2010/main" val="0"/>
              </a:ext>
            </a:extLst>
          </a:blip>
          <a:srcRect r="12128"/>
          <a:stretch/>
        </p:blipFill>
        <p:spPr bwMode="auto">
          <a:xfrm>
            <a:off x="9580729" y="4509422"/>
            <a:ext cx="2583826" cy="2049705"/>
          </a:xfrm>
          <a:prstGeom prst="rect">
            <a:avLst/>
          </a:prstGeom>
          <a:noFill/>
          <a:ln>
            <a:noFill/>
          </a:ln>
          <a:extLst>
            <a:ext uri="{53640926-AAD7-44D8-BBD7-CCE9431645EC}">
              <a14:shadowObscured xmlns:a14="http://schemas.microsoft.com/office/drawing/2010/main"/>
            </a:ext>
          </a:extLst>
        </p:spPr>
      </p:pic>
      <p:pic>
        <p:nvPicPr>
          <p:cNvPr id="14" name="图片 13">
            <a:extLst>
              <a:ext uri="{FF2B5EF4-FFF2-40B4-BE49-F238E27FC236}">
                <a16:creationId xmlns:a16="http://schemas.microsoft.com/office/drawing/2014/main" id="{0DE718AA-B008-486C-9144-7EA397B9C310}"/>
              </a:ext>
            </a:extLst>
          </p:cNvPr>
          <p:cNvPicPr>
            <a:picLocks noChangeAspect="1"/>
          </p:cNvPicPr>
          <p:nvPr/>
        </p:nvPicPr>
        <p:blipFill>
          <a:blip r:embed="rId4"/>
          <a:stretch>
            <a:fillRect/>
          </a:stretch>
        </p:blipFill>
        <p:spPr>
          <a:xfrm>
            <a:off x="48835" y="1755930"/>
            <a:ext cx="4290228" cy="2450235"/>
          </a:xfrm>
          <a:prstGeom prst="rect">
            <a:avLst/>
          </a:prstGeom>
        </p:spPr>
      </p:pic>
      <p:pic>
        <p:nvPicPr>
          <p:cNvPr id="15" name="图片 14" descr="FY3F MERSI cali bias RSB_202311">
            <a:extLst>
              <a:ext uri="{FF2B5EF4-FFF2-40B4-BE49-F238E27FC236}">
                <a16:creationId xmlns:a16="http://schemas.microsoft.com/office/drawing/2014/main" id="{8A0D047F-52A4-41B7-AEF3-BC0A3AA7AF69}"/>
              </a:ext>
            </a:extLst>
          </p:cNvPr>
          <p:cNvPicPr>
            <a:picLocks noChangeAspect="1"/>
          </p:cNvPicPr>
          <p:nvPr/>
        </p:nvPicPr>
        <p:blipFill>
          <a:blip r:embed="rId5"/>
          <a:stretch>
            <a:fillRect/>
          </a:stretch>
        </p:blipFill>
        <p:spPr>
          <a:xfrm>
            <a:off x="4339063" y="1929052"/>
            <a:ext cx="4454784" cy="2181485"/>
          </a:xfrm>
          <a:prstGeom prst="rect">
            <a:avLst/>
          </a:prstGeom>
        </p:spPr>
      </p:pic>
      <p:pic>
        <p:nvPicPr>
          <p:cNvPr id="16" name="图片 15" descr="图表&#10;&#10;描述已自动生成">
            <a:extLst>
              <a:ext uri="{FF2B5EF4-FFF2-40B4-BE49-F238E27FC236}">
                <a16:creationId xmlns:a16="http://schemas.microsoft.com/office/drawing/2014/main" id="{0C4AF26C-5FEE-45BA-93E7-EC1C7CBAC702}"/>
              </a:ext>
            </a:extLst>
          </p:cNvPr>
          <p:cNvPicPr/>
          <p:nvPr/>
        </p:nvPicPr>
        <p:blipFill>
          <a:blip r:embed="rId6"/>
          <a:stretch>
            <a:fillRect/>
          </a:stretch>
        </p:blipFill>
        <p:spPr>
          <a:xfrm>
            <a:off x="156644" y="4461061"/>
            <a:ext cx="2892960" cy="2149086"/>
          </a:xfrm>
          <a:prstGeom prst="rect">
            <a:avLst/>
          </a:prstGeom>
        </p:spPr>
      </p:pic>
      <p:pic>
        <p:nvPicPr>
          <p:cNvPr id="17" name="图片 16">
            <a:extLst>
              <a:ext uri="{FF2B5EF4-FFF2-40B4-BE49-F238E27FC236}">
                <a16:creationId xmlns:a16="http://schemas.microsoft.com/office/drawing/2014/main" id="{1C362BFA-6F1E-41C3-A0E5-A70515F96461}"/>
              </a:ext>
            </a:extLst>
          </p:cNvPr>
          <p:cNvPicPr>
            <a:picLocks noChangeAspect="1"/>
          </p:cNvPicPr>
          <p:nvPr/>
        </p:nvPicPr>
        <p:blipFill>
          <a:blip r:embed="rId7"/>
          <a:stretch>
            <a:fillRect/>
          </a:stretch>
        </p:blipFill>
        <p:spPr>
          <a:xfrm>
            <a:off x="7481288" y="850029"/>
            <a:ext cx="4554068" cy="1883786"/>
          </a:xfrm>
          <a:prstGeom prst="rect">
            <a:avLst/>
          </a:prstGeom>
        </p:spPr>
      </p:pic>
      <p:sp>
        <p:nvSpPr>
          <p:cNvPr id="19" name="文本框 18">
            <a:extLst>
              <a:ext uri="{FF2B5EF4-FFF2-40B4-BE49-F238E27FC236}">
                <a16:creationId xmlns:a16="http://schemas.microsoft.com/office/drawing/2014/main" id="{697F0FE6-A9E2-4B38-B200-6EAB0D8DBBF2}"/>
              </a:ext>
            </a:extLst>
          </p:cNvPr>
          <p:cNvSpPr txBox="1"/>
          <p:nvPr/>
        </p:nvSpPr>
        <p:spPr>
          <a:xfrm>
            <a:off x="1610067" y="2293312"/>
            <a:ext cx="1439537" cy="459514"/>
          </a:xfrm>
          <a:prstGeom prst="rect">
            <a:avLst/>
          </a:prstGeom>
          <a:noFill/>
        </p:spPr>
        <p:txBody>
          <a:bodyPr wrap="square">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SNR</a:t>
            </a:r>
            <a:r>
              <a:rPr lang="en-US" altLang="zh-CN" sz="1800" dirty="0">
                <a:latin typeface="Times New Roman" panose="02020603050405020304" pitchFamily="18" charset="0"/>
                <a:cs typeface="Times New Roman" panose="02020603050405020304" pitchFamily="18" charset="0"/>
              </a:rPr>
              <a:t> </a:t>
            </a:r>
            <a:endParaRPr lang="zh-CN" altLang="en-US" dirty="0"/>
          </a:p>
        </p:txBody>
      </p:sp>
      <p:sp>
        <p:nvSpPr>
          <p:cNvPr id="20" name="文本框 19">
            <a:extLst>
              <a:ext uri="{FF2B5EF4-FFF2-40B4-BE49-F238E27FC236}">
                <a16:creationId xmlns:a16="http://schemas.microsoft.com/office/drawing/2014/main" id="{F0746EB7-F62C-46C8-8367-1A710F9F4328}"/>
              </a:ext>
            </a:extLst>
          </p:cNvPr>
          <p:cNvSpPr txBox="1"/>
          <p:nvPr/>
        </p:nvSpPr>
        <p:spPr>
          <a:xfrm>
            <a:off x="1098097" y="4509422"/>
            <a:ext cx="1439537" cy="459514"/>
          </a:xfrm>
          <a:prstGeom prst="rect">
            <a:avLst/>
          </a:prstGeom>
          <a:noFill/>
        </p:spPr>
        <p:txBody>
          <a:bodyPr wrap="square">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NEDT</a:t>
            </a:r>
            <a:r>
              <a:rPr lang="en-US" altLang="zh-CN" sz="1800" dirty="0">
                <a:latin typeface="Times New Roman" panose="02020603050405020304" pitchFamily="18" charset="0"/>
                <a:cs typeface="Times New Roman" panose="02020603050405020304" pitchFamily="18" charset="0"/>
              </a:rPr>
              <a:t> </a:t>
            </a:r>
            <a:endParaRPr lang="zh-CN" altLang="en-US" dirty="0"/>
          </a:p>
        </p:txBody>
      </p:sp>
      <p:sp>
        <p:nvSpPr>
          <p:cNvPr id="22" name="文本框 21">
            <a:extLst>
              <a:ext uri="{FF2B5EF4-FFF2-40B4-BE49-F238E27FC236}">
                <a16:creationId xmlns:a16="http://schemas.microsoft.com/office/drawing/2014/main" id="{10C20B07-B9F4-4D7E-9C2D-D532A97DF02D}"/>
              </a:ext>
            </a:extLst>
          </p:cNvPr>
          <p:cNvSpPr txBox="1"/>
          <p:nvPr/>
        </p:nvSpPr>
        <p:spPr>
          <a:xfrm>
            <a:off x="8375313" y="1557564"/>
            <a:ext cx="3452949" cy="400110"/>
          </a:xfrm>
          <a:prstGeom prst="rect">
            <a:avLst/>
          </a:prstGeom>
          <a:noFill/>
        </p:spPr>
        <p:txBody>
          <a:bodyPr wrap="square">
            <a:spAutoFit/>
          </a:bodyPr>
          <a:lstStyle/>
          <a:p>
            <a:r>
              <a:rPr lang="en-US" altLang="zh-CN" sz="20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    response nonuniformity</a:t>
            </a:r>
            <a:endParaRPr lang="zh-CN" altLang="en-US" sz="2000" b="1" dirty="0">
              <a:solidFill>
                <a:srgbClr val="FF0000"/>
              </a:solidFill>
            </a:endParaRPr>
          </a:p>
        </p:txBody>
      </p:sp>
      <p:sp>
        <p:nvSpPr>
          <p:cNvPr id="24" name="文本框 23">
            <a:extLst>
              <a:ext uri="{FF2B5EF4-FFF2-40B4-BE49-F238E27FC236}">
                <a16:creationId xmlns:a16="http://schemas.microsoft.com/office/drawing/2014/main" id="{46F22BC0-EC09-4572-85FD-1A6769E0F045}"/>
              </a:ext>
            </a:extLst>
          </p:cNvPr>
          <p:cNvSpPr txBox="1"/>
          <p:nvPr/>
        </p:nvSpPr>
        <p:spPr>
          <a:xfrm>
            <a:off x="5318598" y="3580328"/>
            <a:ext cx="6097604" cy="369332"/>
          </a:xfrm>
          <a:prstGeom prst="rect">
            <a:avLst/>
          </a:prstGeom>
          <a:noFill/>
        </p:spPr>
        <p:txBody>
          <a:bodyPr wrap="square">
            <a:spAutoFit/>
          </a:bodyPr>
          <a:lstStyle/>
          <a:p>
            <a:r>
              <a:rPr lang="en-US" altLang="zh-CN" sz="18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Calibration Accuracy </a:t>
            </a:r>
          </a:p>
        </p:txBody>
      </p:sp>
      <p:sp>
        <p:nvSpPr>
          <p:cNvPr id="2" name="Title 1">
            <a:extLst>
              <a:ext uri="{FF2B5EF4-FFF2-40B4-BE49-F238E27FC236}">
                <a16:creationId xmlns:a16="http://schemas.microsoft.com/office/drawing/2014/main" id="{57A6AE85-974E-E403-F713-1714B4785A8E}"/>
              </a:ext>
            </a:extLst>
          </p:cNvPr>
          <p:cNvSpPr txBox="1">
            <a:spLocks/>
          </p:cNvSpPr>
          <p:nvPr/>
        </p:nvSpPr>
        <p:spPr>
          <a:xfrm>
            <a:off x="1524000" y="39231"/>
            <a:ext cx="9144000"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sz="3200" dirty="0">
                <a:solidFill>
                  <a:srgbClr val="002060"/>
                </a:solidFill>
              </a:rPr>
              <a:t>FY-3F/ </a:t>
            </a:r>
            <a:r>
              <a:rPr lang="en-US" altLang="zh-CN" sz="3200" dirty="0">
                <a:solidFill>
                  <a:srgbClr val="002060"/>
                </a:solidFill>
              </a:rPr>
              <a:t>MERSI-III on-orbit calibration</a:t>
            </a:r>
            <a:endParaRPr lang="en-US" sz="3200" dirty="0">
              <a:solidFill>
                <a:srgbClr val="002060"/>
              </a:solidFill>
            </a:endParaRPr>
          </a:p>
        </p:txBody>
      </p:sp>
    </p:spTree>
    <p:extLst>
      <p:ext uri="{BB962C8B-B14F-4D97-AF65-F5344CB8AC3E}">
        <p14:creationId xmlns:p14="http://schemas.microsoft.com/office/powerpoint/2010/main" val="2347761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0B38A4FB-D1C5-4547-8E16-4A94A3501EE0}"/>
              </a:ext>
            </a:extLst>
          </p:cNvPr>
          <p:cNvGraphicFramePr>
            <a:graphicFrameLocks noGrp="1"/>
          </p:cNvGraphicFramePr>
          <p:nvPr>
            <p:extLst>
              <p:ext uri="{D42A27DB-BD31-4B8C-83A1-F6EECF244321}">
                <p14:modId xmlns:p14="http://schemas.microsoft.com/office/powerpoint/2010/main" val="2487751562"/>
              </p:ext>
            </p:extLst>
          </p:nvPr>
        </p:nvGraphicFramePr>
        <p:xfrm>
          <a:off x="180285" y="1235222"/>
          <a:ext cx="5671876" cy="2346960"/>
        </p:xfrm>
        <a:graphic>
          <a:graphicData uri="http://schemas.openxmlformats.org/drawingml/2006/table">
            <a:tbl>
              <a:tblPr firstRow="1" firstCol="1" bandRow="1"/>
              <a:tblGrid>
                <a:gridCol w="269190">
                  <a:extLst>
                    <a:ext uri="{9D8B030D-6E8A-4147-A177-3AD203B41FA5}">
                      <a16:colId xmlns:a16="http://schemas.microsoft.com/office/drawing/2014/main" val="4205750030"/>
                    </a:ext>
                  </a:extLst>
                </a:gridCol>
                <a:gridCol w="558808">
                  <a:extLst>
                    <a:ext uri="{9D8B030D-6E8A-4147-A177-3AD203B41FA5}">
                      <a16:colId xmlns:a16="http://schemas.microsoft.com/office/drawing/2014/main" val="3464135615"/>
                    </a:ext>
                  </a:extLst>
                </a:gridCol>
                <a:gridCol w="735044">
                  <a:extLst>
                    <a:ext uri="{9D8B030D-6E8A-4147-A177-3AD203B41FA5}">
                      <a16:colId xmlns:a16="http://schemas.microsoft.com/office/drawing/2014/main" val="2162082283"/>
                    </a:ext>
                  </a:extLst>
                </a:gridCol>
                <a:gridCol w="552213">
                  <a:extLst>
                    <a:ext uri="{9D8B030D-6E8A-4147-A177-3AD203B41FA5}">
                      <a16:colId xmlns:a16="http://schemas.microsoft.com/office/drawing/2014/main" val="2109500521"/>
                    </a:ext>
                  </a:extLst>
                </a:gridCol>
                <a:gridCol w="252706">
                  <a:extLst>
                    <a:ext uri="{9D8B030D-6E8A-4147-A177-3AD203B41FA5}">
                      <a16:colId xmlns:a16="http://schemas.microsoft.com/office/drawing/2014/main" val="869998968"/>
                    </a:ext>
                  </a:extLst>
                </a:gridCol>
                <a:gridCol w="603229">
                  <a:extLst>
                    <a:ext uri="{9D8B030D-6E8A-4147-A177-3AD203B41FA5}">
                      <a16:colId xmlns:a16="http://schemas.microsoft.com/office/drawing/2014/main" val="1027061812"/>
                    </a:ext>
                  </a:extLst>
                </a:gridCol>
                <a:gridCol w="558808">
                  <a:extLst>
                    <a:ext uri="{9D8B030D-6E8A-4147-A177-3AD203B41FA5}">
                      <a16:colId xmlns:a16="http://schemas.microsoft.com/office/drawing/2014/main" val="770828540"/>
                    </a:ext>
                  </a:extLst>
                </a:gridCol>
                <a:gridCol w="466769">
                  <a:extLst>
                    <a:ext uri="{9D8B030D-6E8A-4147-A177-3AD203B41FA5}">
                      <a16:colId xmlns:a16="http://schemas.microsoft.com/office/drawing/2014/main" val="3683948508"/>
                    </a:ext>
                  </a:extLst>
                </a:gridCol>
                <a:gridCol w="558808">
                  <a:extLst>
                    <a:ext uri="{9D8B030D-6E8A-4147-A177-3AD203B41FA5}">
                      <a16:colId xmlns:a16="http://schemas.microsoft.com/office/drawing/2014/main" val="1503247774"/>
                    </a:ext>
                  </a:extLst>
                </a:gridCol>
                <a:gridCol w="558808">
                  <a:extLst>
                    <a:ext uri="{9D8B030D-6E8A-4147-A177-3AD203B41FA5}">
                      <a16:colId xmlns:a16="http://schemas.microsoft.com/office/drawing/2014/main" val="3400093721"/>
                    </a:ext>
                  </a:extLst>
                </a:gridCol>
                <a:gridCol w="557493">
                  <a:extLst>
                    <a:ext uri="{9D8B030D-6E8A-4147-A177-3AD203B41FA5}">
                      <a16:colId xmlns:a16="http://schemas.microsoft.com/office/drawing/2014/main" val="2040560487"/>
                    </a:ext>
                  </a:extLst>
                </a:gridCol>
              </a:tblGrid>
              <a:tr h="154031">
                <a:tc rowSpan="2">
                  <a:txBody>
                    <a:bodyPr/>
                    <a:lstStyle/>
                    <a:p>
                      <a:pPr algn="ct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Ch</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4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CWL (μm)</a:t>
                      </a:r>
                      <a:endParaRPr lang="zh-CN" sz="14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Dynamic Range(W/m</a:t>
                      </a:r>
                      <a:r>
                        <a:rPr lang="en-US" sz="1400" b="1" kern="100" baseline="300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2</a:t>
                      </a: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sz="1400" b="1" kern="100" dirty="0" err="1">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μm</a:t>
                      </a: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sz="1400" b="1" kern="100" dirty="0" err="1">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sr</a:t>
                      </a: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SNR(@W/m</a:t>
                      </a:r>
                      <a:r>
                        <a:rPr lang="en-US" sz="1400" b="1" kern="100" baseline="300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2</a:t>
                      </a: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/μm/sr)</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a:r>
                        <a:rPr lang="en-US" sz="14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Calibration Accuracy</a:t>
                      </a:r>
                      <a:endParaRPr lang="zh-CN" sz="14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293786"/>
                  </a:ext>
                </a:extLst>
              </a:tr>
              <a:tr h="287057">
                <a:tc vMerge="1">
                  <a:txBody>
                    <a:bodyPr/>
                    <a:lstStyle/>
                    <a:p>
                      <a:endParaRPr lang="zh-CN" altLang="en-US"/>
                    </a:p>
                  </a:txBody>
                  <a:tcPr/>
                </a:tc>
                <a:tc vMerge="1">
                  <a:txBody>
                    <a:bodyPr/>
                    <a:lstStyle/>
                    <a:p>
                      <a:endParaRPr lang="zh-CN" altLang="en-US"/>
                    </a:p>
                  </a:txBody>
                  <a:tcPr/>
                </a:tc>
                <a:tc>
                  <a:txBody>
                    <a:bodyPr/>
                    <a:lstStyle/>
                    <a:p>
                      <a:pPr algn="ctr"/>
                      <a:r>
                        <a:rPr lang="en-US" sz="14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sz="14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Measurement</a:t>
                      </a:r>
                      <a:endParaRPr lang="zh-CN" sz="14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sz="14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Measurement</a:t>
                      </a:r>
                      <a:endParaRPr lang="zh-CN" sz="14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sz="14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sz="14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Measurement</a:t>
                      </a:r>
                      <a:endParaRPr lang="zh-CN" sz="14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850347"/>
                  </a:ext>
                </a:extLst>
              </a:tr>
              <a:tr h="77015">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0.650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0~564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610.1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150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302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443721"/>
                  </a:ext>
                </a:extLst>
              </a:tr>
              <a:tr h="77015">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0.865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0~349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403.9</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150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438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8239723"/>
                  </a:ext>
                </a:extLst>
              </a:tr>
              <a:tr h="77015">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0.940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0~250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265.1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310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675570"/>
                  </a:ext>
                </a:extLst>
              </a:tr>
              <a:tr h="77015">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1.38</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2~81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87.5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150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263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5797"/>
                  </a:ext>
                </a:extLst>
              </a:tr>
              <a:tr h="77015">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1.64</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0.4~72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82.6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400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401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241527"/>
                  </a:ext>
                </a:extLst>
              </a:tr>
            </a:tbl>
          </a:graphicData>
        </a:graphic>
      </p:graphicFrame>
      <p:sp>
        <p:nvSpPr>
          <p:cNvPr id="3" name="Rectangle 1">
            <a:extLst>
              <a:ext uri="{FF2B5EF4-FFF2-40B4-BE49-F238E27FC236}">
                <a16:creationId xmlns:a16="http://schemas.microsoft.com/office/drawing/2014/main" id="{97FBE13D-7BB1-4674-8A0D-AFEA43C0868C}"/>
              </a:ext>
            </a:extLst>
          </p:cNvPr>
          <p:cNvSpPr>
            <a:spLocks noChangeArrowheads="1"/>
          </p:cNvSpPr>
          <p:nvPr/>
        </p:nvSpPr>
        <p:spPr bwMode="auto">
          <a:xfrm>
            <a:off x="588526" y="849932"/>
            <a:ext cx="28030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lang="en-US" altLang="zh-CN" dirty="0">
                <a:solidFill>
                  <a:srgbClr val="2A2B2E"/>
                </a:solidFill>
                <a:latin typeface="Times New Roman" panose="02020603050405020304" pitchFamily="18" charset="0"/>
                <a:ea typeface="黑体" panose="02010609060101010101" pitchFamily="49" charset="-122"/>
                <a:cs typeface="Times New Roman" panose="02020603050405020304" pitchFamily="18" charset="0"/>
              </a:rPr>
              <a:t> T</a:t>
            </a:r>
            <a:r>
              <a:rPr kumimoji="0" lang="en-US" altLang="zh-CN" b="0" i="0" u="none" strike="noStrike" cap="none" normalizeH="0" baseline="0" dirty="0">
                <a:ln>
                  <a:noFill/>
                </a:ln>
                <a:solidFill>
                  <a:srgbClr val="2A2B2E"/>
                </a:solidFill>
                <a:effectLst/>
                <a:latin typeface="Times New Roman" panose="02020603050405020304" pitchFamily="18" charset="0"/>
                <a:ea typeface="黑体" panose="02010609060101010101" pitchFamily="49" charset="-122"/>
                <a:cs typeface="Times New Roman" panose="02020603050405020304" pitchFamily="18" charset="0"/>
              </a:rPr>
              <a:t>he solar reflective bands</a:t>
            </a:r>
            <a:endParaRPr kumimoji="0" lang="en-US" altLang="zh-CN"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表格 3">
            <a:extLst>
              <a:ext uri="{FF2B5EF4-FFF2-40B4-BE49-F238E27FC236}">
                <a16:creationId xmlns:a16="http://schemas.microsoft.com/office/drawing/2014/main" id="{94B84758-5F51-4D58-B38E-1FB979E72D73}"/>
              </a:ext>
            </a:extLst>
          </p:cNvPr>
          <p:cNvGraphicFramePr>
            <a:graphicFrameLocks noGrp="1"/>
          </p:cNvGraphicFramePr>
          <p:nvPr>
            <p:extLst>
              <p:ext uri="{D42A27DB-BD31-4B8C-83A1-F6EECF244321}">
                <p14:modId xmlns:p14="http://schemas.microsoft.com/office/powerpoint/2010/main" val="3592030466"/>
              </p:ext>
            </p:extLst>
          </p:nvPr>
        </p:nvGraphicFramePr>
        <p:xfrm>
          <a:off x="6096000" y="1218934"/>
          <a:ext cx="5915715" cy="2247476"/>
        </p:xfrm>
        <a:graphic>
          <a:graphicData uri="http://schemas.openxmlformats.org/drawingml/2006/table">
            <a:tbl>
              <a:tblPr/>
              <a:tblGrid>
                <a:gridCol w="256674">
                  <a:extLst>
                    <a:ext uri="{9D8B030D-6E8A-4147-A177-3AD203B41FA5}">
                      <a16:colId xmlns:a16="http://schemas.microsoft.com/office/drawing/2014/main" val="671362992"/>
                    </a:ext>
                  </a:extLst>
                </a:gridCol>
                <a:gridCol w="471638">
                  <a:extLst>
                    <a:ext uri="{9D8B030D-6E8A-4147-A177-3AD203B41FA5}">
                      <a16:colId xmlns:a16="http://schemas.microsoft.com/office/drawing/2014/main" val="196740267"/>
                    </a:ext>
                  </a:extLst>
                </a:gridCol>
                <a:gridCol w="913856">
                  <a:extLst>
                    <a:ext uri="{9D8B030D-6E8A-4147-A177-3AD203B41FA5}">
                      <a16:colId xmlns:a16="http://schemas.microsoft.com/office/drawing/2014/main" val="2891268157"/>
                    </a:ext>
                  </a:extLst>
                </a:gridCol>
                <a:gridCol w="641350">
                  <a:extLst>
                    <a:ext uri="{9D8B030D-6E8A-4147-A177-3AD203B41FA5}">
                      <a16:colId xmlns:a16="http://schemas.microsoft.com/office/drawing/2014/main" val="3742776339"/>
                    </a:ext>
                  </a:extLst>
                </a:gridCol>
                <a:gridCol w="247650">
                  <a:extLst>
                    <a:ext uri="{9D8B030D-6E8A-4147-A177-3AD203B41FA5}">
                      <a16:colId xmlns:a16="http://schemas.microsoft.com/office/drawing/2014/main" val="822986981"/>
                    </a:ext>
                  </a:extLst>
                </a:gridCol>
                <a:gridCol w="704850">
                  <a:extLst>
                    <a:ext uri="{9D8B030D-6E8A-4147-A177-3AD203B41FA5}">
                      <a16:colId xmlns:a16="http://schemas.microsoft.com/office/drawing/2014/main" val="4009240227"/>
                    </a:ext>
                  </a:extLst>
                </a:gridCol>
                <a:gridCol w="679003">
                  <a:extLst>
                    <a:ext uri="{9D8B030D-6E8A-4147-A177-3AD203B41FA5}">
                      <a16:colId xmlns:a16="http://schemas.microsoft.com/office/drawing/2014/main" val="3707335088"/>
                    </a:ext>
                  </a:extLst>
                </a:gridCol>
                <a:gridCol w="216347">
                  <a:extLst>
                    <a:ext uri="{9D8B030D-6E8A-4147-A177-3AD203B41FA5}">
                      <a16:colId xmlns:a16="http://schemas.microsoft.com/office/drawing/2014/main" val="3652811816"/>
                    </a:ext>
                  </a:extLst>
                </a:gridCol>
                <a:gridCol w="895350">
                  <a:extLst>
                    <a:ext uri="{9D8B030D-6E8A-4147-A177-3AD203B41FA5}">
                      <a16:colId xmlns:a16="http://schemas.microsoft.com/office/drawing/2014/main" val="2166132159"/>
                    </a:ext>
                  </a:extLst>
                </a:gridCol>
                <a:gridCol w="552450">
                  <a:extLst>
                    <a:ext uri="{9D8B030D-6E8A-4147-A177-3AD203B41FA5}">
                      <a16:colId xmlns:a16="http://schemas.microsoft.com/office/drawing/2014/main" val="2963714723"/>
                    </a:ext>
                  </a:extLst>
                </a:gridCol>
                <a:gridCol w="336547">
                  <a:extLst>
                    <a:ext uri="{9D8B030D-6E8A-4147-A177-3AD203B41FA5}">
                      <a16:colId xmlns:a16="http://schemas.microsoft.com/office/drawing/2014/main" val="1200716104"/>
                    </a:ext>
                  </a:extLst>
                </a:gridCol>
              </a:tblGrid>
              <a:tr h="406013">
                <a:tc rowSpan="2">
                  <a:txBody>
                    <a:bodyPr/>
                    <a:lstStyle/>
                    <a:p>
                      <a:pPr algn="just">
                        <a:lnSpc>
                          <a:spcPct val="120000"/>
                        </a:lnSpc>
                      </a:pPr>
                      <a:r>
                        <a:rPr lang="en-US" altLang="zh-CN" sz="14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CH</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Channel</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20000"/>
                        </a:lnSpc>
                      </a:pPr>
                      <a:r>
                        <a:rPr lang="en-US" sz="14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Dynamic Range(K)</a:t>
                      </a:r>
                      <a:endParaRPr lang="zh-CN" sz="12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a:lnSpc>
                          <a:spcPct val="120000"/>
                        </a:lnSpc>
                      </a:pPr>
                      <a:r>
                        <a:rPr lang="en-US" sz="14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NEDT</a:t>
                      </a:r>
                      <a:r>
                        <a:rPr lang="zh-CN" sz="14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14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K</a:t>
                      </a:r>
                      <a:r>
                        <a:rPr lang="zh-CN" sz="14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12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a:lnSpc>
                          <a:spcPct val="120000"/>
                        </a:lnSpc>
                      </a:pPr>
                      <a:r>
                        <a:rPr lang="en-US" sz="14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Calibration Accuracy</a:t>
                      </a:r>
                      <a:r>
                        <a:rPr lang="zh-CN" sz="14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sz="14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K</a:t>
                      </a:r>
                      <a:r>
                        <a:rPr lang="zh-CN" sz="14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12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862831325"/>
                  </a:ext>
                </a:extLst>
              </a:tr>
              <a:tr h="619266">
                <a:tc vMerge="1">
                  <a:txBody>
                    <a:bodyPr/>
                    <a:lstStyle/>
                    <a:p>
                      <a:endParaRPr lang="zh-CN" altLang="en-US"/>
                    </a:p>
                  </a:txBody>
                  <a:tcPr/>
                </a:tc>
                <a:tc>
                  <a:txBody>
                    <a:bodyPr/>
                    <a:lstStyle/>
                    <a:p>
                      <a:pPr algn="ctr">
                        <a:lnSpc>
                          <a:spcPct val="120000"/>
                        </a:lnSpc>
                      </a:pPr>
                      <a:r>
                        <a:rPr lang="en-US" sz="1400" b="1" kern="10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um</a:t>
                      </a:r>
                      <a:endParaRPr lang="zh-CN" sz="12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Requirement</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Measurement</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12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Requirement@300</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Measurement</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kern="10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1200" b="1" kern="10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Requirement</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20000"/>
                        </a:lnSpc>
                      </a:pPr>
                      <a:r>
                        <a:rPr lang="en-US" sz="14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@300</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b="1"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Measurement</a:t>
                      </a:r>
                      <a:endParaRPr lang="zh-CN" sz="12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kern="100" dirty="0">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1200"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761382"/>
                  </a:ext>
                </a:extLst>
              </a:tr>
              <a:tr h="335075">
                <a:tc>
                  <a:txBody>
                    <a:bodyPr/>
                    <a:lstStyle/>
                    <a:p>
                      <a:pPr algn="just">
                        <a:lnSpc>
                          <a:spcPct val="120000"/>
                        </a:lnSpc>
                      </a:pP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3.8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黑体" panose="02010609060101010101" pitchFamily="49" charset="-122"/>
                          <a:cs typeface="Times New Roman" panose="02020603050405020304" pitchFamily="18" charset="0"/>
                        </a:rPr>
                        <a:t>186~350</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352.1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u="sng" kern="10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hlinkClick r:id="rId2"/>
                        </a:rPr>
                        <a:t>0.25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0.14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0.4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0.23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61176"/>
                  </a:ext>
                </a:extLst>
              </a:tr>
              <a:tr h="335075">
                <a:tc>
                  <a:txBody>
                    <a:bodyPr/>
                    <a:lstStyle/>
                    <a:p>
                      <a:pPr algn="just">
                        <a:lnSpc>
                          <a:spcPct val="120000"/>
                        </a:lnSpc>
                      </a:pP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10.8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185~345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350.7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u="sng" kern="10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hlinkClick r:id="rId3"/>
                        </a:rPr>
                        <a:t>0.1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0.05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0.4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0.35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kern="100" dirty="0">
                          <a:effectLst/>
                          <a:latin typeface="Times New Roman" panose="02020603050405020304" pitchFamily="18" charset="0"/>
                          <a:ea typeface="黑体" panose="02010609060101010101" pitchFamily="49" charset="-122"/>
                          <a:cs typeface="Times New Roman" panose="02020603050405020304" pitchFamily="18" charset="0"/>
                        </a:rPr>
                        <a:t>Y</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657264"/>
                  </a:ext>
                </a:extLst>
              </a:tr>
              <a:tr h="335075">
                <a:tc>
                  <a:txBody>
                    <a:bodyPr/>
                    <a:lstStyle/>
                    <a:p>
                      <a:pPr algn="just">
                        <a:lnSpc>
                          <a:spcPct val="120000"/>
                        </a:lnSpc>
                      </a:pP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12.0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185~345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kern="100" dirty="0">
                          <a:effectLst/>
                          <a:latin typeface="Times New Roman" panose="02020603050405020304" pitchFamily="18" charset="0"/>
                          <a:ea typeface="黑体" panose="02010609060101010101" pitchFamily="49" charset="-122"/>
                          <a:cs typeface="Times New Roman" panose="02020603050405020304" pitchFamily="18" charset="0"/>
                        </a:rPr>
                        <a:t>351.6</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u="sng" kern="10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hlinkClick r:id="rId3"/>
                        </a:rPr>
                        <a:t>0.1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kern="100" dirty="0">
                          <a:effectLst/>
                          <a:latin typeface="Times New Roman" panose="02020603050405020304" pitchFamily="18" charset="0"/>
                          <a:ea typeface="黑体" panose="02010609060101010101" pitchFamily="49" charset="-122"/>
                          <a:cs typeface="Times New Roman" panose="02020603050405020304" pitchFamily="18" charset="0"/>
                        </a:rPr>
                        <a:t>0.07</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黑体" panose="02010609060101010101" pitchFamily="49" charset="-122"/>
                          <a:cs typeface="Times New Roman" panose="02020603050405020304" pitchFamily="18" charset="0"/>
                        </a:rPr>
                        <a:t>0.4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0.35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US" sz="1400" kern="100" dirty="0">
                          <a:effectLst/>
                          <a:latin typeface="Times New Roman" panose="02020603050405020304" pitchFamily="18" charset="0"/>
                          <a:ea typeface="黑体" panose="02010609060101010101" pitchFamily="49" charset="-122"/>
                          <a:cs typeface="Times New Roman" panose="02020603050405020304" pitchFamily="18" charset="0"/>
                        </a:rPr>
                        <a:t>Y</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820834"/>
                  </a:ext>
                </a:extLst>
              </a:tr>
            </a:tbl>
          </a:graphicData>
        </a:graphic>
      </p:graphicFrame>
      <p:sp>
        <p:nvSpPr>
          <p:cNvPr id="5" name="Rectangle 2">
            <a:extLst>
              <a:ext uri="{FF2B5EF4-FFF2-40B4-BE49-F238E27FC236}">
                <a16:creationId xmlns:a16="http://schemas.microsoft.com/office/drawing/2014/main" id="{C2E3F77D-A0B3-433A-9CA3-022D2B864A2F}"/>
              </a:ext>
            </a:extLst>
          </p:cNvPr>
          <p:cNvSpPr>
            <a:spLocks noChangeArrowheads="1"/>
          </p:cNvSpPr>
          <p:nvPr/>
        </p:nvSpPr>
        <p:spPr bwMode="auto">
          <a:xfrm>
            <a:off x="6968431" y="876072"/>
            <a:ext cx="2864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lang="en-US" altLang="zh-CN" dirty="0">
                <a:solidFill>
                  <a:srgbClr val="2A2B2E"/>
                </a:solidFill>
                <a:latin typeface="Times New Roman" panose="02020603050405020304" pitchFamily="18" charset="0"/>
                <a:cs typeface="Times New Roman" panose="02020603050405020304" pitchFamily="18" charset="0"/>
              </a:rPr>
              <a:t>T</a:t>
            </a:r>
            <a:r>
              <a:rPr kumimoji="0" lang="en-US" altLang="zh-CN" b="0" i="0" u="none" strike="noStrike" cap="none" normalizeH="0" baseline="0" dirty="0">
                <a:ln>
                  <a:noFill/>
                </a:ln>
                <a:solidFill>
                  <a:srgbClr val="2A2B2E"/>
                </a:solidFill>
                <a:effectLst/>
                <a:latin typeface="Times New Roman" panose="02020603050405020304" pitchFamily="18" charset="0"/>
                <a:cs typeface="Times New Roman" panose="02020603050405020304" pitchFamily="18" charset="0"/>
              </a:rPr>
              <a:t>he thermal infrared bands</a:t>
            </a:r>
            <a:endParaRPr kumimoji="0" lang="en-US" altLang="zh-CN"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4DDC838A-FB91-4E22-A0F3-48BEAF4D7DFA}"/>
              </a:ext>
            </a:extLst>
          </p:cNvPr>
          <p:cNvSpPr txBox="1"/>
          <p:nvPr/>
        </p:nvSpPr>
        <p:spPr>
          <a:xfrm>
            <a:off x="6466210" y="3680822"/>
            <a:ext cx="3367107" cy="1569660"/>
          </a:xfrm>
          <a:prstGeom prst="rect">
            <a:avLst/>
          </a:prstGeom>
          <a:noFill/>
        </p:spPr>
        <p:txBody>
          <a:bodyPr wrap="square">
            <a:spAutoFit/>
          </a:bodyPr>
          <a:lstStyle/>
          <a:p>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The vacuum calibration test based on the b</a:t>
            </a:r>
            <a:r>
              <a:rPr lang="en-US" altLang="zh-CN" sz="1600" i="0" u="none" strike="noStrike" dirty="0">
                <a:effectLst/>
                <a:latin typeface="Times New Roman" panose="02020603050405020304" pitchFamily="18" charset="0"/>
                <a:cs typeface="Times New Roman" panose="02020603050405020304" pitchFamily="18" charset="0"/>
              </a:rPr>
              <a:t>lackbody (180-380K) from the </a:t>
            </a:r>
            <a:r>
              <a:rPr lang="en-US" altLang="zh-CN" sz="1600" dirty="0">
                <a:latin typeface="Times New Roman" panose="02020603050405020304" pitchFamily="18" charset="0"/>
                <a:cs typeface="Times New Roman" panose="02020603050405020304" pitchFamily="18" charset="0"/>
              </a:rPr>
              <a:t>NIM </a:t>
            </a:r>
            <a:r>
              <a:rPr lang="en-US" altLang="zh-CN" sz="1600" i="0" u="none" strike="noStrike" dirty="0">
                <a:effectLst/>
                <a:latin typeface="Times New Roman" panose="02020603050405020304" pitchFamily="18" charset="0"/>
                <a:cs typeface="Times New Roman" panose="02020603050405020304" pitchFamily="18" charset="0"/>
              </a:rPr>
              <a:t>standard</a:t>
            </a:r>
            <a:r>
              <a:rPr lang="en-US" altLang="zh-CN" sz="1600" dirty="0">
                <a:latin typeface="Times New Roman" panose="02020603050405020304" pitchFamily="18" charset="0"/>
                <a:cs typeface="Times New Roman" panose="02020603050405020304" pitchFamily="18" charset="0"/>
              </a:rPr>
              <a:t>  </a:t>
            </a:r>
            <a:endParaRPr lang="en-US" altLang="zh-CN" sz="1600" i="0" u="none" strike="noStrike" dirty="0">
              <a:effectLst/>
              <a:latin typeface="Times New Roman" panose="02020603050405020304" pitchFamily="18" charset="0"/>
              <a:cs typeface="Times New Roman" panose="02020603050405020304" pitchFamily="18" charset="0"/>
            </a:endParaRPr>
          </a:p>
          <a:p>
            <a:pPr marL="342900" indent="-342900">
              <a:buAutoNum type="arabicParenR"/>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NEDT</a:t>
            </a:r>
            <a:r>
              <a:rPr lang="en-US" altLang="zh-CN" sz="1600" dirty="0">
                <a:latin typeface="Times New Roman" panose="02020603050405020304" pitchFamily="18" charset="0"/>
                <a:cs typeface="Times New Roman" panose="02020603050405020304" pitchFamily="18" charset="0"/>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0.07K (@10.8,12.0um)</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a:p>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NEDT</a:t>
            </a:r>
            <a:r>
              <a:rPr lang="en-US" altLang="zh-CN" sz="1600" dirty="0">
                <a:latin typeface="Times New Roman" panose="02020603050405020304" pitchFamily="18" charset="0"/>
                <a:cs typeface="Times New Roman" panose="02020603050405020304" pitchFamily="18" charset="0"/>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0.14K (@3.8um)</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a:p>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2) Calibration Accuracy </a:t>
            </a:r>
            <a:r>
              <a:rPr lang="en-US" altLang="zh-CN" sz="1600" dirty="0">
                <a:latin typeface="Times New Roman" panose="02020603050405020304" pitchFamily="18" charset="0"/>
                <a:cs typeface="Times New Roman" panose="02020603050405020304" pitchFamily="18" charset="0"/>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0.35K</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p:txBody>
      </p:sp>
      <p:sp>
        <p:nvSpPr>
          <p:cNvPr id="8" name="文本框 7">
            <a:extLst>
              <a:ext uri="{FF2B5EF4-FFF2-40B4-BE49-F238E27FC236}">
                <a16:creationId xmlns:a16="http://schemas.microsoft.com/office/drawing/2014/main" id="{06D176E5-4526-484D-AF30-F0285E766014}"/>
              </a:ext>
            </a:extLst>
          </p:cNvPr>
          <p:cNvSpPr txBox="1"/>
          <p:nvPr/>
        </p:nvSpPr>
        <p:spPr>
          <a:xfrm>
            <a:off x="151302" y="5764253"/>
            <a:ext cx="6644085" cy="584775"/>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1)The SNR (@ 1.64,</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0.94um) are </a:t>
            </a:r>
            <a:r>
              <a:rPr lang="en-US" altLang="zh-CN" sz="1600" kern="100" dirty="0">
                <a:solidFill>
                  <a:srgbClr val="2A2B2E"/>
                </a:solidFill>
                <a:latin typeface="PingFang SC"/>
                <a:ea typeface="等线" panose="02010600030101010101" pitchFamily="2" charset="-122"/>
                <a:cs typeface="Times New Roman" panose="02020603050405020304" pitchFamily="18" charset="0"/>
              </a:rPr>
              <a:t>a</a:t>
            </a:r>
            <a:r>
              <a:rPr lang="en-US" altLang="zh-CN" sz="1600" b="0" i="0" dirty="0">
                <a:solidFill>
                  <a:srgbClr val="2A2B2E"/>
                </a:solidFill>
                <a:effectLst/>
                <a:latin typeface="PingFang SC"/>
              </a:rPr>
              <a:t> little better than the requirement</a:t>
            </a:r>
            <a:endParaRPr lang="en-US" altLang="zh-CN" sz="1600" b="0" i="0" kern="100" dirty="0">
              <a:solidFill>
                <a:srgbClr val="2A2B2E"/>
              </a:solidFill>
              <a:latin typeface="Times New Roman" panose="02020603050405020304" pitchFamily="18" charset="0"/>
              <a:ea typeface="等线" panose="02010600030101010101" pitchFamily="2" charset="-122"/>
              <a:cs typeface="Times New Roman" panose="02020603050405020304" pitchFamily="18" charset="0"/>
            </a:endParaRPr>
          </a:p>
          <a:p>
            <a:r>
              <a:rPr lang="en-US" altLang="zh-CN" sz="1600" kern="100" dirty="0">
                <a:solidFill>
                  <a:srgbClr val="2A2B2E"/>
                </a:solidFill>
                <a:effectLst/>
                <a:latin typeface="Times New Roman" panose="02020603050405020304" pitchFamily="18" charset="0"/>
                <a:ea typeface="等线" panose="02010600030101010101" pitchFamily="2" charset="-122"/>
                <a:cs typeface="Times New Roman" panose="02020603050405020304" pitchFamily="18" charset="0"/>
              </a:rPr>
              <a:t>2)</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Calibration Accuracy </a:t>
            </a:r>
            <a:r>
              <a:rPr lang="en-US" altLang="zh-CN" sz="1600" dirty="0">
                <a:latin typeface="Times New Roman" panose="02020603050405020304" pitchFamily="18" charset="0"/>
                <a:cs typeface="Times New Roman" panose="02020603050405020304" pitchFamily="18" charset="0"/>
              </a:rPr>
              <a:t>   &lt;</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3.4% (0.65,0.865,0.94um)  &lt; 3.8%</a:t>
            </a:r>
            <a:r>
              <a:rPr lang="zh-CN" altLang="en-US" sz="16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1</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38,1.64um</a:t>
            </a:r>
            <a:r>
              <a:rPr lang="zh-CN" altLang="en-US" sz="16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p:txBody>
      </p:sp>
      <p:pic>
        <p:nvPicPr>
          <p:cNvPr id="9" name="图片 5">
            <a:extLst>
              <a:ext uri="{FF2B5EF4-FFF2-40B4-BE49-F238E27FC236}">
                <a16:creationId xmlns:a16="http://schemas.microsoft.com/office/drawing/2014/main" id="{13FDB773-B84E-4D35-9999-F0A3F8D16D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395" y="3856545"/>
            <a:ext cx="3672605" cy="186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a:extLst>
              <a:ext uri="{FF2B5EF4-FFF2-40B4-BE49-F238E27FC236}">
                <a16:creationId xmlns:a16="http://schemas.microsoft.com/office/drawing/2014/main" id="{B6B7CAF5-26A7-4F73-B216-97C177C82C14}"/>
              </a:ext>
            </a:extLst>
          </p:cNvPr>
          <p:cNvSpPr txBox="1"/>
          <p:nvPr/>
        </p:nvSpPr>
        <p:spPr>
          <a:xfrm>
            <a:off x="180285" y="3861479"/>
            <a:ext cx="2264343" cy="1477328"/>
          </a:xfrm>
          <a:prstGeom prst="rect">
            <a:avLst/>
          </a:prstGeom>
          <a:noFill/>
        </p:spPr>
        <p:txBody>
          <a:bodyPr wrap="square">
            <a:spAutoFit/>
          </a:bodyPr>
          <a:lstStyle/>
          <a:p>
            <a:r>
              <a:rPr lang="en-US" altLang="zh-CN" sz="1800" i="0" u="none" strike="noStrike" dirty="0">
                <a:effectLst/>
                <a:latin typeface="Times New Roman" panose="02020603050405020304" pitchFamily="18" charset="0"/>
                <a:cs typeface="Times New Roman" panose="02020603050405020304" pitchFamily="18" charset="0"/>
              </a:rPr>
              <a:t>The integrating sphere calibration </a:t>
            </a:r>
            <a:r>
              <a:rPr lang="en-US" altLang="zh-CN" sz="1800" i="0" u="none" strike="noStrike" dirty="0">
                <a:effectLst/>
                <a:latin typeface="Times New Roman" panose="02020603050405020304" pitchFamily="18" charset="0"/>
                <a:ea typeface="黑体" panose="02010609060101010101" pitchFamily="49" charset="-122"/>
                <a:cs typeface="Times New Roman" panose="02020603050405020304" pitchFamily="18" charset="0"/>
              </a:rPr>
              <a:t>b</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ased on the SR4500A spectrometer </a:t>
            </a:r>
            <a:r>
              <a:rPr lang="en-US" altLang="zh-CN" sz="1800" i="0" u="none" strike="noStrike" dirty="0">
                <a:effectLst/>
                <a:latin typeface="Times New Roman" panose="02020603050405020304" pitchFamily="18" charset="0"/>
                <a:cs typeface="Times New Roman" panose="02020603050405020304" pitchFamily="18" charset="0"/>
              </a:rPr>
              <a:t> from the </a:t>
            </a:r>
            <a:r>
              <a:rPr lang="en-US" altLang="zh-CN" sz="1800" dirty="0">
                <a:latin typeface="Times New Roman" panose="02020603050405020304" pitchFamily="18" charset="0"/>
                <a:cs typeface="Times New Roman" panose="02020603050405020304" pitchFamily="18" charset="0"/>
              </a:rPr>
              <a:t>NIM </a:t>
            </a:r>
            <a:r>
              <a:rPr lang="en-US" altLang="zh-CN" sz="1800" i="0" u="none" strike="noStrike" dirty="0">
                <a:effectLst/>
                <a:latin typeface="Times New Roman" panose="02020603050405020304" pitchFamily="18" charset="0"/>
                <a:cs typeface="Times New Roman" panose="02020603050405020304" pitchFamily="18" charset="0"/>
              </a:rPr>
              <a:t>standard</a:t>
            </a:r>
          </a:p>
        </p:txBody>
      </p:sp>
      <p:pic>
        <p:nvPicPr>
          <p:cNvPr id="12" name="图片 11">
            <a:extLst>
              <a:ext uri="{FF2B5EF4-FFF2-40B4-BE49-F238E27FC236}">
                <a16:creationId xmlns:a16="http://schemas.microsoft.com/office/drawing/2014/main" id="{09E6C00F-ECEF-45C4-9402-E53E7B2957A2}"/>
              </a:ext>
            </a:extLst>
          </p:cNvPr>
          <p:cNvPicPr>
            <a:picLocks noChangeAspect="1"/>
          </p:cNvPicPr>
          <p:nvPr/>
        </p:nvPicPr>
        <p:blipFill>
          <a:blip r:embed="rId5"/>
          <a:stretch>
            <a:fillRect/>
          </a:stretch>
        </p:blipFill>
        <p:spPr>
          <a:xfrm>
            <a:off x="9558417" y="3809272"/>
            <a:ext cx="2433078" cy="2247476"/>
          </a:xfrm>
          <a:prstGeom prst="rect">
            <a:avLst/>
          </a:prstGeom>
        </p:spPr>
      </p:pic>
      <p:pic>
        <p:nvPicPr>
          <p:cNvPr id="1026" name="Picture 2">
            <a:extLst>
              <a:ext uri="{FF2B5EF4-FFF2-40B4-BE49-F238E27FC236}">
                <a16:creationId xmlns:a16="http://schemas.microsoft.com/office/drawing/2014/main" id="{8E5DF7BB-36DC-4F22-96FE-0C4789E7BB1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632" b="20662"/>
          <a:stretch/>
        </p:blipFill>
        <p:spPr bwMode="auto">
          <a:xfrm>
            <a:off x="6717452" y="5263439"/>
            <a:ext cx="2420017" cy="101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DAFA8AAF-07EE-4AC6-8DB6-405310F081A9}"/>
              </a:ext>
            </a:extLst>
          </p:cNvPr>
          <p:cNvSpPr txBox="1"/>
          <p:nvPr/>
        </p:nvSpPr>
        <p:spPr>
          <a:xfrm>
            <a:off x="2423395" y="3776796"/>
            <a:ext cx="755533" cy="230832"/>
          </a:xfrm>
          <a:prstGeom prst="rect">
            <a:avLst/>
          </a:prstGeom>
          <a:noFill/>
        </p:spPr>
        <p:txBody>
          <a:bodyPr wrap="square">
            <a:spAutoFit/>
          </a:bodyPr>
          <a:lstStyle/>
          <a:p>
            <a:r>
              <a:rPr lang="en-US" altLang="zh-CN" sz="900" dirty="0">
                <a:solidFill>
                  <a:srgbClr val="FF0000"/>
                </a:solidFill>
                <a:latin typeface="Times New Roman" panose="02020603050405020304" pitchFamily="18" charset="0"/>
              </a:rPr>
              <a:t>NIM HTBB </a:t>
            </a:r>
            <a:endParaRPr lang="zh-CN" altLang="en-US" sz="900" dirty="0">
              <a:solidFill>
                <a:srgbClr val="FF0000"/>
              </a:solidFill>
            </a:endParaRPr>
          </a:p>
        </p:txBody>
      </p:sp>
      <p:sp>
        <p:nvSpPr>
          <p:cNvPr id="17" name="文本框 16">
            <a:extLst>
              <a:ext uri="{FF2B5EF4-FFF2-40B4-BE49-F238E27FC236}">
                <a16:creationId xmlns:a16="http://schemas.microsoft.com/office/drawing/2014/main" id="{3BB1516C-E521-4593-A658-84A2D3277067}"/>
              </a:ext>
            </a:extLst>
          </p:cNvPr>
          <p:cNvSpPr txBox="1"/>
          <p:nvPr/>
        </p:nvSpPr>
        <p:spPr>
          <a:xfrm>
            <a:off x="3555296" y="4745889"/>
            <a:ext cx="771171" cy="415498"/>
          </a:xfrm>
          <a:prstGeom prst="rect">
            <a:avLst/>
          </a:prstGeom>
          <a:solidFill>
            <a:schemeClr val="bg1">
              <a:lumMod val="95000"/>
            </a:schemeClr>
          </a:solidFill>
        </p:spPr>
        <p:txBody>
          <a:bodyPr wrap="square" rtlCol="0">
            <a:spAutoFit/>
          </a:bodyPr>
          <a:lstStyle/>
          <a:p>
            <a:r>
              <a:rPr lang="en-US" altLang="zh-CN" sz="1050" i="0" u="none" strike="noStrike" dirty="0">
                <a:solidFill>
                  <a:srgbClr val="FF0000"/>
                </a:solidFill>
                <a:effectLst/>
                <a:latin typeface="Times New Roman" panose="02020603050405020304" pitchFamily="18" charset="0"/>
              </a:rPr>
              <a:t>Integrating</a:t>
            </a:r>
          </a:p>
          <a:p>
            <a:r>
              <a:rPr lang="en-US" altLang="zh-CN" sz="1050" i="0" u="none" strike="noStrike" dirty="0">
                <a:solidFill>
                  <a:srgbClr val="FF0000"/>
                </a:solidFill>
                <a:effectLst/>
                <a:latin typeface="Times New Roman" panose="02020603050405020304" pitchFamily="18" charset="0"/>
              </a:rPr>
              <a:t> sphere</a:t>
            </a:r>
            <a:endParaRPr lang="zh-CN" altLang="en-US" sz="1050" dirty="0">
              <a:solidFill>
                <a:srgbClr val="FF0000"/>
              </a:solidFill>
            </a:endParaRPr>
          </a:p>
        </p:txBody>
      </p:sp>
      <p:sp>
        <p:nvSpPr>
          <p:cNvPr id="18" name="文本框 17">
            <a:extLst>
              <a:ext uri="{FF2B5EF4-FFF2-40B4-BE49-F238E27FC236}">
                <a16:creationId xmlns:a16="http://schemas.microsoft.com/office/drawing/2014/main" id="{657F0A0B-7546-4733-A0C4-D1C6D7D56CD1}"/>
              </a:ext>
            </a:extLst>
          </p:cNvPr>
          <p:cNvSpPr txBox="1"/>
          <p:nvPr/>
        </p:nvSpPr>
        <p:spPr>
          <a:xfrm>
            <a:off x="4659620" y="4419302"/>
            <a:ext cx="614870" cy="253916"/>
          </a:xfrm>
          <a:prstGeom prst="rect">
            <a:avLst/>
          </a:prstGeom>
          <a:solidFill>
            <a:schemeClr val="bg1">
              <a:lumMod val="95000"/>
            </a:schemeClr>
          </a:solidFill>
        </p:spPr>
        <p:txBody>
          <a:bodyPr wrap="square" rtlCol="0">
            <a:spAutoFit/>
          </a:bodyPr>
          <a:lstStyle/>
          <a:p>
            <a:r>
              <a:rPr lang="en-US" altLang="zh-CN" sz="1050" i="0" u="none" strike="noStrike" dirty="0">
                <a:solidFill>
                  <a:srgbClr val="FF0000"/>
                </a:solidFill>
                <a:effectLst/>
                <a:latin typeface="Times New Roman" panose="02020603050405020304" pitchFamily="18" charset="0"/>
              </a:rPr>
              <a:t>MERSI</a:t>
            </a:r>
            <a:endParaRPr lang="zh-CN" altLang="en-US" sz="1050" dirty="0">
              <a:solidFill>
                <a:srgbClr val="FF0000"/>
              </a:solidFill>
            </a:endParaRPr>
          </a:p>
        </p:txBody>
      </p:sp>
      <p:sp>
        <p:nvSpPr>
          <p:cNvPr id="19" name="文本框 18">
            <a:extLst>
              <a:ext uri="{FF2B5EF4-FFF2-40B4-BE49-F238E27FC236}">
                <a16:creationId xmlns:a16="http://schemas.microsoft.com/office/drawing/2014/main" id="{B7E8E43F-A242-4385-8818-E788561750F7}"/>
              </a:ext>
            </a:extLst>
          </p:cNvPr>
          <p:cNvSpPr txBox="1"/>
          <p:nvPr/>
        </p:nvSpPr>
        <p:spPr>
          <a:xfrm>
            <a:off x="2480809" y="5220656"/>
            <a:ext cx="619671" cy="307777"/>
          </a:xfrm>
          <a:prstGeom prst="rect">
            <a:avLst/>
          </a:prstGeom>
          <a:solidFill>
            <a:schemeClr val="bg1">
              <a:lumMod val="95000"/>
            </a:schemeClr>
          </a:solidFill>
        </p:spPr>
        <p:txBody>
          <a:bodyPr wrap="square" rtlCol="0">
            <a:spAutoFit/>
          </a:bodyPr>
          <a:lstStyle/>
          <a:p>
            <a:r>
              <a:rPr lang="en-US" altLang="zh-CN" sz="700" i="0" u="none" strike="noStrike" dirty="0">
                <a:solidFill>
                  <a:srgbClr val="FF0000"/>
                </a:solidFill>
                <a:effectLst/>
                <a:latin typeface="Times New Roman" panose="02020603050405020304" pitchFamily="18" charset="0"/>
              </a:rPr>
              <a:t>Integrating</a:t>
            </a:r>
          </a:p>
          <a:p>
            <a:r>
              <a:rPr lang="en-US" altLang="zh-CN" sz="700" i="0" u="none" strike="noStrike" dirty="0">
                <a:solidFill>
                  <a:srgbClr val="FF0000"/>
                </a:solidFill>
                <a:effectLst/>
                <a:latin typeface="Times New Roman" panose="02020603050405020304" pitchFamily="18" charset="0"/>
              </a:rPr>
              <a:t> sphere</a:t>
            </a:r>
            <a:endParaRPr lang="zh-CN" altLang="en-US" sz="700" dirty="0">
              <a:solidFill>
                <a:srgbClr val="FF0000"/>
              </a:solidFill>
            </a:endParaRPr>
          </a:p>
        </p:txBody>
      </p:sp>
      <p:sp>
        <p:nvSpPr>
          <p:cNvPr id="20" name="文本框 19">
            <a:extLst>
              <a:ext uri="{FF2B5EF4-FFF2-40B4-BE49-F238E27FC236}">
                <a16:creationId xmlns:a16="http://schemas.microsoft.com/office/drawing/2014/main" id="{800B8076-82C5-4DBF-AF3B-B60EF8B03E8B}"/>
              </a:ext>
            </a:extLst>
          </p:cNvPr>
          <p:cNvSpPr txBox="1"/>
          <p:nvPr/>
        </p:nvSpPr>
        <p:spPr>
          <a:xfrm>
            <a:off x="2480314" y="4317658"/>
            <a:ext cx="755533" cy="230832"/>
          </a:xfrm>
          <a:prstGeom prst="rect">
            <a:avLst/>
          </a:prstGeom>
          <a:noFill/>
        </p:spPr>
        <p:txBody>
          <a:bodyPr wrap="square">
            <a:spAutoFit/>
          </a:bodyPr>
          <a:lstStyle/>
          <a:p>
            <a:r>
              <a:rPr lang="en-US" altLang="zh-CN" sz="900" dirty="0">
                <a:solidFill>
                  <a:srgbClr val="FF0000"/>
                </a:solidFill>
                <a:latin typeface="Times New Roman" panose="02020603050405020304" pitchFamily="18" charset="0"/>
              </a:rPr>
              <a:t>SR4500A</a:t>
            </a:r>
            <a:endParaRPr lang="zh-CN" altLang="en-US" sz="900" dirty="0">
              <a:solidFill>
                <a:srgbClr val="FF0000"/>
              </a:solidFill>
            </a:endParaRPr>
          </a:p>
        </p:txBody>
      </p:sp>
      <p:sp>
        <p:nvSpPr>
          <p:cNvPr id="10" name="Title 1">
            <a:extLst>
              <a:ext uri="{FF2B5EF4-FFF2-40B4-BE49-F238E27FC236}">
                <a16:creationId xmlns:a16="http://schemas.microsoft.com/office/drawing/2014/main" id="{37270CCE-DE9E-85C7-5FC8-7B15FE2AFF49}"/>
              </a:ext>
            </a:extLst>
          </p:cNvPr>
          <p:cNvSpPr txBox="1">
            <a:spLocks/>
          </p:cNvSpPr>
          <p:nvPr/>
        </p:nvSpPr>
        <p:spPr>
          <a:xfrm>
            <a:off x="1524000" y="39231"/>
            <a:ext cx="9144000"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sz="3200" dirty="0">
                <a:solidFill>
                  <a:srgbClr val="002060"/>
                </a:solidFill>
              </a:rPr>
              <a:t>FY-3G/ </a:t>
            </a:r>
            <a:r>
              <a:rPr lang="en-US" altLang="zh-CN" sz="3200" dirty="0">
                <a:solidFill>
                  <a:srgbClr val="002060"/>
                </a:solidFill>
              </a:rPr>
              <a:t>MERSI-RM Pre-flight calibration</a:t>
            </a:r>
            <a:endParaRPr lang="en-US" sz="3200" dirty="0">
              <a:solidFill>
                <a:srgbClr val="002060"/>
              </a:solidFill>
            </a:endParaRPr>
          </a:p>
        </p:txBody>
      </p:sp>
    </p:spTree>
    <p:extLst>
      <p:ext uri="{BB962C8B-B14F-4D97-AF65-F5344CB8AC3E}">
        <p14:creationId xmlns:p14="http://schemas.microsoft.com/office/powerpoint/2010/main" val="259046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330DD35-A8F1-408D-B942-3D599C511DC1}"/>
              </a:ext>
            </a:extLst>
          </p:cNvPr>
          <p:cNvSpPr txBox="1"/>
          <p:nvPr/>
        </p:nvSpPr>
        <p:spPr>
          <a:xfrm>
            <a:off x="283377" y="957910"/>
            <a:ext cx="6096000" cy="369332"/>
          </a:xfrm>
          <a:prstGeom prst="rect">
            <a:avLst/>
          </a:prstGeom>
          <a:noFill/>
        </p:spPr>
        <p:txBody>
          <a:bodyPr wrap="square">
            <a:spAutoFit/>
          </a:bodyPr>
          <a:lstStyle/>
          <a:p>
            <a:pPr marL="285750" indent="-285750">
              <a:buFont typeface="Wingdings" panose="05000000000000000000" pitchFamily="2" charset="2"/>
              <a:buChar char="l"/>
            </a:pPr>
            <a:r>
              <a:rPr lang="en-US" altLang="zh-CN" dirty="0">
                <a:solidFill>
                  <a:srgbClr val="2A2B2E"/>
                </a:solidFill>
                <a:latin typeface="Times New Roman" panose="02020603050405020304" pitchFamily="18" charset="0"/>
                <a:ea typeface="黑体" panose="02010609060101010101" pitchFamily="49" charset="-122"/>
                <a:cs typeface="Times New Roman" panose="02020603050405020304" pitchFamily="18" charset="0"/>
              </a:rPr>
              <a:t>T</a:t>
            </a:r>
            <a:r>
              <a:rPr kumimoji="0" lang="en-US" altLang="zh-CN" b="0" i="0" u="none" strike="noStrike" cap="none" normalizeH="0" baseline="0" dirty="0">
                <a:ln>
                  <a:noFill/>
                </a:ln>
                <a:solidFill>
                  <a:srgbClr val="2A2B2E"/>
                </a:solidFill>
                <a:effectLst/>
                <a:latin typeface="Times New Roman" panose="02020603050405020304" pitchFamily="18" charset="0"/>
                <a:ea typeface="黑体" panose="02010609060101010101" pitchFamily="49" charset="-122"/>
                <a:cs typeface="Times New Roman" panose="02020603050405020304" pitchFamily="18" charset="0"/>
              </a:rPr>
              <a:t>he solar reflective bands</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Rectangle 6">
            <a:extLst>
              <a:ext uri="{FF2B5EF4-FFF2-40B4-BE49-F238E27FC236}">
                <a16:creationId xmlns:a16="http://schemas.microsoft.com/office/drawing/2014/main" id="{213D2E40-1EAA-4EF6-B27F-B91EDD7DEDBE}"/>
              </a:ext>
            </a:extLst>
          </p:cNvPr>
          <p:cNvSpPr>
            <a:spLocks noChangeArrowheads="1"/>
          </p:cNvSpPr>
          <p:nvPr/>
        </p:nvSpPr>
        <p:spPr bwMode="auto">
          <a:xfrm>
            <a:off x="247186" y="3435422"/>
            <a:ext cx="48218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kumimoji="0" lang="en-US" altLang="zh-CN" b="0" i="0" u="none" strike="noStrike" cap="none" normalizeH="0" baseline="0" dirty="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Thermal infrared bands</a:t>
            </a:r>
          </a:p>
        </p:txBody>
      </p:sp>
      <p:graphicFrame>
        <p:nvGraphicFramePr>
          <p:cNvPr id="5" name="表格 4">
            <a:extLst>
              <a:ext uri="{FF2B5EF4-FFF2-40B4-BE49-F238E27FC236}">
                <a16:creationId xmlns:a16="http://schemas.microsoft.com/office/drawing/2014/main" id="{EB6DBFA7-6C89-4105-BA05-73F5F2CAE602}"/>
              </a:ext>
            </a:extLst>
          </p:cNvPr>
          <p:cNvGraphicFramePr>
            <a:graphicFrameLocks noGrp="1"/>
          </p:cNvGraphicFramePr>
          <p:nvPr>
            <p:extLst>
              <p:ext uri="{D42A27DB-BD31-4B8C-83A1-F6EECF244321}">
                <p14:modId xmlns:p14="http://schemas.microsoft.com/office/powerpoint/2010/main" val="1726074644"/>
              </p:ext>
            </p:extLst>
          </p:nvPr>
        </p:nvGraphicFramePr>
        <p:xfrm>
          <a:off x="4294480" y="5128313"/>
          <a:ext cx="3873150" cy="1137147"/>
        </p:xfrm>
        <a:graphic>
          <a:graphicData uri="http://schemas.openxmlformats.org/drawingml/2006/table">
            <a:tbl>
              <a:tblPr firstRow="1" firstCol="1" bandRow="1"/>
              <a:tblGrid>
                <a:gridCol w="1291050">
                  <a:extLst>
                    <a:ext uri="{9D8B030D-6E8A-4147-A177-3AD203B41FA5}">
                      <a16:colId xmlns:a16="http://schemas.microsoft.com/office/drawing/2014/main" val="219035380"/>
                    </a:ext>
                  </a:extLst>
                </a:gridCol>
                <a:gridCol w="1291050">
                  <a:extLst>
                    <a:ext uri="{9D8B030D-6E8A-4147-A177-3AD203B41FA5}">
                      <a16:colId xmlns:a16="http://schemas.microsoft.com/office/drawing/2014/main" val="4111309138"/>
                    </a:ext>
                  </a:extLst>
                </a:gridCol>
                <a:gridCol w="1291050">
                  <a:extLst>
                    <a:ext uri="{9D8B030D-6E8A-4147-A177-3AD203B41FA5}">
                      <a16:colId xmlns:a16="http://schemas.microsoft.com/office/drawing/2014/main" val="3721012424"/>
                    </a:ext>
                  </a:extLst>
                </a:gridCol>
              </a:tblGrid>
              <a:tr h="382602">
                <a:tc>
                  <a:txBody>
                    <a:bodyPr/>
                    <a:lstStyle/>
                    <a:p>
                      <a:pPr algn="just"/>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Channel</a:t>
                      </a:r>
                      <a:r>
                        <a:rPr lang="en-US"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rPr>
                        <a:t> </a:t>
                      </a: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(um)</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Dynamic Range(K)</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 Accuracy</a:t>
                      </a:r>
                      <a:r>
                        <a:rPr lang="zh-CN"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K</a:t>
                      </a:r>
                      <a:r>
                        <a:rPr lang="zh-CN"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229796"/>
                  </a:ext>
                </a:extLst>
              </a:tr>
              <a:tr h="236809">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3.8</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354.0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0.24</a:t>
                      </a:r>
                      <a:endParaRPr lang="zh-CN" altLang="en-US"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904741"/>
                  </a:ext>
                </a:extLst>
              </a:tr>
              <a:tr h="236809">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10.8</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351.5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0.28</a:t>
                      </a:r>
                      <a:endParaRPr lang="zh-CN" altLang="en-US"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916230"/>
                  </a:ext>
                </a:extLst>
              </a:tr>
              <a:tr h="236809">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12.0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353.0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alt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0.06</a:t>
                      </a:r>
                      <a:endParaRPr lang="zh-CN" altLang="en-US"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745127"/>
                  </a:ext>
                </a:extLst>
              </a:tr>
            </a:tbl>
          </a:graphicData>
        </a:graphic>
      </p:graphicFrame>
      <p:sp>
        <p:nvSpPr>
          <p:cNvPr id="6" name="文本框 5">
            <a:extLst>
              <a:ext uri="{FF2B5EF4-FFF2-40B4-BE49-F238E27FC236}">
                <a16:creationId xmlns:a16="http://schemas.microsoft.com/office/drawing/2014/main" id="{3B58610F-52F7-4303-A929-26BAEAEBB6B4}"/>
              </a:ext>
            </a:extLst>
          </p:cNvPr>
          <p:cNvSpPr txBox="1"/>
          <p:nvPr/>
        </p:nvSpPr>
        <p:spPr>
          <a:xfrm>
            <a:off x="7237786" y="805797"/>
            <a:ext cx="5161314" cy="584775"/>
          </a:xfrm>
          <a:prstGeom prst="rect">
            <a:avLst/>
          </a:prstGeom>
          <a:noFill/>
        </p:spPr>
        <p:txBody>
          <a:bodyPr wrap="square">
            <a:spAutoFit/>
          </a:bodyPr>
          <a:lstStyle/>
          <a:p>
            <a:r>
              <a:rPr lang="en-US" altLang="zh-CN" sz="1600" i="0" u="none" strike="noStrike" dirty="0">
                <a:effectLst/>
                <a:latin typeface="Times New Roman" panose="02020603050405020304" pitchFamily="18" charset="0"/>
                <a:cs typeface="Times New Roman" panose="02020603050405020304" pitchFamily="18" charset="0"/>
              </a:rPr>
              <a:t>The </a:t>
            </a:r>
            <a:r>
              <a:rPr kumimoji="0" lang="en-US" altLang="zh-CN" sz="16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on-orbit</a:t>
            </a:r>
            <a:r>
              <a:rPr kumimoji="0" lang="en-US" altLang="zh-CN" sz="1600" b="0" i="0" u="none" strike="noStrike" cap="none" normalizeH="0" baseline="0" dirty="0">
                <a:ln>
                  <a:noFill/>
                </a:ln>
                <a:effectLst/>
                <a:latin typeface="Times New Roman" panose="02020603050405020304" pitchFamily="18" charset="0"/>
                <a:ea typeface="黑体" panose="02010609060101010101" pitchFamily="49" charset="-122"/>
                <a:cs typeface="Times New Roman" panose="02020603050405020304" pitchFamily="18" charset="0"/>
              </a:rPr>
              <a:t> calibration</a:t>
            </a:r>
            <a:r>
              <a:rPr lang="en-US" altLang="zh-CN" sz="1600" i="0" u="none" strike="noStrike" dirty="0">
                <a:effectLst/>
                <a:latin typeface="Times New Roman" panose="02020603050405020304" pitchFamily="18" charset="0"/>
                <a:cs typeface="Times New Roman" panose="02020603050405020304" pitchFamily="18" charset="0"/>
              </a:rPr>
              <a:t> </a:t>
            </a:r>
            <a:r>
              <a:rPr lang="en-US" altLang="zh-CN" sz="1600" i="0" u="none" strike="noStrike" dirty="0">
                <a:effectLst/>
                <a:latin typeface="Times New Roman" panose="02020603050405020304" pitchFamily="18" charset="0"/>
                <a:ea typeface="黑体" panose="02010609060101010101" pitchFamily="49" charset="-122"/>
                <a:cs typeface="Times New Roman" panose="02020603050405020304" pitchFamily="18" charset="0"/>
              </a:rPr>
              <a:t>b</a:t>
            </a: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ased on the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site calibration,</a:t>
            </a:r>
            <a:r>
              <a:rPr lang="en-US" altLang="zh-CN" sz="1600" dirty="0">
                <a:latin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o</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nboard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c</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alibrator and  pre-launch calibration coefficients </a:t>
            </a:r>
            <a:endParaRPr lang="en-US" altLang="zh-CN" sz="16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6DFEE6D5-886A-4F25-900C-F111E6B7E925}"/>
              </a:ext>
            </a:extLst>
          </p:cNvPr>
          <p:cNvSpPr txBox="1"/>
          <p:nvPr/>
        </p:nvSpPr>
        <p:spPr>
          <a:xfrm>
            <a:off x="4244434" y="3957796"/>
            <a:ext cx="4619665" cy="1077218"/>
          </a:xfrm>
          <a:prstGeom prst="rect">
            <a:avLst/>
          </a:prstGeom>
          <a:noFill/>
        </p:spPr>
        <p:txBody>
          <a:bodyPr wrap="square">
            <a:spAutoFit/>
          </a:bodyPr>
          <a:lstStyle/>
          <a:p>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Based on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pre-launch calibration coefficients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and </a:t>
            </a:r>
            <a:r>
              <a:rPr lang="en-US" altLang="zh-CN" sz="1600" kern="100" spc="20" dirty="0">
                <a:effectLst/>
                <a:latin typeface="Times New Roman" panose="02020603050405020304" pitchFamily="18" charset="0"/>
                <a:ea typeface="方正书宋简体"/>
                <a:cs typeface="Times New Roman" panose="02020603050405020304" pitchFamily="18" charset="0"/>
              </a:rPr>
              <a:t>variable temperature of the on-board blackbody</a:t>
            </a:r>
            <a:endParaRPr lang="en-US" altLang="zh-CN" sz="1600" i="0" u="none" strike="noStrike" dirty="0">
              <a:effectLst/>
              <a:latin typeface="Times New Roman" panose="02020603050405020304" pitchFamily="18" charset="0"/>
              <a:cs typeface="Times New Roman" panose="02020603050405020304" pitchFamily="18" charset="0"/>
            </a:endParaRPr>
          </a:p>
          <a:p>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1</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Calibration Accuracy </a:t>
            </a:r>
            <a:r>
              <a:rPr lang="en-US" altLang="zh-CN" sz="1600" dirty="0">
                <a:latin typeface="Times New Roman" panose="02020603050405020304" pitchFamily="18" charset="0"/>
                <a:cs typeface="Times New Roman" panose="02020603050405020304" pitchFamily="18" charset="0"/>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0.28K</a:t>
            </a:r>
          </a:p>
          <a:p>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2)</a:t>
            </a:r>
            <a:r>
              <a:rPr lang="zh-CN" altLang="en-US" sz="1600"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Response nonuniformity&lt;1.0%</a:t>
            </a:r>
          </a:p>
        </p:txBody>
      </p:sp>
      <p:pic>
        <p:nvPicPr>
          <p:cNvPr id="9" name="图片 8">
            <a:extLst>
              <a:ext uri="{FF2B5EF4-FFF2-40B4-BE49-F238E27FC236}">
                <a16:creationId xmlns:a16="http://schemas.microsoft.com/office/drawing/2014/main" id="{881D7F71-5DF0-48AC-8C63-BA39B8909359}"/>
              </a:ext>
            </a:extLst>
          </p:cNvPr>
          <p:cNvPicPr/>
          <p:nvPr/>
        </p:nvPicPr>
        <p:blipFill rotWithShape="1">
          <a:blip r:embed="rId3" cstate="print">
            <a:extLst>
              <a:ext uri="{28A0092B-C50C-407E-A947-70E740481C1C}">
                <a14:useLocalDpi xmlns:a14="http://schemas.microsoft.com/office/drawing/2010/main" val="0"/>
              </a:ext>
            </a:extLst>
          </a:blip>
          <a:srcRect r="12128"/>
          <a:stretch/>
        </p:blipFill>
        <p:spPr bwMode="auto">
          <a:xfrm>
            <a:off x="8502858" y="4766396"/>
            <a:ext cx="3120445" cy="2010701"/>
          </a:xfrm>
          <a:prstGeom prst="rect">
            <a:avLst/>
          </a:prstGeom>
          <a:noFill/>
          <a:ln>
            <a:noFill/>
          </a:ln>
          <a:extLst>
            <a:ext uri="{53640926-AAD7-44D8-BBD7-CCE9431645EC}">
              <a14:shadowObscured xmlns:a14="http://schemas.microsoft.com/office/drawing/2010/main"/>
            </a:ext>
          </a:extLst>
        </p:spPr>
      </p:pic>
      <p:pic>
        <p:nvPicPr>
          <p:cNvPr id="10" name="图片 9">
            <a:extLst>
              <a:ext uri="{FF2B5EF4-FFF2-40B4-BE49-F238E27FC236}">
                <a16:creationId xmlns:a16="http://schemas.microsoft.com/office/drawing/2014/main" id="{6BF8AF75-CEAD-4AA9-988F-9033BDC9DB4F}"/>
              </a:ext>
            </a:extLst>
          </p:cNvPr>
          <p:cNvPicPr>
            <a:picLocks noChangeAspect="1"/>
          </p:cNvPicPr>
          <p:nvPr>
            <p:custDataLst>
              <p:tags r:id="rId1"/>
            </p:custDataLst>
          </p:nvPr>
        </p:nvPicPr>
        <p:blipFill>
          <a:blip r:embed="rId4"/>
          <a:stretch>
            <a:fillRect/>
          </a:stretch>
        </p:blipFill>
        <p:spPr>
          <a:xfrm>
            <a:off x="313995" y="1327242"/>
            <a:ext cx="4098117" cy="2003927"/>
          </a:xfrm>
          <a:prstGeom prst="rect">
            <a:avLst/>
          </a:prstGeom>
        </p:spPr>
      </p:pic>
      <p:graphicFrame>
        <p:nvGraphicFramePr>
          <p:cNvPr id="12" name="表格 11">
            <a:extLst>
              <a:ext uri="{FF2B5EF4-FFF2-40B4-BE49-F238E27FC236}">
                <a16:creationId xmlns:a16="http://schemas.microsoft.com/office/drawing/2014/main" id="{2B8456BA-FAA7-4403-A080-CA9EE4A235E3}"/>
              </a:ext>
            </a:extLst>
          </p:cNvPr>
          <p:cNvGraphicFramePr>
            <a:graphicFrameLocks noGrp="1"/>
          </p:cNvGraphicFramePr>
          <p:nvPr/>
        </p:nvGraphicFramePr>
        <p:xfrm>
          <a:off x="8686056" y="1867158"/>
          <a:ext cx="2763201" cy="1439230"/>
        </p:xfrm>
        <a:graphic>
          <a:graphicData uri="http://schemas.openxmlformats.org/drawingml/2006/table">
            <a:tbl>
              <a:tblPr firstRow="1" firstCol="1" bandRow="1"/>
              <a:tblGrid>
                <a:gridCol w="1375040">
                  <a:extLst>
                    <a:ext uri="{9D8B030D-6E8A-4147-A177-3AD203B41FA5}">
                      <a16:colId xmlns:a16="http://schemas.microsoft.com/office/drawing/2014/main" val="1930785614"/>
                    </a:ext>
                  </a:extLst>
                </a:gridCol>
                <a:gridCol w="1388161">
                  <a:extLst>
                    <a:ext uri="{9D8B030D-6E8A-4147-A177-3AD203B41FA5}">
                      <a16:colId xmlns:a16="http://schemas.microsoft.com/office/drawing/2014/main" val="3383264391"/>
                    </a:ext>
                  </a:extLst>
                </a:gridCol>
              </a:tblGrid>
              <a:tr h="71814">
                <a:tc>
                  <a:txBody>
                    <a:bodyPr/>
                    <a:lstStyle/>
                    <a:p>
                      <a:pPr algn="ct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Channel</a:t>
                      </a:r>
                      <a:r>
                        <a:rPr lang="en-US"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rPr>
                        <a:t>(</a:t>
                      </a: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um)</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Accuracy</a:t>
                      </a:r>
                      <a:r>
                        <a:rPr lang="zh-CN"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sz="14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sz="1400" b="1" kern="100" dirty="0">
                        <a:solidFill>
                          <a:srgbClr val="0062AD"/>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2553609"/>
                  </a:ext>
                </a:extLst>
              </a:tr>
              <a:tr h="0">
                <a:tc>
                  <a:txBody>
                    <a:bodyPr/>
                    <a:lstStyle/>
                    <a:p>
                      <a:pPr algn="ctr" eaLnBrk="0" hangingPunct="0">
                        <a:lnSpc>
                          <a:spcPct val="70000"/>
                        </a:lnSpc>
                      </a:pP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0.650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ct val="70000"/>
                        </a:lnSpc>
                        <a:buNone/>
                      </a:pPr>
                      <a:r>
                        <a:rPr lang="en-US" altLang="zh-CN" sz="1400" dirty="0">
                          <a:solidFill>
                            <a:schemeClr val="tx1"/>
                          </a:solidFill>
                          <a:latin typeface="Times New Roman" panose="02020603050405020304" charset="0"/>
                          <a:ea typeface="黑体" panose="02010609060101010101" charset="-122"/>
                          <a:cs typeface="Times New Roman" panose="02020603050405020304" charset="0"/>
                        </a:rPr>
                        <a:t>3.42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385852"/>
                  </a:ext>
                </a:extLst>
              </a:tr>
              <a:tr h="0">
                <a:tc>
                  <a:txBody>
                    <a:bodyPr/>
                    <a:lstStyle/>
                    <a:p>
                      <a:pPr algn="ctr" eaLnBrk="0" hangingPunct="0">
                        <a:lnSpc>
                          <a:spcPct val="70000"/>
                        </a:lnSpc>
                      </a:pP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0.865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ct val="70000"/>
                        </a:lnSpc>
                        <a:buNone/>
                      </a:pPr>
                      <a:r>
                        <a:rPr lang="en-US" altLang="zh-CN" sz="1400" dirty="0">
                          <a:solidFill>
                            <a:schemeClr val="tx1"/>
                          </a:solidFill>
                          <a:latin typeface="Times New Roman" panose="02020603050405020304" charset="0"/>
                          <a:ea typeface="黑体" panose="02010609060101010101" charset="-122"/>
                          <a:cs typeface="Times New Roman" panose="02020603050405020304" charset="0"/>
                        </a:rPr>
                        <a:t>4.74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4762148"/>
                  </a:ext>
                </a:extLst>
              </a:tr>
              <a:tr h="0">
                <a:tc>
                  <a:txBody>
                    <a:bodyPr/>
                    <a:lstStyle/>
                    <a:p>
                      <a:pPr algn="ctr" eaLnBrk="0" hangingPunct="0">
                        <a:lnSpc>
                          <a:spcPct val="70000"/>
                        </a:lnSpc>
                      </a:pP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0.940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ct val="70000"/>
                        </a:lnSpc>
                        <a:buNone/>
                      </a:pPr>
                      <a:r>
                        <a:rPr lang="en-US" altLang="zh-CN" sz="1400" dirty="0">
                          <a:latin typeface="Times New Roman" panose="02020603050405020304" charset="0"/>
                          <a:ea typeface="黑体" panose="02010609060101010101" charset="-122"/>
                          <a:cs typeface="Times New Roman" panose="02020603050405020304" charset="0"/>
                        </a:rPr>
                        <a:t>3.25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314985"/>
                  </a:ext>
                </a:extLst>
              </a:tr>
              <a:tr h="0">
                <a:tc>
                  <a:txBody>
                    <a:bodyPr/>
                    <a:lstStyle/>
                    <a:p>
                      <a:pPr algn="ctr" eaLnBrk="0" hangingPunct="0">
                        <a:lnSpc>
                          <a:spcPct val="70000"/>
                        </a:lnSpc>
                      </a:pP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1.38</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ct val="70000"/>
                        </a:lnSpc>
                        <a:buNone/>
                      </a:pPr>
                      <a:r>
                        <a:rPr lang="en-US" altLang="zh-CN" sz="1400" dirty="0">
                          <a:solidFill>
                            <a:schemeClr val="tx1"/>
                          </a:solidFill>
                          <a:latin typeface="Times New Roman" panose="02020603050405020304" charset="0"/>
                          <a:ea typeface="黑体" panose="02010609060101010101" charset="-122"/>
                          <a:cs typeface="Times New Roman" panose="02020603050405020304" charset="0"/>
                        </a:rPr>
                        <a:t>3.82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636983"/>
                  </a:ext>
                </a:extLst>
              </a:tr>
              <a:tr h="0">
                <a:tc>
                  <a:txBody>
                    <a:bodyPr/>
                    <a:lstStyle/>
                    <a:p>
                      <a:pPr algn="ctr" eaLnBrk="0" hangingPunct="0">
                        <a:lnSpc>
                          <a:spcPct val="70000"/>
                        </a:lnSpc>
                      </a:pP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1.64</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ct val="70000"/>
                        </a:lnSpc>
                        <a:buNone/>
                      </a:pPr>
                      <a:r>
                        <a:rPr lang="en-US" altLang="zh-CN" sz="1400" dirty="0">
                          <a:latin typeface="Times New Roman" panose="02020603050405020304" charset="0"/>
                          <a:ea typeface="黑体" panose="02010609060101010101" charset="-122"/>
                          <a:cs typeface="Times New Roman" panose="02020603050405020304" charset="0"/>
                        </a:rPr>
                        <a:t>2.40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350460"/>
                  </a:ext>
                </a:extLst>
              </a:tr>
            </a:tbl>
          </a:graphicData>
        </a:graphic>
      </p:graphicFrame>
      <p:sp>
        <p:nvSpPr>
          <p:cNvPr id="13" name="文本框 12">
            <a:extLst>
              <a:ext uri="{FF2B5EF4-FFF2-40B4-BE49-F238E27FC236}">
                <a16:creationId xmlns:a16="http://schemas.microsoft.com/office/drawing/2014/main" id="{DA7DE01D-9B6A-433B-84BF-63A56CEBBBF4}"/>
              </a:ext>
            </a:extLst>
          </p:cNvPr>
          <p:cNvSpPr txBox="1"/>
          <p:nvPr/>
        </p:nvSpPr>
        <p:spPr>
          <a:xfrm>
            <a:off x="2215942" y="2504395"/>
            <a:ext cx="1439537" cy="459514"/>
          </a:xfrm>
          <a:prstGeom prst="rect">
            <a:avLst/>
          </a:prstGeom>
          <a:noFill/>
        </p:spPr>
        <p:txBody>
          <a:bodyPr wrap="square">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SNR</a:t>
            </a:r>
            <a:r>
              <a:rPr lang="en-US" altLang="zh-CN" sz="1800" dirty="0">
                <a:latin typeface="Times New Roman" panose="02020603050405020304" pitchFamily="18" charset="0"/>
                <a:cs typeface="Times New Roman" panose="02020603050405020304" pitchFamily="18" charset="0"/>
              </a:rPr>
              <a:t> </a:t>
            </a:r>
            <a:endParaRPr lang="zh-CN" altLang="en-US" dirty="0"/>
          </a:p>
        </p:txBody>
      </p:sp>
      <p:pic>
        <p:nvPicPr>
          <p:cNvPr id="14" name="图片 14">
            <a:extLst>
              <a:ext uri="{FF2B5EF4-FFF2-40B4-BE49-F238E27FC236}">
                <a16:creationId xmlns:a16="http://schemas.microsoft.com/office/drawing/2014/main" id="{F940E50A-7532-4FB3-BF19-67E83249B5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24" y="3897014"/>
            <a:ext cx="3942598" cy="169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图片 8">
            <a:extLst>
              <a:ext uri="{FF2B5EF4-FFF2-40B4-BE49-F238E27FC236}">
                <a16:creationId xmlns:a16="http://schemas.microsoft.com/office/drawing/2014/main" id="{687B36E1-BF27-446D-AB94-B27A52A189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3461" r="8311" b="46609"/>
          <a:stretch>
            <a:fillRect/>
          </a:stretch>
        </p:blipFill>
        <p:spPr bwMode="auto">
          <a:xfrm>
            <a:off x="4557321" y="1266224"/>
            <a:ext cx="3347468" cy="206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a:extLst>
              <a:ext uri="{FF2B5EF4-FFF2-40B4-BE49-F238E27FC236}">
                <a16:creationId xmlns:a16="http://schemas.microsoft.com/office/drawing/2014/main" id="{DE21E7B3-64B6-4E1E-AE84-62530EFC13A6}"/>
              </a:ext>
            </a:extLst>
          </p:cNvPr>
          <p:cNvSpPr txBox="1"/>
          <p:nvPr/>
        </p:nvSpPr>
        <p:spPr>
          <a:xfrm>
            <a:off x="568696" y="5597014"/>
            <a:ext cx="3675738" cy="584775"/>
          </a:xfrm>
          <a:prstGeom prst="rect">
            <a:avLst/>
          </a:prstGeom>
          <a:noFill/>
        </p:spPr>
        <p:txBody>
          <a:bodyPr wrap="square">
            <a:spAutoFit/>
          </a:bodyPr>
          <a:lstStyle/>
          <a:p>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3</a:t>
            </a:r>
            <a:r>
              <a:rPr lang="zh-CN" altLang="en-US" sz="16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NEDT</a:t>
            </a:r>
            <a:r>
              <a:rPr lang="en-US" altLang="zh-CN" sz="1600" dirty="0">
                <a:latin typeface="Times New Roman" panose="02020603050405020304" pitchFamily="18" charset="0"/>
                <a:cs typeface="Times New Roman" panose="02020603050405020304" pitchFamily="18" charset="0"/>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0.12K (@3.8,10.8,12um)</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a:p>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NEDT</a:t>
            </a:r>
            <a:r>
              <a:rPr lang="en-US" altLang="zh-CN" sz="1600" dirty="0">
                <a:latin typeface="Times New Roman" panose="02020603050405020304" pitchFamily="18" charset="0"/>
                <a:cs typeface="Times New Roman" panose="02020603050405020304" pitchFamily="18" charset="0"/>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0.03K (@10.8,12um)</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p:txBody>
      </p:sp>
      <p:sp>
        <p:nvSpPr>
          <p:cNvPr id="20" name="文本框 19">
            <a:extLst>
              <a:ext uri="{FF2B5EF4-FFF2-40B4-BE49-F238E27FC236}">
                <a16:creationId xmlns:a16="http://schemas.microsoft.com/office/drawing/2014/main" id="{6C2D1053-DE6C-4493-A17B-7140723C3B28}"/>
              </a:ext>
            </a:extLst>
          </p:cNvPr>
          <p:cNvSpPr txBox="1"/>
          <p:nvPr/>
        </p:nvSpPr>
        <p:spPr>
          <a:xfrm>
            <a:off x="4789651" y="2549486"/>
            <a:ext cx="1997904" cy="369332"/>
          </a:xfrm>
          <a:prstGeom prst="rect">
            <a:avLst/>
          </a:prstGeom>
          <a:noFill/>
        </p:spPr>
        <p:txBody>
          <a:bodyPr wrap="square">
            <a:spAutoFit/>
          </a:bodyPr>
          <a:lstStyle/>
          <a:p>
            <a:r>
              <a:rPr lang="en-US" altLang="zh-CN" b="1" dirty="0">
                <a:solidFill>
                  <a:srgbClr val="FF0000"/>
                </a:solidFill>
                <a:latin typeface="Times New Roman" panose="02020603050405020304" pitchFamily="18" charset="0"/>
                <a:cs typeface="Times New Roman" panose="02020603050405020304" pitchFamily="18" charset="0"/>
              </a:rPr>
              <a:t>Dynamic Range </a:t>
            </a:r>
            <a:endParaRPr lang="zh-CN" altLang="en-US" b="1" dirty="0">
              <a:solidFill>
                <a:srgbClr val="FF0000"/>
              </a:solidFill>
              <a:latin typeface="Times New Roman" panose="02020603050405020304" pitchFamily="18" charset="0"/>
              <a:cs typeface="Times New Roman" panose="02020603050405020304" pitchFamily="18" charset="0"/>
            </a:endParaRPr>
          </a:p>
        </p:txBody>
      </p:sp>
      <p:pic>
        <p:nvPicPr>
          <p:cNvPr id="21" name="图片 3">
            <a:extLst>
              <a:ext uri="{FF2B5EF4-FFF2-40B4-BE49-F238E27FC236}">
                <a16:creationId xmlns:a16="http://schemas.microsoft.com/office/drawing/2014/main" id="{E1513402-A850-4939-B08F-E6268F15B28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3911" y="3374535"/>
            <a:ext cx="2010776" cy="139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本框 22">
            <a:extLst>
              <a:ext uri="{FF2B5EF4-FFF2-40B4-BE49-F238E27FC236}">
                <a16:creationId xmlns:a16="http://schemas.microsoft.com/office/drawing/2014/main" id="{04F3F40B-F305-45DF-8A36-A8941C95E85D}"/>
              </a:ext>
            </a:extLst>
          </p:cNvPr>
          <p:cNvSpPr txBox="1"/>
          <p:nvPr/>
        </p:nvSpPr>
        <p:spPr>
          <a:xfrm>
            <a:off x="8158607" y="1299245"/>
            <a:ext cx="4123267" cy="584775"/>
          </a:xfrm>
          <a:prstGeom prst="rect">
            <a:avLst/>
          </a:prstGeom>
          <a:noFill/>
        </p:spPr>
        <p:txBody>
          <a:bodyPr wrap="square">
            <a:spAutoFit/>
          </a:bodyPr>
          <a:lstStyle/>
          <a:p>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1)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Calibration Accuracy:&lt;4.5%</a:t>
            </a:r>
          </a:p>
          <a:p>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2</a:t>
            </a:r>
            <a:r>
              <a:rPr lang="zh-CN" altLang="en-US" sz="1600" kern="100" dirty="0">
                <a:latin typeface="Times New Roman" panose="02020603050405020304" pitchFamily="18" charset="0"/>
                <a:ea typeface="等线" panose="02010600030101010101" pitchFamily="2" charset="-122"/>
                <a:cs typeface="Times New Roman" panose="02020603050405020304" pitchFamily="18" charset="0"/>
              </a:rPr>
              <a: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Pixel response nonuniformity</a:t>
            </a:r>
            <a:r>
              <a:rPr lang="zh-CN" altLang="en-US" sz="1600" kern="100" dirty="0">
                <a:latin typeface="Times New Roman" panose="02020603050405020304" pitchFamily="18" charset="0"/>
                <a:ea typeface="等线" panose="02010600030101010101" pitchFamily="2" charset="-122"/>
                <a:cs typeface="Times New Roman" panose="02020603050405020304" pitchFamily="18" charset="0"/>
              </a:rPr>
              <a: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1-4%</a:t>
            </a:r>
          </a:p>
        </p:txBody>
      </p:sp>
      <p:sp>
        <p:nvSpPr>
          <p:cNvPr id="24" name="文本框 23">
            <a:extLst>
              <a:ext uri="{FF2B5EF4-FFF2-40B4-BE49-F238E27FC236}">
                <a16:creationId xmlns:a16="http://schemas.microsoft.com/office/drawing/2014/main" id="{F13D1498-1052-41A0-AB37-579D1C8C219A}"/>
              </a:ext>
            </a:extLst>
          </p:cNvPr>
          <p:cNvSpPr txBox="1"/>
          <p:nvPr/>
        </p:nvSpPr>
        <p:spPr>
          <a:xfrm>
            <a:off x="2075024" y="4209089"/>
            <a:ext cx="1439537" cy="459514"/>
          </a:xfrm>
          <a:prstGeom prst="rect">
            <a:avLst/>
          </a:prstGeom>
          <a:noFill/>
        </p:spPr>
        <p:txBody>
          <a:bodyPr wrap="square">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NEDT</a:t>
            </a:r>
            <a:r>
              <a:rPr lang="en-US" altLang="zh-CN" sz="1800" dirty="0">
                <a:latin typeface="Times New Roman" panose="02020603050405020304" pitchFamily="18" charset="0"/>
                <a:cs typeface="Times New Roman" panose="02020603050405020304" pitchFamily="18" charset="0"/>
              </a:rPr>
              <a:t> </a:t>
            </a:r>
            <a:endParaRPr lang="zh-CN" altLang="en-US" dirty="0"/>
          </a:p>
        </p:txBody>
      </p:sp>
      <p:sp>
        <p:nvSpPr>
          <p:cNvPr id="22" name="文本框 21">
            <a:extLst>
              <a:ext uri="{FF2B5EF4-FFF2-40B4-BE49-F238E27FC236}">
                <a16:creationId xmlns:a16="http://schemas.microsoft.com/office/drawing/2014/main" id="{BDEA3751-2DCD-461E-AA36-3303A0438474}"/>
              </a:ext>
            </a:extLst>
          </p:cNvPr>
          <p:cNvSpPr txBox="1"/>
          <p:nvPr/>
        </p:nvSpPr>
        <p:spPr>
          <a:xfrm>
            <a:off x="3130408" y="1447276"/>
            <a:ext cx="826450" cy="369332"/>
          </a:xfrm>
          <a:prstGeom prst="rect">
            <a:avLst/>
          </a:prstGeom>
          <a:noFill/>
        </p:spPr>
        <p:txBody>
          <a:bodyPr wrap="square">
            <a:spAutoFit/>
          </a:bodyPr>
          <a:lstStyle/>
          <a:p>
            <a:r>
              <a:rPr lang="en-US" altLang="zh-CN" b="1" dirty="0">
                <a:solidFill>
                  <a:srgbClr val="FF0000"/>
                </a:solidFill>
                <a:latin typeface="Times New Roman" panose="02020603050405020304" pitchFamily="18" charset="0"/>
                <a:cs typeface="Times New Roman" panose="02020603050405020304" pitchFamily="18" charset="0"/>
              </a:rPr>
              <a:t>A/B</a:t>
            </a:r>
            <a:r>
              <a:rPr lang="en-US" altLang="zh-CN" sz="1400" dirty="0">
                <a:latin typeface="Times New Roman" panose="02020603050405020304" pitchFamily="18" charset="0"/>
                <a:cs typeface="Times New Roman" panose="02020603050405020304" pitchFamily="18" charset="0"/>
              </a:rPr>
              <a:t> </a:t>
            </a:r>
            <a:endParaRPr lang="zh-CN" altLang="en-US" dirty="0"/>
          </a:p>
        </p:txBody>
      </p:sp>
      <p:sp>
        <p:nvSpPr>
          <p:cNvPr id="8" name="Title 1">
            <a:extLst>
              <a:ext uri="{FF2B5EF4-FFF2-40B4-BE49-F238E27FC236}">
                <a16:creationId xmlns:a16="http://schemas.microsoft.com/office/drawing/2014/main" id="{8586E191-E995-459C-89B2-B01EE0384A33}"/>
              </a:ext>
            </a:extLst>
          </p:cNvPr>
          <p:cNvSpPr txBox="1">
            <a:spLocks/>
          </p:cNvSpPr>
          <p:nvPr/>
        </p:nvSpPr>
        <p:spPr>
          <a:xfrm>
            <a:off x="1524000" y="39231"/>
            <a:ext cx="9144000"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sz="3200" dirty="0">
                <a:solidFill>
                  <a:srgbClr val="002060"/>
                </a:solidFill>
              </a:rPr>
              <a:t>FY-3G/ </a:t>
            </a:r>
            <a:r>
              <a:rPr lang="en-US" altLang="zh-CN" sz="3200" dirty="0">
                <a:solidFill>
                  <a:srgbClr val="002060"/>
                </a:solidFill>
              </a:rPr>
              <a:t>MERSI-RM on-orbit calibration</a:t>
            </a:r>
            <a:endParaRPr lang="en-US" sz="3200" dirty="0">
              <a:solidFill>
                <a:srgbClr val="002060"/>
              </a:solidFill>
            </a:endParaRPr>
          </a:p>
        </p:txBody>
      </p:sp>
    </p:spTree>
    <p:extLst>
      <p:ext uri="{BB962C8B-B14F-4D97-AF65-F5344CB8AC3E}">
        <p14:creationId xmlns:p14="http://schemas.microsoft.com/office/powerpoint/2010/main" val="861802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p:txBody>
          <a:bodyPr/>
          <a:lstStyle/>
          <a:p>
            <a:endParaRPr kumimoji="1" lang="zh-CN" altLang="en-US"/>
          </a:p>
        </p:txBody>
      </p:sp>
      <p:sp>
        <p:nvSpPr>
          <p:cNvPr id="5" name="日期占位符 4"/>
          <p:cNvSpPr>
            <a:spLocks noGrp="1"/>
          </p:cNvSpPr>
          <p:nvPr>
            <p:ph type="dt" sz="half" idx="10"/>
          </p:nvPr>
        </p:nvSpPr>
        <p:spPr/>
        <p:txBody>
          <a:bodyPr/>
          <a:lstStyle/>
          <a:p>
            <a:pPr>
              <a:defRPr/>
            </a:pPr>
            <a:r>
              <a:rPr lang="en-US" altLang="en-US">
                <a:solidFill>
                  <a:srgbClr val="000000"/>
                </a:solidFill>
              </a:rPr>
              <a:t>29-30 June 2023</a:t>
            </a:r>
            <a:endParaRPr lang="en-US" altLang="en-US" dirty="0">
              <a:solidFill>
                <a:srgbClr val="000000"/>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a:solidFill>
                  <a:srgbClr val="000000"/>
                </a:solidFill>
              </a:rPr>
              <a:t>GSICS-EP-23, Tokyo, Japan</a:t>
            </a:r>
            <a:endParaRPr lang="en-US" altLang="en-US" dirty="0">
              <a:solidFill>
                <a:srgbClr val="000000"/>
              </a:solidFill>
            </a:endParaRPr>
          </a:p>
        </p:txBody>
      </p:sp>
      <p:sp>
        <p:nvSpPr>
          <p:cNvPr id="7" name="幻灯片编号占位符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702B71D-E2F9-4584-A370-DE6217F54917}" type="slidenum">
              <a:rPr lang="en-US" altLang="en-US" smtClean="0">
                <a:solidFill>
                  <a:srgbClr val="000000"/>
                </a:solidFill>
              </a:rPr>
              <a:pPr>
                <a:defRPr/>
              </a:pPr>
              <a:t>15</a:t>
            </a:fld>
            <a:endParaRPr lang="en-US" altLang="en-US">
              <a:solidFill>
                <a:srgbClr val="000000"/>
              </a:solidFill>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3994" y="3642575"/>
            <a:ext cx="5410200" cy="2516630"/>
          </a:xfrm>
          <a:prstGeom prst="rect">
            <a:avLst/>
          </a:prstGeom>
        </p:spPr>
      </p:pic>
      <p:graphicFrame>
        <p:nvGraphicFramePr>
          <p:cNvPr id="9" name="表格 8"/>
          <p:cNvGraphicFramePr>
            <a:graphicFrameLocks noGrp="1"/>
          </p:cNvGraphicFramePr>
          <p:nvPr>
            <p:extLst>
              <p:ext uri="{D42A27DB-BD31-4B8C-83A1-F6EECF244321}">
                <p14:modId xmlns:p14="http://schemas.microsoft.com/office/powerpoint/2010/main" val="3788355635"/>
              </p:ext>
            </p:extLst>
          </p:nvPr>
        </p:nvGraphicFramePr>
        <p:xfrm>
          <a:off x="8208847" y="581233"/>
          <a:ext cx="3719264" cy="3012837"/>
        </p:xfrm>
        <a:graphic>
          <a:graphicData uri="http://schemas.openxmlformats.org/drawingml/2006/table">
            <a:tbl>
              <a:tblPr>
                <a:tableStyleId>{21E4AEA4-8DFA-4A89-87EB-49C32662AFE0}</a:tableStyleId>
              </a:tblPr>
              <a:tblGrid>
                <a:gridCol w="2271464">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323559">
                <a:tc>
                  <a:txBody>
                    <a:bodyPr/>
                    <a:lstStyle/>
                    <a:p>
                      <a:pPr algn="ctr"/>
                      <a:r>
                        <a:rPr lang="en-US" altLang="zh-CN" sz="1400" b="1" kern="1200" dirty="0">
                          <a:solidFill>
                            <a:schemeClr val="dk1"/>
                          </a:solidFill>
                          <a:latin typeface="Times New Roman" pitchFamily="18" charset="0"/>
                          <a:ea typeface="Adobe 黑体 Std R" pitchFamily="34" charset="-122"/>
                          <a:cs typeface="Times New Roman" pitchFamily="18" charset="0"/>
                        </a:rPr>
                        <a:t>Spectral coverage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itchFamily="18" charset="0"/>
                          <a:ea typeface="Adobe 黑体 Std R" pitchFamily="34" charset="-122"/>
                          <a:cs typeface="Times New Roman" pitchFamily="18" charset="0"/>
                        </a:rPr>
                        <a:t>400nm~1060nm</a:t>
                      </a:r>
                      <a:endParaRPr lang="zh-CN" altLang="en-US" sz="1400" b="0" dirty="0">
                        <a:latin typeface="Times New Roman" pitchFamily="18" charset="0"/>
                        <a:ea typeface="Adobe 黑体 Std R" pitchFamily="34" charset="-122"/>
                        <a:cs typeface="Times New Roman" pitchFamily="18" charset="0"/>
                      </a:endParaRPr>
                    </a:p>
                  </a:txBody>
                  <a:tcPr/>
                </a:tc>
                <a:extLst>
                  <a:ext uri="{0D108BD9-81ED-4DB2-BD59-A6C34878D82A}">
                    <a16:rowId xmlns:a16="http://schemas.microsoft.com/office/drawing/2014/main" val="10000"/>
                  </a:ext>
                </a:extLst>
              </a:tr>
              <a:tr h="323559">
                <a:tc>
                  <a:txBody>
                    <a:bodyPr/>
                    <a:lstStyle/>
                    <a:p>
                      <a:pPr algn="ctr"/>
                      <a:r>
                        <a:rPr lang="en-US" altLang="zh-CN" sz="1400" b="1" kern="1200" dirty="0">
                          <a:solidFill>
                            <a:schemeClr val="dk1"/>
                          </a:solidFill>
                          <a:latin typeface="Times New Roman" pitchFamily="18" charset="0"/>
                          <a:ea typeface="Adobe 黑体 Std R" pitchFamily="34" charset="-122"/>
                          <a:cs typeface="Times New Roman" pitchFamily="18" charset="0"/>
                        </a:rPr>
                        <a:t>Spectral </a:t>
                      </a:r>
                      <a:r>
                        <a:rPr lang="en-US" altLang="zh-CN" sz="1400" b="1" dirty="0">
                          <a:latin typeface="Times New Roman" pitchFamily="18" charset="0"/>
                          <a:ea typeface="Adobe 黑体 Std R" pitchFamily="34" charset="-122"/>
                          <a:cs typeface="Times New Roman" pitchFamily="18" charset="0"/>
                        </a:rPr>
                        <a:t>resolution</a:t>
                      </a:r>
                      <a:endParaRPr lang="zh-CN" altLang="en-US" sz="1400" b="1" dirty="0">
                        <a:latin typeface="Times New Roman" pitchFamily="18" charset="0"/>
                        <a:ea typeface="Adobe 黑体 Std R" pitchFamily="34" charset="-122"/>
                        <a:cs typeface="Times New Roman" pitchFamily="18" charset="0"/>
                      </a:endParaRPr>
                    </a:p>
                  </a:txBody>
                  <a:tcPr/>
                </a:tc>
                <a:tc>
                  <a:txBody>
                    <a:bodyPr/>
                    <a:lstStyle/>
                    <a:p>
                      <a:pPr algn="ctr"/>
                      <a:r>
                        <a:rPr lang="en-US" altLang="zh-CN" sz="1400" b="0" dirty="0">
                          <a:latin typeface="Times New Roman" pitchFamily="18" charset="0"/>
                          <a:ea typeface="Adobe 黑体 Std R" pitchFamily="34" charset="-122"/>
                          <a:cs typeface="Times New Roman" pitchFamily="18" charset="0"/>
                        </a:rPr>
                        <a:t>3nm</a:t>
                      </a:r>
                      <a:endParaRPr lang="zh-CN" altLang="en-US" sz="1400" b="0" dirty="0">
                        <a:latin typeface="Times New Roman" pitchFamily="18" charset="0"/>
                        <a:ea typeface="Adobe 黑体 Std R" pitchFamily="34" charset="-122"/>
                        <a:cs typeface="Times New Roman" pitchFamily="18" charset="0"/>
                      </a:endParaRPr>
                    </a:p>
                  </a:txBody>
                  <a:tcPr/>
                </a:tc>
                <a:extLst>
                  <a:ext uri="{0D108BD9-81ED-4DB2-BD59-A6C34878D82A}">
                    <a16:rowId xmlns:a16="http://schemas.microsoft.com/office/drawing/2014/main" val="10001"/>
                  </a:ext>
                </a:extLst>
              </a:tr>
              <a:tr h="323559">
                <a:tc>
                  <a:txBody>
                    <a:bodyPr/>
                    <a:lstStyle/>
                    <a:p>
                      <a:pPr algn="ctr"/>
                      <a:r>
                        <a:rPr lang="en-US" altLang="zh-CN" sz="1400" b="1" dirty="0">
                          <a:latin typeface="Times New Roman" pitchFamily="18" charset="0"/>
                          <a:ea typeface="Adobe 黑体 Std R" pitchFamily="34" charset="-122"/>
                          <a:cs typeface="Times New Roman" pitchFamily="18" charset="0"/>
                        </a:rPr>
                        <a:t>Spatial resolution</a:t>
                      </a:r>
                    </a:p>
                  </a:txBody>
                  <a:tcPr/>
                </a:tc>
                <a:tc>
                  <a:txBody>
                    <a:bodyPr/>
                    <a:lstStyle/>
                    <a:p>
                      <a:pPr algn="ctr"/>
                      <a:r>
                        <a:rPr lang="en-US" altLang="zh-CN" sz="1400" b="0" dirty="0">
                          <a:latin typeface="Times New Roman" pitchFamily="18" charset="0"/>
                          <a:ea typeface="Adobe 黑体 Std R" pitchFamily="34" charset="-122"/>
                          <a:cs typeface="Times New Roman" pitchFamily="18" charset="0"/>
                        </a:rPr>
                        <a:t>250m</a:t>
                      </a:r>
                      <a:endParaRPr lang="zh-CN" altLang="en-US" sz="1400" b="0" dirty="0">
                        <a:latin typeface="Times New Roman" pitchFamily="18" charset="0"/>
                        <a:ea typeface="Adobe 黑体 Std R" pitchFamily="34" charset="-122"/>
                        <a:cs typeface="Times New Roman" pitchFamily="18" charset="0"/>
                      </a:endParaRPr>
                    </a:p>
                  </a:txBody>
                  <a:tcPr/>
                </a:tc>
                <a:extLst>
                  <a:ext uri="{0D108BD9-81ED-4DB2-BD59-A6C34878D82A}">
                    <a16:rowId xmlns:a16="http://schemas.microsoft.com/office/drawing/2014/main" val="10002"/>
                  </a:ext>
                </a:extLst>
              </a:tr>
              <a:tr h="217088">
                <a:tc>
                  <a:txBody>
                    <a:bodyPr/>
                    <a:lstStyle/>
                    <a:p>
                      <a:pPr marL="0" algn="ctr" defTabSz="914400" rtl="0" eaLnBrk="1" latinLnBrk="0" hangingPunct="1"/>
                      <a:r>
                        <a:rPr lang="en-US" altLang="zh-CN" sz="1400" b="1" kern="1200" dirty="0">
                          <a:solidFill>
                            <a:schemeClr val="dk1"/>
                          </a:solidFill>
                          <a:latin typeface="Times New Roman" pitchFamily="18" charset="0"/>
                          <a:ea typeface="Adobe 黑体 Std R" pitchFamily="34" charset="-122"/>
                          <a:cs typeface="Times New Roman" pitchFamily="18" charset="0"/>
                        </a:rPr>
                        <a:t>FOV</a:t>
                      </a:r>
                      <a:endParaRPr lang="zh-CN" altLang="en-US" sz="1400" b="1" kern="1200" dirty="0">
                        <a:solidFill>
                          <a:schemeClr val="dk1"/>
                        </a:solidFill>
                        <a:latin typeface="Times New Roman" pitchFamily="18" charset="0"/>
                        <a:ea typeface="Adobe 黑体 Std R" pitchFamily="34" charset="-122"/>
                        <a:cs typeface="Times New Roman" pitchFamily="18" charset="0"/>
                      </a:endParaRPr>
                    </a:p>
                  </a:txBody>
                  <a:tcPr/>
                </a:tc>
                <a:tc>
                  <a:txBody>
                    <a:bodyPr/>
                    <a:lstStyle/>
                    <a:p>
                      <a:pPr algn="ctr"/>
                      <a:r>
                        <a:rPr lang="en-US" altLang="zh-CN" sz="1400" b="0" dirty="0">
                          <a:latin typeface="Times New Roman" pitchFamily="18" charset="0"/>
                          <a:ea typeface="Adobe 黑体 Std R" pitchFamily="34" charset="-122"/>
                          <a:cs typeface="Times New Roman" pitchFamily="18" charset="0"/>
                        </a:rPr>
                        <a:t>7°</a:t>
                      </a:r>
                      <a:endParaRPr lang="zh-CN" altLang="en-US" sz="1400" b="0" dirty="0">
                        <a:latin typeface="Times New Roman" pitchFamily="18" charset="0"/>
                        <a:ea typeface="Adobe 黑体 Std R" pitchFamily="34" charset="-122"/>
                        <a:cs typeface="Times New Roman" pitchFamily="18" charset="0"/>
                      </a:endParaRPr>
                    </a:p>
                  </a:txBody>
                  <a:tcPr/>
                </a:tc>
                <a:extLst>
                  <a:ext uri="{0D108BD9-81ED-4DB2-BD59-A6C34878D82A}">
                    <a16:rowId xmlns:a16="http://schemas.microsoft.com/office/drawing/2014/main" val="10003"/>
                  </a:ext>
                </a:extLst>
              </a:tr>
              <a:tr h="232328">
                <a:tc>
                  <a:txBody>
                    <a:bodyPr/>
                    <a:lstStyle/>
                    <a:p>
                      <a:pPr marL="0" algn="ctr" defTabSz="914400" rtl="0" eaLnBrk="1" latinLnBrk="0" hangingPunct="1"/>
                      <a:r>
                        <a:rPr lang="en-US" altLang="zh-CN" sz="1400" b="1" kern="1200" dirty="0">
                          <a:solidFill>
                            <a:schemeClr val="dk1"/>
                          </a:solidFill>
                          <a:latin typeface="Times New Roman" pitchFamily="18" charset="0"/>
                          <a:ea typeface="Adobe 黑体 Std R" pitchFamily="34" charset="-122"/>
                          <a:cs typeface="Times New Roman" pitchFamily="18" charset="0"/>
                        </a:rPr>
                        <a:t>Swath width</a:t>
                      </a:r>
                      <a:endParaRPr lang="zh-CN" altLang="en-US" sz="1400" b="1" kern="1200" dirty="0">
                        <a:solidFill>
                          <a:schemeClr val="dk1"/>
                        </a:solidFill>
                        <a:latin typeface="Times New Roman" pitchFamily="18" charset="0"/>
                        <a:ea typeface="Adobe 黑体 Std R" pitchFamily="34" charset="-122"/>
                        <a:cs typeface="Times New Roman" pitchFamily="18" charset="0"/>
                      </a:endParaRPr>
                    </a:p>
                  </a:txBody>
                  <a:tcPr/>
                </a:tc>
                <a:tc>
                  <a:txBody>
                    <a:bodyPr/>
                    <a:lstStyle/>
                    <a:p>
                      <a:pPr algn="ctr"/>
                      <a:r>
                        <a:rPr lang="en-US" altLang="zh-CN" sz="1400" b="0" dirty="0">
                          <a:latin typeface="Times New Roman" pitchFamily="18" charset="0"/>
                          <a:ea typeface="Adobe 黑体 Std R" pitchFamily="34" charset="-122"/>
                          <a:cs typeface="Times New Roman" pitchFamily="18" charset="0"/>
                        </a:rPr>
                        <a:t>50km</a:t>
                      </a:r>
                      <a:endParaRPr lang="zh-CN" altLang="en-US" sz="1400" b="0" dirty="0">
                        <a:latin typeface="Times New Roman" pitchFamily="18" charset="0"/>
                        <a:ea typeface="Adobe 黑体 Std R" pitchFamily="34" charset="-122"/>
                        <a:cs typeface="Times New Roman" pitchFamily="18" charset="0"/>
                      </a:endParaRPr>
                    </a:p>
                  </a:txBody>
                  <a:tcPr/>
                </a:tc>
                <a:extLst>
                  <a:ext uri="{0D108BD9-81ED-4DB2-BD59-A6C34878D82A}">
                    <a16:rowId xmlns:a16="http://schemas.microsoft.com/office/drawing/2014/main" val="10004"/>
                  </a:ext>
                </a:extLst>
              </a:tr>
              <a:tr h="247568">
                <a:tc>
                  <a:txBody>
                    <a:bodyPr/>
                    <a:lstStyle/>
                    <a:p>
                      <a:pPr marL="0" algn="ctr" defTabSz="914400" rtl="0" eaLnBrk="1" latinLnBrk="0" hangingPunct="1"/>
                      <a:r>
                        <a:rPr lang="en-US" altLang="zh-CN" sz="1400" b="1" kern="1200" dirty="0">
                          <a:solidFill>
                            <a:schemeClr val="dk1"/>
                          </a:solidFill>
                          <a:latin typeface="Times New Roman" pitchFamily="18" charset="0"/>
                          <a:ea typeface="Adobe 黑体 Std R" pitchFamily="34" charset="-122"/>
                          <a:cs typeface="Times New Roman" pitchFamily="18" charset="0"/>
                        </a:rPr>
                        <a:t>Polarization Sensitivity</a:t>
                      </a:r>
                      <a:endParaRPr lang="zh-CN" altLang="en-US" sz="1400" b="1" kern="1200" dirty="0">
                        <a:solidFill>
                          <a:schemeClr val="dk1"/>
                        </a:solidFill>
                        <a:latin typeface="Times New Roman" pitchFamily="18" charset="0"/>
                        <a:ea typeface="Adobe 黑体 Std R" pitchFamily="34" charset="-122"/>
                        <a:cs typeface="Times New Roman" pitchFamily="18" charset="0"/>
                      </a:endParaRPr>
                    </a:p>
                  </a:txBody>
                  <a:tcPr/>
                </a:tc>
                <a:tc>
                  <a:txBody>
                    <a:bodyPr/>
                    <a:lstStyle/>
                    <a:p>
                      <a:pPr algn="ctr"/>
                      <a:r>
                        <a:rPr lang="zh-CN" altLang="zh-CN" sz="1400" kern="1200" dirty="0">
                          <a:solidFill>
                            <a:schemeClr val="dk1"/>
                          </a:solidFill>
                          <a:effectLst/>
                          <a:latin typeface="Times New Roman" pitchFamily="18" charset="0"/>
                          <a:ea typeface="+mn-ea"/>
                          <a:cs typeface="Times New Roman" pitchFamily="18" charset="0"/>
                        </a:rPr>
                        <a:t>≤</a:t>
                      </a:r>
                      <a:r>
                        <a:rPr lang="en-US" altLang="zh-CN" sz="1400" kern="1200" dirty="0">
                          <a:solidFill>
                            <a:schemeClr val="dk1"/>
                          </a:solidFill>
                          <a:effectLst/>
                          <a:latin typeface="Times New Roman" pitchFamily="18" charset="0"/>
                          <a:ea typeface="+mn-ea"/>
                          <a:cs typeface="Times New Roman" pitchFamily="18" charset="0"/>
                        </a:rPr>
                        <a:t>1%</a:t>
                      </a:r>
                      <a:endParaRPr lang="zh-CN" altLang="en-US" sz="1400" b="1" dirty="0">
                        <a:latin typeface="Times New Roman" pitchFamily="18" charset="0"/>
                        <a:ea typeface="Adobe 黑体 Std R" pitchFamily="34" charset="-122"/>
                        <a:cs typeface="Times New Roman" pitchFamily="18" charset="0"/>
                      </a:endParaRPr>
                    </a:p>
                  </a:txBody>
                  <a:tcPr anchor="ctr"/>
                </a:tc>
                <a:extLst>
                  <a:ext uri="{0D108BD9-81ED-4DB2-BD59-A6C34878D82A}">
                    <a16:rowId xmlns:a16="http://schemas.microsoft.com/office/drawing/2014/main" val="10005"/>
                  </a:ext>
                </a:extLst>
              </a:tr>
              <a:tr h="436204">
                <a:tc>
                  <a:txBody>
                    <a:bodyPr/>
                    <a:lstStyle/>
                    <a:p>
                      <a:pPr marL="0" algn="ctr" defTabSz="914400" rtl="0" eaLnBrk="1" latinLnBrk="0" hangingPunct="1"/>
                      <a:r>
                        <a:rPr lang="en-US" altLang="zh-CN" sz="1400" b="1" kern="1200" dirty="0">
                          <a:solidFill>
                            <a:schemeClr val="dk1"/>
                          </a:solidFill>
                          <a:latin typeface="Times New Roman" pitchFamily="18" charset="0"/>
                          <a:ea typeface="Adobe 黑体 Std R" pitchFamily="34" charset="-122"/>
                          <a:cs typeface="Times New Roman" pitchFamily="18" charset="0"/>
                        </a:rPr>
                        <a:t>2D turntable</a:t>
                      </a:r>
                    </a:p>
                    <a:p>
                      <a:pPr marL="0" algn="ctr" defTabSz="914400" rtl="0" eaLnBrk="1" latinLnBrk="0" hangingPunct="1"/>
                      <a:r>
                        <a:rPr lang="en-US" altLang="zh-CN" sz="1400" b="1" kern="1200" dirty="0">
                          <a:solidFill>
                            <a:schemeClr val="dk1"/>
                          </a:solidFill>
                          <a:latin typeface="Times New Roman" pitchFamily="18" charset="0"/>
                          <a:ea typeface="Adobe 黑体 Std R" pitchFamily="34" charset="-122"/>
                          <a:cs typeface="Times New Roman" pitchFamily="18" charset="0"/>
                        </a:rPr>
                        <a:t>pointing accuracy</a:t>
                      </a:r>
                      <a:endParaRPr lang="zh-CN" altLang="en-US" sz="1400" b="1" kern="1200" dirty="0">
                        <a:solidFill>
                          <a:schemeClr val="dk1"/>
                        </a:solidFill>
                        <a:latin typeface="Times New Roman" pitchFamily="18" charset="0"/>
                        <a:ea typeface="Adobe 黑体 Std R" pitchFamily="34" charset="-122"/>
                        <a:cs typeface="Times New Roman" pitchFamily="18" charset="0"/>
                      </a:endParaRPr>
                    </a:p>
                  </a:txBody>
                  <a:tcPr/>
                </a:tc>
                <a:tc>
                  <a:txBody>
                    <a:bodyPr/>
                    <a:lstStyle/>
                    <a:p>
                      <a:pPr marL="0" algn="ctr" defTabSz="914400" rtl="0" eaLnBrk="1" latinLnBrk="0" hangingPunct="1"/>
                      <a:r>
                        <a:rPr lang="en-US" altLang="zh-CN" sz="1400" kern="1200" dirty="0">
                          <a:solidFill>
                            <a:schemeClr val="dk1"/>
                          </a:solidFill>
                          <a:effectLst/>
                          <a:latin typeface="Times New Roman" pitchFamily="18" charset="0"/>
                          <a:ea typeface="+mn-ea"/>
                          <a:cs typeface="Times New Roman" pitchFamily="18" charset="0"/>
                        </a:rPr>
                        <a:t>5</a:t>
                      </a:r>
                      <a:r>
                        <a:rPr lang="zh-CN" altLang="zh-CN" sz="1400" kern="1200" dirty="0">
                          <a:solidFill>
                            <a:schemeClr val="dk1"/>
                          </a:solidFill>
                          <a:effectLst/>
                          <a:latin typeface="Times New Roman" pitchFamily="18" charset="0"/>
                          <a:ea typeface="+mn-ea"/>
                          <a:cs typeface="Times New Roman" pitchFamily="18" charset="0"/>
                        </a:rPr>
                        <a:t>″</a:t>
                      </a:r>
                      <a:endParaRPr lang="zh-CN" altLang="en-US" sz="1400" kern="1200" dirty="0">
                        <a:solidFill>
                          <a:schemeClr val="dk1"/>
                        </a:solidFill>
                        <a:effectLst/>
                        <a:latin typeface="Times New Roman" pitchFamily="18" charset="0"/>
                        <a:ea typeface="+mn-ea"/>
                        <a:cs typeface="Times New Roman" pitchFamily="18" charset="0"/>
                      </a:endParaRPr>
                    </a:p>
                  </a:txBody>
                  <a:tcPr anchor="ctr"/>
                </a:tc>
                <a:extLst>
                  <a:ext uri="{0D108BD9-81ED-4DB2-BD59-A6C34878D82A}">
                    <a16:rowId xmlns:a16="http://schemas.microsoft.com/office/drawing/2014/main" val="10006"/>
                  </a:ext>
                </a:extLst>
              </a:tr>
              <a:tr h="253324">
                <a:tc>
                  <a:txBody>
                    <a:bodyPr/>
                    <a:lstStyle/>
                    <a:p>
                      <a:pPr marL="0" algn="ctr" defTabSz="914400" rtl="0" eaLnBrk="1" latinLnBrk="0" hangingPunct="1"/>
                      <a:r>
                        <a:rPr lang="en-US" altLang="zh-CN" sz="1400" b="1" kern="1200" dirty="0">
                          <a:solidFill>
                            <a:schemeClr val="dk1"/>
                          </a:solidFill>
                          <a:latin typeface="Times New Roman" pitchFamily="18" charset="0"/>
                          <a:ea typeface="Adobe 黑体 Std R" pitchFamily="34" charset="-122"/>
                          <a:cs typeface="Times New Roman" pitchFamily="18" charset="0"/>
                        </a:rPr>
                        <a:t>Ground pointing range</a:t>
                      </a:r>
                      <a:endParaRPr lang="zh-CN" altLang="en-US" sz="1400" b="1" kern="1200" dirty="0">
                        <a:solidFill>
                          <a:schemeClr val="dk1"/>
                        </a:solidFill>
                        <a:latin typeface="Times New Roman" pitchFamily="18" charset="0"/>
                        <a:ea typeface="Adobe 黑体 Std R" pitchFamily="34" charset="-122"/>
                        <a:cs typeface="Times New Roman" pitchFamily="18" charset="0"/>
                      </a:endParaRPr>
                    </a:p>
                  </a:txBody>
                  <a:tcPr/>
                </a:tc>
                <a:tc>
                  <a:txBody>
                    <a:bodyPr/>
                    <a:lstStyle/>
                    <a:p>
                      <a:pPr marL="0" algn="ctr" defTabSz="914400" rtl="0" eaLnBrk="1" latinLnBrk="0" hangingPunct="1"/>
                      <a:r>
                        <a:rPr lang="zh-CN" altLang="zh-CN" sz="1400" kern="1200" dirty="0">
                          <a:solidFill>
                            <a:schemeClr val="dk1"/>
                          </a:solidFill>
                          <a:effectLst/>
                          <a:latin typeface="Times New Roman" pitchFamily="18" charset="0"/>
                          <a:ea typeface="+mn-ea"/>
                          <a:cs typeface="Times New Roman" pitchFamily="18" charset="0"/>
                        </a:rPr>
                        <a:t>±</a:t>
                      </a:r>
                      <a:r>
                        <a:rPr lang="en-US" altLang="zh-CN" sz="1400" kern="1200" dirty="0">
                          <a:solidFill>
                            <a:schemeClr val="dk1"/>
                          </a:solidFill>
                          <a:effectLst/>
                          <a:latin typeface="Times New Roman" pitchFamily="18" charset="0"/>
                          <a:ea typeface="+mn-ea"/>
                          <a:cs typeface="Times New Roman" pitchFamily="18" charset="0"/>
                        </a:rPr>
                        <a:t>30</a:t>
                      </a:r>
                      <a:r>
                        <a:rPr lang="zh-CN" altLang="zh-CN" sz="1400" kern="1200" dirty="0">
                          <a:solidFill>
                            <a:schemeClr val="dk1"/>
                          </a:solidFill>
                          <a:effectLst/>
                          <a:latin typeface="Times New Roman" pitchFamily="18" charset="0"/>
                          <a:ea typeface="+mn-ea"/>
                          <a:cs typeface="Times New Roman" pitchFamily="18" charset="0"/>
                        </a:rPr>
                        <a:t>°</a:t>
                      </a:r>
                      <a:endParaRPr lang="zh-CN" altLang="en-US" sz="1400" kern="1200" dirty="0">
                        <a:solidFill>
                          <a:schemeClr val="dk1"/>
                        </a:solidFill>
                        <a:effectLst/>
                        <a:latin typeface="Times New Roman" pitchFamily="18" charset="0"/>
                        <a:ea typeface="+mn-ea"/>
                        <a:cs typeface="Times New Roman" pitchFamily="18" charset="0"/>
                      </a:endParaRPr>
                    </a:p>
                  </a:txBody>
                  <a:tcPr anchor="ctr"/>
                </a:tc>
                <a:extLst>
                  <a:ext uri="{0D108BD9-81ED-4DB2-BD59-A6C34878D82A}">
                    <a16:rowId xmlns:a16="http://schemas.microsoft.com/office/drawing/2014/main" val="10007"/>
                  </a:ext>
                </a:extLst>
              </a:tr>
              <a:tr h="136104">
                <a:tc>
                  <a:txBody>
                    <a:bodyPr/>
                    <a:lstStyle/>
                    <a:p>
                      <a:pPr marL="0" algn="ctr" defTabSz="914400" rtl="0" eaLnBrk="1" latinLnBrk="0" hangingPunct="1"/>
                      <a:r>
                        <a:rPr lang="en-US" altLang="zh-CN" sz="1400" b="1" kern="1200" dirty="0">
                          <a:solidFill>
                            <a:schemeClr val="dk1"/>
                          </a:solidFill>
                          <a:latin typeface="Times New Roman" pitchFamily="18" charset="0"/>
                          <a:ea typeface="Adobe 黑体 Std R" pitchFamily="34" charset="-122"/>
                          <a:cs typeface="Times New Roman" pitchFamily="18" charset="0"/>
                        </a:rPr>
                        <a:t>Calibration accuracy</a:t>
                      </a:r>
                      <a:endParaRPr lang="zh-CN" altLang="en-US" sz="1400" b="1" kern="1200" dirty="0">
                        <a:solidFill>
                          <a:schemeClr val="dk1"/>
                        </a:solidFill>
                        <a:latin typeface="Times New Roman" pitchFamily="18" charset="0"/>
                        <a:ea typeface="Adobe 黑体 Std R" pitchFamily="34" charset="-122"/>
                        <a:cs typeface="Times New Roman" pitchFamily="18" charset="0"/>
                      </a:endParaRPr>
                    </a:p>
                  </a:txBody>
                  <a:tcPr/>
                </a:tc>
                <a:tc>
                  <a:txBody>
                    <a:bodyPr/>
                    <a:lstStyle/>
                    <a:p>
                      <a:pPr marL="0" algn="ctr" defTabSz="914400" rtl="0" eaLnBrk="1" latinLnBrk="0" hangingPunct="1"/>
                      <a:r>
                        <a:rPr lang="en-US" altLang="zh-CN" sz="1400" kern="1200" dirty="0">
                          <a:solidFill>
                            <a:schemeClr val="dk1"/>
                          </a:solidFill>
                          <a:effectLst/>
                          <a:latin typeface="Times New Roman" pitchFamily="18" charset="0"/>
                          <a:ea typeface="+mn-ea"/>
                          <a:cs typeface="Times New Roman" pitchFamily="18" charset="0"/>
                        </a:rPr>
                        <a:t>&lt; 2%</a:t>
                      </a:r>
                      <a:endParaRPr lang="zh-CN" altLang="en-US" sz="1400" kern="1200" dirty="0">
                        <a:solidFill>
                          <a:schemeClr val="dk1"/>
                        </a:solidFill>
                        <a:effectLst/>
                        <a:latin typeface="Times New Roman" pitchFamily="18" charset="0"/>
                        <a:ea typeface="+mn-ea"/>
                        <a:cs typeface="Times New Roman" pitchFamily="18" charset="0"/>
                      </a:endParaRPr>
                    </a:p>
                  </a:txBody>
                  <a:tcPr anchor="ctr"/>
                </a:tc>
                <a:extLst>
                  <a:ext uri="{0D108BD9-81ED-4DB2-BD59-A6C34878D82A}">
                    <a16:rowId xmlns:a16="http://schemas.microsoft.com/office/drawing/2014/main" val="10008"/>
                  </a:ext>
                </a:extLst>
              </a:tr>
            </a:tbl>
          </a:graphicData>
        </a:graphic>
      </p:graphicFrame>
      <p:grpSp>
        <p:nvGrpSpPr>
          <p:cNvPr id="10" name="组 9"/>
          <p:cNvGrpSpPr/>
          <p:nvPr/>
        </p:nvGrpSpPr>
        <p:grpSpPr>
          <a:xfrm>
            <a:off x="2743200" y="2350290"/>
            <a:ext cx="3657600" cy="4006060"/>
            <a:chOff x="-192734" y="1268760"/>
            <a:chExt cx="6924974" cy="5588389"/>
          </a:xfrm>
        </p:grpSpPr>
        <p:pic>
          <p:nvPicPr>
            <p:cNvPr id="11"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8760"/>
              <a:ext cx="5328592" cy="542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
            <p:cNvSpPr txBox="1"/>
            <p:nvPr/>
          </p:nvSpPr>
          <p:spPr>
            <a:xfrm>
              <a:off x="4788024" y="2852936"/>
              <a:ext cx="1944216" cy="354209"/>
            </a:xfrm>
            <a:prstGeom prst="rect">
              <a:avLst/>
            </a:prstGeom>
            <a:noFill/>
          </p:spPr>
          <p:txBody>
            <a:bodyPr wrap="square" rtlCol="0">
              <a:spAutoFit/>
            </a:bodyPr>
            <a:lstStyle/>
            <a:p>
              <a:r>
                <a:rPr lang="en-US" altLang="zh-CN" sz="1050" b="1" dirty="0">
                  <a:solidFill>
                    <a:srgbClr val="FF0000"/>
                  </a:solidFill>
                  <a:latin typeface="Times New Roman" pitchFamily="18" charset="0"/>
                  <a:cs typeface="Times New Roman" pitchFamily="18" charset="0"/>
                </a:rPr>
                <a:t>Filter wheels</a:t>
              </a:r>
              <a:endParaRPr lang="zh-CN" altLang="en-US" sz="1050" b="1" dirty="0">
                <a:solidFill>
                  <a:srgbClr val="FF0000"/>
                </a:solidFill>
                <a:latin typeface="Times New Roman" pitchFamily="18" charset="0"/>
                <a:cs typeface="Times New Roman" pitchFamily="18" charset="0"/>
              </a:endParaRPr>
            </a:p>
          </p:txBody>
        </p:sp>
        <p:cxnSp>
          <p:nvCxnSpPr>
            <p:cNvPr id="13" name="直接连接符 4"/>
            <p:cNvCxnSpPr>
              <a:stCxn id="12" idx="1"/>
            </p:cNvCxnSpPr>
            <p:nvPr/>
          </p:nvCxnSpPr>
          <p:spPr>
            <a:xfrm flipH="1">
              <a:off x="3707907" y="3030040"/>
              <a:ext cx="1080117" cy="614984"/>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1"/>
            <p:cNvSpPr txBox="1"/>
            <p:nvPr/>
          </p:nvSpPr>
          <p:spPr>
            <a:xfrm>
              <a:off x="4788024" y="3444970"/>
              <a:ext cx="1944216" cy="354209"/>
            </a:xfrm>
            <a:prstGeom prst="rect">
              <a:avLst/>
            </a:prstGeom>
            <a:noFill/>
          </p:spPr>
          <p:txBody>
            <a:bodyPr wrap="square" rtlCol="0">
              <a:spAutoFit/>
            </a:bodyPr>
            <a:lstStyle/>
            <a:p>
              <a:r>
                <a:rPr lang="en-US" altLang="zh-CN" sz="1050" b="1" dirty="0">
                  <a:solidFill>
                    <a:srgbClr val="FF0000"/>
                  </a:solidFill>
                  <a:latin typeface="Times New Roman" pitchFamily="18" charset="0"/>
                  <a:cs typeface="Times New Roman" pitchFamily="18" charset="0"/>
                </a:rPr>
                <a:t>View / Baffle</a:t>
              </a:r>
              <a:endParaRPr lang="zh-CN" altLang="en-US" sz="1050" b="1" dirty="0">
                <a:solidFill>
                  <a:srgbClr val="FF0000"/>
                </a:solidFill>
                <a:latin typeface="Times New Roman" pitchFamily="18" charset="0"/>
                <a:cs typeface="Times New Roman" pitchFamily="18" charset="0"/>
              </a:endParaRPr>
            </a:p>
          </p:txBody>
        </p:sp>
        <p:cxnSp>
          <p:nvCxnSpPr>
            <p:cNvPr id="15" name="直接连接符 12"/>
            <p:cNvCxnSpPr/>
            <p:nvPr/>
          </p:nvCxnSpPr>
          <p:spPr>
            <a:xfrm flipH="1">
              <a:off x="4355976" y="3717032"/>
              <a:ext cx="504056" cy="576064"/>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4"/>
            <p:cNvSpPr txBox="1"/>
            <p:nvPr/>
          </p:nvSpPr>
          <p:spPr>
            <a:xfrm>
              <a:off x="3593165" y="6492955"/>
              <a:ext cx="2808312" cy="364194"/>
            </a:xfrm>
            <a:prstGeom prst="rect">
              <a:avLst/>
            </a:prstGeom>
            <a:noFill/>
          </p:spPr>
          <p:txBody>
            <a:bodyPr wrap="square" rtlCol="0">
              <a:spAutoFit/>
            </a:bodyPr>
            <a:lstStyle/>
            <a:p>
              <a:r>
                <a:rPr lang="en-US" altLang="zh-CN" sz="1050" b="1" dirty="0">
                  <a:solidFill>
                    <a:srgbClr val="FF0000"/>
                  </a:solidFill>
                  <a:latin typeface="Times New Roman" pitchFamily="18" charset="0"/>
                  <a:cs typeface="Times New Roman" pitchFamily="18" charset="0"/>
                </a:rPr>
                <a:t>Transmissive Diffuser</a:t>
              </a:r>
              <a:endParaRPr lang="zh-CN" altLang="en-US" sz="1050" b="1" dirty="0">
                <a:solidFill>
                  <a:srgbClr val="FF0000"/>
                </a:solidFill>
                <a:latin typeface="Times New Roman" pitchFamily="18" charset="0"/>
                <a:cs typeface="Times New Roman" pitchFamily="18" charset="0"/>
              </a:endParaRPr>
            </a:p>
          </p:txBody>
        </p:sp>
        <p:cxnSp>
          <p:nvCxnSpPr>
            <p:cNvPr id="17" name="直接连接符 15"/>
            <p:cNvCxnSpPr>
              <a:stCxn id="16" idx="0"/>
            </p:cNvCxnSpPr>
            <p:nvPr/>
          </p:nvCxnSpPr>
          <p:spPr>
            <a:xfrm flipH="1" flipV="1">
              <a:off x="4279182" y="5805264"/>
              <a:ext cx="718140" cy="687691"/>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3679" y="1484784"/>
              <a:ext cx="2103851" cy="579613"/>
            </a:xfrm>
            <a:prstGeom prst="rect">
              <a:avLst/>
            </a:prstGeom>
            <a:noFill/>
          </p:spPr>
          <p:txBody>
            <a:bodyPr wrap="none" rtlCol="0">
              <a:spAutoFit/>
            </a:bodyPr>
            <a:lstStyle/>
            <a:p>
              <a:r>
                <a:rPr lang="en-US" altLang="zh-CN" sz="1050" b="1" dirty="0">
                  <a:solidFill>
                    <a:srgbClr val="FF0000"/>
                  </a:solidFill>
                  <a:latin typeface="Times New Roman" pitchFamily="18" charset="0"/>
                  <a:cs typeface="Times New Roman" pitchFamily="18" charset="0"/>
                </a:rPr>
                <a:t>  Spectrometer</a:t>
              </a:r>
            </a:p>
            <a:p>
              <a:r>
                <a:rPr lang="en-US" altLang="zh-CN" sz="1050" b="1" dirty="0">
                  <a:solidFill>
                    <a:srgbClr val="FF0000"/>
                  </a:solidFill>
                  <a:latin typeface="Times New Roman" pitchFamily="18" charset="0"/>
                  <a:cs typeface="Times New Roman" pitchFamily="18" charset="0"/>
                </a:rPr>
                <a:t> Mounting Plate</a:t>
              </a:r>
              <a:endParaRPr lang="zh-CN" altLang="en-US" sz="1050" b="1" dirty="0">
                <a:solidFill>
                  <a:srgbClr val="FF0000"/>
                </a:solidFill>
                <a:latin typeface="Times New Roman" pitchFamily="18" charset="0"/>
                <a:cs typeface="Times New Roman" pitchFamily="18" charset="0"/>
              </a:endParaRPr>
            </a:p>
          </p:txBody>
        </p:sp>
        <p:cxnSp>
          <p:nvCxnSpPr>
            <p:cNvPr id="19" name="直接连接符 18"/>
            <p:cNvCxnSpPr/>
            <p:nvPr/>
          </p:nvCxnSpPr>
          <p:spPr>
            <a:xfrm>
              <a:off x="1253496" y="2192670"/>
              <a:ext cx="1734328" cy="1524362"/>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20"/>
            <p:cNvSpPr txBox="1"/>
            <p:nvPr/>
          </p:nvSpPr>
          <p:spPr>
            <a:xfrm>
              <a:off x="4279180" y="1400270"/>
              <a:ext cx="2173195" cy="364194"/>
            </a:xfrm>
            <a:prstGeom prst="rect">
              <a:avLst/>
            </a:prstGeom>
            <a:noFill/>
          </p:spPr>
          <p:txBody>
            <a:bodyPr wrap="none" rtlCol="0">
              <a:spAutoFit/>
            </a:bodyPr>
            <a:lstStyle/>
            <a:p>
              <a:r>
                <a:rPr lang="en-US" altLang="zh-CN" sz="1050" b="1" dirty="0">
                  <a:solidFill>
                    <a:srgbClr val="FF0000"/>
                  </a:solidFill>
                  <a:latin typeface="Times New Roman" pitchFamily="18" charset="0"/>
                  <a:cs typeface="Times New Roman" pitchFamily="18" charset="0"/>
                </a:rPr>
                <a:t>Rotary Encoder</a:t>
              </a:r>
              <a:endParaRPr lang="zh-CN" altLang="en-US" sz="1050" b="1" dirty="0">
                <a:solidFill>
                  <a:srgbClr val="FF0000"/>
                </a:solidFill>
                <a:latin typeface="Times New Roman" pitchFamily="18" charset="0"/>
                <a:cs typeface="Times New Roman" pitchFamily="18" charset="0"/>
              </a:endParaRPr>
            </a:p>
          </p:txBody>
        </p:sp>
        <p:cxnSp>
          <p:nvCxnSpPr>
            <p:cNvPr id="21" name="直接连接符 22"/>
            <p:cNvCxnSpPr/>
            <p:nvPr/>
          </p:nvCxnSpPr>
          <p:spPr>
            <a:xfrm>
              <a:off x="4355976" y="1600325"/>
              <a:ext cx="144016" cy="1108595"/>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接连接符 25"/>
            <p:cNvCxnSpPr/>
            <p:nvPr/>
          </p:nvCxnSpPr>
          <p:spPr>
            <a:xfrm flipH="1">
              <a:off x="3419872" y="1600325"/>
              <a:ext cx="931354" cy="200055"/>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7"/>
            <p:cNvSpPr txBox="1"/>
            <p:nvPr/>
          </p:nvSpPr>
          <p:spPr>
            <a:xfrm>
              <a:off x="-192734" y="4690947"/>
              <a:ext cx="1603080" cy="354209"/>
            </a:xfrm>
            <a:prstGeom prst="rect">
              <a:avLst/>
            </a:prstGeom>
            <a:noFill/>
          </p:spPr>
          <p:txBody>
            <a:bodyPr wrap="none" rtlCol="0">
              <a:spAutoFit/>
            </a:bodyPr>
            <a:lstStyle/>
            <a:p>
              <a:r>
                <a:rPr lang="en-US" altLang="zh-CN" sz="1050" b="1" dirty="0">
                  <a:solidFill>
                    <a:srgbClr val="FF0000"/>
                  </a:solidFill>
                  <a:latin typeface="Times New Roman" pitchFamily="18" charset="0"/>
                  <a:cs typeface="Times New Roman" pitchFamily="18" charset="0"/>
                </a:rPr>
                <a:t>  DC Motor</a:t>
              </a:r>
              <a:endParaRPr lang="zh-CN" altLang="en-US" sz="1050" b="1" dirty="0">
                <a:solidFill>
                  <a:srgbClr val="FF0000"/>
                </a:solidFill>
                <a:latin typeface="Times New Roman" pitchFamily="18" charset="0"/>
                <a:cs typeface="Times New Roman" pitchFamily="18" charset="0"/>
              </a:endParaRPr>
            </a:p>
          </p:txBody>
        </p:sp>
        <p:cxnSp>
          <p:nvCxnSpPr>
            <p:cNvPr id="24" name="直接连接符 29"/>
            <p:cNvCxnSpPr/>
            <p:nvPr/>
          </p:nvCxnSpPr>
          <p:spPr>
            <a:xfrm flipV="1">
              <a:off x="1043608" y="4080912"/>
              <a:ext cx="611375" cy="644232"/>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连接符 31"/>
            <p:cNvCxnSpPr/>
            <p:nvPr/>
          </p:nvCxnSpPr>
          <p:spPr>
            <a:xfrm>
              <a:off x="1196008" y="4877544"/>
              <a:ext cx="2007840" cy="213512"/>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7" name="TextBox 4"/>
          <p:cNvSpPr txBox="1"/>
          <p:nvPr/>
        </p:nvSpPr>
        <p:spPr>
          <a:xfrm>
            <a:off x="2966423" y="5520680"/>
            <a:ext cx="184731" cy="369332"/>
          </a:xfrm>
          <a:prstGeom prst="rect">
            <a:avLst/>
          </a:prstGeom>
          <a:noFill/>
        </p:spPr>
        <p:txBody>
          <a:bodyPr wrap="none" rtlCol="0">
            <a:spAutoFit/>
          </a:bodyPr>
          <a:lstStyle/>
          <a:p>
            <a:endParaRPr lang="zh-CN" altLang="en-US" dirty="0"/>
          </a:p>
        </p:txBody>
      </p:sp>
      <p:sp>
        <p:nvSpPr>
          <p:cNvPr id="28" name="矩形 27"/>
          <p:cNvSpPr/>
          <p:nvPr/>
        </p:nvSpPr>
        <p:spPr>
          <a:xfrm>
            <a:off x="661913" y="990601"/>
            <a:ext cx="6823884" cy="1569660"/>
          </a:xfrm>
          <a:prstGeom prst="rect">
            <a:avLst/>
          </a:prstGeom>
          <a:noFill/>
          <a:ln>
            <a:solidFill>
              <a:schemeClr val="tx2"/>
            </a:solidFill>
          </a:ln>
        </p:spPr>
        <p:txBody>
          <a:bodyPr wrap="square">
            <a:spAutoFit/>
          </a:bodyPr>
          <a:lstStyle/>
          <a:p>
            <a:pPr marL="342900" indent="-342900">
              <a:buFont typeface="Wingdings" pitchFamily="2" charset="2"/>
              <a:buChar char="ü"/>
              <a:defRPr/>
            </a:pPr>
            <a:r>
              <a:rPr lang="en-US" altLang="zh-CN" sz="1600" b="1" dirty="0">
                <a:solidFill>
                  <a:schemeClr val="tx2"/>
                </a:solidFill>
                <a:latin typeface="微软雅黑" panose="020B0503020204020204" pitchFamily="34" charset="-122"/>
                <a:ea typeface="微软雅黑" panose="020B0503020204020204" pitchFamily="34" charset="-122"/>
              </a:rPr>
              <a:t>Using the short-term stability of the instrument to measure the absolute reflectance of the ground, improve the measurement accuracy, and maintain the long-term stability</a:t>
            </a:r>
          </a:p>
          <a:p>
            <a:pPr marL="342900" indent="-342900">
              <a:buFont typeface="Wingdings" pitchFamily="2" charset="2"/>
              <a:buChar char="ü"/>
              <a:defRPr/>
            </a:pPr>
            <a:r>
              <a:rPr lang="en-US" altLang="zh-CN" sz="1600" b="1" dirty="0">
                <a:solidFill>
                  <a:schemeClr val="tx2"/>
                </a:solidFill>
                <a:latin typeface="微软雅黑" panose="020B0503020204020204" pitchFamily="34" charset="-122"/>
                <a:ea typeface="微软雅黑" panose="020B0503020204020204" pitchFamily="34" charset="-122"/>
              </a:rPr>
              <a:t>To cross-calibrate MERSI-RM on orbit</a:t>
            </a:r>
          </a:p>
          <a:p>
            <a:pPr marL="342900" indent="-342900">
              <a:buFont typeface="Wingdings" pitchFamily="2" charset="2"/>
              <a:buChar char="ü"/>
              <a:defRPr/>
            </a:pPr>
            <a:r>
              <a:rPr lang="en-US" altLang="zh-CN" sz="1600" b="1" dirty="0">
                <a:solidFill>
                  <a:schemeClr val="tx2"/>
                </a:solidFill>
                <a:latin typeface="微软雅黑" panose="020B0503020204020204" pitchFamily="34" charset="-122"/>
                <a:ea typeface="微软雅黑" panose="020B0503020204020204" pitchFamily="34" charset="-122"/>
              </a:rPr>
              <a:t>To collect lunar radiation data samples over a large range of moon phase angles</a:t>
            </a:r>
            <a:endParaRPr lang="zh-CN" altLang="en-US" sz="1600" b="1" dirty="0">
              <a:solidFill>
                <a:schemeClr val="tx2"/>
              </a:solidFill>
              <a:latin typeface="微软雅黑" panose="020B0503020204020204" pitchFamily="34" charset="-122"/>
              <a:ea typeface="微软雅黑" panose="020B0503020204020204" pitchFamily="34" charset="-122"/>
            </a:endParaRPr>
          </a:p>
        </p:txBody>
      </p:sp>
      <p:sp>
        <p:nvSpPr>
          <p:cNvPr id="29" name="Title 1">
            <a:extLst>
              <a:ext uri="{FF2B5EF4-FFF2-40B4-BE49-F238E27FC236}">
                <a16:creationId xmlns:a16="http://schemas.microsoft.com/office/drawing/2014/main" id="{BA0FC2AB-6C77-EADD-EB5C-1DF7401E5605}"/>
              </a:ext>
            </a:extLst>
          </p:cNvPr>
          <p:cNvSpPr txBox="1">
            <a:spLocks/>
          </p:cNvSpPr>
          <p:nvPr/>
        </p:nvSpPr>
        <p:spPr>
          <a:xfrm>
            <a:off x="1524000" y="39231"/>
            <a:ext cx="9144000"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sz="3200" dirty="0">
                <a:solidFill>
                  <a:srgbClr val="002060"/>
                </a:solidFill>
              </a:rPr>
              <a:t>FY-3G/ </a:t>
            </a:r>
            <a:r>
              <a:rPr lang="en-US" altLang="zh-CN" sz="3200" dirty="0">
                <a:solidFill>
                  <a:srgbClr val="003366"/>
                </a:solidFill>
              </a:rPr>
              <a:t>HAOC</a:t>
            </a:r>
            <a:endParaRPr lang="en-US" sz="3200" dirty="0">
              <a:solidFill>
                <a:srgbClr val="002060"/>
              </a:solidFill>
            </a:endParaRPr>
          </a:p>
        </p:txBody>
      </p:sp>
    </p:spTree>
    <p:extLst>
      <p:ext uri="{BB962C8B-B14F-4D97-AF65-F5344CB8AC3E}">
        <p14:creationId xmlns:p14="http://schemas.microsoft.com/office/powerpoint/2010/main" val="1245822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90600" y="936119"/>
            <a:ext cx="6172200" cy="4525963"/>
          </a:xfrm>
        </p:spPr>
        <p:txBody>
          <a:bodyPr>
            <a:normAutofit/>
          </a:bodyPr>
          <a:lstStyle/>
          <a:p>
            <a:pPr algn="just"/>
            <a:r>
              <a:rPr lang="en-US" altLang="zh-CN" sz="1600" b="1" dirty="0"/>
              <a:t>Solar as on-orbit radiation calibration light source</a:t>
            </a:r>
          </a:p>
          <a:p>
            <a:pPr algn="just"/>
            <a:r>
              <a:rPr lang="en-US" altLang="zh-CN" sz="1600" b="1" dirty="0"/>
              <a:t>Three solar attenuation filters have attenuation coefficients of 1/4000, 1/25000 and 1/150000 respectively. </a:t>
            </a:r>
          </a:p>
          <a:p>
            <a:pPr algn="just"/>
            <a:r>
              <a:rPr lang="en-US" altLang="zh-CN" sz="1600" b="1" dirty="0"/>
              <a:t>Required attenuation coefficient is on the order of 1×10</a:t>
            </a:r>
            <a:r>
              <a:rPr lang="en-US" altLang="zh-CN" sz="1600" b="1" baseline="30000" dirty="0"/>
              <a:t>-5</a:t>
            </a:r>
            <a:r>
              <a:rPr lang="en-US" altLang="zh-CN" sz="1600" b="1" dirty="0"/>
              <a:t>.</a:t>
            </a:r>
          </a:p>
          <a:p>
            <a:pPr algn="just"/>
            <a:r>
              <a:rPr lang="en-US" altLang="zh-CN" sz="1600" b="1" dirty="0"/>
              <a:t>the test accuracy of the solar attenuation filters is better than 0.8%.</a:t>
            </a:r>
            <a:endParaRPr lang="zh-CN" altLang="en-US" sz="1600" b="1" dirty="0"/>
          </a:p>
          <a:p>
            <a:endParaRPr kumimoji="1" lang="zh-CN" altLang="en-US" dirty="0"/>
          </a:p>
        </p:txBody>
      </p:sp>
      <p:sp>
        <p:nvSpPr>
          <p:cNvPr id="4" name="日期占位符 3"/>
          <p:cNvSpPr>
            <a:spLocks noGrp="1"/>
          </p:cNvSpPr>
          <p:nvPr>
            <p:ph type="dt" sz="half" idx="10"/>
          </p:nvPr>
        </p:nvSpPr>
        <p:spPr/>
        <p:txBody>
          <a:bodyPr/>
          <a:lstStyle/>
          <a:p>
            <a:pPr>
              <a:defRPr/>
            </a:pPr>
            <a:r>
              <a:rPr lang="en-US" altLang="en-US">
                <a:solidFill>
                  <a:srgbClr val="000000"/>
                </a:solidFill>
              </a:rPr>
              <a:t>29-30 June 2023</a:t>
            </a:r>
            <a:endParaRPr lang="en-US" altLang="en-US" dirty="0">
              <a:solidFill>
                <a:srgbClr val="000000"/>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a:solidFill>
                  <a:srgbClr val="000000"/>
                </a:solidFill>
              </a:rPr>
              <a:t>GSICS-EP-23, Tokyo, Japan</a:t>
            </a:r>
            <a:endParaRPr lang="en-US" altLang="en-US" dirty="0">
              <a:solidFill>
                <a:srgbClr val="000000"/>
              </a:solidFill>
            </a:endParaRPr>
          </a:p>
        </p:txBody>
      </p:sp>
      <p:sp>
        <p:nvSpPr>
          <p:cNvPr id="6" name="幻灯片编号占位符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12A9D5-BB68-4CBF-AC39-42D45F52C8D7}" type="slidenum">
              <a:rPr lang="en-US" altLang="en-US" smtClean="0">
                <a:solidFill>
                  <a:srgbClr val="000000"/>
                </a:solidFill>
              </a:rPr>
              <a:pPr>
                <a:defRPr/>
              </a:pPr>
              <a:t>16</a:t>
            </a:fld>
            <a:endParaRPr lang="en-US" altLang="en-US">
              <a:solidFill>
                <a:srgbClr val="000000"/>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95454796"/>
              </p:ext>
            </p:extLst>
          </p:nvPr>
        </p:nvGraphicFramePr>
        <p:xfrm>
          <a:off x="7391399" y="1371601"/>
          <a:ext cx="4536743" cy="2834640"/>
        </p:xfrm>
        <a:graphic>
          <a:graphicData uri="http://schemas.openxmlformats.org/drawingml/2006/table">
            <a:tbl>
              <a:tblPr>
                <a:tableStyleId>{21E4AEA4-8DFA-4A89-87EB-49C32662AFE0}</a:tableStyleId>
              </a:tblPr>
              <a:tblGrid>
                <a:gridCol w="3132513">
                  <a:extLst>
                    <a:ext uri="{9D8B030D-6E8A-4147-A177-3AD203B41FA5}">
                      <a16:colId xmlns:a16="http://schemas.microsoft.com/office/drawing/2014/main" val="20000"/>
                    </a:ext>
                  </a:extLst>
                </a:gridCol>
                <a:gridCol w="1404230">
                  <a:extLst>
                    <a:ext uri="{9D8B030D-6E8A-4147-A177-3AD203B41FA5}">
                      <a16:colId xmlns:a16="http://schemas.microsoft.com/office/drawing/2014/main" val="20001"/>
                    </a:ext>
                  </a:extLst>
                </a:gridCol>
              </a:tblGrid>
              <a:tr h="310615">
                <a:tc>
                  <a:txBody>
                    <a:bodyPr/>
                    <a:lstStyle/>
                    <a:p>
                      <a:pPr algn="ctr"/>
                      <a:r>
                        <a:rPr lang="en-US" altLang="zh-CN" sz="1600" b="1" kern="1200" dirty="0">
                          <a:solidFill>
                            <a:schemeClr val="dk1"/>
                          </a:solidFill>
                          <a:latin typeface="Times New Roman" pitchFamily="18" charset="0"/>
                          <a:ea typeface="Adobe 黑体 Std R" pitchFamily="34" charset="-122"/>
                          <a:cs typeface="Times New Roman" pitchFamily="18" charset="0"/>
                        </a:rPr>
                        <a:t>Uncertainty component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200" dirty="0">
                          <a:solidFill>
                            <a:schemeClr val="dk1"/>
                          </a:solidFill>
                          <a:latin typeface="Times New Roman" pitchFamily="18" charset="0"/>
                          <a:ea typeface="Adobe 黑体 Std R" pitchFamily="34" charset="-122"/>
                          <a:cs typeface="Times New Roman" pitchFamily="18" charset="0"/>
                        </a:rPr>
                        <a:t>Value / %</a:t>
                      </a:r>
                      <a:endParaRPr lang="zh-CN" altLang="en-US" sz="1600" b="1" kern="1200" dirty="0">
                        <a:solidFill>
                          <a:schemeClr val="dk1"/>
                        </a:solidFill>
                        <a:latin typeface="Times New Roman" pitchFamily="18" charset="0"/>
                        <a:ea typeface="Adobe 黑体 Std R" pitchFamily="34" charset="-122"/>
                        <a:cs typeface="Times New Roman" pitchFamily="18" charset="0"/>
                      </a:endParaRPr>
                    </a:p>
                  </a:txBody>
                  <a:tcPr anchor="ctr"/>
                </a:tc>
                <a:extLst>
                  <a:ext uri="{0D108BD9-81ED-4DB2-BD59-A6C34878D82A}">
                    <a16:rowId xmlns:a16="http://schemas.microsoft.com/office/drawing/2014/main" val="10000"/>
                  </a:ext>
                </a:extLst>
              </a:tr>
              <a:tr h="188614">
                <a:tc>
                  <a:txBody>
                    <a:bodyPr/>
                    <a:lstStyle/>
                    <a:p>
                      <a:pPr marL="0" algn="ctr" defTabSz="914400" rtl="0" eaLnBrk="1" latinLnBrk="0" hangingPunct="1"/>
                      <a:r>
                        <a:rPr lang="en-US" altLang="zh-CN" sz="1600" kern="1200" dirty="0">
                          <a:solidFill>
                            <a:schemeClr val="dk1"/>
                          </a:solidFill>
                          <a:effectLst/>
                          <a:latin typeface="Times New Roman" pitchFamily="18" charset="0"/>
                          <a:ea typeface="+mn-ea"/>
                          <a:cs typeface="Times New Roman" pitchFamily="18" charset="0"/>
                        </a:rPr>
                        <a:t>Stray light</a:t>
                      </a:r>
                      <a:endParaRPr lang="zh-CN" altLang="en-US" sz="1600" kern="1200" dirty="0">
                        <a:solidFill>
                          <a:schemeClr val="dk1"/>
                        </a:solidFill>
                        <a:effectLst/>
                        <a:latin typeface="Times New Roman" pitchFamily="18" charset="0"/>
                        <a:ea typeface="+mn-ea"/>
                        <a:cs typeface="Times New Roman" pitchFamily="18" charset="0"/>
                      </a:endParaRPr>
                    </a:p>
                  </a:txBody>
                  <a:tcPr/>
                </a:tc>
                <a:tc>
                  <a:txBody>
                    <a:bodyPr/>
                    <a:lstStyle/>
                    <a:p>
                      <a:pPr algn="ctr"/>
                      <a:r>
                        <a:rPr lang="en-US" altLang="zh-CN" sz="1600" b="0" dirty="0">
                          <a:latin typeface="Times New Roman" pitchFamily="18" charset="0"/>
                          <a:ea typeface="Adobe 黑体 Std R" pitchFamily="34" charset="-122"/>
                          <a:cs typeface="Times New Roman" pitchFamily="18" charset="0"/>
                        </a:rPr>
                        <a:t>0.5</a:t>
                      </a:r>
                      <a:endParaRPr lang="zh-CN" altLang="en-US" sz="1600" b="0" dirty="0">
                        <a:latin typeface="Times New Roman" pitchFamily="18" charset="0"/>
                        <a:ea typeface="Adobe 黑体 Std R" pitchFamily="34" charset="-122"/>
                        <a:cs typeface="Times New Roman" pitchFamily="18" charset="0"/>
                      </a:endParaRPr>
                    </a:p>
                  </a:txBody>
                  <a:tcPr anchor="ctr"/>
                </a:tc>
                <a:extLst>
                  <a:ext uri="{0D108BD9-81ED-4DB2-BD59-A6C34878D82A}">
                    <a16:rowId xmlns:a16="http://schemas.microsoft.com/office/drawing/2014/main" val="10001"/>
                  </a:ext>
                </a:extLst>
              </a:tr>
              <a:tr h="188614">
                <a:tc>
                  <a:txBody>
                    <a:bodyPr/>
                    <a:lstStyle/>
                    <a:p>
                      <a:pPr marL="0" algn="ctr" defTabSz="914400" rtl="0" eaLnBrk="1" latinLnBrk="0" hangingPunct="1"/>
                      <a:r>
                        <a:rPr lang="en-US" altLang="zh-CN" sz="1600" kern="1200" dirty="0">
                          <a:solidFill>
                            <a:schemeClr val="dk1"/>
                          </a:solidFill>
                          <a:effectLst/>
                          <a:latin typeface="Times New Roman" pitchFamily="18" charset="0"/>
                          <a:ea typeface="+mn-ea"/>
                          <a:cs typeface="Times New Roman" pitchFamily="18" charset="0"/>
                        </a:rPr>
                        <a:t>Temperature instability of the filters</a:t>
                      </a:r>
                    </a:p>
                  </a:txBody>
                  <a:tcPr/>
                </a:tc>
                <a:tc>
                  <a:txBody>
                    <a:bodyPr/>
                    <a:lstStyle/>
                    <a:p>
                      <a:pPr algn="ctr"/>
                      <a:r>
                        <a:rPr lang="en-US" altLang="zh-CN" sz="1600" b="0" dirty="0">
                          <a:latin typeface="Times New Roman" pitchFamily="18" charset="0"/>
                          <a:ea typeface="Adobe 黑体 Std R" pitchFamily="34" charset="-122"/>
                          <a:cs typeface="Times New Roman" pitchFamily="18" charset="0"/>
                        </a:rPr>
                        <a:t>0.1</a:t>
                      </a:r>
                      <a:endParaRPr lang="zh-CN" altLang="en-US" sz="1600" b="0" dirty="0">
                        <a:latin typeface="Times New Roman" pitchFamily="18" charset="0"/>
                        <a:ea typeface="Adobe 黑体 Std R" pitchFamily="34" charset="-122"/>
                        <a:cs typeface="Times New Roman" pitchFamily="18" charset="0"/>
                      </a:endParaRPr>
                    </a:p>
                  </a:txBody>
                  <a:tcPr anchor="ctr"/>
                </a:tc>
                <a:extLst>
                  <a:ext uri="{0D108BD9-81ED-4DB2-BD59-A6C34878D82A}">
                    <a16:rowId xmlns:a16="http://schemas.microsoft.com/office/drawing/2014/main" val="10002"/>
                  </a:ext>
                </a:extLst>
              </a:tr>
              <a:tr h="188614">
                <a:tc>
                  <a:txBody>
                    <a:bodyPr/>
                    <a:lstStyle/>
                    <a:p>
                      <a:pPr marL="0" algn="ctr" defTabSz="914400" rtl="0" eaLnBrk="1" latinLnBrk="0" hangingPunct="1"/>
                      <a:r>
                        <a:rPr lang="en-US" altLang="zh-CN" sz="1600" kern="1200" dirty="0">
                          <a:solidFill>
                            <a:schemeClr val="dk1"/>
                          </a:solidFill>
                          <a:effectLst/>
                          <a:latin typeface="Times New Roman" pitchFamily="18" charset="0"/>
                          <a:ea typeface="+mn-ea"/>
                          <a:cs typeface="Times New Roman" pitchFamily="18" charset="0"/>
                        </a:rPr>
                        <a:t>Instability of the light source</a:t>
                      </a:r>
                    </a:p>
                  </a:txBody>
                  <a:tcPr/>
                </a:tc>
                <a:tc>
                  <a:txBody>
                    <a:bodyPr/>
                    <a:lstStyle/>
                    <a:p>
                      <a:pPr algn="ctr"/>
                      <a:r>
                        <a:rPr lang="en-US" altLang="zh-CN" sz="1600" b="0" dirty="0">
                          <a:latin typeface="Times New Roman" pitchFamily="18" charset="0"/>
                          <a:ea typeface="Adobe 黑体 Std R" pitchFamily="34" charset="-122"/>
                          <a:cs typeface="Times New Roman" pitchFamily="18" charset="0"/>
                        </a:rPr>
                        <a:t>0.5</a:t>
                      </a:r>
                      <a:endParaRPr lang="zh-CN" altLang="en-US" sz="1600" b="0" dirty="0">
                        <a:latin typeface="Times New Roman" pitchFamily="18" charset="0"/>
                        <a:ea typeface="Adobe 黑体 Std R" pitchFamily="34" charset="-122"/>
                        <a:cs typeface="Times New Roman" pitchFamily="18" charset="0"/>
                      </a:endParaRPr>
                    </a:p>
                  </a:txBody>
                  <a:tcPr anchor="ctr"/>
                </a:tc>
                <a:extLst>
                  <a:ext uri="{0D108BD9-81ED-4DB2-BD59-A6C34878D82A}">
                    <a16:rowId xmlns:a16="http://schemas.microsoft.com/office/drawing/2014/main" val="10003"/>
                  </a:ext>
                </a:extLst>
              </a:tr>
              <a:tr h="188614">
                <a:tc>
                  <a:txBody>
                    <a:bodyPr/>
                    <a:lstStyle/>
                    <a:p>
                      <a:pPr marL="0" algn="ctr" defTabSz="914400" rtl="0" eaLnBrk="1" latinLnBrk="0" hangingPunct="1"/>
                      <a:r>
                        <a:rPr lang="en-US" altLang="zh-CN" sz="1600" kern="1200" dirty="0">
                          <a:solidFill>
                            <a:schemeClr val="dk1"/>
                          </a:solidFill>
                          <a:effectLst/>
                          <a:latin typeface="Times New Roman" pitchFamily="18" charset="0"/>
                          <a:ea typeface="+mn-ea"/>
                          <a:cs typeface="Times New Roman" pitchFamily="18" charset="0"/>
                        </a:rPr>
                        <a:t>Instability of the</a:t>
                      </a:r>
                    </a:p>
                    <a:p>
                      <a:pPr marL="0" algn="ctr" defTabSz="914400" rtl="0" eaLnBrk="1" latinLnBrk="0" hangingPunct="1"/>
                      <a:r>
                        <a:rPr lang="en-US" altLang="zh-CN" sz="1600" kern="1200" dirty="0">
                          <a:solidFill>
                            <a:schemeClr val="dk1"/>
                          </a:solidFill>
                          <a:effectLst/>
                          <a:latin typeface="Times New Roman" pitchFamily="18" charset="0"/>
                          <a:ea typeface="+mn-ea"/>
                          <a:cs typeface="Times New Roman" pitchFamily="18" charset="0"/>
                        </a:rPr>
                        <a:t>wide dynamic spectrometer  </a:t>
                      </a:r>
                    </a:p>
                  </a:txBody>
                  <a:tcPr/>
                </a:tc>
                <a:tc>
                  <a:txBody>
                    <a:bodyPr/>
                    <a:lstStyle/>
                    <a:p>
                      <a:pPr algn="ctr"/>
                      <a:r>
                        <a:rPr lang="en-US" altLang="zh-CN" sz="1600" b="0" dirty="0">
                          <a:latin typeface="Times New Roman" pitchFamily="18" charset="0"/>
                          <a:ea typeface="Adobe 黑体 Std R" pitchFamily="34" charset="-122"/>
                          <a:cs typeface="Times New Roman" pitchFamily="18" charset="0"/>
                        </a:rPr>
                        <a:t>0.2</a:t>
                      </a:r>
                      <a:endParaRPr lang="zh-CN" altLang="en-US" sz="1600" b="0" dirty="0">
                        <a:latin typeface="Times New Roman" pitchFamily="18" charset="0"/>
                        <a:ea typeface="Adobe 黑体 Std R" pitchFamily="34" charset="-122"/>
                        <a:cs typeface="Times New Roman" pitchFamily="18" charset="0"/>
                      </a:endParaRPr>
                    </a:p>
                  </a:txBody>
                  <a:tcPr anchor="ctr"/>
                </a:tc>
                <a:extLst>
                  <a:ext uri="{0D108BD9-81ED-4DB2-BD59-A6C34878D82A}">
                    <a16:rowId xmlns:a16="http://schemas.microsoft.com/office/drawing/2014/main" val="10004"/>
                  </a:ext>
                </a:extLst>
              </a:tr>
              <a:tr h="320040">
                <a:tc>
                  <a:txBody>
                    <a:bodyPr/>
                    <a:lstStyle/>
                    <a:p>
                      <a:pPr marL="0" algn="ctr" defTabSz="914400" rtl="0" eaLnBrk="1" latinLnBrk="0" hangingPunct="1"/>
                      <a:r>
                        <a:rPr lang="en-US" altLang="zh-CN" sz="1600" kern="1200" dirty="0">
                          <a:solidFill>
                            <a:schemeClr val="dk1"/>
                          </a:solidFill>
                          <a:effectLst/>
                          <a:latin typeface="Times New Roman" pitchFamily="18" charset="0"/>
                          <a:ea typeface="+mn-ea"/>
                          <a:cs typeface="Times New Roman" pitchFamily="18" charset="0"/>
                        </a:rPr>
                        <a:t>Nonlinearity of the</a:t>
                      </a:r>
                    </a:p>
                    <a:p>
                      <a:pPr marL="0" algn="ctr" defTabSz="914400" rtl="0" eaLnBrk="1" latinLnBrk="0" hangingPunct="1"/>
                      <a:r>
                        <a:rPr lang="en-US" altLang="zh-CN" sz="1600" kern="1200" dirty="0">
                          <a:solidFill>
                            <a:schemeClr val="dk1"/>
                          </a:solidFill>
                          <a:effectLst/>
                          <a:latin typeface="Times New Roman" pitchFamily="18" charset="0"/>
                          <a:ea typeface="+mn-ea"/>
                          <a:cs typeface="Times New Roman" pitchFamily="18" charset="0"/>
                        </a:rPr>
                        <a:t>wide dynamic spectrometer  </a:t>
                      </a:r>
                    </a:p>
                  </a:txBody>
                  <a:tcPr/>
                </a:tc>
                <a:tc>
                  <a:txBody>
                    <a:bodyPr/>
                    <a:lstStyle/>
                    <a:p>
                      <a:pPr algn="ctr"/>
                      <a:r>
                        <a:rPr lang="en-US" altLang="zh-CN" sz="1600" kern="1200" dirty="0">
                          <a:solidFill>
                            <a:schemeClr val="dk1"/>
                          </a:solidFill>
                          <a:effectLst/>
                          <a:latin typeface="Times New Roman" pitchFamily="18" charset="0"/>
                          <a:ea typeface="+mn-ea"/>
                          <a:cs typeface="Times New Roman" pitchFamily="18" charset="0"/>
                        </a:rPr>
                        <a:t>0.1</a:t>
                      </a:r>
                      <a:endParaRPr lang="zh-CN" altLang="en-US" sz="1600" b="1" dirty="0">
                        <a:latin typeface="Times New Roman" pitchFamily="18" charset="0"/>
                        <a:ea typeface="Adobe 黑体 Std R" pitchFamily="34" charset="-122"/>
                        <a:cs typeface="Times New Roman" pitchFamily="18" charset="0"/>
                      </a:endParaRPr>
                    </a:p>
                  </a:txBody>
                  <a:tcPr anchor="ctr"/>
                </a:tc>
                <a:extLst>
                  <a:ext uri="{0D108BD9-81ED-4DB2-BD59-A6C34878D82A}">
                    <a16:rowId xmlns:a16="http://schemas.microsoft.com/office/drawing/2014/main" val="10005"/>
                  </a:ext>
                </a:extLst>
              </a:tr>
              <a:tr h="320040">
                <a:tc>
                  <a:txBody>
                    <a:bodyPr/>
                    <a:lstStyle/>
                    <a:p>
                      <a:pPr marL="0" algn="ctr" defTabSz="914400" rtl="0" eaLnBrk="1" latinLnBrk="0" hangingPunct="1"/>
                      <a:r>
                        <a:rPr lang="en-US" altLang="zh-CN" sz="1600" kern="1200" dirty="0">
                          <a:solidFill>
                            <a:schemeClr val="dk1"/>
                          </a:solidFill>
                          <a:effectLst/>
                          <a:latin typeface="Times New Roman" pitchFamily="18" charset="0"/>
                          <a:ea typeface="+mn-ea"/>
                          <a:cs typeface="Times New Roman" pitchFamily="18" charset="0"/>
                        </a:rPr>
                        <a:t>Total</a:t>
                      </a:r>
                      <a:endParaRPr lang="zh-CN" altLang="en-US" sz="1600" kern="1200" dirty="0">
                        <a:solidFill>
                          <a:schemeClr val="dk1"/>
                        </a:solidFill>
                        <a:effectLst/>
                        <a:latin typeface="Times New Roman" pitchFamily="18" charset="0"/>
                        <a:ea typeface="+mn-ea"/>
                        <a:cs typeface="Times New Roman" pitchFamily="18" charset="0"/>
                      </a:endParaRPr>
                    </a:p>
                  </a:txBody>
                  <a:tcPr/>
                </a:tc>
                <a:tc>
                  <a:txBody>
                    <a:bodyPr/>
                    <a:lstStyle/>
                    <a:p>
                      <a:pPr marL="0" algn="ctr" defTabSz="914400" rtl="0" eaLnBrk="1" latinLnBrk="0" hangingPunct="1"/>
                      <a:r>
                        <a:rPr lang="en-US" altLang="zh-CN" sz="1600" kern="1200" dirty="0">
                          <a:solidFill>
                            <a:schemeClr val="dk1"/>
                          </a:solidFill>
                          <a:effectLst/>
                          <a:latin typeface="Times New Roman" pitchFamily="18" charset="0"/>
                          <a:ea typeface="+mn-ea"/>
                          <a:cs typeface="Times New Roman" pitchFamily="18" charset="0"/>
                        </a:rPr>
                        <a:t>0.78</a:t>
                      </a:r>
                      <a:endParaRPr lang="zh-CN" altLang="en-US" sz="1600" kern="1200" dirty="0">
                        <a:solidFill>
                          <a:schemeClr val="dk1"/>
                        </a:solidFill>
                        <a:effectLst/>
                        <a:latin typeface="Times New Roman" pitchFamily="18" charset="0"/>
                        <a:ea typeface="+mn-ea"/>
                        <a:cs typeface="Times New Roman" pitchFamily="18" charset="0"/>
                      </a:endParaRPr>
                    </a:p>
                  </a:txBody>
                  <a:tcPr anchor="ctr"/>
                </a:tc>
                <a:extLst>
                  <a:ext uri="{0D108BD9-81ED-4DB2-BD59-A6C34878D82A}">
                    <a16:rowId xmlns:a16="http://schemas.microsoft.com/office/drawing/2014/main" val="10006"/>
                  </a:ext>
                </a:extLst>
              </a:tr>
            </a:tbl>
          </a:graphicData>
        </a:graphic>
      </p:graphicFrame>
      <p:pic>
        <p:nvPicPr>
          <p:cNvPr id="10" name="图片 9" descr="7"/>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13630"/>
            <a:ext cx="5018112" cy="3023592"/>
          </a:xfrm>
          <a:prstGeom prst="rect">
            <a:avLst/>
          </a:prstGeom>
          <a:noFill/>
          <a:ln>
            <a:noFill/>
          </a:ln>
        </p:spPr>
      </p:pic>
      <p:sp>
        <p:nvSpPr>
          <p:cNvPr id="11" name="矩形 10"/>
          <p:cNvSpPr/>
          <p:nvPr/>
        </p:nvSpPr>
        <p:spPr>
          <a:xfrm>
            <a:off x="7391399" y="4364802"/>
            <a:ext cx="3505200" cy="1877437"/>
          </a:xfrm>
          <a:prstGeom prst="rect">
            <a:avLst/>
          </a:prstGeom>
        </p:spPr>
        <p:txBody>
          <a:bodyPr wrap="square">
            <a:spAutoFit/>
          </a:bodyPr>
          <a:lstStyle/>
          <a:p>
            <a:pPr marL="457200" indent="-457200">
              <a:buFont typeface="Wingdings" pitchFamily="2" charset="2"/>
              <a:buChar char="n"/>
              <a:defRPr/>
            </a:pPr>
            <a:r>
              <a:rPr lang="en-US" altLang="zh-CN" sz="2000" b="1" dirty="0">
                <a:solidFill>
                  <a:schemeClr val="bg2">
                    <a:lumMod val="25000"/>
                  </a:schemeClr>
                </a:solidFill>
                <a:latin typeface="微软雅黑" panose="020B0503020204020204" pitchFamily="34" charset="-122"/>
                <a:ea typeface="微软雅黑" panose="020B0503020204020204" pitchFamily="34" charset="-122"/>
              </a:rPr>
              <a:t>Observation mode:</a:t>
            </a:r>
          </a:p>
          <a:p>
            <a:pPr marL="342900" indent="-342900">
              <a:buFont typeface="Wingdings" pitchFamily="2" charset="2"/>
              <a:buChar char="ü"/>
              <a:defRPr/>
            </a:pPr>
            <a:r>
              <a:rPr lang="en-US" altLang="zh-CN" sz="1600" b="1" dirty="0">
                <a:solidFill>
                  <a:schemeClr val="bg2">
                    <a:lumMod val="25000"/>
                  </a:schemeClr>
                </a:solidFill>
                <a:latin typeface="微软雅黑" panose="020B0503020204020204" pitchFamily="34" charset="-122"/>
                <a:ea typeface="微软雅黑" panose="020B0503020204020204" pitchFamily="34" charset="-122"/>
              </a:rPr>
              <a:t>Scan the solar disk</a:t>
            </a:r>
            <a:r>
              <a:rPr lang="zh-CN" altLang="en-US" sz="1600" b="1" dirty="0">
                <a:solidFill>
                  <a:schemeClr val="bg2">
                    <a:lumMod val="25000"/>
                  </a:schemeClr>
                </a:solidFill>
                <a:latin typeface="微软雅黑" panose="020B0503020204020204" pitchFamily="34" charset="-122"/>
                <a:ea typeface="微软雅黑" panose="020B0503020204020204" pitchFamily="34" charset="-122"/>
              </a:rPr>
              <a:t>，</a:t>
            </a:r>
            <a:r>
              <a:rPr lang="en-US" altLang="zh-CN" sz="1600" b="1" dirty="0">
                <a:solidFill>
                  <a:schemeClr val="bg2">
                    <a:lumMod val="25000"/>
                  </a:schemeClr>
                </a:solidFill>
                <a:latin typeface="微软雅黑" panose="020B0503020204020204" pitchFamily="34" charset="-122"/>
                <a:ea typeface="微软雅黑" panose="020B0503020204020204" pitchFamily="34" charset="-122"/>
              </a:rPr>
              <a:t>the Lunar disk</a:t>
            </a:r>
          </a:p>
          <a:p>
            <a:pPr marL="342900" indent="-342900">
              <a:buFont typeface="Wingdings" pitchFamily="2" charset="2"/>
              <a:buChar char="ü"/>
              <a:defRPr/>
            </a:pPr>
            <a:r>
              <a:rPr lang="en-US" altLang="zh-CN" sz="1600" b="1" dirty="0">
                <a:solidFill>
                  <a:schemeClr val="bg2">
                    <a:lumMod val="25000"/>
                  </a:schemeClr>
                </a:solidFill>
                <a:latin typeface="微软雅黑" panose="020B0503020204020204" pitchFamily="34" charset="-122"/>
                <a:ea typeface="微软雅黑" panose="020B0503020204020204" pitchFamily="34" charset="-122"/>
              </a:rPr>
              <a:t>Scan the solar along the slit</a:t>
            </a:r>
          </a:p>
          <a:p>
            <a:pPr marL="342900" indent="-342900">
              <a:buFont typeface="Wingdings" pitchFamily="2" charset="2"/>
              <a:buChar char="ü"/>
              <a:defRPr/>
            </a:pPr>
            <a:r>
              <a:rPr lang="en-US" altLang="zh-CN" sz="1600" b="1" dirty="0">
                <a:solidFill>
                  <a:schemeClr val="bg2">
                    <a:lumMod val="25000"/>
                  </a:schemeClr>
                </a:solidFill>
                <a:latin typeface="微软雅黑" panose="020B0503020204020204" pitchFamily="34" charset="-122"/>
                <a:ea typeface="微软雅黑" panose="020B0503020204020204" pitchFamily="34" charset="-122"/>
              </a:rPr>
              <a:t>Scan the transmissive diffuser along the slit</a:t>
            </a:r>
          </a:p>
          <a:p>
            <a:pPr marL="342900" indent="-342900">
              <a:buFont typeface="Wingdings" pitchFamily="2" charset="2"/>
              <a:buChar char="ü"/>
              <a:defRPr/>
            </a:pPr>
            <a:r>
              <a:rPr lang="en-US" altLang="zh-CN" sz="1600" b="1" dirty="0">
                <a:solidFill>
                  <a:schemeClr val="bg2">
                    <a:lumMod val="25000"/>
                  </a:schemeClr>
                </a:solidFill>
                <a:latin typeface="微软雅黑" panose="020B0503020204020204" pitchFamily="34" charset="-122"/>
                <a:ea typeface="微软雅黑" panose="020B0503020204020204" pitchFamily="34" charset="-122"/>
              </a:rPr>
              <a:t>Pushbroom imaging</a:t>
            </a:r>
            <a:endParaRPr lang="zh-CN" altLang="en-US" sz="16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 name="Title 1">
            <a:extLst>
              <a:ext uri="{FF2B5EF4-FFF2-40B4-BE49-F238E27FC236}">
                <a16:creationId xmlns:a16="http://schemas.microsoft.com/office/drawing/2014/main" id="{E7D435CD-8C45-263F-E5C2-C6F9B34AB2A1}"/>
              </a:ext>
            </a:extLst>
          </p:cNvPr>
          <p:cNvSpPr txBox="1">
            <a:spLocks/>
          </p:cNvSpPr>
          <p:nvPr/>
        </p:nvSpPr>
        <p:spPr>
          <a:xfrm>
            <a:off x="1524000" y="39231"/>
            <a:ext cx="9144000"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sz="3200" dirty="0">
                <a:solidFill>
                  <a:srgbClr val="002060"/>
                </a:solidFill>
              </a:rPr>
              <a:t>FY-3G/ </a:t>
            </a:r>
            <a:r>
              <a:rPr lang="en-US" altLang="zh-CN" sz="3200" dirty="0">
                <a:solidFill>
                  <a:srgbClr val="003366"/>
                </a:solidFill>
              </a:rPr>
              <a:t>HAOC</a:t>
            </a:r>
            <a:endParaRPr lang="en-US" sz="3200" dirty="0">
              <a:solidFill>
                <a:srgbClr val="002060"/>
              </a:solidFill>
            </a:endParaRPr>
          </a:p>
        </p:txBody>
      </p:sp>
    </p:spTree>
    <p:extLst>
      <p:ext uri="{BB962C8B-B14F-4D97-AF65-F5344CB8AC3E}">
        <p14:creationId xmlns:p14="http://schemas.microsoft.com/office/powerpoint/2010/main" val="1506023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7D435CD-8C45-263F-E5C2-C6F9B34AB2A1}"/>
              </a:ext>
            </a:extLst>
          </p:cNvPr>
          <p:cNvSpPr txBox="1">
            <a:spLocks/>
          </p:cNvSpPr>
          <p:nvPr/>
        </p:nvSpPr>
        <p:spPr>
          <a:xfrm>
            <a:off x="1524000" y="39231"/>
            <a:ext cx="9144000"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sz="3200" dirty="0">
                <a:solidFill>
                  <a:srgbClr val="002060"/>
                </a:solidFill>
              </a:rPr>
              <a:t>FY-3G/ </a:t>
            </a:r>
            <a:r>
              <a:rPr lang="en-US" altLang="zh-CN" sz="3200" dirty="0">
                <a:solidFill>
                  <a:srgbClr val="003366"/>
                </a:solidFill>
              </a:rPr>
              <a:t>HAOC inter-calibration</a:t>
            </a:r>
            <a:endParaRPr lang="en-US" sz="3200" dirty="0">
              <a:solidFill>
                <a:srgbClr val="002060"/>
              </a:solidFill>
            </a:endParaRPr>
          </a:p>
        </p:txBody>
      </p:sp>
      <p:sp>
        <p:nvSpPr>
          <p:cNvPr id="9" name="内容占位符 8">
            <a:extLst>
              <a:ext uri="{FF2B5EF4-FFF2-40B4-BE49-F238E27FC236}">
                <a16:creationId xmlns:a16="http://schemas.microsoft.com/office/drawing/2014/main" id="{CDFFB084-30F0-941F-BDF5-C901032C5A98}"/>
              </a:ext>
            </a:extLst>
          </p:cNvPr>
          <p:cNvSpPr>
            <a:spLocks noGrp="1"/>
          </p:cNvSpPr>
          <p:nvPr>
            <p:ph idx="1"/>
          </p:nvPr>
        </p:nvSpPr>
        <p:spPr/>
        <p:txBody>
          <a:bodyPr/>
          <a:lstStyle/>
          <a:p>
            <a:endParaRPr lang="zh-CN" altLang="en-US" dirty="0"/>
          </a:p>
        </p:txBody>
      </p:sp>
      <p:pic>
        <p:nvPicPr>
          <p:cNvPr id="12" name="Picture 2">
            <a:extLst>
              <a:ext uri="{FF2B5EF4-FFF2-40B4-BE49-F238E27FC236}">
                <a16:creationId xmlns:a16="http://schemas.microsoft.com/office/drawing/2014/main" id="{7F29C7A0-3273-5E90-D1B3-D0DB1A227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188" y="1041519"/>
            <a:ext cx="3240360" cy="3111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9728535C-F3E6-8802-4DC9-B6A623C8E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8567" y="1081772"/>
            <a:ext cx="4573833" cy="427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D:\HAOC_zongjie\交叉定标.png">
            <a:extLst>
              <a:ext uri="{FF2B5EF4-FFF2-40B4-BE49-F238E27FC236}">
                <a16:creationId xmlns:a16="http://schemas.microsoft.com/office/drawing/2014/main" id="{0FE99253-6B51-D989-44A9-26FD280677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6" y="907593"/>
            <a:ext cx="3786794" cy="292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表格 14">
            <a:extLst>
              <a:ext uri="{FF2B5EF4-FFF2-40B4-BE49-F238E27FC236}">
                <a16:creationId xmlns:a16="http://schemas.microsoft.com/office/drawing/2014/main" id="{1AB92F23-9209-2CB6-6A75-9A463B07F775}"/>
              </a:ext>
            </a:extLst>
          </p:cNvPr>
          <p:cNvGraphicFramePr>
            <a:graphicFrameLocks noGrp="1"/>
          </p:cNvGraphicFramePr>
          <p:nvPr>
            <p:extLst>
              <p:ext uri="{D42A27DB-BD31-4B8C-83A1-F6EECF244321}">
                <p14:modId xmlns:p14="http://schemas.microsoft.com/office/powerpoint/2010/main" val="2147961591"/>
              </p:ext>
            </p:extLst>
          </p:nvPr>
        </p:nvGraphicFramePr>
        <p:xfrm>
          <a:off x="375313" y="4287638"/>
          <a:ext cx="6475863" cy="2011680"/>
        </p:xfrm>
        <a:graphic>
          <a:graphicData uri="http://schemas.openxmlformats.org/drawingml/2006/table">
            <a:tbl>
              <a:tblPr firstRow="1" bandRow="1">
                <a:tableStyleId>{5C22544A-7EE6-4342-B048-85BDC9FD1C3A}</a:tableStyleId>
              </a:tblPr>
              <a:tblGrid>
                <a:gridCol w="1618966">
                  <a:extLst>
                    <a:ext uri="{9D8B030D-6E8A-4147-A177-3AD203B41FA5}">
                      <a16:colId xmlns:a16="http://schemas.microsoft.com/office/drawing/2014/main" val="20000"/>
                    </a:ext>
                  </a:extLst>
                </a:gridCol>
                <a:gridCol w="1602923">
                  <a:extLst>
                    <a:ext uri="{9D8B030D-6E8A-4147-A177-3AD203B41FA5}">
                      <a16:colId xmlns:a16="http://schemas.microsoft.com/office/drawing/2014/main" val="20001"/>
                    </a:ext>
                  </a:extLst>
                </a:gridCol>
                <a:gridCol w="1635008">
                  <a:extLst>
                    <a:ext uri="{9D8B030D-6E8A-4147-A177-3AD203B41FA5}">
                      <a16:colId xmlns:a16="http://schemas.microsoft.com/office/drawing/2014/main" val="20002"/>
                    </a:ext>
                  </a:extLst>
                </a:gridCol>
                <a:gridCol w="1618966">
                  <a:extLst>
                    <a:ext uri="{9D8B030D-6E8A-4147-A177-3AD203B41FA5}">
                      <a16:colId xmlns:a16="http://schemas.microsoft.com/office/drawing/2014/main" val="20003"/>
                    </a:ext>
                  </a:extLst>
                </a:gridCol>
              </a:tblGrid>
              <a:tr h="832062">
                <a:tc>
                  <a:txBody>
                    <a:bodyPr/>
                    <a:lstStyle/>
                    <a:p>
                      <a:r>
                        <a:rPr lang="en-US" altLang="zh-CN" sz="2000" dirty="0">
                          <a:solidFill>
                            <a:schemeClr val="tx1"/>
                          </a:solidFill>
                        </a:rPr>
                        <a:t>Instrument</a:t>
                      </a:r>
                      <a:endParaRPr lang="zh-CN" altLang="en-US" sz="2000" dirty="0">
                        <a:solidFill>
                          <a:schemeClr val="tx1"/>
                        </a:solidFill>
                      </a:endParaRPr>
                    </a:p>
                  </a:txBody>
                  <a:tcPr anchor="ctr"/>
                </a:tc>
                <a:tc>
                  <a:txBody>
                    <a:bodyPr/>
                    <a:lstStyle/>
                    <a:p>
                      <a:pPr marL="0" algn="l" defTabSz="914400" rtl="0" eaLnBrk="1" latinLnBrk="0" hangingPunct="1"/>
                      <a:r>
                        <a:rPr lang="en-US" altLang="zh-CN" sz="2000" b="1" kern="1200" dirty="0">
                          <a:solidFill>
                            <a:schemeClr val="tx1"/>
                          </a:solidFill>
                          <a:latin typeface="+mn-lt"/>
                          <a:ea typeface="+mn-ea"/>
                          <a:cs typeface="+mn-cs"/>
                        </a:rPr>
                        <a:t>MERSI-RM</a:t>
                      </a:r>
                      <a:endParaRPr lang="zh-CN" altLang="en-US" sz="2000" b="1" kern="1200" dirty="0">
                        <a:solidFill>
                          <a:schemeClr val="tx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20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kern="1200" dirty="0">
                          <a:solidFill>
                            <a:schemeClr val="tx1"/>
                          </a:solidFill>
                          <a:latin typeface="+mn-lt"/>
                          <a:ea typeface="+mn-ea"/>
                          <a:cs typeface="+mn-cs"/>
                        </a:rPr>
                        <a:t>MERSI-III</a:t>
                      </a:r>
                    </a:p>
                    <a:p>
                      <a:pPr marL="0" algn="l" defTabSz="914400" rtl="0" eaLnBrk="1" latinLnBrk="0" hangingPunct="1"/>
                      <a:endParaRPr lang="zh-CN" altLang="en-US" sz="2000" b="1" kern="1200" dirty="0">
                        <a:solidFill>
                          <a:schemeClr val="tx1"/>
                        </a:solidFill>
                        <a:latin typeface="+mn-lt"/>
                        <a:ea typeface="+mn-ea"/>
                        <a:cs typeface="+mn-cs"/>
                      </a:endParaRPr>
                    </a:p>
                  </a:txBody>
                  <a:tcPr anchor="ctr"/>
                </a:tc>
                <a:tc>
                  <a:txBody>
                    <a:bodyPr/>
                    <a:lstStyle/>
                    <a:p>
                      <a:pPr marL="0" algn="l" defTabSz="914400" rtl="0" eaLnBrk="1" latinLnBrk="0" hangingPunct="1"/>
                      <a:r>
                        <a:rPr lang="en-US" altLang="zh-CN" sz="2000" b="1" kern="1200" dirty="0">
                          <a:solidFill>
                            <a:schemeClr val="tx1"/>
                          </a:solidFill>
                          <a:latin typeface="+mn-lt"/>
                          <a:ea typeface="+mn-ea"/>
                          <a:cs typeface="+mn-cs"/>
                        </a:rPr>
                        <a:t>HAOC</a:t>
                      </a:r>
                      <a:endParaRPr lang="zh-CN" altLang="en-US" sz="2000" b="1" kern="1200" dirty="0">
                        <a:solidFill>
                          <a:schemeClr val="tx1"/>
                        </a:solidFill>
                        <a:latin typeface="+mn-lt"/>
                        <a:ea typeface="+mn-ea"/>
                        <a:cs typeface="+mn-cs"/>
                      </a:endParaRPr>
                    </a:p>
                  </a:txBody>
                  <a:tcPr anchor="ctr"/>
                </a:tc>
                <a:extLst>
                  <a:ext uri="{0D108BD9-81ED-4DB2-BD59-A6C34878D82A}">
                    <a16:rowId xmlns:a16="http://schemas.microsoft.com/office/drawing/2014/main" val="10000"/>
                  </a:ext>
                </a:extLst>
              </a:tr>
              <a:tr h="832062">
                <a:tc>
                  <a:txBody>
                    <a:bodyPr/>
                    <a:lstStyle/>
                    <a:p>
                      <a:r>
                        <a:rPr lang="en-US" altLang="zh-CN" sz="2000"/>
                        <a:t>Channel</a:t>
                      </a:r>
                      <a:endParaRPr lang="en-US" altLang="zh-CN" sz="2000" dirty="0"/>
                    </a:p>
                  </a:txBody>
                  <a:tcPr anchor="ctr"/>
                </a:tc>
                <a:tc>
                  <a:txBody>
                    <a:bodyPr/>
                    <a:lstStyle/>
                    <a:p>
                      <a:r>
                        <a:rPr lang="en-US" altLang="zh-CN" sz="1200" dirty="0"/>
                        <a:t>Ch1:0.650</a:t>
                      </a:r>
                      <a:r>
                        <a:rPr lang="en-US" altLang="zh-CN" sz="1200" kern="1200" dirty="0">
                          <a:solidFill>
                            <a:schemeClr val="dk1"/>
                          </a:solidFill>
                          <a:effectLst/>
                          <a:latin typeface="+mn-lt"/>
                          <a:ea typeface="+mn-ea"/>
                          <a:cs typeface="+mn-cs"/>
                        </a:rPr>
                        <a:t>μm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Ch2:0.865</a:t>
                      </a:r>
                      <a:r>
                        <a:rPr lang="en-US" altLang="zh-CN" sz="1200" kern="1200" dirty="0">
                          <a:solidFill>
                            <a:schemeClr val="dk1"/>
                          </a:solidFill>
                          <a:effectLst/>
                          <a:latin typeface="+mn-lt"/>
                          <a:ea typeface="+mn-ea"/>
                          <a:cs typeface="+mn-cs"/>
                        </a:rPr>
                        <a:t>μm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Ch3:0.940</a:t>
                      </a:r>
                      <a:r>
                        <a:rPr lang="en-US" altLang="zh-CN" sz="1200" kern="1200" dirty="0">
                          <a:solidFill>
                            <a:schemeClr val="dk1"/>
                          </a:solidFill>
                          <a:effectLst/>
                          <a:latin typeface="+mn-lt"/>
                          <a:ea typeface="+mn-ea"/>
                          <a:cs typeface="+mn-cs"/>
                        </a:rPr>
                        <a:t>μm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Bandwidth:50nm</a:t>
                      </a:r>
                      <a:endParaRPr lang="en-US" altLang="zh-CN" sz="1200" kern="1200" dirty="0">
                        <a:solidFill>
                          <a:schemeClr val="dk1"/>
                        </a:solidFill>
                        <a:effectLst/>
                        <a:latin typeface="+mn-lt"/>
                        <a:ea typeface="+mn-ea"/>
                        <a:cs typeface="+mn-cs"/>
                      </a:endParaRPr>
                    </a:p>
                  </a:txBody>
                  <a:tcPr anchor="ctr"/>
                </a:tc>
                <a:tc>
                  <a:txBody>
                    <a:bodyPr/>
                    <a:lstStyle/>
                    <a:p>
                      <a:r>
                        <a:rPr lang="en-US" altLang="zh-CN" sz="1200" dirty="0"/>
                        <a:t>Ch1:0.47</a:t>
                      </a:r>
                      <a:r>
                        <a:rPr lang="en-US" altLang="zh-CN" sz="1200" kern="1200" dirty="0">
                          <a:solidFill>
                            <a:schemeClr val="dk1"/>
                          </a:solidFill>
                          <a:effectLst/>
                          <a:latin typeface="+mn-lt"/>
                          <a:ea typeface="+mn-ea"/>
                          <a:cs typeface="+mn-cs"/>
                        </a:rPr>
                        <a:t>μm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Ch2:0.55</a:t>
                      </a:r>
                      <a:r>
                        <a:rPr lang="en-US" altLang="zh-CN" sz="1200" kern="1200" dirty="0">
                          <a:solidFill>
                            <a:schemeClr val="dk1"/>
                          </a:solidFill>
                          <a:effectLst/>
                          <a:latin typeface="+mn-lt"/>
                          <a:ea typeface="+mn-ea"/>
                          <a:cs typeface="+mn-cs"/>
                        </a:rPr>
                        <a:t>μm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Ch3:0.650</a:t>
                      </a:r>
                      <a:r>
                        <a:rPr lang="en-US" altLang="zh-CN" sz="1200" kern="1200" dirty="0">
                          <a:solidFill>
                            <a:schemeClr val="dk1"/>
                          </a:solidFill>
                          <a:effectLst/>
                          <a:latin typeface="+mn-lt"/>
                          <a:ea typeface="+mn-ea"/>
                          <a:cs typeface="+mn-cs"/>
                        </a:rPr>
                        <a:t>μm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Ch4:0.865</a:t>
                      </a:r>
                      <a:r>
                        <a:rPr lang="en-US" altLang="zh-CN" sz="1200" kern="1200" dirty="0">
                          <a:solidFill>
                            <a:schemeClr val="dk1"/>
                          </a:solidFill>
                          <a:effectLst/>
                          <a:latin typeface="+mn-lt"/>
                          <a:ea typeface="+mn-ea"/>
                          <a:cs typeface="+mn-cs"/>
                        </a:rPr>
                        <a:t>μm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Bandwidth:50nm</a:t>
                      </a:r>
                      <a:endParaRPr lang="en-US" altLang="zh-CN" sz="1200" kern="1200" dirty="0">
                        <a:solidFill>
                          <a:schemeClr val="dk1"/>
                        </a:solidFill>
                        <a:effectLst/>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0.40</a:t>
                      </a:r>
                      <a:r>
                        <a:rPr lang="en-US" altLang="zh-CN" sz="1200" kern="1200" dirty="0">
                          <a:solidFill>
                            <a:schemeClr val="dk1"/>
                          </a:solidFill>
                          <a:effectLst/>
                          <a:latin typeface="+mn-lt"/>
                          <a:ea typeface="+mn-ea"/>
                          <a:cs typeface="+mn-cs"/>
                        </a:rPr>
                        <a:t>μm</a:t>
                      </a:r>
                      <a:r>
                        <a:rPr lang="en-US" altLang="zh-CN" sz="1200" dirty="0"/>
                        <a:t>~1.06</a:t>
                      </a:r>
                      <a:r>
                        <a:rPr lang="en-US" altLang="zh-CN" sz="1200" kern="1200" dirty="0">
                          <a:solidFill>
                            <a:schemeClr val="dk1"/>
                          </a:solidFill>
                          <a:effectLst/>
                          <a:latin typeface="+mn-lt"/>
                          <a:ea typeface="+mn-ea"/>
                          <a:cs typeface="+mn-cs"/>
                        </a:rPr>
                        <a:t>μm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t>Bandwidth:3nm</a:t>
                      </a:r>
                      <a:endParaRPr lang="en-US" altLang="zh-CN" sz="12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2885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A8CEDED-CA18-B64B-7F61-04ADE11A4CE3}"/>
              </a:ext>
            </a:extLst>
          </p:cNvPr>
          <p:cNvSpPr>
            <a:spLocks noGrp="1"/>
          </p:cNvSpPr>
          <p:nvPr>
            <p:ph type="dt" sz="half" idx="10"/>
          </p:nvPr>
        </p:nvSpPr>
        <p:spPr/>
        <p:txBody>
          <a:bodyPr/>
          <a:lstStyle/>
          <a:p>
            <a:endParaRPr lang="zh-CN" altLang="en-US" dirty="0"/>
          </a:p>
        </p:txBody>
      </p:sp>
      <p:sp>
        <p:nvSpPr>
          <p:cNvPr id="3" name="灯片编号占位符 2">
            <a:extLst>
              <a:ext uri="{FF2B5EF4-FFF2-40B4-BE49-F238E27FC236}">
                <a16:creationId xmlns:a16="http://schemas.microsoft.com/office/drawing/2014/main" id="{B5FEA42E-9DA5-8220-3785-ACD0DEBEA31E}"/>
              </a:ext>
            </a:extLst>
          </p:cNvPr>
          <p:cNvSpPr>
            <a:spLocks noGrp="1"/>
          </p:cNvSpPr>
          <p:nvPr>
            <p:ph type="sldNum" sz="quarter" idx="12"/>
          </p:nvPr>
        </p:nvSpPr>
        <p:spPr/>
        <p:txBody>
          <a:bodyPr/>
          <a:lstStyle/>
          <a:p>
            <a:fld id="{EF8FAD04-04F3-4A1E-9AE5-4D0641F22B62}" type="slidenum">
              <a:rPr lang="zh-CN" altLang="en-US" smtClean="0"/>
              <a:t>18</a:t>
            </a:fld>
            <a:endParaRPr lang="zh-CN" altLang="en-US"/>
          </a:p>
        </p:txBody>
      </p:sp>
      <p:sp>
        <p:nvSpPr>
          <p:cNvPr id="4" name="Title 1">
            <a:extLst>
              <a:ext uri="{FF2B5EF4-FFF2-40B4-BE49-F238E27FC236}">
                <a16:creationId xmlns:a16="http://schemas.microsoft.com/office/drawing/2014/main" id="{1EB503DF-4210-0C0F-FC67-80184A60DE01}"/>
              </a:ext>
            </a:extLst>
          </p:cNvPr>
          <p:cNvSpPr txBox="1">
            <a:spLocks/>
          </p:cNvSpPr>
          <p:nvPr/>
        </p:nvSpPr>
        <p:spPr>
          <a:xfrm>
            <a:off x="1524000" y="39231"/>
            <a:ext cx="9144000"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altLang="zh-CN" sz="3200" dirty="0">
                <a:solidFill>
                  <a:srgbClr val="002060"/>
                </a:solidFill>
              </a:rPr>
              <a:t>HY-3A/PMRIS(Programmable Medium Resolution  Imaging Spectrometer)</a:t>
            </a:r>
            <a:endParaRPr lang="en-US" sz="3200" dirty="0">
              <a:solidFill>
                <a:srgbClr val="002060"/>
              </a:solidFill>
            </a:endParaRPr>
          </a:p>
        </p:txBody>
      </p:sp>
      <p:pic>
        <p:nvPicPr>
          <p:cNvPr id="5" name="图片 8" descr="图片 8">
            <a:extLst>
              <a:ext uri="{FF2B5EF4-FFF2-40B4-BE49-F238E27FC236}">
                <a16:creationId xmlns:a16="http://schemas.microsoft.com/office/drawing/2014/main" id="{9B81DB5D-8DEC-CBEE-BA3C-21B8018FF56D}"/>
              </a:ext>
            </a:extLst>
          </p:cNvPr>
          <p:cNvPicPr>
            <a:picLocks noChangeAspect="1"/>
          </p:cNvPicPr>
          <p:nvPr/>
        </p:nvPicPr>
        <p:blipFill>
          <a:blip r:embed="rId2">
            <a:extLst>
              <a:ext uri="{28A0092B-C50C-407E-A947-70E740481C1C}">
                <a14:useLocalDpi xmlns:a14="http://schemas.microsoft.com/office/drawing/2010/main" val="0"/>
              </a:ext>
            </a:extLst>
          </a:blip>
          <a:srcRect l="31769" r="31769"/>
          <a:stretch>
            <a:fillRect/>
          </a:stretch>
        </p:blipFill>
        <p:spPr bwMode="auto">
          <a:xfrm>
            <a:off x="7751407" y="4182636"/>
            <a:ext cx="14605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图片 9" descr="图片 9">
            <a:extLst>
              <a:ext uri="{FF2B5EF4-FFF2-40B4-BE49-F238E27FC236}">
                <a16:creationId xmlns:a16="http://schemas.microsoft.com/office/drawing/2014/main" id="{FCF8172C-F02F-2350-8F5B-3D9408C71D29}"/>
              </a:ext>
            </a:extLst>
          </p:cNvPr>
          <p:cNvPicPr>
            <a:picLocks noChangeAspect="1"/>
          </p:cNvPicPr>
          <p:nvPr/>
        </p:nvPicPr>
        <p:blipFill>
          <a:blip r:embed="rId3" cstate="print">
            <a:extLst>
              <a:ext uri="{28A0092B-C50C-407E-A947-70E740481C1C}">
                <a14:useLocalDpi xmlns:a14="http://schemas.microsoft.com/office/drawing/2010/main" val="0"/>
              </a:ext>
            </a:extLst>
          </a:blip>
          <a:srcRect l="36282" t="19327" r="35921" b="19447"/>
          <a:stretch>
            <a:fillRect/>
          </a:stretch>
        </p:blipFill>
        <p:spPr bwMode="auto">
          <a:xfrm>
            <a:off x="9772295" y="4222323"/>
            <a:ext cx="1703387"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图片 3" descr="图片 3">
            <a:extLst>
              <a:ext uri="{FF2B5EF4-FFF2-40B4-BE49-F238E27FC236}">
                <a16:creationId xmlns:a16="http://schemas.microsoft.com/office/drawing/2014/main" id="{0BD098DC-BE6F-6A74-C9A7-0EE7D94F3A19}"/>
              </a:ext>
            </a:extLst>
          </p:cNvPr>
          <p:cNvPicPr>
            <a:picLocks noChangeAspect="1"/>
          </p:cNvPicPr>
          <p:nvPr/>
        </p:nvPicPr>
        <p:blipFill>
          <a:blip r:embed="rId4">
            <a:extLst>
              <a:ext uri="{28A0092B-C50C-407E-A947-70E740481C1C}">
                <a14:useLocalDpi xmlns:a14="http://schemas.microsoft.com/office/drawing/2010/main" val="0"/>
              </a:ext>
            </a:extLst>
          </a:blip>
          <a:srcRect l="8794" t="8231" r="22441" b="13464"/>
          <a:stretch>
            <a:fillRect/>
          </a:stretch>
        </p:blipFill>
        <p:spPr bwMode="auto">
          <a:xfrm>
            <a:off x="807682" y="1595011"/>
            <a:ext cx="64262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文本框 7">
            <a:extLst>
              <a:ext uri="{FF2B5EF4-FFF2-40B4-BE49-F238E27FC236}">
                <a16:creationId xmlns:a16="http://schemas.microsoft.com/office/drawing/2014/main" id="{A3A89DE2-911D-EC7A-19E9-EA6D63B06297}"/>
              </a:ext>
            </a:extLst>
          </p:cNvPr>
          <p:cNvSpPr txBox="1"/>
          <p:nvPr/>
        </p:nvSpPr>
        <p:spPr>
          <a:xfrm>
            <a:off x="7101308" y="1143645"/>
            <a:ext cx="5161314" cy="2031325"/>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Wave range: 0.375~0.91µm,106 selectable channel</a:t>
            </a:r>
          </a:p>
          <a:p>
            <a:r>
              <a:rPr lang="en-US" altLang="zh-CN" dirty="0">
                <a:latin typeface="Times New Roman" panose="02020603050405020304" pitchFamily="18" charset="0"/>
                <a:cs typeface="Times New Roman" panose="02020603050405020304" pitchFamily="18" charset="0"/>
              </a:rPr>
              <a:t>                     1.0 ~ 2.160µm, 4channel</a:t>
            </a:r>
          </a:p>
          <a:p>
            <a:r>
              <a:rPr lang="en-US" altLang="zh-CN" dirty="0">
                <a:latin typeface="Times New Roman" panose="02020603050405020304" pitchFamily="18" charset="0"/>
                <a:cs typeface="Times New Roman" panose="02020603050405020304" pitchFamily="18" charset="0"/>
              </a:rPr>
              <a:t>Spectral Resolution: selectable</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5nm,10nm</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20nm</a:t>
            </a:r>
          </a:p>
          <a:p>
            <a:r>
              <a:rPr lang="en-US" altLang="zh-CN" dirty="0">
                <a:latin typeface="Times New Roman" panose="02020603050405020304" pitchFamily="18" charset="0"/>
                <a:cs typeface="Times New Roman" panose="02020603050405020304" pitchFamily="18" charset="0"/>
              </a:rPr>
              <a:t>Resolution:100m, 200m</a:t>
            </a:r>
          </a:p>
          <a:p>
            <a:r>
              <a:rPr lang="en-US" altLang="zh-CN" dirty="0">
                <a:latin typeface="Times New Roman" panose="02020603050405020304" pitchFamily="18" charset="0"/>
                <a:cs typeface="Times New Roman" panose="02020603050405020304" pitchFamily="18" charset="0"/>
              </a:rPr>
              <a:t>Swath: 1000km</a:t>
            </a:r>
            <a:endParaRPr lang="en-US" altLang="zh-CN" dirty="0">
              <a:latin typeface="+mn-lt"/>
              <a:ea typeface="+mn-ea"/>
              <a:cs typeface="+mn-cs"/>
              <a:sym typeface="Helvetica"/>
            </a:endParaRPr>
          </a:p>
          <a:p>
            <a:endParaRPr lang="en-US" altLang="zh-CN" i="0" u="none" strike="noStrike" dirty="0">
              <a:effectLst/>
              <a:latin typeface="Times New Roman" panose="02020603050405020304" pitchFamily="18" charset="0"/>
              <a:cs typeface="Times New Roman" panose="02020603050405020304" pitchFamily="18" charset="0"/>
            </a:endParaRPr>
          </a:p>
          <a:p>
            <a:r>
              <a:rPr lang="en-US" altLang="zh-CN" i="0" u="none" strike="noStrike" dirty="0">
                <a:effectLst/>
                <a:latin typeface="Times New Roman" panose="02020603050405020304" pitchFamily="18" charset="0"/>
                <a:cs typeface="Times New Roman" panose="02020603050405020304" pitchFamily="18" charset="0"/>
              </a:rPr>
              <a:t>Double-layer structure</a:t>
            </a: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73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14">
            <a:extLst>
              <a:ext uri="{FF2B5EF4-FFF2-40B4-BE49-F238E27FC236}">
                <a16:creationId xmlns:a16="http://schemas.microsoft.com/office/drawing/2014/main" id="{EAF0FDD0-868F-7E57-38D8-5AE6C0ECD191}"/>
              </a:ext>
            </a:extLst>
          </p:cNvPr>
          <p:cNvSpPr>
            <a:spLocks noGrp="1"/>
          </p:cNvSpPr>
          <p:nvPr>
            <p:ph idx="1"/>
          </p:nvPr>
        </p:nvSpPr>
        <p:spPr/>
        <p:txBody>
          <a:bodyPr/>
          <a:lstStyle/>
          <a:p>
            <a:endParaRPr lang="zh-CN" altLang="en-US"/>
          </a:p>
        </p:txBody>
      </p:sp>
      <p:graphicFrame>
        <p:nvGraphicFramePr>
          <p:cNvPr id="17" name="表格 16">
            <a:extLst>
              <a:ext uri="{FF2B5EF4-FFF2-40B4-BE49-F238E27FC236}">
                <a16:creationId xmlns:a16="http://schemas.microsoft.com/office/drawing/2014/main" id="{41FA49F5-8264-73CE-804A-7D8493180763}"/>
              </a:ext>
            </a:extLst>
          </p:cNvPr>
          <p:cNvGraphicFramePr>
            <a:graphicFrameLocks noGrp="1"/>
          </p:cNvGraphicFramePr>
          <p:nvPr>
            <p:extLst>
              <p:ext uri="{D42A27DB-BD31-4B8C-83A1-F6EECF244321}">
                <p14:modId xmlns:p14="http://schemas.microsoft.com/office/powerpoint/2010/main" val="221847309"/>
              </p:ext>
            </p:extLst>
          </p:nvPr>
        </p:nvGraphicFramePr>
        <p:xfrm>
          <a:off x="935038" y="769938"/>
          <a:ext cx="11327687" cy="5851534"/>
        </p:xfrm>
        <a:graphic>
          <a:graphicData uri="http://schemas.openxmlformats.org/drawingml/2006/table">
            <a:tbl>
              <a:tblPr>
                <a:tableStyleId>{5C22544A-7EE6-4342-B048-85BDC9FD1C3A}</a:tableStyleId>
              </a:tblPr>
              <a:tblGrid>
                <a:gridCol w="1136091">
                  <a:extLst>
                    <a:ext uri="{9D8B030D-6E8A-4147-A177-3AD203B41FA5}">
                      <a16:colId xmlns:a16="http://schemas.microsoft.com/office/drawing/2014/main" val="20000"/>
                    </a:ext>
                  </a:extLst>
                </a:gridCol>
                <a:gridCol w="1734999">
                  <a:extLst>
                    <a:ext uri="{9D8B030D-6E8A-4147-A177-3AD203B41FA5}">
                      <a16:colId xmlns:a16="http://schemas.microsoft.com/office/drawing/2014/main" val="20001"/>
                    </a:ext>
                  </a:extLst>
                </a:gridCol>
                <a:gridCol w="1084838">
                  <a:extLst>
                    <a:ext uri="{9D8B030D-6E8A-4147-A177-3AD203B41FA5}">
                      <a16:colId xmlns:a16="http://schemas.microsoft.com/office/drawing/2014/main" val="20002"/>
                    </a:ext>
                  </a:extLst>
                </a:gridCol>
                <a:gridCol w="956706">
                  <a:extLst>
                    <a:ext uri="{9D8B030D-6E8A-4147-A177-3AD203B41FA5}">
                      <a16:colId xmlns:a16="http://schemas.microsoft.com/office/drawing/2014/main" val="20003"/>
                    </a:ext>
                  </a:extLst>
                </a:gridCol>
                <a:gridCol w="916131">
                  <a:extLst>
                    <a:ext uri="{9D8B030D-6E8A-4147-A177-3AD203B41FA5}">
                      <a16:colId xmlns:a16="http://schemas.microsoft.com/office/drawing/2014/main" val="20004"/>
                    </a:ext>
                  </a:extLst>
                </a:gridCol>
                <a:gridCol w="1159577">
                  <a:extLst>
                    <a:ext uri="{9D8B030D-6E8A-4147-A177-3AD203B41FA5}">
                      <a16:colId xmlns:a16="http://schemas.microsoft.com/office/drawing/2014/main" val="20005"/>
                    </a:ext>
                  </a:extLst>
                </a:gridCol>
                <a:gridCol w="1176662">
                  <a:extLst>
                    <a:ext uri="{9D8B030D-6E8A-4147-A177-3AD203B41FA5}">
                      <a16:colId xmlns:a16="http://schemas.microsoft.com/office/drawing/2014/main" val="20006"/>
                    </a:ext>
                  </a:extLst>
                </a:gridCol>
                <a:gridCol w="3162683">
                  <a:extLst>
                    <a:ext uri="{9D8B030D-6E8A-4147-A177-3AD203B41FA5}">
                      <a16:colId xmlns:a16="http://schemas.microsoft.com/office/drawing/2014/main" val="20007"/>
                    </a:ext>
                  </a:extLst>
                </a:gridCol>
              </a:tblGrid>
              <a:tr h="484222">
                <a:tc>
                  <a:txBody>
                    <a:bodyPr/>
                    <a:lstStyle/>
                    <a:p>
                      <a:pPr algn="ctr">
                        <a:lnSpc>
                          <a:spcPts val="1800"/>
                        </a:lnSpc>
                        <a:spcAft>
                          <a:spcPts val="0"/>
                        </a:spcAft>
                      </a:pPr>
                      <a:r>
                        <a:rPr lang="en-US" altLang="zh-CN" sz="1400" kern="100" dirty="0">
                          <a:effectLst/>
                          <a:latin typeface="宋体" panose="02010600030101010101" pitchFamily="2" charset="-122"/>
                          <a:ea typeface="宋体" panose="02010600030101010101" pitchFamily="2" charset="-122"/>
                          <a:cs typeface="Arial" panose="020B0604020202020204" pitchFamily="34" charset="0"/>
                        </a:rPr>
                        <a:t>Bands</a:t>
                      </a:r>
                      <a:endParaRPr lang="zh-CN" sz="14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en-US" altLang="zh-CN" sz="1600" kern="100" dirty="0">
                          <a:solidFill>
                            <a:srgbClr val="FF0000"/>
                          </a:solidFill>
                          <a:effectLst/>
                        </a:rPr>
                        <a:t>Central wavelength</a:t>
                      </a:r>
                      <a:r>
                        <a:rPr lang="zh-CN" sz="1600" kern="100" dirty="0">
                          <a:solidFill>
                            <a:srgbClr val="FF0000"/>
                          </a:solidFill>
                          <a:effectLst/>
                        </a:rPr>
                        <a:t>（nm）</a:t>
                      </a:r>
                      <a:endParaRPr lang="zh-CN" sz="1600" kern="100" dirty="0">
                        <a:solidFill>
                          <a:srgbClr val="FF0000"/>
                        </a:solidFill>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en-US" altLang="zh-CN" sz="1600" kern="100" dirty="0">
                          <a:solidFill>
                            <a:srgbClr val="FF0000"/>
                          </a:solidFill>
                          <a:effectLst/>
                        </a:rPr>
                        <a:t>width</a:t>
                      </a:r>
                      <a:r>
                        <a:rPr lang="zh-CN" sz="1600" kern="100" dirty="0">
                          <a:solidFill>
                            <a:srgbClr val="FF0000"/>
                          </a:solidFill>
                          <a:effectLst/>
                        </a:rPr>
                        <a:t>（nm）</a:t>
                      </a:r>
                      <a:endParaRPr lang="zh-CN" sz="1600" kern="100" dirty="0">
                        <a:solidFill>
                          <a:srgbClr val="FF0000"/>
                        </a:solidFill>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600" kern="100" dirty="0">
                          <a:solidFill>
                            <a:srgbClr val="FF0000"/>
                          </a:solidFill>
                          <a:effectLst/>
                        </a:rPr>
                        <a:t>S/N</a:t>
                      </a:r>
                      <a:endParaRPr lang="zh-CN" sz="1600" kern="100" dirty="0">
                        <a:solidFill>
                          <a:srgbClr val="FF0000"/>
                        </a:solidFill>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600" kern="100" dirty="0">
                          <a:solidFill>
                            <a:srgbClr val="FF0000"/>
                          </a:solidFill>
                          <a:effectLst/>
                        </a:rPr>
                        <a:t>典型辐亮度</a:t>
                      </a:r>
                      <a:r>
                        <a:rPr lang="zh-CN" sz="1600" kern="100" baseline="30000" dirty="0">
                          <a:solidFill>
                            <a:srgbClr val="FF0000"/>
                          </a:solidFill>
                          <a:effectLst/>
                        </a:rPr>
                        <a:t>[1]</a:t>
                      </a:r>
                      <a:endParaRPr lang="zh-CN" sz="1600" kern="100" dirty="0">
                        <a:solidFill>
                          <a:srgbClr val="FF0000"/>
                        </a:solidFill>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600" kern="100" dirty="0">
                          <a:solidFill>
                            <a:srgbClr val="FF0000"/>
                          </a:solidFill>
                          <a:effectLst/>
                        </a:rPr>
                        <a:t>最小输入辐亮度</a:t>
                      </a:r>
                      <a:r>
                        <a:rPr lang="zh-CN" sz="1600" kern="100" baseline="30000" dirty="0">
                          <a:solidFill>
                            <a:srgbClr val="FF0000"/>
                          </a:solidFill>
                          <a:effectLst/>
                        </a:rPr>
                        <a:t>[1]</a:t>
                      </a:r>
                      <a:endParaRPr lang="zh-CN" sz="1600" kern="100" dirty="0">
                        <a:solidFill>
                          <a:srgbClr val="FF0000"/>
                        </a:solidFill>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600" kern="100" dirty="0">
                          <a:solidFill>
                            <a:srgbClr val="FF0000"/>
                          </a:solidFill>
                          <a:effectLst/>
                        </a:rPr>
                        <a:t>最大输入辐亮度</a:t>
                      </a:r>
                      <a:r>
                        <a:rPr lang="zh-CN" sz="1600" kern="100" baseline="30000" dirty="0">
                          <a:solidFill>
                            <a:srgbClr val="FF0000"/>
                          </a:solidFill>
                          <a:effectLst/>
                        </a:rPr>
                        <a:t>[1]</a:t>
                      </a:r>
                      <a:endParaRPr lang="zh-CN" sz="1600" kern="100" dirty="0">
                        <a:solidFill>
                          <a:srgbClr val="FF0000"/>
                        </a:solidFill>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400" kern="100">
                          <a:effectLst/>
                        </a:rPr>
                        <a:t>应 用 对 象</a:t>
                      </a:r>
                      <a:endParaRPr lang="zh-CN" sz="14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extLst>
                  <a:ext uri="{0D108BD9-81ED-4DB2-BD59-A6C34878D82A}">
                    <a16:rowId xmlns:a16="http://schemas.microsoft.com/office/drawing/2014/main" val="10000"/>
                  </a:ext>
                </a:extLst>
              </a:tr>
              <a:tr h="242112">
                <a:tc>
                  <a:txBody>
                    <a:bodyPr/>
                    <a:lstStyle/>
                    <a:p>
                      <a:pPr algn="ctr">
                        <a:lnSpc>
                          <a:spcPts val="1800"/>
                        </a:lnSpc>
                        <a:spcAft>
                          <a:spcPts val="0"/>
                        </a:spcAft>
                      </a:pPr>
                      <a:r>
                        <a:rPr lang="zh-CN" sz="1800" kern="100" dirty="0">
                          <a:effectLst/>
                        </a:rPr>
                        <a:t>B1</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385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20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≥260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7.22</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1.81</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40.43</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a:effectLst/>
                        </a:rPr>
                        <a:t>大气校正、可溶有机物</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01"/>
                  </a:ext>
                </a:extLst>
              </a:tr>
              <a:tr h="242112">
                <a:tc>
                  <a:txBody>
                    <a:bodyPr/>
                    <a:lstStyle/>
                    <a:p>
                      <a:pPr algn="ctr">
                        <a:lnSpc>
                          <a:spcPts val="1800"/>
                        </a:lnSpc>
                        <a:spcAft>
                          <a:spcPts val="0"/>
                        </a:spcAft>
                      </a:pPr>
                      <a:r>
                        <a:rPr lang="zh-CN" sz="1800" kern="100">
                          <a:effectLst/>
                        </a:rPr>
                        <a:t>B2</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412</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20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≥500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7.86</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1.97</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35.68</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a:effectLst/>
                        </a:rPr>
                        <a:t>叶绿素、</a:t>
                      </a:r>
                      <a:r>
                        <a:rPr lang="en-US" sz="1400" kern="100">
                          <a:effectLst/>
                        </a:rPr>
                        <a:t>CDOM</a:t>
                      </a:r>
                      <a:r>
                        <a:rPr lang="zh-CN" sz="1400" kern="100">
                          <a:effectLst/>
                        </a:rPr>
                        <a:t>、可溶有机物</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02"/>
                  </a:ext>
                </a:extLst>
              </a:tr>
              <a:tr h="426719">
                <a:tc>
                  <a:txBody>
                    <a:bodyPr/>
                    <a:lstStyle/>
                    <a:p>
                      <a:pPr algn="ctr">
                        <a:lnSpc>
                          <a:spcPts val="1800"/>
                        </a:lnSpc>
                        <a:spcAft>
                          <a:spcPts val="0"/>
                        </a:spcAft>
                      </a:pPr>
                      <a:r>
                        <a:rPr lang="zh-CN" sz="1800" kern="100">
                          <a:effectLst/>
                        </a:rPr>
                        <a:t>B3</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443</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20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≥500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7.02</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1.76</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22.58</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dirty="0">
                          <a:effectLst/>
                        </a:rPr>
                        <a:t>叶绿素、颗粒无机碳、颗粒有机碳、</a:t>
                      </a:r>
                      <a:r>
                        <a:rPr lang="en-US" sz="1400" kern="100" dirty="0">
                          <a:effectLst/>
                        </a:rPr>
                        <a:t>CDOM</a:t>
                      </a:r>
                      <a:r>
                        <a:rPr lang="zh-CN" sz="1400" kern="100" dirty="0">
                          <a:effectLst/>
                        </a:rPr>
                        <a:t>、总悬浮物、可溶有机物（碳）</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03"/>
                  </a:ext>
                </a:extLst>
              </a:tr>
              <a:tr h="242112">
                <a:tc>
                  <a:txBody>
                    <a:bodyPr/>
                    <a:lstStyle/>
                    <a:p>
                      <a:pPr algn="ctr">
                        <a:lnSpc>
                          <a:spcPts val="1800"/>
                        </a:lnSpc>
                        <a:spcAft>
                          <a:spcPts val="0"/>
                        </a:spcAft>
                      </a:pPr>
                      <a:r>
                        <a:rPr lang="zh-CN" sz="1800" kern="100">
                          <a:effectLst/>
                        </a:rPr>
                        <a:t>B4</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475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15</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≥500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6.19</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1.55</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15.24</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a:effectLst/>
                        </a:rPr>
                        <a:t>类胡萝卜素</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04"/>
                  </a:ext>
                </a:extLst>
              </a:tr>
              <a:tr h="426719">
                <a:tc>
                  <a:txBody>
                    <a:bodyPr/>
                    <a:lstStyle/>
                    <a:p>
                      <a:pPr algn="ctr">
                        <a:lnSpc>
                          <a:spcPts val="1800"/>
                        </a:lnSpc>
                        <a:spcAft>
                          <a:spcPts val="0"/>
                        </a:spcAft>
                      </a:pPr>
                      <a:r>
                        <a:rPr lang="zh-CN" sz="1800" kern="100">
                          <a:effectLst/>
                        </a:rPr>
                        <a:t>B5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490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15</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≥500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5.31</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1.33</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14.11</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a:effectLst/>
                        </a:rPr>
                        <a:t>叶绿素、漫衰减（</a:t>
                      </a:r>
                      <a:r>
                        <a:rPr lang="en-US" sz="1400" kern="100">
                          <a:effectLst/>
                        </a:rPr>
                        <a:t>kd490</a:t>
                      </a:r>
                      <a:r>
                        <a:rPr lang="zh-CN" sz="1400" kern="100">
                          <a:effectLst/>
                        </a:rPr>
                        <a:t>）、颗粒有机碳、</a:t>
                      </a:r>
                      <a:r>
                        <a:rPr lang="en-US" sz="1400" kern="100">
                          <a:effectLst/>
                        </a:rPr>
                        <a:t>CDOM</a:t>
                      </a:r>
                      <a:r>
                        <a:rPr lang="zh-CN" sz="1400" kern="100">
                          <a:effectLst/>
                        </a:rPr>
                        <a:t>、</a:t>
                      </a:r>
                      <a:r>
                        <a:rPr lang="en-US" sz="1400" kern="100">
                          <a:effectLst/>
                        </a:rPr>
                        <a:t>PAR</a:t>
                      </a:r>
                      <a:r>
                        <a:rPr lang="zh-CN" sz="1400" kern="100">
                          <a:effectLst/>
                        </a:rPr>
                        <a:t>、可溶有机物（碳）</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05"/>
                  </a:ext>
                </a:extLst>
              </a:tr>
              <a:tr h="242112">
                <a:tc>
                  <a:txBody>
                    <a:bodyPr/>
                    <a:lstStyle/>
                    <a:p>
                      <a:pPr algn="ctr">
                        <a:lnSpc>
                          <a:spcPts val="1800"/>
                        </a:lnSpc>
                        <a:spcAft>
                          <a:spcPts val="0"/>
                        </a:spcAft>
                      </a:pPr>
                      <a:r>
                        <a:rPr lang="zh-CN" sz="1800" kern="100">
                          <a:effectLst/>
                        </a:rPr>
                        <a:t>B6</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520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20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≥500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4.58</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1.15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12.09</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a:effectLst/>
                        </a:rPr>
                        <a:t>叶绿素、</a:t>
                      </a:r>
                      <a:r>
                        <a:rPr lang="en-US" sz="1400" kern="100">
                          <a:effectLst/>
                        </a:rPr>
                        <a:t>CDOM</a:t>
                      </a:r>
                      <a:r>
                        <a:rPr lang="zh-CN" sz="1400" kern="100">
                          <a:effectLst/>
                        </a:rPr>
                        <a:t>、可溶有机物（碳）</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06"/>
                  </a:ext>
                </a:extLst>
              </a:tr>
              <a:tr h="640079">
                <a:tc>
                  <a:txBody>
                    <a:bodyPr/>
                    <a:lstStyle/>
                    <a:p>
                      <a:pPr algn="ctr">
                        <a:lnSpc>
                          <a:spcPts val="1800"/>
                        </a:lnSpc>
                        <a:spcAft>
                          <a:spcPts val="0"/>
                        </a:spcAft>
                      </a:pPr>
                      <a:r>
                        <a:rPr lang="zh-CN" sz="1800" kern="100">
                          <a:effectLst/>
                        </a:rPr>
                        <a:t>B7</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565</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20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≥500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3.39</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0.85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10.01</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a:effectLst/>
                        </a:rPr>
                        <a:t>叶绿素、漫衰减（</a:t>
                      </a:r>
                      <a:r>
                        <a:rPr lang="en-US" sz="1400" kern="100">
                          <a:effectLst/>
                        </a:rPr>
                        <a:t>kd490</a:t>
                      </a:r>
                      <a:r>
                        <a:rPr lang="zh-CN" sz="1400" kern="100">
                          <a:effectLst/>
                        </a:rPr>
                        <a:t>）、颗粒无机碳、颗粒有机碳、</a:t>
                      </a:r>
                      <a:r>
                        <a:rPr lang="en-US" sz="1400" kern="100">
                          <a:effectLst/>
                        </a:rPr>
                        <a:t>CDOM</a:t>
                      </a:r>
                      <a:r>
                        <a:rPr lang="zh-CN" sz="1400" kern="100">
                          <a:effectLst/>
                        </a:rPr>
                        <a:t>、</a:t>
                      </a:r>
                      <a:r>
                        <a:rPr lang="en-US" sz="1400" kern="100">
                          <a:effectLst/>
                        </a:rPr>
                        <a:t>PAR</a:t>
                      </a:r>
                      <a:r>
                        <a:rPr lang="zh-CN" sz="1400" kern="100">
                          <a:effectLst/>
                        </a:rPr>
                        <a:t>、总悬浮物、可溶有机物（碳）</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07"/>
                  </a:ext>
                </a:extLst>
              </a:tr>
              <a:tr h="242112">
                <a:tc>
                  <a:txBody>
                    <a:bodyPr/>
                    <a:lstStyle/>
                    <a:p>
                      <a:pPr algn="ctr">
                        <a:lnSpc>
                          <a:spcPts val="1800"/>
                        </a:lnSpc>
                        <a:spcAft>
                          <a:spcPts val="0"/>
                        </a:spcAft>
                      </a:pPr>
                      <a:r>
                        <a:rPr lang="zh-CN" sz="1800" kern="100">
                          <a:effectLst/>
                        </a:rPr>
                        <a:t>B8</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617</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20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≥500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2.19</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0.55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9.55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a:effectLst/>
                        </a:rPr>
                        <a:t>总悬浮物、蓝藻</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08"/>
                  </a:ext>
                </a:extLst>
              </a:tr>
              <a:tr h="242112">
                <a:tc>
                  <a:txBody>
                    <a:bodyPr/>
                    <a:lstStyle/>
                    <a:p>
                      <a:pPr algn="ctr">
                        <a:lnSpc>
                          <a:spcPts val="1800"/>
                        </a:lnSpc>
                        <a:spcAft>
                          <a:spcPts val="0"/>
                        </a:spcAft>
                      </a:pPr>
                      <a:r>
                        <a:rPr lang="zh-CN" sz="1800" kern="100">
                          <a:effectLst/>
                        </a:rPr>
                        <a:t>B9</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640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20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≥500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1.90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0.48</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9.64</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a:effectLst/>
                        </a:rPr>
                        <a:t>高浓度泥沙</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09"/>
                  </a:ext>
                </a:extLst>
              </a:tr>
              <a:tr h="242112">
                <a:tc>
                  <a:txBody>
                    <a:bodyPr/>
                    <a:lstStyle/>
                    <a:p>
                      <a:pPr algn="ctr">
                        <a:lnSpc>
                          <a:spcPts val="1800"/>
                        </a:lnSpc>
                        <a:spcAft>
                          <a:spcPts val="0"/>
                        </a:spcAft>
                      </a:pPr>
                      <a:r>
                        <a:rPr lang="zh-CN" sz="1800" kern="100">
                          <a:effectLst/>
                        </a:rPr>
                        <a:t>B10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665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≥440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1.60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0.40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9.56</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a:effectLst/>
                        </a:rPr>
                        <a:t>荧光基线</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10"/>
                  </a:ext>
                </a:extLst>
              </a:tr>
              <a:tr h="242112">
                <a:tc>
                  <a:txBody>
                    <a:bodyPr/>
                    <a:lstStyle/>
                    <a:p>
                      <a:pPr algn="ctr">
                        <a:lnSpc>
                          <a:spcPts val="1800"/>
                        </a:lnSpc>
                        <a:spcAft>
                          <a:spcPts val="0"/>
                        </a:spcAft>
                      </a:pPr>
                      <a:r>
                        <a:rPr lang="zh-CN" sz="1800" kern="100">
                          <a:effectLst/>
                        </a:rPr>
                        <a:t>B11</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681</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≥340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1.45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0.36</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10.14</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a:effectLst/>
                        </a:rPr>
                        <a:t>叶绿素、荧光线高度</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11"/>
                  </a:ext>
                </a:extLst>
              </a:tr>
              <a:tr h="242112">
                <a:tc>
                  <a:txBody>
                    <a:bodyPr/>
                    <a:lstStyle/>
                    <a:p>
                      <a:pPr algn="ctr">
                        <a:lnSpc>
                          <a:spcPts val="1800"/>
                        </a:lnSpc>
                        <a:spcAft>
                          <a:spcPts val="0"/>
                        </a:spcAft>
                      </a:pPr>
                      <a:r>
                        <a:rPr lang="zh-CN" sz="1800" kern="100">
                          <a:effectLst/>
                        </a:rPr>
                        <a:t>B12</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710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≥360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1.19</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0.30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10.79</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a:effectLst/>
                        </a:rPr>
                        <a:t>高浓度叶绿素、荧光基线、悬浮泥沙</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12"/>
                  </a:ext>
                </a:extLst>
              </a:tr>
              <a:tr h="242112">
                <a:tc>
                  <a:txBody>
                    <a:bodyPr/>
                    <a:lstStyle/>
                    <a:p>
                      <a:pPr algn="ctr">
                        <a:lnSpc>
                          <a:spcPts val="1800"/>
                        </a:lnSpc>
                        <a:spcAft>
                          <a:spcPts val="0"/>
                        </a:spcAft>
                      </a:pPr>
                      <a:r>
                        <a:rPr lang="zh-CN" sz="1800" kern="100">
                          <a:effectLst/>
                        </a:rPr>
                        <a:t>B13</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en-US" altLang="zh-CN" sz="1800" kern="100" dirty="0">
                          <a:effectLst/>
                        </a:rPr>
                        <a:t>744</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20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≥320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0.93</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0.23</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9.77</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a:effectLst/>
                        </a:rPr>
                        <a:t>大气校正、高浓度叶绿素、荧光基线</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13"/>
                  </a:ext>
                </a:extLst>
              </a:tr>
              <a:tr h="242112">
                <a:tc>
                  <a:txBody>
                    <a:bodyPr/>
                    <a:lstStyle/>
                    <a:p>
                      <a:pPr algn="ctr">
                        <a:lnSpc>
                          <a:spcPts val="1800"/>
                        </a:lnSpc>
                        <a:spcAft>
                          <a:spcPts val="0"/>
                        </a:spcAft>
                      </a:pPr>
                      <a:r>
                        <a:rPr lang="zh-CN" sz="1800" kern="100">
                          <a:effectLst/>
                        </a:rPr>
                        <a:t>B14</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8</a:t>
                      </a:r>
                      <a:r>
                        <a:rPr lang="en-US" altLang="zh-CN" sz="1800" kern="100" dirty="0">
                          <a:effectLst/>
                        </a:rPr>
                        <a:t>1</a:t>
                      </a:r>
                      <a:r>
                        <a:rPr lang="zh-CN" sz="1800" kern="100" dirty="0">
                          <a:effectLst/>
                        </a:rPr>
                        <a:t>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≥200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0.59</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0.15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8.26</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a:effectLst/>
                        </a:rPr>
                        <a:t>水气吸收</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14"/>
                  </a:ext>
                </a:extLst>
              </a:tr>
              <a:tr h="242112">
                <a:tc>
                  <a:txBody>
                    <a:bodyPr/>
                    <a:lstStyle/>
                    <a:p>
                      <a:pPr algn="ctr">
                        <a:lnSpc>
                          <a:spcPts val="1800"/>
                        </a:lnSpc>
                        <a:spcAft>
                          <a:spcPts val="0"/>
                        </a:spcAft>
                      </a:pPr>
                      <a:r>
                        <a:rPr lang="zh-CN" sz="1800" kern="100">
                          <a:effectLst/>
                        </a:rPr>
                        <a:t>B15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865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40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≥230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0.45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0.11</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6.3</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a:effectLst/>
                        </a:rPr>
                        <a:t>大气校正、颗粒无机碳</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15"/>
                  </a:ext>
                </a:extLst>
              </a:tr>
              <a:tr h="242112">
                <a:tc>
                  <a:txBody>
                    <a:bodyPr/>
                    <a:lstStyle/>
                    <a:p>
                      <a:pPr algn="ctr">
                        <a:lnSpc>
                          <a:spcPts val="1800"/>
                        </a:lnSpc>
                        <a:spcAft>
                          <a:spcPts val="0"/>
                        </a:spcAft>
                      </a:pPr>
                      <a:r>
                        <a:rPr lang="zh-CN" sz="1800" kern="100" dirty="0">
                          <a:effectLst/>
                        </a:rPr>
                        <a:t>B16</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1020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40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≥400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0.2</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0.05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0.5</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a:effectLst/>
                        </a:rPr>
                        <a:t>大气校正、高浓度泥沙</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16"/>
                  </a:ext>
                </a:extLst>
              </a:tr>
              <a:tr h="242112">
                <a:tc>
                  <a:txBody>
                    <a:bodyPr/>
                    <a:lstStyle/>
                    <a:p>
                      <a:pPr algn="ctr">
                        <a:lnSpc>
                          <a:spcPts val="1800"/>
                        </a:lnSpc>
                        <a:spcAft>
                          <a:spcPts val="0"/>
                        </a:spcAft>
                      </a:pPr>
                      <a:r>
                        <a:rPr lang="zh-CN" sz="1800" kern="100" dirty="0">
                          <a:effectLst/>
                        </a:rPr>
                        <a:t>B17</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1245</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20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≥250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0.15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0.037</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0.375</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a:effectLst/>
                        </a:rPr>
                        <a:t>大气校正</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17"/>
                  </a:ext>
                </a:extLst>
              </a:tr>
              <a:tr h="242112">
                <a:tc>
                  <a:txBody>
                    <a:bodyPr/>
                    <a:lstStyle/>
                    <a:p>
                      <a:pPr algn="ctr">
                        <a:lnSpc>
                          <a:spcPts val="1800"/>
                        </a:lnSpc>
                        <a:spcAft>
                          <a:spcPts val="0"/>
                        </a:spcAft>
                      </a:pPr>
                      <a:r>
                        <a:rPr lang="zh-CN" sz="1800" kern="100">
                          <a:effectLst/>
                        </a:rPr>
                        <a:t>B18</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1640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40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≥180</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0.088</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0.02</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0.2</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dirty="0">
                          <a:effectLst/>
                        </a:rPr>
                        <a:t>大气校正</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18"/>
                  </a:ext>
                </a:extLst>
              </a:tr>
              <a:tr h="242112">
                <a:tc>
                  <a:txBody>
                    <a:bodyPr/>
                    <a:lstStyle/>
                    <a:p>
                      <a:pPr algn="ctr">
                        <a:lnSpc>
                          <a:spcPts val="1800"/>
                        </a:lnSpc>
                        <a:spcAft>
                          <a:spcPts val="0"/>
                        </a:spcAft>
                      </a:pPr>
                      <a:r>
                        <a:rPr lang="zh-CN" sz="1800" kern="100">
                          <a:effectLst/>
                        </a:rPr>
                        <a:t>B19</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2135</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50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≥100</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0.029</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a:effectLst/>
                        </a:rPr>
                        <a:t>0.007</a:t>
                      </a:r>
                      <a:endParaRPr lang="zh-CN" sz="1800" kern="10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ctr">
                        <a:lnSpc>
                          <a:spcPts val="1800"/>
                        </a:lnSpc>
                        <a:spcAft>
                          <a:spcPts val="0"/>
                        </a:spcAft>
                      </a:pPr>
                      <a:r>
                        <a:rPr lang="zh-CN" sz="1800" kern="100" dirty="0">
                          <a:effectLst/>
                        </a:rPr>
                        <a:t>0.07</a:t>
                      </a:r>
                      <a:endParaRPr lang="zh-CN" sz="1800" kern="100" dirty="0">
                        <a:effectLst/>
                        <a:latin typeface="宋体" panose="02010600030101010101" pitchFamily="2" charset="-122"/>
                        <a:ea typeface="宋体" panose="02010600030101010101" pitchFamily="2" charset="-122"/>
                        <a:cs typeface="Arial" panose="020B0604020202020204" pitchFamily="34" charset="0"/>
                      </a:endParaRPr>
                    </a:p>
                  </a:txBody>
                  <a:tcPr marL="65812" marR="65812" marT="0" marB="0" anchor="ctr"/>
                </a:tc>
                <a:tc>
                  <a:txBody>
                    <a:bodyPr/>
                    <a:lstStyle/>
                    <a:p>
                      <a:pPr algn="l">
                        <a:spcAft>
                          <a:spcPts val="0"/>
                        </a:spcAft>
                      </a:pPr>
                      <a:r>
                        <a:rPr lang="zh-CN" sz="1400" kern="100" dirty="0">
                          <a:effectLst/>
                        </a:rPr>
                        <a:t>大气校正</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5812" marR="65812" marT="0" marB="0" anchor="ctr"/>
                </a:tc>
                <a:extLst>
                  <a:ext uri="{0D108BD9-81ED-4DB2-BD59-A6C34878D82A}">
                    <a16:rowId xmlns:a16="http://schemas.microsoft.com/office/drawing/2014/main" val="10019"/>
                  </a:ext>
                </a:extLst>
              </a:tr>
            </a:tbl>
          </a:graphicData>
        </a:graphic>
      </p:graphicFrame>
      <p:sp>
        <p:nvSpPr>
          <p:cNvPr id="18" name="圆角矩形 3">
            <a:extLst>
              <a:ext uri="{FF2B5EF4-FFF2-40B4-BE49-F238E27FC236}">
                <a16:creationId xmlns:a16="http://schemas.microsoft.com/office/drawing/2014/main" id="{2B8BD200-9CF2-F3D8-B6B9-298088B06625}"/>
              </a:ext>
            </a:extLst>
          </p:cNvPr>
          <p:cNvSpPr/>
          <p:nvPr/>
        </p:nvSpPr>
        <p:spPr>
          <a:xfrm>
            <a:off x="923925" y="5607050"/>
            <a:ext cx="10658475" cy="10795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标题 4">
            <a:extLst>
              <a:ext uri="{FF2B5EF4-FFF2-40B4-BE49-F238E27FC236}">
                <a16:creationId xmlns:a16="http://schemas.microsoft.com/office/drawing/2014/main" id="{D8EEE1F5-2487-ACDD-3A0A-847E3E6C5733}"/>
              </a:ext>
            </a:extLst>
          </p:cNvPr>
          <p:cNvSpPr txBox="1">
            <a:spLocks/>
          </p:cNvSpPr>
          <p:nvPr/>
        </p:nvSpPr>
        <p:spPr>
          <a:xfrm>
            <a:off x="995363" y="107950"/>
            <a:ext cx="8728075" cy="573088"/>
          </a:xfrm>
          <a:prstGeom prst="rect">
            <a:avLst/>
          </a:prstGeom>
        </p:spPr>
        <p:txBody>
          <a:bodyPr>
            <a:normAutofit fontScale="90000" lnSpcReduction="20000"/>
          </a:bodyPr>
          <a:lstStyle>
            <a:lvl1pPr algn="ctr" rtl="0" eaLnBrk="0" fontAlgn="base" hangingPunct="0">
              <a:spcBef>
                <a:spcPct val="0"/>
              </a:spcBef>
              <a:spcAft>
                <a:spcPct val="0"/>
              </a:spcAft>
              <a:defRPr sz="4000">
                <a:solidFill>
                  <a:schemeClr val="tx2"/>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zh-CN" sz="3200" kern="0">
                <a:solidFill>
                  <a:srgbClr val="002060"/>
                </a:solidFill>
              </a:rPr>
              <a:t>HY-3A/PMRIS </a:t>
            </a:r>
            <a:r>
              <a:rPr lang="en-US" altLang="zh-CN" kern="0"/>
              <a:t>Specification</a:t>
            </a:r>
            <a:endParaRPr lang="zh-CN" altLang="en-US" kern="0" dirty="0"/>
          </a:p>
        </p:txBody>
      </p:sp>
    </p:spTree>
  </p:cSld>
  <p:clrMapOvr>
    <a:masterClrMapping/>
  </p:clrMapOvr>
  <mc:AlternateContent xmlns:mc="http://schemas.openxmlformats.org/markup-compatibility/2006" xmlns:p14="http://schemas.microsoft.com/office/powerpoint/2010/main">
    <mc:Choice Requires="p14">
      <p:transition spd="slow" p14:dur="2000" advTm="13232"/>
    </mc:Choice>
    <mc:Fallback xmlns="">
      <p:transition spd="slow" advTm="1323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913" y="132628"/>
            <a:ext cx="9378287" cy="667472"/>
          </a:xfrm>
        </p:spPr>
        <p:txBody>
          <a:bodyPr/>
          <a:lstStyle/>
          <a:p>
            <a:r>
              <a:rPr lang="en-GB" altLang="zh-CN" dirty="0"/>
              <a:t>Summary of </a:t>
            </a:r>
            <a:r>
              <a:rPr lang="en-US" altLang="zh-CN" dirty="0"/>
              <a:t>SITP</a:t>
            </a:r>
            <a:r>
              <a:rPr lang="en-GB" altLang="zh-CN" dirty="0"/>
              <a:t>’s GSICS Activities</a:t>
            </a:r>
            <a:endParaRPr lang="en-US" dirty="0"/>
          </a:p>
        </p:txBody>
      </p:sp>
      <p:sp>
        <p:nvSpPr>
          <p:cNvPr id="3" name="Content Placeholder 2"/>
          <p:cNvSpPr>
            <a:spLocks noGrp="1"/>
          </p:cNvSpPr>
          <p:nvPr>
            <p:ph idx="1"/>
          </p:nvPr>
        </p:nvSpPr>
        <p:spPr>
          <a:xfrm>
            <a:off x="609600" y="907257"/>
            <a:ext cx="10972800" cy="5493543"/>
          </a:xfrm>
        </p:spPr>
        <p:txBody>
          <a:bodyPr>
            <a:normAutofit lnSpcReduction="10000"/>
          </a:bodyPr>
          <a:lstStyle/>
          <a:p>
            <a:r>
              <a:rPr lang="en-US" altLang="zh-CN" sz="1600" dirty="0"/>
              <a:t>Preflight calibration</a:t>
            </a:r>
          </a:p>
          <a:p>
            <a:pPr lvl="1"/>
            <a:r>
              <a:rPr lang="en-US" altLang="zh-CN" sz="1400" b="1" dirty="0">
                <a:solidFill>
                  <a:srgbClr val="0000CC"/>
                </a:solidFill>
              </a:rPr>
              <a:t>MERSI-RM, HAOC</a:t>
            </a:r>
            <a:r>
              <a:rPr lang="en-US" altLang="zh-CN" sz="1400" dirty="0">
                <a:solidFill>
                  <a:srgbClr val="003366"/>
                </a:solidFill>
              </a:rPr>
              <a:t>(High Accuracy On-board Calibrator), </a:t>
            </a:r>
            <a:r>
              <a:rPr lang="en-US" altLang="zh-CN" sz="1400" b="1" dirty="0">
                <a:solidFill>
                  <a:srgbClr val="0000CC"/>
                </a:solidFill>
              </a:rPr>
              <a:t>PMAI</a:t>
            </a:r>
            <a:r>
              <a:rPr lang="en-US" altLang="zh-CN" sz="1400" dirty="0"/>
              <a:t>() onboard FY-3G(Rainfall) mission;</a:t>
            </a:r>
          </a:p>
          <a:p>
            <a:pPr lvl="1"/>
            <a:r>
              <a:rPr lang="en-US" altLang="zh-CN" sz="1400" b="1" dirty="0">
                <a:solidFill>
                  <a:srgbClr val="0000CC"/>
                </a:solidFill>
              </a:rPr>
              <a:t>MERSI-III</a:t>
            </a:r>
            <a:r>
              <a:rPr lang="en-US" altLang="zh-CN" sz="1400" dirty="0"/>
              <a:t>, </a:t>
            </a:r>
            <a:r>
              <a:rPr lang="en-US" altLang="zh-CN" sz="1400" b="1" dirty="0">
                <a:solidFill>
                  <a:srgbClr val="0000CC"/>
                </a:solidFill>
              </a:rPr>
              <a:t>HIRAS-II, ERM</a:t>
            </a:r>
            <a:r>
              <a:rPr lang="en-US" altLang="zh-CN" sz="1400" dirty="0"/>
              <a:t> onboard FY-3F(AM);</a:t>
            </a:r>
          </a:p>
          <a:p>
            <a:pPr lvl="1"/>
            <a:r>
              <a:rPr lang="en-US" altLang="zh-CN" sz="1400" b="1" dirty="0">
                <a:solidFill>
                  <a:srgbClr val="0000CC"/>
                </a:solidFill>
              </a:rPr>
              <a:t>PMRIS(Programmable Medium Resolution  Imaging Spectrometer) </a:t>
            </a:r>
            <a:r>
              <a:rPr lang="en-US" altLang="zh-CN" sz="1400" dirty="0"/>
              <a:t>onboard HY-3A(</a:t>
            </a:r>
            <a:r>
              <a:rPr lang="en-US" altLang="zh-CN" sz="1400" dirty="0" err="1"/>
              <a:t>HaiYang</a:t>
            </a:r>
            <a:r>
              <a:rPr lang="en-US" altLang="zh-CN" sz="1400" dirty="0"/>
              <a:t> 3A) mission;</a:t>
            </a:r>
          </a:p>
          <a:p>
            <a:pPr lvl="1"/>
            <a:endParaRPr lang="en-US" altLang="zh-CN" sz="1400" dirty="0"/>
          </a:p>
          <a:p>
            <a:r>
              <a:rPr lang="en-GB" altLang="zh-CN" sz="1600" dirty="0"/>
              <a:t>Payloads launched</a:t>
            </a:r>
          </a:p>
          <a:p>
            <a:pPr lvl="1"/>
            <a:r>
              <a:rPr lang="en-US" altLang="zh-CN" sz="1400" b="1" dirty="0">
                <a:solidFill>
                  <a:srgbClr val="0000CC"/>
                </a:solidFill>
              </a:rPr>
              <a:t>MERSI-RM, HAOC</a:t>
            </a:r>
            <a:r>
              <a:rPr lang="en-US" altLang="zh-CN" sz="1400" b="1" dirty="0">
                <a:solidFill>
                  <a:srgbClr val="003366"/>
                </a:solidFill>
              </a:rPr>
              <a:t>, </a:t>
            </a:r>
            <a:r>
              <a:rPr lang="en-US" altLang="zh-CN" sz="1400" b="1" dirty="0">
                <a:solidFill>
                  <a:srgbClr val="0000CC"/>
                </a:solidFill>
              </a:rPr>
              <a:t>PMAI </a:t>
            </a:r>
            <a:r>
              <a:rPr lang="en-US" altLang="zh-CN" sz="1400" dirty="0"/>
              <a:t>onboard FY-3G(Rainfall) mission, launched in April 2023, inter-calibration;</a:t>
            </a:r>
          </a:p>
          <a:p>
            <a:pPr lvl="1"/>
            <a:r>
              <a:rPr lang="en-US" altLang="zh-CN" sz="1400" b="1" dirty="0">
                <a:solidFill>
                  <a:srgbClr val="0000CC"/>
                </a:solidFill>
              </a:rPr>
              <a:t>MERSI-III</a:t>
            </a:r>
            <a:r>
              <a:rPr lang="en-US" altLang="zh-CN" sz="1400" dirty="0"/>
              <a:t>, </a:t>
            </a:r>
            <a:r>
              <a:rPr lang="en-US" altLang="zh-CN" sz="1400" b="1" dirty="0">
                <a:solidFill>
                  <a:srgbClr val="0000CC"/>
                </a:solidFill>
              </a:rPr>
              <a:t>HIRAS-II, ERM</a:t>
            </a:r>
            <a:r>
              <a:rPr lang="en-US" altLang="zh-CN" sz="1400" dirty="0"/>
              <a:t> onboard FY-3F(AM), launched in July 2023, under testing;</a:t>
            </a:r>
          </a:p>
          <a:p>
            <a:pPr lvl="1"/>
            <a:r>
              <a:rPr lang="en-US" altLang="zh-CN" sz="1400" b="1" dirty="0">
                <a:solidFill>
                  <a:srgbClr val="0000CC"/>
                </a:solidFill>
              </a:rPr>
              <a:t>PMRIS </a:t>
            </a:r>
            <a:r>
              <a:rPr lang="en-US" altLang="zh-CN" sz="1400" dirty="0"/>
              <a:t>onboard HY-3A(</a:t>
            </a:r>
            <a:r>
              <a:rPr lang="en-US" altLang="zh-CN" sz="1400" dirty="0" err="1"/>
              <a:t>HaiYang</a:t>
            </a:r>
            <a:r>
              <a:rPr lang="en-US" altLang="zh-CN" sz="1400" dirty="0"/>
              <a:t> 3A) mission, launched in </a:t>
            </a:r>
            <a:r>
              <a:rPr lang="en-US" altLang="zh-CN" sz="1400" dirty="0" err="1"/>
              <a:t>Noverber</a:t>
            </a:r>
            <a:r>
              <a:rPr lang="en-US" altLang="zh-CN" sz="1400" dirty="0"/>
              <a:t> 2023, under testing;</a:t>
            </a:r>
          </a:p>
          <a:p>
            <a:endParaRPr lang="en-GB" altLang="zh-CN" sz="1600" dirty="0"/>
          </a:p>
          <a:p>
            <a:r>
              <a:rPr lang="en-GB" altLang="zh-CN" sz="1600" dirty="0"/>
              <a:t>Payloads under </a:t>
            </a:r>
            <a:r>
              <a:rPr lang="en-GB" altLang="zh-CN" sz="1600" dirty="0" err="1"/>
              <a:t>constauction</a:t>
            </a:r>
            <a:endParaRPr lang="en-GB" altLang="zh-CN" sz="1600" dirty="0"/>
          </a:p>
          <a:p>
            <a:pPr lvl="1"/>
            <a:r>
              <a:rPr lang="en-US" altLang="zh-CN" sz="1400" b="1" dirty="0">
                <a:sym typeface="+mn-ea"/>
              </a:rPr>
              <a:t>Enhanced </a:t>
            </a:r>
            <a:r>
              <a:rPr lang="en-US" altLang="zh-CN" sz="1400" b="1" dirty="0">
                <a:solidFill>
                  <a:srgbClr val="0000CC"/>
                </a:solidFill>
                <a:sym typeface="+mn-ea"/>
              </a:rPr>
              <a:t>AGRI, GIIRS </a:t>
            </a:r>
            <a:r>
              <a:rPr lang="en-US" altLang="zh-CN" sz="1400" dirty="0">
                <a:sym typeface="+mn-ea"/>
              </a:rPr>
              <a:t>onboard FY-4C, planned to be launched in 2025.</a:t>
            </a:r>
            <a:endParaRPr lang="en-GB" altLang="zh-CN" sz="1400" dirty="0">
              <a:solidFill>
                <a:schemeClr val="bg1">
                  <a:lumMod val="75000"/>
                </a:schemeClr>
              </a:solidFill>
            </a:endParaRPr>
          </a:p>
          <a:p>
            <a:pPr lvl="1"/>
            <a:r>
              <a:rPr lang="en-US" altLang="zh-CN" sz="1400" b="1" dirty="0">
                <a:solidFill>
                  <a:srgbClr val="0000CC"/>
                </a:solidFill>
              </a:rPr>
              <a:t>MERSI-III</a:t>
            </a:r>
            <a:r>
              <a:rPr lang="en-US" altLang="zh-CN" sz="1400" dirty="0"/>
              <a:t>, </a:t>
            </a:r>
            <a:r>
              <a:rPr lang="en-US" altLang="zh-CN" sz="1400" b="1" dirty="0">
                <a:solidFill>
                  <a:srgbClr val="0000CC"/>
                </a:solidFill>
              </a:rPr>
              <a:t>HIRAS-II, </a:t>
            </a:r>
            <a:r>
              <a:rPr lang="en-GB" altLang="zh-CN" sz="1400" b="1" dirty="0">
                <a:solidFill>
                  <a:srgbClr val="0000CC"/>
                </a:solidFill>
              </a:rPr>
              <a:t>GAS</a:t>
            </a:r>
            <a:r>
              <a:rPr lang="en-US" altLang="zh-CN" sz="1400" b="1" dirty="0">
                <a:solidFill>
                  <a:srgbClr val="0000CC"/>
                </a:solidFill>
              </a:rPr>
              <a:t>-2</a:t>
            </a:r>
            <a:r>
              <a:rPr lang="en-GB" altLang="zh-CN" sz="1400" dirty="0"/>
              <a:t>(Green</a:t>
            </a:r>
            <a:r>
              <a:rPr lang="en-US" altLang="zh-CN" sz="1400" dirty="0"/>
              <a:t>house</a:t>
            </a:r>
            <a:r>
              <a:rPr lang="en-GB" altLang="zh-CN" sz="1400" dirty="0"/>
              <a:t>-Gas </a:t>
            </a:r>
            <a:r>
              <a:rPr lang="en-US" altLang="zh-CN" sz="1400" dirty="0"/>
              <a:t>Absorption </a:t>
            </a:r>
            <a:r>
              <a:rPr lang="en-GB" altLang="zh-CN" sz="1400" dirty="0"/>
              <a:t>Spectrometer) onboard FY-3H</a:t>
            </a:r>
            <a:r>
              <a:rPr lang="en-US" altLang="zh-CN" sz="1400" dirty="0">
                <a:sym typeface="+mn-ea"/>
              </a:rPr>
              <a:t> , planned to be launched in 2025</a:t>
            </a:r>
            <a:endParaRPr lang="en-GB" altLang="zh-CN" sz="1400" dirty="0"/>
          </a:p>
          <a:p>
            <a:endParaRPr lang="en-GB" altLang="zh-CN" sz="1600" dirty="0"/>
          </a:p>
          <a:p>
            <a:r>
              <a:rPr lang="en-GB" altLang="zh-CN" sz="1600" dirty="0"/>
              <a:t>Operational </a:t>
            </a:r>
            <a:r>
              <a:rPr lang="en-US" altLang="zh-CN" sz="1600" dirty="0"/>
              <a:t>service</a:t>
            </a:r>
            <a:endParaRPr lang="en-GB" altLang="zh-CN" sz="1600" dirty="0"/>
          </a:p>
          <a:p>
            <a:pPr lvl="1"/>
            <a:r>
              <a:rPr lang="en-US" altLang="zh-CN" sz="1400" b="1" dirty="0">
                <a:solidFill>
                  <a:srgbClr val="0000CC"/>
                </a:solidFill>
              </a:rPr>
              <a:t>AGRI, GIIRS</a:t>
            </a:r>
            <a:r>
              <a:rPr lang="en-US" altLang="zh-CN" sz="1400" dirty="0"/>
              <a:t>,</a:t>
            </a:r>
            <a:r>
              <a:rPr lang="en-US" altLang="zh-CN" sz="1400" b="1" dirty="0">
                <a:solidFill>
                  <a:srgbClr val="0000CC"/>
                </a:solidFill>
              </a:rPr>
              <a:t>GHI</a:t>
            </a:r>
            <a:r>
              <a:rPr lang="en-US" altLang="zh-CN" sz="1400" dirty="0"/>
              <a:t> onboard </a:t>
            </a:r>
            <a:r>
              <a:rPr lang="en-US" altLang="zh-CN" sz="1400" dirty="0" err="1"/>
              <a:t>FengYun</a:t>
            </a:r>
            <a:r>
              <a:rPr lang="en-US" altLang="zh-CN" sz="1400" dirty="0"/>
              <a:t> 4B, launched in June 2021.</a:t>
            </a:r>
          </a:p>
          <a:p>
            <a:pPr lvl="1"/>
            <a:r>
              <a:rPr lang="en-US" altLang="zh-CN" sz="1400" b="1" dirty="0">
                <a:solidFill>
                  <a:srgbClr val="0000CC"/>
                </a:solidFill>
              </a:rPr>
              <a:t>MERSI-LL, HIRAS-II </a:t>
            </a:r>
            <a:r>
              <a:rPr lang="en-US" altLang="zh-CN" sz="1400" dirty="0"/>
              <a:t>onboard </a:t>
            </a:r>
            <a:r>
              <a:rPr lang="en-US" altLang="zh-CN" sz="1400" dirty="0" err="1"/>
              <a:t>FengYun</a:t>
            </a:r>
            <a:r>
              <a:rPr lang="en-US" altLang="zh-CN" sz="1400" dirty="0"/>
              <a:t> 3E, launched in July 2021.</a:t>
            </a:r>
          </a:p>
          <a:p>
            <a:pPr lvl="1"/>
            <a:r>
              <a:rPr lang="en-US" altLang="zh-CN" sz="1400" b="1" dirty="0">
                <a:solidFill>
                  <a:srgbClr val="0000CC"/>
                </a:solidFill>
              </a:rPr>
              <a:t>AHSI</a:t>
            </a:r>
            <a:r>
              <a:rPr lang="en-US" altLang="zh-CN" sz="1400" dirty="0"/>
              <a:t> (Advanced Hyperspectral Imager) onboard </a:t>
            </a:r>
            <a:r>
              <a:rPr lang="en-US" altLang="zh-CN" sz="1400" dirty="0" err="1"/>
              <a:t>GaoFen</a:t>
            </a:r>
            <a:r>
              <a:rPr lang="en-US" altLang="zh-CN" sz="1400" dirty="0"/>
              <a:t> 5-02, launched in Sept. 2021.</a:t>
            </a:r>
          </a:p>
          <a:p>
            <a:pPr lvl="1"/>
            <a:r>
              <a:rPr lang="en-US" altLang="zh-CN" sz="1400" b="1" dirty="0">
                <a:solidFill>
                  <a:srgbClr val="0000CC"/>
                </a:solidFill>
              </a:rPr>
              <a:t>Thermal Infrared sensor </a:t>
            </a:r>
            <a:r>
              <a:rPr lang="en-US" altLang="zh-CN" sz="1400" dirty="0"/>
              <a:t>onboard SDGSAT-1(</a:t>
            </a:r>
            <a:r>
              <a:rPr lang="en-US" altLang="zh-CN" sz="1400" dirty="0" err="1"/>
              <a:t>CASEarth</a:t>
            </a:r>
            <a:r>
              <a:rPr lang="en-US" altLang="zh-CN" sz="1400" dirty="0"/>
              <a:t>), launched in Nov. 2021.</a:t>
            </a:r>
          </a:p>
          <a:p>
            <a:pPr lvl="1"/>
            <a:r>
              <a:rPr lang="en-US" altLang="zh-CN" sz="1400" b="1" dirty="0">
                <a:solidFill>
                  <a:srgbClr val="0000CC"/>
                </a:solidFill>
              </a:rPr>
              <a:t>AHSI</a:t>
            </a:r>
            <a:r>
              <a:rPr lang="en-US" altLang="zh-CN" sz="1400" dirty="0"/>
              <a:t> onboard ZY-1 02E (Ziyuan-1 02E) launched in Dec. 2021;</a:t>
            </a:r>
            <a:endParaRPr lang="en-GB" altLang="zh-CN" sz="1400" dirty="0">
              <a:solidFill>
                <a:schemeClr val="bg1">
                  <a:lumMod val="75000"/>
                </a:schemeClr>
              </a:solidFill>
            </a:endParaRPr>
          </a:p>
          <a:p>
            <a:pPr lvl="1"/>
            <a:r>
              <a:rPr lang="en-US" altLang="zh-CN" sz="1400" b="1" dirty="0">
                <a:solidFill>
                  <a:srgbClr val="0000CC"/>
                </a:solidFill>
              </a:rPr>
              <a:t>WSI</a:t>
            </a:r>
            <a:r>
              <a:rPr lang="en-US" altLang="zh-CN" sz="1400" dirty="0"/>
              <a:t>(Wide-field-of-view Spectral Imager) onboard DaQi-1 launched in April 2022;</a:t>
            </a:r>
          </a:p>
          <a:p>
            <a:pPr lvl="1"/>
            <a:r>
              <a:rPr lang="en-US" altLang="zh-CN" sz="1400" b="1" dirty="0">
                <a:solidFill>
                  <a:srgbClr val="0000CC"/>
                </a:solidFill>
                <a:sym typeface="+mn-ea"/>
              </a:rPr>
              <a:t>AHSI</a:t>
            </a:r>
            <a:r>
              <a:rPr lang="en-US" altLang="zh-CN" sz="1400" dirty="0">
                <a:sym typeface="+mn-ea"/>
              </a:rPr>
              <a:t> </a:t>
            </a:r>
            <a:r>
              <a:rPr lang="en-US" altLang="zh-CN" sz="1400" dirty="0"/>
              <a:t>(Advanced Hyperspectral Imager) </a:t>
            </a:r>
            <a:r>
              <a:rPr lang="en-US" altLang="zh-CN" sz="1400" dirty="0">
                <a:sym typeface="+mn-ea"/>
              </a:rPr>
              <a:t>onboard GF-5 01A mission, launched in Dec. 2022; </a:t>
            </a:r>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2</a:t>
            </a:fld>
            <a:endParaRPr lang="en-US"/>
          </a:p>
        </p:txBody>
      </p:sp>
    </p:spTree>
    <p:extLst>
      <p:ext uri="{BB962C8B-B14F-4D97-AF65-F5344CB8AC3E}">
        <p14:creationId xmlns:p14="http://schemas.microsoft.com/office/powerpoint/2010/main" val="2911196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14">
            <a:extLst>
              <a:ext uri="{FF2B5EF4-FFF2-40B4-BE49-F238E27FC236}">
                <a16:creationId xmlns:a16="http://schemas.microsoft.com/office/drawing/2014/main" id="{EAF0FDD0-868F-7E57-38D8-5AE6C0ECD191}"/>
              </a:ext>
            </a:extLst>
          </p:cNvPr>
          <p:cNvSpPr>
            <a:spLocks noGrp="1"/>
          </p:cNvSpPr>
          <p:nvPr>
            <p:ph idx="1"/>
          </p:nvPr>
        </p:nvSpPr>
        <p:spPr/>
        <p:txBody>
          <a:bodyPr/>
          <a:lstStyle/>
          <a:p>
            <a:endParaRPr lang="zh-CN" altLang="en-US"/>
          </a:p>
        </p:txBody>
      </p:sp>
      <p:graphicFrame>
        <p:nvGraphicFramePr>
          <p:cNvPr id="2" name="图表 1">
            <a:extLst>
              <a:ext uri="{FF2B5EF4-FFF2-40B4-BE49-F238E27FC236}">
                <a16:creationId xmlns:a16="http://schemas.microsoft.com/office/drawing/2014/main" id="{6CD0A877-3E17-A9B4-6504-2A373AD005FF}"/>
              </a:ext>
            </a:extLst>
          </p:cNvPr>
          <p:cNvGraphicFramePr>
            <a:graphicFrameLocks/>
          </p:cNvGraphicFramePr>
          <p:nvPr>
            <p:extLst>
              <p:ext uri="{D42A27DB-BD31-4B8C-83A1-F6EECF244321}">
                <p14:modId xmlns:p14="http://schemas.microsoft.com/office/powerpoint/2010/main" val="3981123486"/>
              </p:ext>
            </p:extLst>
          </p:nvPr>
        </p:nvGraphicFramePr>
        <p:xfrm>
          <a:off x="6534307" y="851561"/>
          <a:ext cx="4674870" cy="43548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图表 2">
            <a:extLst>
              <a:ext uri="{FF2B5EF4-FFF2-40B4-BE49-F238E27FC236}">
                <a16:creationId xmlns:a16="http://schemas.microsoft.com/office/drawing/2014/main" id="{63FDC3B0-E4DD-BBA0-2F75-84DF64746F3A}"/>
              </a:ext>
            </a:extLst>
          </p:cNvPr>
          <p:cNvGraphicFramePr>
            <a:graphicFrameLocks/>
          </p:cNvGraphicFramePr>
          <p:nvPr>
            <p:extLst>
              <p:ext uri="{D42A27DB-BD31-4B8C-83A1-F6EECF244321}">
                <p14:modId xmlns:p14="http://schemas.microsoft.com/office/powerpoint/2010/main" val="1820644751"/>
              </p:ext>
            </p:extLst>
          </p:nvPr>
        </p:nvGraphicFramePr>
        <p:xfrm>
          <a:off x="401121" y="906100"/>
          <a:ext cx="4571174" cy="38032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表格 3">
            <a:extLst>
              <a:ext uri="{FF2B5EF4-FFF2-40B4-BE49-F238E27FC236}">
                <a16:creationId xmlns:a16="http://schemas.microsoft.com/office/drawing/2014/main" id="{476CF528-0ED3-B17D-0424-361439007162}"/>
              </a:ext>
            </a:extLst>
          </p:cNvPr>
          <p:cNvGraphicFramePr>
            <a:graphicFrameLocks noGrp="1"/>
          </p:cNvGraphicFramePr>
          <p:nvPr>
            <p:extLst>
              <p:ext uri="{D42A27DB-BD31-4B8C-83A1-F6EECF244321}">
                <p14:modId xmlns:p14="http://schemas.microsoft.com/office/powerpoint/2010/main" val="3486767068"/>
              </p:ext>
            </p:extLst>
          </p:nvPr>
        </p:nvGraphicFramePr>
        <p:xfrm>
          <a:off x="279402" y="4709355"/>
          <a:ext cx="4403725" cy="1543050"/>
        </p:xfrm>
        <a:graphic>
          <a:graphicData uri="http://schemas.openxmlformats.org/drawingml/2006/table">
            <a:tbl>
              <a:tblPr>
                <a:tableStyleId>{5C22544A-7EE6-4342-B048-85BDC9FD1C3A}</a:tableStyleId>
              </a:tblPr>
              <a:tblGrid>
                <a:gridCol w="696675">
                  <a:extLst>
                    <a:ext uri="{9D8B030D-6E8A-4147-A177-3AD203B41FA5}">
                      <a16:colId xmlns:a16="http://schemas.microsoft.com/office/drawing/2014/main" val="20000"/>
                    </a:ext>
                  </a:extLst>
                </a:gridCol>
                <a:gridCol w="1973473">
                  <a:extLst>
                    <a:ext uri="{9D8B030D-6E8A-4147-A177-3AD203B41FA5}">
                      <a16:colId xmlns:a16="http://schemas.microsoft.com/office/drawing/2014/main" val="20001"/>
                    </a:ext>
                  </a:extLst>
                </a:gridCol>
                <a:gridCol w="1733577">
                  <a:extLst>
                    <a:ext uri="{9D8B030D-6E8A-4147-A177-3AD203B41FA5}">
                      <a16:colId xmlns:a16="http://schemas.microsoft.com/office/drawing/2014/main" val="20002"/>
                    </a:ext>
                  </a:extLst>
                </a:gridCol>
              </a:tblGrid>
              <a:tr h="507382">
                <a:tc>
                  <a:txBody>
                    <a:bodyPr/>
                    <a:lstStyle/>
                    <a:p>
                      <a:pPr algn="ctr" rtl="0" fontAlgn="ctr"/>
                      <a:r>
                        <a:rPr lang="zh-CN" altLang="en-US"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档位</a:t>
                      </a:r>
                      <a:endParaRPr lang="zh-CN" altLang="en-US"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3810" marR="3810" marT="3808" marB="0" anchor="ctr"/>
                </a:tc>
                <a:tc>
                  <a:txBody>
                    <a:bodyPr/>
                    <a:lstStyle/>
                    <a:p>
                      <a:pPr algn="ctr" rtl="0" fontAlgn="ctr"/>
                      <a:r>
                        <a:rPr lang="zh-CN" altLang="en-US"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动态范围</a:t>
                      </a:r>
                      <a:endParaRPr lang="zh-CN" altLang="en-US"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rtl="0" fontAlgn="ctr"/>
                      <a:r>
                        <a:rPr lang="en-US"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a:t>
                      </a:r>
                      <a:r>
                        <a:rPr lang="en-US" sz="1600" u="none" strike="noStrike" dirty="0" err="1">
                          <a:effectLst/>
                          <a:latin typeface="Times New Roman" panose="02020603050405020304" pitchFamily="18" charset="0"/>
                          <a:ea typeface="黑体" panose="02010609060101010101" pitchFamily="49" charset="-122"/>
                          <a:cs typeface="Times New Roman" panose="02020603050405020304" pitchFamily="18" charset="0"/>
                        </a:rPr>
                        <a:t>mW</a:t>
                      </a:r>
                      <a:r>
                        <a:rPr lang="en-US"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/cm</a:t>
                      </a:r>
                      <a:r>
                        <a:rPr lang="en-US" sz="1600" u="none" strike="noStrike" baseline="30000" dirty="0">
                          <a:effectLst/>
                          <a:latin typeface="Times New Roman" panose="02020603050405020304" pitchFamily="18" charset="0"/>
                          <a:ea typeface="黑体" panose="02010609060101010101" pitchFamily="49" charset="-122"/>
                          <a:cs typeface="Times New Roman" panose="02020603050405020304" pitchFamily="18" charset="0"/>
                        </a:rPr>
                        <a:t>2</a:t>
                      </a:r>
                      <a:r>
                        <a:rPr lang="en-US"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/um/</a:t>
                      </a:r>
                      <a:r>
                        <a:rPr lang="en-US" sz="1600" u="none" strike="noStrike" dirty="0" err="1">
                          <a:effectLst/>
                          <a:latin typeface="Times New Roman" panose="02020603050405020304" pitchFamily="18" charset="0"/>
                          <a:ea typeface="黑体" panose="02010609060101010101" pitchFamily="49" charset="-122"/>
                          <a:cs typeface="Times New Roman" panose="02020603050405020304" pitchFamily="18" charset="0"/>
                        </a:rPr>
                        <a:t>sr</a:t>
                      </a:r>
                      <a:r>
                        <a:rPr lang="en-US"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a:t>
                      </a:r>
                      <a:endParaRPr lang="en-US"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3810" marR="3810" marT="3808" marB="0" anchor="ctr"/>
                </a:tc>
                <a:tc>
                  <a:txBody>
                    <a:bodyPr/>
                    <a:lstStyle/>
                    <a:p>
                      <a:pPr algn="ctr" fontAlgn="ctr"/>
                      <a:r>
                        <a:rPr lang="zh-CN" altLang="en-US"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信噪比</a:t>
                      </a:r>
                      <a:r>
                        <a:rPr lang="en-US" altLang="zh-CN"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1.4%@</a:t>
                      </a:r>
                      <a:r>
                        <a:rPr lang="en-US"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solar</a:t>
                      </a:r>
                      <a:endParaRPr lang="en-US"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3810" marR="3810" marT="3808" marB="0" anchor="ctr"/>
                </a:tc>
                <a:extLst>
                  <a:ext uri="{0D108BD9-81ED-4DB2-BD59-A6C34878D82A}">
                    <a16:rowId xmlns:a16="http://schemas.microsoft.com/office/drawing/2014/main" val="10000"/>
                  </a:ext>
                </a:extLst>
              </a:tr>
              <a:tr h="258917">
                <a:tc>
                  <a:txBody>
                    <a:bodyPr/>
                    <a:lstStyle/>
                    <a:p>
                      <a:pPr algn="ctr" rtl="0" fontAlgn="ctr"/>
                      <a:r>
                        <a:rPr lang="en-US" sz="1600" u="none" strike="noStrike">
                          <a:effectLst/>
                          <a:latin typeface="Times New Roman" panose="02020603050405020304" pitchFamily="18" charset="0"/>
                          <a:ea typeface="黑体" panose="02010609060101010101" pitchFamily="49" charset="-122"/>
                          <a:cs typeface="Times New Roman" panose="02020603050405020304" pitchFamily="18" charset="0"/>
                        </a:rPr>
                        <a:t>HG</a:t>
                      </a:r>
                      <a:endParaRPr lang="en-US" sz="1600" b="1" i="0" u="none" strike="noStrike">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3810" marR="3810" marT="3808" marB="0" anchor="ctr"/>
                </a:tc>
                <a:tc>
                  <a:txBody>
                    <a:bodyPr/>
                    <a:lstStyle/>
                    <a:p>
                      <a:pPr algn="ctr" rtl="0" fontAlgn="ctr"/>
                      <a:r>
                        <a:rPr lang="en-US" altLang="zh-CN"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0.81</a:t>
                      </a:r>
                      <a:r>
                        <a:rPr lang="zh-CN" altLang="en-US"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1.4%@solar</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3810" marR="3810" marT="3808" marB="0" anchor="ctr"/>
                </a:tc>
                <a:tc>
                  <a:txBody>
                    <a:bodyPr/>
                    <a:lstStyle/>
                    <a:p>
                      <a:pPr algn="ctr" rtl="0" fontAlgn="ctr"/>
                      <a:r>
                        <a:rPr lang="en-US" altLang="zh-CN"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1307</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3810" marR="3810" marT="3808" marB="0" anchor="ctr"/>
                </a:tc>
                <a:extLst>
                  <a:ext uri="{0D108BD9-81ED-4DB2-BD59-A6C34878D82A}">
                    <a16:rowId xmlns:a16="http://schemas.microsoft.com/office/drawing/2014/main" val="10001"/>
                  </a:ext>
                </a:extLst>
              </a:tr>
              <a:tr h="258917">
                <a:tc>
                  <a:txBody>
                    <a:bodyPr/>
                    <a:lstStyle/>
                    <a:p>
                      <a:pPr algn="ctr" rtl="0" fontAlgn="ctr"/>
                      <a:r>
                        <a:rPr lang="en-US" sz="1600" u="none" strike="noStrike">
                          <a:effectLst/>
                          <a:latin typeface="Times New Roman" panose="02020603050405020304" pitchFamily="18" charset="0"/>
                          <a:ea typeface="黑体" panose="02010609060101010101" pitchFamily="49" charset="-122"/>
                          <a:cs typeface="Times New Roman" panose="02020603050405020304" pitchFamily="18" charset="0"/>
                        </a:rPr>
                        <a:t>MG</a:t>
                      </a:r>
                      <a:endParaRPr lang="en-US" sz="1600" b="1" i="0" u="none" strike="noStrike">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3810" marR="3810" marT="3808" marB="0" anchor="ctr"/>
                </a:tc>
                <a:tc>
                  <a:txBody>
                    <a:bodyPr/>
                    <a:lstStyle/>
                    <a:p>
                      <a:pPr algn="ctr" rtl="0" fontAlgn="ctr"/>
                      <a:r>
                        <a:rPr lang="en-US" altLang="zh-CN"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3.12</a:t>
                      </a:r>
                      <a:r>
                        <a:rPr lang="zh-CN" altLang="en-US"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5.4%@solar</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3810" marR="3810" marT="3808" marB="0" anchor="ctr"/>
                </a:tc>
                <a:tc>
                  <a:txBody>
                    <a:bodyPr/>
                    <a:lstStyle/>
                    <a:p>
                      <a:pPr algn="ctr" rtl="0" fontAlgn="ctr"/>
                      <a:r>
                        <a:rPr lang="en-US" altLang="zh-CN" sz="1600" u="none" strike="noStrike">
                          <a:effectLst/>
                          <a:latin typeface="Times New Roman" panose="02020603050405020304" pitchFamily="18" charset="0"/>
                          <a:ea typeface="黑体" panose="02010609060101010101" pitchFamily="49" charset="-122"/>
                          <a:cs typeface="Times New Roman" panose="02020603050405020304" pitchFamily="18" charset="0"/>
                        </a:rPr>
                        <a:t>595.7</a:t>
                      </a:r>
                      <a:endParaRPr lang="en-US" altLang="zh-CN" sz="1600" b="1" i="0" u="none" strike="noStrike">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3810" marR="3810" marT="3808" marB="0" anchor="ctr"/>
                </a:tc>
                <a:extLst>
                  <a:ext uri="{0D108BD9-81ED-4DB2-BD59-A6C34878D82A}">
                    <a16:rowId xmlns:a16="http://schemas.microsoft.com/office/drawing/2014/main" val="10002"/>
                  </a:ext>
                </a:extLst>
              </a:tr>
              <a:tr h="258917">
                <a:tc>
                  <a:txBody>
                    <a:bodyPr/>
                    <a:lstStyle/>
                    <a:p>
                      <a:pPr algn="ctr" rtl="0" fontAlgn="ctr"/>
                      <a:r>
                        <a:rPr lang="en-US" sz="1600" u="none" strike="noStrike">
                          <a:effectLst/>
                          <a:latin typeface="Times New Roman" panose="02020603050405020304" pitchFamily="18" charset="0"/>
                          <a:ea typeface="黑体" panose="02010609060101010101" pitchFamily="49" charset="-122"/>
                          <a:cs typeface="Times New Roman" panose="02020603050405020304" pitchFamily="18" charset="0"/>
                        </a:rPr>
                        <a:t>LG</a:t>
                      </a:r>
                      <a:endParaRPr lang="en-US" sz="1600" b="1" i="0" u="none" strike="noStrike">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3810" marR="3810" marT="3808" marB="0" anchor="ctr"/>
                </a:tc>
                <a:tc>
                  <a:txBody>
                    <a:bodyPr/>
                    <a:lstStyle/>
                    <a:p>
                      <a:pPr algn="ctr" rtl="0" fontAlgn="ctr"/>
                      <a:r>
                        <a:rPr lang="en-US" altLang="zh-CN"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15.44</a:t>
                      </a:r>
                      <a:r>
                        <a:rPr lang="zh-CN" altLang="en-US"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26.5%@solar</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3810" marR="3810" marT="3808" marB="0" anchor="ctr"/>
                </a:tc>
                <a:tc>
                  <a:txBody>
                    <a:bodyPr/>
                    <a:lstStyle/>
                    <a:p>
                      <a:pPr algn="ctr" rtl="0" fontAlgn="ctr"/>
                      <a:r>
                        <a:rPr lang="en-US" altLang="zh-CN" sz="1600" u="none" strike="noStrike">
                          <a:effectLst/>
                          <a:latin typeface="Times New Roman" panose="02020603050405020304" pitchFamily="18" charset="0"/>
                          <a:ea typeface="黑体" panose="02010609060101010101" pitchFamily="49" charset="-122"/>
                          <a:cs typeface="Times New Roman" panose="02020603050405020304" pitchFamily="18" charset="0"/>
                        </a:rPr>
                        <a:t>402.9</a:t>
                      </a:r>
                      <a:endParaRPr lang="en-US" altLang="zh-CN" sz="1600" b="1" i="0" u="none" strike="noStrike">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3810" marR="3810" marT="3808" marB="0" anchor="ctr"/>
                </a:tc>
                <a:extLst>
                  <a:ext uri="{0D108BD9-81ED-4DB2-BD59-A6C34878D82A}">
                    <a16:rowId xmlns:a16="http://schemas.microsoft.com/office/drawing/2014/main" val="10003"/>
                  </a:ext>
                </a:extLst>
              </a:tr>
              <a:tr h="258917">
                <a:tc>
                  <a:txBody>
                    <a:bodyPr/>
                    <a:lstStyle/>
                    <a:p>
                      <a:pPr algn="ctr" rtl="0" fontAlgn="ctr"/>
                      <a:r>
                        <a:rPr lang="en-US" sz="1600" u="none" strike="noStrike">
                          <a:effectLst/>
                          <a:latin typeface="Times New Roman" panose="02020603050405020304" pitchFamily="18" charset="0"/>
                          <a:ea typeface="黑体" panose="02010609060101010101" pitchFamily="49" charset="-122"/>
                          <a:cs typeface="Times New Roman" panose="02020603050405020304" pitchFamily="18" charset="0"/>
                        </a:rPr>
                        <a:t>ULG</a:t>
                      </a:r>
                      <a:endParaRPr lang="en-US" sz="1600" b="1" i="0" u="none" strike="noStrike">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3810" marR="3810" marT="3808" marB="0" anchor="ctr"/>
                </a:tc>
                <a:tc>
                  <a:txBody>
                    <a:bodyPr/>
                    <a:lstStyle/>
                    <a:p>
                      <a:pPr algn="ctr" rtl="0" fontAlgn="ctr"/>
                      <a:r>
                        <a:rPr lang="en-US" altLang="zh-CN"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59.28</a:t>
                      </a:r>
                      <a:r>
                        <a:rPr lang="zh-CN" altLang="en-US"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101.6%@solar</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3810" marR="3810" marT="3808" marB="0" anchor="ctr"/>
                </a:tc>
                <a:tc>
                  <a:txBody>
                    <a:bodyPr/>
                    <a:lstStyle/>
                    <a:p>
                      <a:pPr algn="ctr" rtl="0" fontAlgn="ctr"/>
                      <a:r>
                        <a:rPr lang="en-US" altLang="zh-CN" sz="1600" u="none" strike="noStrike" dirty="0">
                          <a:effectLst/>
                          <a:latin typeface="Times New Roman" panose="02020603050405020304" pitchFamily="18" charset="0"/>
                          <a:ea typeface="黑体" panose="02010609060101010101" pitchFamily="49" charset="-122"/>
                          <a:cs typeface="Times New Roman" panose="02020603050405020304" pitchFamily="18" charset="0"/>
                        </a:rPr>
                        <a:t>123</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3810" marR="3810" marT="3808" marB="0" anchor="ctr"/>
                </a:tc>
                <a:extLst>
                  <a:ext uri="{0D108BD9-81ED-4DB2-BD59-A6C34878D82A}">
                    <a16:rowId xmlns:a16="http://schemas.microsoft.com/office/drawing/2014/main" val="10004"/>
                  </a:ext>
                </a:extLst>
              </a:tr>
            </a:tbl>
          </a:graphicData>
        </a:graphic>
      </p:graphicFrame>
      <p:graphicFrame>
        <p:nvGraphicFramePr>
          <p:cNvPr id="5" name="表格 4">
            <a:extLst>
              <a:ext uri="{FF2B5EF4-FFF2-40B4-BE49-F238E27FC236}">
                <a16:creationId xmlns:a16="http://schemas.microsoft.com/office/drawing/2014/main" id="{4C266D63-D098-E1D2-1CD9-D128459606D3}"/>
              </a:ext>
            </a:extLst>
          </p:cNvPr>
          <p:cNvGraphicFramePr>
            <a:graphicFrameLocks noGrp="1"/>
          </p:cNvGraphicFramePr>
          <p:nvPr>
            <p:extLst>
              <p:ext uri="{D42A27DB-BD31-4B8C-83A1-F6EECF244321}">
                <p14:modId xmlns:p14="http://schemas.microsoft.com/office/powerpoint/2010/main" val="1014307454"/>
              </p:ext>
            </p:extLst>
          </p:nvPr>
        </p:nvGraphicFramePr>
        <p:xfrm>
          <a:off x="4779962" y="5083682"/>
          <a:ext cx="2632076" cy="990600"/>
        </p:xfrm>
        <a:graphic>
          <a:graphicData uri="http://schemas.openxmlformats.org/drawingml/2006/table">
            <a:tbl>
              <a:tblPr>
                <a:tableStyleId>{5C22544A-7EE6-4342-B048-85BDC9FD1C3A}</a:tableStyleId>
              </a:tblPr>
              <a:tblGrid>
                <a:gridCol w="1316038">
                  <a:extLst>
                    <a:ext uri="{9D8B030D-6E8A-4147-A177-3AD203B41FA5}">
                      <a16:colId xmlns:a16="http://schemas.microsoft.com/office/drawing/2014/main" val="20000"/>
                    </a:ext>
                  </a:extLst>
                </a:gridCol>
                <a:gridCol w="1316038">
                  <a:extLst>
                    <a:ext uri="{9D8B030D-6E8A-4147-A177-3AD203B41FA5}">
                      <a16:colId xmlns:a16="http://schemas.microsoft.com/office/drawing/2014/main" val="20001"/>
                    </a:ext>
                  </a:extLst>
                </a:gridCol>
              </a:tblGrid>
              <a:tr h="179070">
                <a:tc>
                  <a:txBody>
                    <a:bodyPr/>
                    <a:lstStyle/>
                    <a:p>
                      <a:pPr marL="0" algn="ctr" defTabSz="685800" rtl="0" eaLnBrk="1" fontAlgn="ctr" latinLnBrk="0" hangingPunct="1"/>
                      <a:r>
                        <a:rPr lang="zh-CN" altLang="en-US" sz="1600" u="none" strike="noStrike" kern="120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档位</a:t>
                      </a:r>
                    </a:p>
                  </a:txBody>
                  <a:tcPr marL="3809" marR="3809" marT="3810" marB="0" anchor="ctr"/>
                </a:tc>
                <a:tc>
                  <a:txBody>
                    <a:bodyPr/>
                    <a:lstStyle/>
                    <a:p>
                      <a:pPr marL="0" algn="ctr" defTabSz="685800" rtl="0" eaLnBrk="1" fontAlgn="ctr" latinLnBrk="0" hangingPunct="1"/>
                      <a:r>
                        <a:rPr lang="zh-CN" altLang="en-US" sz="1600" u="none" strike="noStrike" kern="120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档位转换系数</a:t>
                      </a:r>
                    </a:p>
                  </a:txBody>
                  <a:tcPr marL="3809" marR="3809" marT="3810" marB="0" anchor="ctr"/>
                </a:tc>
                <a:extLst>
                  <a:ext uri="{0D108BD9-81ED-4DB2-BD59-A6C34878D82A}">
                    <a16:rowId xmlns:a16="http://schemas.microsoft.com/office/drawing/2014/main" val="10000"/>
                  </a:ext>
                </a:extLst>
              </a:tr>
              <a:tr h="179070">
                <a:tc>
                  <a:txBody>
                    <a:bodyPr/>
                    <a:lstStyle/>
                    <a:p>
                      <a:pPr marL="0" algn="ctr" defTabSz="685800" rtl="0" eaLnBrk="1" fontAlgn="ctr" latinLnBrk="0" hangingPunct="1"/>
                      <a:r>
                        <a:rPr lang="en-US" sz="1600" u="none" strike="noStrike" kern="120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ULG→LG</a:t>
                      </a:r>
                    </a:p>
                  </a:txBody>
                  <a:tcPr marL="3809" marR="3809" marT="3810" marB="0" anchor="ctr"/>
                </a:tc>
                <a:tc>
                  <a:txBody>
                    <a:bodyPr/>
                    <a:lstStyle/>
                    <a:p>
                      <a:pPr marL="0" algn="ctr" defTabSz="685800" rtl="0" eaLnBrk="1" fontAlgn="ctr" latinLnBrk="0" hangingPunct="1"/>
                      <a:r>
                        <a:rPr lang="en-US" altLang="zh-CN" sz="1600" u="none" strike="noStrike" kern="120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3.48 </a:t>
                      </a:r>
                    </a:p>
                  </a:txBody>
                  <a:tcPr marL="3809" marR="3809" marT="3810" marB="0" anchor="ctr"/>
                </a:tc>
                <a:extLst>
                  <a:ext uri="{0D108BD9-81ED-4DB2-BD59-A6C34878D82A}">
                    <a16:rowId xmlns:a16="http://schemas.microsoft.com/office/drawing/2014/main" val="10001"/>
                  </a:ext>
                </a:extLst>
              </a:tr>
              <a:tr h="179070">
                <a:tc>
                  <a:txBody>
                    <a:bodyPr/>
                    <a:lstStyle/>
                    <a:p>
                      <a:pPr marL="0" algn="ctr" defTabSz="685800" rtl="0" eaLnBrk="1" fontAlgn="ctr" latinLnBrk="0" hangingPunct="1"/>
                      <a:r>
                        <a:rPr lang="en-US" sz="1600" u="none" strike="noStrike" kern="120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LG→MG</a:t>
                      </a:r>
                    </a:p>
                  </a:txBody>
                  <a:tcPr marL="3809" marR="3809" marT="3810" marB="0" anchor="ctr"/>
                </a:tc>
                <a:tc>
                  <a:txBody>
                    <a:bodyPr/>
                    <a:lstStyle/>
                    <a:p>
                      <a:pPr marL="0" algn="ctr" defTabSz="685800" rtl="0" eaLnBrk="1" fontAlgn="ctr" latinLnBrk="0" hangingPunct="1"/>
                      <a:r>
                        <a:rPr lang="en-US" altLang="zh-CN" sz="1600" u="none" strike="noStrike" kern="120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4.38 </a:t>
                      </a:r>
                    </a:p>
                  </a:txBody>
                  <a:tcPr marL="3809" marR="3809" marT="3810" marB="0" anchor="ctr"/>
                </a:tc>
                <a:extLst>
                  <a:ext uri="{0D108BD9-81ED-4DB2-BD59-A6C34878D82A}">
                    <a16:rowId xmlns:a16="http://schemas.microsoft.com/office/drawing/2014/main" val="10002"/>
                  </a:ext>
                </a:extLst>
              </a:tr>
              <a:tr h="179070">
                <a:tc>
                  <a:txBody>
                    <a:bodyPr/>
                    <a:lstStyle/>
                    <a:p>
                      <a:pPr marL="0" algn="ctr" defTabSz="685800" rtl="0" eaLnBrk="1" fontAlgn="ctr" latinLnBrk="0" hangingPunct="1"/>
                      <a:r>
                        <a:rPr lang="en-US" sz="1600" u="none" strike="noStrike" kern="120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MG→HG</a:t>
                      </a:r>
                    </a:p>
                  </a:txBody>
                  <a:tcPr marL="3809" marR="3809" marT="3810" marB="0" anchor="ctr"/>
                </a:tc>
                <a:tc>
                  <a:txBody>
                    <a:bodyPr/>
                    <a:lstStyle/>
                    <a:p>
                      <a:pPr marL="0" algn="ctr" defTabSz="685800" rtl="0" eaLnBrk="1" fontAlgn="ctr" latinLnBrk="0" hangingPunct="1"/>
                      <a:r>
                        <a:rPr lang="en-US" altLang="zh-CN" sz="1600" u="none" strike="noStrike" kern="120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4.95 </a:t>
                      </a:r>
                    </a:p>
                  </a:txBody>
                  <a:tcPr marL="3809" marR="3809" marT="3810" marB="0" anchor="ctr"/>
                </a:tc>
                <a:extLst>
                  <a:ext uri="{0D108BD9-81ED-4DB2-BD59-A6C34878D82A}">
                    <a16:rowId xmlns:a16="http://schemas.microsoft.com/office/drawing/2014/main" val="10003"/>
                  </a:ext>
                </a:extLst>
              </a:tr>
            </a:tbl>
          </a:graphicData>
        </a:graphic>
      </p:graphicFrame>
      <p:sp>
        <p:nvSpPr>
          <p:cNvPr id="6" name="文本框 7">
            <a:extLst>
              <a:ext uri="{FF2B5EF4-FFF2-40B4-BE49-F238E27FC236}">
                <a16:creationId xmlns:a16="http://schemas.microsoft.com/office/drawing/2014/main" id="{D8EA68EE-E9E3-8C2C-BEEA-033363555198}"/>
              </a:ext>
            </a:extLst>
          </p:cNvPr>
          <p:cNvSpPr txBox="1">
            <a:spLocks noChangeArrowheads="1"/>
          </p:cNvSpPr>
          <p:nvPr/>
        </p:nvSpPr>
        <p:spPr bwMode="auto">
          <a:xfrm>
            <a:off x="7928134" y="5136845"/>
            <a:ext cx="353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FF0000"/>
                </a:solidFill>
                <a:latin typeface="黑体" panose="02010609060101010101" pitchFamily="49" charset="-122"/>
                <a:ea typeface="黑体" panose="02010609060101010101" pitchFamily="49" charset="-122"/>
              </a:rPr>
              <a:t>档位转换动态范围覆盖连续性</a:t>
            </a:r>
          </a:p>
        </p:txBody>
      </p:sp>
      <p:sp>
        <p:nvSpPr>
          <p:cNvPr id="7" name="Title 1">
            <a:extLst>
              <a:ext uri="{FF2B5EF4-FFF2-40B4-BE49-F238E27FC236}">
                <a16:creationId xmlns:a16="http://schemas.microsoft.com/office/drawing/2014/main" id="{52292E44-D91D-61D2-B678-62CEB51B92DC}"/>
              </a:ext>
            </a:extLst>
          </p:cNvPr>
          <p:cNvSpPr txBox="1">
            <a:spLocks/>
          </p:cNvSpPr>
          <p:nvPr/>
        </p:nvSpPr>
        <p:spPr>
          <a:xfrm>
            <a:off x="1524000" y="39231"/>
            <a:ext cx="9144000"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altLang="zh-CN" sz="3200" dirty="0">
                <a:solidFill>
                  <a:srgbClr val="002060"/>
                </a:solidFill>
              </a:rPr>
              <a:t>HY-3A/PMRIS 4 different</a:t>
            </a:r>
            <a:r>
              <a:rPr lang="zh-CN" altLang="en-US" sz="3200" dirty="0">
                <a:solidFill>
                  <a:srgbClr val="002060"/>
                </a:solidFill>
              </a:rPr>
              <a:t> </a:t>
            </a:r>
            <a:r>
              <a:rPr lang="en-US" altLang="zh-CN" sz="3200" dirty="0">
                <a:solidFill>
                  <a:srgbClr val="002060"/>
                </a:solidFill>
              </a:rPr>
              <a:t>gains</a:t>
            </a:r>
            <a:endParaRPr lang="en-US" sz="3200" dirty="0">
              <a:solidFill>
                <a:srgbClr val="002060"/>
              </a:solidFill>
            </a:endParaRPr>
          </a:p>
        </p:txBody>
      </p:sp>
    </p:spTree>
    <p:extLst>
      <p:ext uri="{BB962C8B-B14F-4D97-AF65-F5344CB8AC3E}">
        <p14:creationId xmlns:p14="http://schemas.microsoft.com/office/powerpoint/2010/main" val="2517442432"/>
      </p:ext>
    </p:extLst>
  </p:cSld>
  <p:clrMapOvr>
    <a:masterClrMapping/>
  </p:clrMapOvr>
  <mc:AlternateContent xmlns:mc="http://schemas.openxmlformats.org/markup-compatibility/2006" xmlns:p14="http://schemas.microsoft.com/office/powerpoint/2010/main">
    <mc:Choice Requires="p14">
      <p:transition spd="slow" p14:dur="2000" advTm="13232"/>
    </mc:Choice>
    <mc:Fallback xmlns="">
      <p:transition spd="slow" advTm="1323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表 11">
            <a:extLst>
              <a:ext uri="{FF2B5EF4-FFF2-40B4-BE49-F238E27FC236}">
                <a16:creationId xmlns:a16="http://schemas.microsoft.com/office/drawing/2014/main" id="{AE9DE119-FA45-F8AD-6DAF-CB303763E910}"/>
              </a:ext>
            </a:extLst>
          </p:cNvPr>
          <p:cNvGraphicFramePr>
            <a:graphicFrameLocks/>
          </p:cNvGraphicFramePr>
          <p:nvPr/>
        </p:nvGraphicFramePr>
        <p:xfrm>
          <a:off x="308377" y="1077856"/>
          <a:ext cx="5974901" cy="4417912"/>
        </p:xfrm>
        <a:graphic>
          <a:graphicData uri="http://schemas.openxmlformats.org/drawingml/2006/chart">
            <c:chart xmlns:c="http://schemas.openxmlformats.org/drawingml/2006/chart" xmlns:r="http://schemas.openxmlformats.org/officeDocument/2006/relationships" r:id="rId2"/>
          </a:graphicData>
        </a:graphic>
      </p:graphicFrame>
      <p:sp>
        <p:nvSpPr>
          <p:cNvPr id="3" name="内容占位符 2">
            <a:extLst>
              <a:ext uri="{FF2B5EF4-FFF2-40B4-BE49-F238E27FC236}">
                <a16:creationId xmlns:a16="http://schemas.microsoft.com/office/drawing/2014/main" id="{BC0554E6-F1C1-1A9B-0D52-957443D3E990}"/>
              </a:ext>
            </a:extLst>
          </p:cNvPr>
          <p:cNvSpPr>
            <a:spLocks noGrp="1"/>
          </p:cNvSpPr>
          <p:nvPr>
            <p:ph idx="1"/>
          </p:nvPr>
        </p:nvSpPr>
        <p:spPr>
          <a:xfrm>
            <a:off x="609600" y="5495768"/>
            <a:ext cx="10972800" cy="679344"/>
          </a:xfrm>
        </p:spPr>
        <p:txBody>
          <a:bodyPr/>
          <a:lstStyle/>
          <a:p>
            <a:r>
              <a:rPr lang="en-US" altLang="zh-CN" dirty="0"/>
              <a:t>may be included to GSICS</a:t>
            </a:r>
            <a:endParaRPr lang="zh-CN" altLang="en-US" dirty="0"/>
          </a:p>
        </p:txBody>
      </p:sp>
      <p:sp>
        <p:nvSpPr>
          <p:cNvPr id="4" name="标题 4">
            <a:extLst>
              <a:ext uri="{FF2B5EF4-FFF2-40B4-BE49-F238E27FC236}">
                <a16:creationId xmlns:a16="http://schemas.microsoft.com/office/drawing/2014/main" id="{96818B23-F80C-3BD2-B761-D4D7BA9D9A7D}"/>
              </a:ext>
            </a:extLst>
          </p:cNvPr>
          <p:cNvSpPr>
            <a:spLocks noGrp="1"/>
          </p:cNvSpPr>
          <p:nvPr>
            <p:ph type="title"/>
          </p:nvPr>
        </p:nvSpPr>
        <p:spPr>
          <a:xfrm>
            <a:off x="995363" y="107950"/>
            <a:ext cx="8728075" cy="573088"/>
          </a:xfrm>
        </p:spPr>
        <p:txBody>
          <a:bodyPr>
            <a:normAutofit fontScale="90000"/>
          </a:bodyPr>
          <a:lstStyle/>
          <a:p>
            <a:pPr eaLnBrk="1" hangingPunct="1"/>
            <a:r>
              <a:rPr lang="en-US" altLang="zh-CN" sz="3200" dirty="0">
                <a:solidFill>
                  <a:srgbClr val="002060"/>
                </a:solidFill>
              </a:rPr>
              <a:t>HY-3A/PMRIS on-orbit performance</a:t>
            </a:r>
            <a:endParaRPr lang="zh-CN" altLang="en-US" dirty="0"/>
          </a:p>
        </p:txBody>
      </p:sp>
      <p:pic>
        <p:nvPicPr>
          <p:cNvPr id="6" name="图片 2">
            <a:extLst>
              <a:ext uri="{FF2B5EF4-FFF2-40B4-BE49-F238E27FC236}">
                <a16:creationId xmlns:a16="http://schemas.microsoft.com/office/drawing/2014/main" id="{4CFA5747-FD3A-2810-A28F-4DE3A1A65A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8345" y="3038114"/>
            <a:ext cx="1681436" cy="325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4">
            <a:extLst>
              <a:ext uri="{FF2B5EF4-FFF2-40B4-BE49-F238E27FC236}">
                <a16:creationId xmlns:a16="http://schemas.microsoft.com/office/drawing/2014/main" id="{9E494DDD-2A3A-F3C6-6198-F58CA32D05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5025" y="3041494"/>
            <a:ext cx="1518886" cy="325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6">
            <a:extLst>
              <a:ext uri="{FF2B5EF4-FFF2-40B4-BE49-F238E27FC236}">
                <a16:creationId xmlns:a16="http://schemas.microsoft.com/office/drawing/2014/main" id="{2686A111-4C9D-1A8D-42A6-79E341A0D6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93521" y="3041494"/>
            <a:ext cx="1580934" cy="325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351D5AE6-D381-315A-A95D-BA1AA406DD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3675" y="3078199"/>
            <a:ext cx="1421006" cy="321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10">
            <a:extLst>
              <a:ext uri="{FF2B5EF4-FFF2-40B4-BE49-F238E27FC236}">
                <a16:creationId xmlns:a16="http://schemas.microsoft.com/office/drawing/2014/main" id="{56BDC3F5-42D9-A181-5BC2-063DD84AB6A5}"/>
              </a:ext>
            </a:extLst>
          </p:cNvPr>
          <p:cNvSpPr txBox="1">
            <a:spLocks noChangeArrowheads="1"/>
          </p:cNvSpPr>
          <p:nvPr/>
        </p:nvSpPr>
        <p:spPr bwMode="auto">
          <a:xfrm>
            <a:off x="10940042" y="6323461"/>
            <a:ext cx="955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t>2135nm</a:t>
            </a:r>
            <a:endParaRPr lang="zh-CN" altLang="en-US" dirty="0"/>
          </a:p>
        </p:txBody>
      </p:sp>
      <p:sp>
        <p:nvSpPr>
          <p:cNvPr id="11" name="文本框 12">
            <a:extLst>
              <a:ext uri="{FF2B5EF4-FFF2-40B4-BE49-F238E27FC236}">
                <a16:creationId xmlns:a16="http://schemas.microsoft.com/office/drawing/2014/main" id="{BD2E7881-EDEF-C042-2ABA-E4F6C380628A}"/>
              </a:ext>
            </a:extLst>
          </p:cNvPr>
          <p:cNvSpPr txBox="1">
            <a:spLocks noChangeArrowheads="1"/>
          </p:cNvSpPr>
          <p:nvPr/>
        </p:nvSpPr>
        <p:spPr bwMode="auto">
          <a:xfrm>
            <a:off x="5931514" y="6277294"/>
            <a:ext cx="9550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t>1245nm </a:t>
            </a:r>
            <a:endParaRPr lang="zh-CN" altLang="en-US" dirty="0"/>
          </a:p>
        </p:txBody>
      </p:sp>
      <p:sp>
        <p:nvSpPr>
          <p:cNvPr id="13" name="文本框 14">
            <a:extLst>
              <a:ext uri="{FF2B5EF4-FFF2-40B4-BE49-F238E27FC236}">
                <a16:creationId xmlns:a16="http://schemas.microsoft.com/office/drawing/2014/main" id="{60BAB1BE-15C8-2209-8A95-E9D061304893}"/>
              </a:ext>
            </a:extLst>
          </p:cNvPr>
          <p:cNvSpPr txBox="1">
            <a:spLocks noChangeArrowheads="1"/>
          </p:cNvSpPr>
          <p:nvPr/>
        </p:nvSpPr>
        <p:spPr bwMode="auto">
          <a:xfrm>
            <a:off x="7538377" y="6262212"/>
            <a:ext cx="9550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t>1640nm </a:t>
            </a:r>
            <a:endParaRPr lang="zh-CN" altLang="en-US" dirty="0"/>
          </a:p>
        </p:txBody>
      </p:sp>
      <p:sp>
        <p:nvSpPr>
          <p:cNvPr id="14" name="文本框 16">
            <a:extLst>
              <a:ext uri="{FF2B5EF4-FFF2-40B4-BE49-F238E27FC236}">
                <a16:creationId xmlns:a16="http://schemas.microsoft.com/office/drawing/2014/main" id="{3955ABC1-E8AF-05A4-A12C-D4C64C02C337}"/>
              </a:ext>
            </a:extLst>
          </p:cNvPr>
          <p:cNvSpPr txBox="1">
            <a:spLocks noChangeArrowheads="1"/>
          </p:cNvSpPr>
          <p:nvPr/>
        </p:nvSpPr>
        <p:spPr bwMode="auto">
          <a:xfrm>
            <a:off x="9245890" y="6277294"/>
            <a:ext cx="955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t>1020nm </a:t>
            </a:r>
            <a:endParaRPr lang="zh-CN" altLang="en-US" dirty="0"/>
          </a:p>
        </p:txBody>
      </p:sp>
      <p:pic>
        <p:nvPicPr>
          <p:cNvPr id="5" name="图片 4">
            <a:extLst>
              <a:ext uri="{FF2B5EF4-FFF2-40B4-BE49-F238E27FC236}">
                <a16:creationId xmlns:a16="http://schemas.microsoft.com/office/drawing/2014/main" id="{A7778883-FCFE-2A2E-A0A0-62D4DEA292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11990" y="92122"/>
            <a:ext cx="3977991" cy="333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365576"/>
      </p:ext>
    </p:extLst>
  </p:cSld>
  <p:clrMapOvr>
    <a:masterClrMapping/>
  </p:clrMapOvr>
  <mc:AlternateContent xmlns:mc="http://schemas.openxmlformats.org/markup-compatibility/2006" xmlns:p14="http://schemas.microsoft.com/office/powerpoint/2010/main">
    <mc:Choice Requires="p14">
      <p:transition spd="slow" p14:dur="2000" advTm="13232"/>
    </mc:Choice>
    <mc:Fallback xmlns="">
      <p:transition spd="slow" advTm="1323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街道上的建筑&#10;&#10;描述已自动生成"/>
          <p:cNvPicPr/>
          <p:nvPr/>
        </p:nvPicPr>
        <p:blipFill rotWithShape="1">
          <a:blip r:embed="rId2" cstate="print">
            <a:extLst>
              <a:ext uri="{28A0092B-C50C-407E-A947-70E740481C1C}">
                <a14:useLocalDpi xmlns:a14="http://schemas.microsoft.com/office/drawing/2010/main" val="0"/>
              </a:ext>
            </a:extLst>
          </a:blip>
          <a:srcRect l="2194" r="-4" b="-4"/>
          <a:stretch>
            <a:fillRect/>
          </a:stretch>
        </p:blipFill>
        <p:spPr>
          <a:xfrm>
            <a:off x="4166505" y="10"/>
            <a:ext cx="4444096" cy="3067040"/>
          </a:xfrm>
          <a:prstGeom prst="rect">
            <a:avLst/>
          </a:prstGeom>
        </p:spPr>
      </p:pic>
      <p:pic>
        <p:nvPicPr>
          <p:cNvPr id="5" name="图片 4" descr="白色的建筑&#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t="19933" r="2" b="22818"/>
          <a:stretch>
            <a:fillRect/>
          </a:stretch>
        </p:blipFill>
        <p:spPr>
          <a:xfrm>
            <a:off x="-1" y="3790950"/>
            <a:ext cx="8305800" cy="3067051"/>
          </a:xfrm>
          <a:prstGeom prst="rect">
            <a:avLst/>
          </a:prstGeom>
        </p:spPr>
      </p:pic>
      <p:pic>
        <p:nvPicPr>
          <p:cNvPr id="7" name="图片 6"/>
          <p:cNvPicPr/>
          <p:nvPr/>
        </p:nvPicPr>
        <p:blipFill rotWithShape="1">
          <a:blip r:embed="rId4" cstate="print">
            <a:extLst>
              <a:ext uri="{28A0092B-C50C-407E-A947-70E740481C1C}">
                <a14:useLocalDpi xmlns:a14="http://schemas.microsoft.com/office/drawing/2010/main" val="0"/>
              </a:ext>
            </a:extLst>
          </a:blip>
          <a:srcRect l="6842" r="22186" b="1"/>
          <a:stretch>
            <a:fillRect/>
          </a:stretch>
        </p:blipFill>
        <p:spPr>
          <a:xfrm>
            <a:off x="1" y="2"/>
            <a:ext cx="5017099" cy="4718647"/>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p:spPr>
      </p:pic>
      <p:pic>
        <p:nvPicPr>
          <p:cNvPr id="4" name="图片 3" descr="草地上有瀑布&#10;&#10;描述已自动生成"/>
          <p:cNvPicPr/>
          <p:nvPr/>
        </p:nvPicPr>
        <p:blipFill rotWithShape="1">
          <a:blip r:embed="rId5" cstate="print">
            <a:extLst>
              <a:ext uri="{28A0092B-C50C-407E-A947-70E740481C1C}">
                <a14:useLocalDpi xmlns:a14="http://schemas.microsoft.com/office/drawing/2010/main" val="0"/>
              </a:ext>
            </a:extLst>
          </a:blip>
          <a:srcRect l="461" r="474" b="1"/>
          <a:stretch>
            <a:fillRect/>
          </a:stretch>
        </p:blipFill>
        <p:spPr>
          <a:xfrm>
            <a:off x="6283728" y="1699213"/>
            <a:ext cx="5908273" cy="5158786"/>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p:spPr>
      </p:pic>
      <p:pic>
        <p:nvPicPr>
          <p:cNvPr id="9" name="图片 8" descr="树林中的风景&#10;&#10;描述已自动生成"/>
          <p:cNvPicPr/>
          <p:nvPr/>
        </p:nvPicPr>
        <p:blipFill rotWithShape="1">
          <a:blip r:embed="rId6" cstate="print">
            <a:extLst>
              <a:ext uri="{28A0092B-C50C-407E-A947-70E740481C1C}">
                <a14:useLocalDpi xmlns:a14="http://schemas.microsoft.com/office/drawing/2010/main" val="0"/>
              </a:ext>
            </a:extLst>
          </a:blip>
          <a:srcRect l="19639" r="4112" b="2"/>
          <a:stretch>
            <a:fillRect/>
          </a:stretch>
        </p:blipFill>
        <p:spPr>
          <a:xfrm>
            <a:off x="3287694" y="1853886"/>
            <a:ext cx="4297680" cy="429768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p:spPr>
      </p:pic>
      <p:pic>
        <p:nvPicPr>
          <p:cNvPr id="8" name="图片 7" descr="花园里的摆设布局&#10;&#10;描述已自动生成"/>
          <p:cNvPicPr/>
          <p:nvPr/>
        </p:nvPicPr>
        <p:blipFill rotWithShape="1">
          <a:blip r:embed="rId7" cstate="print">
            <a:extLst>
              <a:ext uri="{28A0092B-C50C-407E-A947-70E740481C1C}">
                <a14:useLocalDpi xmlns:a14="http://schemas.microsoft.com/office/drawing/2010/main" val="0"/>
              </a:ext>
            </a:extLst>
          </a:blip>
          <a:srcRect l="6240"/>
          <a:stretch>
            <a:fillRect/>
          </a:stretch>
        </p:blipFill>
        <p:spPr>
          <a:xfrm>
            <a:off x="7928700" y="-1"/>
            <a:ext cx="4277711" cy="3045402"/>
          </a:xfrm>
          <a:custGeom>
            <a:avLst/>
            <a:gdLst>
              <a:gd name="connsiteX0" fmla="*/ 5102 w 4277711"/>
              <a:gd name="connsiteY0" fmla="*/ 0 h 3045402"/>
              <a:gd name="connsiteX1" fmla="*/ 4277711 w 4277711"/>
              <a:gd name="connsiteY1" fmla="*/ 0 h 3045402"/>
              <a:gd name="connsiteX2" fmla="*/ 4277711 w 4277711"/>
              <a:gd name="connsiteY2" fmla="*/ 2723810 h 3045402"/>
              <a:gd name="connsiteX3" fmla="*/ 4090449 w 4277711"/>
              <a:gd name="connsiteY3" fmla="*/ 2814019 h 3045402"/>
              <a:gd name="connsiteX4" fmla="*/ 2944368 w 4277711"/>
              <a:gd name="connsiteY4" fmla="*/ 3045402 h 3045402"/>
              <a:gd name="connsiteX5" fmla="*/ 0 w 4277711"/>
              <a:gd name="connsiteY5" fmla="*/ 101034 h 304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p:spPr>
      </p:pic>
      <p:sp>
        <p:nvSpPr>
          <p:cNvPr id="15" name="矩形 14"/>
          <p:cNvSpPr/>
          <p:nvPr/>
        </p:nvSpPr>
        <p:spPr>
          <a:xfrm>
            <a:off x="7621949" y="5324475"/>
            <a:ext cx="4497263" cy="1538883"/>
          </a:xfrm>
          <a:prstGeom prst="rect">
            <a:avLst/>
          </a:prstGeom>
          <a:solidFill>
            <a:srgbClr val="EDEDED">
              <a:alpha val="60000"/>
            </a:srgbClr>
          </a:solidFill>
        </p:spPr>
        <p:txBody>
          <a:bodyPr wrap="square" lIns="91440" tIns="45720" rIns="91440" bIns="45720">
            <a:spAutoFit/>
            <a:scene3d>
              <a:camera prst="orthographicFront"/>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5400" b="1" i="0" u="none" strike="noStrike" kern="1200" cap="none" spc="50" normalizeH="0" baseline="0" noProof="0" dirty="0">
                <a:ln w="11430"/>
                <a:solidFill>
                  <a:srgbClr val="002060"/>
                </a:solidFill>
                <a:effectLst>
                  <a:outerShdw blurRad="76200" dist="50800" dir="5400000" algn="tl" rotWithShape="0">
                    <a:srgbClr val="000000">
                      <a:alpha val="65000"/>
                    </a:srgbClr>
                  </a:outerShdw>
                </a:effectLst>
                <a:uLnTx/>
                <a:uFillTx/>
                <a:latin typeface="微软雅黑" pitchFamily="34" charset="-122"/>
                <a:ea typeface="微软雅黑" pitchFamily="34" charset="-122"/>
                <a:cs typeface="+mn-cs"/>
              </a:rPr>
              <a:t>THANKS</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4000" b="1" spc="50" dirty="0" err="1">
                <a:ln w="11430"/>
                <a:solidFill>
                  <a:srgbClr val="002060"/>
                </a:solidFill>
                <a:effectLst>
                  <a:outerShdw blurRad="76200" dist="50800" dir="5400000" algn="tl" rotWithShape="0">
                    <a:srgbClr val="000000">
                      <a:alpha val="65000"/>
                    </a:srgbClr>
                  </a:outerShdw>
                </a:effectLst>
                <a:latin typeface="微软雅黑" pitchFamily="34" charset="-122"/>
                <a:ea typeface="微软雅黑" pitchFamily="34" charset="-122"/>
              </a:rPr>
              <a:t>Welcom</a:t>
            </a:r>
            <a:r>
              <a:rPr lang="en-US" altLang="zh-CN" sz="4000" b="1" spc="50" dirty="0">
                <a:ln w="11430"/>
                <a:solidFill>
                  <a:srgbClr val="002060"/>
                </a:solidFill>
                <a:effectLst>
                  <a:outerShdw blurRad="76200" dist="50800" dir="5400000" algn="tl" rotWithShape="0">
                    <a:srgbClr val="000000">
                      <a:alpha val="65000"/>
                    </a:srgbClr>
                  </a:outerShdw>
                </a:effectLst>
                <a:latin typeface="微软雅黑" pitchFamily="34" charset="-122"/>
                <a:ea typeface="微软雅黑" pitchFamily="34" charset="-122"/>
              </a:rPr>
              <a:t> to SITP</a:t>
            </a:r>
            <a:endParaRPr kumimoji="0" lang="zh-CN" altLang="en-US" sz="4000" b="1" i="0" u="none" strike="noStrike" kern="1200" cap="none" spc="50" normalizeH="0" baseline="0" noProof="0" dirty="0">
              <a:ln w="11430"/>
              <a:solidFill>
                <a:srgbClr val="002060"/>
              </a:solidFill>
              <a:effectLst>
                <a:outerShdw blurRad="76200" dist="50800" dir="5400000" algn="tl" rotWithShape="0">
                  <a:srgbClr val="000000">
                    <a:alpha val="65000"/>
                  </a:srgbClr>
                </a:outerShdw>
              </a:effectLst>
              <a:uLnTx/>
              <a:uFillTx/>
              <a:latin typeface="微软雅黑" pitchFamily="34" charset="-122"/>
              <a:ea typeface="微软雅黑"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364505272"/>
              </p:ext>
            </p:extLst>
          </p:nvPr>
        </p:nvGraphicFramePr>
        <p:xfrm>
          <a:off x="1584452" y="3701760"/>
          <a:ext cx="8640959" cy="2550273"/>
        </p:xfrm>
        <a:graphic>
          <a:graphicData uri="http://schemas.openxmlformats.org/drawingml/2006/table">
            <a:tbl>
              <a:tblPr/>
              <a:tblGrid>
                <a:gridCol w="1248930">
                  <a:extLst>
                    <a:ext uri="{9D8B030D-6E8A-4147-A177-3AD203B41FA5}">
                      <a16:colId xmlns:a16="http://schemas.microsoft.com/office/drawing/2014/main" val="20000"/>
                    </a:ext>
                  </a:extLst>
                </a:gridCol>
                <a:gridCol w="2350589">
                  <a:extLst>
                    <a:ext uri="{9D8B030D-6E8A-4147-A177-3AD203B41FA5}">
                      <a16:colId xmlns:a16="http://schemas.microsoft.com/office/drawing/2014/main" val="20001"/>
                    </a:ext>
                  </a:extLst>
                </a:gridCol>
                <a:gridCol w="1303273">
                  <a:extLst>
                    <a:ext uri="{9D8B030D-6E8A-4147-A177-3AD203B41FA5}">
                      <a16:colId xmlns:a16="http://schemas.microsoft.com/office/drawing/2014/main" val="20002"/>
                    </a:ext>
                  </a:extLst>
                </a:gridCol>
                <a:gridCol w="1480701">
                  <a:extLst>
                    <a:ext uri="{9D8B030D-6E8A-4147-A177-3AD203B41FA5}">
                      <a16:colId xmlns:a16="http://schemas.microsoft.com/office/drawing/2014/main" val="20003"/>
                    </a:ext>
                  </a:extLst>
                </a:gridCol>
                <a:gridCol w="1146919">
                  <a:extLst>
                    <a:ext uri="{9D8B030D-6E8A-4147-A177-3AD203B41FA5}">
                      <a16:colId xmlns:a16="http://schemas.microsoft.com/office/drawing/2014/main" val="20005"/>
                    </a:ext>
                  </a:extLst>
                </a:gridCol>
                <a:gridCol w="1110547">
                  <a:extLst>
                    <a:ext uri="{9D8B030D-6E8A-4147-A177-3AD203B41FA5}">
                      <a16:colId xmlns:a16="http://schemas.microsoft.com/office/drawing/2014/main" val="20004"/>
                    </a:ext>
                  </a:extLst>
                </a:gridCol>
              </a:tblGrid>
              <a:tr h="771012">
                <a:tc>
                  <a:txBody>
                    <a:bodyPr/>
                    <a:lstStyle/>
                    <a:p>
                      <a:pPr indent="152400" algn="ctr">
                        <a:spcAft>
                          <a:spcPts val="0"/>
                        </a:spcAft>
                      </a:pPr>
                      <a:r>
                        <a:rPr lang="en-US" sz="1600" b="1" kern="100" dirty="0">
                          <a:latin typeface="Times New Roman" panose="02020603050405020304" pitchFamily="18" charset="0"/>
                          <a:ea typeface="宋体"/>
                          <a:cs typeface="Times New Roman" panose="02020603050405020304" pitchFamily="18" charset="0"/>
                        </a:rPr>
                        <a:t>Band</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Spectral</a:t>
                      </a:r>
                      <a:r>
                        <a:rPr lang="en-US" sz="1600" b="1" kern="100" dirty="0">
                          <a:latin typeface="Times New Roman" panose="02020603050405020304" pitchFamily="18" charset="0"/>
                          <a:ea typeface="宋体"/>
                          <a:cs typeface="Times New Roman" panose="02020603050405020304" pitchFamily="18" charset="0"/>
                        </a:rPr>
                        <a:t> Range</a:t>
                      </a:r>
                      <a:endParaRPr lang="zh-CN" sz="1600" b="1" kern="100" dirty="0">
                        <a:latin typeface="Times New Roman" panose="02020603050405020304" pitchFamily="18" charset="0"/>
                        <a:ea typeface="Times New Roman"/>
                        <a:cs typeface="Times New Roman" panose="02020603050405020304" pitchFamily="18" charset="0"/>
                      </a:endParaRPr>
                    </a:p>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(cm</a:t>
                      </a:r>
                      <a:r>
                        <a:rPr lang="en-US" sz="1600" b="1" kern="100" baseline="30000" dirty="0">
                          <a:latin typeface="Times New Roman" panose="02020603050405020304" pitchFamily="18" charset="0"/>
                          <a:ea typeface="Times New Roman"/>
                          <a:cs typeface="Times New Roman" panose="02020603050405020304" pitchFamily="18" charset="0"/>
                        </a:rPr>
                        <a:t>-1</a:t>
                      </a:r>
                      <a:r>
                        <a:rPr lang="en-US" sz="1600" b="1" kern="100" dirty="0">
                          <a:latin typeface="Times New Roman" panose="02020603050405020304" pitchFamily="18" charset="0"/>
                          <a:ea typeface="Times New Roman"/>
                          <a:cs typeface="Times New Roman" panose="02020603050405020304" pitchFamily="18" charset="0"/>
                        </a:rPr>
                        <a:t>)</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Spectral</a:t>
                      </a:r>
                      <a:r>
                        <a:rPr lang="en-US" sz="1600" b="1" kern="100" dirty="0">
                          <a:latin typeface="Times New Roman" panose="02020603050405020304" pitchFamily="18" charset="0"/>
                          <a:ea typeface="宋体"/>
                          <a:cs typeface="Times New Roman" panose="02020603050405020304" pitchFamily="18" charset="0"/>
                        </a:rPr>
                        <a:t> Resolution</a:t>
                      </a:r>
                      <a:endParaRPr lang="zh-CN" sz="1600" b="1" kern="100" dirty="0">
                        <a:latin typeface="Times New Roman" panose="02020603050405020304" pitchFamily="18" charset="0"/>
                        <a:ea typeface="Times New Roman"/>
                        <a:cs typeface="Times New Roman" panose="02020603050405020304" pitchFamily="18" charset="0"/>
                      </a:endParaRPr>
                    </a:p>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(cm</a:t>
                      </a:r>
                      <a:r>
                        <a:rPr lang="en-US" sz="1600" b="1" kern="100" baseline="30000" dirty="0">
                          <a:latin typeface="Times New Roman" panose="02020603050405020304" pitchFamily="18" charset="0"/>
                          <a:ea typeface="Times New Roman"/>
                          <a:cs typeface="Times New Roman" panose="02020603050405020304" pitchFamily="18" charset="0"/>
                        </a:rPr>
                        <a:t>-1</a:t>
                      </a:r>
                      <a:r>
                        <a:rPr lang="en-US" sz="1600" b="1" kern="100" dirty="0">
                          <a:latin typeface="Times New Roman" panose="02020603050405020304" pitchFamily="18" charset="0"/>
                          <a:ea typeface="Times New Roman"/>
                          <a:cs typeface="Times New Roman" panose="02020603050405020304" pitchFamily="18" charset="0"/>
                        </a:rPr>
                        <a:t>)</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ctr">
                        <a:spcAft>
                          <a:spcPts val="0"/>
                        </a:spcAft>
                      </a:pPr>
                      <a:r>
                        <a:rPr lang="en-US" sz="1600" b="1" kern="100" dirty="0">
                          <a:latin typeface="Times New Roman" panose="02020603050405020304" pitchFamily="18" charset="0"/>
                          <a:ea typeface="宋体"/>
                          <a:cs typeface="Times New Roman" panose="02020603050405020304" pitchFamily="18" charset="0"/>
                        </a:rPr>
                        <a:t>Sensitivity</a:t>
                      </a:r>
                      <a:endParaRPr lang="zh-CN" sz="1600" b="1" kern="100" dirty="0">
                        <a:latin typeface="Times New Roman" panose="02020603050405020304" pitchFamily="18" charset="0"/>
                        <a:ea typeface="Times New Roman"/>
                        <a:cs typeface="Times New Roman" panose="02020603050405020304" pitchFamily="18" charset="0"/>
                      </a:endParaRPr>
                    </a:p>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NE</a:t>
                      </a:r>
                      <a:r>
                        <a:rPr lang="en-US" sz="1600" b="1" kern="100" dirty="0">
                          <a:latin typeface="Times New Roman" panose="02020603050405020304" pitchFamily="18" charset="0"/>
                          <a:ea typeface="Times New Roman"/>
                          <a:cs typeface="Times New Roman" panose="02020603050405020304" pitchFamily="18" charset="0"/>
                          <a:sym typeface="Symbol"/>
                        </a:rPr>
                        <a:t></a:t>
                      </a:r>
                      <a:r>
                        <a:rPr lang="en-US" sz="1600" b="1" kern="100" dirty="0">
                          <a:latin typeface="Times New Roman" panose="02020603050405020304" pitchFamily="18" charset="0"/>
                          <a:ea typeface="Times New Roman"/>
                          <a:cs typeface="Times New Roman" panose="02020603050405020304" pitchFamily="18" charset="0"/>
                        </a:rPr>
                        <a:t>T@280K</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kern="100" dirty="0">
                          <a:latin typeface="Times New Roman" panose="02020603050405020304" pitchFamily="18" charset="0"/>
                          <a:ea typeface="Times New Roman"/>
                          <a:cs typeface="Times New Roman" panose="02020603050405020304" pitchFamily="18" charset="0"/>
                        </a:rPr>
                        <a:t>Radiometric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kern="100" dirty="0">
                          <a:latin typeface="Times New Roman" panose="02020603050405020304" pitchFamily="18" charset="0"/>
                          <a:ea typeface="Times New Roman"/>
                          <a:cs typeface="Times New Roman" panose="02020603050405020304" pitchFamily="18" charset="0"/>
                        </a:rPr>
                        <a:t> accuracy</a:t>
                      </a:r>
                      <a:endParaRPr lang="zh-CN" alt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US" altLang="zh-CN" sz="1600" b="1" kern="100" dirty="0">
                          <a:latin typeface="Times New Roman" panose="02020603050405020304" pitchFamily="18" charset="0"/>
                          <a:ea typeface="Times New Roman"/>
                          <a:cs typeface="Times New Roman" panose="02020603050405020304" pitchFamily="18" charset="0"/>
                        </a:rPr>
                        <a:t>Spectral accuracy</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3087">
                <a:tc>
                  <a:txBody>
                    <a:bodyPr/>
                    <a:lstStyle/>
                    <a:p>
                      <a:pPr indent="152400" algn="ctr">
                        <a:spcAft>
                          <a:spcPts val="0"/>
                        </a:spcAft>
                      </a:pPr>
                      <a:r>
                        <a:rPr lang="en-US" sz="1600" b="1" kern="100" dirty="0">
                          <a:latin typeface="Times New Roman" panose="02020603050405020304" pitchFamily="18" charset="0"/>
                          <a:ea typeface="宋体"/>
                          <a:cs typeface="Times New Roman" panose="02020603050405020304" pitchFamily="18" charset="0"/>
                        </a:rPr>
                        <a:t>LW</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650～1136</a:t>
                      </a:r>
                      <a:endParaRPr lang="zh-CN" sz="1600" b="1" kern="100" dirty="0">
                        <a:latin typeface="Times New Roman" panose="02020603050405020304" pitchFamily="18" charset="0"/>
                        <a:ea typeface="Times New Roman"/>
                        <a:cs typeface="Times New Roman" panose="02020603050405020304" pitchFamily="18" charset="0"/>
                      </a:endParaRPr>
                    </a:p>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（15.38</a:t>
                      </a:r>
                      <a:r>
                        <a:rPr lang="en-US" sz="1600" b="1" kern="100" dirty="0">
                          <a:latin typeface="Times New Roman" panose="02020603050405020304" pitchFamily="18" charset="0"/>
                          <a:ea typeface="Times New Roman"/>
                          <a:cs typeface="Times New Roman" panose="02020603050405020304" pitchFamily="18" charset="0"/>
                          <a:sym typeface="Symbol"/>
                        </a:rPr>
                        <a:t></a:t>
                      </a:r>
                      <a:r>
                        <a:rPr lang="en-US" sz="1600" b="1" kern="100" dirty="0">
                          <a:latin typeface="Times New Roman" panose="02020603050405020304" pitchFamily="18" charset="0"/>
                          <a:ea typeface="Times New Roman"/>
                          <a:cs typeface="Times New Roman" panose="02020603050405020304" pitchFamily="18" charset="0"/>
                        </a:rPr>
                        <a:t>m～8.8 </a:t>
                      </a:r>
                      <a:r>
                        <a:rPr lang="en-US" sz="1600" b="1" kern="100" dirty="0">
                          <a:latin typeface="Times New Roman" panose="02020603050405020304" pitchFamily="18" charset="0"/>
                          <a:ea typeface="Times New Roman"/>
                          <a:cs typeface="Times New Roman" panose="02020603050405020304" pitchFamily="18" charset="0"/>
                          <a:sym typeface="Symbol"/>
                        </a:rPr>
                        <a:t></a:t>
                      </a:r>
                      <a:r>
                        <a:rPr lang="en-US" sz="1600" b="1" kern="100" dirty="0">
                          <a:latin typeface="Times New Roman" panose="02020603050405020304" pitchFamily="18" charset="0"/>
                          <a:ea typeface="Times New Roman"/>
                          <a:cs typeface="Times New Roman" panose="02020603050405020304" pitchFamily="18" charset="0"/>
                        </a:rPr>
                        <a:t>m）</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0.625</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0.2～0.8K</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lvl="0" indent="152400" algn="ctr" defTabSz="914400" rtl="0" eaLnBrk="1" fontAlgn="auto" latinLnBrk="0" hangingPunct="1">
                        <a:lnSpc>
                          <a:spcPct val="100000"/>
                        </a:lnSpc>
                        <a:spcBef>
                          <a:spcPts val="0"/>
                        </a:spcBef>
                        <a:spcAft>
                          <a:spcPts val="0"/>
                        </a:spcAft>
                        <a:buClrTx/>
                        <a:buSzTx/>
                        <a:buFontTx/>
                        <a:buNone/>
                        <a:tabLst/>
                        <a:defRPr/>
                      </a:pPr>
                      <a:r>
                        <a:rPr lang="en-US" altLang="zh-CN" sz="1600" b="1" kern="100" dirty="0">
                          <a:latin typeface="Times New Roman" panose="02020603050405020304" pitchFamily="18" charset="0"/>
                          <a:ea typeface="Times New Roman"/>
                          <a:cs typeface="Times New Roman" panose="02020603050405020304" pitchFamily="18" charset="0"/>
                        </a:rPr>
                        <a:t>0.4～1K</a:t>
                      </a:r>
                      <a:endParaRPr lang="zh-CN" alt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7ppm/</a:t>
                      </a:r>
                    </a:p>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5ppm</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3087">
                <a:tc>
                  <a:txBody>
                    <a:bodyPr/>
                    <a:lstStyle/>
                    <a:p>
                      <a:pPr indent="152400" algn="ctr">
                        <a:spcAft>
                          <a:spcPts val="0"/>
                        </a:spcAft>
                      </a:pPr>
                      <a:r>
                        <a:rPr lang="en-US" sz="1600" b="1" kern="100" dirty="0">
                          <a:latin typeface="Times New Roman" panose="02020603050405020304" pitchFamily="18" charset="0"/>
                          <a:ea typeface="宋体"/>
                          <a:cs typeface="Times New Roman" panose="02020603050405020304" pitchFamily="18" charset="0"/>
                        </a:rPr>
                        <a:t>MW1</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1210～1750</a:t>
                      </a:r>
                      <a:endParaRPr lang="zh-CN" sz="1600" b="1" kern="100" dirty="0">
                        <a:latin typeface="Times New Roman" panose="02020603050405020304" pitchFamily="18" charset="0"/>
                        <a:ea typeface="Times New Roman"/>
                        <a:cs typeface="Times New Roman" panose="02020603050405020304" pitchFamily="18" charset="0"/>
                      </a:endParaRPr>
                    </a:p>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（8.26</a:t>
                      </a:r>
                      <a:r>
                        <a:rPr lang="en-US" sz="1600" b="1" kern="100" dirty="0">
                          <a:latin typeface="Times New Roman" panose="02020603050405020304" pitchFamily="18" charset="0"/>
                          <a:ea typeface="Times New Roman"/>
                          <a:cs typeface="Times New Roman" panose="02020603050405020304" pitchFamily="18" charset="0"/>
                          <a:sym typeface="Symbol"/>
                        </a:rPr>
                        <a:t></a:t>
                      </a:r>
                      <a:r>
                        <a:rPr lang="en-US" sz="1600" b="1" kern="100" dirty="0">
                          <a:latin typeface="Times New Roman" panose="02020603050405020304" pitchFamily="18" charset="0"/>
                          <a:ea typeface="Times New Roman"/>
                          <a:cs typeface="Times New Roman" panose="02020603050405020304" pitchFamily="18" charset="0"/>
                        </a:rPr>
                        <a:t>m～5.71 </a:t>
                      </a:r>
                      <a:r>
                        <a:rPr lang="en-US" sz="1600" b="1" kern="100" dirty="0">
                          <a:latin typeface="Times New Roman" panose="02020603050405020304" pitchFamily="18" charset="0"/>
                          <a:ea typeface="Times New Roman"/>
                          <a:cs typeface="Times New Roman" panose="02020603050405020304" pitchFamily="18" charset="0"/>
                          <a:sym typeface="Symbol"/>
                        </a:rPr>
                        <a:t></a:t>
                      </a:r>
                      <a:r>
                        <a:rPr lang="en-US" sz="1600" b="1" kern="100" dirty="0">
                          <a:latin typeface="Times New Roman" panose="02020603050405020304" pitchFamily="18" charset="0"/>
                          <a:ea typeface="Times New Roman"/>
                          <a:cs typeface="Times New Roman" panose="02020603050405020304" pitchFamily="18" charset="0"/>
                        </a:rPr>
                        <a:t>m）</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1.25(0.625)</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0.2～0.3K</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lvl="0" indent="152400" algn="ctr" defTabSz="914400" rtl="0" eaLnBrk="1" fontAlgn="auto" latinLnBrk="0" hangingPunct="1">
                        <a:lnSpc>
                          <a:spcPct val="100000"/>
                        </a:lnSpc>
                        <a:spcBef>
                          <a:spcPts val="0"/>
                        </a:spcBef>
                        <a:spcAft>
                          <a:spcPts val="0"/>
                        </a:spcAft>
                        <a:buClrTx/>
                        <a:buSzTx/>
                        <a:buFontTx/>
                        <a:buNone/>
                        <a:tabLst/>
                        <a:defRPr/>
                      </a:pPr>
                      <a:r>
                        <a:rPr lang="en-US" altLang="zh-CN" sz="1600" b="1" kern="100" dirty="0">
                          <a:latin typeface="Times New Roman" panose="02020603050405020304" pitchFamily="18" charset="0"/>
                          <a:ea typeface="Times New Roman"/>
                          <a:cs typeface="Times New Roman" panose="02020603050405020304" pitchFamily="18" charset="0"/>
                        </a:rPr>
                        <a:t>0.4～0.5K</a:t>
                      </a:r>
                      <a:endParaRPr lang="zh-CN" alt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152400" algn="ctr">
                        <a:spcAft>
                          <a:spcPts val="0"/>
                        </a:spcAft>
                      </a:pP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3087">
                <a:tc>
                  <a:txBody>
                    <a:bodyPr/>
                    <a:lstStyle/>
                    <a:p>
                      <a:pPr indent="152400" algn="ctr">
                        <a:spcAft>
                          <a:spcPts val="0"/>
                        </a:spcAft>
                      </a:pPr>
                      <a:r>
                        <a:rPr lang="en-US" altLang="zh-CN" sz="1600" b="1" kern="100" dirty="0">
                          <a:latin typeface="Times New Roman" panose="02020603050405020304" pitchFamily="18" charset="0"/>
                          <a:ea typeface="宋体"/>
                          <a:cs typeface="Times New Roman" panose="02020603050405020304" pitchFamily="18" charset="0"/>
                        </a:rPr>
                        <a:t>MW2</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2155～2550</a:t>
                      </a:r>
                      <a:endParaRPr lang="zh-CN" sz="1600" b="1" kern="100" dirty="0">
                        <a:latin typeface="Times New Roman" panose="02020603050405020304" pitchFamily="18" charset="0"/>
                        <a:ea typeface="Times New Roman"/>
                        <a:cs typeface="Times New Roman" panose="02020603050405020304" pitchFamily="18" charset="0"/>
                      </a:endParaRPr>
                    </a:p>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（4.64</a:t>
                      </a:r>
                      <a:r>
                        <a:rPr lang="en-US" sz="1600" b="1" kern="100" dirty="0">
                          <a:latin typeface="Times New Roman" panose="02020603050405020304" pitchFamily="18" charset="0"/>
                          <a:ea typeface="Times New Roman"/>
                          <a:cs typeface="Times New Roman" panose="02020603050405020304" pitchFamily="18" charset="0"/>
                          <a:sym typeface="Symbol"/>
                        </a:rPr>
                        <a:t></a:t>
                      </a:r>
                      <a:r>
                        <a:rPr lang="en-US" sz="1600" b="1" kern="100" dirty="0">
                          <a:latin typeface="Times New Roman" panose="02020603050405020304" pitchFamily="18" charset="0"/>
                          <a:ea typeface="Times New Roman"/>
                          <a:cs typeface="Times New Roman" panose="02020603050405020304" pitchFamily="18" charset="0"/>
                        </a:rPr>
                        <a:t>m～3.92 </a:t>
                      </a:r>
                      <a:r>
                        <a:rPr lang="en-US" sz="1600" b="1" kern="100" dirty="0">
                          <a:latin typeface="Times New Roman" panose="02020603050405020304" pitchFamily="18" charset="0"/>
                          <a:ea typeface="Times New Roman"/>
                          <a:cs typeface="Times New Roman" panose="02020603050405020304" pitchFamily="18" charset="0"/>
                          <a:sym typeface="Symbol"/>
                        </a:rPr>
                        <a:t></a:t>
                      </a:r>
                      <a:r>
                        <a:rPr lang="en-US" sz="1600" b="1" kern="100" dirty="0">
                          <a:latin typeface="Times New Roman" panose="02020603050405020304" pitchFamily="18" charset="0"/>
                          <a:ea typeface="Times New Roman"/>
                          <a:cs typeface="Times New Roman" panose="02020603050405020304" pitchFamily="18" charset="0"/>
                        </a:rPr>
                        <a:t>m）</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2.5(0.625)</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99FF"/>
                    </a:solidFill>
                  </a:tcPr>
                </a:tc>
                <a:tc>
                  <a:txBody>
                    <a:bodyPr/>
                    <a:lstStyle/>
                    <a:p>
                      <a:pPr indent="152400" algn="ctr">
                        <a:spcAft>
                          <a:spcPts val="0"/>
                        </a:spcAft>
                      </a:pPr>
                      <a:r>
                        <a:rPr lang="en-US" sz="1600" b="1" kern="100" dirty="0">
                          <a:latin typeface="Times New Roman" panose="02020603050405020304" pitchFamily="18" charset="0"/>
                          <a:ea typeface="Times New Roman"/>
                          <a:cs typeface="Times New Roman" panose="02020603050405020304" pitchFamily="18" charset="0"/>
                        </a:rPr>
                        <a:t>0.3～0.5K</a:t>
                      </a: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0" marR="0" lvl="0" indent="152400" algn="ctr" defTabSz="914400" rtl="0" eaLnBrk="1" fontAlgn="auto" latinLnBrk="0" hangingPunct="1">
                        <a:lnSpc>
                          <a:spcPct val="100000"/>
                        </a:lnSpc>
                        <a:spcBef>
                          <a:spcPts val="0"/>
                        </a:spcBef>
                        <a:spcAft>
                          <a:spcPts val="0"/>
                        </a:spcAft>
                        <a:buClrTx/>
                        <a:buSzTx/>
                        <a:buFontTx/>
                        <a:buNone/>
                        <a:tabLst/>
                        <a:defRPr/>
                      </a:pPr>
                      <a:r>
                        <a:rPr lang="en-US" altLang="zh-CN" sz="1600" b="1" kern="100" dirty="0">
                          <a:latin typeface="Times New Roman" panose="02020603050405020304" pitchFamily="18" charset="0"/>
                          <a:ea typeface="Times New Roman"/>
                          <a:cs typeface="Times New Roman" panose="02020603050405020304" pitchFamily="18" charset="0"/>
                        </a:rPr>
                        <a:t>0.5～0.6K</a:t>
                      </a:r>
                      <a:endParaRPr lang="zh-CN" alt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indent="152400" algn="ctr">
                        <a:spcAft>
                          <a:spcPts val="0"/>
                        </a:spcAft>
                      </a:pPr>
                      <a:endParaRPr lang="zh-CN" sz="1600" b="1" kern="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Title 1"/>
          <p:cNvSpPr txBox="1">
            <a:spLocks/>
          </p:cNvSpPr>
          <p:nvPr/>
        </p:nvSpPr>
        <p:spPr>
          <a:xfrm>
            <a:off x="1524000" y="39231"/>
            <a:ext cx="9144000"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sz="3200" dirty="0">
                <a:solidFill>
                  <a:srgbClr val="002060"/>
                </a:solidFill>
              </a:rPr>
              <a:t>FY-3F/ HIRAS</a:t>
            </a:r>
            <a:r>
              <a:rPr lang="en-US" altLang="zh-CN" sz="3200" dirty="0">
                <a:solidFill>
                  <a:srgbClr val="002060"/>
                </a:solidFill>
              </a:rPr>
              <a:t>-II</a:t>
            </a:r>
            <a:r>
              <a:rPr lang="en-US" sz="3200" dirty="0">
                <a:solidFill>
                  <a:srgbClr val="002060"/>
                </a:solidFill>
              </a:rPr>
              <a:t> Specifications</a:t>
            </a:r>
          </a:p>
        </p:txBody>
      </p:sp>
      <p:graphicFrame>
        <p:nvGraphicFramePr>
          <p:cNvPr id="11" name="表格 10"/>
          <p:cNvGraphicFramePr>
            <a:graphicFrameLocks noGrp="1"/>
          </p:cNvGraphicFramePr>
          <p:nvPr>
            <p:extLst>
              <p:ext uri="{D42A27DB-BD31-4B8C-83A1-F6EECF244321}">
                <p14:modId xmlns:p14="http://schemas.microsoft.com/office/powerpoint/2010/main" val="1321595416"/>
              </p:ext>
            </p:extLst>
          </p:nvPr>
        </p:nvGraphicFramePr>
        <p:xfrm>
          <a:off x="7737324" y="796823"/>
          <a:ext cx="3653082" cy="2758372"/>
        </p:xfrm>
        <a:graphic>
          <a:graphicData uri="http://schemas.openxmlformats.org/drawingml/2006/table">
            <a:tbl>
              <a:tblPr>
                <a:tableStyleId>{D7AC3CCA-C797-4891-BE02-D94E43425B78}</a:tableStyleId>
              </a:tblPr>
              <a:tblGrid>
                <a:gridCol w="1978849">
                  <a:extLst>
                    <a:ext uri="{9D8B030D-6E8A-4147-A177-3AD203B41FA5}">
                      <a16:colId xmlns:a16="http://schemas.microsoft.com/office/drawing/2014/main" val="20000"/>
                    </a:ext>
                  </a:extLst>
                </a:gridCol>
                <a:gridCol w="1674233">
                  <a:extLst>
                    <a:ext uri="{9D8B030D-6E8A-4147-A177-3AD203B41FA5}">
                      <a16:colId xmlns:a16="http://schemas.microsoft.com/office/drawing/2014/main" val="20001"/>
                    </a:ext>
                  </a:extLst>
                </a:gridCol>
              </a:tblGrid>
              <a:tr h="206384">
                <a:tc>
                  <a:txBody>
                    <a:bodyPr/>
                    <a:lstStyle/>
                    <a:p>
                      <a:pPr indent="152400" algn="ctr">
                        <a:spcAft>
                          <a:spcPts val="0"/>
                        </a:spcAft>
                      </a:pPr>
                      <a:r>
                        <a:rPr lang="en-US" sz="1600" kern="100" dirty="0">
                          <a:latin typeface="Times New Roman" pitchFamily="18" charset="0"/>
                          <a:cs typeface="Times New Roman" pitchFamily="18" charset="0"/>
                        </a:rPr>
                        <a:t>Parameters</a:t>
                      </a:r>
                      <a:endParaRPr lang="zh-CN" sz="1600" b="1" kern="100" dirty="0">
                        <a:latin typeface="Times New Roman" pitchFamily="18" charset="0"/>
                        <a:ea typeface="Times New Roman"/>
                        <a:cs typeface="Times New Roman" pitchFamily="18" charset="0"/>
                      </a:endParaRPr>
                    </a:p>
                  </a:txBody>
                  <a:tcPr marL="0" marR="0" marT="0" marB="0">
                    <a:solidFill>
                      <a:srgbClr val="92D050"/>
                    </a:solidFill>
                  </a:tcPr>
                </a:tc>
                <a:tc>
                  <a:txBody>
                    <a:bodyPr/>
                    <a:lstStyle/>
                    <a:p>
                      <a:pPr indent="152400" algn="ctr">
                        <a:spcAft>
                          <a:spcPts val="0"/>
                        </a:spcAft>
                      </a:pPr>
                      <a:r>
                        <a:rPr lang="en-US" sz="1600" kern="100" dirty="0">
                          <a:latin typeface="Times New Roman" pitchFamily="18" charset="0"/>
                          <a:cs typeface="Times New Roman" pitchFamily="18" charset="0"/>
                        </a:rPr>
                        <a:t>Specification</a:t>
                      </a:r>
                      <a:endParaRPr lang="zh-CN" sz="1600" b="1" kern="100" dirty="0">
                        <a:latin typeface="Times New Roman" pitchFamily="18" charset="0"/>
                        <a:ea typeface="Times New Roman"/>
                        <a:cs typeface="Times New Roman" pitchFamily="18" charset="0"/>
                      </a:endParaRPr>
                    </a:p>
                  </a:txBody>
                  <a:tcPr marL="0" marR="0" marT="0" marB="0">
                    <a:solidFill>
                      <a:srgbClr val="92D050"/>
                    </a:solidFill>
                  </a:tcPr>
                </a:tc>
                <a:extLst>
                  <a:ext uri="{0D108BD9-81ED-4DB2-BD59-A6C34878D82A}">
                    <a16:rowId xmlns:a16="http://schemas.microsoft.com/office/drawing/2014/main" val="10000"/>
                  </a:ext>
                </a:extLst>
              </a:tr>
              <a:tr h="206384">
                <a:tc>
                  <a:txBody>
                    <a:bodyPr/>
                    <a:lstStyle/>
                    <a:p>
                      <a:pPr indent="152400" algn="ctr">
                        <a:spcAft>
                          <a:spcPts val="0"/>
                        </a:spcAft>
                      </a:pPr>
                      <a:r>
                        <a:rPr lang="en-US" sz="1600" kern="100" dirty="0">
                          <a:latin typeface="Times New Roman" pitchFamily="18" charset="0"/>
                          <a:cs typeface="Times New Roman" pitchFamily="18" charset="0"/>
                        </a:rPr>
                        <a:t>Scan Period</a:t>
                      </a:r>
                      <a:endParaRPr lang="zh-CN" sz="1600" b="1" kern="100" dirty="0">
                        <a:latin typeface="Times New Roman" pitchFamily="18" charset="0"/>
                        <a:ea typeface="Times New Roman"/>
                        <a:cs typeface="Times New Roman" pitchFamily="18" charset="0"/>
                      </a:endParaRPr>
                    </a:p>
                  </a:txBody>
                  <a:tcPr marL="0" marR="0" marT="0" marB="0"/>
                </a:tc>
                <a:tc>
                  <a:txBody>
                    <a:bodyPr/>
                    <a:lstStyle/>
                    <a:p>
                      <a:pPr indent="152400" algn="ctr">
                        <a:spcAft>
                          <a:spcPts val="0"/>
                        </a:spcAft>
                      </a:pPr>
                      <a:r>
                        <a:rPr lang="en-US" sz="1600" kern="100" dirty="0">
                          <a:latin typeface="Times New Roman" pitchFamily="18" charset="0"/>
                          <a:cs typeface="Times New Roman" pitchFamily="18" charset="0"/>
                        </a:rPr>
                        <a:t>8s</a:t>
                      </a:r>
                      <a:endParaRPr lang="zh-CN" sz="1600" b="1" kern="100" dirty="0">
                        <a:latin typeface="Times New Roman" pitchFamily="18" charset="0"/>
                        <a:ea typeface="Times New Roman"/>
                        <a:cs typeface="Times New Roman" pitchFamily="18" charset="0"/>
                      </a:endParaRPr>
                    </a:p>
                  </a:txBody>
                  <a:tcPr marL="0" marR="0" marT="0" marB="0"/>
                </a:tc>
                <a:extLst>
                  <a:ext uri="{0D108BD9-81ED-4DB2-BD59-A6C34878D82A}">
                    <a16:rowId xmlns:a16="http://schemas.microsoft.com/office/drawing/2014/main" val="10001"/>
                  </a:ext>
                </a:extLst>
              </a:tr>
              <a:tr h="206384">
                <a:tc>
                  <a:txBody>
                    <a:bodyPr/>
                    <a:lstStyle/>
                    <a:p>
                      <a:pPr indent="152400" algn="ctr">
                        <a:spcAft>
                          <a:spcPts val="0"/>
                        </a:spcAft>
                      </a:pPr>
                      <a:r>
                        <a:rPr lang="en-US" sz="1600" kern="100" dirty="0">
                          <a:latin typeface="Times New Roman" pitchFamily="18" charset="0"/>
                          <a:cs typeface="Times New Roman" pitchFamily="18" charset="0"/>
                        </a:rPr>
                        <a:t>FOV</a:t>
                      </a:r>
                      <a:r>
                        <a:rPr lang="en-US" sz="1600" kern="100" baseline="0" dirty="0">
                          <a:latin typeface="Times New Roman" pitchFamily="18" charset="0"/>
                          <a:cs typeface="Times New Roman" pitchFamily="18" charset="0"/>
                        </a:rPr>
                        <a:t> size</a:t>
                      </a:r>
                      <a:endParaRPr lang="zh-CN" sz="1600" b="1" kern="100" dirty="0">
                        <a:latin typeface="Times New Roman" pitchFamily="18" charset="0"/>
                        <a:ea typeface="Times New Roman"/>
                        <a:cs typeface="Times New Roman" pitchFamily="18" charset="0"/>
                      </a:endParaRPr>
                    </a:p>
                  </a:txBody>
                  <a:tcPr marL="0" marR="0" marT="0" marB="0"/>
                </a:tc>
                <a:tc>
                  <a:txBody>
                    <a:bodyPr/>
                    <a:lstStyle/>
                    <a:p>
                      <a:pPr indent="152400" algn="ctr">
                        <a:spcAft>
                          <a:spcPts val="0"/>
                        </a:spcAft>
                      </a:pPr>
                      <a:r>
                        <a:rPr lang="en-US" sz="1600" kern="100" dirty="0">
                          <a:latin typeface="Times New Roman" pitchFamily="18" charset="0"/>
                          <a:cs typeface="Times New Roman" pitchFamily="18" charset="0"/>
                        </a:rPr>
                        <a:t>1</a:t>
                      </a:r>
                      <a:r>
                        <a:rPr lang="en-US" sz="1600" kern="100" dirty="0">
                          <a:latin typeface="Times New Roman" pitchFamily="18" charset="0"/>
                          <a:cs typeface="Times New Roman" pitchFamily="18" charset="0"/>
                          <a:sym typeface="Symbol"/>
                        </a:rPr>
                        <a:t></a:t>
                      </a:r>
                      <a:endParaRPr lang="zh-CN" sz="1600" b="1" kern="100" dirty="0">
                        <a:latin typeface="Times New Roman" pitchFamily="18" charset="0"/>
                        <a:ea typeface="Times New Roman"/>
                        <a:cs typeface="Times New Roman" pitchFamily="18" charset="0"/>
                      </a:endParaRPr>
                    </a:p>
                  </a:txBody>
                  <a:tcPr marL="0" marR="0" marT="0" marB="0"/>
                </a:tc>
                <a:extLst>
                  <a:ext uri="{0D108BD9-81ED-4DB2-BD59-A6C34878D82A}">
                    <a16:rowId xmlns:a16="http://schemas.microsoft.com/office/drawing/2014/main" val="10002"/>
                  </a:ext>
                </a:extLst>
              </a:tr>
              <a:tr h="412768">
                <a:tc>
                  <a:txBody>
                    <a:bodyPr/>
                    <a:lstStyle/>
                    <a:p>
                      <a:pPr indent="152400" algn="ctr">
                        <a:spcAft>
                          <a:spcPts val="0"/>
                        </a:spcAft>
                      </a:pPr>
                      <a:r>
                        <a:rPr lang="en-US" sz="1600" kern="100" dirty="0">
                          <a:latin typeface="Times New Roman" pitchFamily="18" charset="0"/>
                          <a:cs typeface="Times New Roman" pitchFamily="18" charset="0"/>
                        </a:rPr>
                        <a:t>Pixels per scan line</a:t>
                      </a:r>
                      <a:endParaRPr lang="zh-CN" sz="1600" b="1" kern="100" dirty="0">
                        <a:latin typeface="Times New Roman" pitchFamily="18" charset="0"/>
                        <a:ea typeface="Times New Roman"/>
                        <a:cs typeface="Times New Roman" pitchFamily="18" charset="0"/>
                      </a:endParaRPr>
                    </a:p>
                  </a:txBody>
                  <a:tcPr marL="0" marR="0" marT="0" marB="0"/>
                </a:tc>
                <a:tc>
                  <a:txBody>
                    <a:bodyPr/>
                    <a:lstStyle/>
                    <a:p>
                      <a:pPr indent="152400" algn="ctr">
                        <a:spcAft>
                          <a:spcPts val="0"/>
                        </a:spcAft>
                      </a:pPr>
                      <a:r>
                        <a:rPr lang="en-US" sz="1600" kern="100" dirty="0">
                          <a:latin typeface="Times New Roman" pitchFamily="18" charset="0"/>
                          <a:cs typeface="Times New Roman" pitchFamily="18" charset="0"/>
                        </a:rPr>
                        <a:t>252 (9 FOVs x 28 FORs)</a:t>
                      </a:r>
                      <a:endParaRPr lang="zh-CN" sz="1600" b="1" kern="100" dirty="0">
                        <a:latin typeface="Times New Roman" pitchFamily="18" charset="0"/>
                        <a:ea typeface="Times New Roman"/>
                        <a:cs typeface="Times New Roman" pitchFamily="18" charset="0"/>
                      </a:endParaRPr>
                    </a:p>
                  </a:txBody>
                  <a:tcPr marL="0" marR="0" marT="0" marB="0"/>
                </a:tc>
                <a:extLst>
                  <a:ext uri="{0D108BD9-81ED-4DB2-BD59-A6C34878D82A}">
                    <a16:rowId xmlns:a16="http://schemas.microsoft.com/office/drawing/2014/main" val="10003"/>
                  </a:ext>
                </a:extLst>
              </a:tr>
              <a:tr h="206384">
                <a:tc>
                  <a:txBody>
                    <a:bodyPr/>
                    <a:lstStyle/>
                    <a:p>
                      <a:pPr indent="152400" algn="ctr">
                        <a:spcAft>
                          <a:spcPts val="0"/>
                        </a:spcAft>
                      </a:pPr>
                      <a:r>
                        <a:rPr lang="en-US" sz="1600" kern="100" dirty="0">
                          <a:latin typeface="Times New Roman" pitchFamily="18" charset="0"/>
                          <a:cs typeface="Times New Roman" pitchFamily="18" charset="0"/>
                        </a:rPr>
                        <a:t>Maximum scan angle</a:t>
                      </a:r>
                      <a:endParaRPr lang="zh-CN" sz="1600" b="1" kern="100" dirty="0">
                        <a:latin typeface="Times New Roman" pitchFamily="18" charset="0"/>
                        <a:ea typeface="Times New Roman"/>
                        <a:cs typeface="Times New Roman" pitchFamily="18" charset="0"/>
                      </a:endParaRPr>
                    </a:p>
                  </a:txBody>
                  <a:tcPr marL="0" marR="0" marT="0" marB="0"/>
                </a:tc>
                <a:tc>
                  <a:txBody>
                    <a:bodyPr/>
                    <a:lstStyle/>
                    <a:p>
                      <a:pPr indent="152400" algn="ctr">
                        <a:spcAft>
                          <a:spcPts val="0"/>
                        </a:spcAft>
                      </a:pPr>
                      <a:r>
                        <a:rPr lang="en-US" sz="1600" kern="100" dirty="0">
                          <a:latin typeface="Times New Roman" pitchFamily="18" charset="0"/>
                          <a:cs typeface="Times New Roman" pitchFamily="18" charset="0"/>
                          <a:sym typeface="Symbol"/>
                        </a:rPr>
                        <a:t></a:t>
                      </a:r>
                      <a:r>
                        <a:rPr lang="en-US" sz="1600" kern="100" dirty="0">
                          <a:latin typeface="Times New Roman" pitchFamily="18" charset="0"/>
                          <a:cs typeface="Times New Roman" pitchFamily="18" charset="0"/>
                        </a:rPr>
                        <a:t> 48.6</a:t>
                      </a:r>
                      <a:r>
                        <a:rPr lang="en-US" sz="1600" kern="100" dirty="0">
                          <a:latin typeface="Times New Roman" pitchFamily="18" charset="0"/>
                          <a:cs typeface="Times New Roman" pitchFamily="18" charset="0"/>
                          <a:sym typeface="Symbol"/>
                        </a:rPr>
                        <a:t></a:t>
                      </a:r>
                      <a:endParaRPr lang="zh-CN" sz="1600" b="1" kern="100" dirty="0">
                        <a:latin typeface="Times New Roman" pitchFamily="18" charset="0"/>
                        <a:ea typeface="Times New Roman"/>
                        <a:cs typeface="Times New Roman" pitchFamily="18" charset="0"/>
                      </a:endParaRPr>
                    </a:p>
                  </a:txBody>
                  <a:tcPr marL="0" marR="0" marT="0" marB="0"/>
                </a:tc>
                <a:extLst>
                  <a:ext uri="{0D108BD9-81ED-4DB2-BD59-A6C34878D82A}">
                    <a16:rowId xmlns:a16="http://schemas.microsoft.com/office/drawing/2014/main" val="10004"/>
                  </a:ext>
                </a:extLst>
              </a:tr>
              <a:tr h="319972">
                <a:tc>
                  <a:txBody>
                    <a:bodyPr/>
                    <a:lstStyle/>
                    <a:p>
                      <a:pPr indent="152400" algn="ctr">
                        <a:spcAft>
                          <a:spcPts val="0"/>
                        </a:spcAft>
                      </a:pPr>
                      <a:r>
                        <a:rPr lang="en-US" sz="1600" kern="100" dirty="0">
                          <a:latin typeface="Times New Roman" pitchFamily="18" charset="0"/>
                          <a:cs typeface="Times New Roman" pitchFamily="18" charset="0"/>
                        </a:rPr>
                        <a:t>Nadir spatial resolution </a:t>
                      </a:r>
                    </a:p>
                  </a:txBody>
                  <a:tcPr marL="0" marR="0" marT="0" marB="0"/>
                </a:tc>
                <a:tc>
                  <a:txBody>
                    <a:bodyPr/>
                    <a:lstStyle/>
                    <a:p>
                      <a:pPr indent="152400" algn="ctr">
                        <a:spcAft>
                          <a:spcPts val="0"/>
                        </a:spcAft>
                      </a:pPr>
                      <a:r>
                        <a:rPr lang="en-US" sz="1600" kern="100" dirty="0">
                          <a:latin typeface="Times New Roman" pitchFamily="18" charset="0"/>
                          <a:cs typeface="Times New Roman" pitchFamily="18" charset="0"/>
                        </a:rPr>
                        <a:t>14km</a:t>
                      </a:r>
                      <a:endParaRPr lang="zh-CN" sz="1600" b="1" kern="100" dirty="0">
                        <a:latin typeface="Times New Roman" pitchFamily="18" charset="0"/>
                        <a:ea typeface="Times New Roman"/>
                        <a:cs typeface="Times New Roman" pitchFamily="18" charset="0"/>
                      </a:endParaRPr>
                    </a:p>
                  </a:txBody>
                  <a:tcPr marL="0" marR="0" marT="0" marB="0">
                    <a:solidFill>
                      <a:srgbClr val="CC99FF"/>
                    </a:solidFill>
                  </a:tcPr>
                </a:tc>
                <a:extLst>
                  <a:ext uri="{0D108BD9-81ED-4DB2-BD59-A6C34878D82A}">
                    <a16:rowId xmlns:a16="http://schemas.microsoft.com/office/drawing/2014/main" val="10005"/>
                  </a:ext>
                </a:extLst>
              </a:tr>
              <a:tr h="319972">
                <a:tc>
                  <a:txBody>
                    <a:bodyPr/>
                    <a:lstStyle/>
                    <a:p>
                      <a:pPr indent="152400" algn="ctr">
                        <a:spcAft>
                          <a:spcPts val="0"/>
                        </a:spcAft>
                      </a:pPr>
                      <a:r>
                        <a:rPr lang="en-US" altLang="zh-CN" sz="1600" kern="100" dirty="0">
                          <a:solidFill>
                            <a:schemeClr val="dk1"/>
                          </a:solidFill>
                          <a:latin typeface="Times New Roman" pitchFamily="18" charset="0"/>
                          <a:ea typeface="+mn-ea"/>
                          <a:cs typeface="Times New Roman" pitchFamily="18" charset="0"/>
                        </a:rPr>
                        <a:t>detectors define </a:t>
                      </a:r>
                      <a:endParaRPr lang="zh-CN" sz="1600" kern="100" dirty="0">
                        <a:solidFill>
                          <a:schemeClr val="dk1"/>
                        </a:solidFill>
                        <a:latin typeface="Times New Roman" pitchFamily="18" charset="0"/>
                        <a:ea typeface="+mn-ea"/>
                        <a:cs typeface="Times New Roman" pitchFamily="18" charset="0"/>
                      </a:endParaRPr>
                    </a:p>
                  </a:txBody>
                  <a:tcPr marL="0" marR="0" marT="0" marB="0"/>
                </a:tc>
                <a:tc>
                  <a:txBody>
                    <a:bodyPr/>
                    <a:lstStyle/>
                    <a:p>
                      <a:pPr indent="152400" algn="ctr">
                        <a:spcAft>
                          <a:spcPts val="0"/>
                        </a:spcAft>
                      </a:pPr>
                      <a:r>
                        <a:rPr lang="en-US" sz="1600" kern="100" dirty="0">
                          <a:latin typeface="Times New Roman" pitchFamily="18" charset="0"/>
                          <a:cs typeface="Times New Roman" pitchFamily="18" charset="0"/>
                        </a:rPr>
                        <a:t>3*3</a:t>
                      </a:r>
                      <a:endParaRPr lang="zh-CN" sz="1600" b="1" kern="100" dirty="0">
                        <a:latin typeface="Times New Roman" pitchFamily="18" charset="0"/>
                        <a:ea typeface="Times New Roman"/>
                        <a:cs typeface="Times New Roman" pitchFamily="18" charset="0"/>
                      </a:endParaRPr>
                    </a:p>
                  </a:txBody>
                  <a:tcPr marL="0" marR="0" marT="0" marB="0">
                    <a:solidFill>
                      <a:srgbClr val="CC99FF"/>
                    </a:solidFill>
                  </a:tcPr>
                </a:tc>
                <a:extLst>
                  <a:ext uri="{0D108BD9-81ED-4DB2-BD59-A6C34878D82A}">
                    <a16:rowId xmlns:a16="http://schemas.microsoft.com/office/drawing/2014/main" val="10006"/>
                  </a:ext>
                </a:extLst>
              </a:tr>
              <a:tr h="319972">
                <a:tc>
                  <a:txBody>
                    <a:bodyPr/>
                    <a:lstStyle/>
                    <a:p>
                      <a:pPr indent="152400" algn="ctr">
                        <a:spcAft>
                          <a:spcPts val="0"/>
                        </a:spcAft>
                      </a:pPr>
                      <a:r>
                        <a:rPr lang="en-US" sz="1600" kern="100" dirty="0">
                          <a:latin typeface="Times New Roman" pitchFamily="18" charset="0"/>
                          <a:cs typeface="Times New Roman" pitchFamily="18" charset="0"/>
                        </a:rPr>
                        <a:t>Direction pointing bias</a:t>
                      </a:r>
                      <a:endParaRPr lang="zh-CN" sz="1600" b="1" kern="100" dirty="0">
                        <a:latin typeface="Times New Roman" pitchFamily="18" charset="0"/>
                        <a:ea typeface="Times New Roman"/>
                        <a:cs typeface="Times New Roman" pitchFamily="18" charset="0"/>
                      </a:endParaRPr>
                    </a:p>
                  </a:txBody>
                  <a:tcPr marL="0" marR="0" marT="0" marB="0"/>
                </a:tc>
                <a:tc>
                  <a:txBody>
                    <a:bodyPr/>
                    <a:lstStyle/>
                    <a:p>
                      <a:pPr indent="152400" algn="ctr">
                        <a:spcAft>
                          <a:spcPts val="0"/>
                        </a:spcAft>
                      </a:pPr>
                      <a:r>
                        <a:rPr lang="en-US" sz="1600" kern="100" dirty="0">
                          <a:latin typeface="Times New Roman" pitchFamily="18" charset="0"/>
                          <a:cs typeface="Times New Roman" pitchFamily="18" charset="0"/>
                        </a:rPr>
                        <a:t>＜0.06°</a:t>
                      </a:r>
                      <a:endParaRPr lang="zh-CN" sz="1600" b="1" kern="100" dirty="0">
                        <a:latin typeface="Times New Roman" pitchFamily="18" charset="0"/>
                        <a:ea typeface="Times New Roman"/>
                        <a:cs typeface="Times New Roman" pitchFamily="18" charset="0"/>
                      </a:endParaRPr>
                    </a:p>
                  </a:txBody>
                  <a:tcPr marL="0" marR="0" marT="0" marB="0"/>
                </a:tc>
                <a:extLst>
                  <a:ext uri="{0D108BD9-81ED-4DB2-BD59-A6C34878D82A}">
                    <a16:rowId xmlns:a16="http://schemas.microsoft.com/office/drawing/2014/main" val="10007"/>
                  </a:ext>
                </a:extLst>
              </a:tr>
            </a:tbl>
          </a:graphicData>
        </a:graphic>
      </p:graphicFrame>
      <p:sp>
        <p:nvSpPr>
          <p:cNvPr id="2" name="矩形 1"/>
          <p:cNvSpPr/>
          <p:nvPr/>
        </p:nvSpPr>
        <p:spPr>
          <a:xfrm>
            <a:off x="443551" y="753086"/>
            <a:ext cx="7014949" cy="2616101"/>
          </a:xfrm>
          <a:prstGeom prst="rect">
            <a:avLst/>
          </a:prstGeom>
        </p:spPr>
        <p:txBody>
          <a:bodyPr wrap="square">
            <a:spAutoFit/>
          </a:bodyPr>
          <a:lstStyle/>
          <a:p>
            <a:r>
              <a:rPr lang="en-US" altLang="zh-CN" sz="1600" dirty="0">
                <a:latin typeface="Times New Roman" panose="02020603050405020304" pitchFamily="18" charset="0"/>
                <a:cs typeface="Times New Roman" panose="02020603050405020304" pitchFamily="18" charset="0"/>
              </a:rPr>
              <a:t>Compared with the FY-3D/HIRAS instrument, HIRAS-II focuses on improving the detection sensitivity, spectral and radiative accuracy. The observation time of each scan line of HIRAS-II is changed from 10 to 8 seconds, the view angle is changed from 1.1 to 1 degree and the nadir spatial resolution improved from 16 to 14 km. In addition, the detector array is changed from 2×2 to 3×3. The observed spectra of the instrument are divided into three infrared bands: long wave (LW), medium wave 1 (MW1) and medium wave 2(MW2). The maximum optical path difference of the interferometer is 0.8cm, which will produce a basic resolution of 0.625cm-1.</a:t>
            </a:r>
          </a:p>
          <a:p>
            <a:r>
              <a:rPr lang="en-US" altLang="zh-CN" sz="1600" dirty="0">
                <a:latin typeface="Times New Roman" panose="02020603050405020304" pitchFamily="18" charset="0"/>
                <a:cs typeface="Times New Roman" panose="02020603050405020304" pitchFamily="18" charset="0"/>
              </a:rPr>
              <a:t>      Compared with FY-3E/HIRAS-II</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FY-3F/HIRAS-II improve the sensitivity of medium wave 1</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(MW1).</a:t>
            </a:r>
            <a:endParaRPr lang="zh-CN" altLang="en-US"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99"/>
    </mc:Choice>
    <mc:Fallback xmlns="">
      <p:transition spd="slow" advTm="49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2956" y="961848"/>
            <a:ext cx="6606119" cy="2923877"/>
          </a:xfrm>
          <a:prstGeom prst="rect">
            <a:avLst/>
          </a:prstGeom>
        </p:spPr>
        <p:txBody>
          <a:bodyPr wrap="square">
            <a:spAutoFit/>
          </a:bodyPr>
          <a:lstStyle/>
          <a:p>
            <a:r>
              <a:rPr lang="zh-CN" altLang="en-US" sz="2000" b="1" dirty="0">
                <a:solidFill>
                  <a:srgbClr val="FF0000"/>
                </a:solidFill>
              </a:rPr>
              <a:t> </a:t>
            </a:r>
            <a:r>
              <a:rPr lang="en-US" altLang="zh-CN" sz="2000" b="1" dirty="0">
                <a:solidFill>
                  <a:srgbClr val="FF0000"/>
                </a:solidFill>
              </a:rPr>
              <a:t>1</a:t>
            </a:r>
            <a:r>
              <a:rPr lang="zh-CN" altLang="en-US" sz="2000" b="1" dirty="0">
                <a:solidFill>
                  <a:srgbClr val="FF0000"/>
                </a:solidFill>
              </a:rPr>
              <a:t>）</a:t>
            </a:r>
            <a:r>
              <a:rPr lang="en-US" altLang="zh-CN" sz="2000" b="1" dirty="0">
                <a:solidFill>
                  <a:srgbClr val="FF0000"/>
                </a:solidFill>
              </a:rPr>
              <a:t>Radiometric Calibration</a:t>
            </a:r>
            <a:endParaRPr lang="zh-CN" altLang="en-US" sz="2000" b="1" dirty="0">
              <a:solidFill>
                <a:srgbClr val="FF0000"/>
              </a:solidFill>
            </a:endParaRPr>
          </a:p>
          <a:p>
            <a:r>
              <a:rPr lang="zh-CN" altLang="en-US" sz="2000" dirty="0"/>
              <a:t>        </a:t>
            </a:r>
            <a:r>
              <a:rPr lang="en-US" altLang="zh-CN" dirty="0">
                <a:latin typeface="Times New Roman" panose="02020603050405020304" pitchFamily="18" charset="0"/>
                <a:cs typeface="Times New Roman" panose="02020603050405020304" pitchFamily="18" charset="0"/>
              </a:rPr>
              <a:t>According to the characteristics of large field of view (instantaneous field of view 1°) and small aperture (60mm), the radiometric calibration selection is to use the high-precision low-temperature blackbody and collimator combination method that meets the system aperture and field of view requirements to simultaneously calibrate the 3×3 instantaneous field of view of the system, and the cavity blackbody is placed in the collimator focal plane.The collimator reduces the influence of background radiation and fluctuation on the calibration accuracy by low temperature control.</a:t>
            </a:r>
            <a:endParaRPr lang="zh-CN" altLang="en-US" dirty="0">
              <a:latin typeface="Times New Roman" panose="02020603050405020304" pitchFamily="18" charset="0"/>
              <a:cs typeface="Times New Roman" panose="02020603050405020304" pitchFamily="18" charset="0"/>
            </a:endParaRPr>
          </a:p>
        </p:txBody>
      </p:sp>
      <p:sp>
        <p:nvSpPr>
          <p:cNvPr id="18" name="Rectangle 3"/>
          <p:cNvSpPr>
            <a:spLocks noChangeArrowheads="1"/>
          </p:cNvSpPr>
          <p:nvPr/>
        </p:nvSpPr>
        <p:spPr bwMode="auto">
          <a:xfrm>
            <a:off x="970115" y="3986317"/>
            <a:ext cx="619496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304800" eaLnBrk="0" hangingPunct="0">
              <a:tabLst>
                <a:tab pos="228600" algn="l"/>
              </a:tabLst>
            </a:pPr>
            <a:r>
              <a:rPr lang="en-US" altLang="zh-CN" sz="2000" b="1" dirty="0">
                <a:solidFill>
                  <a:srgbClr val="0066CC"/>
                </a:solidFill>
                <a:latin typeface="Times New Roman" panose="02020603050405020304" pitchFamily="18" charset="0"/>
                <a:ea typeface="宋体" pitchFamily="2" charset="-122"/>
                <a:cs typeface="Times New Roman" panose="02020603050405020304" pitchFamily="18" charset="0"/>
              </a:rPr>
              <a:t>External Blackbody</a:t>
            </a:r>
            <a:r>
              <a:rPr lang="zh-CN" altLang="en-US" sz="2000" b="1" dirty="0">
                <a:solidFill>
                  <a:srgbClr val="0066CC"/>
                </a:solidFill>
                <a:latin typeface="Times New Roman" panose="02020603050405020304" pitchFamily="18" charset="0"/>
                <a:ea typeface="宋体" pitchFamily="2" charset="-122"/>
                <a:cs typeface="Times New Roman" panose="02020603050405020304" pitchFamily="18" charset="0"/>
              </a:rPr>
              <a:t>：</a:t>
            </a:r>
            <a:endParaRPr lang="zh-CN" altLang="en-US" sz="1000" b="1" dirty="0">
              <a:solidFill>
                <a:srgbClr val="0066CC"/>
              </a:solidFill>
              <a:latin typeface="Times New Roman" panose="02020603050405020304" pitchFamily="18" charset="0"/>
              <a:ea typeface="宋体" pitchFamily="2" charset="-122"/>
              <a:cs typeface="Times New Roman" panose="02020603050405020304" pitchFamily="18" charset="0"/>
            </a:endParaRPr>
          </a:p>
          <a:p>
            <a:pPr indent="304800" eaLnBrk="0" hangingPunct="0">
              <a:tabLst>
                <a:tab pos="228600" algn="l"/>
              </a:tabLst>
            </a:pPr>
            <a:r>
              <a:rPr lang="en-US" altLang="zh-CN" sz="2000" b="1" dirty="0">
                <a:solidFill>
                  <a:srgbClr val="0066CC"/>
                </a:solidFill>
                <a:latin typeface="Times New Roman" panose="02020603050405020304" pitchFamily="18" charset="0"/>
                <a:ea typeface="宋体" pitchFamily="2" charset="-122"/>
                <a:cs typeface="Times New Roman" panose="02020603050405020304" pitchFamily="18" charset="0"/>
              </a:rPr>
              <a:t>Temperature range</a:t>
            </a:r>
            <a:r>
              <a:rPr lang="zh-CN" altLang="en-US" sz="2000" b="1" dirty="0">
                <a:solidFill>
                  <a:srgbClr val="0066CC"/>
                </a:solidFill>
                <a:latin typeface="Times New Roman" panose="02020603050405020304" pitchFamily="18" charset="0"/>
                <a:ea typeface="宋体" pitchFamily="2" charset="-122"/>
                <a:cs typeface="Times New Roman" panose="02020603050405020304" pitchFamily="18" charset="0"/>
              </a:rPr>
              <a:t>：        </a:t>
            </a:r>
            <a:r>
              <a:rPr lang="en-US" altLang="zh-CN" sz="2000" b="1" dirty="0">
                <a:solidFill>
                  <a:srgbClr val="0066CC"/>
                </a:solidFill>
                <a:latin typeface="Times New Roman" panose="02020603050405020304" pitchFamily="18" charset="0"/>
                <a:ea typeface="宋体" pitchFamily="2" charset="-122"/>
                <a:cs typeface="Times New Roman" panose="02020603050405020304" pitchFamily="18" charset="0"/>
              </a:rPr>
              <a:t>   160K-350K </a:t>
            </a:r>
            <a:endParaRPr lang="en-US" altLang="zh-CN" sz="1000" b="1" dirty="0">
              <a:solidFill>
                <a:srgbClr val="0066CC"/>
              </a:solidFill>
              <a:latin typeface="Times New Roman" panose="02020603050405020304" pitchFamily="18" charset="0"/>
              <a:ea typeface="宋体" pitchFamily="2" charset="-122"/>
              <a:cs typeface="Times New Roman" panose="02020603050405020304" pitchFamily="18" charset="0"/>
            </a:endParaRPr>
          </a:p>
          <a:p>
            <a:pPr indent="304800" eaLnBrk="0" hangingPunct="0">
              <a:tabLst>
                <a:tab pos="228600" algn="l"/>
              </a:tabLst>
            </a:pPr>
            <a:r>
              <a:rPr lang="en-US" altLang="zh-CN" sz="2000" b="1" dirty="0">
                <a:solidFill>
                  <a:srgbClr val="0066CC"/>
                </a:solidFill>
                <a:latin typeface="Times New Roman" panose="02020603050405020304" pitchFamily="18" charset="0"/>
                <a:ea typeface="宋体" pitchFamily="2" charset="-122"/>
                <a:cs typeface="Times New Roman" panose="02020603050405020304" pitchFamily="18" charset="0"/>
              </a:rPr>
              <a:t>Effective radiation plane </a:t>
            </a:r>
            <a:r>
              <a:rPr lang="zh-CN" altLang="en-US" sz="2000" b="1" dirty="0">
                <a:solidFill>
                  <a:srgbClr val="0066CC"/>
                </a:solidFill>
                <a:latin typeface="Times New Roman" panose="02020603050405020304" pitchFamily="18" charset="0"/>
                <a:ea typeface="宋体" pitchFamily="2" charset="-122"/>
                <a:cs typeface="Times New Roman" panose="02020603050405020304" pitchFamily="18" charset="0"/>
              </a:rPr>
              <a:t>：  </a:t>
            </a:r>
            <a:r>
              <a:rPr lang="en-US" altLang="zh-CN" sz="2000" b="1" dirty="0">
                <a:solidFill>
                  <a:srgbClr val="0066CC"/>
                </a:solidFill>
                <a:latin typeface="Times New Roman" panose="02020603050405020304" pitchFamily="18" charset="0"/>
                <a:ea typeface="宋体" pitchFamily="2" charset="-122"/>
                <a:cs typeface="Times New Roman" panose="02020603050405020304" pitchFamily="18" charset="0"/>
              </a:rPr>
              <a:t>Φ150mm</a:t>
            </a:r>
            <a:endParaRPr lang="en-US" altLang="zh-CN" sz="1000" b="1" dirty="0">
              <a:solidFill>
                <a:srgbClr val="0066CC"/>
              </a:solidFill>
              <a:latin typeface="Times New Roman" panose="02020603050405020304" pitchFamily="18" charset="0"/>
              <a:ea typeface="宋体" pitchFamily="2" charset="-122"/>
              <a:cs typeface="Times New Roman" panose="02020603050405020304" pitchFamily="18" charset="0"/>
            </a:endParaRPr>
          </a:p>
          <a:p>
            <a:pPr indent="304800" eaLnBrk="0" hangingPunct="0">
              <a:tabLst>
                <a:tab pos="228600" algn="l"/>
              </a:tabLst>
            </a:pPr>
            <a:r>
              <a:rPr lang="en-US" altLang="zh-CN" sz="2000" b="1" dirty="0">
                <a:solidFill>
                  <a:srgbClr val="0066CC"/>
                </a:solidFill>
                <a:latin typeface="Times New Roman" panose="02020603050405020304" pitchFamily="18" charset="0"/>
                <a:ea typeface="宋体" pitchFamily="2" charset="-122"/>
                <a:cs typeface="Times New Roman" panose="02020603050405020304" pitchFamily="18" charset="0"/>
              </a:rPr>
              <a:t>Temperature stability</a:t>
            </a:r>
            <a:r>
              <a:rPr lang="zh-CN" altLang="en-US" sz="2000" b="1" dirty="0">
                <a:solidFill>
                  <a:srgbClr val="0066CC"/>
                </a:solidFill>
                <a:latin typeface="Times New Roman" panose="02020603050405020304" pitchFamily="18" charset="0"/>
                <a:ea typeface="宋体" pitchFamily="2" charset="-122"/>
                <a:cs typeface="Times New Roman" panose="02020603050405020304" pitchFamily="18" charset="0"/>
              </a:rPr>
              <a:t>：         </a:t>
            </a:r>
            <a:r>
              <a:rPr lang="en-US" altLang="zh-CN" sz="2000" b="1" dirty="0">
                <a:solidFill>
                  <a:srgbClr val="0066CC"/>
                </a:solidFill>
                <a:latin typeface="Times New Roman" panose="02020603050405020304" pitchFamily="18" charset="0"/>
                <a:ea typeface="宋体" pitchFamily="2" charset="-122"/>
                <a:cs typeface="Times New Roman" panose="02020603050405020304" pitchFamily="18" charset="0"/>
              </a:rPr>
              <a:t>≤±0.1K/30min</a:t>
            </a:r>
            <a:endParaRPr lang="zh-CN" altLang="en-US" sz="1000" b="1" dirty="0">
              <a:solidFill>
                <a:srgbClr val="0066CC"/>
              </a:solidFill>
              <a:latin typeface="Times New Roman" panose="02020603050405020304" pitchFamily="18" charset="0"/>
              <a:ea typeface="宋体" pitchFamily="2" charset="-122"/>
              <a:cs typeface="Times New Roman" panose="02020603050405020304" pitchFamily="18" charset="0"/>
            </a:endParaRPr>
          </a:p>
          <a:p>
            <a:pPr indent="304800" eaLnBrk="0" hangingPunct="0">
              <a:tabLst>
                <a:tab pos="228600" algn="l"/>
              </a:tabLst>
            </a:pPr>
            <a:r>
              <a:rPr lang="en-US" altLang="zh-CN" sz="2000" b="1" dirty="0">
                <a:solidFill>
                  <a:srgbClr val="0066CC"/>
                </a:solidFill>
                <a:latin typeface="Times New Roman" panose="02020603050405020304" pitchFamily="18" charset="0"/>
                <a:ea typeface="宋体" pitchFamily="2" charset="-122"/>
                <a:cs typeface="Times New Roman" panose="02020603050405020304" pitchFamily="18" charset="0"/>
              </a:rPr>
              <a:t>Temperature uniformity</a:t>
            </a:r>
            <a:r>
              <a:rPr lang="zh-CN" altLang="en-US" sz="2000" b="1" dirty="0">
                <a:solidFill>
                  <a:srgbClr val="0066CC"/>
                </a:solidFill>
                <a:latin typeface="Times New Roman" panose="02020603050405020304" pitchFamily="18" charset="0"/>
                <a:ea typeface="宋体" pitchFamily="2" charset="-122"/>
                <a:cs typeface="Times New Roman" panose="02020603050405020304" pitchFamily="18" charset="0"/>
              </a:rPr>
              <a:t>：     ≤</a:t>
            </a:r>
            <a:r>
              <a:rPr lang="en-US" altLang="zh-CN" sz="2000" b="1" dirty="0">
                <a:solidFill>
                  <a:srgbClr val="0066CC"/>
                </a:solidFill>
                <a:latin typeface="Times New Roman" panose="02020603050405020304" pitchFamily="18" charset="0"/>
                <a:ea typeface="宋体" pitchFamily="2" charset="-122"/>
                <a:cs typeface="Times New Roman" panose="02020603050405020304" pitchFamily="18" charset="0"/>
              </a:rPr>
              <a:t>0.2K</a:t>
            </a:r>
            <a:endParaRPr lang="en-US" altLang="zh-CN" sz="1000" b="1" dirty="0">
              <a:solidFill>
                <a:srgbClr val="0066CC"/>
              </a:solidFill>
              <a:latin typeface="Times New Roman" panose="02020603050405020304" pitchFamily="18" charset="0"/>
              <a:ea typeface="宋体" pitchFamily="2" charset="-122"/>
              <a:cs typeface="Times New Roman" panose="02020603050405020304" pitchFamily="18" charset="0"/>
            </a:endParaRPr>
          </a:p>
          <a:p>
            <a:pPr indent="304800" eaLnBrk="0" hangingPunct="0">
              <a:tabLst>
                <a:tab pos="228600" algn="l"/>
              </a:tabLst>
            </a:pPr>
            <a:r>
              <a:rPr lang="en-US" altLang="zh-CN" sz="2000" b="1" dirty="0">
                <a:solidFill>
                  <a:srgbClr val="0066CC"/>
                </a:solidFill>
                <a:latin typeface="Times New Roman" panose="02020603050405020304" pitchFamily="18" charset="0"/>
                <a:ea typeface="宋体" pitchFamily="2" charset="-122"/>
                <a:cs typeface="Times New Roman" panose="02020603050405020304" pitchFamily="18" charset="0"/>
              </a:rPr>
              <a:t>Temperature accuracy</a:t>
            </a:r>
            <a:r>
              <a:rPr lang="zh-CN" altLang="en-US" sz="2000" b="1" dirty="0">
                <a:solidFill>
                  <a:srgbClr val="0066CC"/>
                </a:solidFill>
                <a:latin typeface="Times New Roman" panose="02020603050405020304" pitchFamily="18" charset="0"/>
                <a:ea typeface="宋体" pitchFamily="2" charset="-122"/>
                <a:cs typeface="Times New Roman" panose="02020603050405020304" pitchFamily="18" charset="0"/>
              </a:rPr>
              <a:t>：        ≤</a:t>
            </a:r>
            <a:r>
              <a:rPr lang="en-US" altLang="zh-CN" sz="2000" b="1" dirty="0">
                <a:solidFill>
                  <a:srgbClr val="0066CC"/>
                </a:solidFill>
                <a:latin typeface="Times New Roman" panose="02020603050405020304" pitchFamily="18" charset="0"/>
                <a:ea typeface="宋体" pitchFamily="2" charset="-122"/>
                <a:cs typeface="Times New Roman" panose="02020603050405020304" pitchFamily="18" charset="0"/>
              </a:rPr>
              <a:t>0.1K </a:t>
            </a:r>
            <a:endParaRPr lang="en-US" altLang="zh-CN" sz="1000" b="1" dirty="0">
              <a:solidFill>
                <a:srgbClr val="0066CC"/>
              </a:solidFill>
              <a:latin typeface="Times New Roman" panose="02020603050405020304" pitchFamily="18" charset="0"/>
              <a:ea typeface="宋体" pitchFamily="2" charset="-122"/>
              <a:cs typeface="Times New Roman" panose="02020603050405020304" pitchFamily="18" charset="0"/>
            </a:endParaRPr>
          </a:p>
          <a:p>
            <a:pPr indent="304800" eaLnBrk="0" hangingPunct="0">
              <a:tabLst>
                <a:tab pos="228600" algn="l"/>
              </a:tabLst>
            </a:pPr>
            <a:r>
              <a:rPr lang="en-US" altLang="zh-CN" sz="2000" b="1" dirty="0">
                <a:solidFill>
                  <a:srgbClr val="0066CC"/>
                </a:solidFill>
                <a:latin typeface="Times New Roman" panose="02020603050405020304" pitchFamily="18" charset="0"/>
                <a:ea typeface="宋体" pitchFamily="2" charset="-122"/>
                <a:cs typeface="Times New Roman" panose="02020603050405020304" pitchFamily="18" charset="0"/>
              </a:rPr>
              <a:t>Emissivity</a:t>
            </a:r>
            <a:r>
              <a:rPr lang="zh-CN" altLang="en-US" sz="2000" b="1" dirty="0">
                <a:solidFill>
                  <a:srgbClr val="0066CC"/>
                </a:solidFill>
                <a:latin typeface="Times New Roman" panose="02020603050405020304" pitchFamily="18" charset="0"/>
                <a:ea typeface="宋体" pitchFamily="2" charset="-122"/>
                <a:cs typeface="Times New Roman" panose="02020603050405020304" pitchFamily="18" charset="0"/>
              </a:rPr>
              <a:t>：                            </a:t>
            </a:r>
            <a:r>
              <a:rPr lang="en-US" altLang="zh-CN" sz="2000" b="1" dirty="0">
                <a:solidFill>
                  <a:srgbClr val="0066CC"/>
                </a:solidFill>
                <a:latin typeface="Times New Roman" panose="02020603050405020304" pitchFamily="18" charset="0"/>
                <a:ea typeface="宋体" pitchFamily="2" charset="-122"/>
                <a:cs typeface="Times New Roman" panose="02020603050405020304" pitchFamily="18" charset="0"/>
              </a:rPr>
              <a:t>ε≥0.996  </a:t>
            </a:r>
            <a:endParaRPr lang="en-US" altLang="zh-CN" sz="3200" b="1" dirty="0">
              <a:solidFill>
                <a:srgbClr val="0066CC"/>
              </a:solidFill>
              <a:latin typeface="Times New Roman" panose="02020603050405020304" pitchFamily="18" charset="0"/>
              <a:ea typeface="宋体" pitchFamily="2" charset="-122"/>
              <a:cs typeface="Times New Roman" panose="02020603050405020304" pitchFamily="18" charset="0"/>
            </a:endParaRPr>
          </a:p>
        </p:txBody>
      </p:sp>
      <p:grpSp>
        <p:nvGrpSpPr>
          <p:cNvPr id="30" name="组合 29"/>
          <p:cNvGrpSpPr/>
          <p:nvPr/>
        </p:nvGrpSpPr>
        <p:grpSpPr>
          <a:xfrm>
            <a:off x="7322554" y="1380395"/>
            <a:ext cx="3967515" cy="2931754"/>
            <a:chOff x="179512" y="431804"/>
            <a:chExt cx="8058094" cy="5052880"/>
          </a:xfrm>
        </p:grpSpPr>
        <p:pic>
          <p:nvPicPr>
            <p:cNvPr id="31" name="图片 3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781" y="879421"/>
              <a:ext cx="4824536" cy="3528392"/>
            </a:xfrm>
            <a:prstGeom prst="rect">
              <a:avLst/>
            </a:prstGeom>
            <a:noFill/>
            <a:ln>
              <a:noFill/>
            </a:ln>
          </p:spPr>
        </p:pic>
        <p:pic>
          <p:nvPicPr>
            <p:cNvPr id="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8946" y="1864028"/>
              <a:ext cx="2206618" cy="163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文本框 32"/>
            <p:cNvSpPr txBox="1"/>
            <p:nvPr/>
          </p:nvSpPr>
          <p:spPr>
            <a:xfrm>
              <a:off x="179512" y="4453820"/>
              <a:ext cx="2160239" cy="1007860"/>
            </a:xfrm>
            <a:prstGeom prst="rect">
              <a:avLst/>
            </a:prstGeom>
            <a:noFill/>
          </p:spPr>
          <p:txBody>
            <a:bodyPr wrap="square" rtlCol="0">
              <a:spAutoFit/>
            </a:bodyPr>
            <a:lstStyle/>
            <a:p>
              <a:r>
                <a:rPr lang="en-US" altLang="zh-CN" sz="1600" dirty="0"/>
                <a:t>Helium Screen </a:t>
              </a:r>
              <a:endParaRPr lang="zh-CN" altLang="en-US" sz="1600" dirty="0"/>
            </a:p>
          </p:txBody>
        </p:sp>
        <p:sp>
          <p:nvSpPr>
            <p:cNvPr id="34" name="文本框 33"/>
            <p:cNvSpPr txBox="1"/>
            <p:nvPr/>
          </p:nvSpPr>
          <p:spPr>
            <a:xfrm>
              <a:off x="4577533" y="3941061"/>
              <a:ext cx="3317180" cy="1432224"/>
            </a:xfrm>
            <a:prstGeom prst="rect">
              <a:avLst/>
            </a:prstGeom>
            <a:noFill/>
          </p:spPr>
          <p:txBody>
            <a:bodyPr wrap="square" rtlCol="0">
              <a:spAutoFit/>
            </a:bodyPr>
            <a:lstStyle/>
            <a:p>
              <a:r>
                <a:rPr lang="en-US" altLang="zh-CN" sz="1600" dirty="0"/>
                <a:t>Internal Calibration Blackbody </a:t>
              </a:r>
              <a:endParaRPr lang="zh-CN" altLang="en-US" sz="1600" dirty="0"/>
            </a:p>
          </p:txBody>
        </p:sp>
        <p:sp>
          <p:nvSpPr>
            <p:cNvPr id="35" name="文本框 34"/>
            <p:cNvSpPr txBox="1"/>
            <p:nvPr/>
          </p:nvSpPr>
          <p:spPr>
            <a:xfrm>
              <a:off x="4920426" y="431804"/>
              <a:ext cx="3317180" cy="1432224"/>
            </a:xfrm>
            <a:prstGeom prst="rect">
              <a:avLst/>
            </a:prstGeom>
            <a:noFill/>
          </p:spPr>
          <p:txBody>
            <a:bodyPr wrap="square" rtlCol="0">
              <a:spAutoFit/>
            </a:bodyPr>
            <a:lstStyle/>
            <a:p>
              <a:r>
                <a:rPr lang="en-US" altLang="zh-CN" sz="1600" dirty="0"/>
                <a:t>External Calibration Blackbody </a:t>
              </a:r>
              <a:endParaRPr lang="zh-CN" altLang="en-US" sz="1600" dirty="0"/>
            </a:p>
          </p:txBody>
        </p:sp>
        <p:cxnSp>
          <p:nvCxnSpPr>
            <p:cNvPr id="36" name="直接箭头连接符 35"/>
            <p:cNvCxnSpPr/>
            <p:nvPr/>
          </p:nvCxnSpPr>
          <p:spPr>
            <a:xfrm flipV="1">
              <a:off x="1115616" y="3941062"/>
              <a:ext cx="0" cy="51275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34" idx="1"/>
            </p:cNvCxnSpPr>
            <p:nvPr/>
          </p:nvCxnSpPr>
          <p:spPr>
            <a:xfrm flipH="1" flipV="1">
              <a:off x="3347863" y="3068960"/>
              <a:ext cx="1229670" cy="158821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a:off x="4577532" y="1348253"/>
              <a:ext cx="426517" cy="38127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2339749" y="4476824"/>
              <a:ext cx="1551996" cy="1007860"/>
            </a:xfrm>
            <a:prstGeom prst="rect">
              <a:avLst/>
            </a:prstGeom>
            <a:noFill/>
          </p:spPr>
          <p:txBody>
            <a:bodyPr wrap="square" rtlCol="0">
              <a:spAutoFit/>
            </a:bodyPr>
            <a:lstStyle/>
            <a:p>
              <a:r>
                <a:rPr lang="en-US" altLang="zh-CN" sz="1600" dirty="0"/>
                <a:t>Scan Mirror</a:t>
              </a:r>
              <a:endParaRPr lang="zh-CN" altLang="en-US" sz="1600" dirty="0"/>
            </a:p>
          </p:txBody>
        </p:sp>
        <p:cxnSp>
          <p:nvCxnSpPr>
            <p:cNvPr id="40" name="直接箭头连接符 39"/>
            <p:cNvCxnSpPr/>
            <p:nvPr/>
          </p:nvCxnSpPr>
          <p:spPr>
            <a:xfrm flipH="1" flipV="1">
              <a:off x="2555776" y="3068960"/>
              <a:ext cx="468051" cy="133885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400477" y="527043"/>
              <a:ext cx="2645265" cy="530454"/>
            </a:xfrm>
            <a:prstGeom prst="rect">
              <a:avLst/>
            </a:prstGeom>
            <a:noFill/>
          </p:spPr>
          <p:txBody>
            <a:bodyPr wrap="square" rtlCol="0">
              <a:spAutoFit/>
            </a:bodyPr>
            <a:lstStyle/>
            <a:p>
              <a:r>
                <a:rPr lang="en-US" altLang="zh-CN" sz="1400" dirty="0"/>
                <a:t>Collimator</a:t>
              </a:r>
              <a:endParaRPr lang="zh-CN" altLang="en-US" sz="1400" dirty="0"/>
            </a:p>
          </p:txBody>
        </p:sp>
      </p:grpSp>
      <p:sp>
        <p:nvSpPr>
          <p:cNvPr id="3" name="Title 1">
            <a:extLst>
              <a:ext uri="{FF2B5EF4-FFF2-40B4-BE49-F238E27FC236}">
                <a16:creationId xmlns:a16="http://schemas.microsoft.com/office/drawing/2014/main" id="{866323E0-8AA2-8CC4-ECF2-C06F461A96C8}"/>
              </a:ext>
            </a:extLst>
          </p:cNvPr>
          <p:cNvSpPr txBox="1">
            <a:spLocks/>
          </p:cNvSpPr>
          <p:nvPr/>
        </p:nvSpPr>
        <p:spPr>
          <a:xfrm>
            <a:off x="1524000" y="39231"/>
            <a:ext cx="9144000"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sz="3200" dirty="0">
                <a:solidFill>
                  <a:srgbClr val="002060"/>
                </a:solidFill>
              </a:rPr>
              <a:t>FY-3F/ HIRAS</a:t>
            </a:r>
            <a:r>
              <a:rPr lang="en-US" altLang="zh-CN" sz="3200" dirty="0">
                <a:solidFill>
                  <a:srgbClr val="002060"/>
                </a:solidFill>
              </a:rPr>
              <a:t>-II Pre-flight calibration</a:t>
            </a:r>
            <a:endParaRPr lang="en-US" sz="3200"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66323E0-8AA2-8CC4-ECF2-C06F461A96C8}"/>
              </a:ext>
            </a:extLst>
          </p:cNvPr>
          <p:cNvSpPr txBox="1">
            <a:spLocks/>
          </p:cNvSpPr>
          <p:nvPr/>
        </p:nvSpPr>
        <p:spPr>
          <a:xfrm>
            <a:off x="1524000" y="32407"/>
            <a:ext cx="9144000"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sz="3200" dirty="0">
                <a:solidFill>
                  <a:srgbClr val="002060"/>
                </a:solidFill>
              </a:rPr>
              <a:t>FY-3F/ HIRAS</a:t>
            </a:r>
            <a:r>
              <a:rPr lang="en-US" altLang="zh-CN" sz="3200" dirty="0">
                <a:solidFill>
                  <a:srgbClr val="002060"/>
                </a:solidFill>
              </a:rPr>
              <a:t>-II Pre-flight calibration</a:t>
            </a:r>
            <a:endParaRPr lang="en-US" sz="3200" dirty="0">
              <a:solidFill>
                <a:srgbClr val="002060"/>
              </a:solidFill>
            </a:endParaRPr>
          </a:p>
        </p:txBody>
      </p:sp>
      <p:sp>
        <p:nvSpPr>
          <p:cNvPr id="2" name="矩形 1">
            <a:extLst>
              <a:ext uri="{FF2B5EF4-FFF2-40B4-BE49-F238E27FC236}">
                <a16:creationId xmlns:a16="http://schemas.microsoft.com/office/drawing/2014/main" id="{95032952-2918-B2ED-B624-F4C924D8EE94}"/>
              </a:ext>
            </a:extLst>
          </p:cNvPr>
          <p:cNvSpPr/>
          <p:nvPr/>
        </p:nvSpPr>
        <p:spPr>
          <a:xfrm>
            <a:off x="7182426" y="742092"/>
            <a:ext cx="4429482" cy="369332"/>
          </a:xfrm>
          <a:prstGeom prst="rect">
            <a:avLst/>
          </a:prstGeom>
        </p:spPr>
        <p:txBody>
          <a:bodyPr wrap="none">
            <a:spAutoFit/>
          </a:bodyPr>
          <a:lstStyle/>
          <a:p>
            <a:r>
              <a:rPr lang="en-US" altLang="zh-CN" b="1" dirty="0">
                <a:solidFill>
                  <a:srgbClr val="002060"/>
                </a:solidFill>
                <a:latin typeface="+mj-lt"/>
                <a:ea typeface="+mj-ea"/>
                <a:cs typeface="+mj-cs"/>
              </a:rPr>
              <a:t>FY-3F/HIRAS-II</a:t>
            </a:r>
            <a:r>
              <a:rPr lang="en-US" altLang="zh-CN" dirty="0"/>
              <a:t> </a:t>
            </a:r>
            <a:r>
              <a:rPr lang="en-US" altLang="zh-CN" b="1" dirty="0">
                <a:solidFill>
                  <a:srgbClr val="002060"/>
                </a:solidFill>
                <a:latin typeface="+mj-lt"/>
                <a:ea typeface="+mj-ea"/>
                <a:cs typeface="+mj-cs"/>
              </a:rPr>
              <a:t>Radiometric</a:t>
            </a:r>
            <a:r>
              <a:rPr lang="en-US" altLang="zh-CN" dirty="0"/>
              <a:t> </a:t>
            </a:r>
            <a:r>
              <a:rPr lang="en-US" altLang="zh-CN" b="1" dirty="0">
                <a:solidFill>
                  <a:srgbClr val="002060"/>
                </a:solidFill>
                <a:latin typeface="+mj-lt"/>
                <a:ea typeface="+mj-ea"/>
                <a:cs typeface="+mj-cs"/>
              </a:rPr>
              <a:t>calibration</a:t>
            </a:r>
            <a:endParaRPr lang="zh-CN" altLang="en-US" b="1" dirty="0">
              <a:solidFill>
                <a:srgbClr val="002060"/>
              </a:solidFill>
              <a:latin typeface="+mj-lt"/>
              <a:ea typeface="+mj-ea"/>
              <a:cs typeface="+mj-cs"/>
            </a:endParaRPr>
          </a:p>
        </p:txBody>
      </p:sp>
      <p:sp>
        <p:nvSpPr>
          <p:cNvPr id="5" name="矩形 4">
            <a:extLst>
              <a:ext uri="{FF2B5EF4-FFF2-40B4-BE49-F238E27FC236}">
                <a16:creationId xmlns:a16="http://schemas.microsoft.com/office/drawing/2014/main" id="{77AF0B39-63E4-6505-AB60-10CFFCE9C379}"/>
              </a:ext>
            </a:extLst>
          </p:cNvPr>
          <p:cNvSpPr/>
          <p:nvPr/>
        </p:nvSpPr>
        <p:spPr>
          <a:xfrm>
            <a:off x="7876703" y="3232990"/>
            <a:ext cx="4101554"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Pre-launch calibration biases of blackbody at 280K</a:t>
            </a:r>
            <a:endParaRPr lang="zh-CN" altLang="en-US" sz="1400"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89002AA9-13BA-2D87-68DD-49C1C92438D3}"/>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474451" y="1475078"/>
            <a:ext cx="4175018" cy="1695226"/>
          </a:xfrm>
          <a:prstGeom prst="rect">
            <a:avLst/>
          </a:prstGeom>
          <a:noFill/>
          <a:ln>
            <a:noFill/>
          </a:ln>
        </p:spPr>
      </p:pic>
      <p:sp>
        <p:nvSpPr>
          <p:cNvPr id="7" name="矩形 6">
            <a:extLst>
              <a:ext uri="{FF2B5EF4-FFF2-40B4-BE49-F238E27FC236}">
                <a16:creationId xmlns:a16="http://schemas.microsoft.com/office/drawing/2014/main" id="{7B8E0B76-FEDC-94B5-B4C8-1985EA24225C}"/>
              </a:ext>
            </a:extLst>
          </p:cNvPr>
          <p:cNvSpPr/>
          <p:nvPr/>
        </p:nvSpPr>
        <p:spPr>
          <a:xfrm>
            <a:off x="7394501" y="3823384"/>
            <a:ext cx="4663296" cy="1754326"/>
          </a:xfrm>
          <a:prstGeom prst="rect">
            <a:avLst/>
          </a:prstGeom>
        </p:spPr>
        <p:txBody>
          <a:bodyPr wrap="square">
            <a:spAutoFit/>
          </a:bodyPr>
          <a:lstStyle/>
          <a:p>
            <a:r>
              <a:rPr lang="en-US" altLang="zh-CN" b="1" dirty="0">
                <a:solidFill>
                  <a:srgbClr val="C00000"/>
                </a:solidFill>
                <a:latin typeface="Arial" panose="020B0604020202020204" pitchFamily="34" charset="0"/>
              </a:rPr>
              <a:t>The LW radiometric calibration biases are better than 0.2K , most channels of MW1 are better than 0.3K, MW2 window area and weak absorption area are better than 0.5K,and a few channels exceed the requirement on orbit.</a:t>
            </a:r>
            <a:endParaRPr lang="zh-CN" altLang="en-US" b="1" dirty="0">
              <a:solidFill>
                <a:srgbClr val="C00000"/>
              </a:solidFill>
              <a:latin typeface="Arial" panose="020B0604020202020204" pitchFamily="34" charset="0"/>
            </a:endParaRPr>
          </a:p>
        </p:txBody>
      </p:sp>
      <p:grpSp>
        <p:nvGrpSpPr>
          <p:cNvPr id="16" name="组合 15">
            <a:extLst>
              <a:ext uri="{FF2B5EF4-FFF2-40B4-BE49-F238E27FC236}">
                <a16:creationId xmlns:a16="http://schemas.microsoft.com/office/drawing/2014/main" id="{DE57597C-AAB5-6A90-9BBC-F49FEBD07FAB}"/>
              </a:ext>
            </a:extLst>
          </p:cNvPr>
          <p:cNvGrpSpPr/>
          <p:nvPr/>
        </p:nvGrpSpPr>
        <p:grpSpPr>
          <a:xfrm>
            <a:off x="371984" y="722567"/>
            <a:ext cx="4176464" cy="4047726"/>
            <a:chOff x="-1" y="131419"/>
            <a:chExt cx="6322423" cy="6625529"/>
          </a:xfrm>
        </p:grpSpPr>
        <p:pic>
          <p:nvPicPr>
            <p:cNvPr id="17" name="图片 16">
              <a:extLst>
                <a:ext uri="{FF2B5EF4-FFF2-40B4-BE49-F238E27FC236}">
                  <a16:creationId xmlns:a16="http://schemas.microsoft.com/office/drawing/2014/main" id="{A451F92C-3432-DEEB-2EE5-FB88E8038D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583"/>
            <a:stretch/>
          </p:blipFill>
          <p:spPr>
            <a:xfrm>
              <a:off x="0" y="131419"/>
              <a:ext cx="5433848" cy="1303318"/>
            </a:xfrm>
            <a:prstGeom prst="rect">
              <a:avLst/>
            </a:prstGeom>
          </p:spPr>
        </p:pic>
        <p:pic>
          <p:nvPicPr>
            <p:cNvPr id="19" name="图片 18">
              <a:extLst>
                <a:ext uri="{FF2B5EF4-FFF2-40B4-BE49-F238E27FC236}">
                  <a16:creationId xmlns:a16="http://schemas.microsoft.com/office/drawing/2014/main" id="{D0C4DC57-752D-ED36-1E39-A966AEE270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3501"/>
            <a:stretch/>
          </p:blipFill>
          <p:spPr>
            <a:xfrm>
              <a:off x="0" y="1195250"/>
              <a:ext cx="5433848" cy="1303318"/>
            </a:xfrm>
            <a:prstGeom prst="rect">
              <a:avLst/>
            </a:prstGeom>
          </p:spPr>
        </p:pic>
        <p:pic>
          <p:nvPicPr>
            <p:cNvPr id="20" name="图片 19">
              <a:extLst>
                <a:ext uri="{FF2B5EF4-FFF2-40B4-BE49-F238E27FC236}">
                  <a16:creationId xmlns:a16="http://schemas.microsoft.com/office/drawing/2014/main" id="{C24578CE-9820-F6A1-051B-FB1D3FCF4128}"/>
                </a:ext>
              </a:extLst>
            </p:cNvPr>
            <p:cNvPicPr>
              <a:picLocks/>
            </p:cNvPicPr>
            <p:nvPr/>
          </p:nvPicPr>
          <p:blipFill rotWithShape="1">
            <a:blip r:embed="rId5" cstate="print">
              <a:extLst>
                <a:ext uri="{28A0092B-C50C-407E-A947-70E740481C1C}">
                  <a14:useLocalDpi xmlns:a14="http://schemas.microsoft.com/office/drawing/2010/main" val="0"/>
                </a:ext>
              </a:extLst>
            </a:blip>
            <a:srcRect r="13928"/>
            <a:stretch/>
          </p:blipFill>
          <p:spPr>
            <a:xfrm>
              <a:off x="0" y="2266404"/>
              <a:ext cx="5432400" cy="1303200"/>
            </a:xfrm>
            <a:prstGeom prst="rect">
              <a:avLst/>
            </a:prstGeom>
          </p:spPr>
        </p:pic>
        <p:pic>
          <p:nvPicPr>
            <p:cNvPr id="21" name="图片 20">
              <a:extLst>
                <a:ext uri="{FF2B5EF4-FFF2-40B4-BE49-F238E27FC236}">
                  <a16:creationId xmlns:a16="http://schemas.microsoft.com/office/drawing/2014/main" id="{7EFBB70B-E342-1F6D-79DC-4997F78C9A1D}"/>
                </a:ext>
              </a:extLst>
            </p:cNvPr>
            <p:cNvPicPr>
              <a:picLocks/>
            </p:cNvPicPr>
            <p:nvPr/>
          </p:nvPicPr>
          <p:blipFill rotWithShape="1">
            <a:blip r:embed="rId6" cstate="print">
              <a:extLst>
                <a:ext uri="{28A0092B-C50C-407E-A947-70E740481C1C}">
                  <a14:useLocalDpi xmlns:a14="http://schemas.microsoft.com/office/drawing/2010/main" val="0"/>
                </a:ext>
              </a:extLst>
            </a:blip>
            <a:srcRect r="-90"/>
            <a:stretch/>
          </p:blipFill>
          <p:spPr>
            <a:xfrm>
              <a:off x="-1" y="3324499"/>
              <a:ext cx="6322423" cy="1303200"/>
            </a:xfrm>
            <a:prstGeom prst="rect">
              <a:avLst/>
            </a:prstGeom>
          </p:spPr>
        </p:pic>
        <p:pic>
          <p:nvPicPr>
            <p:cNvPr id="22" name="图片 21">
              <a:extLst>
                <a:ext uri="{FF2B5EF4-FFF2-40B4-BE49-F238E27FC236}">
                  <a16:creationId xmlns:a16="http://schemas.microsoft.com/office/drawing/2014/main" id="{C61AF687-371C-EE6C-8A12-5BEEA81E61D0}"/>
                </a:ext>
              </a:extLst>
            </p:cNvPr>
            <p:cNvPicPr>
              <a:picLocks/>
            </p:cNvPicPr>
            <p:nvPr/>
          </p:nvPicPr>
          <p:blipFill rotWithShape="1">
            <a:blip r:embed="rId7" cstate="print">
              <a:extLst>
                <a:ext uri="{28A0092B-C50C-407E-A947-70E740481C1C}">
                  <a14:useLocalDpi xmlns:a14="http://schemas.microsoft.com/office/drawing/2010/main" val="0"/>
                </a:ext>
              </a:extLst>
            </a:blip>
            <a:srcRect r="14429"/>
            <a:stretch/>
          </p:blipFill>
          <p:spPr>
            <a:xfrm>
              <a:off x="0" y="4382596"/>
              <a:ext cx="5432400" cy="1303200"/>
            </a:xfrm>
            <a:prstGeom prst="rect">
              <a:avLst/>
            </a:prstGeom>
          </p:spPr>
        </p:pic>
        <p:pic>
          <p:nvPicPr>
            <p:cNvPr id="23" name="图片 22">
              <a:extLst>
                <a:ext uri="{FF2B5EF4-FFF2-40B4-BE49-F238E27FC236}">
                  <a16:creationId xmlns:a16="http://schemas.microsoft.com/office/drawing/2014/main" id="{8EE04003-EB3C-471A-6864-F951E12BDC16}"/>
                </a:ext>
              </a:extLst>
            </p:cNvPr>
            <p:cNvPicPr>
              <a:picLocks/>
            </p:cNvPicPr>
            <p:nvPr/>
          </p:nvPicPr>
          <p:blipFill rotWithShape="1">
            <a:blip r:embed="rId8" cstate="print">
              <a:extLst>
                <a:ext uri="{28A0092B-C50C-407E-A947-70E740481C1C}">
                  <a14:useLocalDpi xmlns:a14="http://schemas.microsoft.com/office/drawing/2010/main" val="0"/>
                </a:ext>
              </a:extLst>
            </a:blip>
            <a:srcRect r="14571"/>
            <a:stretch/>
          </p:blipFill>
          <p:spPr>
            <a:xfrm>
              <a:off x="0" y="5453748"/>
              <a:ext cx="5432400" cy="1303200"/>
            </a:xfrm>
            <a:prstGeom prst="rect">
              <a:avLst/>
            </a:prstGeom>
          </p:spPr>
        </p:pic>
      </p:grpSp>
      <p:sp>
        <p:nvSpPr>
          <p:cNvPr id="24" name="矩形 23">
            <a:extLst>
              <a:ext uri="{FF2B5EF4-FFF2-40B4-BE49-F238E27FC236}">
                <a16:creationId xmlns:a16="http://schemas.microsoft.com/office/drawing/2014/main" id="{420E326F-DABB-5F25-95B2-C0D3BB19CFAC}"/>
              </a:ext>
            </a:extLst>
          </p:cNvPr>
          <p:cNvSpPr/>
          <p:nvPr/>
        </p:nvSpPr>
        <p:spPr>
          <a:xfrm>
            <a:off x="542866" y="4860950"/>
            <a:ext cx="3429144" cy="369332"/>
          </a:xfrm>
          <a:prstGeom prst="rect">
            <a:avLst/>
          </a:prstGeom>
        </p:spPr>
        <p:txBody>
          <a:bodyPr wrap="none">
            <a:spAutoFit/>
          </a:bodyPr>
          <a:lstStyle/>
          <a:p>
            <a:r>
              <a:rPr lang="en-US" altLang="en-US" dirty="0">
                <a:solidFill>
                  <a:srgbClr val="0000FF"/>
                </a:solidFill>
              </a:rPr>
              <a:t>Before </a:t>
            </a:r>
            <a:r>
              <a:rPr lang="en-US" altLang="zh-CN" dirty="0">
                <a:solidFill>
                  <a:srgbClr val="0000FF"/>
                </a:solidFill>
              </a:rPr>
              <a:t>Non-Linearity Correction</a:t>
            </a:r>
            <a:endParaRPr lang="zh-CN" altLang="en-US" dirty="0">
              <a:solidFill>
                <a:srgbClr val="0000FF"/>
              </a:solidFill>
            </a:endParaRPr>
          </a:p>
        </p:txBody>
      </p:sp>
      <p:sp>
        <p:nvSpPr>
          <p:cNvPr id="25" name="矩形 24">
            <a:extLst>
              <a:ext uri="{FF2B5EF4-FFF2-40B4-BE49-F238E27FC236}">
                <a16:creationId xmlns:a16="http://schemas.microsoft.com/office/drawing/2014/main" id="{A24767B9-FF31-7BD3-BB43-B117F691A384}"/>
              </a:ext>
            </a:extLst>
          </p:cNvPr>
          <p:cNvSpPr/>
          <p:nvPr/>
        </p:nvSpPr>
        <p:spPr>
          <a:xfrm>
            <a:off x="4227135" y="4829740"/>
            <a:ext cx="3236784" cy="369332"/>
          </a:xfrm>
          <a:prstGeom prst="rect">
            <a:avLst/>
          </a:prstGeom>
        </p:spPr>
        <p:txBody>
          <a:bodyPr wrap="none">
            <a:spAutoFit/>
          </a:bodyPr>
          <a:lstStyle/>
          <a:p>
            <a:r>
              <a:rPr lang="en-US" altLang="en-US" dirty="0">
                <a:solidFill>
                  <a:srgbClr val="0000FF"/>
                </a:solidFill>
              </a:rPr>
              <a:t>After </a:t>
            </a:r>
            <a:r>
              <a:rPr lang="en-US" altLang="zh-CN" dirty="0">
                <a:solidFill>
                  <a:srgbClr val="0000FF"/>
                </a:solidFill>
              </a:rPr>
              <a:t>Non-Linearity Correction</a:t>
            </a:r>
            <a:endParaRPr lang="zh-CN" altLang="en-US" dirty="0">
              <a:solidFill>
                <a:srgbClr val="0000FF"/>
              </a:solidFill>
            </a:endParaRPr>
          </a:p>
        </p:txBody>
      </p:sp>
      <p:grpSp>
        <p:nvGrpSpPr>
          <p:cNvPr id="9" name="组合 8">
            <a:extLst>
              <a:ext uri="{FF2B5EF4-FFF2-40B4-BE49-F238E27FC236}">
                <a16:creationId xmlns:a16="http://schemas.microsoft.com/office/drawing/2014/main" id="{F0AFB6BA-63B0-00D7-73FA-5409AA6FB21B}"/>
              </a:ext>
            </a:extLst>
          </p:cNvPr>
          <p:cNvGrpSpPr/>
          <p:nvPr/>
        </p:nvGrpSpPr>
        <p:grpSpPr>
          <a:xfrm>
            <a:off x="4095547" y="782014"/>
            <a:ext cx="3767963" cy="4047726"/>
            <a:chOff x="-8203" y="118415"/>
            <a:chExt cx="6330625" cy="6638533"/>
          </a:xfrm>
        </p:grpSpPr>
        <p:pic>
          <p:nvPicPr>
            <p:cNvPr id="10" name="图片 9">
              <a:extLst>
                <a:ext uri="{FF2B5EF4-FFF2-40B4-BE49-F238E27FC236}">
                  <a16:creationId xmlns:a16="http://schemas.microsoft.com/office/drawing/2014/main" id="{5E7D0B0C-160E-B94A-836B-2EE7FCA3A6D2}"/>
                </a:ext>
              </a:extLst>
            </p:cNvPr>
            <p:cNvPicPr>
              <a:picLocks/>
            </p:cNvPicPr>
            <p:nvPr/>
          </p:nvPicPr>
          <p:blipFill rotWithShape="1">
            <a:blip r:embed="rId9" cstate="print">
              <a:extLst>
                <a:ext uri="{28A0092B-C50C-407E-A947-70E740481C1C}">
                  <a14:useLocalDpi xmlns:a14="http://schemas.microsoft.com/office/drawing/2010/main" val="0"/>
                </a:ext>
              </a:extLst>
            </a:blip>
            <a:srcRect r="13914"/>
            <a:stretch/>
          </p:blipFill>
          <p:spPr>
            <a:xfrm>
              <a:off x="1448" y="118415"/>
              <a:ext cx="5432400" cy="1303318"/>
            </a:xfrm>
            <a:prstGeom prst="rect">
              <a:avLst/>
            </a:prstGeom>
          </p:spPr>
        </p:pic>
        <p:pic>
          <p:nvPicPr>
            <p:cNvPr id="11" name="图片 10">
              <a:extLst>
                <a:ext uri="{FF2B5EF4-FFF2-40B4-BE49-F238E27FC236}">
                  <a16:creationId xmlns:a16="http://schemas.microsoft.com/office/drawing/2014/main" id="{F2541514-37CE-65B2-B65F-4727C125CA02}"/>
                </a:ext>
              </a:extLst>
            </p:cNvPr>
            <p:cNvPicPr>
              <a:picLocks/>
            </p:cNvPicPr>
            <p:nvPr/>
          </p:nvPicPr>
          <p:blipFill rotWithShape="1">
            <a:blip r:embed="rId10" cstate="print">
              <a:extLst>
                <a:ext uri="{28A0092B-C50C-407E-A947-70E740481C1C}">
                  <a14:useLocalDpi xmlns:a14="http://schemas.microsoft.com/office/drawing/2010/main" val="0"/>
                </a:ext>
              </a:extLst>
            </a:blip>
            <a:srcRect r="14275"/>
            <a:stretch/>
          </p:blipFill>
          <p:spPr>
            <a:xfrm>
              <a:off x="1448" y="1178741"/>
              <a:ext cx="5432400" cy="1303200"/>
            </a:xfrm>
            <a:prstGeom prst="rect">
              <a:avLst/>
            </a:prstGeom>
          </p:spPr>
        </p:pic>
        <p:pic>
          <p:nvPicPr>
            <p:cNvPr id="12" name="图片 11">
              <a:extLst>
                <a:ext uri="{FF2B5EF4-FFF2-40B4-BE49-F238E27FC236}">
                  <a16:creationId xmlns:a16="http://schemas.microsoft.com/office/drawing/2014/main" id="{AD3CC6E7-6EFD-74A9-A93D-FC38D06A902F}"/>
                </a:ext>
              </a:extLst>
            </p:cNvPr>
            <p:cNvPicPr>
              <a:picLocks/>
            </p:cNvPicPr>
            <p:nvPr/>
          </p:nvPicPr>
          <p:blipFill rotWithShape="1">
            <a:blip r:embed="rId11" cstate="print">
              <a:extLst>
                <a:ext uri="{28A0092B-C50C-407E-A947-70E740481C1C}">
                  <a14:useLocalDpi xmlns:a14="http://schemas.microsoft.com/office/drawing/2010/main" val="0"/>
                </a:ext>
              </a:extLst>
            </a:blip>
            <a:srcRect r="14612"/>
            <a:stretch/>
          </p:blipFill>
          <p:spPr>
            <a:xfrm>
              <a:off x="1448" y="2253406"/>
              <a:ext cx="5432400" cy="1303200"/>
            </a:xfrm>
            <a:prstGeom prst="rect">
              <a:avLst/>
            </a:prstGeom>
          </p:spPr>
        </p:pic>
        <p:pic>
          <p:nvPicPr>
            <p:cNvPr id="13" name="图片 12">
              <a:extLst>
                <a:ext uri="{FF2B5EF4-FFF2-40B4-BE49-F238E27FC236}">
                  <a16:creationId xmlns:a16="http://schemas.microsoft.com/office/drawing/2014/main" id="{07CED96B-3C60-5BC5-67AE-731419F4B5E4}"/>
                </a:ext>
              </a:extLst>
            </p:cNvPr>
            <p:cNvPicPr>
              <a:picLocks/>
            </p:cNvPicPr>
            <p:nvPr/>
          </p:nvPicPr>
          <p:blipFill rotWithShape="1">
            <a:blip r:embed="rId12" cstate="print">
              <a:extLst>
                <a:ext uri="{28A0092B-C50C-407E-A947-70E740481C1C}">
                  <a14:useLocalDpi xmlns:a14="http://schemas.microsoft.com/office/drawing/2010/main" val="0"/>
                </a:ext>
              </a:extLst>
            </a:blip>
            <a:srcRect l="-1" r="279"/>
            <a:stretch/>
          </p:blipFill>
          <p:spPr>
            <a:xfrm>
              <a:off x="4857" y="3324499"/>
              <a:ext cx="6317565" cy="1303200"/>
            </a:xfrm>
            <a:prstGeom prst="rect">
              <a:avLst/>
            </a:prstGeom>
          </p:spPr>
        </p:pic>
        <p:pic>
          <p:nvPicPr>
            <p:cNvPr id="14" name="图片 13">
              <a:extLst>
                <a:ext uri="{FF2B5EF4-FFF2-40B4-BE49-F238E27FC236}">
                  <a16:creationId xmlns:a16="http://schemas.microsoft.com/office/drawing/2014/main" id="{62897E79-3BC9-445F-1940-DD1E3B0D5D33}"/>
                </a:ext>
              </a:extLst>
            </p:cNvPr>
            <p:cNvPicPr>
              <a:picLocks/>
            </p:cNvPicPr>
            <p:nvPr/>
          </p:nvPicPr>
          <p:blipFill rotWithShape="1">
            <a:blip r:embed="rId13" cstate="print">
              <a:extLst>
                <a:ext uri="{28A0092B-C50C-407E-A947-70E740481C1C}">
                  <a14:useLocalDpi xmlns:a14="http://schemas.microsoft.com/office/drawing/2010/main" val="0"/>
                </a:ext>
              </a:extLst>
            </a:blip>
            <a:srcRect r="13530"/>
            <a:stretch/>
          </p:blipFill>
          <p:spPr>
            <a:xfrm>
              <a:off x="4860" y="4382596"/>
              <a:ext cx="5432400" cy="1303200"/>
            </a:xfrm>
            <a:prstGeom prst="rect">
              <a:avLst/>
            </a:prstGeom>
          </p:spPr>
        </p:pic>
        <p:pic>
          <p:nvPicPr>
            <p:cNvPr id="15" name="图片 14">
              <a:extLst>
                <a:ext uri="{FF2B5EF4-FFF2-40B4-BE49-F238E27FC236}">
                  <a16:creationId xmlns:a16="http://schemas.microsoft.com/office/drawing/2014/main" id="{A3960EDB-326E-4D74-9A5F-535A454F091B}"/>
                </a:ext>
              </a:extLst>
            </p:cNvPr>
            <p:cNvPicPr>
              <a:picLocks/>
            </p:cNvPicPr>
            <p:nvPr/>
          </p:nvPicPr>
          <p:blipFill rotWithShape="1">
            <a:blip r:embed="rId14" cstate="print">
              <a:extLst>
                <a:ext uri="{28A0092B-C50C-407E-A947-70E740481C1C}">
                  <a14:useLocalDpi xmlns:a14="http://schemas.microsoft.com/office/drawing/2010/main" val="0"/>
                </a:ext>
              </a:extLst>
            </a:blip>
            <a:srcRect r="14612"/>
            <a:stretch/>
          </p:blipFill>
          <p:spPr>
            <a:xfrm>
              <a:off x="-8203" y="5453748"/>
              <a:ext cx="5432400" cy="1303200"/>
            </a:xfrm>
            <a:prstGeom prst="rect">
              <a:avLst/>
            </a:prstGeom>
          </p:spPr>
        </p:pic>
      </p:grpSp>
      <p:sp>
        <p:nvSpPr>
          <p:cNvPr id="27" name="矩形 26">
            <a:extLst>
              <a:ext uri="{FF2B5EF4-FFF2-40B4-BE49-F238E27FC236}">
                <a16:creationId xmlns:a16="http://schemas.microsoft.com/office/drawing/2014/main" id="{75A6F922-5EEB-9459-D148-B262E275642E}"/>
              </a:ext>
            </a:extLst>
          </p:cNvPr>
          <p:cNvSpPr/>
          <p:nvPr/>
        </p:nvSpPr>
        <p:spPr>
          <a:xfrm>
            <a:off x="542866" y="5273215"/>
            <a:ext cx="8259940" cy="1077218"/>
          </a:xfrm>
          <a:prstGeom prst="rect">
            <a:avLst/>
          </a:prstGeom>
        </p:spPr>
        <p:txBody>
          <a:bodyPr wrap="square">
            <a:spAutoFit/>
          </a:bodyPr>
          <a:lstStyle/>
          <a:p>
            <a:r>
              <a:rPr lang="en-US" altLang="zh-CN" sz="1600" dirty="0">
                <a:solidFill>
                  <a:srgbClr val="000000"/>
                </a:solidFill>
              </a:rPr>
              <a:t>LW and MW1 exhibit obvious Non-Linearity characteristics.</a:t>
            </a:r>
          </a:p>
          <a:p>
            <a:r>
              <a:rPr lang="en-US" altLang="zh-CN" sz="1600" dirty="0">
                <a:solidFill>
                  <a:srgbClr val="000000"/>
                </a:solidFill>
              </a:rPr>
              <a:t>• After NL correction, LW and MW channels calibration biases are within 0.5 K.</a:t>
            </a:r>
          </a:p>
          <a:p>
            <a:r>
              <a:rPr lang="en-US" altLang="zh-CN" sz="1600" dirty="0">
                <a:solidFill>
                  <a:srgbClr val="000000"/>
                </a:solidFill>
              </a:rPr>
              <a:t>• MW2 without NL correction, but displays abnormal large bias structure due to weak </a:t>
            </a:r>
            <a:r>
              <a:rPr lang="en-US" altLang="zh-CN" sz="1600" dirty="0" err="1">
                <a:solidFill>
                  <a:srgbClr val="000000"/>
                </a:solidFill>
              </a:rPr>
              <a:t>sigal</a:t>
            </a:r>
            <a:r>
              <a:rPr lang="en-US" altLang="zh-CN" sz="1600" dirty="0">
                <a:solidFill>
                  <a:srgbClr val="000000"/>
                </a:solidFill>
              </a:rPr>
              <a:t> and large noise for low temperature</a:t>
            </a:r>
            <a:endParaRPr lang="zh-CN" altLang="en-US" sz="1600" dirty="0">
              <a:solidFill>
                <a:srgbClr val="000000"/>
              </a:solidFill>
            </a:endParaRPr>
          </a:p>
        </p:txBody>
      </p:sp>
    </p:spTree>
    <p:extLst>
      <p:ext uri="{BB962C8B-B14F-4D97-AF65-F5344CB8AC3E}">
        <p14:creationId xmlns:p14="http://schemas.microsoft.com/office/powerpoint/2010/main" val="149022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524000" y="2687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srgbClr val="000000"/>
              </a:solidFill>
            </a:endParaRPr>
          </a:p>
        </p:txBody>
      </p:sp>
      <p:sp>
        <p:nvSpPr>
          <p:cNvPr id="54" name="矩形 53"/>
          <p:cNvSpPr/>
          <p:nvPr/>
        </p:nvSpPr>
        <p:spPr>
          <a:xfrm>
            <a:off x="3881260" y="681295"/>
            <a:ext cx="3967817" cy="369332"/>
          </a:xfrm>
          <a:prstGeom prst="rect">
            <a:avLst/>
          </a:prstGeom>
        </p:spPr>
        <p:txBody>
          <a:bodyPr wrap="none">
            <a:spAutoFit/>
          </a:bodyPr>
          <a:lstStyle/>
          <a:p>
            <a:r>
              <a:rPr lang="en-US" altLang="zh-CN" b="1" dirty="0">
                <a:solidFill>
                  <a:srgbClr val="002060"/>
                </a:solidFill>
                <a:latin typeface="Arial"/>
                <a:ea typeface="宋体"/>
              </a:rPr>
              <a:t>FY-3F/HIRAS-II</a:t>
            </a:r>
            <a:r>
              <a:rPr lang="en-US" altLang="zh-CN" dirty="0">
                <a:solidFill>
                  <a:srgbClr val="000000"/>
                </a:solidFill>
              </a:rPr>
              <a:t> </a:t>
            </a:r>
            <a:r>
              <a:rPr lang="en-US" altLang="zh-CN" b="1" dirty="0">
                <a:solidFill>
                  <a:srgbClr val="002060"/>
                </a:solidFill>
                <a:latin typeface="Arial"/>
                <a:ea typeface="宋体"/>
              </a:rPr>
              <a:t>Noise</a:t>
            </a:r>
            <a:r>
              <a:rPr lang="en-US" altLang="zh-CN" dirty="0">
                <a:solidFill>
                  <a:srgbClr val="000000"/>
                </a:solidFill>
              </a:rPr>
              <a:t> </a:t>
            </a:r>
            <a:r>
              <a:rPr lang="en-US" altLang="zh-CN" b="1" dirty="0">
                <a:solidFill>
                  <a:srgbClr val="002060"/>
                </a:solidFill>
                <a:latin typeface="Arial"/>
                <a:ea typeface="宋体"/>
              </a:rPr>
              <a:t>Performance</a:t>
            </a:r>
            <a:endParaRPr lang="zh-CN" altLang="en-US" b="1" dirty="0">
              <a:solidFill>
                <a:srgbClr val="002060"/>
              </a:solidFill>
              <a:latin typeface="Arial"/>
              <a:ea typeface="宋体"/>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776" y="1005798"/>
            <a:ext cx="8604448" cy="4487716"/>
          </a:xfrm>
          <a:prstGeom prst="rect">
            <a:avLst/>
          </a:prstGeom>
        </p:spPr>
      </p:pic>
      <p:sp>
        <p:nvSpPr>
          <p:cNvPr id="15" name="TextBox 17"/>
          <p:cNvSpPr txBox="1">
            <a:spLocks noChangeArrowheads="1"/>
          </p:cNvSpPr>
          <p:nvPr/>
        </p:nvSpPr>
        <p:spPr bwMode="auto">
          <a:xfrm>
            <a:off x="1524000" y="5901010"/>
            <a:ext cx="96944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r>
              <a:rPr lang="en-US" altLang="en-US" sz="1800" b="1" i="0" dirty="0">
                <a:solidFill>
                  <a:srgbClr val="C00000"/>
                </a:solidFill>
                <a:latin typeface="Arial" panose="020B0604020202020204" pitchFamily="34" charset="0"/>
              </a:rPr>
              <a:t>Sensitivity of FY-3F/HIRAS-II for MW1 get great improvement from FY-3E/HIRAS-II.</a:t>
            </a:r>
          </a:p>
        </p:txBody>
      </p:sp>
      <p:sp>
        <p:nvSpPr>
          <p:cNvPr id="5" name="矩形 4"/>
          <p:cNvSpPr/>
          <p:nvPr/>
        </p:nvSpPr>
        <p:spPr>
          <a:xfrm>
            <a:off x="4079777" y="5421807"/>
            <a:ext cx="4792979" cy="369332"/>
          </a:xfrm>
          <a:prstGeom prst="rect">
            <a:avLst/>
          </a:prstGeom>
        </p:spPr>
        <p:txBody>
          <a:bodyPr wrap="none">
            <a:spAutoFit/>
          </a:bodyPr>
          <a:lstStyle/>
          <a:p>
            <a:r>
              <a:rPr lang="en-US" altLang="en-US" dirty="0">
                <a:solidFill>
                  <a:srgbClr val="0000FF"/>
                </a:solidFill>
              </a:rPr>
              <a:t>Compared to </a:t>
            </a:r>
            <a:r>
              <a:rPr lang="en-US" altLang="en-US" dirty="0" err="1">
                <a:solidFill>
                  <a:srgbClr val="0000FF"/>
                </a:solidFill>
              </a:rPr>
              <a:t>CrIS</a:t>
            </a:r>
            <a:r>
              <a:rPr lang="en-US" altLang="en-US" dirty="0">
                <a:solidFill>
                  <a:srgbClr val="0000FF"/>
                </a:solidFill>
              </a:rPr>
              <a:t>, IASI and FY-3E/HIRAS-II </a:t>
            </a:r>
            <a:endParaRPr lang="zh-CN" altLang="en-US" dirty="0"/>
          </a:p>
        </p:txBody>
      </p:sp>
      <p:sp>
        <p:nvSpPr>
          <p:cNvPr id="3" name="Title 1">
            <a:extLst>
              <a:ext uri="{FF2B5EF4-FFF2-40B4-BE49-F238E27FC236}">
                <a16:creationId xmlns:a16="http://schemas.microsoft.com/office/drawing/2014/main" id="{B7A87D41-3194-0D62-8FBE-48B0775898F1}"/>
              </a:ext>
            </a:extLst>
          </p:cNvPr>
          <p:cNvSpPr txBox="1">
            <a:spLocks/>
          </p:cNvSpPr>
          <p:nvPr/>
        </p:nvSpPr>
        <p:spPr>
          <a:xfrm>
            <a:off x="1524000" y="32407"/>
            <a:ext cx="9144000"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sz="3200" dirty="0">
                <a:solidFill>
                  <a:srgbClr val="002060"/>
                </a:solidFill>
              </a:rPr>
              <a:t>FY-3F/ HIRAS</a:t>
            </a:r>
            <a:r>
              <a:rPr lang="en-US" altLang="zh-CN" sz="3200" dirty="0">
                <a:solidFill>
                  <a:srgbClr val="002060"/>
                </a:solidFill>
              </a:rPr>
              <a:t>-II Pre-flight calibration</a:t>
            </a:r>
            <a:endParaRPr lang="en-US" sz="3200" dirty="0">
              <a:solidFill>
                <a:srgbClr val="002060"/>
              </a:solidFill>
            </a:endParaRPr>
          </a:p>
        </p:txBody>
      </p:sp>
    </p:spTree>
    <p:extLst>
      <p:ext uri="{BB962C8B-B14F-4D97-AF65-F5344CB8AC3E}">
        <p14:creationId xmlns:p14="http://schemas.microsoft.com/office/powerpoint/2010/main" val="221714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46710" y="803506"/>
            <a:ext cx="4006225" cy="369332"/>
          </a:xfrm>
          <a:prstGeom prst="rect">
            <a:avLst/>
          </a:prstGeom>
        </p:spPr>
        <p:txBody>
          <a:bodyPr wrap="none">
            <a:spAutoFit/>
          </a:bodyPr>
          <a:lstStyle/>
          <a:p>
            <a:r>
              <a:rPr lang="en-US" altLang="zh-CN" b="1" dirty="0">
                <a:solidFill>
                  <a:srgbClr val="002060"/>
                </a:solidFill>
                <a:latin typeface="+mj-lt"/>
                <a:ea typeface="+mj-ea"/>
                <a:cs typeface="+mj-cs"/>
              </a:rPr>
              <a:t>FY-3F/HIRAS-II Spectral</a:t>
            </a:r>
            <a:r>
              <a:rPr lang="en-US" altLang="zh-CN" dirty="0"/>
              <a:t> </a:t>
            </a:r>
            <a:r>
              <a:rPr lang="en-US" altLang="zh-CN" b="1" dirty="0">
                <a:solidFill>
                  <a:srgbClr val="002060"/>
                </a:solidFill>
                <a:latin typeface="+mj-lt"/>
                <a:ea typeface="+mj-ea"/>
                <a:cs typeface="+mj-cs"/>
              </a:rPr>
              <a:t>calibration</a:t>
            </a:r>
            <a:endParaRPr lang="zh-CN" altLang="en-US" b="1" dirty="0">
              <a:solidFill>
                <a:srgbClr val="002060"/>
              </a:solidFill>
              <a:latin typeface="+mj-lt"/>
              <a:ea typeface="+mj-ea"/>
              <a:cs typeface="+mj-cs"/>
            </a:endParaRPr>
          </a:p>
        </p:txBody>
      </p:sp>
      <p:graphicFrame>
        <p:nvGraphicFramePr>
          <p:cNvPr id="55" name="表格 54"/>
          <p:cNvGraphicFramePr>
            <a:graphicFrameLocks noGrp="1"/>
          </p:cNvGraphicFramePr>
          <p:nvPr>
            <p:extLst>
              <p:ext uri="{D42A27DB-BD31-4B8C-83A1-F6EECF244321}">
                <p14:modId xmlns:p14="http://schemas.microsoft.com/office/powerpoint/2010/main" val="199654020"/>
              </p:ext>
            </p:extLst>
          </p:nvPr>
        </p:nvGraphicFramePr>
        <p:xfrm>
          <a:off x="6946710" y="1406878"/>
          <a:ext cx="4032450" cy="3501087"/>
        </p:xfrm>
        <a:graphic>
          <a:graphicData uri="http://schemas.openxmlformats.org/drawingml/2006/table">
            <a:tbl>
              <a:tblPr firstRow="1" firstCol="1" bandRow="1">
                <a:tableStyleId>{5C22544A-7EE6-4342-B048-85BDC9FD1C3A}</a:tableStyleId>
              </a:tblPr>
              <a:tblGrid>
                <a:gridCol w="650868">
                  <a:extLst>
                    <a:ext uri="{9D8B030D-6E8A-4147-A177-3AD203B41FA5}">
                      <a16:colId xmlns:a16="http://schemas.microsoft.com/office/drawing/2014/main" val="1606586323"/>
                    </a:ext>
                  </a:extLst>
                </a:gridCol>
                <a:gridCol w="375452">
                  <a:extLst>
                    <a:ext uri="{9D8B030D-6E8A-4147-A177-3AD203B41FA5}">
                      <a16:colId xmlns:a16="http://schemas.microsoft.com/office/drawing/2014/main" val="3879585014"/>
                    </a:ext>
                  </a:extLst>
                </a:gridCol>
                <a:gridCol w="375871">
                  <a:extLst>
                    <a:ext uri="{9D8B030D-6E8A-4147-A177-3AD203B41FA5}">
                      <a16:colId xmlns:a16="http://schemas.microsoft.com/office/drawing/2014/main" val="1733961626"/>
                    </a:ext>
                  </a:extLst>
                </a:gridCol>
                <a:gridCol w="375871">
                  <a:extLst>
                    <a:ext uri="{9D8B030D-6E8A-4147-A177-3AD203B41FA5}">
                      <a16:colId xmlns:a16="http://schemas.microsoft.com/office/drawing/2014/main" val="1901599717"/>
                    </a:ext>
                  </a:extLst>
                </a:gridCol>
                <a:gridCol w="375452">
                  <a:extLst>
                    <a:ext uri="{9D8B030D-6E8A-4147-A177-3AD203B41FA5}">
                      <a16:colId xmlns:a16="http://schemas.microsoft.com/office/drawing/2014/main" val="3164947682"/>
                    </a:ext>
                  </a:extLst>
                </a:gridCol>
                <a:gridCol w="375871">
                  <a:extLst>
                    <a:ext uri="{9D8B030D-6E8A-4147-A177-3AD203B41FA5}">
                      <a16:colId xmlns:a16="http://schemas.microsoft.com/office/drawing/2014/main" val="2218571515"/>
                    </a:ext>
                  </a:extLst>
                </a:gridCol>
                <a:gridCol w="375871">
                  <a:extLst>
                    <a:ext uri="{9D8B030D-6E8A-4147-A177-3AD203B41FA5}">
                      <a16:colId xmlns:a16="http://schemas.microsoft.com/office/drawing/2014/main" val="384902575"/>
                    </a:ext>
                  </a:extLst>
                </a:gridCol>
                <a:gridCol w="375452">
                  <a:extLst>
                    <a:ext uri="{9D8B030D-6E8A-4147-A177-3AD203B41FA5}">
                      <a16:colId xmlns:a16="http://schemas.microsoft.com/office/drawing/2014/main" val="4174348171"/>
                    </a:ext>
                  </a:extLst>
                </a:gridCol>
                <a:gridCol w="375871">
                  <a:extLst>
                    <a:ext uri="{9D8B030D-6E8A-4147-A177-3AD203B41FA5}">
                      <a16:colId xmlns:a16="http://schemas.microsoft.com/office/drawing/2014/main" val="163541343"/>
                    </a:ext>
                  </a:extLst>
                </a:gridCol>
                <a:gridCol w="375871">
                  <a:extLst>
                    <a:ext uri="{9D8B030D-6E8A-4147-A177-3AD203B41FA5}">
                      <a16:colId xmlns:a16="http://schemas.microsoft.com/office/drawing/2014/main" val="636774937"/>
                    </a:ext>
                  </a:extLst>
                </a:gridCol>
              </a:tblGrid>
              <a:tr h="635559">
                <a:tc>
                  <a:txBody>
                    <a:bodyPr/>
                    <a:lstStyle/>
                    <a:p>
                      <a:pPr marL="0" indent="0" algn="ctr" defTabSz="685800" rtl="0" eaLnBrk="1" latinLnBrk="0" hangingPunct="1">
                        <a:lnSpc>
                          <a:spcPct val="100000"/>
                        </a:lnSpc>
                        <a:spcAft>
                          <a:spcPts val="0"/>
                        </a:spcAft>
                      </a:pPr>
                      <a:r>
                        <a:rPr lang="en-US" altLang="zh-CN" sz="800" b="1" kern="100" dirty="0">
                          <a:solidFill>
                            <a:schemeClr val="tx1"/>
                          </a:solidFill>
                          <a:effectLst/>
                          <a:latin typeface="Times New Roman" panose="02020603050405020304" pitchFamily="18" charset="0"/>
                          <a:ea typeface="黑体" panose="02010609060101010101" pitchFamily="49" charset="-122"/>
                          <a:cs typeface="+mn-cs"/>
                        </a:rPr>
                        <a:t>FOV</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marL="0" indent="0" algn="ctr" defTabSz="685800" rtl="0" eaLnBrk="1" latinLnBrk="0" hangingPunct="1">
                        <a:lnSpc>
                          <a:spcPct val="1000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FOV1</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marL="0" indent="0" algn="ctr" defTabSz="685800" rtl="0" eaLnBrk="1" latinLnBrk="0" hangingPunct="1">
                        <a:lnSpc>
                          <a:spcPct val="1000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FOV2</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marL="0" indent="0" algn="ctr" defTabSz="685800" rtl="0" eaLnBrk="1" latinLnBrk="0" hangingPunct="1">
                        <a:lnSpc>
                          <a:spcPct val="1000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FOV3</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marL="0" indent="0" algn="ctr" defTabSz="685800" rtl="0" eaLnBrk="1" latinLnBrk="0" hangingPunct="1">
                        <a:lnSpc>
                          <a:spcPct val="100000"/>
                        </a:lnSpc>
                        <a:spcAft>
                          <a:spcPts val="0"/>
                        </a:spcAft>
                      </a:pPr>
                      <a:r>
                        <a:rPr lang="en-US" sz="800" b="1" kern="100">
                          <a:solidFill>
                            <a:schemeClr val="tx1"/>
                          </a:solidFill>
                          <a:effectLst/>
                          <a:latin typeface="Times New Roman" panose="02020603050405020304" pitchFamily="18" charset="0"/>
                          <a:ea typeface="黑体" panose="02010609060101010101" pitchFamily="49" charset="-122"/>
                          <a:cs typeface="+mn-cs"/>
                        </a:rPr>
                        <a:t>FOV4</a:t>
                      </a:r>
                      <a:endParaRPr lang="zh-CN" sz="800" b="1" kern="10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marL="0" indent="0" algn="ctr" defTabSz="685800" rtl="0" eaLnBrk="1" latinLnBrk="0" hangingPunct="1">
                        <a:lnSpc>
                          <a:spcPct val="100000"/>
                        </a:lnSpc>
                        <a:spcAft>
                          <a:spcPts val="0"/>
                        </a:spcAft>
                      </a:pPr>
                      <a:r>
                        <a:rPr lang="en-US" sz="800" b="1" kern="100">
                          <a:solidFill>
                            <a:schemeClr val="tx1"/>
                          </a:solidFill>
                          <a:effectLst/>
                          <a:latin typeface="Times New Roman" panose="02020603050405020304" pitchFamily="18" charset="0"/>
                          <a:ea typeface="黑体" panose="02010609060101010101" pitchFamily="49" charset="-122"/>
                          <a:cs typeface="+mn-cs"/>
                        </a:rPr>
                        <a:t>FOV5</a:t>
                      </a:r>
                      <a:endParaRPr lang="zh-CN" sz="800" b="1" kern="10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marL="0" indent="0" algn="ctr" defTabSz="685800" rtl="0" eaLnBrk="1" latinLnBrk="0" hangingPunct="1">
                        <a:lnSpc>
                          <a:spcPct val="100000"/>
                        </a:lnSpc>
                        <a:spcAft>
                          <a:spcPts val="0"/>
                        </a:spcAft>
                      </a:pPr>
                      <a:r>
                        <a:rPr lang="en-US" sz="800" b="1" kern="100">
                          <a:solidFill>
                            <a:schemeClr val="tx1"/>
                          </a:solidFill>
                          <a:effectLst/>
                          <a:latin typeface="Times New Roman" panose="02020603050405020304" pitchFamily="18" charset="0"/>
                          <a:ea typeface="黑体" panose="02010609060101010101" pitchFamily="49" charset="-122"/>
                          <a:cs typeface="+mn-cs"/>
                        </a:rPr>
                        <a:t>FOV6</a:t>
                      </a:r>
                      <a:endParaRPr lang="zh-CN" sz="800" b="1" kern="10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marL="0" indent="0" algn="ctr" defTabSz="685800" rtl="0" eaLnBrk="1" latinLnBrk="0" hangingPunct="1">
                        <a:lnSpc>
                          <a:spcPct val="100000"/>
                        </a:lnSpc>
                        <a:spcAft>
                          <a:spcPts val="0"/>
                        </a:spcAft>
                      </a:pPr>
                      <a:r>
                        <a:rPr lang="en-US" sz="800" b="1" kern="100">
                          <a:solidFill>
                            <a:schemeClr val="tx1"/>
                          </a:solidFill>
                          <a:effectLst/>
                          <a:latin typeface="Times New Roman" panose="02020603050405020304" pitchFamily="18" charset="0"/>
                          <a:ea typeface="黑体" panose="02010609060101010101" pitchFamily="49" charset="-122"/>
                          <a:cs typeface="+mn-cs"/>
                        </a:rPr>
                        <a:t>FOV7</a:t>
                      </a:r>
                      <a:endParaRPr lang="zh-CN" sz="800" b="1" kern="10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marL="0" indent="0" algn="ctr" defTabSz="685800" rtl="0" eaLnBrk="1" latinLnBrk="0" hangingPunct="1">
                        <a:lnSpc>
                          <a:spcPct val="100000"/>
                        </a:lnSpc>
                        <a:spcAft>
                          <a:spcPts val="0"/>
                        </a:spcAft>
                      </a:pPr>
                      <a:r>
                        <a:rPr lang="en-US" sz="800" b="1" kern="100">
                          <a:solidFill>
                            <a:schemeClr val="tx1"/>
                          </a:solidFill>
                          <a:effectLst/>
                          <a:latin typeface="Times New Roman" panose="02020603050405020304" pitchFamily="18" charset="0"/>
                          <a:ea typeface="黑体" panose="02010609060101010101" pitchFamily="49" charset="-122"/>
                          <a:cs typeface="+mn-cs"/>
                        </a:rPr>
                        <a:t>FOV8</a:t>
                      </a:r>
                      <a:endParaRPr lang="zh-CN" sz="800" b="1" kern="10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marL="0" indent="0" algn="ctr" defTabSz="685800" rtl="0" eaLnBrk="1" latinLnBrk="0" hangingPunct="1">
                        <a:lnSpc>
                          <a:spcPct val="1000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FOV9</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extLst>
                  <a:ext uri="{0D108BD9-81ED-4DB2-BD59-A6C34878D82A}">
                    <a16:rowId xmlns:a16="http://schemas.microsoft.com/office/drawing/2014/main" val="2493845599"/>
                  </a:ext>
                </a:extLst>
              </a:tr>
              <a:tr h="477274">
                <a:tc>
                  <a:txBody>
                    <a:bodyPr/>
                    <a:lstStyle/>
                    <a:p>
                      <a:pPr marL="0" indent="0" algn="ctr" defTabSz="685800" rtl="0" eaLnBrk="1" latinLnBrk="0" hangingPunct="1">
                        <a:lnSpc>
                          <a:spcPct val="100000"/>
                        </a:lnSpc>
                        <a:spcAft>
                          <a:spcPts val="0"/>
                        </a:spcAft>
                      </a:pPr>
                      <a:r>
                        <a:rPr lang="en-US" altLang="zh-CN" sz="800" b="1" kern="100" dirty="0">
                          <a:solidFill>
                            <a:schemeClr val="tx1"/>
                          </a:solidFill>
                          <a:effectLst/>
                          <a:latin typeface="Times New Roman" panose="02020603050405020304" pitchFamily="18" charset="0"/>
                          <a:ea typeface="黑体" panose="02010609060101010101" pitchFamily="49" charset="-122"/>
                          <a:cs typeface="+mn-cs"/>
                        </a:rPr>
                        <a:t>LW pre-launch</a:t>
                      </a:r>
                      <a:r>
                        <a:rPr lang="en-US" sz="800" b="1" kern="100" dirty="0">
                          <a:solidFill>
                            <a:schemeClr val="tx1"/>
                          </a:solidFill>
                          <a:effectLst/>
                          <a:latin typeface="Times New Roman" panose="02020603050405020304" pitchFamily="18" charset="0"/>
                          <a:ea typeface="黑体" panose="02010609060101010101" pitchFamily="49" charset="-122"/>
                          <a:cs typeface="+mn-cs"/>
                        </a:rPr>
                        <a:t>/ppm</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0.32</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0.21</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0.42</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-1.05</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0.32</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0.11</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0.95</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-0.42</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0.42</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extLst>
                  <a:ext uri="{0D108BD9-81ED-4DB2-BD59-A6C34878D82A}">
                    <a16:rowId xmlns:a16="http://schemas.microsoft.com/office/drawing/2014/main" val="3703992113"/>
                  </a:ext>
                </a:extLst>
              </a:tr>
              <a:tr h="47727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800" b="1" kern="100" dirty="0">
                          <a:solidFill>
                            <a:schemeClr val="tx1"/>
                          </a:solidFill>
                          <a:effectLst/>
                          <a:latin typeface="Times New Roman" panose="02020603050405020304" pitchFamily="18" charset="0"/>
                          <a:ea typeface="黑体" panose="02010609060101010101" pitchFamily="49" charset="-122"/>
                          <a:cs typeface="+mn-cs"/>
                        </a:rPr>
                        <a:t>LW on-orbit/ppm</a:t>
                      </a:r>
                      <a:endParaRPr lang="zh-CN" altLang="zh-CN" sz="800" b="1" kern="100" dirty="0">
                        <a:solidFill>
                          <a:schemeClr val="tx1"/>
                        </a:solidFill>
                        <a:effectLst/>
                        <a:latin typeface="Times New Roman" panose="02020603050405020304" pitchFamily="18" charset="0"/>
                        <a:ea typeface="黑体" panose="02010609060101010101" pitchFamily="49" charset="-122"/>
                        <a:cs typeface="+mn-cs"/>
                      </a:endParaRPr>
                    </a:p>
                    <a:p>
                      <a:pPr marL="0" indent="0" algn="ctr" defTabSz="685800" rtl="0" eaLnBrk="1" latinLnBrk="0" hangingPunct="1">
                        <a:lnSpc>
                          <a:spcPct val="100000"/>
                        </a:lnSpc>
                        <a:spcAft>
                          <a:spcPts val="0"/>
                        </a:spcAft>
                      </a:pP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altLang="zh-CN" sz="800" b="1" kern="100" dirty="0">
                          <a:solidFill>
                            <a:schemeClr val="tx1"/>
                          </a:solidFill>
                          <a:effectLst/>
                          <a:latin typeface="Times New Roman" panose="02020603050405020304" pitchFamily="18" charset="0"/>
                          <a:ea typeface="黑体" panose="02010609060101010101" pitchFamily="49" charset="-122"/>
                          <a:cs typeface="+mn-cs"/>
                        </a:rPr>
                        <a:t>0.84</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0.19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2.09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1.90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3.91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2.83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0.94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1.68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1.62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extLst>
                  <a:ext uri="{0D108BD9-81ED-4DB2-BD59-A6C34878D82A}">
                    <a16:rowId xmlns:a16="http://schemas.microsoft.com/office/drawing/2014/main" val="10002"/>
                  </a:ext>
                </a:extLst>
              </a:tr>
              <a:tr h="477745">
                <a:tc>
                  <a:txBody>
                    <a:bodyPr/>
                    <a:lstStyle/>
                    <a:p>
                      <a:pPr marL="0" indent="0" algn="ctr" defTabSz="685800" rtl="0" eaLnBrk="1" latinLnBrk="0" hangingPunct="1">
                        <a:lnSpc>
                          <a:spcPct val="100000"/>
                        </a:lnSpc>
                        <a:spcAft>
                          <a:spcPts val="0"/>
                        </a:spcAft>
                      </a:pPr>
                      <a:r>
                        <a:rPr lang="en-US" altLang="zh-CN" sz="800" b="1" kern="100" dirty="0">
                          <a:solidFill>
                            <a:schemeClr val="tx1"/>
                          </a:solidFill>
                          <a:effectLst/>
                          <a:latin typeface="Times New Roman" panose="02020603050405020304" pitchFamily="18" charset="0"/>
                          <a:ea typeface="黑体" panose="02010609060101010101" pitchFamily="49" charset="-122"/>
                          <a:cs typeface="+mn-cs"/>
                        </a:rPr>
                        <a:t>MW1 pre-launch/ppm</a:t>
                      </a:r>
                      <a:endParaRPr lang="zh-CN" alt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1.46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0.62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-1.69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-0.15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0.54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0.77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2.23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1.08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-0.15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extLst>
                  <a:ext uri="{0D108BD9-81ED-4DB2-BD59-A6C34878D82A}">
                    <a16:rowId xmlns:a16="http://schemas.microsoft.com/office/drawing/2014/main" val="3085160351"/>
                  </a:ext>
                </a:extLst>
              </a:tr>
              <a:tr h="47774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800" b="1" kern="100" dirty="0">
                          <a:solidFill>
                            <a:schemeClr val="tx1"/>
                          </a:solidFill>
                          <a:effectLst/>
                          <a:latin typeface="Times New Roman" panose="02020603050405020304" pitchFamily="18" charset="0"/>
                          <a:ea typeface="黑体" panose="02010609060101010101" pitchFamily="49" charset="-122"/>
                          <a:cs typeface="+mn-cs"/>
                        </a:rPr>
                        <a:t>MW1 on-orbit/ppm</a:t>
                      </a:r>
                      <a:endParaRPr lang="zh-CN" alt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-3.61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2.04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1.19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-2.29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-0.80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1.44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-1.90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-2.49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0.93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extLst>
                  <a:ext uri="{0D108BD9-81ED-4DB2-BD59-A6C34878D82A}">
                    <a16:rowId xmlns:a16="http://schemas.microsoft.com/office/drawing/2014/main" val="3988840251"/>
                  </a:ext>
                </a:extLst>
              </a:tr>
              <a:tr h="477745">
                <a:tc>
                  <a:txBody>
                    <a:bodyPr/>
                    <a:lstStyle/>
                    <a:p>
                      <a:pPr marL="0" indent="0" algn="ctr" defTabSz="685800" rtl="0" eaLnBrk="1" latinLnBrk="0" hangingPunct="1">
                        <a:lnSpc>
                          <a:spcPct val="100000"/>
                        </a:lnSpc>
                        <a:spcAft>
                          <a:spcPts val="0"/>
                        </a:spcAft>
                      </a:pPr>
                      <a:r>
                        <a:rPr lang="en-US" altLang="zh-CN" sz="800" b="1" kern="100" dirty="0">
                          <a:solidFill>
                            <a:schemeClr val="tx1"/>
                          </a:solidFill>
                          <a:effectLst/>
                          <a:latin typeface="Times New Roman" panose="02020603050405020304" pitchFamily="18" charset="0"/>
                          <a:ea typeface="黑体" panose="02010609060101010101" pitchFamily="49" charset="-122"/>
                          <a:cs typeface="+mn-cs"/>
                        </a:rPr>
                        <a:t>MW2</a:t>
                      </a:r>
                      <a:r>
                        <a:rPr lang="en-US" altLang="zh-CN" sz="800" b="1" kern="100" baseline="0" dirty="0">
                          <a:solidFill>
                            <a:schemeClr val="tx1"/>
                          </a:solidFill>
                          <a:effectLst/>
                          <a:latin typeface="Times New Roman" panose="02020603050405020304" pitchFamily="18" charset="0"/>
                          <a:ea typeface="黑体" panose="02010609060101010101" pitchFamily="49" charset="-122"/>
                          <a:cs typeface="+mn-cs"/>
                        </a:rPr>
                        <a:t> </a:t>
                      </a:r>
                      <a:r>
                        <a:rPr lang="en-US" altLang="zh-CN" sz="800" b="1" kern="100" dirty="0">
                          <a:solidFill>
                            <a:schemeClr val="tx1"/>
                          </a:solidFill>
                          <a:effectLst/>
                          <a:latin typeface="Times New Roman" panose="02020603050405020304" pitchFamily="18" charset="0"/>
                          <a:ea typeface="黑体" panose="02010609060101010101" pitchFamily="49" charset="-122"/>
                          <a:cs typeface="+mn-cs"/>
                        </a:rPr>
                        <a:t>pre-launch/ppm</a:t>
                      </a:r>
                      <a:endParaRPr lang="zh-CN" alt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1.10</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-0.14</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1.83</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0.46</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1.92</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-0.87</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1.19</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-0.09</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ctr">
                        <a:lnSpc>
                          <a:spcPts val="1800"/>
                        </a:lnSpc>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-0.15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extLst>
                  <a:ext uri="{0D108BD9-81ED-4DB2-BD59-A6C34878D82A}">
                    <a16:rowId xmlns:a16="http://schemas.microsoft.com/office/drawing/2014/main" val="10005"/>
                  </a:ext>
                </a:extLst>
              </a:tr>
              <a:tr h="47774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800" b="1" kern="100" dirty="0">
                          <a:solidFill>
                            <a:schemeClr val="tx1"/>
                          </a:solidFill>
                          <a:effectLst/>
                          <a:latin typeface="Times New Roman" panose="02020603050405020304" pitchFamily="18" charset="0"/>
                          <a:ea typeface="黑体" panose="02010609060101010101" pitchFamily="49" charset="-122"/>
                          <a:cs typeface="+mn-cs"/>
                        </a:rPr>
                        <a:t>MW2 on-orbit/ppm</a:t>
                      </a:r>
                      <a:endParaRPr lang="zh-CN" alt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-1.50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-2.06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-0.65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-1.26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2.69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-1.69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-1.72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-1.70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tc>
                  <a:txBody>
                    <a:bodyPr/>
                    <a:lstStyle/>
                    <a:p>
                      <a:pPr algn="r" fontAlgn="ctr">
                        <a:spcAft>
                          <a:spcPts val="0"/>
                        </a:spcAft>
                      </a:pPr>
                      <a:r>
                        <a:rPr lang="en-US" sz="800" b="1" kern="100" dirty="0">
                          <a:solidFill>
                            <a:schemeClr val="tx1"/>
                          </a:solidFill>
                          <a:effectLst/>
                          <a:latin typeface="Times New Roman" panose="02020603050405020304" pitchFamily="18" charset="0"/>
                          <a:ea typeface="黑体" panose="02010609060101010101" pitchFamily="49" charset="-122"/>
                          <a:cs typeface="+mn-cs"/>
                        </a:rPr>
                        <a:t>-0.64 </a:t>
                      </a:r>
                      <a:endParaRPr lang="zh-CN" sz="800" b="1" kern="100" dirty="0">
                        <a:solidFill>
                          <a:schemeClr val="tx1"/>
                        </a:solidFill>
                        <a:effectLst/>
                        <a:latin typeface="Times New Roman" panose="02020603050405020304" pitchFamily="18" charset="0"/>
                        <a:ea typeface="黑体" panose="02010609060101010101" pitchFamily="49" charset="-122"/>
                        <a:cs typeface="+mn-cs"/>
                      </a:endParaRPr>
                    </a:p>
                  </a:txBody>
                  <a:tcPr marL="68580" marR="68580" marT="0" marB="0" anchor="ctr"/>
                </a:tc>
                <a:extLst>
                  <a:ext uri="{0D108BD9-81ED-4DB2-BD59-A6C34878D82A}">
                    <a16:rowId xmlns:a16="http://schemas.microsoft.com/office/drawing/2014/main" val="10006"/>
                  </a:ext>
                </a:extLst>
              </a:tr>
            </a:tbl>
          </a:graphicData>
        </a:graphic>
      </p:graphicFrame>
      <p:sp>
        <p:nvSpPr>
          <p:cNvPr id="6" name="矩形 5"/>
          <p:cNvSpPr/>
          <p:nvPr/>
        </p:nvSpPr>
        <p:spPr>
          <a:xfrm>
            <a:off x="6946709" y="5108920"/>
            <a:ext cx="4572000" cy="738664"/>
          </a:xfrm>
          <a:prstGeom prst="rect">
            <a:avLst/>
          </a:prstGeom>
        </p:spPr>
        <p:txBody>
          <a:bodyPr>
            <a:spAutoFit/>
          </a:bodyPr>
          <a:lstStyle/>
          <a:p>
            <a:r>
              <a:rPr lang="en-US" altLang="zh-CN" sz="1400" dirty="0">
                <a:latin typeface="Times New Roman" panose="02020603050405020304" pitchFamily="18" charset="0"/>
                <a:cs typeface="Times New Roman" panose="02020603050405020304" pitchFamily="18" charset="0"/>
              </a:rPr>
              <a:t>Spectral calibration biases are within 4 ppm after off-axis parameters adjustment in LW, MW and SW bands.</a:t>
            </a:r>
          </a:p>
          <a:p>
            <a:endParaRPr lang="zh-CN" altLang="en-US" sz="1400" dirty="0">
              <a:latin typeface="Times New Roman" panose="02020603050405020304" pitchFamily="18" charset="0"/>
              <a:cs typeface="Times New Roman" panose="02020603050405020304" pitchFamily="18" charset="0"/>
            </a:endParaRPr>
          </a:p>
        </p:txBody>
      </p:sp>
      <p:sp>
        <p:nvSpPr>
          <p:cNvPr id="2" name="矩形 1">
            <a:extLst>
              <a:ext uri="{FF2B5EF4-FFF2-40B4-BE49-F238E27FC236}">
                <a16:creationId xmlns:a16="http://schemas.microsoft.com/office/drawing/2014/main" id="{7B4568FD-5FF6-7ABC-C58B-581318313412}"/>
              </a:ext>
            </a:extLst>
          </p:cNvPr>
          <p:cNvSpPr/>
          <p:nvPr/>
        </p:nvSpPr>
        <p:spPr>
          <a:xfrm>
            <a:off x="667715" y="1030835"/>
            <a:ext cx="6053807" cy="2339102"/>
          </a:xfrm>
          <a:prstGeom prst="rect">
            <a:avLst/>
          </a:prstGeom>
        </p:spPr>
        <p:txBody>
          <a:bodyPr wrap="square">
            <a:spAutoFit/>
          </a:bodyPr>
          <a:lstStyle/>
          <a:p>
            <a:r>
              <a:rPr lang="en-US" altLang="zh-CN" sz="1600" b="1" dirty="0">
                <a:solidFill>
                  <a:srgbClr val="FF0000"/>
                </a:solidFill>
              </a:rPr>
              <a:t>2</a:t>
            </a:r>
            <a:r>
              <a:rPr lang="zh-CN" altLang="en-US" sz="1600" b="1" dirty="0">
                <a:solidFill>
                  <a:srgbClr val="FF0000"/>
                </a:solidFill>
              </a:rPr>
              <a:t>）</a:t>
            </a:r>
            <a:r>
              <a:rPr lang="en-US" altLang="zh-CN" sz="1600" b="1" dirty="0">
                <a:solidFill>
                  <a:srgbClr val="FF0000"/>
                </a:solidFill>
              </a:rPr>
              <a:t>Spectral Calibration</a:t>
            </a:r>
          </a:p>
          <a:p>
            <a:r>
              <a:rPr lang="zh-CN" altLang="en-US" sz="1600" dirty="0"/>
              <a:t>       </a:t>
            </a:r>
            <a:r>
              <a:rPr lang="en-US" altLang="zh-CN" sz="1400" dirty="0">
                <a:latin typeface="Times New Roman" panose="02020603050405020304" pitchFamily="18" charset="0"/>
                <a:cs typeface="Times New Roman" panose="02020603050405020304" pitchFamily="18" charset="0"/>
              </a:rPr>
              <a:t>Spectral calibration adopts a gas absorption cell + laser as a calibration source, a large field of view collimator to satisfy the optical field of view, and a simultaneous spectral calibration of all detected pixels of the system. The gas absorption cell (different gas or mixed gas) mainly carries out spectral positioning by using multiple standard spectral lines for all the spectral segments, and the laser mainly performs optical off-axis parameter and the instrument line shape under finite optical path difference, the spectral source selection is determined by the positional switching of the rotating mirror in the middle.</a:t>
            </a:r>
          </a:p>
          <a:p>
            <a:r>
              <a:rPr lang="en-US" altLang="zh-CN" sz="1600" dirty="0"/>
              <a:t>     </a:t>
            </a:r>
            <a:endParaRPr lang="zh-CN" altLang="en-US" sz="1600" dirty="0"/>
          </a:p>
        </p:txBody>
      </p:sp>
      <p:grpSp>
        <p:nvGrpSpPr>
          <p:cNvPr id="5" name="画布 78">
            <a:extLst>
              <a:ext uri="{FF2B5EF4-FFF2-40B4-BE49-F238E27FC236}">
                <a16:creationId xmlns:a16="http://schemas.microsoft.com/office/drawing/2014/main" id="{D67523D6-D36A-E209-CC20-229543F4DAA1}"/>
              </a:ext>
            </a:extLst>
          </p:cNvPr>
          <p:cNvGrpSpPr/>
          <p:nvPr/>
        </p:nvGrpSpPr>
        <p:grpSpPr>
          <a:xfrm>
            <a:off x="1429644" y="3726080"/>
            <a:ext cx="4088273" cy="1287780"/>
            <a:chOff x="0" y="0"/>
            <a:chExt cx="4901565" cy="1287780"/>
          </a:xfrm>
        </p:grpSpPr>
        <p:sp>
          <p:nvSpPr>
            <p:cNvPr id="11" name="矩形 10">
              <a:extLst>
                <a:ext uri="{FF2B5EF4-FFF2-40B4-BE49-F238E27FC236}">
                  <a16:creationId xmlns:a16="http://schemas.microsoft.com/office/drawing/2014/main" id="{41477884-7B0E-DF5F-4227-C585EB81CDBC}"/>
                </a:ext>
              </a:extLst>
            </p:cNvPr>
            <p:cNvSpPr/>
            <p:nvPr/>
          </p:nvSpPr>
          <p:spPr>
            <a:xfrm>
              <a:off x="0" y="0"/>
              <a:ext cx="4901565" cy="1287780"/>
            </a:xfrm>
            <a:prstGeom prst="rect">
              <a:avLst/>
            </a:prstGeom>
            <a:noFill/>
            <a:ln>
              <a:noFill/>
            </a:ln>
          </p:spPr>
          <p:txBody>
            <a:bodyPr/>
            <a:lstStyle/>
            <a:p>
              <a:endParaRPr lang="zh-CN" altLang="en-US"/>
            </a:p>
          </p:txBody>
        </p:sp>
        <p:sp>
          <p:nvSpPr>
            <p:cNvPr id="12" name="Text Box 8">
              <a:extLst>
                <a:ext uri="{FF2B5EF4-FFF2-40B4-BE49-F238E27FC236}">
                  <a16:creationId xmlns:a16="http://schemas.microsoft.com/office/drawing/2014/main" id="{EAB2129E-2DC6-AE11-2A86-481C9A2F289E}"/>
                </a:ext>
              </a:extLst>
            </p:cNvPr>
            <p:cNvSpPr txBox="1">
              <a:spLocks noChangeArrowheads="1"/>
            </p:cNvSpPr>
            <p:nvPr/>
          </p:nvSpPr>
          <p:spPr bwMode="auto">
            <a:xfrm>
              <a:off x="430919" y="99349"/>
              <a:ext cx="597861" cy="1089834"/>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rot="0" vert="horz" wrap="square" lIns="0" tIns="0" rIns="0" bIns="0" anchor="t" anchorCtr="0" upright="1">
              <a:noAutofit/>
            </a:bodyPr>
            <a:lstStyle/>
            <a:p>
              <a:pPr algn="ctr">
                <a:spcAft>
                  <a:spcPts val="0"/>
                </a:spcAft>
              </a:pPr>
              <a:r>
                <a:rPr lang="en-US" sz="1050" kern="100" dirty="0">
                  <a:latin typeface="Times New Roman" panose="02020603050405020304" pitchFamily="18" charset="0"/>
                  <a:ea typeface="宋体" panose="02010600030101010101" pitchFamily="2" charset="-122"/>
                  <a:cs typeface="宋体" panose="02010600030101010101" pitchFamily="2" charset="-122"/>
                </a:rPr>
                <a:t> </a:t>
              </a:r>
              <a:endParaRPr lang="zh-CN" altLang="en-US" sz="1050" kern="100" dirty="0">
                <a:latin typeface="Times New Roman" panose="02020603050405020304" pitchFamily="18" charset="0"/>
                <a:ea typeface="宋体" panose="02010600030101010101" pitchFamily="2" charset="-122"/>
                <a:cs typeface="宋体" panose="02010600030101010101" pitchFamily="2" charset="-122"/>
              </a:endParaRPr>
            </a:p>
            <a:p>
              <a:pPr algn="ctr">
                <a:spcAft>
                  <a:spcPts val="0"/>
                </a:spcAft>
              </a:pPr>
              <a:r>
                <a:rPr lang="en-US" altLang="zh-CN" sz="1050" kern="100" dirty="0">
                  <a:latin typeface="Times New Roman" panose="02020603050405020304" pitchFamily="18" charset="0"/>
                  <a:ea typeface="宋体" panose="02010600030101010101" pitchFamily="2" charset="-122"/>
                  <a:cs typeface="宋体" panose="02010600030101010101" pitchFamily="2" charset="-122"/>
                </a:rPr>
                <a:t>Blackbody</a:t>
              </a:r>
              <a:endParaRPr lang="zh-CN" altLang="en-US" sz="1050" kern="100" dirty="0">
                <a:latin typeface="Times New Roman" panose="02020603050405020304" pitchFamily="18" charset="0"/>
                <a:ea typeface="宋体" panose="02010600030101010101" pitchFamily="2" charset="-122"/>
                <a:cs typeface="宋体" panose="02010600030101010101" pitchFamily="2" charset="-122"/>
              </a:endParaRPr>
            </a:p>
            <a:p>
              <a:pPr algn="ctr">
                <a:spcAft>
                  <a:spcPts val="0"/>
                </a:spcAft>
              </a:pPr>
              <a:r>
                <a:rPr lang="en-US" sz="1050" kern="100" dirty="0">
                  <a:latin typeface="Times New Roman" panose="02020603050405020304" pitchFamily="18" charset="0"/>
                  <a:ea typeface="宋体" panose="02010600030101010101" pitchFamily="2" charset="-122"/>
                  <a:cs typeface="宋体" panose="02010600030101010101" pitchFamily="2" charset="-122"/>
                </a:rPr>
                <a:t>L</a:t>
              </a:r>
              <a:r>
                <a:rPr lang="en-US" sz="1050" kern="100" baseline="-25000" dirty="0">
                  <a:latin typeface="Times New Roman" panose="02020603050405020304" pitchFamily="18" charset="0"/>
                  <a:ea typeface="宋体" panose="02010600030101010101" pitchFamily="2" charset="-122"/>
                  <a:cs typeface="宋体" panose="02010600030101010101" pitchFamily="2" charset="-122"/>
                </a:rPr>
                <a:t>BB</a:t>
              </a:r>
              <a:endParaRPr lang="zh-CN" altLang="en-US" sz="1050" kern="100" dirty="0">
                <a:latin typeface="Times New Roman" panose="02020603050405020304" pitchFamily="18" charset="0"/>
                <a:ea typeface="宋体" panose="02010600030101010101" pitchFamily="2" charset="-122"/>
                <a:cs typeface="宋体" panose="02010600030101010101" pitchFamily="2" charset="-122"/>
              </a:endParaRPr>
            </a:p>
          </p:txBody>
        </p:sp>
        <p:cxnSp>
          <p:nvCxnSpPr>
            <p:cNvPr id="13" name="Line 9">
              <a:extLst>
                <a:ext uri="{FF2B5EF4-FFF2-40B4-BE49-F238E27FC236}">
                  <a16:creationId xmlns:a16="http://schemas.microsoft.com/office/drawing/2014/main" id="{B49E93DB-0F74-150A-65CE-C7BBDC92011F}"/>
                </a:ext>
              </a:extLst>
            </p:cNvPr>
            <p:cNvCxnSpPr/>
            <p:nvPr/>
          </p:nvCxnSpPr>
          <p:spPr bwMode="auto">
            <a:xfrm>
              <a:off x="1028780" y="693188"/>
              <a:ext cx="342927" cy="7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 name="Text Box 10">
              <a:extLst>
                <a:ext uri="{FF2B5EF4-FFF2-40B4-BE49-F238E27FC236}">
                  <a16:creationId xmlns:a16="http://schemas.microsoft.com/office/drawing/2014/main" id="{A38BC418-6FFC-5C10-1EB3-23DF1354A10E}"/>
                </a:ext>
              </a:extLst>
            </p:cNvPr>
            <p:cNvSpPr txBox="1">
              <a:spLocks noChangeArrowheads="1"/>
            </p:cNvSpPr>
            <p:nvPr/>
          </p:nvSpPr>
          <p:spPr bwMode="auto">
            <a:xfrm>
              <a:off x="1303565" y="197946"/>
              <a:ext cx="525378" cy="892640"/>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rot="0" vert="horz" wrap="square" lIns="0" tIns="0" rIns="0" bIns="0" anchor="t" anchorCtr="0" upright="1">
              <a:noAutofit/>
            </a:bodyPr>
            <a:lstStyle/>
            <a:p>
              <a:pPr algn="ctr">
                <a:spcAft>
                  <a:spcPts val="0"/>
                </a:spcAft>
              </a:pPr>
              <a:r>
                <a:rPr lang="en-US" altLang="zh-CN" sz="1050" kern="100" dirty="0">
                  <a:latin typeface="Times New Roman" panose="02020603050405020304" pitchFamily="18" charset="0"/>
                  <a:ea typeface="宋体" panose="02010600030101010101" pitchFamily="2" charset="-122"/>
                  <a:cs typeface="宋体" panose="02010600030101010101" pitchFamily="2" charset="-122"/>
                </a:rPr>
                <a:t>Gas cell</a:t>
              </a:r>
              <a:endParaRPr lang="zh-CN" altLang="en-US" sz="1050" kern="100" dirty="0">
                <a:latin typeface="Times New Roman" panose="02020603050405020304" pitchFamily="18" charset="0"/>
                <a:ea typeface="宋体" panose="02010600030101010101" pitchFamily="2" charset="-122"/>
                <a:cs typeface="宋体" panose="02010600030101010101" pitchFamily="2" charset="-122"/>
              </a:endParaRPr>
            </a:p>
            <a:p>
              <a:pPr algn="ctr">
                <a:spcAft>
                  <a:spcPts val="0"/>
                </a:spcAft>
              </a:pPr>
              <a:r>
                <a:rPr lang="en-US" altLang="zh-CN" sz="1050" kern="100" dirty="0">
                  <a:latin typeface="Times New Roman" panose="02020603050405020304" pitchFamily="18" charset="0"/>
                  <a:ea typeface="宋体" panose="02010600030101010101" pitchFamily="2" charset="-122"/>
                  <a:cs typeface="宋体" panose="02010600030101010101" pitchFamily="2" charset="-122"/>
                </a:rPr>
                <a:t>window</a:t>
              </a:r>
              <a:endParaRPr lang="zh-CN" altLang="en-US" sz="1050" kern="100" dirty="0">
                <a:latin typeface="Times New Roman" panose="02020603050405020304" pitchFamily="18" charset="0"/>
                <a:ea typeface="宋体" panose="02010600030101010101" pitchFamily="2" charset="-122"/>
                <a:cs typeface="宋体" panose="02010600030101010101" pitchFamily="2" charset="-122"/>
              </a:endParaRPr>
            </a:p>
            <a:p>
              <a:pPr algn="ctr">
                <a:spcAft>
                  <a:spcPts val="0"/>
                </a:spcAft>
              </a:pPr>
              <a:r>
                <a:rPr lang="en-US" sz="1050" kern="100" dirty="0">
                  <a:latin typeface="Times New Roman" panose="02020603050405020304" pitchFamily="18" charset="0"/>
                  <a:ea typeface="宋体" panose="02010600030101010101" pitchFamily="2" charset="-122"/>
                  <a:cs typeface="宋体" panose="02010600030101010101" pitchFamily="2" charset="-122"/>
                </a:rPr>
                <a:t>L</a:t>
              </a:r>
              <a:r>
                <a:rPr lang="en-US" sz="1050" kern="100" baseline="-25000" dirty="0">
                  <a:latin typeface="Times New Roman" panose="02020603050405020304" pitchFamily="18" charset="0"/>
                  <a:ea typeface="宋体" panose="02010600030101010101" pitchFamily="2" charset="-122"/>
                  <a:cs typeface="宋体" panose="02010600030101010101" pitchFamily="2" charset="-122"/>
                </a:rPr>
                <a:t>1</a:t>
              </a:r>
              <a:endParaRPr lang="zh-CN" altLang="en-US" sz="1050" kern="100" dirty="0">
                <a:latin typeface="Times New Roman" panose="02020603050405020304" pitchFamily="18" charset="0"/>
                <a:ea typeface="宋体" panose="02010600030101010101" pitchFamily="2" charset="-122"/>
                <a:cs typeface="宋体" panose="02010600030101010101" pitchFamily="2" charset="-122"/>
              </a:endParaRPr>
            </a:p>
            <a:p>
              <a:pPr algn="ctr">
                <a:spcAft>
                  <a:spcPts val="0"/>
                </a:spcAft>
              </a:pPr>
              <a:r>
                <a:rPr lang="en-US" sz="1050" kern="100" dirty="0">
                  <a:latin typeface="Times New Roman" panose="02020603050405020304" pitchFamily="18" charset="0"/>
                  <a:ea typeface="宋体" panose="02010600030101010101" pitchFamily="2" charset="-122"/>
                  <a:cs typeface="宋体" panose="02010600030101010101" pitchFamily="2" charset="-122"/>
                </a:rPr>
                <a:t>τ</a:t>
              </a:r>
              <a:r>
                <a:rPr lang="en-US" sz="1050" kern="100" baseline="-25000" dirty="0">
                  <a:latin typeface="Times New Roman" panose="02020603050405020304" pitchFamily="18" charset="0"/>
                  <a:ea typeface="宋体" panose="02010600030101010101" pitchFamily="2" charset="-122"/>
                  <a:cs typeface="宋体" panose="02010600030101010101" pitchFamily="2" charset="-122"/>
                </a:rPr>
                <a:t>1</a:t>
              </a:r>
              <a:endParaRPr lang="zh-CN" altLang="en-US" sz="1050" kern="100" dirty="0">
                <a:latin typeface="Times New Roman" panose="02020603050405020304" pitchFamily="18" charset="0"/>
                <a:ea typeface="宋体" panose="02010600030101010101" pitchFamily="2" charset="-122"/>
                <a:cs typeface="宋体" panose="02010600030101010101" pitchFamily="2" charset="-122"/>
              </a:endParaRPr>
            </a:p>
          </p:txBody>
        </p:sp>
        <p:cxnSp>
          <p:nvCxnSpPr>
            <p:cNvPr id="16" name="Line 11">
              <a:extLst>
                <a:ext uri="{FF2B5EF4-FFF2-40B4-BE49-F238E27FC236}">
                  <a16:creationId xmlns:a16="http://schemas.microsoft.com/office/drawing/2014/main" id="{BF5B5E42-4F2E-9F4A-9B1F-75C686D62F76}"/>
                </a:ext>
              </a:extLst>
            </p:cNvPr>
            <p:cNvCxnSpPr/>
            <p:nvPr/>
          </p:nvCxnSpPr>
          <p:spPr bwMode="auto">
            <a:xfrm>
              <a:off x="1828942" y="693188"/>
              <a:ext cx="342927" cy="7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7" name="Text Box 12">
              <a:extLst>
                <a:ext uri="{FF2B5EF4-FFF2-40B4-BE49-F238E27FC236}">
                  <a16:creationId xmlns:a16="http://schemas.microsoft.com/office/drawing/2014/main" id="{BB3B7B2B-C30C-DB4F-2E70-4859E56AB0B1}"/>
                </a:ext>
              </a:extLst>
            </p:cNvPr>
            <p:cNvSpPr txBox="1">
              <a:spLocks noChangeArrowheads="1"/>
            </p:cNvSpPr>
            <p:nvPr/>
          </p:nvSpPr>
          <p:spPr bwMode="auto">
            <a:xfrm>
              <a:off x="2171869" y="197946"/>
              <a:ext cx="457236" cy="892640"/>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rot="0" vert="horz" wrap="square" lIns="0" tIns="0" rIns="0" bIns="0" anchor="t" anchorCtr="0" upright="1">
              <a:noAutofit/>
            </a:bodyPr>
            <a:lstStyle/>
            <a:p>
              <a:pPr indent="65405" algn="just">
                <a:spcAft>
                  <a:spcPts val="0"/>
                </a:spcAft>
              </a:pPr>
              <a:r>
                <a:rPr lang="en-US" altLang="zh-CN" sz="1050" kern="100" dirty="0">
                  <a:latin typeface="Times New Roman" panose="02020603050405020304" pitchFamily="18" charset="0"/>
                  <a:ea typeface="宋体" panose="02010600030101010101" pitchFamily="2" charset="-122"/>
                  <a:cs typeface="宋体" panose="02010600030101010101" pitchFamily="2" charset="-122"/>
                </a:rPr>
                <a:t> Gas</a:t>
              </a:r>
              <a:endParaRPr lang="zh-CN" altLang="en-US" sz="1050" kern="100" dirty="0">
                <a:latin typeface="Times New Roman" panose="02020603050405020304" pitchFamily="18" charset="0"/>
                <a:ea typeface="宋体" panose="02010600030101010101" pitchFamily="2" charset="-122"/>
                <a:cs typeface="宋体" panose="02010600030101010101" pitchFamily="2" charset="-122"/>
              </a:endParaRPr>
            </a:p>
            <a:p>
              <a:pPr algn="ctr">
                <a:spcAft>
                  <a:spcPts val="0"/>
                </a:spcAft>
              </a:pPr>
              <a:r>
                <a:rPr lang="en-US" sz="1050" kern="100" dirty="0">
                  <a:latin typeface="Times New Roman" panose="02020603050405020304" pitchFamily="18" charset="0"/>
                  <a:ea typeface="宋体" panose="02010600030101010101" pitchFamily="2" charset="-122"/>
                  <a:cs typeface="宋体" panose="02010600030101010101" pitchFamily="2" charset="-122"/>
                </a:rPr>
                <a:t>L</a:t>
              </a:r>
              <a:r>
                <a:rPr lang="en-US" sz="1050" kern="100" baseline="-25000" dirty="0">
                  <a:latin typeface="Times New Roman" panose="02020603050405020304" pitchFamily="18" charset="0"/>
                  <a:ea typeface="宋体" panose="02010600030101010101" pitchFamily="2" charset="-122"/>
                  <a:cs typeface="宋体" panose="02010600030101010101" pitchFamily="2" charset="-122"/>
                </a:rPr>
                <a:t>2</a:t>
              </a:r>
              <a:endParaRPr lang="zh-CN" altLang="en-US" sz="1050" kern="100" dirty="0">
                <a:latin typeface="Times New Roman" panose="02020603050405020304" pitchFamily="18" charset="0"/>
                <a:ea typeface="宋体" panose="02010600030101010101" pitchFamily="2" charset="-122"/>
                <a:cs typeface="宋体" panose="02010600030101010101" pitchFamily="2" charset="-122"/>
              </a:endParaRPr>
            </a:p>
            <a:p>
              <a:pPr algn="ctr">
                <a:spcAft>
                  <a:spcPts val="0"/>
                </a:spcAft>
              </a:pPr>
              <a:r>
                <a:rPr lang="en-US" sz="1050" kern="100" dirty="0">
                  <a:latin typeface="Times New Roman" panose="02020603050405020304" pitchFamily="18" charset="0"/>
                  <a:ea typeface="宋体" panose="02010600030101010101" pitchFamily="2" charset="-122"/>
                  <a:cs typeface="宋体" panose="02010600030101010101" pitchFamily="2" charset="-122"/>
                </a:rPr>
                <a:t>τ</a:t>
              </a:r>
              <a:r>
                <a:rPr lang="en-US" sz="1050" kern="100" baseline="-25000" dirty="0">
                  <a:latin typeface="Times New Roman" panose="02020603050405020304" pitchFamily="18" charset="0"/>
                  <a:ea typeface="宋体" panose="02010600030101010101" pitchFamily="2" charset="-122"/>
                  <a:cs typeface="宋体" panose="02010600030101010101" pitchFamily="2" charset="-122"/>
                </a:rPr>
                <a:t>2</a:t>
              </a:r>
              <a:endParaRPr lang="zh-CN" altLang="en-US" sz="1050" kern="100" dirty="0">
                <a:latin typeface="Times New Roman" panose="02020603050405020304" pitchFamily="18" charset="0"/>
                <a:ea typeface="宋体" panose="02010600030101010101" pitchFamily="2" charset="-122"/>
                <a:cs typeface="宋体" panose="02010600030101010101" pitchFamily="2" charset="-122"/>
              </a:endParaRPr>
            </a:p>
          </p:txBody>
        </p:sp>
        <p:sp>
          <p:nvSpPr>
            <p:cNvPr id="18" name="Text Box 13">
              <a:extLst>
                <a:ext uri="{FF2B5EF4-FFF2-40B4-BE49-F238E27FC236}">
                  <a16:creationId xmlns:a16="http://schemas.microsoft.com/office/drawing/2014/main" id="{FE5051C3-7FE8-67AA-25B7-8014AF533E42}"/>
                </a:ext>
              </a:extLst>
            </p:cNvPr>
            <p:cNvSpPr txBox="1">
              <a:spLocks noChangeArrowheads="1"/>
            </p:cNvSpPr>
            <p:nvPr/>
          </p:nvSpPr>
          <p:spPr bwMode="auto">
            <a:xfrm>
              <a:off x="2865095" y="197946"/>
              <a:ext cx="663296" cy="892640"/>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rot="0" vert="horz" wrap="square" lIns="0" tIns="0" rIns="0" bIns="0" anchor="t" anchorCtr="0" upright="1">
              <a:noAutofit/>
            </a:bodyPr>
            <a:lstStyle/>
            <a:p>
              <a:pPr indent="65405" algn="ctr">
                <a:spcAft>
                  <a:spcPts val="0"/>
                </a:spcAft>
              </a:pPr>
              <a:r>
                <a:rPr lang="en-US" altLang="zh-CN" sz="1050" kern="100" dirty="0">
                  <a:latin typeface="Times New Roman" panose="02020603050405020304" pitchFamily="18" charset="0"/>
                  <a:ea typeface="宋体" panose="02010600030101010101" pitchFamily="2" charset="-122"/>
                  <a:cs typeface="宋体" panose="02010600030101010101" pitchFamily="2" charset="-122"/>
                </a:rPr>
                <a:t>Gas cell</a:t>
              </a:r>
              <a:endParaRPr lang="zh-CN" altLang="en-US" sz="1050" kern="100" dirty="0">
                <a:latin typeface="Times New Roman" panose="02020603050405020304" pitchFamily="18" charset="0"/>
                <a:ea typeface="宋体" panose="02010600030101010101" pitchFamily="2" charset="-122"/>
                <a:cs typeface="宋体" panose="02010600030101010101" pitchFamily="2" charset="-122"/>
              </a:endParaRPr>
            </a:p>
            <a:p>
              <a:pPr algn="ctr">
                <a:spcAft>
                  <a:spcPts val="0"/>
                </a:spcAft>
              </a:pPr>
              <a:r>
                <a:rPr lang="en-US" altLang="zh-CN" sz="1050" kern="100" dirty="0">
                  <a:latin typeface="Times New Roman" panose="02020603050405020304" pitchFamily="18" charset="0"/>
                  <a:ea typeface="宋体" panose="02010600030101010101" pitchFamily="2" charset="-122"/>
                  <a:cs typeface="宋体" panose="02010600030101010101" pitchFamily="2" charset="-122"/>
                </a:rPr>
                <a:t>window</a:t>
              </a:r>
              <a:endParaRPr lang="zh-CN" altLang="en-US" sz="1050" kern="100" dirty="0">
                <a:latin typeface="Times New Roman" panose="02020603050405020304" pitchFamily="18" charset="0"/>
                <a:ea typeface="宋体" panose="02010600030101010101" pitchFamily="2" charset="-122"/>
                <a:cs typeface="宋体" panose="02010600030101010101" pitchFamily="2" charset="-122"/>
              </a:endParaRPr>
            </a:p>
            <a:p>
              <a:pPr algn="ctr">
                <a:spcAft>
                  <a:spcPts val="0"/>
                </a:spcAft>
              </a:pPr>
              <a:r>
                <a:rPr lang="en-US" sz="1050" kern="100" dirty="0">
                  <a:latin typeface="Times New Roman" panose="02020603050405020304" pitchFamily="18" charset="0"/>
                  <a:ea typeface="宋体" panose="02010600030101010101" pitchFamily="2" charset="-122"/>
                  <a:cs typeface="宋体" panose="02010600030101010101" pitchFamily="2" charset="-122"/>
                </a:rPr>
                <a:t>L</a:t>
              </a:r>
              <a:r>
                <a:rPr lang="en-US" sz="1050" kern="100" baseline="-25000" dirty="0">
                  <a:latin typeface="Times New Roman" panose="02020603050405020304" pitchFamily="18" charset="0"/>
                  <a:ea typeface="宋体" panose="02010600030101010101" pitchFamily="2" charset="-122"/>
                  <a:cs typeface="宋体" panose="02010600030101010101" pitchFamily="2" charset="-122"/>
                </a:rPr>
                <a:t>3</a:t>
              </a:r>
              <a:endParaRPr lang="zh-CN" altLang="en-US" sz="1050" kern="100" dirty="0">
                <a:latin typeface="Times New Roman" panose="02020603050405020304" pitchFamily="18" charset="0"/>
                <a:ea typeface="宋体" panose="02010600030101010101" pitchFamily="2" charset="-122"/>
                <a:cs typeface="宋体" panose="02010600030101010101" pitchFamily="2" charset="-122"/>
              </a:endParaRPr>
            </a:p>
            <a:p>
              <a:pPr algn="ctr">
                <a:spcAft>
                  <a:spcPts val="0"/>
                </a:spcAft>
              </a:pPr>
              <a:r>
                <a:rPr lang="en-US" sz="1050" kern="100" dirty="0">
                  <a:latin typeface="Times New Roman" panose="02020603050405020304" pitchFamily="18" charset="0"/>
                  <a:ea typeface="宋体" panose="02010600030101010101" pitchFamily="2" charset="-122"/>
                  <a:cs typeface="宋体" panose="02010600030101010101" pitchFamily="2" charset="-122"/>
                </a:rPr>
                <a:t>τ</a:t>
              </a:r>
              <a:r>
                <a:rPr lang="en-US" sz="1050" kern="100" baseline="-25000" dirty="0">
                  <a:latin typeface="Times New Roman" panose="02020603050405020304" pitchFamily="18" charset="0"/>
                  <a:ea typeface="宋体" panose="02010600030101010101" pitchFamily="2" charset="-122"/>
                  <a:cs typeface="宋体" panose="02010600030101010101" pitchFamily="2" charset="-122"/>
                </a:rPr>
                <a:t>3</a:t>
              </a:r>
              <a:endParaRPr lang="zh-CN" altLang="en-US" sz="1050" kern="100" dirty="0">
                <a:latin typeface="Times New Roman" panose="02020603050405020304" pitchFamily="18" charset="0"/>
                <a:ea typeface="宋体" panose="02010600030101010101" pitchFamily="2" charset="-122"/>
                <a:cs typeface="宋体" panose="02010600030101010101" pitchFamily="2" charset="-122"/>
              </a:endParaRPr>
            </a:p>
          </p:txBody>
        </p:sp>
        <p:cxnSp>
          <p:nvCxnSpPr>
            <p:cNvPr id="19" name="Line 14">
              <a:extLst>
                <a:ext uri="{FF2B5EF4-FFF2-40B4-BE49-F238E27FC236}">
                  <a16:creationId xmlns:a16="http://schemas.microsoft.com/office/drawing/2014/main" id="{A3AB7C54-0C0A-A0CE-60FD-8604CCAF511B}"/>
                </a:ext>
              </a:extLst>
            </p:cNvPr>
            <p:cNvCxnSpPr/>
            <p:nvPr/>
          </p:nvCxnSpPr>
          <p:spPr bwMode="auto">
            <a:xfrm>
              <a:off x="2629104" y="693188"/>
              <a:ext cx="3429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15">
              <a:extLst>
                <a:ext uri="{FF2B5EF4-FFF2-40B4-BE49-F238E27FC236}">
                  <a16:creationId xmlns:a16="http://schemas.microsoft.com/office/drawing/2014/main" id="{58737C08-0493-0E27-2C6A-263A3018B59F}"/>
                </a:ext>
              </a:extLst>
            </p:cNvPr>
            <p:cNvCxnSpPr/>
            <p:nvPr/>
          </p:nvCxnSpPr>
          <p:spPr bwMode="auto">
            <a:xfrm>
              <a:off x="3429267" y="693188"/>
              <a:ext cx="34292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Text Box 16">
              <a:extLst>
                <a:ext uri="{FF2B5EF4-FFF2-40B4-BE49-F238E27FC236}">
                  <a16:creationId xmlns:a16="http://schemas.microsoft.com/office/drawing/2014/main" id="{B87E3CB0-4AF5-3055-1AB6-02CF6C4C23C2}"/>
                </a:ext>
              </a:extLst>
            </p:cNvPr>
            <p:cNvSpPr txBox="1">
              <a:spLocks noChangeArrowheads="1"/>
            </p:cNvSpPr>
            <p:nvPr/>
          </p:nvSpPr>
          <p:spPr bwMode="auto">
            <a:xfrm>
              <a:off x="3772193" y="197946"/>
              <a:ext cx="976109" cy="892640"/>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rot="0" vert="horz" wrap="square" lIns="0" tIns="0" rIns="0" bIns="0" anchor="t" anchorCtr="0" upright="1">
              <a:noAutofit/>
            </a:bodyPr>
            <a:lstStyle/>
            <a:p>
              <a:pPr algn="just">
                <a:spcAft>
                  <a:spcPts val="0"/>
                </a:spcAft>
              </a:pPr>
              <a:r>
                <a:rPr lang="en-US" sz="1050" kern="100" dirty="0">
                  <a:latin typeface="Times New Roman" panose="02020603050405020304" pitchFamily="18" charset="0"/>
                  <a:ea typeface="宋体" panose="02010600030101010101" pitchFamily="2" charset="-122"/>
                  <a:cs typeface="宋体" panose="02010600030101010101" pitchFamily="2" charset="-122"/>
                </a:rPr>
                <a:t> </a:t>
              </a:r>
              <a:endParaRPr lang="zh-CN" altLang="en-US" sz="1050" kern="100" dirty="0">
                <a:latin typeface="Times New Roman" panose="02020603050405020304" pitchFamily="18" charset="0"/>
                <a:ea typeface="宋体" panose="02010600030101010101" pitchFamily="2" charset="-122"/>
                <a:cs typeface="宋体" panose="02010600030101010101" pitchFamily="2" charset="-122"/>
              </a:endParaRPr>
            </a:p>
            <a:p>
              <a:pPr algn="ctr">
                <a:spcAft>
                  <a:spcPts val="0"/>
                </a:spcAft>
              </a:pPr>
              <a:r>
                <a:rPr lang="en-US" altLang="zh-CN" sz="1050" kern="100" dirty="0">
                  <a:latin typeface="Times New Roman" panose="02020603050405020304" pitchFamily="18" charset="0"/>
                  <a:ea typeface="宋体" panose="02010600030101010101" pitchFamily="2" charset="-122"/>
                  <a:cs typeface="宋体" panose="02010600030101010101" pitchFamily="2" charset="-122"/>
                </a:rPr>
                <a:t>Interferometer</a:t>
              </a:r>
              <a:endParaRPr lang="zh-CN" altLang="en-US" sz="1050" kern="100" dirty="0">
                <a:latin typeface="Times New Roman" panose="02020603050405020304" pitchFamily="18" charset="0"/>
                <a:ea typeface="宋体" panose="02010600030101010101" pitchFamily="2" charset="-122"/>
                <a:cs typeface="宋体" panose="02010600030101010101" pitchFamily="2" charset="-122"/>
              </a:endParaRPr>
            </a:p>
          </p:txBody>
        </p:sp>
      </p:grpSp>
      <p:sp>
        <p:nvSpPr>
          <p:cNvPr id="22" name="Title 1">
            <a:extLst>
              <a:ext uri="{FF2B5EF4-FFF2-40B4-BE49-F238E27FC236}">
                <a16:creationId xmlns:a16="http://schemas.microsoft.com/office/drawing/2014/main" id="{4CE22FA2-E389-8C7D-E66F-ED9C7EFD2D60}"/>
              </a:ext>
            </a:extLst>
          </p:cNvPr>
          <p:cNvSpPr txBox="1">
            <a:spLocks/>
          </p:cNvSpPr>
          <p:nvPr/>
        </p:nvSpPr>
        <p:spPr>
          <a:xfrm>
            <a:off x="1524000" y="39231"/>
            <a:ext cx="9144000"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sz="3200" dirty="0">
                <a:solidFill>
                  <a:srgbClr val="002060"/>
                </a:solidFill>
              </a:rPr>
              <a:t>FY-3F/ HIRAS</a:t>
            </a:r>
            <a:r>
              <a:rPr lang="en-US" altLang="zh-CN" sz="3200" dirty="0">
                <a:solidFill>
                  <a:srgbClr val="002060"/>
                </a:solidFill>
              </a:rPr>
              <a:t>-II Pre-flight calibration</a:t>
            </a:r>
            <a:endParaRPr lang="en-US" sz="3200" dirty="0">
              <a:solidFill>
                <a:srgbClr val="002060"/>
              </a:solidFill>
            </a:endParaRPr>
          </a:p>
        </p:txBody>
      </p:sp>
      <p:sp>
        <p:nvSpPr>
          <p:cNvPr id="23" name="矩形 22">
            <a:extLst>
              <a:ext uri="{FF2B5EF4-FFF2-40B4-BE49-F238E27FC236}">
                <a16:creationId xmlns:a16="http://schemas.microsoft.com/office/drawing/2014/main" id="{41864EF7-5CBF-FB0F-F77E-2806B7009653}"/>
              </a:ext>
            </a:extLst>
          </p:cNvPr>
          <p:cNvSpPr/>
          <p:nvPr/>
        </p:nvSpPr>
        <p:spPr>
          <a:xfrm>
            <a:off x="1714106" y="5501804"/>
            <a:ext cx="8136904" cy="861774"/>
          </a:xfrm>
          <a:prstGeom prst="rect">
            <a:avLst/>
          </a:prstGeom>
        </p:spPr>
        <p:txBody>
          <a:bodyPr wrap="square">
            <a:spAutoFit/>
          </a:bodyPr>
          <a:lstStyle/>
          <a:p>
            <a:r>
              <a:rPr lang="en-US" altLang="zh-CN" b="1" dirty="0">
                <a:solidFill>
                  <a:srgbClr val="C00000"/>
                </a:solidFill>
                <a:latin typeface="Arial" panose="020B0604020202020204" pitchFamily="34" charset="0"/>
              </a:rPr>
              <a:t>Spectral calibration biases are within 4 ppm after off-axis parameters adjustment in LW, MW and SW bands.</a:t>
            </a:r>
          </a:p>
          <a:p>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3602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52400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srgbClr val="000000"/>
              </a:solidFill>
            </a:endParaRPr>
          </a:p>
        </p:txBody>
      </p:sp>
      <p:sp>
        <p:nvSpPr>
          <p:cNvPr id="9" name="矩形 8"/>
          <p:cNvSpPr/>
          <p:nvPr/>
        </p:nvSpPr>
        <p:spPr>
          <a:xfrm>
            <a:off x="6545742" y="3529890"/>
            <a:ext cx="3692991" cy="707886"/>
          </a:xfrm>
          <a:prstGeom prst="rect">
            <a:avLst/>
          </a:prstGeom>
        </p:spPr>
        <p:txBody>
          <a:bodyPr wrap="square">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FY-3F/HIRAS-II minus Metop-B/IASI on orbit </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364" y="831707"/>
            <a:ext cx="4303773" cy="2622911"/>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4957" y="1053854"/>
            <a:ext cx="4089749" cy="2490619"/>
          </a:xfrm>
          <a:prstGeom prst="rect">
            <a:avLst/>
          </a:prstGeom>
        </p:spPr>
      </p:pic>
      <p:sp>
        <p:nvSpPr>
          <p:cNvPr id="17" name="矩形 16"/>
          <p:cNvSpPr/>
          <p:nvPr/>
        </p:nvSpPr>
        <p:spPr>
          <a:xfrm>
            <a:off x="2711625" y="3523952"/>
            <a:ext cx="3692991" cy="400110"/>
          </a:xfrm>
          <a:prstGeom prst="rect">
            <a:avLst/>
          </a:prstGeom>
        </p:spPr>
        <p:txBody>
          <a:bodyPr wrap="square">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FY-3F/HIRAS-II O-B on orbit </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15" name="矩形 14"/>
          <p:cNvSpPr/>
          <p:nvPr/>
        </p:nvSpPr>
        <p:spPr>
          <a:xfrm>
            <a:off x="1589964" y="5025558"/>
            <a:ext cx="10310884" cy="1323439"/>
          </a:xfrm>
          <a:prstGeom prst="rect">
            <a:avLst/>
          </a:prstGeom>
        </p:spPr>
        <p:txBody>
          <a:bodyPr wrap="square">
            <a:spAutoFit/>
          </a:bodyPr>
          <a:lstStyle/>
          <a:p>
            <a:r>
              <a:rPr lang="en-US" altLang="zh-CN" sz="2000" dirty="0">
                <a:solidFill>
                  <a:srgbClr val="0000FF"/>
                </a:solidFill>
              </a:rPr>
              <a:t>After NL correction, the calibration bias of LW is better than 0.3K, and the </a:t>
            </a:r>
            <a:r>
              <a:rPr lang="en-US" altLang="zh-CN" sz="2000" dirty="0" err="1">
                <a:solidFill>
                  <a:srgbClr val="0000FF"/>
                </a:solidFill>
              </a:rPr>
              <a:t>std</a:t>
            </a:r>
            <a:r>
              <a:rPr lang="en-US" altLang="zh-CN" sz="2000" dirty="0">
                <a:solidFill>
                  <a:srgbClr val="0000FF"/>
                </a:solidFill>
              </a:rPr>
              <a:t> is better than 0.5K;</a:t>
            </a:r>
          </a:p>
          <a:p>
            <a:r>
              <a:rPr lang="en-US" altLang="zh-CN" sz="2000" dirty="0">
                <a:solidFill>
                  <a:srgbClr val="0000FF"/>
                </a:solidFill>
              </a:rPr>
              <a:t>The calibration bias of MW1 is better than 0.5K, and the </a:t>
            </a:r>
            <a:r>
              <a:rPr lang="en-US" altLang="zh-CN" sz="2000" dirty="0" err="1">
                <a:solidFill>
                  <a:srgbClr val="0000FF"/>
                </a:solidFill>
              </a:rPr>
              <a:t>std</a:t>
            </a:r>
            <a:r>
              <a:rPr lang="en-US" altLang="zh-CN" sz="2000" dirty="0">
                <a:solidFill>
                  <a:srgbClr val="0000FF"/>
                </a:solidFill>
              </a:rPr>
              <a:t> is better than 1K;</a:t>
            </a:r>
          </a:p>
          <a:p>
            <a:r>
              <a:rPr lang="en-US" altLang="zh-CN" sz="2000" dirty="0">
                <a:solidFill>
                  <a:srgbClr val="0000FF"/>
                </a:solidFill>
              </a:rPr>
              <a:t>MW2 without absorption channel deviation is better than 0.5K.</a:t>
            </a:r>
            <a:endParaRPr lang="zh-CN" altLang="en-US" sz="2000" dirty="0">
              <a:solidFill>
                <a:srgbClr val="0000FF"/>
              </a:solidFill>
            </a:endParaRPr>
          </a:p>
        </p:txBody>
      </p:sp>
      <p:sp>
        <p:nvSpPr>
          <p:cNvPr id="16" name="矩形 15"/>
          <p:cNvSpPr/>
          <p:nvPr/>
        </p:nvSpPr>
        <p:spPr>
          <a:xfrm>
            <a:off x="1589965" y="4109784"/>
            <a:ext cx="9874154" cy="707886"/>
          </a:xfrm>
          <a:prstGeom prst="rect">
            <a:avLst/>
          </a:prstGeom>
        </p:spPr>
        <p:txBody>
          <a:bodyPr wrap="square">
            <a:spAutoFit/>
          </a:bodyPr>
          <a:lstStyle/>
          <a:p>
            <a:r>
              <a:rPr lang="en-US" altLang="zh-CN" sz="2000" dirty="0">
                <a:solidFill>
                  <a:srgbClr val="0000FF"/>
                </a:solidFill>
              </a:rPr>
              <a:t>Perform temperature rise and fall on the blackbody on-orbit.</a:t>
            </a:r>
          </a:p>
          <a:p>
            <a:r>
              <a:rPr lang="en-US" altLang="zh-CN" sz="2000" dirty="0">
                <a:solidFill>
                  <a:srgbClr val="0000FF"/>
                </a:solidFill>
              </a:rPr>
              <a:t>Based on blackbody temperature and observation data, Derive nonlinear coefficients.</a:t>
            </a:r>
          </a:p>
        </p:txBody>
      </p:sp>
      <p:sp>
        <p:nvSpPr>
          <p:cNvPr id="2" name="Title 1">
            <a:extLst>
              <a:ext uri="{FF2B5EF4-FFF2-40B4-BE49-F238E27FC236}">
                <a16:creationId xmlns:a16="http://schemas.microsoft.com/office/drawing/2014/main" id="{F186974D-2BC8-485A-2C40-B05C8B86C627}"/>
              </a:ext>
            </a:extLst>
          </p:cNvPr>
          <p:cNvSpPr txBox="1">
            <a:spLocks/>
          </p:cNvSpPr>
          <p:nvPr/>
        </p:nvSpPr>
        <p:spPr>
          <a:xfrm>
            <a:off x="1708731" y="39231"/>
            <a:ext cx="9154888"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sz="3200" dirty="0">
                <a:solidFill>
                  <a:srgbClr val="002060"/>
                </a:solidFill>
              </a:rPr>
              <a:t>FY-3F/ HIRAS</a:t>
            </a:r>
            <a:r>
              <a:rPr lang="en-US" altLang="zh-CN" sz="3200" dirty="0">
                <a:solidFill>
                  <a:srgbClr val="002060"/>
                </a:solidFill>
              </a:rPr>
              <a:t>-II –orbit performance </a:t>
            </a:r>
          </a:p>
          <a:p>
            <a:r>
              <a:rPr lang="en-US" altLang="zh-CN" sz="3200" dirty="0">
                <a:solidFill>
                  <a:srgbClr val="002060"/>
                </a:solidFill>
              </a:rPr>
              <a:t>and inter-calibration</a:t>
            </a:r>
            <a:endParaRPr lang="en-US" sz="3200" dirty="0">
              <a:solidFill>
                <a:srgbClr val="002060"/>
              </a:solidFill>
            </a:endParaRPr>
          </a:p>
        </p:txBody>
      </p:sp>
    </p:spTree>
    <p:extLst>
      <p:ext uri="{BB962C8B-B14F-4D97-AF65-F5344CB8AC3E}">
        <p14:creationId xmlns:p14="http://schemas.microsoft.com/office/powerpoint/2010/main" val="2304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a:extLst>
              <a:ext uri="{FF2B5EF4-FFF2-40B4-BE49-F238E27FC236}">
                <a16:creationId xmlns:a16="http://schemas.microsoft.com/office/drawing/2014/main" id="{D62F1822-3E85-4032-A2B7-AF2B61EC9CC0}"/>
              </a:ext>
            </a:extLst>
          </p:cNvPr>
          <p:cNvGraphicFramePr>
            <a:graphicFrameLocks noGrp="1"/>
          </p:cNvGraphicFramePr>
          <p:nvPr>
            <p:extLst>
              <p:ext uri="{D42A27DB-BD31-4B8C-83A1-F6EECF244321}">
                <p14:modId xmlns:p14="http://schemas.microsoft.com/office/powerpoint/2010/main" val="959740321"/>
              </p:ext>
            </p:extLst>
          </p:nvPr>
        </p:nvGraphicFramePr>
        <p:xfrm>
          <a:off x="482836" y="2947965"/>
          <a:ext cx="5553775" cy="838200"/>
        </p:xfrm>
        <a:graphic>
          <a:graphicData uri="http://schemas.openxmlformats.org/drawingml/2006/table">
            <a:tbl>
              <a:tblPr firstRow="1" firstCol="1" bandRow="1"/>
              <a:tblGrid>
                <a:gridCol w="705134">
                  <a:extLst>
                    <a:ext uri="{9D8B030D-6E8A-4147-A177-3AD203B41FA5}">
                      <a16:colId xmlns:a16="http://schemas.microsoft.com/office/drawing/2014/main" val="3545166742"/>
                    </a:ext>
                  </a:extLst>
                </a:gridCol>
                <a:gridCol w="985570">
                  <a:extLst>
                    <a:ext uri="{9D8B030D-6E8A-4147-A177-3AD203B41FA5}">
                      <a16:colId xmlns:a16="http://schemas.microsoft.com/office/drawing/2014/main" val="2822041844"/>
                    </a:ext>
                  </a:extLst>
                </a:gridCol>
                <a:gridCol w="684700">
                  <a:extLst>
                    <a:ext uri="{9D8B030D-6E8A-4147-A177-3AD203B41FA5}">
                      <a16:colId xmlns:a16="http://schemas.microsoft.com/office/drawing/2014/main" val="1253101189"/>
                    </a:ext>
                  </a:extLst>
                </a:gridCol>
                <a:gridCol w="362488">
                  <a:extLst>
                    <a:ext uri="{9D8B030D-6E8A-4147-A177-3AD203B41FA5}">
                      <a16:colId xmlns:a16="http://schemas.microsoft.com/office/drawing/2014/main" val="1204184926"/>
                    </a:ext>
                  </a:extLst>
                </a:gridCol>
                <a:gridCol w="785390">
                  <a:extLst>
                    <a:ext uri="{9D8B030D-6E8A-4147-A177-3AD203B41FA5}">
                      <a16:colId xmlns:a16="http://schemas.microsoft.com/office/drawing/2014/main" val="901928270"/>
                    </a:ext>
                  </a:extLst>
                </a:gridCol>
                <a:gridCol w="876013">
                  <a:extLst>
                    <a:ext uri="{9D8B030D-6E8A-4147-A177-3AD203B41FA5}">
                      <a16:colId xmlns:a16="http://schemas.microsoft.com/office/drawing/2014/main" val="1768537949"/>
                    </a:ext>
                  </a:extLst>
                </a:gridCol>
                <a:gridCol w="241658">
                  <a:extLst>
                    <a:ext uri="{9D8B030D-6E8A-4147-A177-3AD203B41FA5}">
                      <a16:colId xmlns:a16="http://schemas.microsoft.com/office/drawing/2014/main" val="2833881799"/>
                    </a:ext>
                  </a:extLst>
                </a:gridCol>
                <a:gridCol w="912822">
                  <a:extLst>
                    <a:ext uri="{9D8B030D-6E8A-4147-A177-3AD203B41FA5}">
                      <a16:colId xmlns:a16="http://schemas.microsoft.com/office/drawing/2014/main" val="2290025332"/>
                    </a:ext>
                  </a:extLst>
                </a:gridCol>
              </a:tblGrid>
              <a:tr h="241924">
                <a:tc rowSpan="2">
                  <a:txBody>
                    <a:bodyPr/>
                    <a:lstStyle/>
                    <a:p>
                      <a:pPr algn="ctr"/>
                      <a:r>
                        <a:rPr lang="en-US" sz="11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Channel</a:t>
                      </a:r>
                      <a:endParaRPr lang="zh-CN" sz="1100" b="1" kern="10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en-US" sz="11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Dynamic Range</a:t>
                      </a:r>
                    </a:p>
                    <a:p>
                      <a:pPr algn="ctr"/>
                      <a:r>
                        <a:rPr lang="en-US" sz="11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 (W/m</a:t>
                      </a:r>
                      <a:r>
                        <a:rPr lang="en-US" sz="1100" b="1" kern="100" baseline="300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2</a:t>
                      </a:r>
                      <a:r>
                        <a:rPr lang="en-US" sz="11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sz="11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sym typeface="Symbol" panose="05050102010706020507" pitchFamily="18" charset="2"/>
                        </a:rPr>
                        <a:t></a:t>
                      </a:r>
                      <a:r>
                        <a:rPr lang="en-US" sz="11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m/</a:t>
                      </a:r>
                      <a:r>
                        <a:rPr lang="en-US" sz="1100" b="1" kern="100" dirty="0" err="1">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sr</a:t>
                      </a:r>
                      <a:r>
                        <a:rPr lang="en-US" sz="11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sz="1100" b="1" kern="10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a:r>
                        <a:rPr lang="en-US" sz="1100" b="1" kern="10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SNR</a:t>
                      </a:r>
                      <a:endParaRPr lang="zh-CN" sz="1100" b="1" kern="100">
                        <a:solidFill>
                          <a:srgbClr val="0070C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r>
                        <a:rPr lang="en-US" sz="11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Calibration Accuracy </a:t>
                      </a:r>
                      <a:endParaRPr lang="zh-CN" sz="1100" b="1" kern="10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668770"/>
                  </a:ext>
                </a:extLst>
              </a:tr>
              <a:tr h="199465">
                <a:tc vMerge="1">
                  <a:txBody>
                    <a:bodyPr/>
                    <a:lstStyle/>
                    <a:p>
                      <a:endParaRPr lang="zh-CN" altLang="en-US"/>
                    </a:p>
                  </a:txBody>
                  <a:tcPr/>
                </a:tc>
                <a:tc>
                  <a:txBody>
                    <a:bodyPr/>
                    <a:lstStyle/>
                    <a:p>
                      <a:pPr algn="ctr"/>
                      <a:r>
                        <a:rPr lang="en-US" sz="11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sz="1100" b="1" kern="10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Measurement</a:t>
                      </a:r>
                      <a:endParaRPr lang="zh-CN" sz="1100" b="1" kern="10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sz="1100" b="1" kern="10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sz="1100" b="1" kern="10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Measurement</a:t>
                      </a:r>
                      <a:endParaRPr lang="zh-CN" sz="1100" b="1" kern="10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sz="1100" b="1" kern="10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sz="1100" b="1" kern="10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737893"/>
                  </a:ext>
                </a:extLst>
              </a:tr>
              <a:tr h="99733">
                <a:tc>
                  <a:txBody>
                    <a:bodyPr/>
                    <a:lstStyle/>
                    <a:p>
                      <a:pPr algn="ctr"/>
                      <a:r>
                        <a:rPr lang="en-US" sz="1100" kern="100">
                          <a:effectLst/>
                          <a:latin typeface="Times New Roman" panose="02020603050405020304" pitchFamily="18" charset="0"/>
                          <a:ea typeface="等线" panose="02010600030101010101" pitchFamily="2" charset="-122"/>
                          <a:cs typeface="Times New Roman" panose="02020603050405020304" pitchFamily="18" charset="0"/>
                        </a:rPr>
                        <a:t>1.24um</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kern="100">
                          <a:effectLst/>
                          <a:latin typeface="Times New Roman" panose="02020603050405020304" pitchFamily="18" charset="0"/>
                          <a:ea typeface="等线" panose="02010600030101010101" pitchFamily="2" charset="-122"/>
                          <a:cs typeface="Times New Roman" panose="02020603050405020304" pitchFamily="18" charset="0"/>
                        </a:rPr>
                        <a:t>116.051</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kern="100">
                          <a:effectLst/>
                          <a:latin typeface="Times New Roman" panose="02020603050405020304" pitchFamily="18" charset="0"/>
                          <a:ea typeface="等线" panose="02010600030101010101" pitchFamily="2" charset="-122"/>
                          <a:cs typeface="Times New Roman" panose="02020603050405020304" pitchFamily="18" charset="0"/>
                        </a:rPr>
                        <a:t>148</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kern="100" dirty="0">
                          <a:effectLst/>
                          <a:latin typeface="Times New Roman" panose="02020603050405020304" pitchFamily="18" charset="0"/>
                          <a:ea typeface="等线" panose="02010600030101010101" pitchFamily="2" charset="-122"/>
                          <a:cs typeface="Times New Roman" panose="02020603050405020304" pitchFamily="18" charset="0"/>
                        </a:rPr>
                        <a:t>75</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kern="100" dirty="0">
                          <a:effectLst/>
                          <a:latin typeface="Times New Roman" panose="02020603050405020304" pitchFamily="18" charset="0"/>
                          <a:ea typeface="等线" panose="02010600030101010101" pitchFamily="2" charset="-122"/>
                          <a:cs typeface="Times New Roman" panose="02020603050405020304" pitchFamily="18" charset="0"/>
                        </a:rPr>
                        <a:t>170</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kern="100" dirty="0">
                          <a:effectLst/>
                          <a:latin typeface="Times New Roman" panose="02020603050405020304" pitchFamily="18" charset="0"/>
                          <a:ea typeface="等线" panose="02010600030101010101" pitchFamily="2" charset="-122"/>
                          <a:cs typeface="Times New Roman" panose="02020603050405020304" pitchFamily="18" charset="0"/>
                        </a:rPr>
                        <a:t>3.28%</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184924"/>
                  </a:ext>
                </a:extLst>
              </a:tr>
            </a:tbl>
          </a:graphicData>
        </a:graphic>
      </p:graphicFrame>
      <p:graphicFrame>
        <p:nvGraphicFramePr>
          <p:cNvPr id="14" name="表格 13">
            <a:extLst>
              <a:ext uri="{FF2B5EF4-FFF2-40B4-BE49-F238E27FC236}">
                <a16:creationId xmlns:a16="http://schemas.microsoft.com/office/drawing/2014/main" id="{6A2065E8-3089-4A2C-BE49-2DD289D78A8E}"/>
              </a:ext>
            </a:extLst>
          </p:cNvPr>
          <p:cNvGraphicFramePr>
            <a:graphicFrameLocks noGrp="1"/>
          </p:cNvGraphicFramePr>
          <p:nvPr>
            <p:extLst>
              <p:ext uri="{D42A27DB-BD31-4B8C-83A1-F6EECF244321}">
                <p14:modId xmlns:p14="http://schemas.microsoft.com/office/powerpoint/2010/main" val="2486363459"/>
              </p:ext>
            </p:extLst>
          </p:nvPr>
        </p:nvGraphicFramePr>
        <p:xfrm>
          <a:off x="217802" y="1404683"/>
          <a:ext cx="6283572" cy="1463040"/>
        </p:xfrm>
        <a:graphic>
          <a:graphicData uri="http://schemas.openxmlformats.org/drawingml/2006/table">
            <a:tbl>
              <a:tblPr firstRow="1" firstCol="1" bandRow="1"/>
              <a:tblGrid>
                <a:gridCol w="997381">
                  <a:extLst>
                    <a:ext uri="{9D8B030D-6E8A-4147-A177-3AD203B41FA5}">
                      <a16:colId xmlns:a16="http://schemas.microsoft.com/office/drawing/2014/main" val="2916568970"/>
                    </a:ext>
                  </a:extLst>
                </a:gridCol>
                <a:gridCol w="749943">
                  <a:extLst>
                    <a:ext uri="{9D8B030D-6E8A-4147-A177-3AD203B41FA5}">
                      <a16:colId xmlns:a16="http://schemas.microsoft.com/office/drawing/2014/main" val="726029543"/>
                    </a:ext>
                  </a:extLst>
                </a:gridCol>
                <a:gridCol w="632392">
                  <a:extLst>
                    <a:ext uri="{9D8B030D-6E8A-4147-A177-3AD203B41FA5}">
                      <a16:colId xmlns:a16="http://schemas.microsoft.com/office/drawing/2014/main" val="827239694"/>
                    </a:ext>
                  </a:extLst>
                </a:gridCol>
                <a:gridCol w="319710">
                  <a:extLst>
                    <a:ext uri="{9D8B030D-6E8A-4147-A177-3AD203B41FA5}">
                      <a16:colId xmlns:a16="http://schemas.microsoft.com/office/drawing/2014/main" val="2315132955"/>
                    </a:ext>
                  </a:extLst>
                </a:gridCol>
                <a:gridCol w="816221">
                  <a:extLst>
                    <a:ext uri="{9D8B030D-6E8A-4147-A177-3AD203B41FA5}">
                      <a16:colId xmlns:a16="http://schemas.microsoft.com/office/drawing/2014/main" val="1318239134"/>
                    </a:ext>
                  </a:extLst>
                </a:gridCol>
                <a:gridCol w="712879">
                  <a:extLst>
                    <a:ext uri="{9D8B030D-6E8A-4147-A177-3AD203B41FA5}">
                      <a16:colId xmlns:a16="http://schemas.microsoft.com/office/drawing/2014/main" val="2246181350"/>
                    </a:ext>
                  </a:extLst>
                </a:gridCol>
                <a:gridCol w="212658">
                  <a:extLst>
                    <a:ext uri="{9D8B030D-6E8A-4147-A177-3AD203B41FA5}">
                      <a16:colId xmlns:a16="http://schemas.microsoft.com/office/drawing/2014/main" val="199998813"/>
                    </a:ext>
                  </a:extLst>
                </a:gridCol>
                <a:gridCol w="817011">
                  <a:extLst>
                    <a:ext uri="{9D8B030D-6E8A-4147-A177-3AD203B41FA5}">
                      <a16:colId xmlns:a16="http://schemas.microsoft.com/office/drawing/2014/main" val="59560815"/>
                    </a:ext>
                  </a:extLst>
                </a:gridCol>
                <a:gridCol w="720869">
                  <a:extLst>
                    <a:ext uri="{9D8B030D-6E8A-4147-A177-3AD203B41FA5}">
                      <a16:colId xmlns:a16="http://schemas.microsoft.com/office/drawing/2014/main" val="1165608339"/>
                    </a:ext>
                  </a:extLst>
                </a:gridCol>
                <a:gridCol w="304508">
                  <a:extLst>
                    <a:ext uri="{9D8B030D-6E8A-4147-A177-3AD203B41FA5}">
                      <a16:colId xmlns:a16="http://schemas.microsoft.com/office/drawing/2014/main" val="224093238"/>
                    </a:ext>
                  </a:extLst>
                </a:gridCol>
              </a:tblGrid>
              <a:tr h="108097">
                <a:tc rowSpan="2">
                  <a:txBody>
                    <a:bodyPr/>
                    <a:lstStyle/>
                    <a:p>
                      <a:pPr marL="0" algn="ctr" defTabSz="914400" rtl="0" eaLnBrk="1" latinLnBrk="0" hangingPunct="1"/>
                      <a:r>
                        <a:rPr kumimoji="0" lang="en-US" altLang="zh-CN" sz="1200" b="0" i="0" u="none" strike="noStrike" cap="none" normalizeH="0" baseline="0" dirty="0">
                          <a:ln>
                            <a:noFill/>
                          </a:ln>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DNB</a:t>
                      </a:r>
                    </a:p>
                    <a:p>
                      <a:pPr marL="0" algn="ctr" defTabSz="914400" rtl="0" eaLnBrk="1" latinLnBrk="0" hangingPunct="1"/>
                      <a:r>
                        <a:rPr kumimoji="0" lang="en-US" altLang="zh-CN" sz="1200" b="0" i="0" u="none" strike="noStrike" cap="none" normalizeH="0" baseline="0" dirty="0">
                          <a:ln>
                            <a:noFill/>
                          </a:ln>
                          <a:solidFill>
                            <a:srgbClr val="0062AD"/>
                          </a:solidFill>
                          <a:effectLst/>
                          <a:latin typeface="Times New Roman" panose="02020603050405020304" pitchFamily="18" charset="0"/>
                          <a:ea typeface="黑体" panose="02010609060101010101" pitchFamily="49" charset="-122"/>
                          <a:cs typeface="Times New Roman" panose="02020603050405020304" pitchFamily="18" charset="0"/>
                        </a:rPr>
                        <a:t>bands </a:t>
                      </a:r>
                      <a:endParaRPr lang="zh-CN" alt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Dynamic Range (W/m2/</a:t>
                      </a:r>
                      <a:r>
                        <a:rPr lang="en-US" sz="1200" b="1" kern="100" dirty="0" err="1">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sr</a:t>
                      </a:r>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marL="0" algn="ctr" defTabSz="914400" rtl="0" eaLnBrk="1" latinLnBrk="0" hangingPunct="1"/>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SNR</a:t>
                      </a:r>
                    </a:p>
                    <a:p>
                      <a:pPr marL="0" algn="ctr" defTabSz="914400" rtl="0" eaLnBrk="1" latinLnBrk="0" hangingPunct="1"/>
                      <a:r>
                        <a:rPr lang="en-US" altLang="zh-CN" sz="1200" b="1" kern="100" dirty="0">
                          <a:solidFill>
                            <a:srgbClr val="0062AD"/>
                          </a:solidFill>
                          <a:effectLst/>
                          <a:latin typeface="Times New Roman" panose="02020603050405020304" pitchFamily="18" charset="0"/>
                          <a:ea typeface="+mn-ea"/>
                          <a:cs typeface="Times New Roman" panose="02020603050405020304" pitchFamily="18" charset="0"/>
                        </a:rPr>
                        <a:t>(@W/m2/sr)</a:t>
                      </a:r>
                      <a:endParaRPr lang="zh-CN" alt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marL="0" algn="ctr" defTabSz="914400" rtl="0" eaLnBrk="1" latinLnBrk="0" hangingPunct="1"/>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Calibration Accuracy </a:t>
                      </a:r>
                      <a:endParaRPr lang="zh-CN" alt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27094957"/>
                  </a:ext>
                </a:extLst>
              </a:tr>
              <a:tr h="216193">
                <a:tc vMerge="1">
                  <a:txBody>
                    <a:bodyPr/>
                    <a:lstStyle/>
                    <a:p>
                      <a:endParaRPr lang="zh-CN" altLang="en-US"/>
                    </a:p>
                  </a:txBody>
                  <a:tcPr/>
                </a:tc>
                <a:tc>
                  <a:txBody>
                    <a:bodyPr/>
                    <a:lstStyle/>
                    <a:p>
                      <a:pPr marL="0" algn="ctr" defTabSz="914400" rtl="0" eaLnBrk="1" latinLnBrk="0" hangingPunct="1"/>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alt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Measurement</a:t>
                      </a:r>
                      <a:endParaRPr lang="zh-CN" alt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alt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Measurement</a:t>
                      </a:r>
                      <a:endParaRPr lang="zh-CN" alt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alt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Measurement</a:t>
                      </a:r>
                      <a:endParaRPr lang="zh-CN" alt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200" b="1" kern="100" dirty="0">
                        <a:solidFill>
                          <a:srgbClr val="0062AD"/>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917468"/>
                  </a:ext>
                </a:extLst>
              </a:tr>
              <a:tr h="108097">
                <a:tc rowSpan="2">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0.7um</a:t>
                      </a:r>
                    </a:p>
                    <a:p>
                      <a:pPr algn="ct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HGS</a:t>
                      </a:r>
                      <a:r>
                        <a:rPr lang="en-US" altLang="zh-CN" sz="1200" kern="100" dirty="0">
                          <a:effectLst/>
                          <a:latin typeface="Times New Roman" panose="02020603050405020304" pitchFamily="18" charset="0"/>
                          <a:ea typeface="+mn-ea"/>
                          <a:cs typeface="Times New Roman" panose="02020603050405020304" pitchFamily="18" charset="0"/>
                        </a:rPr>
                        <a:t>(9 band)</a:t>
                      </a:r>
                      <a:endPar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MGS</a:t>
                      </a:r>
                      <a:r>
                        <a:rPr lang="en-US" altLang="zh-CN" sz="1200" kern="100" dirty="0">
                          <a:effectLst/>
                          <a:latin typeface="Times New Roman" panose="02020603050405020304" pitchFamily="18" charset="0"/>
                          <a:ea typeface="+mn-ea"/>
                          <a:cs typeface="Times New Roman" panose="02020603050405020304" pitchFamily="18" charset="0"/>
                        </a:rPr>
                        <a:t>(1 band)</a:t>
                      </a:r>
                      <a:endPar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LGS(1 band)</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3e-5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&lt;3e-5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200@</a:t>
                      </a:r>
                      <a:r>
                        <a:rPr lang="en-US" alt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25.0</a:t>
                      </a:r>
                      <a:endParaRPr lang="zh-CN" altLang="en-US"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1280</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10%</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4.35%</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9072361"/>
                  </a:ext>
                </a:extLst>
              </a:tr>
              <a:tr h="216193">
                <a:tc vMerge="1">
                  <a:txBody>
                    <a:bodyPr/>
                    <a:lstStyle/>
                    <a:p>
                      <a:endParaRPr lang="zh-CN" altLang="en-US"/>
                    </a:p>
                  </a:txBody>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90</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102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sz="1200" kern="100">
                          <a:effectLst/>
                          <a:latin typeface="Times New Roman" panose="02020603050405020304" pitchFamily="18" charset="0"/>
                          <a:ea typeface="等线" panose="02010600030101010101" pitchFamily="2" charset="-122"/>
                          <a:cs typeface="Times New Roman" panose="02020603050405020304" pitchFamily="18" charset="0"/>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7</a:t>
                      </a:r>
                      <a:r>
                        <a:rPr lang="en-US" altLang="zh-CN"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@4e-5</a:t>
                      </a:r>
                    </a:p>
                    <a:p>
                      <a:pPr marL="0" algn="ctr" defTabSz="914400" rtl="0" eaLnBrk="1" latinLnBrk="0" hangingPunct="1"/>
                      <a:endParaRPr lang="zh-CN" altLang="en-US"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13</a:t>
                      </a:r>
                      <a:endParaRPr lang="zh-CN" altLang="en-US" sz="12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50%</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12.41%</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sz="12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929474"/>
                  </a:ext>
                </a:extLst>
              </a:tr>
            </a:tbl>
          </a:graphicData>
        </a:graphic>
      </p:graphicFrame>
      <p:graphicFrame>
        <p:nvGraphicFramePr>
          <p:cNvPr id="19" name="表格 18">
            <a:extLst>
              <a:ext uri="{FF2B5EF4-FFF2-40B4-BE49-F238E27FC236}">
                <a16:creationId xmlns:a16="http://schemas.microsoft.com/office/drawing/2014/main" id="{6C8D93C1-C385-4D29-B396-9D6FA57118FD}"/>
              </a:ext>
            </a:extLst>
          </p:cNvPr>
          <p:cNvGraphicFramePr>
            <a:graphicFrameLocks noGrp="1"/>
          </p:cNvGraphicFramePr>
          <p:nvPr>
            <p:extLst>
              <p:ext uri="{D42A27DB-BD31-4B8C-83A1-F6EECF244321}">
                <p14:modId xmlns:p14="http://schemas.microsoft.com/office/powerpoint/2010/main" val="2756719732"/>
              </p:ext>
            </p:extLst>
          </p:nvPr>
        </p:nvGraphicFramePr>
        <p:xfrm>
          <a:off x="217802" y="4148635"/>
          <a:ext cx="6220069" cy="2133600"/>
        </p:xfrm>
        <a:graphic>
          <a:graphicData uri="http://schemas.openxmlformats.org/drawingml/2006/table">
            <a:tbl>
              <a:tblPr firstRow="1" firstCol="1" bandRow="1"/>
              <a:tblGrid>
                <a:gridCol w="442074">
                  <a:extLst>
                    <a:ext uri="{9D8B030D-6E8A-4147-A177-3AD203B41FA5}">
                      <a16:colId xmlns:a16="http://schemas.microsoft.com/office/drawing/2014/main" val="2663645686"/>
                    </a:ext>
                  </a:extLst>
                </a:gridCol>
                <a:gridCol w="859215">
                  <a:extLst>
                    <a:ext uri="{9D8B030D-6E8A-4147-A177-3AD203B41FA5}">
                      <a16:colId xmlns:a16="http://schemas.microsoft.com/office/drawing/2014/main" val="3376570567"/>
                    </a:ext>
                  </a:extLst>
                </a:gridCol>
                <a:gridCol w="753598">
                  <a:extLst>
                    <a:ext uri="{9D8B030D-6E8A-4147-A177-3AD203B41FA5}">
                      <a16:colId xmlns:a16="http://schemas.microsoft.com/office/drawing/2014/main" val="1723439940"/>
                    </a:ext>
                  </a:extLst>
                </a:gridCol>
                <a:gridCol w="236504">
                  <a:extLst>
                    <a:ext uri="{9D8B030D-6E8A-4147-A177-3AD203B41FA5}">
                      <a16:colId xmlns:a16="http://schemas.microsoft.com/office/drawing/2014/main" val="2264256351"/>
                    </a:ext>
                  </a:extLst>
                </a:gridCol>
                <a:gridCol w="962076">
                  <a:extLst>
                    <a:ext uri="{9D8B030D-6E8A-4147-A177-3AD203B41FA5}">
                      <a16:colId xmlns:a16="http://schemas.microsoft.com/office/drawing/2014/main" val="345332675"/>
                    </a:ext>
                  </a:extLst>
                </a:gridCol>
                <a:gridCol w="724134">
                  <a:extLst>
                    <a:ext uri="{9D8B030D-6E8A-4147-A177-3AD203B41FA5}">
                      <a16:colId xmlns:a16="http://schemas.microsoft.com/office/drawing/2014/main" val="1254815469"/>
                    </a:ext>
                  </a:extLst>
                </a:gridCol>
                <a:gridCol w="257238">
                  <a:extLst>
                    <a:ext uri="{9D8B030D-6E8A-4147-A177-3AD203B41FA5}">
                      <a16:colId xmlns:a16="http://schemas.microsoft.com/office/drawing/2014/main" val="4288488438"/>
                    </a:ext>
                  </a:extLst>
                </a:gridCol>
                <a:gridCol w="943404">
                  <a:extLst>
                    <a:ext uri="{9D8B030D-6E8A-4147-A177-3AD203B41FA5}">
                      <a16:colId xmlns:a16="http://schemas.microsoft.com/office/drawing/2014/main" val="2816251737"/>
                    </a:ext>
                  </a:extLst>
                </a:gridCol>
                <a:gridCol w="829452">
                  <a:extLst>
                    <a:ext uri="{9D8B030D-6E8A-4147-A177-3AD203B41FA5}">
                      <a16:colId xmlns:a16="http://schemas.microsoft.com/office/drawing/2014/main" val="3813299828"/>
                    </a:ext>
                  </a:extLst>
                </a:gridCol>
                <a:gridCol w="212374">
                  <a:extLst>
                    <a:ext uri="{9D8B030D-6E8A-4147-A177-3AD203B41FA5}">
                      <a16:colId xmlns:a16="http://schemas.microsoft.com/office/drawing/2014/main" val="1835153805"/>
                    </a:ext>
                  </a:extLst>
                </a:gridCol>
              </a:tblGrid>
              <a:tr h="251283">
                <a:tc>
                  <a:txBody>
                    <a:bodyPr/>
                    <a:lstStyle/>
                    <a:p>
                      <a:pPr marL="0" algn="ctr" defTabSz="914400" rtl="0" eaLnBrk="1" latinLnBrk="0" hangingPunct="1"/>
                      <a:r>
                        <a:rPr 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Ch</a:t>
                      </a:r>
                      <a:endParaRPr lang="zh-CN" alt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r>
                        <a:rPr 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Dynamic Range(K)</a:t>
                      </a:r>
                      <a:endParaRPr lang="zh-CN" alt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2">
                  <a:txBody>
                    <a:bodyPr/>
                    <a:lstStyle/>
                    <a:p>
                      <a:pPr marL="0" algn="ctr" defTabSz="914400" rtl="0" eaLnBrk="1" latinLnBrk="0" hangingPunct="1"/>
                      <a:r>
                        <a:rPr 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NEDT</a:t>
                      </a:r>
                      <a:r>
                        <a:rPr lang="zh-CN" alt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K</a:t>
                      </a:r>
                      <a:r>
                        <a:rPr lang="zh-CN" alt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a:t>
                      </a: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marL="0" algn="ctr" defTabSz="914400" rtl="0" eaLnBrk="1" latinLnBrk="0" hangingPunct="1"/>
                      <a:r>
                        <a:rPr lang="en-US" sz="1400" b="1" kern="10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kern="10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r>
                        <a:rPr 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Calibration Accuracy</a:t>
                      </a:r>
                      <a:r>
                        <a:rPr lang="zh-CN" alt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K</a:t>
                      </a:r>
                      <a:r>
                        <a:rPr lang="zh-CN" alt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a:t>
                      </a: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730179"/>
                  </a:ext>
                </a:extLst>
              </a:tr>
              <a:tr h="335044">
                <a:tc>
                  <a:txBody>
                    <a:bodyPr/>
                    <a:lstStyle/>
                    <a:p>
                      <a:pPr marL="0" algn="ctr" defTabSz="914400" rtl="0" eaLnBrk="1" latinLnBrk="0" hangingPunct="1"/>
                      <a:r>
                        <a:rPr 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um</a:t>
                      </a:r>
                      <a:endParaRPr lang="zh-CN" alt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alt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Measurement</a:t>
                      </a:r>
                      <a:endParaRPr lang="zh-CN" alt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alt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Measurement</a:t>
                      </a:r>
                      <a:endParaRPr lang="zh-CN" alt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Requirement</a:t>
                      </a:r>
                      <a:endParaRPr lang="zh-CN" alt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rPr>
                        <a:t>Measurement</a:t>
                      </a:r>
                      <a:endParaRPr lang="zh-CN" altLang="en-US" sz="1400" b="1" kern="100" dirty="0">
                        <a:solidFill>
                          <a:srgbClr val="0070C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332297"/>
                  </a:ext>
                </a:extLst>
              </a:tr>
              <a:tr h="116512">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186~350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355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u="none" strike="noStrike" kern="100"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hlinkClick r:id="rId3"/>
                        </a:rPr>
                        <a:t>0.25@300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0.063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0.4@300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0.24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105024"/>
                  </a:ext>
                </a:extLst>
              </a:tr>
              <a:tr h="167522">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4.05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185~380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381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u="sng" kern="100"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hlinkClick r:id="rId3"/>
                        </a:rPr>
                        <a:t>0.25@300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0.063</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0.4@300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0.20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045504"/>
                  </a:ext>
                </a:extLst>
              </a:tr>
              <a:tr h="116512">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7.2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186~270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280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u="none" strike="noStrike" kern="100"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hlinkClick r:id="rId4"/>
                        </a:rPr>
                        <a:t>0.3@270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0.062</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0.4@270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0.22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7836154"/>
                  </a:ext>
                </a:extLst>
              </a:tr>
              <a:tr h="167522">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8.55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185~330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340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u="none" strike="noStrike" kern="100"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hlinkClick r:id="rId5"/>
                        </a:rPr>
                        <a:t>0.25@270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0.090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0.4@270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0.27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133875"/>
                  </a:ext>
                </a:extLst>
              </a:tr>
              <a:tr h="167522">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10.8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185~345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345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u="none" strike="noStrike" kern="10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hlinkClick r:id="rId6"/>
                        </a:rPr>
                        <a:t>0.3@300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0.226</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0.4@300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0.30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0232930"/>
                  </a:ext>
                </a:extLst>
              </a:tr>
              <a:tr h="167522">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12.0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185~345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345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u="none" strike="noStrike" kern="10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hlinkClick r:id="rId6"/>
                        </a:rPr>
                        <a:t>0.3@300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0.279</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0.4@300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0.33</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100" dirty="0">
                          <a:effectLst/>
                          <a:latin typeface="Times New Roman" panose="02020603050405020304" pitchFamily="18" charset="0"/>
                          <a:ea typeface="等线" panose="02010600030101010101" pitchFamily="2" charset="-122"/>
                          <a:cs typeface="Times New Roman" panose="02020603050405020304" pitchFamily="18" charset="0"/>
                        </a:rPr>
                        <a:t>Y</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4305" marR="64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195739"/>
                  </a:ext>
                </a:extLst>
              </a:tr>
            </a:tbl>
          </a:graphicData>
        </a:graphic>
      </p:graphicFrame>
      <p:sp>
        <p:nvSpPr>
          <p:cNvPr id="20" name="Rectangle 6">
            <a:extLst>
              <a:ext uri="{FF2B5EF4-FFF2-40B4-BE49-F238E27FC236}">
                <a16:creationId xmlns:a16="http://schemas.microsoft.com/office/drawing/2014/main" id="{79EDB59D-3197-4F85-9369-F56266E8344C}"/>
              </a:ext>
            </a:extLst>
          </p:cNvPr>
          <p:cNvSpPr>
            <a:spLocks noChangeArrowheads="1"/>
          </p:cNvSpPr>
          <p:nvPr/>
        </p:nvSpPr>
        <p:spPr bwMode="auto">
          <a:xfrm>
            <a:off x="342701" y="3779303"/>
            <a:ext cx="48218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kumimoji="0" lang="en-US" altLang="zh-CN" b="0" i="0" u="none" strike="noStrike" cap="none" normalizeH="0" baseline="0" dirty="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Thermal infrared bands</a:t>
            </a:r>
          </a:p>
        </p:txBody>
      </p:sp>
      <p:sp>
        <p:nvSpPr>
          <p:cNvPr id="22" name="文本框 21">
            <a:extLst>
              <a:ext uri="{FF2B5EF4-FFF2-40B4-BE49-F238E27FC236}">
                <a16:creationId xmlns:a16="http://schemas.microsoft.com/office/drawing/2014/main" id="{DD4D43F6-BA94-4A16-BC06-35EE26B38D35}"/>
              </a:ext>
            </a:extLst>
          </p:cNvPr>
          <p:cNvSpPr txBox="1"/>
          <p:nvPr/>
        </p:nvSpPr>
        <p:spPr>
          <a:xfrm>
            <a:off x="309125" y="905098"/>
            <a:ext cx="6096000" cy="369332"/>
          </a:xfrm>
          <a:prstGeom prst="rect">
            <a:avLst/>
          </a:prstGeom>
          <a:noFill/>
        </p:spPr>
        <p:txBody>
          <a:bodyPr wrap="square">
            <a:spAutoFit/>
          </a:bodyPr>
          <a:lstStyle/>
          <a:p>
            <a:pPr marL="285750" indent="-285750">
              <a:buFont typeface="Wingdings" panose="05000000000000000000" pitchFamily="2" charset="2"/>
              <a:buChar char="l"/>
            </a:pPr>
            <a:r>
              <a:rPr lang="en-US" altLang="zh-CN" dirty="0">
                <a:latin typeface="Times New Roman" panose="02020603050405020304" pitchFamily="18" charset="0"/>
                <a:ea typeface="黑体" panose="02010609060101010101" pitchFamily="49" charset="-122"/>
                <a:cs typeface="Times New Roman" panose="02020603050405020304" pitchFamily="18" charset="0"/>
              </a:rPr>
              <a:t>DNB and 1.24um  </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4" name="文本框 23">
            <a:extLst>
              <a:ext uri="{FF2B5EF4-FFF2-40B4-BE49-F238E27FC236}">
                <a16:creationId xmlns:a16="http://schemas.microsoft.com/office/drawing/2014/main" id="{9F50D11A-4743-4B82-B727-8DB9F3A95890}"/>
              </a:ext>
            </a:extLst>
          </p:cNvPr>
          <p:cNvSpPr txBox="1"/>
          <p:nvPr/>
        </p:nvSpPr>
        <p:spPr>
          <a:xfrm>
            <a:off x="6520174" y="3189799"/>
            <a:ext cx="5582891" cy="1323439"/>
          </a:xfrm>
          <a:prstGeom prst="rect">
            <a:avLst/>
          </a:prstGeom>
          <a:noFill/>
        </p:spPr>
        <p:txBody>
          <a:bodyPr wrap="square">
            <a:spAutoFit/>
          </a:bodyPr>
          <a:lstStyle/>
          <a:p>
            <a:r>
              <a:rPr lang="en-US" altLang="zh-CN" sz="1600" i="0" u="none" strike="noStrike" dirty="0">
                <a:effectLst/>
                <a:latin typeface="Times New Roman" panose="02020603050405020304" pitchFamily="18" charset="0"/>
              </a:rPr>
              <a:t>The laboratory calibration </a:t>
            </a:r>
            <a:r>
              <a:rPr lang="en-US" altLang="zh-CN" sz="1600" i="0" u="none" strike="noStrike" dirty="0">
                <a:effectLst/>
                <a:latin typeface="Times New Roman" panose="02020603050405020304" pitchFamily="18" charset="0"/>
                <a:ea typeface="黑体" panose="02010609060101010101" pitchFamily="49" charset="-122"/>
                <a:cs typeface="Times New Roman" panose="02020603050405020304" pitchFamily="18" charset="0"/>
              </a:rPr>
              <a:t>b</a:t>
            </a: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ased on the </a:t>
            </a:r>
            <a:r>
              <a:rPr lang="en-US" altLang="zh-CN" sz="1600" i="0" u="none" strike="noStrike" dirty="0">
                <a:effectLst/>
                <a:latin typeface="Times New Roman" panose="02020603050405020304" pitchFamily="18" charset="0"/>
              </a:rPr>
              <a:t>integrating sphere </a:t>
            </a:r>
            <a:r>
              <a:rPr lang="zh-CN" altLang="zh-CN" sz="1600" kern="22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effectLst/>
                <a:latin typeface="Times New Roman" panose="02020603050405020304" pitchFamily="18" charset="0"/>
                <a:ea typeface="宋体" panose="02010600030101010101" pitchFamily="2" charset="-122"/>
              </a:rPr>
              <a:t>1</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effectLst/>
                <a:latin typeface="Times New Roman" panose="02020603050405020304" pitchFamily="18" charset="0"/>
                <a:ea typeface="宋体" panose="02010600030101010101" pitchFamily="2" charset="-122"/>
              </a:rPr>
              <a:t>10</a:t>
            </a:r>
            <a:r>
              <a:rPr lang="en-US" altLang="zh-CN" sz="1600" kern="100" baseline="30000" dirty="0">
                <a:effectLst/>
                <a:latin typeface="Times New Roman" panose="02020603050405020304" pitchFamily="18" charset="0"/>
                <a:ea typeface="宋体" panose="02010600030101010101" pitchFamily="2" charset="-122"/>
              </a:rPr>
              <a:t>-6</a:t>
            </a:r>
            <a:r>
              <a:rPr lang="en-US" altLang="zh-CN" sz="16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effectLst/>
                <a:latin typeface="Times New Roman" panose="02020603050405020304" pitchFamily="18" charset="0"/>
                <a:ea typeface="宋体" panose="02010600030101010101" pitchFamily="2" charset="-122"/>
              </a:rPr>
              <a:t>143W/</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effectLst/>
                <a:latin typeface="Times New Roman" panose="02020603050405020304" pitchFamily="18" charset="0"/>
                <a:ea typeface="宋体" panose="02010600030101010101" pitchFamily="2" charset="-122"/>
              </a:rPr>
              <a:t>m</a:t>
            </a:r>
            <a:r>
              <a:rPr lang="en-US" altLang="zh-CN" sz="1600" kern="100" baseline="30000" dirty="0">
                <a:effectLst/>
                <a:latin typeface="Times New Roman" panose="02020603050405020304" pitchFamily="18" charset="0"/>
                <a:ea typeface="宋体" panose="02010600030101010101" pitchFamily="2" charset="-122"/>
              </a:rPr>
              <a:t>2</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err="1">
                <a:effectLst/>
                <a:latin typeface="Times New Roman" panose="02020603050405020304" pitchFamily="18" charset="0"/>
                <a:ea typeface="宋体" panose="02010600030101010101" pitchFamily="2" charset="-122"/>
              </a:rPr>
              <a:t>sr</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600" kern="2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i="0" u="none" strike="noStrike" dirty="0">
                <a:effectLst/>
                <a:latin typeface="Times New Roman" panose="02020603050405020304" pitchFamily="18" charset="0"/>
              </a:rPr>
              <a:t> from the </a:t>
            </a:r>
            <a:r>
              <a:rPr lang="en-US" altLang="zh-CN" sz="1600" dirty="0">
                <a:latin typeface="Times New Roman" panose="02020603050405020304" pitchFamily="18" charset="0"/>
              </a:rPr>
              <a:t>NIM </a:t>
            </a:r>
            <a:r>
              <a:rPr lang="en-US" altLang="zh-CN" sz="1600" i="0" u="none" strike="noStrike" dirty="0">
                <a:effectLst/>
                <a:latin typeface="Times New Roman" panose="02020603050405020304" pitchFamily="18" charset="0"/>
              </a:rPr>
              <a:t>standard</a:t>
            </a:r>
          </a:p>
          <a:p>
            <a:r>
              <a:rPr lang="en-US" altLang="zh-CN" sz="1600" dirty="0">
                <a:latin typeface="Times New Roman" panose="02020603050405020304" pitchFamily="18" charset="0"/>
              </a:rPr>
              <a:t>  DNB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@4e-5 </a:t>
            </a:r>
            <a:r>
              <a:rPr lang="en-US" altLang="zh-CN" sz="1600" kern="100" dirty="0">
                <a:effectLst/>
                <a:latin typeface="Times New Roman" panose="02020603050405020304" pitchFamily="18" charset="0"/>
                <a:cs typeface="Times New Roman" panose="02020603050405020304" pitchFamily="18" charset="0"/>
              </a:rPr>
              <a:t>W/m2/</a:t>
            </a:r>
            <a:r>
              <a:rPr lang="en-US" altLang="zh-CN" sz="1600" kern="100" dirty="0" err="1">
                <a:effectLst/>
                <a:latin typeface="Times New Roman" panose="02020603050405020304" pitchFamily="18" charset="0"/>
                <a:cs typeface="Times New Roman" panose="02020603050405020304" pitchFamily="18" charset="0"/>
              </a:rPr>
              <a:t>sr</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600" i="0" u="none" strike="noStrike" dirty="0">
              <a:effectLst/>
              <a:latin typeface="Times New Roman" panose="02020603050405020304" pitchFamily="18" charset="0"/>
            </a:endParaRPr>
          </a:p>
          <a:p>
            <a:pPr marL="342900" indent="-342900">
              <a:buAutoNum type="arabicParenR"/>
            </a:pPr>
            <a:r>
              <a:rPr lang="en-US" altLang="zh-CN" sz="1600" dirty="0">
                <a:latin typeface="Times New Roman" panose="02020603050405020304" pitchFamily="18" charset="0"/>
              </a:rPr>
              <a:t>SNR  &gt;</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13  </a:t>
            </a:r>
          </a:p>
          <a:p>
            <a:pPr marL="342900" indent="-342900">
              <a:buFontTx/>
              <a:buAutoNum type="arabicParenR"/>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Calibration Accuracy </a:t>
            </a:r>
            <a:r>
              <a:rPr lang="en-US" altLang="zh-CN" sz="1600" dirty="0">
                <a:latin typeface="Times New Roman" panose="02020603050405020304" pitchFamily="18" charset="0"/>
              </a:rPr>
              <a:t>  &lt;</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12.4%  </a:t>
            </a:r>
          </a:p>
        </p:txBody>
      </p:sp>
      <p:sp>
        <p:nvSpPr>
          <p:cNvPr id="28" name="文本框 27">
            <a:extLst>
              <a:ext uri="{FF2B5EF4-FFF2-40B4-BE49-F238E27FC236}">
                <a16:creationId xmlns:a16="http://schemas.microsoft.com/office/drawing/2014/main" id="{ABE4CD00-323C-41F2-BDE7-1D0C0FF474C1}"/>
              </a:ext>
            </a:extLst>
          </p:cNvPr>
          <p:cNvSpPr txBox="1"/>
          <p:nvPr/>
        </p:nvSpPr>
        <p:spPr>
          <a:xfrm>
            <a:off x="6539959" y="4572626"/>
            <a:ext cx="3006747" cy="1815882"/>
          </a:xfrm>
          <a:prstGeom prst="rect">
            <a:avLst/>
          </a:prstGeom>
          <a:noFill/>
        </p:spPr>
        <p:txBody>
          <a:bodyPr wrap="square">
            <a:spAutoFit/>
          </a:bodyPr>
          <a:lstStyle/>
          <a:p>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The vacuum calibration test based on the b</a:t>
            </a:r>
            <a:r>
              <a:rPr lang="en-US" altLang="zh-CN" sz="1600" i="0" u="none" strike="noStrike" dirty="0">
                <a:effectLst/>
                <a:latin typeface="Times New Roman" panose="02020603050405020304" pitchFamily="18" charset="0"/>
              </a:rPr>
              <a:t>lackbody (180-380K) from the </a:t>
            </a:r>
            <a:r>
              <a:rPr lang="en-US" altLang="zh-CN" sz="1600" dirty="0">
                <a:latin typeface="Times New Roman" panose="02020603050405020304" pitchFamily="18" charset="0"/>
              </a:rPr>
              <a:t>NIM </a:t>
            </a:r>
            <a:r>
              <a:rPr lang="en-US" altLang="zh-CN" sz="1600" i="0" u="none" strike="noStrike" dirty="0">
                <a:effectLst/>
                <a:latin typeface="Times New Roman" panose="02020603050405020304" pitchFamily="18" charset="0"/>
              </a:rPr>
              <a:t>standard</a:t>
            </a:r>
            <a:r>
              <a:rPr lang="en-US" altLang="zh-CN" sz="1600" dirty="0">
                <a:latin typeface="Times New Roman" panose="02020603050405020304" pitchFamily="18" charset="0"/>
              </a:rPr>
              <a:t>  </a:t>
            </a:r>
            <a:endParaRPr lang="en-US" altLang="zh-CN" sz="1600" i="0" u="none" strike="noStrike" dirty="0">
              <a:effectLst/>
              <a:latin typeface="Times New Roman" panose="02020603050405020304" pitchFamily="18" charset="0"/>
            </a:endParaRPr>
          </a:p>
          <a:p>
            <a:pPr marL="342900" indent="-342900">
              <a:buAutoNum type="arabicParenR"/>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NEDT</a:t>
            </a:r>
            <a:r>
              <a:rPr lang="en-US" altLang="zh-CN" sz="1600" dirty="0">
                <a:latin typeface="Times New Roman" panose="02020603050405020304" pitchFamily="18" charset="0"/>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0.1K (@3.8,4.05,7,2,8.55um)</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a:p>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NEDT</a:t>
            </a:r>
            <a:r>
              <a:rPr lang="en-US" altLang="zh-CN" sz="1600" dirty="0">
                <a:latin typeface="Times New Roman" panose="02020603050405020304" pitchFamily="18" charset="0"/>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0.28K (@10.8,12um)</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a:p>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2) Calibration Accuracy </a:t>
            </a:r>
            <a:r>
              <a:rPr lang="en-US" altLang="zh-CN" sz="1600" dirty="0">
                <a:latin typeface="Times New Roman" panose="02020603050405020304" pitchFamily="18" charset="0"/>
              </a:rPr>
              <a:t>  &lt;</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0.33K</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  </a:t>
            </a:r>
          </a:p>
        </p:txBody>
      </p:sp>
      <p:pic>
        <p:nvPicPr>
          <p:cNvPr id="11" name="图片 10">
            <a:extLst>
              <a:ext uri="{FF2B5EF4-FFF2-40B4-BE49-F238E27FC236}">
                <a16:creationId xmlns:a16="http://schemas.microsoft.com/office/drawing/2014/main" id="{D7E0D616-5209-45C0-93C3-09E8AD4F4DF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620932" y="1381031"/>
            <a:ext cx="3110624" cy="1756768"/>
          </a:xfrm>
          <a:prstGeom prst="rect">
            <a:avLst/>
          </a:prstGeom>
          <a:noFill/>
          <a:ln>
            <a:noFill/>
          </a:ln>
        </p:spPr>
      </p:pic>
      <p:pic>
        <p:nvPicPr>
          <p:cNvPr id="12" name="图片 11">
            <a:extLst>
              <a:ext uri="{FF2B5EF4-FFF2-40B4-BE49-F238E27FC236}">
                <a16:creationId xmlns:a16="http://schemas.microsoft.com/office/drawing/2014/main" id="{D6669EC4-1AD7-49EA-BD8F-F35EA1023080}"/>
              </a:ext>
            </a:extLst>
          </p:cNvPr>
          <p:cNvPicPr>
            <a:picLocks noChangeAspect="1"/>
          </p:cNvPicPr>
          <p:nvPr/>
        </p:nvPicPr>
        <p:blipFill>
          <a:blip r:embed="rId8"/>
          <a:stretch>
            <a:fillRect/>
          </a:stretch>
        </p:blipFill>
        <p:spPr>
          <a:xfrm>
            <a:off x="9846418" y="4732808"/>
            <a:ext cx="2256647" cy="2056943"/>
          </a:xfrm>
          <a:prstGeom prst="rect">
            <a:avLst/>
          </a:prstGeom>
        </p:spPr>
      </p:pic>
      <p:pic>
        <p:nvPicPr>
          <p:cNvPr id="13" name="图片 12">
            <a:extLst>
              <a:ext uri="{FF2B5EF4-FFF2-40B4-BE49-F238E27FC236}">
                <a16:creationId xmlns:a16="http://schemas.microsoft.com/office/drawing/2014/main" id="{EC7BFB88-7AEA-4EBD-92B8-FCF2550B4631}"/>
              </a:ext>
            </a:extLst>
          </p:cNvPr>
          <p:cNvPicPr>
            <a:picLocks noChangeAspect="1"/>
          </p:cNvPicPr>
          <p:nvPr/>
        </p:nvPicPr>
        <p:blipFill>
          <a:blip r:embed="rId9"/>
          <a:stretch>
            <a:fillRect/>
          </a:stretch>
        </p:blipFill>
        <p:spPr>
          <a:xfrm>
            <a:off x="9885161" y="1381030"/>
            <a:ext cx="2217904" cy="1590471"/>
          </a:xfrm>
          <a:prstGeom prst="rect">
            <a:avLst/>
          </a:prstGeom>
        </p:spPr>
      </p:pic>
      <p:sp>
        <p:nvSpPr>
          <p:cNvPr id="16" name="文本框 15">
            <a:extLst>
              <a:ext uri="{FF2B5EF4-FFF2-40B4-BE49-F238E27FC236}">
                <a16:creationId xmlns:a16="http://schemas.microsoft.com/office/drawing/2014/main" id="{5A82F868-B004-4E7D-820E-97143AF5DD4A}"/>
              </a:ext>
            </a:extLst>
          </p:cNvPr>
          <p:cNvSpPr txBox="1"/>
          <p:nvPr/>
        </p:nvSpPr>
        <p:spPr>
          <a:xfrm>
            <a:off x="6609109" y="1237179"/>
            <a:ext cx="755533" cy="230832"/>
          </a:xfrm>
          <a:prstGeom prst="rect">
            <a:avLst/>
          </a:prstGeom>
          <a:noFill/>
        </p:spPr>
        <p:txBody>
          <a:bodyPr wrap="square">
            <a:spAutoFit/>
          </a:bodyPr>
          <a:lstStyle/>
          <a:p>
            <a:r>
              <a:rPr lang="en-US" altLang="zh-CN" sz="900" dirty="0">
                <a:solidFill>
                  <a:srgbClr val="FF0000"/>
                </a:solidFill>
                <a:latin typeface="Times New Roman" panose="02020603050405020304" pitchFamily="18" charset="0"/>
              </a:rPr>
              <a:t>NIM </a:t>
            </a:r>
            <a:r>
              <a:rPr lang="en-US" altLang="zh-CN" sz="900" i="0" u="none" strike="noStrike" dirty="0">
                <a:solidFill>
                  <a:srgbClr val="FF0000"/>
                </a:solidFill>
                <a:effectLst/>
                <a:latin typeface="Times New Roman" panose="02020603050405020304" pitchFamily="18" charset="0"/>
              </a:rPr>
              <a:t>lamp</a:t>
            </a:r>
            <a:endParaRPr lang="zh-CN" altLang="en-US" sz="900" dirty="0">
              <a:solidFill>
                <a:srgbClr val="FF0000"/>
              </a:solidFill>
            </a:endParaRPr>
          </a:p>
        </p:txBody>
      </p:sp>
      <p:sp>
        <p:nvSpPr>
          <p:cNvPr id="7" name="矩形 6">
            <a:extLst>
              <a:ext uri="{FF2B5EF4-FFF2-40B4-BE49-F238E27FC236}">
                <a16:creationId xmlns:a16="http://schemas.microsoft.com/office/drawing/2014/main" id="{672434ED-FF54-4B0E-979E-98C7CE6DE022}"/>
              </a:ext>
            </a:extLst>
          </p:cNvPr>
          <p:cNvSpPr/>
          <p:nvPr/>
        </p:nvSpPr>
        <p:spPr>
          <a:xfrm>
            <a:off x="7645400" y="2413000"/>
            <a:ext cx="397933" cy="3979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40000"/>
                  <a:lumOff val="60000"/>
                </a:schemeClr>
              </a:solidFill>
            </a:endParaRPr>
          </a:p>
        </p:txBody>
      </p:sp>
      <p:sp>
        <p:nvSpPr>
          <p:cNvPr id="2" name="文本框 1">
            <a:extLst>
              <a:ext uri="{FF2B5EF4-FFF2-40B4-BE49-F238E27FC236}">
                <a16:creationId xmlns:a16="http://schemas.microsoft.com/office/drawing/2014/main" id="{5BB358C2-EF3D-465C-8C74-66E57759AECD}"/>
              </a:ext>
            </a:extLst>
          </p:cNvPr>
          <p:cNvSpPr txBox="1"/>
          <p:nvPr/>
        </p:nvSpPr>
        <p:spPr>
          <a:xfrm>
            <a:off x="7476817" y="2400886"/>
            <a:ext cx="782323" cy="415498"/>
          </a:xfrm>
          <a:prstGeom prst="rect">
            <a:avLst/>
          </a:prstGeom>
          <a:noFill/>
        </p:spPr>
        <p:txBody>
          <a:bodyPr wrap="square" rtlCol="0">
            <a:spAutoFit/>
          </a:bodyPr>
          <a:lstStyle/>
          <a:p>
            <a:r>
              <a:rPr lang="en-US" altLang="zh-CN" sz="1050" i="0" u="none" strike="noStrike" dirty="0">
                <a:solidFill>
                  <a:srgbClr val="FF0000"/>
                </a:solidFill>
                <a:effectLst/>
                <a:latin typeface="Times New Roman" panose="02020603050405020304" pitchFamily="18" charset="0"/>
              </a:rPr>
              <a:t>Integrating</a:t>
            </a:r>
          </a:p>
          <a:p>
            <a:r>
              <a:rPr lang="en-US" altLang="zh-CN" sz="1050" i="0" u="none" strike="noStrike" dirty="0">
                <a:solidFill>
                  <a:srgbClr val="FF0000"/>
                </a:solidFill>
                <a:effectLst/>
                <a:latin typeface="Times New Roman" panose="02020603050405020304" pitchFamily="18" charset="0"/>
              </a:rPr>
              <a:t> sphere</a:t>
            </a:r>
            <a:endParaRPr lang="zh-CN" altLang="en-US" sz="1050" dirty="0">
              <a:solidFill>
                <a:srgbClr val="FF0000"/>
              </a:solidFill>
            </a:endParaRPr>
          </a:p>
        </p:txBody>
      </p:sp>
      <p:sp>
        <p:nvSpPr>
          <p:cNvPr id="21" name="文本框 20">
            <a:extLst>
              <a:ext uri="{FF2B5EF4-FFF2-40B4-BE49-F238E27FC236}">
                <a16:creationId xmlns:a16="http://schemas.microsoft.com/office/drawing/2014/main" id="{4F1524FD-EB5C-4E0E-8AF7-9C166E88FFA9}"/>
              </a:ext>
            </a:extLst>
          </p:cNvPr>
          <p:cNvSpPr txBox="1"/>
          <p:nvPr/>
        </p:nvSpPr>
        <p:spPr>
          <a:xfrm>
            <a:off x="8723864" y="2175947"/>
            <a:ext cx="614870" cy="253916"/>
          </a:xfrm>
          <a:prstGeom prst="rect">
            <a:avLst/>
          </a:prstGeom>
          <a:solidFill>
            <a:schemeClr val="bg1">
              <a:lumMod val="95000"/>
            </a:schemeClr>
          </a:solidFill>
        </p:spPr>
        <p:txBody>
          <a:bodyPr wrap="square" rtlCol="0">
            <a:spAutoFit/>
          </a:bodyPr>
          <a:lstStyle/>
          <a:p>
            <a:r>
              <a:rPr lang="en-US" altLang="zh-CN" sz="1050" i="0" u="none" strike="noStrike" dirty="0">
                <a:solidFill>
                  <a:srgbClr val="FF0000"/>
                </a:solidFill>
                <a:effectLst/>
                <a:latin typeface="Times New Roman" panose="02020603050405020304" pitchFamily="18" charset="0"/>
              </a:rPr>
              <a:t>MERSI</a:t>
            </a:r>
            <a:endParaRPr lang="zh-CN" altLang="en-US" sz="1050" dirty="0">
              <a:solidFill>
                <a:srgbClr val="FF0000"/>
              </a:solidFill>
            </a:endParaRPr>
          </a:p>
        </p:txBody>
      </p:sp>
      <p:sp>
        <p:nvSpPr>
          <p:cNvPr id="4" name="Title 1">
            <a:extLst>
              <a:ext uri="{FF2B5EF4-FFF2-40B4-BE49-F238E27FC236}">
                <a16:creationId xmlns:a16="http://schemas.microsoft.com/office/drawing/2014/main" id="{7F4F8003-E288-6800-4D66-4CFDDFD75930}"/>
              </a:ext>
            </a:extLst>
          </p:cNvPr>
          <p:cNvSpPr txBox="1">
            <a:spLocks/>
          </p:cNvSpPr>
          <p:nvPr/>
        </p:nvSpPr>
        <p:spPr>
          <a:xfrm>
            <a:off x="1524000" y="39231"/>
            <a:ext cx="9144000" cy="868362"/>
          </a:xfrm>
          <a:prstGeom prst="rect">
            <a:avLst/>
          </a:prstGeom>
          <a:noFill/>
          <a:effectLst>
            <a:outerShdw blurRad="50800" dist="50800" dir="2700000" algn="tl" rotWithShape="0">
              <a:prstClr val="black">
                <a:alpha val="40000"/>
              </a:prstClr>
            </a:outerShdw>
          </a:effectLst>
        </p:spPr>
        <p:txBody>
          <a:bodyPr vert="horz" lIns="91429" tIns="45714" rIns="91429" bIns="45714" rtlCol="0" anchor="ctr">
            <a:noAutofit/>
          </a:bodyPr>
          <a:lstStyle>
            <a:lvl1pPr algn="ctr" defTabSz="914293" rtl="0" eaLnBrk="1" latinLnBrk="0" hangingPunct="1">
              <a:spcBef>
                <a:spcPct val="0"/>
              </a:spcBef>
              <a:buNone/>
              <a:defRPr sz="2600" b="1" kern="1200">
                <a:solidFill>
                  <a:schemeClr val="bg1"/>
                </a:solidFill>
                <a:latin typeface="+mj-lt"/>
                <a:ea typeface="+mj-ea"/>
                <a:cs typeface="+mj-cs"/>
              </a:defRPr>
            </a:lvl1pPr>
          </a:lstStyle>
          <a:p>
            <a:r>
              <a:rPr lang="en-US" sz="3200" dirty="0">
                <a:solidFill>
                  <a:srgbClr val="002060"/>
                </a:solidFill>
              </a:rPr>
              <a:t>FY-3</a:t>
            </a:r>
            <a:r>
              <a:rPr lang="en-US" altLang="zh-CN" sz="3200" dirty="0">
                <a:solidFill>
                  <a:srgbClr val="002060"/>
                </a:solidFill>
              </a:rPr>
              <a:t>E</a:t>
            </a:r>
            <a:r>
              <a:rPr lang="en-US" sz="3200" dirty="0">
                <a:solidFill>
                  <a:srgbClr val="002060"/>
                </a:solidFill>
              </a:rPr>
              <a:t>/ </a:t>
            </a:r>
            <a:r>
              <a:rPr lang="en-US" altLang="zh-CN" sz="3200" dirty="0">
                <a:solidFill>
                  <a:srgbClr val="002060"/>
                </a:solidFill>
              </a:rPr>
              <a:t>MERSI-LL Pre-flight calibration</a:t>
            </a:r>
            <a:endParaRPr lang="en-US" sz="3200" dirty="0">
              <a:solidFill>
                <a:srgbClr val="002060"/>
              </a:solidFill>
            </a:endParaRPr>
          </a:p>
        </p:txBody>
      </p:sp>
    </p:spTree>
    <p:extLst>
      <p:ext uri="{BB962C8B-B14F-4D97-AF65-F5344CB8AC3E}">
        <p14:creationId xmlns:p14="http://schemas.microsoft.com/office/powerpoint/2010/main" val="3266736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监测仪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监测仪3.pptx" id="{AB0BAB88-6EFB-4655-9105-E6AAEAC47AE5}" vid="{C8122778-8B95-44EF-8419-4845C24C780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45121</TotalTime>
  <Words>3619</Words>
  <Application>Microsoft Office PowerPoint</Application>
  <PresentationFormat>宽屏</PresentationFormat>
  <Paragraphs>1265</Paragraphs>
  <Slides>22</Slides>
  <Notes>8</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1</vt:i4>
      </vt:variant>
      <vt:variant>
        <vt:lpstr>幻灯片标题</vt:lpstr>
      </vt:variant>
      <vt:variant>
        <vt:i4>22</vt:i4>
      </vt:variant>
    </vt:vector>
  </HeadingPairs>
  <TitlesOfParts>
    <vt:vector size="35" baseType="lpstr">
      <vt:lpstr>PingFang SC</vt:lpstr>
      <vt:lpstr>等线</vt:lpstr>
      <vt:lpstr>黑体</vt:lpstr>
      <vt:lpstr>宋体</vt:lpstr>
      <vt:lpstr>微软雅黑</vt:lpstr>
      <vt:lpstr>Arial</vt:lpstr>
      <vt:lpstr>Calibri</vt:lpstr>
      <vt:lpstr>Calibri Light</vt:lpstr>
      <vt:lpstr>Times New Roman</vt:lpstr>
      <vt:lpstr>Wingdings</vt:lpstr>
      <vt:lpstr>Default Design</vt:lpstr>
      <vt:lpstr>监测仪3</vt:lpstr>
      <vt:lpstr>Photo Editor 照片</vt:lpstr>
      <vt:lpstr>GSICS Agency Report 2024 </vt:lpstr>
      <vt:lpstr>Summary of SITP’s GSICS Activities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HY-3A/PMRIS on-orbit performance</vt:lpstr>
      <vt:lpstr>PowerPoint 演示文稿</vt:lpstr>
    </vt:vector>
  </TitlesOfParts>
  <Company>NOAA / NESDIS / ORA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 GEO-LEO ATBD</dc:title>
  <dc:subject>SPIE 2009 tALK</dc:subject>
  <dc:creator>Fred Wu</dc:creator>
  <cp:lastModifiedBy>任远</cp:lastModifiedBy>
  <cp:revision>1002</cp:revision>
  <dcterms:created xsi:type="dcterms:W3CDTF">2004-06-10T15:46:18Z</dcterms:created>
  <dcterms:modified xsi:type="dcterms:W3CDTF">2024-03-12T05:59:51Z</dcterms:modified>
</cp:coreProperties>
</file>