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733" r:id="rId2"/>
    <p:sldId id="793" r:id="rId3"/>
    <p:sldId id="836" r:id="rId4"/>
    <p:sldId id="837" r:id="rId5"/>
    <p:sldId id="850" r:id="rId6"/>
    <p:sldId id="847" r:id="rId7"/>
    <p:sldId id="848" r:id="rId8"/>
    <p:sldId id="843" r:id="rId9"/>
    <p:sldId id="844" r:id="rId10"/>
    <p:sldId id="849" r:id="rId11"/>
    <p:sldId id="852" r:id="rId12"/>
    <p:sldId id="855" r:id="rId13"/>
    <p:sldId id="840" r:id="rId14"/>
    <p:sldId id="854" r:id="rId15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00080"/>
    <a:srgbClr val="0000FF"/>
    <a:srgbClr val="FF3300"/>
    <a:srgbClr val="333399"/>
    <a:srgbClr val="000000"/>
    <a:srgbClr val="0C45E4"/>
    <a:srgbClr val="5F5F5F"/>
    <a:srgbClr val="3333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7867" autoAdjust="0"/>
  </p:normalViewPr>
  <p:slideViewPr>
    <p:cSldViewPr snapToGrid="0">
      <p:cViewPr varScale="1">
        <p:scale>
          <a:sx n="101" d="100"/>
          <a:sy n="101" d="100"/>
        </p:scale>
        <p:origin x="104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4277" y="4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88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82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38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417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0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0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0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shows calibration results for the </a:t>
            </a:r>
            <a:r>
              <a:rPr lang="en-US" altLang="ko-KR" baseline="0" dirty="0"/>
              <a:t>AMI VIS/NIR channels. Mean bias are mostly less than 5% except for NR016 channel.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8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shows calibration results for the </a:t>
            </a:r>
            <a:r>
              <a:rPr lang="en-US" altLang="ko-KR" baseline="0" dirty="0"/>
              <a:t>AMI VIS/NIR channels. Mean bias are mostly less than 5% except for NR016 channel.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3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/>
              <a:t>11 – 15 March 2024</a:t>
            </a:r>
            <a:r>
              <a:rPr lang="it-IT" sz="1000" b="0" dirty="0"/>
              <a:t>, GSICS Annual Meeting (Hybrid), Darmstadt, Germany</a:t>
            </a:r>
            <a:endParaRPr lang="en-US" sz="1000" b="0" dirty="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 flipV="1">
            <a:off x="609600" y="6324600"/>
            <a:ext cx="10972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nmsc.kma.go.kr/enhome/html/bbs/listNotice.do?bbsCd=00026" TargetMode="External"/><Relationship Id="rId5" Type="http://schemas.openxmlformats.org/officeDocument/2006/relationships/hyperlink" Target="http://nmsc.kma.go.kr/enhome/html/main/main.do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438382" y="1109544"/>
            <a:ext cx="9051534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GSICS Agency Report</a:t>
            </a:r>
            <a:br>
              <a:rPr lang="en-IE" sz="4000" b="1" dirty="0"/>
            </a:br>
            <a:r>
              <a:rPr lang="en-IE" sz="4000" b="1" dirty="0"/>
              <a:t>2024</a:t>
            </a:r>
            <a:r>
              <a:rPr lang="en-IE" sz="4000" dirty="0">
                <a:solidFill>
                  <a:srgbClr val="0000FF"/>
                </a:solidFill>
              </a:rPr>
              <a:t/>
            </a:r>
            <a:br>
              <a:rPr lang="en-IE" sz="4000" dirty="0">
                <a:solidFill>
                  <a:srgbClr val="0000FF"/>
                </a:solidFill>
              </a:rPr>
            </a:br>
            <a:endParaRPr lang="en-US" sz="4000" i="1" dirty="0">
              <a:solidFill>
                <a:srgbClr val="0C45E4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7783" y="3084846"/>
            <a:ext cx="9387400" cy="112531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ko-KR" sz="2000" dirty="0"/>
          </a:p>
          <a:p>
            <a:pPr eaLnBrk="1" hangingPunct="1">
              <a:lnSpc>
                <a:spcPct val="80000"/>
              </a:lnSpc>
            </a:pPr>
            <a:r>
              <a:rPr lang="en-US" altLang="ko-KR" sz="2400" u="sng" dirty="0"/>
              <a:t>Jae-Young </a:t>
            </a:r>
            <a:r>
              <a:rPr lang="en-US" altLang="ko-KR" sz="2400" u="sng" dirty="0" err="1" smtClean="0"/>
              <a:t>Byon</a:t>
            </a:r>
            <a:r>
              <a:rPr lang="en-US" altLang="ko-KR" sz="2400" u="sng" dirty="0" smtClean="0"/>
              <a:t> </a:t>
            </a:r>
            <a:r>
              <a:rPr lang="en-US" altLang="ko-KR" sz="2400" dirty="0" smtClean="0"/>
              <a:t>, </a:t>
            </a:r>
            <a:r>
              <a:rPr lang="en-US" altLang="ko-KR" sz="2400" dirty="0" err="1" smtClean="0"/>
              <a:t>Euidong</a:t>
            </a:r>
            <a:r>
              <a:rPr lang="en-US" altLang="ko-KR" sz="2400" dirty="0" smtClean="0"/>
              <a:t> Hwang, </a:t>
            </a:r>
            <a:r>
              <a:rPr lang="en-US" altLang="ko-KR" sz="2400" dirty="0" err="1" smtClean="0"/>
              <a:t>Hanbyul</a:t>
            </a:r>
            <a:r>
              <a:rPr lang="en-US" altLang="ko-KR" sz="2400" dirty="0" smtClean="0"/>
              <a:t> Lee, </a:t>
            </a:r>
            <a:r>
              <a:rPr lang="en-US" altLang="ko-KR" sz="2400" dirty="0" err="1" smtClean="0"/>
              <a:t>Dohyeong</a:t>
            </a:r>
            <a:r>
              <a:rPr lang="en-US" altLang="ko-KR" sz="2400" dirty="0" smtClean="0"/>
              <a:t> Kim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D605D-C31B-4A74-9F82-60E6B61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254" y="4376556"/>
            <a:ext cx="10571763" cy="11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zh-CN" sz="20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 b="1" kern="0" dirty="0" smtClean="0">
                <a:ea typeface="宋体" pitchFamily="2" charset="-122"/>
              </a:rPr>
              <a:t>National Meteorological Satellite Center, Korea Meteorological Administration</a:t>
            </a:r>
            <a:endParaRPr lang="en-US" altLang="zh-CN" sz="2400" b="1" kern="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kern="0" dirty="0">
              <a:latin typeface="Arial" panose="020B0604020202020204" pitchFamily="34" charset="0"/>
            </a:endParaRPr>
          </a:p>
        </p:txBody>
      </p:sp>
      <p:pic>
        <p:nvPicPr>
          <p:cNvPr id="14" name="오디오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8"/>
    </mc:Choice>
    <mc:Fallback>
      <p:transition spd="slow" advTm="15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Updates (</a:t>
            </a:r>
            <a:r>
              <a:rPr lang="en-GB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46806" y="800100"/>
            <a:ext cx="10972800" cy="5330757"/>
          </a:xfrm>
        </p:spPr>
        <p:txBody>
          <a:bodyPr/>
          <a:lstStyle/>
          <a:p>
            <a:r>
              <a:rPr lang="en-US" altLang="ko-KR" sz="2000" dirty="0"/>
              <a:t>GEO-LEO using </a:t>
            </a:r>
            <a:r>
              <a:rPr lang="en-US" altLang="ko-KR" sz="2000" dirty="0">
                <a:solidFill>
                  <a:srgbClr val="0070C0"/>
                </a:solidFill>
              </a:rPr>
              <a:t>IASI-B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92D050"/>
                </a:solidFill>
              </a:rPr>
              <a:t>IASI-C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800080"/>
                </a:solidFill>
              </a:rPr>
              <a:t>CrIS-NOAA20</a:t>
            </a:r>
            <a:r>
              <a:rPr lang="en-US" altLang="ko-KR" sz="2000" dirty="0"/>
              <a:t>, CrIS-NOAA21, </a:t>
            </a:r>
            <a:r>
              <a:rPr lang="en-US" altLang="ko-KR" sz="2000" dirty="0" err="1">
                <a:solidFill>
                  <a:srgbClr val="FF0000"/>
                </a:solidFill>
              </a:rPr>
              <a:t>CrIS</a:t>
            </a:r>
            <a:r>
              <a:rPr lang="en-US" altLang="ko-KR" sz="2000" dirty="0">
                <a:solidFill>
                  <a:srgbClr val="FF0000"/>
                </a:solidFill>
              </a:rPr>
              <a:t>-SNPP</a:t>
            </a:r>
            <a:r>
              <a:rPr lang="en-US" altLang="ko-KR" sz="2000" dirty="0"/>
              <a:t> (</a:t>
            </a:r>
            <a:r>
              <a:rPr lang="en-US" altLang="ko-KR" sz="2000" dirty="0" err="1"/>
              <a:t>CrIS</a:t>
            </a:r>
            <a:r>
              <a:rPr lang="en-US" altLang="ko-KR" sz="2000" dirty="0"/>
              <a:t> applied gap-filling method for full spectral resolution data) for RAC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5D68F0D1-2C58-4F15-ABE0-A038CECC2E1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73992" y="1462428"/>
            <a:ext cx="4074134" cy="96764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4264F0A-4597-4F09-9275-438130C63219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982168" y="3614589"/>
            <a:ext cx="4074134" cy="96764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173A408A-A27D-4D36-960F-15BD40040BCD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919062" y="1451543"/>
            <a:ext cx="4074134" cy="967641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05A20E5-53DB-4830-9DF3-5C5C16FDBB53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974174" y="2551010"/>
            <a:ext cx="4074134" cy="967641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E6D9ECEA-85D5-4E07-907F-99E971A32669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910676" y="2540125"/>
            <a:ext cx="4074134" cy="96764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02B79F0B-2A0F-4B3F-ADC8-2680BD43B9F9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674" y="3631210"/>
            <a:ext cx="4074134" cy="96764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4A6B3B-B4FC-4E27-9932-532424985139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5982168" y="4720807"/>
            <a:ext cx="4074134" cy="96764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E2C4583-24EF-4BA5-8F43-C416C3C1079D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973992" y="5817428"/>
            <a:ext cx="4074134" cy="96764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0C674B7-D145-4681-BFFF-FE6ABA587573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912361" y="4737428"/>
            <a:ext cx="4074134" cy="96764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A4CFD90-DB27-4D9D-B1E1-C45CB343CC26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919062" y="5830688"/>
            <a:ext cx="4074134" cy="967641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0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6"/>
    </mc:Choice>
    <mc:Fallback>
      <p:transition spd="slow" advTm="3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Updates (</a:t>
            </a:r>
            <a:r>
              <a:rPr lang="en-GB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829399"/>
            <a:ext cx="10972800" cy="53307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000" dirty="0"/>
              <a:t>Statistical Summary of GK2A/AMI IR Calibration Performance in Jan. 2023 - Dec. 2023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9EA754A3-72A3-4D30-9923-A0B9B798F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162302"/>
              </p:ext>
            </p:extLst>
          </p:nvPr>
        </p:nvGraphicFramePr>
        <p:xfrm>
          <a:off x="1066961" y="3773447"/>
          <a:ext cx="10406450" cy="2941095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908580">
                  <a:extLst>
                    <a:ext uri="{9D8B030D-6E8A-4147-A177-3AD203B41FA5}">
                      <a16:colId xmlns:a16="http://schemas.microsoft.com/office/drawing/2014/main" val="1129080509"/>
                    </a:ext>
                  </a:extLst>
                </a:gridCol>
                <a:gridCol w="908580">
                  <a:extLst>
                    <a:ext uri="{9D8B030D-6E8A-4147-A177-3AD203B41FA5}">
                      <a16:colId xmlns:a16="http://schemas.microsoft.com/office/drawing/2014/main" val="197735393"/>
                    </a:ext>
                  </a:extLst>
                </a:gridCol>
                <a:gridCol w="840129">
                  <a:extLst>
                    <a:ext uri="{9D8B030D-6E8A-4147-A177-3AD203B41FA5}">
                      <a16:colId xmlns:a16="http://schemas.microsoft.com/office/drawing/2014/main" val="1568607651"/>
                    </a:ext>
                  </a:extLst>
                </a:gridCol>
                <a:gridCol w="840822">
                  <a:extLst>
                    <a:ext uri="{9D8B030D-6E8A-4147-A177-3AD203B41FA5}">
                      <a16:colId xmlns:a16="http://schemas.microsoft.com/office/drawing/2014/main" val="1832075899"/>
                    </a:ext>
                  </a:extLst>
                </a:gridCol>
                <a:gridCol w="903722">
                  <a:extLst>
                    <a:ext uri="{9D8B030D-6E8A-4147-A177-3AD203B41FA5}">
                      <a16:colId xmlns:a16="http://schemas.microsoft.com/office/drawing/2014/main" val="3281496478"/>
                    </a:ext>
                  </a:extLst>
                </a:gridCol>
                <a:gridCol w="903722">
                  <a:extLst>
                    <a:ext uri="{9D8B030D-6E8A-4147-A177-3AD203B41FA5}">
                      <a16:colId xmlns:a16="http://schemas.microsoft.com/office/drawing/2014/main" val="1401264001"/>
                    </a:ext>
                  </a:extLst>
                </a:gridCol>
                <a:gridCol w="903722">
                  <a:extLst>
                    <a:ext uri="{9D8B030D-6E8A-4147-A177-3AD203B41FA5}">
                      <a16:colId xmlns:a16="http://schemas.microsoft.com/office/drawing/2014/main" val="3774896106"/>
                    </a:ext>
                  </a:extLst>
                </a:gridCol>
                <a:gridCol w="840822">
                  <a:extLst>
                    <a:ext uri="{9D8B030D-6E8A-4147-A177-3AD203B41FA5}">
                      <a16:colId xmlns:a16="http://schemas.microsoft.com/office/drawing/2014/main" val="966591871"/>
                    </a:ext>
                  </a:extLst>
                </a:gridCol>
                <a:gridCol w="840822">
                  <a:extLst>
                    <a:ext uri="{9D8B030D-6E8A-4147-A177-3AD203B41FA5}">
                      <a16:colId xmlns:a16="http://schemas.microsoft.com/office/drawing/2014/main" val="711537250"/>
                    </a:ext>
                  </a:extLst>
                </a:gridCol>
                <a:gridCol w="840822">
                  <a:extLst>
                    <a:ext uri="{9D8B030D-6E8A-4147-A177-3AD203B41FA5}">
                      <a16:colId xmlns:a16="http://schemas.microsoft.com/office/drawing/2014/main" val="580788630"/>
                    </a:ext>
                  </a:extLst>
                </a:gridCol>
                <a:gridCol w="840822">
                  <a:extLst>
                    <a:ext uri="{9D8B030D-6E8A-4147-A177-3AD203B41FA5}">
                      <a16:colId xmlns:a16="http://schemas.microsoft.com/office/drawing/2014/main" val="2147544972"/>
                    </a:ext>
                  </a:extLst>
                </a:gridCol>
                <a:gridCol w="833885">
                  <a:extLst>
                    <a:ext uri="{9D8B030D-6E8A-4147-A177-3AD203B41FA5}">
                      <a16:colId xmlns:a16="http://schemas.microsoft.com/office/drawing/2014/main" val="3207419234"/>
                    </a:ext>
                  </a:extLst>
                </a:gridCol>
              </a:tblGrid>
              <a:tr h="210961">
                <a:tc rowSpan="2" grid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</a:rPr>
                        <a:t>Reference 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</a:rPr>
                        <a:t>Bias(Uncertainty)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559160"/>
                  </a:ext>
                </a:extLst>
              </a:tr>
              <a:tr h="404629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SW038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(3.8㎛)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WV063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(6.3㎛)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WV069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(6.9㎛)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WV073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(7.3㎛)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IR087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(8.7㎛)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IR096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(9.6㎛)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IR105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(10.5㎛)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IR112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(11.2㎛)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IR123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(12.3㎛)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IR133</a:t>
                      </a:r>
                    </a:p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(13.3㎛)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13405"/>
                  </a:ext>
                </a:extLst>
              </a:tr>
              <a:tr h="395983">
                <a:tc row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effectLst/>
                        </a:rPr>
                        <a:t>IASI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effectLst/>
                        </a:rPr>
                        <a:t>Metop-B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0.03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(±0.12)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-0.13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-0.11 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0.04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-0.05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65001"/>
                  </a:ext>
                </a:extLst>
              </a:tr>
              <a:tr h="3959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effectLst/>
                        </a:rPr>
                        <a:t>Metop-C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(±0.11)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-0.12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0.02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-0.05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0.07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-0.03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435062"/>
                  </a:ext>
                </a:extLst>
              </a:tr>
              <a:tr h="395983">
                <a:tc rowSpan="3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effectLst/>
                        </a:rPr>
                        <a:t>CrIS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effectLst/>
                        </a:rPr>
                        <a:t>S-NPP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-0.13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-0.02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0.04 (±0.05)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0.04 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0.04 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-0.02 (±0.05)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096260"/>
                  </a:ext>
                </a:extLst>
              </a:tr>
              <a:tr h="3959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effectLst/>
                        </a:rPr>
                        <a:t>NOAA-20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-0.00 (±0.09)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-0.12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-0.00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0.08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-0.00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0.09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0.09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0.07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-0.02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532544"/>
                  </a:ext>
                </a:extLst>
              </a:tr>
              <a:tr h="3959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effectLst/>
                        </a:rPr>
                        <a:t>NOAA-21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0.05 (±0.06)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0.06 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-0.11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0.12 </a:t>
                      </a:r>
                    </a:p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(±0.03)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 (±0.04)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0.08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0.00 (±0.02)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35815"/>
                  </a:ext>
                </a:extLst>
              </a:tr>
              <a:tr h="296680">
                <a:tc gridSpan="2">
                  <a:txBody>
                    <a:bodyPr/>
                    <a:lstStyle/>
                    <a:p>
                      <a:pPr marL="394970" marR="0" indent="-39497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effectLst/>
                        </a:rPr>
                        <a:t>Standard scene TB(K)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285.9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234.9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244.1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254.5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283.7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259.1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286.1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effectLst/>
                        </a:rPr>
                        <a:t>286.0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283.8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effectLst/>
                        </a:rPr>
                        <a:t>269.4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131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2AE0C8A8-3336-450A-86BF-C1DD4443E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552" y="3327730"/>
            <a:ext cx="16625787" cy="67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1CC6BE02-098F-428B-826D-D180F9D40CE0}"/>
              </a:ext>
            </a:extLst>
          </p:cNvPr>
          <p:cNvSpPr/>
          <p:nvPr/>
        </p:nvSpPr>
        <p:spPr>
          <a:xfrm>
            <a:off x="1066961" y="1383785"/>
            <a:ext cx="5976458" cy="226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NOAA21/</a:t>
            </a:r>
            <a:r>
              <a:rPr lang="en-US" altLang="ja-JP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been added as a reference satellite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GK2A AMI IR channels are stable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GK2A AMI has relatively large </a:t>
            </a:r>
            <a:r>
              <a:rPr lang="en-US" altLang="ja-JP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bias</a:t>
            </a:r>
            <a:r>
              <a:rPr lang="en-US" altLang="ja-JP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around -0.13K for 6.9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µm (WV channel)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SW038 channel has relatively large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of 0.12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Metop_B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SNPP/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CrIS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failed in LWIR signal processor (Aug. 2023 ~ )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B76E050C-F1FA-42B1-8A89-73B1ABDFA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1066" y="1383785"/>
            <a:ext cx="4382111" cy="23210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4"/>
    </mc:Choice>
    <mc:Fallback>
      <p:transition spd="slow" advTm="3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72812" y="112699"/>
            <a:ext cx="6030757" cy="667472"/>
          </a:xfrm>
        </p:spPr>
        <p:txBody>
          <a:bodyPr/>
          <a:lstStyle/>
          <a:p>
            <a:pPr lvl="0"/>
            <a:r>
              <a:rPr lang="en-GB" altLang="ko-KR" sz="3200" b="1" dirty="0" smtClean="0"/>
              <a:t>Planned </a:t>
            </a:r>
            <a:r>
              <a:rPr lang="en-GB" altLang="ko-KR" sz="3200" b="1" dirty="0"/>
              <a:t>launches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0332" y="807488"/>
            <a:ext cx="8063593" cy="5330757"/>
          </a:xfrm>
        </p:spPr>
        <p:txBody>
          <a:bodyPr/>
          <a:lstStyle/>
          <a:p>
            <a:pPr>
              <a:lnSpc>
                <a:spcPts val="2500"/>
              </a:lnSpc>
              <a:defRPr/>
            </a:pPr>
            <a:r>
              <a:rPr lang="en-US" altLang="ko-KR" sz="2000" dirty="0"/>
              <a:t>GK5/AMI</a:t>
            </a:r>
            <a:r>
              <a:rPr lang="en-US" altLang="ko-KR" sz="20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follow-on</a:t>
            </a:r>
            <a:endParaRPr lang="en-US" altLang="ko-KR" sz="2000" dirty="0"/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AMI</a:t>
            </a:r>
            <a:r>
              <a:rPr lang="ko-KR" altLang="en-US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follow-on onboard GK5</a:t>
            </a:r>
            <a:r>
              <a:rPr lang="ko-KR" altLang="en-US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ko-KR" altLang="en-US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planned to be launched in </a:t>
            </a:r>
            <a:r>
              <a:rPr lang="en-US" altLang="ko-KR" sz="160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2031</a:t>
            </a:r>
            <a:endParaRPr lang="en-US" altLang="ko-KR" sz="1600" dirty="0">
              <a:ln w="9525">
                <a:solidFill>
                  <a:schemeClr val="accent1">
                    <a:alpha val="0"/>
                  </a:schemeClr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AMI follow-on will have 18 channels spread over VIS/IR wavelength (some channels improved on spatial resolution)</a:t>
            </a:r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Channel selection will be determined within this year</a:t>
            </a:r>
          </a:p>
          <a:p>
            <a:pPr marL="457200" lvl="1" indent="0">
              <a:lnSpc>
                <a:spcPts val="2500"/>
              </a:lnSpc>
              <a:buClr>
                <a:srgbClr val="008000"/>
              </a:buClr>
              <a:buNone/>
              <a:defRPr/>
            </a:pP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     Option 1: 2.25 and</a:t>
            </a:r>
            <a:r>
              <a:rPr lang="ko-KR" altLang="en-US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5.1</a:t>
            </a:r>
            <a:r>
              <a:rPr lang="ko-KR" altLang="en-US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㎛ </a:t>
            </a: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channels will</a:t>
            </a:r>
            <a:r>
              <a:rPr lang="ko-KR" altLang="en-US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be added</a:t>
            </a:r>
          </a:p>
          <a:p>
            <a:pPr marL="457200" lvl="1" indent="0">
              <a:lnSpc>
                <a:spcPts val="2500"/>
              </a:lnSpc>
              <a:buClr>
                <a:srgbClr val="008000"/>
              </a:buClr>
              <a:buNone/>
              <a:defRPr/>
            </a:pP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     Option 2: 0.91, 2.25, and 5.1 </a:t>
            </a:r>
            <a:r>
              <a:rPr lang="ko-KR" altLang="en-US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㎛ </a:t>
            </a: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channels will be added and 0.55 </a:t>
            </a:r>
            <a:r>
              <a:rPr lang="ko-KR" altLang="en-US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㎛  </a:t>
            </a:r>
            <a:r>
              <a:rPr lang="en-US" altLang="ko-KR" sz="14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will be excluded</a:t>
            </a:r>
            <a:endParaRPr lang="en-US" altLang="ko-KR" sz="1600" dirty="0">
              <a:ln w="9525">
                <a:solidFill>
                  <a:schemeClr val="accent1">
                    <a:alpha val="0"/>
                  </a:schemeClr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500"/>
              </a:lnSpc>
              <a:defRPr/>
            </a:pPr>
            <a:r>
              <a:rPr lang="en-US" altLang="ko-KR" sz="200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GK5/KSEM follow-on</a:t>
            </a:r>
            <a:endParaRPr lang="en-US" altLang="ko-KR" sz="2000" dirty="0"/>
          </a:p>
          <a:p>
            <a:pPr lvl="1">
              <a:lnSpc>
                <a:spcPts val="2500"/>
              </a:lnSpc>
              <a:buClr>
                <a:srgbClr val="008000"/>
              </a:buClr>
              <a:defRPr/>
            </a:pP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ko-KR" sz="1600" dirty="0" smtClean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KSEM follow-on </a:t>
            </a:r>
            <a:r>
              <a:rPr lang="en-US" altLang="ko-KR" sz="1600" dirty="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will consist of Proton and Electron Detectors, Charging Monitor,            and Magnetometer</a:t>
            </a:r>
            <a:endParaRPr lang="ko-KR" altLang="en-US" sz="2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46ABC42-52B1-463A-A62F-70DFBC609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2" y="4730582"/>
            <a:ext cx="11183911" cy="2127418"/>
          </a:xfrm>
          <a:prstGeom prst="rect">
            <a:avLst/>
          </a:prstGeom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20164743-9E2F-4EA6-B16D-89B818F1CC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39301" y="585882"/>
          <a:ext cx="2773024" cy="4191915"/>
        </p:xfrm>
        <a:graphic>
          <a:graphicData uri="http://schemas.openxmlformats.org/drawingml/2006/table">
            <a:tbl>
              <a:tblPr/>
              <a:tblGrid>
                <a:gridCol w="1386512">
                  <a:extLst>
                    <a:ext uri="{9D8B030D-6E8A-4147-A177-3AD203B41FA5}">
                      <a16:colId xmlns:a16="http://schemas.microsoft.com/office/drawing/2014/main" val="3425908919"/>
                    </a:ext>
                  </a:extLst>
                </a:gridCol>
                <a:gridCol w="1386512">
                  <a:extLst>
                    <a:ext uri="{9D8B030D-6E8A-4147-A177-3AD203B41FA5}">
                      <a16:colId xmlns:a16="http://schemas.microsoft.com/office/drawing/2014/main" val="1200208516"/>
                    </a:ext>
                  </a:extLst>
                </a:gridCol>
              </a:tblGrid>
              <a:tr h="19961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>
                          <a:ln w="9525">
                            <a:solidFill>
                              <a:schemeClr val="accent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AMI-II(GK5)</a:t>
                      </a:r>
                      <a:endParaRPr lang="en-US" sz="1200" b="1" kern="1200" spc="-100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+mj-ea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54711" marR="547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96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753942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Wavelength(㎛)</a:t>
                      </a:r>
                    </a:p>
                  </a:txBody>
                  <a:tcPr marL="54711" marR="547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9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ln>
                            <a:solidFill>
                              <a:schemeClr val="tx1"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+mj-ea"/>
                          <a:ea typeface="+mj-ea"/>
                          <a:cs typeface="Arial" panose="020B0604020202020204" pitchFamily="34" charset="0"/>
                        </a:rPr>
                        <a:t>GSD(km)</a:t>
                      </a:r>
                    </a:p>
                  </a:txBody>
                  <a:tcPr marL="54711" marR="547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9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016548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0.47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847175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0.55</a:t>
                      </a:r>
                      <a:endParaRPr lang="ko-KR" altLang="en-US" sz="1200" b="1" kern="1200" spc="-100" dirty="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  <a:endParaRPr lang="ko-KR" altLang="en-US" sz="1200" b="1" kern="1200" spc="-100">
                        <a:gradFill>
                          <a:gsLst>
                            <a:gs pos="0">
                              <a:prstClr val="black">
                                <a:lumMod val="75000"/>
                                <a:lumOff val="25000"/>
                              </a:prstClr>
                            </a:gs>
                            <a:gs pos="100000">
                              <a:prstClr val="black">
                                <a:lumMod val="75000"/>
                                <a:lumOff val="25000"/>
                              </a:prstClr>
                            </a:gs>
                          </a:gsLst>
                          <a:lin ang="5400000" scaled="0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318428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0.64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695849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0.86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97927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1.38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11076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1.61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355320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3.9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708332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40203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6.9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795514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34770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8.6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97976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9.6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73211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10.4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468484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11.2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82585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12.4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291331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13.3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227634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0.91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074681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930257"/>
                  </a:ext>
                </a:extLst>
              </a:tr>
              <a:tr h="19961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5.1</a:t>
                      </a:r>
                    </a:p>
                  </a:txBody>
                  <a:tcPr marL="54711" marR="54711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spc="-100" dirty="0">
                          <a:gradFill>
                            <a:gsLst>
                              <a:gs pos="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  <a:gs pos="100000">
                                <a:prstClr val="black">
                                  <a:lumMod val="75000"/>
                                  <a:lumOff val="25000"/>
                                </a:prstClr>
                              </a:gs>
                            </a:gsLst>
                            <a:lin ang="5400000" scaled="0"/>
                          </a:gra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4711" marR="54711"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51098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36EC3D7-804D-400B-8D3E-ADFE163CE6B3}"/>
              </a:ext>
            </a:extLst>
          </p:cNvPr>
          <p:cNvSpPr txBox="1"/>
          <p:nvPr/>
        </p:nvSpPr>
        <p:spPr>
          <a:xfrm>
            <a:off x="7920860" y="4310234"/>
            <a:ext cx="736396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Option 1</a:t>
            </a:r>
            <a:endParaRPr lang="ko-KR" altLang="en-US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11B45A-D110-4DC5-A7B3-AD77BBA93224}"/>
              </a:ext>
            </a:extLst>
          </p:cNvPr>
          <p:cNvSpPr txBox="1"/>
          <p:nvPr/>
        </p:nvSpPr>
        <p:spPr>
          <a:xfrm>
            <a:off x="11502256" y="3972770"/>
            <a:ext cx="689744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Option 2</a:t>
            </a:r>
            <a:endParaRPr lang="ko-KR" altLang="en-US" sz="1050" dirty="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1296C71-F7EF-4AEE-B43C-368C48893D9D}"/>
              </a:ext>
            </a:extLst>
          </p:cNvPr>
          <p:cNvGrpSpPr/>
          <p:nvPr/>
        </p:nvGrpSpPr>
        <p:grpSpPr>
          <a:xfrm>
            <a:off x="8703356" y="4459596"/>
            <a:ext cx="110561" cy="258452"/>
            <a:chOff x="1934830" y="2332647"/>
            <a:chExt cx="470913" cy="443206"/>
          </a:xfrm>
        </p:grpSpPr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82D9E807-1869-45D2-9224-DDA6A3E208B5}"/>
                </a:ext>
              </a:extLst>
            </p:cNvPr>
            <p:cNvCxnSpPr/>
            <p:nvPr/>
          </p:nvCxnSpPr>
          <p:spPr>
            <a:xfrm>
              <a:off x="1970314" y="2362199"/>
              <a:ext cx="435429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6D2D2FC6-C649-42A2-8E75-D6CDE13ECD28}"/>
                </a:ext>
              </a:extLst>
            </p:cNvPr>
            <p:cNvCxnSpPr/>
            <p:nvPr/>
          </p:nvCxnSpPr>
          <p:spPr>
            <a:xfrm>
              <a:off x="1934830" y="2775853"/>
              <a:ext cx="435429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206BBEA-A00D-4348-967A-E22BA69F929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52602" y="2550362"/>
              <a:ext cx="435429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4CC34D6-E4A4-4B18-98F2-CCCB33DA35F0}"/>
              </a:ext>
            </a:extLst>
          </p:cNvPr>
          <p:cNvGrpSpPr/>
          <p:nvPr/>
        </p:nvGrpSpPr>
        <p:grpSpPr>
          <a:xfrm rot="10800000">
            <a:off x="11613085" y="4272133"/>
            <a:ext cx="136683" cy="414167"/>
            <a:chOff x="1970314" y="2492829"/>
            <a:chExt cx="272143" cy="293914"/>
          </a:xfrm>
        </p:grpSpPr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B0E7858D-7F09-4175-BD79-446F5E0CA37A}"/>
                </a:ext>
              </a:extLst>
            </p:cNvPr>
            <p:cNvCxnSpPr/>
            <p:nvPr/>
          </p:nvCxnSpPr>
          <p:spPr>
            <a:xfrm>
              <a:off x="1970314" y="2500176"/>
              <a:ext cx="265507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BB5BA20A-D0BC-49DA-A745-DBEEAD980667}"/>
                </a:ext>
              </a:extLst>
            </p:cNvPr>
            <p:cNvCxnSpPr/>
            <p:nvPr/>
          </p:nvCxnSpPr>
          <p:spPr>
            <a:xfrm>
              <a:off x="1976950" y="2779395"/>
              <a:ext cx="265507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86A398FE-5E2C-4FE0-BB35-F60BC406D5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823357" y="2639786"/>
              <a:ext cx="293914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71065013-761C-49C3-BC62-0E4D3471942F}"/>
                </a:ext>
              </a:extLst>
            </p:cNvPr>
            <p:cNvCxnSpPr/>
            <p:nvPr/>
          </p:nvCxnSpPr>
          <p:spPr>
            <a:xfrm>
              <a:off x="1976948" y="2637882"/>
              <a:ext cx="265507" cy="0"/>
            </a:xfrm>
            <a:prstGeom prst="line">
              <a:avLst/>
            </a:prstGeom>
            <a:ln w="1905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오디오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0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1"/>
    </mc:Choice>
    <mc:Fallback>
      <p:transition spd="slow" advTm="8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90" y="2561263"/>
            <a:ext cx="8759219" cy="143938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IE" sz="4000" b="1" dirty="0"/>
              <a:t>Thank you</a:t>
            </a:r>
            <a:endParaRPr lang="en-US" sz="4000" i="1" dirty="0">
              <a:solidFill>
                <a:srgbClr val="0C45E4"/>
              </a:solidFill>
            </a:endParaRPr>
          </a:p>
        </p:txBody>
      </p:sp>
      <p:pic>
        <p:nvPicPr>
          <p:cNvPr id="3" name="오디오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9"/>
    </mc:Choice>
    <mc:Fallback>
      <p:transition spd="slow" advTm="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dirty="0"/>
              <a:t>KMA’s Personnel supporting GSICS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447675" indent="-447675">
              <a:buFont typeface="Wingdings"/>
              <a:buChar char="v"/>
              <a:defRPr/>
            </a:pPr>
            <a:r>
              <a:rPr lang="en-US" altLang="ko-KR" sz="2400" dirty="0"/>
              <a:t>GSICS EP</a:t>
            </a:r>
          </a:p>
          <a:p>
            <a:pPr lvl="1">
              <a:buFont typeface="Wingdings"/>
              <a:buChar char="§"/>
              <a:defRPr/>
            </a:pPr>
            <a:r>
              <a:rPr lang="en-US" altLang="ko-KR" sz="2000" dirty="0" err="1">
                <a:solidFill>
                  <a:prstClr val="black"/>
                </a:solidFill>
                <a:ea typeface="맑은 고딕"/>
              </a:rPr>
              <a:t>Dohyeong</a:t>
            </a:r>
            <a:r>
              <a:rPr lang="en-US" altLang="ko-KR" sz="2000" dirty="0">
                <a:solidFill>
                  <a:prstClr val="black"/>
                </a:solidFill>
                <a:ea typeface="맑은 고딕"/>
              </a:rPr>
              <a:t> Kim</a:t>
            </a:r>
            <a:endParaRPr lang="en-US" altLang="ko-KR" sz="1800" dirty="0">
              <a:ea typeface="맑은 고딕"/>
            </a:endParaRPr>
          </a:p>
          <a:p>
            <a:pPr marL="285750" indent="-285750"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400" dirty="0"/>
              <a:t> GRWG</a:t>
            </a:r>
          </a:p>
          <a:p>
            <a:pPr lvl="1">
              <a:buFont typeface="Wingdings"/>
              <a:buChar char="§"/>
              <a:defRPr/>
            </a:pPr>
            <a:r>
              <a:rPr lang="en-US" altLang="ko-KR" sz="2000" dirty="0"/>
              <a:t>Jae-Young </a:t>
            </a:r>
            <a:r>
              <a:rPr lang="en-US" altLang="ko-KR" sz="2000" dirty="0" err="1"/>
              <a:t>Byon</a:t>
            </a:r>
            <a:r>
              <a:rPr lang="en-US" altLang="ko-KR" sz="2000" dirty="0"/>
              <a:t>(new member), </a:t>
            </a:r>
            <a:r>
              <a:rPr lang="en-US" altLang="ko-KR" sz="2000" dirty="0" err="1"/>
              <a:t>Euidong</a:t>
            </a:r>
            <a:r>
              <a:rPr lang="en-US" altLang="ko-KR" sz="2000" dirty="0"/>
              <a:t> Hwang  and</a:t>
            </a:r>
            <a:r>
              <a:rPr lang="ko-KR" altLang="en-US" sz="2000" dirty="0"/>
              <a:t> </a:t>
            </a:r>
            <a:r>
              <a:rPr lang="en-US" altLang="ko-KR" sz="2000" dirty="0" err="1"/>
              <a:t>Hanbyul</a:t>
            </a:r>
            <a:r>
              <a:rPr lang="en-US" altLang="ko-KR" sz="2000" dirty="0"/>
              <a:t> Lee (new member)</a:t>
            </a:r>
          </a:p>
          <a:p>
            <a:pPr marL="285750" indent="-285750"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400" dirty="0"/>
              <a:t> GDWG</a:t>
            </a:r>
          </a:p>
          <a:p>
            <a:pPr lvl="1">
              <a:buFont typeface="Wingdings"/>
              <a:buChar char="§"/>
              <a:defRPr/>
            </a:pPr>
            <a:r>
              <a:rPr lang="en-US" altLang="ko-KR" sz="2000" dirty="0" err="1"/>
              <a:t>Hanbyul</a:t>
            </a:r>
            <a:r>
              <a:rPr lang="en-US" altLang="ko-KR" sz="2000" dirty="0"/>
              <a:t> Lee (new member)</a:t>
            </a:r>
            <a:endParaRPr lang="ko-KR" altLang="en-US" sz="2000" dirty="0"/>
          </a:p>
          <a:p>
            <a:endParaRPr lang="ko-KR" altLang="en-US" sz="2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715183"/>
              </p:ext>
            </p:extLst>
          </p:nvPr>
        </p:nvGraphicFramePr>
        <p:xfrm>
          <a:off x="1397135" y="3925065"/>
          <a:ext cx="9397730" cy="194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4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8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3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7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00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Member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GRWG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GDWG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GEO-LEO</a:t>
                      </a: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DCC</a:t>
                      </a:r>
                    </a:p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RTM</a:t>
                      </a: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Moon</a:t>
                      </a:r>
                    </a:p>
                  </a:txBody>
                  <a:tcPr marL="48000" marR="48000" marT="36000" marB="360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GEO-GEO</a:t>
                      </a:r>
                    </a:p>
                  </a:txBody>
                  <a:tcPr marL="48000" marR="48000" marT="36000" marB="3600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566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Jae-Young </a:t>
                      </a:r>
                      <a:r>
                        <a:rPr lang="en-US" altLang="ko-KR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Byon</a:t>
                      </a:r>
                      <a:endParaRPr lang="en-GB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1" dirty="0">
                          <a:latin typeface="Calibri" pitchFamily="34" charset="0"/>
                        </a:rPr>
                        <a:t>Y</a:t>
                      </a:r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extLst>
                  <a:ext uri="{0D108BD9-81ED-4DB2-BD59-A6C34878D82A}">
                    <a16:rowId xmlns:a16="http://schemas.microsoft.com/office/drawing/2014/main" val="2818402767"/>
                  </a:ext>
                </a:extLst>
              </a:tr>
              <a:tr h="40356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Euidong</a:t>
                      </a:r>
                      <a:r>
                        <a:rPr lang="en-GB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Hwang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566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Hanbyul</a:t>
                      </a:r>
                      <a:r>
                        <a:rPr lang="en-US" altLang="ko-KR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Lee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alibri" pitchFamily="34" charset="0"/>
                      </a:endParaRP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2000" b="1" dirty="0"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ko-KR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</a:p>
                  </a:txBody>
                  <a:tcPr marL="48000" marR="48000" marT="36000" marB="36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9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902" y="235369"/>
            <a:ext cx="6849437" cy="667472"/>
          </a:xfrm>
        </p:spPr>
        <p:txBody>
          <a:bodyPr/>
          <a:lstStyle/>
          <a:p>
            <a:r>
              <a:rPr lang="en-GB" dirty="0"/>
              <a:t>Presentation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326" y="1347200"/>
            <a:ext cx="11421438" cy="435495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GB" sz="3000" dirty="0" smtClean="0"/>
              <a:t> Summary </a:t>
            </a:r>
            <a:r>
              <a:rPr lang="en-GB" sz="3000" dirty="0"/>
              <a:t>of Agency’s GSICS Activities, Actions, and Achievements</a:t>
            </a:r>
          </a:p>
          <a:p>
            <a:pPr>
              <a:lnSpc>
                <a:spcPct val="150000"/>
              </a:lnSpc>
            </a:pPr>
            <a:r>
              <a:rPr lang="en-GB" sz="3000" dirty="0" smtClean="0"/>
              <a:t> Support to KMA </a:t>
            </a:r>
            <a:r>
              <a:rPr lang="en-GB" sz="3000" dirty="0"/>
              <a:t>EP Activities</a:t>
            </a:r>
          </a:p>
          <a:p>
            <a:pPr lvl="0">
              <a:lnSpc>
                <a:spcPct val="150000"/>
              </a:lnSpc>
            </a:pPr>
            <a:r>
              <a:rPr lang="en-GB" sz="3000" dirty="0" smtClean="0"/>
              <a:t> Support to GDWG and  </a:t>
            </a:r>
            <a:r>
              <a:rPr lang="en-GB" sz="3000" dirty="0"/>
              <a:t>GRWG Activities</a:t>
            </a:r>
          </a:p>
          <a:p>
            <a:pPr>
              <a:lnSpc>
                <a:spcPct val="150000"/>
              </a:lnSpc>
            </a:pPr>
            <a:r>
              <a:rPr lang="en-GB" altLang="ko-KR" sz="3000" dirty="0" smtClean="0"/>
              <a:t> Agency’s </a:t>
            </a:r>
            <a:r>
              <a:rPr lang="en-GB" altLang="ko-KR" sz="3000" dirty="0"/>
              <a:t>Calibration Major Updates</a:t>
            </a:r>
          </a:p>
          <a:p>
            <a:pPr lvl="0">
              <a:lnSpc>
                <a:spcPct val="150000"/>
              </a:lnSpc>
            </a:pPr>
            <a:r>
              <a:rPr lang="en-GB" sz="3000" dirty="0" smtClean="0"/>
              <a:t> Instruments </a:t>
            </a:r>
            <a:r>
              <a:rPr lang="en-GB" sz="3000" dirty="0"/>
              <a:t>Updates &amp; Planned </a:t>
            </a:r>
            <a:r>
              <a:rPr lang="en-GB" sz="3000" dirty="0" smtClean="0"/>
              <a:t>launches</a:t>
            </a:r>
            <a:endParaRPr lang="en-GB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6" name="오디오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9"/>
    </mc:Choice>
    <mc:Fallback>
      <p:transition spd="slow" advTm="1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9915" y="22265"/>
            <a:ext cx="9033753" cy="1024963"/>
          </a:xfrm>
        </p:spPr>
        <p:txBody>
          <a:bodyPr/>
          <a:lstStyle/>
          <a:p>
            <a:r>
              <a:rPr lang="en-GB" altLang="ko-KR" sz="3200" b="1" dirty="0"/>
              <a:t>Summary of KMA’s GSICS Activities, Actions, and Achievements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274323"/>
            <a:ext cx="10972800" cy="489787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altLang="ko-KR" sz="2000" dirty="0"/>
              <a:t> Current Status of KMA activities</a:t>
            </a:r>
            <a:endParaRPr lang="en-GB" altLang="ko-KR" sz="24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GK2A AMI IR channels </a:t>
            </a:r>
          </a:p>
          <a:p>
            <a:pPr lvl="2">
              <a:lnSpc>
                <a:spcPct val="150000"/>
              </a:lnSpc>
              <a:buFont typeface="Wingdings"/>
              <a:buChar char="ü"/>
              <a:defRPr/>
            </a:pPr>
            <a:r>
              <a:rPr lang="en-US" altLang="ko-KR" sz="1800" dirty="0"/>
              <a:t>Demo phase of GK2A/AMI IR channels with IASI/</a:t>
            </a:r>
            <a:r>
              <a:rPr lang="en-US" altLang="ko-KR" sz="1800" dirty="0" err="1"/>
              <a:t>CrIS</a:t>
            </a:r>
            <a:r>
              <a:rPr lang="en-US" altLang="ko-KR" sz="1800" dirty="0"/>
              <a:t> for NRTC and RAC</a:t>
            </a:r>
          </a:p>
          <a:p>
            <a:pPr lvl="2">
              <a:lnSpc>
                <a:spcPct val="150000"/>
              </a:lnSpc>
              <a:buFont typeface="Wingdings"/>
              <a:buChar char="ü"/>
              <a:defRPr/>
            </a:pPr>
            <a:r>
              <a:rPr lang="en-US" altLang="ko-KR" sz="1800" dirty="0"/>
              <a:t>The evaluation of uncertainty in AMI – IASI inter-calibration is ongoing </a:t>
            </a:r>
            <a:endParaRPr lang="en-US" altLang="ko-KR" sz="1800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GK2A AMI VIS/NIR channels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800" dirty="0"/>
              <a:t>Lunar</a:t>
            </a:r>
            <a:r>
              <a:rPr lang="ko-KR" altLang="en-US" sz="1800" dirty="0"/>
              <a:t> </a:t>
            </a:r>
            <a:r>
              <a:rPr lang="en-US" altLang="ko-KR" sz="1800" dirty="0"/>
              <a:t>calibration,</a:t>
            </a:r>
            <a:r>
              <a:rPr lang="ko-KR" altLang="en-US" sz="1800" dirty="0"/>
              <a:t> </a:t>
            </a:r>
            <a:r>
              <a:rPr lang="en-US" altLang="ko-KR" sz="1800" dirty="0"/>
              <a:t>GSICS DCC algorithm, Ray-matching using SNPP, NOAA-20 and -21/VIIRS </a:t>
            </a:r>
            <a:endParaRPr lang="en-US" altLang="ko-KR" sz="1800" dirty="0">
              <a:ea typeface="맑은 고딕"/>
            </a:endParaRPr>
          </a:p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ko-KR" sz="2000" dirty="0">
                <a:solidFill>
                  <a:prstClr val="black"/>
                </a:solidFill>
                <a:ea typeface="맑은 고딕"/>
              </a:rPr>
              <a:t>Achievements Summary</a:t>
            </a:r>
            <a:endParaRPr lang="en-US" altLang="ko-KR" sz="2400" dirty="0">
              <a:solidFill>
                <a:prstClr val="black"/>
              </a:solidFill>
              <a:ea typeface="맑은 고딕"/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Update GEO-GEO inter-calibration using Himawari9/AHI in VIS/IR channels. 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Calculate</a:t>
            </a:r>
            <a:r>
              <a:rPr lang="en-US" altLang="ko-KR" sz="1800" dirty="0">
                <a:solidFill>
                  <a:srgbClr val="FF0000"/>
                </a:solidFill>
              </a:rPr>
              <a:t> </a:t>
            </a:r>
            <a:r>
              <a:rPr lang="en-US" altLang="ko-KR" sz="1800" dirty="0"/>
              <a:t>re-calibration coefficients for COMS/MI and GK2A/AMI with respect to </a:t>
            </a:r>
            <a:r>
              <a:rPr lang="en-US" altLang="ko-KR" sz="1800" dirty="0" err="1"/>
              <a:t>MetOp</a:t>
            </a:r>
            <a:r>
              <a:rPr lang="en-US" altLang="ko-KR" sz="1800" dirty="0"/>
              <a:t>/IASI in IR channels.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2" name="오디오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9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4"/>
    </mc:Choice>
    <mc:Fallback>
      <p:transition spd="slow" advTm="7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17574" y="148394"/>
            <a:ext cx="6942190" cy="667472"/>
          </a:xfrm>
        </p:spPr>
        <p:txBody>
          <a:bodyPr/>
          <a:lstStyle/>
          <a:p>
            <a:r>
              <a:rPr lang="en-GB" altLang="ko-KR" sz="3200" b="1" dirty="0">
                <a:solidFill>
                  <a:schemeClr val="tx1"/>
                </a:solidFill>
              </a:rPr>
              <a:t>KMA’s Support to EP Activities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257799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r>
              <a:rPr lang="en-US" altLang="ko-KR" sz="2000" dirty="0"/>
              <a:t>KMA Tasks to support the EP Activities: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Monitor and report on the status of KMA observing system</a:t>
            </a:r>
          </a:p>
          <a:p>
            <a:pPr>
              <a:lnSpc>
                <a:spcPct val="150000"/>
              </a:lnSpc>
              <a:defRPr/>
            </a:pPr>
            <a:endParaRPr lang="en-US" altLang="ko-KR" sz="20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2000" dirty="0" smtClean="0"/>
              <a:t>Personal support</a:t>
            </a:r>
            <a:endParaRPr lang="en-US" altLang="ko-KR" sz="2000" dirty="0"/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smtClean="0"/>
              <a:t>Suggestion new EP member : Jae-Young </a:t>
            </a:r>
            <a:r>
              <a:rPr lang="en-US" altLang="ko-KR" sz="1800" dirty="0" err="1" smtClean="0"/>
              <a:t>Byon</a:t>
            </a:r>
            <a:endParaRPr lang="en-US" altLang="ko-KR" sz="1800" dirty="0"/>
          </a:p>
          <a:p>
            <a:endParaRPr lang="ko-KR" altLang="en-US" sz="3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오디오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5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20"/>
    </mc:Choice>
    <mc:Fallback>
      <p:transition spd="slow" advTm="4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17574" y="148394"/>
            <a:ext cx="6942190" cy="667472"/>
          </a:xfrm>
        </p:spPr>
        <p:txBody>
          <a:bodyPr/>
          <a:lstStyle/>
          <a:p>
            <a:r>
              <a:rPr lang="en-GB" altLang="ko-KR" sz="3200" b="1" dirty="0"/>
              <a:t>KMA’s Support to GDWG Activities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r>
              <a:rPr lang="en-US" altLang="ko-KR" sz="2000" dirty="0"/>
              <a:t>KMA Tasks to support the GDWG Activities: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To set up and operate a GitHub project for GDWG activities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To develop a plotting tool environment in KMA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/>
              <a:t>To review GPRC websites</a:t>
            </a:r>
          </a:p>
          <a:p>
            <a:pPr>
              <a:lnSpc>
                <a:spcPct val="150000"/>
              </a:lnSpc>
              <a:defRPr/>
            </a:pPr>
            <a:endParaRPr lang="en-US" altLang="ko-KR" sz="2000" dirty="0"/>
          </a:p>
          <a:p>
            <a:pPr>
              <a:lnSpc>
                <a:spcPct val="150000"/>
              </a:lnSpc>
              <a:defRPr/>
            </a:pPr>
            <a:r>
              <a:rPr lang="en-US" altLang="ko-KR" sz="2000" dirty="0"/>
              <a:t>Overview of the resources and time taken for this support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800" dirty="0" err="1"/>
              <a:t>Hanbyul</a:t>
            </a:r>
            <a:r>
              <a:rPr lang="en-US" altLang="ko-KR" sz="1800" dirty="0"/>
              <a:t> Lee (new member), 30 days/year</a:t>
            </a:r>
          </a:p>
          <a:p>
            <a:endParaRPr lang="ko-KR" altLang="en-US" sz="3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오디오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6"/>
    </mc:Choice>
    <mc:Fallback>
      <p:transition spd="slow" advTm="2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71110" y="1023621"/>
            <a:ext cx="5317559" cy="36499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altLang="ko-KR" sz="2000" dirty="0"/>
              <a:t>Updates of monitoring web page</a:t>
            </a:r>
          </a:p>
          <a:p>
            <a:pPr lvl="1">
              <a:lnSpc>
                <a:spcPct val="150000"/>
              </a:lnSpc>
            </a:pPr>
            <a:r>
              <a:rPr lang="en-US" altLang="ko-KR" sz="1800" dirty="0"/>
              <a:t>GK2A status page has been added</a:t>
            </a:r>
          </a:p>
          <a:p>
            <a:pPr lvl="1">
              <a:lnSpc>
                <a:spcPct val="150000"/>
              </a:lnSpc>
            </a:pPr>
            <a:r>
              <a:rPr lang="en-US" altLang="ko-KR" sz="1800" dirty="0"/>
              <a:t>In addition to NOAA-21/VIIRS and </a:t>
            </a:r>
            <a:r>
              <a:rPr lang="en-US" altLang="ko-KR" sz="1800" dirty="0" err="1"/>
              <a:t>CrIS</a:t>
            </a:r>
            <a:r>
              <a:rPr lang="en-US" altLang="ko-KR" sz="1800" dirty="0"/>
              <a:t> monitoring</a:t>
            </a:r>
            <a:r>
              <a:rPr lang="ko-KR" altLang="en-US" sz="1800" dirty="0"/>
              <a:t> </a:t>
            </a:r>
            <a:r>
              <a:rPr lang="en-US" altLang="ko-KR" sz="1800" dirty="0"/>
              <a:t>page, lunar calibration results have been added</a:t>
            </a:r>
          </a:p>
          <a:p>
            <a:pPr lvl="1">
              <a:lnSpc>
                <a:spcPct val="150000"/>
              </a:lnSpc>
            </a:pPr>
            <a:r>
              <a:rPr lang="en-US" altLang="ko-KR" sz="1800" dirty="0"/>
              <a:t>AMI-AHI inter-comparison page will be opened in the second half of 2024.     </a:t>
            </a:r>
            <a:endParaRPr lang="en-GB" altLang="ko-KR" sz="1800" dirty="0"/>
          </a:p>
          <a:p>
            <a:pPr marL="971550" lvl="2" indent="0">
              <a:lnSpc>
                <a:spcPct val="150000"/>
              </a:lnSpc>
              <a:buFontTx/>
              <a:buNone/>
            </a:pPr>
            <a:r>
              <a:rPr lang="ja-JP" altLang="en-US" sz="1100" dirty="0"/>
              <a:t> </a:t>
            </a:r>
            <a:endParaRPr lang="en-GB" altLang="ko-KR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正方形/長方形 4"/>
          <p:cNvSpPr/>
          <p:nvPr/>
        </p:nvSpPr>
        <p:spPr>
          <a:xfrm>
            <a:off x="419212" y="4881347"/>
            <a:ext cx="6464188" cy="124649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Landing page:</a:t>
            </a:r>
          </a:p>
          <a:p>
            <a:r>
              <a:rPr lang="en-US" sz="1400" dirty="0"/>
              <a:t>    </a:t>
            </a:r>
            <a:r>
              <a:rPr lang="en-US" sz="1400" dirty="0">
                <a:hlinkClick r:id="rId5"/>
              </a:rPr>
              <a:t>http://nmsc.kma.go.kr/enhome/html/main/main.do</a:t>
            </a:r>
            <a:r>
              <a:rPr lang="en-US" sz="1400" dirty="0"/>
              <a:t> </a:t>
            </a:r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Event logging:</a:t>
            </a:r>
          </a:p>
          <a:p>
            <a:r>
              <a:rPr lang="en-US" sz="1400" dirty="0"/>
              <a:t>    </a:t>
            </a:r>
            <a:r>
              <a:rPr lang="en-US" sz="1400" dirty="0">
                <a:hlinkClick r:id="rId6"/>
              </a:rPr>
              <a:t>http://nmsc.kma.go.kr/enhome/html/bbs/listNotice.do?bbsCd=00026</a:t>
            </a:r>
            <a:r>
              <a:rPr lang="en-US" sz="1400" dirty="0"/>
              <a:t> </a:t>
            </a:r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217574" y="148394"/>
            <a:ext cx="6942190" cy="667472"/>
          </a:xfrm>
        </p:spPr>
        <p:txBody>
          <a:bodyPr/>
          <a:lstStyle/>
          <a:p>
            <a:r>
              <a:rPr lang="en-GB" altLang="ko-KR" sz="3200" b="1" dirty="0"/>
              <a:t>KMA’s Support to GDWG Activities</a:t>
            </a:r>
            <a:endParaRPr lang="ko-KR" altLang="en-US" sz="32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8E6E6C4-C4B9-4F5E-A5C7-3ECD51CB0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5286" y="870760"/>
            <a:ext cx="5277114" cy="5116480"/>
          </a:xfrm>
          <a:prstGeom prst="rect">
            <a:avLst/>
          </a:prstGeom>
        </p:spPr>
      </p:pic>
      <p:pic>
        <p:nvPicPr>
          <p:cNvPr id="12" name="오디오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5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07"/>
    </mc:Choice>
    <mc:Fallback>
      <p:transition spd="slow" advTm="4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65280" y="101096"/>
            <a:ext cx="7528037" cy="667472"/>
          </a:xfrm>
        </p:spPr>
        <p:txBody>
          <a:bodyPr/>
          <a:lstStyle/>
          <a:p>
            <a:r>
              <a:rPr lang="en-GB" altLang="ko-KR" sz="3200" b="1" dirty="0"/>
              <a:t>KMA’s Support to GRWG Activities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285750" indent="-285750">
              <a:lnSpc>
                <a:spcPts val="2500"/>
              </a:lnSpc>
              <a:buFont typeface="Wingdings"/>
              <a:buChar char="v"/>
              <a:defRPr/>
            </a:pPr>
            <a:r>
              <a:rPr lang="en-US" altLang="ko-KR" sz="2000" dirty="0"/>
              <a:t>KMA Task Summary to support the GRWG Activities: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Monitoring of GEO-LEO using 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MetOp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-B, -C/IASI, SNPP and NOAA-20, -21/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CrIS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 for IR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Application of gap-filling method to inter-calibrate with 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CrIS</a:t>
            </a:r>
            <a:endParaRPr lang="en-US" altLang="ko-KR" sz="1800" dirty="0">
              <a:solidFill>
                <a:prstClr val="black"/>
              </a:solidFill>
              <a:ea typeface="맑은 고딕"/>
            </a:endParaRP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ea typeface="맑은 고딕"/>
              </a:rPr>
              <a:t>Demo phase 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for NRTC and RAC data (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MetOp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-B, -C/IASI, SNPP and NOAA-20/</a:t>
            </a:r>
            <a:r>
              <a:rPr lang="en-US" altLang="ko-KR" sz="1800" dirty="0" err="1">
                <a:solidFill>
                  <a:prstClr val="black"/>
                </a:solidFill>
                <a:ea typeface="맑은 고딕"/>
              </a:rPr>
              <a:t>CrIS</a:t>
            </a: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) 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Develop GEO-GEO direct comparison for both IR and VIS channels 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solidFill>
                  <a:prstClr val="black"/>
                </a:solidFill>
                <a:ea typeface="맑은 고딕"/>
              </a:rPr>
              <a:t>Long-term analysis AMI vs AHI (application of SBAF)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ea typeface="맑은 고딕"/>
              </a:rPr>
              <a:t>Develop and update calibration approaches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ea typeface="맑은 고딕"/>
              </a:rPr>
              <a:t>Lunar calibration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ea typeface="맑은 고딕"/>
              </a:rPr>
              <a:t>Ray matching method and GSICS DCC with NOAA-20, -21/VIIRS</a:t>
            </a:r>
            <a:endParaRPr lang="en-US" altLang="ko-KR" sz="1800" dirty="0">
              <a:solidFill>
                <a:srgbClr val="FF0000"/>
              </a:solidFill>
              <a:ea typeface="맑은 고딕"/>
            </a:endParaRP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>
                <a:ea typeface="맑은 고딕"/>
              </a:rPr>
              <a:t>Reprocessing of COMS and GK2A data </a:t>
            </a:r>
          </a:p>
          <a:p>
            <a:pPr marL="1200150" lvl="2" indent="-285750">
              <a:lnSpc>
                <a:spcPts val="2500"/>
              </a:lnSpc>
              <a:buFont typeface="Wingdings"/>
              <a:buChar char="ü"/>
              <a:defRPr/>
            </a:pPr>
            <a:r>
              <a:rPr lang="en-US" altLang="ko-KR" sz="1800" dirty="0">
                <a:ea typeface="맑은 고딕"/>
              </a:rPr>
              <a:t>The long-term data was re-calibrated using MSICC methods</a:t>
            </a: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Font typeface="Wingdings"/>
              <a:buChar char="v"/>
              <a:defRPr/>
            </a:pPr>
            <a:r>
              <a:rPr lang="en-US" altLang="ko-KR" sz="2000" dirty="0"/>
              <a:t>Overview of the resources and time taken for this support</a:t>
            </a:r>
          </a:p>
          <a:p>
            <a:pPr lvl="1">
              <a:lnSpc>
                <a:spcPts val="2500"/>
              </a:lnSpc>
              <a:buFont typeface="Wingdings"/>
              <a:buChar char="§"/>
              <a:defRPr/>
            </a:pPr>
            <a:r>
              <a:rPr lang="en-US" altLang="ko-KR" sz="1800" dirty="0"/>
              <a:t>Jae-Young </a:t>
            </a:r>
            <a:r>
              <a:rPr lang="en-US" altLang="ko-KR" sz="1800" dirty="0" err="1"/>
              <a:t>Byon</a:t>
            </a:r>
            <a:r>
              <a:rPr lang="en-US" altLang="ko-KR" sz="1800" dirty="0"/>
              <a:t>, </a:t>
            </a:r>
            <a:r>
              <a:rPr lang="en-US" altLang="ko-KR" sz="1800" dirty="0" err="1"/>
              <a:t>Hanbyul</a:t>
            </a:r>
            <a:r>
              <a:rPr lang="en-US" altLang="ko-KR" sz="1800" dirty="0"/>
              <a:t> Lee(VNIR) and  </a:t>
            </a:r>
            <a:r>
              <a:rPr lang="en-US" altLang="ko-KR" sz="1800" dirty="0" err="1"/>
              <a:t>Euidong</a:t>
            </a:r>
            <a:r>
              <a:rPr lang="en-US" altLang="ko-KR" sz="1800" dirty="0"/>
              <a:t> Hwang(IR) </a:t>
            </a:r>
            <a:endParaRPr lang="ko-KR" altLang="en-US" sz="2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" name="오디오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08"/>
    </mc:Choice>
    <mc:Fallback>
      <p:transition spd="slow" advTm="9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Updates (</a:t>
            </a:r>
            <a:r>
              <a:rPr lang="en-GB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VNIR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285750" indent="-285750">
              <a:lnSpc>
                <a:spcPts val="2500"/>
              </a:lnSpc>
              <a:buFont typeface="Wingdings"/>
              <a:buChar char="v"/>
              <a:defRPr/>
            </a:pPr>
            <a:r>
              <a:rPr lang="en-US" altLang="ko-KR" sz="2000" dirty="0"/>
              <a:t>Ray-Matching Method (NOAA-20 and SNPP VIIRS) (Jan. 2023 - Dec. 2023)</a:t>
            </a:r>
          </a:p>
          <a:p>
            <a:pPr marL="685800" lvl="1">
              <a:lnSpc>
                <a:spcPts val="2500"/>
              </a:lnSpc>
              <a:defRPr/>
            </a:pPr>
            <a:r>
              <a:rPr lang="en-US" altLang="ko-KR" sz="1800" dirty="0"/>
              <a:t>Reflectance Ratio = </a:t>
            </a:r>
            <a:r>
              <a:rPr lang="en-US" altLang="ko-KR" sz="1800" dirty="0" err="1"/>
              <a:t>AMI_Ref</a:t>
            </a:r>
            <a:r>
              <a:rPr lang="en-US" altLang="ko-KR" sz="1800" dirty="0"/>
              <a:t> / </a:t>
            </a:r>
            <a:r>
              <a:rPr lang="en-US" altLang="ko-KR" sz="1800" dirty="0" err="1"/>
              <a:t>LEO_Ref</a:t>
            </a:r>
            <a:endParaRPr lang="en-US" altLang="ko-KR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844" y="1008744"/>
            <a:ext cx="1183037" cy="493789"/>
          </a:xfrm>
          <a:prstGeom prst="rect">
            <a:avLst/>
          </a:prstGeom>
        </p:spPr>
      </p:pic>
      <p:graphicFrame>
        <p:nvGraphicFramePr>
          <p:cNvPr id="35" name="표 34"/>
          <p:cNvGraphicFramePr>
            <a:graphicFrameLocks noGrp="1"/>
          </p:cNvGraphicFramePr>
          <p:nvPr>
            <p:extLst/>
          </p:nvPr>
        </p:nvGraphicFramePr>
        <p:xfrm>
          <a:off x="2426940" y="5181600"/>
          <a:ext cx="7972423" cy="143666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52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1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5019">
                <a:tc rowSpan="2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Bias (Uncertainty)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512">
                <a:tc v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VI004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(0.47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VI005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(0.51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(0.64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VI008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(0.86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NR013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(1.37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NR016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(1.61 </a:t>
                      </a:r>
                      <a:r>
                        <a:rPr lang="el-G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NOAA-20/VIIRS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.90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(±1.48)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(±1.01)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(±0.91)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(±1.10)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(±0.58)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7.35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S-NPP/VIIRS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-3.75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1.71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-0.07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(±0.99)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1.94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(±0.9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(±1.13)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-1.28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ko-KR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7BFAB3EA-931F-4495-B96A-536DB5CC225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7" y="1633803"/>
            <a:ext cx="3636000" cy="16956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BB83E94-F6F8-48F8-A4DB-A5962AEE644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15" y="1707445"/>
            <a:ext cx="3636000" cy="1695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FBC50F7-925E-4AD1-B428-038C14BBF359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94" y="1707445"/>
            <a:ext cx="3636000" cy="16956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98CC646B-9D25-4C94-BBC0-84D8C587C63D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94" y="3408179"/>
            <a:ext cx="3636000" cy="16956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44D5378-AAD2-41F1-A5C9-26509B4320E7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15" y="3428850"/>
            <a:ext cx="3636000" cy="16956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75159A8-254E-433C-845F-62E9FCB66790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" y="3443703"/>
            <a:ext cx="3636000" cy="1695600"/>
          </a:xfrm>
          <a:prstGeom prst="rect">
            <a:avLst/>
          </a:prstGeom>
        </p:spPr>
      </p:pic>
      <p:pic>
        <p:nvPicPr>
          <p:cNvPr id="10" name="오디오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2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8"/>
    </mc:Choice>
    <mc:Fallback>
      <p:transition spd="slow" advTm="51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1447" y="132628"/>
            <a:ext cx="9033753" cy="667472"/>
          </a:xfrm>
        </p:spPr>
        <p:txBody>
          <a:bodyPr/>
          <a:lstStyle/>
          <a:p>
            <a:r>
              <a:rPr lang="en-GB" altLang="ko-KR" sz="3200" b="1" dirty="0"/>
              <a:t>KMA’s Calibration Major Updates (</a:t>
            </a:r>
            <a:r>
              <a:rPr lang="en-GB" altLang="ko-K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VNIR</a:t>
            </a:r>
            <a:r>
              <a:rPr lang="en-GB" altLang="ko-KR" sz="3200" b="1" dirty="0"/>
              <a:t>)</a:t>
            </a:r>
            <a:endParaRPr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330757"/>
          </a:xfrm>
        </p:spPr>
        <p:txBody>
          <a:bodyPr/>
          <a:lstStyle/>
          <a:p>
            <a:pPr marL="285750" indent="-285750">
              <a:lnSpc>
                <a:spcPts val="2500"/>
              </a:lnSpc>
              <a:buFont typeface="Wingdings"/>
              <a:buChar char="v"/>
              <a:defRPr/>
            </a:pPr>
            <a:r>
              <a:rPr lang="en-US" altLang="ko-KR" sz="2000" dirty="0"/>
              <a:t>Ray-Matching Method (NOAA-20 and NOAA-21 VIIRS) (Dec. 2023 – Jan. 2024)</a:t>
            </a:r>
          </a:p>
          <a:p>
            <a:pPr marL="685800" lvl="1">
              <a:lnSpc>
                <a:spcPts val="2500"/>
              </a:lnSpc>
              <a:defRPr/>
            </a:pPr>
            <a:r>
              <a:rPr lang="en-US" altLang="ko-KR" sz="1800" dirty="0"/>
              <a:t>Reflectance Ratio = </a:t>
            </a:r>
            <a:r>
              <a:rPr lang="en-US" altLang="ko-KR" sz="1800" dirty="0" err="1"/>
              <a:t>AMI_Ref</a:t>
            </a:r>
            <a:r>
              <a:rPr lang="en-US" altLang="ko-KR" sz="1800" dirty="0"/>
              <a:t> / </a:t>
            </a:r>
            <a:r>
              <a:rPr lang="en-US" altLang="ko-KR" sz="1800" dirty="0" err="1"/>
              <a:t>LEO_Ref</a:t>
            </a:r>
            <a:endParaRPr lang="en-US" altLang="ko-KR" sz="18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4425EA3-AD47-4EBC-9567-83A25A1B2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1" y="1599550"/>
            <a:ext cx="3636000" cy="16956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CE89A3D-A1DB-41F4-87E3-C0B5E45BF5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5" y="1615795"/>
            <a:ext cx="3636000" cy="16956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512546A-C508-44E1-B34F-772D8AB79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9" y="1615795"/>
            <a:ext cx="3636000" cy="16956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742BDE9-EC11-444C-87E5-5AD5122B58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5" y="3379475"/>
            <a:ext cx="3636000" cy="16956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A150FA5-34B2-43FF-985D-52240483CB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51" y="3415265"/>
            <a:ext cx="3636000" cy="16956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6E6E0A4-B97D-4D36-9FC1-F9198C565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19" y="3455634"/>
            <a:ext cx="3636000" cy="1695600"/>
          </a:xfrm>
          <a:prstGeom prst="rect">
            <a:avLst/>
          </a:prstGeom>
        </p:spPr>
      </p:pic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B0F02382-933F-47C2-972C-71BC607493F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26940" y="5181600"/>
          <a:ext cx="7972423" cy="143666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52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1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1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5019">
                <a:tc rowSpan="2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Bias (Uncertainty)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512">
                <a:tc vMerge="1"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함초롬바탕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VI004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(0.47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VI005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(0.51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(0.64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VI008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(0.86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NR013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(1.37 </a:t>
                      </a:r>
                      <a:r>
                        <a:rPr lang="el-GR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ko-K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NR016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(1.61 </a:t>
                      </a:r>
                      <a:r>
                        <a:rPr lang="el-GR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ea typeface="맑은 고딕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000" kern="0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NOAA-20/VIIRS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2.32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(±1.24)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-3.95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(±1.03)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(±1.19)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2.74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(±1.40)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3.20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(±0.73)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9.56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07)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65">
                <a:tc>
                  <a:txBody>
                    <a:bodyPr/>
                    <a:lstStyle/>
                    <a:p>
                      <a:pPr marL="394970" marR="0" indent="-39497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en-US" altLang="ko-KR" sz="1200" kern="0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NOAA-21/VIIRS</a:t>
                      </a:r>
                      <a:endParaRPr lang="en-US" altLang="ko-KR" sz="1200" kern="0" spc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4" marR="9524" marT="9524" marB="952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1.61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2.57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(±1.01)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2.91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(±1.22)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-2.43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(±0.73)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b="1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6.81</a:t>
                      </a:r>
                    </a:p>
                    <a:p>
                      <a:pPr marL="394970" marR="0" indent="-394970" 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(±0.95)</a:t>
                      </a:r>
                    </a:p>
                  </a:txBody>
                  <a:tcPr marL="9524" marR="9524" marT="9524" marB="95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오디오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55"/>
    </mc:Choice>
    <mc:Fallback>
      <p:transition spd="slow" advTm="4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49710</TotalTime>
  <Words>1338</Words>
  <Application>Microsoft Office PowerPoint</Application>
  <PresentationFormat>와이드스크린</PresentationFormat>
  <Paragraphs>378</Paragraphs>
  <Slides>14</Slides>
  <Notes>14</Notes>
  <HiddenSlides>0</HiddenSlides>
  <MMClips>13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宋体</vt:lpstr>
      <vt:lpstr>맑은 고딕</vt:lpstr>
      <vt:lpstr>함초롬바탕</vt:lpstr>
      <vt:lpstr>Arial</vt:lpstr>
      <vt:lpstr>Calibri</vt:lpstr>
      <vt:lpstr>Times New Roman</vt:lpstr>
      <vt:lpstr>Wingdings</vt:lpstr>
      <vt:lpstr>Default Design</vt:lpstr>
      <vt:lpstr>GSICS Agency Report 2024 </vt:lpstr>
      <vt:lpstr>Presentation Overview </vt:lpstr>
      <vt:lpstr>Summary of KMA’s GSICS Activities, Actions, and Achievements</vt:lpstr>
      <vt:lpstr>KMA’s Support to EP Activities</vt:lpstr>
      <vt:lpstr>KMA’s Support to GDWG Activities</vt:lpstr>
      <vt:lpstr>KMA’s Support to GDWG Activities</vt:lpstr>
      <vt:lpstr>KMA’s Support to GRWG Activities</vt:lpstr>
      <vt:lpstr>KMA’s Calibration Major Updates (VNIR)</vt:lpstr>
      <vt:lpstr>KMA’s Calibration Major Updates (VNIR)</vt:lpstr>
      <vt:lpstr>KMA’s Calibration Major Updates (IR)</vt:lpstr>
      <vt:lpstr>KMA’s Calibration Major Updates (IR)</vt:lpstr>
      <vt:lpstr>Planned launches</vt:lpstr>
      <vt:lpstr>Thank you</vt:lpstr>
      <vt:lpstr>KMA’s Personnel supporting GSICS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minju</cp:lastModifiedBy>
  <cp:revision>1089</cp:revision>
  <cp:lastPrinted>2024-02-28T00:58:28Z</cp:lastPrinted>
  <dcterms:created xsi:type="dcterms:W3CDTF">2004-06-10T15:46:18Z</dcterms:created>
  <dcterms:modified xsi:type="dcterms:W3CDTF">2024-03-07T14:44:32Z</dcterms:modified>
</cp:coreProperties>
</file>