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8" r:id="rId5"/>
  </p:sldMasterIdLst>
  <p:notesMasterIdLst>
    <p:notesMasterId r:id="rId18"/>
  </p:notesMasterIdLst>
  <p:handoutMasterIdLst>
    <p:handoutMasterId r:id="rId19"/>
  </p:handoutMasterIdLst>
  <p:sldIdLst>
    <p:sldId id="733" r:id="rId6"/>
    <p:sldId id="834" r:id="rId7"/>
    <p:sldId id="835" r:id="rId8"/>
    <p:sldId id="2147376119" r:id="rId9"/>
    <p:sldId id="2147376114" r:id="rId10"/>
    <p:sldId id="2147376115" r:id="rId11"/>
    <p:sldId id="2147376117" r:id="rId12"/>
    <p:sldId id="262" r:id="rId13"/>
    <p:sldId id="1184" r:id="rId14"/>
    <p:sldId id="2147376111" r:id="rId15"/>
    <p:sldId id="837" r:id="rId16"/>
    <p:sldId id="2147376120" r:id="rId17"/>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4" autoAdjust="0"/>
    <p:restoredTop sz="70943" autoAdjust="0"/>
  </p:normalViewPr>
  <p:slideViewPr>
    <p:cSldViewPr snapToGrid="0">
      <p:cViewPr varScale="1">
        <p:scale>
          <a:sx n="56" d="100"/>
          <a:sy n="56" d="100"/>
        </p:scale>
        <p:origin x="1210"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187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414006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4</a:t>
            </a:fld>
            <a:endParaRPr lang="en-US"/>
          </a:p>
        </p:txBody>
      </p:sp>
    </p:spTree>
    <p:extLst>
      <p:ext uri="{BB962C8B-B14F-4D97-AF65-F5344CB8AC3E}">
        <p14:creationId xmlns:p14="http://schemas.microsoft.com/office/powerpoint/2010/main" val="428270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464" y="4730749"/>
            <a:ext cx="6569074" cy="4729163"/>
          </a:xfrm>
        </p:spPr>
        <p:txBody>
          <a:bodyPr/>
          <a:lstStyle/>
          <a:p>
            <a:pPr marL="0" marR="0" indent="0" algn="l" defTabSz="914400" rtl="0" eaLnBrk="1" fontAlgn="base" latinLnBrk="0" hangingPunct="1">
              <a:spcBef>
                <a:spcPts val="0"/>
              </a:spcBef>
              <a:spcAft>
                <a:spcPct val="0"/>
              </a:spcAft>
              <a:buClrTx/>
              <a:buSzTx/>
              <a:buFont typeface="Arial" panose="020B0604020202020204" pitchFamily="34" charset="0"/>
              <a:buNone/>
              <a:tabLst/>
              <a:defRPr/>
            </a:pPr>
            <a:r>
              <a:rPr lang="en-GB" sz="1100" b="0" dirty="0">
                <a:latin typeface="+mj-lt"/>
                <a:cs typeface="Arial" panose="020B0604020202020204" pitchFamily="34" charset="0"/>
              </a:rPr>
              <a:t>D/EOP has three</a:t>
            </a:r>
            <a:r>
              <a:rPr lang="en-GB" sz="1100" b="0" baseline="0" dirty="0">
                <a:latin typeface="+mj-lt"/>
                <a:cs typeface="Arial" panose="020B0604020202020204" pitchFamily="34" charset="0"/>
              </a:rPr>
              <a:t> main lines of activities: Earth Science – Copernicus – Meteorology, with</a:t>
            </a:r>
          </a:p>
          <a:p>
            <a:pPr rtl="0">
              <a:spcBef>
                <a:spcPts val="0"/>
              </a:spcBef>
            </a:pPr>
            <a:r>
              <a:rPr lang="en-GB" sz="1100" b="1" dirty="0"/>
              <a:t>7 Missions (13 satellites) heritage data:</a:t>
            </a:r>
            <a:endParaRPr lang="en-GB" sz="1100" dirty="0"/>
          </a:p>
          <a:p>
            <a:pPr marL="347472" rtl="0">
              <a:spcBef>
                <a:spcPts val="0"/>
              </a:spcBef>
            </a:pPr>
            <a:r>
              <a:rPr lang="en-GB" sz="1100" dirty="0">
                <a:effectLst/>
              </a:rPr>
              <a:t>•6 missions (6 satellites) under Science (ERS-1, ERS-2, Envisat / Earth Explorer 1: GOCE / Earthwatch:Proba-1, </a:t>
            </a:r>
            <a:r>
              <a:rPr lang="en-GB" sz="1100" dirty="0" err="1">
                <a:effectLst/>
              </a:rPr>
              <a:t>Proba</a:t>
            </a:r>
            <a:r>
              <a:rPr lang="en-GB" sz="1100" dirty="0">
                <a:effectLst/>
              </a:rPr>
              <a:t>-V)</a:t>
            </a:r>
          </a:p>
          <a:p>
            <a:pPr marL="347472" rtl="0">
              <a:spcBef>
                <a:spcPts val="0"/>
              </a:spcBef>
            </a:pPr>
            <a:r>
              <a:rPr lang="en-GB" sz="1100" dirty="0">
                <a:effectLst/>
              </a:rPr>
              <a:t>•0 under Copernicus ()</a:t>
            </a:r>
          </a:p>
          <a:p>
            <a:pPr marL="347472" rtl="0">
              <a:spcBef>
                <a:spcPts val="0"/>
              </a:spcBef>
            </a:pPr>
            <a:r>
              <a:rPr lang="en-GB" sz="1100" dirty="0">
                <a:effectLst/>
              </a:rPr>
              <a:t>•1 mission (7 satellites) under Meteorology (Meteosat1 to 7) </a:t>
            </a:r>
            <a:r>
              <a:rPr lang="en-GB" sz="1100" b="1" dirty="0">
                <a:effectLst/>
              </a:rPr>
              <a:t>NOT counted as part of heritage</a:t>
            </a:r>
          </a:p>
          <a:p>
            <a:pPr rtl="0">
              <a:spcBef>
                <a:spcPts val="0"/>
              </a:spcBef>
            </a:pPr>
            <a:r>
              <a:rPr lang="en-GB" sz="1100" b="1" dirty="0"/>
              <a:t>9 Missions (14 satellites) in operation</a:t>
            </a:r>
            <a:r>
              <a:rPr lang="en-GB" sz="1100" dirty="0"/>
              <a:t>:</a:t>
            </a:r>
          </a:p>
          <a:p>
            <a:pPr marL="347472" rtl="0">
              <a:spcBef>
                <a:spcPts val="0"/>
              </a:spcBef>
            </a:pPr>
            <a:r>
              <a:rPr lang="en-GB" sz="1100" dirty="0">
                <a:effectLst/>
              </a:rPr>
              <a:t>•5 missions (7 satellites) under Science (Earth Explorers 2 to 5: SMOS, </a:t>
            </a:r>
            <a:r>
              <a:rPr lang="en-GB" sz="1100" dirty="0" err="1">
                <a:effectLst/>
              </a:rPr>
              <a:t>CryoSat</a:t>
            </a:r>
            <a:r>
              <a:rPr lang="en-GB" sz="1100" dirty="0">
                <a:effectLst/>
              </a:rPr>
              <a:t>, Swarm (Alpha, Bravo, Charlie), Aeolus-1 / </a:t>
            </a:r>
            <a:r>
              <a:rPr lang="en-GB" sz="1100" dirty="0" err="1">
                <a:effectLst/>
              </a:rPr>
              <a:t>Earthwatch</a:t>
            </a:r>
            <a:r>
              <a:rPr lang="en-GB" sz="1100" dirty="0">
                <a:effectLst/>
              </a:rPr>
              <a:t>: </a:t>
            </a:r>
            <a:r>
              <a:rPr lang="en-GB" sz="1100" dirty="0" err="1">
                <a:effectLst/>
              </a:rPr>
              <a:t>Proba</a:t>
            </a:r>
            <a:r>
              <a:rPr lang="en-GB" sz="1100" dirty="0">
                <a:effectLst/>
              </a:rPr>
              <a:t>-v Companion </a:t>
            </a:r>
            <a:r>
              <a:rPr lang="en-GB" sz="1100" dirty="0" err="1">
                <a:effectLst/>
              </a:rPr>
              <a:t>Cubesat</a:t>
            </a:r>
            <a:r>
              <a:rPr lang="en-GB" sz="1100" dirty="0">
                <a:effectLst/>
              </a:rPr>
              <a:t>)</a:t>
            </a:r>
          </a:p>
          <a:p>
            <a:pPr marL="347472" rtl="0">
              <a:spcBef>
                <a:spcPts val="0"/>
              </a:spcBef>
            </a:pPr>
            <a:r>
              <a:rPr lang="en-GB" sz="1100" dirty="0">
                <a:effectLst/>
              </a:rPr>
              <a:t>•5 missions (</a:t>
            </a:r>
            <a:r>
              <a:rPr lang="en-GB" sz="1100" strike="sngStrike" dirty="0">
                <a:effectLst/>
              </a:rPr>
              <a:t>8</a:t>
            </a:r>
            <a:r>
              <a:rPr lang="en-GB" sz="1100" dirty="0">
                <a:effectLst/>
              </a:rPr>
              <a:t>7 satellites) under Copernicus (Sentinels: S-1 A</a:t>
            </a:r>
            <a:r>
              <a:rPr lang="en-GB" sz="1100" strike="sngStrike" dirty="0">
                <a:effectLst/>
              </a:rPr>
              <a:t>&amp;B</a:t>
            </a:r>
            <a:r>
              <a:rPr lang="en-GB" sz="1100" dirty="0">
                <a:effectLst/>
              </a:rPr>
              <a:t>, S-2 A&amp;B, S-3 A&amp;B, S-5p, S-6 Michael </a:t>
            </a:r>
            <a:r>
              <a:rPr lang="en-GB" sz="1100" dirty="0" err="1">
                <a:effectLst/>
              </a:rPr>
              <a:t>Freilich</a:t>
            </a:r>
            <a:r>
              <a:rPr lang="en-GB" sz="1100" dirty="0">
                <a:effectLst/>
              </a:rPr>
              <a:t>)</a:t>
            </a:r>
          </a:p>
          <a:p>
            <a:pPr marL="347472" rtl="0">
              <a:spcBef>
                <a:spcPts val="0"/>
              </a:spcBef>
            </a:pPr>
            <a:r>
              <a:rPr lang="en-GB" sz="1100" dirty="0">
                <a:effectLst/>
              </a:rPr>
              <a:t>•0 under Meteorology since </a:t>
            </a:r>
            <a:r>
              <a:rPr lang="en-GB" sz="1100" u="sng" dirty="0">
                <a:effectLst/>
              </a:rPr>
              <a:t>operated by </a:t>
            </a:r>
            <a:r>
              <a:rPr lang="en-GB" sz="1100" u="sng" dirty="0" err="1">
                <a:effectLst/>
              </a:rPr>
              <a:t>Eumetsat</a:t>
            </a:r>
            <a:r>
              <a:rPr lang="en-GB" sz="1100" u="sng" dirty="0">
                <a:effectLst/>
              </a:rPr>
              <a:t> </a:t>
            </a:r>
            <a:r>
              <a:rPr lang="en-GB" sz="1100" dirty="0">
                <a:effectLst/>
              </a:rPr>
              <a:t>(Meteosat-10-11 / </a:t>
            </a:r>
            <a:r>
              <a:rPr lang="en-GB" sz="1100" dirty="0" err="1">
                <a:effectLst/>
              </a:rPr>
              <a:t>MeteosatThird</a:t>
            </a:r>
            <a:r>
              <a:rPr lang="en-GB" sz="1100" dirty="0">
                <a:effectLst/>
              </a:rPr>
              <a:t> Generation (MTG) I1 / </a:t>
            </a:r>
            <a:r>
              <a:rPr lang="en-GB" sz="1100" dirty="0" err="1">
                <a:effectLst/>
              </a:rPr>
              <a:t>MetOp</a:t>
            </a:r>
            <a:r>
              <a:rPr lang="en-GB" sz="1100" dirty="0">
                <a:effectLst/>
              </a:rPr>
              <a:t>-A, </a:t>
            </a:r>
            <a:r>
              <a:rPr lang="en-GB" sz="1100" dirty="0" err="1">
                <a:effectLst/>
              </a:rPr>
              <a:t>MetOp</a:t>
            </a:r>
            <a:r>
              <a:rPr lang="en-GB" sz="1100" dirty="0">
                <a:effectLst/>
              </a:rPr>
              <a:t>-</a:t>
            </a:r>
            <a:r>
              <a:rPr lang="en-GB" sz="1100" dirty="0" err="1">
                <a:effectLst/>
              </a:rPr>
              <a:t>B,MetOp</a:t>
            </a:r>
            <a:r>
              <a:rPr lang="en-GB" sz="1100" dirty="0">
                <a:effectLst/>
              </a:rPr>
              <a:t>-C )</a:t>
            </a:r>
          </a:p>
          <a:p>
            <a:pPr rtl="0">
              <a:spcBef>
                <a:spcPts val="0"/>
              </a:spcBef>
            </a:pPr>
            <a:r>
              <a:rPr lang="en-GB" sz="1100" b="1" dirty="0"/>
              <a:t>24 Missions (39 satellites) under development</a:t>
            </a:r>
            <a:endParaRPr lang="en-GB" sz="1100" dirty="0"/>
          </a:p>
          <a:p>
            <a:pPr marL="347472" rtl="0">
              <a:spcBef>
                <a:spcPts val="0"/>
              </a:spcBef>
            </a:pPr>
            <a:r>
              <a:rPr lang="en-GB" sz="1100" dirty="0">
                <a:effectLst/>
              </a:rPr>
              <a:t>•8 Missions (</a:t>
            </a:r>
            <a:r>
              <a:rPr lang="en-GB" sz="1100" strike="sngStrike" dirty="0">
                <a:effectLst/>
              </a:rPr>
              <a:t>10</a:t>
            </a:r>
            <a:r>
              <a:rPr lang="en-GB" sz="1100" dirty="0">
                <a:effectLst/>
              </a:rPr>
              <a:t> 9 satellites) under Science (Earth Explorers  6 to 10: </a:t>
            </a:r>
            <a:r>
              <a:rPr lang="en-GB" sz="1100" dirty="0" err="1">
                <a:effectLst/>
              </a:rPr>
              <a:t>EarthCARE</a:t>
            </a:r>
            <a:r>
              <a:rPr lang="en-GB" sz="1100" dirty="0">
                <a:effectLst/>
              </a:rPr>
              <a:t>, Biomass, FLEX, FORUM, HARMONY / </a:t>
            </a:r>
            <a:r>
              <a:rPr lang="en-GB" sz="1100" strike="sngStrike" dirty="0">
                <a:effectLst/>
              </a:rPr>
              <a:t>Scout-1CubeMap</a:t>
            </a:r>
            <a:r>
              <a:rPr lang="en-GB" sz="1100" dirty="0">
                <a:effectLst/>
              </a:rPr>
              <a:t>&amp; Scout-2 HydroGNNSx2 / </a:t>
            </a:r>
            <a:r>
              <a:rPr lang="en-GB" sz="1100" dirty="0" err="1">
                <a:effectLst/>
              </a:rPr>
              <a:t>Earthwatch</a:t>
            </a:r>
            <a:r>
              <a:rPr lang="en-GB" sz="1100" dirty="0">
                <a:effectLst/>
              </a:rPr>
              <a:t>: TRUTHS, ALTIUS)</a:t>
            </a:r>
          </a:p>
          <a:p>
            <a:pPr marL="347472" rtl="0">
              <a:spcBef>
                <a:spcPts val="0"/>
              </a:spcBef>
            </a:pPr>
            <a:r>
              <a:rPr lang="en-GB" sz="1100" dirty="0">
                <a:effectLst/>
              </a:rPr>
              <a:t>•12 Missions (24 satellites) under Copernicus (Sentinels: S-1 C&amp;D, S-2 C&amp;D, S-3 C&amp;D, S-4 A&amp;B, S-5 A&amp;B&amp;C, S-6 B / Sentinels Expansion Missions: CO2M A&amp;B, CRISTAL A&amp;B, CIMR A&amp;B, LST A&amp;B, CHIME A&amp;B, ROSE-L A&amp;B)</a:t>
            </a:r>
          </a:p>
          <a:p>
            <a:pPr marL="347472" rtl="0">
              <a:spcBef>
                <a:spcPts val="0"/>
              </a:spcBef>
            </a:pPr>
            <a:r>
              <a:rPr lang="en-GB" sz="1100" dirty="0">
                <a:effectLst/>
              </a:rPr>
              <a:t>•5 Missions (6 satellites) under Meteorology (Aeolus-2 / </a:t>
            </a:r>
            <a:r>
              <a:rPr lang="en-GB" sz="1100" dirty="0" err="1">
                <a:effectLst/>
              </a:rPr>
              <a:t>MeteosatThird</a:t>
            </a:r>
            <a:r>
              <a:rPr lang="en-GB" sz="1100" dirty="0">
                <a:effectLst/>
              </a:rPr>
              <a:t> Generation (MTG) IMAGER-2 &amp; SOUNDER-1 / </a:t>
            </a:r>
            <a:r>
              <a:rPr lang="en-GB" sz="1100" dirty="0" err="1">
                <a:effectLst/>
              </a:rPr>
              <a:t>MetOpSecond</a:t>
            </a:r>
            <a:r>
              <a:rPr lang="en-GB" sz="1100" dirty="0">
                <a:effectLst/>
              </a:rPr>
              <a:t> Generation (</a:t>
            </a:r>
            <a:r>
              <a:rPr lang="en-GB" sz="1100" dirty="0" err="1">
                <a:effectLst/>
              </a:rPr>
              <a:t>MetOp</a:t>
            </a:r>
            <a:r>
              <a:rPr lang="en-GB" sz="1100" dirty="0">
                <a:effectLst/>
              </a:rPr>
              <a:t>-SG) A1, B1 / Arctic Weather Satellite)</a:t>
            </a:r>
          </a:p>
          <a:p>
            <a:pPr rtl="0">
              <a:spcBef>
                <a:spcPts val="0"/>
              </a:spcBef>
            </a:pPr>
            <a:r>
              <a:rPr lang="en-GB" sz="1100" b="1" dirty="0"/>
              <a:t>9 Missions (19 satellites) under preparation</a:t>
            </a:r>
            <a:endParaRPr lang="en-GB" sz="1100" dirty="0"/>
          </a:p>
          <a:p>
            <a:pPr marL="347472" rtl="0">
              <a:spcBef>
                <a:spcPts val="0"/>
              </a:spcBef>
            </a:pPr>
            <a:r>
              <a:rPr lang="en-GB" sz="1100" dirty="0">
                <a:effectLst/>
              </a:rPr>
              <a:t>•4 missions (9 satellites) under Science (EE11 (4 candidates), NGGM(2 satellites)/MAGIC(4 satellites of which 2 lead by ESA), Daedalus)</a:t>
            </a:r>
          </a:p>
          <a:p>
            <a:pPr marL="347472" rtl="0">
              <a:spcBef>
                <a:spcPts val="0"/>
              </a:spcBef>
            </a:pPr>
            <a:r>
              <a:rPr lang="en-GB" sz="1100" dirty="0">
                <a:effectLst/>
              </a:rPr>
              <a:t>•5 missions (10 satellites) under Copernicus (Sentinels Next Generation: S-1 NG A&amp;B, S-2 NG A&amp;B, S-3 NG A&amp;B (OPT), S-3 NG A&amp;B (TOPO), S-6 NG A&amp;B)</a:t>
            </a:r>
          </a:p>
          <a:p>
            <a:pPr marL="347472" rtl="0">
              <a:spcBef>
                <a:spcPts val="0"/>
              </a:spcBef>
            </a:pPr>
            <a:r>
              <a:rPr lang="en-GB" sz="1100" dirty="0">
                <a:effectLst/>
              </a:rPr>
              <a:t>•0 mission (0 satellite) under Meteorology ()</a:t>
            </a: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prstClr val="black"/>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22537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Clouds </a:t>
            </a:r>
            <a:r>
              <a:rPr lang="en-GB" dirty="0">
                <a:sym typeface="Wingdings" panose="05000000000000000000" pitchFamily="2" charset="2"/>
              </a:rPr>
              <a:t> most significant</a:t>
            </a:r>
            <a:r>
              <a:rPr lang="en-GB" baseline="0" dirty="0">
                <a:sym typeface="Wingdings" panose="05000000000000000000" pitchFamily="2" charset="2"/>
              </a:rPr>
              <a:t> unknown w.r.t. radiation, feedback with climate change – change of cloud occurrence, height etc.,  feedback on radiative effect</a:t>
            </a:r>
          </a:p>
          <a:p>
            <a:r>
              <a:rPr lang="en-GB" baseline="0" dirty="0">
                <a:sym typeface="Wingdings" panose="05000000000000000000" pitchFamily="2" charset="2"/>
              </a:rPr>
              <a:t>Aerosol direct effect (radiation), indirect effect on cloud formation/life cycle (condensation nuclei) </a:t>
            </a:r>
          </a:p>
          <a:p>
            <a:r>
              <a:rPr lang="en-GB" baseline="0" dirty="0">
                <a:sym typeface="Wingdings" panose="05000000000000000000" pitchFamily="2" charset="2"/>
              </a:rPr>
              <a:t>Therefore, need observations! A-Train (</a:t>
            </a:r>
            <a:r>
              <a:rPr lang="en-GB" baseline="0" dirty="0" err="1">
                <a:sym typeface="Wingdings" panose="05000000000000000000" pitchFamily="2" charset="2"/>
              </a:rPr>
              <a:t>CloudSat</a:t>
            </a:r>
            <a:r>
              <a:rPr lang="en-GB" baseline="0" dirty="0">
                <a:sym typeface="Wingdings" panose="05000000000000000000" pitchFamily="2" charset="2"/>
              </a:rPr>
              <a:t>, CALIPSO, CERES)  EarthCARE  NASA AOS (ACCP)</a:t>
            </a:r>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C89CD-47C3-4822-9F00-7081841635C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206268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147726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464" y="4730750"/>
            <a:ext cx="6569074" cy="4864512"/>
          </a:xfrm>
        </p:spPr>
        <p:txBody>
          <a:bodyPr/>
          <a:lstStyle/>
          <a:p>
            <a:pPr marL="342900" lvl="0" indent="-342900" algn="just">
              <a:lnSpc>
                <a:spcPct val="150000"/>
              </a:lnSpc>
              <a:spcBef>
                <a:spcPts val="300"/>
              </a:spcBef>
              <a:spcAft>
                <a:spcPts val="300"/>
              </a:spcAft>
              <a:buFont typeface="Symbol" panose="05050102010706020507" pitchFamily="18" charset="2"/>
              <a:buChar char=""/>
            </a:pPr>
            <a:r>
              <a:rPr lang="en-GB" dirty="0">
                <a:solidFill>
                  <a:srgbClr val="000000"/>
                </a:solidFill>
                <a:effectLst/>
                <a:latin typeface="+mj-lt"/>
                <a:ea typeface="Calibri" panose="020F0502020204030204" pitchFamily="34" charset="0"/>
              </a:rPr>
              <a:t> (</a:t>
            </a:r>
            <a:r>
              <a:rPr lang="en-GB" dirty="0">
                <a:solidFill>
                  <a:srgbClr val="000000"/>
                </a:solidFill>
                <a:effectLst/>
                <a:latin typeface="+mj-lt"/>
                <a:ea typeface="Calibri" panose="020F0502020204030204" pitchFamily="34" charset="0"/>
                <a:sym typeface="Wingdings" panose="05000000000000000000" pitchFamily="2" charset="2"/>
              </a:rPr>
              <a:t> next slide) Beyond the forementioned examples where the availability of free, open and operational Copernicus Sentinel data is of essential importance, the Sentinel satellites also provide key operational data in support of the European CAP, in particular </a:t>
            </a:r>
            <a:r>
              <a:rPr lang="en-GB" b="0" i="0" dirty="0">
                <a:solidFill>
                  <a:srgbClr val="666666"/>
                </a:solidFill>
                <a:effectLst/>
                <a:latin typeface="Open Sans" panose="020B0606030504020204" pitchFamily="34" charset="0"/>
                <a:ea typeface="Calibri" panose="020F0502020204030204" pitchFamily="34" charset="0"/>
                <a:sym typeface="Wingdings" panose="05000000000000000000" pitchFamily="2" charset="2"/>
              </a:rPr>
              <a:t>in</a:t>
            </a:r>
            <a:r>
              <a:rPr lang="en-GB" b="0" i="0" dirty="0">
                <a:solidFill>
                  <a:srgbClr val="666666"/>
                </a:solidFill>
                <a:effectLst/>
                <a:latin typeface="Open Sans" panose="020B0606030504020204" pitchFamily="34" charset="0"/>
              </a:rPr>
              <a:t> support of the modernization and simplification of the CAP under the new EU Green Deal.</a:t>
            </a:r>
            <a:endParaRPr lang="en-GB" dirty="0">
              <a:solidFill>
                <a:srgbClr val="000000"/>
              </a:solidFill>
              <a:effectLst/>
              <a:latin typeface="+mj-lt"/>
              <a:ea typeface="Calibri" panose="020F0502020204030204" pitchFamily="34" charset="0"/>
              <a:sym typeface="Wingdings" panose="05000000000000000000" pitchFamily="2" charset="2"/>
            </a:endParaRPr>
          </a:p>
          <a:p>
            <a:pPr marL="0" lvl="0" indent="0" algn="just">
              <a:lnSpc>
                <a:spcPct val="150000"/>
              </a:lnSpc>
              <a:spcBef>
                <a:spcPts val="300"/>
              </a:spcBef>
              <a:spcAft>
                <a:spcPts val="300"/>
              </a:spcAft>
              <a:buFont typeface="Symbol" panose="05050102010706020507" pitchFamily="18" charset="2"/>
              <a:buNone/>
            </a:pPr>
            <a:endParaRPr lang="en-GB" dirty="0">
              <a:solidFill>
                <a:srgbClr val="000000"/>
              </a:solidFill>
              <a:effectLst/>
              <a:latin typeface="+mj-lt"/>
              <a:sym typeface="Wingdings" panose="05000000000000000000" pitchFamily="2" charset="2"/>
            </a:endParaRPr>
          </a:p>
          <a:p>
            <a:pPr marL="342900" lvl="0" indent="-342900" algn="just">
              <a:lnSpc>
                <a:spcPct val="150000"/>
              </a:lnSpc>
              <a:spcBef>
                <a:spcPts val="300"/>
              </a:spcBef>
              <a:spcAft>
                <a:spcPts val="300"/>
              </a:spcAft>
              <a:buFont typeface="Symbol" panose="05050102010706020507" pitchFamily="18" charset="2"/>
              <a:buChar char=""/>
            </a:pPr>
            <a:r>
              <a:rPr lang="en-GB" dirty="0">
                <a:solidFill>
                  <a:srgbClr val="000000"/>
                </a:solidFill>
                <a:latin typeface="+mj-lt"/>
              </a:rPr>
              <a:t>To guarantee data continuation and enhance the capabilities of the Copernicus Sentinels, ESA is currently developing a range of new Sentinel missions addressing climate and very importantly, food security issues, pushing further the EO capabilities by for example increasing the resolution for thermal observations by a factor 400 down to 50 meters. ESA also cooperates with the emerging New Space companies to create synergies with their innovative and often very high-resolution capabilities.</a:t>
            </a:r>
          </a:p>
          <a:p>
            <a:pPr lvl="0" algn="just">
              <a:lnSpc>
                <a:spcPct val="150000"/>
              </a:lnSpc>
              <a:spcBef>
                <a:spcPts val="300"/>
              </a:spcBef>
              <a:spcAft>
                <a:spcPts val="300"/>
              </a:spcAft>
            </a:pPr>
            <a:endParaRPr lang="en-GB" dirty="0">
              <a:solidFill>
                <a:srgbClr val="000000"/>
              </a:solidFill>
              <a:latin typeface="+mj-lt"/>
            </a:endParaRPr>
          </a:p>
          <a:p>
            <a:pPr marL="342900" indent="-342900" algn="just">
              <a:lnSpc>
                <a:spcPct val="150000"/>
              </a:lnSpc>
              <a:spcBef>
                <a:spcPts val="300"/>
              </a:spcBef>
              <a:spcAft>
                <a:spcPts val="300"/>
              </a:spcAft>
              <a:buFont typeface="Symbol" panose="05050102010706020507" pitchFamily="18" charset="2"/>
              <a:buChar char=""/>
            </a:pPr>
            <a:r>
              <a:rPr lang="en-GB" dirty="0">
                <a:solidFill>
                  <a:srgbClr val="000000"/>
                </a:solidFill>
                <a:latin typeface="+mj-lt"/>
              </a:rPr>
              <a:t>Furthermore, ESA will continue to collaborate with FAO, IFAD and WFP as well as with many countries around to the world to leverage the independent and global information provided by EO for digital and evidence-based solutions leading to a more food secure world.  Just signed a letter of Intend with IFAD for intensifying our collaboration. </a:t>
            </a:r>
            <a:r>
              <a:rPr lang="en-GB" dirty="0">
                <a:solidFill>
                  <a:srgbClr val="000000"/>
                </a:solidFill>
                <a:effectLst/>
                <a:latin typeface="+mj-lt"/>
                <a:ea typeface="Calibri" panose="020F0502020204030204" pitchFamily="34" charset="0"/>
              </a:rPr>
              <a:t>(</a:t>
            </a:r>
            <a:r>
              <a:rPr lang="en-GB" dirty="0">
                <a:solidFill>
                  <a:srgbClr val="000000"/>
                </a:solidFill>
                <a:effectLst/>
                <a:latin typeface="+mj-lt"/>
                <a:ea typeface="Calibri" panose="020F0502020204030204" pitchFamily="34" charset="0"/>
                <a:sym typeface="Wingdings" panose="05000000000000000000" pitchFamily="2" charset="2"/>
              </a:rPr>
              <a:t> go to next slide)</a:t>
            </a:r>
          </a:p>
          <a:p>
            <a:pPr marL="342900" indent="-342900" algn="just">
              <a:lnSpc>
                <a:spcPct val="150000"/>
              </a:lnSpc>
              <a:spcBef>
                <a:spcPts val="300"/>
              </a:spcBef>
              <a:spcAft>
                <a:spcPts val="300"/>
              </a:spcAft>
              <a:buFont typeface="Symbol" panose="05050102010706020507" pitchFamily="18" charset="2"/>
              <a:buChar char=""/>
            </a:pPr>
            <a:endParaRPr lang="en-GB" dirty="0">
              <a:solidFill>
                <a:srgbClr val="000000"/>
              </a:solidFill>
              <a:effectLst/>
              <a:latin typeface="+mj-lt"/>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latin typeface="+mj-lt"/>
                <a:ea typeface="+mn-ea"/>
                <a:cs typeface="+mn-cs"/>
              </a:rPr>
              <a:t>Beyond the expansion mission, Copernicus will also evolve into a next generation of Sentinel satellites to ensure data continuation and enhanced observations for the decades to 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latin typeface="+mj-lt"/>
                <a:ea typeface="+mn-ea"/>
                <a:cs typeface="+mn-cs"/>
              </a:rPr>
              <a:t>Sentinels 1 NG and 3 TOPO have been funded at CM22</a:t>
            </a:r>
          </a:p>
          <a:p>
            <a:endParaRPr lang="en-GB" sz="1200" dirty="0">
              <a:latin typeface="+mj-lt"/>
            </a:endParaRPr>
          </a:p>
          <a:p>
            <a:pPr lvl="0"/>
            <a:r>
              <a:rPr lang="en-GB" sz="1200" b="1" u="sng" dirty="0">
                <a:latin typeface="+mj-lt"/>
              </a:rPr>
              <a:t>Next Generation Sentinels</a:t>
            </a:r>
          </a:p>
          <a:p>
            <a:pPr lvl="0" algn="l"/>
            <a:r>
              <a:rPr lang="en-GB" sz="1200" b="0" i="0" u="none" strike="noStrike" baseline="0" dirty="0">
                <a:latin typeface="+mj-lt"/>
              </a:rPr>
              <a:t>Sentinel-1 NG</a:t>
            </a:r>
          </a:p>
          <a:p>
            <a:pPr lvl="0" algn="l"/>
            <a:r>
              <a:rPr lang="en-GB" sz="1200" b="0" i="0" u="none" strike="noStrike" baseline="0" dirty="0">
                <a:latin typeface="+mj-lt"/>
              </a:rPr>
              <a:t>Sentinel-2 NG</a:t>
            </a:r>
          </a:p>
          <a:p>
            <a:pPr lvl="0" algn="l"/>
            <a:r>
              <a:rPr lang="en-GB" sz="1200" b="0" i="0" u="none" strike="noStrike" baseline="0" dirty="0">
                <a:latin typeface="+mj-lt"/>
              </a:rPr>
              <a:t>Sentinel-3 </a:t>
            </a:r>
            <a:r>
              <a:rPr lang="en-GB" sz="1200" b="0" i="0" u="none" strike="noStrike" baseline="0" dirty="0" err="1">
                <a:latin typeface="+mj-lt"/>
              </a:rPr>
              <a:t>Topo</a:t>
            </a:r>
            <a:r>
              <a:rPr lang="en-GB" sz="1200" b="0" i="0" u="none" strike="noStrike" baseline="0" dirty="0">
                <a:latin typeface="+mj-lt"/>
              </a:rPr>
              <a:t> NG </a:t>
            </a:r>
          </a:p>
          <a:p>
            <a:pPr lvl="0" algn="l"/>
            <a:r>
              <a:rPr lang="en-GB" sz="1200" b="0" i="0" u="none" strike="noStrike" baseline="0" dirty="0">
                <a:latin typeface="+mj-lt"/>
              </a:rPr>
              <a:t>Sentinel-3 </a:t>
            </a:r>
            <a:r>
              <a:rPr lang="en-GB" sz="1200" b="0" i="0" u="none" strike="noStrike" baseline="0" dirty="0" err="1">
                <a:latin typeface="+mj-lt"/>
              </a:rPr>
              <a:t>Opt</a:t>
            </a:r>
            <a:r>
              <a:rPr lang="en-GB" sz="1200" b="0" i="0" u="none" strike="noStrike" baseline="0" dirty="0">
                <a:latin typeface="+mj-lt"/>
              </a:rPr>
              <a:t> NG </a:t>
            </a:r>
          </a:p>
          <a:p>
            <a:pPr marL="0" indent="0" algn="just">
              <a:lnSpc>
                <a:spcPct val="150000"/>
              </a:lnSpc>
              <a:spcBef>
                <a:spcPts val="300"/>
              </a:spcBef>
              <a:spcAft>
                <a:spcPts val="300"/>
              </a:spcAft>
              <a:buFont typeface="Symbol" panose="05050102010706020507" pitchFamily="18" charset="2"/>
              <a:buNone/>
            </a:pPr>
            <a:endParaRPr lang="en-GB" dirty="0">
              <a:solidFill>
                <a:srgbClr val="000000"/>
              </a:solidFill>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6E389-47A2-4FCD-BEF3-3A0C39B687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151626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4.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7" name="Group 36">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8" name="Picture 37"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2" name="Picture 61"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3" name="Picture 62"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6" name="Picture 6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7" name="Picture 66">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8" name="Picture 67">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9" name="Picture 6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70" name="Picture 6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9609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7" name="Group 36">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8" name="Picture 37"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2" name="Picture 61"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3" name="Picture 62"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6" name="Picture 6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7" name="Picture 66">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8" name="Picture 67">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9" name="Picture 6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70" name="Picture 6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7049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4" name="Group 33">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5" name="Picture 34"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7" name="Picture 36"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8" name="Picture 37"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0" name="Picture 59"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1" name="Picture 6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3" name="Picture 6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4" name="Picture 63"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98573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7" name="Picture 36"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8" name="Picture 37"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9" name="Picture 38"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1" name="Picture 40"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2" name="Picture 41"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3" name="Picture 42"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4" name="Picture 43"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5" name="Picture 44"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6" name="Picture 45"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7" name="Picture 46"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8" name="Picture 47"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9" name="Picture 48"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0" name="Picture 49"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1" name="Picture 50"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2" name="Picture 51"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3" name="Picture 52"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4" name="Picture 53"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5" name="Picture 54"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6" name="Picture 5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7" name="Picture 5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8" name="Picture 57">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0" name="Picture 59">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1" name="Picture 60"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2" name="Picture 61"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91007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7" name="Group 36">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0" name="Picture 39"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5" name="Picture 44"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6" name="Picture 45"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7" name="Picture 46"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8" name="Picture 47"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9" name="Picture 48"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50" name="Picture 49"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1" name="Picture 50"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2" name="Picture 51"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3" name="Picture 52"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4" name="Picture 53"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5" name="Picture 54"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6" name="Picture 55"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7" name="Picture 56"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8" name="Picture 57"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60" name="Picture 59"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62" name="Picture 61"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3" name="Picture 62"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4" name="Picture 63"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6" name="Picture 6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7" name="Picture 6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8" name="Picture 67">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9" name="Picture 68">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70" name="Picture 69"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71" name="Picture 70"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14226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4" name="Group 33">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5" name="Picture 34"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6" name="Picture 35"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7" name="Picture 36"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0" name="Picture 59"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1" name="Picture 6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3" name="Picture 6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4" name="Picture 63"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02016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6" name="Picture 35"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7" name="Picture 36"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9" name="Picture 38"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0" name="Picture 39"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2" name="Picture 41"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3" name="Picture 42"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4" name="Picture 43"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5" name="Picture 44"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6" name="Picture 45"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7" name="Picture 46"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8" name="Picture 47"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9" name="Picture 48"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0" name="Picture 49"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1" name="Picture 50"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2" name="Picture 51"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3" name="Picture 52"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4" name="Picture 53"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5" name="Picture 54"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6" name="Picture 5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7" name="Picture 5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8" name="Picture 57">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0" name="Picture 59">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1" name="Picture 60"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2" name="Picture 61"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370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1" name="Picture 40"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86208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3" name="Picture 6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4" name="Picture 63"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11518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4" name="Picture 63"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6" name="Picture 65"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0327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4" name="Picture 63"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6" name="Picture 65"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11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9846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4" name="Picture 63"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6" name="Picture 65"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261778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7" name="Group 36">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8" name="Picture 37"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0" name="Picture 59"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2" name="Picture 61">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4" name="Picture 63">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492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09005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690642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992059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51663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6" name="Picture 35"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7" name="Picture 36"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9" name="Picture 38"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0" name="Picture 39"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1" name="Picture 40"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2" name="Picture 41"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3" name="Picture 42"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4" name="Picture 43"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5" name="Picture 44"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6" name="Picture 45"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7" name="Picture 46"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8" name="Picture 47"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9" name="Picture 48"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0" name="Picture 49"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1" name="Picture 50"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2" name="Picture 51"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3" name="Picture 52"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4" name="Picture 53"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5" name="Picture 54"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6" name="Picture 5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7" name="Picture 56">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8" name="Picture 57">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8235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2357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6" name="Picture 35"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7" name="Picture 36"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9" name="Picture 38"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0" name="Picture 39"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1" name="Picture 40"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2" name="Picture 41"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3" name="Picture 42"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4" name="Picture 43"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5" name="Picture 44"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6" name="Picture 45"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7" name="Picture 46"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8" name="Picture 47"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9" name="Picture 48"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0" name="Picture 49"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1" name="Picture 50"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2" name="Picture 51"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3" name="Picture 52"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4" name="Picture 53"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5" name="Picture 54"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6" name="Picture 5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7" name="Picture 56">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8" name="Picture 57">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10256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6584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6" name="Picture 35"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7" name="Picture 36"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9" name="Picture 38"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0" name="Picture 39"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1" name="Picture 40"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2" name="Picture 41"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3" name="Picture 42"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4" name="Picture 43"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5" name="Picture 44"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6" name="Picture 45"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7" name="Picture 46"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8" name="Picture 47"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9" name="Picture 48"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0" name="Picture 49"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1" name="Picture 50"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2" name="Picture 51"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3" name="Picture 52"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4" name="Picture 53"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5" name="Picture 54"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6" name="Picture 5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7" name="Picture 56">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8" name="Picture 57">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989542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137392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buFont typeface="Arial" panose="020B0604020202020204" pitchFamily="34" charset="0"/>
              <a:buChar char="•"/>
              <a:defRPr>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a:p>
            <a:pPr lvl="4"/>
            <a:endParaRPr lang="en-GB" altLang="en-US" noProof="0" dirty="0"/>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8" name="Picture 37"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2" name="Picture 41"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3" name="Picture 42"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4" name="Picture 43"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5" name="Picture 44"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6" name="Picture 45"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7" name="Picture 46"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8" name="Picture 47"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9" name="Picture 48"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0" name="Picture 49"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1" name="Picture 50"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2" name="Picture 51"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3" name="Picture 52"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4" name="Picture 53"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5" name="Picture 54"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6" name="Picture 55"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7" name="Picture 56"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8" name="Picture 57"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9" name="Picture 58"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0" name="Picture 59"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1" name="Picture 60">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3" name="Picture 6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4" name="Picture 63"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77599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3" name="Group 32">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4" name="Picture 33"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5" name="Picture 34"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6" name="Picture 35"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7" name="Picture 36"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2" name="Picture 41"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3" name="Picture 42"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4" name="Picture 43"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5" name="Picture 44"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6" name="Picture 45"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7" name="Picture 46"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8" name="Picture 47"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9" name="Picture 48"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0" name="Picture 49"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1" name="Picture 50"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2" name="Picture 51"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3" name="Picture 52"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4" name="Picture 53"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5" name="Picture 54"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6" name="Picture 55"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7" name="Picture 56">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8" name="Picture 57">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59" name="Picture 5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0" name="Picture 5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89535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013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897"/>
            <a:ext cx="9566461" cy="542456"/>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25"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346855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53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5EDFE10E-A1C0-4FD9-B2B3-2739E751F516}" type="datetimeFigureOut">
              <a:rPr lang="en-GB" smtClean="0"/>
              <a:pPr/>
              <a:t>08/03/2024</a:t>
            </a:fld>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GB" dirty="0"/>
          </a:p>
        </p:txBody>
      </p:sp>
      <p:pic>
        <p:nvPicPr>
          <p:cNvPr id="16" name="Picture 1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90" y="-215904"/>
            <a:ext cx="2095200" cy="1314000"/>
          </a:xfrm>
          <a:prstGeom prst="rect">
            <a:avLst/>
          </a:prstGeom>
        </p:spPr>
      </p:pic>
      <p:sp>
        <p:nvSpPr>
          <p:cNvPr id="5" name="Slide Number Placeholder 4"/>
          <p:cNvSpPr>
            <a:spLocks noGrp="1"/>
          </p:cNvSpPr>
          <p:nvPr>
            <p:ph type="sldNum" sz="quarter" idx="12"/>
          </p:nvPr>
        </p:nvSpPr>
        <p:spPr/>
        <p:txBody>
          <a:bodyPr/>
          <a:lstStyle>
            <a:lvl1pPr>
              <a:defRPr>
                <a:solidFill>
                  <a:schemeClr val="bg1"/>
                </a:solidFill>
              </a:defRPr>
            </a:lvl1pPr>
          </a:lstStyle>
          <a:p>
            <a:fld id="{8CA0756C-33DC-45D1-8CE9-A603DFA7D1E1}" type="slidenum">
              <a:rPr lang="en-GB" smtClean="0"/>
              <a:pPr/>
              <a:t>‹#›</a:t>
            </a:fld>
            <a:endParaRPr lang="en-GB" dirty="0"/>
          </a:p>
        </p:txBody>
      </p:sp>
    </p:spTree>
    <p:extLst>
      <p:ext uri="{BB962C8B-B14F-4D97-AF65-F5344CB8AC3E}">
        <p14:creationId xmlns:p14="http://schemas.microsoft.com/office/powerpoint/2010/main" val="290875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897"/>
            <a:ext cx="9566461" cy="542456"/>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25"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2883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14E7-1838-4F5A-BA32-C4AC7F0A51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D69FD051-F29B-4167-91D8-F4CB2144A453}"/>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439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92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398413"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Releasable to the</a:t>
            </a:r>
            <a:r>
              <a:rPr lang="en-GB" sz="800" baseline="0" dirty="0">
                <a:solidFill>
                  <a:schemeClr val="accent5"/>
                </a:solidFill>
                <a:latin typeface="Arial" panose="020B0604020202020204" pitchFamily="34" charset="0"/>
                <a:cs typeface="Arial" panose="020B0604020202020204" pitchFamily="34" charset="0"/>
              </a:rPr>
              <a:t> Public</a:t>
            </a:r>
            <a:endParaRPr lang="en-GB" sz="800" dirty="0">
              <a:solidFill>
                <a:schemeClr val="accent5"/>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8" name="Picture 37"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0" name="Picture 59"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1" name="Picture 6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2" name="Picture 6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3" name="Picture 6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4" name="Picture 63"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816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image" Target="../media/image8.png"/><Relationship Id="rId21" Type="http://schemas.openxmlformats.org/officeDocument/2006/relationships/slideLayout" Target="../slideLayouts/slideLayout29.xml"/><Relationship Id="rId34" Type="http://schemas.openxmlformats.org/officeDocument/2006/relationships/image" Target="../media/image3.png"/><Relationship Id="rId42" Type="http://schemas.openxmlformats.org/officeDocument/2006/relationships/image" Target="../media/image11.png"/><Relationship Id="rId47" Type="http://schemas.openxmlformats.org/officeDocument/2006/relationships/image" Target="../media/image16.png"/><Relationship Id="rId50" Type="http://schemas.openxmlformats.org/officeDocument/2006/relationships/image" Target="../media/image19.png"/><Relationship Id="rId55" Type="http://schemas.openxmlformats.org/officeDocument/2006/relationships/image" Target="../media/image24.png"/><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image" Target="../media/image6.png"/><Relationship Id="rId40" Type="http://schemas.openxmlformats.org/officeDocument/2006/relationships/image" Target="../media/image9.png"/><Relationship Id="rId45" Type="http://schemas.openxmlformats.org/officeDocument/2006/relationships/image" Target="../media/image14.png"/><Relationship Id="rId53" Type="http://schemas.openxmlformats.org/officeDocument/2006/relationships/image" Target="../media/image22.png"/><Relationship Id="rId58" Type="http://schemas.openxmlformats.org/officeDocument/2006/relationships/image" Target="../media/image27.png"/><Relationship Id="rId5" Type="http://schemas.openxmlformats.org/officeDocument/2006/relationships/slideLayout" Target="../slideLayouts/slideLayout13.xml"/><Relationship Id="rId61" Type="http://schemas.openxmlformats.org/officeDocument/2006/relationships/image" Target="../media/image30.png"/><Relationship Id="rId19" Type="http://schemas.openxmlformats.org/officeDocument/2006/relationships/slideLayout" Target="../slideLayouts/slideLayout2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image" Target="../media/image4.png"/><Relationship Id="rId43" Type="http://schemas.openxmlformats.org/officeDocument/2006/relationships/image" Target="../media/image12.png"/><Relationship Id="rId48" Type="http://schemas.openxmlformats.org/officeDocument/2006/relationships/image" Target="../media/image17.png"/><Relationship Id="rId56" Type="http://schemas.openxmlformats.org/officeDocument/2006/relationships/image" Target="../media/image25.png"/><Relationship Id="rId8" Type="http://schemas.openxmlformats.org/officeDocument/2006/relationships/slideLayout" Target="../slideLayouts/slideLayout16.xml"/><Relationship Id="rId51" Type="http://schemas.openxmlformats.org/officeDocument/2006/relationships/image" Target="../media/image20.png"/><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theme" Target="../theme/theme2.xml"/><Relationship Id="rId38" Type="http://schemas.openxmlformats.org/officeDocument/2006/relationships/image" Target="../media/image7.png"/><Relationship Id="rId46" Type="http://schemas.openxmlformats.org/officeDocument/2006/relationships/image" Target="../media/image15.png"/><Relationship Id="rId59" Type="http://schemas.openxmlformats.org/officeDocument/2006/relationships/image" Target="../media/image28.png"/><Relationship Id="rId20" Type="http://schemas.openxmlformats.org/officeDocument/2006/relationships/slideLayout" Target="../slideLayouts/slideLayout28.xml"/><Relationship Id="rId41" Type="http://schemas.openxmlformats.org/officeDocument/2006/relationships/image" Target="../media/image10.png"/><Relationship Id="rId54" Type="http://schemas.openxmlformats.org/officeDocument/2006/relationships/image" Target="../media/image23.png"/><Relationship Id="rId6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image" Target="../media/image5.png"/><Relationship Id="rId49" Type="http://schemas.openxmlformats.org/officeDocument/2006/relationships/image" Target="../media/image18.png"/><Relationship Id="rId57" Type="http://schemas.openxmlformats.org/officeDocument/2006/relationships/image" Target="../media/image26.png"/><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image" Target="../media/image13.png"/><Relationship Id="rId52" Type="http://schemas.openxmlformats.org/officeDocument/2006/relationships/image" Target="../media/image21.png"/><Relationship Id="rId60" Type="http://schemas.openxmlformats.org/officeDocument/2006/relationships/image" Target="../media/image29.emf"/><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11 – 15 March 2024</a:t>
            </a:r>
            <a:r>
              <a:rPr lang="it-IT" sz="1000" b="0" dirty="0"/>
              <a:t>, GSICS Annual Meeting (Hybrid), Darmstadt, Germany</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brand.esa.int/files/2020/05/ESA_logo_2020_Deep-1024x643.jpg">
            <a:extLst>
              <a:ext uri="{FF2B5EF4-FFF2-40B4-BE49-F238E27FC236}">
                <a16:creationId xmlns:a16="http://schemas.microsoft.com/office/drawing/2014/main" id="{64EBE92B-EA87-A28A-80E1-D1EB564A7322}"/>
              </a:ext>
            </a:extLst>
          </p:cNvPr>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l="9467" t="17532" r="5401" b="17262"/>
          <a:stretch/>
        </p:blipFill>
        <p:spPr bwMode="auto">
          <a:xfrm>
            <a:off x="10327022" y="42589"/>
            <a:ext cx="1810279" cy="88142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36" name="Group 35">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9" name="Picture 58">
              <a:extLst>
                <a:ext uri="{FF2B5EF4-FFF2-40B4-BE49-F238E27FC236}">
                  <a16:creationId xmlns:a16="http://schemas.microsoft.com/office/drawing/2014/main" id="{93E77BB0-CCCB-184C-8A71-2856CDD78E38}"/>
                </a:ext>
              </a:extLst>
            </p:cNvPr>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0" name="Picture 59">
              <a:extLst>
                <a:ext uri="{FF2B5EF4-FFF2-40B4-BE49-F238E27FC236}">
                  <a16:creationId xmlns:a16="http://schemas.microsoft.com/office/drawing/2014/main" id="{7D4A6225-A6BA-474B-9F8F-B55FD8A87BDA}"/>
                </a:ext>
              </a:extLst>
            </p:cNvPr>
            <p:cNvPicPr>
              <a:picLocks noChangeAspect="1"/>
            </p:cNvPicPr>
            <p:nvPr userDrawn="1"/>
          </p:nvPicPr>
          <p:blipFill>
            <a:blip r:embed="rId60"/>
            <a:stretch>
              <a:fillRect/>
            </a:stretch>
          </p:blipFill>
          <p:spPr>
            <a:xfrm>
              <a:off x="9768386" y="4469696"/>
              <a:ext cx="216000" cy="144000"/>
            </a:xfrm>
            <a:prstGeom prst="rect">
              <a:avLst/>
            </a:prstGeom>
          </p:spPr>
        </p:pic>
        <p:pic>
          <p:nvPicPr>
            <p:cNvPr id="61" name="Picture 60"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2" name="Picture 61"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5552674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45.emf"/><Relationship Id="rId4" Type="http://schemas.openxmlformats.org/officeDocument/2006/relationships/image" Target="../media/image46.emf"/><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vdc.esa.i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salinity-pimep.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IE" sz="4000" b="1" dirty="0"/>
              <a:t>GSICS Agency Report</a:t>
            </a:r>
            <a:br>
              <a:rPr lang="en-IE" sz="4000" b="1" dirty="0"/>
            </a:br>
            <a:r>
              <a:rPr lang="en-IE" sz="4000" b="1" dirty="0"/>
              <a:t>2024</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000" dirty="0">
                <a:ea typeface="宋体" pitchFamily="2" charset="-122"/>
              </a:rPr>
              <a:t>Presenter</a:t>
            </a:r>
          </a:p>
          <a:p>
            <a:pPr eaLnBrk="1" hangingPunct="1">
              <a:lnSpc>
                <a:spcPct val="80000"/>
              </a:lnSpc>
            </a:pPr>
            <a:r>
              <a:rPr lang="en-US" altLang="zh-CN" sz="2000" dirty="0">
                <a:ea typeface="宋体" pitchFamily="2" charset="-122"/>
              </a:rPr>
              <a:t>Philippe </a:t>
            </a:r>
            <a:r>
              <a:rPr lang="en-US" altLang="zh-CN" sz="2000" dirty="0" err="1">
                <a:ea typeface="宋体" pitchFamily="2" charset="-122"/>
              </a:rPr>
              <a:t>Goryl</a:t>
            </a: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513136"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US" altLang="zh-CN" sz="2800" b="1" kern="0" dirty="0">
                <a:ea typeface="宋体" pitchFamily="2" charset="-122"/>
              </a:rPr>
              <a:t>European Space Agency</a:t>
            </a:r>
          </a:p>
          <a:p>
            <a:pPr eaLnBrk="1" hangingPunct="1">
              <a:lnSpc>
                <a:spcPct val="80000"/>
              </a:lnSpc>
            </a:pPr>
            <a:endParaRPr lang="en-US" altLang="zh-CN" sz="2800" b="1" kern="0" dirty="0">
              <a:ea typeface="宋体" pitchFamily="2" charset="-122"/>
            </a:endParaRPr>
          </a:p>
          <a:p>
            <a:pPr eaLnBrk="1" hangingPunct="1">
              <a:lnSpc>
                <a:spcPct val="80000"/>
              </a:lnSpc>
            </a:pPr>
            <a:endParaRPr lang="en-US" altLang="en-US" sz="1200" kern="0" dirty="0">
              <a:latin typeface="Arial" panose="020B0604020202020204" pitchFamily="34" charset="0"/>
            </a:endParaRPr>
          </a:p>
        </p:txBody>
      </p:sp>
    </p:spTree>
    <p:extLst>
      <p:ext uri="{BB962C8B-B14F-4D97-AF65-F5344CB8AC3E}">
        <p14:creationId xmlns:p14="http://schemas.microsoft.com/office/powerpoint/2010/main" val="23845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618E-5537-7343-684E-45915A0C811A}"/>
              </a:ext>
            </a:extLst>
          </p:cNvPr>
          <p:cNvSpPr>
            <a:spLocks noGrp="1"/>
          </p:cNvSpPr>
          <p:nvPr>
            <p:ph type="title"/>
          </p:nvPr>
        </p:nvSpPr>
        <p:spPr/>
        <p:txBody>
          <a:bodyPr/>
          <a:lstStyle/>
          <a:p>
            <a:endParaRPr lang="en-GB"/>
          </a:p>
        </p:txBody>
      </p:sp>
      <p:pic>
        <p:nvPicPr>
          <p:cNvPr id="5" name="Content Placeholder 4" descr="A screenshot of a computer&#10;&#10;Description automatically generated with medium confidence">
            <a:extLst>
              <a:ext uri="{FF2B5EF4-FFF2-40B4-BE49-F238E27FC236}">
                <a16:creationId xmlns:a16="http://schemas.microsoft.com/office/drawing/2014/main" id="{91B5F6F7-F0FF-03B9-0B2A-811ECC6533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C3C9BBAB-9520-F255-A3F5-B400DE4BA1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
        <p:nvSpPr>
          <p:cNvPr id="24" name="Oval 23" hidden="1">
            <a:extLst>
              <a:ext uri="{FF2B5EF4-FFF2-40B4-BE49-F238E27FC236}">
                <a16:creationId xmlns:a16="http://schemas.microsoft.com/office/drawing/2014/main" id="{EB068329-E2AF-2BBC-BE92-728A3C0F4EE8}"/>
              </a:ext>
            </a:extLst>
          </p:cNvPr>
          <p:cNvSpPr/>
          <p:nvPr/>
        </p:nvSpPr>
        <p:spPr>
          <a:xfrm>
            <a:off x="2484000" y="2206172"/>
            <a:ext cx="7473600" cy="754742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7844BC6-F40D-897B-1221-D0A38C620C25}"/>
              </a:ext>
            </a:extLst>
          </p:cNvPr>
          <p:cNvSpPr txBox="1"/>
          <p:nvPr/>
        </p:nvSpPr>
        <p:spPr>
          <a:xfrm>
            <a:off x="4386431" y="4937465"/>
            <a:ext cx="3505239" cy="707886"/>
          </a:xfrm>
          <a:prstGeom prst="rect">
            <a:avLst/>
          </a:prstGeom>
          <a:noFill/>
        </p:spPr>
        <p:txBody>
          <a:bodyPr wrap="square" rtlCol="0">
            <a:spAutoFit/>
          </a:bodyPr>
          <a:lstStyle/>
          <a:p>
            <a:pPr marL="0" marR="0" lvl="0" indent="0" algn="ctr" defTabSz="91193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70" normalizeH="0" baseline="0" noProof="0">
                <a:ln>
                  <a:noFill/>
                </a:ln>
                <a:solidFill>
                  <a:prstClr val="white"/>
                </a:solidFill>
                <a:effectLst>
                  <a:outerShdw blurRad="38100" dist="38100" dir="2700000" algn="tl">
                    <a:srgbClr val="000000">
                      <a:alpha val="43137"/>
                    </a:srgbClr>
                  </a:outerShdw>
                </a:effectLst>
                <a:uLnTx/>
                <a:uFillTx/>
                <a:latin typeface="NotesEsa" panose="02000506030000020004" pitchFamily="2" charset="0"/>
                <a:ea typeface="MS PGothic" charset="-128"/>
                <a:cs typeface="+mn-cs"/>
              </a:rPr>
              <a:t>Strengthening</a:t>
            </a:r>
            <a:r>
              <a:rPr kumimoji="0" 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esEsa" panose="02000506030000020004" pitchFamily="2" charset="0"/>
                <a:ea typeface="MS PGothic" charset="-128"/>
                <a:cs typeface="+mn-cs"/>
              </a:rPr>
              <a:t> </a:t>
            </a:r>
            <a:r>
              <a:rPr kumimoji="0" lang="en-US" sz="2000" b="1" i="0" u="none" strike="noStrike" kern="1200" cap="none" spc="70" normalizeH="0" baseline="0" noProof="0">
                <a:ln>
                  <a:noFill/>
                </a:ln>
                <a:solidFill>
                  <a:prstClr val="white"/>
                </a:solidFill>
                <a:effectLst>
                  <a:outerShdw blurRad="38100" dist="38100" dir="2700000" algn="tl">
                    <a:srgbClr val="000000">
                      <a:alpha val="43137"/>
                    </a:srgbClr>
                  </a:outerShdw>
                </a:effectLst>
                <a:uLnTx/>
                <a:uFillTx/>
                <a:latin typeface="NotesEsa" panose="02000506030000020004" pitchFamily="2" charset="0"/>
                <a:ea typeface="MS PGothic" charset="-128"/>
                <a:cs typeface="+mn-cs"/>
              </a:rPr>
              <a:t>Copernicus</a:t>
            </a:r>
          </a:p>
          <a:p>
            <a:pPr marL="0" marR="0" lvl="0" indent="0" algn="ctr" defTabSz="91193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70" normalizeH="0" baseline="0" noProof="0">
                <a:ln>
                  <a:noFill/>
                </a:ln>
                <a:solidFill>
                  <a:prstClr val="white"/>
                </a:solidFill>
                <a:effectLst>
                  <a:outerShdw blurRad="38100" dist="38100" dir="2700000" algn="tl">
                    <a:srgbClr val="000000">
                      <a:alpha val="43137"/>
                    </a:srgbClr>
                  </a:outerShdw>
                </a:effectLst>
                <a:uLnTx/>
                <a:uFillTx/>
                <a:latin typeface="NotesEsa" panose="02000506030000020004" pitchFamily="2" charset="0"/>
                <a:ea typeface="MS PGothic" charset="-128"/>
                <a:cs typeface="+mn-cs"/>
              </a:rPr>
              <a:t>Space Component with</a:t>
            </a:r>
            <a:endParaRPr kumimoji="0" lang="en-GB" sz="2000" b="1" i="0" u="none" strike="noStrike" kern="1200" cap="none" spc="70" normalizeH="0" baseline="0" noProof="0">
              <a:ln>
                <a:noFill/>
              </a:ln>
              <a:solidFill>
                <a:prstClr val="white"/>
              </a:solidFill>
              <a:effectLst>
                <a:outerShdw blurRad="38100" dist="38100" dir="2700000" algn="tl">
                  <a:srgbClr val="000000">
                    <a:alpha val="43137"/>
                  </a:srgbClr>
                </a:outerShdw>
              </a:effectLst>
              <a:uLnTx/>
              <a:uFillTx/>
              <a:latin typeface="NotesEsa" panose="02000506030000020004" pitchFamily="2" charset="0"/>
              <a:ea typeface="MS PGothic" charset="-128"/>
              <a:cs typeface="+mn-cs"/>
            </a:endParaRPr>
          </a:p>
        </p:txBody>
      </p:sp>
      <p:grpSp>
        <p:nvGrpSpPr>
          <p:cNvPr id="28" name="Group 27">
            <a:extLst>
              <a:ext uri="{FF2B5EF4-FFF2-40B4-BE49-F238E27FC236}">
                <a16:creationId xmlns:a16="http://schemas.microsoft.com/office/drawing/2014/main" id="{D9A427BC-1A46-097B-8047-AFECC0D47DED}"/>
              </a:ext>
            </a:extLst>
          </p:cNvPr>
          <p:cNvGrpSpPr/>
          <p:nvPr/>
        </p:nvGrpSpPr>
        <p:grpSpPr>
          <a:xfrm>
            <a:off x="2734720" y="3177812"/>
            <a:ext cx="6722560" cy="3687142"/>
            <a:chOff x="2405363" y="2191658"/>
            <a:chExt cx="7569480" cy="4673296"/>
          </a:xfrm>
        </p:grpSpPr>
        <p:pic>
          <p:nvPicPr>
            <p:cNvPr id="3" name="Picture 2">
              <a:extLst>
                <a:ext uri="{FF2B5EF4-FFF2-40B4-BE49-F238E27FC236}">
                  <a16:creationId xmlns:a16="http://schemas.microsoft.com/office/drawing/2014/main" id="{093ABEDE-EF98-5C81-0ADF-5FA8B96EF290}"/>
                </a:ext>
              </a:extLst>
            </p:cNvPr>
            <p:cNvPicPr>
              <a:picLocks noChangeAspect="1"/>
            </p:cNvPicPr>
            <p:nvPr/>
          </p:nvPicPr>
          <p:blipFill>
            <a:blip r:embed="rId5">
              <a:biLevel thresh="25000"/>
              <a:alphaModFix amt="97000"/>
            </a:blip>
            <a:stretch>
              <a:fillRect/>
            </a:stretch>
          </p:blipFill>
          <p:spPr>
            <a:xfrm>
              <a:off x="2405363" y="2207748"/>
              <a:ext cx="7569480" cy="4657206"/>
            </a:xfrm>
            <a:prstGeom prst="rect">
              <a:avLst/>
            </a:prstGeom>
          </p:spPr>
        </p:pic>
        <p:pic>
          <p:nvPicPr>
            <p:cNvPr id="27" name="Picture 26">
              <a:extLst>
                <a:ext uri="{FF2B5EF4-FFF2-40B4-BE49-F238E27FC236}">
                  <a16:creationId xmlns:a16="http://schemas.microsoft.com/office/drawing/2014/main" id="{F3E85410-2EC3-5B70-9D36-8FF3CEC9F7F4}"/>
                </a:ext>
              </a:extLst>
            </p:cNvPr>
            <p:cNvPicPr>
              <a:picLocks/>
            </p:cNvPicPr>
            <p:nvPr/>
          </p:nvPicPr>
          <p:blipFill rotWithShape="1">
            <a:blip r:embed="rId6"/>
            <a:srcRect b="38096"/>
            <a:stretch/>
          </p:blipFill>
          <p:spPr>
            <a:xfrm>
              <a:off x="2469486" y="2191658"/>
              <a:ext cx="7495200" cy="4673296"/>
            </a:xfrm>
            <a:prstGeom prst="rect">
              <a:avLst/>
            </a:prstGeom>
          </p:spPr>
        </p:pic>
        <p:pic>
          <p:nvPicPr>
            <p:cNvPr id="16" name="Picture 15">
              <a:extLst>
                <a:ext uri="{FF2B5EF4-FFF2-40B4-BE49-F238E27FC236}">
                  <a16:creationId xmlns:a16="http://schemas.microsoft.com/office/drawing/2014/main" id="{950E3FFE-5F8C-C94C-64BE-ACDD20BF9366}"/>
                </a:ext>
              </a:extLst>
            </p:cNvPr>
            <p:cNvPicPr>
              <a:picLocks noChangeAspect="1"/>
            </p:cNvPicPr>
            <p:nvPr/>
          </p:nvPicPr>
          <p:blipFill>
            <a:blip r:embed="rId7"/>
            <a:stretch>
              <a:fillRect/>
            </a:stretch>
          </p:blipFill>
          <p:spPr>
            <a:xfrm>
              <a:off x="3149229" y="2632337"/>
              <a:ext cx="2322511" cy="1044725"/>
            </a:xfrm>
            <a:prstGeom prst="rect">
              <a:avLst/>
            </a:prstGeom>
            <a:effectLst>
              <a:reflection blurRad="152400" stA="58000" endPos="35000" dir="5400000" sy="-100000" algn="bl" rotWithShape="0"/>
            </a:effectLst>
          </p:spPr>
        </p:pic>
        <p:pic>
          <p:nvPicPr>
            <p:cNvPr id="20" name="Picture 2" descr="Copernicus programme">
              <a:extLst>
                <a:ext uri="{FF2B5EF4-FFF2-40B4-BE49-F238E27FC236}">
                  <a16:creationId xmlns:a16="http://schemas.microsoft.com/office/drawing/2014/main" id="{8CFC7037-2300-31EE-5092-28169AD3CB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5178">
              <a:off x="7072875" y="4771780"/>
              <a:ext cx="1691131" cy="761887"/>
            </a:xfrm>
            <a:prstGeom prst="rect">
              <a:avLst/>
            </a:prstGeom>
            <a:noFill/>
            <a:effectLst>
              <a:reflection blurRad="127000" stA="59000" endPos="38000" dir="5400000" sy="-100000" algn="bl" rotWithShape="0"/>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1DB57B2-ED95-90CB-245F-05D87CA796CA}"/>
                </a:ext>
              </a:extLst>
            </p:cNvPr>
            <p:cNvPicPr>
              <a:picLocks noChangeAspect="1"/>
            </p:cNvPicPr>
            <p:nvPr/>
          </p:nvPicPr>
          <p:blipFill>
            <a:blip r:embed="rId9"/>
            <a:stretch>
              <a:fillRect/>
            </a:stretch>
          </p:blipFill>
          <p:spPr>
            <a:xfrm>
              <a:off x="6961748" y="2533945"/>
              <a:ext cx="1407887" cy="1267681"/>
            </a:xfrm>
            <a:prstGeom prst="rect">
              <a:avLst/>
            </a:prstGeom>
            <a:effectLst>
              <a:reflection blurRad="152400" stA="58000" endPos="35000" dir="5400000" sy="-100000" algn="bl" rotWithShape="0"/>
            </a:effectLst>
          </p:spPr>
        </p:pic>
        <p:sp>
          <p:nvSpPr>
            <p:cNvPr id="11" name="TextBox 10">
              <a:extLst>
                <a:ext uri="{FF2B5EF4-FFF2-40B4-BE49-F238E27FC236}">
                  <a16:creationId xmlns:a16="http://schemas.microsoft.com/office/drawing/2014/main" id="{BC96C7A8-15B9-8A03-E04A-9F76925CBE8E}"/>
                </a:ext>
              </a:extLst>
            </p:cNvPr>
            <p:cNvSpPr txBox="1"/>
            <p:nvPr/>
          </p:nvSpPr>
          <p:spPr>
            <a:xfrm>
              <a:off x="3910126" y="3746561"/>
              <a:ext cx="1768524" cy="337630"/>
            </a:xfrm>
            <a:prstGeom prst="rect">
              <a:avLst/>
            </a:prstGeom>
            <a:noFill/>
          </p:spPr>
          <p:txBody>
            <a:bodyPr wrap="square">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596" b="1" i="0" u="none" strike="noStrike" kern="1200" cap="none" spc="0" normalizeH="0" baseline="0" noProof="0">
                  <a:ln>
                    <a:noFill/>
                  </a:ln>
                  <a:solidFill>
                    <a:srgbClr val="FEFFFF"/>
                  </a:solidFill>
                  <a:effectLst>
                    <a:outerShdw blurRad="38100" dist="63500" dir="2700000" algn="tl">
                      <a:srgbClr val="000000">
                        <a:alpha val="52000"/>
                      </a:srgbClr>
                    </a:outerShdw>
                  </a:effectLst>
                  <a:uLnTx/>
                  <a:uFillTx/>
                  <a:latin typeface="Arial" panose="020B0604020202020204"/>
                  <a:ea typeface="MS PGothic" charset="-128"/>
                  <a:cs typeface="+mn-cs"/>
                </a:rPr>
                <a:t>Sentinel-1 NG</a:t>
              </a:r>
            </a:p>
          </p:txBody>
        </p:sp>
        <p:sp>
          <p:nvSpPr>
            <p:cNvPr id="12" name="TextBox 11">
              <a:extLst>
                <a:ext uri="{FF2B5EF4-FFF2-40B4-BE49-F238E27FC236}">
                  <a16:creationId xmlns:a16="http://schemas.microsoft.com/office/drawing/2014/main" id="{BDA2C182-23EB-64F5-3151-4313F4979CA9}"/>
                </a:ext>
              </a:extLst>
            </p:cNvPr>
            <p:cNvSpPr txBox="1"/>
            <p:nvPr/>
          </p:nvSpPr>
          <p:spPr>
            <a:xfrm>
              <a:off x="6926045" y="3877242"/>
              <a:ext cx="2310415" cy="337631"/>
            </a:xfrm>
            <a:prstGeom prst="rect">
              <a:avLst/>
            </a:prstGeom>
            <a:noFill/>
          </p:spPr>
          <p:txBody>
            <a:bodyPr wrap="square">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596" b="1" i="0" u="none" strike="noStrike" kern="1200" cap="none" spc="0" normalizeH="0" baseline="0" noProof="0">
                  <a:ln>
                    <a:noFill/>
                  </a:ln>
                  <a:solidFill>
                    <a:srgbClr val="FEFFFF"/>
                  </a:solidFill>
                  <a:effectLst>
                    <a:outerShdw blurRad="38100" dist="63500" dir="2700000" algn="tl">
                      <a:srgbClr val="000000">
                        <a:alpha val="52000"/>
                      </a:srgbClr>
                    </a:outerShdw>
                  </a:effectLst>
                  <a:uLnTx/>
                  <a:uFillTx/>
                  <a:latin typeface="Arial" panose="020B0604020202020204"/>
                  <a:ea typeface="MS PGothic" charset="-128"/>
                  <a:cs typeface="+mn-cs"/>
                </a:rPr>
                <a:t>Sentinel-2 NG</a:t>
              </a:r>
            </a:p>
          </p:txBody>
        </p:sp>
        <p:sp>
          <p:nvSpPr>
            <p:cNvPr id="13" name="TextBox 12">
              <a:extLst>
                <a:ext uri="{FF2B5EF4-FFF2-40B4-BE49-F238E27FC236}">
                  <a16:creationId xmlns:a16="http://schemas.microsoft.com/office/drawing/2014/main" id="{36B3FE3E-450D-8FF3-6728-6A60C96D2ED6}"/>
                </a:ext>
              </a:extLst>
            </p:cNvPr>
            <p:cNvSpPr txBox="1"/>
            <p:nvPr/>
          </p:nvSpPr>
          <p:spPr>
            <a:xfrm>
              <a:off x="7921723" y="5506270"/>
              <a:ext cx="1864914" cy="583493"/>
            </a:xfrm>
            <a:prstGeom prst="rect">
              <a:avLst/>
            </a:prstGeom>
            <a:noFill/>
          </p:spPr>
          <p:txBody>
            <a:bodyPr wrap="square">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596" b="1" i="0" u="none" strike="noStrike" kern="1200" cap="none" spc="0" normalizeH="0" baseline="0" noProof="0">
                  <a:ln>
                    <a:noFill/>
                  </a:ln>
                  <a:solidFill>
                    <a:srgbClr val="FEFFFF"/>
                  </a:solidFill>
                  <a:effectLst>
                    <a:outerShdw blurRad="38100" dist="63500" dir="2700000" algn="tl">
                      <a:srgbClr val="000000">
                        <a:alpha val="52000"/>
                      </a:srgbClr>
                    </a:outerShdw>
                  </a:effectLst>
                  <a:uLnTx/>
                  <a:uFillTx/>
                  <a:latin typeface="Arial" panose="020B0604020202020204"/>
                  <a:ea typeface="MS PGothic" charset="-128"/>
                  <a:cs typeface="+mn-cs"/>
                </a:rPr>
                <a:t>Sentinel-3 </a:t>
              </a:r>
            </a:p>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596" b="1" i="0" u="none" strike="noStrike" kern="1200" cap="none" spc="0" normalizeH="0" baseline="0" noProof="0">
                  <a:ln>
                    <a:noFill/>
                  </a:ln>
                  <a:solidFill>
                    <a:srgbClr val="FEFFFF"/>
                  </a:solidFill>
                  <a:effectLst>
                    <a:outerShdw blurRad="38100" dist="63500" dir="2700000" algn="tl">
                      <a:srgbClr val="000000">
                        <a:alpha val="52000"/>
                      </a:srgbClr>
                    </a:outerShdw>
                  </a:effectLst>
                  <a:uLnTx/>
                  <a:uFillTx/>
                  <a:latin typeface="Arial" panose="020B0604020202020204"/>
                  <a:ea typeface="MS PGothic" charset="-128"/>
                  <a:cs typeface="+mn-cs"/>
                </a:rPr>
                <a:t>TOPO/OPT NG </a:t>
              </a:r>
            </a:p>
          </p:txBody>
        </p:sp>
      </p:grpSp>
      <p:sp>
        <p:nvSpPr>
          <p:cNvPr id="7" name="TextBox 6">
            <a:extLst>
              <a:ext uri="{FF2B5EF4-FFF2-40B4-BE49-F238E27FC236}">
                <a16:creationId xmlns:a16="http://schemas.microsoft.com/office/drawing/2014/main" id="{BDEDCD27-2D89-4E7F-394A-29578DE69BE2}"/>
              </a:ext>
            </a:extLst>
          </p:cNvPr>
          <p:cNvSpPr txBox="1"/>
          <p:nvPr/>
        </p:nvSpPr>
        <p:spPr>
          <a:xfrm>
            <a:off x="2991903" y="4723604"/>
            <a:ext cx="4057334" cy="1692771"/>
          </a:xfrm>
          <a:prstGeom prst="rect">
            <a:avLst/>
          </a:prstGeom>
          <a:noFill/>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120" normalizeH="0" baseline="0" noProof="0">
                <a:ln>
                  <a:noFill/>
                </a:ln>
                <a:solidFill>
                  <a:srgbClr val="2F5496"/>
                </a:solidFill>
                <a:effectLst>
                  <a:outerShdw blurRad="38100" dist="38100" dir="2700000" algn="tl">
                    <a:srgbClr val="000000">
                      <a:alpha val="43137"/>
                    </a:srgbClr>
                  </a:outerShdw>
                </a:effectLst>
                <a:uLnTx/>
                <a:uFillTx/>
                <a:latin typeface="Arial" panose="020B0604020202020204"/>
                <a:ea typeface="MS PGothic" charset="-128"/>
                <a:cs typeface="Arial" panose="020B0604020202020204" pitchFamily="34" charset="0"/>
              </a:rPr>
              <a:t>+ Next</a:t>
            </a:r>
            <a:r>
              <a:rPr kumimoji="0" lang="en-US" sz="2600" b="1" i="0" u="none" strike="noStrike" kern="1200" cap="none" spc="0" normalizeH="0" baseline="0" noProof="0">
                <a:ln>
                  <a:noFill/>
                </a:ln>
                <a:solidFill>
                  <a:srgbClr val="2F5496"/>
                </a:solidFill>
                <a:effectLst>
                  <a:outerShdw blurRad="38100" dist="38100" dir="2700000" algn="tl">
                    <a:srgbClr val="000000">
                      <a:alpha val="43137"/>
                    </a:srgbClr>
                  </a:outerShdw>
                </a:effectLst>
                <a:uLnTx/>
                <a:uFillTx/>
                <a:latin typeface="Arial" panose="020B0604020202020204"/>
                <a:ea typeface="MS PGothic" charset="-128"/>
                <a:cs typeface="+mn-cs"/>
              </a:rPr>
              <a:t> </a:t>
            </a:r>
            <a:r>
              <a:rPr kumimoji="0" lang="en-US" sz="2600" b="1" i="0" u="none" strike="noStrike" kern="1200" cap="none" spc="-120" normalizeH="0" baseline="0" noProof="0">
                <a:ln>
                  <a:noFill/>
                </a:ln>
                <a:solidFill>
                  <a:srgbClr val="2F5496"/>
                </a:solidFill>
                <a:effectLst>
                  <a:outerShdw blurRad="38100" dist="38100" dir="2700000" algn="tl">
                    <a:srgbClr val="000000">
                      <a:alpha val="43137"/>
                    </a:srgbClr>
                  </a:outerShdw>
                </a:effectLst>
                <a:uLnTx/>
                <a:uFillTx/>
                <a:latin typeface="Arial" panose="020B0604020202020204"/>
                <a:ea typeface="MS PGothic" charset="-128"/>
                <a:cs typeface="Arial" panose="020B0604020202020204" pitchFamily="34" charset="0"/>
              </a:rPr>
              <a:t>Generation Sentinels </a:t>
            </a:r>
            <a:r>
              <a:rPr kumimoji="0" lang="en-GB" sz="2600" b="1" i="0" u="none" strike="noStrike" kern="1200" cap="none" spc="-120" normalizeH="0" baseline="0" noProof="0">
                <a:ln>
                  <a:noFill/>
                </a:ln>
                <a:solidFill>
                  <a:srgbClr val="2F5496"/>
                </a:solidFill>
                <a:effectLst>
                  <a:outerShdw blurRad="38100" dist="38100" dir="2700000" algn="tl">
                    <a:srgbClr val="000000">
                      <a:alpha val="43137"/>
                    </a:srgbClr>
                  </a:outerShdw>
                </a:effectLst>
                <a:uLnTx/>
                <a:uFillTx/>
                <a:latin typeface="Arial" panose="020B0604020202020204"/>
                <a:ea typeface="MS PGothic" charset="-128"/>
                <a:cs typeface="Arial" panose="020B0604020202020204" pitchFamily="34" charset="0"/>
              </a:rPr>
              <a:t>for data continuation and enhanced observations </a:t>
            </a:r>
          </a:p>
        </p:txBody>
      </p:sp>
      <p:pic>
        <p:nvPicPr>
          <p:cNvPr id="4" name="Picture 3">
            <a:extLst>
              <a:ext uri="{FF2B5EF4-FFF2-40B4-BE49-F238E27FC236}">
                <a16:creationId xmlns:a16="http://schemas.microsoft.com/office/drawing/2014/main" id="{0F394EA4-DCD2-6EFB-D7C8-E4D94693F10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10" name="TextBox 9">
            <a:extLst>
              <a:ext uri="{FF2B5EF4-FFF2-40B4-BE49-F238E27FC236}">
                <a16:creationId xmlns:a16="http://schemas.microsoft.com/office/drawing/2014/main" id="{E9AD3BE6-0210-B2D7-3FBD-2B02B1320297}"/>
              </a:ext>
            </a:extLst>
          </p:cNvPr>
          <p:cNvSpPr txBox="1"/>
          <p:nvPr/>
        </p:nvSpPr>
        <p:spPr>
          <a:xfrm>
            <a:off x="11726317" y="6256848"/>
            <a:ext cx="404791" cy="2608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7"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a:ea typeface="MS PGothic"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GB" sz="1097"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a:ea typeface="MS PGothic" charset="-128"/>
              <a:cs typeface="Arial" panose="020B0604020202020204" pitchFamily="34" charset="0"/>
            </a:endParaRPr>
          </a:p>
        </p:txBody>
      </p:sp>
      <p:pic>
        <p:nvPicPr>
          <p:cNvPr id="17" name="Picture 16" descr="Graphical user interface&#10;&#10;Description automatically generated">
            <a:extLst>
              <a:ext uri="{FF2B5EF4-FFF2-40B4-BE49-F238E27FC236}">
                <a16:creationId xmlns:a16="http://schemas.microsoft.com/office/drawing/2014/main" id="{32B8FF54-B640-F398-DDEF-2D0B9B2D1D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28854" y="128798"/>
            <a:ext cx="2333619" cy="756673"/>
          </a:xfrm>
          <a:prstGeom prst="rect">
            <a:avLst/>
          </a:prstGeom>
        </p:spPr>
      </p:pic>
      <p:sp>
        <p:nvSpPr>
          <p:cNvPr id="18" name="TextBox 17">
            <a:extLst>
              <a:ext uri="{FF2B5EF4-FFF2-40B4-BE49-F238E27FC236}">
                <a16:creationId xmlns:a16="http://schemas.microsoft.com/office/drawing/2014/main" id="{36ED444C-D087-14B9-4DBF-D84785F4970E}"/>
              </a:ext>
            </a:extLst>
          </p:cNvPr>
          <p:cNvSpPr txBox="1"/>
          <p:nvPr/>
        </p:nvSpPr>
        <p:spPr>
          <a:xfrm>
            <a:off x="248025" y="223449"/>
            <a:ext cx="6930813" cy="676416"/>
          </a:xfrm>
          <a:prstGeom prst="rect">
            <a:avLst/>
          </a:prstGeom>
          <a:solidFill>
            <a:srgbClr val="012229">
              <a:alpha val="95000"/>
            </a:srgbClr>
          </a:solidFill>
          <a:effectLst>
            <a:softEdge rad="25400"/>
          </a:effectLst>
        </p:spPr>
        <p:txBody>
          <a:bodyPr wrap="square" lIns="121235" tIns="60617" rIns="121235" bIns="60617" rtlCol="0">
            <a:spAutoFit/>
          </a:bodyPr>
          <a:lstStyle/>
          <a:p>
            <a:pPr marL="0" marR="0" lvl="0" indent="0" algn="l" defTabSz="1212595"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120" normalizeH="0" baseline="0" noProof="0">
                <a:ln>
                  <a:noFill/>
                </a:ln>
                <a:solidFill>
                  <a:srgbClr val="FFFFFF">
                    <a:lumMod val="95000"/>
                  </a:srgbClr>
                </a:solidFill>
                <a:effectLst>
                  <a:outerShdw blurRad="50800" dist="38100" dir="7680000" algn="tl" rotWithShape="0">
                    <a:srgbClr val="000000">
                      <a:alpha val="43000"/>
                    </a:srgbClr>
                  </a:outerShdw>
                </a:effectLst>
                <a:uLnTx/>
                <a:uFillTx/>
                <a:latin typeface="NotesEsa" panose="02000506030000020004" pitchFamily="2" charset="0"/>
                <a:ea typeface="MS PGothic" charset="-128"/>
                <a:cs typeface="Arial" panose="020B0604020202020204" pitchFamily="34" charset="0"/>
              </a:rPr>
              <a:t>Copernicus Space Evolution</a:t>
            </a:r>
          </a:p>
        </p:txBody>
      </p:sp>
    </p:spTree>
    <p:extLst>
      <p:ext uri="{BB962C8B-B14F-4D97-AF65-F5344CB8AC3E}">
        <p14:creationId xmlns:p14="http://schemas.microsoft.com/office/powerpoint/2010/main" val="21173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1000"/>
                                        <p:tgtEl>
                                          <p:spTgt spid="2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B98E-D15C-D743-A194-C5F3C8980961}"/>
              </a:ext>
            </a:extLst>
          </p:cNvPr>
          <p:cNvSpPr>
            <a:spLocks noGrp="1"/>
          </p:cNvSpPr>
          <p:nvPr>
            <p:ph type="title"/>
          </p:nvPr>
        </p:nvSpPr>
        <p:spPr/>
        <p:txBody>
          <a:bodyPr/>
          <a:lstStyle/>
          <a:p>
            <a:r>
              <a:rPr lang="en-GB" dirty="0"/>
              <a:t>ESA - Reprocessing</a:t>
            </a:r>
          </a:p>
        </p:txBody>
      </p:sp>
      <p:sp>
        <p:nvSpPr>
          <p:cNvPr id="3" name="Content Placeholder 2">
            <a:extLst>
              <a:ext uri="{FF2B5EF4-FFF2-40B4-BE49-F238E27FC236}">
                <a16:creationId xmlns:a16="http://schemas.microsoft.com/office/drawing/2014/main" id="{82D13E08-9666-3992-AC08-03B7450747F8}"/>
              </a:ext>
            </a:extLst>
          </p:cNvPr>
          <p:cNvSpPr>
            <a:spLocks noGrp="1"/>
          </p:cNvSpPr>
          <p:nvPr>
            <p:ph idx="1"/>
          </p:nvPr>
        </p:nvSpPr>
        <p:spPr/>
        <p:txBody>
          <a:bodyPr/>
          <a:lstStyle/>
          <a:p>
            <a:pPr marL="0" indent="0">
              <a:buNone/>
            </a:pPr>
            <a:r>
              <a:rPr lang="en-GB" sz="1400" b="1" u="sng" dirty="0">
                <a:solidFill>
                  <a:srgbClr val="0000FF"/>
                </a:solidFill>
                <a:effectLst/>
                <a:latin typeface="+mn-lt"/>
                <a:ea typeface="Times New Roman" panose="02020603050405020304" pitchFamily="18" charset="0"/>
              </a:rPr>
              <a:t>Completed:</a:t>
            </a:r>
            <a:endParaRPr lang="en-GB" sz="1400" b="1" dirty="0">
              <a:solidFill>
                <a:srgbClr val="0000FF"/>
              </a:solidFill>
              <a:effectLst/>
              <a:latin typeface="+mn-lt"/>
              <a:ea typeface="Calibri" panose="020F0502020204030204" pitchFamily="34" charset="0"/>
            </a:endParaRPr>
          </a:p>
          <a:p>
            <a:r>
              <a:rPr lang="en-GB" sz="1200" dirty="0">
                <a:solidFill>
                  <a:srgbClr val="000000"/>
                </a:solidFill>
                <a:effectLst/>
                <a:latin typeface="+mn-lt"/>
                <a:ea typeface="Times New Roman" panose="02020603050405020304" pitchFamily="18" charset="0"/>
              </a:rPr>
              <a:t>1 - </a:t>
            </a:r>
            <a:r>
              <a:rPr lang="en-GB" sz="1200" b="1" dirty="0">
                <a:solidFill>
                  <a:srgbClr val="000000"/>
                </a:solidFill>
                <a:effectLst/>
                <a:latin typeface="+mn-lt"/>
                <a:ea typeface="Times New Roman" panose="02020603050405020304" pitchFamily="18" charset="0"/>
              </a:rPr>
              <a:t>ERS-1/-2 RA/MWR and Envisat RA-2/MWR instruments</a:t>
            </a:r>
            <a:r>
              <a:rPr lang="en-GB" sz="1200" dirty="0">
                <a:solidFill>
                  <a:srgbClr val="000000"/>
                </a:solidFill>
                <a:effectLst/>
                <a:latin typeface="+mn-lt"/>
                <a:ea typeface="Times New Roman" panose="02020603050405020304" pitchFamily="18" charset="0"/>
              </a:rPr>
              <a:t> under the </a:t>
            </a:r>
            <a:r>
              <a:rPr lang="en-GB" sz="1200" b="1" dirty="0">
                <a:solidFill>
                  <a:srgbClr val="000000"/>
                </a:solidFill>
                <a:effectLst/>
                <a:latin typeface="+mn-lt"/>
                <a:ea typeface="Times New Roman" panose="02020603050405020304" pitchFamily="18" charset="0"/>
              </a:rPr>
              <a:t>FDR4ALT</a:t>
            </a:r>
            <a:r>
              <a:rPr lang="en-GB" sz="1200" dirty="0">
                <a:solidFill>
                  <a:srgbClr val="000000"/>
                </a:solidFill>
                <a:effectLst/>
                <a:latin typeface="+mn-lt"/>
                <a:ea typeface="Times New Roman" panose="02020603050405020304" pitchFamily="18" charset="0"/>
              </a:rPr>
              <a:t> project generating FDRs and TDPs spanning the archives from 1991 to 2012 (Release Q1/2024).        Enhanced Calibration and Algorithms improvements ensure top-notch data quality, Long-Term Consistency: fundamental data records maintain accuracy over extended periods, facilitating trend detection and analysis of subtle variations in sea levels, ice cover, and atmospheric conditions, Thematic Data Products offer insights into various Earth system components: inland waters, ocean and coastal topography, ocean waves, land ice focusing on Greenland and Antarctica, sea ice for Arctic and Antarctic </a:t>
            </a:r>
            <a:r>
              <a:rPr lang="en-GB" sz="1200" dirty="0" err="1">
                <a:solidFill>
                  <a:srgbClr val="000000"/>
                </a:solidFill>
                <a:effectLst/>
                <a:latin typeface="+mn-lt"/>
                <a:ea typeface="Times New Roman" panose="02020603050405020304" pitchFamily="18" charset="0"/>
              </a:rPr>
              <a:t>regions.Uncertainty</a:t>
            </a:r>
            <a:r>
              <a:rPr lang="en-GB" sz="1200" dirty="0">
                <a:solidFill>
                  <a:srgbClr val="000000"/>
                </a:solidFill>
                <a:effectLst/>
                <a:latin typeface="+mn-lt"/>
                <a:ea typeface="Times New Roman" panose="02020603050405020304" pitchFamily="18" charset="0"/>
              </a:rPr>
              <a:t>-Quantified Observations for robust and reliable scientific analysis. </a:t>
            </a:r>
            <a:endParaRPr lang="en-GB" sz="1200" dirty="0">
              <a:effectLst/>
              <a:latin typeface="+mn-lt"/>
              <a:ea typeface="Calibri" panose="020F0502020204030204" pitchFamily="34" charset="0"/>
            </a:endParaRPr>
          </a:p>
          <a:p>
            <a:r>
              <a:rPr lang="en-GB" sz="1200" dirty="0">
                <a:solidFill>
                  <a:srgbClr val="000000"/>
                </a:solidFill>
                <a:effectLst/>
                <a:latin typeface="+mn-lt"/>
                <a:ea typeface="Times New Roman" panose="02020603050405020304" pitchFamily="18" charset="0"/>
              </a:rPr>
              <a:t>2 - </a:t>
            </a:r>
            <a:r>
              <a:rPr lang="en-GB" sz="1200" b="1" dirty="0">
                <a:solidFill>
                  <a:srgbClr val="000000"/>
                </a:solidFill>
                <a:effectLst/>
                <a:latin typeface="+mn-lt"/>
                <a:ea typeface="Times New Roman" panose="02020603050405020304" pitchFamily="18" charset="0"/>
              </a:rPr>
              <a:t>FDR4ATMOS</a:t>
            </a:r>
            <a:r>
              <a:rPr lang="en-GB" sz="1200" dirty="0">
                <a:solidFill>
                  <a:srgbClr val="000000"/>
                </a:solidFill>
                <a:effectLst/>
                <a:latin typeface="+mn-lt"/>
                <a:ea typeface="Times New Roman" panose="02020603050405020304" pitchFamily="18" charset="0"/>
              </a:rPr>
              <a:t> project produced a harmonized FDR for UV-VIS-NIR spectral regions targeting O3, NO2, SO2, and clouds from </a:t>
            </a:r>
            <a:r>
              <a:rPr lang="en-GB" sz="1200" b="1" dirty="0">
                <a:solidFill>
                  <a:srgbClr val="000000"/>
                </a:solidFill>
                <a:effectLst/>
                <a:latin typeface="+mn-lt"/>
                <a:ea typeface="Times New Roman" panose="02020603050405020304" pitchFamily="18" charset="0"/>
              </a:rPr>
              <a:t>ENVISAT/SCIAMACHY and ERS-2/GOME</a:t>
            </a:r>
            <a:r>
              <a:rPr lang="en-GB" sz="1200" dirty="0">
                <a:solidFill>
                  <a:srgbClr val="000000"/>
                </a:solidFill>
                <a:effectLst/>
                <a:latin typeface="+mn-lt"/>
                <a:ea typeface="Times New Roman" panose="02020603050405020304" pitchFamily="18" charset="0"/>
              </a:rPr>
              <a:t> (Release Q2/2024). Uncertainty-Quantified observations provided.</a:t>
            </a:r>
            <a:r>
              <a:rPr lang="en-GB" sz="1200" dirty="0">
                <a:effectLst/>
                <a:latin typeface="+mn-lt"/>
                <a:ea typeface="Times New Roman" panose="02020603050405020304" pitchFamily="18" charset="0"/>
              </a:rPr>
              <a:t> </a:t>
            </a:r>
            <a:endParaRPr lang="en-GB" sz="1200" dirty="0">
              <a:effectLst/>
              <a:latin typeface="+mn-lt"/>
              <a:ea typeface="Calibri" panose="020F0502020204030204" pitchFamily="34" charset="0"/>
            </a:endParaRPr>
          </a:p>
          <a:p>
            <a:r>
              <a:rPr lang="en-GB" sz="1200" dirty="0">
                <a:solidFill>
                  <a:srgbClr val="000000"/>
                </a:solidFill>
                <a:effectLst/>
                <a:latin typeface="+mn-lt"/>
                <a:ea typeface="Times New Roman" panose="02020603050405020304" pitchFamily="18" charset="0"/>
              </a:rPr>
              <a:t>3 - New </a:t>
            </a:r>
            <a:r>
              <a:rPr lang="en-GB" sz="1200" b="1" dirty="0">
                <a:solidFill>
                  <a:srgbClr val="000000"/>
                </a:solidFill>
                <a:effectLst/>
                <a:latin typeface="+mn-lt"/>
                <a:ea typeface="Times New Roman" panose="02020603050405020304" pitchFamily="18" charset="0"/>
              </a:rPr>
              <a:t>ENVISAT/SCIAMACHY mission datasets</a:t>
            </a:r>
            <a:r>
              <a:rPr lang="en-GB" sz="1200" dirty="0">
                <a:solidFill>
                  <a:srgbClr val="000000"/>
                </a:solidFill>
                <a:effectLst/>
                <a:latin typeface="+mn-lt"/>
                <a:ea typeface="Times New Roman" panose="02020603050405020304" pitchFamily="18" charset="0"/>
              </a:rPr>
              <a:t> (L1v10 and L2v7.1) in </a:t>
            </a:r>
            <a:r>
              <a:rPr lang="en-GB" sz="1200" dirty="0" err="1">
                <a:solidFill>
                  <a:srgbClr val="000000"/>
                </a:solidFill>
                <a:effectLst/>
                <a:latin typeface="+mn-lt"/>
                <a:ea typeface="Times New Roman" panose="02020603050405020304" pitchFamily="18" charset="0"/>
              </a:rPr>
              <a:t>NetCDF</a:t>
            </a:r>
            <a:r>
              <a:rPr lang="en-GB" sz="1200" dirty="0">
                <a:solidFill>
                  <a:srgbClr val="000000"/>
                </a:solidFill>
                <a:effectLst/>
                <a:latin typeface="+mn-lt"/>
                <a:ea typeface="Times New Roman" panose="02020603050405020304" pitchFamily="18" charset="0"/>
              </a:rPr>
              <a:t> format, solving radiance problems in UV, correcting erroneous O3 trend, and providing a specific SCIAMACHY lunar dataset. (Release Q2/2024)</a:t>
            </a:r>
            <a:endParaRPr lang="en-GB" sz="1200" dirty="0">
              <a:effectLst/>
              <a:latin typeface="+mn-lt"/>
              <a:ea typeface="Calibri" panose="020F0502020204030204" pitchFamily="34" charset="0"/>
            </a:endParaRPr>
          </a:p>
          <a:p>
            <a:endParaRPr lang="en-GB" sz="1400" dirty="0">
              <a:effectLst/>
              <a:latin typeface="+mn-lt"/>
              <a:ea typeface="Calibri" panose="020F0502020204030204" pitchFamily="34" charset="0"/>
            </a:endParaRPr>
          </a:p>
          <a:p>
            <a:pPr marL="0" indent="0">
              <a:buNone/>
            </a:pPr>
            <a:r>
              <a:rPr lang="en-GB" sz="1400" b="1" u="sng" dirty="0">
                <a:solidFill>
                  <a:srgbClr val="0000FF"/>
                </a:solidFill>
                <a:effectLst/>
                <a:latin typeface="+mn-lt"/>
                <a:ea typeface="Times New Roman" panose="02020603050405020304" pitchFamily="18" charset="0"/>
              </a:rPr>
              <a:t>Upcoming:</a:t>
            </a:r>
            <a:r>
              <a:rPr lang="en-GB" sz="1400" b="1" dirty="0">
                <a:solidFill>
                  <a:srgbClr val="0000FF"/>
                </a:solidFill>
                <a:effectLst/>
                <a:latin typeface="+mn-lt"/>
                <a:ea typeface="Times New Roman" panose="02020603050405020304" pitchFamily="18" charset="0"/>
              </a:rPr>
              <a:t> </a:t>
            </a:r>
            <a:endParaRPr lang="en-GB" sz="1400" b="1" dirty="0">
              <a:solidFill>
                <a:srgbClr val="0000FF"/>
              </a:solidFill>
              <a:effectLst/>
              <a:latin typeface="+mn-lt"/>
              <a:ea typeface="Calibri" panose="020F0502020204030204" pitchFamily="34" charset="0"/>
            </a:endParaRPr>
          </a:p>
          <a:p>
            <a:r>
              <a:rPr lang="en-GB" sz="1400" dirty="0">
                <a:solidFill>
                  <a:srgbClr val="000000"/>
                </a:solidFill>
                <a:effectLst/>
                <a:latin typeface="+mn-lt"/>
                <a:ea typeface="Times New Roman" panose="02020603050405020304" pitchFamily="18" charset="0"/>
              </a:rPr>
              <a:t>1 </a:t>
            </a:r>
            <a:r>
              <a:rPr lang="en-GB" sz="1200" dirty="0">
                <a:solidFill>
                  <a:srgbClr val="000000"/>
                </a:solidFill>
                <a:effectLst/>
                <a:latin typeface="+mn-lt"/>
                <a:ea typeface="Times New Roman" panose="02020603050405020304" pitchFamily="18" charset="0"/>
              </a:rPr>
              <a:t>- </a:t>
            </a:r>
            <a:r>
              <a:rPr lang="en-GB" sz="1200" b="1" dirty="0">
                <a:solidFill>
                  <a:srgbClr val="000000"/>
                </a:solidFill>
                <a:effectLst/>
                <a:latin typeface="+mn-lt"/>
                <a:ea typeface="Times New Roman" panose="02020603050405020304" pitchFamily="18" charset="0"/>
              </a:rPr>
              <a:t>ENVISAT/MIPAS</a:t>
            </a:r>
            <a:r>
              <a:rPr lang="en-GB" sz="1200" dirty="0">
                <a:solidFill>
                  <a:srgbClr val="000000"/>
                </a:solidFill>
                <a:effectLst/>
                <a:latin typeface="+mn-lt"/>
                <a:ea typeface="Times New Roman" panose="02020603050405020304" pitchFamily="18" charset="0"/>
              </a:rPr>
              <a:t> special modes data reprocessing (~4000 orbits) to address anomalies caused by Envisat CFI software v5.9 malfunctioning. (Project start planned in Q2/2024). Exploring conversion of MIPAS Level 1 data to </a:t>
            </a:r>
            <a:r>
              <a:rPr lang="en-GB" sz="1200" dirty="0" err="1">
                <a:solidFill>
                  <a:srgbClr val="000000"/>
                </a:solidFill>
                <a:effectLst/>
                <a:latin typeface="+mn-lt"/>
                <a:ea typeface="Times New Roman" panose="02020603050405020304" pitchFamily="18" charset="0"/>
              </a:rPr>
              <a:t>netCDF</a:t>
            </a:r>
            <a:r>
              <a:rPr lang="en-GB" sz="1200" dirty="0">
                <a:solidFill>
                  <a:srgbClr val="000000"/>
                </a:solidFill>
                <a:effectLst/>
                <a:latin typeface="+mn-lt"/>
                <a:ea typeface="Times New Roman" panose="02020603050405020304" pitchFamily="18" charset="0"/>
              </a:rPr>
              <a:t> format (currently in ENVISAT format).</a:t>
            </a:r>
            <a:endParaRPr lang="en-GB" sz="1200" dirty="0">
              <a:effectLst/>
              <a:latin typeface="+mn-lt"/>
              <a:ea typeface="Calibri" panose="020F0502020204030204" pitchFamily="34" charset="0"/>
            </a:endParaRPr>
          </a:p>
          <a:p>
            <a:r>
              <a:rPr lang="en-GB" sz="1200" dirty="0">
                <a:solidFill>
                  <a:srgbClr val="000000"/>
                </a:solidFill>
                <a:effectLst/>
                <a:latin typeface="+mn-lt"/>
                <a:ea typeface="Times New Roman" panose="02020603050405020304" pitchFamily="18" charset="0"/>
              </a:rPr>
              <a:t>2 - </a:t>
            </a:r>
            <a:r>
              <a:rPr lang="en-GB" sz="1200" b="1" dirty="0">
                <a:solidFill>
                  <a:srgbClr val="000000"/>
                </a:solidFill>
                <a:effectLst/>
                <a:latin typeface="+mn-lt"/>
                <a:ea typeface="Times New Roman" panose="02020603050405020304" pitchFamily="18" charset="0"/>
              </a:rPr>
              <a:t>FDR4ALT and FDR4ATMOS follow-on projects</a:t>
            </a:r>
            <a:r>
              <a:rPr lang="en-GB" sz="1200" dirty="0">
                <a:solidFill>
                  <a:srgbClr val="000000"/>
                </a:solidFill>
                <a:effectLst/>
                <a:latin typeface="+mn-lt"/>
                <a:ea typeface="Times New Roman" panose="02020603050405020304" pitchFamily="18" charset="0"/>
              </a:rPr>
              <a:t> (2024-2026) aimed at further improving and consolidating FDRs/TDPs. Considering possible extensions involving GOME-2 </a:t>
            </a:r>
            <a:r>
              <a:rPr lang="en-GB" sz="1200" dirty="0" err="1">
                <a:solidFill>
                  <a:srgbClr val="000000"/>
                </a:solidFill>
                <a:effectLst/>
                <a:latin typeface="+mn-lt"/>
                <a:ea typeface="Times New Roman" panose="02020603050405020304" pitchFamily="18" charset="0"/>
              </a:rPr>
              <a:t>Metop</a:t>
            </a:r>
            <a:r>
              <a:rPr lang="en-GB" sz="1200" dirty="0">
                <a:solidFill>
                  <a:srgbClr val="000000"/>
                </a:solidFill>
                <a:effectLst/>
                <a:latin typeface="+mn-lt"/>
                <a:ea typeface="Times New Roman" panose="02020603050405020304" pitchFamily="18" charset="0"/>
              </a:rPr>
              <a:t>-A/B/C and SARAL/</a:t>
            </a:r>
            <a:r>
              <a:rPr lang="en-GB" sz="1200" dirty="0" err="1">
                <a:solidFill>
                  <a:srgbClr val="000000"/>
                </a:solidFill>
                <a:effectLst/>
                <a:latin typeface="+mn-lt"/>
                <a:ea typeface="Times New Roman" panose="02020603050405020304" pitchFamily="18" charset="0"/>
              </a:rPr>
              <a:t>ALtiKa</a:t>
            </a:r>
            <a:r>
              <a:rPr lang="en-GB" sz="1200" dirty="0">
                <a:solidFill>
                  <a:srgbClr val="000000"/>
                </a:solidFill>
                <a:effectLst/>
                <a:latin typeface="+mn-lt"/>
                <a:ea typeface="Times New Roman" panose="02020603050405020304" pitchFamily="18" charset="0"/>
              </a:rPr>
              <a:t>. Additionally, there are plans for a GOME-2/SCIAMACHY lunar FDR.</a:t>
            </a:r>
          </a:p>
          <a:p>
            <a:r>
              <a:rPr lang="en-GB" sz="1200" b="1" dirty="0">
                <a:solidFill>
                  <a:srgbClr val="000000"/>
                </a:solidFill>
                <a:latin typeface="+mn-lt"/>
                <a:ea typeface="Calibri" panose="020F0502020204030204" pitchFamily="34" charset="0"/>
              </a:rPr>
              <a:t>3 - CRYOSAT</a:t>
            </a:r>
            <a:endParaRPr lang="en-GB" sz="1200" b="1" dirty="0">
              <a:effectLst/>
              <a:latin typeface="+mn-lt"/>
              <a:ea typeface="Calibri" panose="020F0502020204030204" pitchFamily="34" charset="0"/>
            </a:endParaRPr>
          </a:p>
          <a:p>
            <a:pPr lvl="1" indent="-342900">
              <a:buFont typeface="Symbol" panose="05050102010706020507" pitchFamily="18" charset="2"/>
              <a:buChar char=""/>
            </a:pPr>
            <a:r>
              <a:rPr lang="en-GB" sz="1200" dirty="0">
                <a:effectLst/>
                <a:latin typeface="+mn-lt"/>
                <a:ea typeface="Times New Roman" panose="02020603050405020304" pitchFamily="18" charset="0"/>
              </a:rPr>
              <a:t>Ocean Baseline D reprocessing start (Q4 2024, with TTO Q2 2024). Main improvements: Update to latest SAMOSA physical </a:t>
            </a:r>
            <a:r>
              <a:rPr lang="en-GB" sz="1200" dirty="0" err="1">
                <a:effectLst/>
                <a:latin typeface="+mn-lt"/>
                <a:ea typeface="Times New Roman" panose="02020603050405020304" pitchFamily="18" charset="0"/>
              </a:rPr>
              <a:t>retracker</a:t>
            </a:r>
            <a:r>
              <a:rPr lang="en-GB" sz="1200" dirty="0">
                <a:effectLst/>
                <a:latin typeface="+mn-lt"/>
                <a:ea typeface="Times New Roman" panose="02020603050405020304" pitchFamily="18" charset="0"/>
              </a:rPr>
              <a:t> and dedicated SAR SSB computation, Update of several geophysical corrections and static AUX files, Fix SAR and </a:t>
            </a:r>
            <a:r>
              <a:rPr lang="en-GB" sz="1200" dirty="0" err="1">
                <a:effectLst/>
                <a:latin typeface="+mn-lt"/>
                <a:ea typeface="Times New Roman" panose="02020603050405020304" pitchFamily="18" charset="0"/>
              </a:rPr>
              <a:t>SARIn</a:t>
            </a:r>
            <a:r>
              <a:rPr lang="en-GB" sz="1200" dirty="0">
                <a:effectLst/>
                <a:latin typeface="+mn-lt"/>
                <a:ea typeface="Times New Roman" panose="02020603050405020304" pitchFamily="18" charset="0"/>
              </a:rPr>
              <a:t> bias and errors</a:t>
            </a:r>
            <a:endParaRPr lang="en-GB" sz="1200" dirty="0">
              <a:effectLst/>
              <a:latin typeface="+mn-lt"/>
              <a:ea typeface="Calibri" panose="020F0502020204030204" pitchFamily="34" charset="0"/>
            </a:endParaRPr>
          </a:p>
          <a:p>
            <a:pPr lvl="1" indent="-342900">
              <a:buFont typeface="Symbol" panose="05050102010706020507" pitchFamily="18" charset="2"/>
              <a:buChar char=""/>
            </a:pPr>
            <a:r>
              <a:rPr lang="en-GB" sz="1200" dirty="0">
                <a:effectLst/>
                <a:latin typeface="+mn-lt"/>
                <a:ea typeface="Times New Roman" panose="02020603050405020304" pitchFamily="18" charset="0"/>
              </a:rPr>
              <a:t>Cryo-TEMPO Baseline C thematic products. Main improvements: Land Ice: improved slope correction / relocation algorithm, Sea Ice &amp; Polar Ocean: update to physical </a:t>
            </a:r>
            <a:r>
              <a:rPr lang="en-GB" sz="1200" dirty="0" err="1">
                <a:effectLst/>
                <a:latin typeface="+mn-lt"/>
                <a:ea typeface="Times New Roman" panose="02020603050405020304" pitchFamily="18" charset="0"/>
              </a:rPr>
              <a:t>retrackers</a:t>
            </a:r>
            <a:r>
              <a:rPr lang="en-GB" sz="1200" dirty="0">
                <a:effectLst/>
                <a:latin typeface="+mn-lt"/>
                <a:ea typeface="Times New Roman" panose="02020603050405020304" pitchFamily="18" charset="0"/>
              </a:rPr>
              <a:t>, NRT product provision, , new snow climatology, release of Antarctic products, Coastal Ocean: added </a:t>
            </a:r>
            <a:r>
              <a:rPr lang="en-GB" sz="1200" dirty="0" err="1">
                <a:effectLst/>
                <a:latin typeface="+mn-lt"/>
                <a:ea typeface="Times New Roman" panose="02020603050405020304" pitchFamily="18" charset="0"/>
              </a:rPr>
              <a:t>SARIn</a:t>
            </a:r>
            <a:r>
              <a:rPr lang="en-GB" sz="1200" dirty="0">
                <a:effectLst/>
                <a:latin typeface="+mn-lt"/>
                <a:ea typeface="Times New Roman" panose="02020603050405020304" pitchFamily="18" charset="0"/>
              </a:rPr>
              <a:t> observations, release of North Atlantic product (only Med Sea so far), Inland Water: update to physical </a:t>
            </a:r>
            <a:r>
              <a:rPr lang="en-GB" sz="1200" dirty="0" err="1">
                <a:effectLst/>
                <a:latin typeface="+mn-lt"/>
                <a:ea typeface="Times New Roman" panose="02020603050405020304" pitchFamily="18" charset="0"/>
              </a:rPr>
              <a:t>reatracker</a:t>
            </a:r>
            <a:r>
              <a:rPr lang="en-GB" sz="1200" dirty="0">
                <a:effectLst/>
                <a:latin typeface="+mn-lt"/>
                <a:ea typeface="Times New Roman" panose="02020603050405020304" pitchFamily="18" charset="0"/>
              </a:rPr>
              <a:t>, new lakes &amp; rivers in USA, Canada and Sweden, Release and reprocessing of summer sea ice freeboard product</a:t>
            </a:r>
            <a:endParaRPr lang="en-GB" sz="1200" dirty="0">
              <a:effectLst/>
              <a:latin typeface="+mn-lt"/>
              <a:ea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FB767DA5-811E-9125-2933-349E318F7054}"/>
              </a:ext>
            </a:extLst>
          </p:cNvPr>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spTree>
    <p:extLst>
      <p:ext uri="{BB962C8B-B14F-4D97-AF65-F5344CB8AC3E}">
        <p14:creationId xmlns:p14="http://schemas.microsoft.com/office/powerpoint/2010/main" val="80133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B98E-D15C-D743-A194-C5F3C8980961}"/>
              </a:ext>
            </a:extLst>
          </p:cNvPr>
          <p:cNvSpPr>
            <a:spLocks noGrp="1"/>
          </p:cNvSpPr>
          <p:nvPr>
            <p:ph type="title"/>
          </p:nvPr>
        </p:nvSpPr>
        <p:spPr/>
        <p:txBody>
          <a:bodyPr/>
          <a:lstStyle/>
          <a:p>
            <a:r>
              <a:rPr lang="en-GB" dirty="0"/>
              <a:t>ESA - Reprocessing</a:t>
            </a:r>
          </a:p>
        </p:txBody>
      </p:sp>
      <p:sp>
        <p:nvSpPr>
          <p:cNvPr id="3" name="Content Placeholder 2">
            <a:extLst>
              <a:ext uri="{FF2B5EF4-FFF2-40B4-BE49-F238E27FC236}">
                <a16:creationId xmlns:a16="http://schemas.microsoft.com/office/drawing/2014/main" id="{82D13E08-9666-3992-AC08-03B7450747F8}"/>
              </a:ext>
            </a:extLst>
          </p:cNvPr>
          <p:cNvSpPr>
            <a:spLocks noGrp="1"/>
          </p:cNvSpPr>
          <p:nvPr>
            <p:ph idx="1"/>
          </p:nvPr>
        </p:nvSpPr>
        <p:spPr>
          <a:xfrm>
            <a:off x="272955" y="800100"/>
            <a:ext cx="12023677" cy="5257799"/>
          </a:xfrm>
        </p:spPr>
        <p:txBody>
          <a:bodyPr/>
          <a:lstStyle/>
          <a:p>
            <a:pPr marL="0" indent="0">
              <a:buNone/>
            </a:pPr>
            <a:r>
              <a:rPr lang="en-GB" sz="2400" b="1" u="sng" dirty="0">
                <a:solidFill>
                  <a:srgbClr val="0000FF"/>
                </a:solidFill>
                <a:latin typeface="+mn-lt"/>
                <a:ea typeface="Calibri" panose="020F0502020204030204" pitchFamily="34" charset="0"/>
              </a:rPr>
              <a:t>Upcoming - SMOS</a:t>
            </a:r>
            <a:endParaRPr lang="en-GB" sz="2400" b="1" dirty="0">
              <a:solidFill>
                <a:srgbClr val="0000FF"/>
              </a:solidFill>
              <a:effectLst/>
              <a:latin typeface="+mn-lt"/>
              <a:ea typeface="Calibri" panose="020F0502020204030204" pitchFamily="34" charset="0"/>
            </a:endParaRPr>
          </a:p>
          <a:p>
            <a:r>
              <a:rPr lang="en-GB" sz="1400" dirty="0">
                <a:solidFill>
                  <a:srgbClr val="000000"/>
                </a:solidFill>
                <a:effectLst/>
                <a:latin typeface="+mn-lt"/>
                <a:ea typeface="Times New Roman" panose="02020603050405020304" pitchFamily="18" charset="0"/>
              </a:rPr>
              <a:t> </a:t>
            </a:r>
            <a:r>
              <a:rPr lang="en-GB" sz="2000" dirty="0">
                <a:effectLst/>
                <a:latin typeface="+mn-lt"/>
                <a:ea typeface="Calibri" panose="020F0502020204030204" pitchFamily="34" charset="0"/>
              </a:rPr>
              <a:t>4th SMOS Mission reprocessing campaign will start in Q3-2024 at Level 1.  The new dataset contains the following improvements:</a:t>
            </a:r>
          </a:p>
          <a:p>
            <a:pPr lvl="1" indent="-342900">
              <a:buFont typeface="Symbol" panose="05050102010706020507" pitchFamily="18" charset="2"/>
              <a:buChar char=""/>
            </a:pPr>
            <a:r>
              <a:rPr lang="en-GB" sz="1600" dirty="0">
                <a:effectLst/>
                <a:latin typeface="+mn-lt"/>
                <a:ea typeface="Times New Roman" panose="02020603050405020304" pitchFamily="18" charset="0"/>
              </a:rPr>
              <a:t>Improvements in the image reconstruction with better characterization of the synthetic scene</a:t>
            </a:r>
            <a:endParaRPr lang="en-GB" sz="1600" dirty="0">
              <a:effectLst/>
              <a:latin typeface="+mn-lt"/>
              <a:ea typeface="Calibri" panose="020F0502020204030204" pitchFamily="34" charset="0"/>
            </a:endParaRPr>
          </a:p>
          <a:p>
            <a:pPr lvl="1" indent="-342900">
              <a:buFont typeface="Symbol" panose="05050102010706020507" pitchFamily="18" charset="2"/>
              <a:buChar char=""/>
            </a:pPr>
            <a:r>
              <a:rPr lang="en-GB" sz="1600" dirty="0">
                <a:effectLst/>
                <a:latin typeface="+mn-lt"/>
                <a:ea typeface="Times New Roman" panose="02020603050405020304" pitchFamily="18" charset="0"/>
              </a:rPr>
              <a:t>Reduction of Brightness Temperature spatial biases</a:t>
            </a:r>
            <a:endParaRPr lang="en-GB" sz="1600" dirty="0">
              <a:effectLst/>
              <a:latin typeface="+mn-lt"/>
              <a:ea typeface="Calibri" panose="020F0502020204030204" pitchFamily="34" charset="0"/>
            </a:endParaRPr>
          </a:p>
          <a:p>
            <a:pPr lvl="1" indent="-342900">
              <a:buFont typeface="Symbol" panose="05050102010706020507" pitchFamily="18" charset="2"/>
              <a:buChar char=""/>
            </a:pPr>
            <a:r>
              <a:rPr lang="en-GB" sz="1600" dirty="0">
                <a:effectLst/>
                <a:latin typeface="+mn-lt"/>
                <a:ea typeface="Times New Roman" panose="02020603050405020304" pitchFamily="18" charset="0"/>
              </a:rPr>
              <a:t>Improvements in the estimation of the Sun Brightness Temperature</a:t>
            </a:r>
          </a:p>
          <a:p>
            <a:pPr lvl="1" indent="-342900">
              <a:buFont typeface="Symbol" panose="05050102010706020507" pitchFamily="18" charset="2"/>
              <a:buChar char=""/>
            </a:pPr>
            <a:endParaRPr lang="en-GB" sz="2000" dirty="0">
              <a:effectLst/>
              <a:latin typeface="+mn-lt"/>
              <a:ea typeface="Calibri" panose="020F0502020204030204" pitchFamily="34" charset="0"/>
            </a:endParaRPr>
          </a:p>
          <a:p>
            <a:r>
              <a:rPr lang="en-GB" sz="2000" dirty="0">
                <a:effectLst/>
                <a:latin typeface="+mn-lt"/>
                <a:ea typeface="Calibri" panose="020F0502020204030204" pitchFamily="34" charset="0"/>
              </a:rPr>
              <a:t>Level 2 reprocessing will follow Level 1 in Q1-2025. </a:t>
            </a:r>
          </a:p>
          <a:p>
            <a:pPr lvl="1"/>
            <a:r>
              <a:rPr lang="en-GB" sz="1800" dirty="0">
                <a:effectLst/>
                <a:latin typeface="+mn-lt"/>
                <a:ea typeface="Calibri" panose="020F0502020204030204" pitchFamily="34" charset="0"/>
              </a:rPr>
              <a:t>For Soil Moisture the new dataset contains the following improvements:</a:t>
            </a:r>
          </a:p>
          <a:p>
            <a:pPr lvl="2" indent="-342900">
              <a:buFont typeface="Symbol" panose="05050102010706020507" pitchFamily="18" charset="2"/>
              <a:buChar char=""/>
            </a:pPr>
            <a:r>
              <a:rPr lang="en-GB" sz="1400" dirty="0">
                <a:effectLst/>
                <a:latin typeface="+mn-lt"/>
                <a:ea typeface="Times New Roman" panose="02020603050405020304" pitchFamily="18" charset="0"/>
              </a:rPr>
              <a:t>Better characterization of the land cover using ESA CCI dataset</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Better characterization of forest area using ALOS-2 </a:t>
            </a:r>
            <a:r>
              <a:rPr lang="en-GB" sz="1400" dirty="0" err="1">
                <a:effectLst/>
                <a:latin typeface="+mn-lt"/>
                <a:ea typeface="Times New Roman" panose="02020603050405020304" pitchFamily="18" charset="0"/>
              </a:rPr>
              <a:t>Palsar</a:t>
            </a:r>
            <a:r>
              <a:rPr lang="en-GB" sz="1400" dirty="0">
                <a:effectLst/>
                <a:latin typeface="+mn-lt"/>
                <a:ea typeface="Times New Roman" panose="02020603050405020304" pitchFamily="18" charset="0"/>
              </a:rPr>
              <a:t> 2 dataset</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L-</a:t>
            </a:r>
            <a:r>
              <a:rPr lang="en-GB" sz="1400" dirty="0" err="1">
                <a:effectLst/>
                <a:latin typeface="+mn-lt"/>
                <a:ea typeface="Times New Roman" panose="02020603050405020304" pitchFamily="18" charset="0"/>
              </a:rPr>
              <a:t>vod</a:t>
            </a:r>
            <a:r>
              <a:rPr lang="en-GB" sz="1400" dirty="0">
                <a:effectLst/>
                <a:latin typeface="+mn-lt"/>
                <a:ea typeface="Times New Roman" panose="02020603050405020304" pitchFamily="18" charset="0"/>
              </a:rPr>
              <a:t> initialization based on vegetation parameters derived from GEDI/ICESAT-2 dataset</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RFI additional screening based on L1 flags</a:t>
            </a:r>
            <a:endParaRPr lang="en-GB" sz="1800" dirty="0">
              <a:effectLst/>
              <a:latin typeface="+mn-lt"/>
              <a:ea typeface="Calibri" panose="020F0502020204030204" pitchFamily="34" charset="0"/>
            </a:endParaRPr>
          </a:p>
          <a:p>
            <a:pPr lvl="1"/>
            <a:r>
              <a:rPr lang="en-GB" sz="1800" dirty="0">
                <a:effectLst/>
                <a:latin typeface="+mn-lt"/>
                <a:ea typeface="Calibri" panose="020F0502020204030204" pitchFamily="34" charset="0"/>
              </a:rPr>
              <a:t>For Sea Surface Salinity the new dataset contains the following improvements:</a:t>
            </a:r>
          </a:p>
          <a:p>
            <a:pPr lvl="2" indent="-342900">
              <a:buFont typeface="Symbol" panose="05050102010706020507" pitchFamily="18" charset="2"/>
              <a:buChar char=""/>
            </a:pPr>
            <a:r>
              <a:rPr lang="en-GB" sz="1400" dirty="0">
                <a:effectLst/>
                <a:latin typeface="+mn-lt"/>
                <a:ea typeface="Times New Roman" panose="02020603050405020304" pitchFamily="18" charset="0"/>
              </a:rPr>
              <a:t>Reduction of the seasonal and latitudinal biases</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Introduction of Ice Contamination Correction to improve sea surface salinity retrieval at high latitude.</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Revised sea water dielectric constant (cold waters)</a:t>
            </a:r>
            <a:endParaRPr lang="en-GB" sz="1400" dirty="0">
              <a:effectLst/>
              <a:latin typeface="+mn-lt"/>
              <a:ea typeface="Calibri" panose="020F0502020204030204" pitchFamily="34" charset="0"/>
            </a:endParaRPr>
          </a:p>
          <a:p>
            <a:pPr lvl="2" indent="-342900">
              <a:buFont typeface="Symbol" panose="05050102010706020507" pitchFamily="18" charset="2"/>
              <a:buChar char=""/>
            </a:pPr>
            <a:r>
              <a:rPr lang="en-GB" sz="1400" dirty="0">
                <a:effectLst/>
                <a:latin typeface="+mn-lt"/>
                <a:ea typeface="Times New Roman" panose="02020603050405020304" pitchFamily="18" charset="0"/>
              </a:rPr>
              <a:t>Improvements in the quality flags</a:t>
            </a:r>
            <a:endParaRPr lang="en-GB" sz="1400" dirty="0">
              <a:effectLst/>
              <a:latin typeface="+mn-lt"/>
              <a:ea typeface="Calibri" panose="020F0502020204030204" pitchFamily="34" charset="0"/>
            </a:endParaRPr>
          </a:p>
          <a:p>
            <a:endParaRPr lang="en-GB" sz="1400" dirty="0">
              <a:effectLst/>
              <a:latin typeface="+mn-lt"/>
              <a:ea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FB767DA5-811E-9125-2933-349E318F7054}"/>
              </a:ext>
            </a:extLst>
          </p:cNvPr>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spTree>
    <p:extLst>
      <p:ext uri="{BB962C8B-B14F-4D97-AF65-F5344CB8AC3E}">
        <p14:creationId xmlns:p14="http://schemas.microsoft.com/office/powerpoint/2010/main" val="4112102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479B92-9420-9B42-23F5-ABE1C6A80A57}"/>
              </a:ext>
            </a:extLst>
          </p:cNvPr>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sp>
        <p:nvSpPr>
          <p:cNvPr id="5" name="Title 1">
            <a:extLst>
              <a:ext uri="{FF2B5EF4-FFF2-40B4-BE49-F238E27FC236}">
                <a16:creationId xmlns:a16="http://schemas.microsoft.com/office/drawing/2014/main" id="{3CF89393-AFCF-8BD0-10D8-FC64B4514B26}"/>
              </a:ext>
            </a:extLst>
          </p:cNvPr>
          <p:cNvSpPr txBox="1">
            <a:spLocks/>
          </p:cNvSpPr>
          <p:nvPr/>
        </p:nvSpPr>
        <p:spPr>
          <a:xfrm>
            <a:off x="1614677" y="224443"/>
            <a:ext cx="9249266"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2800" kern="0" dirty="0"/>
              <a:t>Summary of Agency’s GSICS Activities, </a:t>
            </a:r>
            <a:br>
              <a:rPr lang="en-GB" sz="2800" kern="0" dirty="0"/>
            </a:br>
            <a:r>
              <a:rPr lang="en-GB" sz="2800" kern="0" dirty="0"/>
              <a:t>Actions, and Achievements</a:t>
            </a:r>
          </a:p>
        </p:txBody>
      </p:sp>
      <p:sp>
        <p:nvSpPr>
          <p:cNvPr id="6" name="Content Placeholder 2">
            <a:extLst>
              <a:ext uri="{FF2B5EF4-FFF2-40B4-BE49-F238E27FC236}">
                <a16:creationId xmlns:a16="http://schemas.microsoft.com/office/drawing/2014/main" id="{5D9927EC-4346-22BA-AB06-D281E2AA382A}"/>
              </a:ext>
            </a:extLst>
          </p:cNvPr>
          <p:cNvSpPr txBox="1">
            <a:spLocks noGrp="1"/>
          </p:cNvSpPr>
          <p:nvPr>
            <p:ph idx="1"/>
          </p:nvPr>
        </p:nvSpPr>
        <p:spPr>
          <a:xfrm>
            <a:off x="412696" y="1038224"/>
            <a:ext cx="10972800" cy="11281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sng"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Actions for ESA</a:t>
            </a:r>
          </a:p>
          <a:p>
            <a:pPr marL="40005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https://</a:t>
            </a:r>
            <a:r>
              <a:rPr kumimoji="0" lang="en-GB" sz="1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www.star.nesdis.noaa.gov</a:t>
            </a:r>
            <a:r>
              <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en-GB" sz="1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smcd</a:t>
            </a:r>
            <a:r>
              <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/GCC/</a:t>
            </a:r>
            <a:r>
              <a:rPr kumimoji="0" lang="en-GB" sz="1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MeetingActions.php</a:t>
            </a: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B338E6DA-2971-2235-BB42-456B121F6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04" y="1804863"/>
            <a:ext cx="10578992" cy="2670980"/>
          </a:xfrm>
          <a:prstGeom prst="rect">
            <a:avLst/>
          </a:prstGeom>
          <a:ln>
            <a:solidFill>
              <a:schemeClr val="tx1"/>
            </a:solidFill>
          </a:ln>
        </p:spPr>
      </p:pic>
      <p:pic>
        <p:nvPicPr>
          <p:cNvPr id="8" name="Picture 7">
            <a:extLst>
              <a:ext uri="{FF2B5EF4-FFF2-40B4-BE49-F238E27FC236}">
                <a16:creationId xmlns:a16="http://schemas.microsoft.com/office/drawing/2014/main" id="{DA884F08-F758-4F59-3743-1A60EE4D7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04" y="4717748"/>
            <a:ext cx="10578098" cy="980687"/>
          </a:xfrm>
          <a:prstGeom prst="rect">
            <a:avLst/>
          </a:prstGeom>
          <a:ln>
            <a:solidFill>
              <a:schemeClr val="tx1"/>
            </a:solidFill>
          </a:ln>
        </p:spPr>
      </p:pic>
    </p:spTree>
    <p:extLst>
      <p:ext uri="{BB962C8B-B14F-4D97-AF65-F5344CB8AC3E}">
        <p14:creationId xmlns:p14="http://schemas.microsoft.com/office/powerpoint/2010/main" val="329920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E5280A-613D-C30D-D8DD-8C0F0E9E498D}"/>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sp>
        <p:nvSpPr>
          <p:cNvPr id="5" name="Title 1">
            <a:extLst>
              <a:ext uri="{FF2B5EF4-FFF2-40B4-BE49-F238E27FC236}">
                <a16:creationId xmlns:a16="http://schemas.microsoft.com/office/drawing/2014/main" id="{61CC2329-DE95-D684-E715-420797327D37}"/>
              </a:ext>
            </a:extLst>
          </p:cNvPr>
          <p:cNvSpPr>
            <a:spLocks noGrp="1"/>
          </p:cNvSpPr>
          <p:nvPr>
            <p:ph type="title"/>
          </p:nvPr>
        </p:nvSpPr>
        <p:spPr>
          <a:xfrm>
            <a:off x="2253006" y="132628"/>
            <a:ext cx="8872194" cy="667472"/>
          </a:xfrm>
        </p:spPr>
        <p:txBody>
          <a:bodyPr/>
          <a:lstStyle/>
          <a:p>
            <a:r>
              <a:rPr lang="en-GB" sz="2800" dirty="0"/>
              <a:t>Agency’s Support to GDWG Activities</a:t>
            </a:r>
            <a:br>
              <a:rPr lang="en-GB" sz="4000" dirty="0"/>
            </a:br>
            <a:endParaRPr lang="en-IT" dirty="0"/>
          </a:p>
        </p:txBody>
      </p:sp>
      <p:sp>
        <p:nvSpPr>
          <p:cNvPr id="6" name="Content Placeholder 2">
            <a:extLst>
              <a:ext uri="{FF2B5EF4-FFF2-40B4-BE49-F238E27FC236}">
                <a16:creationId xmlns:a16="http://schemas.microsoft.com/office/drawing/2014/main" id="{8FACC216-4A57-3609-294D-07A60FF73C5D}"/>
              </a:ext>
            </a:extLst>
          </p:cNvPr>
          <p:cNvSpPr>
            <a:spLocks noGrp="1"/>
          </p:cNvSpPr>
          <p:nvPr>
            <p:ph idx="1"/>
          </p:nvPr>
        </p:nvSpPr>
        <p:spPr>
          <a:xfrm>
            <a:off x="226693" y="1121791"/>
            <a:ext cx="6190605" cy="4326902"/>
          </a:xfrm>
        </p:spPr>
        <p:txBody>
          <a:bodyPr/>
          <a:lstStyle/>
          <a:p>
            <a:pPr marL="0" indent="0">
              <a:buNone/>
            </a:pPr>
            <a:r>
              <a:rPr lang="en-IT" sz="2000" dirty="0"/>
              <a:t>Status and updates of the main webportals supporting cal/val activities in different domains:</a:t>
            </a:r>
          </a:p>
          <a:p>
            <a:pPr marL="0" indent="0">
              <a:buNone/>
            </a:pPr>
            <a:endParaRPr lang="en-IT" sz="2000" dirty="0"/>
          </a:p>
          <a:p>
            <a:r>
              <a:rPr lang="en-IT" sz="2000" dirty="0"/>
              <a:t>CEOS Cal/Val portal (</a:t>
            </a:r>
            <a:r>
              <a:rPr lang="en-GB" sz="2000" dirty="0"/>
              <a:t>https://</a:t>
            </a:r>
            <a:r>
              <a:rPr lang="en-GB" sz="2000" dirty="0" err="1"/>
              <a:t>calvalportal.ceos.org</a:t>
            </a:r>
            <a:r>
              <a:rPr lang="en-GB" sz="2000" dirty="0"/>
              <a:t>/</a:t>
            </a:r>
            <a:r>
              <a:rPr lang="en-IT" sz="2000" dirty="0"/>
              <a:t>)</a:t>
            </a:r>
          </a:p>
          <a:p>
            <a:r>
              <a:rPr lang="en-IT" sz="2000" dirty="0"/>
              <a:t>ESA Atmospheric Validation Data Centre (EVDC) (</a:t>
            </a:r>
            <a:r>
              <a:rPr lang="en-GB" sz="2000" dirty="0">
                <a:hlinkClick r:id="rId3"/>
              </a:rPr>
              <a:t>https://evdc.esa.int/</a:t>
            </a:r>
            <a:r>
              <a:rPr lang="en-IT" sz="2000" dirty="0"/>
              <a:t>)</a:t>
            </a:r>
          </a:p>
          <a:p>
            <a:r>
              <a:rPr lang="en-IT" sz="2000" dirty="0"/>
              <a:t>Pi-MEP Salinity (</a:t>
            </a:r>
            <a:r>
              <a:rPr lang="en-GB" sz="2000" dirty="0">
                <a:hlinkClick r:id="rId4"/>
              </a:rPr>
              <a:t>https://www.salinity-pimep.org/</a:t>
            </a:r>
            <a:r>
              <a:rPr lang="en-GB" sz="2000" dirty="0"/>
              <a:t>)</a:t>
            </a:r>
          </a:p>
          <a:p>
            <a:r>
              <a:rPr lang="en-IT" sz="2000" dirty="0"/>
              <a:t>Quality Assurance for Soil Moisture (</a:t>
            </a:r>
            <a:r>
              <a:rPr lang="en-GB" sz="2000" dirty="0"/>
              <a:t>https://qa4sm.eu/)</a:t>
            </a:r>
            <a:endParaRPr lang="en-IT" sz="2000" dirty="0"/>
          </a:p>
          <a:p>
            <a:pPr marL="0" indent="0">
              <a:buNone/>
            </a:pPr>
            <a:endParaRPr lang="en-US" sz="2000" dirty="0"/>
          </a:p>
          <a:p>
            <a:pPr marL="0" indent="0">
              <a:buNone/>
            </a:pPr>
            <a:r>
              <a:rPr lang="en-GB" sz="2000" kern="1200" dirty="0">
                <a:solidFill>
                  <a:sysClr val="windowText" lastClr="000000"/>
                </a:solidFill>
              </a:rPr>
              <a:t>(see P. </a:t>
            </a:r>
            <a:r>
              <a:rPr lang="en-GB" sz="2000" kern="1200" dirty="0" err="1">
                <a:solidFill>
                  <a:sysClr val="windowText" lastClr="000000"/>
                </a:solidFill>
              </a:rPr>
              <a:t>Castracane</a:t>
            </a:r>
            <a:r>
              <a:rPr lang="en-GB" sz="2000" kern="1200" dirty="0">
                <a:solidFill>
                  <a:sysClr val="windowText" lastClr="000000"/>
                </a:solidFill>
              </a:rPr>
              <a:t> presentation GDWG  breakout Session 13rd March 09:15 CET)</a:t>
            </a:r>
          </a:p>
          <a:p>
            <a:pPr marL="0" indent="0">
              <a:buNone/>
            </a:pPr>
            <a:endParaRPr lang="en-US" sz="1800" dirty="0"/>
          </a:p>
          <a:p>
            <a:pPr marL="0" indent="0">
              <a:buNone/>
            </a:pPr>
            <a:endParaRPr lang="en-GB"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dirty="0"/>
          </a:p>
        </p:txBody>
      </p:sp>
      <p:pic>
        <p:nvPicPr>
          <p:cNvPr id="7" name="Picture 6" descr="Graphical user interface, website&#10;&#10;Description automatically generated">
            <a:extLst>
              <a:ext uri="{FF2B5EF4-FFF2-40B4-BE49-F238E27FC236}">
                <a16:creationId xmlns:a16="http://schemas.microsoft.com/office/drawing/2014/main" id="{68A6E6D6-3426-5798-5D9A-041C96183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295" y="784150"/>
            <a:ext cx="4599012" cy="52613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Graphical user interface, website&#10;&#10;Description automatically generated">
            <a:extLst>
              <a:ext uri="{FF2B5EF4-FFF2-40B4-BE49-F238E27FC236}">
                <a16:creationId xmlns:a16="http://schemas.microsoft.com/office/drawing/2014/main" id="{249E5C95-4EC8-B4C4-7522-D60E01720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1629" y="2799761"/>
            <a:ext cx="5413678" cy="3274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24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B4A9C3-DA7D-94F9-04E6-0A074BD03A56}"/>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a:p>
        </p:txBody>
      </p:sp>
      <p:sp>
        <p:nvSpPr>
          <p:cNvPr id="5" name="Title 1">
            <a:extLst>
              <a:ext uri="{FF2B5EF4-FFF2-40B4-BE49-F238E27FC236}">
                <a16:creationId xmlns:a16="http://schemas.microsoft.com/office/drawing/2014/main" id="{5B69F234-DDF4-6C2D-B197-25F080AAD4B1}"/>
              </a:ext>
            </a:extLst>
          </p:cNvPr>
          <p:cNvSpPr>
            <a:spLocks noGrp="1"/>
          </p:cNvSpPr>
          <p:nvPr>
            <p:ph type="title"/>
          </p:nvPr>
        </p:nvSpPr>
        <p:spPr>
          <a:xfrm>
            <a:off x="1847654" y="132628"/>
            <a:ext cx="8900474" cy="667472"/>
          </a:xfrm>
        </p:spPr>
        <p:txBody>
          <a:bodyPr/>
          <a:lstStyle/>
          <a:p>
            <a:r>
              <a:rPr lang="en-GB" sz="2800" dirty="0"/>
              <a:t>Agency’s Support to GRWG Activities</a:t>
            </a:r>
            <a:br>
              <a:rPr lang="en-GB" sz="4000" dirty="0"/>
            </a:br>
            <a:endParaRPr lang="en-IT" dirty="0"/>
          </a:p>
        </p:txBody>
      </p:sp>
      <p:graphicFrame>
        <p:nvGraphicFramePr>
          <p:cNvPr id="2" name="Content Placeholder 4">
            <a:extLst>
              <a:ext uri="{FF2B5EF4-FFF2-40B4-BE49-F238E27FC236}">
                <a16:creationId xmlns:a16="http://schemas.microsoft.com/office/drawing/2014/main" id="{4DC7D5FA-2478-F506-F8D3-3865D04D0363}"/>
              </a:ext>
            </a:extLst>
          </p:cNvPr>
          <p:cNvGraphicFramePr>
            <a:graphicFrameLocks noGrp="1"/>
          </p:cNvGraphicFramePr>
          <p:nvPr>
            <p:ph idx="1"/>
            <p:extLst>
              <p:ext uri="{D42A27DB-BD31-4B8C-83A1-F6EECF244321}">
                <p14:modId xmlns:p14="http://schemas.microsoft.com/office/powerpoint/2010/main" val="733005009"/>
              </p:ext>
            </p:extLst>
          </p:nvPr>
        </p:nvGraphicFramePr>
        <p:xfrm>
          <a:off x="694884" y="880872"/>
          <a:ext cx="10730200" cy="5282184"/>
        </p:xfrm>
        <a:graphic>
          <a:graphicData uri="http://schemas.openxmlformats.org/drawingml/2006/table">
            <a:tbl>
              <a:tblPr/>
              <a:tblGrid>
                <a:gridCol w="1710741">
                  <a:extLst>
                    <a:ext uri="{9D8B030D-6E8A-4147-A177-3AD203B41FA5}">
                      <a16:colId xmlns:a16="http://schemas.microsoft.com/office/drawing/2014/main" val="1163394133"/>
                    </a:ext>
                  </a:extLst>
                </a:gridCol>
                <a:gridCol w="4048457">
                  <a:extLst>
                    <a:ext uri="{9D8B030D-6E8A-4147-A177-3AD203B41FA5}">
                      <a16:colId xmlns:a16="http://schemas.microsoft.com/office/drawing/2014/main" val="2738632084"/>
                    </a:ext>
                  </a:extLst>
                </a:gridCol>
                <a:gridCol w="2722855">
                  <a:extLst>
                    <a:ext uri="{9D8B030D-6E8A-4147-A177-3AD203B41FA5}">
                      <a16:colId xmlns:a16="http://schemas.microsoft.com/office/drawing/2014/main" val="3337743484"/>
                    </a:ext>
                  </a:extLst>
                </a:gridCol>
                <a:gridCol w="2248147">
                  <a:extLst>
                    <a:ext uri="{9D8B030D-6E8A-4147-A177-3AD203B41FA5}">
                      <a16:colId xmlns:a16="http://schemas.microsoft.com/office/drawing/2014/main" val="2847397186"/>
                    </a:ext>
                  </a:extLst>
                </a:gridCol>
              </a:tblGrid>
              <a:tr h="280416">
                <a:tc gridSpan="4">
                  <a:txBody>
                    <a:bodyPr/>
                    <a:lstStyle/>
                    <a:p>
                      <a:pPr algn="l" fontAlgn="base"/>
                      <a:r>
                        <a:rPr lang="en-GB" sz="1400" b="1" i="0">
                          <a:solidFill>
                            <a:srgbClr val="000000"/>
                          </a:solidFill>
                          <a:effectLst/>
                          <a:latin typeface="Georgia" panose="02040502050405020303" pitchFamily="18" charset="0"/>
                        </a:rPr>
                        <a:t>GSICS Annual Meeting 11 - 15 March 2024 - ESA contributions</a:t>
                      </a:r>
                      <a:r>
                        <a:rPr lang="en-GB" sz="1400" b="0" i="0">
                          <a:solidFill>
                            <a:srgbClr val="000000"/>
                          </a:solidFill>
                          <a:effectLst/>
                          <a:latin typeface="Georgia" panose="02040502050405020303" pitchFamily="18" charset="0"/>
                        </a:rPr>
                        <a:t>​</a:t>
                      </a:r>
                      <a:endParaRPr lang="en-GB"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2427180"/>
                  </a:ext>
                </a:extLst>
              </a:tr>
              <a:tr h="280416">
                <a:tc>
                  <a:txBody>
                    <a:bodyPr/>
                    <a:lstStyle/>
                    <a:p>
                      <a:pPr algn="l" fontAlgn="base"/>
                      <a:r>
                        <a:rPr lang="en-US" sz="1400" b="0" i="0">
                          <a:solidFill>
                            <a:srgbClr val="000000"/>
                          </a:solidFill>
                          <a:effectLst/>
                          <a:latin typeface="Georgia" panose="02040502050405020303" pitchFamily="18" charset="0"/>
                        </a:rPr>
                        <a:t>Session​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solidFill>
                      <a:srgbClr val="FFC000"/>
                    </a:solidFill>
                  </a:tcPr>
                </a:tc>
                <a:tc>
                  <a:txBody>
                    <a:bodyPr/>
                    <a:lstStyle/>
                    <a:p>
                      <a:pPr algn="l" fontAlgn="base"/>
                      <a:r>
                        <a:rPr lang="en-US" sz="1400" b="0" i="0">
                          <a:solidFill>
                            <a:srgbClr val="000000"/>
                          </a:solidFill>
                          <a:effectLst/>
                          <a:latin typeface="Georgia" panose="02040502050405020303" pitchFamily="18" charset="0"/>
                        </a:rPr>
                        <a:t>Title ​</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solidFill>
                      <a:srgbClr val="FFC000"/>
                    </a:solidFill>
                  </a:tcPr>
                </a:tc>
                <a:tc>
                  <a:txBody>
                    <a:bodyPr/>
                    <a:lstStyle/>
                    <a:p>
                      <a:pPr algn="l" fontAlgn="base"/>
                      <a:r>
                        <a:rPr lang="en-US" sz="1400" b="0" i="0">
                          <a:solidFill>
                            <a:srgbClr val="000000"/>
                          </a:solidFill>
                          <a:effectLst/>
                          <a:latin typeface="Georgia" panose="02040502050405020303" pitchFamily="18" charset="0"/>
                        </a:rPr>
                        <a:t>Presenter​</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solidFill>
                      <a:srgbClr val="FFC000"/>
                    </a:solidFill>
                  </a:tcPr>
                </a:tc>
                <a:tc>
                  <a:txBody>
                    <a:bodyPr/>
                    <a:lstStyle/>
                    <a:p>
                      <a:pPr algn="l" fontAlgn="base"/>
                      <a:r>
                        <a:rPr lang="en-US" sz="1400" b="0" i="0">
                          <a:solidFill>
                            <a:srgbClr val="000000"/>
                          </a:solidFill>
                          <a:effectLst/>
                          <a:latin typeface="Georgia" panose="02040502050405020303" pitchFamily="18" charset="0"/>
                        </a:rPr>
                        <a:t>Date/Time CET​</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71707446"/>
                  </a:ext>
                </a:extLst>
              </a:tr>
              <a:tr h="701040">
                <a:tc>
                  <a:txBody>
                    <a:bodyPr/>
                    <a:lstStyle/>
                    <a:p>
                      <a:pPr algn="l" fontAlgn="base"/>
                      <a:r>
                        <a:rPr lang="en-US" sz="1400" b="0" i="0">
                          <a:solidFill>
                            <a:srgbClr val="000000"/>
                          </a:solidFill>
                          <a:effectLst/>
                          <a:latin typeface="Georgia" panose="02040502050405020303" pitchFamily="18" charset="0"/>
                        </a:rPr>
                        <a:t>VIS/NIR (and Lunar Session)​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TRUTHS status  ​</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GB" sz="1400" b="0" i="0">
                          <a:solidFill>
                            <a:srgbClr val="000000"/>
                          </a:solidFill>
                          <a:effectLst/>
                          <a:latin typeface="Georgia" panose="02040502050405020303" pitchFamily="18" charset="0"/>
                        </a:rPr>
                        <a:t>Thomas August (ESA) ​</a:t>
                      </a:r>
                      <a:endParaRPr lang="en-GB"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12.03.2024/afternoon​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504057"/>
                  </a:ext>
                </a:extLst>
              </a:tr>
              <a:tr h="1121664">
                <a:tc>
                  <a:txBody>
                    <a:bodyPr/>
                    <a:lstStyle/>
                    <a:p>
                      <a:pPr algn="l" fontAlgn="base"/>
                      <a:r>
                        <a:rPr lang="en-US" sz="1400" b="0" i="0">
                          <a:solidFill>
                            <a:srgbClr val="000000"/>
                          </a:solidFill>
                          <a:effectLst/>
                          <a:latin typeface="Georgia" panose="02040502050405020303" pitchFamily="18" charset="0"/>
                        </a:rPr>
                        <a:t>VIS/NIR (and Lunar Session)​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GB" sz="1400" b="0" i="0">
                          <a:solidFill>
                            <a:srgbClr val="000000"/>
                          </a:solidFill>
                          <a:effectLst/>
                          <a:latin typeface="Georgia" panose="02040502050405020303" pitchFamily="18" charset="0"/>
                        </a:rPr>
                        <a:t>20+ years harmonized data record of land surface reflectances from SPOT-VGT-1, VGT-2 and Proba-V sensors​</a:t>
                      </a:r>
                      <a:endParaRPr lang="en-GB"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GB" sz="1400" b="0" i="0">
                          <a:solidFill>
                            <a:srgbClr val="000000"/>
                          </a:solidFill>
                          <a:effectLst/>
                          <a:latin typeface="Georgia" panose="02040502050405020303" pitchFamily="18" charset="0"/>
                        </a:rPr>
                        <a:t>Iskander Benhadj (VITO)​</a:t>
                      </a:r>
                      <a:endParaRPr lang="en-GB"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12.03.2024/afternoon​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1494489"/>
                  </a:ext>
                </a:extLst>
              </a:tr>
              <a:tr h="701040">
                <a:tc>
                  <a:txBody>
                    <a:bodyPr/>
                    <a:lstStyle/>
                    <a:p>
                      <a:pPr algn="l" fontAlgn="base"/>
                      <a:r>
                        <a:rPr lang="en-US" sz="1400" b="0" i="0">
                          <a:solidFill>
                            <a:srgbClr val="000000"/>
                          </a:solidFill>
                          <a:effectLst/>
                          <a:latin typeface="Georgia" panose="02040502050405020303" pitchFamily="18" charset="0"/>
                        </a:rPr>
                        <a:t>VIS/NIR (and Lunar Session)​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dirty="0">
                          <a:solidFill>
                            <a:srgbClr val="000000"/>
                          </a:solidFill>
                          <a:effectLst/>
                          <a:latin typeface="Georgia" panose="02040502050405020303" pitchFamily="18" charset="0"/>
                        </a:rPr>
                        <a:t>LIME project updates​</a:t>
                      </a:r>
                      <a:endParaRPr lang="en-US" sz="1400" b="0" i="0" dirty="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Marc Bouvet (ESA)​</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12.03.2024/afternoon​</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350039"/>
                  </a:ext>
                </a:extLst>
              </a:tr>
              <a:tr h="701040">
                <a:tc>
                  <a:txBody>
                    <a:bodyPr/>
                    <a:lstStyle/>
                    <a:p>
                      <a:pPr algn="l" fontAlgn="base"/>
                      <a:r>
                        <a:rPr lang="en-US" sz="1400" b="0" i="0">
                          <a:solidFill>
                            <a:srgbClr val="000000"/>
                          </a:solidFill>
                          <a:effectLst/>
                          <a:latin typeface="Georgia" panose="02040502050405020303" pitchFamily="18" charset="0"/>
                        </a:rPr>
                        <a:t>Microwave​</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ESA Passive Microwave Activities​</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it-IT" sz="1400" b="0" i="0">
                          <a:solidFill>
                            <a:srgbClr val="000000"/>
                          </a:solidFill>
                          <a:effectLst/>
                          <a:latin typeface="Georgia" panose="02040502050405020303" pitchFamily="18" charset="0"/>
                        </a:rPr>
                        <a:t>Raffaele Crapolicchio (Serco for ESA/ESRIN)​</a:t>
                      </a:r>
                      <a:endParaRPr lang="it-IT"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14.03.2024/08:50 ​</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4167010"/>
                  </a:ext>
                </a:extLst>
              </a:tr>
              <a:tr h="490728">
                <a:tc>
                  <a:txBody>
                    <a:bodyPr/>
                    <a:lstStyle/>
                    <a:p>
                      <a:pPr algn="l" fontAlgn="base"/>
                      <a:r>
                        <a:rPr lang="en-US" sz="1400" b="0" i="0">
                          <a:solidFill>
                            <a:srgbClr val="000000"/>
                          </a:solidFill>
                          <a:effectLst/>
                          <a:latin typeface="Georgia" panose="02040502050405020303" pitchFamily="18" charset="0"/>
                        </a:rPr>
                        <a:t>UVSN ​</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FDR4ATMOS updates​</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Georgia" panose="02040502050405020303" pitchFamily="18" charset="0"/>
                        </a:rPr>
                        <a:t>Guenter Lichtenberg (DLR).</a:t>
                      </a:r>
                      <a:r>
                        <a:rPr lang="en-US" sz="1400" b="0" i="0">
                          <a:solidFill>
                            <a:srgbClr val="000000"/>
                          </a:solidFill>
                          <a:effectLst/>
                          <a:latin typeface="Georgia" panose="02040502050405020303" pitchFamily="18" charset="0"/>
                        </a:rPr>
                        <a:t>​</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13.03.2024/17:30​</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5867403"/>
                  </a:ext>
                </a:extLst>
              </a:tr>
              <a:tr h="490728">
                <a:tc>
                  <a:txBody>
                    <a:bodyPr/>
                    <a:lstStyle/>
                    <a:p>
                      <a:pPr algn="l" fontAlgn="base"/>
                      <a:r>
                        <a:rPr lang="en-US" sz="1400" b="0" i="0">
                          <a:solidFill>
                            <a:srgbClr val="000000"/>
                          </a:solidFill>
                          <a:effectLst/>
                          <a:latin typeface="Georgia" panose="02040502050405020303" pitchFamily="18" charset="0"/>
                        </a:rPr>
                        <a:t>Plenary Day 2​</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CEOS/WGCV​</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Georgia" panose="02040502050405020303" pitchFamily="18" charset="0"/>
                        </a:rPr>
                        <a:t>Philippe Goryl</a:t>
                      </a:r>
                      <a:r>
                        <a:rPr lang="en-US" sz="1400" b="0" i="0">
                          <a:solidFill>
                            <a:srgbClr val="000000"/>
                          </a:solidFill>
                          <a:effectLst/>
                          <a:latin typeface="Georgia" panose="02040502050405020303" pitchFamily="18" charset="0"/>
                        </a:rPr>
                        <a:t>​</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12.03.2024/11:45​</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8433423"/>
                  </a:ext>
                </a:extLst>
              </a:tr>
              <a:tr h="490728">
                <a:tc>
                  <a:txBody>
                    <a:bodyPr/>
                    <a:lstStyle/>
                    <a:p>
                      <a:pPr algn="l" fontAlgn="base"/>
                      <a:r>
                        <a:rPr lang="en-US" sz="1400" b="0" i="0">
                          <a:solidFill>
                            <a:srgbClr val="000000"/>
                          </a:solidFill>
                          <a:effectLst/>
                          <a:latin typeface="Georgia" panose="02040502050405020303" pitchFamily="18" charset="0"/>
                        </a:rPr>
                        <a:t>Space Weather​</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a:solidFill>
                            <a:srgbClr val="000000"/>
                          </a:solidFill>
                          <a:effectLst/>
                          <a:latin typeface="Georgia" panose="02040502050405020303" pitchFamily="18" charset="0"/>
                        </a:rPr>
                        <a:t>ESA report​</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Georgia" panose="02040502050405020303" pitchFamily="18" charset="0"/>
                        </a:rPr>
                        <a:t>Hugh Evan</a:t>
                      </a:r>
                      <a:r>
                        <a:rPr lang="en-US" sz="1400" b="0" i="0">
                          <a:solidFill>
                            <a:srgbClr val="000000"/>
                          </a:solidFill>
                          <a:effectLst/>
                          <a:latin typeface="Georgia" panose="02040502050405020303" pitchFamily="18" charset="0"/>
                        </a:rPr>
                        <a:t>​</a:t>
                      </a:r>
                      <a:endParaRPr lang="en-US" sz="1400" b="0" i="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tc>
                  <a:txBody>
                    <a:bodyPr/>
                    <a:lstStyle/>
                    <a:p>
                      <a:pPr algn="l" fontAlgn="base"/>
                      <a:r>
                        <a:rPr lang="en-US" sz="1400" b="0" i="0" dirty="0">
                          <a:solidFill>
                            <a:srgbClr val="000000"/>
                          </a:solidFill>
                          <a:effectLst/>
                          <a:latin typeface="Georgia" panose="02040502050405020303" pitchFamily="18" charset="0"/>
                        </a:rPr>
                        <a:t>12.03.2024/15:45​</a:t>
                      </a:r>
                      <a:endParaRPr lang="en-US" sz="1400" b="0" i="0" dirty="0">
                        <a:solidFill>
                          <a:srgbClr val="000000"/>
                        </a:solidFill>
                        <a:effectLst/>
                      </a:endParaRPr>
                    </a:p>
                  </a:txBody>
                  <a:tcPr marL="70104" marR="70104" marT="35052" marB="35052">
                    <a:lnL w="9754" cap="flat" cmpd="sng" algn="ctr">
                      <a:solidFill>
                        <a:srgbClr val="000000"/>
                      </a:solidFill>
                      <a:prstDash val="solid"/>
                      <a:round/>
                      <a:headEnd type="none" w="med" len="med"/>
                      <a:tailEnd type="none" w="med" len="med"/>
                    </a:lnL>
                    <a:lnR w="9754" cap="flat" cmpd="sng" algn="ctr">
                      <a:solidFill>
                        <a:srgbClr val="000000"/>
                      </a:solidFill>
                      <a:prstDash val="solid"/>
                      <a:round/>
                      <a:headEnd type="none" w="med" len="med"/>
                      <a:tailEnd type="none" w="med" len="med"/>
                    </a:lnR>
                    <a:lnT w="9754" cap="flat" cmpd="sng" algn="ctr">
                      <a:solidFill>
                        <a:srgbClr val="000000"/>
                      </a:solidFill>
                      <a:prstDash val="solid"/>
                      <a:round/>
                      <a:headEnd type="none" w="med" len="med"/>
                      <a:tailEnd type="none" w="med" len="med"/>
                    </a:lnT>
                    <a:lnB w="97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9069176"/>
                  </a:ext>
                </a:extLst>
              </a:tr>
            </a:tbl>
          </a:graphicData>
        </a:graphic>
      </p:graphicFrame>
    </p:spTree>
    <p:extLst>
      <p:ext uri="{BB962C8B-B14F-4D97-AF65-F5344CB8AC3E}">
        <p14:creationId xmlns:p14="http://schemas.microsoft.com/office/powerpoint/2010/main" val="233779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planet, outer space&#10;&#10;Description automatically generated">
            <a:extLst>
              <a:ext uri="{FF2B5EF4-FFF2-40B4-BE49-F238E27FC236}">
                <a16:creationId xmlns:a16="http://schemas.microsoft.com/office/drawing/2014/main" id="{C612D1BA-32E5-58A6-87D0-188CCD2C2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158D42CC-D2AC-0CDF-1F79-D37E05762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BBD9C839-2AD1-4093-AE4C-E83123082F5F}"/>
              </a:ext>
            </a:extLst>
          </p:cNvPr>
          <p:cNvSpPr/>
          <p:nvPr/>
        </p:nvSpPr>
        <p:spPr>
          <a:xfrm>
            <a:off x="459032" y="3326114"/>
            <a:ext cx="3240000" cy="3240000"/>
          </a:xfrm>
          <a:prstGeom prst="ellipse">
            <a:avLst/>
          </a:prstGeom>
          <a:solidFill>
            <a:srgbClr val="0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8" name="TextBox 37">
            <a:extLst>
              <a:ext uri="{FF2B5EF4-FFF2-40B4-BE49-F238E27FC236}">
                <a16:creationId xmlns:a16="http://schemas.microsoft.com/office/drawing/2014/main" id="{24643753-48C0-43E4-9961-23684AC567F8}"/>
              </a:ext>
            </a:extLst>
          </p:cNvPr>
          <p:cNvSpPr txBox="1"/>
          <p:nvPr/>
        </p:nvSpPr>
        <p:spPr>
          <a:xfrm>
            <a:off x="349495" y="3453163"/>
            <a:ext cx="3600000" cy="2893100"/>
          </a:xfrm>
          <a:prstGeom prst="rect">
            <a:avLst/>
          </a:prstGeom>
          <a:noFill/>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00" b="1" i="0" u="none" strike="noStrike" kern="1200" cap="none" spc="-120" normalizeH="0" baseline="0" noProof="0" dirty="0">
                <a:ln>
                  <a:noFill/>
                </a:ln>
                <a:solidFill>
                  <a:srgbClr val="FFFFFF"/>
                </a:solidFill>
                <a:effectLst>
                  <a:outerShdw blurRad="50800" dist="38100" dir="7680000" algn="tl" rotWithShape="0">
                    <a:srgbClr val="000000">
                      <a:alpha val="43000"/>
                    </a:srgbClr>
                  </a:outerShdw>
                </a:effectLst>
                <a:uLnTx/>
                <a:uFillTx/>
                <a:latin typeface="Arial" panose="020B0604020202020204" pitchFamily="34" charset="0"/>
                <a:ea typeface="MS PGothic" charset="-128"/>
                <a:cs typeface="Arial" panose="020B0604020202020204" pitchFamily="34" charset="0"/>
              </a:rPr>
              <a:t>World-class Earth Observation systems developed with European and global partners to address scientific &amp; societal challenges</a:t>
            </a:r>
          </a:p>
        </p:txBody>
      </p:sp>
      <p:sp>
        <p:nvSpPr>
          <p:cNvPr id="71" name="TextBox 70">
            <a:extLst>
              <a:ext uri="{FF2B5EF4-FFF2-40B4-BE49-F238E27FC236}">
                <a16:creationId xmlns:a16="http://schemas.microsoft.com/office/drawing/2014/main" id="{BB9801BB-8B12-407F-873E-B25617916E68}"/>
              </a:ext>
            </a:extLst>
          </p:cNvPr>
          <p:cNvSpPr txBox="1"/>
          <p:nvPr/>
        </p:nvSpPr>
        <p:spPr>
          <a:xfrm>
            <a:off x="11680165" y="6171090"/>
            <a:ext cx="405899" cy="261610"/>
          </a:xfrm>
          <a:prstGeom prst="rect">
            <a:avLst/>
          </a:prstGeom>
          <a:noFill/>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100"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14377" rtl="0" eaLnBrk="0" fontAlgn="base" latinLnBrk="0" hangingPunct="0">
                <a:lnSpc>
                  <a:spcPct val="100000"/>
                </a:lnSpc>
                <a:spcBef>
                  <a:spcPct val="0"/>
                </a:spcBef>
                <a:spcAft>
                  <a:spcPct val="0"/>
                </a:spcAft>
                <a:buClrTx/>
                <a:buSzTx/>
                <a:buFontTx/>
                <a:buNone/>
                <a:tabLst/>
                <a:defRPr/>
              </a:pPr>
              <a:t>5</a:t>
            </a:fld>
            <a:endParaRPr kumimoji="0" lang="en-GB" sz="1100"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
        <p:nvSpPr>
          <p:cNvPr id="43" name="!!Rounded Rectangle 4">
            <a:extLst>
              <a:ext uri="{FF2B5EF4-FFF2-40B4-BE49-F238E27FC236}">
                <a16:creationId xmlns:a16="http://schemas.microsoft.com/office/drawing/2014/main" id="{CD2A1CF4-2AED-49AB-A1F8-8D083DD6CCCF}"/>
              </a:ext>
            </a:extLst>
          </p:cNvPr>
          <p:cNvSpPr/>
          <p:nvPr/>
        </p:nvSpPr>
        <p:spPr>
          <a:xfrm>
            <a:off x="9636804" y="924866"/>
            <a:ext cx="2387770" cy="19016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marL="0" marR="0" lvl="0" indent="0" algn="r" defTabSz="914354"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rPr>
              <a:t>Satellites</a:t>
            </a:r>
            <a:endParaRPr kumimoji="0" lang="en-GB" sz="2650" b="1"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endParaRPr>
          </a:p>
          <a:p>
            <a:pPr marL="0" marR="0" lvl="0" indent="0" algn="r" defTabSz="914354"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Heritage </a:t>
            </a: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06</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914354"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Operational </a:t>
            </a: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14</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914354"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Developing </a:t>
            </a: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39</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914354"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Preparing </a:t>
            </a: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19</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914354"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Total </a:t>
            </a: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Verdana"/>
                <a:cs typeface="+mn-lt"/>
              </a:rPr>
              <a:t>78</a:t>
            </a: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r" defTabSz="914354"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NotesEsa"/>
              <a:ea typeface="+mn-ea"/>
              <a:cs typeface="+mn-cs"/>
            </a:endParaRPr>
          </a:p>
        </p:txBody>
      </p:sp>
      <p:pic>
        <p:nvPicPr>
          <p:cNvPr id="37" name="Picture 36">
            <a:extLst>
              <a:ext uri="{FF2B5EF4-FFF2-40B4-BE49-F238E27FC236}">
                <a16:creationId xmlns:a16="http://schemas.microsoft.com/office/drawing/2014/main" id="{C2B0D66E-56AC-46A5-A2D0-398D876A41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40" name="Picture 39">
            <a:extLst>
              <a:ext uri="{FF2B5EF4-FFF2-40B4-BE49-F238E27FC236}">
                <a16:creationId xmlns:a16="http://schemas.microsoft.com/office/drawing/2014/main" id="{F6F55CE6-D461-4ACE-934C-A3D7641D50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2" name="Picture 41">
            <a:extLst>
              <a:ext uri="{FF2B5EF4-FFF2-40B4-BE49-F238E27FC236}">
                <a16:creationId xmlns:a16="http://schemas.microsoft.com/office/drawing/2014/main" id="{762539AD-15B1-48ED-AB9D-E034F211C5C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
        <p:nvSpPr>
          <p:cNvPr id="5" name="!!ESA EO">
            <a:extLst>
              <a:ext uri="{FF2B5EF4-FFF2-40B4-BE49-F238E27FC236}">
                <a16:creationId xmlns:a16="http://schemas.microsoft.com/office/drawing/2014/main" id="{F27DFFFA-6294-AAFC-851D-D4464160EF6D}"/>
              </a:ext>
            </a:extLst>
          </p:cNvPr>
          <p:cNvSpPr/>
          <p:nvPr/>
        </p:nvSpPr>
        <p:spPr>
          <a:xfrm>
            <a:off x="264499" y="158642"/>
            <a:ext cx="6965860" cy="892690"/>
          </a:xfrm>
          <a:prstGeom prst="roundRect">
            <a:avLst/>
          </a:prstGeom>
          <a:noFill/>
          <a:ln w="38100" cap="flat" cmpd="sng" algn="ctr">
            <a:noFill/>
            <a:prstDash val="solid"/>
          </a:ln>
          <a:effectLst/>
        </p:spPr>
        <p:txBody>
          <a:bodyPr lIns="36000" rIns="36000"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charset="-128"/>
                <a:cs typeface="Arial" panose="020B0604020202020204" pitchFamily="34" charset="0"/>
              </a:rPr>
              <a:t>ESA’s Earth </a:t>
            </a:r>
            <a:r>
              <a:rPr kumimoji="0" lang="en-GB"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charset="-128"/>
                <a:cs typeface="Arial" panose="020B0604020202020204" pitchFamily="34" charset="0"/>
              </a:rPr>
              <a:t>Observation Missions</a:t>
            </a:r>
            <a:endParaRPr kumimoji="0" lang="en-GB"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1869851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50"/>
                                  </p:stCondLst>
                                  <p:iterate type="lt">
                                    <p:tmPct val="0"/>
                                  </p:iterate>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84E-DDD4-B29A-D66B-B1ADBC005EF0}"/>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DE3DB05-D785-7428-EBE8-172A1F7CFB5E}"/>
              </a:ext>
            </a:extLst>
          </p:cNvPr>
          <p:cNvPicPr>
            <a:picLocks noChangeAspect="1"/>
          </p:cNvPicPr>
          <p:nvPr/>
        </p:nvPicPr>
        <p:blipFill>
          <a:blip r:embed="rId2"/>
          <a:stretch>
            <a:fillRect/>
          </a:stretch>
        </p:blipFill>
        <p:spPr>
          <a:xfrm>
            <a:off x="0" y="22830"/>
            <a:ext cx="12192000" cy="6812339"/>
          </a:xfrm>
          <a:prstGeom prst="rect">
            <a:avLst/>
          </a:prstGeom>
        </p:spPr>
      </p:pic>
    </p:spTree>
    <p:extLst>
      <p:ext uri="{BB962C8B-B14F-4D97-AF65-F5344CB8AC3E}">
        <p14:creationId xmlns:p14="http://schemas.microsoft.com/office/powerpoint/2010/main" val="145421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513" y="614389"/>
            <a:ext cx="5724746" cy="4825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370" y="1017800"/>
            <a:ext cx="6434007" cy="4825505"/>
          </a:xfrm>
          <a:prstGeom prst="rect">
            <a:avLst/>
          </a:prstGeom>
        </p:spPr>
      </p:pic>
      <p:sp>
        <p:nvSpPr>
          <p:cNvPr id="8" name="Content Placeholder 10"/>
          <p:cNvSpPr txBox="1">
            <a:spLocks/>
          </p:cNvSpPr>
          <p:nvPr/>
        </p:nvSpPr>
        <p:spPr>
          <a:xfrm>
            <a:off x="252518" y="1418106"/>
            <a:ext cx="8705855" cy="4625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94" b="1" i="0" u="none" strike="noStrike" kern="1200" cap="none" spc="0" normalizeH="0" baseline="0" noProof="0" dirty="0">
                <a:ln>
                  <a:noFill/>
                </a:ln>
                <a:solidFill>
                  <a:prstClr val="white"/>
                </a:solidFill>
                <a:effectLst/>
                <a:uLnTx/>
                <a:uFillTx/>
                <a:latin typeface="Calibri" panose="020F0502020204030204"/>
                <a:ea typeface="+mn-ea"/>
                <a:cs typeface="+mn-cs"/>
              </a:rPr>
              <a:t>Science: Impact of Clouds and Aerosols on Radiation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Observations: </a:t>
            </a:r>
          </a:p>
          <a:p>
            <a:pPr marL="512961" marR="0" lvl="0" indent="-28497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Cloud profiles (ice, liquid, mixed), cloud coverage, precipitation</a:t>
            </a:r>
          </a:p>
          <a:p>
            <a:pPr marL="512961" marR="0" lvl="0" indent="-28497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Aerosol profiles</a:t>
            </a:r>
          </a:p>
          <a:p>
            <a:pPr marL="512961" marR="0" lvl="0" indent="-28497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Broad-band Solar &amp; Thermal Radiation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Satellite and Payload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Sun-sync. orbit at 393 km, 14:00 hours descending node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25 days repeat cycle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UV Lidar with high spectral resolution receiver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W-band Cloud Radar with Doppler (contribution JAXA)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Imager and Broad-Band Radiometer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rPr>
              <a:t>Launch 2024 – lifetime 3 +1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10"/>
          <p:cNvSpPr txBox="1">
            <a:spLocks/>
          </p:cNvSpPr>
          <p:nvPr/>
        </p:nvSpPr>
        <p:spPr>
          <a:xfrm>
            <a:off x="7999424" y="4330186"/>
            <a:ext cx="3886459" cy="810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95" b="1" i="0" u="none" strike="noStrike" kern="1200" cap="none" spc="0" normalizeH="0" baseline="0" noProof="0" dirty="0">
                <a:ln>
                  <a:noFill/>
                </a:ln>
                <a:solidFill>
                  <a:prstClr val="white"/>
                </a:solidFill>
                <a:effectLst/>
                <a:uLnTx/>
                <a:uFillTx/>
                <a:latin typeface="Calibri" panose="020F0502020204030204"/>
                <a:ea typeface="+mn-ea"/>
                <a:cs typeface="+mn-cs"/>
              </a:rPr>
              <a:t>Earth Explorer Mission implemented 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95" b="1" i="0" u="none" strike="noStrike" kern="1200" cap="none" spc="0" normalizeH="0" baseline="0" noProof="0" dirty="0">
                <a:ln>
                  <a:noFill/>
                </a:ln>
                <a:solidFill>
                  <a:prstClr val="white"/>
                </a:solidFill>
                <a:effectLst/>
                <a:uLnTx/>
                <a:uFillTx/>
                <a:latin typeface="Calibri" panose="020F0502020204030204"/>
                <a:ea typeface="+mn-ea"/>
                <a:cs typeface="+mn-cs"/>
              </a:rPr>
              <a:t>cooperation with JAXA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6"/>
          <p:cNvSpPr txBox="1">
            <a:spLocks noChangeArrowheads="1"/>
          </p:cNvSpPr>
          <p:nvPr/>
        </p:nvSpPr>
        <p:spPr bwMode="auto">
          <a:xfrm>
            <a:off x="252518" y="4826"/>
            <a:ext cx="10747176" cy="101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5" rIns="0" bIns="45595"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992" b="1" i="0" u="none" strike="noStrike" kern="0" cap="none" spc="0" normalizeH="0" baseline="0" noProof="0" dirty="0">
                <a:ln>
                  <a:noFill/>
                </a:ln>
                <a:solidFill>
                  <a:srgbClr val="FEFFFF"/>
                </a:solidFill>
                <a:effectLst/>
                <a:uLnTx/>
                <a:uFillTx/>
                <a:latin typeface="Arial" charset="0"/>
                <a:ea typeface="MS PGothic" pitchFamily="34" charset="-128"/>
                <a:cs typeface="Arial" charset="0"/>
              </a:rPr>
              <a:t>EarthCARE: Earth Cloud, Aerosol and Radiation Explorer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992" b="1" i="0" u="none" strike="noStrike" kern="0" cap="none" spc="0" normalizeH="0" baseline="0" noProof="0" dirty="0">
                <a:ln>
                  <a:noFill/>
                </a:ln>
                <a:solidFill>
                  <a:srgbClr val="FEFFFF"/>
                </a:solidFill>
                <a:effectLst/>
                <a:uLnTx/>
                <a:uFillTx/>
                <a:latin typeface="Arial" charset="0"/>
                <a:ea typeface="MS PGothic" pitchFamily="34" charset="-128"/>
                <a:cs typeface="Arial" charset="0"/>
              </a:rPr>
              <a:t>Linking Clouds, Aerosol and Radiation</a:t>
            </a:r>
          </a:p>
        </p:txBody>
      </p:sp>
    </p:spTree>
    <p:extLst>
      <p:ext uri="{BB962C8B-B14F-4D97-AF65-F5344CB8AC3E}">
        <p14:creationId xmlns:p14="http://schemas.microsoft.com/office/powerpoint/2010/main" val="198997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stretch>
            <a:fillRect/>
          </a:stretch>
        </p:blipFill>
        <p:spPr>
          <a:xfrm>
            <a:off x="18105" y="27077"/>
            <a:ext cx="6985457" cy="5807436"/>
          </a:xfrm>
          <a:prstGeom prst="rect">
            <a:avLst/>
          </a:prstGeom>
        </p:spPr>
      </p:pic>
      <p:pic>
        <p:nvPicPr>
          <p:cNvPr id="23" name="Picture 22"/>
          <p:cNvPicPr>
            <a:picLocks noChangeAspect="1"/>
          </p:cNvPicPr>
          <p:nvPr/>
        </p:nvPicPr>
        <p:blipFill>
          <a:blip r:embed="rId3"/>
          <a:stretch>
            <a:fillRect/>
          </a:stretch>
        </p:blipFill>
        <p:spPr>
          <a:xfrm>
            <a:off x="7496487" y="730254"/>
            <a:ext cx="4678891" cy="5110279"/>
          </a:xfrm>
          <a:prstGeom prst="rect">
            <a:avLst/>
          </a:prstGeom>
        </p:spPr>
      </p:pic>
      <p:grpSp>
        <p:nvGrpSpPr>
          <p:cNvPr id="50" name="Group 49"/>
          <p:cNvGrpSpPr/>
          <p:nvPr/>
        </p:nvGrpSpPr>
        <p:grpSpPr>
          <a:xfrm>
            <a:off x="619255" y="169330"/>
            <a:ext cx="11469672" cy="2475348"/>
            <a:chOff x="604280" y="160415"/>
            <a:chExt cx="11501034" cy="2482117"/>
          </a:xfrm>
        </p:grpSpPr>
        <p:sp>
          <p:nvSpPr>
            <p:cNvPr id="32" name="Freeform 31"/>
            <p:cNvSpPr/>
            <p:nvPr/>
          </p:nvSpPr>
          <p:spPr>
            <a:xfrm>
              <a:off x="8523215" y="746620"/>
              <a:ext cx="3582099" cy="1895912"/>
            </a:xfrm>
            <a:custGeom>
              <a:avLst/>
              <a:gdLst>
                <a:gd name="connsiteX0" fmla="*/ 0 w 3582099"/>
                <a:gd name="connsiteY0" fmla="*/ 553674 h 1895912"/>
                <a:gd name="connsiteX1" fmla="*/ 192946 w 3582099"/>
                <a:gd name="connsiteY1" fmla="*/ 192947 h 1895912"/>
                <a:gd name="connsiteX2" fmla="*/ 2248249 w 3582099"/>
                <a:gd name="connsiteY2" fmla="*/ 0 h 1895912"/>
                <a:gd name="connsiteX3" fmla="*/ 3456264 w 3582099"/>
                <a:gd name="connsiteY3" fmla="*/ 218114 h 1895912"/>
                <a:gd name="connsiteX4" fmla="*/ 3582099 w 3582099"/>
                <a:gd name="connsiteY4" fmla="*/ 545285 h 1895912"/>
                <a:gd name="connsiteX5" fmla="*/ 3137482 w 3582099"/>
                <a:gd name="connsiteY5" fmla="*/ 1694576 h 1895912"/>
                <a:gd name="connsiteX6" fmla="*/ 2860646 w 3582099"/>
                <a:gd name="connsiteY6" fmla="*/ 1895912 h 1895912"/>
                <a:gd name="connsiteX7" fmla="*/ 1216403 w 3582099"/>
                <a:gd name="connsiteY7" fmla="*/ 947956 h 1895912"/>
                <a:gd name="connsiteX8" fmla="*/ 0 w 3582099"/>
                <a:gd name="connsiteY8" fmla="*/ 553674 h 18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099" h="1895912">
                  <a:moveTo>
                    <a:pt x="0" y="553674"/>
                  </a:moveTo>
                  <a:lnTo>
                    <a:pt x="192946" y="192947"/>
                  </a:lnTo>
                  <a:lnTo>
                    <a:pt x="2248249" y="0"/>
                  </a:lnTo>
                  <a:lnTo>
                    <a:pt x="3456264" y="218114"/>
                  </a:lnTo>
                  <a:lnTo>
                    <a:pt x="3582099" y="545285"/>
                  </a:lnTo>
                  <a:lnTo>
                    <a:pt x="3137482" y="1694576"/>
                  </a:lnTo>
                  <a:lnTo>
                    <a:pt x="2860646" y="1895912"/>
                  </a:lnTo>
                  <a:lnTo>
                    <a:pt x="1216403" y="947956"/>
                  </a:lnTo>
                  <a:lnTo>
                    <a:pt x="0" y="553674"/>
                  </a:lnTo>
                  <a:close/>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de-DE" sz="239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79"/>
            <p:cNvSpPr>
              <a:spLocks noChangeArrowheads="1"/>
            </p:cNvSpPr>
            <p:nvPr/>
          </p:nvSpPr>
          <p:spPr bwMode="auto">
            <a:xfrm>
              <a:off x="604280" y="160415"/>
              <a:ext cx="5893366" cy="1172409"/>
            </a:xfrm>
            <a:prstGeom prst="rect">
              <a:avLst/>
            </a:prstGeom>
            <a:solidFill>
              <a:schemeClr val="bg1">
                <a:lumMod val="95000"/>
              </a:schemeClr>
            </a:solidFill>
            <a:ln>
              <a:noFill/>
            </a:ln>
          </p:spPr>
          <p:txBody>
            <a:bodyPr/>
            <a:lstStyle/>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1" i="0" u="none" strike="noStrike" kern="1200" cap="none" spc="0" normalizeH="0" baseline="0" noProof="0" dirty="0">
                  <a:ln>
                    <a:noFill/>
                  </a:ln>
                  <a:solidFill>
                    <a:srgbClr val="0070C0"/>
                  </a:solidFill>
                  <a:effectLst/>
                  <a:uLnTx/>
                  <a:uFillTx/>
                  <a:latin typeface="Verdana" charset="0"/>
                  <a:ea typeface="ＭＳ Ｐゴシック"/>
                  <a:cs typeface="+mn-cs"/>
                </a:rPr>
                <a:t>Cloud Profiling Radar (CPR) </a:t>
              </a:r>
              <a:r>
                <a:rPr kumimoji="0" lang="en-GB" sz="1596" b="0" i="0" u="none" strike="noStrike" kern="1200" cap="none" spc="0" normalizeH="0" baseline="0" noProof="0" dirty="0">
                  <a:ln>
                    <a:noFill/>
                  </a:ln>
                  <a:solidFill>
                    <a:srgbClr val="0070C0"/>
                  </a:solidFill>
                  <a:effectLst/>
                  <a:uLnTx/>
                  <a:uFillTx/>
                  <a:latin typeface="Verdana" charset="0"/>
                  <a:ea typeface="ＭＳ Ｐゴシック"/>
                  <a:cs typeface="+mn-cs"/>
                </a:rPr>
                <a:t>- JAXA</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70C0"/>
                  </a:solidFill>
                  <a:effectLst/>
                  <a:uLnTx/>
                  <a:uFillTx/>
                  <a:latin typeface="Verdana" charset="0"/>
                  <a:ea typeface="ＭＳ Ｐゴシック"/>
                  <a:cs typeface="+mn-cs"/>
                </a:rPr>
                <a:t>94 GHz Doppler</a:t>
              </a:r>
              <a:r>
                <a:rPr kumimoji="0" lang="en-GB" sz="1596" b="1" i="0" u="none" strike="noStrike" kern="1200" cap="none" spc="0" normalizeH="0" baseline="0" noProof="0" dirty="0">
                  <a:ln>
                    <a:noFill/>
                  </a:ln>
                  <a:solidFill>
                    <a:srgbClr val="0070C0"/>
                  </a:solidFill>
                  <a:effectLst/>
                  <a:uLnTx/>
                  <a:uFillTx/>
                  <a:latin typeface="Verdana" charset="0"/>
                  <a:ea typeface="ＭＳ Ｐゴシック"/>
                  <a:cs typeface="+mn-cs"/>
                </a:rPr>
                <a:t>, </a:t>
              </a:r>
              <a:r>
                <a:rPr kumimoji="0" lang="en-GB" sz="1596" b="0" i="0" u="none" strike="noStrike" kern="1200" cap="none" spc="0" normalizeH="0" baseline="0" noProof="0" dirty="0">
                  <a:ln>
                    <a:noFill/>
                  </a:ln>
                  <a:solidFill>
                    <a:srgbClr val="0070C0"/>
                  </a:solidFill>
                  <a:effectLst/>
                  <a:uLnTx/>
                  <a:uFillTx/>
                  <a:latin typeface="Verdana" charset="0"/>
                  <a:ea typeface="ＭＳ Ｐゴシック"/>
                  <a:cs typeface="+mn-cs"/>
                </a:rPr>
                <a:t>2.5 m dish (folded in photograph) </a:t>
              </a:r>
            </a:p>
            <a:p>
              <a:pPr marL="0" marR="0" lvl="0" indent="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70C0"/>
                  </a:solidFill>
                  <a:effectLst/>
                  <a:uLnTx/>
                  <a:uFillTx/>
                  <a:latin typeface="Verdana" charset="0"/>
                  <a:ea typeface="ＭＳ Ｐゴシック"/>
                  <a:cs typeface="+mn-cs"/>
                </a:rPr>
                <a:t>Level 1: Reflectivity and Doppler profiles</a:t>
              </a:r>
            </a:p>
          </p:txBody>
        </p:sp>
      </p:grpSp>
      <p:grpSp>
        <p:nvGrpSpPr>
          <p:cNvPr id="51" name="Group 50"/>
          <p:cNvGrpSpPr/>
          <p:nvPr/>
        </p:nvGrpSpPr>
        <p:grpSpPr>
          <a:xfrm>
            <a:off x="619254" y="1260393"/>
            <a:ext cx="10750187" cy="2555540"/>
            <a:chOff x="604279" y="1254463"/>
            <a:chExt cx="10779582" cy="2562528"/>
          </a:xfrm>
        </p:grpSpPr>
        <p:sp>
          <p:nvSpPr>
            <p:cNvPr id="27" name="Freeform 26"/>
            <p:cNvSpPr/>
            <p:nvPr/>
          </p:nvSpPr>
          <p:spPr>
            <a:xfrm>
              <a:off x="8045042" y="1300294"/>
              <a:ext cx="3338819" cy="2516697"/>
            </a:xfrm>
            <a:custGeom>
              <a:avLst/>
              <a:gdLst>
                <a:gd name="connsiteX0" fmla="*/ 494951 w 3338819"/>
                <a:gd name="connsiteY0" fmla="*/ 0 h 2516697"/>
                <a:gd name="connsiteX1" fmla="*/ 1702965 w 3338819"/>
                <a:gd name="connsiteY1" fmla="*/ 394282 h 2516697"/>
                <a:gd name="connsiteX2" fmla="*/ 3338819 w 3338819"/>
                <a:gd name="connsiteY2" fmla="*/ 1342238 h 2516697"/>
                <a:gd name="connsiteX3" fmla="*/ 2860646 w 3338819"/>
                <a:gd name="connsiteY3" fmla="*/ 2516697 h 2516697"/>
                <a:gd name="connsiteX4" fmla="*/ 1149292 w 3338819"/>
                <a:gd name="connsiteY4" fmla="*/ 2265027 h 2516697"/>
                <a:gd name="connsiteX5" fmla="*/ 0 w 3338819"/>
                <a:gd name="connsiteY5" fmla="*/ 1518407 h 2516697"/>
                <a:gd name="connsiteX6" fmla="*/ 494951 w 3338819"/>
                <a:gd name="connsiteY6" fmla="*/ 0 h 251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819" h="2516697">
                  <a:moveTo>
                    <a:pt x="494951" y="0"/>
                  </a:moveTo>
                  <a:lnTo>
                    <a:pt x="1702965" y="394282"/>
                  </a:lnTo>
                  <a:lnTo>
                    <a:pt x="3338819" y="1342238"/>
                  </a:lnTo>
                  <a:lnTo>
                    <a:pt x="2860646" y="2516697"/>
                  </a:lnTo>
                  <a:lnTo>
                    <a:pt x="1149292" y="2265027"/>
                  </a:lnTo>
                  <a:lnTo>
                    <a:pt x="0" y="1518407"/>
                  </a:lnTo>
                  <a:lnTo>
                    <a:pt x="494951" y="0"/>
                  </a:lnTo>
                  <a:close/>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de-DE" sz="239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79"/>
            <p:cNvSpPr>
              <a:spLocks noChangeArrowheads="1"/>
            </p:cNvSpPr>
            <p:nvPr/>
          </p:nvSpPr>
          <p:spPr bwMode="auto">
            <a:xfrm>
              <a:off x="604279" y="1254463"/>
              <a:ext cx="5893367" cy="2562528"/>
            </a:xfrm>
            <a:prstGeom prst="rect">
              <a:avLst/>
            </a:prstGeom>
            <a:solidFill>
              <a:schemeClr val="bg1">
                <a:lumMod val="95000"/>
              </a:schemeClr>
            </a:solidFill>
            <a:ln>
              <a:noFill/>
            </a:ln>
          </p:spPr>
          <p:txBody>
            <a:bodyPr/>
            <a:lstStyle/>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1" i="0" u="none" strike="noStrike" kern="1200" cap="none" spc="0" normalizeH="0" baseline="0" noProof="0" dirty="0">
                  <a:ln>
                    <a:noFill/>
                  </a:ln>
                  <a:solidFill>
                    <a:srgbClr val="00B050"/>
                  </a:solidFill>
                  <a:effectLst/>
                  <a:uLnTx/>
                  <a:uFillTx/>
                  <a:latin typeface="Verdana" charset="0"/>
                  <a:ea typeface="ＭＳ Ｐゴシック"/>
                  <a:cs typeface="+mn-cs"/>
                </a:rPr>
                <a:t>Atmospheric Lidar (ATLID)</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B050"/>
                  </a:solidFill>
                  <a:effectLst/>
                  <a:uLnTx/>
                  <a:uFillTx/>
                  <a:latin typeface="Verdana" charset="0"/>
                  <a:ea typeface="ＭＳ Ｐゴシック"/>
                  <a:cs typeface="+mn-cs"/>
                </a:rPr>
                <a:t>High-Spectral Resolution Lidar (HSRL), </a:t>
              </a:r>
              <a:r>
                <a:rPr kumimoji="0" lang="el-GR" sz="1596" b="0" i="0" u="none" strike="noStrike" kern="1200" cap="none" spc="0" normalizeH="0" baseline="0" noProof="0" dirty="0">
                  <a:ln>
                    <a:noFill/>
                  </a:ln>
                  <a:solidFill>
                    <a:srgbClr val="00B050"/>
                  </a:solidFill>
                  <a:effectLst/>
                  <a:uLnTx/>
                  <a:uFillTx/>
                  <a:latin typeface="Verdana" charset="0"/>
                  <a:ea typeface="ＭＳ Ｐゴシック"/>
                  <a:cs typeface="+mn-cs"/>
                </a:rPr>
                <a:t>λ</a:t>
              </a:r>
              <a:r>
                <a:rPr kumimoji="0" lang="en-GB" sz="1596" b="0" i="0" u="none" strike="noStrike" kern="1200" cap="none" spc="0" normalizeH="0" baseline="0" noProof="0" dirty="0">
                  <a:ln>
                    <a:noFill/>
                  </a:ln>
                  <a:solidFill>
                    <a:srgbClr val="00B050"/>
                  </a:solidFill>
                  <a:effectLst/>
                  <a:uLnTx/>
                  <a:uFillTx/>
                  <a:latin typeface="Verdana" charset="0"/>
                  <a:ea typeface="ＭＳ Ｐゴシック"/>
                  <a:cs typeface="+mn-cs"/>
                </a:rPr>
                <a:t>=355nm</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B050"/>
                  </a:solidFill>
                  <a:effectLst/>
                  <a:uLnTx/>
                  <a:uFillTx/>
                  <a:latin typeface="Verdana" charset="0"/>
                  <a:ea typeface="ＭＳ Ｐゴシック"/>
                  <a:cs typeface="+mn-cs"/>
                </a:rPr>
                <a:t>Two redundant transmit telescopes &amp; 60 cm receive tel.</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B050"/>
                  </a:solidFill>
                  <a:effectLst/>
                  <a:uLnTx/>
                  <a:uFillTx/>
                  <a:latin typeface="Verdana" charset="0"/>
                  <a:ea typeface="ＭＳ Ｐゴシック"/>
                  <a:cs typeface="+mn-cs"/>
                </a:rPr>
                <a:t>3 receive channels: molecular, particular, depolarization </a:t>
              </a:r>
            </a:p>
            <a:p>
              <a:pPr marL="0" marR="0" lvl="0" indent="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00B050"/>
                  </a:solidFill>
                  <a:effectLst/>
                  <a:uLnTx/>
                  <a:uFillTx/>
                  <a:latin typeface="Verdana" charset="0"/>
                  <a:ea typeface="ＭＳ Ｐゴシック"/>
                  <a:cs typeface="+mn-cs"/>
                </a:rPr>
                <a:t>Level 1: attenuated backscatter profiles</a:t>
              </a:r>
            </a:p>
          </p:txBody>
        </p:sp>
        <p:cxnSp>
          <p:nvCxnSpPr>
            <p:cNvPr id="38" name="Straight Arrow Connector 37"/>
            <p:cNvCxnSpPr/>
            <p:nvPr/>
          </p:nvCxnSpPr>
          <p:spPr>
            <a:xfrm>
              <a:off x="7500315" y="2763953"/>
              <a:ext cx="830955" cy="1141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818093" y="3019601"/>
              <a:ext cx="830955" cy="1141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727497" y="2198913"/>
              <a:ext cx="830955" cy="1141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619254" y="3027860"/>
            <a:ext cx="9444646" cy="2442610"/>
            <a:chOff x="604280" y="3031017"/>
            <a:chExt cx="9470471" cy="2449289"/>
          </a:xfrm>
          <a:solidFill>
            <a:schemeClr val="bg1">
              <a:lumMod val="95000"/>
            </a:schemeClr>
          </a:solidFill>
        </p:grpSpPr>
        <p:sp>
          <p:nvSpPr>
            <p:cNvPr id="44" name="Oval 43"/>
            <p:cNvSpPr/>
            <p:nvPr/>
          </p:nvSpPr>
          <p:spPr>
            <a:xfrm rot="1187928">
              <a:off x="8906496" y="3986032"/>
              <a:ext cx="1168255" cy="1494274"/>
            </a:xfrm>
            <a:prstGeom prst="ellipse">
              <a:avLst/>
            </a:prstGeom>
            <a:noFill/>
            <a:ln w="63500">
              <a:solidFill>
                <a:srgbClr val="FF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de-DE" sz="239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79"/>
            <p:cNvSpPr>
              <a:spLocks noChangeArrowheads="1"/>
            </p:cNvSpPr>
            <p:nvPr/>
          </p:nvSpPr>
          <p:spPr bwMode="auto">
            <a:xfrm>
              <a:off x="604280" y="3031017"/>
              <a:ext cx="5893366" cy="1158117"/>
            </a:xfrm>
            <a:prstGeom prst="rect">
              <a:avLst/>
            </a:prstGeom>
            <a:grpFill/>
            <a:ln>
              <a:noFill/>
            </a:ln>
          </p:spPr>
          <p:txBody>
            <a:bodyPr/>
            <a:lstStyle/>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1" i="0" u="none" strike="noStrike" kern="1200" cap="none" spc="0" normalizeH="0" baseline="0" noProof="0" dirty="0">
                  <a:ln>
                    <a:noFill/>
                  </a:ln>
                  <a:solidFill>
                    <a:srgbClr val="FFC000">
                      <a:lumMod val="75000"/>
                    </a:srgbClr>
                  </a:solidFill>
                  <a:effectLst/>
                  <a:uLnTx/>
                  <a:uFillTx/>
                  <a:latin typeface="Verdana" charset="0"/>
                  <a:ea typeface="ＭＳ Ｐゴシック"/>
                  <a:cs typeface="+mn-cs"/>
                </a:rPr>
                <a:t>Multi-Spectral Imager</a:t>
              </a:r>
              <a:r>
                <a:rPr kumimoji="0" lang="en-GB" sz="1596" b="0" i="0" u="none" strike="noStrike" kern="1200" cap="none" spc="0" normalizeH="0" baseline="0" noProof="0" dirty="0">
                  <a:ln>
                    <a:noFill/>
                  </a:ln>
                  <a:solidFill>
                    <a:srgbClr val="FFC000">
                      <a:lumMod val="75000"/>
                    </a:srgbClr>
                  </a:solidFill>
                  <a:effectLst/>
                  <a:uLnTx/>
                  <a:uFillTx/>
                  <a:latin typeface="Verdana" charset="0"/>
                  <a:ea typeface="ＭＳ Ｐゴシック"/>
                  <a:cs typeface="+mn-cs"/>
                </a:rPr>
                <a:t> </a:t>
              </a:r>
              <a:r>
                <a:rPr kumimoji="0" lang="en-GB" sz="1596" b="1" i="0" u="none" strike="noStrike" kern="1200" cap="none" spc="0" normalizeH="0" baseline="0" noProof="0" dirty="0">
                  <a:ln>
                    <a:noFill/>
                  </a:ln>
                  <a:solidFill>
                    <a:srgbClr val="FFC000">
                      <a:lumMod val="75000"/>
                    </a:srgbClr>
                  </a:solidFill>
                  <a:effectLst/>
                  <a:uLnTx/>
                  <a:uFillTx/>
                  <a:latin typeface="Verdana" charset="0"/>
                  <a:ea typeface="ＭＳ Ｐゴシック"/>
                  <a:cs typeface="+mn-cs"/>
                </a:rPr>
                <a:t>(MSI)</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err="1">
                  <a:ln>
                    <a:noFill/>
                  </a:ln>
                  <a:solidFill>
                    <a:srgbClr val="FFC000">
                      <a:lumMod val="75000"/>
                    </a:srgbClr>
                  </a:solidFill>
                  <a:effectLst/>
                  <a:uLnTx/>
                  <a:uFillTx/>
                  <a:latin typeface="Verdana" charset="0"/>
                  <a:ea typeface="ＭＳ Ｐゴシック"/>
                  <a:cs typeface="+mn-cs"/>
                </a:rPr>
                <a:t>pushbroom</a:t>
              </a:r>
              <a:r>
                <a:rPr kumimoji="0" lang="en-GB" sz="1596" b="0" i="0" u="none" strike="noStrike" kern="1200" cap="none" spc="0" normalizeH="0" baseline="0" noProof="0" dirty="0">
                  <a:ln>
                    <a:noFill/>
                  </a:ln>
                  <a:solidFill>
                    <a:srgbClr val="FFC000">
                      <a:lumMod val="75000"/>
                    </a:srgbClr>
                  </a:solidFill>
                  <a:effectLst/>
                  <a:uLnTx/>
                  <a:uFillTx/>
                  <a:latin typeface="Verdana" charset="0"/>
                  <a:ea typeface="ＭＳ Ｐゴシック"/>
                  <a:cs typeface="+mn-cs"/>
                </a:rPr>
                <a:t>, 4 solar + 3 TIR channels</a:t>
              </a:r>
            </a:p>
            <a:p>
              <a:pPr marL="0" marR="0" lvl="0" indent="0" algn="l" defTabSz="914400" rtl="0" eaLnBrk="0" fontAlgn="auto" latinLnBrk="0" hangingPunct="0">
                <a:lnSpc>
                  <a:spcPct val="119000"/>
                </a:lnSpc>
                <a:spcBef>
                  <a:spcPct val="20000"/>
                </a:spcBef>
                <a:spcAft>
                  <a:spcPts val="0"/>
                </a:spcAft>
                <a:buClr>
                  <a:srgbClr val="0098DB"/>
                </a:buClr>
                <a:buSzTx/>
                <a:buFontTx/>
                <a:buNone/>
                <a:tabLst/>
                <a:defRPr/>
              </a:pPr>
              <a:r>
                <a:rPr kumimoji="0" lang="en-US" sz="1596" b="0" i="0" u="none" strike="noStrike" kern="1200" cap="none" spc="0" normalizeH="0" baseline="0" noProof="0" dirty="0">
                  <a:ln>
                    <a:noFill/>
                  </a:ln>
                  <a:solidFill>
                    <a:srgbClr val="FFC000">
                      <a:lumMod val="75000"/>
                    </a:srgbClr>
                  </a:solidFill>
                  <a:effectLst/>
                  <a:uLnTx/>
                  <a:uFillTx/>
                  <a:latin typeface="Verdana" charset="0"/>
                  <a:ea typeface="ＭＳ Ｐゴシック"/>
                  <a:cs typeface="+mn-cs"/>
                </a:rPr>
                <a:t>Level 1: TOA radiances and brightness temperatures</a:t>
              </a:r>
            </a:p>
          </p:txBody>
        </p:sp>
      </p:grpSp>
      <p:grpSp>
        <p:nvGrpSpPr>
          <p:cNvPr id="53" name="Group 52"/>
          <p:cNvGrpSpPr/>
          <p:nvPr/>
        </p:nvGrpSpPr>
        <p:grpSpPr>
          <a:xfrm>
            <a:off x="619256" y="3762269"/>
            <a:ext cx="8331162" cy="1551199"/>
            <a:chOff x="604279" y="3763179"/>
            <a:chExt cx="8353943" cy="1555441"/>
          </a:xfrm>
        </p:grpSpPr>
        <p:sp>
          <p:nvSpPr>
            <p:cNvPr id="43" name="Oval 42"/>
            <p:cNvSpPr/>
            <p:nvPr/>
          </p:nvSpPr>
          <p:spPr>
            <a:xfrm rot="1187928">
              <a:off x="8017614" y="3763179"/>
              <a:ext cx="940608" cy="134223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de-DE" sz="239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79"/>
            <p:cNvSpPr>
              <a:spLocks noChangeArrowheads="1"/>
            </p:cNvSpPr>
            <p:nvPr/>
          </p:nvSpPr>
          <p:spPr bwMode="auto">
            <a:xfrm>
              <a:off x="604279" y="4189135"/>
              <a:ext cx="5893367" cy="1129485"/>
            </a:xfrm>
            <a:prstGeom prst="rect">
              <a:avLst/>
            </a:prstGeom>
            <a:solidFill>
              <a:schemeClr val="bg1">
                <a:lumMod val="95000"/>
              </a:schemeClr>
            </a:solidFill>
            <a:ln>
              <a:noFill/>
            </a:ln>
          </p:spPr>
          <p:txBody>
            <a:bodyPr/>
            <a:lstStyle/>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1" i="0" u="none" strike="noStrike" kern="1200" cap="none" spc="0" normalizeH="0" baseline="0" noProof="0" dirty="0">
                  <a:ln>
                    <a:noFill/>
                  </a:ln>
                  <a:solidFill>
                    <a:srgbClr val="C00000"/>
                  </a:solidFill>
                  <a:effectLst/>
                  <a:uLnTx/>
                  <a:uFillTx/>
                  <a:latin typeface="Verdana" charset="0"/>
                  <a:ea typeface="ＭＳ Ｐゴシック"/>
                  <a:cs typeface="+mn-cs"/>
                </a:rPr>
                <a:t>Broad-Band Radiometer</a:t>
              </a:r>
              <a:r>
                <a:rPr kumimoji="0" lang="en-GB" sz="1596" b="0" i="0" u="none" strike="noStrike" kern="1200" cap="none" spc="0" normalizeH="0" baseline="0" noProof="0" dirty="0">
                  <a:ln>
                    <a:noFill/>
                  </a:ln>
                  <a:solidFill>
                    <a:srgbClr val="C00000"/>
                  </a:solidFill>
                  <a:effectLst/>
                  <a:uLnTx/>
                  <a:uFillTx/>
                  <a:latin typeface="Verdana" charset="0"/>
                  <a:ea typeface="ＭＳ Ｐゴシック"/>
                  <a:cs typeface="+mn-cs"/>
                </a:rPr>
                <a:t> </a:t>
              </a:r>
              <a:r>
                <a:rPr kumimoji="0" lang="en-GB" sz="1596" b="1" i="0" u="none" strike="noStrike" kern="1200" cap="none" spc="0" normalizeH="0" baseline="0" noProof="0" dirty="0">
                  <a:ln>
                    <a:noFill/>
                  </a:ln>
                  <a:solidFill>
                    <a:srgbClr val="C00000"/>
                  </a:solidFill>
                  <a:effectLst/>
                  <a:uLnTx/>
                  <a:uFillTx/>
                  <a:latin typeface="Verdana" charset="0"/>
                  <a:ea typeface="ＭＳ Ｐゴシック"/>
                  <a:cs typeface="+mn-cs"/>
                </a:rPr>
                <a:t>(BBR)</a:t>
              </a:r>
            </a:p>
            <a:p>
              <a:pPr marL="265980" marR="0" lvl="0" indent="-265980" algn="l" defTabSz="914400" rtl="0" eaLnBrk="0" fontAlgn="auto" latinLnBrk="0" hangingPunct="0">
                <a:lnSpc>
                  <a:spcPct val="119000"/>
                </a:lnSpc>
                <a:spcBef>
                  <a:spcPct val="20000"/>
                </a:spcBef>
                <a:spcAft>
                  <a:spcPts val="0"/>
                </a:spcAft>
                <a:buClr>
                  <a:srgbClr val="0098DB"/>
                </a:buClr>
                <a:buSzTx/>
                <a:buFontTx/>
                <a:buNone/>
                <a:tabLst/>
                <a:defRPr/>
              </a:pPr>
              <a:r>
                <a:rPr kumimoji="0" lang="en-GB" sz="1596" b="0" i="0" u="none" strike="noStrike" kern="1200" cap="none" spc="0" normalizeH="0" baseline="0" noProof="0" dirty="0">
                  <a:ln>
                    <a:noFill/>
                  </a:ln>
                  <a:solidFill>
                    <a:srgbClr val="C00000"/>
                  </a:solidFill>
                  <a:effectLst/>
                  <a:uLnTx/>
                  <a:uFillTx/>
                  <a:latin typeface="Verdana" charset="0"/>
                  <a:ea typeface="ＭＳ Ｐゴシック"/>
                  <a:cs typeface="+mn-cs"/>
                </a:rPr>
                <a:t>2 Channels: Solar + Thermal; 3 fixed </a:t>
              </a:r>
              <a:r>
                <a:rPr kumimoji="0" lang="en-GB" sz="1596" b="0" i="0" u="none" strike="noStrike" kern="1200" cap="none" spc="0" normalizeH="0" baseline="0" noProof="0" dirty="0" err="1">
                  <a:ln>
                    <a:noFill/>
                  </a:ln>
                  <a:solidFill>
                    <a:srgbClr val="C00000"/>
                  </a:solidFill>
                  <a:effectLst/>
                  <a:uLnTx/>
                  <a:uFillTx/>
                  <a:latin typeface="Verdana" charset="0"/>
                  <a:ea typeface="ＭＳ Ｐゴシック"/>
                  <a:cs typeface="+mn-cs"/>
                </a:rPr>
                <a:t>FoV</a:t>
              </a:r>
              <a:endParaRPr kumimoji="0" lang="en-GB" sz="1596" b="0" i="0" u="none" strike="noStrike" kern="1200" cap="none" spc="0" normalizeH="0" baseline="0" noProof="0" dirty="0">
                <a:ln>
                  <a:noFill/>
                </a:ln>
                <a:solidFill>
                  <a:srgbClr val="C00000"/>
                </a:solidFill>
                <a:effectLst/>
                <a:uLnTx/>
                <a:uFillTx/>
                <a:latin typeface="Verdana" charset="0"/>
                <a:ea typeface="ＭＳ Ｐゴシック"/>
                <a:cs typeface="+mn-cs"/>
              </a:endParaRPr>
            </a:p>
            <a:p>
              <a:pPr marL="0" marR="0" lvl="0" indent="0" algn="l" defTabSz="914400" rtl="0" eaLnBrk="0" fontAlgn="auto" latinLnBrk="0" hangingPunct="0">
                <a:lnSpc>
                  <a:spcPct val="119000"/>
                </a:lnSpc>
                <a:spcBef>
                  <a:spcPct val="20000"/>
                </a:spcBef>
                <a:spcAft>
                  <a:spcPts val="0"/>
                </a:spcAft>
                <a:buClr>
                  <a:srgbClr val="0098DB"/>
                </a:buClr>
                <a:buSzTx/>
                <a:buFontTx/>
                <a:buNone/>
                <a:tabLst/>
                <a:defRPr/>
              </a:pPr>
              <a:r>
                <a:rPr kumimoji="0" lang="en-US" sz="1596" b="0" i="0" u="none" strike="noStrike" kern="1200" cap="none" spc="0" normalizeH="0" baseline="0" noProof="0" dirty="0">
                  <a:ln>
                    <a:noFill/>
                  </a:ln>
                  <a:solidFill>
                    <a:srgbClr val="C00000"/>
                  </a:solidFill>
                  <a:effectLst/>
                  <a:uLnTx/>
                  <a:uFillTx/>
                  <a:latin typeface="Verdana" charset="0"/>
                  <a:ea typeface="ＭＳ Ｐゴシック"/>
                  <a:cs typeface="+mn-cs"/>
                </a:rPr>
                <a:t>Level 2: TOA solar and thermal radiances &amp; fluxes</a:t>
              </a:r>
            </a:p>
            <a:p>
              <a:pPr marL="0" marR="0" lvl="0" indent="0" algn="l" defTabSz="914400" rtl="0" eaLnBrk="0" fontAlgn="auto" latinLnBrk="0" hangingPunct="0">
                <a:lnSpc>
                  <a:spcPct val="119000"/>
                </a:lnSpc>
                <a:spcBef>
                  <a:spcPct val="20000"/>
                </a:spcBef>
                <a:spcAft>
                  <a:spcPts val="0"/>
                </a:spcAft>
                <a:buClr>
                  <a:srgbClr val="0098DB"/>
                </a:buClr>
                <a:buSzTx/>
                <a:buFontTx/>
                <a:buNone/>
                <a:tabLst/>
                <a:defRPr/>
              </a:pPr>
              <a:endParaRPr kumimoji="0" lang="en-GB" sz="1596" b="0" i="0" u="none" strike="noStrike" kern="1200" cap="none" spc="0" normalizeH="0" baseline="0" noProof="0" dirty="0">
                <a:ln>
                  <a:noFill/>
                </a:ln>
                <a:solidFill>
                  <a:prstClr val="black"/>
                </a:solidFill>
                <a:effectLst/>
                <a:uLnTx/>
                <a:uFillTx/>
                <a:latin typeface="Verdana" charset="0"/>
                <a:ea typeface="ＭＳ Ｐゴシック"/>
                <a:cs typeface="+mn-cs"/>
              </a:endParaRPr>
            </a:p>
          </p:txBody>
        </p:sp>
      </p:grpSp>
      <p:sp>
        <p:nvSpPr>
          <p:cNvPr id="54" name="TextBox 53"/>
          <p:cNvSpPr txBox="1"/>
          <p:nvPr/>
        </p:nvSpPr>
        <p:spPr>
          <a:xfrm>
            <a:off x="8781503" y="5886860"/>
            <a:ext cx="3042516" cy="459511"/>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2394" b="0" i="0" u="none" strike="noStrike" kern="1200" cap="none" spc="0" normalizeH="0" baseline="0" noProof="0" dirty="0">
                <a:ln>
                  <a:noFill/>
                </a:ln>
                <a:solidFill>
                  <a:prstClr val="white"/>
                </a:solidFill>
                <a:effectLst/>
                <a:uLnTx/>
                <a:uFillTx/>
                <a:latin typeface="Calibri" panose="020F0502020204030204"/>
                <a:ea typeface="MS PGothic" charset="-128"/>
                <a:cs typeface="+mn-cs"/>
              </a:rPr>
              <a:t>Photos courtesy Airbus</a:t>
            </a:r>
            <a:endParaRPr kumimoji="0" lang="de-DE" sz="2394" b="0" i="0" u="none" strike="noStrike" kern="1200" cap="none" spc="0" normalizeH="0" baseline="0" noProof="0" dirty="0">
              <a:ln>
                <a:noFill/>
              </a:ln>
              <a:solidFill>
                <a:prstClr val="white"/>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115067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823529" y="41753"/>
            <a:ext cx="10081234" cy="552487"/>
          </a:xfrm>
        </p:spPr>
        <p:txBody>
          <a:bodyPr/>
          <a:lstStyle/>
          <a:p>
            <a:r>
              <a:rPr lang="en-GB" dirty="0"/>
              <a:t>Copernicus Sentinel-2</a:t>
            </a:r>
          </a:p>
        </p:txBody>
      </p:sp>
      <p:graphicFrame>
        <p:nvGraphicFramePr>
          <p:cNvPr id="6" name="Table 5">
            <a:extLst>
              <a:ext uri="{FF2B5EF4-FFF2-40B4-BE49-F238E27FC236}">
                <a16:creationId xmlns:a16="http://schemas.microsoft.com/office/drawing/2014/main" id="{F7C98973-B95F-B24B-FC9D-09C15A203484}"/>
              </a:ext>
            </a:extLst>
          </p:cNvPr>
          <p:cNvGraphicFramePr>
            <a:graphicFrameLocks noGrp="1"/>
          </p:cNvGraphicFramePr>
          <p:nvPr/>
        </p:nvGraphicFramePr>
        <p:xfrm>
          <a:off x="1810629" y="3002706"/>
          <a:ext cx="8823562" cy="3240390"/>
        </p:xfrm>
        <a:graphic>
          <a:graphicData uri="http://schemas.openxmlformats.org/drawingml/2006/table">
            <a:tbl>
              <a:tblPr firstRow="1" bandRow="1">
                <a:tableStyleId>{5C22544A-7EE6-4342-B048-85BDC9FD1C3A}</a:tableStyleId>
              </a:tblPr>
              <a:tblGrid>
                <a:gridCol w="401071">
                  <a:extLst>
                    <a:ext uri="{9D8B030D-6E8A-4147-A177-3AD203B41FA5}">
                      <a16:colId xmlns:a16="http://schemas.microsoft.com/office/drawing/2014/main" val="2879485919"/>
                    </a:ext>
                  </a:extLst>
                </a:gridCol>
                <a:gridCol w="401071">
                  <a:extLst>
                    <a:ext uri="{9D8B030D-6E8A-4147-A177-3AD203B41FA5}">
                      <a16:colId xmlns:a16="http://schemas.microsoft.com/office/drawing/2014/main" val="2916010718"/>
                    </a:ext>
                  </a:extLst>
                </a:gridCol>
                <a:gridCol w="401071">
                  <a:extLst>
                    <a:ext uri="{9D8B030D-6E8A-4147-A177-3AD203B41FA5}">
                      <a16:colId xmlns:a16="http://schemas.microsoft.com/office/drawing/2014/main" val="3764489916"/>
                    </a:ext>
                  </a:extLst>
                </a:gridCol>
                <a:gridCol w="401071">
                  <a:extLst>
                    <a:ext uri="{9D8B030D-6E8A-4147-A177-3AD203B41FA5}">
                      <a16:colId xmlns:a16="http://schemas.microsoft.com/office/drawing/2014/main" val="4101150669"/>
                    </a:ext>
                  </a:extLst>
                </a:gridCol>
                <a:gridCol w="401071">
                  <a:extLst>
                    <a:ext uri="{9D8B030D-6E8A-4147-A177-3AD203B41FA5}">
                      <a16:colId xmlns:a16="http://schemas.microsoft.com/office/drawing/2014/main" val="1213007281"/>
                    </a:ext>
                  </a:extLst>
                </a:gridCol>
                <a:gridCol w="401071">
                  <a:extLst>
                    <a:ext uri="{9D8B030D-6E8A-4147-A177-3AD203B41FA5}">
                      <a16:colId xmlns:a16="http://schemas.microsoft.com/office/drawing/2014/main" val="2071376834"/>
                    </a:ext>
                  </a:extLst>
                </a:gridCol>
                <a:gridCol w="401071">
                  <a:extLst>
                    <a:ext uri="{9D8B030D-6E8A-4147-A177-3AD203B41FA5}">
                      <a16:colId xmlns:a16="http://schemas.microsoft.com/office/drawing/2014/main" val="2732067589"/>
                    </a:ext>
                  </a:extLst>
                </a:gridCol>
                <a:gridCol w="401071">
                  <a:extLst>
                    <a:ext uri="{9D8B030D-6E8A-4147-A177-3AD203B41FA5}">
                      <a16:colId xmlns:a16="http://schemas.microsoft.com/office/drawing/2014/main" val="2145558564"/>
                    </a:ext>
                  </a:extLst>
                </a:gridCol>
                <a:gridCol w="401071">
                  <a:extLst>
                    <a:ext uri="{9D8B030D-6E8A-4147-A177-3AD203B41FA5}">
                      <a16:colId xmlns:a16="http://schemas.microsoft.com/office/drawing/2014/main" val="517716639"/>
                    </a:ext>
                  </a:extLst>
                </a:gridCol>
                <a:gridCol w="401071">
                  <a:extLst>
                    <a:ext uri="{9D8B030D-6E8A-4147-A177-3AD203B41FA5}">
                      <a16:colId xmlns:a16="http://schemas.microsoft.com/office/drawing/2014/main" val="3189090275"/>
                    </a:ext>
                  </a:extLst>
                </a:gridCol>
                <a:gridCol w="401071">
                  <a:extLst>
                    <a:ext uri="{9D8B030D-6E8A-4147-A177-3AD203B41FA5}">
                      <a16:colId xmlns:a16="http://schemas.microsoft.com/office/drawing/2014/main" val="1844398808"/>
                    </a:ext>
                  </a:extLst>
                </a:gridCol>
                <a:gridCol w="401071">
                  <a:extLst>
                    <a:ext uri="{9D8B030D-6E8A-4147-A177-3AD203B41FA5}">
                      <a16:colId xmlns:a16="http://schemas.microsoft.com/office/drawing/2014/main" val="3775697409"/>
                    </a:ext>
                  </a:extLst>
                </a:gridCol>
                <a:gridCol w="401071">
                  <a:extLst>
                    <a:ext uri="{9D8B030D-6E8A-4147-A177-3AD203B41FA5}">
                      <a16:colId xmlns:a16="http://schemas.microsoft.com/office/drawing/2014/main" val="3800367735"/>
                    </a:ext>
                  </a:extLst>
                </a:gridCol>
                <a:gridCol w="401071">
                  <a:extLst>
                    <a:ext uri="{9D8B030D-6E8A-4147-A177-3AD203B41FA5}">
                      <a16:colId xmlns:a16="http://schemas.microsoft.com/office/drawing/2014/main" val="2086706277"/>
                    </a:ext>
                  </a:extLst>
                </a:gridCol>
                <a:gridCol w="401071">
                  <a:extLst>
                    <a:ext uri="{9D8B030D-6E8A-4147-A177-3AD203B41FA5}">
                      <a16:colId xmlns:a16="http://schemas.microsoft.com/office/drawing/2014/main" val="460206060"/>
                    </a:ext>
                  </a:extLst>
                </a:gridCol>
                <a:gridCol w="401071">
                  <a:extLst>
                    <a:ext uri="{9D8B030D-6E8A-4147-A177-3AD203B41FA5}">
                      <a16:colId xmlns:a16="http://schemas.microsoft.com/office/drawing/2014/main" val="3473101415"/>
                    </a:ext>
                  </a:extLst>
                </a:gridCol>
                <a:gridCol w="401071">
                  <a:extLst>
                    <a:ext uri="{9D8B030D-6E8A-4147-A177-3AD203B41FA5}">
                      <a16:colId xmlns:a16="http://schemas.microsoft.com/office/drawing/2014/main" val="489286764"/>
                    </a:ext>
                  </a:extLst>
                </a:gridCol>
                <a:gridCol w="401071">
                  <a:extLst>
                    <a:ext uri="{9D8B030D-6E8A-4147-A177-3AD203B41FA5}">
                      <a16:colId xmlns:a16="http://schemas.microsoft.com/office/drawing/2014/main" val="1061786769"/>
                    </a:ext>
                  </a:extLst>
                </a:gridCol>
                <a:gridCol w="401071">
                  <a:extLst>
                    <a:ext uri="{9D8B030D-6E8A-4147-A177-3AD203B41FA5}">
                      <a16:colId xmlns:a16="http://schemas.microsoft.com/office/drawing/2014/main" val="4007005672"/>
                    </a:ext>
                  </a:extLst>
                </a:gridCol>
                <a:gridCol w="401071">
                  <a:extLst>
                    <a:ext uri="{9D8B030D-6E8A-4147-A177-3AD203B41FA5}">
                      <a16:colId xmlns:a16="http://schemas.microsoft.com/office/drawing/2014/main" val="160984677"/>
                    </a:ext>
                  </a:extLst>
                </a:gridCol>
                <a:gridCol w="401071">
                  <a:extLst>
                    <a:ext uri="{9D8B030D-6E8A-4147-A177-3AD203B41FA5}">
                      <a16:colId xmlns:a16="http://schemas.microsoft.com/office/drawing/2014/main" val="1684867599"/>
                    </a:ext>
                  </a:extLst>
                </a:gridCol>
                <a:gridCol w="401071">
                  <a:extLst>
                    <a:ext uri="{9D8B030D-6E8A-4147-A177-3AD203B41FA5}">
                      <a16:colId xmlns:a16="http://schemas.microsoft.com/office/drawing/2014/main" val="4138045536"/>
                    </a:ext>
                  </a:extLst>
                </a:gridCol>
              </a:tblGrid>
              <a:tr h="340535">
                <a:tc>
                  <a:txBody>
                    <a:bodyPr/>
                    <a:lstStyle/>
                    <a:p>
                      <a:pPr algn="ctr"/>
                      <a:r>
                        <a:rPr lang="en-IT" sz="900" b="0" kern="1200" dirty="0">
                          <a:solidFill>
                            <a:schemeClr val="tx1"/>
                          </a:solidFill>
                          <a:latin typeface="+mn-lt"/>
                          <a:ea typeface="+mn-ea"/>
                          <a:cs typeface="+mn-cs"/>
                        </a:rPr>
                        <a:t>2014</a:t>
                      </a: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882030" rtl="0" eaLnBrk="1" fontAlgn="auto" latinLnBrk="0" hangingPunct="1">
                        <a:lnSpc>
                          <a:spcPct val="100000"/>
                        </a:lnSpc>
                        <a:spcBef>
                          <a:spcPts val="0"/>
                        </a:spcBef>
                        <a:spcAft>
                          <a:spcPts val="0"/>
                        </a:spcAft>
                        <a:buClrTx/>
                        <a:buSzTx/>
                        <a:buFontTx/>
                        <a:buNone/>
                        <a:tabLst/>
                        <a:defRPr/>
                      </a:pPr>
                      <a:r>
                        <a:rPr lang="en-IT" sz="900" b="0" kern="1200" dirty="0">
                          <a:solidFill>
                            <a:schemeClr val="tx1"/>
                          </a:solidFill>
                          <a:latin typeface="+mn-lt"/>
                          <a:ea typeface="+mn-ea"/>
                          <a:cs typeface="+mn-cs"/>
                        </a:rPr>
                        <a:t>2023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T" sz="900" b="0" kern="1200" dirty="0">
                          <a:solidFill>
                            <a:schemeClr val="tx1"/>
                          </a:solidFill>
                          <a:latin typeface="+mn-lt"/>
                          <a:ea typeface="+mn-ea"/>
                          <a:cs typeface="+mn-cs"/>
                        </a:rPr>
                        <a:t>2035</a:t>
                      </a:r>
                      <a:endParaRPr lang="en-IT" sz="800" b="0" kern="1200" dirty="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333213"/>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2797428"/>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547421"/>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2540672"/>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634122"/>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529864"/>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589079"/>
                  </a:ext>
                </a:extLst>
              </a:tr>
              <a:tr h="414265">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T" sz="1400" dirty="0">
                        <a:solidFill>
                          <a:schemeClr val="tx1"/>
                        </a:solidFill>
                      </a:endParaRPr>
                    </a:p>
                  </a:txBody>
                  <a:tcPr marL="0" marR="0" marT="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710476"/>
                  </a:ext>
                </a:extLst>
              </a:tr>
            </a:tbl>
          </a:graphicData>
        </a:graphic>
      </p:graphicFrame>
      <p:sp>
        <p:nvSpPr>
          <p:cNvPr id="8" name="Rounded Rectangle 7">
            <a:extLst>
              <a:ext uri="{FF2B5EF4-FFF2-40B4-BE49-F238E27FC236}">
                <a16:creationId xmlns:a16="http://schemas.microsoft.com/office/drawing/2014/main" id="{31E4158D-518E-1A85-8E78-97414C8AAE72}"/>
              </a:ext>
            </a:extLst>
          </p:cNvPr>
          <p:cNvSpPr/>
          <p:nvPr/>
        </p:nvSpPr>
        <p:spPr>
          <a:xfrm>
            <a:off x="2427282" y="3474405"/>
            <a:ext cx="4021005" cy="143607"/>
          </a:xfrm>
          <a:prstGeom prst="roundRect">
            <a:avLst/>
          </a:prstGeom>
          <a:gradFill flip="none" rotWithShape="1">
            <a:gsLst>
              <a:gs pos="0">
                <a:schemeClr val="accent1">
                  <a:lumMod val="5000"/>
                  <a:lumOff val="95000"/>
                </a:schemeClr>
              </a:gs>
              <a:gs pos="98000">
                <a:srgbClr val="E2E6F3"/>
              </a:gs>
              <a:gs pos="0">
                <a:srgbClr val="95AFE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Rounded Rectangle 10">
            <a:extLst>
              <a:ext uri="{FF2B5EF4-FFF2-40B4-BE49-F238E27FC236}">
                <a16:creationId xmlns:a16="http://schemas.microsoft.com/office/drawing/2014/main" id="{FDB290FB-4AD2-0C76-D2A8-702731BC3EAC}"/>
              </a:ext>
            </a:extLst>
          </p:cNvPr>
          <p:cNvSpPr/>
          <p:nvPr/>
        </p:nvSpPr>
        <p:spPr>
          <a:xfrm>
            <a:off x="6208505" y="4685520"/>
            <a:ext cx="4479026" cy="163681"/>
          </a:xfrm>
          <a:prstGeom prst="roundRect">
            <a:avLst/>
          </a:prstGeom>
          <a:gradFill flip="none" rotWithShape="1">
            <a:gsLst>
              <a:gs pos="100000">
                <a:schemeClr val="bg1"/>
              </a:gs>
              <a:gs pos="100000">
                <a:srgbClr val="003249"/>
              </a:gs>
              <a:gs pos="0">
                <a:srgbClr val="E2E6F3"/>
              </a:gs>
              <a:gs pos="99000">
                <a:srgbClr val="E2E6F3"/>
              </a:gs>
              <a:gs pos="44000">
                <a:srgbClr val="96B0E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3" name="Rounded Rectangle 22">
            <a:extLst>
              <a:ext uri="{FF2B5EF4-FFF2-40B4-BE49-F238E27FC236}">
                <a16:creationId xmlns:a16="http://schemas.microsoft.com/office/drawing/2014/main" id="{491C392D-AC0D-F885-741C-D5A0557E9F71}"/>
              </a:ext>
            </a:extLst>
          </p:cNvPr>
          <p:cNvSpPr/>
          <p:nvPr/>
        </p:nvSpPr>
        <p:spPr>
          <a:xfrm>
            <a:off x="10407271" y="6011214"/>
            <a:ext cx="169063" cy="143607"/>
          </a:xfrm>
          <a:prstGeom prst="roundRect">
            <a:avLst/>
          </a:prstGeom>
          <a:gradFill flip="none" rotWithShape="1">
            <a:gsLst>
              <a:gs pos="100000">
                <a:schemeClr val="bg1"/>
              </a:gs>
              <a:gs pos="100000">
                <a:srgbClr val="003249"/>
              </a:gs>
              <a:gs pos="0">
                <a:schemeClr val="accent1">
                  <a:lumMod val="5000"/>
                  <a:lumOff val="95000"/>
                </a:schemeClr>
              </a:gs>
              <a:gs pos="100000">
                <a:schemeClr val="accent1">
                  <a:lumMod val="45000"/>
                  <a:lumOff val="55000"/>
                </a:schemeClr>
              </a:gs>
              <a:gs pos="0">
                <a:srgbClr val="96B0EA"/>
              </a:gs>
              <a:gs pos="100000">
                <a:schemeClr val="bg1"/>
              </a:gs>
              <a:gs pos="100000">
                <a:schemeClr val="bg1"/>
              </a:gs>
              <a:gs pos="100000">
                <a:schemeClr val="bg1"/>
              </a:gs>
              <a:gs pos="100000">
                <a:srgbClr val="D8DFF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Rounded Rectangle 25">
            <a:extLst>
              <a:ext uri="{FF2B5EF4-FFF2-40B4-BE49-F238E27FC236}">
                <a16:creationId xmlns:a16="http://schemas.microsoft.com/office/drawing/2014/main" id="{D11BE826-CD11-94B9-DB50-72148DD94D19}"/>
              </a:ext>
            </a:extLst>
          </p:cNvPr>
          <p:cNvSpPr/>
          <p:nvPr/>
        </p:nvSpPr>
        <p:spPr>
          <a:xfrm>
            <a:off x="6208505" y="4697689"/>
            <a:ext cx="1263006" cy="139177"/>
          </a:xfrm>
          <a:prstGeom prst="roundRect">
            <a:avLst/>
          </a:prstGeom>
          <a:noFill/>
          <a:ln>
            <a:solidFill>
              <a:schemeClr val="accent6">
                <a:lumMod val="2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4" name="TextBox 43">
            <a:extLst>
              <a:ext uri="{FF2B5EF4-FFF2-40B4-BE49-F238E27FC236}">
                <a16:creationId xmlns:a16="http://schemas.microsoft.com/office/drawing/2014/main" id="{750B0615-3D15-A9D8-30B9-6357D6358039}"/>
              </a:ext>
            </a:extLst>
          </p:cNvPr>
          <p:cNvSpPr txBox="1"/>
          <p:nvPr/>
        </p:nvSpPr>
        <p:spPr>
          <a:xfrm>
            <a:off x="5667800" y="6190012"/>
            <a:ext cx="1263006" cy="214857"/>
          </a:xfrm>
          <a:prstGeom prst="rect">
            <a:avLst/>
          </a:prstGeom>
          <a:noFill/>
        </p:spPr>
        <p:txBody>
          <a:bodyPr wrap="square" rtlCol="0">
            <a:spAutoFit/>
          </a:bodyPr>
          <a:lstStyle/>
          <a:p>
            <a:r>
              <a:rPr lang="en-IT" sz="798" dirty="0">
                <a:solidFill>
                  <a:srgbClr val="C00000"/>
                </a:solidFill>
              </a:rPr>
              <a:t>Today</a:t>
            </a:r>
          </a:p>
        </p:txBody>
      </p:sp>
      <p:sp>
        <p:nvSpPr>
          <p:cNvPr id="25" name="Rounded Rectangle 24">
            <a:extLst>
              <a:ext uri="{FF2B5EF4-FFF2-40B4-BE49-F238E27FC236}">
                <a16:creationId xmlns:a16="http://schemas.microsoft.com/office/drawing/2014/main" id="{DA968FAF-75CB-8F61-AFD7-259B839F6125}"/>
              </a:ext>
            </a:extLst>
          </p:cNvPr>
          <p:cNvSpPr/>
          <p:nvPr/>
        </p:nvSpPr>
        <p:spPr>
          <a:xfrm>
            <a:off x="6072121" y="4329328"/>
            <a:ext cx="4021005" cy="143607"/>
          </a:xfrm>
          <a:prstGeom prst="roundRect">
            <a:avLst/>
          </a:prstGeom>
          <a:gradFill flip="none" rotWithShape="1">
            <a:gsLst>
              <a:gs pos="0">
                <a:schemeClr val="accent1">
                  <a:lumMod val="5000"/>
                  <a:lumOff val="95000"/>
                </a:schemeClr>
              </a:gs>
              <a:gs pos="98000">
                <a:srgbClr val="E2E6F3"/>
              </a:gs>
              <a:gs pos="0">
                <a:srgbClr val="95AFE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4" name="Rounded Rectangle 23">
            <a:extLst>
              <a:ext uri="{FF2B5EF4-FFF2-40B4-BE49-F238E27FC236}">
                <a16:creationId xmlns:a16="http://schemas.microsoft.com/office/drawing/2014/main" id="{D72E99F3-464B-D0B7-FA48-7E6B49556C9F}"/>
              </a:ext>
            </a:extLst>
          </p:cNvPr>
          <p:cNvSpPr/>
          <p:nvPr/>
        </p:nvSpPr>
        <p:spPr>
          <a:xfrm>
            <a:off x="3114634" y="3905459"/>
            <a:ext cx="4021005" cy="143607"/>
          </a:xfrm>
          <a:prstGeom prst="roundRect">
            <a:avLst/>
          </a:prstGeom>
          <a:gradFill flip="none" rotWithShape="1">
            <a:gsLst>
              <a:gs pos="0">
                <a:schemeClr val="accent1">
                  <a:lumMod val="5000"/>
                  <a:lumOff val="95000"/>
                </a:schemeClr>
              </a:gs>
              <a:gs pos="98000">
                <a:srgbClr val="E2E6F3"/>
              </a:gs>
              <a:gs pos="0">
                <a:srgbClr val="95AFE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8" name="Picture 27" descr="A satellite on a black background&#10;&#10;Description automatically generated">
            <a:extLst>
              <a:ext uri="{FF2B5EF4-FFF2-40B4-BE49-F238E27FC236}">
                <a16:creationId xmlns:a16="http://schemas.microsoft.com/office/drawing/2014/main" id="{99FFB81B-101E-BB06-CA9C-E235AFB3C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068" y="3727897"/>
            <a:ext cx="283794" cy="255000"/>
          </a:xfrm>
          <a:prstGeom prst="rect">
            <a:avLst/>
          </a:prstGeom>
        </p:spPr>
      </p:pic>
      <p:cxnSp>
        <p:nvCxnSpPr>
          <p:cNvPr id="31" name="Straight Connector 30">
            <a:extLst>
              <a:ext uri="{FF2B5EF4-FFF2-40B4-BE49-F238E27FC236}">
                <a16:creationId xmlns:a16="http://schemas.microsoft.com/office/drawing/2014/main" id="{35DB5FFC-1400-9C7A-8F20-7B49D27C0087}"/>
              </a:ext>
            </a:extLst>
          </p:cNvPr>
          <p:cNvCxnSpPr>
            <a:cxnSpLocks/>
          </p:cNvCxnSpPr>
          <p:nvPr/>
        </p:nvCxnSpPr>
        <p:spPr>
          <a:xfrm>
            <a:off x="5929007" y="3289448"/>
            <a:ext cx="0" cy="2953650"/>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73BB1B4C-3DF1-DFC0-506A-8F13FE2385C5}"/>
              </a:ext>
            </a:extLst>
          </p:cNvPr>
          <p:cNvGrpSpPr/>
          <p:nvPr/>
        </p:nvGrpSpPr>
        <p:grpSpPr>
          <a:xfrm>
            <a:off x="1419673" y="3289449"/>
            <a:ext cx="1123679" cy="386815"/>
            <a:chOff x="1085083" y="1870528"/>
            <a:chExt cx="1126752" cy="387873"/>
          </a:xfrm>
        </p:grpSpPr>
        <p:pic>
          <p:nvPicPr>
            <p:cNvPr id="27" name="Picture 26" descr="A satellite on a black background&#10;&#10;Description automatically generated">
              <a:extLst>
                <a:ext uri="{FF2B5EF4-FFF2-40B4-BE49-F238E27FC236}">
                  <a16:creationId xmlns:a16="http://schemas.microsoft.com/office/drawing/2014/main" id="{9F4F478D-9AA3-6DAC-D029-8F4880DF2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265" y="1870528"/>
              <a:ext cx="284570" cy="255697"/>
            </a:xfrm>
            <a:prstGeom prst="rect">
              <a:avLst/>
            </a:prstGeom>
          </p:spPr>
        </p:pic>
        <p:sp>
          <p:nvSpPr>
            <p:cNvPr id="3" name="TextBox 2">
              <a:extLst>
                <a:ext uri="{FF2B5EF4-FFF2-40B4-BE49-F238E27FC236}">
                  <a16:creationId xmlns:a16="http://schemas.microsoft.com/office/drawing/2014/main" id="{F154164C-36C1-2C7C-B2C7-1FE045EE8B0A}"/>
                </a:ext>
              </a:extLst>
            </p:cNvPr>
            <p:cNvSpPr txBox="1"/>
            <p:nvPr/>
          </p:nvSpPr>
          <p:spPr>
            <a:xfrm>
              <a:off x="1085083" y="2027569"/>
              <a:ext cx="1090851" cy="230832"/>
            </a:xfrm>
            <a:prstGeom prst="rect">
              <a:avLst/>
            </a:prstGeom>
            <a:noFill/>
          </p:spPr>
          <p:txBody>
            <a:bodyPr wrap="square" rtlCol="0">
              <a:spAutoFit/>
            </a:bodyPr>
            <a:lstStyle/>
            <a:p>
              <a:r>
                <a:rPr lang="en-IT" sz="898" b="1" dirty="0"/>
                <a:t>Sentinel-2A</a:t>
              </a:r>
            </a:p>
          </p:txBody>
        </p:sp>
      </p:grpSp>
      <p:sp>
        <p:nvSpPr>
          <p:cNvPr id="4" name="TextBox 3">
            <a:extLst>
              <a:ext uri="{FF2B5EF4-FFF2-40B4-BE49-F238E27FC236}">
                <a16:creationId xmlns:a16="http://schemas.microsoft.com/office/drawing/2014/main" id="{DA357223-E810-AF2D-C0AE-2F8A92537138}"/>
              </a:ext>
            </a:extLst>
          </p:cNvPr>
          <p:cNvSpPr txBox="1"/>
          <p:nvPr/>
        </p:nvSpPr>
        <p:spPr>
          <a:xfrm>
            <a:off x="2026759" y="3849372"/>
            <a:ext cx="1087876" cy="230203"/>
          </a:xfrm>
          <a:prstGeom prst="rect">
            <a:avLst/>
          </a:prstGeom>
          <a:noFill/>
        </p:spPr>
        <p:txBody>
          <a:bodyPr wrap="square" rtlCol="0">
            <a:spAutoFit/>
          </a:bodyPr>
          <a:lstStyle/>
          <a:p>
            <a:r>
              <a:rPr lang="en-IT" sz="898" b="1" dirty="0"/>
              <a:t>Sentinel-2B</a:t>
            </a:r>
          </a:p>
        </p:txBody>
      </p:sp>
      <p:pic>
        <p:nvPicPr>
          <p:cNvPr id="21" name="Picture 20" descr="A satellite on a black background&#10;&#10;Description automatically generated">
            <a:extLst>
              <a:ext uri="{FF2B5EF4-FFF2-40B4-BE49-F238E27FC236}">
                <a16:creationId xmlns:a16="http://schemas.microsoft.com/office/drawing/2014/main" id="{282AC270-A0A1-C724-F770-9CC9BD1D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774" y="4124033"/>
            <a:ext cx="283794" cy="255000"/>
          </a:xfrm>
          <a:prstGeom prst="rect">
            <a:avLst/>
          </a:prstGeom>
        </p:spPr>
      </p:pic>
      <p:sp>
        <p:nvSpPr>
          <p:cNvPr id="22" name="TextBox 21">
            <a:extLst>
              <a:ext uri="{FF2B5EF4-FFF2-40B4-BE49-F238E27FC236}">
                <a16:creationId xmlns:a16="http://schemas.microsoft.com/office/drawing/2014/main" id="{DFC692CE-399C-4B22-9B6F-22B808CA65B9}"/>
              </a:ext>
            </a:extLst>
          </p:cNvPr>
          <p:cNvSpPr txBox="1"/>
          <p:nvPr/>
        </p:nvSpPr>
        <p:spPr>
          <a:xfrm>
            <a:off x="4911707" y="4263442"/>
            <a:ext cx="1087876" cy="230203"/>
          </a:xfrm>
          <a:prstGeom prst="rect">
            <a:avLst/>
          </a:prstGeom>
          <a:noFill/>
        </p:spPr>
        <p:txBody>
          <a:bodyPr wrap="square" rtlCol="0">
            <a:spAutoFit/>
          </a:bodyPr>
          <a:lstStyle/>
          <a:p>
            <a:r>
              <a:rPr lang="en-IT" sz="898" b="1" dirty="0"/>
              <a:t>Sentinel-2C</a:t>
            </a:r>
          </a:p>
        </p:txBody>
      </p:sp>
      <p:pic>
        <p:nvPicPr>
          <p:cNvPr id="32" name="Picture 31" descr="A satellite on a black background&#10;&#10;Description automatically generated">
            <a:extLst>
              <a:ext uri="{FF2B5EF4-FFF2-40B4-BE49-F238E27FC236}">
                <a16:creationId xmlns:a16="http://schemas.microsoft.com/office/drawing/2014/main" id="{E4C37948-4992-A7FC-CC56-E0043628B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509" y="4480956"/>
            <a:ext cx="283794" cy="255000"/>
          </a:xfrm>
          <a:prstGeom prst="rect">
            <a:avLst/>
          </a:prstGeom>
        </p:spPr>
      </p:pic>
      <p:sp>
        <p:nvSpPr>
          <p:cNvPr id="42" name="TextBox 41">
            <a:extLst>
              <a:ext uri="{FF2B5EF4-FFF2-40B4-BE49-F238E27FC236}">
                <a16:creationId xmlns:a16="http://schemas.microsoft.com/office/drawing/2014/main" id="{F45C845F-7982-1DB8-B254-1EC4DEDFF8CE}"/>
              </a:ext>
            </a:extLst>
          </p:cNvPr>
          <p:cNvSpPr txBox="1"/>
          <p:nvPr/>
        </p:nvSpPr>
        <p:spPr>
          <a:xfrm>
            <a:off x="5104200" y="4602431"/>
            <a:ext cx="1087876" cy="230203"/>
          </a:xfrm>
          <a:prstGeom prst="rect">
            <a:avLst/>
          </a:prstGeom>
          <a:noFill/>
        </p:spPr>
        <p:txBody>
          <a:bodyPr wrap="square" rtlCol="0">
            <a:spAutoFit/>
          </a:bodyPr>
          <a:lstStyle/>
          <a:p>
            <a:r>
              <a:rPr lang="en-IT" sz="898" b="1" dirty="0"/>
              <a:t>Sentinel-2D</a:t>
            </a:r>
          </a:p>
        </p:txBody>
      </p:sp>
      <p:sp>
        <p:nvSpPr>
          <p:cNvPr id="43" name="Rounded Rectangle 42">
            <a:extLst>
              <a:ext uri="{FF2B5EF4-FFF2-40B4-BE49-F238E27FC236}">
                <a16:creationId xmlns:a16="http://schemas.microsoft.com/office/drawing/2014/main" id="{3B98FE0B-A213-54FD-B2B4-A300147CB4F8}"/>
              </a:ext>
            </a:extLst>
          </p:cNvPr>
          <p:cNvSpPr/>
          <p:nvPr/>
        </p:nvSpPr>
        <p:spPr>
          <a:xfrm>
            <a:off x="9430966" y="5591487"/>
            <a:ext cx="1256564" cy="143607"/>
          </a:xfrm>
          <a:prstGeom prst="roundRect">
            <a:avLst/>
          </a:prstGeom>
          <a:gradFill flip="none" rotWithShape="1">
            <a:gsLst>
              <a:gs pos="0">
                <a:schemeClr val="accent1">
                  <a:lumMod val="5000"/>
                  <a:lumOff val="95000"/>
                </a:schemeClr>
              </a:gs>
              <a:gs pos="98000">
                <a:srgbClr val="E2E6F3"/>
              </a:gs>
              <a:gs pos="0">
                <a:srgbClr val="95AFE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5" name="Picture 44" descr="A satellite on a black background&#10;&#10;Description automatically generated">
            <a:extLst>
              <a:ext uri="{FF2B5EF4-FFF2-40B4-BE49-F238E27FC236}">
                <a16:creationId xmlns:a16="http://schemas.microsoft.com/office/drawing/2014/main" id="{1D0AA179-F016-831F-4546-E601D9730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7245" y="5367577"/>
            <a:ext cx="283794" cy="255000"/>
          </a:xfrm>
          <a:prstGeom prst="rect">
            <a:avLst/>
          </a:prstGeom>
        </p:spPr>
      </p:pic>
      <p:sp>
        <p:nvSpPr>
          <p:cNvPr id="46" name="TextBox 45">
            <a:extLst>
              <a:ext uri="{FF2B5EF4-FFF2-40B4-BE49-F238E27FC236}">
                <a16:creationId xmlns:a16="http://schemas.microsoft.com/office/drawing/2014/main" id="{FE2E2EE7-27DD-B4AF-D3CA-E32371E3F6D3}"/>
              </a:ext>
            </a:extLst>
          </p:cNvPr>
          <p:cNvSpPr txBox="1"/>
          <p:nvPr/>
        </p:nvSpPr>
        <p:spPr>
          <a:xfrm>
            <a:off x="8192500" y="5457964"/>
            <a:ext cx="1201637" cy="230203"/>
          </a:xfrm>
          <a:prstGeom prst="rect">
            <a:avLst/>
          </a:prstGeom>
          <a:noFill/>
        </p:spPr>
        <p:txBody>
          <a:bodyPr wrap="square" rtlCol="0">
            <a:spAutoFit/>
          </a:bodyPr>
          <a:lstStyle/>
          <a:p>
            <a:r>
              <a:rPr lang="en-IT" sz="898" b="1" dirty="0"/>
              <a:t>Sentinel-2A NG</a:t>
            </a:r>
          </a:p>
        </p:txBody>
      </p:sp>
      <p:pic>
        <p:nvPicPr>
          <p:cNvPr id="47" name="Picture 46" descr="A satellite on a black background&#10;&#10;Description automatically generated">
            <a:extLst>
              <a:ext uri="{FF2B5EF4-FFF2-40B4-BE49-F238E27FC236}">
                <a16:creationId xmlns:a16="http://schemas.microsoft.com/office/drawing/2014/main" id="{3C71FAFB-87BD-EAB9-0D22-A3FB36748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8773" y="5792709"/>
            <a:ext cx="283794" cy="255000"/>
          </a:xfrm>
          <a:prstGeom prst="rect">
            <a:avLst/>
          </a:prstGeom>
        </p:spPr>
      </p:pic>
      <p:sp>
        <p:nvSpPr>
          <p:cNvPr id="52" name="TextBox 51">
            <a:extLst>
              <a:ext uri="{FF2B5EF4-FFF2-40B4-BE49-F238E27FC236}">
                <a16:creationId xmlns:a16="http://schemas.microsoft.com/office/drawing/2014/main" id="{CF03F86F-F8EF-A5E7-3F8A-6A3D2838C832}"/>
              </a:ext>
            </a:extLst>
          </p:cNvPr>
          <p:cNvSpPr txBox="1"/>
          <p:nvPr/>
        </p:nvSpPr>
        <p:spPr>
          <a:xfrm>
            <a:off x="9174754" y="5914184"/>
            <a:ext cx="1201637" cy="230203"/>
          </a:xfrm>
          <a:prstGeom prst="rect">
            <a:avLst/>
          </a:prstGeom>
          <a:noFill/>
        </p:spPr>
        <p:txBody>
          <a:bodyPr wrap="square" rtlCol="0">
            <a:spAutoFit/>
          </a:bodyPr>
          <a:lstStyle/>
          <a:p>
            <a:r>
              <a:rPr lang="en-IT" sz="898" b="1" dirty="0"/>
              <a:t>Sentinel-2B NG</a:t>
            </a:r>
          </a:p>
        </p:txBody>
      </p:sp>
      <p:pic>
        <p:nvPicPr>
          <p:cNvPr id="5" name="Picture 4">
            <a:extLst>
              <a:ext uri="{FF2B5EF4-FFF2-40B4-BE49-F238E27FC236}">
                <a16:creationId xmlns:a16="http://schemas.microsoft.com/office/drawing/2014/main" id="{7078270A-AF43-E533-6804-F8DB7BB47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5" y="1008543"/>
            <a:ext cx="2283738" cy="1706619"/>
          </a:xfrm>
          <a:prstGeom prst="rect">
            <a:avLst/>
          </a:prstGeom>
        </p:spPr>
      </p:pic>
      <p:sp>
        <p:nvSpPr>
          <p:cNvPr id="9" name="TextBox 8">
            <a:extLst>
              <a:ext uri="{FF2B5EF4-FFF2-40B4-BE49-F238E27FC236}">
                <a16:creationId xmlns:a16="http://schemas.microsoft.com/office/drawing/2014/main" id="{AA473564-34B1-1C5A-24F0-3E8E61953A5A}"/>
              </a:ext>
            </a:extLst>
          </p:cNvPr>
          <p:cNvSpPr txBox="1"/>
          <p:nvPr/>
        </p:nvSpPr>
        <p:spPr>
          <a:xfrm>
            <a:off x="3319476" y="1026326"/>
            <a:ext cx="8456014" cy="1749542"/>
          </a:xfrm>
          <a:prstGeom prst="rect">
            <a:avLst/>
          </a:prstGeom>
          <a:noFill/>
        </p:spPr>
        <p:txBody>
          <a:bodyPr wrap="square">
            <a:spAutoFit/>
          </a:bodyPr>
          <a:lstStyle/>
          <a:p>
            <a:pPr marL="341974" indent="-341974">
              <a:buFont typeface="Arial" panose="020B0604020202020204" pitchFamily="34" charset="0"/>
              <a:buChar char="•"/>
            </a:pPr>
            <a:r>
              <a:rPr lang="en-GB" sz="1795" kern="0" dirty="0"/>
              <a:t>S2C launch planned on 09 September 2024.</a:t>
            </a:r>
          </a:p>
          <a:p>
            <a:pPr marL="341974" indent="-341974">
              <a:buFont typeface="Arial" panose="020B0604020202020204" pitchFamily="34" charset="0"/>
              <a:buChar char="•"/>
            </a:pPr>
            <a:r>
              <a:rPr lang="en-GB" kern="0" dirty="0"/>
              <a:t>S2C will replace S2A.</a:t>
            </a:r>
          </a:p>
          <a:p>
            <a:pPr marL="341974" indent="-341974">
              <a:buFont typeface="Arial" panose="020B0604020202020204" pitchFamily="34" charset="0"/>
              <a:buChar char="•"/>
            </a:pPr>
            <a:r>
              <a:rPr lang="en-GB" kern="0" dirty="0"/>
              <a:t>S2A will remain in orbit, in standby mode.</a:t>
            </a:r>
          </a:p>
          <a:p>
            <a:pPr marL="341974" indent="-341974">
              <a:buFont typeface="Arial" panose="020B0604020202020204" pitchFamily="34" charset="0"/>
              <a:buChar char="•"/>
            </a:pPr>
            <a:r>
              <a:rPr lang="en-GB" kern="0" dirty="0"/>
              <a:t>A r</a:t>
            </a:r>
            <a:r>
              <a:rPr lang="en-GB" sz="1795" kern="0" dirty="0"/>
              <a:t>adiometric cross-calibration (in tandem </a:t>
            </a:r>
            <a:r>
              <a:rPr lang="en-GB" kern="0" dirty="0"/>
              <a:t>configuration</a:t>
            </a:r>
            <a:r>
              <a:rPr lang="en-GB" sz="1795" kern="0" dirty="0"/>
              <a:t>) will be performed between S2C-S2A and S2A-S2B, allowing a fine radiometric characterisation of the whole constellation.</a:t>
            </a:r>
          </a:p>
        </p:txBody>
      </p:sp>
    </p:spTree>
    <p:extLst>
      <p:ext uri="{BB962C8B-B14F-4D97-AF65-F5344CB8AC3E}">
        <p14:creationId xmlns:p14="http://schemas.microsoft.com/office/powerpoint/2010/main" val="191663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3" presetClass="entr" presetSubtype="5"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vertical)">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par>
                                <p:cTn id="15" presetID="10" presetClass="entr" presetSubtype="0" fill="hold" nodeType="withEffect">
                                  <p:stCondLst>
                                    <p:cond delay="10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3" presetClass="entr" presetSubtype="5" repeatCount="0" fill="hold" grpId="0" nodeType="withEffect">
                                  <p:stCondLst>
                                    <p:cond delay="1000"/>
                                  </p:stCondLst>
                                  <p:childTnLst>
                                    <p:set>
                                      <p:cBhvr>
                                        <p:cTn id="19" dur="1" fill="hold">
                                          <p:stCondLst>
                                            <p:cond delay="0"/>
                                          </p:stCondLst>
                                        </p:cTn>
                                        <p:tgtEl>
                                          <p:spTgt spid="24"/>
                                        </p:tgtEl>
                                        <p:attrNameLst>
                                          <p:attrName>style.visibility</p:attrName>
                                        </p:attrNameLst>
                                      </p:cBhvr>
                                      <p:to>
                                        <p:strVal val="visible"/>
                                      </p:to>
                                    </p:set>
                                    <p:animEffect transition="in" filter="blinds(vertical)">
                                      <p:cBhvr>
                                        <p:cTn id="20" dur="1000"/>
                                        <p:tgtEl>
                                          <p:spTgt spid="24"/>
                                        </p:tgtEl>
                                      </p:cBhvr>
                                    </p:animEffect>
                                  </p:childTnLst>
                                </p:cTn>
                              </p:par>
                            </p:childTnLst>
                          </p:cTn>
                        </p:par>
                        <p:par>
                          <p:cTn id="21" fill="hold">
                            <p:stCondLst>
                              <p:cond delay="3000"/>
                            </p:stCondLst>
                            <p:childTnLst>
                              <p:par>
                                <p:cTn id="22" presetID="10"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3" presetClass="entr" presetSubtype="5" fill="hold" grpId="0"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blinds(vertical)">
                                      <p:cBhvr>
                                        <p:cTn id="30" dur="1000"/>
                                        <p:tgtEl>
                                          <p:spTgt spid="25"/>
                                        </p:tgtEl>
                                      </p:cBhvr>
                                    </p:animEffect>
                                  </p:childTnLst>
                                </p:cTn>
                              </p:par>
                            </p:childTnLst>
                          </p:cTn>
                        </p:par>
                        <p:par>
                          <p:cTn id="31" fill="hold">
                            <p:stCondLst>
                              <p:cond delay="5000"/>
                            </p:stCondLst>
                            <p:childTnLst>
                              <p:par>
                                <p:cTn id="32" presetID="10" presetClass="entr" presetSubtype="0" fill="hold" grpId="0" nodeType="afterEffect">
                                  <p:stCondLst>
                                    <p:cond delay="100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3" presetClass="entr" presetSubtype="5" fill="hold" grpId="0" nodeType="withEffect">
                                  <p:stCondLst>
                                    <p:cond delay="1000"/>
                                  </p:stCondLst>
                                  <p:childTnLst>
                                    <p:set>
                                      <p:cBhvr>
                                        <p:cTn id="39" dur="1" fill="hold">
                                          <p:stCondLst>
                                            <p:cond delay="0"/>
                                          </p:stCondLst>
                                        </p:cTn>
                                        <p:tgtEl>
                                          <p:spTgt spid="26"/>
                                        </p:tgtEl>
                                        <p:attrNameLst>
                                          <p:attrName>style.visibility</p:attrName>
                                        </p:attrNameLst>
                                      </p:cBhvr>
                                      <p:to>
                                        <p:strVal val="visible"/>
                                      </p:to>
                                    </p:set>
                                    <p:animEffect transition="in" filter="blinds(vertical)">
                                      <p:cBhvr>
                                        <p:cTn id="40" dur="1000"/>
                                        <p:tgtEl>
                                          <p:spTgt spid="26"/>
                                        </p:tgtEl>
                                      </p:cBhvr>
                                    </p:animEffect>
                                  </p:childTnLst>
                                </p:cTn>
                              </p:par>
                              <p:par>
                                <p:cTn id="41" presetID="3" presetClass="entr" presetSubtype="5"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blinds(vertical)">
                                      <p:cBhvr>
                                        <p:cTn id="43" dur="1000"/>
                                        <p:tgtEl>
                                          <p:spTgt spid="11"/>
                                        </p:tgtEl>
                                      </p:cBhvr>
                                    </p:animEffect>
                                  </p:childTnLst>
                                </p:cTn>
                              </p:par>
                            </p:childTnLst>
                          </p:cTn>
                        </p:par>
                        <p:par>
                          <p:cTn id="44" fill="hold">
                            <p:stCondLst>
                              <p:cond delay="7000"/>
                            </p:stCondLst>
                            <p:childTnLst>
                              <p:par>
                                <p:cTn id="45" presetID="10" presetClass="entr" presetSubtype="0" fill="hold" grpId="0" nodeType="afterEffect">
                                  <p:stCondLst>
                                    <p:cond delay="10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nodeType="withEffect">
                                  <p:stCondLst>
                                    <p:cond delay="100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3" presetClass="entr" presetSubtype="5" fill="hold" grpId="0" nodeType="withEffect">
                                  <p:stCondLst>
                                    <p:cond delay="1000"/>
                                  </p:stCondLst>
                                  <p:childTnLst>
                                    <p:set>
                                      <p:cBhvr>
                                        <p:cTn id="52" dur="1" fill="hold">
                                          <p:stCondLst>
                                            <p:cond delay="0"/>
                                          </p:stCondLst>
                                        </p:cTn>
                                        <p:tgtEl>
                                          <p:spTgt spid="43"/>
                                        </p:tgtEl>
                                        <p:attrNameLst>
                                          <p:attrName>style.visibility</p:attrName>
                                        </p:attrNameLst>
                                      </p:cBhvr>
                                      <p:to>
                                        <p:strVal val="visible"/>
                                      </p:to>
                                    </p:set>
                                    <p:animEffect transition="in" filter="blinds(vertical)">
                                      <p:cBhvr>
                                        <p:cTn id="53" dur="1000"/>
                                        <p:tgtEl>
                                          <p:spTgt spid="43"/>
                                        </p:tgtEl>
                                      </p:cBhvr>
                                    </p:animEffect>
                                  </p:childTnLst>
                                </p:cTn>
                              </p:par>
                            </p:childTnLst>
                          </p:cTn>
                        </p:par>
                        <p:par>
                          <p:cTn id="54" fill="hold">
                            <p:stCondLst>
                              <p:cond delay="9000"/>
                            </p:stCondLst>
                            <p:childTnLst>
                              <p:par>
                                <p:cTn id="55" presetID="10" presetClass="entr" presetSubtype="0" fill="hold" grpId="0" nodeType="afterEffect">
                                  <p:stCondLst>
                                    <p:cond delay="100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3" presetClass="entr" presetSubtype="5" fill="hold" grpId="0" nodeType="withEffect">
                                  <p:stCondLst>
                                    <p:cond delay="1000"/>
                                  </p:stCondLst>
                                  <p:childTnLst>
                                    <p:set>
                                      <p:cBhvr>
                                        <p:cTn id="62" dur="1" fill="hold">
                                          <p:stCondLst>
                                            <p:cond delay="0"/>
                                          </p:stCondLst>
                                        </p:cTn>
                                        <p:tgtEl>
                                          <p:spTgt spid="23"/>
                                        </p:tgtEl>
                                        <p:attrNameLst>
                                          <p:attrName>style.visibility</p:attrName>
                                        </p:attrNameLst>
                                      </p:cBhvr>
                                      <p:to>
                                        <p:strVal val="visible"/>
                                      </p:to>
                                    </p:set>
                                    <p:animEffect transition="in" filter="blinds(vertical)">
                                      <p:cBhvr>
                                        <p:cTn id="6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3" grpId="0" animBg="1"/>
      <p:bldP spid="26" grpId="0" animBg="1"/>
      <p:bldP spid="25" grpId="0" animBg="1"/>
      <p:bldP spid="24" grpId="0" animBg="1"/>
      <p:bldP spid="4" grpId="0"/>
      <p:bldP spid="22" grpId="0"/>
      <p:bldP spid="42" grpId="0"/>
      <p:bldP spid="43" grpId="0" animBg="1"/>
      <p:bldP spid="46" grpId="0"/>
      <p:bldP spid="5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EE4449C427DB43A2348806447B5C86" ma:contentTypeVersion="14" ma:contentTypeDescription="Create a new document." ma:contentTypeScope="" ma:versionID="9ab1013edc00e875eda1cdd51a64a177">
  <xsd:schema xmlns:xsd="http://www.w3.org/2001/XMLSchema" xmlns:xs="http://www.w3.org/2001/XMLSchema" xmlns:p="http://schemas.microsoft.com/office/2006/metadata/properties" xmlns:ns2="7e3c5bb8-c937-4fb2-960a-041ba9464d69" xmlns:ns3="9993d7eb-c486-418c-8403-9e907d092d4a" targetNamespace="http://schemas.microsoft.com/office/2006/metadata/properties" ma:root="true" ma:fieldsID="5587b37d4005e110a3823bfb8fe8f788" ns2:_="" ns3:_="">
    <xsd:import namespace="7e3c5bb8-c937-4fb2-960a-041ba9464d69"/>
    <xsd:import namespace="9993d7eb-c486-418c-8403-9e907d092d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c5bb8-c937-4fb2-960a-041ba9464d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93d7eb-c486-418c-8403-9e907d092d4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846e9f-3ae4-4f1a-9acb-6ab41571a356}" ma:internalName="TaxCatchAll" ma:showField="CatchAllData" ma:web="9993d7eb-c486-418c-8403-9e907d092d4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3c5bb8-c937-4fb2-960a-041ba9464d69">
      <Terms xmlns="http://schemas.microsoft.com/office/infopath/2007/PartnerControls"/>
    </lcf76f155ced4ddcb4097134ff3c332f>
    <TaxCatchAll xmlns="9993d7eb-c486-418c-8403-9e907d092d4a" xsi:nil="true"/>
  </documentManagement>
</p:properties>
</file>

<file path=customXml/itemProps1.xml><?xml version="1.0" encoding="utf-8"?>
<ds:datastoreItem xmlns:ds="http://schemas.openxmlformats.org/officeDocument/2006/customXml" ds:itemID="{7C9349F4-C150-408F-8D48-C29DC54736B6}">
  <ds:schemaRefs>
    <ds:schemaRef ds:uri="http://schemas.microsoft.com/sharepoint/v3/contenttype/forms"/>
  </ds:schemaRefs>
</ds:datastoreItem>
</file>

<file path=customXml/itemProps2.xml><?xml version="1.0" encoding="utf-8"?>
<ds:datastoreItem xmlns:ds="http://schemas.openxmlformats.org/officeDocument/2006/customXml" ds:itemID="{539F0CB4-9C54-45E4-93CC-1F8390407A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c5bb8-c937-4fb2-960a-041ba9464d69"/>
    <ds:schemaRef ds:uri="9993d7eb-c486-418c-8403-9e907d092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DB49B9-6BC8-4D44-9D71-AA2E4B9F110A}">
  <ds:schemaRefs>
    <ds:schemaRef ds:uri="http://schemas.microsoft.com/office/2006/metadata/properties"/>
    <ds:schemaRef ds:uri="http://schemas.microsoft.com/office/infopath/2007/PartnerControls"/>
    <ds:schemaRef ds:uri="7e3c5bb8-c937-4fb2-960a-041ba9464d69"/>
    <ds:schemaRef ds:uri="9993d7eb-c486-418c-8403-9e907d092d4a"/>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43875</TotalTime>
  <Words>2041</Words>
  <Application>Microsoft Office PowerPoint</Application>
  <PresentationFormat>Widescreen</PresentationFormat>
  <Paragraphs>218</Paragraphs>
  <Slides>12</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宋体</vt:lpstr>
      <vt:lpstr>Arial</vt:lpstr>
      <vt:lpstr>Calibri</vt:lpstr>
      <vt:lpstr>Georgia</vt:lpstr>
      <vt:lpstr>NotesEsa</vt:lpstr>
      <vt:lpstr>Open Sans</vt:lpstr>
      <vt:lpstr>Symbol</vt:lpstr>
      <vt:lpstr>Times New Roman</vt:lpstr>
      <vt:lpstr>Verdana</vt:lpstr>
      <vt:lpstr>Wingdings</vt:lpstr>
      <vt:lpstr>Default Design</vt:lpstr>
      <vt:lpstr>ESA_Presentation_DARK</vt:lpstr>
      <vt:lpstr>GSICS Agency Report 2024 </vt:lpstr>
      <vt:lpstr>PowerPoint Presentation</vt:lpstr>
      <vt:lpstr>Agency’s Support to GDWG Activities </vt:lpstr>
      <vt:lpstr>Agency’s Support to GRWG Activities </vt:lpstr>
      <vt:lpstr>PowerPoint Presentation</vt:lpstr>
      <vt:lpstr>PowerPoint Presentation</vt:lpstr>
      <vt:lpstr>PowerPoint Presentation</vt:lpstr>
      <vt:lpstr>PowerPoint Presentation</vt:lpstr>
      <vt:lpstr>Copernicus Sentinel-2</vt:lpstr>
      <vt:lpstr>PowerPoint Presentation</vt:lpstr>
      <vt:lpstr>ESA - Reprocessing</vt:lpstr>
      <vt:lpstr>ESA - Reprocessing</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GSICS GEO-LEO ATBD</dc:subject>
  <dc:creator>Fred Wu</dc:creator>
  <cp:lastModifiedBy>Philippe Goryl</cp:lastModifiedBy>
  <cp:revision>1005</cp:revision>
  <dcterms:created xsi:type="dcterms:W3CDTF">2004-06-10T15:46:18Z</dcterms:created>
  <dcterms:modified xsi:type="dcterms:W3CDTF">2024-03-08T11:15:02Z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0x01010058EE4449C427DB43A2348806447B5C86</vt:lpwstr>
  </property>
  <property fmtid="{D5CDD505-2E9C-101B-9397-08002B2CF9AE}" pid="3" name="MediaServiceImageTags">
    <vt:lpwstr/>
  </property>
  <property fmtid="{D5CDD505-2E9C-101B-9397-08002B2CF9AE}" pid="4" name="Image Tags">
    <vt:lpwstr/>
  </property>
</Properties>
</file>