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733" r:id="rId2"/>
    <p:sldId id="854" r:id="rId3"/>
    <p:sldId id="793" r:id="rId4"/>
    <p:sldId id="834" r:id="rId5"/>
    <p:sldId id="835" r:id="rId6"/>
    <p:sldId id="837" r:id="rId7"/>
    <p:sldId id="842" r:id="rId8"/>
    <p:sldId id="838" r:id="rId9"/>
    <p:sldId id="857" r:id="rId10"/>
    <p:sldId id="840" r:id="rId11"/>
    <p:sldId id="843" r:id="rId12"/>
    <p:sldId id="841" r:id="rId13"/>
    <p:sldId id="844" r:id="rId14"/>
    <p:sldId id="833" r:id="rId15"/>
    <p:sldId id="845" r:id="rId16"/>
    <p:sldId id="847" r:id="rId17"/>
    <p:sldId id="856" r:id="rId18"/>
    <p:sldId id="855" r:id="rId19"/>
    <p:sldId id="848" r:id="rId20"/>
    <p:sldId id="853" r:id="rId21"/>
    <p:sldId id="849" r:id="rId22"/>
    <p:sldId id="851" r:id="rId23"/>
    <p:sldId id="850" r:id="rId24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5E4"/>
    <a:srgbClr val="0000FF"/>
    <a:srgbClr val="FF3300"/>
    <a:srgbClr val="333399"/>
    <a:srgbClr val="000000"/>
    <a:srgbClr val="008000"/>
    <a:srgbClr val="5F5F5F"/>
    <a:srgbClr val="333333"/>
    <a:srgbClr val="CC33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087" autoAdjust="0"/>
  </p:normalViewPr>
  <p:slideViewPr>
    <p:cSldViewPr snapToGrid="0">
      <p:cViewPr varScale="1">
        <p:scale>
          <a:sx n="63" d="100"/>
          <a:sy n="63" d="100"/>
        </p:scale>
        <p:origin x="7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874" y="-108"/>
      </p:cViewPr>
      <p:guideLst>
        <p:guide orient="horz" pos="3126"/>
        <p:guide pos="2142"/>
      </p:guideLst>
    </p:cSldViewPr>
  </p:notesViewPr>
  <p:gridSpacing cx="114300" cy="1143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D828D66-AEB5-4DE2-AE3C-788B6F5E3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27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D2E840EC-3661-47EA-B292-7ED791E1B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14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D4F94-4851-4065-BA9C-947A644B85B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6125"/>
            <a:ext cx="6616700" cy="3722688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7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31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42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8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26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0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5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2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47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E840EC-3661-47EA-B292-7ED791E1B58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4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654" y="2130426"/>
            <a:ext cx="10041775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9513" y="3886200"/>
            <a:ext cx="822405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0C06C-A120-4CEF-A9AD-F4118C12B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AC38-E0E8-49D7-B2FE-71FD7C42C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94469-C24B-4485-9554-864CA5BFE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6AD1-022E-4E0E-AE7E-C7A6C4DD8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EA962-5ACB-4E0A-B99B-F2A901C1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831DE-8CB6-4B98-B2F1-D4EBA8FF1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352800" y="132628"/>
            <a:ext cx="7772400" cy="6674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Click to edit Master title style</a:t>
            </a:r>
            <a:endParaRPr lang="en-GB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59142" y="6400800"/>
            <a:ext cx="1823258" cy="23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7E33C82-C2A6-478E-8FB2-E20C8DB41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09600" y="1147156"/>
            <a:ext cx="10972800" cy="51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GB" sz="32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7049" y="6408718"/>
            <a:ext cx="5497902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000" b="0" dirty="0" smtClean="0"/>
              <a:t>11 – 15 March 2024</a:t>
            </a:r>
            <a:r>
              <a:rPr lang="it-IT" sz="1000" b="0" dirty="0" smtClean="0"/>
              <a:t>, GSICS Annual Meeting (Hybrid), Darmstadt, Germany</a:t>
            </a:r>
            <a:endParaRPr lang="en-US" sz="1000" b="0" dirty="0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8737600" y="6477001"/>
            <a:ext cx="284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609600" y="6400801"/>
            <a:ext cx="2748951" cy="23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GSICS Agency Report </a:t>
            </a:r>
          </a:p>
        </p:txBody>
      </p:sp>
      <p:pic>
        <p:nvPicPr>
          <p:cNvPr id="11" name="Picture 4" descr="http://gsics.atmos.umd.edu/pub/Development/Logos/GSICS180px.png">
            <a:extLst>
              <a:ext uri="{FF2B5EF4-FFF2-40B4-BE49-F238E27FC236}">
                <a16:creationId xmlns:a16="http://schemas.microsoft.com/office/drawing/2014/main" id="{016C2398-F037-4637-B010-5FD37A6C61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" y="102700"/>
            <a:ext cx="17145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§"/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arreo-pathfinder.larc.nasa.gov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16389" y="1637233"/>
            <a:ext cx="8759219" cy="208646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IE" sz="4000" b="1" dirty="0"/>
              <a:t>GSICS Agency Report </a:t>
            </a:r>
            <a:r>
              <a:rPr lang="en-IE" sz="4000" b="1" dirty="0" smtClean="0"/>
              <a:t>2024</a:t>
            </a:r>
            <a:r>
              <a:rPr lang="en-IE" sz="4000" b="1" dirty="0"/>
              <a:t/>
            </a:r>
            <a:br>
              <a:rPr lang="en-IE" sz="4000" b="1" dirty="0"/>
            </a:br>
            <a:r>
              <a:rPr lang="en-IE" sz="1400" b="1" dirty="0"/>
              <a:t> </a:t>
            </a:r>
            <a:r>
              <a:rPr lang="en-IE" sz="4000" b="1" dirty="0"/>
              <a:t/>
            </a:r>
            <a:br>
              <a:rPr lang="en-IE" sz="4000" b="1" dirty="0"/>
            </a:br>
            <a:r>
              <a:rPr lang="en-IE" sz="3600" b="1" dirty="0">
                <a:solidFill>
                  <a:srgbClr val="0000FF"/>
                </a:solidFill>
              </a:rPr>
              <a:t>(NASA)</a:t>
            </a:r>
            <a:r>
              <a:rPr lang="en-IE" sz="3600" dirty="0">
                <a:solidFill>
                  <a:srgbClr val="0000FF"/>
                </a:solidFill>
              </a:rPr>
              <a:t/>
            </a:r>
            <a:br>
              <a:rPr lang="en-IE" sz="3600" dirty="0">
                <a:solidFill>
                  <a:srgbClr val="0000FF"/>
                </a:solidFill>
              </a:rPr>
            </a:br>
            <a:endParaRPr lang="en-US" sz="3600" i="1" dirty="0">
              <a:solidFill>
                <a:srgbClr val="0000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2298" y="3924178"/>
            <a:ext cx="9387400" cy="220230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CN" sz="2000" b="1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altLang="zh-CN" sz="2400" i="1" dirty="0"/>
              <a:t>Jack </a:t>
            </a:r>
            <a:r>
              <a:rPr lang="en-US" altLang="zh-CN" sz="2400" i="1" dirty="0" smtClean="0"/>
              <a:t>Xiong</a:t>
            </a:r>
            <a:endParaRPr lang="en-US" altLang="zh-CN" sz="2400" i="1" dirty="0"/>
          </a:p>
          <a:p>
            <a:pPr eaLnBrk="1" hangingPunct="1">
              <a:lnSpc>
                <a:spcPts val="600"/>
              </a:lnSpc>
              <a:spcBef>
                <a:spcPts val="0"/>
              </a:spcBef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zh-CN" sz="2200" i="1" dirty="0" smtClean="0">
                <a:ea typeface="宋体" pitchFamily="2" charset="-122"/>
              </a:rPr>
              <a:t>NASA Goddard Space Flight Center, Greenbelt, MD 20771, USA</a:t>
            </a:r>
          </a:p>
          <a:p>
            <a:pPr eaLnBrk="1" hangingPunct="1">
              <a:spcBef>
                <a:spcPts val="600"/>
              </a:spcBef>
            </a:pPr>
            <a:endParaRPr lang="en-US" altLang="zh-CN" sz="2200" i="1" dirty="0">
              <a:ea typeface="宋体" pitchFamily="2" charset="-122"/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zh-CN" sz="2000" i="1" dirty="0" smtClean="0">
                <a:solidFill>
                  <a:srgbClr val="0000FF"/>
                </a:solidFill>
                <a:ea typeface="宋体" pitchFamily="2" charset="-122"/>
              </a:rPr>
              <a:t>Xiaoxiong.Xiong-1@NASA.GOV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200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11"/>
    </mc:Choice>
    <mc:Fallback xmlns="">
      <p:transition spd="slow" advTm="1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16480" y="188592"/>
            <a:ext cx="8442960" cy="1062381"/>
          </a:xfrm>
        </p:spPr>
        <p:txBody>
          <a:bodyPr/>
          <a:lstStyle/>
          <a:p>
            <a:pPr lvl="0"/>
            <a:r>
              <a:rPr lang="en-GB" sz="2800" dirty="0" smtClean="0"/>
              <a:t>Agency’s Instruments Updates &amp; Planned Launches (</a:t>
            </a:r>
            <a:r>
              <a:rPr lang="en-GB" sz="2800" dirty="0" smtClean="0">
                <a:solidFill>
                  <a:srgbClr val="0000FF"/>
                </a:solidFill>
              </a:rPr>
              <a:t>Relevant to GSICS</a:t>
            </a:r>
            <a:r>
              <a:rPr lang="en-GB" sz="2800" dirty="0" smtClean="0"/>
              <a:t>)</a:t>
            </a:r>
            <a:endParaRPr lang="en-GB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0041" y="1498493"/>
            <a:ext cx="8235479" cy="4250281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2400" i="1" dirty="0" smtClean="0"/>
              <a:t>Current Fleet</a:t>
            </a:r>
            <a:endParaRPr lang="en-GB" sz="2400" i="1" dirty="0"/>
          </a:p>
          <a:p>
            <a:pPr lvl="1">
              <a:spcBef>
                <a:spcPts val="900"/>
              </a:spcBef>
              <a:buFont typeface="Arial" panose="020B0604020202020204" pitchFamily="34" charset="0"/>
              <a:buChar char="−"/>
            </a:pPr>
            <a:r>
              <a:rPr lang="en-GB" sz="2000" dirty="0"/>
              <a:t>Landsat 7/8/9, Terra, Aqua, Aura, S-NPP, GPM, </a:t>
            </a:r>
            <a:r>
              <a:rPr lang="en-GB" sz="2000" dirty="0" smtClean="0"/>
              <a:t>OCO-2</a:t>
            </a:r>
            <a:r>
              <a:rPr lang="en-GB" sz="2000" dirty="0"/>
              <a:t>, SMAP, </a:t>
            </a:r>
            <a:r>
              <a:rPr lang="en-GB" sz="2000" dirty="0" smtClean="0"/>
              <a:t>Sentinel-6, SWOT </a:t>
            </a:r>
          </a:p>
          <a:p>
            <a:pPr lvl="1">
              <a:spcBef>
                <a:spcPts val="900"/>
              </a:spcBef>
              <a:buFont typeface="Arial" panose="020B0604020202020204" pitchFamily="34" charset="0"/>
              <a:buChar char="−"/>
            </a:pPr>
            <a:r>
              <a:rPr lang="pt-BR" sz="2000" dirty="0" smtClean="0"/>
              <a:t>Instruments on ISS: ECOSTRESS, EMIT, OCO-3, TSIS-1, LIS</a:t>
            </a:r>
          </a:p>
          <a:p>
            <a:pPr lvl="0">
              <a:spcBef>
                <a:spcPts val="600"/>
              </a:spcBef>
            </a:pPr>
            <a:r>
              <a:rPr lang="en-US" sz="2400" i="1" dirty="0" smtClean="0"/>
              <a:t>Recent Launches (2023-2024)</a:t>
            </a:r>
            <a:endParaRPr lang="en-US" sz="2400" i="1" dirty="0"/>
          </a:p>
          <a:p>
            <a:pPr lvl="1">
              <a:spcBef>
                <a:spcPts val="900"/>
              </a:spcBef>
              <a:buFont typeface="Arial" panose="020B0604020202020204" pitchFamily="34" charset="0"/>
              <a:buChar char="−"/>
            </a:pPr>
            <a:r>
              <a:rPr lang="en-GB" sz="2000" dirty="0" smtClean="0"/>
              <a:t>TROPICS </a:t>
            </a:r>
            <a:r>
              <a:rPr lang="en-GB" sz="2000" dirty="0"/>
              <a:t>(</a:t>
            </a:r>
            <a:r>
              <a:rPr lang="en-GB" sz="2000" dirty="0" smtClean="0"/>
              <a:t>4), TEMPO</a:t>
            </a:r>
            <a:r>
              <a:rPr lang="en-GB" sz="2000" dirty="0"/>
              <a:t>, </a:t>
            </a:r>
            <a:r>
              <a:rPr lang="en-GB" sz="2000" dirty="0" smtClean="0"/>
              <a:t>PACE</a:t>
            </a:r>
            <a:endParaRPr lang="en-GB" sz="2000" dirty="0"/>
          </a:p>
          <a:p>
            <a:pPr lvl="0">
              <a:spcBef>
                <a:spcPts val="600"/>
              </a:spcBef>
            </a:pPr>
            <a:r>
              <a:rPr lang="en-US" sz="2400" i="1" dirty="0" smtClean="0"/>
              <a:t>Planned Launches (2024-2025)</a:t>
            </a:r>
            <a:endParaRPr lang="en-US" sz="2400" i="1" dirty="0"/>
          </a:p>
          <a:p>
            <a:pPr lvl="1">
              <a:spcBef>
                <a:spcPts val="900"/>
              </a:spcBef>
              <a:buFont typeface="Arial" panose="020B0604020202020204" pitchFamily="34" charset="0"/>
              <a:buChar char="−"/>
            </a:pPr>
            <a:r>
              <a:rPr lang="en-GB" sz="2000" dirty="0" smtClean="0"/>
              <a:t>NISAR</a:t>
            </a:r>
            <a:r>
              <a:rPr lang="en-GB" sz="2000" dirty="0"/>
              <a:t>, PREFIRE (2), </a:t>
            </a:r>
            <a:r>
              <a:rPr lang="en-GB" sz="2000" dirty="0" smtClean="0"/>
              <a:t>GOES-U</a:t>
            </a:r>
            <a:r>
              <a:rPr lang="en-GB" sz="2000" dirty="0"/>
              <a:t>, </a:t>
            </a:r>
            <a:r>
              <a:rPr lang="en-GB" sz="2000" dirty="0" smtClean="0"/>
              <a:t>MAIA, TSIS-2</a:t>
            </a:r>
          </a:p>
          <a:p>
            <a:pPr lvl="0">
              <a:spcBef>
                <a:spcPts val="600"/>
              </a:spcBef>
            </a:pPr>
            <a:r>
              <a:rPr lang="en-US" sz="2400" i="1" dirty="0" smtClean="0"/>
              <a:t>Planned </a:t>
            </a:r>
            <a:r>
              <a:rPr lang="en-US" sz="2400" i="1" dirty="0"/>
              <a:t>Launches </a:t>
            </a:r>
            <a:r>
              <a:rPr lang="en-US" sz="2400" i="1" dirty="0" smtClean="0"/>
              <a:t>(2026)</a:t>
            </a:r>
          </a:p>
          <a:p>
            <a:pPr lvl="1">
              <a:spcBef>
                <a:spcPts val="900"/>
              </a:spcBef>
              <a:buFont typeface="Arial" panose="020B0604020202020204" pitchFamily="34" charset="0"/>
              <a:buChar char="−"/>
            </a:pPr>
            <a:r>
              <a:rPr lang="en-GB" sz="2000" dirty="0" smtClean="0"/>
              <a:t>CPF</a:t>
            </a:r>
            <a:r>
              <a:rPr lang="en-GB" sz="2000" dirty="0"/>
              <a:t>, </a:t>
            </a:r>
            <a:r>
              <a:rPr lang="en-GB" sz="2000" dirty="0" smtClean="0"/>
              <a:t>Sentinel-6B, …</a:t>
            </a:r>
            <a:endParaRPr lang="en-GB" sz="2000" dirty="0"/>
          </a:p>
          <a:p>
            <a:pPr marL="741363" lvl="1" indent="0">
              <a:spcBef>
                <a:spcPts val="900"/>
              </a:spcBef>
              <a:buNone/>
            </a:pPr>
            <a:endParaRPr lang="en-GB" sz="2200" dirty="0"/>
          </a:p>
        </p:txBody>
      </p:sp>
      <p:pic>
        <p:nvPicPr>
          <p:cNvPr id="1028" name="Picture 4" descr="3, 2, 1 ... LIFTOFF! A SpaceX Falcon 9 rocket carrying NASA’s PACE spacecraft launched from Cape Canaveral Space Force Station’s Space Launch Complex 40 at 1:33 a.m. EST Thursday, Feb. 8, 2024.   Credit: NA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49849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72434" y="1585062"/>
            <a:ext cx="1963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PACE Launch (2/8/24)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8638" y="5748774"/>
            <a:ext cx="648041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See backup slides for select new missions/instruments 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3A6FCE-29E4-CC4F-89F8-980110847C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4400" y="4032013"/>
            <a:ext cx="3048000" cy="232149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605520" y="5984341"/>
            <a:ext cx="1233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CPF </a:t>
            </a:r>
            <a:r>
              <a:rPr lang="en-GB" sz="1400" dirty="0" err="1" smtClean="0">
                <a:solidFill>
                  <a:schemeClr val="bg1"/>
                </a:solidFill>
              </a:rPr>
              <a:t>HySICS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19"/>
    </mc:Choice>
    <mc:Fallback xmlns="">
      <p:transition spd="slow" advTm="7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87075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29"/>
    </mc:Choice>
    <mc:Fallback xmlns="">
      <p:transition spd="slow" advTm="34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39833" y="165496"/>
            <a:ext cx="8049658" cy="667472"/>
          </a:xfrm>
        </p:spPr>
        <p:txBody>
          <a:bodyPr/>
          <a:lstStyle/>
          <a:p>
            <a:pPr lvl="0"/>
            <a:r>
              <a:rPr lang="en-US" sz="2800" dirty="0"/>
              <a:t>Agency’s Calibration Major Updates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7989" y="1288700"/>
            <a:ext cx="11682411" cy="494953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i="1" dirty="0"/>
              <a:t>MODIS C7 </a:t>
            </a:r>
            <a:r>
              <a:rPr lang="en-US" sz="2400" i="1" dirty="0" smtClean="0"/>
              <a:t>L1B reprocessing </a:t>
            </a:r>
            <a:r>
              <a:rPr lang="en-US" sz="2400" i="1" dirty="0"/>
              <a:t>in </a:t>
            </a:r>
            <a:r>
              <a:rPr lang="en-US" sz="2400" i="1" dirty="0" smtClean="0"/>
              <a:t>2024</a:t>
            </a:r>
            <a:endParaRPr lang="en-US" sz="2400" i="1" dirty="0"/>
          </a:p>
          <a:p>
            <a:pPr lvl="1">
              <a:spcBef>
                <a:spcPts val="300"/>
              </a:spcBef>
            </a:pPr>
            <a:r>
              <a:rPr lang="en-US" sz="2000" i="1" dirty="0"/>
              <a:t>Calibration strategies to </a:t>
            </a:r>
            <a:r>
              <a:rPr lang="en-US" sz="2000" i="1" dirty="0" smtClean="0"/>
              <a:t>address </a:t>
            </a:r>
            <a:r>
              <a:rPr lang="en-US" sz="2000" i="1" dirty="0"/>
              <a:t>MODIS (Terra/Aqua) orbit drifting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AIRS V8 L1B/L1C release in </a:t>
            </a:r>
            <a:r>
              <a:rPr lang="en-US" sz="2400" i="1" dirty="0" smtClean="0"/>
              <a:t>2024</a:t>
            </a:r>
            <a:endParaRPr lang="en-US" sz="2400" i="1" dirty="0"/>
          </a:p>
          <a:p>
            <a:pPr lvl="1">
              <a:spcBef>
                <a:spcPts val="300"/>
              </a:spcBef>
            </a:pPr>
            <a:r>
              <a:rPr lang="en-US" sz="2000" i="1" dirty="0" smtClean="0"/>
              <a:t>AIRS </a:t>
            </a:r>
            <a:r>
              <a:rPr lang="en-US" sz="2000" i="1" dirty="0"/>
              <a:t>L1B and L1C product accuracies to be preserved during the drifting orbit </a:t>
            </a:r>
          </a:p>
          <a:p>
            <a:pPr>
              <a:spcBef>
                <a:spcPts val="1200"/>
              </a:spcBef>
            </a:pPr>
            <a:r>
              <a:rPr lang="en-US" sz="2400" i="1" dirty="0"/>
              <a:t>OCO-3 B11 reprocessing (new calibration accepted Feb 2024, L2 expected Dec 2024)</a:t>
            </a:r>
          </a:p>
          <a:p>
            <a:pPr>
              <a:spcBef>
                <a:spcPts val="1200"/>
              </a:spcBef>
            </a:pPr>
            <a:r>
              <a:rPr lang="en-US" sz="2400" i="1" dirty="0" smtClean="0"/>
              <a:t>VIIRS (NOAA-21) L1B reprocessing in 2024</a:t>
            </a:r>
          </a:p>
          <a:p>
            <a:pPr lvl="1">
              <a:spcBef>
                <a:spcPts val="300"/>
              </a:spcBef>
            </a:pPr>
            <a:r>
              <a:rPr lang="en-US" sz="2000" i="1" dirty="0" smtClean="0"/>
              <a:t>Use of TSIS solar spectra, DNB MG/HG RSR, on-orbit screen parameters  </a:t>
            </a:r>
            <a:endParaRPr lang="en-US" sz="2000" i="1" dirty="0"/>
          </a:p>
          <a:p>
            <a:pPr>
              <a:spcBef>
                <a:spcPts val="1200"/>
              </a:spcBef>
            </a:pPr>
            <a:r>
              <a:rPr lang="en-US" sz="2400" i="1" dirty="0" smtClean="0"/>
              <a:t> </a:t>
            </a:r>
            <a:r>
              <a:rPr lang="en-GB" sz="2400" i="1" dirty="0" smtClean="0"/>
              <a:t>J3 spacecraft I&amp;T (ongoing) and J4 </a:t>
            </a:r>
            <a:r>
              <a:rPr lang="en-GB" sz="2400" i="1" dirty="0"/>
              <a:t>VIIRS TVAC </a:t>
            </a:r>
            <a:r>
              <a:rPr lang="en-GB" sz="2400" i="1" dirty="0" smtClean="0"/>
              <a:t>(completed Jan 2024)</a:t>
            </a:r>
            <a:endParaRPr lang="en-GB" sz="2400" i="1" dirty="0"/>
          </a:p>
          <a:p>
            <a:pPr lvl="0">
              <a:spcBef>
                <a:spcPts val="1200"/>
              </a:spcBef>
            </a:pPr>
            <a:r>
              <a:rPr lang="en-GB" sz="2400" i="1" dirty="0" smtClean="0"/>
              <a:t>CPF </a:t>
            </a:r>
            <a:r>
              <a:rPr lang="en-GB" sz="2400" i="1" dirty="0"/>
              <a:t>instrument </a:t>
            </a:r>
            <a:r>
              <a:rPr lang="en-GB" sz="2400" i="1" dirty="0" smtClean="0"/>
              <a:t>characterization and initial payload integration completed (2023)</a:t>
            </a:r>
          </a:p>
          <a:p>
            <a:pPr>
              <a:spcBef>
                <a:spcPts val="1200"/>
              </a:spcBef>
            </a:pPr>
            <a:r>
              <a:rPr lang="en-GB" sz="2400" i="1" dirty="0"/>
              <a:t>PACE OCI initial </a:t>
            </a:r>
            <a:r>
              <a:rPr lang="en-GB" sz="2400" i="1" dirty="0" smtClean="0"/>
              <a:t>CAL/VAL (launched on Feb 8, 2024, first image in late March)</a:t>
            </a:r>
            <a:endParaRPr lang="en-GB" sz="2400" i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00"/>
    </mc:Choice>
    <mc:Fallback xmlns="">
      <p:transition spd="slow" advTm="11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56221-69A1-495B-AAAC-BA864D877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1440" y="121922"/>
            <a:ext cx="7772400" cy="667472"/>
          </a:xfrm>
        </p:spPr>
        <p:txBody>
          <a:bodyPr/>
          <a:lstStyle/>
          <a:p>
            <a:r>
              <a:rPr lang="en-US" sz="3200" dirty="0"/>
              <a:t>Additional Slides Not Presented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D0AA-35B8-412B-953D-43E64E20A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168401"/>
            <a:ext cx="10972800" cy="4693920"/>
          </a:xfrm>
        </p:spPr>
        <p:txBody>
          <a:bodyPr/>
          <a:lstStyle/>
          <a:p>
            <a:r>
              <a:rPr lang="en-US" sz="2400" dirty="0"/>
              <a:t>Agency’s GSICS related research </a:t>
            </a:r>
            <a:r>
              <a:rPr lang="en-US" sz="2400" dirty="0" smtClean="0"/>
              <a:t>activities</a:t>
            </a:r>
          </a:p>
          <a:p>
            <a:pPr lvl="1">
              <a:spcBef>
                <a:spcPts val="900"/>
              </a:spcBef>
            </a:pPr>
            <a:r>
              <a:rPr lang="en-US" sz="2200" dirty="0" smtClean="0">
                <a:solidFill>
                  <a:srgbClr val="0000FF"/>
                </a:solidFill>
              </a:rPr>
              <a:t>See presentations in break-out </a:t>
            </a:r>
            <a:r>
              <a:rPr lang="en-US" sz="2200" dirty="0">
                <a:solidFill>
                  <a:srgbClr val="0000FF"/>
                </a:solidFill>
              </a:rPr>
              <a:t>sessions</a:t>
            </a:r>
          </a:p>
          <a:p>
            <a:r>
              <a:rPr lang="en-GB" sz="2400" dirty="0" smtClean="0"/>
              <a:t>Agency’s </a:t>
            </a:r>
            <a:r>
              <a:rPr lang="en-GB" sz="2400" dirty="0"/>
              <a:t>Reprocessing Activities, if any</a:t>
            </a:r>
          </a:p>
          <a:p>
            <a:pPr lvl="1">
              <a:spcBef>
                <a:spcPts val="900"/>
              </a:spcBef>
            </a:pPr>
            <a:r>
              <a:rPr lang="en-GB" sz="2200" dirty="0" smtClean="0">
                <a:solidFill>
                  <a:srgbClr val="0000FF"/>
                </a:solidFill>
              </a:rPr>
              <a:t>See </a:t>
            </a:r>
            <a:r>
              <a:rPr lang="en-GB" sz="2200" i="1" dirty="0" smtClean="0">
                <a:solidFill>
                  <a:srgbClr val="0000FF"/>
                </a:solidFill>
              </a:rPr>
              <a:t>Agency’s </a:t>
            </a:r>
            <a:r>
              <a:rPr lang="en-GB" sz="2200" i="1" dirty="0">
                <a:solidFill>
                  <a:srgbClr val="0000FF"/>
                </a:solidFill>
              </a:rPr>
              <a:t>Calibration Major </a:t>
            </a:r>
            <a:r>
              <a:rPr lang="en-GB" sz="2200" i="1" dirty="0" smtClean="0">
                <a:solidFill>
                  <a:srgbClr val="0000FF"/>
                </a:solidFill>
              </a:rPr>
              <a:t>Updates </a:t>
            </a:r>
            <a:r>
              <a:rPr lang="en-GB" sz="2200" dirty="0" smtClean="0">
                <a:solidFill>
                  <a:srgbClr val="0000FF"/>
                </a:solidFill>
              </a:rPr>
              <a:t>(slide 10)</a:t>
            </a:r>
            <a:endParaRPr lang="en-GB" sz="2200" dirty="0">
              <a:solidFill>
                <a:srgbClr val="0000FF"/>
              </a:solidFill>
            </a:endParaRPr>
          </a:p>
          <a:p>
            <a:r>
              <a:rPr lang="en-GB" sz="2400" dirty="0"/>
              <a:t>Introduce/Confirm the Agency’s Personnel Supporting GSICS </a:t>
            </a:r>
            <a:r>
              <a:rPr lang="en-GB" sz="2400" dirty="0">
                <a:solidFill>
                  <a:srgbClr val="0000FF"/>
                </a:solidFill>
              </a:rPr>
              <a:t>– see next slide</a:t>
            </a:r>
            <a:endParaRPr lang="en-GB" sz="2400" dirty="0"/>
          </a:p>
          <a:p>
            <a:pPr lvl="1"/>
            <a:r>
              <a:rPr lang="en-US" sz="2200" dirty="0" smtClean="0"/>
              <a:t>Focal </a:t>
            </a:r>
            <a:r>
              <a:rPr lang="en-US" sz="2200" dirty="0"/>
              <a:t>Points of EP members and GCC </a:t>
            </a:r>
            <a:r>
              <a:rPr lang="en-US" sz="2200" dirty="0" err="1"/>
              <a:t>PoCs</a:t>
            </a:r>
            <a:endParaRPr lang="en-US" sz="2200" dirty="0"/>
          </a:p>
          <a:p>
            <a:pPr lvl="1"/>
            <a:r>
              <a:rPr lang="en-US" sz="2200" dirty="0"/>
              <a:t>GRWG members/GDWG members/GPRC </a:t>
            </a:r>
            <a:r>
              <a:rPr lang="en-US" sz="2200" dirty="0" err="1"/>
              <a:t>PoCs</a:t>
            </a:r>
            <a:endParaRPr lang="en-US" sz="2200" dirty="0"/>
          </a:p>
          <a:p>
            <a:pPr lvl="1"/>
            <a:r>
              <a:rPr lang="en-US" sz="2200" dirty="0"/>
              <a:t>Other Key Agency Personal </a:t>
            </a:r>
            <a:r>
              <a:rPr lang="en-GB" sz="2200" dirty="0" smtClean="0"/>
              <a:t> </a:t>
            </a:r>
            <a:endParaRPr lang="en-GB" sz="2200" dirty="0"/>
          </a:p>
          <a:p>
            <a:r>
              <a:rPr lang="en-GB" sz="2400" dirty="0"/>
              <a:t>Agency’s GSICS activities to be discussed in this joint meeting</a:t>
            </a:r>
          </a:p>
          <a:p>
            <a:pPr lvl="1"/>
            <a:r>
              <a:rPr lang="en-US" sz="2200" dirty="0"/>
              <a:t>Agenda items that are especially of interest to your agency</a:t>
            </a:r>
          </a:p>
          <a:p>
            <a:pPr lvl="1"/>
            <a:r>
              <a:rPr lang="en-US" sz="2200" dirty="0"/>
              <a:t>Agency’s activities that may be of interest to the GSICS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6"/>
    </mc:Choice>
    <mc:Fallback xmlns="">
      <p:transition spd="slow" advTm="2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64080" y="247845"/>
            <a:ext cx="9161628" cy="667472"/>
          </a:xfrm>
        </p:spPr>
        <p:txBody>
          <a:bodyPr/>
          <a:lstStyle/>
          <a:p>
            <a:pPr lvl="0"/>
            <a:r>
              <a:rPr lang="en-US" sz="2800" dirty="0"/>
              <a:t>Introduce/Confirm the Agency’s Personnel Supporting GSICS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43211" y="1181289"/>
            <a:ext cx="11260017" cy="5260151"/>
          </a:xfrm>
        </p:spPr>
        <p:txBody>
          <a:bodyPr/>
          <a:lstStyle/>
          <a:p>
            <a:pPr lvl="0"/>
            <a:r>
              <a:rPr lang="en-GB" sz="2400" i="1" dirty="0" smtClean="0"/>
              <a:t>EP </a:t>
            </a:r>
            <a:r>
              <a:rPr lang="en-GB" sz="2400" i="1" dirty="0"/>
              <a:t>Members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GB" sz="2000" dirty="0" smtClean="0"/>
              <a:t>Jack Xiong (GSFC)</a:t>
            </a:r>
            <a:endParaRPr lang="en-GB" sz="2000" i="1" dirty="0" smtClean="0"/>
          </a:p>
          <a:p>
            <a:pPr lvl="0"/>
            <a:r>
              <a:rPr lang="en-GB" sz="2400" i="1" dirty="0" smtClean="0"/>
              <a:t>GRWG </a:t>
            </a:r>
            <a:r>
              <a:rPr lang="en-GB" sz="2400" i="1" dirty="0"/>
              <a:t>Members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GB" sz="2000" dirty="0"/>
              <a:t>GSFC MODIS and VIIRS </a:t>
            </a:r>
            <a:r>
              <a:rPr lang="en-GB" sz="2000" dirty="0" smtClean="0"/>
              <a:t>Cal Teams</a:t>
            </a:r>
            <a:r>
              <a:rPr lang="en-GB" sz="2000" dirty="0"/>
              <a:t>: Jack Xiong (lead), Amit Angal, Aisheng Wu, Truman Wilson, </a:t>
            </a:r>
            <a:r>
              <a:rPr lang="en-GB" sz="2000" dirty="0" smtClean="0"/>
              <a:t>Tiejun Chang, and Ning Lei (pre-launch </a:t>
            </a:r>
            <a:r>
              <a:rPr lang="en-GB" sz="2000" dirty="0"/>
              <a:t>and on-orbit calibration, lunar calibration, calibration inter-comparisons, reference sensor calibration and traceability</a:t>
            </a:r>
            <a:r>
              <a:rPr lang="en-GB" sz="2000" dirty="0" smtClean="0"/>
              <a:t>); PACE Cal Team</a:t>
            </a:r>
            <a:r>
              <a:rPr lang="en-GB" sz="2000" dirty="0"/>
              <a:t>: Gerhard </a:t>
            </a:r>
            <a:r>
              <a:rPr lang="en-GB" sz="2000" dirty="0" smtClean="0"/>
              <a:t>Meister (lead)</a:t>
            </a:r>
            <a:endParaRPr lang="en-GB" sz="20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000" dirty="0" err="1"/>
              <a:t>LaRC</a:t>
            </a:r>
            <a:r>
              <a:rPr lang="en-GB" sz="2000" dirty="0"/>
              <a:t> CERES Cal Team: Dave Doelling (lead), Ben Scarino, Conor Haney, and Arun Gopalan, </a:t>
            </a:r>
            <a:r>
              <a:rPr lang="en-GB" sz="2000" dirty="0" err="1"/>
              <a:t>Prathana</a:t>
            </a:r>
            <a:r>
              <a:rPr lang="en-GB" sz="2000" dirty="0"/>
              <a:t> </a:t>
            </a:r>
            <a:r>
              <a:rPr lang="en-GB" sz="2000" dirty="0" err="1"/>
              <a:t>Khakurel</a:t>
            </a:r>
            <a:r>
              <a:rPr lang="en-GB" sz="2000" dirty="0"/>
              <a:t> (GEO visible channel calibration, DCC, SBAF); </a:t>
            </a:r>
            <a:r>
              <a:rPr lang="en-GB" sz="2000" dirty="0" smtClean="0"/>
              <a:t>CPF Cal Team</a:t>
            </a:r>
            <a:r>
              <a:rPr lang="en-GB" sz="2000" dirty="0"/>
              <a:t>: Raj Bhatt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000" dirty="0"/>
              <a:t>JPL AIRS </a:t>
            </a:r>
            <a:r>
              <a:rPr lang="en-GB" sz="2000" dirty="0" smtClean="0"/>
              <a:t>Cal Team</a:t>
            </a:r>
            <a:r>
              <a:rPr lang="en-GB" sz="2000" dirty="0"/>
              <a:t>: Tom Pagano (lead</a:t>
            </a:r>
            <a:r>
              <a:rPr lang="en-GB" sz="2000" dirty="0" smtClean="0"/>
              <a:t>)</a:t>
            </a:r>
            <a:r>
              <a:rPr lang="en-GB" sz="2000" dirty="0"/>
              <a:t>, </a:t>
            </a:r>
            <a:r>
              <a:rPr lang="en-GB" sz="2000" dirty="0" smtClean="0"/>
              <a:t>Steve Broberg (</a:t>
            </a:r>
            <a:r>
              <a:rPr lang="en-GB" sz="2000" dirty="0"/>
              <a:t>IR reference sensor and </a:t>
            </a:r>
            <a:r>
              <a:rPr lang="en-GB" sz="2000" dirty="0" smtClean="0"/>
              <a:t>cross-comparison); OCO/MAIA Cal Team</a:t>
            </a:r>
            <a:r>
              <a:rPr lang="en-GB" sz="2000" dirty="0"/>
              <a:t>: Rob Rosenberg (lead) </a:t>
            </a:r>
            <a:r>
              <a:rPr lang="en-GB" sz="2000" dirty="0" smtClean="0"/>
              <a:t>(</a:t>
            </a:r>
            <a:r>
              <a:rPr lang="en-GB" sz="2000" dirty="0"/>
              <a:t>OCO-2 calibration, inter-comparison, MAIA), Graziela Keller (OCO-3 calibration), Vance </a:t>
            </a:r>
            <a:r>
              <a:rPr lang="en-GB" sz="2000" dirty="0" err="1"/>
              <a:t>Haemmerle</a:t>
            </a:r>
            <a:r>
              <a:rPr lang="en-GB" sz="2000" dirty="0"/>
              <a:t> (lunar)</a:t>
            </a:r>
          </a:p>
          <a:p>
            <a:pPr lvl="0">
              <a:spcBef>
                <a:spcPts val="1200"/>
              </a:spcBef>
            </a:pPr>
            <a:r>
              <a:rPr lang="en-GB" sz="2400" i="1" dirty="0" smtClean="0"/>
              <a:t>Other </a:t>
            </a:r>
            <a:r>
              <a:rPr lang="en-GB" sz="2400" i="1" dirty="0"/>
              <a:t>Key Agency Personnel</a:t>
            </a:r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−"/>
            </a:pPr>
            <a:r>
              <a:rPr lang="en-GB" sz="2000" dirty="0" smtClean="0"/>
              <a:t>Kurt </a:t>
            </a:r>
            <a:r>
              <a:rPr lang="en-GB" sz="2000" dirty="0"/>
              <a:t>Thome (GSFC): CEOS WGCV, </a:t>
            </a:r>
            <a:r>
              <a:rPr lang="en-GB" sz="2000" dirty="0" smtClean="0"/>
              <a:t>Ed Kim (GSFC</a:t>
            </a:r>
            <a:r>
              <a:rPr lang="en-GB" sz="2000" dirty="0"/>
              <a:t>): </a:t>
            </a:r>
            <a:r>
              <a:rPr lang="en-GB" sz="2000" dirty="0" smtClean="0"/>
              <a:t>MW instruments</a:t>
            </a:r>
            <a:endParaRPr lang="en-GB" sz="2000" dirty="0"/>
          </a:p>
          <a:p>
            <a:pPr lvl="1">
              <a:spcBef>
                <a:spcPts val="300"/>
              </a:spcBef>
              <a:buFont typeface="Arial" panose="020B0604020202020204" pitchFamily="34" charset="0"/>
              <a:buChar char="−"/>
            </a:pP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2554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41156E-2C6E-49FD-8530-1F9FF8B1BD2C}"/>
              </a:ext>
            </a:extLst>
          </p:cNvPr>
          <p:cNvSpPr txBox="1">
            <a:spLocks/>
          </p:cNvSpPr>
          <p:nvPr/>
        </p:nvSpPr>
        <p:spPr>
          <a:xfrm>
            <a:off x="301193" y="1402081"/>
            <a:ext cx="11466264" cy="52177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LASP TIS-1&amp;2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TSIS-1 (TIM and SIM) on ISS continues to provide high accuracy measurements (launched 2017) 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TSIS-2 (TIM and SIM) ready for S/C I&amp;T (Sept 2024), launch in 2025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CLARREO Pathfinder (CFP)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CPF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 characterization and initial payload integration completed (2023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launch in 2026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Landsat Next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Landsat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is currently in Phase A, Landsat Next Instrument,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LandIS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proposals under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Biology and Geology (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SBG)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 Phase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Feb 2023; Mission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Requirements Review (SRR)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Nov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to begin Phase C in Spring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2024, launch dates in 2028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(TIR)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(VSWIR)</a:t>
            </a:r>
          </a:p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Venture Continuity (EVC-1) mission: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Libera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(Earth Radiation Budget) to fly on JPSS-4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InVEST-20 programs: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AGROS, ARCSTONE,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ACMES (launch in 2024)</a:t>
            </a:r>
          </a:p>
          <a:p>
            <a:pPr lvl="1">
              <a:spcBef>
                <a:spcPts val="3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CubeSat: SNOOPI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HyTI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(launch in 2024)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300"/>
              </a:spcBef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7681" y="300353"/>
            <a:ext cx="10345056" cy="634368"/>
          </a:xfrm>
        </p:spPr>
        <p:txBody>
          <a:bodyPr/>
          <a:lstStyle/>
          <a:p>
            <a:pPr lvl="0"/>
            <a:r>
              <a:rPr lang="en-GB" sz="2800" dirty="0" smtClean="0"/>
              <a:t>Additional Information on Agency’s Instruments &amp; Planned Launches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204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4A6D19-4D52-7245-9AE4-C3BC27F4DE6A}"/>
              </a:ext>
            </a:extLst>
          </p:cNvPr>
          <p:cNvSpPr>
            <a:spLocks noGrp="1"/>
          </p:cNvSpPr>
          <p:nvPr/>
        </p:nvSpPr>
        <p:spPr>
          <a:xfrm>
            <a:off x="1622996" y="158169"/>
            <a:ext cx="9144000" cy="57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LASP TSIS-1&amp;2 TIM and SIM Instruments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794DB9-A110-0C41-AC9C-C91382B2D806}"/>
              </a:ext>
            </a:extLst>
          </p:cNvPr>
          <p:cNvSpPr txBox="1">
            <a:spLocks/>
          </p:cNvSpPr>
          <p:nvPr/>
        </p:nvSpPr>
        <p:spPr>
          <a:xfrm>
            <a:off x="431070" y="1143222"/>
            <a:ext cx="8438610" cy="5095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TSIS-1&amp;2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 measures the total solar irradiance (TSI) </a:t>
            </a:r>
          </a:p>
          <a:p>
            <a:pPr marL="688975" lvl="1" indent="-231775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Earth’s predominant energy source</a:t>
            </a:r>
          </a:p>
          <a:p>
            <a:pPr marL="688975" lvl="1" indent="-2317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TSIS-1 TIM extends the 45-year-long uninterrupted climate-data measurement record of TSI</a:t>
            </a:r>
          </a:p>
          <a:p>
            <a:pPr marL="688975" lvl="1" indent="-2317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TSIS-1 TIM Operations began Jan 2018, continues into Solar Cycle 25</a:t>
            </a:r>
          </a:p>
          <a:p>
            <a:pPr marL="688975" lvl="1" indent="-2317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TSIS-2 on track for launch in early 2025, will continue TSI to the end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decade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TSIS-1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2 SIM measures by the Solar Spectral Irradiance (SSI) from the ultraviolet to the infrared (200 – 2400 nm ; integrated region &gt;96% TSI)</a:t>
            </a:r>
          </a:p>
          <a:p>
            <a:pPr marL="688975" lvl="1" indent="-231775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Identifies the regions of atmosphere that are affected by solar variability and mechanisms of response</a:t>
            </a:r>
          </a:p>
          <a:p>
            <a:pPr marL="688975" lvl="1" indent="-2317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TSIS-1 SIM Operations began Mar 2018, continues into Solar Cycle 25</a:t>
            </a:r>
          </a:p>
          <a:p>
            <a:pPr marL="688975" lvl="1" indent="-231775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TSIS-2 on track for launch in early 2025, will continue SSI to the end of the decade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26BD5-557D-C540-9004-2048E52FF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167" b="80167" l="20000" r="82667">
                        <a14:foregroundMark x1="43667" y1="24000" x2="34500" y2="20833"/>
                        <a14:foregroundMark x1="34500" y1="20833" x2="25500" y2="24500"/>
                        <a14:foregroundMark x1="25500" y1="24500" x2="24500" y2="33833"/>
                        <a14:foregroundMark x1="24500" y1="33833" x2="25500" y2="39667"/>
                        <a14:foregroundMark x1="42000" y1="20167" x2="37333" y2="20667"/>
                        <a14:foregroundMark x1="23500" y1="44667" x2="24833" y2="50833"/>
                        <a14:foregroundMark x1="21333" y1="44333" x2="20000" y2="46833"/>
                        <a14:foregroundMark x1="73333" y1="39167" x2="79667" y2="47500"/>
                        <a14:foregroundMark x1="79667" y1="47500" x2="77167" y2="54667"/>
                        <a14:foregroundMark x1="56500" y1="71000" x2="67167" y2="68333"/>
                        <a14:foregroundMark x1="67167" y1="68333" x2="72500" y2="64167"/>
                        <a14:foregroundMark x1="56333" y1="32500" x2="55167" y2="31000"/>
                        <a14:foregroundMark x1="55500" y1="31000" x2="57833" y2="32667"/>
                        <a14:foregroundMark x1="81333" y1="41833" x2="82667" y2="47000"/>
                        <a14:foregroundMark x1="75667" y1="38000" x2="77667" y2="41000"/>
                        <a14:foregroundMark x1="45667" y1="51000" x2="41833" y2="52500"/>
                        <a14:foregroundMark x1="60333" y1="44667" x2="62000" y2="47333"/>
                      </a14:backgroundRemoval>
                    </a14:imgEffect>
                  </a14:imgLayer>
                </a14:imgProps>
              </a:ext>
            </a:extLst>
          </a:blip>
          <a:srcRect l="18246" t="17004" r="13741" b="19638"/>
          <a:stretch/>
        </p:blipFill>
        <p:spPr>
          <a:xfrm>
            <a:off x="9041259" y="827572"/>
            <a:ext cx="1818525" cy="1694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65944-D963-7B4A-BE31-F41FD688FC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1258" y="2896136"/>
            <a:ext cx="1957059" cy="1933408"/>
          </a:xfrm>
          <a:prstGeom prst="rect">
            <a:avLst/>
          </a:prstGeom>
        </p:spPr>
      </p:pic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64800B91-A500-A946-9ACF-69AD45C0D3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04" b="91677" l="9992" r="89873">
                        <a14:foregroundMark x1="23000" y1="66667" x2="21492" y2="67071"/>
                        <a14:foregroundMark x1="19715" y1="69051" x2="20873" y2="68929"/>
                        <a14:foregroundMark x1="52087" y1="84808" x2="56881" y2="87596"/>
                        <a14:foregroundMark x1="56881" y1="87596" x2="59197" y2="85616"/>
                        <a14:foregroundMark x1="37840" y1="77859" x2="44519" y2="79596"/>
                        <a14:foregroundMark x1="38486" y1="79192" x2="43630" y2="81616"/>
                        <a14:foregroundMark x1="44061" y1="81051" x2="46916" y2="80283"/>
                        <a14:foregroundMark x1="66119" y1="22949" x2="69593" y2="22545"/>
                        <a14:foregroundMark x1="66819" y1="21859" x2="69055" y2="22141"/>
                        <a14:foregroundMark x1="67196" y1="21737" x2="65500" y2="22384"/>
                        <a14:foregroundMark x1="67277" y1="21455" x2="67277" y2="21455"/>
                        <a14:foregroundMark x1="67708" y1="21737" x2="67008" y2="21859"/>
                        <a14:foregroundMark x1="67627" y1="21455" x2="66927" y2="21616"/>
                        <a14:foregroundMark x1="67627" y1="21333" x2="66927" y2="21616"/>
                        <a14:foregroundMark x1="66819" y1="26667" x2="72691" y2="25859"/>
                        <a14:foregroundMark x1="72691" y1="25859" x2="75707" y2="23596"/>
                        <a14:foregroundMark x1="76084" y1="24525" x2="79720" y2="24121"/>
                        <a14:foregroundMark x1="79451" y1="24808" x2="81848" y2="24404"/>
                        <a14:foregroundMark x1="79181" y1="24404" x2="82575" y2="24121"/>
                        <a14:foregroundMark x1="75815" y1="58384" x2="75007" y2="74263"/>
                        <a14:foregroundMark x1="43442" y1="62384" x2="45058" y2="54990"/>
                        <a14:foregroundMark x1="45058" y1="54990" x2="42472" y2="51354"/>
                        <a14:foregroundMark x1="15890" y1="9455" x2="20630" y2="9576"/>
                        <a14:foregroundMark x1="20630" y1="9576" x2="21330" y2="12929"/>
                        <a14:foregroundMark x1="17129" y1="8687" x2="20603" y2="8808"/>
                        <a14:foregroundMark x1="20334" y1="8808" x2="21411" y2="8808"/>
                        <a14:foregroundMark x1="20953" y1="8687" x2="21950" y2="8929"/>
                        <a14:foregroundMark x1="22569" y1="13051" x2="23997" y2="12121"/>
                        <a14:foregroundMark x1="22112" y1="8808" x2="21061" y2="8687"/>
                        <a14:foregroundMark x1="20442" y1="8404" x2="22650" y2="8525"/>
                        <a14:foregroundMark x1="80878" y1="78788" x2="84083" y2="74384"/>
                        <a14:foregroundMark x1="43711" y1="81616" x2="46647" y2="80929"/>
                        <a14:foregroundMark x1="43900" y1="81859" x2="46378" y2="81333"/>
                        <a14:foregroundMark x1="52168" y1="85859" x2="56531" y2="88646"/>
                        <a14:foregroundMark x1="56531" y1="88646" x2="58928" y2="88000"/>
                        <a14:foregroundMark x1="52707" y1="87071" x2="55104" y2="88121"/>
                        <a14:foregroundMark x1="37678" y1="79071" x2="37759" y2="78545"/>
                        <a14:foregroundMark x1="37678" y1="79354" x2="43900" y2="81859"/>
                        <a14:foregroundMark x1="44169" y1="81980" x2="46647" y2="80283"/>
                        <a14:foregroundMark x1="44519" y1="82384" x2="48169" y2="81182"/>
                        <a14:foregroundMark x1="46566" y1="81616" x2="46728" y2="80808"/>
                        <a14:foregroundMark x1="46728" y1="80687" x2="46871" y2="81577"/>
                        <a14:foregroundMark x1="11554" y1="26020" x2="14651" y2="25212"/>
                        <a14:foregroundMark x1="31269" y1="19354" x2="34393" y2="19192"/>
                        <a14:foregroundMark x1="31538" y1="18949" x2="34743" y2="18788"/>
                        <a14:foregroundMark x1="36332" y1="22545" x2="38029" y2="22384"/>
                        <a14:foregroundMark x1="38917" y1="22949" x2="42472" y2="23596"/>
                        <a14:foregroundMark x1="63722" y1="25455" x2="62025" y2="26263"/>
                        <a14:foregroundMark x1="62295" y1="26263" x2="61137" y2="26545"/>
                        <a14:foregroundMark x1="83356" y1="30545" x2="84864" y2="30545"/>
                        <a14:foregroundMark x1="82736" y1="76525" x2="84352" y2="74949"/>
                        <a14:foregroundMark x1="84352" y1="75192" x2="84433" y2="70545"/>
                        <a14:foregroundMark x1="84433" y1="70384" x2="84514" y2="75354"/>
                        <a14:foregroundMark x1="84514" y1="72000" x2="84514" y2="69455"/>
                        <a14:foregroundMark x1="84702" y1="75192" x2="84702" y2="70263"/>
                        <a14:foregroundMark x1="23000" y1="16525" x2="24428" y2="16929"/>
                        <a14:backgroundMark x1="14113" y1="70020" x2="14113" y2="70020"/>
                        <a14:backgroundMark x1="13682" y1="69333" x2="14301" y2="70667"/>
                        <a14:backgroundMark x1="24239" y1="66788" x2="25505" y2="67354"/>
                        <a14:backgroundMark x1="27175" y1="67596" x2="22731" y2="70505"/>
                        <a14:backgroundMark x1="22731" y1="70505" x2="21411" y2="70788"/>
                        <a14:backgroundMark x1="14463" y1="68929" x2="18826" y2="70384"/>
                        <a14:backgroundMark x1="14732" y1="68283" x2="17506" y2="69616"/>
                        <a14:backgroundMark x1="19445" y1="70384" x2="21681" y2="70263"/>
                        <a14:backgroundMark x1="20522" y1="70949" x2="21223" y2="71879"/>
                        <a14:backgroundMark x1="20953" y1="70949" x2="22219" y2="70949"/>
                        <a14:backgroundMark x1="21330" y1="70141" x2="25505" y2="69051"/>
                        <a14:backgroundMark x1="23808" y1="68808" x2="25128" y2="68283"/>
                        <a14:backgroundMark x1="23539" y1="68687" x2="24966" y2="68283"/>
                        <a14:backgroundMark x1="25774" y1="67475" x2="27794" y2="66949"/>
                        <a14:backgroundMark x1="63534" y1="86788" x2="68301" y2="86545"/>
                        <a14:backgroundMark x1="68301" y1="86545" x2="73095" y2="89051"/>
                        <a14:backgroundMark x1="73095" y1="89051" x2="77619" y2="87354"/>
                        <a14:backgroundMark x1="77619" y1="87354" x2="83356" y2="81616"/>
                        <a14:backgroundMark x1="60248" y1="86667" x2="62752" y2="86949"/>
                        <a14:backgroundMark x1="48344" y1="81616" x2="51198" y2="84808"/>
                        <a14:backgroundMark x1="49394" y1="81051" x2="52518" y2="80929"/>
                        <a14:backgroundMark x1="51198" y1="87879" x2="58389" y2="90384"/>
                        <a14:backgroundMark x1="57932" y1="90545" x2="59898" y2="89212"/>
                        <a14:backgroundMark x1="55184" y1="91596" x2="58309" y2="90949"/>
                        <a14:backgroundMark x1="57932" y1="90667" x2="59197" y2="89859"/>
                        <a14:backgroundMark x1="25774" y1="16404" x2="24778" y2="19071"/>
                        <a14:backgroundMark x1="13682" y1="55717" x2="15459" y2="56525"/>
                        <a14:backgroundMark x1="14570" y1="55596" x2="16079" y2="57212"/>
                        <a14:backgroundMark x1="15001" y1="55596" x2="16159" y2="55717"/>
                        <a14:backgroundMark x1="15001" y1="55717" x2="16240" y2="57051"/>
                        <a14:backgroundMark x1="46485" y1="82667" x2="47455" y2="82263"/>
                        <a14:backgroundMark x1="46297" y1="82788" x2="47455" y2="82263"/>
                        <a14:backgroundMark x1="44708" y1="83192" x2="48074" y2="81455"/>
                        <a14:backgroundMark x1="48074" y1="80121" x2="47805" y2="82667"/>
                        <a14:backgroundMark x1="47886" y1="80525" x2="48155" y2="81333"/>
                        <a14:backgroundMark x1="47536" y1="79596" x2="47536" y2="82384"/>
                        <a14:backgroundMark x1="48263" y1="80404" x2="48074" y2="81737"/>
                        <a14:backgroundMark x1="47536" y1="81051" x2="47724" y2="81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92" t="5451" r="11941" b="8022"/>
          <a:stretch/>
        </p:blipFill>
        <p:spPr>
          <a:xfrm>
            <a:off x="9143315" y="5053800"/>
            <a:ext cx="2015960" cy="14633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9275" y="1369820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12E3B-B511-0D40-92C5-5EE5E2CED593}"/>
              </a:ext>
            </a:extLst>
          </p:cNvPr>
          <p:cNvSpPr txBox="1"/>
          <p:nvPr/>
        </p:nvSpPr>
        <p:spPr>
          <a:xfrm>
            <a:off x="10606090" y="3027144"/>
            <a:ext cx="139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TSIS-1 SIM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A12E3B-B511-0D40-92C5-5EE5E2CED593}"/>
              </a:ext>
            </a:extLst>
          </p:cNvPr>
          <p:cNvSpPr txBox="1"/>
          <p:nvPr/>
        </p:nvSpPr>
        <p:spPr>
          <a:xfrm>
            <a:off x="10606090" y="4869134"/>
            <a:ext cx="1396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TSIS-2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4A6D19-4D52-7245-9AE4-C3BC27F4DE6A}"/>
              </a:ext>
            </a:extLst>
          </p:cNvPr>
          <p:cNvSpPr>
            <a:spLocks noGrp="1"/>
          </p:cNvSpPr>
          <p:nvPr/>
        </p:nvSpPr>
        <p:spPr>
          <a:xfrm>
            <a:off x="1960880" y="145937"/>
            <a:ext cx="9895840" cy="57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U. Of Colorado LASP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Irradiance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Capability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3684FF-F3F2-B644-ADD0-03E07F098CDC}"/>
              </a:ext>
            </a:extLst>
          </p:cNvPr>
          <p:cNvSpPr txBox="1">
            <a:spLocks/>
          </p:cNvSpPr>
          <p:nvPr/>
        </p:nvSpPr>
        <p:spPr>
          <a:xfrm>
            <a:off x="118499" y="924674"/>
            <a:ext cx="11982147" cy="5546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17-year SORCE mission ended on February</a:t>
            </a:r>
            <a:r>
              <a:rPr lang="en-US" sz="1800" baseline="30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2020 (Achieved 2 years of overlap with TSIS-1)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TCTE ended in June 2019 (Over 5 years overlap with SORCE, over 1 year overlap with TSIS-1)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TSIS-1 operations on ISS strated in early 2018 (Achieved successful prime mission, currently in extended mission)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TSIS-1 TIM validates SORCE and TCTE TSI calibration scales (highest accuracy TSI monitor)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TSIS-1 SIM reduces uncertainties from SORCE SIM (higher accuracy by nearly order of magnitude, higher long term stability)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CSIM &amp; CTIM demonstraton of new, advanced SSI &amp; TSI technology, respectively.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CSIM ended 3 year mission in Feb 2022 (overlapped with TSIS-1 SIM)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CTIM launched July 2022 and re-entered in Dec. 2023 (Completed ~1.5 years of overlapping with TSIS-1 TIM)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Lucida Grande"/>
              <a:buChar char="-"/>
              <a:defRPr/>
            </a:pPr>
            <a:r>
              <a:rPr lang="en-US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TSIS-2 instruments built and calibrated ready for S/C int. in Spr. 2024 (On-track for Spr. 2025 Launch readiness)</a:t>
            </a: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696F8B17-B5D0-6943-AC29-393C81C35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3704"/>
              </p:ext>
            </p:extLst>
          </p:nvPr>
        </p:nvGraphicFramePr>
        <p:xfrm>
          <a:off x="230466" y="3852350"/>
          <a:ext cx="5526521" cy="252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939">
                  <a:extLst>
                    <a:ext uri="{9D8B030D-6E8A-4147-A177-3AD203B41FA5}">
                      <a16:colId xmlns:a16="http://schemas.microsoft.com/office/drawing/2014/main" val="2529194340"/>
                    </a:ext>
                  </a:extLst>
                </a:gridCol>
                <a:gridCol w="821094">
                  <a:extLst>
                    <a:ext uri="{9D8B030D-6E8A-4147-A177-3AD203B41FA5}">
                      <a16:colId xmlns:a16="http://schemas.microsoft.com/office/drawing/2014/main" val="931160271"/>
                    </a:ext>
                  </a:extLst>
                </a:gridCol>
                <a:gridCol w="1017036">
                  <a:extLst>
                    <a:ext uri="{9D8B030D-6E8A-4147-A177-3AD203B41FA5}">
                      <a16:colId xmlns:a16="http://schemas.microsoft.com/office/drawing/2014/main" val="2482271930"/>
                    </a:ext>
                  </a:extLst>
                </a:gridCol>
                <a:gridCol w="839755">
                  <a:extLst>
                    <a:ext uri="{9D8B030D-6E8A-4147-A177-3AD203B41FA5}">
                      <a16:colId xmlns:a16="http://schemas.microsoft.com/office/drawing/2014/main" val="976716528"/>
                    </a:ext>
                  </a:extLst>
                </a:gridCol>
                <a:gridCol w="1035697">
                  <a:extLst>
                    <a:ext uri="{9D8B030D-6E8A-4147-A177-3AD203B41FA5}">
                      <a16:colId xmlns:a16="http://schemas.microsoft.com/office/drawing/2014/main" val="284815738"/>
                    </a:ext>
                  </a:extLst>
                </a:gridCol>
              </a:tblGrid>
              <a:tr h="6468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Mission/Instrument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Resolution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 (%/year)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 (%)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Pre-launch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24580"/>
                  </a:ext>
                </a:extLst>
              </a:tr>
              <a:tr h="3747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SORCE TIM (free flyer)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577154"/>
                  </a:ext>
                </a:extLst>
              </a:tr>
              <a:tr h="3747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TCTE TIM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348243"/>
                  </a:ext>
                </a:extLst>
              </a:tr>
              <a:tr h="3747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TSIS-1 TIM (ISS)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83885"/>
                  </a:ext>
                </a:extLst>
              </a:tr>
              <a:tr h="3747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CTIM (CubeSat)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10736"/>
                  </a:ext>
                </a:extLst>
              </a:tr>
              <a:tr h="3747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TSIS-2 TIM (free flyer)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02758"/>
                  </a:ext>
                </a:extLst>
              </a:tr>
            </a:tbl>
          </a:graphicData>
        </a:graphic>
      </p:graphicFrame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805C8E47-AB9B-D042-8C9D-01D09666A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958653"/>
              </p:ext>
            </p:extLst>
          </p:nvPr>
        </p:nvGraphicFramePr>
        <p:xfrm>
          <a:off x="6096000" y="3852350"/>
          <a:ext cx="5526521" cy="252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473">
                  <a:extLst>
                    <a:ext uri="{9D8B030D-6E8A-4147-A177-3AD203B41FA5}">
                      <a16:colId xmlns:a16="http://schemas.microsoft.com/office/drawing/2014/main" val="2529194340"/>
                    </a:ext>
                  </a:extLst>
                </a:gridCol>
                <a:gridCol w="896560">
                  <a:extLst>
                    <a:ext uri="{9D8B030D-6E8A-4147-A177-3AD203B41FA5}">
                      <a16:colId xmlns:a16="http://schemas.microsoft.com/office/drawing/2014/main" val="931160271"/>
                    </a:ext>
                  </a:extLst>
                </a:gridCol>
                <a:gridCol w="1017036">
                  <a:extLst>
                    <a:ext uri="{9D8B030D-6E8A-4147-A177-3AD203B41FA5}">
                      <a16:colId xmlns:a16="http://schemas.microsoft.com/office/drawing/2014/main" val="2482271930"/>
                    </a:ext>
                  </a:extLst>
                </a:gridCol>
                <a:gridCol w="839755">
                  <a:extLst>
                    <a:ext uri="{9D8B030D-6E8A-4147-A177-3AD203B41FA5}">
                      <a16:colId xmlns:a16="http://schemas.microsoft.com/office/drawing/2014/main" val="976716528"/>
                    </a:ext>
                  </a:extLst>
                </a:gridCol>
                <a:gridCol w="1035697">
                  <a:extLst>
                    <a:ext uri="{9D8B030D-6E8A-4147-A177-3AD203B41FA5}">
                      <a16:colId xmlns:a16="http://schemas.microsoft.com/office/drawing/2014/main" val="284815738"/>
                    </a:ext>
                  </a:extLst>
                </a:gridCol>
              </a:tblGrid>
              <a:tr h="6246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Mission/Instrument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Range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Spectral Resolution (nm)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 (%/year)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Uncertainty (%)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Pre-launch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324580"/>
                  </a:ext>
                </a:extLst>
              </a:tr>
              <a:tr h="44619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SORCE SIM (free flyer)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200-2400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0.25-38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577154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TSIS-1 SIM (ISS)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200-2400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0.25-42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0.24-0.41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348243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CSIM (CubeSat)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220-2800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0.25-42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83885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TSIS-2 SIM (free flyer)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200-2400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0.25-42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0.2-0.4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10736"/>
                  </a:ext>
                </a:extLst>
              </a:tr>
              <a:tr h="35585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OWLS (MicroSat)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115-308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00275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B581F5E-C4FD-974E-949F-B0CC37BEF44B}"/>
              </a:ext>
            </a:extLst>
          </p:cNvPr>
          <p:cNvSpPr txBox="1"/>
          <p:nvPr/>
        </p:nvSpPr>
        <p:spPr>
          <a:xfrm>
            <a:off x="355538" y="3534344"/>
            <a:ext cx="5638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</a:rPr>
              <a:t>TSI </a:t>
            </a:r>
            <a:r>
              <a:rPr lang="en-US" sz="1400" b="1" i="1" dirty="0">
                <a:solidFill>
                  <a:srgbClr val="0000FF"/>
                </a:solidFill>
              </a:rPr>
              <a:t>Instrumentation (in order of mission launch date)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167DF2-BB83-8244-81EC-8C8B4362027B}"/>
              </a:ext>
            </a:extLst>
          </p:cNvPr>
          <p:cNvSpPr txBox="1"/>
          <p:nvPr/>
        </p:nvSpPr>
        <p:spPr>
          <a:xfrm>
            <a:off x="6135626" y="3517192"/>
            <a:ext cx="5135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00FF"/>
                </a:solidFill>
              </a:rPr>
              <a:t>SSI </a:t>
            </a:r>
            <a:r>
              <a:rPr lang="en-US" sz="1400" b="1" i="1" dirty="0">
                <a:solidFill>
                  <a:srgbClr val="0000FF"/>
                </a:solidFill>
              </a:rPr>
              <a:t>Instrumentation (in order of mission launch date)</a:t>
            </a:r>
          </a:p>
        </p:txBody>
      </p:sp>
    </p:spTree>
    <p:extLst>
      <p:ext uri="{BB962C8B-B14F-4D97-AF65-F5344CB8AC3E}">
        <p14:creationId xmlns:p14="http://schemas.microsoft.com/office/powerpoint/2010/main" val="42821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AD7E4-5F80-FD47-BB15-043FEEE5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341" y="235209"/>
            <a:ext cx="9023739" cy="579768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CLARREO Pathfinder </a:t>
            </a:r>
            <a:r>
              <a:rPr lang="en-US" sz="2800" dirty="0" smtClean="0"/>
              <a:t>(CPF) Science </a:t>
            </a:r>
            <a:r>
              <a:rPr lang="en-US" sz="2800" dirty="0"/>
              <a:t>Objectives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FCAEC-A67C-A646-8674-75203969F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54" y="1815281"/>
            <a:ext cx="3383280" cy="23148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D67CD0-6C50-FC4C-8D0B-C49FD6015938}"/>
              </a:ext>
            </a:extLst>
          </p:cNvPr>
          <p:cNvSpPr/>
          <p:nvPr/>
        </p:nvSpPr>
        <p:spPr>
          <a:xfrm>
            <a:off x="3842327" y="1895257"/>
            <a:ext cx="2520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Demonstrate on-orbit calibration ability to reduce reflectance uncertainty by a factor of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5-10 times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compared to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best operational sensors on orbit.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95059-154B-AF44-9B26-588428FD6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76" y="1815281"/>
            <a:ext cx="2609123" cy="23090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770DCB-3A10-0345-89BF-8BB892CADDB7}"/>
              </a:ext>
            </a:extLst>
          </p:cNvPr>
          <p:cNvSpPr/>
          <p:nvPr/>
        </p:nvSpPr>
        <p:spPr>
          <a:xfrm>
            <a:off x="9365682" y="1824246"/>
            <a:ext cx="23246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Demonstrate ability to transfer calibration to other key RS satellite sensors by inter-calibrating with CERES &amp; VIIRS.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4CB99-CB2C-7148-A8CA-23BF813EA5D4}"/>
              </a:ext>
            </a:extLst>
          </p:cNvPr>
          <p:cNvSpPr txBox="1"/>
          <p:nvPr/>
        </p:nvSpPr>
        <p:spPr>
          <a:xfrm>
            <a:off x="6495887" y="1146808"/>
            <a:ext cx="5660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Objective #2: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Inter-Calibration Capabilities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7C201-2D61-6246-9169-2D865E6F7B89}"/>
              </a:ext>
            </a:extLst>
          </p:cNvPr>
          <p:cNvSpPr txBox="1"/>
          <p:nvPr/>
        </p:nvSpPr>
        <p:spPr>
          <a:xfrm>
            <a:off x="334654" y="1103477"/>
            <a:ext cx="5841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Objective #1: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High Accuracy SI-Traceable Reflectance Measurements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CB9AA82-7EE9-A74C-8015-1BBD46FF3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658"/>
              </p:ext>
            </p:extLst>
          </p:nvPr>
        </p:nvGraphicFramePr>
        <p:xfrm>
          <a:off x="125528" y="4418019"/>
          <a:ext cx="11847390" cy="16219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259">
                  <a:extLst>
                    <a:ext uri="{9D8B030D-6E8A-4147-A177-3AD203B41FA5}">
                      <a16:colId xmlns:a16="http://schemas.microsoft.com/office/drawing/2014/main" val="2217758833"/>
                    </a:ext>
                  </a:extLst>
                </a:gridCol>
                <a:gridCol w="5363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915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Objective #1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 #2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19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Spectrally-resolved &amp; broadband reflectance: </a:t>
                      </a:r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 (1σ)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Inter-calibration</a:t>
                      </a:r>
                      <a:r>
                        <a:rPr lang="en-US"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methodology </a:t>
                      </a:r>
                      <a:r>
                        <a:rPr lang="en-US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uncertainty: ≤</a:t>
                      </a:r>
                      <a:r>
                        <a:rPr lang="en-US" sz="1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0.3% (1σ)</a:t>
                      </a:r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1538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Product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1A: Highest accuracy, best for inter-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lunar 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1B: Approx. consistent spectral &amp; spatial sampling, best for science studies using nadir spectra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4: One each for CPF-VIIRS &amp; CPF-CERES inter-cal. Merged data products including all required info for inter-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analysis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E974AAE-0AD5-2A4F-B40D-BC8EC2CBBBE0}"/>
              </a:ext>
            </a:extLst>
          </p:cNvPr>
          <p:cNvSpPr txBox="1"/>
          <p:nvPr/>
        </p:nvSpPr>
        <p:spPr>
          <a:xfrm>
            <a:off x="3351666" y="6301734"/>
            <a:ext cx="506946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https://clarreo-pathfinder.larc.nasa.gov/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9182F8-2DFB-944F-8B14-6ED250E919F2}"/>
              </a:ext>
            </a:extLst>
          </p:cNvPr>
          <p:cNvSpPr/>
          <p:nvPr/>
        </p:nvSpPr>
        <p:spPr>
          <a:xfrm>
            <a:off x="171653" y="1120757"/>
            <a:ext cx="6158540" cy="31942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45941-1EED-EE4C-8F46-D40AE36240BC}"/>
              </a:ext>
            </a:extLst>
          </p:cNvPr>
          <p:cNvSpPr/>
          <p:nvPr/>
        </p:nvSpPr>
        <p:spPr>
          <a:xfrm>
            <a:off x="6330193" y="1120757"/>
            <a:ext cx="5642725" cy="31942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2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5BEDF53-176B-41E0-8D46-A1809E325A8E}"/>
              </a:ext>
            </a:extLst>
          </p:cNvPr>
          <p:cNvSpPr txBox="1"/>
          <p:nvPr/>
        </p:nvSpPr>
        <p:spPr>
          <a:xfrm>
            <a:off x="4846437" y="243752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Landsat Next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143C6D-73B9-4669-ACF9-22BFF531060B}"/>
              </a:ext>
            </a:extLst>
          </p:cNvPr>
          <p:cNvGrpSpPr/>
          <p:nvPr/>
        </p:nvGrpSpPr>
        <p:grpSpPr>
          <a:xfrm>
            <a:off x="6675121" y="958262"/>
            <a:ext cx="5309360" cy="4734170"/>
            <a:chOff x="6478984" y="1018233"/>
            <a:chExt cx="5122143" cy="47341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C2A1C7-3C1F-4743-A1D6-CDDF3D9C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5691" y="1018233"/>
              <a:ext cx="4355436" cy="47341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248EFB-E38A-4AF7-840C-57D5CE5B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8984" y="1453068"/>
              <a:ext cx="947463" cy="429933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05B942-B541-2F41-A3D3-73476BF16DDE}"/>
              </a:ext>
            </a:extLst>
          </p:cNvPr>
          <p:cNvSpPr txBox="1"/>
          <p:nvPr/>
        </p:nvSpPr>
        <p:spPr>
          <a:xfrm>
            <a:off x="336372" y="1103367"/>
            <a:ext cx="652596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need surveys provided a clear set of priorities for Landsat Next requirements to meet emerging needs at breakthrough effectiveness: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Improved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Revisit Frequency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Dynamic phenomena (crop health &amp; productivity, water quality, snow/ice state, wildfire) which require ~weekly clear views.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Higher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Experience with Sentinel-2 has underscored importance of 10-meter data for monitoring small agricultural fields, forest disturbance, urbanization, and other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Additional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spectral bands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support emerging applications in water quality, snow hydrology, soil mapping, and other areas.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Maintaining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radiometric quality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established by Landsat 8/9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A4E91A0-8751-7D47-AEFF-54020BF5E449}"/>
              </a:ext>
            </a:extLst>
          </p:cNvPr>
          <p:cNvSpPr/>
          <p:nvPr/>
        </p:nvSpPr>
        <p:spPr>
          <a:xfrm>
            <a:off x="336372" y="5207866"/>
            <a:ext cx="6732405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Landsat Next will provide more than twice as many spectral bands, with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improved by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factor of 2, and with the repeat coverage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Landsats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and 9,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combined</a:t>
            </a:r>
          </a:p>
        </p:txBody>
      </p:sp>
    </p:spTree>
    <p:extLst>
      <p:ext uri="{BB962C8B-B14F-4D97-AF65-F5344CB8AC3E}">
        <p14:creationId xmlns:p14="http://schemas.microsoft.com/office/powerpoint/2010/main" val="1343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CEF24-4C82-43E2-8C80-7570134EE3F1}"/>
              </a:ext>
            </a:extLst>
          </p:cNvPr>
          <p:cNvSpPr txBox="1"/>
          <p:nvPr/>
        </p:nvSpPr>
        <p:spPr>
          <a:xfrm>
            <a:off x="321264" y="1381870"/>
            <a:ext cx="1167769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contributors:</a:t>
            </a:r>
          </a:p>
          <a:p>
            <a:pPr marL="346075" indent="-346075">
              <a:spcBef>
                <a:spcPts val="1800"/>
              </a:spcBef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Steve Platnick, Kurt Thome, Ed Kim, Jeremy Werdell, Sachidananda Babu (NASA/GSFC)</a:t>
            </a:r>
          </a:p>
          <a:p>
            <a:pPr marL="346075" indent="-346075" defTabSz="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Dave Doelling, Yolanda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Shea,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Rajendra Bhatt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(NASA/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6075" indent="-346075" defTabSz="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 Pagano,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Broberg,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 Rosenberg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(NASA/JPL)</a:t>
            </a:r>
          </a:p>
          <a:p>
            <a:pPr marL="346075" indent="-346075" defTabSz="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 Pilewskie, Erik Richard (U. of Colorado/LASP)</a:t>
            </a:r>
          </a:p>
          <a:p>
            <a:pPr marL="346075" indent="-346075" defTabSz="45720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Dave Tobin (U.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Wisconsin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7"/>
    </mc:Choice>
    <mc:Fallback xmlns="">
      <p:transition spd="slow" advTm="1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Google Shape;81;p9"/>
          <p:cNvSpPr txBox="1">
            <a:spLocks/>
          </p:cNvSpPr>
          <p:nvPr/>
        </p:nvSpPr>
        <p:spPr>
          <a:xfrm>
            <a:off x="1484849" y="162788"/>
            <a:ext cx="10004270" cy="74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Clr>
                <a:schemeClr val="dk1"/>
              </a:buClr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Biology and Geology (SBG)</a:t>
            </a:r>
            <a:endParaRPr lang="en-US" sz="28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99805" y="1117949"/>
            <a:ext cx="2370088" cy="5226041"/>
            <a:chOff x="172087" y="240214"/>
            <a:chExt cx="2712627" cy="59813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2BADDB-DC82-5E4A-8874-93C4A7FABA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087" y="240214"/>
              <a:ext cx="2712627" cy="126728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B0A928-1404-774D-94FB-E469F0A3B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087" y="1657664"/>
              <a:ext cx="2712627" cy="13442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E999B5-67C9-AB4A-B0B5-5C4A43A640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087" y="3164031"/>
              <a:ext cx="2712627" cy="14728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22116C-B21F-234B-85CE-8D0A7CAF86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087" y="4799013"/>
              <a:ext cx="2712627" cy="1422536"/>
            </a:xfrm>
            <a:prstGeom prst="rect">
              <a:avLst/>
            </a:prstGeom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2757479" y="1056989"/>
            <a:ext cx="9373561" cy="519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6075" indent="-295275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SBG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key to understanding in five science and applications focus areas</a:t>
            </a:r>
          </a:p>
          <a:p>
            <a:pPr marL="630238" lvl="1" indent="-2841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Functional traits, diversity and health of terrestrial vegetation and inland and near-coastal aquatic ecosystems</a:t>
            </a:r>
          </a:p>
          <a:p>
            <a:pPr marL="630238" lvl="1" indent="-2841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Physiology of primary producers, productivity and stress</a:t>
            </a:r>
          </a:p>
          <a:p>
            <a:pPr marL="630238" lvl="1" indent="-2841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Effects of changing land use on surface energy, water, momentum, and carbon fluxes</a:t>
            </a:r>
          </a:p>
          <a:p>
            <a:pPr marL="630238" lvl="1" indent="-2841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 and ice accumulation and melt, surface water availability and management</a:t>
            </a:r>
          </a:p>
          <a:p>
            <a:pPr marL="630238" lvl="1" indent="-284163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−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 geological surface changes, natural hazards</a:t>
            </a:r>
          </a:p>
          <a:p>
            <a:pPr marL="346075" indent="-295275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Decadal Survey defines the implementation as two sensors: hyperspectral imagery in the VSWIR; multi- or hyperspectral imagery in the thermal IR</a:t>
            </a:r>
          </a:p>
          <a:p>
            <a:pPr marL="346075" indent="-295275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SBG is a collaborative mission: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underway to harmonize data from multiple missions to improve spatial and temporal coverage</a:t>
            </a:r>
          </a:p>
          <a:p>
            <a:pPr marL="346075" indent="-295275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SBG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started Phase A on Feb. 27,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marL="346075" indent="-295275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 System Requirements Review (SRR) held in November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6075" indent="-295275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Goal to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 Phase C in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 2024</a:t>
            </a:r>
          </a:p>
          <a:p>
            <a:pPr marL="346075" indent="-295275">
              <a:lnSpc>
                <a:spcPct val="100000"/>
              </a:lnSpc>
              <a:spcBef>
                <a:spcPts val="600"/>
              </a:spcBef>
              <a:buFont typeface="Calibri" panose="020F0502020204030204" pitchFamily="34" charset="0"/>
              <a:buChar char="•"/>
            </a:pP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Launch dates: September 2028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(TIR) and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2029 (VSWIR)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16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038902-FB2F-AF4D-875F-0FEBB628D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064" y="123697"/>
            <a:ext cx="10236024" cy="834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tabLst>
                <a:tab pos="287338" algn="l"/>
              </a:tabLst>
            </a:pPr>
            <a:r>
              <a:rPr lang="en-GB" sz="2800" i="1" dirty="0"/>
              <a:t>Libera</a:t>
            </a:r>
            <a:r>
              <a:rPr lang="en-GB" sz="2800" dirty="0"/>
              <a:t>,  Earth Venture Continuity-1 Mission </a:t>
            </a:r>
            <a:r>
              <a:rPr lang="en-GB" sz="3100" dirty="0"/>
              <a:t/>
            </a:r>
            <a:br>
              <a:rPr lang="en-GB" sz="3100" dirty="0"/>
            </a:br>
            <a:r>
              <a:rPr lang="en-GB" sz="1800" i="1" dirty="0">
                <a:solidFill>
                  <a:srgbClr val="0000FF"/>
                </a:solidFill>
              </a:rPr>
              <a:t>’Li-be-</a:t>
            </a:r>
            <a:r>
              <a:rPr lang="en-GB" sz="1800" i="1" dirty="0" err="1">
                <a:solidFill>
                  <a:srgbClr val="0000FF"/>
                </a:solidFill>
              </a:rPr>
              <a:t>ra</a:t>
            </a:r>
            <a:r>
              <a:rPr lang="en-GB" sz="1800" i="1" dirty="0">
                <a:solidFill>
                  <a:srgbClr val="0000FF"/>
                </a:solidFill>
              </a:rPr>
              <a:t>, named for the daughter of Ceres in ancient Roman mythology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1EE319A-152B-6F40-9943-730E61697574}"/>
              </a:ext>
            </a:extLst>
          </p:cNvPr>
          <p:cNvSpPr txBox="1">
            <a:spLocks/>
          </p:cNvSpPr>
          <p:nvPr/>
        </p:nvSpPr>
        <p:spPr>
          <a:xfrm>
            <a:off x="5192412" y="1006866"/>
            <a:ext cx="6711130" cy="571915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Libera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continues the 24-year CERES Climate Data Record for the Earth Radiation Budget (ERB).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Measures reflected solar and emitted terrestrial radiation from Earth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Provides fundamental climate information about the balance between incoming (from TSIS) and outgoing radiative energy from Earth</a:t>
            </a: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Continuity of this climate record over time reveals the signals of climate change – connects temperature trends to energy flow</a:t>
            </a:r>
            <a:endParaRPr kumimoji="0" lang="en-US" sz="2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594" marR="0" lvl="1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Libera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is Innovative: </a:t>
            </a:r>
          </a:p>
          <a:p>
            <a:pPr marL="228594" marR="0" lvl="1" indent="-22224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Uses state-of-the-art detectors with carbon nanotube technology, the blackest substance on Earth</a:t>
            </a:r>
          </a:p>
          <a:p>
            <a:pPr marL="228594" marR="0" lvl="1" indent="-22224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Adds a split-shortwave measurement to isolate where energy from the Sun is deposited in the Earth system</a:t>
            </a:r>
          </a:p>
          <a:p>
            <a:pPr marL="228594" marR="0" lvl="1" indent="-22224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Ø"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Adds a wide-field-of-view camera to support split </a:t>
            </a:r>
          </a:p>
          <a:p>
            <a:pPr marL="238119" marR="0" lvl="1" indent="0" algn="l" defTabSz="91437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17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shortwave science </a:t>
            </a:r>
            <a:endParaRPr kumimoji="0" lang="en-US" sz="21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7" marR="0" lvl="1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Schedule and Milestones: </a:t>
            </a:r>
          </a:p>
          <a:p>
            <a:pPr marL="228594" marR="0" lvl="2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r>
              <a:rPr lang="en-US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Passed Critical Design Review, June 2023</a:t>
            </a:r>
          </a:p>
          <a:p>
            <a:pPr marL="228594" marR="0" lvl="2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Delivery: September 2025</a:t>
            </a:r>
          </a:p>
          <a:p>
            <a:pPr marL="228594" marR="0" lvl="2" indent="-220657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2028 launch on JPSS-4; 5-year mission</a:t>
            </a:r>
          </a:p>
          <a:p>
            <a:pPr marL="7937" marR="0" lvl="1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937" marR="0" lvl="1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Tx/>
              <a:buNone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3" marR="0" lvl="0" indent="-230182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5000"/>
              <a:buFont typeface="Wingdings" pitchFamily="2" charset="2"/>
              <a:buChar char="Ø"/>
              <a:tabLst/>
              <a:defRPr/>
            </a:pP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58E96-AD81-980D-CFD5-3542AECC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9082" y="4554864"/>
            <a:ext cx="1603363" cy="2226936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22E24E0-4CD9-FA4E-A80E-19B6ABCDD1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50" y="1253554"/>
            <a:ext cx="4788210" cy="267976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9251F-2EA0-AD14-7B7A-23E4DFAE18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9"/>
          <a:stretch/>
        </p:blipFill>
        <p:spPr>
          <a:xfrm>
            <a:off x="297950" y="4028361"/>
            <a:ext cx="4788209" cy="25994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BFA56F-5EF5-0E42-9DD5-5048B89857F9}"/>
              </a:ext>
            </a:extLst>
          </p:cNvPr>
          <p:cNvSpPr txBox="1"/>
          <p:nvPr/>
        </p:nvSpPr>
        <p:spPr>
          <a:xfrm>
            <a:off x="297950" y="1015502"/>
            <a:ext cx="478821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Outgoing Earth </a:t>
            </a:r>
            <a:r>
              <a:rPr lang="en-US" sz="1600" b="1" i="1" dirty="0">
                <a:solidFill>
                  <a:prstClr val="white"/>
                </a:solidFill>
                <a:latin typeface="Calibri" panose="020F0502020204030204"/>
                <a:ea typeface="MS PGothic" pitchFamily="34" charset="-128"/>
              </a:rPr>
              <a:t>Radiation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33844-AAB0-4641-865C-8C5FCFE03956}"/>
              </a:ext>
            </a:extLst>
          </p:cNvPr>
          <p:cNvSpPr txBox="1"/>
          <p:nvPr/>
        </p:nvSpPr>
        <p:spPr>
          <a:xfrm>
            <a:off x="297950" y="4048909"/>
            <a:ext cx="2814776" cy="33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t>Joint Polar Satellite System-4</a:t>
            </a:r>
          </a:p>
        </p:txBody>
      </p:sp>
    </p:spTree>
    <p:extLst>
      <p:ext uri="{BB962C8B-B14F-4D97-AF65-F5344CB8AC3E}">
        <p14:creationId xmlns:p14="http://schemas.microsoft.com/office/powerpoint/2010/main" val="352891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14622-4AFA-452C-97BE-3B9081F93D21}"/>
              </a:ext>
            </a:extLst>
          </p:cNvPr>
          <p:cNvSpPr txBox="1"/>
          <p:nvPr/>
        </p:nvSpPr>
        <p:spPr>
          <a:xfrm>
            <a:off x="1893673" y="147388"/>
            <a:ext cx="89673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In-space Validation of Earth Science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(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InVEST-20) Programs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442E2B2-9122-4BF3-9E6E-604867BB9CA3}"/>
              </a:ext>
            </a:extLst>
          </p:cNvPr>
          <p:cNvSpPr txBox="1">
            <a:spLocks/>
          </p:cNvSpPr>
          <p:nvPr/>
        </p:nvSpPr>
        <p:spPr>
          <a:xfrm>
            <a:off x="191784" y="1387185"/>
            <a:ext cx="8158051" cy="1560513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24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20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1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1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4350">
              <a:spcBef>
                <a:spcPts val="1200"/>
              </a:spcBef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Aerosol Radiometer for Global Observation of the Stratosphere (ARGOS)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14350">
              <a:spcBef>
                <a:spcPts val="1200"/>
              </a:spcBef>
              <a:buFont typeface="Arial" panose="020B0604020202020204" pitchFamily="34" charset="0"/>
              <a:buChar char="−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ARGOS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collect limb scattering data of atmospheric aerosols at several 	 wavelengths in multiple viewing directions simultaneously and can be 	 	 considered as a next generation OMPS limb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profiler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in 2024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BD3DA-CDF1-4C8A-A05F-D70EB42445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836" y="1387185"/>
            <a:ext cx="3423063" cy="144174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81E931B-B240-4AD8-B7BC-F70C21C355DF}"/>
              </a:ext>
            </a:extLst>
          </p:cNvPr>
          <p:cNvSpPr txBox="1">
            <a:spLocks/>
          </p:cNvSpPr>
          <p:nvPr/>
        </p:nvSpPr>
        <p:spPr>
          <a:xfrm>
            <a:off x="191785" y="3090641"/>
            <a:ext cx="8158050" cy="1582890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24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20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1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1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8325" indent="-568325" defTabSz="114300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ARCSTONE: Calibration of Lunar Spectral Reflectance from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14300">
              <a:buFont typeface="Arial" panose="020B0604020202020204" pitchFamily="34" charset="0"/>
              <a:buChar char="−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ARCSTONE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hyperspectral VSWIR instrument, will provide lunar spectral reflectance measurements with a target accuracy &lt; 0.5% (k=1), sufficient to establish an absolute, on-orbit lunar calibration standard for current and future Earth observing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sensors (l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aunching NET August 2024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CAFBB-1008-421E-9ADD-A3FC23612B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985" y="3114615"/>
            <a:ext cx="2082763" cy="1669516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9C3829D-19B5-4DC9-959B-ADC6819EF47F}"/>
              </a:ext>
            </a:extLst>
          </p:cNvPr>
          <p:cNvSpPr txBox="1">
            <a:spLocks/>
          </p:cNvSpPr>
          <p:nvPr/>
        </p:nvSpPr>
        <p:spPr>
          <a:xfrm>
            <a:off x="232882" y="4682024"/>
            <a:ext cx="8577169" cy="1582890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24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20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1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/>
              <a:buChar char="-"/>
              <a:defRPr sz="1800" kern="1200">
                <a:solidFill>
                  <a:srgbClr val="203864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8325" indent="-568325">
              <a:buNone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Cooling for Methane Earth Sensors (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ACMES)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−"/>
            </a:pP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6U ACMES CubeSat will demonstrate two technologies: an active architecture for thermal control of instruments on small satellites, which aims to reduce radiator size by 70% for a given application; and a filter incidence narrow-band differential absorption infrared spectrometer for the detection of methane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sources (</a:t>
            </a:r>
            <a:r>
              <a:rPr 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in 2024 - 2025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458FE5-67DA-48D2-98E1-CF851FD5B0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661" y="4970583"/>
            <a:ext cx="2082763" cy="18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8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9154-54BA-435D-B9C2-473619343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F30C3C5-B843-4B55-95F0-5FF0CAFC81B6}"/>
              </a:ext>
            </a:extLst>
          </p:cNvPr>
          <p:cNvSpPr txBox="1">
            <a:spLocks/>
          </p:cNvSpPr>
          <p:nvPr/>
        </p:nvSpPr>
        <p:spPr>
          <a:xfrm>
            <a:off x="2094771" y="320679"/>
            <a:ext cx="8576000" cy="4801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9193A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Upcoming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ESTO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CubeSat Launches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DEA5316-9D88-40ED-9DC3-1F791ADC3E92}"/>
              </a:ext>
            </a:extLst>
          </p:cNvPr>
          <p:cNvSpPr txBox="1">
            <a:spLocks/>
          </p:cNvSpPr>
          <p:nvPr/>
        </p:nvSpPr>
        <p:spPr>
          <a:xfrm>
            <a:off x="246309" y="1436584"/>
            <a:ext cx="8811965" cy="132856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400"/>
              </a:spcBef>
              <a:defRPr/>
            </a:pPr>
            <a:r>
              <a:rPr lang="en-US" b="1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SNOOPI: Signals Of Opportunity P-band Investigation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pc="-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</a:t>
            </a:r>
            <a:r>
              <a:rPr lang="en-US" spc="-2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in 2024</a:t>
            </a:r>
            <a:endParaRPr lang="en-US" spc="-2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demonstrate the in-space use of P-band signals from existing telecommunications satellites to measure root zone soil moisture and snow water equivalent from a 6U CubeSat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0951287-B96B-475D-BA04-BBFDCDFFF070}"/>
              </a:ext>
            </a:extLst>
          </p:cNvPr>
          <p:cNvSpPr txBox="1">
            <a:spLocks/>
          </p:cNvSpPr>
          <p:nvPr/>
        </p:nvSpPr>
        <p:spPr>
          <a:xfrm>
            <a:off x="246310" y="3057604"/>
            <a:ext cx="9033071" cy="16568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spcBef>
                <a:spcPts val="400"/>
              </a:spcBef>
              <a:buClrTx/>
              <a:buSzTx/>
              <a:tabLst/>
              <a:defRPr/>
            </a:pPr>
            <a:r>
              <a:rPr kumimoji="0" lang="en-US" b="1" i="0" u="none" strike="noStrike" kern="1200" cap="none" spc="-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HyTI</a:t>
            </a:r>
            <a:r>
              <a:rPr kumimoji="0" lang="en-US" b="1" i="0" u="none" strike="noStrike" kern="1200" cap="none" spc="-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Hyperspectral Thermal Imager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Arial,Sans-Serif"/>
              <a:buChar char="•"/>
              <a:defRPr/>
            </a:pPr>
            <a:r>
              <a:rPr lang="en-US" spc="-2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</a:t>
            </a:r>
            <a:r>
              <a:rPr lang="en-US" spc="-2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scheduled for 2024</a:t>
            </a:r>
            <a:endParaRPr lang="en-US" spc="-2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infrared imager on a 6U CubeSat with high-spatial, spectral, and temporal resolution, using onboard data processing.</a:t>
            </a:r>
          </a:p>
          <a:p>
            <a:pPr marL="285750" indent="-285750">
              <a:spcBef>
                <a:spcPts val="400"/>
              </a:spcBef>
              <a:buFont typeface="Arial,Sans-Serif"/>
              <a:buChar char="•"/>
              <a:defRPr/>
            </a:pPr>
            <a:r>
              <a:rPr lang="en-US" spc="-2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range from monitoring volcanic gas fluxes and soil moisture for crop management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C00A6-0F86-4810-8484-39DB3DCADC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268" y="770715"/>
            <a:ext cx="2523265" cy="24820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3E11BF-ADAA-4444-BDAB-B43037D7AC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381" y="3381468"/>
            <a:ext cx="2291038" cy="174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42788"/>
            <a:ext cx="7772400" cy="667472"/>
          </a:xfrm>
        </p:spPr>
        <p:txBody>
          <a:bodyPr/>
          <a:lstStyle/>
          <a:p>
            <a:r>
              <a:rPr lang="en-GB" sz="3600" dirty="0"/>
              <a:t>Presentation Overview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4881"/>
            <a:ext cx="10972800" cy="442490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/>
              <a:t>Summary </a:t>
            </a:r>
            <a:r>
              <a:rPr lang="en-US" sz="2400" dirty="0"/>
              <a:t>of Agency’s GSICS Activities, Actions, and Achievements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Agency’s Support to EP Activities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Agency’s Support to GDWG Activities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Agency’s Support to GRWG Activities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Agency’s Instruments Updates &amp; Planned launches that are relevant to GSICS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Agency’s Calibration Major </a:t>
            </a:r>
            <a:r>
              <a:rPr lang="en-US" sz="2400" dirty="0" smtClean="0"/>
              <a:t>Updates</a:t>
            </a:r>
          </a:p>
          <a:p>
            <a:pPr>
              <a:spcBef>
                <a:spcPts val="1200"/>
              </a:spcBef>
            </a:pPr>
            <a:r>
              <a:rPr lang="en-US" sz="2400" dirty="0" smtClean="0"/>
              <a:t>Back-up Slides</a:t>
            </a:r>
          </a:p>
          <a:p>
            <a:pPr lvl="1"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9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8"/>
    </mc:Choice>
    <mc:Fallback xmlns="">
      <p:transition spd="slow" advTm="1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36756" y="227525"/>
            <a:ext cx="10147148" cy="667472"/>
          </a:xfrm>
        </p:spPr>
        <p:txBody>
          <a:bodyPr/>
          <a:lstStyle/>
          <a:p>
            <a:pPr lvl="0"/>
            <a:r>
              <a:rPr lang="en-GB" sz="2800" dirty="0"/>
              <a:t>Summary of Agency’s GSICS Activities, Actions, and Achievements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4592" y="1212827"/>
            <a:ext cx="11672448" cy="4945601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2400" i="1" dirty="0"/>
              <a:t>Activities and Achievements: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/>
              <a:t>Improvements of </a:t>
            </a:r>
            <a:r>
              <a:rPr lang="en-GB" sz="2200" dirty="0" smtClean="0"/>
              <a:t>pre- and post-launch calibration</a:t>
            </a:r>
            <a:r>
              <a:rPr lang="en-GB" sz="2200" dirty="0"/>
              <a:t>, including developments </a:t>
            </a:r>
            <a:r>
              <a:rPr lang="en-GB" sz="2200" dirty="0" smtClean="0"/>
              <a:t>of </a:t>
            </a:r>
            <a:r>
              <a:rPr lang="en-GB" sz="2200" dirty="0"/>
              <a:t>new calibration methodologies and techniques (GSFC, </a:t>
            </a:r>
            <a:r>
              <a:rPr lang="en-GB" sz="2200" dirty="0" err="1"/>
              <a:t>LaRC</a:t>
            </a:r>
            <a:r>
              <a:rPr lang="en-GB" sz="2200" dirty="0"/>
              <a:t>, JPL)</a:t>
            </a:r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Sensors on Terra, Aqua, Aura, OCO-2</a:t>
            </a:r>
            <a:r>
              <a:rPr lang="en-GB" sz="2000" dirty="0" smtClean="0"/>
              <a:t>, PACE</a:t>
            </a:r>
            <a:r>
              <a:rPr lang="en-GB" sz="2000" dirty="0"/>
              <a:t>, </a:t>
            </a:r>
            <a:r>
              <a:rPr lang="en-GB" sz="2000" dirty="0" smtClean="0"/>
              <a:t>Landsat 8/9, SNPP</a:t>
            </a:r>
            <a:r>
              <a:rPr lang="en-GB" sz="2000" dirty="0"/>
              <a:t>, NOAA-20/21, JPSS-3/4, and GOES-R series, </a:t>
            </a:r>
            <a:r>
              <a:rPr lang="en-GB" sz="2000" dirty="0" smtClean="0"/>
              <a:t>DSCOVR-EPIC, …</a:t>
            </a:r>
            <a:endParaRPr lang="en-GB" sz="2000" dirty="0"/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Sensors on ISS, such as ECOSTRESS, </a:t>
            </a:r>
            <a:r>
              <a:rPr lang="en-GB" sz="2000" dirty="0" smtClean="0"/>
              <a:t>OCO-3</a:t>
            </a:r>
            <a:r>
              <a:rPr lang="en-GB" sz="2000" dirty="0"/>
              <a:t>, EMIT, and CPF, …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Enhancements of lunar calibration, including radiometric/spatial characterization, crosstalk assessments, and calibration inter-comparisons (GSFC, JPL)</a:t>
            </a:r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MODIS, VIIRS, ABI, OLI, OCI, OCO-2/3, …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Advancements of </a:t>
            </a:r>
            <a:r>
              <a:rPr lang="en-GB" sz="2200" dirty="0"/>
              <a:t>testing equipment and new </a:t>
            </a:r>
            <a:r>
              <a:rPr lang="en-GB" sz="2200" dirty="0" smtClean="0"/>
              <a:t>capability </a:t>
            </a:r>
            <a:r>
              <a:rPr lang="en-GB" sz="2200" dirty="0"/>
              <a:t>(GSFC)</a:t>
            </a:r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GLAMR (</a:t>
            </a:r>
            <a:r>
              <a:rPr lang="en-US" sz="2000" dirty="0"/>
              <a:t>Goddard Laser for Absolute Measurement of </a:t>
            </a:r>
            <a:r>
              <a:rPr lang="en-US" sz="2000" dirty="0" smtClean="0"/>
              <a:t>Radiance), …</a:t>
            </a:r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BRDF </a:t>
            </a:r>
            <a:r>
              <a:rPr lang="en-GB" sz="2000" dirty="0"/>
              <a:t>Characterization </a:t>
            </a:r>
            <a:r>
              <a:rPr lang="en-GB" sz="2000" dirty="0" smtClean="0"/>
              <a:t>Facility, …</a:t>
            </a:r>
            <a:endParaRPr lang="en-GB" sz="2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6"/>
    </mc:Choice>
    <mc:Fallback xmlns="">
      <p:transition spd="slow" advTm="6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13280" y="254506"/>
            <a:ext cx="9672320" cy="673843"/>
          </a:xfrm>
        </p:spPr>
        <p:txBody>
          <a:bodyPr/>
          <a:lstStyle/>
          <a:p>
            <a:pPr lvl="0"/>
            <a:r>
              <a:rPr lang="en-GB" sz="2800" dirty="0" smtClean="0"/>
              <a:t>Agency’s </a:t>
            </a:r>
            <a:r>
              <a:rPr lang="en-GB" sz="2800" dirty="0"/>
              <a:t>GSICS Activities, Actions, and Achievements – cont’d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4432" y="1212829"/>
            <a:ext cx="11509888" cy="4832371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GB" sz="2400" i="1" dirty="0"/>
              <a:t>Activities and Achievements: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Expansions </a:t>
            </a:r>
            <a:r>
              <a:rPr lang="en-GB" sz="2200" dirty="0"/>
              <a:t>of calibration tools </a:t>
            </a:r>
            <a:r>
              <a:rPr lang="en-GB" sz="2200" dirty="0" smtClean="0"/>
              <a:t>(</a:t>
            </a:r>
            <a:r>
              <a:rPr lang="en-GB" sz="2200" dirty="0" err="1" smtClean="0"/>
              <a:t>LaRC</a:t>
            </a:r>
            <a:r>
              <a:rPr lang="en-GB" sz="2200" dirty="0"/>
              <a:t>)</a:t>
            </a:r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LASICS (</a:t>
            </a:r>
            <a:r>
              <a:rPr lang="en-US" sz="2000" i="1" dirty="0"/>
              <a:t>Langley Automated Sensor Inter-calibration System</a:t>
            </a:r>
            <a:r>
              <a:rPr lang="en-GB" sz="2000" dirty="0"/>
              <a:t>) tools: o</a:t>
            </a:r>
            <a:r>
              <a:rPr lang="en-US" sz="2000" dirty="0"/>
              <a:t>pen access tools for satellite imager inter-calibration that can provide spatial and temporal matching for satellite pairs and </a:t>
            </a:r>
            <a:r>
              <a:rPr lang="en-US" sz="2000" dirty="0" smtClean="0"/>
              <a:t>PICS</a:t>
            </a:r>
            <a:endParaRPr lang="en-US" sz="18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Continuing efforts and improvements on </a:t>
            </a:r>
            <a:r>
              <a:rPr lang="en-GB" sz="2200" dirty="0"/>
              <a:t>sensor calibration stability monitoring and </a:t>
            </a:r>
            <a:r>
              <a:rPr lang="en-GB" sz="2200" dirty="0" smtClean="0"/>
              <a:t>inter-comparisons </a:t>
            </a:r>
            <a:r>
              <a:rPr lang="en-GB" sz="2200" dirty="0"/>
              <a:t>(GSFC/</a:t>
            </a:r>
            <a:r>
              <a:rPr lang="en-GB" sz="2200" dirty="0" err="1"/>
              <a:t>LaRC</a:t>
            </a:r>
            <a:r>
              <a:rPr lang="en-GB" sz="2200" dirty="0"/>
              <a:t>/JPL)</a:t>
            </a:r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Approaches: SNO</a:t>
            </a:r>
            <a:r>
              <a:rPr lang="en-GB" sz="2000" dirty="0"/>
              <a:t>, Dome C, </a:t>
            </a:r>
            <a:r>
              <a:rPr lang="en-GB" sz="2000" dirty="0" smtClean="0"/>
              <a:t>desert PICS, </a:t>
            </a:r>
            <a:r>
              <a:rPr lang="en-GB" sz="2000" dirty="0"/>
              <a:t>DCC, and Moon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Documentation</a:t>
            </a:r>
            <a:endParaRPr lang="en-GB" sz="2200" dirty="0"/>
          </a:p>
          <a:p>
            <a:pPr marL="1025525" lvl="2" indent="-2778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ATBD </a:t>
            </a:r>
            <a:r>
              <a:rPr lang="en-US" sz="2000" dirty="0"/>
              <a:t>updates, technical </a:t>
            </a:r>
            <a:r>
              <a:rPr lang="en-US" sz="2000" dirty="0" smtClean="0"/>
              <a:t>memos, </a:t>
            </a:r>
            <a:r>
              <a:rPr lang="en-GB" sz="2000" dirty="0"/>
              <a:t>conference </a:t>
            </a:r>
            <a:r>
              <a:rPr lang="en-GB" sz="2000" dirty="0" smtClean="0"/>
              <a:t>proceedings, </a:t>
            </a:r>
            <a:r>
              <a:rPr lang="en-GB" sz="2000" dirty="0"/>
              <a:t>and journal papers, …</a:t>
            </a:r>
          </a:p>
          <a:p>
            <a:pPr lvl="0">
              <a:spcBef>
                <a:spcPts val="600"/>
              </a:spcBef>
            </a:pPr>
            <a:r>
              <a:rPr lang="en-GB" sz="2400" i="1" dirty="0" smtClean="0"/>
              <a:t>Actions: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None  </a:t>
            </a:r>
            <a:endParaRPr lang="en-GB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98"/>
    </mc:Choice>
    <mc:Fallback xmlns="">
      <p:transition spd="slow" advTm="6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096176" y="168726"/>
            <a:ext cx="8049658" cy="667472"/>
          </a:xfrm>
        </p:spPr>
        <p:txBody>
          <a:bodyPr/>
          <a:lstStyle/>
          <a:p>
            <a:pPr lvl="0"/>
            <a:r>
              <a:rPr lang="en-US" sz="2800" dirty="0"/>
              <a:t>Agency’s Support to </a:t>
            </a:r>
            <a:r>
              <a:rPr lang="en-US" sz="2800" dirty="0" smtClean="0"/>
              <a:t>EP </a:t>
            </a:r>
            <a:r>
              <a:rPr lang="en-US" sz="2800" dirty="0"/>
              <a:t>Activities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44643" y="1116635"/>
            <a:ext cx="11752725" cy="2652725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2400" i="1" dirty="0" smtClean="0"/>
              <a:t>Recent Support </a:t>
            </a:r>
            <a:r>
              <a:rPr lang="en-US" sz="2400" i="1" dirty="0"/>
              <a:t>to </a:t>
            </a:r>
            <a:r>
              <a:rPr lang="en-US" sz="2400" i="1" dirty="0" smtClean="0"/>
              <a:t>GSICS EP and GCC Activities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000" dirty="0" smtClean="0"/>
              <a:t>GSICS </a:t>
            </a:r>
            <a:r>
              <a:rPr lang="en-US" sz="2000" dirty="0"/>
              <a:t>State of Observing System </a:t>
            </a:r>
            <a:r>
              <a:rPr lang="en-US" sz="2000" dirty="0" smtClean="0"/>
              <a:t>Report</a:t>
            </a:r>
            <a:r>
              <a:rPr lang="en-GB" sz="2000" dirty="0"/>
              <a:t> </a:t>
            </a:r>
            <a:r>
              <a:rPr lang="en-GB" sz="2000" dirty="0" smtClean="0"/>
              <a:t>and Quarterly Newsletter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000" dirty="0" smtClean="0"/>
              <a:t>Coordination with CEOS/WGCV/IVOS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Joint Lunar </a:t>
            </a:r>
            <a:r>
              <a:rPr lang="en-US" sz="1800" dirty="0"/>
              <a:t>Calibration </a:t>
            </a:r>
            <a:r>
              <a:rPr lang="en-US" sz="1800" dirty="0" smtClean="0"/>
              <a:t>Workshop, Darmstadt</a:t>
            </a:r>
            <a:r>
              <a:rPr lang="en-US" sz="1800" dirty="0"/>
              <a:t>, </a:t>
            </a:r>
            <a:r>
              <a:rPr lang="en-US" sz="1800" dirty="0" smtClean="0"/>
              <a:t>Germany, 4-8 </a:t>
            </a:r>
            <a:r>
              <a:rPr lang="en-US" sz="1800" dirty="0"/>
              <a:t>December </a:t>
            </a:r>
            <a:r>
              <a:rPr lang="en-US" sz="1800" dirty="0" smtClean="0"/>
              <a:t>2023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 smtClean="0"/>
              <a:t>Joint Workshop </a:t>
            </a:r>
            <a:r>
              <a:rPr lang="en-US" sz="1800" dirty="0"/>
              <a:t>on Pre-flight Calibration </a:t>
            </a:r>
            <a:r>
              <a:rPr lang="en-US" sz="1800" dirty="0" smtClean="0"/>
              <a:t>and </a:t>
            </a:r>
            <a:r>
              <a:rPr lang="en-US" sz="1800" dirty="0" err="1" smtClean="0"/>
              <a:t>Characterisation</a:t>
            </a:r>
            <a:r>
              <a:rPr lang="en-US" sz="1800" dirty="0" smtClean="0"/>
              <a:t> </a:t>
            </a:r>
            <a:r>
              <a:rPr lang="en-US" sz="1800" dirty="0"/>
              <a:t>of Optical Satellite Instruments for Earth </a:t>
            </a:r>
            <a:r>
              <a:rPr lang="en-US" sz="1800" dirty="0" smtClean="0"/>
              <a:t>Observation, ESTEC</a:t>
            </a:r>
            <a:r>
              <a:rPr lang="en-US" sz="1800" dirty="0"/>
              <a:t>, </a:t>
            </a:r>
            <a:r>
              <a:rPr lang="en-US" sz="1800" dirty="0" err="1"/>
              <a:t>Noordwijk</a:t>
            </a:r>
            <a:r>
              <a:rPr lang="en-US" sz="1800" dirty="0"/>
              <a:t>, </a:t>
            </a:r>
            <a:r>
              <a:rPr lang="en-US" sz="1800" dirty="0" smtClean="0"/>
              <a:t>Netherlands, 19 </a:t>
            </a:r>
            <a:r>
              <a:rPr lang="en-US" sz="1800" dirty="0"/>
              <a:t>- 22 November </a:t>
            </a:r>
            <a:r>
              <a:rPr lang="en-US" sz="1800" dirty="0" smtClean="0"/>
              <a:t>2024</a:t>
            </a:r>
          </a:p>
          <a:p>
            <a:pPr lvl="2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/>
              <a:t>CEOS </a:t>
            </a:r>
            <a:r>
              <a:rPr lang="en-US" sz="1800" dirty="0" smtClean="0"/>
              <a:t>WGCV/GSICS </a:t>
            </a:r>
            <a:r>
              <a:rPr lang="en-US" sz="1800" dirty="0" err="1"/>
              <a:t>SITSat</a:t>
            </a:r>
            <a:r>
              <a:rPr lang="en-US" sz="1800" dirty="0"/>
              <a:t> Task Team</a:t>
            </a:r>
            <a:endParaRPr lang="en-US" sz="1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012" t="4933" r="4688" b="60816"/>
          <a:stretch/>
        </p:blipFill>
        <p:spPr>
          <a:xfrm>
            <a:off x="327804" y="3865963"/>
            <a:ext cx="11586402" cy="236711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1"/>
    </mc:Choice>
    <mc:Fallback xmlns="">
      <p:transition spd="slow" advTm="59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60050" y="186885"/>
            <a:ext cx="8049658" cy="667472"/>
          </a:xfrm>
        </p:spPr>
        <p:txBody>
          <a:bodyPr/>
          <a:lstStyle/>
          <a:p>
            <a:pPr lvl="0"/>
            <a:r>
              <a:rPr lang="en-US" sz="2800" dirty="0"/>
              <a:t>Agency’s Support to GDWG Activities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2373" y="1012465"/>
            <a:ext cx="11576694" cy="3841541"/>
          </a:xfrm>
          <a:noFill/>
        </p:spPr>
        <p:txBody>
          <a:bodyPr/>
          <a:lstStyle/>
          <a:p>
            <a:pPr lvl="0"/>
            <a:r>
              <a:rPr lang="en-GB" sz="2400" i="1" dirty="0"/>
              <a:t>Not Applicable</a:t>
            </a:r>
          </a:p>
          <a:p>
            <a:pPr lvl="1">
              <a:spcBef>
                <a:spcPts val="600"/>
              </a:spcBef>
            </a:pPr>
            <a:endParaRPr lang="en-GB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6"/>
    </mc:Choice>
    <mc:Fallback xmlns="">
      <p:transition spd="slow" advTm="7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58450" y="145560"/>
            <a:ext cx="8049658" cy="667472"/>
          </a:xfrm>
        </p:spPr>
        <p:txBody>
          <a:bodyPr/>
          <a:lstStyle/>
          <a:p>
            <a:pPr lvl="0"/>
            <a:r>
              <a:rPr lang="en-US" sz="2800" dirty="0"/>
              <a:t>Agency’s Support to GRWG Activities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643" y="1045516"/>
            <a:ext cx="10433517" cy="4019644"/>
          </a:xfrm>
        </p:spPr>
        <p:txBody>
          <a:bodyPr/>
          <a:lstStyle/>
          <a:p>
            <a:pPr lvl="0">
              <a:spcBef>
                <a:spcPts val="600"/>
              </a:spcBef>
            </a:pPr>
            <a:r>
              <a:rPr lang="en-US" sz="2400" i="1" dirty="0"/>
              <a:t>Tasks NASA Supports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/>
              <a:t>Sensor calibration traceability, uncertainty, and </a:t>
            </a:r>
            <a:r>
              <a:rPr lang="en-GB" sz="2200" dirty="0" smtClean="0"/>
              <a:t>consistency (pre- and post-launch)</a:t>
            </a:r>
            <a:endParaRPr lang="en-GB" sz="22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 smtClean="0"/>
              <a:t>Inter-comparison and long-term stability monitoring methodologies (</a:t>
            </a:r>
            <a:r>
              <a:rPr lang="en-GB" sz="2000" dirty="0" smtClean="0"/>
              <a:t>SNO, DCC, Dome C, desert PICS, </a:t>
            </a:r>
            <a:r>
              <a:rPr lang="en-GB" sz="2000" dirty="0" err="1" smtClean="0"/>
              <a:t>RadCaTS</a:t>
            </a:r>
            <a:r>
              <a:rPr lang="en-GB" sz="2000" dirty="0" smtClean="0"/>
              <a:t>, </a:t>
            </a:r>
            <a:r>
              <a:rPr lang="en-GB" sz="2000" dirty="0" err="1" smtClean="0"/>
              <a:t>LandNet</a:t>
            </a:r>
            <a:r>
              <a:rPr lang="en-GB" sz="2000" dirty="0" smtClean="0"/>
              <a:t>, LEO-GEO-LEO, GEO-LEO-GEO, …)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/>
              <a:t>Lunar calibration </a:t>
            </a:r>
            <a:r>
              <a:rPr lang="en-GB" sz="2200" dirty="0" smtClean="0"/>
              <a:t>inter-comparisons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/>
              <a:t>Inter-comparisons with GSICS reference sensors (</a:t>
            </a:r>
            <a:r>
              <a:rPr lang="en-GB" sz="2000" dirty="0"/>
              <a:t>MODIS, VIIRS, AIRS, </a:t>
            </a:r>
            <a:r>
              <a:rPr lang="en-GB" sz="2000" dirty="0" err="1"/>
              <a:t>CrIS</a:t>
            </a:r>
            <a:r>
              <a:rPr lang="en-GB" sz="2000" dirty="0"/>
              <a:t>, and IASI)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US" sz="2200" dirty="0" smtClean="0"/>
              <a:t>Inter-calibration opportunities and strategies of CPF with GSICS member sensors</a:t>
            </a:r>
          </a:p>
          <a:p>
            <a:pPr lvl="0">
              <a:spcBef>
                <a:spcPts val="1200"/>
              </a:spcBef>
            </a:pPr>
            <a:r>
              <a:rPr lang="en-GB" sz="2400" i="1" dirty="0" smtClean="0"/>
              <a:t>Resources </a:t>
            </a:r>
            <a:r>
              <a:rPr lang="en-GB" sz="2400" i="1" dirty="0"/>
              <a:t>and Effort </a:t>
            </a:r>
            <a:endParaRPr lang="en-US" sz="2400" i="1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−"/>
            </a:pPr>
            <a:r>
              <a:rPr lang="en-GB" sz="2200" dirty="0"/>
              <a:t>No dedicated resources for </a:t>
            </a:r>
            <a:r>
              <a:rPr lang="en-GB" sz="2200" dirty="0" smtClean="0"/>
              <a:t>support to GSICS </a:t>
            </a:r>
            <a:r>
              <a:rPr lang="en-GB" sz="2200" dirty="0"/>
              <a:t>related </a:t>
            </a:r>
            <a:r>
              <a:rPr lang="en-GB" sz="2200" dirty="0" smtClean="0"/>
              <a:t>activities</a:t>
            </a:r>
            <a:endParaRPr lang="en-GB" sz="22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82"/>
    </mc:Choice>
    <mc:Fallback xmlns="">
      <p:transition spd="slow" advTm="59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8AC38-E0E8-49D7-B2FE-71FD7C42C09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15650" y="131010"/>
            <a:ext cx="8049658" cy="667472"/>
          </a:xfrm>
        </p:spPr>
        <p:txBody>
          <a:bodyPr/>
          <a:lstStyle/>
          <a:p>
            <a:pPr lvl="0"/>
            <a:r>
              <a:rPr lang="en-US" sz="2800" dirty="0"/>
              <a:t>Agency’s Support to GRWG </a:t>
            </a:r>
            <a:r>
              <a:rPr lang="en-US" sz="2800" dirty="0" smtClean="0"/>
              <a:t>Activities </a:t>
            </a:r>
            <a:r>
              <a:rPr lang="en-GB" sz="2800" dirty="0"/>
              <a:t>– cont’d</a:t>
            </a:r>
            <a:endParaRPr lang="en-US" sz="2800" dirty="0"/>
          </a:p>
        </p:txBody>
      </p:sp>
      <p:pic>
        <p:nvPicPr>
          <p:cNvPr id="6" name="Picture 5" descr="A group of graphs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25A8136C-3D92-EE32-BB08-1A07684183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53" y="935637"/>
            <a:ext cx="7490007" cy="5465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F36A0B-0D1F-64B0-C97F-1FFCD12BE740}"/>
              </a:ext>
            </a:extLst>
          </p:cNvPr>
          <p:cNvSpPr txBox="1"/>
          <p:nvPr/>
        </p:nvSpPr>
        <p:spPr>
          <a:xfrm>
            <a:off x="313188" y="1332242"/>
            <a:ext cx="3442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NOAA-21 </a:t>
            </a:r>
            <a:r>
              <a:rPr lang="en-US" sz="1600" b="1" dirty="0" err="1" smtClean="0"/>
              <a:t>CrIS</a:t>
            </a:r>
            <a:r>
              <a:rPr lang="en-US" sz="1600" b="1" dirty="0"/>
              <a:t> </a:t>
            </a:r>
            <a:r>
              <a:rPr lang="en-US" sz="1600" b="1" dirty="0" smtClean="0"/>
              <a:t>Post-launch Assessments</a:t>
            </a:r>
          </a:p>
          <a:p>
            <a:endParaRPr lang="en-US" sz="1600" b="1" dirty="0"/>
          </a:p>
          <a:p>
            <a:r>
              <a:rPr lang="en-US" sz="1600" dirty="0" smtClean="0"/>
              <a:t>Using SNO-based </a:t>
            </a:r>
            <a:r>
              <a:rPr lang="en-US" sz="1600" dirty="0"/>
              <a:t>comparisons with </a:t>
            </a:r>
            <a:r>
              <a:rPr lang="en-US" sz="1600" dirty="0" err="1"/>
              <a:t>Metop</a:t>
            </a:r>
            <a:r>
              <a:rPr lang="en-US" sz="1600" dirty="0"/>
              <a:t>-C IASI and NOAA-20 </a:t>
            </a:r>
            <a:r>
              <a:rPr lang="en-US" sz="1600" dirty="0" err="1"/>
              <a:t>CrIS</a:t>
            </a:r>
            <a:endParaRPr lang="en-US" sz="1600" dirty="0"/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/>
              <a:t>Results support the use of NOAA-21 </a:t>
            </a:r>
            <a:r>
              <a:rPr lang="en-US" sz="1600" b="1" dirty="0" err="1"/>
              <a:t>CrIS</a:t>
            </a:r>
            <a:r>
              <a:rPr lang="en-US" sz="1600" b="1" dirty="0"/>
              <a:t> as </a:t>
            </a:r>
            <a:r>
              <a:rPr lang="en-US" sz="1600" b="1" dirty="0" smtClean="0"/>
              <a:t>a </a:t>
            </a:r>
            <a:r>
              <a:rPr lang="en-US" sz="1600" b="1" dirty="0"/>
              <a:t>GSICS IR Reference sensor.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SNO </a:t>
            </a:r>
            <a:r>
              <a:rPr lang="en-US" sz="1600" dirty="0"/>
              <a:t>Methodology following Loveless et al. 2023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736" y="5517942"/>
            <a:ext cx="3424977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More details in Tobin’s talk (Wed)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22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0"/>
    </mc:Choice>
    <mc:Fallback xmlns="">
      <p:transition spd="slow" advTm="3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47545</TotalTime>
  <Words>2612</Words>
  <Application>Microsoft Office PowerPoint</Application>
  <PresentationFormat>Widescreen</PresentationFormat>
  <Paragraphs>322</Paragraphs>
  <Slides>23</Slides>
  <Notes>14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MS PGothic</vt:lpstr>
      <vt:lpstr>MS PGothic</vt:lpstr>
      <vt:lpstr>宋体</vt:lpstr>
      <vt:lpstr>Arial</vt:lpstr>
      <vt:lpstr>Arial Narrow</vt:lpstr>
      <vt:lpstr>Arial,Sans-Serif</vt:lpstr>
      <vt:lpstr>Calibri</vt:lpstr>
      <vt:lpstr>Helvetica</vt:lpstr>
      <vt:lpstr>Lucida Grande</vt:lpstr>
      <vt:lpstr>Times New Roman</vt:lpstr>
      <vt:lpstr>Wingdings</vt:lpstr>
      <vt:lpstr>Default Design</vt:lpstr>
      <vt:lpstr>GSICS Agency Report 2024   (NASA) </vt:lpstr>
      <vt:lpstr>PowerPoint Presentation</vt:lpstr>
      <vt:lpstr>Presentation Overview </vt:lpstr>
      <vt:lpstr>Summary of Agency’s GSICS Activities, Actions, and Achievements</vt:lpstr>
      <vt:lpstr>Agency’s GSICS Activities, Actions, and Achievements – cont’d</vt:lpstr>
      <vt:lpstr>Agency’s Support to EP Activities</vt:lpstr>
      <vt:lpstr>Agency’s Support to GDWG Activities</vt:lpstr>
      <vt:lpstr>Agency’s Support to GRWG Activities</vt:lpstr>
      <vt:lpstr>Agency’s Support to GRWG Activities – cont’d</vt:lpstr>
      <vt:lpstr>Agency’s Instruments Updates &amp; Planned Launches (Relevant to GSICS)</vt:lpstr>
      <vt:lpstr>PowerPoint Presentation</vt:lpstr>
      <vt:lpstr>Agency’s Calibration Major Updates</vt:lpstr>
      <vt:lpstr>Additional Slides Not Presented</vt:lpstr>
      <vt:lpstr>Introduce/Confirm the Agency’s Personnel Supporting GSICS</vt:lpstr>
      <vt:lpstr>Additional Information on Agency’s Instruments &amp; Planned Launches</vt:lpstr>
      <vt:lpstr>PowerPoint Presentation</vt:lpstr>
      <vt:lpstr>PowerPoint Presentation</vt:lpstr>
      <vt:lpstr>CLARREO Pathfinder (CPF) Science Objectives</vt:lpstr>
      <vt:lpstr>PowerPoint Presentation</vt:lpstr>
      <vt:lpstr>PowerPoint Presentation</vt:lpstr>
      <vt:lpstr>Libera,  Earth Venture Continuity-1 Mission  ’Li-be-ra, named for the daughter of Ceres in ancient Roman mythology</vt:lpstr>
      <vt:lpstr>PowerPoint Presentation</vt:lpstr>
      <vt:lpstr>PowerPoint Presentation</vt:lpstr>
    </vt:vector>
  </TitlesOfParts>
  <Company>NOAA / NESDIS / 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GSICS GEO-LEO ATBD</dc:title>
  <dc:subject>SPIE 2009 tALK</dc:subject>
  <dc:creator>Fred Wu</dc:creator>
  <cp:lastModifiedBy>Xiong, Xiaoxiong (GSFC-6180)</cp:lastModifiedBy>
  <cp:revision>1124</cp:revision>
  <dcterms:created xsi:type="dcterms:W3CDTF">2004-06-10T15:46:18Z</dcterms:created>
  <dcterms:modified xsi:type="dcterms:W3CDTF">2024-03-09T05:09:54Z</dcterms:modified>
</cp:coreProperties>
</file>