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733" r:id="rId5"/>
    <p:sldId id="845" r:id="rId6"/>
    <p:sldId id="844" r:id="rId7"/>
    <p:sldId id="846" r:id="rId8"/>
    <p:sldId id="835" r:id="rId9"/>
    <p:sldId id="834" r:id="rId10"/>
    <p:sldId id="836" r:id="rId11"/>
    <p:sldId id="837" r:id="rId12"/>
    <p:sldId id="838" r:id="rId13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00"/>
    <a:srgbClr val="0000FF"/>
    <a:srgbClr val="FFFFFF"/>
    <a:srgbClr val="FF3300"/>
    <a:srgbClr val="333399"/>
    <a:srgbClr val="000000"/>
    <a:srgbClr val="0C45E4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DB7325-33EC-D7E0-CEFC-DFA4419F6C1B}" v="4" dt="2024-03-08T00:26:12.261"/>
    <p1510:client id="{CC623DDD-59BE-27A1-9D76-45F14816B0E0}" v="29" dt="2024-03-08T00:23:04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5" autoAdjust="0"/>
    <p:restoredTop sz="95514" autoAdjust="0"/>
  </p:normalViewPr>
  <p:slideViewPr>
    <p:cSldViewPr snapToGrid="0">
      <p:cViewPr varScale="1">
        <p:scale>
          <a:sx n="110" d="100"/>
          <a:sy n="110" d="100"/>
        </p:scale>
        <p:origin x="23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07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82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7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11 – 15 March 2024</a:t>
            </a:r>
            <a:r>
              <a:rPr lang="it-IT" sz="1000" b="0" dirty="0"/>
              <a:t>, GSICS Annual Meeting (Hybrid), Darmstadt, Germany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2024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TAKAHASHI Masaya, KODERA </a:t>
            </a:r>
            <a:r>
              <a:rPr lang="en-US" altLang="zh-CN" sz="2000" dirty="0" err="1">
                <a:ea typeface="宋体" pitchFamily="2" charset="-122"/>
              </a:rPr>
              <a:t>Kazuki</a:t>
            </a:r>
            <a:endParaRPr lang="ja-JP" altLang="en-US" sz="2000"/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and EIKI Misaki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648199"/>
            <a:ext cx="9387400" cy="87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ea typeface="宋体" pitchFamily="2" charset="-122"/>
              </a:rPr>
              <a:t>Japan Meteorological Agency / Meteorological Satellite Center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1327803-A9DE-7D26-8F67-478458FF2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9"/>
    </mc:Choice>
    <mc:Fallback>
      <p:transition spd="slow" advTm="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52E2C-6F87-D27F-A25D-CE5727E5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194" y="213492"/>
            <a:ext cx="10025966" cy="589546"/>
          </a:xfrm>
        </p:spPr>
        <p:txBody>
          <a:bodyPr/>
          <a:lstStyle/>
          <a:p>
            <a:pPr lvl="0" algn="l"/>
            <a:r>
              <a:rPr lang="en-GB" sz="2800" b="1" dirty="0"/>
              <a:t>Summary of JMA GSICS Achievements, Activities, and Actions</a:t>
            </a:r>
            <a:endParaRPr lang="en-GB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0523-2258-0926-144D-5DFBFED1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88" y="959342"/>
            <a:ext cx="10692011" cy="5239434"/>
          </a:xfrm>
        </p:spPr>
        <p:txBody>
          <a:bodyPr>
            <a:normAutofit/>
          </a:bodyPr>
          <a:lstStyle/>
          <a:p>
            <a:pPr lvl="0"/>
            <a:r>
              <a:rPr lang="en-GB" sz="2200" b="1" dirty="0"/>
              <a:t>Achievements</a:t>
            </a:r>
          </a:p>
          <a:p>
            <a:pPr lvl="1"/>
            <a:r>
              <a:rPr lang="en-US" altLang="ja-JP" sz="1800" dirty="0">
                <a:latin typeface="Times New Roman"/>
                <a:cs typeface="Times New Roman"/>
              </a:rPr>
              <a:t>GEO-LEO-IR: operational implementation of Himawari-9 AHI vs. </a:t>
            </a:r>
            <a:r>
              <a:rPr lang="en-US" altLang="ja-JP" sz="1800" dirty="0" err="1">
                <a:latin typeface="Times New Roman"/>
                <a:cs typeface="Times New Roman"/>
              </a:rPr>
              <a:t>Metop</a:t>
            </a:r>
            <a:r>
              <a:rPr lang="en-US" altLang="ja-JP" sz="1800" dirty="0">
                <a:latin typeface="Times New Roman"/>
                <a:cs typeface="Times New Roman"/>
              </a:rPr>
              <a:t>-C IASI and NOAA-20 </a:t>
            </a:r>
            <a:r>
              <a:rPr lang="en-US" altLang="ja-JP" sz="1800" dirty="0" err="1">
                <a:latin typeface="Times New Roman"/>
                <a:cs typeface="Times New Roman"/>
              </a:rPr>
              <a:t>CrIS</a:t>
            </a:r>
            <a:r>
              <a:rPr lang="en-US" altLang="ja-JP" sz="1800" dirty="0">
                <a:latin typeface="Times New Roman"/>
                <a:cs typeface="Times New Roman"/>
              </a:rPr>
              <a:t> on Oct. 2023</a:t>
            </a:r>
          </a:p>
          <a:p>
            <a:pPr lvl="2"/>
            <a:r>
              <a:rPr lang="en-US" altLang="ja-JP" sz="1600" dirty="0"/>
              <a:t>Handling of negative radiance data was also updated and RACs were reprocessed back to Sept 2022.</a:t>
            </a:r>
          </a:p>
          <a:p>
            <a:r>
              <a:rPr lang="en-GB" sz="2200" b="1" dirty="0">
                <a:latin typeface="Times New Roman"/>
                <a:cs typeface="Times New Roman"/>
              </a:rPr>
              <a:t>Activities (on AHI)</a:t>
            </a:r>
          </a:p>
          <a:p>
            <a:pPr lvl="1"/>
            <a:r>
              <a:rPr lang="en-US" altLang="ja-JP" sz="1800" dirty="0"/>
              <a:t>Ray-matching inter-cal.: use of low radiance scenes =&gt; day-4 VNIR breakout</a:t>
            </a:r>
          </a:p>
          <a:p>
            <a:pPr lvl="1"/>
            <a:r>
              <a:rPr lang="en-US" altLang="ja-JP" sz="1800" dirty="0"/>
              <a:t>Vicarious cal.: input data transition from MODIS to VIIRS =&gt; day-4 VNIR breakout</a:t>
            </a:r>
          </a:p>
          <a:p>
            <a:pPr lvl="1"/>
            <a:r>
              <a:rPr lang="en-US" altLang="ja-JP" sz="1800" dirty="0"/>
              <a:t>Lunar cal.: research on unexpected AHI observed irradiance dependence of phase angle (LCWS4)</a:t>
            </a:r>
          </a:p>
          <a:p>
            <a:pPr lvl="1"/>
            <a:r>
              <a:rPr lang="en-US" altLang="ja-JP" sz="1800" dirty="0"/>
              <a:t>IR: revisit to regression method =&gt; day-3 IR breakout</a:t>
            </a:r>
          </a:p>
          <a:p>
            <a:r>
              <a:rPr lang="en-US" altLang="ja-JP" sz="2200" b="1" dirty="0">
                <a:latin typeface="Times New Roman"/>
                <a:cs typeface="Times New Roman"/>
              </a:rPr>
              <a:t>Response to open actions</a:t>
            </a:r>
            <a:endParaRPr lang="en-GB" sz="2200" b="1" dirty="0">
              <a:latin typeface="Times New Roman"/>
              <a:cs typeface="Times New Roman"/>
            </a:endParaRP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Action assigned to GDWG (Takahashi) at LCWS4: to find WMO/GSICS guidance on file format, metadata, and version control =&gt; day-3 GDWG breakout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A.GIR.20200319.2: to apply Hui Xu’s </a:t>
            </a:r>
            <a:r>
              <a:rPr lang="en-GB" sz="1800" dirty="0" err="1">
                <a:solidFill>
                  <a:schemeClr val="tx1"/>
                </a:solidFill>
              </a:rPr>
              <a:t>CrIS</a:t>
            </a:r>
            <a:r>
              <a:rPr lang="en-GB" sz="1800" dirty="0">
                <a:solidFill>
                  <a:schemeClr val="tx1"/>
                </a:solidFill>
              </a:rPr>
              <a:t> gap-filling method to AHI-</a:t>
            </a:r>
            <a:r>
              <a:rPr lang="en-GB" sz="1800" dirty="0" err="1">
                <a:solidFill>
                  <a:schemeClr val="tx1"/>
                </a:solidFill>
              </a:rPr>
              <a:t>CrIS</a:t>
            </a:r>
            <a:r>
              <a:rPr lang="en-GB" sz="1800" dirty="0">
                <a:solidFill>
                  <a:schemeClr val="tx1"/>
                </a:solidFill>
              </a:rPr>
              <a:t> inter-</a:t>
            </a:r>
            <a:r>
              <a:rPr lang="en-GB" sz="1800" dirty="0" err="1">
                <a:solidFill>
                  <a:schemeClr val="tx1"/>
                </a:solidFill>
              </a:rPr>
              <a:t>cal</a:t>
            </a:r>
            <a:r>
              <a:rPr lang="en-GB" sz="1800" dirty="0">
                <a:solidFill>
                  <a:schemeClr val="tx1"/>
                </a:solidFill>
              </a:rPr>
              <a:t> for investigating cold scene bias at 3.9µm band</a:t>
            </a:r>
          </a:p>
          <a:p>
            <a:pPr lvl="2"/>
            <a:r>
              <a:rPr lang="en-GB" sz="1600" dirty="0">
                <a:solidFill>
                  <a:schemeClr val="tx1"/>
                </a:solidFill>
              </a:rPr>
              <a:t>Gap-filling is not applied, but cold scene bias issue was solved (the action can be closed). 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384D1268-06DB-2100-E6B6-2EBC55AFF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57"/>
    </mc:Choice>
    <mc:Fallback xmlns="">
      <p:transition spd="slow" advTm="17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" x="12057063" y="3294063"/>
          <p14:tracePt t="613" x="11960225" y="3278188"/>
          <p14:tracePt t="629" x="11793538" y="3252788"/>
          <p14:tracePt t="646" x="11601450" y="3221038"/>
          <p14:tracePt t="663" x="11306175" y="3197225"/>
          <p14:tracePt t="679" x="10980738" y="3165475"/>
          <p14:tracePt t="698" x="10653713" y="3101975"/>
          <p14:tracePt t="700" x="10477500" y="3054350"/>
          <p14:tracePt t="713" x="10279063" y="2870200"/>
          <p14:tracePt t="729" x="9551988" y="2120900"/>
          <p14:tracePt t="732" x="9234488" y="1873250"/>
          <p14:tracePt t="747" x="9090025" y="1738313"/>
          <p14:tracePt t="749" x="9034463" y="1690688"/>
          <p14:tracePt t="762" x="8947150" y="1619250"/>
          <p14:tracePt t="764" x="8818563" y="1506538"/>
          <p14:tracePt t="780" x="8556625" y="1252538"/>
          <p14:tracePt t="797" x="8388350" y="1060450"/>
          <p14:tracePt t="813" x="8324850" y="941388"/>
          <p14:tracePt t="829" x="8277225" y="877888"/>
          <p14:tracePt t="1221" x="8156575" y="862013"/>
          <p14:tracePt t="1230" x="8108950" y="852488"/>
          <p14:tracePt t="1245" x="7997825" y="812800"/>
          <p14:tracePt t="1261" x="7813675" y="757238"/>
          <p14:tracePt t="1278" x="7639050" y="717550"/>
          <p14:tracePt t="1294" x="7535863" y="701675"/>
          <p14:tracePt t="1298" x="7423150" y="685800"/>
          <p14:tracePt t="1311" x="7153275" y="685800"/>
          <p14:tracePt t="1318" x="7000875" y="685800"/>
          <p14:tracePt t="1327" x="6881813" y="693738"/>
          <p14:tracePt t="1345" x="6729413" y="693738"/>
          <p14:tracePt t="1351" x="6650038" y="693738"/>
          <p14:tracePt t="1361" x="6618288" y="693738"/>
          <p14:tracePt t="1365" x="6578600" y="685800"/>
          <p14:tracePt t="1378" x="6515100" y="685800"/>
          <p14:tracePt t="1383" x="6459538" y="685800"/>
          <p14:tracePt t="1394" x="6354763" y="693738"/>
          <p14:tracePt t="1398" x="6275388" y="709613"/>
          <p14:tracePt t="1411" x="6196013" y="709613"/>
          <p14:tracePt t="1414" x="6140450" y="717550"/>
          <p14:tracePt t="1430" x="6011863" y="733425"/>
          <p14:tracePt t="1444" x="5924550" y="741363"/>
          <p14:tracePt t="1461" x="5829300" y="757238"/>
          <p14:tracePt t="1478" x="5708650" y="757238"/>
          <p14:tracePt t="1495" x="5494338" y="773113"/>
          <p14:tracePt t="1512" x="5151438" y="773113"/>
          <p14:tracePt t="1528" x="4687888" y="773113"/>
          <p14:tracePt t="1545" x="4473575" y="765175"/>
          <p14:tracePt t="1549" x="4425950" y="765175"/>
          <p14:tracePt t="1561" x="4370388" y="765175"/>
          <p14:tracePt t="1564" x="4249738" y="749300"/>
          <p14:tracePt t="1580" x="3763963" y="749300"/>
          <p14:tracePt t="1584" x="3413125" y="749300"/>
          <p14:tracePt t="1594" x="2982913" y="749300"/>
          <p14:tracePt t="1597" x="2632075" y="749300"/>
          <p14:tracePt t="1614" x="2305050" y="757238"/>
          <p14:tracePt t="1628" x="2224088" y="773113"/>
          <p14:tracePt t="1869" x="2160588" y="781050"/>
          <p14:tracePt t="1878" x="2152650" y="781050"/>
          <p14:tracePt t="1887" x="2144713" y="781050"/>
          <p14:tracePt t="1895" x="2136775" y="781050"/>
          <p14:tracePt t="1912" x="2105025" y="781050"/>
          <p14:tracePt t="1928" x="2081213" y="773113"/>
          <p14:tracePt t="1966" x="2065338" y="773113"/>
          <p14:tracePt t="1974" x="2057400" y="773113"/>
          <p14:tracePt t="1982" x="2041525" y="773113"/>
          <p14:tracePt t="1993" x="2009775" y="773113"/>
          <p14:tracePt t="1997" x="1970088" y="773113"/>
          <p14:tracePt t="2009" x="1922463" y="773113"/>
          <p14:tracePt t="2014" x="1897063" y="773113"/>
          <p14:tracePt t="2031" x="1865313" y="773113"/>
          <p14:tracePt t="2037" x="1857375" y="773113"/>
          <p14:tracePt t="2048" x="1849438" y="773113"/>
          <p14:tracePt t="2060" x="1841500" y="773113"/>
          <p14:tracePt t="2065" x="1833563" y="773113"/>
          <p14:tracePt t="2077" x="1809750" y="773113"/>
          <p14:tracePt t="2097" x="1762125" y="773113"/>
          <p14:tracePt t="2111" x="1690688" y="773113"/>
          <p14:tracePt t="2128" x="1587500" y="781050"/>
          <p14:tracePt t="2143" x="1498600" y="788988"/>
          <p14:tracePt t="2149" x="1466850" y="788988"/>
          <p14:tracePt t="2160" x="1450975" y="788988"/>
          <p14:tracePt t="2177" x="1411288" y="788988"/>
          <p14:tracePt t="2181" x="1395413" y="788988"/>
          <p14:tracePt t="2194" x="1379538" y="788988"/>
          <p14:tracePt t="2198" x="1331913" y="788988"/>
          <p14:tracePt t="2209" x="1300163" y="804863"/>
          <p14:tracePt t="2215" x="1268413" y="804863"/>
          <p14:tracePt t="2226" x="1228725" y="804863"/>
          <p14:tracePt t="2232" x="1195388" y="804863"/>
          <p14:tracePt t="2237" x="1179513" y="812800"/>
          <p14:tracePt t="2248" x="1171575" y="812800"/>
          <p14:tracePt t="2259" x="1163638" y="812800"/>
          <p14:tracePt t="2263" x="1155700" y="812800"/>
          <p14:tracePt t="2275" x="1147763" y="812800"/>
          <p14:tracePt t="2293" x="1123950" y="820738"/>
          <p14:tracePt t="2310" x="1108075" y="820738"/>
          <p14:tracePt t="7869" x="1108075" y="828675"/>
          <p14:tracePt t="7886" x="1108075" y="836613"/>
          <p14:tracePt t="7949" x="1108075" y="844550"/>
          <p14:tracePt t="7959" x="1116013" y="844550"/>
          <p14:tracePt t="7976" x="1123950" y="862013"/>
          <p14:tracePt t="7992" x="1123950" y="885825"/>
          <p14:tracePt t="8010" x="1131888" y="893763"/>
          <p14:tracePt t="8026" x="1131888" y="901700"/>
          <p14:tracePt t="8063" x="1131888" y="909638"/>
          <p14:tracePt t="8070" x="1131888" y="917575"/>
          <p14:tracePt t="8078" x="1147763" y="941388"/>
          <p14:tracePt t="8095" x="1155700" y="973138"/>
          <p14:tracePt t="8110" x="1155700" y="1004888"/>
          <p14:tracePt t="8126" x="1155700" y="1012825"/>
          <p14:tracePt t="8143" x="1155700" y="1020763"/>
          <p14:tracePt t="8159" x="1155700" y="1028700"/>
          <p14:tracePt t="8179" x="1155700" y="1044575"/>
          <p14:tracePt t="8183" x="1155700" y="1052513"/>
          <p14:tracePt t="8193" x="1155700" y="1068388"/>
          <p14:tracePt t="8198" x="1163638" y="1084263"/>
          <p14:tracePt t="8209" x="1163638" y="1108075"/>
          <p14:tracePt t="8213" x="1163638" y="1123950"/>
          <p14:tracePt t="8226" x="1163638" y="1131888"/>
          <p14:tracePt t="8242" x="1163638" y="1147763"/>
          <p14:tracePt t="8246" x="1163638" y="1155700"/>
          <p14:tracePt t="8262" x="1163638" y="1171575"/>
          <p14:tracePt t="8277" x="1155700" y="1179513"/>
          <p14:tracePt t="8301" x="1147763" y="1204913"/>
          <p14:tracePt t="8327" x="1147763" y="1212850"/>
          <p14:tracePt t="8374" x="1139825" y="1212850"/>
          <p14:tracePt t="8399" x="1139825" y="1220788"/>
          <p14:tracePt t="8501" x="1131888" y="1220788"/>
          <p14:tracePt t="25269" x="1139825" y="1220788"/>
          <p14:tracePt t="25285" x="1155700" y="1220788"/>
          <p14:tracePt t="25293" x="1163638" y="1220788"/>
          <p14:tracePt t="25310" x="1187450" y="1204913"/>
          <p14:tracePt t="25325" x="1220788" y="1195388"/>
          <p14:tracePt t="25342" x="1236663" y="1195388"/>
          <p14:tracePt t="25359" x="1252538" y="1187450"/>
          <p14:tracePt t="25541" x="1260475" y="1187450"/>
          <p14:tracePt t="25568" x="1260475" y="1204913"/>
          <p14:tracePt t="25600" x="1260475" y="1212850"/>
          <p14:tracePt t="25607" x="1268413" y="1212850"/>
          <p14:tracePt t="25615" x="1268413" y="1220788"/>
          <p14:tracePt t="25634" x="1268413" y="1244600"/>
          <p14:tracePt t="25638" x="1268413" y="1252538"/>
          <p14:tracePt t="25650" x="1268413" y="1260475"/>
          <p14:tracePt t="25666" x="1268413" y="1308100"/>
          <p14:tracePt t="25670" x="1268413" y="1323975"/>
          <p14:tracePt t="25681" x="1268413" y="1339850"/>
          <p14:tracePt t="25686" x="1268413" y="1363663"/>
          <p14:tracePt t="25698" x="1268413" y="1379538"/>
          <p14:tracePt t="25703" x="1268413" y="1387475"/>
          <p14:tracePt t="25714" x="1268413" y="1403350"/>
          <p14:tracePt t="25719" x="1268413" y="1411288"/>
          <p14:tracePt t="25757" x="1268413" y="1419225"/>
          <p14:tracePt t="26645" x="1260475" y="1427163"/>
          <p14:tracePt t="26656" x="1252538" y="1427163"/>
          <p14:tracePt t="26670" x="1252538" y="1435100"/>
          <p14:tracePt t="26685" x="1244600" y="1443038"/>
          <p14:tracePt t="26820" x="1236663" y="1443038"/>
          <p14:tracePt t="59782" x="1236663" y="1458913"/>
          <p14:tracePt t="59791" x="1236663" y="1538288"/>
          <p14:tracePt t="59799" x="1236663" y="1611313"/>
          <p14:tracePt t="59822" x="1220788" y="1865313"/>
          <p14:tracePt t="59839" x="1203325" y="2065338"/>
          <p14:tracePt t="59856" x="1187450" y="2281238"/>
          <p14:tracePt t="59872" x="1147763" y="2439988"/>
          <p14:tracePt t="59876" x="1139825" y="2503488"/>
          <p14:tracePt t="59893" x="1116013" y="2576513"/>
          <p14:tracePt t="59910" x="1092200" y="2640013"/>
          <p14:tracePt t="59923" x="1084263" y="2671763"/>
          <p14:tracePt t="59927" x="1076325" y="2695575"/>
          <p14:tracePt t="59939" x="1060450" y="2711450"/>
          <p14:tracePt t="59944" x="1060450" y="2735263"/>
          <p14:tracePt t="59959" x="1044575" y="2759075"/>
          <p14:tracePt t="59981" x="1036638" y="2759075"/>
          <p14:tracePt t="59997" x="1036638" y="2767013"/>
          <p14:tracePt t="60023" x="1020763" y="2798763"/>
          <p14:tracePt t="60033" x="1004888" y="2830513"/>
          <p14:tracePt t="60238" x="1020763" y="2806700"/>
          <p14:tracePt t="60246" x="1028700" y="2782888"/>
          <p14:tracePt t="60255" x="1036638" y="2767013"/>
          <p14:tracePt t="60278" x="1052513" y="2735263"/>
          <p14:tracePt t="60296" x="1068388" y="2719388"/>
          <p14:tracePt t="60315" x="1076325" y="2703513"/>
          <p14:tracePt t="60320" x="1084263" y="2695575"/>
          <p14:tracePt t="60334" x="1084263" y="2687638"/>
          <p14:tracePt t="60345" x="1084263" y="2679700"/>
          <p14:tracePt t="60349" x="1084263" y="2671763"/>
          <p14:tracePt t="60363" x="1084263" y="2663825"/>
          <p14:tracePt t="60379" x="1084263" y="2640013"/>
          <p14:tracePt t="60383" x="1084263" y="2632075"/>
          <p14:tracePt t="60398" x="1084263" y="2624138"/>
          <p14:tracePt t="60413" x="1084263" y="2608263"/>
          <p14:tracePt t="60429" x="1076325" y="2559050"/>
          <p14:tracePt t="60447" x="1076325" y="2503488"/>
          <p14:tracePt t="60462" x="1076325" y="2463800"/>
          <p14:tracePt t="60479" x="1076325" y="2455863"/>
          <p14:tracePt t="61310" x="1076325" y="2463800"/>
          <p14:tracePt t="61319" x="1092200" y="2463800"/>
          <p14:tracePt t="61341" x="1092200" y="2471738"/>
          <p14:tracePt t="70373" x="1092200" y="2479675"/>
          <p14:tracePt t="70405" x="1100138" y="2487613"/>
          <p14:tracePt t="70431" x="1100138" y="2495550"/>
          <p14:tracePt t="70445" x="1116013" y="2503488"/>
          <p14:tracePt t="70470" x="1116013" y="2511425"/>
          <p14:tracePt t="70510" x="1131888" y="2519363"/>
          <p14:tracePt t="70526" x="1131888" y="2527300"/>
          <p14:tracePt t="70536" x="1139825" y="2535238"/>
          <p14:tracePt t="70549" x="1155700" y="2566988"/>
          <p14:tracePt t="70569" x="1171575" y="2584450"/>
          <p14:tracePt t="70572" x="1179513" y="2592388"/>
          <p14:tracePt t="70586" x="1179513" y="2608263"/>
          <p14:tracePt t="70600" x="1203325" y="2616200"/>
          <p14:tracePt t="70617" x="1203325" y="2632075"/>
          <p14:tracePt t="70621" x="1211263" y="2632075"/>
          <p14:tracePt t="70634" x="1211263" y="2655888"/>
          <p14:tracePt t="70648" x="1220788" y="2671763"/>
          <p14:tracePt t="70664" x="1236663" y="2687638"/>
          <p14:tracePt t="70668" x="1244600" y="2711450"/>
          <p14:tracePt t="70681" x="1252538" y="2743200"/>
          <p14:tracePt t="70685" x="1260475" y="2767013"/>
          <p14:tracePt t="70698" x="1276350" y="2782888"/>
          <p14:tracePt t="70702" x="1284288" y="2790825"/>
          <p14:tracePt t="70717" x="1292225" y="2830513"/>
          <p14:tracePt t="70734" x="1300163" y="2854325"/>
          <p14:tracePt t="70747" x="1300163" y="2862263"/>
          <p14:tracePt t="70751" x="1308100" y="2862263"/>
          <p14:tracePt t="70765" x="1308100" y="2878138"/>
          <p14:tracePt t="70789" x="1316038" y="2878138"/>
          <p14:tracePt t="70830" x="1316038" y="2886075"/>
          <p14:tracePt t="70869" x="1316038" y="2901950"/>
          <p14:tracePt t="70902" x="1316038" y="2909888"/>
          <p14:tracePt t="70928" x="1316038" y="2927350"/>
          <p14:tracePt t="70950" x="1316038" y="2935288"/>
          <p14:tracePt t="70965" x="1316038" y="2943225"/>
          <p14:tracePt t="71029" x="1316038" y="2951163"/>
          <p14:tracePt t="71093" x="1316038" y="2959100"/>
          <p14:tracePt t="71933" x="1308100" y="2959100"/>
          <p14:tracePt t="71961" x="1308100" y="2951163"/>
          <p14:tracePt t="72141" x="1300163" y="2951163"/>
          <p14:tracePt t="72149" x="1292225" y="2943225"/>
          <p14:tracePt t="72173" x="1292225" y="2919413"/>
          <p14:tracePt t="72181" x="1284288" y="2919413"/>
          <p14:tracePt t="72199" x="1284288" y="2909888"/>
          <p14:tracePt t="72215" x="1276350" y="2909888"/>
          <p14:tracePt t="72237" x="1276350" y="2901950"/>
          <p14:tracePt t="72277" x="1268413" y="2901950"/>
          <p14:tracePt t="72309" x="1268413" y="2894013"/>
          <p14:tracePt t="74829" x="1268413" y="2886075"/>
          <p14:tracePt t="91293" x="1260475" y="2886075"/>
          <p14:tracePt t="98669" x="1260475" y="2878138"/>
          <p14:tracePt t="98685" x="1260475" y="2870200"/>
          <p14:tracePt t="98702" x="1260475" y="2862263"/>
          <p14:tracePt t="98710" x="1252538" y="2846388"/>
          <p14:tracePt t="98731" x="1252538" y="2830513"/>
          <p14:tracePt t="98735" x="1252538" y="2822575"/>
          <p14:tracePt t="98744" x="1252538" y="2814638"/>
          <p14:tracePt t="98773" x="1252538" y="2806700"/>
          <p14:tracePt t="98783" x="1252538" y="2798763"/>
          <p14:tracePt t="98792" x="1252538" y="2790825"/>
          <p14:tracePt t="98809" x="1244600" y="2759075"/>
          <p14:tracePt t="98837" x="1244600" y="2751138"/>
          <p14:tracePt t="98901" x="1244600" y="2735263"/>
          <p14:tracePt t="98910" x="1252538" y="2727325"/>
          <p14:tracePt t="98928" x="1260475" y="2711450"/>
          <p14:tracePt t="98933" x="1260475" y="2687638"/>
          <p14:tracePt t="98946" x="1268413" y="2640013"/>
          <p14:tracePt t="98959" x="1292225" y="2592388"/>
          <p14:tracePt t="98976" x="1308100" y="2559050"/>
          <p14:tracePt t="98993" x="1316038" y="2543175"/>
          <p14:tracePt t="99010" x="1323975" y="2543175"/>
          <p14:tracePt t="99014" x="1323975" y="2535238"/>
          <p14:tracePt t="99021" x="1323975" y="2527300"/>
          <p14:tracePt t="99033" x="1323975" y="2519363"/>
          <p14:tracePt t="99043" x="1323975" y="2503488"/>
          <p14:tracePt t="99049" x="1323975" y="2487613"/>
          <p14:tracePt t="99053" x="1308100" y="2439988"/>
          <p14:tracePt t="99064" x="1308100" y="2424113"/>
          <p14:tracePt t="99069" x="1316038" y="2376488"/>
          <p14:tracePt t="99080" x="1323975" y="2360613"/>
          <p14:tracePt t="99095" x="1379538" y="2305050"/>
          <p14:tracePt t="99110" x="1403350" y="2265363"/>
          <p14:tracePt t="99129" x="1443038" y="2233613"/>
          <p14:tracePt t="99134" x="1466850" y="2200275"/>
          <p14:tracePt t="99145" x="1506538" y="2152650"/>
          <p14:tracePt t="99163" x="1554163" y="2065338"/>
          <p14:tracePt t="99166" x="1579563" y="2017713"/>
          <p14:tracePt t="99177" x="1603375" y="1970088"/>
          <p14:tracePt t="99196" x="1635125" y="1906588"/>
          <p14:tracePt t="99198" x="1651000" y="1890713"/>
          <p14:tracePt t="99210" x="1658938" y="1873250"/>
          <p14:tracePt t="99214" x="1682750" y="1865313"/>
          <p14:tracePt t="99229" x="1706563" y="1833563"/>
          <p14:tracePt t="99243" x="1730375" y="1825625"/>
          <p14:tracePt t="99247" x="1730375" y="1817688"/>
          <p14:tracePt t="99254" x="1754188" y="1793875"/>
          <p14:tracePt t="99267" x="1770063" y="1762125"/>
          <p14:tracePt t="99270" x="1785938" y="1730375"/>
          <p14:tracePt t="99280" x="1801813" y="1698625"/>
          <p14:tracePt t="99294" x="1817688" y="1627188"/>
          <p14:tracePt t="99310" x="1841500" y="1563688"/>
          <p14:tracePt t="99328" x="1849438" y="1547813"/>
          <p14:tracePt t="99335" x="1849438" y="1538288"/>
          <p14:tracePt t="99347" x="1857375" y="1530350"/>
          <p14:tracePt t="99351" x="1865313" y="1514475"/>
          <p14:tracePt t="99360" x="1873250" y="1490663"/>
          <p14:tracePt t="99367" x="1912938" y="1443038"/>
          <p14:tracePt t="99379" x="1938338" y="1379538"/>
          <p14:tracePt t="99392" x="1993900" y="1212850"/>
          <p14:tracePt t="99399" x="2033588" y="1131888"/>
          <p14:tracePt t="99410" x="2081213" y="1028700"/>
          <p14:tracePt t="99426" x="2184400" y="788988"/>
          <p14:tracePt t="99430" x="2232025" y="661988"/>
          <p14:tracePt t="99442" x="2289175" y="542925"/>
          <p14:tracePt t="99447" x="2352675" y="438150"/>
          <p14:tracePt t="99459" x="2392363" y="350838"/>
          <p14:tracePt t="99464" x="2471738" y="215900"/>
          <p14:tracePt t="99477" x="2535238" y="119063"/>
          <p14:tracePt t="99494" x="2606675" y="0"/>
          <p14:tracePt t="100196" x="2640013" y="47625"/>
          <p14:tracePt t="100207" x="2632075" y="63500"/>
          <p14:tracePt t="100224" x="2632075" y="79375"/>
          <p14:tracePt t="100240" x="2632075" y="103188"/>
          <p14:tracePt t="100257" x="2632075" y="119063"/>
          <p14:tracePt t="100261" x="2632075" y="127000"/>
          <p14:tracePt t="100273" x="2632075" y="134938"/>
          <p14:tracePt t="100290" x="2632075" y="150813"/>
          <p14:tracePt t="100294" x="2632075" y="158750"/>
          <p14:tracePt t="100307" x="2632075" y="176213"/>
          <p14:tracePt t="100310" x="2632075" y="192088"/>
          <p14:tracePt t="100325" x="2624138" y="207963"/>
          <p14:tracePt t="100344" x="2624138" y="247650"/>
          <p14:tracePt t="100359" x="2606675" y="271463"/>
          <p14:tracePt t="100375" x="2582863" y="358775"/>
          <p14:tracePt t="100392" x="2543175" y="558800"/>
          <p14:tracePt t="100408" x="2455863" y="973138"/>
          <p14:tracePt t="100424" x="2384425" y="1563688"/>
          <p14:tracePt t="100441" x="2265363" y="2782888"/>
          <p14:tracePt t="100445" x="2247900" y="2974975"/>
          <p14:tracePt t="100457" x="2247900" y="3109913"/>
          <p14:tracePt t="100461" x="2247900" y="3189288"/>
          <p14:tracePt t="100474" x="2247900" y="3213100"/>
          <p14:tracePt t="100478" x="2247900" y="3236913"/>
          <p14:tracePt t="100492" x="2247900" y="3244850"/>
          <p14:tracePt t="100509" x="2239963" y="3262313"/>
          <p14:tracePt t="100525" x="2192338" y="3317875"/>
          <p14:tracePt t="100543" x="2105025" y="3436938"/>
          <p14:tracePt t="100558" x="2049463" y="3676650"/>
          <p14:tracePt t="100574" x="2017713" y="3875088"/>
          <p14:tracePt t="100591" x="2001838" y="3922713"/>
          <p14:tracePt t="100607" x="1978025" y="3948113"/>
          <p14:tracePt t="100614" x="1962150" y="3963988"/>
          <p14:tracePt t="100627" x="1930400" y="3995738"/>
          <p14:tracePt t="100631" x="1881188" y="4019550"/>
          <p14:tracePt t="100644" x="1809750" y="4075113"/>
          <p14:tracePt t="100647" x="1762125" y="4106863"/>
          <p14:tracePt t="100658" x="1714500" y="4146550"/>
          <p14:tracePt t="100662" x="1690688" y="4194175"/>
          <p14:tracePt t="100678" x="1674813" y="4210050"/>
          <p14:tracePt t="100691" x="1666875" y="4210050"/>
          <p14:tracePt t="100695" x="1658938" y="4210050"/>
          <p14:tracePt t="100709" x="1635125" y="4194175"/>
          <p14:tracePt t="100725" x="1611313" y="4162425"/>
          <p14:tracePt t="100741" x="1595438" y="4146550"/>
          <p14:tracePt t="100767" x="1595438" y="4138613"/>
          <p14:tracePt t="100782" x="1571625" y="4130675"/>
          <p14:tracePt t="100792" x="1562100" y="4130675"/>
          <p14:tracePt t="100807" x="1554163" y="4122738"/>
          <p14:tracePt t="100824" x="1530350" y="4114800"/>
          <p14:tracePt t="100841" x="1506538" y="4098925"/>
          <p14:tracePt t="100845" x="1498600" y="4075113"/>
          <p14:tracePt t="100857" x="1490663" y="4067175"/>
          <p14:tracePt t="100861" x="1466850" y="4043363"/>
          <p14:tracePt t="100874" x="1458913" y="4027488"/>
          <p14:tracePt t="100877" x="1450975" y="4003675"/>
          <p14:tracePt t="100891" x="1427163" y="3995738"/>
          <p14:tracePt t="100894" x="1419225" y="3987800"/>
          <p14:tracePt t="100907" x="1403350" y="3979863"/>
          <p14:tracePt t="100912" x="1395413" y="3971925"/>
          <p14:tracePt t="100920" x="1379538" y="3963988"/>
          <p14:tracePt t="100933" x="1339850" y="3930650"/>
          <p14:tracePt t="100948" x="1316038" y="3922713"/>
          <p14:tracePt t="100960" x="1292225" y="3914775"/>
          <p14:tracePt t="100966" x="1284288" y="3914775"/>
          <p14:tracePt t="100978" x="1276350" y="3906838"/>
          <p14:tracePt t="100990" x="1260475" y="3890963"/>
          <p14:tracePt t="100994" x="1252538" y="3867150"/>
          <p14:tracePt t="101007" x="1195388" y="3811588"/>
          <p14:tracePt t="101024" x="1163638" y="3787775"/>
          <p14:tracePt t="101041" x="1147763" y="3748088"/>
          <p14:tracePt t="101045" x="1139825" y="3748088"/>
          <p14:tracePt t="101058" x="1139825" y="3732213"/>
          <p14:tracePt t="101062" x="1139825" y="3724275"/>
          <p14:tracePt t="101094" x="1139825" y="3716338"/>
          <p14:tracePt t="101102" x="1139825" y="3708400"/>
          <p14:tracePt t="101110" x="1139825" y="3684588"/>
          <p14:tracePt t="101125" x="1139825" y="3613150"/>
          <p14:tracePt t="101141" x="1155700" y="3524250"/>
          <p14:tracePt t="101161" x="1187450" y="3460750"/>
          <p14:tracePt t="101165" x="1187450" y="3444875"/>
          <p14:tracePt t="101175" x="1195388" y="3436938"/>
          <p14:tracePt t="101191" x="1203325" y="3429000"/>
          <p14:tracePt t="101209" x="1220788" y="3429000"/>
          <p14:tracePt t="101224" x="1220788" y="3421063"/>
          <p14:tracePt t="101246" x="1236663" y="3421063"/>
          <p14:tracePt t="101262" x="1244600" y="3421063"/>
          <p14:tracePt t="101309" x="1252538" y="3413125"/>
          <p14:tracePt t="101325" x="1260475" y="3413125"/>
          <p14:tracePt t="101336" x="1268413" y="3413125"/>
          <p14:tracePt t="101359" x="1276350" y="3413125"/>
          <p14:tracePt t="101391" x="1284288" y="3429000"/>
          <p14:tracePt t="101421" x="1292225" y="3429000"/>
          <p14:tracePt t="101453" x="1300163" y="3429000"/>
          <p14:tracePt t="101541" x="1300163" y="3436938"/>
          <p14:tracePt t="101549" x="1308100" y="3436938"/>
          <p14:tracePt t="102398" x="1316038" y="3436938"/>
          <p14:tracePt t="103093" x="1323975" y="3444875"/>
          <p14:tracePt t="104229" x="1331913" y="3452813"/>
          <p14:tracePt t="113630" x="1355725" y="3452813"/>
          <p14:tracePt t="118237" x="1363663" y="3452813"/>
          <p14:tracePt t="118246" x="1379538" y="3452813"/>
          <p14:tracePt t="118255" x="1387475" y="3452813"/>
          <p14:tracePt t="118278" x="1411288" y="3452813"/>
          <p14:tracePt t="118317" x="1419225" y="3452813"/>
          <p14:tracePt t="118325" x="1427163" y="3452813"/>
          <p14:tracePt t="118335" x="1435100" y="3452813"/>
          <p14:tracePt t="118349" x="1490663" y="3460750"/>
          <p14:tracePt t="118360" x="1498600" y="3468688"/>
          <p14:tracePt t="118378" x="1538288" y="3484563"/>
          <p14:tracePt t="118382" x="1554163" y="3492500"/>
          <p14:tracePt t="118393" x="1562100" y="3516313"/>
          <p14:tracePt t="118398" x="1587500" y="3524250"/>
          <p14:tracePt t="118405" x="1595438" y="3556000"/>
          <p14:tracePt t="118418" x="1619250" y="3579813"/>
          <p14:tracePt t="118429" x="1635125" y="3605213"/>
          <p14:tracePt t="118447" x="1651000" y="3621088"/>
          <p14:tracePt t="118462" x="1651000" y="3629025"/>
          <p14:tracePt t="118482" x="1658938" y="3660775"/>
          <p14:tracePt t="118484" x="1658938" y="3676650"/>
          <p14:tracePt t="118494" x="1658938" y="3684588"/>
          <p14:tracePt t="118512" x="1658938" y="3708400"/>
          <p14:tracePt t="118527" x="1658938" y="3732213"/>
          <p14:tracePt t="118546" x="1658938" y="3740150"/>
          <p14:tracePt t="118560" x="1658938" y="3748088"/>
          <p14:tracePt t="118577" x="1658938" y="3756025"/>
          <p14:tracePt t="118597" x="1651000" y="3763963"/>
          <p14:tracePt t="118611" x="1651000" y="3771900"/>
          <p14:tracePt t="118615" x="1643063" y="3779838"/>
          <p14:tracePt t="118654" x="1635125" y="3779838"/>
          <p14:tracePt t="118669" x="1627188" y="3779838"/>
          <p14:tracePt t="118678" x="1619250" y="3779838"/>
          <p14:tracePt t="118695" x="1611313" y="3779838"/>
          <p14:tracePt t="118712" x="1595438" y="3795713"/>
          <p14:tracePt t="118727" x="1587500" y="3795713"/>
          <p14:tracePt t="118743" x="1579563" y="3795713"/>
          <p14:tracePt t="118760" x="1562100" y="3803650"/>
          <p14:tracePt t="118777" x="1554163" y="3803650"/>
          <p14:tracePt t="118782" x="1546225" y="3803650"/>
          <p14:tracePt t="118797" x="1538288" y="3803650"/>
          <p14:tracePt t="118810" x="1530350" y="3803650"/>
          <p14:tracePt t="118829" x="1514475" y="3803650"/>
          <p14:tracePt t="118843" x="1506538" y="3803650"/>
          <p14:tracePt t="118877" x="1490663" y="3803650"/>
          <p14:tracePt t="118957" x="1482725" y="3803650"/>
          <p14:tracePt t="119005" x="1474788" y="3803650"/>
          <p14:tracePt t="131965" x="1466850" y="3803650"/>
          <p14:tracePt t="132013" x="1458913" y="3803650"/>
          <p14:tracePt t="132045" x="1443038" y="3803650"/>
          <p14:tracePt t="132062" x="1435100" y="3803650"/>
          <p14:tracePt t="132093" x="1427163" y="3803650"/>
          <p14:tracePt t="132109" x="1427163" y="3811588"/>
          <p14:tracePt t="132134" x="1427163" y="3819525"/>
          <p14:tracePt t="132148" x="1419225" y="3819525"/>
          <p14:tracePt t="132163" x="1419225" y="3827463"/>
          <p14:tracePt t="132167" x="1419225" y="3835400"/>
          <p14:tracePt t="132177" x="1411288" y="3843338"/>
          <p14:tracePt t="132185" x="1403350" y="3851275"/>
          <p14:tracePt t="132198" x="1395413" y="3859213"/>
          <p14:tracePt t="132215" x="1395413" y="3875088"/>
          <p14:tracePt t="132232" x="1387475" y="3883025"/>
          <p14:tracePt t="132248" x="1387475" y="3890963"/>
          <p14:tracePt t="132253" x="1379538" y="3890963"/>
          <p14:tracePt t="132265" x="1379538" y="3906838"/>
          <p14:tracePt t="132286" x="1363663" y="3938588"/>
          <p14:tracePt t="132299" x="1355725" y="3956050"/>
          <p14:tracePt t="132303" x="1347788" y="3963988"/>
          <p14:tracePt t="132315" x="1323975" y="3979863"/>
          <p14:tracePt t="132318" x="1316038" y="4003675"/>
          <p14:tracePt t="132332" x="1316038" y="4019550"/>
          <p14:tracePt t="132349" x="1308100" y="4043363"/>
          <p14:tracePt t="132367" x="1292225" y="4083050"/>
          <p14:tracePt t="132383" x="1260475" y="4106863"/>
          <p14:tracePt t="132400" x="1244600" y="4138613"/>
          <p14:tracePt t="132416" x="1236663" y="4162425"/>
          <p14:tracePt t="132421" x="1228725" y="4170363"/>
          <p14:tracePt t="132433" x="1220788" y="4186238"/>
          <p14:tracePt t="132437" x="1211263" y="4186238"/>
          <p14:tracePt t="132449" x="1203325" y="4194175"/>
          <p14:tracePt t="132453" x="1195388" y="4202113"/>
          <p14:tracePt t="132464" x="1187450" y="4210050"/>
          <p14:tracePt t="132468" x="1155700" y="4225925"/>
          <p14:tracePt t="132483" x="1147763" y="4225925"/>
          <p14:tracePt t="132486" x="1131888" y="4233863"/>
          <p14:tracePt t="132504" x="1116013" y="4233863"/>
          <p14:tracePt t="132509" x="1108075" y="4233863"/>
          <p14:tracePt t="132520" x="1100138" y="4241800"/>
          <p14:tracePt t="132535" x="1068388" y="4241800"/>
          <p14:tracePt t="132540" x="1052513" y="4225925"/>
          <p14:tracePt t="132553" x="1028700" y="4210050"/>
          <p14:tracePt t="132566" x="1028700" y="4202113"/>
          <p14:tracePt t="132582" x="1020763" y="4178300"/>
          <p14:tracePt t="132598" x="1012825" y="4178300"/>
          <p14:tracePt t="132623" x="996950" y="4170363"/>
          <p14:tracePt t="132633" x="996950" y="4162425"/>
          <p14:tracePt t="132638" x="989013" y="4162425"/>
          <p14:tracePt t="137461" x="996950" y="4186238"/>
          <p14:tracePt t="137471" x="1012825" y="4202113"/>
          <p14:tracePt t="137487" x="1028700" y="4241800"/>
          <p14:tracePt t="137502" x="1036638" y="4265613"/>
          <p14:tracePt t="137520" x="1044575" y="4291013"/>
          <p14:tracePt t="137525" x="1052513" y="4298950"/>
          <p14:tracePt t="137538" x="1052513" y="4306888"/>
          <p14:tracePt t="137551" x="1060450" y="4306888"/>
          <p14:tracePt t="137568" x="1068388" y="4322763"/>
          <p14:tracePt t="137584" x="1092200" y="4362450"/>
          <p14:tracePt t="137588" x="1100138" y="4370388"/>
          <p14:tracePt t="137601" x="1100138" y="4386263"/>
          <p14:tracePt t="137605" x="1108075" y="4402138"/>
          <p14:tracePt t="137618" x="1108075" y="4410075"/>
          <p14:tracePt t="137622" x="1116013" y="4425950"/>
          <p14:tracePt t="137635" x="1123950" y="4441825"/>
          <p14:tracePt t="137639" x="1131888" y="4449763"/>
          <p14:tracePt t="137653" x="1139825" y="4465638"/>
          <p14:tracePt t="137668" x="1139825" y="4473575"/>
          <p14:tracePt t="137686" x="1139825" y="4481513"/>
          <p14:tracePt t="137726" x="1147763" y="4481513"/>
          <p14:tracePt t="137765" x="1147763" y="4489450"/>
          <p14:tracePt t="137773" x="1147763" y="4497388"/>
          <p14:tracePt t="137784" x="1155700" y="4497388"/>
          <p14:tracePt t="137801" x="1155700" y="4505325"/>
          <p14:tracePt t="137806" x="1163638" y="4505325"/>
          <p14:tracePt t="137817" x="1163638" y="4521200"/>
          <p14:tracePt t="137823" x="1171575" y="4521200"/>
          <p14:tracePt t="137835" x="1171575" y="4537075"/>
          <p14:tracePt t="137839" x="1179513" y="4537075"/>
          <p14:tracePt t="137853" x="1179513" y="4552950"/>
          <p14:tracePt t="137867" x="1187450" y="4552950"/>
          <p14:tracePt t="137885" x="1187450" y="4560888"/>
          <p14:tracePt t="138238" x="1195388" y="4560888"/>
          <p14:tracePt t="138269" x="1203325" y="4560888"/>
          <p14:tracePt t="138309" x="1211263" y="4560888"/>
          <p14:tracePt t="138389" x="1220788" y="4560888"/>
          <p14:tracePt t="165509" x="1228725" y="4560888"/>
          <p14:tracePt t="167438" x="1236663" y="4560888"/>
          <p14:tracePt t="168653" x="1236663" y="4568825"/>
          <p14:tracePt t="168701" x="1236663" y="4576763"/>
          <p14:tracePt t="168749" x="1228725" y="4576763"/>
          <p14:tracePt t="168765" x="1228725" y="4584700"/>
          <p14:tracePt t="168996" x="1220788" y="4584700"/>
          <p14:tracePt t="170205" x="1220788" y="4592638"/>
          <p14:tracePt t="170525" x="1211263" y="4592638"/>
          <p14:tracePt t="170535" x="1211263" y="4600575"/>
          <p14:tracePt t="170549" x="1203325" y="4600575"/>
          <p14:tracePt t="170574" x="1195388" y="4600575"/>
          <p14:tracePt t="170685" x="1187450" y="4600575"/>
          <p14:tracePt t="170693" x="1179513" y="4600575"/>
          <p14:tracePt t="170717" x="1171575" y="4600575"/>
          <p14:tracePt t="177525" x="1203325" y="4600575"/>
          <p14:tracePt t="177536" x="1244600" y="4600575"/>
          <p14:tracePt t="177545" x="1316038" y="4600575"/>
          <p14:tracePt t="177566" x="1674813" y="4681538"/>
          <p14:tracePt t="177582" x="1873250" y="4737100"/>
          <p14:tracePt t="177599" x="2216150" y="4737100"/>
          <p14:tracePt t="177605" x="2543175" y="4729163"/>
          <p14:tracePt t="177616" x="3101975" y="4649788"/>
          <p14:tracePt t="177633" x="4273550" y="4465638"/>
          <p14:tracePt t="177637" x="4848225" y="4362450"/>
          <p14:tracePt t="177649" x="5389563" y="4233863"/>
          <p14:tracePt t="177654" x="5853113" y="4114800"/>
          <p14:tracePt t="177666" x="6315075" y="3987800"/>
          <p14:tracePt t="177669" x="6745288" y="3867150"/>
          <p14:tracePt t="177682" x="7208838" y="3748088"/>
          <p14:tracePt t="177686" x="7670800" y="3652838"/>
          <p14:tracePt t="177700" x="8540750" y="3484563"/>
          <p14:tracePt t="177715" x="8842375" y="3429000"/>
          <p14:tracePt t="177718" x="9002713" y="3413125"/>
          <p14:tracePt t="178269" x="9018588" y="3365500"/>
          <p14:tracePt t="178280" x="9026525" y="3357563"/>
          <p14:tracePt t="178310" x="9002713" y="3349625"/>
          <p14:tracePt t="178320" x="8915400" y="3333750"/>
          <p14:tracePt t="178327" x="8755063" y="3302000"/>
          <p14:tracePt t="178342" x="8467725" y="3252788"/>
          <p14:tracePt t="178359" x="8213725" y="3236913"/>
          <p14:tracePt t="178376" x="7926388" y="3236913"/>
          <p14:tracePt t="178381" x="7710488" y="3270250"/>
          <p14:tracePt t="178393" x="7112000" y="3341688"/>
          <p14:tracePt t="178397" x="6211888" y="3405188"/>
          <p14:tracePt t="178413" x="5111750" y="3524250"/>
          <p14:tracePt t="178416" x="4186238" y="3700463"/>
          <p14:tracePt t="178426" x="3492500" y="3867150"/>
          <p14:tracePt t="178429" x="2990850" y="4019550"/>
          <p14:tracePt t="178443" x="2598738" y="4114800"/>
          <p14:tracePt t="178446" x="2336800" y="4170363"/>
          <p14:tracePt t="178463" x="1946275" y="4217988"/>
          <p14:tracePt t="178469" x="1809750" y="4233863"/>
          <p14:tracePt t="178481" x="1690688" y="4233863"/>
          <p14:tracePt t="178495" x="1587500" y="42338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52E2C-6F87-D27F-A25D-CE5727E5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4" y="183012"/>
            <a:ext cx="7564017" cy="589546"/>
          </a:xfrm>
        </p:spPr>
        <p:txBody>
          <a:bodyPr/>
          <a:lstStyle/>
          <a:p>
            <a:pPr lvl="0" algn="l"/>
            <a:r>
              <a:rPr lang="en-GB" sz="2800" b="1" dirty="0"/>
              <a:t>JMA Support to GRWG Activities</a:t>
            </a:r>
            <a:endParaRPr lang="en-GB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0523-2258-0926-144D-5DFBFED1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9342"/>
            <a:ext cx="11094719" cy="5239434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GB" sz="2400" b="1" dirty="0"/>
              <a:t>VNIR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900" b="1" dirty="0"/>
              <a:t>Ray-matching</a:t>
            </a:r>
            <a:r>
              <a:rPr lang="en-GB" sz="1900" dirty="0"/>
              <a:t> (routinely monitored)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 dirty="0"/>
              <a:t>Himawari-8/-9 AHI vs. S-NPP/NOAA-20 VIIRS. Comparison of AHI vs. GCOM-C SGLI is also tested.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900" b="1" dirty="0"/>
              <a:t>Vicarious calibration</a:t>
            </a:r>
            <a:r>
              <a:rPr lang="en-GB" sz="1900" dirty="0"/>
              <a:t> (routinely monitored)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 dirty="0"/>
              <a:t>Himawari-8/-9 AHI using Terra/Aqua MODIS L1B and S-NPP/OMPS TCO as inputs for water clouds RT calculation. Transition of MODIS to VIIRS is underway.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1900" b="1" dirty="0">
                <a:latin typeface="Times New Roman"/>
                <a:cs typeface="Times New Roman"/>
              </a:rPr>
              <a:t>Lunar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 dirty="0">
                <a:latin typeface="Times New Roman"/>
                <a:cs typeface="Times New Roman"/>
              </a:rPr>
              <a:t>Himawari-8/-9 AHI using GIRO. AHI inter-cal. vs. MODIS, lunar radiance cal., and MTF evaluation were tested before, but recently no updates.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1900" b="1" dirty="0">
                <a:latin typeface="Times New Roman"/>
                <a:cs typeface="Times New Roman"/>
              </a:rPr>
              <a:t>DCC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latin typeface="Times New Roman"/>
                <a:cs typeface="Times New Roman"/>
              </a:rPr>
              <a:t>Himawari-8/-9 AHI vs. Aqua MODIS is tested offline.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ja-JP" sz="2400" b="1" dirty="0"/>
              <a:t>IR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1900" b="1" dirty="0"/>
              <a:t>GEO-LEO</a:t>
            </a:r>
            <a:r>
              <a:rPr lang="en-US" altLang="ja-JP" sz="1900" dirty="0"/>
              <a:t> (routinely monitored)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 dirty="0"/>
              <a:t>Himawari-8/-9 AHI vs. </a:t>
            </a:r>
            <a:r>
              <a:rPr lang="en-US" altLang="ja-JP" sz="1700" dirty="0" err="1"/>
              <a:t>Metop</a:t>
            </a:r>
            <a:r>
              <a:rPr lang="en-US" altLang="ja-JP" sz="1700" dirty="0"/>
              <a:t>-A/-B/-C IASI, Aqua AIRS, S-NPP/NOAA-20 </a:t>
            </a:r>
            <a:r>
              <a:rPr lang="en-US" altLang="ja-JP" sz="1700" dirty="0" err="1"/>
              <a:t>CrIS</a:t>
            </a:r>
            <a:r>
              <a:rPr lang="en-US" altLang="ja-JP" sz="1700" dirty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altLang="ja-JP" sz="1900" b="1" dirty="0"/>
              <a:t>GEO-GEO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altLang="ja-JP" sz="1700" dirty="0"/>
              <a:t>Himawari-8/-9 AHIs during parallel observation period was investigated.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ACB13775-1EFC-A6FA-126E-C7CE91093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2"/>
    </mc:Choice>
    <mc:Fallback xmlns="">
      <p:transition spd="slow" advTm="5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2" x="1506538" y="4241800"/>
          <p14:tracePt t="2332" x="1450975" y="4241800"/>
          <p14:tracePt t="2348" x="1379538" y="4257675"/>
          <p14:tracePt t="2354" x="1355725" y="4257675"/>
          <p14:tracePt t="2365" x="1347788" y="4257675"/>
          <p14:tracePt t="2381" x="1323975" y="4257675"/>
          <p14:tracePt t="2770" x="1316038" y="4249738"/>
          <p14:tracePt t="2969" x="1308100" y="4241800"/>
          <p14:tracePt t="2978" x="1308100" y="4210050"/>
          <p14:tracePt t="2993" x="1308100" y="4202113"/>
          <p14:tracePt t="3010" x="1308100" y="4194175"/>
          <p14:tracePt t="3033" x="1308100" y="4186238"/>
          <p14:tracePt t="3066" x="1308100" y="4178300"/>
          <p14:tracePt t="3105" x="1308100" y="4170363"/>
          <p14:tracePt t="3153" x="1308100" y="4162425"/>
          <p14:tracePt t="3217" x="1308100" y="4146550"/>
          <p14:tracePt t="3258" x="1308100" y="4138613"/>
          <p14:tracePt t="3306" x="1308100" y="4130675"/>
          <p14:tracePt t="3493" x="1316038" y="4130675"/>
          <p14:tracePt t="3610" x="1316038" y="4122738"/>
          <p14:tracePt t="4008" x="1300163" y="4043363"/>
          <p14:tracePt t="4016" x="1276350" y="3979863"/>
          <p14:tracePt t="4025" x="1244600" y="3875088"/>
          <p14:tracePt t="4039" x="1203325" y="3756025"/>
          <p14:tracePt t="4042" x="1155700" y="3652838"/>
          <p14:tracePt t="4054" x="1116013" y="3532188"/>
          <p14:tracePt t="4058" x="1084263" y="3429000"/>
          <p14:tracePt t="4074" x="1028700" y="3228975"/>
          <p14:tracePt t="4091" x="996950" y="2998788"/>
          <p14:tracePt t="4109" x="965200" y="2727325"/>
          <p14:tracePt t="4125" x="965200" y="2424113"/>
          <p14:tracePt t="4130" x="965200" y="2289175"/>
          <p14:tracePt t="4140" x="965200" y="2152650"/>
          <p14:tracePt t="4157" x="973138" y="1922463"/>
          <p14:tracePt t="4176" x="989013" y="1722438"/>
          <p14:tracePt t="4180" x="1004888" y="1627188"/>
          <p14:tracePt t="4190" x="1012825" y="1547813"/>
          <p14:tracePt t="4194" x="1012825" y="1450975"/>
          <p14:tracePt t="4207" x="1028700" y="1331913"/>
          <p14:tracePt t="4210" x="1044575" y="1236663"/>
          <p14:tracePt t="4223" x="1060450" y="1131888"/>
          <p14:tracePt t="4227" x="1068388" y="1052513"/>
          <p14:tracePt t="4241" x="1092200" y="933450"/>
          <p14:tracePt t="4260" x="1116013" y="877888"/>
          <p14:tracePt t="4266" x="1116013" y="852488"/>
          <p14:tracePt t="4276" x="1123950" y="828675"/>
          <p14:tracePt t="4292" x="1123950" y="781050"/>
          <p14:tracePt t="4298" x="1131888" y="749300"/>
          <p14:tracePt t="4311" x="1131888" y="661988"/>
          <p14:tracePt t="4315" x="1131888" y="622300"/>
          <p14:tracePt t="4325" x="1131888" y="574675"/>
          <p14:tracePt t="4329" x="1131888" y="558800"/>
          <p14:tracePt t="4339" x="1123950" y="527050"/>
          <p14:tracePt t="4359" x="1108075" y="469900"/>
          <p14:tracePt t="4363" x="1108075" y="461963"/>
          <p14:tracePt t="4373" x="1108075" y="454025"/>
          <p14:tracePt t="4393" x="1108075" y="446088"/>
          <p14:tracePt t="4410" x="1100138" y="446088"/>
          <p14:tracePt t="4498" x="1100138" y="469900"/>
          <p14:tracePt t="4506" x="1100138" y="501650"/>
          <p14:tracePt t="4513" x="1100138" y="534988"/>
          <p14:tracePt t="4540" x="1100138" y="614363"/>
          <p14:tracePt t="4556" x="1092200" y="630238"/>
          <p14:tracePt t="4578" x="1092200" y="638175"/>
          <p14:tracePt t="4590" x="1092200" y="646113"/>
          <p14:tracePt t="4594" x="1092200" y="654050"/>
          <p14:tracePt t="4610" x="1084263" y="669925"/>
          <p14:tracePt t="4623" x="1076325" y="685800"/>
          <p14:tracePt t="4628" x="1076325" y="709613"/>
          <p14:tracePt t="4641" x="1068388" y="733425"/>
          <p14:tracePt t="4657" x="1068388" y="741363"/>
          <p14:tracePt t="4753" x="1060450" y="749300"/>
          <p14:tracePt t="4761" x="1060450" y="757238"/>
          <p14:tracePt t="4778" x="1044575" y="773113"/>
          <p14:tracePt t="4790" x="1044575" y="781050"/>
          <p14:tracePt t="4795" x="1028700" y="788988"/>
          <p14:tracePt t="4806" x="1020763" y="796925"/>
          <p14:tracePt t="4811" x="1012825" y="804863"/>
          <p14:tracePt t="4826" x="1004888" y="820738"/>
          <p14:tracePt t="4842" x="996950" y="852488"/>
          <p14:tracePt t="4857" x="981075" y="877888"/>
          <p14:tracePt t="4874" x="965200" y="909638"/>
          <p14:tracePt t="4891" x="933450" y="933450"/>
          <p14:tracePt t="4906" x="925513" y="941388"/>
          <p14:tracePt t="4918" x="925513" y="957263"/>
          <p14:tracePt t="4927" x="917575" y="965200"/>
          <p14:tracePt t="4932" x="917575" y="973138"/>
          <p14:tracePt t="4940" x="909638" y="973138"/>
          <p14:tracePt t="4957" x="909638" y="996950"/>
          <p14:tracePt t="4961" x="901700" y="996950"/>
          <p14:tracePt t="4974" x="901700" y="1012825"/>
          <p14:tracePt t="4989" x="893763" y="1012825"/>
          <p14:tracePt t="5010" x="885825" y="1020763"/>
          <p14:tracePt t="5025" x="885825" y="1036638"/>
          <p14:tracePt t="5065" x="885825" y="1044575"/>
          <p14:tracePt t="5106" x="885825" y="1052513"/>
          <p14:tracePt t="5132" x="877888" y="1052513"/>
          <p14:tracePt t="5178" x="877888" y="1060450"/>
          <p14:tracePt t="5256" x="877888" y="1068388"/>
          <p14:tracePt t="6386" x="877888" y="1084263"/>
          <p14:tracePt t="6396" x="885825" y="1084263"/>
          <p14:tracePt t="6562" x="893763" y="1092200"/>
          <p14:tracePt t="6571" x="893763" y="1100138"/>
          <p14:tracePt t="9161" x="893763" y="1108075"/>
          <p14:tracePt t="9170" x="901700" y="1108075"/>
          <p14:tracePt t="9178" x="901700" y="1116013"/>
          <p14:tracePt t="9201" x="917575" y="1131888"/>
          <p14:tracePt t="9235" x="925513" y="1131888"/>
          <p14:tracePt t="9250" x="925513" y="1139825"/>
          <p14:tracePt t="9265" x="925513" y="1147763"/>
          <p14:tracePt t="9272" x="933450" y="1147763"/>
          <p14:tracePt t="9284" x="933450" y="1155700"/>
          <p14:tracePt t="9301" x="941388" y="1171575"/>
          <p14:tracePt t="9305" x="949325" y="1171575"/>
          <p14:tracePt t="9318" x="949325" y="1187450"/>
          <p14:tracePt t="9322" x="957263" y="1195388"/>
          <p14:tracePt t="9335" x="957263" y="1204913"/>
          <p14:tracePt t="9351" x="965200" y="1228725"/>
          <p14:tracePt t="9355" x="973138" y="1236663"/>
          <p14:tracePt t="9369" x="981075" y="1252538"/>
          <p14:tracePt t="9387" x="981075" y="1276350"/>
          <p14:tracePt t="9403" x="996950" y="1316038"/>
          <p14:tracePt t="9418" x="1004888" y="1331913"/>
          <p14:tracePt t="9436" x="1028700" y="1371600"/>
          <p14:tracePt t="9452" x="1044575" y="1411288"/>
          <p14:tracePt t="9472" x="1052513" y="1458913"/>
          <p14:tracePt t="9475" x="1052513" y="1474788"/>
          <p14:tracePt t="9487" x="1068388" y="1498600"/>
          <p14:tracePt t="9502" x="1076325" y="1547813"/>
          <p14:tracePt t="9505" x="1084263" y="1563688"/>
          <p14:tracePt t="9518" x="1092200" y="1595438"/>
          <p14:tracePt t="9523" x="1108075" y="1627188"/>
          <p14:tracePt t="9529" x="1116013" y="1658938"/>
          <p14:tracePt t="9542" x="1123950" y="1682750"/>
          <p14:tracePt t="9557" x="1147763" y="1730375"/>
          <p14:tracePt t="9570" x="1171575" y="1809750"/>
          <p14:tracePt t="9588" x="1187450" y="1881188"/>
          <p14:tracePt t="9603" x="1211263" y="1962150"/>
          <p14:tracePt t="9618" x="1220788" y="2017713"/>
          <p14:tracePt t="9635" x="1220788" y="2057400"/>
          <p14:tracePt t="9651" x="1220788" y="2073275"/>
          <p14:tracePt t="9669" x="1220788" y="2089150"/>
          <p14:tracePt t="9674" x="1220788" y="2097088"/>
          <p14:tracePt t="9687" x="1211263" y="2097088"/>
          <p14:tracePt t="9691" x="1195388" y="2105025"/>
          <p14:tracePt t="9703" x="1187450" y="2105025"/>
          <p14:tracePt t="9708" x="1155700" y="2105025"/>
          <p14:tracePt t="9718" x="1139825" y="2105025"/>
          <p14:tracePt t="9723" x="1116013" y="2105025"/>
          <p14:tracePt t="9735" x="1108075" y="2105025"/>
          <p14:tracePt t="9739" x="1100138" y="2097088"/>
          <p14:tracePt t="9753" x="1076325" y="2073275"/>
          <p14:tracePt t="9770" x="1068388" y="2049463"/>
          <p14:tracePt t="9785" x="1068388" y="2025650"/>
          <p14:tracePt t="9802" x="1068388" y="2001838"/>
          <p14:tracePt t="9818" x="1068388" y="1985963"/>
          <p14:tracePt t="9836" x="1084263" y="1978025"/>
          <p14:tracePt t="9842" x="1084263" y="1970088"/>
          <p14:tracePt t="9854" x="1092200" y="1962150"/>
          <p14:tracePt t="9870" x="1100138" y="1954213"/>
          <p14:tracePt t="9885" x="1100138" y="1946275"/>
          <p14:tracePt t="9889" x="1108075" y="1946275"/>
          <p14:tracePt t="9904" x="1108075" y="1938338"/>
          <p14:tracePt t="9907" x="1108075" y="1930400"/>
          <p14:tracePt t="9921" x="1108075" y="1914525"/>
          <p14:tracePt t="9947" x="1108075" y="1906588"/>
          <p14:tracePt t="10033" x="1108075" y="1898650"/>
          <p14:tracePt t="10129" x="1108075" y="1890713"/>
          <p14:tracePt t="10681" x="1116013" y="1898650"/>
          <p14:tracePt t="10691" x="1123950" y="1906588"/>
          <p14:tracePt t="10702" x="1131888" y="1914525"/>
          <p14:tracePt t="10722" x="1163638" y="1930400"/>
          <p14:tracePt t="10738" x="1228725" y="1954213"/>
          <p14:tracePt t="10756" x="1244600" y="1970088"/>
          <p14:tracePt t="10771" x="1276350" y="1993900"/>
          <p14:tracePt t="10789" x="1292225" y="2033588"/>
          <p14:tracePt t="10793" x="1300163" y="2065338"/>
          <p14:tracePt t="10805" x="1316038" y="2081213"/>
          <p14:tracePt t="10809" x="1316038" y="2112963"/>
          <p14:tracePt t="10822" x="1316038" y="2136775"/>
          <p14:tracePt t="10826" x="1316038" y="2160588"/>
          <p14:tracePt t="10839" x="1316038" y="2184400"/>
          <p14:tracePt t="10844" x="1316038" y="2200275"/>
          <p14:tracePt t="10855" x="1316038" y="2216150"/>
          <p14:tracePt t="10859" x="1308100" y="2241550"/>
          <p14:tracePt t="10873" x="1284288" y="2281238"/>
          <p14:tracePt t="10889" x="1252538" y="2320925"/>
          <p14:tracePt t="10897" x="1220788" y="2328863"/>
          <p14:tracePt t="10910" x="1171575" y="2344738"/>
          <p14:tracePt t="10922" x="1116013" y="2352675"/>
          <p14:tracePt t="10935" x="1084263" y="2352675"/>
          <p14:tracePt t="10944" x="1036638" y="2352675"/>
          <p14:tracePt t="10947" x="1012825" y="2352675"/>
          <p14:tracePt t="10958" x="989013" y="2352675"/>
          <p14:tracePt t="10962" x="973138" y="2352675"/>
          <p14:tracePt t="10974" x="941388" y="2328863"/>
          <p14:tracePt t="10989" x="941388" y="2312988"/>
          <p14:tracePt t="10994" x="941388" y="2297113"/>
          <p14:tracePt t="11005" x="941388" y="2289175"/>
          <p14:tracePt t="11009" x="941388" y="2265363"/>
          <p14:tracePt t="11022" x="949325" y="2249488"/>
          <p14:tracePt t="11026" x="973138" y="2241550"/>
          <p14:tracePt t="11039" x="989013" y="2233613"/>
          <p14:tracePt t="11044" x="1020763" y="2208213"/>
          <p14:tracePt t="11058" x="1084263" y="2184400"/>
          <p14:tracePt t="11071" x="1092200" y="2184400"/>
          <p14:tracePt t="11075" x="1116013" y="2184400"/>
          <p14:tracePt t="11090" x="1123950" y="2184400"/>
          <p14:tracePt t="11106" x="1147763" y="2192338"/>
          <p14:tracePt t="11122" x="1155700" y="2216150"/>
          <p14:tracePt t="11138" x="1147763" y="2233613"/>
          <p14:tracePt t="11154" x="1076325" y="2233613"/>
          <p14:tracePt t="11171" x="1004888" y="2241550"/>
          <p14:tracePt t="11188" x="917575" y="2241550"/>
          <p14:tracePt t="11205" x="844550" y="2224088"/>
          <p14:tracePt t="11209" x="812800" y="2208213"/>
          <p14:tracePt t="11221" x="796925" y="2184400"/>
          <p14:tracePt t="11225" x="788988" y="2184400"/>
          <p14:tracePt t="11238" x="781050" y="2168525"/>
          <p14:tracePt t="11242" x="781050" y="2136775"/>
          <p14:tracePt t="11255" x="781050" y="2120900"/>
          <p14:tracePt t="11275" x="796925" y="2081213"/>
          <p14:tracePt t="11290" x="836613" y="2065338"/>
          <p14:tracePt t="11307" x="860425" y="2057400"/>
          <p14:tracePt t="11324" x="901700" y="2057400"/>
          <p14:tracePt t="11342" x="925513" y="2057400"/>
          <p14:tracePt t="11347" x="925513" y="2065338"/>
          <p14:tracePt t="11356" x="933450" y="2073275"/>
          <p14:tracePt t="11374" x="933450" y="2089150"/>
          <p14:tracePt t="11378" x="933450" y="2105025"/>
          <p14:tracePt t="11395" x="925513" y="2128838"/>
          <p14:tracePt t="11408" x="893763" y="2136775"/>
          <p14:tracePt t="11411" x="877888" y="2144713"/>
          <p14:tracePt t="11423" x="852488" y="2152650"/>
          <p14:tracePt t="11427" x="836613" y="2168525"/>
          <p14:tracePt t="11438" x="828675" y="2168525"/>
          <p14:tracePt t="11442" x="804863" y="2176463"/>
          <p14:tracePt t="11458" x="796925" y="2176463"/>
          <p14:tracePt t="11474" x="796925" y="2184400"/>
          <p14:tracePt t="11489" x="781050" y="2184400"/>
          <p14:tracePt t="11506" x="781050" y="2200275"/>
          <p14:tracePt t="11522" x="804863" y="2208213"/>
          <p14:tracePt t="11538" x="820738" y="2233613"/>
          <p14:tracePt t="11555" x="828675" y="2241550"/>
          <p14:tracePt t="11571" x="836613" y="2241550"/>
          <p14:tracePt t="11588" x="836613" y="2249488"/>
          <p14:tracePt t="11617" x="836613" y="2257425"/>
          <p14:tracePt t="11657" x="844550" y="2257425"/>
          <p14:tracePt t="11681" x="852488" y="2257425"/>
          <p14:tracePt t="11722" x="860425" y="2249488"/>
          <p14:tracePt t="11739" x="877888" y="2249488"/>
          <p14:tracePt t="11755" x="885825" y="2249488"/>
          <p14:tracePt t="12714" x="893763" y="2249488"/>
          <p14:tracePt t="12724" x="901700" y="2249488"/>
          <p14:tracePt t="12731" x="909638" y="2249488"/>
          <p14:tracePt t="12754" x="941388" y="2281238"/>
          <p14:tracePt t="12771" x="957263" y="2320925"/>
          <p14:tracePt t="12787" x="989013" y="2368550"/>
          <p14:tracePt t="12804" x="1020763" y="2424113"/>
          <p14:tracePt t="12820" x="1028700" y="2463800"/>
          <p14:tracePt t="12837" x="1044575" y="2551113"/>
          <p14:tracePt t="12841" x="1068388" y="2608263"/>
          <p14:tracePt t="12853" x="1076325" y="2687638"/>
          <p14:tracePt t="12858" x="1076325" y="2767013"/>
          <p14:tracePt t="12871" x="1092200" y="2830513"/>
          <p14:tracePt t="12876" x="1092200" y="2886075"/>
          <p14:tracePt t="12887" x="1092200" y="2919413"/>
          <p14:tracePt t="12891" x="1092200" y="2951163"/>
          <p14:tracePt t="12905" x="1092200" y="2998788"/>
          <p14:tracePt t="12916" x="1092200" y="3030538"/>
          <p14:tracePt t="12924" x="1092200" y="3046413"/>
          <p14:tracePt t="12938" x="1092200" y="3078163"/>
          <p14:tracePt t="12942" x="1092200" y="3101975"/>
          <p14:tracePt t="12954" x="1084263" y="3141663"/>
          <p14:tracePt t="12971" x="1060450" y="3157538"/>
          <p14:tracePt t="12978" x="1060450" y="3165475"/>
          <p14:tracePt t="12992" x="1036638" y="3165475"/>
          <p14:tracePt t="13004" x="1020763" y="3165475"/>
          <p14:tracePt t="13020" x="957263" y="3165475"/>
          <p14:tracePt t="13026" x="941388" y="3165475"/>
          <p14:tracePt t="13037" x="909638" y="3165475"/>
          <p14:tracePt t="13042" x="901700" y="3165475"/>
          <p14:tracePt t="13055" x="893763" y="3141663"/>
          <p14:tracePt t="13059" x="893763" y="3125788"/>
          <p14:tracePt t="13071" x="893763" y="3109913"/>
          <p14:tracePt t="13075" x="893763" y="3086100"/>
          <p14:tracePt t="13089" x="925513" y="3046413"/>
          <p14:tracePt t="13105" x="957263" y="3022600"/>
          <p14:tracePt t="13122" x="973138" y="2998788"/>
          <p14:tracePt t="13139" x="996950" y="2998788"/>
          <p14:tracePt t="13171" x="996950" y="3006725"/>
          <p14:tracePt t="13180" x="996950" y="3014663"/>
          <p14:tracePt t="13186" x="996950" y="3022600"/>
          <p14:tracePt t="13203" x="957263" y="3046413"/>
          <p14:tracePt t="13220" x="909638" y="3054350"/>
          <p14:tracePt t="13238" x="868363" y="3054350"/>
          <p14:tracePt t="13253" x="836613" y="3054350"/>
          <p14:tracePt t="13257" x="836613" y="3046413"/>
          <p14:tracePt t="13272" x="828675" y="3046413"/>
          <p14:tracePt t="13275" x="820738" y="3030538"/>
          <p14:tracePt t="13287" x="820738" y="3022600"/>
          <p14:tracePt t="13290" x="820738" y="3014663"/>
          <p14:tracePt t="13305" x="820738" y="2998788"/>
          <p14:tracePt t="13321" x="844550" y="2967038"/>
          <p14:tracePt t="13338" x="860425" y="2927350"/>
          <p14:tracePt t="13353" x="893763" y="2909888"/>
          <p14:tracePt t="13370" x="893763" y="2901950"/>
          <p14:tracePt t="13388" x="909638" y="2901950"/>
          <p14:tracePt t="13530" x="909638" y="2894013"/>
          <p14:tracePt t="16817" x="925513" y="2894013"/>
          <p14:tracePt t="16833" x="933450" y="2901950"/>
          <p14:tracePt t="16841" x="941388" y="2909888"/>
          <p14:tracePt t="16849" x="949325" y="2919413"/>
          <p14:tracePt t="16859" x="949325" y="2935288"/>
          <p14:tracePt t="16874" x="965200" y="2974975"/>
          <p14:tracePt t="16890" x="996950" y="3014663"/>
          <p14:tracePt t="16909" x="1004888" y="3038475"/>
          <p14:tracePt t="16914" x="1012825" y="3062288"/>
          <p14:tracePt t="16924" x="1020763" y="3070225"/>
          <p14:tracePt t="16938" x="1036638" y="3101975"/>
          <p14:tracePt t="16949" x="1052513" y="3133725"/>
          <p14:tracePt t="16957" x="1068388" y="3181350"/>
          <p14:tracePt t="16961" x="1076325" y="3221038"/>
          <p14:tracePt t="16973" x="1076325" y="3252788"/>
          <p14:tracePt t="16977" x="1084263" y="3302000"/>
          <p14:tracePt t="16991" x="1100138" y="3333750"/>
          <p14:tracePt t="16994" x="1100138" y="3373438"/>
          <p14:tracePt t="17007" x="1108075" y="3421063"/>
          <p14:tracePt t="17012" x="1108075" y="3460750"/>
          <p14:tracePt t="17024" x="1116013" y="3524250"/>
          <p14:tracePt t="17041" x="1116013" y="3556000"/>
          <p14:tracePt t="17058" x="1116013" y="3587750"/>
          <p14:tracePt t="17074" x="1116013" y="3613150"/>
          <p14:tracePt t="17091" x="1116013" y="3636963"/>
          <p14:tracePt t="17110" x="1108075" y="3660775"/>
          <p14:tracePt t="17113" x="1108075" y="3684588"/>
          <p14:tracePt t="17124" x="1100138" y="3700463"/>
          <p14:tracePt t="17132" x="1084263" y="3724275"/>
          <p14:tracePt t="17137" x="1084263" y="3732213"/>
          <p14:tracePt t="17149" x="1084263" y="3740150"/>
          <p14:tracePt t="17160" x="1068388" y="3740150"/>
          <p14:tracePt t="17164" x="1068388" y="3748088"/>
          <p14:tracePt t="17175" x="1068388" y="3763963"/>
          <p14:tracePt t="17180" x="1068388" y="3771900"/>
          <p14:tracePt t="17185" x="1068388" y="3779838"/>
          <p14:tracePt t="17195" x="1068388" y="3787775"/>
          <p14:tracePt t="17209" x="1060450" y="3811588"/>
          <p14:tracePt t="17225" x="1052513" y="3851275"/>
          <p14:tracePt t="17241" x="1052513" y="3859213"/>
          <p14:tracePt t="17261" x="1052513" y="3875088"/>
          <p14:tracePt t="17275" x="1052513" y="3898900"/>
          <p14:tracePt t="17280" x="1044575" y="3906838"/>
          <p14:tracePt t="17292" x="1044575" y="3914775"/>
          <p14:tracePt t="17311" x="1044575" y="3930650"/>
          <p14:tracePt t="17324" x="1044575" y="3938588"/>
          <p14:tracePt t="17402" x="1028700" y="3948113"/>
          <p14:tracePt t="17625" x="1028700" y="3956050"/>
          <p14:tracePt t="17641" x="1028700" y="3971925"/>
          <p14:tracePt t="17746" x="1028700" y="3979863"/>
          <p14:tracePt t="23377" x="1036638" y="3979863"/>
          <p14:tracePt t="23449" x="1044575" y="3979863"/>
          <p14:tracePt t="23457" x="1044575" y="3963988"/>
          <p14:tracePt t="23689" x="1052513" y="3963988"/>
          <p14:tracePt t="24130" x="1060450" y="3963988"/>
          <p14:tracePt t="24141" x="1068388" y="3956050"/>
          <p14:tracePt t="24178" x="1068388" y="3948113"/>
          <p14:tracePt t="24266" x="1068388" y="3938588"/>
          <p14:tracePt t="24465" x="1076325" y="3956050"/>
          <p14:tracePt t="24474" x="1084263" y="3963988"/>
          <p14:tracePt t="24483" x="1084263" y="3979863"/>
          <p14:tracePt t="24506" x="1084263" y="4011613"/>
          <p14:tracePt t="24522" x="1092200" y="4027488"/>
          <p14:tracePt t="24538" x="1092200" y="4043363"/>
          <p14:tracePt t="24554" x="1092200" y="4059238"/>
          <p14:tracePt t="24572" x="1100138" y="4059238"/>
          <p14:tracePt t="24590" x="1100138" y="4090988"/>
          <p14:tracePt t="24593" x="1100138" y="4098925"/>
          <p14:tracePt t="24605" x="1108075" y="4106863"/>
          <p14:tracePt t="24609" x="1108075" y="4122738"/>
          <p14:tracePt t="24625" x="1108075" y="4138613"/>
          <p14:tracePt t="24638" x="1108075" y="4146550"/>
          <p14:tracePt t="24642" x="1108075" y="4162425"/>
          <p14:tracePt t="24655" x="1108075" y="4170363"/>
          <p14:tracePt t="24658" x="1108075" y="4178300"/>
          <p14:tracePt t="24673" x="1108075" y="4194175"/>
          <p14:tracePt t="24689" x="1108075" y="4210050"/>
          <p14:tracePt t="24709" x="1108075" y="4225925"/>
          <p14:tracePt t="24723" x="1108075" y="4249738"/>
          <p14:tracePt t="24739" x="1100138" y="4265613"/>
          <p14:tracePt t="24755" x="1092200" y="4273550"/>
          <p14:tracePt t="24773" x="1092200" y="4291013"/>
          <p14:tracePt t="24777" x="1084263" y="4298950"/>
          <p14:tracePt t="24794" x="1076325" y="4298950"/>
          <p14:tracePt t="24818" x="1076325" y="4306888"/>
          <p14:tracePt t="24826" x="1068388" y="4306888"/>
          <p14:tracePt t="24850" x="1068388" y="4314825"/>
          <p14:tracePt t="24858" x="1060450" y="4314825"/>
          <p14:tracePt t="24885" x="1052513" y="4314825"/>
          <p14:tracePt t="24893" x="1052513" y="4322763"/>
          <p14:tracePt t="24906" x="1044575" y="4330700"/>
          <p14:tracePt t="24939" x="1036638" y="4330700"/>
          <p14:tracePt t="25026" x="1036638" y="4338638"/>
          <p14:tracePt t="25057" x="1028700" y="4338638"/>
          <p14:tracePt t="25154" x="1028700" y="4346575"/>
          <p14:tracePt t="25233" x="1028700" y="4354513"/>
          <p14:tracePt t="25305" x="1020763" y="4370388"/>
          <p14:tracePt t="25330" x="1012825" y="4370388"/>
          <p14:tracePt t="33097" x="1020763" y="4370388"/>
          <p14:tracePt t="33107" x="1020763" y="4378325"/>
          <p14:tracePt t="33129" x="1020763" y="4386263"/>
          <p14:tracePt t="33138" x="1028700" y="4386263"/>
          <p14:tracePt t="33154" x="1036638" y="4394200"/>
          <p14:tracePt t="33171" x="1044575" y="4418013"/>
          <p14:tracePt t="33187" x="1052513" y="4433888"/>
          <p14:tracePt t="33204" x="1060450" y="4457700"/>
          <p14:tracePt t="33221" x="1068388" y="4481513"/>
          <p14:tracePt t="33225" x="1076325" y="4489450"/>
          <p14:tracePt t="33237" x="1076325" y="4513263"/>
          <p14:tracePt t="33242" x="1084263" y="4521200"/>
          <p14:tracePt t="33255" x="1084263" y="4545013"/>
          <p14:tracePt t="33260" x="1084263" y="4552950"/>
          <p14:tracePt t="33265" x="1092200" y="4568825"/>
          <p14:tracePt t="33276" x="1092200" y="4576763"/>
          <p14:tracePt t="33289" x="1092200" y="4616450"/>
          <p14:tracePt t="33305" x="1108075" y="4657725"/>
          <p14:tracePt t="33321" x="1108075" y="4681538"/>
          <p14:tracePt t="33338" x="1108075" y="4705350"/>
          <p14:tracePt t="33354" x="1116013" y="4745038"/>
          <p14:tracePt t="33371" x="1116013" y="4768850"/>
          <p14:tracePt t="33388" x="1116013" y="4784725"/>
          <p14:tracePt t="33405" x="1123950" y="4792663"/>
          <p14:tracePt t="33427" x="1123950" y="4800600"/>
          <p14:tracePt t="33457" x="1123950" y="4808538"/>
          <p14:tracePt t="33553" x="1116013" y="4816475"/>
          <p14:tracePt t="33573" x="1116013" y="4832350"/>
          <p14:tracePt t="33577" x="1108075" y="4832350"/>
          <p14:tracePt t="33589" x="1100138" y="4840288"/>
          <p14:tracePt t="33604" x="1100138" y="4864100"/>
          <p14:tracePt t="33621" x="1092200" y="4872038"/>
          <p14:tracePt t="33625" x="1092200" y="4879975"/>
          <p14:tracePt t="33639" x="1092200" y="4887913"/>
          <p14:tracePt t="33642" x="1092200" y="4895850"/>
          <p14:tracePt t="33655" x="1092200" y="4903788"/>
          <p14:tracePt t="33659" x="1092200" y="4911725"/>
          <p14:tracePt t="33671" x="1092200" y="4927600"/>
          <p14:tracePt t="33675" x="1092200" y="4935538"/>
          <p14:tracePt t="33687" x="1084263" y="4943475"/>
          <p14:tracePt t="33691" x="1084263" y="4967288"/>
          <p14:tracePt t="33705" x="1084263" y="5008563"/>
          <p14:tracePt t="33723" x="1084263" y="5048250"/>
          <p14:tracePt t="33739" x="1084263" y="5080000"/>
          <p14:tracePt t="33757" x="1084263" y="5143500"/>
          <p14:tracePt t="33761" x="1084263" y="5175250"/>
          <p14:tracePt t="33772" x="1084263" y="5214938"/>
          <p14:tracePt t="33777" x="1084263" y="5270500"/>
          <p14:tracePt t="33791" x="1084263" y="5335588"/>
          <p14:tracePt t="33795" x="1100138" y="5383213"/>
          <p14:tracePt t="33804" x="1123950" y="5430838"/>
          <p14:tracePt t="33826" x="1123950" y="5454650"/>
          <p14:tracePt t="33838" x="1131888" y="5454650"/>
          <p14:tracePt t="33842" x="1131888" y="5462588"/>
          <p14:tracePt t="33859" x="1139825" y="5470525"/>
          <p14:tracePt t="33864" x="1139825" y="5478463"/>
          <p14:tracePt t="33876" x="1139825" y="5486400"/>
          <p14:tracePt t="33891" x="1139825" y="5502275"/>
          <p14:tracePt t="33896" x="1147763" y="5502275"/>
          <p14:tracePt t="33930" x="1147763" y="5518150"/>
          <p14:tracePt t="33957" x="1147763" y="5526088"/>
          <p14:tracePt t="33972" x="1139825" y="5534025"/>
          <p14:tracePt t="33981" x="1131888" y="5534025"/>
          <p14:tracePt t="33990" x="1123950" y="5549900"/>
          <p14:tracePt t="34004" x="1116013" y="5549900"/>
          <p14:tracePt t="34022" x="1100138" y="5549900"/>
          <p14:tracePt t="34038" x="1092200" y="5549900"/>
          <p14:tracePt t="34041" x="1076325" y="5549900"/>
          <p14:tracePt t="34058" x="1068388" y="5549900"/>
          <p14:tracePt t="34106" x="1068388" y="5557838"/>
          <p14:tracePt t="34114" x="1068388" y="5565775"/>
          <p14:tracePt t="34122" x="1068388" y="5573713"/>
          <p14:tracePt t="34138" x="1084263" y="5597525"/>
          <p14:tracePt t="34154" x="1108075" y="5637213"/>
          <p14:tracePt t="34171" x="1139825" y="5694363"/>
          <p14:tracePt t="34187" x="1171575" y="5741988"/>
          <p14:tracePt t="34210" x="1179513" y="5757863"/>
          <p14:tracePt t="34242" x="1163638" y="5757863"/>
          <p14:tracePt t="34250" x="1147763" y="5757863"/>
          <p14:tracePt t="34258" x="1139825" y="5757863"/>
          <p14:tracePt t="34276" x="1123950" y="5757863"/>
          <p14:tracePt t="34289" x="1108075" y="5757863"/>
          <p14:tracePt t="34309" x="1100138" y="5757863"/>
          <p14:tracePt t="34313" x="1092200" y="5749925"/>
          <p14:tracePt t="34323" x="1092200" y="5734050"/>
          <p14:tracePt t="34341" x="1092200" y="5718175"/>
          <p14:tracePt t="34355" x="1108075" y="5686425"/>
          <p14:tracePt t="34360" x="1131888" y="5670550"/>
          <p14:tracePt t="34374" x="1131888" y="5662613"/>
          <p14:tracePt t="34387" x="1147763" y="5653088"/>
          <p14:tracePt t="34404" x="1155700" y="5653088"/>
          <p14:tracePt t="34420" x="1163638" y="5653088"/>
          <p14:tracePt t="41146" x="1163638" y="5645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0365" r="11005" b="3234"/>
          <a:stretch/>
        </p:blipFill>
        <p:spPr>
          <a:xfrm>
            <a:off x="6454546" y="3773343"/>
            <a:ext cx="4906461" cy="24968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E089E-3406-4F94-903D-543554EE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4928"/>
            <a:ext cx="5185144" cy="4488144"/>
          </a:xfrm>
        </p:spPr>
        <p:txBody>
          <a:bodyPr>
            <a:normAutofit fontScale="92500"/>
          </a:bodyPr>
          <a:lstStyle/>
          <a:p>
            <a:pPr lvl="0">
              <a:lnSpc>
                <a:spcPct val="140000"/>
              </a:lnSpc>
            </a:pPr>
            <a:r>
              <a:rPr lang="en-US" altLang="ja-JP" sz="2200" b="1" dirty="0"/>
              <a:t>B03 (0.64 </a:t>
            </a:r>
            <a:r>
              <a:rPr lang="en-US" altLang="ja-JP" sz="2200" b="1" dirty="0" err="1"/>
              <a:t>μm</a:t>
            </a:r>
            <a:r>
              <a:rPr lang="en-US" altLang="ja-JP" sz="2200" b="1" dirty="0"/>
              <a:t>) trend</a:t>
            </a:r>
          </a:p>
          <a:p>
            <a:pPr lvl="1">
              <a:lnSpc>
                <a:spcPct val="140000"/>
              </a:lnSpc>
            </a:pPr>
            <a:r>
              <a:rPr lang="en-US" altLang="ja-JP" sz="1900" dirty="0"/>
              <a:t>Normalized at the first result for each method</a:t>
            </a:r>
          </a:p>
          <a:p>
            <a:pPr lvl="0">
              <a:lnSpc>
                <a:spcPct val="140000"/>
              </a:lnSpc>
            </a:pPr>
            <a:r>
              <a:rPr lang="en-US" altLang="ja-JP" sz="2200" b="1" dirty="0"/>
              <a:t>Himawari-8 (~7.5 years)</a:t>
            </a:r>
            <a:endParaRPr lang="en-GB" altLang="ja-JP" sz="2200" b="1" dirty="0"/>
          </a:p>
          <a:p>
            <a:pPr lvl="1">
              <a:lnSpc>
                <a:spcPct val="140000"/>
              </a:lnSpc>
            </a:pPr>
            <a:r>
              <a:rPr lang="en-US" altLang="ja-JP" sz="1900" dirty="0"/>
              <a:t>Similar trends among </a:t>
            </a:r>
            <a:r>
              <a:rPr lang="en-US" altLang="ja-JP" sz="1900" dirty="0">
                <a:solidFill>
                  <a:srgbClr val="0000FF"/>
                </a:solidFill>
              </a:rPr>
              <a:t>lunar </a:t>
            </a:r>
            <a:r>
              <a:rPr lang="en-US" altLang="ja-JP" sz="1900" dirty="0" err="1">
                <a:solidFill>
                  <a:srgbClr val="0000FF"/>
                </a:solidFill>
              </a:rPr>
              <a:t>cal</a:t>
            </a:r>
            <a:r>
              <a:rPr lang="en-US" altLang="ja-JP" sz="1900" dirty="0">
                <a:solidFill>
                  <a:srgbClr val="0000FF"/>
                </a:solidFill>
              </a:rPr>
              <a:t> by GIRO</a:t>
            </a:r>
            <a:r>
              <a:rPr lang="en-US" altLang="ja-JP" sz="1900" dirty="0"/>
              <a:t>, </a:t>
            </a:r>
            <a:r>
              <a:rPr lang="en-US" altLang="ja-JP" sz="1900" dirty="0">
                <a:solidFill>
                  <a:srgbClr val="7030A0"/>
                </a:solidFill>
              </a:rPr>
              <a:t>solar </a:t>
            </a:r>
            <a:r>
              <a:rPr lang="en-US" altLang="ja-JP" sz="1900" dirty="0" err="1">
                <a:solidFill>
                  <a:srgbClr val="7030A0"/>
                </a:solidFill>
              </a:rPr>
              <a:t>cal</a:t>
            </a:r>
            <a:r>
              <a:rPr lang="en-US" altLang="ja-JP" sz="1900" dirty="0">
                <a:solidFill>
                  <a:srgbClr val="7030A0"/>
                </a:solidFill>
              </a:rPr>
              <a:t> using solar diffuser observation</a:t>
            </a:r>
            <a:r>
              <a:rPr lang="en-US" altLang="ja-JP" sz="1900" dirty="0"/>
              <a:t>, </a:t>
            </a:r>
            <a:r>
              <a:rPr lang="en-US" altLang="ja-JP" sz="1900" dirty="0">
                <a:solidFill>
                  <a:srgbClr val="FF9900"/>
                </a:solidFill>
              </a:rPr>
              <a:t>ray-matching vs. S-NPP/VIIRS</a:t>
            </a:r>
            <a:r>
              <a:rPr lang="en-US" altLang="ja-JP" sz="1900" dirty="0"/>
              <a:t>, and </a:t>
            </a:r>
            <a:r>
              <a:rPr lang="en-US" altLang="ja-JP" sz="1900" dirty="0">
                <a:solidFill>
                  <a:srgbClr val="008000"/>
                </a:solidFill>
              </a:rPr>
              <a:t>vicarious </a:t>
            </a:r>
            <a:r>
              <a:rPr lang="en-US" altLang="ja-JP" sz="1900" dirty="0" err="1">
                <a:solidFill>
                  <a:srgbClr val="008000"/>
                </a:solidFill>
              </a:rPr>
              <a:t>cal</a:t>
            </a:r>
            <a:r>
              <a:rPr lang="en-US" altLang="ja-JP" sz="1900" dirty="0">
                <a:solidFill>
                  <a:srgbClr val="008000"/>
                </a:solidFill>
              </a:rPr>
              <a:t> by RT simulation using Aqua/MODIS</a:t>
            </a:r>
          </a:p>
          <a:p>
            <a:pPr lvl="0">
              <a:lnSpc>
                <a:spcPct val="140000"/>
              </a:lnSpc>
            </a:pPr>
            <a:r>
              <a:rPr lang="en-US" sz="2200" b="1" dirty="0"/>
              <a:t>Himawari-9 (~ 1 year)</a:t>
            </a:r>
            <a:endParaRPr lang="en-GB" sz="2200" b="1" dirty="0"/>
          </a:p>
          <a:p>
            <a:pPr lvl="1">
              <a:lnSpc>
                <a:spcPct val="140000"/>
              </a:lnSpc>
            </a:pPr>
            <a:r>
              <a:rPr lang="en-GB" sz="1900" dirty="0"/>
              <a:t>Larger variations compared with Himawari-8 results</a:t>
            </a:r>
            <a:endParaRPr lang="en-GB" sz="17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CA0AD2-B374-0834-36AE-6DC48788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217" y="197150"/>
            <a:ext cx="9162116" cy="589546"/>
          </a:xfrm>
        </p:spPr>
        <p:txBody>
          <a:bodyPr/>
          <a:lstStyle/>
          <a:p>
            <a:pPr lvl="0" algn="l"/>
            <a:r>
              <a:rPr lang="en-GB" sz="2800" b="1" dirty="0"/>
              <a:t>Calibration Trends of Himawari-8/-9 AHI VNIR Bands</a:t>
            </a:r>
            <a:endParaRPr lang="en-GB" sz="24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63E86D-3E5A-6D91-D176-58C4692F57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25" y="1031967"/>
            <a:ext cx="4968016" cy="259950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BF164E-4B6D-A4B2-E6C6-57AF334B414D}"/>
              </a:ext>
            </a:extLst>
          </p:cNvPr>
          <p:cNvSpPr txBox="1"/>
          <p:nvPr/>
        </p:nvSpPr>
        <p:spPr>
          <a:xfrm>
            <a:off x="9485214" y="1071156"/>
            <a:ext cx="1842936" cy="67710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1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−0.70 ± 0.003 [%/</a:t>
            </a:r>
            <a:r>
              <a:rPr kumimoji="1" lang="en-US" altLang="ja-JP" sz="11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1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−0.50 ± 0.007 [%/</a:t>
            </a:r>
            <a:r>
              <a:rPr kumimoji="1" lang="en-US" altLang="ja-JP" sz="11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1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−0.64 ± 0.014 [%/</a:t>
            </a:r>
            <a:r>
              <a:rPr kumimoji="1" lang="en-US" altLang="ja-JP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1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−0.72 ± 0.027 [%/</a:t>
            </a:r>
            <a:r>
              <a:rPr kumimoji="1" lang="en-US" altLang="ja-JP" sz="11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1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BF164E-4B6D-A4B2-E6C6-57AF334B414D}"/>
              </a:ext>
            </a:extLst>
          </p:cNvPr>
          <p:cNvSpPr txBox="1"/>
          <p:nvPr/>
        </p:nvSpPr>
        <p:spPr>
          <a:xfrm>
            <a:off x="9485214" y="3807644"/>
            <a:ext cx="1842936" cy="67710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1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−0.86 ± 0.075 [%/</a:t>
            </a:r>
            <a:r>
              <a:rPr kumimoji="1" lang="en-US" altLang="ja-JP" sz="11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1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−1.29 ± 0.600 [%/</a:t>
            </a:r>
            <a:r>
              <a:rPr kumimoji="1" lang="en-US" altLang="ja-JP" sz="11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1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−1.07 ± 0.167 [%/</a:t>
            </a:r>
            <a:r>
              <a:rPr kumimoji="1" lang="en-US" altLang="ja-JP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1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−0.07 ± 0.447 [%/</a:t>
            </a:r>
            <a:r>
              <a:rPr kumimoji="1" lang="en-US" altLang="ja-JP" sz="11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1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1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77275" y="285013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Himawari-8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65880" y="557561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Himawari-9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5346804" y="1989849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5350345" y="4704699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9572A958-CC18-799D-0C54-BB8E9B2E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7"/>
    </mc:Choice>
    <mc:Fallback xmlns="">
      <p:transition spd="slow" advTm="5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0" x="1163638" y="5637213"/>
          <p14:tracePt t="2189" x="1163638" y="5621338"/>
          <p14:tracePt t="2530" x="1163638" y="5613400"/>
          <p14:tracePt t="2546" x="1163638" y="5605463"/>
          <p14:tracePt t="2554" x="1163638" y="5597525"/>
          <p14:tracePt t="2570" x="1187450" y="5557838"/>
          <p14:tracePt t="2589" x="1179513" y="5327650"/>
          <p14:tracePt t="2594" x="1155700" y="5191125"/>
          <p14:tracePt t="2607" x="1123950" y="5040313"/>
          <p14:tracePt t="2625" x="1092200" y="4768850"/>
          <p14:tracePt t="2628" x="1076325" y="4633913"/>
          <p14:tracePt t="2639" x="1060450" y="4497388"/>
          <p14:tracePt t="2660" x="1084263" y="4162425"/>
          <p14:tracePt t="2671" x="1108075" y="4083050"/>
          <p14:tracePt t="2675" x="1123950" y="3979863"/>
          <p14:tracePt t="2688" x="1123950" y="3883025"/>
          <p14:tracePt t="2693" x="1123950" y="3827463"/>
          <p14:tracePt t="2704" x="1123950" y="3763963"/>
          <p14:tracePt t="2708" x="1139825" y="3708400"/>
          <p14:tracePt t="2722" x="1139825" y="3621088"/>
          <p14:tracePt t="2738" x="1139825" y="3389313"/>
          <p14:tracePt t="2754" x="1131888" y="3278188"/>
          <p14:tracePt t="2772" x="1123950" y="3205163"/>
          <p14:tracePt t="2787" x="1123950" y="3157538"/>
          <p14:tracePt t="2805" x="1123950" y="3133725"/>
          <p14:tracePt t="2810" x="1123950" y="3125788"/>
          <p14:tracePt t="2821" x="1116013" y="3125788"/>
          <p14:tracePt t="2826" x="1116013" y="3117850"/>
          <p14:tracePt t="2837" x="1100138" y="3094038"/>
          <p14:tracePt t="2854" x="1092200" y="3062288"/>
          <p14:tracePt t="2859" x="1092200" y="3014663"/>
          <p14:tracePt t="2871" x="1084263" y="2998788"/>
          <p14:tracePt t="2876" x="1084263" y="2951163"/>
          <p14:tracePt t="2887" x="1084263" y="2927350"/>
          <p14:tracePt t="2892" x="1084263" y="2894013"/>
          <p14:tracePt t="2904" x="1084263" y="2886075"/>
          <p14:tracePt t="2908" x="1084263" y="2854325"/>
          <p14:tracePt t="2916" x="1084263" y="2838450"/>
          <p14:tracePt t="2926" x="1084263" y="2822575"/>
          <p14:tracePt t="2937" x="1076325" y="2814638"/>
          <p14:tracePt t="2954" x="1068388" y="2782888"/>
          <p14:tracePt t="2958" x="1044575" y="2767013"/>
          <p14:tracePt t="2972" x="1004888" y="2687638"/>
          <p14:tracePt t="2988" x="957263" y="2608263"/>
          <p14:tracePt t="3005" x="925513" y="2543175"/>
          <p14:tracePt t="3011" x="917575" y="2519363"/>
          <p14:tracePt t="3024" x="901700" y="2503488"/>
          <p14:tracePt t="3038" x="885825" y="2471738"/>
          <p14:tracePt t="3054" x="860425" y="2447925"/>
          <p14:tracePt t="3058" x="844550" y="2416175"/>
          <p14:tracePt t="3074" x="828675" y="2384425"/>
          <p14:tracePt t="3077" x="804863" y="2360613"/>
          <p14:tracePt t="3089" x="781050" y="2312988"/>
          <p14:tracePt t="3093" x="773113" y="2289175"/>
          <p14:tracePt t="3107" x="701675" y="2200275"/>
          <p14:tracePt t="3125" x="509588" y="2089150"/>
          <p14:tracePt t="3130" x="430213" y="2057400"/>
          <p14:tracePt t="3143" x="398463" y="2033588"/>
          <p14:tracePt t="3156" x="342900" y="1993900"/>
          <p14:tracePt t="3173" x="303213" y="1985963"/>
          <p14:tracePt t="3178" x="287338" y="1978025"/>
          <p14:tracePt t="12042" x="327025" y="1962150"/>
          <p14:tracePt t="12051" x="598488" y="1906588"/>
          <p14:tracePt t="12058" x="933450" y="1865313"/>
          <p14:tracePt t="12074" x="1674813" y="1762125"/>
          <p14:tracePt t="12091" x="2368550" y="1698625"/>
          <p14:tracePt t="12108" x="2751138" y="1666875"/>
          <p14:tracePt t="12125" x="3133725" y="1619250"/>
          <p14:tracePt t="12146" x="3563938" y="1579563"/>
          <p14:tracePt t="12148" x="3756025" y="1563688"/>
          <p14:tracePt t="12158" x="3906838" y="1563688"/>
          <p14:tracePt t="12162" x="4043363" y="1563688"/>
          <p14:tracePt t="12175" x="4138613" y="1563688"/>
          <p14:tracePt t="12180" x="4217988" y="1563688"/>
          <p14:tracePt t="12191" x="4297363" y="1563688"/>
          <p14:tracePt t="12195" x="4352925" y="1563688"/>
          <p14:tracePt t="12208" x="4394200" y="1563688"/>
          <p14:tracePt t="12212" x="4425950" y="1563688"/>
          <p14:tracePt t="12225" x="4433888" y="1563688"/>
          <p14:tracePt t="12242" x="4441825" y="1579563"/>
          <p14:tracePt t="12260" x="4481513" y="1611313"/>
          <p14:tracePt t="12275" x="4497388" y="1635125"/>
          <p14:tracePt t="12291" x="4529138" y="1674813"/>
          <p14:tracePt t="12308" x="4592638" y="1793875"/>
          <p14:tracePt t="12314" x="4616450" y="1841500"/>
          <p14:tracePt t="12326" x="4632325" y="1849438"/>
          <p14:tracePt t="12330" x="4656138" y="1857375"/>
          <p14:tracePt t="12350" x="4695825" y="1865313"/>
          <p14:tracePt t="12359" x="4713288" y="1865313"/>
          <p14:tracePt t="12375" x="4737100" y="1873250"/>
          <p14:tracePt t="12381" x="4760913" y="1873250"/>
          <p14:tracePt t="12386" x="4776788" y="1890713"/>
          <p14:tracePt t="12398" x="4792663" y="1890713"/>
          <p14:tracePt t="12408" x="4800600" y="1890713"/>
          <p14:tracePt t="12411" x="4824413" y="1898650"/>
          <p14:tracePt t="12426" x="4840288" y="1914525"/>
          <p14:tracePt t="12442" x="4879975" y="1946275"/>
          <p14:tracePt t="12460" x="4911725" y="1962150"/>
          <p14:tracePt t="12475" x="4935538" y="1985963"/>
          <p14:tracePt t="12491" x="4935538" y="2009775"/>
          <p14:tracePt t="12658" x="5056188" y="1930400"/>
          <p14:tracePt t="12666" x="5199063" y="1865313"/>
          <p14:tracePt t="12675" x="5478463" y="1793875"/>
          <p14:tracePt t="12692" x="6196013" y="1666875"/>
          <p14:tracePt t="12709" x="6713538" y="1666875"/>
          <p14:tracePt t="12726" x="7016750" y="1666875"/>
          <p14:tracePt t="12730" x="7104063" y="1666875"/>
          <p14:tracePt t="12743" x="7127875" y="1666875"/>
          <p14:tracePt t="12746" x="7153275" y="1674813"/>
          <p14:tracePt t="12763" x="7185025" y="1706563"/>
          <p14:tracePt t="12776" x="7192963" y="1730375"/>
          <p14:tracePt t="12780" x="7200900" y="1746250"/>
          <p14:tracePt t="12792" x="7200900" y="1754188"/>
          <p14:tracePt t="12796" x="7200900" y="1762125"/>
          <p14:tracePt t="12810" x="7161213" y="1793875"/>
          <p14:tracePt t="12826" x="7040563" y="1793875"/>
          <p14:tracePt t="12843" x="6977063" y="1801813"/>
          <p14:tracePt t="12861" x="6929438" y="1801813"/>
          <p14:tracePt t="12877" x="6889750" y="1746250"/>
          <p14:tracePt t="12893" x="6865938" y="1682750"/>
          <p14:tracePt t="12911" x="6897688" y="1579563"/>
          <p14:tracePt t="12915" x="6929438" y="1555750"/>
          <p14:tracePt t="12926" x="6992938" y="1530350"/>
          <p14:tracePt t="12930" x="7048500" y="1514475"/>
          <p14:tracePt t="12943" x="7135813" y="1506538"/>
          <p14:tracePt t="12947" x="7192963" y="1490663"/>
          <p14:tracePt t="12962" x="7256463" y="1490663"/>
          <p14:tracePt t="12978" x="7296150" y="1522413"/>
          <p14:tracePt t="12994" x="7319963" y="1587500"/>
          <p14:tracePt t="13010" x="7319963" y="1627188"/>
          <p14:tracePt t="13029" x="7296150" y="1666875"/>
          <p14:tracePt t="13034" x="7280275" y="1674813"/>
          <p14:tracePt t="13046" x="7216775" y="1690688"/>
          <p14:tracePt t="13063" x="7127875" y="1698625"/>
          <p14:tracePt t="13068" x="7096125" y="1698625"/>
          <p14:tracePt t="13080" x="7080250" y="1698625"/>
          <p14:tracePt t="13083" x="7048500" y="1698625"/>
          <p14:tracePt t="13093" x="7032625" y="1698625"/>
          <p14:tracePt t="13110" x="7000875" y="1698625"/>
          <p14:tracePt t="13131" x="6985000" y="1698625"/>
          <p14:tracePt t="13666" x="6985000" y="1706563"/>
          <p14:tracePt t="13676" x="6992938" y="1714500"/>
          <p14:tracePt t="13692" x="7000875" y="1730375"/>
          <p14:tracePt t="13708" x="7008813" y="1746250"/>
          <p14:tracePt t="13726" x="7024688" y="1770063"/>
          <p14:tracePt t="13740" x="7032625" y="1801813"/>
          <p14:tracePt t="13757" x="7032625" y="1825625"/>
          <p14:tracePt t="13774" x="7032625" y="1857375"/>
          <p14:tracePt t="13779" x="7032625" y="1890713"/>
          <p14:tracePt t="13790" x="7040563" y="1922463"/>
          <p14:tracePt t="13794" x="7040563" y="1978025"/>
          <p14:tracePt t="13806" x="7072313" y="2136775"/>
          <p14:tracePt t="13809" x="7145338" y="2416175"/>
          <p14:tracePt t="13823" x="7351713" y="2901950"/>
          <p14:tracePt t="13826" x="7504113" y="3228975"/>
          <p14:tracePt t="13840" x="7567613" y="3405188"/>
          <p14:tracePt t="13843" x="7607300" y="3621088"/>
          <p14:tracePt t="13856" x="7615238" y="3724275"/>
          <p14:tracePt t="13859" x="7615238" y="3819525"/>
          <p14:tracePt t="13873" x="7615238" y="3914775"/>
          <p14:tracePt t="13876" x="7615238" y="3963988"/>
          <p14:tracePt t="13890" x="7567613" y="4051300"/>
          <p14:tracePt t="13907" x="7527925" y="4146550"/>
          <p14:tracePt t="13923" x="7407275" y="4322763"/>
          <p14:tracePt t="13939" x="7407275" y="4330700"/>
          <p14:tracePt t="13943" x="7399338" y="4330700"/>
          <p14:tracePt t="14210" x="7399338" y="4338638"/>
          <p14:tracePt t="14220" x="7391400" y="4346575"/>
          <p14:tracePt t="14227" x="7383463" y="4362450"/>
          <p14:tracePt t="14250" x="7375525" y="4441825"/>
          <p14:tracePt t="14266" x="7359650" y="4489450"/>
          <p14:tracePt t="14282" x="7343775" y="4521200"/>
          <p14:tracePt t="14299" x="7327900" y="4529138"/>
          <p14:tracePt t="14316" x="7304088" y="4568825"/>
          <p14:tracePt t="14333" x="7288213" y="4608513"/>
          <p14:tracePt t="14350" x="7256463" y="4657725"/>
          <p14:tracePt t="14354" x="7248525" y="4681538"/>
          <p14:tracePt t="14367" x="7248525" y="4689475"/>
          <p14:tracePt t="14370" x="7232650" y="4705350"/>
          <p14:tracePt t="14403" x="7224713" y="4705350"/>
          <p14:tracePt t="14451" x="7224713" y="4713288"/>
          <p14:tracePt t="14483" x="7216775" y="4713288"/>
          <p14:tracePt t="14715" x="7216775" y="4721225"/>
          <p14:tracePt t="14747" x="7200900" y="4721225"/>
          <p14:tracePt t="14756" x="7192963" y="4721225"/>
          <p14:tracePt t="14775" x="7161213" y="4721225"/>
          <p14:tracePt t="14779" x="7135813" y="4721225"/>
          <p14:tracePt t="14790" x="7119938" y="4721225"/>
          <p14:tracePt t="14795" x="7112000" y="4697413"/>
          <p14:tracePt t="14807" x="7088188" y="4681538"/>
          <p14:tracePt t="14822" x="7080250" y="4616450"/>
          <p14:tracePt t="14827" x="7080250" y="4584700"/>
          <p14:tracePt t="14839" x="7088188" y="4568825"/>
          <p14:tracePt t="14843" x="7112000" y="4545013"/>
          <p14:tracePt t="14855" x="7119938" y="4529138"/>
          <p14:tracePt t="14859" x="7135813" y="4529138"/>
          <p14:tracePt t="14873" x="7161213" y="4513263"/>
          <p14:tracePt t="14876" x="7177088" y="4513263"/>
          <p14:tracePt t="14888" x="7200900" y="4513263"/>
          <p14:tracePt t="14909" x="7200900" y="4545013"/>
          <p14:tracePt t="14922" x="7192963" y="4560888"/>
          <p14:tracePt t="14939" x="7177088" y="4568825"/>
          <p14:tracePt t="14944" x="7135813" y="4568825"/>
          <p14:tracePt t="14948" x="7080250" y="4568825"/>
          <p14:tracePt t="14956" x="7016750" y="4568825"/>
          <p14:tracePt t="14971" x="6905625" y="4529138"/>
          <p14:tracePt t="14988" x="6865938" y="4473575"/>
          <p14:tracePt t="15005" x="6818313" y="4394200"/>
          <p14:tracePt t="15012" x="6784975" y="4346575"/>
          <p14:tracePt t="15027" x="6761163" y="4298950"/>
          <p14:tracePt t="15039" x="6753225" y="4281488"/>
          <p14:tracePt t="15043" x="6737350" y="4265613"/>
          <p14:tracePt t="15055" x="6737350" y="4257675"/>
          <p14:tracePt t="15059" x="6729413" y="4257675"/>
          <p14:tracePt t="15074" x="6721475" y="4257675"/>
          <p14:tracePt t="15093" x="6713538" y="4257675"/>
          <p14:tracePt t="15107" x="6681788" y="4265613"/>
          <p14:tracePt t="15122" x="6634163" y="4273550"/>
          <p14:tracePt t="15141" x="6586538" y="4291013"/>
          <p14:tracePt t="15146" x="6578600" y="4291013"/>
          <p14:tracePt t="15157" x="6570663" y="4291013"/>
          <p14:tracePt t="15187" x="6562725" y="4291013"/>
          <p14:tracePt t="15202" x="6554788" y="4291013"/>
          <p14:tracePt t="15218" x="6546850" y="4291013"/>
          <p14:tracePt t="15234" x="6546850" y="4298950"/>
          <p14:tracePt t="15586" x="6538913" y="4314825"/>
          <p14:tracePt t="15618" x="6538913" y="4322763"/>
          <p14:tracePt t="15706" x="6530975" y="4322763"/>
          <p14:tracePt t="22546" x="6515100" y="4314825"/>
          <p14:tracePt t="22556" x="6507163" y="4306888"/>
          <p14:tracePt t="22565" x="6507163" y="4291013"/>
          <p14:tracePt t="22587" x="6491288" y="4257675"/>
          <p14:tracePt t="22603" x="6475413" y="4241800"/>
          <p14:tracePt t="22620" x="6467475" y="4217988"/>
          <p14:tracePt t="22636" x="6442075" y="4170363"/>
          <p14:tracePt t="22653" x="6410325" y="4106863"/>
          <p14:tracePt t="22670" x="6370638" y="4027488"/>
          <p14:tracePt t="22674" x="6362700" y="3987800"/>
          <p14:tracePt t="22686" x="6338888" y="3922713"/>
          <p14:tracePt t="22690" x="6330950" y="3890963"/>
          <p14:tracePt t="22704" x="6315075" y="3827463"/>
          <p14:tracePt t="22707" x="6307138" y="3795713"/>
          <p14:tracePt t="22719" x="6291263" y="3763963"/>
          <p14:tracePt t="22723" x="6283325" y="3732213"/>
          <p14:tracePt t="22738" x="6267450" y="3668713"/>
          <p14:tracePt t="22754" x="6227763" y="3548063"/>
          <p14:tracePt t="22770" x="6188075" y="3381375"/>
          <p14:tracePt t="22787" x="6140450" y="3221038"/>
          <p14:tracePt t="22804" x="6124575" y="3133725"/>
          <p14:tracePt t="22819" x="6100763" y="3022600"/>
          <p14:tracePt t="22836" x="6035675" y="2767013"/>
          <p14:tracePt t="22852" x="5988050" y="2640013"/>
          <p14:tracePt t="22870" x="5964238" y="2535238"/>
          <p14:tracePt t="22874" x="5940425" y="2463800"/>
          <p14:tracePt t="22886" x="5924550" y="2408238"/>
          <p14:tracePt t="22903" x="5900738" y="2281238"/>
          <p14:tracePt t="22906" x="5900738" y="2241550"/>
          <p14:tracePt t="22916" x="5900738" y="2192338"/>
          <p14:tracePt t="22926" x="5900738" y="2160588"/>
          <p14:tracePt t="22936" x="5900738" y="2136775"/>
          <p14:tracePt t="22940" x="5900738" y="2089150"/>
          <p14:tracePt t="22952" x="5900738" y="2057400"/>
          <p14:tracePt t="22955" x="5900738" y="2001838"/>
          <p14:tracePt t="22970" x="5900738" y="1898650"/>
          <p14:tracePt t="22987" x="5916613" y="1778000"/>
          <p14:tracePt t="23003" x="5940425" y="1658938"/>
          <p14:tracePt t="23020" x="5964238" y="1547813"/>
          <p14:tracePt t="23037" x="5980113" y="1482725"/>
          <p14:tracePt t="23053" x="6011863" y="1443038"/>
          <p14:tracePt t="23069" x="6067425" y="1363663"/>
          <p14:tracePt t="23086" x="6140450" y="1323975"/>
          <p14:tracePt t="23091" x="6156325" y="1308100"/>
          <p14:tracePt t="23102" x="6188075" y="1308100"/>
          <p14:tracePt t="23105" x="6203950" y="1308100"/>
          <p14:tracePt t="23120" x="6219825" y="1308100"/>
          <p14:tracePt t="23124" x="6227763" y="1308100"/>
          <p14:tracePt t="23136" x="6243638" y="1331913"/>
          <p14:tracePt t="23140" x="6259513" y="1363663"/>
          <p14:tracePt t="23153" x="6338888" y="1490663"/>
          <p14:tracePt t="23168" x="6362700" y="1595438"/>
          <p14:tracePt t="23184" x="6362700" y="1666875"/>
          <p14:tracePt t="23201" x="6330950" y="1690688"/>
          <p14:tracePt t="23218" x="6243638" y="1706563"/>
          <p14:tracePt t="23234" x="6124575" y="1722438"/>
          <p14:tracePt t="23251" x="6035675" y="1722438"/>
          <p14:tracePt t="23267" x="5988050" y="1698625"/>
          <p14:tracePt t="23284" x="5940425" y="1643063"/>
          <p14:tracePt t="23301" x="5900738" y="1571625"/>
          <p14:tracePt t="23317" x="5876925" y="1482725"/>
          <p14:tracePt t="23335" x="5940425" y="1276350"/>
          <p14:tracePt t="23337" x="5964238" y="1212850"/>
          <p14:tracePt t="23351" x="5995988" y="1155700"/>
          <p14:tracePt t="23353" x="6035675" y="1123950"/>
          <p14:tracePt t="23369" x="6083300" y="1084263"/>
          <p14:tracePt t="23387" x="6116638" y="1068388"/>
          <p14:tracePt t="23402" x="6148388" y="1068388"/>
          <p14:tracePt t="23420" x="6164263" y="1068388"/>
          <p14:tracePt t="23437" x="6188075" y="1116013"/>
          <p14:tracePt t="23454" x="6219825" y="1163638"/>
          <p14:tracePt t="23459" x="6219825" y="1195388"/>
          <p14:tracePt t="23471" x="6219825" y="1228725"/>
          <p14:tracePt t="23475" x="6219825" y="1260475"/>
          <p14:tracePt t="23488" x="6211888" y="1292225"/>
          <p14:tracePt t="23491" x="6196013" y="1323975"/>
          <p14:tracePt t="23504" x="6180138" y="1355725"/>
          <p14:tracePt t="23508" x="6164263" y="1387475"/>
          <p14:tracePt t="23524" x="6116638" y="1450975"/>
          <p14:tracePt t="23537" x="6091238" y="1458913"/>
          <p14:tracePt t="23554" x="6083300" y="1474788"/>
          <p14:tracePt t="23579" x="6067425" y="1474788"/>
          <p14:tracePt t="24010" x="6059488" y="1498600"/>
          <p14:tracePt t="24578" x="6059488" y="1506538"/>
          <p14:tracePt t="24610" x="6051550" y="1506538"/>
          <p14:tracePt t="31058" x="6051550" y="1514475"/>
          <p14:tracePt t="31082" x="6067425" y="1514475"/>
          <p14:tracePt t="31218" x="6075363" y="1514475"/>
          <p14:tracePt t="31235" x="6083300" y="1514475"/>
          <p14:tracePt t="33873" x="6091238" y="1514475"/>
          <p14:tracePt t="33889" x="6091238" y="1506538"/>
          <p14:tracePt t="33930" x="6100763" y="1506538"/>
          <p14:tracePt t="34036" x="6100763" y="1498600"/>
          <p14:tracePt t="34258" x="6108700" y="1498600"/>
          <p14:tracePt t="34265" x="6108700" y="1506538"/>
          <p14:tracePt t="34282" x="6140450" y="1547813"/>
          <p14:tracePt t="34297" x="6172200" y="1627188"/>
          <p14:tracePt t="34314" x="6188075" y="1746250"/>
          <p14:tracePt t="34330" x="6203950" y="1825625"/>
          <p14:tracePt t="34333" x="6203950" y="1922463"/>
          <p14:tracePt t="34347" x="6227763" y="2168525"/>
          <p14:tracePt t="34364" x="6346825" y="2878138"/>
          <p14:tracePt t="34380" x="6346825" y="3165475"/>
          <p14:tracePt t="34397" x="6346825" y="3397250"/>
          <p14:tracePt t="34414" x="6346825" y="3548063"/>
          <p14:tracePt t="34430" x="6346825" y="3708400"/>
          <p14:tracePt t="34433" x="6330950" y="3803650"/>
          <p14:tracePt t="34447" x="6315075" y="3922713"/>
          <p14:tracePt t="34451" x="6299200" y="4027488"/>
          <p14:tracePt t="34464" x="6283325" y="4122738"/>
          <p14:tracePt t="34468" x="6275388" y="4217988"/>
          <p14:tracePt t="34481" x="6235700" y="4370388"/>
          <p14:tracePt t="34497" x="6203950" y="4433888"/>
          <p14:tracePt t="34514" x="6188075" y="4449763"/>
          <p14:tracePt t="34532" x="6180138" y="4473575"/>
          <p14:tracePt t="34548" x="6164263" y="4489450"/>
          <p14:tracePt t="34564" x="6156325" y="4505325"/>
          <p14:tracePt t="34581" x="6132513" y="4537075"/>
          <p14:tracePt t="34586" x="6124575" y="4560888"/>
          <p14:tracePt t="34599" x="6108700" y="4592638"/>
          <p14:tracePt t="34603" x="6083300" y="4705350"/>
          <p14:tracePt t="34617" x="6067425" y="4768850"/>
          <p14:tracePt t="34621" x="6051550" y="4808538"/>
          <p14:tracePt t="34786" x="6051550" y="4792663"/>
          <p14:tracePt t="34794" x="6027738" y="4760913"/>
          <p14:tracePt t="34802" x="5964238" y="4681538"/>
          <p14:tracePt t="34816" x="5884863" y="4576763"/>
          <p14:tracePt t="34820" x="5813425" y="4473575"/>
          <p14:tracePt t="34833" x="5740400" y="4386263"/>
          <p14:tracePt t="34837" x="5692775" y="4314825"/>
          <p14:tracePt t="34850" x="5676900" y="4225925"/>
          <p14:tracePt t="34875" x="5653088" y="4059238"/>
          <p14:tracePt t="34887" x="5668963" y="3995738"/>
          <p14:tracePt t="34900" x="5749925" y="3883025"/>
          <p14:tracePt t="34907" x="5781675" y="3859213"/>
          <p14:tracePt t="34920" x="5813425" y="3827463"/>
          <p14:tracePt t="34931" x="5853113" y="3811588"/>
          <p14:tracePt t="34946" x="5876925" y="3803650"/>
          <p14:tracePt t="34955" x="5892800" y="3803650"/>
          <p14:tracePt t="34968" x="5908675" y="3803650"/>
          <p14:tracePt t="34972" x="5932488" y="3803650"/>
          <p14:tracePt t="34985" x="5956300" y="3819525"/>
          <p14:tracePt t="35000" x="5964238" y="3851275"/>
          <p14:tracePt t="35005" x="5988050" y="3883025"/>
          <p14:tracePt t="35016" x="5995988" y="3898900"/>
          <p14:tracePt t="35020" x="6011863" y="3922713"/>
          <p14:tracePt t="35034" x="6011863" y="3956050"/>
          <p14:tracePt t="35050" x="6003925" y="3987800"/>
          <p14:tracePt t="35069" x="5988050" y="4003675"/>
          <p14:tracePt t="35074" x="5980113" y="4019550"/>
          <p14:tracePt t="35087" x="5964238" y="4027488"/>
          <p14:tracePt t="35099" x="5924550" y="4059238"/>
          <p14:tracePt t="35117" x="5884863" y="4067175"/>
          <p14:tracePt t="35135" x="5861050" y="4067175"/>
          <p14:tracePt t="35139" x="5853113" y="4067175"/>
          <p14:tracePt t="35162" x="5853113" y="4059238"/>
          <p14:tracePt t="35171" x="5853113" y="4051300"/>
          <p14:tracePt t="35183" x="5853113" y="4043363"/>
          <p14:tracePt t="35187" x="5853113" y="4027488"/>
          <p14:tracePt t="35203" x="5868988" y="4019550"/>
          <p14:tracePt t="35216" x="5892800" y="4019550"/>
          <p14:tracePt t="35220" x="5908675" y="4019550"/>
          <p14:tracePt t="35234" x="5916613" y="4019550"/>
          <p14:tracePt t="35251" x="5932488" y="4035425"/>
          <p14:tracePt t="35268" x="5932488" y="4051300"/>
          <p14:tracePt t="35273" x="5932488" y="4067175"/>
          <p14:tracePt t="35284" x="5932488" y="4075113"/>
          <p14:tracePt t="35300" x="5932488" y="4098925"/>
          <p14:tracePt t="35307" x="5924550" y="4106863"/>
          <p14:tracePt t="35318" x="5916613" y="4114800"/>
          <p14:tracePt t="35335" x="5876925" y="4146550"/>
          <p14:tracePt t="35338" x="5861050" y="4154488"/>
          <p14:tracePt t="35350" x="5853113" y="4162425"/>
          <p14:tracePt t="35354" x="5829300" y="4162425"/>
          <p14:tracePt t="35368" x="5821363" y="4162425"/>
          <p14:tracePt t="35372" x="5805488" y="4170363"/>
          <p14:tracePt t="35384" x="5789613" y="4170363"/>
          <p14:tracePt t="35388" x="5773738" y="4170363"/>
          <p14:tracePt t="35397" x="5765800" y="4178300"/>
          <p14:tracePt t="35401" x="5740400" y="4178300"/>
          <p14:tracePt t="35414" x="5732463" y="4178300"/>
          <p14:tracePt t="35434" x="5724525" y="4178300"/>
          <p14:tracePt t="36370" x="5724525" y="4170363"/>
          <p14:tracePt t="41707" x="5724525" y="4154488"/>
          <p14:tracePt t="41755" x="5732463" y="4154488"/>
          <p14:tracePt t="41770" x="5732463" y="4146550"/>
          <p14:tracePt t="41779" x="5740400" y="4146550"/>
          <p14:tracePt t="41890" x="5749925" y="4146550"/>
          <p14:tracePt t="41987" x="5757863" y="4138613"/>
          <p14:tracePt t="46090" x="5773738" y="4138613"/>
          <p14:tracePt t="46106" x="5781675" y="4138613"/>
          <p14:tracePt t="46123" x="5789613" y="4138613"/>
          <p14:tracePt t="46132" x="5789613" y="4130675"/>
          <p14:tracePt t="47442" x="5797550" y="4138613"/>
          <p14:tracePt t="47554" x="5773738" y="4138613"/>
          <p14:tracePt t="47570" x="5757863" y="4138613"/>
          <p14:tracePt t="47586" x="5749925" y="4138613"/>
          <p14:tracePt t="47594" x="5740400" y="41386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E089E-3406-4F94-903D-543554EE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4928"/>
            <a:ext cx="6953234" cy="4488144"/>
          </a:xfrm>
        </p:spPr>
        <p:txBody>
          <a:bodyPr>
            <a:normAutofit/>
          </a:bodyPr>
          <a:lstStyle/>
          <a:p>
            <a:pPr lvl="0"/>
            <a:r>
              <a:rPr lang="en-US" altLang="ja-JP" sz="2200" b="1" dirty="0"/>
              <a:t>Lunar calibration</a:t>
            </a:r>
          </a:p>
          <a:p>
            <a:pPr lvl="1"/>
            <a:r>
              <a:rPr lang="en-US" altLang="ja-JP" sz="1900" dirty="0"/>
              <a:t>LSICS I/O data Convention and versioning</a:t>
            </a:r>
          </a:p>
          <a:p>
            <a:pPr lvl="0"/>
            <a:r>
              <a:rPr lang="en-US" altLang="ja-JP" sz="2200" b="1" dirty="0"/>
              <a:t>JMA GPRC webpage</a:t>
            </a:r>
            <a:endParaRPr lang="en-GB" sz="2200" b="1" dirty="0"/>
          </a:p>
          <a:p>
            <a:pPr lvl="1"/>
            <a:r>
              <a:rPr lang="en-GB" sz="1900" dirty="0"/>
              <a:t>Calibration landing page</a:t>
            </a:r>
          </a:p>
          <a:p>
            <a:pPr lvl="2"/>
            <a:r>
              <a:rPr lang="en-GB" sz="1700" dirty="0"/>
              <a:t>Instrument info (e.g., SRF)</a:t>
            </a:r>
          </a:p>
          <a:p>
            <a:pPr lvl="2"/>
            <a:r>
              <a:rPr lang="en-GB" sz="1700" dirty="0"/>
              <a:t>Event logging</a:t>
            </a:r>
          </a:p>
          <a:p>
            <a:pPr lvl="2"/>
            <a:r>
              <a:rPr lang="en-GB" sz="1700" dirty="0"/>
              <a:t>IR re-calibration info (GMS to MTSAT-2)</a:t>
            </a:r>
          </a:p>
          <a:p>
            <a:pPr lvl="1"/>
            <a:r>
              <a:rPr lang="en-GB" sz="1900" dirty="0"/>
              <a:t>AHI monitoring pages</a:t>
            </a:r>
          </a:p>
          <a:p>
            <a:pPr lvl="2"/>
            <a:r>
              <a:rPr lang="en-GB" sz="1700" dirty="0"/>
              <a:t>VNIR Ray-matching</a:t>
            </a:r>
          </a:p>
          <a:p>
            <a:pPr lvl="2"/>
            <a:r>
              <a:rPr lang="en-GB" sz="1700" dirty="0"/>
              <a:t>VNIR Vicarious cal.</a:t>
            </a:r>
          </a:p>
          <a:p>
            <a:pPr lvl="2"/>
            <a:r>
              <a:rPr lang="en-GB" sz="1700" dirty="0"/>
              <a:t>GEO-LEO-IR</a:t>
            </a:r>
            <a:endParaRPr sz="17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CA0AD2-B374-0834-36AE-6DC48788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4" y="183012"/>
            <a:ext cx="7564017" cy="589546"/>
          </a:xfrm>
        </p:spPr>
        <p:txBody>
          <a:bodyPr/>
          <a:lstStyle/>
          <a:p>
            <a:pPr lvl="0" algn="l"/>
            <a:r>
              <a:rPr lang="en-GB" sz="2800" b="1" dirty="0"/>
              <a:t>JMA Support to GDWG Activities</a:t>
            </a:r>
            <a:endParaRPr lang="en-GB" sz="2400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C303A69-7DDA-FD91-34EA-E7DC7EBBF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72558"/>
            <a:ext cx="5105400" cy="5455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7AAA2CB-B79B-122F-7858-1069068DC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2"/>
    </mc:Choice>
    <mc:Fallback xmlns="">
      <p:transition spd="slow" advTm="3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85" x="5740400" y="4130675"/>
          <p14:tracePt t="4994" x="5749925" y="4114800"/>
          <p14:tracePt t="5002" x="5749925" y="4083050"/>
          <p14:tracePt t="5012" x="5692775" y="3956050"/>
          <p14:tracePt t="5017" x="5502275" y="3732213"/>
          <p14:tracePt t="5028" x="5167313" y="3397250"/>
          <p14:tracePt t="5032" x="4879975" y="3149600"/>
          <p14:tracePt t="5046" x="4632325" y="2943225"/>
          <p14:tracePt t="5050" x="4386263" y="2767013"/>
          <p14:tracePt t="5062" x="4186238" y="2616200"/>
          <p14:tracePt t="5065" x="3946525" y="2455863"/>
          <p14:tracePt t="5080" x="3468688" y="2120900"/>
          <p14:tracePt t="5097" x="3109913" y="1857375"/>
          <p14:tracePt t="5113" x="2838450" y="1690688"/>
          <p14:tracePt t="5129" x="2616200" y="1571625"/>
          <p14:tracePt t="5146" x="2408238" y="1482725"/>
          <p14:tracePt t="5153" x="2312988" y="1450975"/>
          <p14:tracePt t="5162" x="2265363" y="1427163"/>
          <p14:tracePt t="5179" x="2224088" y="1395413"/>
          <p14:tracePt t="5297" x="2105025" y="1371600"/>
          <p14:tracePt t="5306" x="1930400" y="1339850"/>
          <p14:tracePt t="5314" x="1706563" y="1292225"/>
          <p14:tracePt t="5329" x="1155700" y="1131888"/>
          <p14:tracePt t="5347" x="765175" y="996950"/>
          <p14:tracePt t="5363" x="558800" y="941388"/>
          <p14:tracePt t="5380" x="469900" y="917575"/>
          <p14:tracePt t="5396" x="414338" y="917575"/>
          <p14:tracePt t="5400" x="390525" y="917575"/>
          <p14:tracePt t="5413" x="358775" y="925513"/>
          <p14:tracePt t="5417" x="342900" y="941388"/>
          <p14:tracePt t="5430" x="311150" y="949325"/>
          <p14:tracePt t="5433" x="295275" y="981075"/>
          <p14:tracePt t="5449" x="271463" y="1036638"/>
          <p14:tracePt t="5463" x="271463" y="1068388"/>
          <p14:tracePt t="5467" x="271463" y="1108075"/>
          <p14:tracePt t="5480" x="271463" y="1171575"/>
          <p14:tracePt t="5497" x="271463" y="1244600"/>
          <p14:tracePt t="5515" x="295275" y="1347788"/>
          <p14:tracePt t="5530" x="295275" y="1427163"/>
          <p14:tracePt t="5547" x="311150" y="1474788"/>
          <p14:tracePt t="5563" x="334963" y="1514475"/>
          <p14:tracePt t="5580" x="342900" y="1522413"/>
          <p14:tracePt t="5598" x="358775" y="1571625"/>
          <p14:tracePt t="5602" x="382588" y="1603375"/>
          <p14:tracePt t="5615" x="406400" y="1635125"/>
          <p14:tracePt t="5618" x="438150" y="1682750"/>
          <p14:tracePt t="5630" x="461963" y="1730375"/>
          <p14:tracePt t="5634" x="485775" y="1762125"/>
          <p14:tracePt t="5646" x="517525" y="1809750"/>
          <p14:tracePt t="5651" x="550863" y="1833563"/>
          <p14:tracePt t="5663" x="598488" y="1841500"/>
          <p14:tracePt t="5667" x="630238" y="1849438"/>
          <p14:tracePt t="5681" x="677863" y="1873250"/>
          <p14:tracePt t="5700" x="693738" y="1881188"/>
          <p14:tracePt t="5704" x="693738" y="1890713"/>
          <p14:tracePt t="5716" x="701675" y="1898650"/>
          <p14:tracePt t="5734" x="701675" y="1906588"/>
          <p14:tracePt t="5825" x="701675" y="1898650"/>
          <p14:tracePt t="5833" x="701675" y="1890713"/>
          <p14:tracePt t="5846" x="701675" y="1881188"/>
          <p14:tracePt t="5850" x="701675" y="1873250"/>
          <p14:tracePt t="5865" x="693738" y="1849438"/>
          <p14:tracePt t="5881" x="693738" y="1833563"/>
          <p14:tracePt t="5899" x="701675" y="1801813"/>
          <p14:tracePt t="5914" x="709613" y="1785938"/>
          <p14:tracePt t="5930" x="741363" y="1778000"/>
          <p14:tracePt t="5953" x="749300" y="1778000"/>
          <p14:tracePt t="6002" x="733425" y="1778000"/>
          <p14:tracePt t="6011" x="725488" y="1778000"/>
          <p14:tracePt t="6021" x="709613" y="1785938"/>
          <p14:tracePt t="6046" x="677863" y="1785938"/>
          <p14:tracePt t="6063" x="669925" y="1785938"/>
          <p14:tracePt t="6068" x="661988" y="1785938"/>
          <p14:tracePt t="6079" x="661988" y="1778000"/>
          <p14:tracePt t="6096" x="654050" y="1770063"/>
          <p14:tracePt t="6115" x="638175" y="1762125"/>
          <p14:tracePt t="6368" x="646113" y="1762125"/>
          <p14:tracePt t="6417" x="654050" y="1762125"/>
          <p14:tracePt t="6473" x="661988" y="1762125"/>
          <p14:tracePt t="6579" x="669925" y="1762125"/>
          <p14:tracePt t="6592" x="685800" y="1762125"/>
          <p14:tracePt t="6770" x="693738" y="1762125"/>
          <p14:tracePt t="6792" x="693738" y="1770063"/>
          <p14:tracePt t="6823" x="701675" y="1778000"/>
          <p14:tracePt t="6881" x="709613" y="1778000"/>
          <p14:tracePt t="6929" x="709613" y="1785938"/>
          <p14:tracePt t="7192" x="709613" y="1793875"/>
          <p14:tracePt t="7200" x="717550" y="1793875"/>
          <p14:tracePt t="7961" x="725488" y="1801813"/>
          <p14:tracePt t="14331" x="733425" y="1809750"/>
          <p14:tracePt t="14418" x="741363" y="1809750"/>
          <p14:tracePt t="14473" x="749300" y="1809750"/>
          <p14:tracePt t="14521" x="749300" y="1801813"/>
          <p14:tracePt t="17536" x="757238" y="1801813"/>
          <p14:tracePt t="18217" x="765175" y="1801813"/>
          <p14:tracePt t="20275" x="773113" y="1825625"/>
          <p14:tracePt t="20283" x="773113" y="1833563"/>
          <p14:tracePt t="20298" x="781050" y="1841500"/>
          <p14:tracePt t="20316" x="788988" y="1841500"/>
          <p14:tracePt t="20332" x="788988" y="1865313"/>
          <p14:tracePt t="20350" x="788988" y="1873250"/>
          <p14:tracePt t="20354" x="788988" y="1881188"/>
          <p14:tracePt t="20369" x="788988" y="1890713"/>
          <p14:tracePt t="20393" x="788988" y="1898650"/>
          <p14:tracePt t="20409" x="788988" y="1906588"/>
          <p14:tracePt t="20422" x="788988" y="1914525"/>
          <p14:tracePt t="20427" x="788988" y="1922463"/>
          <p14:tracePt t="20436" x="788988" y="1930400"/>
          <p14:tracePt t="20450" x="796925" y="1978025"/>
          <p14:tracePt t="20466" x="796925" y="2025650"/>
          <p14:tracePt t="20485" x="812800" y="2089150"/>
          <p14:tracePt t="20500" x="812800" y="2136775"/>
          <p14:tracePt t="20518" x="820738" y="2176463"/>
          <p14:tracePt t="20522" x="820738" y="2192338"/>
          <p14:tracePt t="20533" x="820738" y="2241550"/>
          <p14:tracePt t="20552" x="828675" y="2305050"/>
          <p14:tracePt t="20555" x="828675" y="2320925"/>
          <p14:tracePt t="20565" x="828675" y="2360613"/>
          <p14:tracePt t="20585" x="828675" y="2376488"/>
          <p14:tracePt t="20598" x="828675" y="2392363"/>
          <p14:tracePt t="20616" x="828675" y="2400300"/>
          <p14:tracePt t="20792" x="820738" y="2408238"/>
          <p14:tracePt t="20801" x="812800" y="2408238"/>
          <p14:tracePt t="20811" x="812800" y="2400300"/>
          <p14:tracePt t="20833" x="812800" y="2384425"/>
          <p14:tracePt t="20850" x="804863" y="2376488"/>
          <p14:tracePt t="20945" x="804863" y="2368550"/>
          <p14:tracePt t="21057" x="804863" y="2360613"/>
          <p14:tracePt t="21120" x="804863" y="2352675"/>
          <p14:tracePt t="21161" x="804863" y="2344738"/>
          <p14:tracePt t="21233" x="804863" y="2336800"/>
          <p14:tracePt t="21273" x="796925" y="2336800"/>
          <p14:tracePt t="21282" x="796925" y="2328863"/>
          <p14:tracePt t="21337" x="796925" y="2320925"/>
          <p14:tracePt t="21345" x="788988" y="2320925"/>
          <p14:tracePt t="21401" x="788988" y="2312988"/>
          <p14:tracePt t="27681" x="788988" y="2328863"/>
          <p14:tracePt t="27689" x="788988" y="2352675"/>
          <p14:tracePt t="27699" x="788988" y="2368550"/>
          <p14:tracePt t="27722" x="788988" y="2392363"/>
          <p14:tracePt t="27753" x="788988" y="2400300"/>
          <p14:tracePt t="27786" x="781050" y="2400300"/>
          <p14:tracePt t="27801" x="781050" y="2408238"/>
          <p14:tracePt t="27817" x="781050" y="2416175"/>
          <p14:tracePt t="27826" x="773113" y="2416175"/>
          <p14:tracePt t="27838" x="773113" y="2424113"/>
          <p14:tracePt t="27842" x="757238" y="2424113"/>
          <p14:tracePt t="27857" x="749300" y="2424113"/>
          <p14:tracePt t="27889" x="741363" y="2424113"/>
          <p14:tracePt t="27906" x="733425" y="2424113"/>
          <p14:tracePt t="27916" x="725488" y="2424113"/>
          <p14:tracePt t="27924" x="717550" y="2424113"/>
          <p14:tracePt t="27938" x="709613" y="2424113"/>
          <p14:tracePt t="28089" x="701675" y="24241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281B37-D338-F5C7-7B57-21E4EF8B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61" y="168070"/>
            <a:ext cx="5995174" cy="589546"/>
          </a:xfrm>
        </p:spPr>
        <p:txBody>
          <a:bodyPr/>
          <a:lstStyle/>
          <a:p>
            <a:pPr lvl="0" algn="l"/>
            <a:r>
              <a:rPr lang="en-GB" sz="3200" b="1" dirty="0"/>
              <a:t>Instruments Updates</a:t>
            </a:r>
          </a:p>
        </p:txBody>
      </p:sp>
      <p:sp>
        <p:nvSpPr>
          <p:cNvPr id="40" name="四角形 235">
            <a:extLst>
              <a:ext uri="{FF2B5EF4-FFF2-40B4-BE49-F238E27FC236}">
                <a16:creationId xmlns:a16="http://schemas.microsoft.com/office/drawing/2014/main" id="{A79CDC02-8EB6-887B-9546-412E8755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6" y="984966"/>
            <a:ext cx="10792785" cy="4535724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 dirty="0"/>
              <a:t>Himawari-8 and -9</a:t>
            </a:r>
          </a:p>
          <a:p>
            <a:pPr lvl="1"/>
            <a:r>
              <a:rPr kumimoji="1" lang="en" altLang="ja-JP" sz="1800" dirty="0">
                <a:latin typeface="Times New Roman"/>
                <a:cs typeface="Times New Roman"/>
              </a:rPr>
              <a:t>Instrument: 16-band VIS/IR imager (AHI: Advanced Himawari Imager)</a:t>
            </a:r>
            <a:endParaRPr lang="en" altLang="ja-JP" sz="1800" dirty="0">
              <a:latin typeface="Times New Roman"/>
              <a:cs typeface="Times New Roman"/>
            </a:endParaRPr>
          </a:p>
          <a:p>
            <a:pPr lvl="1"/>
            <a:r>
              <a:rPr kumimoji="1" lang="en" altLang="ja-JP" sz="1800" dirty="0"/>
              <a:t>Operation</a:t>
            </a:r>
          </a:p>
          <a:p>
            <a:pPr lvl="2"/>
            <a:r>
              <a:rPr kumimoji="1" lang="en" altLang="ja-JP" sz="1800" dirty="0">
                <a:latin typeface="Times New Roman"/>
                <a:cs typeface="Times New Roman"/>
              </a:rPr>
              <a:t>Himawari-8: 7 Jul. 2015 to 13 Dec. 2022, currently in-orbit standby (backup of Himawari-9)</a:t>
            </a:r>
            <a:endParaRPr lang="en" altLang="ja-JP" sz="1800" dirty="0">
              <a:latin typeface="Times New Roman"/>
              <a:cs typeface="Times New Roman"/>
            </a:endParaRPr>
          </a:p>
          <a:p>
            <a:pPr lvl="2"/>
            <a:r>
              <a:rPr kumimoji="1" lang="en" altLang="ja-JP" sz="1800" dirty="0">
                <a:latin typeface="Times New Roman"/>
                <a:cs typeface="Times New Roman"/>
              </a:rPr>
              <a:t>Himawari-9: 13 Dec. 2022 to JFY 2029</a:t>
            </a:r>
            <a:endParaRPr lang="en" altLang="ja-JP" sz="1800" dirty="0"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kumimoji="1" lang="en" altLang="ja-JP" sz="2000" dirty="0"/>
              <a:t>Himawari-10</a:t>
            </a:r>
          </a:p>
          <a:p>
            <a:pPr lvl="1"/>
            <a:r>
              <a:rPr lang="en-US" altLang="ja-JP" sz="1800" kern="1200" dirty="0">
                <a:ea typeface="游ゴシック"/>
              </a:rPr>
              <a:t>Instruments</a:t>
            </a:r>
          </a:p>
          <a:p>
            <a:pPr lvl="2"/>
            <a:r>
              <a:rPr lang="en-US" altLang="ja-JP" sz="1800" kern="1200" dirty="0">
                <a:ea typeface="游ゴシック"/>
              </a:rPr>
              <a:t>18-band VIS/IR imager (GHMI: </a:t>
            </a:r>
            <a:r>
              <a:rPr kumimoji="1" lang="en" altLang="ja-JP" sz="1800" dirty="0"/>
              <a:t>Geostationary </a:t>
            </a:r>
            <a:r>
              <a:rPr kumimoji="1" lang="en" altLang="ja-JP" sz="1800" dirty="0" err="1"/>
              <a:t>HiMawari</a:t>
            </a:r>
            <a:r>
              <a:rPr kumimoji="1" lang="en" altLang="ja-JP" sz="1800" dirty="0"/>
              <a:t> Imager)</a:t>
            </a:r>
          </a:p>
          <a:p>
            <a:pPr lvl="2"/>
            <a:r>
              <a:rPr kumimoji="1" lang="en" altLang="ja-JP" sz="1800" dirty="0"/>
              <a:t>IR sounder (GHMS: Geostationary </a:t>
            </a:r>
            <a:r>
              <a:rPr kumimoji="1" lang="en" altLang="ja-JP" sz="1800" dirty="0" err="1"/>
              <a:t>HiMawari</a:t>
            </a:r>
            <a:r>
              <a:rPr kumimoji="1" lang="en" altLang="ja-JP" sz="1800" dirty="0"/>
              <a:t> Sounder)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altLang="ja-JP" sz="1800" kern="1200" dirty="0">
                <a:ea typeface="游ゴシック"/>
              </a:rPr>
              <a:t>Space Environment Suite (GFE by NICT)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ja-JP" sz="1800" kern="1200" dirty="0">
                <a:ea typeface="游ゴシック"/>
              </a:rPr>
              <a:t>Operation: to be started in JFY 2029</a:t>
            </a:r>
            <a:endParaRPr kumimoji="1" lang="en" altLang="ja-JP" sz="18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endParaRPr kumimoji="1" lang="ja-JP" altLang="en-US" sz="2000" dirty="0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AEB04B39-71F9-4160-9527-4D33ADF79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320" y="4206615"/>
            <a:ext cx="5400600" cy="2053323"/>
          </a:xfrm>
          <a:prstGeom prst="rect">
            <a:avLst/>
          </a:prstGeom>
        </p:spPr>
      </p:pic>
      <p:sp>
        <p:nvSpPr>
          <p:cNvPr id="42" name="二等辺三角形 5">
            <a:extLst>
              <a:ext uri="{FF2B5EF4-FFF2-40B4-BE49-F238E27FC236}">
                <a16:creationId xmlns:a16="http://schemas.microsoft.com/office/drawing/2014/main" id="{F20A91EC-8938-B8D1-FC64-BB953F214B83}"/>
              </a:ext>
            </a:extLst>
          </p:cNvPr>
          <p:cNvSpPr/>
          <p:nvPr/>
        </p:nvSpPr>
        <p:spPr>
          <a:xfrm>
            <a:off x="9589633" y="5946971"/>
            <a:ext cx="144016" cy="14401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0E29D20-2C90-259F-70BD-EF8B8589F716}"/>
              </a:ext>
            </a:extLst>
          </p:cNvPr>
          <p:cNvSpPr txBox="1"/>
          <p:nvPr/>
        </p:nvSpPr>
        <p:spPr>
          <a:xfrm>
            <a:off x="9272752" y="598985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Launch</a:t>
            </a:r>
            <a:endParaRPr kumimoji="1" lang="ja-JP" altLang="en-US" sz="1600" i="1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D05759E-4A29-2D6C-53D3-D5B0D75CB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35"/>
    </mc:Choice>
    <mc:Fallback xmlns="">
      <p:transition spd="slow" advTm="7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4" x="701675" y="2416175"/>
          <p14:tracePt t="2424" x="701675" y="2408238"/>
          <p14:tracePt t="2450" x="701675" y="2400300"/>
          <p14:tracePt t="2472" x="709613" y="2392363"/>
          <p14:tracePt t="2560" x="709613" y="2384425"/>
          <p14:tracePt t="2800" x="717550" y="2384425"/>
          <p14:tracePt t="2848" x="717550" y="2368550"/>
          <p14:tracePt t="2860" x="725488" y="2368550"/>
          <p14:tracePt t="2864" x="725488" y="2360613"/>
          <p14:tracePt t="2876" x="733425" y="2360613"/>
          <p14:tracePt t="2880" x="733425" y="2352675"/>
          <p14:tracePt t="2896" x="733425" y="2344738"/>
          <p14:tracePt t="2983" x="741363" y="2344738"/>
          <p14:tracePt t="3008" x="741363" y="2328863"/>
          <p14:tracePt t="3015" x="741363" y="2320925"/>
          <p14:tracePt t="3032" x="741363" y="2297113"/>
          <p14:tracePt t="3038" x="741363" y="2289175"/>
          <p14:tracePt t="3055" x="741363" y="2273300"/>
          <p14:tracePt t="3058" x="733425" y="2265363"/>
          <p14:tracePt t="3072" x="733425" y="2241550"/>
          <p14:tracePt t="3091" x="733425" y="2224088"/>
          <p14:tracePt t="3096" x="733425" y="2216150"/>
          <p14:tracePt t="3114" x="733425" y="2208213"/>
          <p14:tracePt t="3146" x="733425" y="2200275"/>
          <p14:tracePt t="3161" x="733425" y="2192338"/>
          <p14:tracePt t="3177" x="741363" y="2160588"/>
          <p14:tracePt t="3190" x="749300" y="2152650"/>
          <p14:tracePt t="3194" x="757238" y="2128838"/>
          <p14:tracePt t="3209" x="765175" y="2089150"/>
          <p14:tracePt t="3224" x="781050" y="2073275"/>
          <p14:tracePt t="3241" x="781050" y="2041525"/>
          <p14:tracePt t="3258" x="781050" y="2033588"/>
          <p14:tracePt t="3280" x="788988" y="2025650"/>
          <p14:tracePt t="3297" x="796925" y="2025650"/>
          <p14:tracePt t="3306" x="796925" y="2001838"/>
          <p14:tracePt t="3323" x="820738" y="1970088"/>
          <p14:tracePt t="3340" x="828675" y="1906588"/>
          <p14:tracePt t="3344" x="836613" y="1873250"/>
          <p14:tracePt t="3356" x="852488" y="1841500"/>
          <p14:tracePt t="3361" x="860425" y="1833563"/>
          <p14:tracePt t="3373" x="860425" y="1817688"/>
          <p14:tracePt t="3378" x="868363" y="1817688"/>
          <p14:tracePt t="3390" x="868363" y="1809750"/>
          <p14:tracePt t="3416" x="877888" y="1793875"/>
          <p14:tracePt t="3425" x="885825" y="1793875"/>
          <p14:tracePt t="3441" x="885825" y="1778000"/>
          <p14:tracePt t="3457" x="901700" y="1762125"/>
          <p14:tracePt t="3475" x="909638" y="1738313"/>
          <p14:tracePt t="3479" x="909638" y="1730375"/>
          <p14:tracePt t="3491" x="917575" y="1730375"/>
          <p14:tracePt t="3528" x="917575" y="1722438"/>
          <p14:tracePt t="3545" x="925513" y="1722438"/>
          <p14:tracePt t="3557" x="933450" y="1722438"/>
          <p14:tracePt t="3616" x="933450" y="1714500"/>
          <p14:tracePt t="3641" x="941388" y="1714500"/>
          <p14:tracePt t="3848" x="949325" y="1706563"/>
          <p14:tracePt t="3904" x="949325" y="1698625"/>
          <p14:tracePt t="3930" x="957263" y="1698625"/>
          <p14:tracePt t="3936" x="957263" y="1690688"/>
          <p14:tracePt t="4136" x="973138" y="1674813"/>
          <p14:tracePt t="4146" x="996950" y="1651000"/>
          <p14:tracePt t="4154" x="996950" y="1643063"/>
          <p14:tracePt t="4177" x="1004888" y="1627188"/>
          <p14:tracePt t="4193" x="1012825" y="1627188"/>
          <p14:tracePt t="4240" x="1012825" y="1619250"/>
          <p14:tracePt t="4289" x="1020763" y="1611313"/>
          <p14:tracePt t="4528" x="1012825" y="1611313"/>
          <p14:tracePt t="4538" x="1004888" y="1611313"/>
          <p14:tracePt t="4555" x="981075" y="1603375"/>
          <p14:tracePt t="5384" x="981075" y="1587500"/>
          <p14:tracePt t="5408" x="989013" y="1563688"/>
          <p14:tracePt t="5416" x="989013" y="1555750"/>
          <p14:tracePt t="5425" x="996950" y="1547813"/>
          <p14:tracePt t="5441" x="1004888" y="1530350"/>
          <p14:tracePt t="5459" x="1020763" y="1514475"/>
          <p14:tracePt t="5466" x="1028700" y="1514475"/>
          <p14:tracePt t="5476" x="1028700" y="1498600"/>
          <p14:tracePt t="5512" x="1036638" y="1498600"/>
          <p14:tracePt t="5520" x="1044575" y="1490663"/>
          <p14:tracePt t="5529" x="1052513" y="1490663"/>
          <p14:tracePt t="5540" x="1052513" y="1482725"/>
          <p14:tracePt t="5544" x="1060450" y="1474788"/>
          <p14:tracePt t="5557" x="1068388" y="1474788"/>
          <p14:tracePt t="5560" x="1068388" y="1466850"/>
          <p14:tracePt t="5600" x="1076325" y="1466850"/>
          <p14:tracePt t="5616" x="1076325" y="1443038"/>
          <p14:tracePt t="5625" x="1084263" y="1443038"/>
          <p14:tracePt t="5640" x="1100138" y="1419225"/>
          <p14:tracePt t="5658" x="1123950" y="1403350"/>
          <p14:tracePt t="5664" x="1123950" y="1395413"/>
          <p14:tracePt t="5681" x="1123950" y="1387475"/>
          <p14:tracePt t="5737" x="1131888" y="1379538"/>
          <p14:tracePt t="5753" x="1139825" y="1379538"/>
          <p14:tracePt t="5768" x="1147763" y="1371600"/>
          <p14:tracePt t="5848" x="1155700" y="1363663"/>
          <p14:tracePt t="5859" x="1163638" y="1355725"/>
          <p14:tracePt t="5878" x="1171575" y="1339850"/>
          <p14:tracePt t="5920" x="1187450" y="1339850"/>
          <p14:tracePt t="5945" x="1195388" y="1339850"/>
          <p14:tracePt t="5961" x="1203325" y="1339850"/>
          <p14:tracePt t="6224" x="1211263" y="1339850"/>
          <p14:tracePt t="6256" x="1211263" y="1323975"/>
          <p14:tracePt t="6288" x="1220788" y="1323975"/>
          <p14:tracePt t="6450" x="1220788" y="1316038"/>
          <p14:tracePt t="6474" x="1228725" y="1316038"/>
          <p14:tracePt t="6497" x="1228725" y="1308100"/>
          <p14:tracePt t="6673" x="1228725" y="1323975"/>
          <p14:tracePt t="6681" x="1211263" y="1331913"/>
          <p14:tracePt t="6697" x="1179513" y="1355725"/>
          <p14:tracePt t="6713" x="1147763" y="1363663"/>
          <p14:tracePt t="6730" x="1116013" y="1371600"/>
          <p14:tracePt t="6736" x="1084263" y="1371600"/>
          <p14:tracePt t="6748" x="1068388" y="1379538"/>
          <p14:tracePt t="6752" x="1052513" y="1379538"/>
          <p14:tracePt t="6763" x="1044575" y="1387475"/>
          <p14:tracePt t="6769" x="1012825" y="1395413"/>
          <p14:tracePt t="6782" x="996950" y="1395413"/>
          <p14:tracePt t="6796" x="933450" y="1419225"/>
          <p14:tracePt t="6800" x="909638" y="1427163"/>
          <p14:tracePt t="6813" x="885825" y="1443038"/>
          <p14:tracePt t="6818" x="860425" y="1450975"/>
          <p14:tracePt t="6849" x="852488" y="1450975"/>
          <p14:tracePt t="6872" x="836613" y="1450975"/>
          <p14:tracePt t="6888" x="836613" y="1458913"/>
          <p14:tracePt t="6977" x="820738" y="1458913"/>
          <p14:tracePt t="7064" x="796925" y="1466850"/>
          <p14:tracePt t="7073" x="781050" y="1474788"/>
          <p14:tracePt t="7464" x="757238" y="1474788"/>
          <p14:tracePt t="7476" x="733425" y="1474788"/>
          <p14:tracePt t="10864" x="733425" y="1482725"/>
          <p14:tracePt t="10889" x="741363" y="1482725"/>
          <p14:tracePt t="10920" x="741363" y="1490663"/>
          <p14:tracePt t="10968" x="741363" y="1498600"/>
          <p14:tracePt t="10976" x="749300" y="1498600"/>
          <p14:tracePt t="11010" x="757238" y="1498600"/>
          <p14:tracePt t="11033" x="765175" y="1506538"/>
          <p14:tracePt t="11072" x="765175" y="1514475"/>
          <p14:tracePt t="11111" x="781050" y="1514475"/>
          <p14:tracePt t="11144" x="788988" y="1514475"/>
          <p14:tracePt t="11161" x="796925" y="1514475"/>
          <p14:tracePt t="11209" x="796925" y="1522413"/>
          <p14:tracePt t="11984" x="804863" y="1530350"/>
          <p14:tracePt t="11995" x="804863" y="1547813"/>
          <p14:tracePt t="12012" x="812800" y="1555750"/>
          <p14:tracePt t="12026" x="820738" y="1555750"/>
          <p14:tracePt t="12042" x="820738" y="1563688"/>
          <p14:tracePt t="12073" x="820738" y="1571625"/>
          <p14:tracePt t="12162" x="828675" y="1571625"/>
          <p14:tracePt t="14991" x="836613" y="1571625"/>
          <p14:tracePt t="19882" x="852488" y="1587500"/>
          <p14:tracePt t="19892" x="868363" y="1611313"/>
          <p14:tracePt t="19896" x="877888" y="1627188"/>
          <p14:tracePt t="19913" x="917575" y="1682750"/>
          <p14:tracePt t="19923" x="941388" y="1722438"/>
          <p14:tracePt t="19939" x="1004888" y="1857375"/>
          <p14:tracePt t="19945" x="1068388" y="1962150"/>
          <p14:tracePt t="19958" x="1139825" y="2081213"/>
          <p14:tracePt t="19973" x="1331913" y="2368550"/>
          <p14:tracePt t="19977" x="1427163" y="2479675"/>
          <p14:tracePt t="19990" x="1482725" y="2559050"/>
          <p14:tracePt t="19994" x="1522413" y="2632075"/>
          <p14:tracePt t="20008" x="1603375" y="2743200"/>
          <p14:tracePt t="20025" x="1643063" y="2814638"/>
          <p14:tracePt t="20040" x="1674813" y="2838450"/>
          <p14:tracePt t="20056" x="1698625" y="2878138"/>
          <p14:tracePt t="20073" x="1754188" y="2894013"/>
          <p14:tracePt t="20089" x="1778000" y="2909888"/>
          <p14:tracePt t="20106" x="1785938" y="2909888"/>
          <p14:tracePt t="20153" x="1793875" y="2909888"/>
          <p14:tracePt t="20177" x="1778000" y="2919413"/>
          <p14:tracePt t="20187" x="1738313" y="2919413"/>
          <p14:tracePt t="20196" x="1706563" y="2919413"/>
          <p14:tracePt t="20207" x="1658938" y="2919413"/>
          <p14:tracePt t="20212" x="1643063" y="2919413"/>
          <p14:tracePt t="20224" x="1603375" y="2870200"/>
          <p14:tracePt t="20240" x="1579563" y="2798763"/>
          <p14:tracePt t="20256" x="1554163" y="2695575"/>
          <p14:tracePt t="20273" x="1554163" y="2632075"/>
          <p14:tracePt t="20290" x="1554163" y="2584450"/>
          <p14:tracePt t="20297" x="1554163" y="2576513"/>
          <p14:tracePt t="20308" x="1554163" y="2559050"/>
          <p14:tracePt t="20312" x="1554163" y="2551113"/>
          <p14:tracePt t="20323" x="1554163" y="2527300"/>
          <p14:tracePt t="20329" x="1546225" y="2527300"/>
          <p14:tracePt t="20339" x="1546225" y="2511425"/>
          <p14:tracePt t="20355" x="1530350" y="2487613"/>
          <p14:tracePt t="20373" x="1530350" y="2439988"/>
          <p14:tracePt t="20377" x="1530350" y="2408238"/>
          <p14:tracePt t="20389" x="1522413" y="2384425"/>
          <p14:tracePt t="20394" x="1522413" y="2376488"/>
          <p14:tracePt t="20405" x="1522413" y="2368550"/>
          <p14:tracePt t="20410" x="1498600" y="2360613"/>
          <p14:tracePt t="20423" x="1482725" y="2336800"/>
          <p14:tracePt t="20440" x="1458913" y="2297113"/>
          <p14:tracePt t="20458" x="1450975" y="2273300"/>
          <p14:tracePt t="20472" x="1443038" y="2265363"/>
          <p14:tracePt t="20488" x="1435100" y="2265363"/>
          <p14:tracePt t="20506" x="1419225" y="2257425"/>
          <p14:tracePt t="20512" x="1411288" y="2249488"/>
          <p14:tracePt t="20523" x="1403350" y="2249488"/>
          <p14:tracePt t="20540" x="1395413" y="2216150"/>
          <p14:tracePt t="20544" x="1387475" y="2200275"/>
          <p14:tracePt t="20556" x="1379538" y="2192338"/>
          <p14:tracePt t="20560" x="1379538" y="2184400"/>
          <p14:tracePt t="20572" x="1371600" y="2168525"/>
          <p14:tracePt t="20576" x="1371600" y="2160588"/>
          <p14:tracePt t="20589" x="1363663" y="2152650"/>
          <p14:tracePt t="20606" x="1355725" y="2152650"/>
          <p14:tracePt t="20626" x="1355725" y="2128838"/>
          <p14:tracePt t="20632" x="1347788" y="2128838"/>
          <p14:tracePt t="20640" x="1347788" y="2120900"/>
          <p14:tracePt t="20658" x="1347788" y="2112963"/>
          <p14:tracePt t="20680" x="1339850" y="2105025"/>
          <p14:tracePt t="30608" x="1339850" y="2097088"/>
          <p14:tracePt t="31584" x="1347788" y="2097088"/>
          <p14:tracePt t="45328" x="1395413" y="2184400"/>
          <p14:tracePt t="45337" x="1450975" y="2273300"/>
          <p14:tracePt t="45355" x="1562100" y="2566988"/>
          <p14:tracePt t="45362" x="1611313" y="2743200"/>
          <p14:tracePt t="45374" x="1651000" y="2878138"/>
          <p14:tracePt t="45377" x="1682750" y="2998788"/>
          <p14:tracePt t="45388" x="1714500" y="3086100"/>
          <p14:tracePt t="45391" x="1738313" y="3165475"/>
          <p14:tracePt t="45405" x="1754188" y="3213100"/>
          <p14:tracePt t="45409" x="1754188" y="3228975"/>
          <p14:tracePt t="45551" x="1730375" y="3228975"/>
          <p14:tracePt t="45560" x="1706563" y="3228975"/>
          <p14:tracePt t="45574" x="1690688" y="3221038"/>
          <p14:tracePt t="45579" x="1682750" y="3221038"/>
          <p14:tracePt t="45584" x="1674813" y="3221038"/>
          <p14:tracePt t="45598" x="1666875" y="3221038"/>
          <p14:tracePt t="45601" x="1658938" y="3221038"/>
          <p14:tracePt t="45616" x="1611313" y="3221038"/>
          <p14:tracePt t="45628" x="1579563" y="3221038"/>
          <p14:tracePt t="45640" x="1490663" y="3244850"/>
          <p14:tracePt t="45656" x="1427163" y="3262313"/>
          <p14:tracePt t="45674" x="1395413" y="3262313"/>
          <p14:tracePt t="45689" x="1363663" y="3262313"/>
          <p14:tracePt t="45705" x="1316038" y="3262313"/>
          <p14:tracePt t="45722" x="1252538" y="3262313"/>
          <p14:tracePt t="45739" x="1211263" y="3252788"/>
          <p14:tracePt t="45755" x="1163638" y="3228975"/>
          <p14:tracePt t="45772" x="1100138" y="3221038"/>
          <p14:tracePt t="45776" x="1060450" y="3221038"/>
          <p14:tracePt t="45788" x="1012825" y="3221038"/>
          <p14:tracePt t="45793" x="941388" y="3221038"/>
          <p14:tracePt t="45960" x="909638" y="3236913"/>
          <p14:tracePt t="45968" x="885825" y="3228975"/>
          <p14:tracePt t="45979" x="877888" y="3228975"/>
          <p14:tracePt t="45989" x="852488" y="3213100"/>
          <p14:tracePt t="45993" x="820738" y="3205163"/>
          <p14:tracePt t="46005" x="796925" y="3181350"/>
          <p14:tracePt t="46009" x="757238" y="3173413"/>
          <p14:tracePt t="46023" x="669925" y="3101975"/>
          <p14:tracePt t="46041" x="606425" y="3038475"/>
          <p14:tracePt t="46058" x="558800" y="3006725"/>
          <p14:tracePt t="46073" x="550863" y="2998788"/>
          <p14:tracePt t="46090" x="550863" y="2990850"/>
          <p14:tracePt t="46183" x="542925" y="2990850"/>
          <p14:tracePt t="46392" x="534988" y="2990850"/>
          <p14:tracePt t="55971" x="781050" y="3429000"/>
          <p14:tracePt t="55980" x="1020763" y="3819525"/>
          <p14:tracePt t="55984" x="1268413" y="4241800"/>
          <p14:tracePt t="55995" x="1443038" y="4545013"/>
          <p14:tracePt t="56011" x="1658938" y="4911725"/>
          <p14:tracePt t="56016" x="1714500" y="5000625"/>
          <p14:tracePt t="56027" x="1754188" y="5048250"/>
          <p14:tracePt t="56032" x="1762125" y="5072063"/>
          <p14:tracePt t="56044" x="1778000" y="5103813"/>
          <p14:tracePt t="56048" x="1801813" y="5111750"/>
          <p14:tracePt t="56061" x="1809750" y="5127625"/>
          <p14:tracePt t="56065" x="1825625" y="5159375"/>
          <p14:tracePt t="56081" x="1841500" y="5167313"/>
          <p14:tracePt t="56094" x="1849438" y="5167313"/>
          <p14:tracePt t="56112" x="1857375" y="5167313"/>
          <p14:tracePt t="56128" x="1897063" y="5167313"/>
          <p14:tracePt t="56144" x="1922463" y="5151438"/>
          <p14:tracePt t="56185" x="1930400" y="5127625"/>
          <p14:tracePt t="56194" x="1930400" y="5119688"/>
          <p14:tracePt t="56213" x="1930400" y="5095875"/>
          <p14:tracePt t="56218" x="1897063" y="5064125"/>
          <p14:tracePt t="56227" x="1873250" y="5000625"/>
          <p14:tracePt t="56234" x="1809750" y="4895850"/>
          <p14:tracePt t="56249" x="1746250" y="4745038"/>
          <p14:tracePt t="56261" x="1722438" y="4681538"/>
          <p14:tracePt t="56265" x="1706563" y="4616450"/>
          <p14:tracePt t="56277" x="1690688" y="4552950"/>
          <p14:tracePt t="56281" x="1666875" y="4473575"/>
          <p14:tracePt t="56295" x="1627188" y="4386263"/>
          <p14:tracePt t="56299" x="1562100" y="4298950"/>
          <p14:tracePt t="56314" x="1482725" y="4146550"/>
          <p14:tracePt t="56329" x="1387475" y="4011613"/>
          <p14:tracePt t="56345" x="1371600" y="3979863"/>
          <p14:tracePt t="56364" x="1347788" y="3938588"/>
          <p14:tracePt t="56378" x="1331913" y="3906838"/>
          <p14:tracePt t="56385" x="1316038" y="3890963"/>
          <p14:tracePt t="56397" x="1292225" y="3827463"/>
          <p14:tracePt t="56412" x="1179513" y="3692525"/>
          <p14:tracePt t="56417" x="1108075" y="3636963"/>
          <p14:tracePt t="56428" x="1036638" y="3579813"/>
          <p14:tracePt t="56433" x="1004888" y="3556000"/>
          <p14:tracePt t="56445" x="996950" y="3532188"/>
          <p14:tracePt t="56450" x="996950" y="3524250"/>
          <p14:tracePt t="56462" x="989013" y="3524250"/>
          <p14:tracePt t="56696" x="989013" y="3548063"/>
          <p14:tracePt t="56704" x="1012825" y="3595688"/>
          <p14:tracePt t="56711" x="1036638" y="3644900"/>
          <p14:tracePt t="56736" x="1076325" y="3716338"/>
          <p14:tracePt t="56752" x="1084263" y="3724275"/>
          <p14:tracePt t="56755" x="1084263" y="3732213"/>
          <p14:tracePt t="56770" x="1092200" y="3748088"/>
          <p14:tracePt t="56775" x="1092200" y="3756025"/>
          <p14:tracePt t="56888" x="1092200" y="3763963"/>
          <p14:tracePt t="56897" x="1092200" y="3771900"/>
          <p14:tracePt t="56920" x="1108075" y="3787775"/>
          <p14:tracePt t="56968" x="1108075" y="3795713"/>
          <p14:tracePt t="56985" x="1116013" y="3803650"/>
          <p14:tracePt t="57025" x="1116013" y="3811588"/>
          <p14:tracePt t="57081" x="1123950" y="3819525"/>
          <p14:tracePt t="57256" x="1123950" y="3827463"/>
          <p14:tracePt t="57264" x="1123950" y="3835400"/>
          <p14:tracePt t="57328" x="1131888" y="3835400"/>
          <p14:tracePt t="57354" x="1131888" y="3843338"/>
          <p14:tracePt t="57386" x="1131888" y="3851275"/>
          <p14:tracePt t="57424" x="1131888" y="3859213"/>
          <p14:tracePt t="57632" x="1131888" y="3867150"/>
          <p14:tracePt t="57888" x="1139825" y="3867150"/>
          <p14:tracePt t="57994" x="1139825" y="38830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44BC7-CD68-D67D-F455-77D77EDE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29" y="2857500"/>
            <a:ext cx="10147301" cy="1143000"/>
          </a:xfrm>
        </p:spPr>
        <p:txBody>
          <a:bodyPr/>
          <a:lstStyle/>
          <a:p>
            <a:r>
              <a:rPr lang="en-US" sz="3600" i="1" dirty="0"/>
              <a:t>Thanks for your attention!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2B47F54-D8E5-887C-F1C2-6914A2AA2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"/>
    </mc:Choice>
    <mc:Fallback xmlns="">
      <p:transition spd="slow" advTm="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6" x="1147763" y="3890963"/>
          <p14:tracePt t="3174" x="1116013" y="3779838"/>
          <p14:tracePt t="3184" x="1116013" y="3660775"/>
          <p14:tracePt t="3200" x="1139825" y="3500438"/>
          <p14:tracePt t="3215" x="1203325" y="3349625"/>
          <p14:tracePt t="3231" x="1244600" y="3189288"/>
          <p14:tracePt t="3248" x="1276350" y="3030538"/>
          <p14:tracePt t="3253" x="1276350" y="2909888"/>
          <p14:tracePt t="3267" x="1276350" y="2774950"/>
          <p14:tracePt t="3270" x="1252538" y="2600325"/>
          <p14:tracePt t="3280" x="1179513" y="2408238"/>
          <p14:tracePt t="3297" x="965200" y="1865313"/>
          <p14:tracePt t="3302" x="820738" y="1603375"/>
          <p14:tracePt t="3315" x="677863" y="1308100"/>
          <p14:tracePt t="3320" x="542925" y="1076325"/>
          <p14:tracePt t="3334" x="334963" y="614363"/>
          <p14:tracePt t="3348" x="239713" y="366713"/>
          <p14:tracePt t="3352" x="134938" y="476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60784-D1AD-714D-D857-A8B6A75F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49" y="1200150"/>
            <a:ext cx="10147301" cy="1143000"/>
          </a:xfrm>
        </p:spPr>
        <p:txBody>
          <a:bodyPr/>
          <a:lstStyle/>
          <a:p>
            <a:r>
              <a:rPr lang="en-US" sz="3600" dirty="0"/>
              <a:t>Additional Slides not Presented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DEDC-82F7-EFD5-A4B2-7E3DE58CA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3150"/>
            <a:ext cx="10972800" cy="3783013"/>
          </a:xfrm>
        </p:spPr>
        <p:txBody>
          <a:bodyPr/>
          <a:lstStyle/>
          <a:p>
            <a:pPr marL="498475" indent="-498475"/>
            <a:r>
              <a:rPr lang="en-GB" dirty="0"/>
              <a:t>Introduce/Confirm the Agency’s Personnel supporting GSICS </a:t>
            </a:r>
          </a:p>
        </p:txBody>
      </p:sp>
    </p:spTree>
    <p:extLst>
      <p:ext uri="{BB962C8B-B14F-4D97-AF65-F5344CB8AC3E}">
        <p14:creationId xmlns:p14="http://schemas.microsoft.com/office/powerpoint/2010/main" val="317064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A1C59-B3E2-617C-E056-9EA16406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271" y="234609"/>
            <a:ext cx="7723457" cy="529523"/>
          </a:xfrm>
        </p:spPr>
        <p:txBody>
          <a:bodyPr/>
          <a:lstStyle/>
          <a:p>
            <a:pPr lvl="0" algn="l">
              <a:tabLst>
                <a:tab pos="3411538" algn="l"/>
              </a:tabLst>
            </a:pPr>
            <a:r>
              <a:rPr lang="en-GB" sz="2800" b="1" dirty="0"/>
              <a:t>Personnel supporting GSICS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83D60-E58C-CEF7-2C85-B84EFA98A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17" y="992810"/>
            <a:ext cx="7032991" cy="5173101"/>
          </a:xfrm>
        </p:spPr>
        <p:txBody>
          <a:bodyPr rIns="0"/>
          <a:lstStyle/>
          <a:p>
            <a:pPr lvl="0"/>
            <a:r>
              <a:rPr lang="en-GB" sz="2400" dirty="0"/>
              <a:t>EP</a:t>
            </a:r>
            <a:endParaRPr sz="3600" dirty="0"/>
          </a:p>
          <a:p>
            <a:pPr lvl="1"/>
            <a:r>
              <a:rPr lang="en-GB" sz="2000" b="1" dirty="0"/>
              <a:t>YAMADA </a:t>
            </a:r>
            <a:r>
              <a:rPr lang="en-GB" sz="2000" b="1" dirty="0" err="1"/>
              <a:t>Kazutaka</a:t>
            </a:r>
            <a:endParaRPr lang="en-GB" sz="2000" b="1" dirty="0"/>
          </a:p>
          <a:p>
            <a:pPr lvl="0"/>
            <a:r>
              <a:rPr lang="en-GB" sz="2400" dirty="0"/>
              <a:t>GRWG</a:t>
            </a:r>
          </a:p>
          <a:p>
            <a:pPr lvl="1"/>
            <a:r>
              <a:rPr lang="en-US" altLang="ja-JP" sz="2000" b="1" dirty="0"/>
              <a:t>TAKAHASHI Masaya</a:t>
            </a:r>
            <a:r>
              <a:rPr lang="ja-JP" altLang="en-US" sz="2000" b="1"/>
              <a:t> </a:t>
            </a:r>
            <a:endParaRPr lang="en-GB" altLang="ja-JP" sz="2000" b="1" dirty="0"/>
          </a:p>
          <a:p>
            <a:pPr marL="893763" lvl="1" indent="-266700">
              <a:buFont typeface="Wingdings" panose="05000000000000000000" pitchFamily="2" charset="2"/>
              <a:buChar char="Ø"/>
            </a:pPr>
            <a:r>
              <a:rPr lang="en-GB" altLang="ja-JP" sz="1800" dirty="0"/>
              <a:t>IR, Lunar, GEO-GEO</a:t>
            </a:r>
            <a:endParaRPr sz="3200" dirty="0"/>
          </a:p>
          <a:p>
            <a:pPr lvl="1"/>
            <a:r>
              <a:rPr lang="en-GB" altLang="ja-JP" sz="2000" b="1" dirty="0"/>
              <a:t>KODERA </a:t>
            </a:r>
            <a:r>
              <a:rPr lang="en-GB" altLang="ja-JP" sz="2000" b="1" dirty="0" err="1"/>
              <a:t>Kazuki</a:t>
            </a:r>
            <a:endParaRPr lang="en-GB" altLang="ja-JP" sz="2000" b="1" dirty="0"/>
          </a:p>
          <a:p>
            <a:pPr marL="893763" lvl="1" indent="-266700">
              <a:buFont typeface="Wingdings" panose="05000000000000000000" pitchFamily="2" charset="2"/>
              <a:buChar char="Ø"/>
            </a:pPr>
            <a:r>
              <a:rPr lang="en-GB" altLang="ja-JP" sz="1800" dirty="0"/>
              <a:t>VNIR Ray-matching, DCC</a:t>
            </a:r>
            <a:endParaRPr sz="3200" dirty="0"/>
          </a:p>
          <a:p>
            <a:pPr lvl="1"/>
            <a:r>
              <a:rPr lang="en-GB" altLang="ja-JP" sz="2000" b="1" dirty="0">
                <a:sym typeface="Wingdings" panose="05000000000000000000" pitchFamily="2" charset="2"/>
              </a:rPr>
              <a:t>EIKI </a:t>
            </a:r>
            <a:r>
              <a:rPr lang="en-GB" altLang="ja-JP" sz="2000" b="1" dirty="0" err="1">
                <a:sym typeface="Wingdings" panose="05000000000000000000" pitchFamily="2" charset="2"/>
              </a:rPr>
              <a:t>Misaki</a:t>
            </a:r>
            <a:endParaRPr lang="en-GB" altLang="ja-JP" sz="2000" b="1" dirty="0"/>
          </a:p>
          <a:p>
            <a:pPr marL="896938" lvl="1" indent="-269875">
              <a:buFont typeface="Wingdings" panose="05000000000000000000" pitchFamily="2" charset="2"/>
              <a:buChar char="Ø"/>
            </a:pPr>
            <a:r>
              <a:rPr lang="en-GB" altLang="ja-JP" sz="1800" dirty="0"/>
              <a:t>VNIR vicarious calibration </a:t>
            </a:r>
            <a:r>
              <a:rPr lang="en-US" altLang="ja-JP" sz="1800" dirty="0"/>
              <a:t>(</a:t>
            </a:r>
            <a:r>
              <a:rPr lang="en-GB" altLang="ja-JP" sz="1800" dirty="0"/>
              <a:t>RTM </a:t>
            </a:r>
            <a:r>
              <a:rPr lang="en-US" altLang="ja-JP" sz="1800" dirty="0"/>
              <a:t>approach</a:t>
            </a:r>
            <a:r>
              <a:rPr lang="ja-JP" altLang="en-US" sz="1800" dirty="0"/>
              <a:t> </a:t>
            </a:r>
            <a:r>
              <a:rPr lang="en-US" altLang="ja-JP" sz="1800" dirty="0"/>
              <a:t>using</a:t>
            </a:r>
            <a:r>
              <a:rPr lang="ja-JP" altLang="en-US" sz="1800" dirty="0"/>
              <a:t> </a:t>
            </a:r>
            <a:r>
              <a:rPr lang="en-GB" altLang="ja-JP" sz="1800" dirty="0"/>
              <a:t>LEO</a:t>
            </a:r>
            <a:r>
              <a:rPr lang="en-US" altLang="ja-JP" sz="1800" dirty="0"/>
              <a:t>)</a:t>
            </a:r>
            <a:endParaRPr sz="3200" dirty="0"/>
          </a:p>
          <a:p>
            <a:pPr lvl="0">
              <a:spcBef>
                <a:spcPts val="1200"/>
              </a:spcBef>
            </a:pPr>
            <a:r>
              <a:rPr lang="en-GB" sz="2400" dirty="0"/>
              <a:t>GDWG</a:t>
            </a:r>
          </a:p>
          <a:p>
            <a:pPr lvl="1"/>
            <a:r>
              <a:rPr lang="en-US" altLang="ja-JP" sz="2000" b="1" dirty="0"/>
              <a:t>TAKAHASHI Masaya</a:t>
            </a:r>
          </a:p>
          <a:p>
            <a:pPr lvl="0">
              <a:spcBef>
                <a:spcPts val="1200"/>
              </a:spcBef>
            </a:pPr>
            <a:r>
              <a:rPr lang="en-US" altLang="ja-JP" sz="2400" dirty="0"/>
              <a:t>GPRC Points of contacts for operational matters</a:t>
            </a:r>
            <a:endParaRPr lang="en-GB" altLang="ja-JP" sz="2400" dirty="0"/>
          </a:p>
          <a:p>
            <a:pPr lvl="1"/>
            <a:r>
              <a:rPr lang="en-US" altLang="ja-JP" sz="2000" b="1" dirty="0"/>
              <a:t>TAKAHASHI Masaya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33464900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AE874ABEA78964AA7D0811A66B4BECA" ma:contentTypeVersion="21" ma:contentTypeDescription="新しいドキュメントを作成します。" ma:contentTypeScope="" ma:versionID="b988929053429ff6a3c0d9a841a5d1de">
  <xsd:schema xmlns:xsd="http://www.w3.org/2001/XMLSchema" xmlns:xs="http://www.w3.org/2001/XMLSchema" xmlns:p="http://schemas.microsoft.com/office/2006/metadata/properties" xmlns:ns2="d1eb6c10-b30e-4e82-8bdb-95f791b83be0" xmlns:ns3="fdc985f9-c1de-4431-ae14-26927b8c434e" targetNamespace="http://schemas.microsoft.com/office/2006/metadata/properties" ma:root="true" ma:fieldsID="2b14f8d5f295814ae4306707d282f1b3" ns2:_="" ns3:_="">
    <xsd:import namespace="d1eb6c10-b30e-4e82-8bdb-95f791b83be0"/>
    <xsd:import namespace="fdc985f9-c1de-4431-ae14-26927b8c43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b6c10-b30e-4e82-8bdb-95f791b83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63c53a08-2524-4b2f-a5a2-c632f6aa4b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985f9-c1de-4431-ae14-26927b8c434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91695e-c7e5-47ea-86cb-0e1d66650e64}" ma:internalName="TaxCatchAll" ma:showField="CatchAllData" ma:web="fdc985f9-c1de-4431-ae14-26927b8c4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eb6c10-b30e-4e82-8bdb-95f791b83be0">
      <Terms xmlns="http://schemas.microsoft.com/office/infopath/2007/PartnerControls"/>
    </lcf76f155ced4ddcb4097134ff3c332f>
    <TaxCatchAll xmlns="fdc985f9-c1de-4431-ae14-26927b8c434e" xsi:nil="true"/>
    <SharedWithUsers xmlns="fdc985f9-c1de-4431-ae14-26927b8c434e">
      <UserInfo>
        <DisplayName>山田 和孝</DisplayName>
        <AccountId>80</AccountId>
        <AccountType/>
      </UserInfo>
      <UserInfo>
        <DisplayName>伊達 謙二</DisplayName>
        <AccountId>78</AccountId>
        <AccountType/>
      </UserInfo>
      <UserInfo>
        <DisplayName>宮川 卓也</DisplayName>
        <AccountId>558</AccountId>
        <AccountType/>
      </UserInfo>
      <UserInfo>
        <DisplayName>下地 和希</DisplayName>
        <AccountId>74</AccountId>
        <AccountType/>
      </UserInfo>
      <UserInfo>
        <DisplayName>小寺 和貴</DisplayName>
        <AccountId>73</AccountId>
        <AccountType/>
      </UserInfo>
      <UserInfo>
        <DisplayName>亀山 和宏</DisplayName>
        <AccountId>1367</AccountId>
        <AccountType/>
      </UserInfo>
      <UserInfo>
        <DisplayName>長谷川 昌樹</DisplayName>
        <AccountId>1139</AccountId>
        <AccountType/>
      </UserInfo>
      <UserInfo>
        <DisplayName>高橋 昌也</DisplayName>
        <AccountId>350</AccountId>
        <AccountType/>
      </UserInfo>
      <UserInfo>
        <DisplayName>国松 洋</DisplayName>
        <AccountId>555</AccountId>
        <AccountType/>
      </UserInfo>
      <UserInfo>
        <DisplayName>竹内 義明</DisplayName>
        <AccountId>82</AccountId>
        <AccountType/>
      </UserInfo>
      <UserInfo>
        <DisplayName>遠藤 健太郎</DisplayName>
        <AccountId>2117</AccountId>
        <AccountType/>
      </UserInfo>
      <UserInfo>
        <DisplayName>栄木 美沙紀</DisplayName>
        <AccountId>88</AccountId>
        <AccountType/>
      </UserInfo>
      <UserInfo>
        <DisplayName>別所 康太郎</DisplayName>
        <AccountId>738</AccountId>
        <AccountType/>
      </UserInfo>
      <UserInfo>
        <DisplayName>隅田 康彦</DisplayName>
        <AccountId>510</AccountId>
        <AccountType/>
      </UserInfo>
      <UserInfo>
        <DisplayName>勝山 健一</DisplayName>
        <AccountId>2341</AccountId>
        <AccountType/>
      </UserInfo>
      <UserInfo>
        <DisplayName>坂下 卓也</DisplayName>
        <AccountId>493</AccountId>
        <AccountType/>
      </UserInfo>
      <UserInfo>
        <DisplayName>渡辺 伊吹</DisplayName>
        <AccountId>1523</AccountId>
        <AccountType/>
      </UserInfo>
      <UserInfo>
        <DisplayName>原田 礼子</DisplayName>
        <AccountId>495</AccountId>
        <AccountType/>
      </UserInfo>
      <UserInfo>
        <DisplayName>井上 晃輔</DisplayName>
        <AccountId>593</AccountId>
        <AccountType/>
      </UserInfo>
      <UserInfo>
        <DisplayName>安部 実希</DisplayName>
        <AccountId>496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0206976-3775-44CE-A501-66CE466818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eb6c10-b30e-4e82-8bdb-95f791b83be0"/>
    <ds:schemaRef ds:uri="fdc985f9-c1de-4431-ae14-26927b8c43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31B585-BE93-4C19-8F32-B64DB862E4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1BCF7A-8E83-4DC8-914A-5C8F3117CDAC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dc985f9-c1de-4431-ae14-26927b8c434e"/>
    <ds:schemaRef ds:uri="d1eb6c10-b30e-4e82-8bdb-95f791b83be0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43668</TotalTime>
  <Words>723</Words>
  <Application>Microsoft Office PowerPoint</Application>
  <PresentationFormat>ワイド画面</PresentationFormat>
  <Paragraphs>112</Paragraphs>
  <Slides>9</Slides>
  <Notes>9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宋体</vt:lpstr>
      <vt:lpstr>游ゴシック</vt:lpstr>
      <vt:lpstr>Arial</vt:lpstr>
      <vt:lpstr>Calibri</vt:lpstr>
      <vt:lpstr>Times New Roman</vt:lpstr>
      <vt:lpstr>Wingdings</vt:lpstr>
      <vt:lpstr>Default Design</vt:lpstr>
      <vt:lpstr>GSICS Agency Report 2024 </vt:lpstr>
      <vt:lpstr>Summary of JMA GSICS Achievements, Activities, and Actions</vt:lpstr>
      <vt:lpstr>JMA Support to GRWG Activities</vt:lpstr>
      <vt:lpstr>Calibration Trends of Himawari-8/-9 AHI VNIR Bands</vt:lpstr>
      <vt:lpstr>JMA Support to GDWG Activities</vt:lpstr>
      <vt:lpstr>Instruments Updates</vt:lpstr>
      <vt:lpstr>Thanks for your attention!</vt:lpstr>
      <vt:lpstr>Additional Slides not Presented</vt:lpstr>
      <vt:lpstr>Personnel supporting GSICS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高橋 昌也</cp:lastModifiedBy>
  <cp:revision>1015</cp:revision>
  <dcterms:created xsi:type="dcterms:W3CDTF">2004-06-10T15:46:18Z</dcterms:created>
  <dcterms:modified xsi:type="dcterms:W3CDTF">2024-03-09T00:52:24Z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0x010100DAE874ABEA78964AA7D0811A66B4BECA</vt:lpwstr>
  </property>
  <property fmtid="{D5CDD505-2E9C-101B-9397-08002B2CF9AE}" pid="3" name="MediaServiceImageTags">
    <vt:lpwstr/>
  </property>
</Properties>
</file>