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733" r:id="rId2"/>
    <p:sldId id="834" r:id="rId3"/>
    <p:sldId id="837" r:id="rId4"/>
    <p:sldId id="838" r:id="rId5"/>
    <p:sldId id="839" r:id="rId6"/>
    <p:sldId id="840" r:id="rId7"/>
    <p:sldId id="841" r:id="rId8"/>
    <p:sldId id="843" r:id="rId9"/>
    <p:sldId id="842" r:id="rId10"/>
    <p:sldId id="844" r:id="rId11"/>
    <p:sldId id="845" r:id="rId12"/>
    <p:sldId id="846" r:id="rId13"/>
    <p:sldId id="848" r:id="rId14"/>
    <p:sldId id="849" r:id="rId15"/>
    <p:sldId id="850" r:id="rId16"/>
    <p:sldId id="833" r:id="rId17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333399"/>
    <a:srgbClr val="000000"/>
    <a:srgbClr val="0C45E4"/>
    <a:srgbClr val="008000"/>
    <a:srgbClr val="5F5F5F"/>
    <a:srgbClr val="333333"/>
    <a:srgbClr val="CC33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87867" autoAdjust="0"/>
  </p:normalViewPr>
  <p:slideViewPr>
    <p:cSldViewPr snapToGrid="0">
      <p:cViewPr varScale="1">
        <p:scale>
          <a:sx n="50" d="100"/>
          <a:sy n="50" d="100"/>
        </p:scale>
        <p:origin x="672" y="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4277" y="48"/>
      </p:cViewPr>
      <p:guideLst>
        <p:guide orient="horz" pos="3126"/>
        <p:guide pos="2142"/>
      </p:guideLst>
    </p:cSldViewPr>
  </p:notes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D828D66-AEB5-4DE2-AE3C-788B6F5E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27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6125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D2E840EC-3661-47EA-B292-7ED791E1B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14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D4F94-4851-4065-BA9C-947A644B85B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72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654" y="2130426"/>
            <a:ext cx="10041775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9513" y="3886200"/>
            <a:ext cx="822405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0C06C-A120-4CEF-A9AD-F4118C12B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32628"/>
            <a:ext cx="7772400" cy="667472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4469-C24B-4485-9554-864CA5BFE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66AD1-022E-4E0E-AE7E-C7A6C4DD8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EA962-5ACB-4E0A-B99B-F2A901C15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831DE-8CB6-4B98-B2F1-D4EBA8FF1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3352800" y="132628"/>
            <a:ext cx="7772400" cy="6674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Click to edit Master title style</a:t>
            </a:r>
            <a:endParaRPr lang="en-GB" kern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10972800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759142" y="6400800"/>
            <a:ext cx="1823258" cy="23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47E33C82-C2A6-478E-8FB2-E20C8DB414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9600" y="1147156"/>
            <a:ext cx="10972800" cy="517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GB" sz="32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347049" y="6408718"/>
            <a:ext cx="5497902" cy="23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000" b="0" dirty="0"/>
              <a:t>11 – 15 March 2024</a:t>
            </a:r>
            <a:r>
              <a:rPr lang="it-IT" sz="1000" b="0" dirty="0"/>
              <a:t>, GSICS Annual Meeting (Hybrid), Darmstadt, Germany</a:t>
            </a:r>
            <a:endParaRPr lang="en-US" sz="1000" b="0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609600" y="6324600"/>
            <a:ext cx="10972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8737600" y="6477001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GB" sz="1400"/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609600" y="6400801"/>
            <a:ext cx="2748951" cy="23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GSICS Agency Report </a:t>
            </a:r>
          </a:p>
        </p:txBody>
      </p:sp>
      <p:pic>
        <p:nvPicPr>
          <p:cNvPr id="11" name="Picture 4" descr="http://gsics.atmos.umd.edu/pub/Development/Logos/GSICS180px.png">
            <a:extLst>
              <a:ext uri="{FF2B5EF4-FFF2-40B4-BE49-F238E27FC236}">
                <a16:creationId xmlns:a16="http://schemas.microsoft.com/office/drawing/2014/main" id="{016C2398-F037-4637-B010-5FD37A6C61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" y="102700"/>
            <a:ext cx="17145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3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anderson@usgs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tstone@usgs.go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alval.cr.usgs.gov/apps/compendium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alval.cr.usgs.gov/apps/compendium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andsat.usgs.gov/spectral-characteristics-viewer" TargetMode="External"/><Relationship Id="rId2" Type="http://schemas.openxmlformats.org/officeDocument/2006/relationships/hyperlink" Target="https://calval.cr.usgs.gov/apps/compendiu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gs.gov/calval/jacie-2024-workshop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716390" y="1335577"/>
            <a:ext cx="8759219" cy="143938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IE" sz="4000" b="1" dirty="0"/>
              <a:t>GSICS Agency Report</a:t>
            </a:r>
            <a:br>
              <a:rPr lang="en-IE" sz="4000" b="1" dirty="0"/>
            </a:br>
            <a:r>
              <a:rPr lang="en-IE" sz="4000" b="1" dirty="0"/>
              <a:t>2024</a:t>
            </a:r>
            <a:br>
              <a:rPr lang="en-IE" sz="4000" dirty="0">
                <a:solidFill>
                  <a:srgbClr val="0000FF"/>
                </a:solidFill>
              </a:rPr>
            </a:br>
            <a:endParaRPr lang="en-US" sz="4000" i="1" dirty="0">
              <a:solidFill>
                <a:srgbClr val="0C45E4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2300" y="3064297"/>
            <a:ext cx="9387400" cy="112531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zh-CN" sz="2000" b="1" dirty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dirty="0">
                <a:ea typeface="宋体" pitchFamily="2" charset="-122"/>
              </a:rPr>
              <a:t>Cody Anderson </a:t>
            </a:r>
            <a:r>
              <a:rPr lang="en-US" altLang="zh-CN" sz="2000" dirty="0">
                <a:ea typeface="宋体" pitchFamily="2" charset="-122"/>
                <a:hlinkClick r:id="rId3"/>
              </a:rPr>
              <a:t>chanderson@usgs.gov</a:t>
            </a:r>
            <a:r>
              <a:rPr lang="en-US" altLang="zh-CN" sz="2000" dirty="0">
                <a:ea typeface="宋体" pitchFamily="2" charset="-122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dirty="0">
                <a:ea typeface="宋体" pitchFamily="2" charset="-122"/>
              </a:rPr>
              <a:t>USGS EROS, CEOS WGCV Vice-Chair</a:t>
            </a:r>
          </a:p>
          <a:p>
            <a:pPr eaLnBrk="1" hangingPunct="1">
              <a:lnSpc>
                <a:spcPct val="80000"/>
              </a:lnSpc>
            </a:pPr>
            <a:endParaRPr lang="en-US" altLang="zh-CN" sz="2000" dirty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dirty="0">
                <a:ea typeface="宋体" pitchFamily="2" charset="-122"/>
              </a:rPr>
              <a:t>Tom Stone </a:t>
            </a:r>
            <a:r>
              <a:rPr lang="en-US" altLang="zh-CN" sz="2000" dirty="0">
                <a:ea typeface="宋体" pitchFamily="2" charset="-122"/>
                <a:hlinkClick r:id="rId4"/>
              </a:rPr>
              <a:t>tstone@usgs.gov</a:t>
            </a:r>
            <a:endParaRPr lang="en-US" altLang="zh-CN" sz="2000" dirty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dirty="0">
                <a:ea typeface="宋体" pitchFamily="2" charset="-122"/>
              </a:rPr>
              <a:t>USGS Flagstaff</a:t>
            </a:r>
          </a:p>
          <a:p>
            <a:pPr eaLnBrk="1" hangingPunct="1">
              <a:lnSpc>
                <a:spcPct val="80000"/>
              </a:lnSpc>
            </a:pPr>
            <a:endParaRPr lang="en-US" altLang="zh-CN" sz="2000" dirty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000" dirty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6D605D-C31B-4A74-9F82-60E6B61F5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3136" y="4916090"/>
            <a:ext cx="9387400" cy="112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altLang="zh-CN" sz="2000" b="1" kern="0" dirty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b="1" kern="0" dirty="0">
                <a:solidFill>
                  <a:srgbClr val="FF0000"/>
                </a:solidFill>
                <a:ea typeface="宋体" pitchFamily="2" charset="-122"/>
              </a:rPr>
              <a:t>U.S. Geological Survey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 kern="0" dirty="0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B1DA6D-E64C-FF79-CCA6-AC8C408D43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29" y="5740391"/>
            <a:ext cx="2333014" cy="51606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8456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6FE3C-5696-683D-F62B-668B357EF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Calibration Major Updates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AE48A-EB58-C959-84CE-C6A6A09AEE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002118-1FB4-7738-D885-13541CD05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842" y="794395"/>
            <a:ext cx="5968315" cy="50845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C28C7A-4581-18E2-5F44-A880AB2DDC75}"/>
              </a:ext>
            </a:extLst>
          </p:cNvPr>
          <p:cNvSpPr txBox="1"/>
          <p:nvPr/>
        </p:nvSpPr>
        <p:spPr>
          <a:xfrm>
            <a:off x="642551" y="5873234"/>
            <a:ext cx="49605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https://calval.cr.usgs.gov/apps/compendium#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7020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39F146-946E-1547-5233-FF1D4A92708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3111842" y="794395"/>
            <a:ext cx="5968315" cy="50845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56FE3C-5696-683D-F62B-668B357EF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Calibration Major Updates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AE48A-EB58-C959-84CE-C6A6A09AEE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C28C7A-4581-18E2-5F44-A880AB2DDC75}"/>
              </a:ext>
            </a:extLst>
          </p:cNvPr>
          <p:cNvSpPr txBox="1"/>
          <p:nvPr/>
        </p:nvSpPr>
        <p:spPr>
          <a:xfrm>
            <a:off x="642551" y="5873234"/>
            <a:ext cx="49605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https://calval.cr.usgs.gov/apps/compendium#</a:t>
            </a:r>
            <a:r>
              <a:rPr lang="en-US" dirty="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74B02C-F420-6BA7-F9AC-E8B72358F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95968"/>
            <a:ext cx="6683568" cy="35813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E2B67EC-880B-B5FE-3278-DEB75F8129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7085" y="803072"/>
            <a:ext cx="4960555" cy="605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56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2B68F-3701-CAAD-4784-0B787ED16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Calibration Major Updates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01D69-73F0-14B7-866B-0951E8391F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67B251-3364-CE8A-7FD8-0EA998BBF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96" y="1006196"/>
            <a:ext cx="9505101" cy="51885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B0544A-E994-039A-618E-D0F1F14D6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92" y="1476078"/>
            <a:ext cx="8145012" cy="212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76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2B68F-3701-CAAD-4784-0B787ED16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Calibration Major Updates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01D69-73F0-14B7-866B-0951E8391F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67B251-3364-CE8A-7FD8-0EA998BBF3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28296" y="1006196"/>
            <a:ext cx="9505101" cy="51885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B0544A-E994-039A-618E-D0F1F14D6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92" y="1476078"/>
            <a:ext cx="8145012" cy="21243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0D3374-30F7-E615-D700-EE7367C01066}"/>
              </a:ext>
            </a:extLst>
          </p:cNvPr>
          <p:cNvSpPr/>
          <p:nvPr/>
        </p:nvSpPr>
        <p:spPr>
          <a:xfrm>
            <a:off x="734096" y="3600449"/>
            <a:ext cx="1184856" cy="116473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8C1C3A6-D1A7-CA07-6D09-0C5C6C390744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1918952" y="2538263"/>
            <a:ext cx="1999740" cy="1062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55A27E9-091B-1D00-1960-ED1B919EA34C}"/>
              </a:ext>
            </a:extLst>
          </p:cNvPr>
          <p:cNvSpPr/>
          <p:nvPr/>
        </p:nvSpPr>
        <p:spPr>
          <a:xfrm>
            <a:off x="3918692" y="1476077"/>
            <a:ext cx="8273308" cy="212437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73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2B68F-3701-CAAD-4784-0B787ED16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Calibration Major Updates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01D69-73F0-14B7-866B-0951E8391F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67B251-3364-CE8A-7FD8-0EA998BBF3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28296" y="1006196"/>
            <a:ext cx="9505101" cy="51885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B0544A-E994-039A-618E-D0F1F14D6C2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918692" y="1476078"/>
            <a:ext cx="8145012" cy="21243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0D3374-30F7-E615-D700-EE7367C01066}"/>
              </a:ext>
            </a:extLst>
          </p:cNvPr>
          <p:cNvSpPr/>
          <p:nvPr/>
        </p:nvSpPr>
        <p:spPr>
          <a:xfrm>
            <a:off x="734096" y="3600449"/>
            <a:ext cx="1184856" cy="1164734"/>
          </a:xfrm>
          <a:prstGeom prst="rect">
            <a:avLst/>
          </a:prstGeom>
          <a:noFill/>
          <a:ln w="381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8C1C3A6-D1A7-CA07-6D09-0C5C6C390744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1918952" y="2538263"/>
            <a:ext cx="1999740" cy="1062186"/>
          </a:xfrm>
          <a:prstGeom prst="straightConnector1">
            <a:avLst/>
          </a:prstGeom>
          <a:ln w="38100">
            <a:solidFill>
              <a:schemeClr val="tx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55A27E9-091B-1D00-1960-ED1B919EA34C}"/>
              </a:ext>
            </a:extLst>
          </p:cNvPr>
          <p:cNvSpPr/>
          <p:nvPr/>
        </p:nvSpPr>
        <p:spPr>
          <a:xfrm>
            <a:off x="3918692" y="1476077"/>
            <a:ext cx="8273308" cy="2124371"/>
          </a:xfrm>
          <a:prstGeom prst="rect">
            <a:avLst/>
          </a:prstGeom>
          <a:noFill/>
          <a:ln w="381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E7A70A-C5C6-6F66-C9DD-A2C0DF4B5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651" y="1114102"/>
            <a:ext cx="9478698" cy="46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17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FD7A3-8C24-DF02-941D-5B1778515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C2B95-7E90-F72C-EAF6-798392870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Landsat 8 and 9 continue nominal and stable operations</a:t>
            </a:r>
          </a:p>
          <a:p>
            <a:r>
              <a:rPr lang="en-US" dirty="0"/>
              <a:t>Landsat 7 is being decommissioned</a:t>
            </a:r>
          </a:p>
          <a:p>
            <a:r>
              <a:rPr lang="en-US" dirty="0" err="1"/>
              <a:t>LNext</a:t>
            </a:r>
            <a:r>
              <a:rPr lang="en-US" dirty="0"/>
              <a:t> is progressing</a:t>
            </a:r>
          </a:p>
          <a:p>
            <a:r>
              <a:rPr lang="en-US" dirty="0"/>
              <a:t>Need to make sure GSICS and JACIE aren’t scheduled for the same week next year</a:t>
            </a:r>
          </a:p>
          <a:p>
            <a:r>
              <a:rPr lang="en-US" dirty="0"/>
              <a:t>Check out the Satellite Compendium</a:t>
            </a:r>
          </a:p>
          <a:p>
            <a:pPr lvl="1"/>
            <a:r>
              <a:rPr lang="en-US" dirty="0">
                <a:hlinkClick r:id="rId2"/>
              </a:rPr>
              <a:t>https://calval.cr.usgs.gov/apps/compendium#</a:t>
            </a:r>
            <a:r>
              <a:rPr lang="en-US" dirty="0"/>
              <a:t> </a:t>
            </a:r>
          </a:p>
          <a:p>
            <a:r>
              <a:rPr lang="en-US" dirty="0"/>
              <a:t>Check out the Spectral Characteristics Viewer </a:t>
            </a:r>
          </a:p>
          <a:p>
            <a:pPr lvl="1"/>
            <a:r>
              <a:rPr lang="en-US" dirty="0">
                <a:hlinkClick r:id="rId3"/>
              </a:rPr>
              <a:t>https://landsat.usgs.gov/spectral-characteristics-viewer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2217A-8FFC-27F4-94CE-A3AD7BBBC1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19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56221-69A1-495B-AAAC-BA864D877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 Not Presented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DD0AA-35B8-412B-953D-43E64E20A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5300663"/>
          </a:xfrm>
        </p:spPr>
        <p:txBody>
          <a:bodyPr/>
          <a:lstStyle/>
          <a:p>
            <a:r>
              <a:rPr lang="en-GB" sz="2800" dirty="0"/>
              <a:t> GSICS related research activities</a:t>
            </a:r>
            <a:r>
              <a:rPr lang="en-GB" sz="2400" dirty="0"/>
              <a:t>.</a:t>
            </a:r>
          </a:p>
          <a:p>
            <a:pPr lvl="1"/>
            <a:r>
              <a:rPr lang="en-GB" sz="2000" dirty="0"/>
              <a:t>Evaluating lunar irradiance measurements derived from nighttime AOD retrievals</a:t>
            </a:r>
          </a:p>
          <a:p>
            <a:r>
              <a:rPr lang="en-GB" sz="2800" dirty="0"/>
              <a:t> Reprocessing Activities</a:t>
            </a:r>
          </a:p>
          <a:p>
            <a:pPr lvl="1"/>
            <a:r>
              <a:rPr lang="en-GB" sz="2400" dirty="0"/>
              <a:t>Reprocessing the ROLO dataset — in progress</a:t>
            </a:r>
          </a:p>
          <a:p>
            <a:r>
              <a:rPr lang="en-GB" sz="2800" dirty="0"/>
              <a:t> Personnel Supporting GSICS</a:t>
            </a:r>
          </a:p>
          <a:p>
            <a:pPr lvl="1"/>
            <a:r>
              <a:rPr lang="en-GB" sz="2400" dirty="0"/>
              <a:t>EP:  Cody Anderson</a:t>
            </a:r>
          </a:p>
          <a:p>
            <a:pPr lvl="1"/>
            <a:r>
              <a:rPr lang="en-GB" sz="2400" dirty="0"/>
              <a:t>GRWG:  Tom Stone, Cody Anderson</a:t>
            </a:r>
          </a:p>
          <a:p>
            <a:pPr lvl="1"/>
            <a:r>
              <a:rPr lang="en-GB" sz="2400" dirty="0"/>
              <a:t>GDWG:  none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D9154-54BA-435D-B9C2-473619343A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68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56221-69A1-495B-AAAC-BA864D877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to GRWG Activities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D9154-54BA-435D-B9C2-473619343A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7007EA-0DB0-B612-7E54-0B96F0E25974}"/>
              </a:ext>
            </a:extLst>
          </p:cNvPr>
          <p:cNvSpPr txBox="1"/>
          <p:nvPr/>
        </p:nvSpPr>
        <p:spPr>
          <a:xfrm>
            <a:off x="457200" y="914400"/>
            <a:ext cx="11155680" cy="548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800"/>
              </a:lnSpc>
            </a:pPr>
            <a:r>
              <a:rPr lang="en-US" sz="2000" dirty="0"/>
              <a:t>Organizing and co-leading the 4</a:t>
            </a:r>
            <a:r>
              <a:rPr lang="en-US" sz="2000" baseline="30000" dirty="0"/>
              <a:t>th</a:t>
            </a:r>
            <a:r>
              <a:rPr lang="en-US" sz="2000" dirty="0"/>
              <a:t> GSICS/CEOS-IVOS Lunar Calibration Workshop – LCWS4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Details later in the meeting</a:t>
            </a:r>
          </a:p>
          <a:p>
            <a:pPr>
              <a:lnSpc>
                <a:spcPts val="2800"/>
              </a:lnSpc>
            </a:pPr>
            <a:endParaRPr lang="en-US" sz="2000" dirty="0"/>
          </a:p>
          <a:p>
            <a:pPr>
              <a:lnSpc>
                <a:spcPts val="2800"/>
              </a:lnSpc>
            </a:pPr>
            <a:r>
              <a:rPr lang="en-US" sz="2000" dirty="0"/>
              <a:t>Contributions to GSICS Lunar Spectral Irradiance Calibration System (LSICS) development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Details later in the meeting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DA45C0-23FF-263C-2657-B1804F0E6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55" y="6362106"/>
            <a:ext cx="2211862" cy="48926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90458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24EDD-9DA9-C2D8-44D0-468FA6C89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Instruments Updates &amp; Planned launches that are relevant to GSICS</a:t>
            </a:r>
            <a:br>
              <a:rPr lang="en-GB" sz="40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1AD12-A64B-F7D6-14A5-4B4778052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626619"/>
            <a:ext cx="10972800" cy="35455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5999A-469F-F215-E786-E451C102FC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050" name="Picture 2" descr="Landsat 9 logo">
            <a:extLst>
              <a:ext uri="{FF2B5EF4-FFF2-40B4-BE49-F238E27FC236}">
                <a16:creationId xmlns:a16="http://schemas.microsoft.com/office/drawing/2014/main" id="{01869525-E128-FA75-1260-89D86428C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952" y="1325239"/>
            <a:ext cx="1343411" cy="156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F1A964-EF7D-3772-9D1D-9B1DFDDA895D}"/>
              </a:ext>
            </a:extLst>
          </p:cNvPr>
          <p:cNvSpPr txBox="1"/>
          <p:nvPr/>
        </p:nvSpPr>
        <p:spPr>
          <a:xfrm>
            <a:off x="2637463" y="1786165"/>
            <a:ext cx="23261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b="1" u="sng" dirty="0"/>
              <a:t>Landsat 9</a:t>
            </a:r>
          </a:p>
        </p:txBody>
      </p:sp>
      <p:pic>
        <p:nvPicPr>
          <p:cNvPr id="2052" name="Picture 4" descr="Rendering of Landsat 9">
            <a:extLst>
              <a:ext uri="{FF2B5EF4-FFF2-40B4-BE49-F238E27FC236}">
                <a16:creationId xmlns:a16="http://schemas.microsoft.com/office/drawing/2014/main" id="{AF35AF97-DE73-03FA-0DA6-8E26194EB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" y="1448926"/>
            <a:ext cx="2641614" cy="132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CC7CFB7-8D5E-A4B4-0F96-1B91B32C6301}"/>
              </a:ext>
            </a:extLst>
          </p:cNvPr>
          <p:cNvSpPr txBox="1">
            <a:spLocks/>
          </p:cNvSpPr>
          <p:nvPr/>
        </p:nvSpPr>
        <p:spPr bwMode="auto">
          <a:xfrm>
            <a:off x="6536725" y="1572614"/>
            <a:ext cx="5655275" cy="178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800" kern="0" dirty="0"/>
              <a:t>Landsat 9 continues to be stable and in-line with Landsat 8 for both Reflective (Left) and Thermal (Right) Bands</a:t>
            </a:r>
            <a:endParaRPr lang="en-GB" sz="2400" kern="0" dirty="0"/>
          </a:p>
        </p:txBody>
      </p:sp>
      <p:pic>
        <p:nvPicPr>
          <p:cNvPr id="2056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7291DFEC-8ACC-F347-F0AC-0DEF3665D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17" y="2975736"/>
            <a:ext cx="4849974" cy="330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hart&#10;&#10;Description automatically generated">
            <a:extLst>
              <a:ext uri="{FF2B5EF4-FFF2-40B4-BE49-F238E27FC236}">
                <a16:creationId xmlns:a16="http://schemas.microsoft.com/office/drawing/2014/main" id="{C2569342-7D83-9E56-5E76-214DAB5A7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208" y="3609847"/>
            <a:ext cx="55911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C0B803-2C3D-6D1B-40B6-CF19288752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55" y="6362106"/>
            <a:ext cx="2211862" cy="48926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42451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761F4-424F-CFB3-EF13-C262A9F7C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Instruments Updates &amp; Planned launches that are relevant to GSICS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E5820-3006-8261-A08C-76E3FCD70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6" descr="Artist rendering Landsat 8">
            <a:extLst>
              <a:ext uri="{FF2B5EF4-FFF2-40B4-BE49-F238E27FC236}">
                <a16:creationId xmlns:a16="http://schemas.microsoft.com/office/drawing/2014/main" id="{97A3F9C6-3B51-A00F-ADAE-F9253AA0D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5" y="1572614"/>
            <a:ext cx="2350722" cy="132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6D2D37-8690-FBA2-6928-87F56D21064E}"/>
              </a:ext>
            </a:extLst>
          </p:cNvPr>
          <p:cNvSpPr txBox="1"/>
          <p:nvPr/>
        </p:nvSpPr>
        <p:spPr>
          <a:xfrm>
            <a:off x="2495920" y="1909851"/>
            <a:ext cx="23261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b="1" u="sng" dirty="0"/>
              <a:t>Landsat 8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FAE74C3-71AB-4538-93FC-716E6E69DB61}"/>
              </a:ext>
            </a:extLst>
          </p:cNvPr>
          <p:cNvSpPr txBox="1">
            <a:spLocks/>
          </p:cNvSpPr>
          <p:nvPr/>
        </p:nvSpPr>
        <p:spPr bwMode="auto">
          <a:xfrm>
            <a:off x="5478755" y="1572614"/>
            <a:ext cx="6713246" cy="178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800" kern="0" dirty="0"/>
              <a:t>Degradations in Reflective band plot are due to on-board calibrator degradations</a:t>
            </a:r>
          </a:p>
          <a:p>
            <a:r>
              <a:rPr lang="en-GB" sz="2800" kern="0" dirty="0"/>
              <a:t>Degradations in thermal band plot are due outgassing/condensation which is accounted for with calibration</a:t>
            </a:r>
            <a:endParaRPr lang="en-GB" sz="2400" kern="0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D8A7E783-BA6F-C2E9-EE9E-E4DE9B704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81" y="2970860"/>
            <a:ext cx="4849974" cy="329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6A2A5C8F-CA5F-4AC5-7C5B-87659AA25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289" y="3821141"/>
            <a:ext cx="5565192" cy="244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9B0715-A656-38C9-F68F-36D7828AB8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55" y="6362106"/>
            <a:ext cx="2211862" cy="48926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25578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F30AF-9995-DE25-11CC-C7CEBCB00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Instruments Updates &amp; Planned launches that are relevant to GSICS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3FF79-1ABB-1F69-A087-61EAD8548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376657"/>
            <a:ext cx="10972800" cy="1721400"/>
          </a:xfrm>
        </p:spPr>
        <p:txBody>
          <a:bodyPr/>
          <a:lstStyle/>
          <a:p>
            <a:r>
              <a:rPr lang="en-US" sz="2800" dirty="0"/>
              <a:t>One on-going issue with L8 is GPS “drop-outs” – 3 within one week in Feb. </a:t>
            </a:r>
          </a:p>
          <a:p>
            <a:r>
              <a:rPr lang="en-US" sz="2800" dirty="0"/>
              <a:t>These do not affect data quality but require extra effort to process</a:t>
            </a:r>
          </a:p>
          <a:p>
            <a:r>
              <a:rPr lang="en-US" sz="2800" dirty="0"/>
              <a:t>L9 has a different GPS unit and is not affected, similarly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8F034-EC30-1316-B5FD-6504826F13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6" descr="Artist rendering Landsat 8">
            <a:extLst>
              <a:ext uri="{FF2B5EF4-FFF2-40B4-BE49-F238E27FC236}">
                <a16:creationId xmlns:a16="http://schemas.microsoft.com/office/drawing/2014/main" id="{D7C4AF29-4F88-1353-4D7B-CABB87C63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5" y="1572614"/>
            <a:ext cx="2350722" cy="132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6A903B-4E99-4F33-9907-4D451EDE9BB4}"/>
              </a:ext>
            </a:extLst>
          </p:cNvPr>
          <p:cNvSpPr txBox="1"/>
          <p:nvPr/>
        </p:nvSpPr>
        <p:spPr>
          <a:xfrm>
            <a:off x="2495920" y="1909851"/>
            <a:ext cx="23261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b="1" u="sng" dirty="0"/>
              <a:t>Landsat 8</a:t>
            </a:r>
          </a:p>
        </p:txBody>
      </p:sp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FA0FD816-0DC2-E975-D46B-726536EE3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42" y="1337777"/>
            <a:ext cx="7324758" cy="311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ADF9ED-FFEC-CC54-A388-6FAA072258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55" y="6362106"/>
            <a:ext cx="2211862" cy="48926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66697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E1D2B-87A7-799F-1103-E80D3CB64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Instruments Updates &amp; Planned launches that are relevant to GSICS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422CA-8EFD-3DE6-1DA3-8138B5AFE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965622"/>
            <a:ext cx="10972800" cy="3206577"/>
          </a:xfrm>
        </p:spPr>
        <p:txBody>
          <a:bodyPr/>
          <a:lstStyle/>
          <a:p>
            <a:r>
              <a:rPr lang="en-US" dirty="0"/>
              <a:t>Nominal Science Mission Ends: April 6, 2022 – Lowered Orbit</a:t>
            </a:r>
          </a:p>
          <a:p>
            <a:r>
              <a:rPr lang="en-US" dirty="0"/>
              <a:t>Landsat 7 Extended Science Mission: May 5, 2022 – Jan. 19, 2024</a:t>
            </a:r>
          </a:p>
          <a:p>
            <a:pPr lvl="1"/>
            <a:r>
              <a:rPr lang="en-US" dirty="0"/>
              <a:t>With cancellation of OSAM-1, </a:t>
            </a:r>
            <a:r>
              <a:rPr lang="en-US" u="sng" dirty="0"/>
              <a:t>L7 will cease all operations</a:t>
            </a:r>
          </a:p>
          <a:p>
            <a:pPr lvl="1"/>
            <a:r>
              <a:rPr lang="en-US" dirty="0"/>
              <a:t>April 15, 2024 – 25</a:t>
            </a:r>
            <a:r>
              <a:rPr lang="en-US" baseline="30000" dirty="0"/>
              <a:t>th</a:t>
            </a:r>
            <a:r>
              <a:rPr lang="en-US" dirty="0"/>
              <a:t> Anniversary of mission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EEFB5-3312-C29C-DA12-CC441976EF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098" name="Picture 2" descr="Illustration of Landsat 7 in orbit">
            <a:extLst>
              <a:ext uri="{FF2B5EF4-FFF2-40B4-BE49-F238E27FC236}">
                <a16:creationId xmlns:a16="http://schemas.microsoft.com/office/drawing/2014/main" id="{B2F3F261-9123-1C59-8089-C64A826B8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5" y="1103680"/>
            <a:ext cx="2109644" cy="178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775469-840E-87CD-A8AD-2021BC9A024E}"/>
              </a:ext>
            </a:extLst>
          </p:cNvPr>
          <p:cNvSpPr txBox="1"/>
          <p:nvPr/>
        </p:nvSpPr>
        <p:spPr>
          <a:xfrm>
            <a:off x="2495920" y="1909851"/>
            <a:ext cx="23261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b="1" u="sng" dirty="0"/>
              <a:t>Landsat 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C83029-10AB-2DFD-1362-196684717A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55" y="6362106"/>
            <a:ext cx="2211862" cy="48926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32547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136EC-BBA0-06CD-FA31-9FB6FE915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132628"/>
            <a:ext cx="8839200" cy="667472"/>
          </a:xfrm>
        </p:spPr>
        <p:txBody>
          <a:bodyPr/>
          <a:lstStyle/>
          <a:p>
            <a:r>
              <a:rPr lang="en-GB" sz="4000" dirty="0"/>
              <a:t>Agency’s Instruments Updates &amp; Planned launches that are relevant to GSICS</a:t>
            </a:r>
            <a:br>
              <a:rPr lang="en-GB" sz="4000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E7AA7-B335-F9FB-A81E-432FBDDF99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122" name="Picture 2" descr="Spectral Bandpasses for all Landsat Sensors">
            <a:extLst>
              <a:ext uri="{FF2B5EF4-FFF2-40B4-BE49-F238E27FC236}">
                <a16:creationId xmlns:a16="http://schemas.microsoft.com/office/drawing/2014/main" id="{76B2B778-6BC7-30B5-E4AD-3A9441136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461" y="1416618"/>
            <a:ext cx="8130746" cy="348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andsat Next graphic for quick facts">
            <a:extLst>
              <a:ext uri="{FF2B5EF4-FFF2-40B4-BE49-F238E27FC236}">
                <a16:creationId xmlns:a16="http://schemas.microsoft.com/office/drawing/2014/main" id="{D6F88288-59CD-05F9-1A87-3350D3638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76" y="1028000"/>
            <a:ext cx="2056915" cy="107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5DD92-D291-1C00-6534-B230EC26A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837" y="2528775"/>
            <a:ext cx="3099979" cy="3797972"/>
          </a:xfrm>
        </p:spPr>
        <p:txBody>
          <a:bodyPr/>
          <a:lstStyle/>
          <a:p>
            <a:r>
              <a:rPr lang="en-US" sz="2800" dirty="0"/>
              <a:t>Number of spectral bands: 26</a:t>
            </a:r>
          </a:p>
          <a:p>
            <a:r>
              <a:rPr lang="en-US" sz="2800" dirty="0"/>
              <a:t>Spatial resolution: 10-20 meters (VSWIR),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5E682B-30E4-3077-6D8B-911C1F87F4AC}"/>
              </a:ext>
            </a:extLst>
          </p:cNvPr>
          <p:cNvSpPr txBox="1"/>
          <p:nvPr/>
        </p:nvSpPr>
        <p:spPr>
          <a:xfrm>
            <a:off x="606761" y="4739988"/>
            <a:ext cx="11241802" cy="1557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60 meters (atmospheric/TIR)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Triplet constellation repeat interval: 6 days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Expected launch date: Late 2030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13BEC0-0AF4-21FA-F930-3667ADEE13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55" y="6362106"/>
            <a:ext cx="2211862" cy="48926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80728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992B4-67C4-01EE-D669-2F4CC914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Calibration Major Updates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AABA4-D1CA-ACA1-BAE9-C341CAFA1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2" descr="JACIE image">
            <a:extLst>
              <a:ext uri="{FF2B5EF4-FFF2-40B4-BE49-F238E27FC236}">
                <a16:creationId xmlns:a16="http://schemas.microsoft.com/office/drawing/2014/main" id="{2E566B33-EFD0-338D-F685-5DDA23A1E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151" y="1010341"/>
            <a:ext cx="7233697" cy="260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8E7EFA-8E35-6A61-47BA-7B215FBF2B7B}"/>
              </a:ext>
            </a:extLst>
          </p:cNvPr>
          <p:cNvSpPr txBox="1"/>
          <p:nvPr/>
        </p:nvSpPr>
        <p:spPr>
          <a:xfrm>
            <a:off x="1934566" y="4274584"/>
            <a:ext cx="831138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dirty="0"/>
              <a:t>March 11-14, 2024</a:t>
            </a:r>
          </a:p>
          <a:p>
            <a:pPr marL="0" indent="0" algn="ctr">
              <a:buNone/>
            </a:pPr>
            <a:r>
              <a:rPr lang="en-US" sz="2800" dirty="0"/>
              <a:t>Reston, VA</a:t>
            </a:r>
          </a:p>
          <a:p>
            <a:pPr marL="0" indent="0" algn="ctr">
              <a:buNone/>
            </a:pPr>
            <a:r>
              <a:rPr lang="en-US" sz="2800" dirty="0"/>
              <a:t>USGS Headquarters</a:t>
            </a:r>
          </a:p>
          <a:p>
            <a:pPr marL="0" indent="0" algn="ctr">
              <a:buNone/>
            </a:pPr>
            <a:r>
              <a:rPr lang="en-US" sz="2800" dirty="0">
                <a:hlinkClick r:id="rId3"/>
              </a:rPr>
              <a:t>https://www.usgs.gov/calval/jacie-2024-workshop</a:t>
            </a:r>
            <a:r>
              <a:rPr lang="en-US" sz="2800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6A351A-2DF9-8FC4-2EF6-88D305E4E4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55" y="6362106"/>
            <a:ext cx="2211862" cy="48926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13488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F536B-DE6A-FD28-C5A3-B25B78008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Calibration Major Updates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73F4D-6F62-EC6D-52D3-BB01D4F69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71980"/>
            <a:ext cx="10972800" cy="5257799"/>
          </a:xfrm>
        </p:spPr>
        <p:txBody>
          <a:bodyPr/>
          <a:lstStyle/>
          <a:p>
            <a:r>
              <a:rPr lang="en-US" sz="2400" dirty="0"/>
              <a:t>JACIE 2024 Workshop by the Numbers</a:t>
            </a:r>
          </a:p>
          <a:p>
            <a:pPr lvl="1"/>
            <a:r>
              <a:rPr lang="en-US" sz="2000" dirty="0"/>
              <a:t>Registered – ~397 (225 In-person)</a:t>
            </a:r>
          </a:p>
          <a:p>
            <a:pPr lvl="1"/>
            <a:r>
              <a:rPr lang="en-US" sz="2000" dirty="0"/>
              <a:t>Exhibits/Booths – 17 (2023 – 9)</a:t>
            </a:r>
          </a:p>
          <a:p>
            <a:pPr lvl="1"/>
            <a:r>
              <a:rPr lang="en-US" sz="2000" dirty="0"/>
              <a:t>Presenters (oral) – 72 (2023 - 49)</a:t>
            </a:r>
          </a:p>
          <a:p>
            <a:pPr lvl="1"/>
            <a:r>
              <a:rPr lang="en-US" sz="2000" dirty="0"/>
              <a:t>Presenters (poster) – 15 (2023 - 6)</a:t>
            </a:r>
          </a:p>
          <a:p>
            <a:r>
              <a:rPr lang="en-US" sz="2400" dirty="0"/>
              <a:t>Side Meetings (a first at JACIE!)</a:t>
            </a:r>
          </a:p>
          <a:p>
            <a:pPr lvl="1"/>
            <a:r>
              <a:rPr lang="en-US" sz="2000" dirty="0"/>
              <a:t>SAR, HSI, Tools/Assessments (Tues/Wed/Thurs)</a:t>
            </a:r>
          </a:p>
          <a:p>
            <a:r>
              <a:rPr lang="en-US" sz="2400" dirty="0"/>
              <a:t>Networking event (another first at JACIE!)</a:t>
            </a:r>
          </a:p>
          <a:p>
            <a:pPr lvl="1"/>
            <a:r>
              <a:rPr lang="en-US" sz="2000" dirty="0"/>
              <a:t>Food/drinks will be provided (Mon)</a:t>
            </a:r>
          </a:p>
          <a:p>
            <a:r>
              <a:rPr lang="en-US" sz="2400" dirty="0"/>
              <a:t>Stakeholders meeting (Monday 11</a:t>
            </a:r>
            <a:r>
              <a:rPr lang="en-US" sz="2400" baseline="30000" dirty="0"/>
              <a:t>th</a:t>
            </a:r>
            <a:r>
              <a:rPr lang="en-US" sz="2400" dirty="0"/>
              <a:t>) </a:t>
            </a:r>
          </a:p>
          <a:p>
            <a:pPr lvl="1"/>
            <a:r>
              <a:rPr lang="en-US" sz="2000" dirty="0"/>
              <a:t>All Agencies attending</a:t>
            </a:r>
          </a:p>
          <a:p>
            <a:r>
              <a:rPr lang="en-US" sz="2400" dirty="0"/>
              <a:t>Uncertainty Workshop (Friday 15th)</a:t>
            </a:r>
          </a:p>
          <a:p>
            <a:pPr lvl="1"/>
            <a:r>
              <a:rPr lang="en-US" sz="2000" dirty="0"/>
              <a:t>Registered – ~114 (67 In-person)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84AAF-F468-AD99-F185-795B1B672B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FC94B4-F5F6-C5AA-4721-D38896038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454" y="914400"/>
            <a:ext cx="3835243" cy="5285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2DE6E8-7D04-A7F2-0E12-3D7520AE5B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55" y="6362106"/>
            <a:ext cx="2211862" cy="4892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Content Placeholder 10" descr="Text&#10;&#10;Description automatically generated with low confidence">
            <a:extLst>
              <a:ext uri="{FF2B5EF4-FFF2-40B4-BE49-F238E27FC236}">
                <a16:creationId xmlns:a16="http://schemas.microsoft.com/office/drawing/2014/main" id="{32233D51-5504-2497-88E7-18EB528EDD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7853" y="750386"/>
            <a:ext cx="3876019" cy="52003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006687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43829</TotalTime>
  <Words>616</Words>
  <Application>Microsoft Office PowerPoint</Application>
  <PresentationFormat>Widescreen</PresentationFormat>
  <Paragraphs>101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Wingdings</vt:lpstr>
      <vt:lpstr>Default Design</vt:lpstr>
      <vt:lpstr>GSICS Agency Report 2024 </vt:lpstr>
      <vt:lpstr>Support to GRWG Activities</vt:lpstr>
      <vt:lpstr>Instruments Updates &amp; Planned launches that are relevant to GSICS </vt:lpstr>
      <vt:lpstr>Instruments Updates &amp; Planned launches that are relevant to GSICS</vt:lpstr>
      <vt:lpstr>Instruments Updates &amp; Planned launches that are relevant to GSICS</vt:lpstr>
      <vt:lpstr>Instruments Updates &amp; Planned launches that are relevant to GSICS</vt:lpstr>
      <vt:lpstr>Agency’s Instruments Updates &amp; Planned launches that are relevant to GSICS </vt:lpstr>
      <vt:lpstr>Calibration Major Updates</vt:lpstr>
      <vt:lpstr>Calibration Major Updates</vt:lpstr>
      <vt:lpstr>Calibration Major Updates</vt:lpstr>
      <vt:lpstr>Calibration Major Updates</vt:lpstr>
      <vt:lpstr>Calibration Major Updates</vt:lpstr>
      <vt:lpstr>Calibration Major Updates</vt:lpstr>
      <vt:lpstr>Calibration Major Updates</vt:lpstr>
      <vt:lpstr>Summary</vt:lpstr>
      <vt:lpstr>Additional Slides Not Presented</vt:lpstr>
    </vt:vector>
  </TitlesOfParts>
  <Company>NOAA / NESDIS / ORA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GSICS GEO-LEO ATBD</dc:title>
  <dc:subject>SPIE 2009 tALK</dc:subject>
  <dc:creator>Fred Wu</dc:creator>
  <cp:lastModifiedBy>Stone, Thomas C</cp:lastModifiedBy>
  <cp:revision>1019</cp:revision>
  <dcterms:created xsi:type="dcterms:W3CDTF">2004-06-10T15:46:18Z</dcterms:created>
  <dcterms:modified xsi:type="dcterms:W3CDTF">2024-03-11T20:50:49Z</dcterms:modified>
</cp:coreProperties>
</file>