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92" r:id="rId5"/>
    <p:sldMasterId id="2147483698" r:id="rId6"/>
    <p:sldMasterId id="2147483704" r:id="rId7"/>
    <p:sldMasterId id="2147483711" r:id="rId8"/>
    <p:sldMasterId id="2147483717" r:id="rId9"/>
    <p:sldMasterId id="2147483723" r:id="rId10"/>
  </p:sldMasterIdLst>
  <p:notesMasterIdLst>
    <p:notesMasterId r:id="rId33"/>
  </p:notesMasterIdLst>
  <p:handoutMasterIdLst>
    <p:handoutMasterId r:id="rId34"/>
  </p:handoutMasterIdLst>
  <p:sldIdLst>
    <p:sldId id="733" r:id="rId11"/>
    <p:sldId id="2147376123" r:id="rId12"/>
    <p:sldId id="260" r:id="rId13"/>
    <p:sldId id="258" r:id="rId14"/>
    <p:sldId id="259" r:id="rId15"/>
    <p:sldId id="268" r:id="rId16"/>
    <p:sldId id="2147376124" r:id="rId17"/>
    <p:sldId id="261" r:id="rId18"/>
    <p:sldId id="264" r:id="rId19"/>
    <p:sldId id="272" r:id="rId20"/>
    <p:sldId id="267" r:id="rId21"/>
    <p:sldId id="2147376125" r:id="rId22"/>
    <p:sldId id="2147376130" r:id="rId23"/>
    <p:sldId id="2147376126" r:id="rId24"/>
    <p:sldId id="263" r:id="rId25"/>
    <p:sldId id="265" r:id="rId26"/>
    <p:sldId id="266" r:id="rId27"/>
    <p:sldId id="2147376131" r:id="rId28"/>
    <p:sldId id="2147376127" r:id="rId29"/>
    <p:sldId id="2147376128" r:id="rId30"/>
    <p:sldId id="270" r:id="rId31"/>
    <p:sldId id="271" r:id="rId32"/>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333399"/>
    <a:srgbClr val="000000"/>
    <a:srgbClr val="0C45E4"/>
    <a:srgbClr val="008000"/>
    <a:srgbClr val="5F5F5F"/>
    <a:srgbClr val="333333"/>
    <a:srgbClr val="CC33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34" autoAdjust="0"/>
    <p:restoredTop sz="83897" autoAdjust="0"/>
  </p:normalViewPr>
  <p:slideViewPr>
    <p:cSldViewPr snapToGrid="0">
      <p:cViewPr varScale="1">
        <p:scale>
          <a:sx n="67" d="100"/>
          <a:sy n="67" d="100"/>
        </p:scale>
        <p:origin x="792" y="3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5" d="100"/>
          <a:sy n="85" d="100"/>
        </p:scale>
        <p:origin x="4277" y="48"/>
      </p:cViewPr>
      <p:guideLst>
        <p:guide orient="horz" pos="3126"/>
        <p:guide pos="2142"/>
      </p:guideLst>
    </p:cSldViewPr>
  </p:notesViewPr>
  <p:gridSpacing cx="114300" cy="1143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microsoft.com/office/2016/11/relationships/changesInfo" Target="changesInfos/changesInfo1.xml"/><Relationship Id="rId21" Type="http://schemas.openxmlformats.org/officeDocument/2006/relationships/slide" Target="slides/slide11.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e Goryl" userId="4debe626-77cc-4d58-92a5-7eb252f82562" providerId="ADAL" clId="{C47F3BC9-C5C1-4D86-9AFC-B5F1CAE4770F}"/>
    <pc:docChg chg="undo custSel addSld delSld modSld delMainMaster modMainMaster">
      <pc:chgData name="Philippe Goryl" userId="4debe626-77cc-4d58-92a5-7eb252f82562" providerId="ADAL" clId="{C47F3BC9-C5C1-4D86-9AFC-B5F1CAE4770F}" dt="2024-03-08T12:42:13.753" v="381" actId="5793"/>
      <pc:docMkLst>
        <pc:docMk/>
      </pc:docMkLst>
      <pc:sldChg chg="modSp mod">
        <pc:chgData name="Philippe Goryl" userId="4debe626-77cc-4d58-92a5-7eb252f82562" providerId="ADAL" clId="{C47F3BC9-C5C1-4D86-9AFC-B5F1CAE4770F}" dt="2024-03-08T11:32:00.842" v="52" actId="14100"/>
        <pc:sldMkLst>
          <pc:docMk/>
          <pc:sldMk cId="0" sldId="258"/>
        </pc:sldMkLst>
        <pc:spChg chg="mod">
          <ac:chgData name="Philippe Goryl" userId="4debe626-77cc-4d58-92a5-7eb252f82562" providerId="ADAL" clId="{C47F3BC9-C5C1-4D86-9AFC-B5F1CAE4770F}" dt="2024-03-08T11:32:00.842" v="52" actId="14100"/>
          <ac:spMkLst>
            <pc:docMk/>
            <pc:sldMk cId="0" sldId="258"/>
            <ac:spMk id="79" creationId="{00000000-0000-0000-0000-000000000000}"/>
          </ac:spMkLst>
        </pc:spChg>
      </pc:sldChg>
      <pc:sldChg chg="modSp mod">
        <pc:chgData name="Philippe Goryl" userId="4debe626-77cc-4d58-92a5-7eb252f82562" providerId="ADAL" clId="{C47F3BC9-C5C1-4D86-9AFC-B5F1CAE4770F}" dt="2024-03-08T12:10:45.622" v="370" actId="1076"/>
        <pc:sldMkLst>
          <pc:docMk/>
          <pc:sldMk cId="1242207252" sldId="260"/>
        </pc:sldMkLst>
        <pc:spChg chg="mod">
          <ac:chgData name="Philippe Goryl" userId="4debe626-77cc-4d58-92a5-7eb252f82562" providerId="ADAL" clId="{C47F3BC9-C5C1-4D86-9AFC-B5F1CAE4770F}" dt="2024-03-08T12:10:45.622" v="370" actId="1076"/>
          <ac:spMkLst>
            <pc:docMk/>
            <pc:sldMk cId="1242207252" sldId="260"/>
            <ac:spMk id="2" creationId="{98B7AA1B-4E40-0E6C-4545-0EE433D80F9D}"/>
          </ac:spMkLst>
        </pc:spChg>
      </pc:sldChg>
      <pc:sldChg chg="modSp mod">
        <pc:chgData name="Philippe Goryl" userId="4debe626-77cc-4d58-92a5-7eb252f82562" providerId="ADAL" clId="{C47F3BC9-C5C1-4D86-9AFC-B5F1CAE4770F}" dt="2024-03-08T12:42:13.753" v="381" actId="5793"/>
        <pc:sldMkLst>
          <pc:docMk/>
          <pc:sldMk cId="1637249125" sldId="261"/>
        </pc:sldMkLst>
        <pc:spChg chg="mod">
          <ac:chgData name="Philippe Goryl" userId="4debe626-77cc-4d58-92a5-7eb252f82562" providerId="ADAL" clId="{C47F3BC9-C5C1-4D86-9AFC-B5F1CAE4770F}" dt="2024-03-08T12:42:13.753" v="381" actId="5793"/>
          <ac:spMkLst>
            <pc:docMk/>
            <pc:sldMk cId="1637249125" sldId="261"/>
            <ac:spMk id="2" creationId="{B27EB7BD-B5AD-1E9D-EE70-F8A3C66A64A7}"/>
          </ac:spMkLst>
        </pc:spChg>
      </pc:sldChg>
      <pc:sldChg chg="del">
        <pc:chgData name="Philippe Goryl" userId="4debe626-77cc-4d58-92a5-7eb252f82562" providerId="ADAL" clId="{C47F3BC9-C5C1-4D86-9AFC-B5F1CAE4770F}" dt="2024-03-08T12:09:36.402" v="364" actId="47"/>
        <pc:sldMkLst>
          <pc:docMk/>
          <pc:sldMk cId="1150674251" sldId="262"/>
        </pc:sldMkLst>
      </pc:sldChg>
      <pc:sldChg chg="modSp mod">
        <pc:chgData name="Philippe Goryl" userId="4debe626-77cc-4d58-92a5-7eb252f82562" providerId="ADAL" clId="{C47F3BC9-C5C1-4D86-9AFC-B5F1CAE4770F}" dt="2024-03-08T11:52:10.753" v="199" actId="404"/>
        <pc:sldMkLst>
          <pc:docMk/>
          <pc:sldMk cId="0" sldId="263"/>
        </pc:sldMkLst>
        <pc:spChg chg="mod">
          <ac:chgData name="Philippe Goryl" userId="4debe626-77cc-4d58-92a5-7eb252f82562" providerId="ADAL" clId="{C47F3BC9-C5C1-4D86-9AFC-B5F1CAE4770F}" dt="2024-03-08T11:52:10.753" v="199" actId="404"/>
          <ac:spMkLst>
            <pc:docMk/>
            <pc:sldMk cId="0" sldId="263"/>
            <ac:spMk id="116" creationId="{00000000-0000-0000-0000-000000000000}"/>
          </ac:spMkLst>
        </pc:spChg>
      </pc:sldChg>
      <pc:sldChg chg="modSp mod">
        <pc:chgData name="Philippe Goryl" userId="4debe626-77cc-4d58-92a5-7eb252f82562" providerId="ADAL" clId="{C47F3BC9-C5C1-4D86-9AFC-B5F1CAE4770F}" dt="2024-03-08T11:52:21.614" v="203" actId="404"/>
        <pc:sldMkLst>
          <pc:docMk/>
          <pc:sldMk cId="0" sldId="265"/>
        </pc:sldMkLst>
        <pc:spChg chg="mod">
          <ac:chgData name="Philippe Goryl" userId="4debe626-77cc-4d58-92a5-7eb252f82562" providerId="ADAL" clId="{C47F3BC9-C5C1-4D86-9AFC-B5F1CAE4770F}" dt="2024-03-08T11:52:21.614" v="203" actId="404"/>
          <ac:spMkLst>
            <pc:docMk/>
            <pc:sldMk cId="0" sldId="265"/>
            <ac:spMk id="137" creationId="{00000000-0000-0000-0000-000000000000}"/>
          </ac:spMkLst>
        </pc:spChg>
      </pc:sldChg>
      <pc:sldChg chg="modSp mod">
        <pc:chgData name="Philippe Goryl" userId="4debe626-77cc-4d58-92a5-7eb252f82562" providerId="ADAL" clId="{C47F3BC9-C5C1-4D86-9AFC-B5F1CAE4770F}" dt="2024-03-08T11:52:27.457" v="204"/>
        <pc:sldMkLst>
          <pc:docMk/>
          <pc:sldMk cId="0" sldId="266"/>
        </pc:sldMkLst>
        <pc:spChg chg="mod">
          <ac:chgData name="Philippe Goryl" userId="4debe626-77cc-4d58-92a5-7eb252f82562" providerId="ADAL" clId="{C47F3BC9-C5C1-4D86-9AFC-B5F1CAE4770F}" dt="2024-03-08T11:52:27.457" v="204"/>
          <ac:spMkLst>
            <pc:docMk/>
            <pc:sldMk cId="0" sldId="266"/>
            <ac:spMk id="145" creationId="{00000000-0000-0000-0000-000000000000}"/>
          </ac:spMkLst>
        </pc:spChg>
      </pc:sldChg>
      <pc:sldChg chg="modSp mod">
        <pc:chgData name="Philippe Goryl" userId="4debe626-77cc-4d58-92a5-7eb252f82562" providerId="ADAL" clId="{C47F3BC9-C5C1-4D86-9AFC-B5F1CAE4770F}" dt="2024-03-08T11:28:09.289" v="22" actId="1076"/>
        <pc:sldMkLst>
          <pc:docMk/>
          <pc:sldMk cId="0" sldId="268"/>
        </pc:sldMkLst>
        <pc:graphicFrameChg chg="mod">
          <ac:chgData name="Philippe Goryl" userId="4debe626-77cc-4d58-92a5-7eb252f82562" providerId="ADAL" clId="{C47F3BC9-C5C1-4D86-9AFC-B5F1CAE4770F}" dt="2024-03-08T11:28:09.289" v="22" actId="1076"/>
          <ac:graphicFrameMkLst>
            <pc:docMk/>
            <pc:sldMk cId="0" sldId="268"/>
            <ac:graphicFrameMk id="154" creationId="{00000000-0000-0000-0000-000000000000}"/>
          </ac:graphicFrameMkLst>
        </pc:graphicFrameChg>
      </pc:sldChg>
      <pc:sldChg chg="del">
        <pc:chgData name="Philippe Goryl" userId="4debe626-77cc-4d58-92a5-7eb252f82562" providerId="ADAL" clId="{C47F3BC9-C5C1-4D86-9AFC-B5F1CAE4770F}" dt="2024-03-08T11:24:18.595" v="20" actId="47"/>
        <pc:sldMkLst>
          <pc:docMk/>
          <pc:sldMk cId="4114233566" sldId="268"/>
        </pc:sldMkLst>
      </pc:sldChg>
      <pc:sldChg chg="modSp mod">
        <pc:chgData name="Philippe Goryl" userId="4debe626-77cc-4d58-92a5-7eb252f82562" providerId="ADAL" clId="{C47F3BC9-C5C1-4D86-9AFC-B5F1CAE4770F}" dt="2024-03-08T11:53:00.558" v="216" actId="404"/>
        <pc:sldMkLst>
          <pc:docMk/>
          <pc:sldMk cId="0" sldId="270"/>
        </pc:sldMkLst>
        <pc:spChg chg="mod">
          <ac:chgData name="Philippe Goryl" userId="4debe626-77cc-4d58-92a5-7eb252f82562" providerId="ADAL" clId="{C47F3BC9-C5C1-4D86-9AFC-B5F1CAE4770F}" dt="2024-03-08T11:53:00.558" v="216" actId="404"/>
          <ac:spMkLst>
            <pc:docMk/>
            <pc:sldMk cId="0" sldId="270"/>
            <ac:spMk id="181" creationId="{00000000-0000-0000-0000-000000000000}"/>
          </ac:spMkLst>
        </pc:spChg>
      </pc:sldChg>
      <pc:sldChg chg="addSp modSp mod">
        <pc:chgData name="Philippe Goryl" userId="4debe626-77cc-4d58-92a5-7eb252f82562" providerId="ADAL" clId="{C47F3BC9-C5C1-4D86-9AFC-B5F1CAE4770F}" dt="2024-03-08T11:46:27.423" v="170" actId="15"/>
        <pc:sldMkLst>
          <pc:docMk/>
          <pc:sldMk cId="0" sldId="271"/>
        </pc:sldMkLst>
        <pc:spChg chg="mod">
          <ac:chgData name="Philippe Goryl" userId="4debe626-77cc-4d58-92a5-7eb252f82562" providerId="ADAL" clId="{C47F3BC9-C5C1-4D86-9AFC-B5F1CAE4770F}" dt="2024-03-08T11:46:27.423" v="170" actId="15"/>
          <ac:spMkLst>
            <pc:docMk/>
            <pc:sldMk cId="0" sldId="271"/>
            <ac:spMk id="177" creationId="{00000000-0000-0000-0000-000000000000}"/>
          </ac:spMkLst>
        </pc:spChg>
        <pc:spChg chg="mod">
          <ac:chgData name="Philippe Goryl" userId="4debe626-77cc-4d58-92a5-7eb252f82562" providerId="ADAL" clId="{C47F3BC9-C5C1-4D86-9AFC-B5F1CAE4770F}" dt="2024-03-08T11:43:04.697" v="63" actId="20577"/>
          <ac:spMkLst>
            <pc:docMk/>
            <pc:sldMk cId="0" sldId="271"/>
            <ac:spMk id="178" creationId="{00000000-0000-0000-0000-000000000000}"/>
          </ac:spMkLst>
        </pc:spChg>
        <pc:picChg chg="add mod">
          <ac:chgData name="Philippe Goryl" userId="4debe626-77cc-4d58-92a5-7eb252f82562" providerId="ADAL" clId="{C47F3BC9-C5C1-4D86-9AFC-B5F1CAE4770F}" dt="2024-03-08T11:45:23.457" v="116" actId="1076"/>
          <ac:picMkLst>
            <pc:docMk/>
            <pc:sldMk cId="0" sldId="271"/>
            <ac:picMk id="3" creationId="{B936E056-E16A-4E42-3302-4632F2E23C3F}"/>
          </ac:picMkLst>
        </pc:picChg>
      </pc:sldChg>
      <pc:sldChg chg="addSp modSp mod">
        <pc:chgData name="Philippe Goryl" userId="4debe626-77cc-4d58-92a5-7eb252f82562" providerId="ADAL" clId="{C47F3BC9-C5C1-4D86-9AFC-B5F1CAE4770F}" dt="2024-03-08T12:14:45.496" v="377" actId="1076"/>
        <pc:sldMkLst>
          <pc:docMk/>
          <pc:sldMk cId="238456059" sldId="733"/>
        </pc:sldMkLst>
        <pc:picChg chg="add mod">
          <ac:chgData name="Philippe Goryl" userId="4debe626-77cc-4d58-92a5-7eb252f82562" providerId="ADAL" clId="{C47F3BC9-C5C1-4D86-9AFC-B5F1CAE4770F}" dt="2024-03-08T12:14:45.496" v="377" actId="1076"/>
          <ac:picMkLst>
            <pc:docMk/>
            <pc:sldMk cId="238456059" sldId="733"/>
            <ac:picMk id="3" creationId="{2720CE20-73A9-A9D7-33EF-C7AAEF6E6D6D}"/>
          </ac:picMkLst>
        </pc:picChg>
      </pc:sldChg>
      <pc:sldChg chg="del">
        <pc:chgData name="Philippe Goryl" userId="4debe626-77cc-4d58-92a5-7eb252f82562" providerId="ADAL" clId="{C47F3BC9-C5C1-4D86-9AFC-B5F1CAE4770F}" dt="2024-03-08T12:03:45.149" v="358" actId="47"/>
        <pc:sldMkLst>
          <pc:docMk/>
          <pc:sldMk cId="3299204680" sldId="834"/>
        </pc:sldMkLst>
      </pc:sldChg>
      <pc:sldChg chg="del">
        <pc:chgData name="Philippe Goryl" userId="4debe626-77cc-4d58-92a5-7eb252f82562" providerId="ADAL" clId="{C47F3BC9-C5C1-4D86-9AFC-B5F1CAE4770F}" dt="2024-03-08T12:09:28.600" v="359" actId="47"/>
        <pc:sldMkLst>
          <pc:docMk/>
          <pc:sldMk cId="984249588" sldId="835"/>
        </pc:sldMkLst>
      </pc:sldChg>
      <pc:sldChg chg="del">
        <pc:chgData name="Philippe Goryl" userId="4debe626-77cc-4d58-92a5-7eb252f82562" providerId="ADAL" clId="{C47F3BC9-C5C1-4D86-9AFC-B5F1CAE4770F}" dt="2024-03-08T12:09:41.252" v="367" actId="47"/>
        <pc:sldMkLst>
          <pc:docMk/>
          <pc:sldMk cId="801333199" sldId="837"/>
        </pc:sldMkLst>
      </pc:sldChg>
      <pc:sldChg chg="del">
        <pc:chgData name="Philippe Goryl" userId="4debe626-77cc-4d58-92a5-7eb252f82562" providerId="ADAL" clId="{C47F3BC9-C5C1-4D86-9AFC-B5F1CAE4770F}" dt="2024-03-08T12:09:38.221" v="365" actId="47"/>
        <pc:sldMkLst>
          <pc:docMk/>
          <pc:sldMk cId="1916633796" sldId="1184"/>
        </pc:sldMkLst>
      </pc:sldChg>
      <pc:sldChg chg="del">
        <pc:chgData name="Philippe Goryl" userId="4debe626-77cc-4d58-92a5-7eb252f82562" providerId="ADAL" clId="{C47F3BC9-C5C1-4D86-9AFC-B5F1CAE4770F}" dt="2024-03-08T12:09:39.592" v="366" actId="47"/>
        <pc:sldMkLst>
          <pc:docMk/>
          <pc:sldMk cId="2117353443" sldId="2147376111"/>
        </pc:sldMkLst>
      </pc:sldChg>
      <pc:sldChg chg="del">
        <pc:chgData name="Philippe Goryl" userId="4debe626-77cc-4d58-92a5-7eb252f82562" providerId="ADAL" clId="{C47F3BC9-C5C1-4D86-9AFC-B5F1CAE4770F}" dt="2024-03-08T12:09:31.592" v="361" actId="47"/>
        <pc:sldMkLst>
          <pc:docMk/>
          <pc:sldMk cId="1869851386" sldId="2147376114"/>
        </pc:sldMkLst>
      </pc:sldChg>
      <pc:sldChg chg="del">
        <pc:chgData name="Philippe Goryl" userId="4debe626-77cc-4d58-92a5-7eb252f82562" providerId="ADAL" clId="{C47F3BC9-C5C1-4D86-9AFC-B5F1CAE4770F}" dt="2024-03-08T12:09:32.620" v="362" actId="47"/>
        <pc:sldMkLst>
          <pc:docMk/>
          <pc:sldMk cId="1454213639" sldId="2147376115"/>
        </pc:sldMkLst>
      </pc:sldChg>
      <pc:sldChg chg="del">
        <pc:chgData name="Philippe Goryl" userId="4debe626-77cc-4d58-92a5-7eb252f82562" providerId="ADAL" clId="{C47F3BC9-C5C1-4D86-9AFC-B5F1CAE4770F}" dt="2024-03-08T12:09:34.468" v="363" actId="47"/>
        <pc:sldMkLst>
          <pc:docMk/>
          <pc:sldMk cId="1989972547" sldId="2147376117"/>
        </pc:sldMkLst>
      </pc:sldChg>
      <pc:sldChg chg="del">
        <pc:chgData name="Philippe Goryl" userId="4debe626-77cc-4d58-92a5-7eb252f82562" providerId="ADAL" clId="{C47F3BC9-C5C1-4D86-9AFC-B5F1CAE4770F}" dt="2024-03-08T12:09:30.470" v="360" actId="47"/>
        <pc:sldMkLst>
          <pc:docMk/>
          <pc:sldMk cId="2337793321" sldId="2147376119"/>
        </pc:sldMkLst>
      </pc:sldChg>
      <pc:sldChg chg="del">
        <pc:chgData name="Philippe Goryl" userId="4debe626-77cc-4d58-92a5-7eb252f82562" providerId="ADAL" clId="{C47F3BC9-C5C1-4D86-9AFC-B5F1CAE4770F}" dt="2024-03-08T12:09:42.426" v="368" actId="47"/>
        <pc:sldMkLst>
          <pc:docMk/>
          <pc:sldMk cId="4112102737" sldId="2147376120"/>
        </pc:sldMkLst>
      </pc:sldChg>
      <pc:sldChg chg="add del">
        <pc:chgData name="Philippe Goryl" userId="4debe626-77cc-4d58-92a5-7eb252f82562" providerId="ADAL" clId="{C47F3BC9-C5C1-4D86-9AFC-B5F1CAE4770F}" dt="2024-03-08T12:03:43.279" v="357" actId="47"/>
        <pc:sldMkLst>
          <pc:docMk/>
          <pc:sldMk cId="589532092" sldId="2147376121"/>
        </pc:sldMkLst>
      </pc:sldChg>
      <pc:sldChg chg="add del">
        <pc:chgData name="Philippe Goryl" userId="4debe626-77cc-4d58-92a5-7eb252f82562" providerId="ADAL" clId="{C47F3BC9-C5C1-4D86-9AFC-B5F1CAE4770F}" dt="2024-03-08T12:03:41.481" v="356" actId="47"/>
        <pc:sldMkLst>
          <pc:docMk/>
          <pc:sldMk cId="1823312162" sldId="2147376122"/>
        </pc:sldMkLst>
      </pc:sldChg>
      <pc:sldChg chg="modSp mod">
        <pc:chgData name="Philippe Goryl" userId="4debe626-77cc-4d58-92a5-7eb252f82562" providerId="ADAL" clId="{C47F3BC9-C5C1-4D86-9AFC-B5F1CAE4770F}" dt="2024-03-08T11:23:25.919" v="19" actId="20577"/>
        <pc:sldMkLst>
          <pc:docMk/>
          <pc:sldMk cId="1725301047" sldId="2147376123"/>
        </pc:sldMkLst>
        <pc:spChg chg="mod">
          <ac:chgData name="Philippe Goryl" userId="4debe626-77cc-4d58-92a5-7eb252f82562" providerId="ADAL" clId="{C47F3BC9-C5C1-4D86-9AFC-B5F1CAE4770F}" dt="2024-03-08T11:23:25.919" v="19" actId="20577"/>
          <ac:spMkLst>
            <pc:docMk/>
            <pc:sldMk cId="1725301047" sldId="2147376123"/>
            <ac:spMk id="3" creationId="{D33D6F3E-56E0-2CA4-1B3C-355DFB88CD82}"/>
          </ac:spMkLst>
        </pc:spChg>
      </pc:sldChg>
      <pc:sldChg chg="del">
        <pc:chgData name="Philippe Goryl" userId="4debe626-77cc-4d58-92a5-7eb252f82562" providerId="ADAL" clId="{C47F3BC9-C5C1-4D86-9AFC-B5F1CAE4770F}" dt="2024-03-08T11:27:42.902" v="21" actId="47"/>
        <pc:sldMkLst>
          <pc:docMk/>
          <pc:sldMk cId="3531210340" sldId="2147376124"/>
        </pc:sldMkLst>
      </pc:sldChg>
      <pc:sldChg chg="modSp mod">
        <pc:chgData name="Philippe Goryl" userId="4debe626-77cc-4d58-92a5-7eb252f82562" providerId="ADAL" clId="{C47F3BC9-C5C1-4D86-9AFC-B5F1CAE4770F}" dt="2024-03-08T11:51:49.931" v="194" actId="404"/>
        <pc:sldMkLst>
          <pc:docMk/>
          <pc:sldMk cId="0" sldId="2147376126"/>
        </pc:sldMkLst>
        <pc:spChg chg="mod">
          <ac:chgData name="Philippe Goryl" userId="4debe626-77cc-4d58-92a5-7eb252f82562" providerId="ADAL" clId="{C47F3BC9-C5C1-4D86-9AFC-B5F1CAE4770F}" dt="2024-03-08T11:51:49.931" v="194" actId="404"/>
          <ac:spMkLst>
            <pc:docMk/>
            <pc:sldMk cId="0" sldId="2147376126"/>
            <ac:spMk id="82" creationId="{00000000-0000-0000-0000-000000000000}"/>
          </ac:spMkLst>
        </pc:spChg>
      </pc:sldChg>
      <pc:sldChg chg="modSp mod">
        <pc:chgData name="Philippe Goryl" userId="4debe626-77cc-4d58-92a5-7eb252f82562" providerId="ADAL" clId="{C47F3BC9-C5C1-4D86-9AFC-B5F1CAE4770F}" dt="2024-03-08T11:52:39.376" v="208" actId="404"/>
        <pc:sldMkLst>
          <pc:docMk/>
          <pc:sldMk cId="0" sldId="2147376127"/>
        </pc:sldMkLst>
        <pc:spChg chg="mod">
          <ac:chgData name="Philippe Goryl" userId="4debe626-77cc-4d58-92a5-7eb252f82562" providerId="ADAL" clId="{C47F3BC9-C5C1-4D86-9AFC-B5F1CAE4770F}" dt="2024-03-08T11:52:39.376" v="208" actId="404"/>
          <ac:spMkLst>
            <pc:docMk/>
            <pc:sldMk cId="0" sldId="2147376127"/>
            <ac:spMk id="153" creationId="{00000000-0000-0000-0000-000000000000}"/>
          </ac:spMkLst>
        </pc:spChg>
      </pc:sldChg>
      <pc:sldChg chg="modSp mod">
        <pc:chgData name="Philippe Goryl" userId="4debe626-77cc-4d58-92a5-7eb252f82562" providerId="ADAL" clId="{C47F3BC9-C5C1-4D86-9AFC-B5F1CAE4770F}" dt="2024-03-08T11:52:49.708" v="212" actId="404"/>
        <pc:sldMkLst>
          <pc:docMk/>
          <pc:sldMk cId="0" sldId="2147376128"/>
        </pc:sldMkLst>
        <pc:spChg chg="mod">
          <ac:chgData name="Philippe Goryl" userId="4debe626-77cc-4d58-92a5-7eb252f82562" providerId="ADAL" clId="{C47F3BC9-C5C1-4D86-9AFC-B5F1CAE4770F}" dt="2024-03-08T11:52:49.708" v="212" actId="404"/>
          <ac:spMkLst>
            <pc:docMk/>
            <pc:sldMk cId="0" sldId="2147376128"/>
            <ac:spMk id="163" creationId="{00000000-0000-0000-0000-000000000000}"/>
          </ac:spMkLst>
        </pc:spChg>
      </pc:sldChg>
      <pc:sldChg chg="modSp del mod">
        <pc:chgData name="Philippe Goryl" userId="4debe626-77cc-4d58-92a5-7eb252f82562" providerId="ADAL" clId="{C47F3BC9-C5C1-4D86-9AFC-B5F1CAE4770F}" dt="2024-03-08T11:59:59.480" v="267" actId="47"/>
        <pc:sldMkLst>
          <pc:docMk/>
          <pc:sldMk cId="3349187306" sldId="2147376129"/>
        </pc:sldMkLst>
        <pc:spChg chg="mod">
          <ac:chgData name="Philippe Goryl" userId="4debe626-77cc-4d58-92a5-7eb252f82562" providerId="ADAL" clId="{C47F3BC9-C5C1-4D86-9AFC-B5F1CAE4770F}" dt="2024-03-08T11:55:48.595" v="224" actId="1076"/>
          <ac:spMkLst>
            <pc:docMk/>
            <pc:sldMk cId="3349187306" sldId="2147376129"/>
            <ac:spMk id="40" creationId="{2BC29C79-54B0-181B-6D43-A20C11D7EAE7}"/>
          </ac:spMkLst>
        </pc:spChg>
        <pc:picChg chg="mod">
          <ac:chgData name="Philippe Goryl" userId="4debe626-77cc-4d58-92a5-7eb252f82562" providerId="ADAL" clId="{C47F3BC9-C5C1-4D86-9AFC-B5F1CAE4770F}" dt="2024-03-08T11:55:42.619" v="223" actId="1076"/>
          <ac:picMkLst>
            <pc:docMk/>
            <pc:sldMk cId="3349187306" sldId="2147376129"/>
            <ac:picMk id="36" creationId="{957F2BFA-C407-AC80-B696-FEB367A74C9C}"/>
          </ac:picMkLst>
        </pc:picChg>
        <pc:picChg chg="mod">
          <ac:chgData name="Philippe Goryl" userId="4debe626-77cc-4d58-92a5-7eb252f82562" providerId="ADAL" clId="{C47F3BC9-C5C1-4D86-9AFC-B5F1CAE4770F}" dt="2024-03-08T11:55:52.365" v="225" actId="1076"/>
          <ac:picMkLst>
            <pc:docMk/>
            <pc:sldMk cId="3349187306" sldId="2147376129"/>
            <ac:picMk id="39" creationId="{9B83725E-985A-3A19-9D1B-59C6B1DDA01D}"/>
          </ac:picMkLst>
        </pc:picChg>
      </pc:sldChg>
      <pc:sldChg chg="addSp modSp mod">
        <pc:chgData name="Philippe Goryl" userId="4debe626-77cc-4d58-92a5-7eb252f82562" providerId="ADAL" clId="{C47F3BC9-C5C1-4D86-9AFC-B5F1CAE4770F}" dt="2024-03-08T12:02:42.246" v="355" actId="1035"/>
        <pc:sldMkLst>
          <pc:docMk/>
          <pc:sldMk cId="2436601107" sldId="2147376130"/>
        </pc:sldMkLst>
        <pc:spChg chg="add mod">
          <ac:chgData name="Philippe Goryl" userId="4debe626-77cc-4d58-92a5-7eb252f82562" providerId="ADAL" clId="{C47F3BC9-C5C1-4D86-9AFC-B5F1CAE4770F}" dt="2024-03-08T12:02:42.246" v="355" actId="1035"/>
          <ac:spMkLst>
            <pc:docMk/>
            <pc:sldMk cId="2436601107" sldId="2147376130"/>
            <ac:spMk id="5" creationId="{A0B6AE41-84CA-FA5A-5391-13A70B196FB2}"/>
          </ac:spMkLst>
        </pc:spChg>
        <pc:spChg chg="add mod">
          <ac:chgData name="Philippe Goryl" userId="4debe626-77cc-4d58-92a5-7eb252f82562" providerId="ADAL" clId="{C47F3BC9-C5C1-4D86-9AFC-B5F1CAE4770F}" dt="2024-03-08T12:02:42.246" v="355" actId="1035"/>
          <ac:spMkLst>
            <pc:docMk/>
            <pc:sldMk cId="2436601107" sldId="2147376130"/>
            <ac:spMk id="6" creationId="{5D8DDF44-7617-B2E7-91BD-DF3ED1708F3A}"/>
          </ac:spMkLst>
        </pc:spChg>
        <pc:spChg chg="add mod">
          <ac:chgData name="Philippe Goryl" userId="4debe626-77cc-4d58-92a5-7eb252f82562" providerId="ADAL" clId="{C47F3BC9-C5C1-4D86-9AFC-B5F1CAE4770F}" dt="2024-03-08T12:02:31.781" v="326" actId="1035"/>
          <ac:spMkLst>
            <pc:docMk/>
            <pc:sldMk cId="2436601107" sldId="2147376130"/>
            <ac:spMk id="7" creationId="{7250C34F-3346-CFE7-18D0-03F859881738}"/>
          </ac:spMkLst>
        </pc:spChg>
        <pc:spChg chg="add mod">
          <ac:chgData name="Philippe Goryl" userId="4debe626-77cc-4d58-92a5-7eb252f82562" providerId="ADAL" clId="{C47F3BC9-C5C1-4D86-9AFC-B5F1CAE4770F}" dt="2024-03-08T12:02:22.946" v="321" actId="1076"/>
          <ac:spMkLst>
            <pc:docMk/>
            <pc:sldMk cId="2436601107" sldId="2147376130"/>
            <ac:spMk id="8" creationId="{26B06880-F456-F610-8BE6-0235AF4E57E7}"/>
          </ac:spMkLst>
        </pc:spChg>
        <pc:spChg chg="mod">
          <ac:chgData name="Philippe Goryl" userId="4debe626-77cc-4d58-92a5-7eb252f82562" providerId="ADAL" clId="{C47F3BC9-C5C1-4D86-9AFC-B5F1CAE4770F}" dt="2024-03-08T12:01:13.048" v="275" actId="1076"/>
          <ac:spMkLst>
            <pc:docMk/>
            <pc:sldMk cId="2436601107" sldId="2147376130"/>
            <ac:spMk id="84" creationId="{00000000-0000-0000-0000-000000000000}"/>
          </ac:spMkLst>
        </pc:spChg>
        <pc:picChg chg="add mod">
          <ac:chgData name="Philippe Goryl" userId="4debe626-77cc-4d58-92a5-7eb252f82562" providerId="ADAL" clId="{C47F3BC9-C5C1-4D86-9AFC-B5F1CAE4770F}" dt="2024-03-08T12:02:26.701" v="322" actId="1076"/>
          <ac:picMkLst>
            <pc:docMk/>
            <pc:sldMk cId="2436601107" sldId="2147376130"/>
            <ac:picMk id="2" creationId="{FB01DAF6-048D-989B-6CC8-C2E45DDD6809}"/>
          </ac:picMkLst>
        </pc:picChg>
        <pc:picChg chg="add mod">
          <ac:chgData name="Philippe Goryl" userId="4debe626-77cc-4d58-92a5-7eb252f82562" providerId="ADAL" clId="{C47F3BC9-C5C1-4D86-9AFC-B5F1CAE4770F}" dt="2024-03-08T12:02:42.246" v="355" actId="1035"/>
          <ac:picMkLst>
            <pc:docMk/>
            <pc:sldMk cId="2436601107" sldId="2147376130"/>
            <ac:picMk id="3" creationId="{B507584B-1734-98A2-FA21-E2945785E63C}"/>
          </ac:picMkLst>
        </pc:picChg>
        <pc:picChg chg="add mod">
          <ac:chgData name="Philippe Goryl" userId="4debe626-77cc-4d58-92a5-7eb252f82562" providerId="ADAL" clId="{C47F3BC9-C5C1-4D86-9AFC-B5F1CAE4770F}" dt="2024-03-08T12:02:42.246" v="355" actId="1035"/>
          <ac:picMkLst>
            <pc:docMk/>
            <pc:sldMk cId="2436601107" sldId="2147376130"/>
            <ac:picMk id="4" creationId="{A4125838-4538-46B2-80DE-91D026B88655}"/>
          </ac:picMkLst>
        </pc:picChg>
      </pc:sldChg>
      <pc:sldChg chg="modSp mod">
        <pc:chgData name="Philippe Goryl" userId="4debe626-77cc-4d58-92a5-7eb252f82562" providerId="ADAL" clId="{C47F3BC9-C5C1-4D86-9AFC-B5F1CAE4770F}" dt="2024-03-08T12:12:30.948" v="375" actId="404"/>
        <pc:sldMkLst>
          <pc:docMk/>
          <pc:sldMk cId="0" sldId="2147376131"/>
        </pc:sldMkLst>
        <pc:spChg chg="mod">
          <ac:chgData name="Philippe Goryl" userId="4debe626-77cc-4d58-92a5-7eb252f82562" providerId="ADAL" clId="{C47F3BC9-C5C1-4D86-9AFC-B5F1CAE4770F}" dt="2024-03-08T12:12:30.948" v="375" actId="404"/>
          <ac:spMkLst>
            <pc:docMk/>
            <pc:sldMk cId="0" sldId="2147376131"/>
            <ac:spMk id="125" creationId="{00000000-0000-0000-0000-000000000000}"/>
          </ac:spMkLst>
        </pc:spChg>
      </pc:sldChg>
      <pc:sldChg chg="add del">
        <pc:chgData name="Philippe Goryl" userId="4debe626-77cc-4d58-92a5-7eb252f82562" providerId="ADAL" clId="{C47F3BC9-C5C1-4D86-9AFC-B5F1CAE4770F}" dt="2024-03-08T11:57:35.425" v="234"/>
        <pc:sldMkLst>
          <pc:docMk/>
          <pc:sldMk cId="3428858941" sldId="2147376131"/>
        </pc:sldMkLst>
      </pc:sldChg>
      <pc:sldMasterChg chg="delSldLayout">
        <pc:chgData name="Philippe Goryl" userId="4debe626-77cc-4d58-92a5-7eb252f82562" providerId="ADAL" clId="{C47F3BC9-C5C1-4D86-9AFC-B5F1CAE4770F}" dt="2024-03-08T12:09:38.221" v="365" actId="47"/>
        <pc:sldMasterMkLst>
          <pc:docMk/>
          <pc:sldMasterMk cId="0" sldId="2147483648"/>
        </pc:sldMasterMkLst>
        <pc:sldLayoutChg chg="del">
          <pc:chgData name="Philippe Goryl" userId="4debe626-77cc-4d58-92a5-7eb252f82562" providerId="ADAL" clId="{C47F3BC9-C5C1-4D86-9AFC-B5F1CAE4770F}" dt="2024-03-08T12:09:32.620" v="362" actId="47"/>
          <pc:sldLayoutMkLst>
            <pc:docMk/>
            <pc:sldMasterMk cId="0" sldId="2147483648"/>
            <pc:sldLayoutMk cId="3334396370" sldId="2147483655"/>
          </pc:sldLayoutMkLst>
        </pc:sldLayoutChg>
        <pc:sldLayoutChg chg="del">
          <pc:chgData name="Philippe Goryl" userId="4debe626-77cc-4d58-92a5-7eb252f82562" providerId="ADAL" clId="{C47F3BC9-C5C1-4D86-9AFC-B5F1CAE4770F}" dt="2024-03-08T12:09:38.221" v="365" actId="47"/>
          <pc:sldLayoutMkLst>
            <pc:docMk/>
            <pc:sldMasterMk cId="0" sldId="2147483648"/>
            <pc:sldLayoutMk cId="797929889" sldId="2147483656"/>
          </pc:sldLayoutMkLst>
        </pc:sldLayoutChg>
        <pc:sldLayoutChg chg="del">
          <pc:chgData name="Philippe Goryl" userId="4debe626-77cc-4d58-92a5-7eb252f82562" providerId="ADAL" clId="{C47F3BC9-C5C1-4D86-9AFC-B5F1CAE4770F}" dt="2024-03-08T11:24:18.595" v="20" actId="47"/>
          <pc:sldLayoutMkLst>
            <pc:docMk/>
            <pc:sldMasterMk cId="0" sldId="2147483648"/>
            <pc:sldLayoutMk cId="2947750396" sldId="2147483691"/>
          </pc:sldLayoutMkLst>
        </pc:sldLayoutChg>
      </pc:sldMasterChg>
      <pc:sldMasterChg chg="del delSldLayout">
        <pc:chgData name="Philippe Goryl" userId="4debe626-77cc-4d58-92a5-7eb252f82562" providerId="ADAL" clId="{C47F3BC9-C5C1-4D86-9AFC-B5F1CAE4770F}" dt="2024-03-08T12:09:36.402" v="364" actId="47"/>
        <pc:sldMasterMkLst>
          <pc:docMk/>
          <pc:sldMasterMk cId="1555267443" sldId="2147483658"/>
        </pc:sldMasterMkLst>
        <pc:sldLayoutChg chg="del">
          <pc:chgData name="Philippe Goryl" userId="4debe626-77cc-4d58-92a5-7eb252f82562" providerId="ADAL" clId="{C47F3BC9-C5C1-4D86-9AFC-B5F1CAE4770F}" dt="2024-03-08T12:09:36.402" v="364" actId="47"/>
          <pc:sldLayoutMkLst>
            <pc:docMk/>
            <pc:sldMasterMk cId="1555267443" sldId="2147483658"/>
            <pc:sldLayoutMk cId="1981659630" sldId="2147483659"/>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3396095646" sldId="2147483660"/>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3870497133" sldId="2147483661"/>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1898573862" sldId="2147483662"/>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1991007744" sldId="2147483663"/>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4014226067" sldId="2147483664"/>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2602016490" sldId="2147483665"/>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193708153" sldId="2147483666"/>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2862089992" sldId="2147483667"/>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2115183142" sldId="2147483668"/>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3803270058" sldId="2147483669"/>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321121979" sldId="2147483670"/>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4098461278" sldId="2147483671"/>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2261778696" sldId="2147483672"/>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184927143" sldId="2147483673"/>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3109005877" sldId="2147483674"/>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1690642833" sldId="2147483675"/>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992059191" sldId="2147483676"/>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1051663021" sldId="2147483677"/>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282350983" sldId="2147483678"/>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3623575810" sldId="2147483679"/>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110256033" sldId="2147483680"/>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366584418" sldId="2147483681"/>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3989542328" sldId="2147483682"/>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1373929654" sldId="2147483683"/>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3877599102" sldId="2147483684"/>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4089535626" sldId="2147483685"/>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1487013898" sldId="2147483686"/>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2346855073" sldId="2147483687"/>
          </pc:sldLayoutMkLst>
        </pc:sldLayoutChg>
        <pc:sldLayoutChg chg="del">
          <pc:chgData name="Philippe Goryl" userId="4debe626-77cc-4d58-92a5-7eb252f82562" providerId="ADAL" clId="{C47F3BC9-C5C1-4D86-9AFC-B5F1CAE4770F}" dt="2024-03-08T12:09:34.468" v="363" actId="47"/>
          <pc:sldLayoutMkLst>
            <pc:docMk/>
            <pc:sldMasterMk cId="1555267443" sldId="2147483658"/>
            <pc:sldLayoutMk cId="271353916" sldId="2147483688"/>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2908758297" sldId="2147483689"/>
          </pc:sldLayoutMkLst>
        </pc:sldLayoutChg>
        <pc:sldLayoutChg chg="del">
          <pc:chgData name="Philippe Goryl" userId="4debe626-77cc-4d58-92a5-7eb252f82562" providerId="ADAL" clId="{C47F3BC9-C5C1-4D86-9AFC-B5F1CAE4770F}" dt="2024-03-08T12:09:36.402" v="364" actId="47"/>
          <pc:sldLayoutMkLst>
            <pc:docMk/>
            <pc:sldMasterMk cId="1555267443" sldId="2147483658"/>
            <pc:sldLayoutMk cId="3228839246" sldId="2147483690"/>
          </pc:sldLayoutMkLst>
        </pc:sldLayoutChg>
      </pc:sldMasterChg>
      <pc:sldMasterChg chg="modSldLayout">
        <pc:chgData name="Philippe Goryl" userId="4debe626-77cc-4d58-92a5-7eb252f82562" providerId="ADAL" clId="{C47F3BC9-C5C1-4D86-9AFC-B5F1CAE4770F}" dt="2024-03-08T11:32:49.592" v="53" actId="478"/>
        <pc:sldMasterMkLst>
          <pc:docMk/>
          <pc:sldMasterMk cId="2827106341" sldId="2147483698"/>
        </pc:sldMasterMkLst>
        <pc:sldLayoutChg chg="delSp mod">
          <pc:chgData name="Philippe Goryl" userId="4debe626-77cc-4d58-92a5-7eb252f82562" providerId="ADAL" clId="{C47F3BC9-C5C1-4D86-9AFC-B5F1CAE4770F}" dt="2024-03-08T11:32:49.592" v="53" actId="478"/>
          <pc:sldLayoutMkLst>
            <pc:docMk/>
            <pc:sldMasterMk cId="2827106341" sldId="2147483698"/>
            <pc:sldLayoutMk cId="724760475" sldId="2147483700"/>
          </pc:sldLayoutMkLst>
          <pc:spChg chg="del">
            <ac:chgData name="Philippe Goryl" userId="4debe626-77cc-4d58-92a5-7eb252f82562" providerId="ADAL" clId="{C47F3BC9-C5C1-4D86-9AFC-B5F1CAE4770F}" dt="2024-03-08T11:32:49.592" v="53" actId="478"/>
            <ac:spMkLst>
              <pc:docMk/>
              <pc:sldMasterMk cId="2827106341" sldId="2147483698"/>
              <pc:sldLayoutMk cId="724760475" sldId="2147483700"/>
              <ac:spMk id="28" creationId="{00000000-0000-0000-0000-000000000000}"/>
            </ac:spMkLst>
          </pc:spChg>
        </pc:sldLayoutChg>
      </pc:sldMasterChg>
      <pc:sldMasterChg chg="modSldLayout">
        <pc:chgData name="Philippe Goryl" userId="4debe626-77cc-4d58-92a5-7eb252f82562" providerId="ADAL" clId="{C47F3BC9-C5C1-4D86-9AFC-B5F1CAE4770F}" dt="2024-03-08T11:42:55.335" v="54" actId="478"/>
        <pc:sldMasterMkLst>
          <pc:docMk/>
          <pc:sldMasterMk cId="3886712142" sldId="2147483711"/>
        </pc:sldMasterMkLst>
        <pc:sldLayoutChg chg="delSp mod">
          <pc:chgData name="Philippe Goryl" userId="4debe626-77cc-4d58-92a5-7eb252f82562" providerId="ADAL" clId="{C47F3BC9-C5C1-4D86-9AFC-B5F1CAE4770F}" dt="2024-03-08T11:42:55.335" v="54" actId="478"/>
          <pc:sldLayoutMkLst>
            <pc:docMk/>
            <pc:sldMasterMk cId="3886712142" sldId="2147483711"/>
            <pc:sldLayoutMk cId="2471571649" sldId="2147483713"/>
          </pc:sldLayoutMkLst>
          <pc:spChg chg="del">
            <ac:chgData name="Philippe Goryl" userId="4debe626-77cc-4d58-92a5-7eb252f82562" providerId="ADAL" clId="{C47F3BC9-C5C1-4D86-9AFC-B5F1CAE4770F}" dt="2024-03-08T11:42:55.335" v="54" actId="478"/>
            <ac:spMkLst>
              <pc:docMk/>
              <pc:sldMasterMk cId="3886712142" sldId="2147483711"/>
              <pc:sldLayoutMk cId="2471571649" sldId="2147483713"/>
              <ac:spMk id="28"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a:p>
        </p:txBody>
      </p:sp>
      <p:sp>
        <p:nvSpPr>
          <p:cNvPr id="270339" name="Rectangle 3"/>
          <p:cNvSpPr>
            <a:spLocks noGrp="1" noChangeArrowheads="1"/>
          </p:cNvSpPr>
          <p:nvPr>
            <p:ph type="dt" sz="quarter" idx="1"/>
          </p:nvPr>
        </p:nvSpPr>
        <p:spPr bwMode="auto">
          <a:xfrm>
            <a:off x="3849688"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a:p>
        </p:txBody>
      </p:sp>
      <p:sp>
        <p:nvSpPr>
          <p:cNvPr id="270340" name="Rectangle 4"/>
          <p:cNvSpPr>
            <a:spLocks noGrp="1" noChangeArrowheads="1"/>
          </p:cNvSpPr>
          <p:nvPr>
            <p:ph type="ftr" sz="quarter" idx="2"/>
          </p:nvPr>
        </p:nvSpPr>
        <p:spPr bwMode="auto">
          <a:xfrm>
            <a:off x="0"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a:p>
        </p:txBody>
      </p:sp>
      <p:sp>
        <p:nvSpPr>
          <p:cNvPr id="270341" name="Rectangle 5"/>
          <p:cNvSpPr>
            <a:spLocks noGrp="1" noChangeArrowheads="1"/>
          </p:cNvSpPr>
          <p:nvPr>
            <p:ph type="sldNum" sz="quarter" idx="3"/>
          </p:nvPr>
        </p:nvSpPr>
        <p:spPr bwMode="auto">
          <a:xfrm>
            <a:off x="3849688"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5D828D66-AEB5-4DE2-AE3C-788B6F5E35E5}" type="slidenum">
              <a:rPr lang="en-US"/>
              <a:pPr>
                <a:defRPr/>
              </a:pPr>
              <a:t>‹#›</a:t>
            </a:fld>
            <a:endParaRPr lang="en-US"/>
          </a:p>
        </p:txBody>
      </p:sp>
    </p:spTree>
    <p:extLst>
      <p:ext uri="{BB962C8B-B14F-4D97-AF65-F5344CB8AC3E}">
        <p14:creationId xmlns:p14="http://schemas.microsoft.com/office/powerpoint/2010/main" val="935727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a:p>
        </p:txBody>
      </p:sp>
      <p:sp>
        <p:nvSpPr>
          <p:cNvPr id="39939" name="Rectangle 3"/>
          <p:cNvSpPr>
            <a:spLocks noGrp="1" noChangeArrowheads="1"/>
          </p:cNvSpPr>
          <p:nvPr>
            <p:ph type="dt" idx="1"/>
          </p:nvPr>
        </p:nvSpPr>
        <p:spPr bwMode="auto">
          <a:xfrm>
            <a:off x="3849688"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a:p>
        </p:txBody>
      </p:sp>
      <p:sp>
        <p:nvSpPr>
          <p:cNvPr id="7172" name="Rectangle 4"/>
          <p:cNvSpPr>
            <a:spLocks noGrp="1" noRot="1" noChangeAspect="1" noChangeArrowheads="1" noTextEdit="1"/>
          </p:cNvSpPr>
          <p:nvPr>
            <p:ph type="sldImg" idx="2"/>
          </p:nvPr>
        </p:nvSpPr>
        <p:spPr bwMode="auto">
          <a:xfrm>
            <a:off x="90488" y="746125"/>
            <a:ext cx="6616700" cy="3722688"/>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679450" y="4716463"/>
            <a:ext cx="5438775" cy="446405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0"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a:p>
        </p:txBody>
      </p:sp>
      <p:sp>
        <p:nvSpPr>
          <p:cNvPr id="39943" name="Rectangle 7"/>
          <p:cNvSpPr>
            <a:spLocks noGrp="1" noChangeArrowheads="1"/>
          </p:cNvSpPr>
          <p:nvPr>
            <p:ph type="sldNum" sz="quarter" idx="5"/>
          </p:nvPr>
        </p:nvSpPr>
        <p:spPr bwMode="auto">
          <a:xfrm>
            <a:off x="3849688"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D2E840EC-3661-47EA-B292-7ED791E1B58E}" type="slidenum">
              <a:rPr lang="en-US"/>
              <a:pPr>
                <a:defRPr/>
              </a:pPr>
              <a:t>‹#›</a:t>
            </a:fld>
            <a:endParaRPr lang="en-US"/>
          </a:p>
        </p:txBody>
      </p:sp>
    </p:spTree>
    <p:extLst>
      <p:ext uri="{BB962C8B-B14F-4D97-AF65-F5344CB8AC3E}">
        <p14:creationId xmlns:p14="http://schemas.microsoft.com/office/powerpoint/2010/main" val="9059140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9AD4F94-4851-4065-BA9C-947A644B85B9}" type="slidenum">
              <a:rPr lang="en-US" smtClean="0"/>
              <a:pPr/>
              <a:t>1</a:t>
            </a:fld>
            <a:endParaRPr lang="en-US"/>
          </a:p>
        </p:txBody>
      </p:sp>
      <p:sp>
        <p:nvSpPr>
          <p:cNvPr id="8195" name="Rectangle 2"/>
          <p:cNvSpPr>
            <a:spLocks noGrp="1" noRot="1" noChangeAspect="1" noChangeArrowheads="1" noTextEdit="1"/>
          </p:cNvSpPr>
          <p:nvPr>
            <p:ph type="sldImg"/>
          </p:nvPr>
        </p:nvSpPr>
        <p:spPr>
          <a:xfrm>
            <a:off x="90488" y="746125"/>
            <a:ext cx="6616700" cy="3722688"/>
          </a:xfrm>
          <a:ln/>
        </p:spPr>
      </p:sp>
      <p:sp>
        <p:nvSpPr>
          <p:cNvPr id="81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18725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 name="Google Shape;7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6985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5ce05d35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5ce05d35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5cff94856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5cff94856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endParaRPr sz="1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95bb48dc3c_2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95bb48dc3c_2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endParaRPr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5e24e5f07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5e24e5f07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3829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24C0918-2127-494D-BCD3-BC383FA1C45B}"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55370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5e24e5f0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5e24e5f0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5e24e5f07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5e24e5f07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f08e3c9e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f08e3c9e7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1863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0654" y="2130426"/>
            <a:ext cx="10041775" cy="14700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989513" y="3886200"/>
            <a:ext cx="822405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CAF0C06C-A120-4CEF-A9AD-F4118C12BC7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WGCV-53, 5-8 March 2024</a:t>
            </a:r>
            <a:endParaRPr/>
          </a:p>
        </p:txBody>
      </p:sp>
    </p:spTree>
    <p:extLst>
      <p:ext uri="{BB962C8B-B14F-4D97-AF65-F5344CB8AC3E}">
        <p14:creationId xmlns:p14="http://schemas.microsoft.com/office/powerpoint/2010/main" val="409525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WGCV-53, 5-8 March 2024</a:t>
            </a:r>
            <a:endParaRPr/>
          </a:p>
        </p:txBody>
      </p:sp>
    </p:spTree>
    <p:extLst>
      <p:ext uri="{BB962C8B-B14F-4D97-AF65-F5344CB8AC3E}">
        <p14:creationId xmlns:p14="http://schemas.microsoft.com/office/powerpoint/2010/main" val="3912884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53079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29" name="Google Shape;29;p3"/>
          <p:cNvSpPr txBox="1">
            <a:spLocks noGrp="1"/>
          </p:cNvSpPr>
          <p:nvPr>
            <p:ph type="body" idx="1"/>
          </p:nvPr>
        </p:nvSpPr>
        <p:spPr>
          <a:xfrm>
            <a:off x="324233" y="1558533"/>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724760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41" name="Google Shape;41;p4"/>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a:solidFill>
                  <a:schemeClr val="accent1"/>
                </a:solidFill>
                <a:latin typeface="Montserrat"/>
                <a:ea typeface="Montserrat"/>
                <a:cs typeface="Montserrat"/>
                <a:sym typeface="Montserrat"/>
              </a:rPr>
              <a:t>37</a:t>
            </a:r>
            <a:r>
              <a:rPr lang="en-GB" b="1" baseline="30000">
                <a:solidFill>
                  <a:schemeClr val="accent1"/>
                </a:solidFill>
                <a:latin typeface="Montserrat"/>
                <a:ea typeface="Montserrat"/>
                <a:cs typeface="Montserrat"/>
                <a:sym typeface="Montserrat"/>
              </a:rPr>
              <a:t>th</a:t>
            </a:r>
            <a:r>
              <a:rPr lang="en-GB" b="1">
                <a:solidFill>
                  <a:schemeClr val="accent1"/>
                </a:solidFill>
                <a:latin typeface="Montserrat"/>
                <a:ea typeface="Montserrat"/>
                <a:cs typeface="Montserrat"/>
                <a:sym typeface="Montserrat"/>
              </a:rPr>
              <a:t> CEOS Plenary</a:t>
            </a:r>
            <a:r>
              <a:rPr lang="en-GB" sz="1400" b="1" i="0" u="none" strike="noStrike" cap="none">
                <a:solidFill>
                  <a:schemeClr val="accent1"/>
                </a:solidFill>
                <a:latin typeface="Montserrat"/>
                <a:ea typeface="Montserrat"/>
                <a:cs typeface="Montserrat"/>
                <a:sym typeface="Montserrat"/>
              </a:rPr>
              <a:t>, 1</a:t>
            </a:r>
            <a:r>
              <a:rPr lang="en-GB" b="1">
                <a:solidFill>
                  <a:schemeClr val="accent1"/>
                </a:solidFill>
                <a:latin typeface="Montserrat"/>
                <a:ea typeface="Montserrat"/>
                <a:cs typeface="Montserrat"/>
                <a:sym typeface="Montserrat"/>
              </a:rPr>
              <a:t>5</a:t>
            </a:r>
            <a:r>
              <a:rPr lang="en-GB" sz="1400" b="1" i="0" u="none" strike="noStrike" cap="none">
                <a:solidFill>
                  <a:schemeClr val="accent1"/>
                </a:solidFill>
                <a:latin typeface="Montserrat"/>
                <a:ea typeface="Montserrat"/>
                <a:cs typeface="Montserrat"/>
                <a:sym typeface="Montserrat"/>
              </a:rPr>
              <a:t> - 16 </a:t>
            </a:r>
            <a:r>
              <a:rPr lang="en-GB" b="1">
                <a:solidFill>
                  <a:schemeClr val="accent1"/>
                </a:solidFill>
                <a:latin typeface="Montserrat"/>
                <a:ea typeface="Montserrat"/>
                <a:cs typeface="Montserrat"/>
                <a:sym typeface="Montserrat"/>
              </a:rPr>
              <a:t>November 2023</a:t>
            </a:r>
            <a:endParaRPr b="1">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p:txBody>
      </p:sp>
    </p:spTree>
    <p:extLst>
      <p:ext uri="{BB962C8B-B14F-4D97-AF65-F5344CB8AC3E}">
        <p14:creationId xmlns:p14="http://schemas.microsoft.com/office/powerpoint/2010/main" val="3728625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50" name="Google Shape;50;p5"/>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a:solidFill>
                  <a:schemeClr val="accent1"/>
                </a:solidFill>
                <a:latin typeface="Montserrat"/>
                <a:ea typeface="Montserrat"/>
                <a:cs typeface="Montserrat"/>
                <a:sym typeface="Montserrat"/>
              </a:rPr>
              <a:t>37</a:t>
            </a:r>
            <a:r>
              <a:rPr lang="en-GB" b="1" baseline="30000">
                <a:solidFill>
                  <a:schemeClr val="accent1"/>
                </a:solidFill>
                <a:latin typeface="Montserrat"/>
                <a:ea typeface="Montserrat"/>
                <a:cs typeface="Montserrat"/>
                <a:sym typeface="Montserrat"/>
              </a:rPr>
              <a:t>th</a:t>
            </a:r>
            <a:r>
              <a:rPr lang="en-GB" b="1">
                <a:solidFill>
                  <a:schemeClr val="accent1"/>
                </a:solidFill>
                <a:latin typeface="Montserrat"/>
                <a:ea typeface="Montserrat"/>
                <a:cs typeface="Montserrat"/>
                <a:sym typeface="Montserrat"/>
              </a:rPr>
              <a:t> CEOS Plenary</a:t>
            </a:r>
            <a:r>
              <a:rPr lang="en-GB" sz="1400" b="1" i="0" u="none" strike="noStrike" cap="none">
                <a:solidFill>
                  <a:schemeClr val="accent1"/>
                </a:solidFill>
                <a:latin typeface="Montserrat"/>
                <a:ea typeface="Montserrat"/>
                <a:cs typeface="Montserrat"/>
                <a:sym typeface="Montserrat"/>
              </a:rPr>
              <a:t>, 1</a:t>
            </a:r>
            <a:r>
              <a:rPr lang="en-GB" b="1">
                <a:solidFill>
                  <a:schemeClr val="accent1"/>
                </a:solidFill>
                <a:latin typeface="Montserrat"/>
                <a:ea typeface="Montserrat"/>
                <a:cs typeface="Montserrat"/>
                <a:sym typeface="Montserrat"/>
              </a:rPr>
              <a:t>5</a:t>
            </a:r>
            <a:r>
              <a:rPr lang="en-GB" sz="1400" b="1" i="0" u="none" strike="noStrike" cap="none">
                <a:solidFill>
                  <a:schemeClr val="accent1"/>
                </a:solidFill>
                <a:latin typeface="Montserrat"/>
                <a:ea typeface="Montserrat"/>
                <a:cs typeface="Montserrat"/>
                <a:sym typeface="Montserrat"/>
              </a:rPr>
              <a:t> - 16 </a:t>
            </a:r>
            <a:r>
              <a:rPr lang="en-GB" b="1">
                <a:solidFill>
                  <a:schemeClr val="accent1"/>
                </a:solidFill>
                <a:latin typeface="Montserrat"/>
                <a:ea typeface="Montserrat"/>
                <a:cs typeface="Montserrat"/>
                <a:sym typeface="Montserrat"/>
              </a:rPr>
              <a:t>November 2023</a:t>
            </a:r>
            <a:endParaRPr b="1">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p:txBody>
      </p:sp>
    </p:spTree>
    <p:extLst>
      <p:ext uri="{BB962C8B-B14F-4D97-AF65-F5344CB8AC3E}">
        <p14:creationId xmlns:p14="http://schemas.microsoft.com/office/powerpoint/2010/main" val="3004551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15000"/>
              </a:lnSpc>
              <a:spcBef>
                <a:spcPts val="1000"/>
              </a:spcBef>
              <a:spcAft>
                <a:spcPts val="0"/>
              </a:spcAft>
              <a:buClr>
                <a:schemeClr val="dk1"/>
              </a:buClr>
              <a:buSzPts val="3200"/>
              <a:buFont typeface="Montserrat"/>
              <a:buChar char="❖"/>
              <a:defRPr sz="3200" i="0" u="none" strike="noStrike" cap="none">
                <a:solidFill>
                  <a:schemeClr val="dk1"/>
                </a:solidFill>
                <a:latin typeface="Montserrat"/>
                <a:ea typeface="Montserrat"/>
                <a:cs typeface="Montserrat"/>
                <a:sym typeface="Montserrat"/>
              </a:defRPr>
            </a:lvl1pPr>
            <a:lvl2pPr marL="914400" marR="0" lvl="1" indent="-406400" algn="l" rtl="0">
              <a:lnSpc>
                <a:spcPct val="115000"/>
              </a:lnSpc>
              <a:spcBef>
                <a:spcPts val="5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2pPr>
            <a:lvl3pPr marL="1371600" marR="0" lvl="2" indent="-381000" algn="l" rtl="0">
              <a:lnSpc>
                <a:spcPct val="115000"/>
              </a:lnSpc>
              <a:spcBef>
                <a:spcPts val="500"/>
              </a:spcBef>
              <a:spcAft>
                <a:spcPts val="0"/>
              </a:spcAft>
              <a:buClr>
                <a:schemeClr val="dk1"/>
              </a:buClr>
              <a:buSzPts val="2400"/>
              <a:buFont typeface="Montserrat"/>
              <a:buChar char="o"/>
              <a:defRPr sz="2400" i="0" u="none" strike="noStrike" cap="none">
                <a:solidFill>
                  <a:schemeClr val="dk1"/>
                </a:solidFill>
                <a:latin typeface="Montserrat"/>
                <a:ea typeface="Montserrat"/>
                <a:cs typeface="Montserrat"/>
                <a:sym typeface="Montserrat"/>
              </a:defRPr>
            </a:lvl3pPr>
            <a:lvl4pPr marL="1828800" marR="0" lvl="3"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4pPr>
            <a:lvl5pPr marL="2286000" marR="0" lvl="4"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1000"/>
              </a:spcBef>
              <a:spcAft>
                <a:spcPts val="0"/>
              </a:spcAft>
              <a:buClr>
                <a:schemeClr val="dk1"/>
              </a:buClr>
              <a:buSzPts val="1600"/>
              <a:buFont typeface="Montserrat"/>
              <a:buNone/>
              <a:defRPr sz="1600" i="0" u="none" strike="noStrike" cap="none">
                <a:solidFill>
                  <a:schemeClr val="dk1"/>
                </a:solidFill>
                <a:latin typeface="Montserrat"/>
                <a:ea typeface="Montserrat"/>
                <a:cs typeface="Montserrat"/>
                <a:sym typeface="Montserrat"/>
              </a:defRPr>
            </a:lvl1pPr>
            <a:lvl2pPr marL="914400" marR="0" lvl="1" indent="-228600" algn="l" rtl="0">
              <a:lnSpc>
                <a:spcPct val="115000"/>
              </a:lnSpc>
              <a:spcBef>
                <a:spcPts val="500"/>
              </a:spcBef>
              <a:spcAft>
                <a:spcPts val="0"/>
              </a:spcAft>
              <a:buClr>
                <a:schemeClr val="dk1"/>
              </a:buClr>
              <a:buSzPts val="1400"/>
              <a:buFont typeface="Montserrat"/>
              <a:buNone/>
              <a:defRPr sz="1400" i="0" u="none" strike="noStrike" cap="none">
                <a:solidFill>
                  <a:schemeClr val="dk1"/>
                </a:solidFill>
                <a:latin typeface="Montserrat"/>
                <a:ea typeface="Montserrat"/>
                <a:cs typeface="Montserrat"/>
                <a:sym typeface="Montserrat"/>
              </a:defRPr>
            </a:lvl2pPr>
            <a:lvl3pPr marL="1371600" marR="0" lvl="2" indent="-228600" algn="l" rtl="0">
              <a:lnSpc>
                <a:spcPct val="115000"/>
              </a:lnSpc>
              <a:spcBef>
                <a:spcPts val="500"/>
              </a:spcBef>
              <a:spcAft>
                <a:spcPts val="0"/>
              </a:spcAft>
              <a:buClr>
                <a:schemeClr val="dk1"/>
              </a:buClr>
              <a:buSzPts val="1200"/>
              <a:buFont typeface="Montserrat"/>
              <a:buNone/>
              <a:defRPr sz="1200" i="0" u="none" strike="noStrike" cap="none">
                <a:solidFill>
                  <a:schemeClr val="dk1"/>
                </a:solidFill>
                <a:latin typeface="Montserrat"/>
                <a:ea typeface="Montserrat"/>
                <a:cs typeface="Montserrat"/>
                <a:sym typeface="Montserrat"/>
              </a:defRPr>
            </a:lvl3pPr>
            <a:lvl4pPr marL="1828800" marR="0" lvl="3"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4pPr>
            <a:lvl5pPr marL="2286000" marR="0" lvl="4"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5pPr>
            <a:lvl6pPr marL="2743200" marR="0" lvl="5"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6pPr>
            <a:lvl7pPr marL="3200400" marR="0" lvl="6"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7pPr>
            <a:lvl8pPr marL="3657600" marR="0" lvl="7"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8pPr>
            <a:lvl9pPr marL="4114800" marR="0" lvl="8"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61" name="Google Shape;61;p6"/>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a:solidFill>
                  <a:schemeClr val="accent1"/>
                </a:solidFill>
                <a:latin typeface="Montserrat"/>
                <a:ea typeface="Montserrat"/>
                <a:cs typeface="Montserrat"/>
                <a:sym typeface="Montserrat"/>
              </a:rPr>
              <a:t>37</a:t>
            </a:r>
            <a:r>
              <a:rPr lang="en-GB" b="1" baseline="30000">
                <a:solidFill>
                  <a:schemeClr val="accent1"/>
                </a:solidFill>
                <a:latin typeface="Montserrat"/>
                <a:ea typeface="Montserrat"/>
                <a:cs typeface="Montserrat"/>
                <a:sym typeface="Montserrat"/>
              </a:rPr>
              <a:t>th</a:t>
            </a:r>
            <a:r>
              <a:rPr lang="en-GB" b="1">
                <a:solidFill>
                  <a:schemeClr val="accent1"/>
                </a:solidFill>
                <a:latin typeface="Montserrat"/>
                <a:ea typeface="Montserrat"/>
                <a:cs typeface="Montserrat"/>
                <a:sym typeface="Montserrat"/>
              </a:rPr>
              <a:t> CEOS Plenary</a:t>
            </a:r>
            <a:r>
              <a:rPr lang="en-GB" sz="1400" b="1" i="0" u="none" strike="noStrike" cap="none">
                <a:solidFill>
                  <a:schemeClr val="accent1"/>
                </a:solidFill>
                <a:latin typeface="Montserrat"/>
                <a:ea typeface="Montserrat"/>
                <a:cs typeface="Montserrat"/>
                <a:sym typeface="Montserrat"/>
              </a:rPr>
              <a:t>, 1</a:t>
            </a:r>
            <a:r>
              <a:rPr lang="en-GB" b="1">
                <a:solidFill>
                  <a:schemeClr val="accent1"/>
                </a:solidFill>
                <a:latin typeface="Montserrat"/>
                <a:ea typeface="Montserrat"/>
                <a:cs typeface="Montserrat"/>
                <a:sym typeface="Montserrat"/>
              </a:rPr>
              <a:t>5</a:t>
            </a:r>
            <a:r>
              <a:rPr lang="en-GB" sz="1400" b="1" i="0" u="none" strike="noStrike" cap="none">
                <a:solidFill>
                  <a:schemeClr val="accent1"/>
                </a:solidFill>
                <a:latin typeface="Montserrat"/>
                <a:ea typeface="Montserrat"/>
                <a:cs typeface="Montserrat"/>
                <a:sym typeface="Montserrat"/>
              </a:rPr>
              <a:t> - 16 </a:t>
            </a:r>
            <a:r>
              <a:rPr lang="en-GB" b="1">
                <a:solidFill>
                  <a:schemeClr val="accent1"/>
                </a:solidFill>
                <a:latin typeface="Montserrat"/>
                <a:ea typeface="Montserrat"/>
                <a:cs typeface="Montserrat"/>
                <a:sym typeface="Montserrat"/>
              </a:rPr>
              <a:t>November 2023</a:t>
            </a:r>
            <a:endParaRPr b="1">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p:txBody>
      </p:sp>
    </p:spTree>
    <p:extLst>
      <p:ext uri="{BB962C8B-B14F-4D97-AF65-F5344CB8AC3E}">
        <p14:creationId xmlns:p14="http://schemas.microsoft.com/office/powerpoint/2010/main" val="3148360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188324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3"/>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a:solidFill>
                  <a:schemeClr val="accent1"/>
                </a:solidFill>
              </a:rPr>
              <a:t>WGCV</a:t>
            </a:r>
            <a:r>
              <a:rPr lang="en-GB" sz="1400" b="1" i="0" u="none" strike="noStrike" cap="none">
                <a:solidFill>
                  <a:schemeClr val="accent1"/>
                </a:solidFill>
                <a:latin typeface="Arial"/>
                <a:ea typeface="Arial"/>
                <a:cs typeface="Arial"/>
                <a:sym typeface="Arial"/>
              </a:rPr>
              <a:t>-</a:t>
            </a:r>
            <a:r>
              <a:rPr lang="en-GB" b="1">
                <a:solidFill>
                  <a:schemeClr val="accent1"/>
                </a:solidFill>
              </a:rPr>
              <a:t>53</a:t>
            </a:r>
            <a:r>
              <a:rPr lang="en-GB" sz="1400" b="1" i="0" u="none" strike="noStrike" cap="none">
                <a:solidFill>
                  <a:schemeClr val="accent1"/>
                </a:solidFill>
                <a:latin typeface="Arial"/>
                <a:ea typeface="Arial"/>
                <a:cs typeface="Arial"/>
                <a:sym typeface="Arial"/>
              </a:rPr>
              <a:t>, </a:t>
            </a:r>
            <a:r>
              <a:rPr lang="en-GB" b="1">
                <a:solidFill>
                  <a:schemeClr val="accent1"/>
                </a:solidFill>
              </a:rPr>
              <a:t>5-8 March 2024</a:t>
            </a:r>
            <a:endParaRPr b="1">
              <a:solidFill>
                <a:schemeClr val="accent1"/>
              </a:solidFill>
            </a:endParaRPr>
          </a:p>
          <a:p>
            <a:pPr marL="0" marR="0" lvl="0" indent="0" algn="l" rtl="0">
              <a:spcBef>
                <a:spcPts val="0"/>
              </a:spcBef>
              <a:spcAft>
                <a:spcPts val="0"/>
              </a:spcAft>
              <a:buClr>
                <a:schemeClr val="dk1"/>
              </a:buClr>
              <a:buSzPts val="1100"/>
              <a:buFont typeface="Arial"/>
              <a:buNone/>
            </a:pPr>
            <a:endParaRPr b="1">
              <a:solidFill>
                <a:schemeClr val="accent1"/>
              </a:solidFill>
            </a:endParaRPr>
          </a:p>
          <a:p>
            <a:pPr marL="0" marR="0" lvl="0" indent="0" algn="l" rtl="0">
              <a:spcBef>
                <a:spcPts val="0"/>
              </a:spcBef>
              <a:spcAft>
                <a:spcPts val="0"/>
              </a:spcAft>
              <a:buNone/>
            </a:pPr>
            <a:endParaRPr b="1">
              <a:solidFill>
                <a:schemeClr val="accent1"/>
              </a:solidFil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985389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WGCV-53, 5-8 March 2024</a:t>
            </a:r>
            <a:endParaRPr/>
          </a:p>
        </p:txBody>
      </p:sp>
    </p:spTree>
    <p:extLst>
      <p:ext uri="{BB962C8B-B14F-4D97-AF65-F5344CB8AC3E}">
        <p14:creationId xmlns:p14="http://schemas.microsoft.com/office/powerpoint/2010/main" val="1256101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2800" y="132628"/>
            <a:ext cx="7772400" cy="667472"/>
          </a:xfrm>
          <a:prstGeom prst="rect">
            <a:avLst/>
          </a:prstGeom>
        </p:spPr>
        <p:txBody>
          <a:bodyPr/>
          <a:lstStyle>
            <a:lvl1pPr>
              <a:defRPr sz="4000">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DA28AC38-E0E8-49D7-B2FE-71FD7C42C09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WGCV-53, 5-8 March 2024</a:t>
            </a:r>
            <a:endParaRPr/>
          </a:p>
        </p:txBody>
      </p:sp>
    </p:spTree>
    <p:extLst>
      <p:ext uri="{BB962C8B-B14F-4D97-AF65-F5344CB8AC3E}">
        <p14:creationId xmlns:p14="http://schemas.microsoft.com/office/powerpoint/2010/main" val="627742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WGCV-53, 5-8 March 2024</a:t>
            </a:r>
            <a:endParaRPr/>
          </a:p>
        </p:txBody>
      </p:sp>
    </p:spTree>
    <p:extLst>
      <p:ext uri="{BB962C8B-B14F-4D97-AF65-F5344CB8AC3E}">
        <p14:creationId xmlns:p14="http://schemas.microsoft.com/office/powerpoint/2010/main" val="2456738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81D8DD-5FCB-450D-95F1-48BC8C3A6903}"/>
              </a:ext>
            </a:extLst>
          </p:cNvPr>
          <p:cNvSpPr>
            <a:spLocks noGrp="1"/>
          </p:cNvSpPr>
          <p:nvPr>
            <p:ph type="title"/>
          </p:nvPr>
        </p:nvSpPr>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A37A78DC-7637-4109-BBDD-413DC606863F}"/>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u texte 7">
            <a:extLst>
              <a:ext uri="{FF2B5EF4-FFF2-40B4-BE49-F238E27FC236}">
                <a16:creationId xmlns:a16="http://schemas.microsoft.com/office/drawing/2014/main" id="{D6202B63-E625-4774-AFF8-E26F52A8CE9E}"/>
              </a:ext>
            </a:extLst>
          </p:cNvPr>
          <p:cNvSpPr>
            <a:spLocks noGrp="1"/>
          </p:cNvSpPr>
          <p:nvPr>
            <p:ph type="body" sz="quarter" idx="13" hasCustomPrompt="1"/>
          </p:nvPr>
        </p:nvSpPr>
        <p:spPr>
          <a:xfrm>
            <a:off x="360000" y="161925"/>
            <a:ext cx="8601075" cy="276225"/>
          </a:xfrm>
        </p:spPr>
        <p:txBody>
          <a:bodyPr anchor="ctr" anchorCtr="0">
            <a:noAutofit/>
          </a:bodyPr>
          <a:lstStyle>
            <a:lvl1pPr>
              <a:defRPr sz="1400" cap="all" baseline="0">
                <a:solidFill>
                  <a:schemeClr val="accent1"/>
                </a:solidFill>
                <a:latin typeface="+mn-lt"/>
                <a:cs typeface="Arial" panose="020B0604020202020204" pitchFamily="34" charset="0"/>
              </a:defRPr>
            </a:lvl1pPr>
          </a:lstStyle>
          <a:p>
            <a:pPr lvl="0"/>
            <a:r>
              <a:rPr lang="fr-FR" dirty="0"/>
              <a:t>Indiquez l’objet de la présentation - Date</a:t>
            </a:r>
          </a:p>
        </p:txBody>
      </p:sp>
      <p:sp>
        <p:nvSpPr>
          <p:cNvPr id="8" name="Espace réservé du numéro de diapositive 5">
            <a:extLst>
              <a:ext uri="{FF2B5EF4-FFF2-40B4-BE49-F238E27FC236}">
                <a16:creationId xmlns:a16="http://schemas.microsoft.com/office/drawing/2014/main" id="{629C28CA-FCF4-455C-AB4E-BD49AF7A81B7}"/>
              </a:ext>
            </a:extLst>
          </p:cNvPr>
          <p:cNvSpPr>
            <a:spLocks noGrp="1"/>
          </p:cNvSpPr>
          <p:nvPr>
            <p:ph type="sldNum" sz="quarter" idx="4"/>
          </p:nvPr>
        </p:nvSpPr>
        <p:spPr>
          <a:xfrm>
            <a:off x="11035546" y="6626632"/>
            <a:ext cx="242053" cy="184666"/>
          </a:xfrm>
          <a:prstGeom prst="rect">
            <a:avLst/>
          </a:prstGeom>
        </p:spPr>
        <p:txBody>
          <a:bodyPr vert="horz" wrap="none" lIns="0" tIns="0" rIns="0" bIns="0" rtlCol="0" anchor="ctr">
            <a:spAutoFit/>
          </a:bodyPr>
          <a:lstStyle>
            <a:lvl1pPr algn="r">
              <a:defRPr sz="1200">
                <a:solidFill>
                  <a:schemeClr val="bg1"/>
                </a:solidFill>
              </a:defRPr>
            </a:lvl1pPr>
          </a:lstStyle>
          <a:p>
            <a:fld id="{1F15C832-BA88-44B2-B74D-EBDA7A9ACE5F}" type="slidenum">
              <a:rPr lang="fr-FR" smtClean="0"/>
              <a:pPr/>
              <a:t>‹#›</a:t>
            </a:fld>
            <a:endParaRPr lang="fr-FR" dirty="0"/>
          </a:p>
        </p:txBody>
      </p:sp>
    </p:spTree>
    <p:extLst>
      <p:ext uri="{BB962C8B-B14F-4D97-AF65-F5344CB8AC3E}">
        <p14:creationId xmlns:p14="http://schemas.microsoft.com/office/powerpoint/2010/main" val="190610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570805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29" name="Google Shape;29;p3"/>
          <p:cNvSpPr txBox="1">
            <a:spLocks noGrp="1"/>
          </p:cNvSpPr>
          <p:nvPr>
            <p:ph type="body" idx="1"/>
          </p:nvPr>
        </p:nvSpPr>
        <p:spPr>
          <a:xfrm>
            <a:off x="324233" y="1558533"/>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471571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41" name="Google Shape;41;p4"/>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a:solidFill>
                  <a:schemeClr val="accent1"/>
                </a:solidFill>
                <a:latin typeface="Montserrat"/>
                <a:ea typeface="Montserrat"/>
                <a:cs typeface="Montserrat"/>
                <a:sym typeface="Montserrat"/>
              </a:rPr>
              <a:t>37</a:t>
            </a:r>
            <a:r>
              <a:rPr lang="en-GB" b="1" baseline="30000">
                <a:solidFill>
                  <a:schemeClr val="accent1"/>
                </a:solidFill>
                <a:latin typeface="Montserrat"/>
                <a:ea typeface="Montserrat"/>
                <a:cs typeface="Montserrat"/>
                <a:sym typeface="Montserrat"/>
              </a:rPr>
              <a:t>th</a:t>
            </a:r>
            <a:r>
              <a:rPr lang="en-GB" b="1">
                <a:solidFill>
                  <a:schemeClr val="accent1"/>
                </a:solidFill>
                <a:latin typeface="Montserrat"/>
                <a:ea typeface="Montserrat"/>
                <a:cs typeface="Montserrat"/>
                <a:sym typeface="Montserrat"/>
              </a:rPr>
              <a:t> CEOS Plenary</a:t>
            </a:r>
            <a:r>
              <a:rPr lang="en-GB" sz="1400" b="1" i="0" u="none" strike="noStrike" cap="none">
                <a:solidFill>
                  <a:schemeClr val="accent1"/>
                </a:solidFill>
                <a:latin typeface="Montserrat"/>
                <a:ea typeface="Montserrat"/>
                <a:cs typeface="Montserrat"/>
                <a:sym typeface="Montserrat"/>
              </a:rPr>
              <a:t>, 1</a:t>
            </a:r>
            <a:r>
              <a:rPr lang="en-GB" b="1">
                <a:solidFill>
                  <a:schemeClr val="accent1"/>
                </a:solidFill>
                <a:latin typeface="Montserrat"/>
                <a:ea typeface="Montserrat"/>
                <a:cs typeface="Montserrat"/>
                <a:sym typeface="Montserrat"/>
              </a:rPr>
              <a:t>5</a:t>
            </a:r>
            <a:r>
              <a:rPr lang="en-GB" sz="1400" b="1" i="0" u="none" strike="noStrike" cap="none">
                <a:solidFill>
                  <a:schemeClr val="accent1"/>
                </a:solidFill>
                <a:latin typeface="Montserrat"/>
                <a:ea typeface="Montserrat"/>
                <a:cs typeface="Montserrat"/>
                <a:sym typeface="Montserrat"/>
              </a:rPr>
              <a:t> - 16 </a:t>
            </a:r>
            <a:r>
              <a:rPr lang="en-GB" b="1">
                <a:solidFill>
                  <a:schemeClr val="accent1"/>
                </a:solidFill>
                <a:latin typeface="Montserrat"/>
                <a:ea typeface="Montserrat"/>
                <a:cs typeface="Montserrat"/>
                <a:sym typeface="Montserrat"/>
              </a:rPr>
              <a:t>November 2023</a:t>
            </a:r>
            <a:endParaRPr b="1">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p:txBody>
      </p:sp>
    </p:spTree>
    <p:extLst>
      <p:ext uri="{BB962C8B-B14F-4D97-AF65-F5344CB8AC3E}">
        <p14:creationId xmlns:p14="http://schemas.microsoft.com/office/powerpoint/2010/main" val="3987588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50" name="Google Shape;50;p5"/>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a:solidFill>
                  <a:schemeClr val="accent1"/>
                </a:solidFill>
                <a:latin typeface="Montserrat"/>
                <a:ea typeface="Montserrat"/>
                <a:cs typeface="Montserrat"/>
                <a:sym typeface="Montserrat"/>
              </a:rPr>
              <a:t>37</a:t>
            </a:r>
            <a:r>
              <a:rPr lang="en-GB" b="1" baseline="30000">
                <a:solidFill>
                  <a:schemeClr val="accent1"/>
                </a:solidFill>
                <a:latin typeface="Montserrat"/>
                <a:ea typeface="Montserrat"/>
                <a:cs typeface="Montserrat"/>
                <a:sym typeface="Montserrat"/>
              </a:rPr>
              <a:t>th</a:t>
            </a:r>
            <a:r>
              <a:rPr lang="en-GB" b="1">
                <a:solidFill>
                  <a:schemeClr val="accent1"/>
                </a:solidFill>
                <a:latin typeface="Montserrat"/>
                <a:ea typeface="Montserrat"/>
                <a:cs typeface="Montserrat"/>
                <a:sym typeface="Montserrat"/>
              </a:rPr>
              <a:t> CEOS Plenary</a:t>
            </a:r>
            <a:r>
              <a:rPr lang="en-GB" sz="1400" b="1" i="0" u="none" strike="noStrike" cap="none">
                <a:solidFill>
                  <a:schemeClr val="accent1"/>
                </a:solidFill>
                <a:latin typeface="Montserrat"/>
                <a:ea typeface="Montserrat"/>
                <a:cs typeface="Montserrat"/>
                <a:sym typeface="Montserrat"/>
              </a:rPr>
              <a:t>, 1</a:t>
            </a:r>
            <a:r>
              <a:rPr lang="en-GB" b="1">
                <a:solidFill>
                  <a:schemeClr val="accent1"/>
                </a:solidFill>
                <a:latin typeface="Montserrat"/>
                <a:ea typeface="Montserrat"/>
                <a:cs typeface="Montserrat"/>
                <a:sym typeface="Montserrat"/>
              </a:rPr>
              <a:t>5</a:t>
            </a:r>
            <a:r>
              <a:rPr lang="en-GB" sz="1400" b="1" i="0" u="none" strike="noStrike" cap="none">
                <a:solidFill>
                  <a:schemeClr val="accent1"/>
                </a:solidFill>
                <a:latin typeface="Montserrat"/>
                <a:ea typeface="Montserrat"/>
                <a:cs typeface="Montserrat"/>
                <a:sym typeface="Montserrat"/>
              </a:rPr>
              <a:t> - 16 </a:t>
            </a:r>
            <a:r>
              <a:rPr lang="en-GB" b="1">
                <a:solidFill>
                  <a:schemeClr val="accent1"/>
                </a:solidFill>
                <a:latin typeface="Montserrat"/>
                <a:ea typeface="Montserrat"/>
                <a:cs typeface="Montserrat"/>
                <a:sym typeface="Montserrat"/>
              </a:rPr>
              <a:t>November 2023</a:t>
            </a:r>
            <a:endParaRPr b="1">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p:txBody>
      </p:sp>
    </p:spTree>
    <p:extLst>
      <p:ext uri="{BB962C8B-B14F-4D97-AF65-F5344CB8AC3E}">
        <p14:creationId xmlns:p14="http://schemas.microsoft.com/office/powerpoint/2010/main" val="2435816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15000"/>
              </a:lnSpc>
              <a:spcBef>
                <a:spcPts val="1000"/>
              </a:spcBef>
              <a:spcAft>
                <a:spcPts val="0"/>
              </a:spcAft>
              <a:buClr>
                <a:schemeClr val="dk1"/>
              </a:buClr>
              <a:buSzPts val="3200"/>
              <a:buFont typeface="Montserrat"/>
              <a:buChar char="❖"/>
              <a:defRPr sz="3200" i="0" u="none" strike="noStrike" cap="none">
                <a:solidFill>
                  <a:schemeClr val="dk1"/>
                </a:solidFill>
                <a:latin typeface="Montserrat"/>
                <a:ea typeface="Montserrat"/>
                <a:cs typeface="Montserrat"/>
                <a:sym typeface="Montserrat"/>
              </a:defRPr>
            </a:lvl1pPr>
            <a:lvl2pPr marL="914400" marR="0" lvl="1" indent="-406400" algn="l" rtl="0">
              <a:lnSpc>
                <a:spcPct val="115000"/>
              </a:lnSpc>
              <a:spcBef>
                <a:spcPts val="5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2pPr>
            <a:lvl3pPr marL="1371600" marR="0" lvl="2" indent="-381000" algn="l" rtl="0">
              <a:lnSpc>
                <a:spcPct val="115000"/>
              </a:lnSpc>
              <a:spcBef>
                <a:spcPts val="500"/>
              </a:spcBef>
              <a:spcAft>
                <a:spcPts val="0"/>
              </a:spcAft>
              <a:buClr>
                <a:schemeClr val="dk1"/>
              </a:buClr>
              <a:buSzPts val="2400"/>
              <a:buFont typeface="Montserrat"/>
              <a:buChar char="o"/>
              <a:defRPr sz="2400" i="0" u="none" strike="noStrike" cap="none">
                <a:solidFill>
                  <a:schemeClr val="dk1"/>
                </a:solidFill>
                <a:latin typeface="Montserrat"/>
                <a:ea typeface="Montserrat"/>
                <a:cs typeface="Montserrat"/>
                <a:sym typeface="Montserrat"/>
              </a:defRPr>
            </a:lvl3pPr>
            <a:lvl4pPr marL="1828800" marR="0" lvl="3"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4pPr>
            <a:lvl5pPr marL="2286000" marR="0" lvl="4"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1000"/>
              </a:spcBef>
              <a:spcAft>
                <a:spcPts val="0"/>
              </a:spcAft>
              <a:buClr>
                <a:schemeClr val="dk1"/>
              </a:buClr>
              <a:buSzPts val="1600"/>
              <a:buFont typeface="Montserrat"/>
              <a:buNone/>
              <a:defRPr sz="1600" i="0" u="none" strike="noStrike" cap="none">
                <a:solidFill>
                  <a:schemeClr val="dk1"/>
                </a:solidFill>
                <a:latin typeface="Montserrat"/>
                <a:ea typeface="Montserrat"/>
                <a:cs typeface="Montserrat"/>
                <a:sym typeface="Montserrat"/>
              </a:defRPr>
            </a:lvl1pPr>
            <a:lvl2pPr marL="914400" marR="0" lvl="1" indent="-228600" algn="l" rtl="0">
              <a:lnSpc>
                <a:spcPct val="115000"/>
              </a:lnSpc>
              <a:spcBef>
                <a:spcPts val="500"/>
              </a:spcBef>
              <a:spcAft>
                <a:spcPts val="0"/>
              </a:spcAft>
              <a:buClr>
                <a:schemeClr val="dk1"/>
              </a:buClr>
              <a:buSzPts val="1400"/>
              <a:buFont typeface="Montserrat"/>
              <a:buNone/>
              <a:defRPr sz="1400" i="0" u="none" strike="noStrike" cap="none">
                <a:solidFill>
                  <a:schemeClr val="dk1"/>
                </a:solidFill>
                <a:latin typeface="Montserrat"/>
                <a:ea typeface="Montserrat"/>
                <a:cs typeface="Montserrat"/>
                <a:sym typeface="Montserrat"/>
              </a:defRPr>
            </a:lvl2pPr>
            <a:lvl3pPr marL="1371600" marR="0" lvl="2" indent="-228600" algn="l" rtl="0">
              <a:lnSpc>
                <a:spcPct val="115000"/>
              </a:lnSpc>
              <a:spcBef>
                <a:spcPts val="500"/>
              </a:spcBef>
              <a:spcAft>
                <a:spcPts val="0"/>
              </a:spcAft>
              <a:buClr>
                <a:schemeClr val="dk1"/>
              </a:buClr>
              <a:buSzPts val="1200"/>
              <a:buFont typeface="Montserrat"/>
              <a:buNone/>
              <a:defRPr sz="1200" i="0" u="none" strike="noStrike" cap="none">
                <a:solidFill>
                  <a:schemeClr val="dk1"/>
                </a:solidFill>
                <a:latin typeface="Montserrat"/>
                <a:ea typeface="Montserrat"/>
                <a:cs typeface="Montserrat"/>
                <a:sym typeface="Montserrat"/>
              </a:defRPr>
            </a:lvl3pPr>
            <a:lvl4pPr marL="1828800" marR="0" lvl="3"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4pPr>
            <a:lvl5pPr marL="2286000" marR="0" lvl="4"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5pPr>
            <a:lvl6pPr marL="2743200" marR="0" lvl="5"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6pPr>
            <a:lvl7pPr marL="3200400" marR="0" lvl="6"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7pPr>
            <a:lvl8pPr marL="3657600" marR="0" lvl="7"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8pPr>
            <a:lvl9pPr marL="4114800" marR="0" lvl="8"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61" name="Google Shape;61;p6"/>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a:solidFill>
                  <a:schemeClr val="accent1"/>
                </a:solidFill>
                <a:latin typeface="Montserrat"/>
                <a:ea typeface="Montserrat"/>
                <a:cs typeface="Montserrat"/>
                <a:sym typeface="Montserrat"/>
              </a:rPr>
              <a:t>37</a:t>
            </a:r>
            <a:r>
              <a:rPr lang="en-GB" b="1" baseline="30000">
                <a:solidFill>
                  <a:schemeClr val="accent1"/>
                </a:solidFill>
                <a:latin typeface="Montserrat"/>
                <a:ea typeface="Montserrat"/>
                <a:cs typeface="Montserrat"/>
                <a:sym typeface="Montserrat"/>
              </a:rPr>
              <a:t>th</a:t>
            </a:r>
            <a:r>
              <a:rPr lang="en-GB" b="1">
                <a:solidFill>
                  <a:schemeClr val="accent1"/>
                </a:solidFill>
                <a:latin typeface="Montserrat"/>
                <a:ea typeface="Montserrat"/>
                <a:cs typeface="Montserrat"/>
                <a:sym typeface="Montserrat"/>
              </a:rPr>
              <a:t> CEOS Plenary</a:t>
            </a:r>
            <a:r>
              <a:rPr lang="en-GB" sz="1400" b="1" i="0" u="none" strike="noStrike" cap="none">
                <a:solidFill>
                  <a:schemeClr val="accent1"/>
                </a:solidFill>
                <a:latin typeface="Montserrat"/>
                <a:ea typeface="Montserrat"/>
                <a:cs typeface="Montserrat"/>
                <a:sym typeface="Montserrat"/>
              </a:rPr>
              <a:t>, 1</a:t>
            </a:r>
            <a:r>
              <a:rPr lang="en-GB" b="1">
                <a:solidFill>
                  <a:schemeClr val="accent1"/>
                </a:solidFill>
                <a:latin typeface="Montserrat"/>
                <a:ea typeface="Montserrat"/>
                <a:cs typeface="Montserrat"/>
                <a:sym typeface="Montserrat"/>
              </a:rPr>
              <a:t>5</a:t>
            </a:r>
            <a:r>
              <a:rPr lang="en-GB" sz="1400" b="1" i="0" u="none" strike="noStrike" cap="none">
                <a:solidFill>
                  <a:schemeClr val="accent1"/>
                </a:solidFill>
                <a:latin typeface="Montserrat"/>
                <a:ea typeface="Montserrat"/>
                <a:cs typeface="Montserrat"/>
                <a:sym typeface="Montserrat"/>
              </a:rPr>
              <a:t> - 16 </a:t>
            </a:r>
            <a:r>
              <a:rPr lang="en-GB" b="1">
                <a:solidFill>
                  <a:schemeClr val="accent1"/>
                </a:solidFill>
                <a:latin typeface="Montserrat"/>
                <a:ea typeface="Montserrat"/>
                <a:cs typeface="Montserrat"/>
                <a:sym typeface="Montserrat"/>
              </a:rPr>
              <a:t>November 2023</a:t>
            </a:r>
            <a:endParaRPr b="1">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p:txBody>
      </p:sp>
    </p:spTree>
    <p:extLst>
      <p:ext uri="{BB962C8B-B14F-4D97-AF65-F5344CB8AC3E}">
        <p14:creationId xmlns:p14="http://schemas.microsoft.com/office/powerpoint/2010/main" val="1863569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17"/>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17"/>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17"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17"/>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6;p17"/>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 name="Google Shape;17;p17"/>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17"/>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17"/>
          <p:cNvPicPr preferRelativeResize="0"/>
          <p:nvPr/>
        </p:nvPicPr>
        <p:blipFill rotWithShape="1">
          <a:blip r:embed="rId6">
            <a:alphaModFix amt="34000"/>
          </a:blip>
          <a:srcRect l="54016" t="36081" r="11355" b="672"/>
          <a:stretch/>
        </p:blipFill>
        <p:spPr>
          <a:xfrm rot="-5400000">
            <a:off x="5792642" y="4819952"/>
            <a:ext cx="1719709" cy="2366806"/>
          </a:xfrm>
          <a:prstGeom prst="rtTriangle">
            <a:avLst/>
          </a:prstGeom>
          <a:noFill/>
          <a:ln>
            <a:noFill/>
          </a:ln>
        </p:spPr>
      </p:pic>
      <p:sp>
        <p:nvSpPr>
          <p:cNvPr id="20" name="Google Shape;20;p17"/>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007274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18"/>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23" name="Google Shape;23;p18"/>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18"/>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18"/>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6" name="Google Shape;26;p18"/>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7" name="Google Shape;27;p18"/>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18"/>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WGCV-53, 5-8 March 2024</a:t>
            </a:r>
            <a:endParaRPr sz="1400" b="1"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1"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accent1"/>
              </a:solidFill>
              <a:latin typeface="Arial"/>
              <a:ea typeface="Arial"/>
              <a:cs typeface="Arial"/>
              <a:sym typeface="Arial"/>
            </a:endParaRPr>
          </a:p>
        </p:txBody>
      </p:sp>
      <p:sp>
        <p:nvSpPr>
          <p:cNvPr id="29" name="Google Shape;29;p18"/>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18"/>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85542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62C94469-C24B-4485-9554-864CA5BFE27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19"/>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33" name="Google Shape;33;p19"/>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19"/>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19"/>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6" name="Google Shape;36;p19"/>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7" name="Google Shape;37;p19"/>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19"/>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1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40" name="Google Shape;40;p19"/>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 name="Google Shape;41;p19"/>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GB" sz="1400" b="1" i="0" u="none" strike="noStrike" cap="none">
                <a:solidFill>
                  <a:schemeClr val="accent1"/>
                </a:solidFill>
                <a:latin typeface="Arial"/>
                <a:ea typeface="Arial"/>
                <a:cs typeface="Arial"/>
                <a:sym typeface="Arial"/>
              </a:rPr>
              <a:t>WGCV-53, 5-8 March 2024</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52419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20"/>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4" name="Google Shape;44;p20"/>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20"/>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20"/>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7" name="Google Shape;47;p20"/>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8" name="Google Shape;48;p20"/>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49" name="Google Shape;49;p20"/>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20"/>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GB" sz="1400" b="1" i="0" u="none" strike="noStrike" cap="none">
                <a:solidFill>
                  <a:schemeClr val="accent1"/>
                </a:solidFill>
                <a:latin typeface="Arial"/>
                <a:ea typeface="Arial"/>
                <a:cs typeface="Arial"/>
                <a:sym typeface="Arial"/>
              </a:rPr>
              <a:t>WGCV-53, 5-8 March 2024</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98725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2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53" name="Google Shape;53;p21"/>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21"/>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2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6" name="Google Shape;56;p2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7" name="Google Shape;57;p21"/>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21"/>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21"/>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60" name="Google Shape;60;p21"/>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 name="Google Shape;61;p21"/>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GB" sz="1400" b="1" i="0" u="none" strike="noStrike" cap="none">
                <a:solidFill>
                  <a:schemeClr val="accent1"/>
                </a:solidFill>
                <a:latin typeface="Arial"/>
                <a:ea typeface="Arial"/>
                <a:cs typeface="Arial"/>
                <a:sym typeface="Arial"/>
              </a:rPr>
              <a:t>WGCV-53, 5-8 March 2024</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65100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946586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28" name="Google Shape;28;p3"/>
          <p:cNvSpPr txBox="1"/>
          <p:nvPr/>
        </p:nvSpPr>
        <p:spPr>
          <a:xfrm>
            <a:off x="-24384" y="6562799"/>
            <a:ext cx="720658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dirty="0">
                <a:solidFill>
                  <a:schemeClr val="accent1"/>
                </a:solidFill>
                <a:latin typeface="Montserrat"/>
                <a:ea typeface="Montserrat"/>
                <a:cs typeface="Montserrat"/>
                <a:sym typeface="Montserrat"/>
              </a:rPr>
              <a:t>CEOS WGCV-53, </a:t>
            </a:r>
            <a:r>
              <a:rPr lang="en-GB" b="0" i="0" u="none" strike="noStrike" dirty="0">
                <a:solidFill>
                  <a:srgbClr val="000000"/>
                </a:solidFill>
                <a:effectLst/>
                <a:latin typeface="Calibri" panose="020F0502020204030204" pitchFamily="34" charset="0"/>
              </a:rPr>
              <a:t>WGCV support to 2024 CEOS Chair priority on Biodiversity</a:t>
            </a:r>
            <a:endParaRPr b="1" dirty="0">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dirty="0">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dirty="0">
              <a:solidFill>
                <a:schemeClr val="accent1"/>
              </a:solidFill>
              <a:latin typeface="Montserrat"/>
              <a:ea typeface="Montserrat"/>
              <a:cs typeface="Montserrat"/>
              <a:sym typeface="Montserrat"/>
            </a:endParaRPr>
          </a:p>
        </p:txBody>
      </p:sp>
      <p:sp>
        <p:nvSpPr>
          <p:cNvPr id="29" name="Google Shape;29;p3"/>
          <p:cNvSpPr txBox="1">
            <a:spLocks noGrp="1"/>
          </p:cNvSpPr>
          <p:nvPr>
            <p:ph type="body" idx="1"/>
          </p:nvPr>
        </p:nvSpPr>
        <p:spPr>
          <a:xfrm>
            <a:off x="324233" y="1558533"/>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411848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41" name="Google Shape;41;p4"/>
          <p:cNvSpPr txBox="1"/>
          <p:nvPr/>
        </p:nvSpPr>
        <p:spPr>
          <a:xfrm>
            <a:off x="-24385" y="6562799"/>
            <a:ext cx="6499999"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dirty="0">
                <a:solidFill>
                  <a:schemeClr val="accent1"/>
                </a:solidFill>
                <a:latin typeface="Montserrat"/>
                <a:ea typeface="Montserrat"/>
                <a:cs typeface="Montserrat"/>
                <a:sym typeface="Montserrat"/>
              </a:rPr>
              <a:t>CEOS WGCV-53, </a:t>
            </a:r>
            <a:r>
              <a:rPr lang="en-GB" b="0" i="0" u="none" strike="noStrike" dirty="0">
                <a:solidFill>
                  <a:srgbClr val="000000"/>
                </a:solidFill>
                <a:effectLst/>
                <a:latin typeface="Calibri" panose="020F0502020204030204" pitchFamily="34" charset="0"/>
              </a:rPr>
              <a:t>WGCV support to 2024 CEOS Chair priority on Biodiversity</a:t>
            </a:r>
            <a:endParaRPr lang="en-GB" b="1" dirty="0">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lang="en-GB" b="1" dirty="0">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dirty="0">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dirty="0">
              <a:solidFill>
                <a:schemeClr val="accent1"/>
              </a:solidFill>
              <a:latin typeface="Montserrat"/>
              <a:ea typeface="Montserrat"/>
              <a:cs typeface="Montserrat"/>
              <a:sym typeface="Montserrat"/>
            </a:endParaRPr>
          </a:p>
        </p:txBody>
      </p:sp>
    </p:spTree>
    <p:extLst>
      <p:ext uri="{BB962C8B-B14F-4D97-AF65-F5344CB8AC3E}">
        <p14:creationId xmlns:p14="http://schemas.microsoft.com/office/powerpoint/2010/main" val="1221969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50" name="Google Shape;50;p5"/>
          <p:cNvSpPr txBox="1"/>
          <p:nvPr/>
        </p:nvSpPr>
        <p:spPr>
          <a:xfrm>
            <a:off x="-24384" y="6562799"/>
            <a:ext cx="7522464"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dirty="0">
                <a:solidFill>
                  <a:schemeClr val="accent1"/>
                </a:solidFill>
                <a:latin typeface="Montserrat"/>
                <a:ea typeface="Montserrat"/>
                <a:cs typeface="Montserrat"/>
                <a:sym typeface="Montserrat"/>
              </a:rPr>
              <a:t>CEOS WGCV-53, </a:t>
            </a:r>
            <a:r>
              <a:rPr lang="en-GB" b="0" i="0" u="none" strike="noStrike" dirty="0">
                <a:solidFill>
                  <a:srgbClr val="000000"/>
                </a:solidFill>
                <a:effectLst/>
                <a:latin typeface="Calibri" panose="020F0502020204030204" pitchFamily="34" charset="0"/>
              </a:rPr>
              <a:t>WGCV support to 2024 CEOS Chair priority on Biodiversity</a:t>
            </a:r>
            <a:endParaRPr b="1" dirty="0">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dirty="0">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dirty="0">
              <a:solidFill>
                <a:schemeClr val="accent1"/>
              </a:solidFill>
              <a:latin typeface="Montserrat"/>
              <a:ea typeface="Montserrat"/>
              <a:cs typeface="Montserrat"/>
              <a:sym typeface="Montserrat"/>
            </a:endParaRPr>
          </a:p>
        </p:txBody>
      </p:sp>
    </p:spTree>
    <p:extLst>
      <p:ext uri="{BB962C8B-B14F-4D97-AF65-F5344CB8AC3E}">
        <p14:creationId xmlns:p14="http://schemas.microsoft.com/office/powerpoint/2010/main" val="33629011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42"/>
        <p:cNvGrpSpPr/>
        <p:nvPr/>
      </p:nvGrpSpPr>
      <p:grpSpPr>
        <a:xfrm>
          <a:off x="0" y="0"/>
          <a:ext cx="0" cy="0"/>
          <a:chOff x="0" y="0"/>
          <a:chExt cx="0" cy="0"/>
        </a:xfrm>
      </p:grpSpPr>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50" name="Google Shape;50;p5"/>
          <p:cNvSpPr txBox="1"/>
          <p:nvPr/>
        </p:nvSpPr>
        <p:spPr>
          <a:xfrm>
            <a:off x="-24385" y="6562799"/>
            <a:ext cx="6624689"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dirty="0">
                <a:solidFill>
                  <a:schemeClr val="accent1"/>
                </a:solidFill>
                <a:latin typeface="Montserrat"/>
                <a:ea typeface="Montserrat"/>
                <a:cs typeface="Montserrat"/>
                <a:sym typeface="Montserrat"/>
              </a:rPr>
              <a:t>CEOS WGCV-53, </a:t>
            </a:r>
            <a:r>
              <a:rPr lang="en-GB" b="0" i="0" u="none" strike="noStrike" dirty="0">
                <a:solidFill>
                  <a:srgbClr val="000000"/>
                </a:solidFill>
                <a:effectLst/>
                <a:latin typeface="Calibri" panose="020F0502020204030204" pitchFamily="34" charset="0"/>
              </a:rPr>
              <a:t>WGCV support to 2024 CEOS Chair priority on Biodiversity</a:t>
            </a:r>
            <a:endParaRPr lang="en-GB" b="1" dirty="0">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lang="en-GB" b="1" dirty="0">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dirty="0">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dirty="0">
              <a:solidFill>
                <a:schemeClr val="accent1"/>
              </a:solidFill>
              <a:latin typeface="Montserrat"/>
              <a:ea typeface="Montserrat"/>
              <a:cs typeface="Montserrat"/>
              <a:sym typeface="Montserrat"/>
            </a:endParaRPr>
          </a:p>
        </p:txBody>
      </p:sp>
      <p:sp>
        <p:nvSpPr>
          <p:cNvPr id="2" name="Rectangle 1">
            <a:extLst>
              <a:ext uri="{FF2B5EF4-FFF2-40B4-BE49-F238E27FC236}">
                <a16:creationId xmlns:a16="http://schemas.microsoft.com/office/drawing/2014/main" id="{A0218F85-B945-7714-8A78-70ADD784BC2E}"/>
              </a:ext>
            </a:extLst>
          </p:cNvPr>
          <p:cNvSpPr/>
          <p:nvPr userDrawn="1"/>
        </p:nvSpPr>
        <p:spPr>
          <a:xfrm>
            <a:off x="-4504" y="0"/>
            <a:ext cx="12195615" cy="645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931296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D4866AD1-022E-4E0E-AE7E-C7A6C4DD8D0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0D0EA962-5ACB-4E0A-B99B-F2A901C157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D24831DE-8CB6-4B98-B2F1-D4EBA8FF1804}" type="slidenum">
              <a:rPr lang="en-US"/>
              <a:pPr>
                <a:defRPr/>
              </a:pPr>
              <a:t>‹#›</a:t>
            </a:fld>
            <a:endParaRPr lang="en-US"/>
          </a:p>
        </p:txBody>
      </p:sp>
      <p:sp>
        <p:nvSpPr>
          <p:cNvPr id="4" name="Title 1"/>
          <p:cNvSpPr txBox="1">
            <a:spLocks/>
          </p:cNvSpPr>
          <p:nvPr userDrawn="1"/>
        </p:nvSpPr>
        <p:spPr>
          <a:xfrm>
            <a:off x="3352800" y="132628"/>
            <a:ext cx="7772400" cy="667472"/>
          </a:xfrm>
          <a:prstGeom prst="rect">
            <a:avLst/>
          </a:prstGeom>
        </p:spPr>
        <p:txBody>
          <a:bodyPr/>
          <a:lstStyle>
            <a:lvl1pPr algn="ctr" rtl="0" eaLnBrk="0" fontAlgn="base" hangingPunct="0">
              <a:spcBef>
                <a:spcPct val="0"/>
              </a:spcBef>
              <a:spcAft>
                <a:spcPct val="0"/>
              </a:spcAft>
              <a:defRPr sz="4000">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Click to edit Master title style</a:t>
            </a:r>
            <a:endParaRPr lang="en-GB" kern="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11284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3"/>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a:solidFill>
                  <a:schemeClr val="accent1"/>
                </a:solidFill>
              </a:rPr>
              <a:t>WGCV</a:t>
            </a:r>
            <a:r>
              <a:rPr lang="en-GB" sz="1400" b="1" i="0" u="none" strike="noStrike" cap="none">
                <a:solidFill>
                  <a:schemeClr val="accent1"/>
                </a:solidFill>
                <a:latin typeface="Arial"/>
                <a:ea typeface="Arial"/>
                <a:cs typeface="Arial"/>
                <a:sym typeface="Arial"/>
              </a:rPr>
              <a:t>-</a:t>
            </a:r>
            <a:r>
              <a:rPr lang="en-GB" b="1">
                <a:solidFill>
                  <a:schemeClr val="accent1"/>
                </a:solidFill>
              </a:rPr>
              <a:t>53</a:t>
            </a:r>
            <a:r>
              <a:rPr lang="en-GB" sz="1400" b="1" i="0" u="none" strike="noStrike" cap="none">
                <a:solidFill>
                  <a:schemeClr val="accent1"/>
                </a:solidFill>
                <a:latin typeface="Arial"/>
                <a:ea typeface="Arial"/>
                <a:cs typeface="Arial"/>
                <a:sym typeface="Arial"/>
              </a:rPr>
              <a:t>, </a:t>
            </a:r>
            <a:r>
              <a:rPr lang="en-GB" b="1">
                <a:solidFill>
                  <a:schemeClr val="accent1"/>
                </a:solidFill>
              </a:rPr>
              <a:t>5-8 March 2024</a:t>
            </a:r>
            <a:endParaRPr b="1">
              <a:solidFill>
                <a:schemeClr val="accent1"/>
              </a:solidFill>
            </a:endParaRPr>
          </a:p>
          <a:p>
            <a:pPr marL="0" marR="0" lvl="0" indent="0" algn="l" rtl="0">
              <a:spcBef>
                <a:spcPts val="0"/>
              </a:spcBef>
              <a:spcAft>
                <a:spcPts val="0"/>
              </a:spcAft>
              <a:buClr>
                <a:schemeClr val="dk1"/>
              </a:buClr>
              <a:buSzPts val="1100"/>
              <a:buFont typeface="Arial"/>
              <a:buNone/>
            </a:pPr>
            <a:endParaRPr b="1">
              <a:solidFill>
                <a:schemeClr val="accent1"/>
              </a:solidFill>
            </a:endParaRPr>
          </a:p>
          <a:p>
            <a:pPr marL="0" marR="0" lvl="0" indent="0" algn="l" rtl="0">
              <a:spcBef>
                <a:spcPts val="0"/>
              </a:spcBef>
              <a:spcAft>
                <a:spcPts val="0"/>
              </a:spcAft>
              <a:buNone/>
            </a:pPr>
            <a:endParaRPr b="1">
              <a:solidFill>
                <a:schemeClr val="accent1"/>
              </a:solidFil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pic>
        <p:nvPicPr>
          <p:cNvPr id="5" name="Picture 2" descr="http://gsics.atmos.umd.edu/pub/Development/Logos/GSICS300px.png">
            <a:extLst>
              <a:ext uri="{FF2B5EF4-FFF2-40B4-BE49-F238E27FC236}">
                <a16:creationId xmlns:a16="http://schemas.microsoft.com/office/drawing/2014/main" id="{F0555E14-A05A-8F02-2E09-046F7B89A02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1920" y="111656"/>
            <a:ext cx="1873080" cy="761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412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WGCV-53, 5-8 March 2024</a:t>
            </a:r>
            <a:endParaRPr/>
          </a:p>
        </p:txBody>
      </p:sp>
    </p:spTree>
    <p:extLst>
      <p:ext uri="{BB962C8B-B14F-4D97-AF65-F5344CB8AC3E}">
        <p14:creationId xmlns:p14="http://schemas.microsoft.com/office/powerpoint/2010/main" val="3493782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5.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0.xml"/><Relationship Id="rId7" Type="http://schemas.openxmlformats.org/officeDocument/2006/relationships/image" Target="../media/image3.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6.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5.xml"/><Relationship Id="rId7" Type="http://schemas.openxmlformats.org/officeDocument/2006/relationships/image" Target="../media/image3.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7.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914400"/>
            <a:ext cx="10972800" cy="5257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9759142" y="6400800"/>
            <a:ext cx="1823258" cy="2327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Times New Roman" panose="02020603050405020304" pitchFamily="18" charset="0"/>
                <a:cs typeface="Times New Roman" panose="02020603050405020304" pitchFamily="18" charset="0"/>
              </a:defRPr>
            </a:lvl1pPr>
          </a:lstStyle>
          <a:p>
            <a:pPr>
              <a:defRPr/>
            </a:pPr>
            <a:fld id="{47E33C82-C2A6-478E-8FB2-E20C8DB41475}" type="slidenum">
              <a:rPr lang="en-US" smtClean="0"/>
              <a:pPr>
                <a:defRPr/>
              </a:pPr>
              <a:t>‹#›</a:t>
            </a:fld>
            <a:endParaRPr lang="en-US" dirty="0"/>
          </a:p>
        </p:txBody>
      </p:sp>
      <p:sp>
        <p:nvSpPr>
          <p:cNvPr id="1031" name="Rectangle 7"/>
          <p:cNvSpPr>
            <a:spLocks noChangeArrowheads="1"/>
          </p:cNvSpPr>
          <p:nvPr/>
        </p:nvSpPr>
        <p:spPr bwMode="auto">
          <a:xfrm>
            <a:off x="609600" y="1147156"/>
            <a:ext cx="10972800" cy="5177444"/>
          </a:xfrm>
          <a:prstGeom prst="rect">
            <a:avLst/>
          </a:prstGeom>
          <a:noFill/>
          <a:ln w="9525">
            <a:noFill/>
            <a:miter lim="800000"/>
            <a:headEnd/>
            <a:tailEnd/>
          </a:ln>
          <a:effectLst/>
        </p:spPr>
        <p:txBody>
          <a:bodyPr/>
          <a:lstStyle/>
          <a:p>
            <a:pPr marL="342900" indent="-342900">
              <a:spcBef>
                <a:spcPct val="20000"/>
              </a:spcBef>
              <a:buClr>
                <a:srgbClr val="FF0000"/>
              </a:buClr>
              <a:buFont typeface="Wingdings" pitchFamily="2" charset="2"/>
              <a:buChar char="v"/>
              <a:defRPr/>
            </a:pPr>
            <a:endParaRPr lang="en-GB" sz="3200"/>
          </a:p>
        </p:txBody>
      </p:sp>
      <p:sp>
        <p:nvSpPr>
          <p:cNvPr id="1032" name="Rectangle 8"/>
          <p:cNvSpPr>
            <a:spLocks noChangeArrowheads="1"/>
          </p:cNvSpPr>
          <p:nvPr/>
        </p:nvSpPr>
        <p:spPr bwMode="auto">
          <a:xfrm>
            <a:off x="3347049" y="6408718"/>
            <a:ext cx="5497902" cy="232756"/>
          </a:xfrm>
          <a:prstGeom prst="rect">
            <a:avLst/>
          </a:prstGeom>
          <a:noFill/>
          <a:ln w="9525">
            <a:noFill/>
            <a:miter lim="800000"/>
            <a:headEnd/>
            <a:tailEnd/>
          </a:ln>
          <a:effectLst/>
        </p:spPr>
        <p:txBody>
          <a:bodyPr/>
          <a:lstStyle/>
          <a:p>
            <a:pPr algn="ctr">
              <a:defRPr/>
            </a:pPr>
            <a:r>
              <a:rPr lang="en-US" sz="1000" b="0" dirty="0"/>
              <a:t>11 – 15 March 2024</a:t>
            </a:r>
            <a:r>
              <a:rPr lang="it-IT" sz="1000" b="0" dirty="0"/>
              <a:t>, GSICS Annual Meeting (Hybrid), Darmstadt, Germany</a:t>
            </a:r>
            <a:endParaRPr lang="en-US" sz="1000" b="0" dirty="0"/>
          </a:p>
        </p:txBody>
      </p:sp>
      <p:sp>
        <p:nvSpPr>
          <p:cNvPr id="1035" name="Line 11"/>
          <p:cNvSpPr>
            <a:spLocks noChangeShapeType="1"/>
          </p:cNvSpPr>
          <p:nvPr/>
        </p:nvSpPr>
        <p:spPr bwMode="auto">
          <a:xfrm flipV="1">
            <a:off x="609600" y="6324600"/>
            <a:ext cx="10972800" cy="0"/>
          </a:xfrm>
          <a:prstGeom prst="line">
            <a:avLst/>
          </a:prstGeom>
          <a:noFill/>
          <a:ln w="38100">
            <a:solidFill>
              <a:srgbClr val="0000FF"/>
            </a:solidFill>
            <a:round/>
            <a:headEnd/>
            <a:tailEnd/>
          </a:ln>
          <a:effectLst/>
        </p:spPr>
        <p:txBody>
          <a:bodyPr/>
          <a:lstStyle/>
          <a:p>
            <a:pPr>
              <a:defRPr/>
            </a:pPr>
            <a:endParaRPr lang="en-GB"/>
          </a:p>
        </p:txBody>
      </p:sp>
      <p:sp>
        <p:nvSpPr>
          <p:cNvPr id="1037" name="Rectangle 13"/>
          <p:cNvSpPr>
            <a:spLocks noChangeArrowheads="1"/>
          </p:cNvSpPr>
          <p:nvPr/>
        </p:nvSpPr>
        <p:spPr bwMode="auto">
          <a:xfrm>
            <a:off x="8737600" y="6477001"/>
            <a:ext cx="2844800" cy="244475"/>
          </a:xfrm>
          <a:prstGeom prst="rect">
            <a:avLst/>
          </a:prstGeom>
          <a:noFill/>
          <a:ln w="9525">
            <a:noFill/>
            <a:miter lim="800000"/>
            <a:headEnd/>
            <a:tailEnd/>
          </a:ln>
          <a:effectLst/>
        </p:spPr>
        <p:txBody>
          <a:bodyPr/>
          <a:lstStyle/>
          <a:p>
            <a:pPr algn="r">
              <a:defRPr/>
            </a:pPr>
            <a:endParaRPr lang="en-GB" sz="1400"/>
          </a:p>
        </p:txBody>
      </p:sp>
      <p:sp>
        <p:nvSpPr>
          <p:cNvPr id="10" name="Rectangle 8"/>
          <p:cNvSpPr>
            <a:spLocks noChangeArrowheads="1"/>
          </p:cNvSpPr>
          <p:nvPr userDrawn="1"/>
        </p:nvSpPr>
        <p:spPr bwMode="auto">
          <a:xfrm>
            <a:off x="609600" y="6400801"/>
            <a:ext cx="2748951" cy="232756"/>
          </a:xfrm>
          <a:prstGeom prst="rect">
            <a:avLst/>
          </a:prstGeom>
          <a:noFill/>
          <a:ln w="9525">
            <a:noFill/>
            <a:miter lim="800000"/>
            <a:headEnd/>
            <a:tailEnd/>
          </a:ln>
          <a:effectLst/>
        </p:spPr>
        <p:txBody>
          <a:bodyPr/>
          <a:lstStyle/>
          <a:p>
            <a:pPr>
              <a:defRPr/>
            </a:pPr>
            <a:r>
              <a:rPr lang="en-US" sz="1000" b="1" dirty="0">
                <a:latin typeface="Times New Roman" panose="02020603050405020304" pitchFamily="18" charset="0"/>
                <a:cs typeface="Times New Roman" panose="02020603050405020304" pitchFamily="18" charset="0"/>
              </a:rPr>
              <a:t>GSICS Agency Report </a:t>
            </a:r>
          </a:p>
        </p:txBody>
      </p:sp>
      <p:pic>
        <p:nvPicPr>
          <p:cNvPr id="11" name="Picture 4" descr="http://gsics.atmos.umd.edu/pub/Development/Logos/GSICS180px.png">
            <a:extLst>
              <a:ext uri="{FF2B5EF4-FFF2-40B4-BE49-F238E27FC236}">
                <a16:creationId xmlns:a16="http://schemas.microsoft.com/office/drawing/2014/main" id="{016C2398-F037-4637-B010-5FD37A6C617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8233" y="102700"/>
            <a:ext cx="17145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brand.esa.int/files/2020/05/ESA_logo_2020_Deep-1024x643.jpg">
            <a:extLst>
              <a:ext uri="{FF2B5EF4-FFF2-40B4-BE49-F238E27FC236}">
                <a16:creationId xmlns:a16="http://schemas.microsoft.com/office/drawing/2014/main" id="{64EBE92B-EA87-A28A-80E1-D1EB564A7322}"/>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9467" t="17532" r="5401" b="17262"/>
          <a:stretch/>
        </p:blipFill>
        <p:spPr bwMode="auto">
          <a:xfrm>
            <a:off x="10327022" y="42589"/>
            <a:ext cx="1810279" cy="88142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4253755619"/>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2827106341"/>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8">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9">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193366359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3886712142"/>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7" name="Google Shape;7;p16"/>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16"/>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10" name="Google Shape;10;p1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2566472952"/>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3113900544"/>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hyperlink" Target="https://calvalportal.ceos.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hyperlink" Target="https://calvalportal.ceos.org/web/guest/hyperspectral-calval-resourc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hyperlink" Target="https://www.radcalnet.org/#!/" TargetMode="External"/><Relationship Id="rId13" Type="http://schemas.openxmlformats.org/officeDocument/2006/relationships/hyperlink" Target="https://mmt.skytek.dev/" TargetMode="External"/><Relationship Id="rId3" Type="http://schemas.openxmlformats.org/officeDocument/2006/relationships/image" Target="../media/image31.png"/><Relationship Id="rId7" Type="http://schemas.openxmlformats.org/officeDocument/2006/relationships/hyperlink" Target="https://www.pandonia-global-network.org/" TargetMode="External"/><Relationship Id="rId12" Type="http://schemas.openxmlformats.org/officeDocument/2006/relationships/hyperlink" Target="https://www.baqunin.eu/" TargetMode="External"/><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3.png"/><Relationship Id="rId11" Type="http://schemas.openxmlformats.org/officeDocument/2006/relationships/hyperlink" Target="https://www.hypernets.eu/from_cms/summary" TargetMode="External"/><Relationship Id="rId5" Type="http://schemas.openxmlformats.org/officeDocument/2006/relationships/image" Target="../media/image32.png"/><Relationship Id="rId10" Type="http://schemas.openxmlformats.org/officeDocument/2006/relationships/hyperlink" Target="https://frm4doas.aeronomie.be/" TargetMode="External"/><Relationship Id="rId4" Type="http://schemas.openxmlformats.org/officeDocument/2006/relationships/hyperlink" Target="https://doi.org/10.3390/rs15205017" TargetMode="External"/><Relationship Id="rId9" Type="http://schemas.openxmlformats.org/officeDocument/2006/relationships/hyperlink" Target="https://www.icos-cp.eu/" TargetMode="External"/><Relationship Id="rId1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hyperlink" Target="https://atpi.eventsair.com/pre-flight-calibration-workshop"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s://repository.library.noaa.gov/view/noaa/49333/noaa_49333_DS1.pdf" TargetMode="External"/><Relationship Id="rId2" Type="http://schemas.openxmlformats.org/officeDocument/2006/relationships/hyperlink" Target="http://gsics.atmos.umd.edu/wiki/Home" TargetMode="Externa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gsics.atmos.umd.edu/bin/view/Development/Gdwgweb932023"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NULL"/><Relationship Id="rId1" Type="http://schemas.openxmlformats.org/officeDocument/2006/relationships/slideLayout" Target="../slideLayouts/slideLayout18.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bwMode="auto">
          <a:xfrm>
            <a:off x="1716390" y="1335577"/>
            <a:ext cx="8759219" cy="143938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IE" sz="4000" b="1" dirty="0"/>
              <a:t>GSICS Agency Report</a:t>
            </a:r>
            <a:br>
              <a:rPr lang="en-IE" sz="4000" b="1" dirty="0"/>
            </a:br>
            <a:r>
              <a:rPr lang="en-IE" sz="4000" b="1" dirty="0"/>
              <a:t>2024</a:t>
            </a:r>
            <a:br>
              <a:rPr lang="en-IE" sz="4000" dirty="0">
                <a:solidFill>
                  <a:srgbClr val="0000FF"/>
                </a:solidFill>
              </a:rPr>
            </a:br>
            <a:endParaRPr lang="en-US" sz="4000" i="1" dirty="0">
              <a:solidFill>
                <a:srgbClr val="0C45E4"/>
              </a:solidFill>
            </a:endParaRPr>
          </a:p>
        </p:txBody>
      </p:sp>
      <p:sp>
        <p:nvSpPr>
          <p:cNvPr id="2052" name="Rectangle 3"/>
          <p:cNvSpPr>
            <a:spLocks noGrp="1" noChangeArrowheads="1"/>
          </p:cNvSpPr>
          <p:nvPr>
            <p:ph type="subTitle" idx="1"/>
          </p:nvPr>
        </p:nvSpPr>
        <p:spPr>
          <a:xfrm>
            <a:off x="1402300" y="3064297"/>
            <a:ext cx="9387400" cy="1125318"/>
          </a:xfrm>
        </p:spPr>
        <p:txBody>
          <a:bodyPr/>
          <a:lstStyle/>
          <a:p>
            <a:pPr eaLnBrk="1" hangingPunct="1">
              <a:lnSpc>
                <a:spcPct val="80000"/>
              </a:lnSpc>
            </a:pPr>
            <a:endParaRPr lang="en-US" altLang="zh-CN" sz="2000" b="1" dirty="0">
              <a:ea typeface="宋体" pitchFamily="2" charset="-122"/>
            </a:endParaRPr>
          </a:p>
          <a:p>
            <a:pPr eaLnBrk="1" hangingPunct="1">
              <a:lnSpc>
                <a:spcPct val="80000"/>
              </a:lnSpc>
            </a:pPr>
            <a:r>
              <a:rPr lang="en-US" altLang="zh-CN" sz="2000" dirty="0">
                <a:ea typeface="宋体" pitchFamily="2" charset="-122"/>
              </a:rPr>
              <a:t>Presenter</a:t>
            </a:r>
          </a:p>
          <a:p>
            <a:pPr eaLnBrk="1" hangingPunct="1">
              <a:lnSpc>
                <a:spcPct val="80000"/>
              </a:lnSpc>
            </a:pPr>
            <a:r>
              <a:rPr lang="en-US" altLang="zh-CN" sz="2000" dirty="0">
                <a:ea typeface="宋体" pitchFamily="2" charset="-122"/>
              </a:rPr>
              <a:t>Philippe </a:t>
            </a:r>
            <a:r>
              <a:rPr lang="en-US" altLang="zh-CN" sz="2000" dirty="0" err="1">
                <a:ea typeface="宋体" pitchFamily="2" charset="-122"/>
              </a:rPr>
              <a:t>Goryl</a:t>
            </a:r>
            <a:endParaRPr lang="en-US" altLang="zh-CN" sz="2000" dirty="0">
              <a:ea typeface="宋体" pitchFamily="2" charset="-122"/>
            </a:endParaRPr>
          </a:p>
          <a:p>
            <a:pPr eaLnBrk="1" hangingPunct="1">
              <a:lnSpc>
                <a:spcPct val="80000"/>
              </a:lnSpc>
            </a:pPr>
            <a:endParaRPr lang="en-US" altLang="zh-CN" sz="2000" dirty="0">
              <a:ea typeface="宋体" pitchFamily="2" charset="-122"/>
            </a:endParaRPr>
          </a:p>
          <a:p>
            <a:pPr eaLnBrk="1" hangingPunct="1">
              <a:lnSpc>
                <a:spcPct val="80000"/>
              </a:lnSpc>
            </a:pPr>
            <a:endParaRPr lang="en-US" altLang="zh-CN" sz="2000" dirty="0">
              <a:ea typeface="宋体" pitchFamily="2" charset="-122"/>
            </a:endParaRPr>
          </a:p>
          <a:p>
            <a:pPr eaLnBrk="1" hangingPunct="1">
              <a:lnSpc>
                <a:spcPct val="80000"/>
              </a:lnSpc>
            </a:pPr>
            <a:endParaRPr lang="en-US" altLang="en-US" sz="1200" dirty="0">
              <a:latin typeface="Arial" panose="020B0604020202020204" pitchFamily="34" charset="0"/>
            </a:endParaRPr>
          </a:p>
        </p:txBody>
      </p:sp>
      <p:sp>
        <p:nvSpPr>
          <p:cNvPr id="4" name="Rectangle 3">
            <a:extLst>
              <a:ext uri="{FF2B5EF4-FFF2-40B4-BE49-F238E27FC236}">
                <a16:creationId xmlns:a16="http://schemas.microsoft.com/office/drawing/2014/main" id="{F26D605D-C31B-4A74-9F82-60E6B61F5241}"/>
              </a:ext>
            </a:extLst>
          </p:cNvPr>
          <p:cNvSpPr txBox="1">
            <a:spLocks noChangeArrowheads="1"/>
          </p:cNvSpPr>
          <p:nvPr/>
        </p:nvSpPr>
        <p:spPr bwMode="auto">
          <a:xfrm>
            <a:off x="1513136" y="4397105"/>
            <a:ext cx="9387400" cy="11253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FF0000"/>
              </a:buClr>
              <a:buFont typeface="Wingdings" pitchFamily="2" charset="2"/>
              <a:buNone/>
              <a:defRPr sz="3200">
                <a:solidFill>
                  <a:schemeClr val="tx1"/>
                </a:solidFill>
                <a:latin typeface="Times New Roman" panose="02020603050405020304" pitchFamily="18" charset="0"/>
                <a:ea typeface="+mn-ea"/>
                <a:cs typeface="Times New Roman" panose="02020603050405020304" pitchFamily="18" charset="0"/>
              </a:defRPr>
            </a:lvl1pPr>
            <a:lvl2pPr marL="457200" indent="0" algn="ctr" rtl="0" eaLnBrk="0" fontAlgn="base" hangingPunct="0">
              <a:spcBef>
                <a:spcPct val="20000"/>
              </a:spcBef>
              <a:spcAft>
                <a:spcPct val="0"/>
              </a:spcAft>
              <a:buClr>
                <a:srgbClr val="006600"/>
              </a:buClr>
              <a:buFont typeface="Wingdings" pitchFamily="2" charset="2"/>
              <a:buNone/>
              <a:defRPr sz="2800">
                <a:solidFill>
                  <a:schemeClr val="tx1"/>
                </a:solidFill>
                <a:latin typeface="Times New Roman" panose="02020603050405020304" pitchFamily="18" charset="0"/>
                <a:cs typeface="Times New Roman" panose="02020603050405020304" pitchFamily="18" charset="0"/>
              </a:defRPr>
            </a:lvl2pPr>
            <a:lvl3pPr marL="914400" indent="0" algn="ctr" rtl="0" eaLnBrk="0" fontAlgn="base" hangingPunct="0">
              <a:spcBef>
                <a:spcPct val="20000"/>
              </a:spcBef>
              <a:spcAft>
                <a:spcPct val="0"/>
              </a:spcAft>
              <a:buNone/>
              <a:defRPr sz="2400">
                <a:solidFill>
                  <a:schemeClr val="tx1"/>
                </a:solidFill>
                <a:latin typeface="Times New Roman" panose="02020603050405020304" pitchFamily="18" charset="0"/>
                <a:cs typeface="Times New Roman" panose="02020603050405020304" pitchFamily="18" charset="0"/>
              </a:defRPr>
            </a:lvl3pPr>
            <a:lvl4pPr marL="13716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4pPr>
            <a:lvl5pPr marL="18288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lnSpc>
                <a:spcPct val="80000"/>
              </a:lnSpc>
            </a:pPr>
            <a:endParaRPr lang="en-US" altLang="zh-CN" sz="2000" b="1" kern="0" dirty="0">
              <a:ea typeface="宋体" pitchFamily="2" charset="-122"/>
            </a:endParaRPr>
          </a:p>
          <a:p>
            <a:pPr eaLnBrk="1" hangingPunct="1">
              <a:lnSpc>
                <a:spcPct val="80000"/>
              </a:lnSpc>
            </a:pPr>
            <a:r>
              <a:rPr lang="en-US" altLang="zh-CN" sz="2800" b="1" kern="0" dirty="0">
                <a:ea typeface="宋体" pitchFamily="2" charset="-122"/>
              </a:rPr>
              <a:t>CEOS WGCV</a:t>
            </a:r>
          </a:p>
          <a:p>
            <a:pPr eaLnBrk="1" hangingPunct="1">
              <a:lnSpc>
                <a:spcPct val="80000"/>
              </a:lnSpc>
            </a:pPr>
            <a:endParaRPr lang="en-US" altLang="zh-CN" sz="2800" b="1" kern="0" dirty="0">
              <a:ea typeface="宋体" pitchFamily="2" charset="-122"/>
            </a:endParaRPr>
          </a:p>
          <a:p>
            <a:pPr eaLnBrk="1" hangingPunct="1">
              <a:lnSpc>
                <a:spcPct val="80000"/>
              </a:lnSpc>
            </a:pPr>
            <a:endParaRPr lang="en-US" altLang="en-US" sz="1200" kern="0" dirty="0">
              <a:latin typeface="Arial" panose="020B0604020202020204" pitchFamily="34" charset="0"/>
            </a:endParaRPr>
          </a:p>
        </p:txBody>
      </p:sp>
      <p:pic>
        <p:nvPicPr>
          <p:cNvPr id="3" name="Picture 2">
            <a:extLst>
              <a:ext uri="{FF2B5EF4-FFF2-40B4-BE49-F238E27FC236}">
                <a16:creationId xmlns:a16="http://schemas.microsoft.com/office/drawing/2014/main" id="{2720CE20-73A9-A9D7-33EF-C7AAEF6E6D6D}"/>
              </a:ext>
            </a:extLst>
          </p:cNvPr>
          <p:cNvPicPr>
            <a:picLocks noChangeAspect="1"/>
          </p:cNvPicPr>
          <p:nvPr/>
        </p:nvPicPr>
        <p:blipFill>
          <a:blip r:embed="rId3"/>
          <a:stretch>
            <a:fillRect/>
          </a:stretch>
        </p:blipFill>
        <p:spPr>
          <a:xfrm>
            <a:off x="8338356" y="36322"/>
            <a:ext cx="1847850" cy="838200"/>
          </a:xfrm>
          <a:prstGeom prst="rect">
            <a:avLst/>
          </a:prstGeom>
        </p:spPr>
      </p:pic>
    </p:spTree>
    <p:extLst>
      <p:ext uri="{BB962C8B-B14F-4D97-AF65-F5344CB8AC3E}">
        <p14:creationId xmlns:p14="http://schemas.microsoft.com/office/powerpoint/2010/main" val="238456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5" name="Espace réservé du numéro de diapositive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1F15C832-BA88-44B2-B74D-EBDA7A9ACE5F}" type="slidenum">
              <a:rPr kumimoji="0" lang="fr-FR" sz="1200" b="0" i="0" u="none" strike="noStrike" kern="0" cap="none" spc="0" normalizeH="0" baseline="0" noProof="0" smtClean="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fr-FR" sz="1200" b="0" i="0" u="none" strike="noStrike" kern="0" cap="none" spc="0" normalizeH="0" baseline="0" noProof="0" dirty="0">
              <a:ln>
                <a:noFill/>
              </a:ln>
              <a:solidFill>
                <a:srgbClr val="FFFFFF"/>
              </a:solidFill>
              <a:effectLst/>
              <a:uLnTx/>
              <a:uFillTx/>
              <a:latin typeface="Arial"/>
              <a:cs typeface="Arial"/>
              <a:sym typeface="Arial"/>
            </a:endParaRPr>
          </a:p>
        </p:txBody>
      </p:sp>
      <p:sp>
        <p:nvSpPr>
          <p:cNvPr id="6" name="Espace réservé du contenu 1"/>
          <p:cNvSpPr>
            <a:spLocks noGrp="1"/>
          </p:cNvSpPr>
          <p:nvPr>
            <p:ph idx="1"/>
          </p:nvPr>
        </p:nvSpPr>
        <p:spPr>
          <a:xfrm>
            <a:off x="359999" y="1087260"/>
            <a:ext cx="11472001" cy="4351338"/>
          </a:xfrm>
        </p:spPr>
        <p:txBody>
          <a:bodyPr/>
          <a:lstStyle/>
          <a:p>
            <a:pPr marL="285750" lvl="1" indent="-285750">
              <a:buFont typeface="Arial" panose="020B0604020202020204" pitchFamily="34" charset="0"/>
              <a:buChar char="•"/>
            </a:pPr>
            <a:r>
              <a:rPr lang="fr-FR" sz="1800" b="1" dirty="0" err="1"/>
              <a:t>Uncertainty</a:t>
            </a:r>
            <a:r>
              <a:rPr lang="fr-FR" sz="1800" b="1" dirty="0"/>
              <a:t> on </a:t>
            </a:r>
            <a:r>
              <a:rPr lang="fr-FR" sz="1800" b="1" dirty="0" err="1"/>
              <a:t>emissivity</a:t>
            </a:r>
            <a:r>
              <a:rPr lang="fr-FR" sz="1800" b="1" dirty="0"/>
              <a:t> at IASI spectral </a:t>
            </a:r>
            <a:r>
              <a:rPr lang="fr-FR" sz="1800" b="1" dirty="0" err="1"/>
              <a:t>resolution</a:t>
            </a:r>
            <a:r>
              <a:rPr lang="fr-FR" sz="1800" b="1" dirty="0"/>
              <a:t> : </a:t>
            </a:r>
            <a:r>
              <a:rPr lang="fr-FR" sz="1800" b="1" dirty="0" err="1"/>
              <a:t>std</a:t>
            </a:r>
            <a:r>
              <a:rPr lang="fr-FR" sz="1800" b="1" dirty="0"/>
              <a:t> 0.02 (+ </a:t>
            </a:r>
            <a:r>
              <a:rPr lang="fr-FR" sz="1800" b="1" dirty="0" err="1"/>
              <a:t>std</a:t>
            </a:r>
            <a:r>
              <a:rPr lang="fr-FR" sz="1800" b="1" dirty="0"/>
              <a:t> 0.01 on </a:t>
            </a:r>
            <a:r>
              <a:rPr lang="fr-FR" sz="1800" b="1" dirty="0" err="1"/>
              <a:t>mean</a:t>
            </a:r>
            <a:r>
              <a:rPr lang="fr-FR" sz="1800" b="1" dirty="0"/>
              <a:t> </a:t>
            </a:r>
            <a:r>
              <a:rPr lang="fr-FR" sz="1800" b="1" dirty="0" err="1"/>
              <a:t>emissivity</a:t>
            </a:r>
            <a:r>
              <a:rPr lang="fr-FR" sz="1800" b="1" dirty="0"/>
              <a:t>)</a:t>
            </a:r>
          </a:p>
          <a:p>
            <a:pPr marL="285750" lvl="1" indent="-285750">
              <a:buFont typeface="Arial" panose="020B0604020202020204" pitchFamily="34" charset="0"/>
              <a:buChar char="•"/>
            </a:pPr>
            <a:r>
              <a:rPr lang="fr-FR" sz="1800" b="1" dirty="0" err="1"/>
              <a:t>Emissivity</a:t>
            </a:r>
            <a:r>
              <a:rPr lang="fr-FR" sz="1800" b="1" dirty="0"/>
              <a:t> </a:t>
            </a:r>
            <a:r>
              <a:rPr lang="fr-FR" sz="1800" b="1" dirty="0" err="1"/>
              <a:t>spectrum</a:t>
            </a:r>
            <a:r>
              <a:rPr lang="fr-FR" sz="1800" b="1" dirty="0"/>
              <a:t> : Labed&amp;Stoll91</a:t>
            </a:r>
          </a:p>
          <a:p>
            <a:pPr marL="285750" lvl="1" indent="-285750">
              <a:buFont typeface="Arial" panose="020B0604020202020204" pitchFamily="34" charset="0"/>
              <a:buChar char="•"/>
            </a:pPr>
            <a:r>
              <a:rPr lang="fr-FR" sz="1800" b="1" dirty="0"/>
              <a:t>JPL </a:t>
            </a:r>
            <a:r>
              <a:rPr lang="fr-FR" sz="1800" b="1" dirty="0" err="1"/>
              <a:t>radiometer</a:t>
            </a:r>
            <a:endParaRPr lang="fr-FR" sz="1800" b="1" dirty="0"/>
          </a:p>
          <a:p>
            <a:pPr marL="285750" lvl="1" indent="-285750">
              <a:buFont typeface="Arial" panose="020B0604020202020204" pitchFamily="34" charset="0"/>
              <a:buChar char="•"/>
            </a:pPr>
            <a:endParaRPr lang="fr-FR" sz="1800" b="1" dirty="0"/>
          </a:p>
          <a:p>
            <a:pPr marL="285750" lvl="1" indent="-285750">
              <a:buFont typeface="Arial" panose="020B0604020202020204" pitchFamily="34" charset="0"/>
              <a:buChar char="•"/>
            </a:pPr>
            <a:endParaRPr lang="fr-FR" sz="1800" b="1" dirty="0"/>
          </a:p>
          <a:p>
            <a:pPr marL="285750" lvl="1" indent="-285750">
              <a:buFont typeface="Arial" panose="020B0604020202020204" pitchFamily="34" charset="0"/>
              <a:buChar char="•"/>
            </a:pPr>
            <a:endParaRPr lang="fr-FR" sz="1800" b="1" dirty="0"/>
          </a:p>
          <a:p>
            <a:pPr marL="285750" lvl="1" indent="-285750">
              <a:buFont typeface="Arial" panose="020B0604020202020204" pitchFamily="34" charset="0"/>
              <a:buChar char="•"/>
            </a:pPr>
            <a:endParaRPr lang="fr-FR" sz="1800" b="1" dirty="0"/>
          </a:p>
          <a:p>
            <a:pPr marL="285750" lvl="1" indent="-285750">
              <a:buFont typeface="Arial" panose="020B0604020202020204" pitchFamily="34" charset="0"/>
              <a:buChar char="•"/>
            </a:pPr>
            <a:endParaRPr lang="fr-FR" sz="1800" b="1" dirty="0"/>
          </a:p>
          <a:p>
            <a:pPr marL="285750" lvl="1" indent="-285750">
              <a:buFont typeface="Arial" panose="020B0604020202020204" pitchFamily="34" charset="0"/>
              <a:buChar char="•"/>
            </a:pPr>
            <a:endParaRPr lang="fr-FR" sz="1800" b="1" dirty="0"/>
          </a:p>
          <a:p>
            <a:pPr marL="285750" lvl="1" indent="-285750">
              <a:buFont typeface="Arial" panose="020B0604020202020204" pitchFamily="34" charset="0"/>
              <a:buChar char="•"/>
            </a:pPr>
            <a:endParaRPr lang="fr-FR" sz="1800" b="1" dirty="0"/>
          </a:p>
          <a:p>
            <a:pPr marL="285750" lvl="1" indent="-285750">
              <a:buFont typeface="Arial" panose="020B0604020202020204" pitchFamily="34" charset="0"/>
              <a:buChar char="•"/>
            </a:pPr>
            <a:endParaRPr lang="fr-FR" sz="1800" b="1" dirty="0"/>
          </a:p>
          <a:p>
            <a:pPr marL="285750" lvl="1" indent="-285750">
              <a:buFont typeface="Arial" panose="020B0604020202020204" pitchFamily="34" charset="0"/>
              <a:buChar char="•"/>
            </a:pPr>
            <a:endParaRPr lang="fr-FR" sz="1800" b="1" dirty="0"/>
          </a:p>
          <a:p>
            <a:pPr marL="285750" lvl="1" indent="-285750">
              <a:buFont typeface="Arial" panose="020B0604020202020204" pitchFamily="34" charset="0"/>
              <a:buChar char="•"/>
            </a:pPr>
            <a:endParaRPr lang="fr-FR" sz="1800" b="1" dirty="0"/>
          </a:p>
          <a:p>
            <a:pPr marL="285750" lvl="1" indent="-285750">
              <a:buFont typeface="Arial" panose="020B0604020202020204" pitchFamily="34" charset="0"/>
              <a:buChar char="•"/>
            </a:pPr>
            <a:endParaRPr lang="fr-FR" sz="1800" b="1" dirty="0"/>
          </a:p>
          <a:p>
            <a:pPr marL="285750" lvl="1" indent="-285750">
              <a:buFont typeface="Arial" panose="020B0604020202020204" pitchFamily="34" charset="0"/>
              <a:buChar char="•"/>
            </a:pPr>
            <a:endParaRPr lang="fr-FR" sz="1800" b="1" dirty="0"/>
          </a:p>
          <a:p>
            <a:pPr marL="285750" lvl="1" indent="-285750">
              <a:buFont typeface="Arial" panose="020B0604020202020204" pitchFamily="34" charset="0"/>
              <a:buChar char="•"/>
            </a:pPr>
            <a:endParaRPr lang="fr-FR" sz="1800" b="1" dirty="0"/>
          </a:p>
          <a:p>
            <a:pPr lvl="1"/>
            <a:endParaRPr lang="fr-FR" sz="1800" b="1" dirty="0"/>
          </a:p>
          <a:p>
            <a:pPr marL="285750" lvl="1" indent="-285750">
              <a:buFont typeface="Arial" panose="020B0604020202020204" pitchFamily="34" charset="0"/>
              <a:buChar char="•"/>
            </a:pPr>
            <a:r>
              <a:rPr lang="fr-FR" sz="1800" b="1" dirty="0" err="1"/>
              <a:t>Better</a:t>
            </a:r>
            <a:r>
              <a:rPr lang="fr-FR" sz="1800" b="1" dirty="0"/>
              <a:t> performance for </a:t>
            </a:r>
            <a:r>
              <a:rPr lang="fr-FR" sz="1800" b="1" dirty="0" err="1"/>
              <a:t>wet</a:t>
            </a:r>
            <a:r>
              <a:rPr lang="fr-FR" sz="1800" b="1" dirty="0"/>
              <a:t> </a:t>
            </a:r>
            <a:r>
              <a:rPr lang="fr-FR" sz="1800" b="1" dirty="0" err="1"/>
              <a:t>months</a:t>
            </a:r>
            <a:r>
              <a:rPr lang="fr-FR" sz="1800" b="1" dirty="0"/>
              <a:t> </a:t>
            </a:r>
            <a:r>
              <a:rPr lang="fr-FR" sz="1800" b="1" dirty="0" err="1"/>
              <a:t>because</a:t>
            </a:r>
            <a:r>
              <a:rPr lang="fr-FR" sz="1800" b="1" dirty="0"/>
              <a:t> of the </a:t>
            </a:r>
            <a:r>
              <a:rPr lang="fr-FR" sz="1800" b="1" dirty="0" err="1"/>
              <a:t>higher</a:t>
            </a:r>
            <a:r>
              <a:rPr lang="fr-FR" sz="1800" b="1" dirty="0"/>
              <a:t> </a:t>
            </a:r>
            <a:r>
              <a:rPr lang="fr-FR" sz="1800" b="1" dirty="0" err="1"/>
              <a:t>atmosphere</a:t>
            </a:r>
            <a:r>
              <a:rPr lang="fr-FR" sz="1800" b="1" dirty="0"/>
              <a:t> contribution (</a:t>
            </a:r>
            <a:r>
              <a:rPr lang="fr-FR" sz="1800" b="1" dirty="0" err="1"/>
              <a:t>reduce</a:t>
            </a:r>
            <a:r>
              <a:rPr lang="fr-FR" sz="1800" b="1" dirty="0"/>
              <a:t> the impact of the </a:t>
            </a:r>
            <a:r>
              <a:rPr lang="fr-FR" sz="1800" b="1" dirty="0" err="1"/>
              <a:t>emissivity</a:t>
            </a:r>
            <a:r>
              <a:rPr lang="fr-FR" sz="1800" b="1" dirty="0"/>
              <a:t> </a:t>
            </a:r>
            <a:r>
              <a:rPr lang="fr-FR" sz="1800" b="1" dirty="0" err="1"/>
              <a:t>errors</a:t>
            </a:r>
            <a:r>
              <a:rPr lang="fr-FR" sz="1800" b="1" dirty="0"/>
              <a:t> on TOA radiance)</a:t>
            </a:r>
          </a:p>
          <a:p>
            <a:pPr lvl="1"/>
            <a:endParaRPr lang="fr-FR" sz="1800" b="1" dirty="0"/>
          </a:p>
        </p:txBody>
      </p:sp>
      <p:grpSp>
        <p:nvGrpSpPr>
          <p:cNvPr id="13" name="Groupe 12"/>
          <p:cNvGrpSpPr/>
          <p:nvPr/>
        </p:nvGrpSpPr>
        <p:grpSpPr>
          <a:xfrm>
            <a:off x="493912" y="2275294"/>
            <a:ext cx="11204173" cy="3199779"/>
            <a:chOff x="359999" y="1559803"/>
            <a:chExt cx="11322163" cy="2869526"/>
          </a:xfrm>
        </p:grpSpPr>
        <p:pic>
          <p:nvPicPr>
            <p:cNvPr id="10" name="Image 9"/>
            <p:cNvPicPr>
              <a:picLocks noChangeAspect="1"/>
            </p:cNvPicPr>
            <p:nvPr/>
          </p:nvPicPr>
          <p:blipFill>
            <a:blip r:embed="rId3">
              <a:clrChange>
                <a:clrFrom>
                  <a:srgbClr val="FFFFFF"/>
                </a:clrFrom>
                <a:clrTo>
                  <a:srgbClr val="FFFFFF">
                    <a:alpha val="0"/>
                  </a:srgbClr>
                </a:clrTo>
              </a:clrChange>
            </a:blip>
            <a:stretch>
              <a:fillRect/>
            </a:stretch>
          </p:blipFill>
          <p:spPr>
            <a:xfrm>
              <a:off x="6041457" y="1849006"/>
              <a:ext cx="5640705" cy="2580323"/>
            </a:xfrm>
            <a:prstGeom prst="rect">
              <a:avLst/>
            </a:prstGeom>
          </p:spPr>
        </p:pic>
        <p:grpSp>
          <p:nvGrpSpPr>
            <p:cNvPr id="11" name="Groupe 10"/>
            <p:cNvGrpSpPr/>
            <p:nvPr/>
          </p:nvGrpSpPr>
          <p:grpSpPr>
            <a:xfrm>
              <a:off x="359999" y="1559803"/>
              <a:ext cx="9649801" cy="2843967"/>
              <a:chOff x="359999" y="1913766"/>
              <a:chExt cx="9649801" cy="2843967"/>
            </a:xfrm>
          </p:grpSpPr>
          <p:pic>
            <p:nvPicPr>
              <p:cNvPr id="8" name="Image 7"/>
              <p:cNvPicPr>
                <a:picLocks noChangeAspect="1"/>
              </p:cNvPicPr>
              <p:nvPr/>
            </p:nvPicPr>
            <p:blipFill>
              <a:blip r:embed="rId4">
                <a:clrChange>
                  <a:clrFrom>
                    <a:srgbClr val="FFFFFF"/>
                  </a:clrFrom>
                  <a:clrTo>
                    <a:srgbClr val="FFFFFF">
                      <a:alpha val="0"/>
                    </a:srgbClr>
                  </a:clrTo>
                </a:clrChange>
              </a:blip>
              <a:stretch>
                <a:fillRect/>
              </a:stretch>
            </p:blipFill>
            <p:spPr>
              <a:xfrm>
                <a:off x="359999" y="2203128"/>
                <a:ext cx="5683568" cy="2554605"/>
              </a:xfrm>
              <a:prstGeom prst="rect">
                <a:avLst/>
              </a:prstGeom>
            </p:spPr>
          </p:pic>
          <p:sp>
            <p:nvSpPr>
              <p:cNvPr id="14" name="ZoneTexte 13"/>
              <p:cNvSpPr txBox="1"/>
              <p:nvPr/>
            </p:nvSpPr>
            <p:spPr>
              <a:xfrm>
                <a:off x="1669736" y="1913766"/>
                <a:ext cx="2505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err="1">
                    <a:ln>
                      <a:noFill/>
                    </a:ln>
                    <a:solidFill>
                      <a:srgbClr val="000000"/>
                    </a:solidFill>
                    <a:effectLst/>
                    <a:uLnTx/>
                    <a:uFillTx/>
                    <a:latin typeface="Arial"/>
                    <a:cs typeface="Arial"/>
                    <a:sym typeface="Arial"/>
                  </a:rPr>
                  <a:t>Driest</a:t>
                </a:r>
                <a:r>
                  <a:rPr kumimoji="0" lang="fr-FR" sz="1400" b="0" i="0" u="none" strike="noStrike" kern="0" cap="none" spc="0" normalizeH="0" baseline="0" noProof="0" dirty="0">
                    <a:ln>
                      <a:noFill/>
                    </a:ln>
                    <a:solidFill>
                      <a:srgbClr val="000000"/>
                    </a:solidFill>
                    <a:effectLst/>
                    <a:uLnTx/>
                    <a:uFillTx/>
                    <a:latin typeface="Arial"/>
                    <a:cs typeface="Arial"/>
                    <a:sym typeface="Arial"/>
                  </a:rPr>
                  <a:t> </a:t>
                </a:r>
                <a:r>
                  <a:rPr kumimoji="0" lang="fr-FR" sz="1400" b="0" i="0" u="none" strike="noStrike" kern="0" cap="none" spc="0" normalizeH="0" baseline="0" noProof="0" dirty="0" err="1">
                    <a:ln>
                      <a:noFill/>
                    </a:ln>
                    <a:solidFill>
                      <a:srgbClr val="000000"/>
                    </a:solidFill>
                    <a:effectLst/>
                    <a:uLnTx/>
                    <a:uFillTx/>
                    <a:latin typeface="Arial"/>
                    <a:cs typeface="Arial"/>
                    <a:sym typeface="Arial"/>
                  </a:rPr>
                  <a:t>month</a:t>
                </a:r>
                <a:r>
                  <a:rPr kumimoji="0" lang="fr-FR" sz="1400" b="0" i="0" u="none" strike="noStrike" kern="0" cap="none" spc="0" normalizeH="0" baseline="0" noProof="0" dirty="0">
                    <a:ln>
                      <a:noFill/>
                    </a:ln>
                    <a:solidFill>
                      <a:srgbClr val="000000"/>
                    </a:solidFill>
                    <a:effectLst/>
                    <a:uLnTx/>
                    <a:uFillTx/>
                    <a:latin typeface="Arial"/>
                    <a:cs typeface="Arial"/>
                    <a:sym typeface="Arial"/>
                  </a:rPr>
                  <a:t> : </a:t>
                </a:r>
                <a:r>
                  <a:rPr kumimoji="0" lang="fr-FR" sz="1400" b="0" i="0" u="none" strike="noStrike" kern="0" cap="none" spc="0" normalizeH="0" baseline="0" noProof="0" dirty="0" err="1">
                    <a:ln>
                      <a:noFill/>
                    </a:ln>
                    <a:solidFill>
                      <a:srgbClr val="000000"/>
                    </a:solidFill>
                    <a:effectLst/>
                    <a:uLnTx/>
                    <a:uFillTx/>
                    <a:latin typeface="Arial"/>
                    <a:cs typeface="Arial"/>
                    <a:sym typeface="Arial"/>
                  </a:rPr>
                  <a:t>January</a:t>
                </a: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ZoneTexte 14"/>
              <p:cNvSpPr txBox="1"/>
              <p:nvPr/>
            </p:nvSpPr>
            <p:spPr>
              <a:xfrm>
                <a:off x="7084960" y="1913766"/>
                <a:ext cx="2924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err="1">
                    <a:ln>
                      <a:noFill/>
                    </a:ln>
                    <a:solidFill>
                      <a:srgbClr val="000000"/>
                    </a:solidFill>
                    <a:effectLst/>
                    <a:uLnTx/>
                    <a:uFillTx/>
                    <a:latin typeface="Arial"/>
                    <a:cs typeface="Arial"/>
                    <a:sym typeface="Arial"/>
                  </a:rPr>
                  <a:t>Wettest</a:t>
                </a:r>
                <a:r>
                  <a:rPr kumimoji="0" lang="fr-FR" sz="1400" b="0" i="0" u="none" strike="noStrike" kern="0" cap="none" spc="0" normalizeH="0" baseline="0" noProof="0" dirty="0">
                    <a:ln>
                      <a:noFill/>
                    </a:ln>
                    <a:solidFill>
                      <a:srgbClr val="000000"/>
                    </a:solidFill>
                    <a:effectLst/>
                    <a:uLnTx/>
                    <a:uFillTx/>
                    <a:latin typeface="Arial"/>
                    <a:cs typeface="Arial"/>
                    <a:sym typeface="Arial"/>
                  </a:rPr>
                  <a:t> </a:t>
                </a:r>
                <a:r>
                  <a:rPr kumimoji="0" lang="fr-FR" sz="1400" b="0" i="0" u="none" strike="noStrike" kern="0" cap="none" spc="0" normalizeH="0" baseline="0" noProof="0" dirty="0" err="1">
                    <a:ln>
                      <a:noFill/>
                    </a:ln>
                    <a:solidFill>
                      <a:srgbClr val="000000"/>
                    </a:solidFill>
                    <a:effectLst/>
                    <a:uLnTx/>
                    <a:uFillTx/>
                    <a:latin typeface="Arial"/>
                    <a:cs typeface="Arial"/>
                    <a:sym typeface="Arial"/>
                  </a:rPr>
                  <a:t>month</a:t>
                </a:r>
                <a:r>
                  <a:rPr kumimoji="0" lang="fr-FR" sz="1400" b="0" i="0" u="none" strike="noStrike" kern="0" cap="none" spc="0" normalizeH="0" baseline="0" noProof="0" dirty="0">
                    <a:ln>
                      <a:noFill/>
                    </a:ln>
                    <a:solidFill>
                      <a:srgbClr val="000000"/>
                    </a:solidFill>
                    <a:effectLst/>
                    <a:uLnTx/>
                    <a:uFillTx/>
                    <a:latin typeface="Arial"/>
                    <a:cs typeface="Arial"/>
                    <a:sym typeface="Arial"/>
                  </a:rPr>
                  <a:t> : </a:t>
                </a:r>
                <a:r>
                  <a:rPr kumimoji="0" lang="fr-FR" sz="1400" b="0" i="0" u="none" strike="noStrike" kern="0" cap="none" spc="0" normalizeH="0" baseline="0" noProof="0" dirty="0" err="1">
                    <a:ln>
                      <a:noFill/>
                    </a:ln>
                    <a:solidFill>
                      <a:srgbClr val="000000"/>
                    </a:solidFill>
                    <a:effectLst/>
                    <a:uLnTx/>
                    <a:uFillTx/>
                    <a:latin typeface="Arial"/>
                    <a:cs typeface="Arial"/>
                    <a:sym typeface="Arial"/>
                  </a:rPr>
                  <a:t>November</a:t>
                </a: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grpSp>
      </p:grpSp>
      <p:sp>
        <p:nvSpPr>
          <p:cNvPr id="12" name="Titre 1">
            <a:extLst>
              <a:ext uri="{FF2B5EF4-FFF2-40B4-BE49-F238E27FC236}">
                <a16:creationId xmlns:a16="http://schemas.microsoft.com/office/drawing/2014/main" id="{02B79845-2B3B-C2FF-13A8-58CDE254E2B2}"/>
              </a:ext>
            </a:extLst>
          </p:cNvPr>
          <p:cNvSpPr txBox="1">
            <a:spLocks/>
          </p:cNvSpPr>
          <p:nvPr/>
        </p:nvSpPr>
        <p:spPr>
          <a:xfrm>
            <a:off x="359999" y="212367"/>
            <a:ext cx="11472001" cy="81590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4400"/>
              <a:buFont typeface="Arial"/>
              <a:buNone/>
              <a:tabLst/>
              <a:defRPr/>
            </a:pPr>
            <a:r>
              <a:rPr kumimoji="0" lang="fr-FR" sz="4400" b="0" i="0" u="none" strike="noStrike" kern="0" cap="none" spc="0" normalizeH="0" baseline="0" noProof="0" dirty="0" err="1">
                <a:ln>
                  <a:noFill/>
                </a:ln>
                <a:solidFill>
                  <a:srgbClr val="FFFFFF"/>
                </a:solidFill>
                <a:effectLst/>
                <a:uLnTx/>
                <a:uFillTx/>
                <a:latin typeface="Arial"/>
                <a:cs typeface="Arial"/>
                <a:sym typeface="Arial"/>
              </a:rPr>
              <a:t>Uncertainty</a:t>
            </a:r>
            <a:r>
              <a:rPr kumimoji="0" lang="fr-FR" sz="4400" b="0" i="0" u="none" strike="noStrike" kern="0" cap="none" spc="0" normalizeH="0" baseline="0" noProof="0" dirty="0">
                <a:ln>
                  <a:noFill/>
                </a:ln>
                <a:solidFill>
                  <a:srgbClr val="FFFFFF"/>
                </a:solidFill>
                <a:effectLst/>
                <a:uLnTx/>
                <a:uFillTx/>
                <a:latin typeface="Arial"/>
                <a:cs typeface="Arial"/>
                <a:sym typeface="Arial"/>
              </a:rPr>
              <a:t> budget : La Crau</a:t>
            </a:r>
          </a:p>
        </p:txBody>
      </p:sp>
    </p:spTree>
    <p:extLst>
      <p:ext uri="{BB962C8B-B14F-4D97-AF65-F5344CB8AC3E}">
        <p14:creationId xmlns:p14="http://schemas.microsoft.com/office/powerpoint/2010/main" val="29490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8"/>
          <p:cNvSpPr txBox="1">
            <a:spLocks noGrp="1"/>
          </p:cNvSpPr>
          <p:nvPr>
            <p:ph type="body" idx="1"/>
          </p:nvPr>
        </p:nvSpPr>
        <p:spPr>
          <a:xfrm>
            <a:off x="324225" y="1225400"/>
            <a:ext cx="11495400" cy="51804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GB" sz="1800"/>
              <a:t>ACIX: Atmospheric Correction scheme intercomparison</a:t>
            </a:r>
            <a:endParaRPr sz="1800"/>
          </a:p>
          <a:p>
            <a:pPr marL="914400" lvl="1" indent="-342900" algn="l" rtl="0">
              <a:spcBef>
                <a:spcPts val="0"/>
              </a:spcBef>
              <a:spcAft>
                <a:spcPts val="0"/>
              </a:spcAft>
              <a:buSzPts val="1800"/>
              <a:buChar char="▪"/>
            </a:pPr>
            <a:r>
              <a:rPr lang="en-GB" sz="1800"/>
              <a:t>ACIX-I, ACIX-II completed results available in the cal/val portal. ACIX-III evolving towards hyperspectral using PRISMA and EnMap data.</a:t>
            </a:r>
            <a:endParaRPr sz="1800"/>
          </a:p>
          <a:p>
            <a:pPr marL="457200" lvl="0" indent="-342900" algn="l" rtl="0">
              <a:spcBef>
                <a:spcPts val="0"/>
              </a:spcBef>
              <a:spcAft>
                <a:spcPts val="0"/>
              </a:spcAft>
              <a:buSzPts val="1800"/>
              <a:buChar char="❖"/>
            </a:pPr>
            <a:r>
              <a:rPr lang="en-GB" sz="1800"/>
              <a:t>CMIX: Cloud Masking scheme intercomparison</a:t>
            </a:r>
            <a:endParaRPr sz="1800"/>
          </a:p>
          <a:p>
            <a:pPr marL="914400" lvl="1" indent="-342900" algn="l" rtl="0">
              <a:spcBef>
                <a:spcPts val="0"/>
              </a:spcBef>
              <a:spcAft>
                <a:spcPts val="0"/>
              </a:spcAft>
              <a:buSzPts val="1800"/>
              <a:buChar char="▪"/>
            </a:pPr>
            <a:r>
              <a:rPr lang="en-GB" sz="1800"/>
              <a:t>CMIX-1 results available. Initiated development of SkyCam - Ground based sky camera network for validation on satellite derived cloud masks.</a:t>
            </a:r>
            <a:endParaRPr sz="1800"/>
          </a:p>
          <a:p>
            <a:pPr marL="457200" lvl="0" indent="-342900" algn="l" rtl="0">
              <a:spcBef>
                <a:spcPts val="0"/>
              </a:spcBef>
              <a:spcAft>
                <a:spcPts val="0"/>
              </a:spcAft>
              <a:buSzPts val="1800"/>
              <a:buChar char="❖"/>
            </a:pPr>
            <a:r>
              <a:rPr lang="en-GB" sz="1800"/>
              <a:t>DEMIX: DEM intercomparison and impact on orthorectification process</a:t>
            </a:r>
            <a:endParaRPr sz="1800"/>
          </a:p>
          <a:p>
            <a:pPr marL="914400" lvl="1" indent="-342900" algn="l" rtl="0">
              <a:spcBef>
                <a:spcPts val="0"/>
              </a:spcBef>
              <a:spcAft>
                <a:spcPts val="0"/>
              </a:spcAft>
              <a:buSzPts val="1800"/>
              <a:buChar char="▪"/>
            </a:pPr>
            <a:r>
              <a:rPr lang="en-GB" sz="1800"/>
              <a:t>Close to finalisation, peer-reviewed publication submitted and final report expected by end 2023</a:t>
            </a:r>
            <a:endParaRPr sz="1800"/>
          </a:p>
          <a:p>
            <a:pPr marL="457200" lvl="0" indent="-342900" algn="l" rtl="0">
              <a:spcBef>
                <a:spcPts val="0"/>
              </a:spcBef>
              <a:spcAft>
                <a:spcPts val="0"/>
              </a:spcAft>
              <a:buSzPts val="1800"/>
              <a:buChar char="❖"/>
            </a:pPr>
            <a:r>
              <a:rPr lang="en-GB" sz="1800"/>
              <a:t>BRIX: Intercomparison of Biomass algorithm retrieval</a:t>
            </a:r>
            <a:endParaRPr sz="1800"/>
          </a:p>
          <a:p>
            <a:pPr marL="914400" lvl="1" indent="-342900" algn="l" rtl="0">
              <a:spcBef>
                <a:spcPts val="0"/>
              </a:spcBef>
              <a:spcAft>
                <a:spcPts val="0"/>
              </a:spcAft>
              <a:buSzPts val="1800"/>
              <a:buChar char="▪"/>
            </a:pPr>
            <a:r>
              <a:rPr lang="en-GB" sz="1800"/>
              <a:t>BRIX-2 was closed with two team providing preliminary results</a:t>
            </a:r>
            <a:endParaRPr sz="1800"/>
          </a:p>
          <a:p>
            <a:pPr marL="457200" lvl="0" indent="-342900" algn="l" rtl="0">
              <a:spcBef>
                <a:spcPts val="0"/>
              </a:spcBef>
              <a:spcAft>
                <a:spcPts val="0"/>
              </a:spcAft>
              <a:buSzPts val="1800"/>
              <a:buChar char="❖"/>
            </a:pPr>
            <a:r>
              <a:rPr lang="en-GB" sz="1800"/>
              <a:t>SRIX4VEG: Intercomparison of Surface reflectance for vegetation</a:t>
            </a:r>
            <a:endParaRPr sz="1800"/>
          </a:p>
          <a:p>
            <a:pPr marL="914400" lvl="1" indent="-342900" algn="l" rtl="0">
              <a:spcBef>
                <a:spcPts val="0"/>
              </a:spcBef>
              <a:spcAft>
                <a:spcPts val="0"/>
              </a:spcAft>
              <a:buSzPts val="1800"/>
              <a:buChar char="▪"/>
            </a:pPr>
            <a:r>
              <a:rPr lang="en-GB" sz="1800"/>
              <a:t>Result of SRIX4Veg I will be presented at 2023 November Workshop. SRIX4VEG II campaign being held in Australia in March 2024</a:t>
            </a:r>
            <a:endParaRPr sz="1800"/>
          </a:p>
          <a:p>
            <a:pPr marL="0" lvl="0" indent="0" algn="l" rtl="0">
              <a:spcBef>
                <a:spcPts val="1000"/>
              </a:spcBef>
              <a:spcAft>
                <a:spcPts val="0"/>
              </a:spcAft>
              <a:buNone/>
            </a:pPr>
            <a:r>
              <a:rPr lang="en-GB" sz="1800"/>
              <a:t>This comparison framework facilitates the understanding and knowledge of the various products from New Space and space agencies allowing better harmonisation between missions.  </a:t>
            </a:r>
            <a:endParaRPr sz="1800"/>
          </a:p>
          <a:p>
            <a:pPr marL="0" lvl="0" indent="0" algn="l" rtl="0">
              <a:spcBef>
                <a:spcPts val="1000"/>
              </a:spcBef>
              <a:spcAft>
                <a:spcPts val="0"/>
              </a:spcAft>
              <a:buNone/>
            </a:pPr>
            <a:endParaRPr sz="1800"/>
          </a:p>
          <a:p>
            <a:pPr marL="457200" lvl="0" indent="0" algn="l" rtl="0">
              <a:spcBef>
                <a:spcPts val="1000"/>
              </a:spcBef>
              <a:spcAft>
                <a:spcPts val="0"/>
              </a:spcAft>
              <a:buNone/>
            </a:pPr>
            <a:endParaRPr sz="1600"/>
          </a:p>
          <a:p>
            <a:pPr marL="457200" lvl="0" indent="0" algn="l" rtl="0">
              <a:spcBef>
                <a:spcPts val="1000"/>
              </a:spcBef>
              <a:spcAft>
                <a:spcPts val="0"/>
              </a:spcAft>
              <a:buNone/>
            </a:pPr>
            <a:endParaRPr sz="1600"/>
          </a:p>
          <a:p>
            <a:pPr marL="0" lvl="0" indent="0" algn="l" rtl="0">
              <a:spcBef>
                <a:spcPts val="1000"/>
              </a:spcBef>
              <a:spcAft>
                <a:spcPts val="0"/>
              </a:spcAft>
              <a:buClr>
                <a:schemeClr val="dk1"/>
              </a:buClr>
              <a:buSzPts val="1100"/>
              <a:buFont typeface="Arial"/>
              <a:buNone/>
            </a:pPr>
            <a:endParaRPr sz="1600"/>
          </a:p>
          <a:p>
            <a:pPr marL="0" lvl="0" indent="0" algn="l" rtl="0">
              <a:spcBef>
                <a:spcPts val="1000"/>
              </a:spcBef>
              <a:spcAft>
                <a:spcPts val="0"/>
              </a:spcAft>
              <a:buClr>
                <a:schemeClr val="dk1"/>
              </a:buClr>
              <a:buSzPts val="1100"/>
              <a:buFont typeface="Arial"/>
              <a:buNone/>
            </a:pPr>
            <a:endParaRPr sz="2100"/>
          </a:p>
          <a:p>
            <a:pPr marL="0" lvl="0" indent="0" algn="l" rtl="0">
              <a:spcBef>
                <a:spcPts val="1000"/>
              </a:spcBef>
              <a:spcAft>
                <a:spcPts val="0"/>
              </a:spcAft>
              <a:buNone/>
            </a:pPr>
            <a:endParaRPr sz="1700"/>
          </a:p>
        </p:txBody>
      </p:sp>
      <p:sp>
        <p:nvSpPr>
          <p:cNvPr id="148" name="Google Shape;148;p18"/>
          <p:cNvSpPr txBox="1">
            <a:spLocks noGrp="1"/>
          </p:cNvSpPr>
          <p:nvPr>
            <p:ph type="title"/>
          </p:nvPr>
        </p:nvSpPr>
        <p:spPr>
          <a:xfrm>
            <a:off x="176048" y="175939"/>
            <a:ext cx="9387000" cy="77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Intercomparison Exercises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2"/>
          <p:cNvSpPr txBox="1">
            <a:spLocks noGrp="1"/>
          </p:cNvSpPr>
          <p:nvPr>
            <p:ph type="body" idx="1"/>
          </p:nvPr>
        </p:nvSpPr>
        <p:spPr>
          <a:xfrm>
            <a:off x="324225" y="1172399"/>
            <a:ext cx="11495400" cy="5049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600" b="1">
              <a:latin typeface="Arial"/>
              <a:ea typeface="Arial"/>
              <a:cs typeface="Arial"/>
              <a:sym typeface="Arial"/>
            </a:endParaRPr>
          </a:p>
          <a:p>
            <a:pPr marL="0" lvl="0" indent="0" algn="l" rtl="0">
              <a:spcBef>
                <a:spcPts val="0"/>
              </a:spcBef>
              <a:spcAft>
                <a:spcPts val="0"/>
              </a:spcAft>
              <a:buNone/>
            </a:pPr>
            <a:endParaRPr sz="1600" b="1">
              <a:latin typeface="Arial"/>
              <a:ea typeface="Arial"/>
              <a:cs typeface="Arial"/>
              <a:sym typeface="Arial"/>
            </a:endParaRPr>
          </a:p>
          <a:p>
            <a:pPr marL="0" lvl="0" indent="0" algn="l" rtl="0">
              <a:spcBef>
                <a:spcPts val="0"/>
              </a:spcBef>
              <a:spcAft>
                <a:spcPts val="0"/>
              </a:spcAft>
              <a:buNone/>
            </a:pPr>
            <a:endParaRPr sz="1600" b="1">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600" b="1">
              <a:latin typeface="Arial"/>
              <a:ea typeface="Arial"/>
              <a:cs typeface="Arial"/>
              <a:sym typeface="Arial"/>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r>
              <a:rPr lang="en-GB" sz="1800"/>
              <a:t>CLARREO PATHFINDER-NASA               TRUTHS-ESA                                                          LIBRA-CMA</a:t>
            </a:r>
            <a:endParaRPr sz="1800"/>
          </a:p>
          <a:p>
            <a:pPr marL="0" lvl="0" indent="0" algn="l" rtl="0">
              <a:spcBef>
                <a:spcPts val="1000"/>
              </a:spcBef>
              <a:spcAft>
                <a:spcPts val="0"/>
              </a:spcAft>
              <a:buNone/>
            </a:pPr>
            <a:r>
              <a:rPr lang="en-GB" sz="1800" b="1"/>
              <a:t>Task Team Updates:</a:t>
            </a:r>
            <a:endParaRPr sz="1800" b="1"/>
          </a:p>
          <a:p>
            <a:pPr marL="457200" lvl="0" indent="-342900" algn="l" rtl="0">
              <a:spcBef>
                <a:spcPts val="1000"/>
              </a:spcBef>
              <a:spcAft>
                <a:spcPts val="0"/>
              </a:spcAft>
              <a:buSzPts val="1800"/>
              <a:buChar char="❖"/>
            </a:pPr>
            <a:r>
              <a:rPr lang="en-GB" sz="1800"/>
              <a:t>Kickoff meeting held in 23 October 2023</a:t>
            </a:r>
            <a:endParaRPr sz="1800"/>
          </a:p>
          <a:p>
            <a:pPr marL="457200" lvl="0" indent="-342900" algn="l" rtl="0">
              <a:spcBef>
                <a:spcPts val="0"/>
              </a:spcBef>
              <a:spcAft>
                <a:spcPts val="0"/>
              </a:spcAft>
              <a:buSzPts val="1800"/>
              <a:buChar char="❖"/>
            </a:pPr>
            <a:r>
              <a:rPr lang="en-GB" sz="1800" b="1"/>
              <a:t>Co-leads: </a:t>
            </a:r>
            <a:r>
              <a:rPr lang="en-GB" sz="1800"/>
              <a:t>Nigel Fox (UKSA) and Yolanda Shea (NASA) </a:t>
            </a:r>
            <a:endParaRPr sz="1800"/>
          </a:p>
          <a:p>
            <a:pPr marL="457200" lvl="0" indent="-342900" algn="l" rtl="0">
              <a:spcBef>
                <a:spcPts val="0"/>
              </a:spcBef>
              <a:spcAft>
                <a:spcPts val="0"/>
              </a:spcAft>
              <a:buSzPts val="1800"/>
              <a:buChar char="❖"/>
            </a:pPr>
            <a:r>
              <a:rPr lang="en-GB" sz="1800" b="1"/>
              <a:t>Total Members:</a:t>
            </a:r>
            <a:r>
              <a:rPr lang="en-GB" sz="1800"/>
              <a:t> 19 </a:t>
            </a:r>
            <a:endParaRPr sz="1800"/>
          </a:p>
          <a:p>
            <a:pPr marL="457200" lvl="0" indent="0" algn="l" rtl="0">
              <a:spcBef>
                <a:spcPts val="1000"/>
              </a:spcBef>
              <a:spcAft>
                <a:spcPts val="0"/>
              </a:spcAft>
              <a:buNone/>
            </a:pPr>
            <a:endParaRPr sz="1800"/>
          </a:p>
          <a:p>
            <a:pPr marL="0" lvl="0" indent="0" algn="l" rtl="0">
              <a:spcBef>
                <a:spcPts val="1000"/>
              </a:spcBef>
              <a:spcAft>
                <a:spcPts val="0"/>
              </a:spcAft>
              <a:buClr>
                <a:schemeClr val="dk1"/>
              </a:buClr>
              <a:buSzPts val="1100"/>
              <a:buFont typeface="Arial"/>
              <a:buNone/>
            </a:pPr>
            <a:endParaRPr sz="1800"/>
          </a:p>
          <a:p>
            <a:pPr marL="0" lvl="0" indent="0" algn="l" rtl="0">
              <a:spcBef>
                <a:spcPts val="1000"/>
              </a:spcBef>
              <a:spcAft>
                <a:spcPts val="0"/>
              </a:spcAft>
              <a:buNone/>
            </a:pPr>
            <a:endParaRPr sz="1800"/>
          </a:p>
        </p:txBody>
      </p:sp>
      <p:sp>
        <p:nvSpPr>
          <p:cNvPr id="99" name="Google Shape;99;p12"/>
          <p:cNvSpPr txBox="1">
            <a:spLocks noGrp="1"/>
          </p:cNvSpPr>
          <p:nvPr>
            <p:ph type="title"/>
          </p:nvPr>
        </p:nvSpPr>
        <p:spPr>
          <a:xfrm>
            <a:off x="176048" y="175939"/>
            <a:ext cx="9387000" cy="77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SITSats in Development</a:t>
            </a:r>
            <a:endParaRPr/>
          </a:p>
        </p:txBody>
      </p:sp>
      <p:pic>
        <p:nvPicPr>
          <p:cNvPr id="100" name="Google Shape;100;p12"/>
          <p:cNvPicPr preferRelativeResize="0"/>
          <p:nvPr/>
        </p:nvPicPr>
        <p:blipFill>
          <a:blip r:embed="rId3">
            <a:alphaModFix/>
          </a:blip>
          <a:stretch>
            <a:fillRect/>
          </a:stretch>
        </p:blipFill>
        <p:spPr>
          <a:xfrm>
            <a:off x="507450" y="1411213"/>
            <a:ext cx="3262250" cy="2743425"/>
          </a:xfrm>
          <a:prstGeom prst="rect">
            <a:avLst/>
          </a:prstGeom>
          <a:noFill/>
          <a:ln>
            <a:noFill/>
          </a:ln>
        </p:spPr>
      </p:pic>
      <p:pic>
        <p:nvPicPr>
          <p:cNvPr id="101" name="Google Shape;101;p12"/>
          <p:cNvPicPr preferRelativeResize="0"/>
          <p:nvPr/>
        </p:nvPicPr>
        <p:blipFill>
          <a:blip r:embed="rId4">
            <a:alphaModFix/>
          </a:blip>
          <a:stretch>
            <a:fillRect/>
          </a:stretch>
        </p:blipFill>
        <p:spPr>
          <a:xfrm>
            <a:off x="4249537" y="1201875"/>
            <a:ext cx="3485625" cy="2952750"/>
          </a:xfrm>
          <a:prstGeom prst="rect">
            <a:avLst/>
          </a:prstGeom>
          <a:noFill/>
          <a:ln>
            <a:noFill/>
          </a:ln>
        </p:spPr>
      </p:pic>
      <p:pic>
        <p:nvPicPr>
          <p:cNvPr id="102" name="Google Shape;102;p12"/>
          <p:cNvPicPr preferRelativeResize="0"/>
          <p:nvPr/>
        </p:nvPicPr>
        <p:blipFill>
          <a:blip r:embed="rId5">
            <a:alphaModFix/>
          </a:blip>
          <a:stretch>
            <a:fillRect/>
          </a:stretch>
        </p:blipFill>
        <p:spPr>
          <a:xfrm>
            <a:off x="8214975" y="1101863"/>
            <a:ext cx="3977000" cy="3152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0"/>
          <p:cNvSpPr txBox="1">
            <a:spLocks noGrp="1"/>
          </p:cNvSpPr>
          <p:nvPr>
            <p:ph type="body" idx="1"/>
          </p:nvPr>
        </p:nvSpPr>
        <p:spPr>
          <a:xfrm>
            <a:off x="0" y="1112365"/>
            <a:ext cx="5568286" cy="5288724"/>
          </a:xfrm>
          <a:prstGeom prst="rect">
            <a:avLst/>
          </a:prstGeom>
        </p:spPr>
        <p:txBody>
          <a:bodyPr spcFirstLastPara="1" wrap="square" lIns="91425" tIns="45700" rIns="91425" bIns="45700" anchor="t" anchorCtr="0">
            <a:noAutofit/>
          </a:bodyPr>
          <a:lstStyle/>
          <a:p>
            <a:pPr marL="342900" indent="-342900">
              <a:buFont typeface="Wingdings" pitchFamily="2" charset="2"/>
              <a:buChar char="§"/>
            </a:pPr>
            <a:r>
              <a:rPr lang="en-GB" sz="1600" dirty="0">
                <a:latin typeface="Calibri" panose="020F0502020204030204" pitchFamily="34" charset="0"/>
                <a:cs typeface="Calibri" panose="020F0502020204030204" pitchFamily="34" charset="0"/>
                <a:sym typeface="Montserrat"/>
              </a:rPr>
              <a:t>Support the development of </a:t>
            </a:r>
            <a:r>
              <a:rPr lang="en-GB" sz="1600" b="1" dirty="0">
                <a:latin typeface="Calibri" panose="020F0502020204030204" pitchFamily="34" charset="0"/>
                <a:cs typeface="Calibri" panose="020F0502020204030204" pitchFamily="34" charset="0"/>
                <a:sym typeface="Montserrat"/>
              </a:rPr>
              <a:t>RS-enabled EBVs best practice workflows</a:t>
            </a:r>
            <a:r>
              <a:rPr lang="en-GB" sz="1600" dirty="0">
                <a:latin typeface="Calibri" panose="020F0502020204030204" pitchFamily="34" charset="0"/>
                <a:cs typeface="Calibri" panose="020F0502020204030204" pitchFamily="34" charset="0"/>
                <a:sym typeface="Montserrat"/>
              </a:rPr>
              <a:t>. (including multi sensor approaches)</a:t>
            </a:r>
          </a:p>
          <a:p>
            <a:pPr marL="342900" indent="-342900">
              <a:buFont typeface="Wingdings" pitchFamily="2" charset="2"/>
              <a:buChar char="§"/>
            </a:pPr>
            <a:r>
              <a:rPr lang="en-GB" sz="1600" dirty="0">
                <a:latin typeface="Calibri" panose="020F0502020204030204" pitchFamily="34" charset="0"/>
                <a:cs typeface="Calibri" panose="020F0502020204030204" pitchFamily="34" charset="0"/>
              </a:rPr>
              <a:t>For EBVs essentially on </a:t>
            </a:r>
            <a:r>
              <a:rPr lang="en-GB" sz="1600" b="1" dirty="0">
                <a:latin typeface="Calibri" panose="020F0502020204030204" pitchFamily="34" charset="0"/>
                <a:cs typeface="Calibri" panose="020F0502020204030204" pitchFamily="34" charset="0"/>
              </a:rPr>
              <a:t>ecosystem traits </a:t>
            </a:r>
            <a:r>
              <a:rPr lang="en-GB" sz="1600" dirty="0">
                <a:latin typeface="Calibri" panose="020F0502020204030204" pitchFamily="34" charset="0"/>
                <a:cs typeface="Calibri" panose="020F0502020204030204" pitchFamily="34" charset="0"/>
              </a:rPr>
              <a:t>(ecosystem function and structure)</a:t>
            </a:r>
          </a:p>
          <a:p>
            <a:pPr marL="342900" indent="-342900">
              <a:buFont typeface="Wingdings" pitchFamily="2" charset="2"/>
              <a:buChar char="§"/>
            </a:pPr>
            <a:r>
              <a:rPr lang="en-GB" sz="1600" dirty="0">
                <a:latin typeface="Calibri" panose="020F0502020204030204" pitchFamily="34" charset="0"/>
                <a:cs typeface="Calibri" panose="020F0502020204030204" pitchFamily="34" charset="0"/>
                <a:sym typeface="Montserrat"/>
              </a:rPr>
              <a:t>Starting from the </a:t>
            </a:r>
            <a:r>
              <a:rPr lang="en-GB" sz="1600" b="1" dirty="0">
                <a:latin typeface="Calibri" panose="020F0502020204030204" pitchFamily="34" charset="0"/>
                <a:cs typeface="Calibri" panose="020F0502020204030204" pitchFamily="34" charset="0"/>
                <a:sym typeface="Montserrat"/>
              </a:rPr>
              <a:t>variables already </a:t>
            </a:r>
            <a:r>
              <a:rPr lang="en-GB" sz="1600" b="1" dirty="0">
                <a:latin typeface="Calibri" panose="020F0502020204030204" pitchFamily="34" charset="0"/>
                <a:cs typeface="Calibri" panose="020F0502020204030204" pitchFamily="34" charset="0"/>
              </a:rPr>
              <a:t>addressed by WGCV </a:t>
            </a:r>
            <a:r>
              <a:rPr lang="en-GB" sz="1600" dirty="0">
                <a:latin typeface="Calibri" panose="020F0502020204030204" pitchFamily="34" charset="0"/>
                <a:cs typeface="Calibri" panose="020F0502020204030204" pitchFamily="34" charset="0"/>
              </a:rPr>
              <a:t>(e.g., Biomass, </a:t>
            </a:r>
            <a:r>
              <a:rPr lang="en-GB" sz="1600" dirty="0" err="1">
                <a:latin typeface="Calibri" panose="020F0502020204030204" pitchFamily="34" charset="0"/>
                <a:cs typeface="Calibri" panose="020F0502020204030204" pitchFamily="34" charset="0"/>
              </a:rPr>
              <a:t>fAPAR</a:t>
            </a:r>
            <a:r>
              <a:rPr lang="en-GB" sz="1600" dirty="0">
                <a:latin typeface="Calibri" panose="020F0502020204030204" pitchFamily="34" charset="0"/>
                <a:cs typeface="Calibri" panose="020F0502020204030204" pitchFamily="34" charset="0"/>
              </a:rPr>
              <a:t>, LAI)</a:t>
            </a:r>
            <a:endParaRPr lang="en-GB" sz="1600" dirty="0">
              <a:latin typeface="Calibri" panose="020F0502020204030204" pitchFamily="34" charset="0"/>
              <a:cs typeface="Calibri" panose="020F0502020204030204" pitchFamily="34" charset="0"/>
              <a:sym typeface="Montserrat"/>
            </a:endParaRPr>
          </a:p>
          <a:p>
            <a:pPr marL="342900" indent="-342900">
              <a:buFont typeface="Wingdings" pitchFamily="2" charset="2"/>
              <a:buChar char="§"/>
            </a:pPr>
            <a:r>
              <a:rPr lang="en-US" sz="1600" dirty="0">
                <a:latin typeface="Calibri" panose="020F0502020204030204" pitchFamily="34" charset="0"/>
                <a:cs typeface="Calibri" panose="020F0502020204030204" pitchFamily="34" charset="0"/>
                <a:sym typeface="Montserrat"/>
              </a:rPr>
              <a:t>Development of </a:t>
            </a:r>
            <a:r>
              <a:rPr lang="en-US" sz="1600" b="1" dirty="0">
                <a:latin typeface="Calibri" panose="020F0502020204030204" pitchFamily="34" charset="0"/>
                <a:cs typeface="Calibri" panose="020F0502020204030204" pitchFamily="34" charset="0"/>
                <a:sym typeface="Montserrat"/>
              </a:rPr>
              <a:t>data quality standards </a:t>
            </a:r>
            <a:r>
              <a:rPr lang="en-US" sz="1600" dirty="0">
                <a:latin typeface="Calibri" panose="020F0502020204030204" pitchFamily="34" charset="0"/>
                <a:cs typeface="Calibri" panose="020F0502020204030204" pitchFamily="34" charset="0"/>
                <a:sym typeface="Montserrat"/>
              </a:rPr>
              <a:t>for EBV retrieval algorithms.</a:t>
            </a:r>
          </a:p>
          <a:p>
            <a:pPr marL="342900" indent="-342900">
              <a:buFont typeface="Wingdings" pitchFamily="2" charset="2"/>
              <a:buChar char="§"/>
            </a:pPr>
            <a:r>
              <a:rPr lang="en-US" sz="1600" dirty="0">
                <a:latin typeface="Calibri" panose="020F0502020204030204" pitchFamily="34" charset="0"/>
                <a:cs typeface="Calibri" panose="020F0502020204030204" pitchFamily="34" charset="0"/>
              </a:rPr>
              <a:t>Development of </a:t>
            </a:r>
            <a:r>
              <a:rPr lang="en-US" sz="1600" b="1" dirty="0">
                <a:latin typeface="Calibri" panose="020F0502020204030204" pitchFamily="34" charset="0"/>
                <a:cs typeface="Calibri" panose="020F0502020204030204" pitchFamily="34" charset="0"/>
              </a:rPr>
              <a:t>scientifically sound validation frameworks </a:t>
            </a:r>
            <a:r>
              <a:rPr lang="en-US" sz="1600" dirty="0">
                <a:latin typeface="Calibri" panose="020F0502020204030204" pitchFamily="34" charset="0"/>
                <a:cs typeface="Calibri" panose="020F0502020204030204" pitchFamily="34" charset="0"/>
              </a:rPr>
              <a:t>(including EBV validation protocols, possibly algorithm intercomparisons)</a:t>
            </a:r>
          </a:p>
          <a:p>
            <a:pPr marL="342900" indent="-342900">
              <a:buFont typeface="Wingdings" pitchFamily="2" charset="2"/>
              <a:buChar char="§"/>
            </a:pPr>
            <a:r>
              <a:rPr lang="en-US" sz="1600" dirty="0">
                <a:latin typeface="Calibri" panose="020F0502020204030204" pitchFamily="34" charset="0"/>
                <a:cs typeface="Calibri" panose="020F0502020204030204" pitchFamily="34" charset="0"/>
                <a:sym typeface="Montserrat"/>
              </a:rPr>
              <a:t>Suppor</a:t>
            </a:r>
            <a:r>
              <a:rPr lang="en-US" sz="1600" dirty="0">
                <a:latin typeface="Calibri" panose="020F0502020204030204" pitchFamily="34" charset="0"/>
                <a:cs typeface="Calibri" panose="020F0502020204030204" pitchFamily="34" charset="0"/>
              </a:rPr>
              <a:t>t to EBV Cal/Val with sharing/provision of </a:t>
            </a:r>
            <a:r>
              <a:rPr lang="en-US" sz="1600" b="1" dirty="0">
                <a:latin typeface="Calibri" panose="020F0502020204030204" pitchFamily="34" charset="0"/>
                <a:cs typeface="Calibri" panose="020F0502020204030204" pitchFamily="34" charset="0"/>
              </a:rPr>
              <a:t>in-situ measurements </a:t>
            </a:r>
            <a:br>
              <a:rPr lang="en-US" sz="1600" b="1"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(fiducial reference measurements)</a:t>
            </a:r>
          </a:p>
          <a:p>
            <a:pPr marL="342900" indent="-342900">
              <a:buFont typeface="Wingdings" pitchFamily="2" charset="2"/>
              <a:buChar char="§"/>
            </a:pPr>
            <a:r>
              <a:rPr lang="en-US" sz="1600" dirty="0">
                <a:latin typeface="Calibri" panose="020F0502020204030204" pitchFamily="34" charset="0"/>
                <a:cs typeface="Calibri" panose="020F0502020204030204" pitchFamily="34" charset="0"/>
              </a:rPr>
              <a:t>Support the integration of </a:t>
            </a:r>
            <a:r>
              <a:rPr lang="en-US" sz="1600" b="1" dirty="0">
                <a:latin typeface="Calibri" panose="020F0502020204030204" pitchFamily="34" charset="0"/>
                <a:cs typeface="Calibri" panose="020F0502020204030204" pitchFamily="34" charset="0"/>
              </a:rPr>
              <a:t>future CEOS missions </a:t>
            </a:r>
            <a:r>
              <a:rPr lang="en-US" sz="1600" dirty="0">
                <a:latin typeface="Calibri" panose="020F0502020204030204" pitchFamily="34" charset="0"/>
                <a:cs typeface="Calibri" panose="020F0502020204030204" pitchFamily="34" charset="0"/>
              </a:rPr>
              <a:t>in the EBV workflows (e.g. CHIME, SBG)</a:t>
            </a:r>
          </a:p>
          <a:p>
            <a:pPr marL="0" indent="0">
              <a:buNone/>
            </a:pPr>
            <a:endParaRPr sz="2400" dirty="0">
              <a:latin typeface="Calibri" panose="020F0502020204030204" pitchFamily="34" charset="0"/>
              <a:cs typeface="Calibri" panose="020F0502020204030204" pitchFamily="34" charset="0"/>
              <a:sym typeface="Montserrat"/>
            </a:endParaRPr>
          </a:p>
        </p:txBody>
      </p:sp>
      <p:sp>
        <p:nvSpPr>
          <p:cNvPr id="85" name="Google Shape;85;p10"/>
          <p:cNvSpPr txBox="1">
            <a:spLocks noGrp="1"/>
          </p:cNvSpPr>
          <p:nvPr>
            <p:ph type="title"/>
          </p:nvPr>
        </p:nvSpPr>
        <p:spPr>
          <a:xfrm>
            <a:off x="176048" y="175939"/>
            <a:ext cx="9387000" cy="77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b="1" dirty="0">
                <a:latin typeface="Verdana" panose="020B0604030504040204" pitchFamily="34" charset="0"/>
                <a:ea typeface="Verdana" panose="020B0604030504040204" pitchFamily="34" charset="0"/>
                <a:cs typeface="Verdana" panose="020B0604030504040204" pitchFamily="34" charset="0"/>
                <a:sym typeface="Montserrat"/>
              </a:rPr>
              <a:t>Collaboration with WGCV on EBVs</a:t>
            </a:r>
            <a:endParaRPr sz="2800" b="1" dirty="0">
              <a:latin typeface="Verdana" panose="020B0604030504040204" pitchFamily="34" charset="0"/>
              <a:ea typeface="Verdana" panose="020B0604030504040204" pitchFamily="34" charset="0"/>
              <a:cs typeface="Verdana" panose="020B0604030504040204" pitchFamily="34" charset="0"/>
              <a:sym typeface="Montserrat"/>
            </a:endParaRPr>
          </a:p>
        </p:txBody>
      </p:sp>
      <p:pic>
        <p:nvPicPr>
          <p:cNvPr id="2" name="Picture 1" descr="A table with text and words&#10;&#10;Description automatically generated with medium confidence">
            <a:extLst>
              <a:ext uri="{FF2B5EF4-FFF2-40B4-BE49-F238E27FC236}">
                <a16:creationId xmlns:a16="http://schemas.microsoft.com/office/drawing/2014/main" id="{FB01DAF6-048D-989B-6CC8-C2E45DDD6809}"/>
              </a:ext>
            </a:extLst>
          </p:cNvPr>
          <p:cNvPicPr>
            <a:picLocks noChangeAspect="1"/>
          </p:cNvPicPr>
          <p:nvPr/>
        </p:nvPicPr>
        <p:blipFill rotWithShape="1">
          <a:blip r:embed="rId3">
            <a:extLst>
              <a:ext uri="{28A0092B-C50C-407E-A947-70E740481C1C}">
                <a14:useLocalDpi xmlns:a14="http://schemas.microsoft.com/office/drawing/2010/main" val="0"/>
              </a:ext>
            </a:extLst>
          </a:blip>
          <a:srcRect l="3299" r="26859"/>
          <a:stretch/>
        </p:blipFill>
        <p:spPr>
          <a:xfrm>
            <a:off x="5534198" y="1676949"/>
            <a:ext cx="3843123" cy="4242237"/>
          </a:xfrm>
          <a:prstGeom prst="rect">
            <a:avLst/>
          </a:prstGeom>
        </p:spPr>
      </p:pic>
      <p:pic>
        <p:nvPicPr>
          <p:cNvPr id="3" name="Picture 2" descr="A diagram of a scientific experiment&#10;&#10;Description automatically generated with medium confidence">
            <a:extLst>
              <a:ext uri="{FF2B5EF4-FFF2-40B4-BE49-F238E27FC236}">
                <a16:creationId xmlns:a16="http://schemas.microsoft.com/office/drawing/2014/main" id="{B507584B-1734-98A2-FA21-E2945785E63C}"/>
              </a:ext>
            </a:extLst>
          </p:cNvPr>
          <p:cNvPicPr>
            <a:picLocks noChangeAspect="1"/>
          </p:cNvPicPr>
          <p:nvPr/>
        </p:nvPicPr>
        <p:blipFill rotWithShape="1">
          <a:blip r:embed="rId4"/>
          <a:srcRect l="19275"/>
          <a:stretch/>
        </p:blipFill>
        <p:spPr>
          <a:xfrm>
            <a:off x="9563048" y="3142572"/>
            <a:ext cx="2419686" cy="1619959"/>
          </a:xfrm>
          <a:prstGeom prst="rect">
            <a:avLst/>
          </a:prstGeom>
        </p:spPr>
      </p:pic>
      <p:pic>
        <p:nvPicPr>
          <p:cNvPr id="4" name="Google Shape;13;p2">
            <a:extLst>
              <a:ext uri="{FF2B5EF4-FFF2-40B4-BE49-F238E27FC236}">
                <a16:creationId xmlns:a16="http://schemas.microsoft.com/office/drawing/2014/main" id="{A4125838-4538-46B2-80DE-91D026B88655}"/>
              </a:ext>
            </a:extLst>
          </p:cNvPr>
          <p:cNvPicPr preferRelativeResize="0"/>
          <p:nvPr/>
        </p:nvPicPr>
        <p:blipFill rotWithShape="1">
          <a:blip r:embed="rId5">
            <a:alphaModFix/>
          </a:blip>
          <a:srcRect/>
          <a:stretch/>
        </p:blipFill>
        <p:spPr>
          <a:xfrm>
            <a:off x="9563048" y="2595798"/>
            <a:ext cx="1016205" cy="219046"/>
          </a:xfrm>
          <a:prstGeom prst="rect">
            <a:avLst/>
          </a:prstGeom>
          <a:noFill/>
          <a:ln>
            <a:noFill/>
          </a:ln>
        </p:spPr>
      </p:pic>
      <p:sp>
        <p:nvSpPr>
          <p:cNvPr id="5" name="Google Shape;14;p2">
            <a:extLst>
              <a:ext uri="{FF2B5EF4-FFF2-40B4-BE49-F238E27FC236}">
                <a16:creationId xmlns:a16="http://schemas.microsoft.com/office/drawing/2014/main" id="{A0B6AE41-84CA-FA5A-5391-13A70B196FB2}"/>
              </a:ext>
            </a:extLst>
          </p:cNvPr>
          <p:cNvSpPr txBox="1"/>
          <p:nvPr/>
        </p:nvSpPr>
        <p:spPr>
          <a:xfrm>
            <a:off x="9563048" y="2782517"/>
            <a:ext cx="2628952" cy="230802"/>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30"/>
              <a:buFont typeface="Arial"/>
              <a:buNone/>
              <a:tabLst/>
              <a:defRPr/>
            </a:pPr>
            <a:r>
              <a:rPr kumimoji="0" lang="en" sz="1050" b="0" i="0" u="none" strike="noStrike" kern="0" cap="none" spc="0" normalizeH="0" baseline="0" noProof="0" dirty="0">
                <a:ln>
                  <a:noFill/>
                </a:ln>
                <a:solidFill>
                  <a:srgbClr val="027BB6"/>
                </a:solidFill>
                <a:effectLst/>
                <a:uLnTx/>
                <a:uFillTx/>
                <a:latin typeface="Cabin"/>
                <a:ea typeface="Cabin"/>
                <a:cs typeface="Cabin"/>
                <a:sym typeface="Cabin"/>
              </a:rPr>
              <a:t>Europa Biodiversity Observation Network</a:t>
            </a:r>
            <a:endParaRPr kumimoji="0" sz="10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TextBox 5">
            <a:extLst>
              <a:ext uri="{FF2B5EF4-FFF2-40B4-BE49-F238E27FC236}">
                <a16:creationId xmlns:a16="http://schemas.microsoft.com/office/drawing/2014/main" id="{5D8DDF44-7617-B2E7-91BD-DF3ED1708F3A}"/>
              </a:ext>
            </a:extLst>
          </p:cNvPr>
          <p:cNvSpPr txBox="1"/>
          <p:nvPr/>
        </p:nvSpPr>
        <p:spPr>
          <a:xfrm>
            <a:off x="9453140" y="4971726"/>
            <a:ext cx="284876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dirty="0">
                <a:ln>
                  <a:noFill/>
                </a:ln>
                <a:solidFill>
                  <a:srgbClr val="000000"/>
                </a:solidFill>
                <a:effectLst/>
                <a:uLnTx/>
                <a:uFillTx/>
                <a:latin typeface="Arial"/>
                <a:cs typeface="Arial"/>
                <a:sym typeface="Arial"/>
              </a:rPr>
              <a:t>The </a:t>
            </a:r>
            <a:r>
              <a:rPr kumimoji="0" lang="en-US" sz="600" b="0" i="0" u="none" strike="noStrike" kern="0" cap="none" spc="0" normalizeH="0" baseline="0" noProof="0" dirty="0" err="1">
                <a:ln>
                  <a:noFill/>
                </a:ln>
                <a:solidFill>
                  <a:srgbClr val="000000"/>
                </a:solidFill>
                <a:effectLst/>
                <a:uLnTx/>
                <a:uFillTx/>
                <a:latin typeface="Arial"/>
                <a:cs typeface="Arial"/>
                <a:sym typeface="Arial"/>
              </a:rPr>
              <a:t>EuropaBON</a:t>
            </a:r>
            <a:r>
              <a:rPr kumimoji="0" lang="en-US" sz="600" b="0" i="0" u="none" strike="noStrike" kern="0" cap="none" spc="0" normalizeH="0" baseline="0" noProof="0" dirty="0">
                <a:ln>
                  <a:noFill/>
                </a:ln>
                <a:solidFill>
                  <a:srgbClr val="000000"/>
                </a:solidFill>
                <a:effectLst/>
                <a:uLnTx/>
                <a:uFillTx/>
                <a:latin typeface="Arial"/>
                <a:cs typeface="Arial"/>
                <a:sym typeface="Arial"/>
              </a:rPr>
              <a:t> project,</a:t>
            </a:r>
            <a:br>
              <a:rPr kumimoji="0" lang="en-US" sz="600" b="0" i="0" u="none" strike="noStrike" kern="0" cap="none" spc="0" normalizeH="0" baseline="0" noProof="0" dirty="0">
                <a:ln>
                  <a:noFill/>
                </a:ln>
                <a:solidFill>
                  <a:srgbClr val="000000"/>
                </a:solidFill>
                <a:effectLst/>
                <a:uLnTx/>
                <a:uFillTx/>
                <a:latin typeface="Arial"/>
                <a:cs typeface="Arial"/>
                <a:sym typeface="Arial"/>
              </a:rPr>
            </a:br>
            <a:r>
              <a:rPr kumimoji="0" lang="en-US" sz="600" b="0" i="0" u="none" strike="noStrike" kern="0" cap="none" spc="0" normalizeH="0" baseline="0" noProof="0" dirty="0">
                <a:ln>
                  <a:noFill/>
                </a:ln>
                <a:solidFill>
                  <a:srgbClr val="000000"/>
                </a:solidFill>
                <a:effectLst/>
                <a:uLnTx/>
                <a:uFillTx/>
                <a:latin typeface="Arial"/>
                <a:cs typeface="Arial"/>
                <a:sym typeface="Arial"/>
              </a:rPr>
              <a:t>Designing an EU-wide framework for monitoring biodiversity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1"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1" u="none" strike="noStrike" kern="0" cap="none" spc="0" normalizeH="0" baseline="0" noProof="0" dirty="0" err="1">
                <a:ln>
                  <a:noFill/>
                </a:ln>
                <a:solidFill>
                  <a:srgbClr val="000000"/>
                </a:solidFill>
                <a:effectLst/>
                <a:uLnTx/>
                <a:uFillTx/>
                <a:latin typeface="Arial"/>
                <a:cs typeface="Arial"/>
                <a:sym typeface="Arial"/>
              </a:rPr>
              <a:t>Lumbierres</a:t>
            </a:r>
            <a:r>
              <a:rPr kumimoji="0" lang="en-US" sz="600" b="0" i="1" u="none" strike="noStrike" kern="0" cap="none" spc="0" normalizeH="0" baseline="0" noProof="0" dirty="0">
                <a:ln>
                  <a:noFill/>
                </a:ln>
                <a:solidFill>
                  <a:srgbClr val="000000"/>
                </a:solidFill>
                <a:effectLst/>
                <a:uLnTx/>
                <a:uFillTx/>
                <a:latin typeface="Arial"/>
                <a:cs typeface="Arial"/>
                <a:sym typeface="Arial"/>
              </a:rPr>
              <a:t> M, Kissling WD (2023) Important first steps towards designing the freshwater, </a:t>
            </a:r>
            <a:br>
              <a:rPr kumimoji="0" lang="en-US" sz="600" b="0" i="1" u="none" strike="noStrike" kern="0" cap="none" spc="0" normalizeH="0" baseline="0" noProof="0" dirty="0">
                <a:ln>
                  <a:noFill/>
                </a:ln>
                <a:solidFill>
                  <a:srgbClr val="000000"/>
                </a:solidFill>
                <a:effectLst/>
                <a:uLnTx/>
                <a:uFillTx/>
                <a:latin typeface="Arial"/>
                <a:cs typeface="Arial"/>
                <a:sym typeface="Arial"/>
              </a:rPr>
            </a:br>
            <a:r>
              <a:rPr kumimoji="0" lang="en-US" sz="600" b="0" i="1" u="none" strike="noStrike" kern="0" cap="none" spc="0" normalizeH="0" baseline="0" noProof="0" dirty="0">
                <a:ln>
                  <a:noFill/>
                </a:ln>
                <a:solidFill>
                  <a:srgbClr val="000000"/>
                </a:solidFill>
                <a:effectLst/>
                <a:uLnTx/>
                <a:uFillTx/>
                <a:latin typeface="Arial"/>
                <a:cs typeface="Arial"/>
                <a:sym typeface="Arial"/>
              </a:rPr>
              <a:t>marine and terrestrial Essential Biodiversity Variable (EBV) workflows for the European Biodiversity </a:t>
            </a:r>
            <a:br>
              <a:rPr kumimoji="0" lang="en-US" sz="600" b="0" i="1" u="none" strike="noStrike" kern="0" cap="none" spc="0" normalizeH="0" baseline="0" noProof="0" dirty="0">
                <a:ln>
                  <a:noFill/>
                </a:ln>
                <a:solidFill>
                  <a:srgbClr val="000000"/>
                </a:solidFill>
                <a:effectLst/>
                <a:uLnTx/>
                <a:uFillTx/>
                <a:latin typeface="Arial"/>
                <a:cs typeface="Arial"/>
                <a:sym typeface="Arial"/>
              </a:rPr>
            </a:br>
            <a:r>
              <a:rPr kumimoji="0" lang="en-US" sz="600" b="0" i="1" u="none" strike="noStrike" kern="0" cap="none" spc="0" normalizeH="0" baseline="0" noProof="0" dirty="0">
                <a:ln>
                  <a:noFill/>
                </a:ln>
                <a:solidFill>
                  <a:srgbClr val="000000"/>
                </a:solidFill>
                <a:effectLst/>
                <a:uLnTx/>
                <a:uFillTx/>
                <a:latin typeface="Arial"/>
                <a:cs typeface="Arial"/>
                <a:sym typeface="Arial"/>
              </a:rPr>
              <a:t>Observation Network. Research Ideas and Outco</a:t>
            </a:r>
            <a:r>
              <a:rPr kumimoji="0" lang="en-US" sz="800" b="0" i="1" u="none" strike="noStrike" kern="0" cap="none" spc="0" normalizeH="0" baseline="0" noProof="0" dirty="0">
                <a:ln>
                  <a:noFill/>
                </a:ln>
                <a:solidFill>
                  <a:srgbClr val="000000"/>
                </a:solidFill>
                <a:effectLst/>
                <a:uLnTx/>
                <a:uFillTx/>
                <a:latin typeface="Arial"/>
                <a:cs typeface="Arial"/>
                <a:sym typeface="Arial"/>
              </a:rPr>
              <a:t>mes</a:t>
            </a:r>
          </a:p>
        </p:txBody>
      </p:sp>
      <p:sp>
        <p:nvSpPr>
          <p:cNvPr id="7" name="TextBox 6">
            <a:extLst>
              <a:ext uri="{FF2B5EF4-FFF2-40B4-BE49-F238E27FC236}">
                <a16:creationId xmlns:a16="http://schemas.microsoft.com/office/drawing/2014/main" id="{7250C34F-3346-CFE7-18D0-03F859881738}"/>
              </a:ext>
            </a:extLst>
          </p:cNvPr>
          <p:cNvSpPr txBox="1"/>
          <p:nvPr/>
        </p:nvSpPr>
        <p:spPr>
          <a:xfrm>
            <a:off x="5534198" y="5963622"/>
            <a:ext cx="3678041"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1" u="none" strike="noStrike" kern="0" cap="none" spc="0" normalizeH="0" baseline="0" noProof="0" dirty="0">
                <a:ln>
                  <a:noFill/>
                </a:ln>
                <a:solidFill>
                  <a:srgbClr val="000000"/>
                </a:solidFill>
                <a:effectLst/>
                <a:uLnTx/>
                <a:uFillTx/>
                <a:latin typeface="Arial"/>
                <a:cs typeface="Arial"/>
                <a:sym typeface="Arial"/>
              </a:rPr>
              <a:t>Skidmore et al., (2021) Priority list of biodiversity metrics to observe from space. </a:t>
            </a:r>
            <a:br>
              <a:rPr kumimoji="0" lang="en-US" sz="1050" b="0" i="1" u="none" strike="noStrike" kern="0" cap="none" spc="0" normalizeH="0" baseline="0" noProof="0" dirty="0">
                <a:ln>
                  <a:noFill/>
                </a:ln>
                <a:solidFill>
                  <a:srgbClr val="000000"/>
                </a:solidFill>
                <a:effectLst/>
                <a:uLnTx/>
                <a:uFillTx/>
                <a:latin typeface="Arial"/>
                <a:cs typeface="Arial"/>
                <a:sym typeface="Arial"/>
              </a:rPr>
            </a:br>
            <a:r>
              <a:rPr kumimoji="0" lang="en-US" sz="1050" b="0" i="1" u="none" strike="noStrike" kern="0" cap="none" spc="0" normalizeH="0" baseline="0" noProof="0" dirty="0">
                <a:ln>
                  <a:noFill/>
                </a:ln>
                <a:solidFill>
                  <a:srgbClr val="000000"/>
                </a:solidFill>
                <a:effectLst/>
                <a:uLnTx/>
                <a:uFillTx/>
                <a:latin typeface="Arial"/>
                <a:cs typeface="Arial"/>
                <a:sym typeface="Arial"/>
              </a:rPr>
              <a:t>Nature Ecology and Evolution</a:t>
            </a:r>
          </a:p>
        </p:txBody>
      </p:sp>
      <p:sp>
        <p:nvSpPr>
          <p:cNvPr id="8" name="TextBox 7">
            <a:extLst>
              <a:ext uri="{FF2B5EF4-FFF2-40B4-BE49-F238E27FC236}">
                <a16:creationId xmlns:a16="http://schemas.microsoft.com/office/drawing/2014/main" id="{26B06880-F456-F610-8BE6-0235AF4E57E7}"/>
              </a:ext>
            </a:extLst>
          </p:cNvPr>
          <p:cNvSpPr txBox="1"/>
          <p:nvPr/>
        </p:nvSpPr>
        <p:spPr>
          <a:xfrm>
            <a:off x="6409898" y="1116256"/>
            <a:ext cx="5346335" cy="461665"/>
          </a:xfrm>
          <a:prstGeom prst="rect">
            <a:avLst/>
          </a:prstGeom>
          <a:noFill/>
        </p:spPr>
        <p:txBody>
          <a:bodyPr wrap="none" rtlCol="0">
            <a:spAutoFit/>
          </a:bodyPr>
          <a:lstStyle/>
          <a:p>
            <a:r>
              <a:rPr lang="en-GB" sz="2400" b="1" u="sng" dirty="0">
                <a:solidFill>
                  <a:srgbClr val="0000FF"/>
                </a:solidFill>
              </a:rPr>
              <a:t>CEOS Chair Priority BIODIVERSITY</a:t>
            </a:r>
          </a:p>
        </p:txBody>
      </p:sp>
    </p:spTree>
    <p:extLst>
      <p:ext uri="{BB962C8B-B14F-4D97-AF65-F5344CB8AC3E}">
        <p14:creationId xmlns:p14="http://schemas.microsoft.com/office/powerpoint/2010/main" val="2436601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1" i="0" u="none" strike="noStrike" kern="0" cap="none" spc="0" normalizeH="0" baseline="0" noProof="0">
                <a:ln>
                  <a:noFill/>
                </a:ln>
                <a:solidFill>
                  <a:srgbClr val="33445F"/>
                </a:solidFill>
                <a:effectLst/>
                <a:uLnTx/>
                <a:uFillTx/>
                <a:latin typeface="Arial"/>
                <a:ea typeface="Arial"/>
                <a:cs typeface="Arial"/>
                <a:sym typeface="Arial"/>
              </a:rPr>
              <a:t>Slide </a:t>
            </a:r>
            <a:fld id="{00000000-1234-1234-1234-123412341234}" type="slidenum">
              <a:rPr kumimoji="0" lang="en-GB" sz="1400" b="1" i="0" u="none" strike="noStrike" kern="0" cap="none" spc="0" normalizeH="0" baseline="0" noProof="0">
                <a:ln>
                  <a:noFill/>
                </a:ln>
                <a:solidFill>
                  <a:srgbClr val="33445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1" i="0" u="none" strike="noStrike" kern="0" cap="none" spc="0" normalizeH="0" baseline="0" noProof="0">
              <a:ln>
                <a:noFill/>
              </a:ln>
              <a:solidFill>
                <a:srgbClr val="33445F"/>
              </a:solidFill>
              <a:effectLst/>
              <a:uLnTx/>
              <a:uFillTx/>
              <a:latin typeface="Arial"/>
              <a:ea typeface="Arial"/>
              <a:cs typeface="Arial"/>
              <a:sym typeface="Arial"/>
            </a:endParaRPr>
          </a:p>
        </p:txBody>
      </p:sp>
      <p:sp>
        <p:nvSpPr>
          <p:cNvPr id="82" name="Google Shape;82;p3"/>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4400"/>
              <a:buFont typeface="Arial"/>
              <a:buNone/>
            </a:pPr>
            <a:r>
              <a:rPr lang="en-GB" sz="3200" dirty="0"/>
              <a:t>CEOS CALVAL portal Overview - </a:t>
            </a:r>
            <a:r>
              <a:rPr lang="en-GB" sz="3600" dirty="0"/>
              <a:t>numbers</a:t>
            </a:r>
            <a:endParaRPr sz="1100" dirty="0">
              <a:solidFill>
                <a:schemeClr val="dk1"/>
              </a:solidFill>
            </a:endParaRPr>
          </a:p>
          <a:p>
            <a:pPr marL="0" lvl="0" indent="0" algn="l" rtl="0">
              <a:lnSpc>
                <a:spcPct val="90000"/>
              </a:lnSpc>
              <a:spcBef>
                <a:spcPts val="0"/>
              </a:spcBef>
              <a:spcAft>
                <a:spcPts val="0"/>
              </a:spcAft>
              <a:buSzPts val="4400"/>
              <a:buNone/>
            </a:pPr>
            <a:endParaRPr dirty="0"/>
          </a:p>
        </p:txBody>
      </p:sp>
      <p:sp>
        <p:nvSpPr>
          <p:cNvPr id="83" name="Google Shape;83;p3"/>
          <p:cNvSpPr txBox="1"/>
          <p:nvPr/>
        </p:nvSpPr>
        <p:spPr>
          <a:xfrm>
            <a:off x="176050" y="1120156"/>
            <a:ext cx="7434783" cy="3823200"/>
          </a:xfrm>
          <a:prstGeom prst="rect">
            <a:avLst/>
          </a:prstGeom>
          <a:noFill/>
          <a:ln>
            <a:noFill/>
          </a:ln>
        </p:spPr>
        <p:txBody>
          <a:bodyPr spcFirstLastPara="1" wrap="square" lIns="91425" tIns="45700" rIns="91425" bIns="45700" anchor="t" anchorCtr="0">
            <a:noAutofit/>
          </a:bodyPr>
          <a:lstStyle/>
          <a:p>
            <a:pPr marL="50800" marR="0" lvl="0" indent="0" algn="l" defTabSz="914400" rtl="0" eaLnBrk="1" fontAlgn="auto" latinLnBrk="0" hangingPunct="1">
              <a:lnSpc>
                <a:spcPct val="90000"/>
              </a:lnSpc>
              <a:spcBef>
                <a:spcPts val="1000"/>
              </a:spcBef>
              <a:spcAft>
                <a:spcPts val="0"/>
              </a:spcAft>
              <a:buClr>
                <a:srgbClr val="000000"/>
              </a:buClr>
              <a:buSzPts val="2800"/>
              <a:buFont typeface="Noto Sans Symbols"/>
              <a:buNone/>
              <a:tabLst/>
              <a:defRPr/>
            </a:pPr>
            <a:r>
              <a:rPr kumimoji="0" lang="en-GB" sz="1800" b="1" i="0" u="sng" strike="noStrike" kern="0" cap="none" spc="0" normalizeH="0" baseline="0" noProof="0">
                <a:ln>
                  <a:noFill/>
                </a:ln>
                <a:solidFill>
                  <a:srgbClr val="000000"/>
                </a:solidFill>
                <a:effectLst/>
                <a:uLnTx/>
                <a:uFillTx/>
                <a:latin typeface="Arial"/>
                <a:ea typeface="Arial"/>
                <a:cs typeface="Arial"/>
                <a:sym typeface="Arial"/>
              </a:rPr>
              <a:t>https://calvalportal.ceos.org</a:t>
            </a:r>
            <a:endParaRPr kumimoji="0" sz="1800" b="1" i="0" u="sng" strike="noStrike" kern="0" cap="none" spc="0" normalizeH="0" baseline="0" noProof="0">
              <a:ln>
                <a:noFill/>
              </a:ln>
              <a:solidFill>
                <a:srgbClr val="000000"/>
              </a:solidFill>
              <a:effectLst/>
              <a:uLnTx/>
              <a:uFillTx/>
              <a:latin typeface="Arial"/>
              <a:ea typeface="Arial"/>
              <a:cs typeface="Arial"/>
              <a:sym typeface="Arial"/>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Noto Sans Symbols"/>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Some numbers:  1</a:t>
            </a:r>
            <a:r>
              <a:rPr kumimoji="0" lang="en-GB" sz="1800" b="0" i="0" u="none" strike="noStrike" kern="0" cap="none" spc="0" normalizeH="0" baseline="30000" noProof="0">
                <a:ln>
                  <a:noFill/>
                </a:ln>
                <a:solidFill>
                  <a:srgbClr val="000000"/>
                </a:solidFill>
                <a:effectLst/>
                <a:uLnTx/>
                <a:uFillTx/>
                <a:latin typeface="Arial"/>
                <a:ea typeface="Arial"/>
                <a:cs typeface="Arial"/>
                <a:sym typeface="Arial"/>
              </a:rPr>
              <a:t>st</a:t>
            </a: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 March 2024:</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Noto Sans Symbols"/>
              <a:buNone/>
              <a:tabLst/>
              <a:defRPr/>
            </a:pPr>
            <a:r>
              <a:rPr kumimoji="0" lang="en-GB" sz="1800" b="1" i="0" u="none" strike="noStrike" kern="0" cap="none" spc="0" normalizeH="0" baseline="0" noProof="0">
                <a:ln>
                  <a:noFill/>
                </a:ln>
                <a:solidFill>
                  <a:srgbClr val="000000"/>
                </a:solidFill>
                <a:effectLst/>
                <a:uLnTx/>
                <a:uFillTx/>
                <a:latin typeface="Arial"/>
                <a:ea typeface="Arial"/>
                <a:cs typeface="Arial"/>
                <a:sym typeface="Arial"/>
              </a:rPr>
              <a:t>Users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Noto Sans Symbols"/>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1233 Registered Users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Noto Sans Symbols"/>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154 CEOS WGCV SAR Subgroup and 3 super-users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Noto Sans Symbols"/>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50 MTF Members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Noto Sans Symbols"/>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6 Cal/Val Doc Repository (rights for editing)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Noto Sans Symbols"/>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21 Terms and Definitions (rights for editing)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Noto Sans Symbols"/>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 </a:t>
            </a:r>
            <a:r>
              <a:rPr kumimoji="0" lang="en-GB" sz="1800" b="0" i="0" u="none" strike="noStrike" kern="0" cap="none" spc="0" normalizeH="0" baseline="0" noProof="0">
                <a:ln>
                  <a:noFill/>
                </a:ln>
                <a:solidFill>
                  <a:srgbClr val="000000"/>
                </a:solidFill>
                <a:effectLst/>
                <a:highlight>
                  <a:srgbClr val="FFFF00"/>
                </a:highlight>
                <a:uLnTx/>
                <a:uFillTx/>
                <a:latin typeface="Arial"/>
                <a:ea typeface="Arial"/>
                <a:cs typeface="Arial"/>
                <a:sym typeface="Arial"/>
              </a:rPr>
              <a:t>proposal for SITSat group user (with dedicated repository and forum – in progress)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Noto Sans Symbols"/>
              <a:buNone/>
              <a:tabLst/>
              <a:defRPr/>
            </a:pPr>
            <a:r>
              <a:rPr kumimoji="0" lang="en-GB" sz="1800" b="1" i="0" u="none" strike="noStrike" kern="0" cap="none" spc="0" normalizeH="0" baseline="0" noProof="0">
                <a:ln>
                  <a:noFill/>
                </a:ln>
                <a:solidFill>
                  <a:srgbClr val="000000"/>
                </a:solidFill>
                <a:effectLst/>
                <a:uLnTx/>
                <a:uFillTx/>
                <a:latin typeface="Arial"/>
                <a:ea typeface="Arial"/>
                <a:cs typeface="Arial"/>
                <a:sym typeface="Arial"/>
              </a:rPr>
              <a:t>System availability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Noto Sans Symbols"/>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BC uses Nagios (http://www.nagios.org/) for monitoring the IT services.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Noto Sans Symbols"/>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The availability of the Cal/Val Portal is close to 100%.</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Noto Sans Symbols"/>
              <a:buNone/>
              <a:tabLst/>
              <a:defRPr/>
            </a:pP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Noto Sans Symbols"/>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4" name="Google Shape;84;p3"/>
          <p:cNvPicPr preferRelativeResize="0"/>
          <p:nvPr/>
        </p:nvPicPr>
        <p:blipFill rotWithShape="1">
          <a:blip r:embed="rId3">
            <a:alphaModFix/>
          </a:blip>
          <a:srcRect/>
          <a:stretch/>
        </p:blipFill>
        <p:spPr>
          <a:xfrm>
            <a:off x="7940841" y="1262900"/>
            <a:ext cx="3973111" cy="3807954"/>
          </a:xfrm>
          <a:prstGeom prst="rect">
            <a:avLst/>
          </a:prstGeom>
          <a:noFill/>
          <a:ln w="12700" cap="flat" cmpd="sng">
            <a:solidFill>
              <a:schemeClr val="accent1"/>
            </a:solidFill>
            <a:prstDash val="solid"/>
            <a:round/>
            <a:headEnd type="none" w="sm" len="sm"/>
            <a:tailEnd type="none" w="sm" len="sm"/>
          </a:ln>
        </p:spPr>
      </p:pic>
      <p:sp>
        <p:nvSpPr>
          <p:cNvPr id="85" name="Google Shape;85;p3"/>
          <p:cNvSpPr txBox="1"/>
          <p:nvPr/>
        </p:nvSpPr>
        <p:spPr>
          <a:xfrm>
            <a:off x="9035005" y="5160162"/>
            <a:ext cx="2461318"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sng" strike="noStrike" kern="0" cap="none" spc="0" normalizeH="0" baseline="0" noProof="0">
                <a:ln>
                  <a:noFill/>
                </a:ln>
                <a:solidFill>
                  <a:srgbClr val="000000"/>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https://calvalportal.ceos.org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8"/>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GB" sz="2800" dirty="0"/>
              <a:t>CEOS CALVAL portal Hyperspectral Cal/Val Resources</a:t>
            </a:r>
            <a:endParaRPr sz="2800" dirty="0"/>
          </a:p>
        </p:txBody>
      </p:sp>
      <p:pic>
        <p:nvPicPr>
          <p:cNvPr id="117" name="Google Shape;117;p8"/>
          <p:cNvPicPr preferRelativeResize="0"/>
          <p:nvPr/>
        </p:nvPicPr>
        <p:blipFill rotWithShape="1">
          <a:blip r:embed="rId3">
            <a:alphaModFix/>
          </a:blip>
          <a:srcRect/>
          <a:stretch/>
        </p:blipFill>
        <p:spPr>
          <a:xfrm>
            <a:off x="7943351" y="1407268"/>
            <a:ext cx="4006846" cy="3680630"/>
          </a:xfrm>
          <a:prstGeom prst="rect">
            <a:avLst/>
          </a:prstGeom>
          <a:noFill/>
          <a:ln>
            <a:noFill/>
          </a:ln>
        </p:spPr>
      </p:pic>
      <p:sp>
        <p:nvSpPr>
          <p:cNvPr id="118" name="Google Shape;118;p8"/>
          <p:cNvSpPr txBox="1">
            <a:spLocks noGrp="1"/>
          </p:cNvSpPr>
          <p:nvPr>
            <p:ph type="body" idx="1"/>
          </p:nvPr>
        </p:nvSpPr>
        <p:spPr>
          <a:xfrm>
            <a:off x="176049" y="1407268"/>
            <a:ext cx="3515418" cy="41764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en-GB" sz="1400" b="1">
                <a:latin typeface="Arial"/>
                <a:ea typeface="Arial"/>
                <a:cs typeface="Arial"/>
                <a:sym typeface="Arial"/>
              </a:rPr>
              <a:t>Hyperspectral Cal/Val Resources </a:t>
            </a:r>
            <a:endParaRPr/>
          </a:p>
          <a:p>
            <a:pPr marL="0" lvl="0" indent="0" algn="l" rtl="0">
              <a:lnSpc>
                <a:spcPct val="90000"/>
              </a:lnSpc>
              <a:spcBef>
                <a:spcPts val="1000"/>
              </a:spcBef>
              <a:spcAft>
                <a:spcPts val="0"/>
              </a:spcAft>
              <a:buSzPts val="2800"/>
              <a:buNone/>
            </a:pPr>
            <a:r>
              <a:rPr lang="en-GB" sz="1400" u="sng">
                <a:solidFill>
                  <a:schemeClr val="hlink"/>
                </a:solidFill>
                <a:latin typeface="Arial"/>
                <a:ea typeface="Arial"/>
                <a:cs typeface="Arial"/>
                <a:sym typeface="Arial"/>
                <a:hlinkClick r:id="rId4"/>
              </a:rPr>
              <a:t>https://calvalportal.ceos.org/web/guest/hyperspectral-calval-resources</a:t>
            </a:r>
            <a:endParaRPr sz="1400">
              <a:latin typeface="Arial"/>
              <a:ea typeface="Arial"/>
              <a:cs typeface="Arial"/>
              <a:sym typeface="Arial"/>
            </a:endParaRPr>
          </a:p>
          <a:p>
            <a:pPr marL="0" lvl="0" indent="0" algn="l" rtl="0">
              <a:lnSpc>
                <a:spcPct val="90000"/>
              </a:lnSpc>
              <a:spcBef>
                <a:spcPts val="1000"/>
              </a:spcBef>
              <a:spcAft>
                <a:spcPts val="0"/>
              </a:spcAft>
              <a:buSzPts val="2800"/>
              <a:buNone/>
            </a:pPr>
            <a:endParaRPr sz="1400">
              <a:latin typeface="Arial"/>
              <a:ea typeface="Arial"/>
              <a:cs typeface="Arial"/>
              <a:sym typeface="Arial"/>
            </a:endParaRPr>
          </a:p>
          <a:p>
            <a:pPr marL="0" lvl="0" indent="0" algn="l" rtl="0">
              <a:lnSpc>
                <a:spcPct val="90000"/>
              </a:lnSpc>
              <a:spcBef>
                <a:spcPts val="1000"/>
              </a:spcBef>
              <a:spcAft>
                <a:spcPts val="0"/>
              </a:spcAft>
              <a:buSzPts val="2800"/>
              <a:buNone/>
            </a:pPr>
            <a:endParaRPr sz="1400">
              <a:latin typeface="Arial"/>
              <a:ea typeface="Arial"/>
              <a:cs typeface="Arial"/>
              <a:sym typeface="Arial"/>
            </a:endParaRPr>
          </a:p>
          <a:p>
            <a:pPr marL="342900" lvl="0" indent="-342900" algn="l" rtl="0">
              <a:lnSpc>
                <a:spcPct val="90000"/>
              </a:lnSpc>
              <a:spcBef>
                <a:spcPts val="1000"/>
              </a:spcBef>
              <a:spcAft>
                <a:spcPts val="0"/>
              </a:spcAft>
              <a:buSzPts val="2800"/>
              <a:buFont typeface="Arial"/>
              <a:buChar char="•"/>
            </a:pPr>
            <a:r>
              <a:rPr lang="en-GB" sz="1400" b="1">
                <a:latin typeface="Arial"/>
                <a:ea typeface="Arial"/>
                <a:cs typeface="Arial"/>
                <a:sym typeface="Arial"/>
              </a:rPr>
              <a:t>Introduction</a:t>
            </a:r>
            <a:endParaRPr/>
          </a:p>
          <a:p>
            <a:pPr marL="342900" lvl="0" indent="-342900" algn="l" rtl="0">
              <a:lnSpc>
                <a:spcPct val="90000"/>
              </a:lnSpc>
              <a:spcBef>
                <a:spcPts val="1000"/>
              </a:spcBef>
              <a:spcAft>
                <a:spcPts val="0"/>
              </a:spcAft>
              <a:buSzPts val="2800"/>
              <a:buFont typeface="Arial"/>
              <a:buChar char="•"/>
            </a:pPr>
            <a:r>
              <a:rPr lang="en-GB" sz="1400" b="1">
                <a:latin typeface="Arial"/>
                <a:ea typeface="Arial"/>
                <a:cs typeface="Arial"/>
                <a:sym typeface="Arial"/>
              </a:rPr>
              <a:t>Networks</a:t>
            </a:r>
            <a:endParaRPr/>
          </a:p>
          <a:p>
            <a:pPr marL="342900" lvl="0" indent="-342900" algn="l" rtl="0">
              <a:lnSpc>
                <a:spcPct val="90000"/>
              </a:lnSpc>
              <a:spcBef>
                <a:spcPts val="1000"/>
              </a:spcBef>
              <a:spcAft>
                <a:spcPts val="0"/>
              </a:spcAft>
              <a:buSzPts val="2800"/>
              <a:buFont typeface="Arial"/>
              <a:buChar char="•"/>
            </a:pPr>
            <a:r>
              <a:rPr lang="en-GB" sz="1400" b="1">
                <a:latin typeface="Arial"/>
                <a:ea typeface="Arial"/>
                <a:cs typeface="Arial"/>
                <a:sym typeface="Arial"/>
              </a:rPr>
              <a:t>Guidelines and Protocols</a:t>
            </a:r>
            <a:endParaRPr/>
          </a:p>
          <a:p>
            <a:pPr marL="342900" lvl="0" indent="-342900" algn="l" rtl="0">
              <a:lnSpc>
                <a:spcPct val="90000"/>
              </a:lnSpc>
              <a:spcBef>
                <a:spcPts val="1000"/>
              </a:spcBef>
              <a:spcAft>
                <a:spcPts val="0"/>
              </a:spcAft>
              <a:buSzPts val="2800"/>
              <a:buFont typeface="Arial"/>
              <a:buChar char="•"/>
            </a:pPr>
            <a:r>
              <a:rPr lang="en-GB" sz="1400" b="1">
                <a:latin typeface="Arial"/>
                <a:ea typeface="Arial"/>
                <a:cs typeface="Arial"/>
                <a:sym typeface="Arial"/>
              </a:rPr>
              <a:t>Campaigns and Inter-comparison Excercise</a:t>
            </a:r>
            <a:endParaRPr/>
          </a:p>
          <a:p>
            <a:pPr marL="342900" lvl="0" indent="-342900" algn="l" rtl="0">
              <a:lnSpc>
                <a:spcPct val="90000"/>
              </a:lnSpc>
              <a:spcBef>
                <a:spcPts val="1000"/>
              </a:spcBef>
              <a:spcAft>
                <a:spcPts val="0"/>
              </a:spcAft>
              <a:buSzPts val="2800"/>
              <a:buFont typeface="Arial"/>
              <a:buChar char="•"/>
            </a:pPr>
            <a:r>
              <a:rPr lang="en-GB" sz="1400" b="1">
                <a:latin typeface="Arial"/>
                <a:ea typeface="Arial"/>
                <a:cs typeface="Arial"/>
                <a:sym typeface="Arial"/>
              </a:rPr>
              <a:t>Instrumentation and Hardware</a:t>
            </a:r>
            <a:endParaRPr/>
          </a:p>
          <a:p>
            <a:pPr marL="342900" lvl="0" indent="-342900" algn="l" rtl="0">
              <a:lnSpc>
                <a:spcPct val="90000"/>
              </a:lnSpc>
              <a:spcBef>
                <a:spcPts val="1000"/>
              </a:spcBef>
              <a:spcAft>
                <a:spcPts val="0"/>
              </a:spcAft>
              <a:buSzPts val="2800"/>
              <a:buFont typeface="Arial"/>
              <a:buChar char="•"/>
            </a:pPr>
            <a:r>
              <a:rPr lang="en-GB" sz="1400" b="1">
                <a:latin typeface="Arial"/>
                <a:ea typeface="Arial"/>
                <a:cs typeface="Arial"/>
                <a:sym typeface="Arial"/>
              </a:rPr>
              <a:t>Mission-Specific Resources</a:t>
            </a:r>
            <a:endParaRPr/>
          </a:p>
          <a:p>
            <a:pPr marL="0" lvl="0" indent="0" algn="l" rtl="0">
              <a:lnSpc>
                <a:spcPct val="90000"/>
              </a:lnSpc>
              <a:spcBef>
                <a:spcPts val="1000"/>
              </a:spcBef>
              <a:spcAft>
                <a:spcPts val="0"/>
              </a:spcAft>
              <a:buSzPts val="2800"/>
              <a:buNone/>
            </a:pPr>
            <a:endParaRPr sz="1400"/>
          </a:p>
        </p:txBody>
      </p:sp>
      <p:sp>
        <p:nvSpPr>
          <p:cNvPr id="119" name="Google Shape;119;p8"/>
          <p:cNvSpPr txBox="1"/>
          <p:nvPr/>
        </p:nvSpPr>
        <p:spPr>
          <a:xfrm>
            <a:off x="8133271" y="5288938"/>
            <a:ext cx="4006847"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In general Cal/Val activities for Hyperspectral Mission will include the elements sketched in the figure above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20" name="Google Shape;120;p8" descr="A screenshot of a computer screen&#10;&#10;Description automatically generated"/>
          <p:cNvPicPr preferRelativeResize="0"/>
          <p:nvPr/>
        </p:nvPicPr>
        <p:blipFill rotWithShape="1">
          <a:blip r:embed="rId5">
            <a:alphaModFix/>
          </a:blip>
          <a:srcRect/>
          <a:stretch/>
        </p:blipFill>
        <p:spPr>
          <a:xfrm>
            <a:off x="3691467" y="1119691"/>
            <a:ext cx="3877733" cy="5300252"/>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0"/>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GB" sz="3200" dirty="0"/>
              <a:t>CEOS CALVAL portal Solar Irradiance Spectrum</a:t>
            </a:r>
            <a:endParaRPr sz="3200" dirty="0"/>
          </a:p>
        </p:txBody>
      </p:sp>
      <p:pic>
        <p:nvPicPr>
          <p:cNvPr id="138" name="Google Shape;138;p10" descr="A screenshot of a computer&#10;&#10;Description automatically generated"/>
          <p:cNvPicPr preferRelativeResize="0"/>
          <p:nvPr/>
        </p:nvPicPr>
        <p:blipFill rotWithShape="1">
          <a:blip r:embed="rId3">
            <a:alphaModFix/>
          </a:blip>
          <a:srcRect/>
          <a:stretch/>
        </p:blipFill>
        <p:spPr>
          <a:xfrm>
            <a:off x="7378253" y="1227734"/>
            <a:ext cx="4369317" cy="2201266"/>
          </a:xfrm>
          <a:prstGeom prst="rect">
            <a:avLst/>
          </a:prstGeom>
          <a:noFill/>
          <a:ln>
            <a:noFill/>
          </a:ln>
        </p:spPr>
      </p:pic>
      <p:pic>
        <p:nvPicPr>
          <p:cNvPr id="139" name="Google Shape;139;p10" descr="A screenshot of a computer&#10;&#10;Description automatically generated"/>
          <p:cNvPicPr preferRelativeResize="0"/>
          <p:nvPr/>
        </p:nvPicPr>
        <p:blipFill rotWithShape="1">
          <a:blip r:embed="rId4">
            <a:alphaModFix/>
          </a:blip>
          <a:srcRect/>
          <a:stretch/>
        </p:blipFill>
        <p:spPr>
          <a:xfrm>
            <a:off x="224491" y="1180435"/>
            <a:ext cx="6831777" cy="4826225"/>
          </a:xfrm>
          <a:prstGeom prst="rect">
            <a:avLst/>
          </a:prstGeom>
          <a:noFill/>
          <a:ln>
            <a:noFill/>
          </a:ln>
        </p:spPr>
      </p:pic>
      <p:pic>
        <p:nvPicPr>
          <p:cNvPr id="140" name="Google Shape;140;p10" descr="Text&#10;&#10;Description automatically generated"/>
          <p:cNvPicPr preferRelativeResize="0"/>
          <p:nvPr/>
        </p:nvPicPr>
        <p:blipFill rotWithShape="1">
          <a:blip r:embed="rId5">
            <a:alphaModFix/>
          </a:blip>
          <a:srcRect/>
          <a:stretch/>
        </p:blipFill>
        <p:spPr>
          <a:xfrm>
            <a:off x="8239360" y="3701793"/>
            <a:ext cx="2647104" cy="251112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1"/>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GB" sz="4400" dirty="0"/>
              <a:t>CEOS CALVAL portal </a:t>
            </a:r>
            <a:r>
              <a:rPr lang="en-GB" dirty="0"/>
              <a:t>LIME update</a:t>
            </a:r>
            <a:endParaRPr dirty="0"/>
          </a:p>
        </p:txBody>
      </p:sp>
      <p:pic>
        <p:nvPicPr>
          <p:cNvPr id="146" name="Google Shape;146;p11" descr="A screenshot of a computer&#10;&#10;Description automatically generated"/>
          <p:cNvPicPr preferRelativeResize="0"/>
          <p:nvPr/>
        </p:nvPicPr>
        <p:blipFill rotWithShape="1">
          <a:blip r:embed="rId3">
            <a:alphaModFix/>
          </a:blip>
          <a:srcRect/>
          <a:stretch/>
        </p:blipFill>
        <p:spPr>
          <a:xfrm>
            <a:off x="3493950" y="1092986"/>
            <a:ext cx="5204100" cy="5144818"/>
          </a:xfrm>
          <a:prstGeom prst="rect">
            <a:avLst/>
          </a:prstGeom>
          <a:noFill/>
          <a:ln w="9525" cap="flat" cmpd="sng">
            <a:solidFill>
              <a:schemeClr val="accent1"/>
            </a:solidFill>
            <a:prstDash val="solid"/>
            <a:round/>
            <a:headEnd type="none" w="sm" len="sm"/>
            <a:tailEnd type="none" w="sm" len="sm"/>
          </a:ln>
        </p:spPr>
      </p:pic>
      <p:pic>
        <p:nvPicPr>
          <p:cNvPr id="147" name="Google Shape;147;p11" descr="A screenshot of a computer&#10;&#10;Description automatically generated"/>
          <p:cNvPicPr preferRelativeResize="0"/>
          <p:nvPr/>
        </p:nvPicPr>
        <p:blipFill rotWithShape="1">
          <a:blip r:embed="rId4">
            <a:alphaModFix/>
          </a:blip>
          <a:srcRect/>
          <a:stretch/>
        </p:blipFill>
        <p:spPr>
          <a:xfrm>
            <a:off x="7285286" y="3263242"/>
            <a:ext cx="4701828" cy="3039276"/>
          </a:xfrm>
          <a:prstGeom prst="rect">
            <a:avLst/>
          </a:prstGeom>
          <a:noFill/>
          <a:ln w="9525" cap="flat" cmpd="sng">
            <a:solidFill>
              <a:schemeClr val="accent1"/>
            </a:solidFill>
            <a:prstDash val="solid"/>
            <a:round/>
            <a:headEnd type="none" w="sm" len="sm"/>
            <a:tailEnd type="none" w="sm" len="sm"/>
          </a:ln>
        </p:spPr>
      </p:pic>
      <p:sp>
        <p:nvSpPr>
          <p:cNvPr id="148" name="Google Shape;148;p11"/>
          <p:cNvSpPr txBox="1"/>
          <p:nvPr/>
        </p:nvSpPr>
        <p:spPr>
          <a:xfrm>
            <a:off x="204886" y="1997566"/>
            <a:ext cx="3054096" cy="350865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LIME updates - feb. 2024 with: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Arial"/>
                <a:cs typeface="Arial"/>
                <a:sym typeface="Arial"/>
              </a:rPr>
              <a:t>Documents</a:t>
            </a: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 Deliverable documents form the project;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Arial"/>
                <a:cs typeface="Arial"/>
                <a:sym typeface="Arial"/>
              </a:rPr>
              <a:t>Database;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Arial"/>
                <a:cs typeface="Arial"/>
                <a:sym typeface="Arial"/>
              </a:rPr>
              <a:t>LIME toolbox</a:t>
            </a: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 installers for Windows, Mac, Linux and Debian (Ubuntu);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000000"/>
                </a:solidFill>
                <a:effectLst/>
                <a:uLnTx/>
                <a:uFillTx/>
                <a:latin typeface="Arial"/>
                <a:ea typeface="Arial"/>
                <a:cs typeface="Arial"/>
                <a:sym typeface="Arial"/>
              </a:rPr>
              <a:t>Final Presentations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GB" sz="2800" dirty="0"/>
              <a:t>CEOS CALVAL portal FRMs Assessment Framework</a:t>
            </a:r>
            <a:endParaRPr sz="2800" dirty="0"/>
          </a:p>
        </p:txBody>
      </p:sp>
      <p:sp>
        <p:nvSpPr>
          <p:cNvPr id="126" name="Google Shape;126;p9"/>
          <p:cNvSpPr txBox="1"/>
          <p:nvPr/>
        </p:nvSpPr>
        <p:spPr>
          <a:xfrm>
            <a:off x="119104" y="1581902"/>
            <a:ext cx="3199830" cy="467820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Arial"/>
                <a:ea typeface="Arial"/>
                <a:cs typeface="Arial"/>
                <a:sym typeface="Arial"/>
              </a:rPr>
              <a:t>Roadmap towards an Assessment Framework for Fiducial Reference Measurements (FRM)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sng" strike="noStrike" kern="0" cap="none" spc="0" normalizeH="0" baseline="0" noProof="0">
                <a:ln>
                  <a:noFill/>
                </a:ln>
                <a:solidFill>
                  <a:srgbClr val="DCA10D"/>
                </a:solidFill>
                <a:effectLst/>
                <a:uLnTx/>
                <a:uFillTx/>
                <a:latin typeface="Arial"/>
                <a:ea typeface="Arial"/>
                <a:cs typeface="Arial"/>
                <a:sym typeface="Arial"/>
              </a:rPr>
              <a:t>https://calvalportal.ceos.org/web/guest/frms-assessment-framework</a:t>
            </a:r>
            <a:endParaRPr kumimoji="0" sz="1400" b="0" i="0" u="sng" strike="noStrike" kern="0" cap="none" spc="0" normalizeH="0" baseline="0" noProof="0">
              <a:ln>
                <a:noFill/>
              </a:ln>
              <a:solidFill>
                <a:srgbClr val="DCA10D"/>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sng" strike="noStrike" kern="0" cap="none" spc="0" normalizeH="0" baseline="0" noProof="0">
              <a:ln>
                <a:noFill/>
              </a:ln>
              <a:solidFill>
                <a:srgbClr val="DCA10D"/>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DCA10D"/>
              </a:solidFill>
              <a:effectLst/>
              <a:uLnTx/>
              <a:uFillTx/>
              <a:latin typeface="Arial"/>
              <a:ea typeface="Arial"/>
              <a:cs typeface="Arial"/>
              <a:sym typeface="Arial"/>
            </a:endParaRPr>
          </a:p>
          <a:p>
            <a:pPr marL="508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0" i="0" u="none" strike="noStrike" kern="0" cap="none" spc="0" normalizeH="0" baseline="0" noProof="0">
                <a:ln>
                  <a:noFill/>
                </a:ln>
                <a:solidFill>
                  <a:srgbClr val="000000"/>
                </a:solidFill>
                <a:effectLst/>
                <a:uLnTx/>
                <a:uFillTx/>
                <a:latin typeface="Arial"/>
                <a:ea typeface="Arial"/>
                <a:cs typeface="Arial"/>
                <a:sym typeface="Arial"/>
              </a:rPr>
              <a:t>The purpose of the document is to propose a roadmap towards an assessment framework to endorse a specific class of measurements as a Fiducial Reference Measurement (FRM).</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GB" sz="1400" b="0" i="0" u="sng" strike="noStrike" kern="0" cap="none" spc="0" normalizeH="0" baseline="0" noProof="0">
                <a:ln>
                  <a:noFill/>
                </a:ln>
                <a:solidFill>
                  <a:srgbClr val="000000"/>
                </a:solidFill>
                <a:effectLst/>
                <a:uLnTx/>
                <a:uFillTx/>
                <a:latin typeface="Arial"/>
                <a:ea typeface="Arial"/>
                <a:cs typeface="Arial"/>
                <a:sym typeface="Arial"/>
              </a:rPr>
              <a:t>Background and Objectives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GB" sz="1400" b="0" i="0" u="sng" strike="noStrike" kern="0" cap="none" spc="0" normalizeH="0" baseline="0" noProof="0">
                <a:ln>
                  <a:noFill/>
                </a:ln>
                <a:solidFill>
                  <a:srgbClr val="000000"/>
                </a:solidFill>
                <a:effectLst/>
                <a:uLnTx/>
                <a:uFillTx/>
                <a:latin typeface="Arial"/>
                <a:ea typeface="Arial"/>
                <a:cs typeface="Arial"/>
                <a:sym typeface="Arial"/>
              </a:rPr>
              <a:t>FRM Definition and Principles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GB" sz="1400" b="0" i="0" u="sng" strike="noStrike" kern="0" cap="none" spc="0" normalizeH="0" baseline="0" noProof="0">
                <a:ln>
                  <a:noFill/>
                </a:ln>
                <a:solidFill>
                  <a:srgbClr val="000000"/>
                </a:solidFill>
                <a:effectLst/>
                <a:uLnTx/>
                <a:uFillTx/>
                <a:latin typeface="Arial"/>
                <a:ea typeface="Arial"/>
                <a:cs typeface="Arial"/>
                <a:sym typeface="Arial"/>
              </a:rPr>
              <a:t>FRM Endorsement Process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GB" sz="1400" b="0" i="0" u="sng" strike="noStrike" kern="0" cap="none" spc="0" normalizeH="0" baseline="0" noProof="0">
                <a:ln>
                  <a:noFill/>
                </a:ln>
                <a:solidFill>
                  <a:srgbClr val="000000"/>
                </a:solidFill>
                <a:effectLst/>
                <a:uLnTx/>
                <a:uFillTx/>
                <a:latin typeface="Arial"/>
                <a:ea typeface="Arial"/>
                <a:cs typeface="Arial"/>
                <a:sym typeface="Arial"/>
              </a:rPr>
              <a:t>FRM Maturity Matrix</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GB" sz="1400" b="0" i="0" u="sng" strike="noStrike" kern="0" cap="none" spc="0" normalizeH="0" baseline="0" noProof="0">
                <a:ln>
                  <a:noFill/>
                </a:ln>
                <a:solidFill>
                  <a:srgbClr val="000000"/>
                </a:solidFill>
                <a:effectLst/>
                <a:uLnTx/>
                <a:uFillTx/>
                <a:latin typeface="Arial"/>
                <a:ea typeface="Arial"/>
                <a:cs typeface="Arial"/>
                <a:sym typeface="Arial"/>
              </a:rPr>
              <a:t>FRM Overall Classification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27" name="Google Shape;127;p9" descr="A screenshot of a computer&#10;&#10;Description automatically generated"/>
          <p:cNvPicPr preferRelativeResize="0"/>
          <p:nvPr/>
        </p:nvPicPr>
        <p:blipFill rotWithShape="1">
          <a:blip r:embed="rId3">
            <a:alphaModFix/>
          </a:blip>
          <a:srcRect/>
          <a:stretch/>
        </p:blipFill>
        <p:spPr>
          <a:xfrm>
            <a:off x="3318935" y="1370858"/>
            <a:ext cx="3632988" cy="3723705"/>
          </a:xfrm>
          <a:prstGeom prst="rect">
            <a:avLst/>
          </a:prstGeom>
          <a:noFill/>
          <a:ln>
            <a:noFill/>
          </a:ln>
          <a:effectLst>
            <a:outerShdw blurRad="292100" dist="139700" dir="2700000" algn="tl" rotWithShape="0">
              <a:srgbClr val="333333">
                <a:alpha val="64705"/>
              </a:srgbClr>
            </a:outerShdw>
          </a:effectLst>
        </p:spPr>
      </p:pic>
      <p:sp>
        <p:nvSpPr>
          <p:cNvPr id="128" name="Google Shape;128;p9"/>
          <p:cNvSpPr txBox="1"/>
          <p:nvPr/>
        </p:nvSpPr>
        <p:spPr>
          <a:xfrm>
            <a:off x="3033311" y="5305999"/>
            <a:ext cx="3777975" cy="95410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Arial"/>
                <a:ea typeface="Arial"/>
                <a:cs typeface="Arial"/>
                <a:sym typeface="Arial"/>
              </a:rPr>
              <a:t>Goryl, P.; Fox, N.; Donlon, C.; Castracane, P. Fiducial Reference Measurements (FRMs): What Are They? Remote Sens. 2023, 15, 5017. </a:t>
            </a:r>
            <a:r>
              <a:rPr kumimoji="0" lang="en-GB" sz="1400" b="0" i="0" u="sng" strike="noStrike" kern="0" cap="none" spc="0" normalizeH="0" baseline="0" noProof="0">
                <a:ln>
                  <a:noFill/>
                </a:ln>
                <a:solidFill>
                  <a:srgbClr val="2E3047"/>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https://doi.org/10.3390/rs15205017</a:t>
            </a:r>
            <a:r>
              <a:rPr kumimoji="0" lang="en-GB" sz="1400" b="0" i="0"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29" name="Google Shape;129;p9" descr="A map of the united states&#10;&#10;Description automatically generated"/>
          <p:cNvPicPr preferRelativeResize="0"/>
          <p:nvPr/>
        </p:nvPicPr>
        <p:blipFill rotWithShape="1">
          <a:blip r:embed="rId5">
            <a:alphaModFix/>
          </a:blip>
          <a:srcRect/>
          <a:stretch/>
        </p:blipFill>
        <p:spPr>
          <a:xfrm>
            <a:off x="7275104" y="903977"/>
            <a:ext cx="4681942" cy="1192899"/>
          </a:xfrm>
          <a:prstGeom prst="rect">
            <a:avLst/>
          </a:prstGeom>
          <a:noFill/>
          <a:ln>
            <a:noFill/>
          </a:ln>
        </p:spPr>
      </p:pic>
      <p:pic>
        <p:nvPicPr>
          <p:cNvPr id="130" name="Google Shape;130;p9" descr="A screenshot of a computer&#10;&#10;Description automatically generated"/>
          <p:cNvPicPr preferRelativeResize="0"/>
          <p:nvPr/>
        </p:nvPicPr>
        <p:blipFill rotWithShape="1">
          <a:blip r:embed="rId6">
            <a:alphaModFix/>
          </a:blip>
          <a:srcRect/>
          <a:stretch/>
        </p:blipFill>
        <p:spPr>
          <a:xfrm>
            <a:off x="7275104" y="2149090"/>
            <a:ext cx="4681941" cy="1771914"/>
          </a:xfrm>
          <a:prstGeom prst="rect">
            <a:avLst/>
          </a:prstGeom>
          <a:noFill/>
          <a:ln w="9525" cap="flat" cmpd="sng">
            <a:solidFill>
              <a:schemeClr val="dk1"/>
            </a:solidFill>
            <a:prstDash val="solid"/>
            <a:round/>
            <a:headEnd type="none" w="sm" len="sm"/>
            <a:tailEnd type="none" w="sm" len="sm"/>
          </a:ln>
        </p:spPr>
      </p:pic>
      <p:sp>
        <p:nvSpPr>
          <p:cNvPr id="131" name="Google Shape;131;p9"/>
          <p:cNvSpPr txBox="1">
            <a:spLocks noGrp="1"/>
          </p:cNvSpPr>
          <p:nvPr>
            <p:ph type="body" idx="1"/>
          </p:nvPr>
        </p:nvSpPr>
        <p:spPr>
          <a:xfrm>
            <a:off x="7024416" y="3973218"/>
            <a:ext cx="5048480" cy="2441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184150" lvl="0" indent="-133350" algn="l" rtl="0">
              <a:lnSpc>
                <a:spcPct val="100000"/>
              </a:lnSpc>
              <a:spcBef>
                <a:spcPts val="0"/>
              </a:spcBef>
              <a:spcAft>
                <a:spcPts val="0"/>
              </a:spcAft>
              <a:buSzPts val="1080"/>
              <a:buFont typeface="Arial"/>
              <a:buChar char="•"/>
            </a:pPr>
            <a:r>
              <a:rPr lang="en-GB" sz="1200">
                <a:latin typeface="Arial"/>
                <a:ea typeface="Arial"/>
                <a:cs typeface="Arial"/>
                <a:sym typeface="Arial"/>
              </a:rPr>
              <a:t>CEOS FRM MM –</a:t>
            </a:r>
            <a:r>
              <a:rPr lang="en-GB" sz="1200" u="sng">
                <a:solidFill>
                  <a:schemeClr val="hlink"/>
                </a:solidFill>
                <a:latin typeface="Arial"/>
                <a:ea typeface="Arial"/>
                <a:cs typeface="Arial"/>
                <a:sym typeface="Arial"/>
                <a:hlinkClick r:id="rId7"/>
              </a:rPr>
              <a:t>PGN</a:t>
            </a:r>
            <a:r>
              <a:rPr lang="en-GB" sz="1200">
                <a:latin typeface="Arial"/>
                <a:ea typeface="Arial"/>
                <a:cs typeface="Arial"/>
                <a:sym typeface="Arial"/>
              </a:rPr>
              <a:t> (Pandonia Global Network) </a:t>
            </a:r>
            <a:endParaRPr/>
          </a:p>
          <a:p>
            <a:pPr marL="184150" lvl="0" indent="-133350" algn="l" rtl="0">
              <a:lnSpc>
                <a:spcPct val="100000"/>
              </a:lnSpc>
              <a:spcBef>
                <a:spcPts val="0"/>
              </a:spcBef>
              <a:spcAft>
                <a:spcPts val="0"/>
              </a:spcAft>
              <a:buSzPts val="1080"/>
              <a:buFont typeface="Arial"/>
              <a:buChar char="•"/>
            </a:pPr>
            <a:r>
              <a:rPr lang="en-GB" sz="1200">
                <a:latin typeface="Arial"/>
                <a:ea typeface="Arial"/>
                <a:cs typeface="Arial"/>
                <a:sym typeface="Arial"/>
              </a:rPr>
              <a:t>CEOS FRM MM - </a:t>
            </a:r>
            <a:r>
              <a:rPr lang="en-GB" sz="1200" u="sng">
                <a:solidFill>
                  <a:schemeClr val="hlink"/>
                </a:solidFill>
                <a:latin typeface="Arial"/>
                <a:ea typeface="Arial"/>
                <a:cs typeface="Arial"/>
                <a:sym typeface="Arial"/>
                <a:hlinkClick r:id="rId8"/>
              </a:rPr>
              <a:t>RadCalNet</a:t>
            </a:r>
            <a:r>
              <a:rPr lang="en-GB" sz="1200">
                <a:latin typeface="Arial"/>
                <a:ea typeface="Arial"/>
                <a:cs typeface="Arial"/>
                <a:sym typeface="Arial"/>
              </a:rPr>
              <a:t> (Radiometric Calibration Network) </a:t>
            </a:r>
            <a:endParaRPr/>
          </a:p>
          <a:p>
            <a:pPr marL="184150" lvl="0" indent="-133350" algn="l" rtl="0">
              <a:lnSpc>
                <a:spcPct val="100000"/>
              </a:lnSpc>
              <a:spcBef>
                <a:spcPts val="0"/>
              </a:spcBef>
              <a:spcAft>
                <a:spcPts val="0"/>
              </a:spcAft>
              <a:buSzPts val="1080"/>
              <a:buFont typeface="Arial"/>
              <a:buChar char="•"/>
            </a:pPr>
            <a:r>
              <a:rPr lang="en-GB" sz="1200">
                <a:latin typeface="Arial"/>
                <a:ea typeface="Arial"/>
                <a:cs typeface="Arial"/>
                <a:sym typeface="Arial"/>
              </a:rPr>
              <a:t>CEOS FRM MM –</a:t>
            </a:r>
            <a:r>
              <a:rPr lang="en-GB" sz="1200" u="sng">
                <a:solidFill>
                  <a:schemeClr val="hlink"/>
                </a:solidFill>
                <a:latin typeface="Arial"/>
                <a:ea typeface="Arial"/>
                <a:cs typeface="Arial"/>
                <a:sym typeface="Arial"/>
                <a:hlinkClick r:id="rId9"/>
              </a:rPr>
              <a:t>ICOS</a:t>
            </a:r>
            <a:r>
              <a:rPr lang="en-GB" sz="1200">
                <a:latin typeface="Arial"/>
                <a:ea typeface="Arial"/>
                <a:cs typeface="Arial"/>
                <a:sym typeface="Arial"/>
              </a:rPr>
              <a:t> (Integrated Carbon Observation System)  </a:t>
            </a:r>
            <a:endParaRPr/>
          </a:p>
          <a:p>
            <a:pPr marL="184150" lvl="0" indent="-133350" algn="l" rtl="0">
              <a:lnSpc>
                <a:spcPct val="100000"/>
              </a:lnSpc>
              <a:spcBef>
                <a:spcPts val="0"/>
              </a:spcBef>
              <a:spcAft>
                <a:spcPts val="0"/>
              </a:spcAft>
              <a:buSzPts val="1080"/>
              <a:buFont typeface="Arial"/>
              <a:buChar char="•"/>
            </a:pPr>
            <a:r>
              <a:rPr lang="en-GB" sz="1200">
                <a:latin typeface="Arial"/>
                <a:ea typeface="Arial"/>
                <a:cs typeface="Arial"/>
                <a:sym typeface="Arial"/>
              </a:rPr>
              <a:t>CEOS FRM MM - </a:t>
            </a:r>
            <a:r>
              <a:rPr lang="en-GB" sz="1200" u="sng">
                <a:solidFill>
                  <a:schemeClr val="hlink"/>
                </a:solidFill>
                <a:latin typeface="Arial"/>
                <a:ea typeface="Arial"/>
                <a:cs typeface="Arial"/>
                <a:sym typeface="Arial"/>
                <a:hlinkClick r:id="rId10"/>
              </a:rPr>
              <a:t>FRM4DOAS</a:t>
            </a:r>
            <a:r>
              <a:rPr lang="en-GB" sz="1200">
                <a:latin typeface="Arial"/>
                <a:ea typeface="Arial"/>
                <a:cs typeface="Arial"/>
                <a:sym typeface="Arial"/>
              </a:rPr>
              <a:t> </a:t>
            </a:r>
            <a:r>
              <a:rPr lang="en-GB" sz="900">
                <a:latin typeface="Arial"/>
                <a:ea typeface="Arial"/>
                <a:cs typeface="Arial"/>
                <a:sym typeface="Arial"/>
              </a:rPr>
              <a:t>(</a:t>
            </a:r>
            <a:r>
              <a:rPr lang="en-GB" sz="900" i="0">
                <a:solidFill>
                  <a:srgbClr val="000000"/>
                </a:solidFill>
                <a:latin typeface="arial"/>
                <a:ea typeface="arial"/>
                <a:cs typeface="arial"/>
                <a:sym typeface="arial"/>
              </a:rPr>
              <a:t>Ground-Based DOAS Air-Quality Observations)</a:t>
            </a:r>
            <a:r>
              <a:rPr lang="en-GB" sz="900">
                <a:latin typeface="Arial"/>
                <a:ea typeface="Arial"/>
                <a:cs typeface="Arial"/>
                <a:sym typeface="Arial"/>
              </a:rPr>
              <a:t>   </a:t>
            </a:r>
            <a:endParaRPr/>
          </a:p>
          <a:p>
            <a:pPr marL="184150" lvl="0" indent="-133350" algn="l" rtl="0">
              <a:lnSpc>
                <a:spcPct val="100000"/>
              </a:lnSpc>
              <a:spcBef>
                <a:spcPts val="0"/>
              </a:spcBef>
              <a:spcAft>
                <a:spcPts val="0"/>
              </a:spcAft>
              <a:buSzPts val="1080"/>
              <a:buFont typeface="Arial"/>
              <a:buChar char="•"/>
            </a:pPr>
            <a:r>
              <a:rPr lang="en-GB" sz="1200">
                <a:latin typeface="Arial"/>
                <a:ea typeface="Arial"/>
                <a:cs typeface="Arial"/>
                <a:sym typeface="Arial"/>
              </a:rPr>
              <a:t>CEOS FRM MM - Brewer Spectrometer Measurements        </a:t>
            </a:r>
            <a:endParaRPr/>
          </a:p>
          <a:p>
            <a:pPr marL="184150" lvl="0" indent="-133350" algn="l" rtl="0">
              <a:lnSpc>
                <a:spcPct val="100000"/>
              </a:lnSpc>
              <a:spcBef>
                <a:spcPts val="0"/>
              </a:spcBef>
              <a:spcAft>
                <a:spcPts val="0"/>
              </a:spcAft>
              <a:buSzPts val="1080"/>
              <a:buFont typeface="Arial"/>
              <a:buChar char="•"/>
            </a:pPr>
            <a:r>
              <a:rPr lang="en-GB" sz="1200">
                <a:latin typeface="Arial"/>
                <a:ea typeface="Arial"/>
                <a:cs typeface="Arial"/>
                <a:sym typeface="Arial"/>
              </a:rPr>
              <a:t>CEOS FRM MM - </a:t>
            </a:r>
            <a:r>
              <a:rPr lang="en-GB" sz="1200" u="sng">
                <a:solidFill>
                  <a:schemeClr val="hlink"/>
                </a:solidFill>
                <a:latin typeface="Arial"/>
                <a:ea typeface="Arial"/>
                <a:cs typeface="Arial"/>
                <a:sym typeface="Arial"/>
                <a:hlinkClick r:id="rId11"/>
              </a:rPr>
              <a:t>Hypernets</a:t>
            </a:r>
            <a:r>
              <a:rPr lang="en-GB" sz="1200">
                <a:latin typeface="Arial"/>
                <a:ea typeface="Arial"/>
                <a:cs typeface="Arial"/>
                <a:sym typeface="Arial"/>
              </a:rPr>
              <a:t>    </a:t>
            </a:r>
            <a:endParaRPr/>
          </a:p>
          <a:p>
            <a:pPr marL="184150" lvl="0" indent="-133350" algn="l" rtl="0">
              <a:lnSpc>
                <a:spcPct val="100000"/>
              </a:lnSpc>
              <a:spcBef>
                <a:spcPts val="0"/>
              </a:spcBef>
              <a:spcAft>
                <a:spcPts val="0"/>
              </a:spcAft>
              <a:buSzPts val="1080"/>
              <a:buFont typeface="Arial"/>
              <a:buChar char="•"/>
            </a:pPr>
            <a:r>
              <a:rPr lang="en-GB" sz="1200">
                <a:latin typeface="Arial"/>
                <a:ea typeface="Arial"/>
                <a:cs typeface="Arial"/>
                <a:sym typeface="Arial"/>
              </a:rPr>
              <a:t>CEOS FRM MM – CSIRO (DION) </a:t>
            </a:r>
            <a:endParaRPr/>
          </a:p>
          <a:p>
            <a:pPr marL="184150" lvl="0" indent="-133350" algn="l" rtl="0">
              <a:lnSpc>
                <a:spcPct val="100000"/>
              </a:lnSpc>
              <a:spcBef>
                <a:spcPts val="0"/>
              </a:spcBef>
              <a:spcAft>
                <a:spcPts val="0"/>
              </a:spcAft>
              <a:buSzPts val="1080"/>
              <a:buFont typeface="Arial"/>
              <a:buChar char="•"/>
            </a:pPr>
            <a:r>
              <a:rPr lang="en-GB" sz="1200">
                <a:latin typeface="Arial"/>
                <a:ea typeface="Arial"/>
                <a:cs typeface="Arial"/>
                <a:sym typeface="Arial"/>
              </a:rPr>
              <a:t>CEOS FRM MM- </a:t>
            </a:r>
            <a:r>
              <a:rPr lang="en-GB" sz="1200" u="sng">
                <a:solidFill>
                  <a:schemeClr val="hlink"/>
                </a:solidFill>
                <a:latin typeface="Arial"/>
                <a:ea typeface="Arial"/>
                <a:cs typeface="Arial"/>
                <a:sym typeface="Arial"/>
                <a:hlinkClick r:id="rId12"/>
              </a:rPr>
              <a:t>BAQUNIN</a:t>
            </a:r>
            <a:r>
              <a:rPr lang="en-GB" sz="1200">
                <a:latin typeface="Arial"/>
                <a:ea typeface="Arial"/>
                <a:cs typeface="Arial"/>
                <a:sym typeface="Arial"/>
              </a:rPr>
              <a:t> (</a:t>
            </a:r>
            <a:r>
              <a:rPr lang="en-GB" sz="1200" b="0" i="0">
                <a:solidFill>
                  <a:srgbClr val="000000"/>
                </a:solidFill>
                <a:latin typeface="Arial"/>
                <a:ea typeface="Arial"/>
                <a:cs typeface="Arial"/>
                <a:sym typeface="Arial"/>
              </a:rPr>
              <a:t>PREDE-POM LUNAR) </a:t>
            </a:r>
            <a:r>
              <a:rPr lang="en-GB" sz="1200">
                <a:latin typeface="Arial"/>
                <a:ea typeface="Arial"/>
                <a:cs typeface="Arial"/>
                <a:sym typeface="Arial"/>
              </a:rPr>
              <a:t> </a:t>
            </a:r>
            <a:endParaRPr sz="1200">
              <a:latin typeface="Arial"/>
              <a:ea typeface="Arial"/>
              <a:cs typeface="Arial"/>
              <a:sym typeface="Arial"/>
            </a:endParaRPr>
          </a:p>
          <a:p>
            <a:pPr marL="50800" lvl="0" indent="0" algn="l" rtl="0">
              <a:lnSpc>
                <a:spcPct val="90000"/>
              </a:lnSpc>
              <a:spcBef>
                <a:spcPts val="1000"/>
              </a:spcBef>
              <a:spcAft>
                <a:spcPts val="0"/>
              </a:spcAft>
              <a:buSzPts val="2800"/>
              <a:buNone/>
            </a:pPr>
            <a:r>
              <a:rPr lang="en-GB" sz="1200" b="0" i="0" u="none" strike="noStrike">
                <a:solidFill>
                  <a:srgbClr val="000000"/>
                </a:solidFill>
                <a:latin typeface="Arial"/>
                <a:ea typeface="Arial"/>
                <a:cs typeface="Arial"/>
                <a:sym typeface="Arial"/>
              </a:rPr>
              <a:t>Maturity Matrix Tool</a:t>
            </a:r>
            <a:endParaRPr/>
          </a:p>
          <a:p>
            <a:pPr marL="50800" lvl="0" indent="0" algn="l" rtl="0">
              <a:lnSpc>
                <a:spcPct val="90000"/>
              </a:lnSpc>
              <a:spcBef>
                <a:spcPts val="1000"/>
              </a:spcBef>
              <a:spcAft>
                <a:spcPts val="0"/>
              </a:spcAft>
              <a:buSzPts val="2800"/>
              <a:buNone/>
            </a:pPr>
            <a:r>
              <a:rPr lang="en-GB" sz="1200" b="0" i="0" u="none" strike="noStrike">
                <a:solidFill>
                  <a:srgbClr val="000000"/>
                </a:solidFill>
                <a:latin typeface="Arial"/>
                <a:ea typeface="Arial"/>
                <a:cs typeface="Arial"/>
                <a:sym typeface="Arial"/>
              </a:rPr>
              <a:t> </a:t>
            </a:r>
            <a:r>
              <a:rPr lang="en-GB" sz="1200" b="0" i="0" u="sng" strike="noStrike">
                <a:solidFill>
                  <a:srgbClr val="0563C1"/>
                </a:solidFill>
                <a:latin typeface="Arial"/>
                <a:ea typeface="Arial"/>
                <a:cs typeface="Arial"/>
                <a:sym typeface="Arial"/>
                <a:hlinkClick r:id="rId13">
                  <a:extLst>
                    <a:ext uri="{A12FA001-AC4F-418D-AE19-62706E023703}">
                      <ahyp:hlinkClr xmlns:ahyp="http://schemas.microsoft.com/office/drawing/2018/hyperlinkcolor" val="tx"/>
                    </a:ext>
                  </a:extLst>
                </a:hlinkClick>
              </a:rPr>
              <a:t>https://mmt.skytek.dev</a:t>
            </a:r>
            <a:endParaRPr sz="1200">
              <a:solidFill>
                <a:srgbClr val="000000"/>
              </a:solidFill>
              <a:latin typeface="Arial"/>
              <a:ea typeface="Arial"/>
              <a:cs typeface="Arial"/>
              <a:sym typeface="Arial"/>
            </a:endParaRPr>
          </a:p>
          <a:p>
            <a:pPr marL="50800" lvl="0" indent="0" algn="l" rtl="0">
              <a:lnSpc>
                <a:spcPct val="90000"/>
              </a:lnSpc>
              <a:spcBef>
                <a:spcPts val="1000"/>
              </a:spcBef>
              <a:spcAft>
                <a:spcPts val="0"/>
              </a:spcAft>
              <a:buSzPts val="2800"/>
              <a:buNone/>
            </a:pPr>
            <a:r>
              <a:rPr lang="en-GB" sz="1200" u="sng">
                <a:solidFill>
                  <a:srgbClr val="000000"/>
                </a:solidFill>
                <a:latin typeface="Arial"/>
                <a:ea typeface="Arial"/>
                <a:cs typeface="Arial"/>
                <a:sym typeface="Arial"/>
              </a:rPr>
              <a:t>Dedicated credentials provided for all the selected pilots</a:t>
            </a:r>
            <a:endParaRPr sz="1200" u="sng">
              <a:solidFill>
                <a:srgbClr val="0563C1"/>
              </a:solidFill>
              <a:latin typeface="Arial"/>
              <a:ea typeface="Arial"/>
              <a:cs typeface="Arial"/>
              <a:sym typeface="Arial"/>
            </a:endParaRPr>
          </a:p>
        </p:txBody>
      </p:sp>
      <p:pic>
        <p:nvPicPr>
          <p:cNvPr id="132" name="Google Shape;132;p9"/>
          <p:cNvPicPr preferRelativeResize="0"/>
          <p:nvPr/>
        </p:nvPicPr>
        <p:blipFill rotWithShape="1">
          <a:blip r:embed="rId14">
            <a:alphaModFix/>
          </a:blip>
          <a:srcRect/>
          <a:stretch/>
        </p:blipFill>
        <p:spPr>
          <a:xfrm>
            <a:off x="8928389" y="5742402"/>
            <a:ext cx="958132" cy="37747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2"/>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GB" sz="2400" dirty="0"/>
              <a:t>CEOS CALVAL portal GCPs for Very High resolution analysis</a:t>
            </a:r>
            <a:endParaRPr sz="3200" dirty="0"/>
          </a:p>
        </p:txBody>
      </p:sp>
      <p:pic>
        <p:nvPicPr>
          <p:cNvPr id="154" name="Google Shape;154;p12" descr="A puzzle with a map of a city&#10;&#10;Description automatically generated"/>
          <p:cNvPicPr preferRelativeResize="0"/>
          <p:nvPr/>
        </p:nvPicPr>
        <p:blipFill rotWithShape="1">
          <a:blip r:embed="rId3">
            <a:alphaModFix/>
          </a:blip>
          <a:srcRect/>
          <a:stretch/>
        </p:blipFill>
        <p:spPr>
          <a:xfrm>
            <a:off x="3961853" y="1595044"/>
            <a:ext cx="4867678" cy="4175385"/>
          </a:xfrm>
          <a:prstGeom prst="rect">
            <a:avLst/>
          </a:prstGeom>
          <a:noFill/>
          <a:ln>
            <a:noFill/>
          </a:ln>
        </p:spPr>
      </p:pic>
      <p:pic>
        <p:nvPicPr>
          <p:cNvPr id="155" name="Google Shape;155;p12" descr="A map of land with red stars&#10;&#10;Description automatically generated"/>
          <p:cNvPicPr preferRelativeResize="0"/>
          <p:nvPr/>
        </p:nvPicPr>
        <p:blipFill rotWithShape="1">
          <a:blip r:embed="rId4">
            <a:alphaModFix/>
          </a:blip>
          <a:srcRect/>
          <a:stretch/>
        </p:blipFill>
        <p:spPr>
          <a:xfrm>
            <a:off x="8946345" y="1168782"/>
            <a:ext cx="3078848" cy="1819196"/>
          </a:xfrm>
          <a:prstGeom prst="rect">
            <a:avLst/>
          </a:prstGeom>
          <a:noFill/>
          <a:ln>
            <a:noFill/>
          </a:ln>
        </p:spPr>
      </p:pic>
      <p:pic>
        <p:nvPicPr>
          <p:cNvPr id="156" name="Google Shape;156;p12" descr="A screenshot of a computer&#10;&#10;Description automatically generated"/>
          <p:cNvPicPr preferRelativeResize="0"/>
          <p:nvPr/>
        </p:nvPicPr>
        <p:blipFill rotWithShape="1">
          <a:blip r:embed="rId5">
            <a:alphaModFix/>
          </a:blip>
          <a:srcRect/>
          <a:stretch/>
        </p:blipFill>
        <p:spPr>
          <a:xfrm>
            <a:off x="9707712" y="3612381"/>
            <a:ext cx="2317481" cy="2674802"/>
          </a:xfrm>
          <a:prstGeom prst="rect">
            <a:avLst/>
          </a:prstGeom>
          <a:noFill/>
          <a:ln w="9525" cap="flat" cmpd="sng">
            <a:solidFill>
              <a:schemeClr val="accent1"/>
            </a:solidFill>
            <a:prstDash val="solid"/>
            <a:round/>
            <a:headEnd type="none" w="sm" len="sm"/>
            <a:tailEnd type="none" w="sm" len="sm"/>
          </a:ln>
        </p:spPr>
      </p:pic>
      <p:pic>
        <p:nvPicPr>
          <p:cNvPr id="157" name="Google Shape;157;p12" descr="A screenshot of a computer&#10;&#10;Description automatically generated"/>
          <p:cNvPicPr preferRelativeResize="0"/>
          <p:nvPr/>
        </p:nvPicPr>
        <p:blipFill rotWithShape="1">
          <a:blip r:embed="rId6">
            <a:alphaModFix/>
          </a:blip>
          <a:srcRect/>
          <a:stretch/>
        </p:blipFill>
        <p:spPr>
          <a:xfrm>
            <a:off x="8021146" y="2790264"/>
            <a:ext cx="2289806" cy="2159518"/>
          </a:xfrm>
          <a:prstGeom prst="rect">
            <a:avLst/>
          </a:prstGeom>
          <a:noFill/>
          <a:ln w="9525" cap="flat" cmpd="sng">
            <a:solidFill>
              <a:schemeClr val="accent1"/>
            </a:solidFill>
            <a:prstDash val="solid"/>
            <a:round/>
            <a:headEnd type="none" w="sm" len="sm"/>
            <a:tailEnd type="none" w="sm" len="sm"/>
          </a:ln>
        </p:spPr>
      </p:pic>
      <p:sp>
        <p:nvSpPr>
          <p:cNvPr id="158" name="Google Shape;158;p12"/>
          <p:cNvSpPr txBox="1"/>
          <p:nvPr/>
        </p:nvSpPr>
        <p:spPr>
          <a:xfrm>
            <a:off x="75627" y="1579344"/>
            <a:ext cx="3664475" cy="424731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Webpage for GCPs for Very High Resolution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QGIS Cloud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17145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Upload/download GCPs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17145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VH-RODA 2023 – Questionnaire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Nov. 2023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 Input from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Sébastien Saunier</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Calibri"/>
                <a:ea typeface="Calibri"/>
                <a:cs typeface="Calibri"/>
                <a:sym typeface="Calibri"/>
              </a:rPr>
              <a:t>Rosario Quirino Iannone</a:t>
            </a: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D33D6F3E-56E0-2CA4-1B3C-355DFB88CD82}"/>
              </a:ext>
            </a:extLst>
          </p:cNvPr>
          <p:cNvSpPr>
            <a:spLocks noGrp="1"/>
          </p:cNvSpPr>
          <p:nvPr>
            <p:ph type="body" idx="1"/>
          </p:nvPr>
        </p:nvSpPr>
        <p:spPr>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342900" indent="-342900">
              <a:buFont typeface="Arial" panose="020B0604020202020204" pitchFamily="34" charset="0"/>
              <a:buChar char="•"/>
            </a:pPr>
            <a:r>
              <a:rPr lang="en-GB" sz="2400" dirty="0">
                <a:latin typeface="Georgia" panose="02040502050405020303" pitchFamily="18" charset="0"/>
              </a:rPr>
              <a:t>WGCV and GSICS share methods and protocols (vicarious calibration)</a:t>
            </a:r>
          </a:p>
          <a:p>
            <a:pPr marL="342900" indent="-342900">
              <a:buFont typeface="Arial" panose="020B0604020202020204" pitchFamily="34" charset="0"/>
              <a:buChar char="•"/>
            </a:pPr>
            <a:r>
              <a:rPr lang="en-GB" sz="2400" dirty="0">
                <a:latin typeface="Georgia" panose="02040502050405020303" pitchFamily="18" charset="0"/>
              </a:rPr>
              <a:t>WGCV and GSICS look for </a:t>
            </a:r>
            <a:r>
              <a:rPr lang="en-GB" sz="2400" u="sng" dirty="0">
                <a:latin typeface="Georgia" panose="02040502050405020303" pitchFamily="18" charset="0"/>
              </a:rPr>
              <a:t>REFERENCE</a:t>
            </a:r>
          </a:p>
          <a:p>
            <a:pPr marL="800100" lvl="1" indent="-342900">
              <a:buFont typeface="Wingdings" pitchFamily="2" charset="2"/>
              <a:buChar char="ü"/>
            </a:pPr>
            <a:r>
              <a:rPr lang="en-GB" dirty="0" err="1">
                <a:latin typeface="Georgia" panose="02040502050405020303" pitchFamily="18" charset="0"/>
              </a:rPr>
              <a:t>SITSat</a:t>
            </a:r>
            <a:r>
              <a:rPr lang="en-GB" dirty="0">
                <a:latin typeface="Georgia" panose="02040502050405020303" pitchFamily="18" charset="0"/>
              </a:rPr>
              <a:t> becoming reference from space SI traceable</a:t>
            </a:r>
          </a:p>
          <a:p>
            <a:pPr marL="342900" indent="-342900">
              <a:buFont typeface="Arial" panose="020B0604020202020204" pitchFamily="34" charset="0"/>
              <a:buChar char="•"/>
            </a:pPr>
            <a:r>
              <a:rPr lang="en-GB" sz="2400" dirty="0">
                <a:latin typeface="Georgia" panose="02040502050405020303" pitchFamily="18" charset="0"/>
              </a:rPr>
              <a:t>Joint Organisation of the Pre-Flight  Workshop Calibration / Characterisation: </a:t>
            </a:r>
            <a:r>
              <a:rPr lang="en-GB" sz="2400" dirty="0">
                <a:latin typeface="Georgia" panose="02040502050405020303" pitchFamily="18" charset="0"/>
                <a:hlinkClick r:id="rId2"/>
              </a:rPr>
              <a:t>https://atpi.eventsair.com/pre-flight-calibration-workshop</a:t>
            </a:r>
            <a:endParaRPr lang="en-GB" sz="2400" dirty="0">
              <a:latin typeface="Georgia" panose="02040502050405020303" pitchFamily="18" charset="0"/>
            </a:endParaRPr>
          </a:p>
          <a:p>
            <a:pPr marL="342900" indent="-342900">
              <a:buFont typeface="Arial" panose="020B0604020202020204" pitchFamily="34" charset="0"/>
              <a:buChar char="•"/>
            </a:pPr>
            <a:r>
              <a:rPr lang="en-GB" sz="2400" dirty="0">
                <a:latin typeface="Georgia" panose="02040502050405020303" pitchFamily="18" charset="0"/>
              </a:rPr>
              <a:t>Maturity Matrix approach – examples from EDAP and CEOS FRM</a:t>
            </a:r>
          </a:p>
          <a:p>
            <a:pPr marL="342900" indent="-342900">
              <a:buFont typeface="Arial" panose="020B0604020202020204" pitchFamily="34" charset="0"/>
              <a:buChar char="•"/>
            </a:pPr>
            <a:endParaRPr lang="en-GB" sz="2400" dirty="0">
              <a:latin typeface="Georgia" panose="02040502050405020303" pitchFamily="18" charset="0"/>
            </a:endParaRPr>
          </a:p>
          <a:p>
            <a:pPr marL="0" indent="0">
              <a:buNone/>
            </a:pPr>
            <a:endParaRPr lang="en-GB" sz="2400" dirty="0">
              <a:latin typeface="Georgia" panose="02040502050405020303" pitchFamily="18" charset="0"/>
            </a:endParaRPr>
          </a:p>
        </p:txBody>
      </p:sp>
      <p:sp>
        <p:nvSpPr>
          <p:cNvPr id="4" name="TextBox 3">
            <a:extLst>
              <a:ext uri="{FF2B5EF4-FFF2-40B4-BE49-F238E27FC236}">
                <a16:creationId xmlns:a16="http://schemas.microsoft.com/office/drawing/2014/main" id="{FB373667-7745-4AB1-73ED-31F67BEBF5D9}"/>
              </a:ext>
            </a:extLst>
          </p:cNvPr>
          <p:cNvSpPr txBox="1"/>
          <p:nvPr/>
        </p:nvSpPr>
        <p:spPr>
          <a:xfrm>
            <a:off x="2634343" y="272143"/>
            <a:ext cx="655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T" sz="2800" b="1" i="0" u="none" strike="noStrike" kern="0" cap="none" spc="0" normalizeH="0" baseline="0" noProof="0" dirty="0">
                <a:ln>
                  <a:noFill/>
                </a:ln>
                <a:solidFill>
                  <a:srgbClr val="FFFFFF"/>
                </a:solidFill>
                <a:effectLst/>
                <a:uLnTx/>
                <a:uFillTx/>
                <a:latin typeface="Arial"/>
                <a:cs typeface="Arial"/>
                <a:sym typeface="Arial"/>
              </a:rPr>
              <a:t>Area of Cooperation</a:t>
            </a:r>
          </a:p>
        </p:txBody>
      </p:sp>
    </p:spTree>
    <p:extLst>
      <p:ext uri="{BB962C8B-B14F-4D97-AF65-F5344CB8AC3E}">
        <p14:creationId xmlns:p14="http://schemas.microsoft.com/office/powerpoint/2010/main" val="1725301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GB" sz="3200" dirty="0"/>
              <a:t>CEOS CALVAL portal IVOS Meetings – IVOS-35</a:t>
            </a:r>
            <a:endParaRPr sz="3200" dirty="0"/>
          </a:p>
        </p:txBody>
      </p:sp>
      <p:pic>
        <p:nvPicPr>
          <p:cNvPr id="164" name="Google Shape;164;p13" descr="A group of people standing together&#10;&#10;Description automatically generated"/>
          <p:cNvPicPr preferRelativeResize="0"/>
          <p:nvPr/>
        </p:nvPicPr>
        <p:blipFill rotWithShape="1">
          <a:blip r:embed="rId3">
            <a:alphaModFix/>
          </a:blip>
          <a:srcRect/>
          <a:stretch/>
        </p:blipFill>
        <p:spPr>
          <a:xfrm>
            <a:off x="3848782" y="1213494"/>
            <a:ext cx="5360405" cy="4293507"/>
          </a:xfrm>
          <a:prstGeom prst="rect">
            <a:avLst/>
          </a:prstGeom>
          <a:noFill/>
          <a:ln w="9525" cap="flat" cmpd="sng">
            <a:solidFill>
              <a:schemeClr val="accent1"/>
            </a:solidFill>
            <a:prstDash val="solid"/>
            <a:round/>
            <a:headEnd type="none" w="sm" len="sm"/>
            <a:tailEnd type="none" w="sm" len="sm"/>
          </a:ln>
        </p:spPr>
      </p:pic>
      <p:pic>
        <p:nvPicPr>
          <p:cNvPr id="165" name="Google Shape;165;p13" descr="A screenshot of a computer&#10;&#10;Description automatically generated"/>
          <p:cNvPicPr preferRelativeResize="0"/>
          <p:nvPr/>
        </p:nvPicPr>
        <p:blipFill rotWithShape="1">
          <a:blip r:embed="rId4">
            <a:alphaModFix/>
          </a:blip>
          <a:srcRect/>
          <a:stretch/>
        </p:blipFill>
        <p:spPr>
          <a:xfrm>
            <a:off x="6878868" y="3360248"/>
            <a:ext cx="5106832" cy="2640625"/>
          </a:xfrm>
          <a:prstGeom prst="rect">
            <a:avLst/>
          </a:prstGeom>
          <a:noFill/>
          <a:ln w="9525" cap="flat" cmpd="sng">
            <a:solidFill>
              <a:schemeClr val="accent1"/>
            </a:solidFill>
            <a:prstDash val="solid"/>
            <a:round/>
            <a:headEnd type="none" w="sm" len="sm"/>
            <a:tailEnd type="none" w="sm" len="sm"/>
          </a:ln>
        </p:spPr>
      </p:pic>
      <p:sp>
        <p:nvSpPr>
          <p:cNvPr id="166" name="Google Shape;166;p13"/>
          <p:cNvSpPr txBox="1"/>
          <p:nvPr/>
        </p:nvSpPr>
        <p:spPr>
          <a:xfrm>
            <a:off x="176048" y="2151934"/>
            <a:ext cx="3522803" cy="307776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IVOS Meetings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IVOS -35</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DLR, Oberpfaffenhoffen, Germany. 26 – 30 Sept. 2023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Presentations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MoM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Arial"/>
                <a:ea typeface="Arial"/>
                <a:cs typeface="Arial"/>
                <a:sym typeface="Arial"/>
              </a:rPr>
              <a:t>Now available!</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5"/>
          <p:cNvSpPr txBox="1">
            <a:spLocks noGrp="1"/>
          </p:cNvSpPr>
          <p:nvPr>
            <p:ph type="body" idx="1"/>
          </p:nvPr>
        </p:nvSpPr>
        <p:spPr>
          <a:xfrm>
            <a:off x="176048" y="1339209"/>
            <a:ext cx="4787838" cy="4662871"/>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GB" sz="2400"/>
              <a:t>Newsletter published in Nov 2023</a:t>
            </a:r>
            <a:endParaRPr/>
          </a:p>
          <a:p>
            <a:pPr marL="457200" lvl="0" indent="-406400" algn="l" rtl="0">
              <a:lnSpc>
                <a:spcPct val="90000"/>
              </a:lnSpc>
              <a:spcBef>
                <a:spcPts val="1000"/>
              </a:spcBef>
              <a:spcAft>
                <a:spcPts val="0"/>
              </a:spcAft>
              <a:buSzPts val="2800"/>
              <a:buFont typeface="Arial"/>
              <a:buChar char="•"/>
            </a:pPr>
            <a:r>
              <a:rPr lang="en-GB" sz="2400"/>
              <a:t>Content Updates for each subgroups</a:t>
            </a:r>
            <a:endParaRPr/>
          </a:p>
          <a:p>
            <a:pPr marL="457200" lvl="0" indent="-406400" algn="l" rtl="0">
              <a:lnSpc>
                <a:spcPct val="90000"/>
              </a:lnSpc>
              <a:spcBef>
                <a:spcPts val="1000"/>
              </a:spcBef>
              <a:spcAft>
                <a:spcPts val="0"/>
              </a:spcAft>
              <a:buSzPts val="2800"/>
              <a:buFont typeface="Arial"/>
              <a:buChar char="•"/>
            </a:pPr>
            <a:r>
              <a:rPr lang="en-GB" sz="2400"/>
              <a:t>Hyperspectral Cal/Val resouces</a:t>
            </a:r>
            <a:endParaRPr/>
          </a:p>
          <a:p>
            <a:pPr marL="457200" lvl="0" indent="-406400" algn="l" rtl="0">
              <a:lnSpc>
                <a:spcPct val="90000"/>
              </a:lnSpc>
              <a:spcBef>
                <a:spcPts val="1000"/>
              </a:spcBef>
              <a:spcAft>
                <a:spcPts val="0"/>
              </a:spcAft>
              <a:buSzPts val="2800"/>
              <a:buFont typeface="Arial"/>
              <a:buChar char="•"/>
            </a:pPr>
            <a:r>
              <a:rPr lang="en-GB" sz="2400"/>
              <a:t>FRM Assessmente framwork</a:t>
            </a:r>
            <a:endParaRPr/>
          </a:p>
          <a:p>
            <a:pPr marL="457200" lvl="0" indent="-406400" algn="l" rtl="0">
              <a:lnSpc>
                <a:spcPct val="90000"/>
              </a:lnSpc>
              <a:spcBef>
                <a:spcPts val="1000"/>
              </a:spcBef>
              <a:spcAft>
                <a:spcPts val="0"/>
              </a:spcAft>
              <a:buSzPts val="2800"/>
              <a:buFont typeface="Arial"/>
              <a:buChar char="•"/>
            </a:pPr>
            <a:r>
              <a:rPr lang="en-GB" sz="2400"/>
              <a:t>Outreach, video tutorials, twitter, contact and support</a:t>
            </a:r>
            <a:endParaRPr/>
          </a:p>
        </p:txBody>
      </p:sp>
      <p:sp>
        <p:nvSpPr>
          <p:cNvPr id="181" name="Google Shape;181;p1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GB" sz="3200" dirty="0"/>
              <a:t>CEOS CALVAL portal Outreach/Newsletter</a:t>
            </a:r>
            <a:endParaRPr sz="3200" dirty="0"/>
          </a:p>
        </p:txBody>
      </p:sp>
      <p:pic>
        <p:nvPicPr>
          <p:cNvPr id="182" name="Google Shape;182;p15" descr="A newspaper with text and images&#10;&#10;Description automatically generated"/>
          <p:cNvPicPr preferRelativeResize="0"/>
          <p:nvPr/>
        </p:nvPicPr>
        <p:blipFill rotWithShape="1">
          <a:blip r:embed="rId3">
            <a:alphaModFix/>
          </a:blip>
          <a:srcRect/>
          <a:stretch/>
        </p:blipFill>
        <p:spPr>
          <a:xfrm rot="-186619">
            <a:off x="5285881" y="1173892"/>
            <a:ext cx="3482446" cy="4510216"/>
          </a:xfrm>
          <a:prstGeom prst="rect">
            <a:avLst/>
          </a:prstGeom>
          <a:solidFill>
            <a:srgbClr val="ECECEC"/>
          </a:solidFill>
          <a:ln w="88900" cap="sq" cmpd="sng">
            <a:solidFill>
              <a:srgbClr val="FFFFFF"/>
            </a:solidFill>
            <a:prstDash val="solid"/>
            <a:miter lim="800000"/>
            <a:headEnd type="none" w="sm" len="sm"/>
            <a:tailEnd type="none" w="sm" len="sm"/>
          </a:ln>
          <a:effectLst>
            <a:outerShdw blurRad="80059" dist="18000" dir="5400000" sx="104000" sy="104000" algn="tl" rotWithShape="0">
              <a:srgbClr val="000000">
                <a:alpha val="40000"/>
              </a:srgbClr>
            </a:outerShdw>
          </a:effectLst>
        </p:spPr>
      </p:pic>
      <p:pic>
        <p:nvPicPr>
          <p:cNvPr id="183" name="Google Shape;183;p15" descr="A screenshot of a website&#10;&#10;Description automatically generated with low confidence"/>
          <p:cNvPicPr preferRelativeResize="0"/>
          <p:nvPr/>
        </p:nvPicPr>
        <p:blipFill rotWithShape="1">
          <a:blip r:embed="rId4">
            <a:alphaModFix/>
          </a:blip>
          <a:srcRect/>
          <a:stretch/>
        </p:blipFill>
        <p:spPr>
          <a:xfrm rot="193581">
            <a:off x="7893615" y="906336"/>
            <a:ext cx="3818414" cy="5368372"/>
          </a:xfrm>
          <a:prstGeom prst="rect">
            <a:avLst/>
          </a:prstGeom>
          <a:noFill/>
          <a:ln>
            <a:noFill/>
          </a:ln>
          <a:effectLst>
            <a:outerShdw blurRad="292100" dist="139700" dir="2700000" algn="tl" rotWithShape="0">
              <a:srgbClr val="333333">
                <a:alpha val="64705"/>
              </a:srgbClr>
            </a:outerShdw>
          </a:effectLst>
        </p:spPr>
      </p:pic>
      <p:pic>
        <p:nvPicPr>
          <p:cNvPr id="184" name="Google Shape;184;p15" descr="A group of people posing for a photo&#10;&#10;Description automatically generated"/>
          <p:cNvPicPr preferRelativeResize="0"/>
          <p:nvPr/>
        </p:nvPicPr>
        <p:blipFill rotWithShape="1">
          <a:blip r:embed="rId5">
            <a:alphaModFix/>
          </a:blip>
          <a:srcRect/>
          <a:stretch/>
        </p:blipFill>
        <p:spPr>
          <a:xfrm>
            <a:off x="5808694" y="4013437"/>
            <a:ext cx="2838844" cy="2364468"/>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2"/>
          <p:cNvSpPr txBox="1">
            <a:spLocks noGrp="1"/>
          </p:cNvSpPr>
          <p:nvPr>
            <p:ph type="body" idx="1"/>
          </p:nvPr>
        </p:nvSpPr>
        <p:spPr>
          <a:xfrm>
            <a:off x="324224" y="1259199"/>
            <a:ext cx="11535679" cy="4962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2400" b="1" dirty="0"/>
              <a:t>WGCV-53 took place in </a:t>
            </a:r>
            <a:r>
              <a:rPr lang="en-GB" sz="2400" dirty="0"/>
              <a:t>Córdoba, Argentina | March 5-8, 2024 </a:t>
            </a:r>
            <a:endParaRPr sz="2400" dirty="0"/>
          </a:p>
          <a:p>
            <a:pPr marL="50800" lvl="0" indent="0" algn="l" rtl="0">
              <a:spcBef>
                <a:spcPts val="0"/>
              </a:spcBef>
              <a:spcAft>
                <a:spcPts val="0"/>
              </a:spcAft>
              <a:buSzPts val="2800"/>
              <a:buNone/>
            </a:pPr>
            <a:r>
              <a:rPr lang="en-GB" sz="2400" dirty="0"/>
              <a:t>Hosted by CONAE</a:t>
            </a:r>
          </a:p>
          <a:p>
            <a:pPr marL="50800" lvl="0" indent="0" algn="l" rtl="0">
              <a:spcBef>
                <a:spcPts val="0"/>
              </a:spcBef>
              <a:spcAft>
                <a:spcPts val="0"/>
              </a:spcAft>
              <a:buSzPts val="2800"/>
              <a:buNone/>
            </a:pPr>
            <a:endParaRPr dirty="0"/>
          </a:p>
          <a:p>
            <a:pPr marL="0" lvl="0" indent="0" algn="l" rtl="0">
              <a:spcBef>
                <a:spcPts val="1000"/>
              </a:spcBef>
              <a:spcAft>
                <a:spcPts val="0"/>
              </a:spcAft>
              <a:buNone/>
            </a:pPr>
            <a:r>
              <a:rPr lang="en-GB" b="1" dirty="0"/>
              <a:t>Next WGCV-54</a:t>
            </a:r>
            <a:endParaRPr dirty="0"/>
          </a:p>
          <a:p>
            <a:pPr marL="457200" lvl="0" indent="-406400" algn="l" rtl="0">
              <a:spcBef>
                <a:spcPts val="1000"/>
              </a:spcBef>
              <a:spcAft>
                <a:spcPts val="0"/>
              </a:spcAft>
              <a:buSzPts val="2800"/>
              <a:buChar char="❖"/>
            </a:pPr>
            <a:r>
              <a:rPr lang="en-GB" sz="2400" dirty="0"/>
              <a:t>Sioux Falls, USA | Oct 2024</a:t>
            </a:r>
          </a:p>
          <a:p>
            <a:pPr marL="457200" lvl="0" indent="-406400" algn="l" rtl="0">
              <a:spcBef>
                <a:spcPts val="1000"/>
              </a:spcBef>
              <a:spcAft>
                <a:spcPts val="0"/>
              </a:spcAft>
              <a:buSzPts val="2800"/>
              <a:buChar char="❖"/>
            </a:pPr>
            <a:r>
              <a:rPr lang="en-GB" sz="2400" dirty="0"/>
              <a:t> will be a joint meeting with WGISS</a:t>
            </a:r>
            <a:endParaRPr sz="2400" dirty="0"/>
          </a:p>
          <a:p>
            <a:pPr marL="457200" lvl="0" indent="-406400" algn="l" rtl="0">
              <a:spcBef>
                <a:spcPts val="0"/>
              </a:spcBef>
              <a:spcAft>
                <a:spcPts val="0"/>
              </a:spcAft>
              <a:buSzPts val="2800"/>
              <a:buChar char="❖"/>
            </a:pPr>
            <a:r>
              <a:rPr lang="en-GB" sz="2400" dirty="0"/>
              <a:t>Hosted by USGS</a:t>
            </a:r>
            <a:endParaRPr sz="2400" dirty="0"/>
          </a:p>
          <a:p>
            <a:pPr lvl="1" indent="-457200">
              <a:spcBef>
                <a:spcPts val="1000"/>
              </a:spcBef>
              <a:buFont typeface="Wingdings" panose="05000000000000000000" pitchFamily="2" charset="2"/>
              <a:buChar char="à"/>
            </a:pPr>
            <a:r>
              <a:rPr lang="en-GB" b="1" i="1" dirty="0">
                <a:sym typeface="Wingdings" panose="05000000000000000000" pitchFamily="2" charset="2"/>
              </a:rPr>
              <a:t>Expression on Uncertainties</a:t>
            </a:r>
          </a:p>
          <a:p>
            <a:pPr lvl="1" indent="-457200">
              <a:spcBef>
                <a:spcPts val="1000"/>
              </a:spcBef>
              <a:buFont typeface="Wingdings" panose="05000000000000000000" pitchFamily="2" charset="2"/>
              <a:buChar char="à"/>
            </a:pPr>
            <a:r>
              <a:rPr lang="en-GB" b="1" i="1" dirty="0">
                <a:sym typeface="Wingdings" panose="05000000000000000000" pitchFamily="2" charset="2"/>
              </a:rPr>
              <a:t>ARD</a:t>
            </a:r>
            <a:endParaRPr b="1" i="1" dirty="0"/>
          </a:p>
        </p:txBody>
      </p:sp>
      <p:sp>
        <p:nvSpPr>
          <p:cNvPr id="178" name="Google Shape;178;p22"/>
          <p:cNvSpPr txBox="1">
            <a:spLocks noGrp="1"/>
          </p:cNvSpPr>
          <p:nvPr>
            <p:ph type="title"/>
          </p:nvPr>
        </p:nvSpPr>
        <p:spPr>
          <a:xfrm>
            <a:off x="176048" y="175939"/>
            <a:ext cx="9387000" cy="77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3800" dirty="0"/>
              <a:t>WGCV Plenary Meetings</a:t>
            </a:r>
            <a:endParaRPr sz="3800" dirty="0"/>
          </a:p>
        </p:txBody>
      </p:sp>
      <p:pic>
        <p:nvPicPr>
          <p:cNvPr id="3" name="Picture 2" descr="A group of people standing in front of a building&#10;&#10;Description automatically generated">
            <a:extLst>
              <a:ext uri="{FF2B5EF4-FFF2-40B4-BE49-F238E27FC236}">
                <a16:creationId xmlns:a16="http://schemas.microsoft.com/office/drawing/2014/main" id="{B936E056-E16A-4E42-3302-4632F2E23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711" y="1894949"/>
            <a:ext cx="4921065" cy="369079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8B7AA1B-4E40-0E6C-4545-0EE433D80F9D}"/>
              </a:ext>
            </a:extLst>
          </p:cNvPr>
          <p:cNvSpPr txBox="1">
            <a:spLocks/>
          </p:cNvSpPr>
          <p:nvPr/>
        </p:nvSpPr>
        <p:spPr>
          <a:xfrm>
            <a:off x="175859" y="1718406"/>
            <a:ext cx="8657617" cy="4116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457200" marR="0" lvl="0" indent="-406400" algn="l" defTabSz="914400" rtl="0" eaLnBrk="1" fontAlgn="auto" latinLnBrk="0" hangingPunct="1">
              <a:lnSpc>
                <a:spcPct val="100000"/>
              </a:lnSpc>
              <a:spcBef>
                <a:spcPts val="1000"/>
              </a:spcBef>
              <a:spcAft>
                <a:spcPts val="0"/>
              </a:spcAft>
              <a:buClr>
                <a:srgbClr val="000000"/>
              </a:buClr>
              <a:buSzPts val="2800"/>
              <a:buFont typeface="Noto Sans Symbols"/>
              <a:buChar char="❖"/>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GSICS Newsletter: Edited by GSICS Coordination Center is Shared by CEOS on their website</a:t>
            </a:r>
          </a:p>
          <a:p>
            <a:pPr marL="457200" marR="0" lvl="0" indent="-406400" algn="l" defTabSz="914400" rtl="0" eaLnBrk="1" fontAlgn="auto" latinLnBrk="0" hangingPunct="1">
              <a:lnSpc>
                <a:spcPct val="100000"/>
              </a:lnSpc>
              <a:spcBef>
                <a:spcPts val="1000"/>
              </a:spcBef>
              <a:spcAft>
                <a:spcPts val="0"/>
              </a:spcAft>
              <a:buClr>
                <a:srgbClr val="000000"/>
              </a:buClr>
              <a:buSzPts val="2800"/>
              <a:buFont typeface="Noto Sans Symbols"/>
              <a:buChar char="❖"/>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hlinkClick r:id="rId2"/>
              </a:rPr>
              <a:t>GSICS Notebooks </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and Notebooks in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CoMET</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Toolkit are shared by  ESA. Joint article on Notebooks published by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Manik</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Bali (Vice Chair GDWG) and Paolo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Castracane</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(ESA) in GSICS </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hlinkClick r:id="rId3"/>
              </a:rPr>
              <a:t>Quarterly Newsletter V16 No 4</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a:p>
            <a:pPr marL="457200" marR="0" lvl="0" indent="-406400" algn="l" defTabSz="914400" rtl="0" eaLnBrk="1" fontAlgn="auto" latinLnBrk="0" hangingPunct="1">
              <a:lnSpc>
                <a:spcPct val="100000"/>
              </a:lnSpc>
              <a:spcBef>
                <a:spcPts val="1000"/>
              </a:spcBef>
              <a:spcAft>
                <a:spcPts val="0"/>
              </a:spcAft>
              <a:buClr>
                <a:srgbClr val="000000"/>
              </a:buClr>
              <a:buSzPts val="2800"/>
              <a:buFont typeface="Noto Sans Symbols"/>
              <a:buChar char="❖"/>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Paolo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Castracane</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(ESA) presented the Overpass Tool in the GSICS Data Working Group </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hlinkClick r:id="rId4"/>
              </a:rPr>
              <a:t>Webmeeting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a:p>
            <a:pPr marL="457200" marR="0" lvl="0" indent="-406400" algn="l" defTabSz="914400" rtl="0" eaLnBrk="1" fontAlgn="auto" latinLnBrk="0" hangingPunct="1">
              <a:lnSpc>
                <a:spcPct val="100000"/>
              </a:lnSpc>
              <a:spcBef>
                <a:spcPts val="1000"/>
              </a:spcBef>
              <a:spcAft>
                <a:spcPts val="0"/>
              </a:spcAft>
              <a:buClr>
                <a:srgbClr val="000000"/>
              </a:buClr>
              <a:buSzPts val="2800"/>
              <a:buFont typeface="Noto Sans Symbols"/>
              <a:buChar char="❖"/>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Larry Flynn and Manik Bali are now members of the SITSAT Team. </a:t>
            </a:r>
          </a:p>
        </p:txBody>
      </p:sp>
      <p:pic>
        <p:nvPicPr>
          <p:cNvPr id="3" name="Picture 2">
            <a:extLst>
              <a:ext uri="{FF2B5EF4-FFF2-40B4-BE49-F238E27FC236}">
                <a16:creationId xmlns:a16="http://schemas.microsoft.com/office/drawing/2014/main" id="{6F2D2D62-3A6B-E09C-46AF-FF8123D7E787}"/>
              </a:ext>
            </a:extLst>
          </p:cNvPr>
          <p:cNvPicPr>
            <a:picLocks noChangeAspect="1"/>
          </p:cNvPicPr>
          <p:nvPr/>
        </p:nvPicPr>
        <p:blipFill>
          <a:blip r:embed="rId5"/>
          <a:stretch>
            <a:fillRect/>
          </a:stretch>
        </p:blipFill>
        <p:spPr>
          <a:xfrm>
            <a:off x="8971286" y="1370831"/>
            <a:ext cx="3044855" cy="1862226"/>
          </a:xfrm>
          <a:prstGeom prst="rect">
            <a:avLst/>
          </a:prstGeom>
        </p:spPr>
      </p:pic>
      <p:pic>
        <p:nvPicPr>
          <p:cNvPr id="10" name="Picture 9">
            <a:extLst>
              <a:ext uri="{FF2B5EF4-FFF2-40B4-BE49-F238E27FC236}">
                <a16:creationId xmlns:a16="http://schemas.microsoft.com/office/drawing/2014/main" id="{A8DBBFFA-3682-9F94-9A8D-56DB2D24241C}"/>
              </a:ext>
            </a:extLst>
          </p:cNvPr>
          <p:cNvPicPr>
            <a:picLocks noChangeAspect="1"/>
          </p:cNvPicPr>
          <p:nvPr/>
        </p:nvPicPr>
        <p:blipFill rotWithShape="1">
          <a:blip r:embed="rId6"/>
          <a:srcRect r="54023"/>
          <a:stretch/>
        </p:blipFill>
        <p:spPr>
          <a:xfrm>
            <a:off x="8566037" y="3624944"/>
            <a:ext cx="3450104" cy="2209800"/>
          </a:xfrm>
          <a:prstGeom prst="rect">
            <a:avLst/>
          </a:prstGeom>
        </p:spPr>
      </p:pic>
      <p:sp>
        <p:nvSpPr>
          <p:cNvPr id="11" name="TextBox 10">
            <a:extLst>
              <a:ext uri="{FF2B5EF4-FFF2-40B4-BE49-F238E27FC236}">
                <a16:creationId xmlns:a16="http://schemas.microsoft.com/office/drawing/2014/main" id="{B374BDE7-3B8C-8798-DC2C-B69324AAD181}"/>
              </a:ext>
            </a:extLst>
          </p:cNvPr>
          <p:cNvSpPr txBox="1"/>
          <p:nvPr/>
        </p:nvSpPr>
        <p:spPr>
          <a:xfrm>
            <a:off x="2390687" y="220262"/>
            <a:ext cx="644278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GSICS – CEOS  collaboration </a:t>
            </a:r>
          </a:p>
        </p:txBody>
      </p:sp>
    </p:spTree>
    <p:extLst>
      <p:ext uri="{BB962C8B-B14F-4D97-AF65-F5344CB8AC3E}">
        <p14:creationId xmlns:p14="http://schemas.microsoft.com/office/powerpoint/2010/main" val="1242207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9"/>
          <p:cNvSpPr txBox="1">
            <a:spLocks noGrp="1"/>
          </p:cNvSpPr>
          <p:nvPr>
            <p:ph type="body" idx="1"/>
          </p:nvPr>
        </p:nvSpPr>
        <p:spPr>
          <a:xfrm>
            <a:off x="324225" y="1130198"/>
            <a:ext cx="12095238" cy="5175067"/>
          </a:xfrm>
          <a:prstGeom prst="rect">
            <a:avLst/>
          </a:prstGeom>
        </p:spPr>
        <p:txBody>
          <a:bodyPr spcFirstLastPara="1" wrap="square" lIns="91425" tIns="45700" rIns="91425" bIns="45700" anchor="t" anchorCtr="0">
            <a:noAutofit/>
          </a:bodyPr>
          <a:lstStyle/>
          <a:p>
            <a:pPr marL="57150" lvl="0" indent="0" algn="ctr" rtl="0">
              <a:spcBef>
                <a:spcPts val="1000"/>
              </a:spcBef>
              <a:spcAft>
                <a:spcPts val="0"/>
              </a:spcAft>
              <a:buSzPts val="2700"/>
              <a:buNone/>
            </a:pPr>
            <a:r>
              <a:rPr lang="en-GB" sz="2700" b="1" dirty="0">
                <a:solidFill>
                  <a:srgbClr val="0000FF"/>
                </a:solidFill>
              </a:rPr>
              <a:t>6 Sub-Groups</a:t>
            </a:r>
          </a:p>
          <a:p>
            <a:pPr marL="457200" lvl="0" indent="-400050" algn="l" rtl="0">
              <a:spcBef>
                <a:spcPts val="1000"/>
              </a:spcBef>
              <a:spcAft>
                <a:spcPts val="0"/>
              </a:spcAft>
              <a:buSzPts val="2700"/>
              <a:buChar char="❖"/>
            </a:pPr>
            <a:r>
              <a:rPr lang="en-GB" sz="2700" dirty="0"/>
              <a:t>TMSG:</a:t>
            </a:r>
            <a:endParaRPr sz="1200" dirty="0">
              <a:highlight>
                <a:srgbClr val="FFFFFF"/>
              </a:highlight>
              <a:latin typeface="Calibri"/>
              <a:ea typeface="Calibri"/>
              <a:cs typeface="Calibri"/>
              <a:sym typeface="Calibri"/>
            </a:endParaRPr>
          </a:p>
          <a:p>
            <a:pPr marL="914400" lvl="1" indent="-311150" algn="l" rtl="0">
              <a:spcBef>
                <a:spcPts val="0"/>
              </a:spcBef>
              <a:spcAft>
                <a:spcPts val="0"/>
              </a:spcAft>
              <a:buSzPts val="1300"/>
              <a:buChar char="▪"/>
            </a:pPr>
            <a:r>
              <a:rPr lang="en-GB" sz="1400" dirty="0">
                <a:highlight>
                  <a:srgbClr val="FFFFFF"/>
                </a:highlight>
              </a:rPr>
              <a:t>Held first in-person meeting since re-activation in Iasi, Romania, on occasion of the Geomorphometry 2023 conference</a:t>
            </a:r>
            <a:endParaRPr sz="1400" dirty="0">
              <a:highlight>
                <a:srgbClr val="FFFFFF"/>
              </a:highlight>
            </a:endParaRPr>
          </a:p>
          <a:p>
            <a:pPr marL="914400" lvl="1" indent="-317500" algn="l" rtl="0">
              <a:spcBef>
                <a:spcPts val="0"/>
              </a:spcBef>
              <a:spcAft>
                <a:spcPts val="0"/>
              </a:spcAft>
              <a:buSzPts val="1400"/>
              <a:buChar char="▪"/>
            </a:pPr>
            <a:r>
              <a:rPr lang="en-GB" sz="1400" dirty="0">
                <a:highlight>
                  <a:srgbClr val="FFFFFF"/>
                </a:highlight>
              </a:rPr>
              <a:t>DEMIX close to finalisation, peer-reviewed publication submitted and final report expected by end 2023</a:t>
            </a:r>
            <a:endParaRPr sz="1400" dirty="0">
              <a:highlight>
                <a:srgbClr val="FFFFFF"/>
              </a:highlight>
            </a:endParaRPr>
          </a:p>
          <a:p>
            <a:pPr marL="914400" lvl="1" indent="-311150" algn="l" rtl="0">
              <a:spcBef>
                <a:spcPts val="0"/>
              </a:spcBef>
              <a:spcAft>
                <a:spcPts val="0"/>
              </a:spcAft>
              <a:buSzPts val="1300"/>
              <a:buChar char="▪"/>
            </a:pPr>
            <a:r>
              <a:rPr lang="en-GB" sz="1400" dirty="0">
                <a:highlight>
                  <a:srgbClr val="FFFFFF"/>
                </a:highlight>
              </a:rPr>
              <a:t>Active and fruitful cooperation with International Society for Geomorphometry (ISG) developing and implementing new benchmarking method ('wine contest')</a:t>
            </a:r>
            <a:endParaRPr sz="1400" dirty="0">
              <a:highlight>
                <a:srgbClr val="FFFFFF"/>
              </a:highlight>
            </a:endParaRPr>
          </a:p>
          <a:p>
            <a:pPr marL="914400" lvl="1" indent="-311150" algn="l" rtl="0">
              <a:spcBef>
                <a:spcPts val="0"/>
              </a:spcBef>
              <a:spcAft>
                <a:spcPts val="0"/>
              </a:spcAft>
              <a:buSzPts val="1300"/>
              <a:buChar char="▪"/>
            </a:pPr>
            <a:r>
              <a:rPr lang="en-GB" sz="1400" dirty="0">
                <a:highlight>
                  <a:srgbClr val="FFFFFF"/>
                </a:highlight>
              </a:rPr>
              <a:t>New initiative attempting intercomparison of Ground Control Points (GCP) for global harmonisation of orthorectification proposed: </a:t>
            </a:r>
            <a:r>
              <a:rPr lang="en-GB" sz="1400" b="1" dirty="0">
                <a:highlight>
                  <a:srgbClr val="FFFFFF"/>
                </a:highlight>
              </a:rPr>
              <a:t>Seeking agencies support</a:t>
            </a:r>
            <a:r>
              <a:rPr lang="en-GB" sz="1400" dirty="0">
                <a:highlight>
                  <a:srgbClr val="FFFFFF"/>
                </a:highlight>
              </a:rPr>
              <a:t>!</a:t>
            </a:r>
            <a:endParaRPr sz="1400" dirty="0">
              <a:highlight>
                <a:srgbClr val="FFFFFF"/>
              </a:highlight>
            </a:endParaRPr>
          </a:p>
          <a:p>
            <a:pPr marL="457200" lvl="0" indent="-400050" algn="l" rtl="0">
              <a:spcBef>
                <a:spcPts val="0"/>
              </a:spcBef>
              <a:spcAft>
                <a:spcPts val="0"/>
              </a:spcAft>
              <a:buSzPts val="2700"/>
              <a:buChar char="❖"/>
            </a:pPr>
            <a:r>
              <a:rPr lang="en-GB" sz="2700" dirty="0"/>
              <a:t>MSSG: </a:t>
            </a:r>
            <a:endParaRPr sz="2700" dirty="0"/>
          </a:p>
          <a:p>
            <a:pPr marL="914400" lvl="1" indent="-311150" algn="l" rtl="0">
              <a:spcBef>
                <a:spcPts val="0"/>
              </a:spcBef>
              <a:spcAft>
                <a:spcPts val="0"/>
              </a:spcAft>
              <a:buSzPts val="1300"/>
              <a:buChar char="▪"/>
            </a:pPr>
            <a:r>
              <a:rPr lang="en-GB" sz="1500" dirty="0"/>
              <a:t>Progressing CV-23-05: Retrieval and validation with high winds with combined active-passive microwave measurements and CV-23-06: Retrieval and validation of sea surface atmospheric pressure with microwave remote sensing. </a:t>
            </a:r>
            <a:endParaRPr sz="2500" dirty="0"/>
          </a:p>
          <a:p>
            <a:pPr marL="457200" lvl="0" indent="-400050" algn="just" rtl="0">
              <a:spcBef>
                <a:spcPts val="0"/>
              </a:spcBef>
              <a:spcAft>
                <a:spcPts val="0"/>
              </a:spcAft>
              <a:buSzPts val="2700"/>
              <a:buChar char="❖"/>
            </a:pPr>
            <a:r>
              <a:rPr lang="en-GB" sz="2700" dirty="0"/>
              <a:t>SAR: </a:t>
            </a:r>
            <a:endParaRPr sz="2700" dirty="0"/>
          </a:p>
          <a:p>
            <a:pPr marL="914400" lvl="1" indent="-311150" algn="just" rtl="0">
              <a:spcBef>
                <a:spcPts val="0"/>
              </a:spcBef>
              <a:spcAft>
                <a:spcPts val="0"/>
              </a:spcAft>
              <a:buSzPts val="1300"/>
              <a:buChar char="▪"/>
            </a:pPr>
            <a:r>
              <a:rPr lang="en-GB" sz="1400" dirty="0">
                <a:solidFill>
                  <a:srgbClr val="222222"/>
                </a:solidFill>
                <a:highlight>
                  <a:srgbClr val="FFFFFF"/>
                </a:highlight>
              </a:rPr>
              <a:t>SAR subgroup met at DLR in October 2023, meeting held in conjunction with </a:t>
            </a:r>
            <a:r>
              <a:rPr lang="en-GB" sz="1400" dirty="0" err="1">
                <a:solidFill>
                  <a:srgbClr val="222222"/>
                </a:solidFill>
                <a:highlight>
                  <a:srgbClr val="FFFFFF"/>
                </a:highlight>
              </a:rPr>
              <a:t>TerraSARx</a:t>
            </a:r>
            <a:r>
              <a:rPr lang="en-GB" sz="1400" dirty="0">
                <a:solidFill>
                  <a:srgbClr val="222222"/>
                </a:solidFill>
                <a:highlight>
                  <a:srgbClr val="FFFFFF"/>
                </a:highlight>
              </a:rPr>
              <a:t>/Tandem-X science team meeting. </a:t>
            </a:r>
            <a:endParaRPr sz="1400" dirty="0">
              <a:solidFill>
                <a:srgbClr val="222222"/>
              </a:solidFill>
              <a:highlight>
                <a:srgbClr val="FFFFFF"/>
              </a:highlight>
            </a:endParaRPr>
          </a:p>
          <a:p>
            <a:pPr marL="914400" lvl="1" indent="-311150" algn="just" rtl="0">
              <a:spcBef>
                <a:spcPts val="0"/>
              </a:spcBef>
              <a:spcAft>
                <a:spcPts val="0"/>
              </a:spcAft>
              <a:buSzPts val="1300"/>
              <a:buChar char="▪"/>
            </a:pPr>
            <a:r>
              <a:rPr lang="en-GB" sz="1400" dirty="0">
                <a:solidFill>
                  <a:srgbClr val="222222"/>
                </a:solidFill>
                <a:highlight>
                  <a:srgbClr val="FFFFFF"/>
                </a:highlight>
              </a:rPr>
              <a:t>Space agencies are actively working on sharing of </a:t>
            </a:r>
            <a:r>
              <a:rPr lang="en-GB" sz="1400" dirty="0" err="1">
                <a:solidFill>
                  <a:srgbClr val="222222"/>
                </a:solidFill>
                <a:highlight>
                  <a:srgbClr val="FFFFFF"/>
                </a:highlight>
              </a:rPr>
              <a:t>cal</a:t>
            </a:r>
            <a:r>
              <a:rPr lang="en-GB" sz="1400" dirty="0">
                <a:solidFill>
                  <a:srgbClr val="222222"/>
                </a:solidFill>
                <a:highlight>
                  <a:srgbClr val="FFFFFF"/>
                </a:highlight>
              </a:rPr>
              <a:t>/</a:t>
            </a:r>
            <a:r>
              <a:rPr lang="en-GB" sz="1400" dirty="0" err="1">
                <a:solidFill>
                  <a:srgbClr val="222222"/>
                </a:solidFill>
                <a:highlight>
                  <a:srgbClr val="FFFFFF"/>
                </a:highlight>
              </a:rPr>
              <a:t>val</a:t>
            </a:r>
            <a:r>
              <a:rPr lang="en-GB" sz="1400" dirty="0">
                <a:solidFill>
                  <a:srgbClr val="222222"/>
                </a:solidFill>
                <a:highlight>
                  <a:srgbClr val="FFFFFF"/>
                </a:highlight>
              </a:rPr>
              <a:t> resources, RFI mitigation, CEOS ARD;  </a:t>
            </a:r>
            <a:endParaRPr sz="1400" dirty="0">
              <a:solidFill>
                <a:srgbClr val="222222"/>
              </a:solidFill>
              <a:highlight>
                <a:srgbClr val="FFFFFF"/>
              </a:highlight>
            </a:endParaRPr>
          </a:p>
          <a:p>
            <a:pPr marL="914400" lvl="1" indent="-311150" algn="just" rtl="0">
              <a:spcBef>
                <a:spcPts val="0"/>
              </a:spcBef>
              <a:spcAft>
                <a:spcPts val="0"/>
              </a:spcAft>
              <a:buSzPts val="1300"/>
              <a:buChar char="▪"/>
            </a:pPr>
            <a:r>
              <a:rPr lang="en-GB" sz="1400" dirty="0">
                <a:solidFill>
                  <a:srgbClr val="222222"/>
                </a:solidFill>
                <a:highlight>
                  <a:srgbClr val="FFFFFF"/>
                </a:highlight>
              </a:rPr>
              <a:t>SAR subgroup announced a new Chair Dirk </a:t>
            </a:r>
            <a:r>
              <a:rPr lang="en-GB" sz="1400" dirty="0" err="1">
                <a:solidFill>
                  <a:srgbClr val="222222"/>
                </a:solidFill>
                <a:highlight>
                  <a:srgbClr val="FFFFFF"/>
                </a:highlight>
              </a:rPr>
              <a:t>Geudtner</a:t>
            </a:r>
            <a:r>
              <a:rPr lang="en-GB" sz="1400" dirty="0">
                <a:solidFill>
                  <a:srgbClr val="222222"/>
                </a:solidFill>
                <a:highlight>
                  <a:srgbClr val="FFFFFF"/>
                </a:highlight>
              </a:rPr>
              <a:t>, ESA, and Vice-Chair: Stephane Cote, CSA. </a:t>
            </a:r>
            <a:endParaRPr sz="1400" dirty="0"/>
          </a:p>
          <a:p>
            <a:pPr marL="0" lvl="0" indent="0" algn="l" rtl="0">
              <a:spcBef>
                <a:spcPts val="1000"/>
              </a:spcBef>
              <a:spcAft>
                <a:spcPts val="0"/>
              </a:spcAft>
              <a:buNone/>
            </a:pPr>
            <a:endParaRPr dirty="0"/>
          </a:p>
        </p:txBody>
      </p:sp>
      <p:sp>
        <p:nvSpPr>
          <p:cNvPr id="80" name="Google Shape;80;p9"/>
          <p:cNvSpPr txBox="1">
            <a:spLocks noGrp="1"/>
          </p:cNvSpPr>
          <p:nvPr>
            <p:ph type="title"/>
          </p:nvPr>
        </p:nvSpPr>
        <p:spPr>
          <a:xfrm>
            <a:off x="176048" y="175939"/>
            <a:ext cx="9387000" cy="77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WGCV Subgroup Updates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0"/>
          <p:cNvSpPr txBox="1">
            <a:spLocks noGrp="1"/>
          </p:cNvSpPr>
          <p:nvPr>
            <p:ph type="body" idx="1"/>
          </p:nvPr>
        </p:nvSpPr>
        <p:spPr>
          <a:xfrm>
            <a:off x="324225" y="1209524"/>
            <a:ext cx="11495400" cy="5011800"/>
          </a:xfrm>
          <a:prstGeom prst="rect">
            <a:avLst/>
          </a:prstGeom>
        </p:spPr>
        <p:txBody>
          <a:bodyPr spcFirstLastPara="1" wrap="square" lIns="91425" tIns="45700" rIns="91425" bIns="45700" anchor="t" anchorCtr="0">
            <a:noAutofit/>
          </a:bodyPr>
          <a:lstStyle/>
          <a:p>
            <a:pPr marL="457200" lvl="0" indent="-400050" algn="l" rtl="0">
              <a:spcBef>
                <a:spcPts val="1000"/>
              </a:spcBef>
              <a:spcAft>
                <a:spcPts val="0"/>
              </a:spcAft>
              <a:buSzPts val="2700"/>
              <a:buChar char="❖"/>
            </a:pPr>
            <a:r>
              <a:rPr lang="en-GB" sz="2700"/>
              <a:t>LPV : </a:t>
            </a:r>
            <a:endParaRPr sz="1500"/>
          </a:p>
          <a:p>
            <a:pPr marL="914400" lvl="1" indent="-323850" algn="l" rtl="0">
              <a:spcBef>
                <a:spcPts val="0"/>
              </a:spcBef>
              <a:spcAft>
                <a:spcPts val="0"/>
              </a:spcAft>
              <a:buSzPts val="1500"/>
              <a:buChar char="▪"/>
            </a:pPr>
            <a:r>
              <a:rPr lang="en-GB" sz="1500"/>
              <a:t>L</a:t>
            </a:r>
            <a:r>
              <a:rPr lang="en-GB" sz="1400"/>
              <a:t>PV is busy with protocol development in the following Focus Areas: Burned Area, Phenology, Vegetation Index, Land Cover, and Global Downward Radiation Product. Also, Soil Moisture has been promoted to Validation Stage 4.    CEOS-LPV and GEOGLAM  organised a 3 days workshop with aim to develop good practices for validation of crop and crop type maps and related crop area estimation. A  peer-reviewed paper on  definition of community good practices for accuracy assessment of cropland and crop type maps is in preparation to be published in  end of 2023. . A summary of the paper will be also included in the CEOS-LPV good practices protocol for Land Cover, which is currently in preparation. The first version of this protocol is expected to be released in Q4 2023 for internal review within CEOS.</a:t>
            </a:r>
            <a:endParaRPr sz="1400"/>
          </a:p>
          <a:p>
            <a:pPr marL="457200" lvl="0" indent="-355600" algn="l" rtl="0">
              <a:spcBef>
                <a:spcPts val="0"/>
              </a:spcBef>
              <a:spcAft>
                <a:spcPts val="0"/>
              </a:spcAft>
              <a:buSzPts val="2000"/>
              <a:buChar char="❖"/>
            </a:pPr>
            <a:r>
              <a:rPr lang="en-GB" sz="2000"/>
              <a:t>ACSG:</a:t>
            </a:r>
            <a:endParaRPr sz="2000"/>
          </a:p>
          <a:p>
            <a:pPr marL="914400" lvl="1" indent="-317500" algn="l" rtl="0">
              <a:spcBef>
                <a:spcPts val="0"/>
              </a:spcBef>
              <a:spcAft>
                <a:spcPts val="0"/>
              </a:spcAft>
              <a:buSzPts val="1400"/>
              <a:buChar char="▪"/>
            </a:pPr>
            <a:r>
              <a:rPr lang="en-GB" sz="1400"/>
              <a:t>Joint meeting with ACVC held in October 2023, in Belgium. Discussed on GHGs, Cal/Val synergies, cal/val needs for constellations.</a:t>
            </a:r>
            <a:endParaRPr sz="1400"/>
          </a:p>
          <a:p>
            <a:pPr marL="457200" lvl="0" indent="-368300" algn="l" rtl="0">
              <a:spcBef>
                <a:spcPts val="0"/>
              </a:spcBef>
              <a:spcAft>
                <a:spcPts val="0"/>
              </a:spcAft>
              <a:buSzPts val="2200"/>
              <a:buChar char="❖"/>
            </a:pPr>
            <a:r>
              <a:rPr lang="en-GB" sz="2200"/>
              <a:t>IVOS :</a:t>
            </a:r>
            <a:endParaRPr sz="2200"/>
          </a:p>
          <a:p>
            <a:pPr marL="914400" lvl="1" indent="-317500" algn="l" rtl="0">
              <a:spcBef>
                <a:spcPts val="0"/>
              </a:spcBef>
              <a:spcAft>
                <a:spcPts val="0"/>
              </a:spcAft>
              <a:buSzPts val="1400"/>
              <a:buChar char="▪"/>
            </a:pPr>
            <a:r>
              <a:rPr lang="en-GB" sz="1400"/>
              <a:t>Meeting held in September 2023, in Germany.</a:t>
            </a:r>
            <a:endParaRPr sz="1400"/>
          </a:p>
          <a:p>
            <a:pPr marL="914400" lvl="1" indent="-317500" algn="l" rtl="0">
              <a:spcBef>
                <a:spcPts val="0"/>
              </a:spcBef>
              <a:spcAft>
                <a:spcPts val="0"/>
              </a:spcAft>
              <a:buSzPts val="1400"/>
              <a:buChar char="▪"/>
            </a:pPr>
            <a:r>
              <a:rPr lang="en-GB" sz="1400"/>
              <a:t>Discussion on solar irradiance spectrum, identified radiometric, geometric  and spatial sites for developing New Space match up database.</a:t>
            </a:r>
            <a:endParaRPr sz="1400"/>
          </a:p>
        </p:txBody>
      </p:sp>
      <p:sp>
        <p:nvSpPr>
          <p:cNvPr id="86" name="Google Shape;86;p10"/>
          <p:cNvSpPr txBox="1">
            <a:spLocks noGrp="1"/>
          </p:cNvSpPr>
          <p:nvPr>
            <p:ph type="title"/>
          </p:nvPr>
        </p:nvSpPr>
        <p:spPr>
          <a:xfrm>
            <a:off x="176048" y="175939"/>
            <a:ext cx="9387000" cy="77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4100"/>
              <a:t>WGCV Subgroup Updates Contd.</a:t>
            </a:r>
            <a:endParaRPr sz="4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9"/>
          <p:cNvSpPr txBox="1">
            <a:spLocks noGrp="1"/>
          </p:cNvSpPr>
          <p:nvPr>
            <p:ph type="title"/>
          </p:nvPr>
        </p:nvSpPr>
        <p:spPr>
          <a:xfrm>
            <a:off x="176048" y="175939"/>
            <a:ext cx="9387000" cy="77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Calibration Networks</a:t>
            </a:r>
            <a:endParaRPr/>
          </a:p>
        </p:txBody>
      </p:sp>
      <p:graphicFrame>
        <p:nvGraphicFramePr>
          <p:cNvPr id="154" name="Google Shape;154;p19"/>
          <p:cNvGraphicFramePr/>
          <p:nvPr>
            <p:extLst>
              <p:ext uri="{D42A27DB-BD31-4B8C-83A1-F6EECF244321}">
                <p14:modId xmlns:p14="http://schemas.microsoft.com/office/powerpoint/2010/main" val="2499032661"/>
              </p:ext>
            </p:extLst>
          </p:nvPr>
        </p:nvGraphicFramePr>
        <p:xfrm>
          <a:off x="0" y="936049"/>
          <a:ext cx="12069625" cy="5519512"/>
        </p:xfrm>
        <a:graphic>
          <a:graphicData uri="http://schemas.openxmlformats.org/drawingml/2006/table">
            <a:tbl>
              <a:tblPr>
                <a:noFill/>
              </a:tblPr>
              <a:tblGrid>
                <a:gridCol w="1604275">
                  <a:extLst>
                    <a:ext uri="{9D8B030D-6E8A-4147-A177-3AD203B41FA5}">
                      <a16:colId xmlns:a16="http://schemas.microsoft.com/office/drawing/2014/main" val="20000"/>
                    </a:ext>
                  </a:extLst>
                </a:gridCol>
                <a:gridCol w="2852325">
                  <a:extLst>
                    <a:ext uri="{9D8B030D-6E8A-4147-A177-3AD203B41FA5}">
                      <a16:colId xmlns:a16="http://schemas.microsoft.com/office/drawing/2014/main" val="20001"/>
                    </a:ext>
                  </a:extLst>
                </a:gridCol>
                <a:gridCol w="3465150">
                  <a:extLst>
                    <a:ext uri="{9D8B030D-6E8A-4147-A177-3AD203B41FA5}">
                      <a16:colId xmlns:a16="http://schemas.microsoft.com/office/drawing/2014/main" val="20002"/>
                    </a:ext>
                  </a:extLst>
                </a:gridCol>
                <a:gridCol w="4147875">
                  <a:extLst>
                    <a:ext uri="{9D8B030D-6E8A-4147-A177-3AD203B41FA5}">
                      <a16:colId xmlns:a16="http://schemas.microsoft.com/office/drawing/2014/main" val="20003"/>
                    </a:ext>
                  </a:extLst>
                </a:gridCol>
              </a:tblGrid>
              <a:tr h="618975">
                <a:tc>
                  <a:txBody>
                    <a:bodyPr/>
                    <a:lstStyle/>
                    <a:p>
                      <a:pPr marL="0" lvl="0" indent="0" algn="l" rtl="0">
                        <a:spcBef>
                          <a:spcPts val="0"/>
                        </a:spcBef>
                        <a:spcAft>
                          <a:spcPts val="0"/>
                        </a:spcAft>
                        <a:buNone/>
                      </a:pPr>
                      <a:r>
                        <a:rPr lang="en-GB" sz="1500" b="1">
                          <a:solidFill>
                            <a:schemeClr val="lt1"/>
                          </a:solidFill>
                        </a:rPr>
                        <a:t>Calibration Networks</a:t>
                      </a:r>
                      <a:endParaRPr sz="1500" b="1">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GB" sz="1500" b="1">
                          <a:solidFill>
                            <a:schemeClr val="lt1"/>
                          </a:solidFill>
                        </a:rPr>
                        <a:t>Description</a:t>
                      </a:r>
                      <a:endParaRPr sz="1500" b="1">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GB" sz="1500" b="1">
                          <a:solidFill>
                            <a:schemeClr val="lt1"/>
                          </a:solidFill>
                        </a:rPr>
                        <a:t>Current Status</a:t>
                      </a:r>
                      <a:endParaRPr sz="1500" b="1">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GB" sz="1500" b="1">
                          <a:solidFill>
                            <a:schemeClr val="lt1"/>
                          </a:solidFill>
                        </a:rPr>
                        <a:t>Next Steps</a:t>
                      </a:r>
                      <a:endParaRPr sz="1500" b="1">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369600">
                <a:tc>
                  <a:txBody>
                    <a:bodyPr/>
                    <a:lstStyle/>
                    <a:p>
                      <a:pPr marL="0" lvl="0" indent="0" algn="l" rtl="0">
                        <a:spcBef>
                          <a:spcPts val="0"/>
                        </a:spcBef>
                        <a:spcAft>
                          <a:spcPts val="0"/>
                        </a:spcAft>
                        <a:buNone/>
                      </a:pPr>
                      <a:r>
                        <a:rPr lang="en-GB" sz="1900">
                          <a:latin typeface="Montserrat SemiBold"/>
                          <a:ea typeface="Montserrat SemiBold"/>
                          <a:cs typeface="Montserrat SemiBold"/>
                          <a:sym typeface="Montserrat SemiBold"/>
                        </a:rPr>
                        <a:t>RADCalNet</a:t>
                      </a:r>
                      <a:endParaRPr sz="1900">
                        <a:latin typeface="Montserrat SemiBold"/>
                        <a:ea typeface="Montserrat SemiBold"/>
                        <a:cs typeface="Montserrat SemiBold"/>
                        <a:sym typeface="Montserrat SemiBold"/>
                      </a:endParaRPr>
                    </a:p>
                  </a:txBody>
                  <a:tcPr marL="91425" marR="91425" marT="91425" marB="91425">
                    <a:lnT w="9525" cap="flat" cmpd="sng">
                      <a:solidFill>
                        <a:schemeClr val="lt1"/>
                      </a:solidFill>
                      <a:prstDash val="solid"/>
                      <a:round/>
                      <a:headEnd type="none" w="sm" len="sm"/>
                      <a:tailEnd type="none" w="sm" len="sm"/>
                    </a:lnT>
                  </a:tcPr>
                </a:tc>
                <a:tc>
                  <a:txBody>
                    <a:bodyPr/>
                    <a:lstStyle/>
                    <a:p>
                      <a:pPr marL="0" lvl="0" indent="0" algn="l" rtl="0">
                        <a:lnSpc>
                          <a:spcPct val="115000"/>
                        </a:lnSpc>
                        <a:spcBef>
                          <a:spcPts val="100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Provides SI-traceable TOA reflectances for post-launch radiometric cal/val of optical sensors.</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a:p>
                  </a:txBody>
                  <a:tcPr marL="91425" marR="91425" marT="91425" marB="91425">
                    <a:lnT w="9525" cap="flat" cmpd="sng">
                      <a:solidFill>
                        <a:schemeClr val="lt1"/>
                      </a:solidFill>
                      <a:prstDash val="solid"/>
                      <a:round/>
                      <a:headEnd type="none" w="sm" len="sm"/>
                      <a:tailEnd type="none" w="sm" len="sm"/>
                    </a:lnT>
                  </a:tcPr>
                </a:tc>
                <a:tc>
                  <a:txBody>
                    <a:bodyPr/>
                    <a:lstStyle/>
                    <a:p>
                      <a:pPr marL="0" lvl="0" indent="0" algn="l" rtl="0">
                        <a:lnSpc>
                          <a:spcPct val="115000"/>
                        </a:lnSpc>
                        <a:spcBef>
                          <a:spcPts val="100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Current sites: La-Crau (France), Railroad Valley (USA), two sites in Baotou (China), Gobabeb (Namibia) plus new sites expected to join the network.</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a:p>
                  </a:txBody>
                  <a:tcPr marL="91425" marR="91425" marT="91425" marB="91425">
                    <a:lnT w="9525" cap="flat" cmpd="sng">
                      <a:solidFill>
                        <a:schemeClr val="lt1"/>
                      </a:solidFill>
                      <a:prstDash val="solid"/>
                      <a:round/>
                      <a:headEnd type="none" w="sm" len="sm"/>
                      <a:tailEnd type="none" w="sm" len="sm"/>
                    </a:lnT>
                  </a:tcPr>
                </a:tc>
                <a:tc>
                  <a:txBody>
                    <a:bodyPr/>
                    <a:lstStyle/>
                    <a:p>
                      <a:pPr marL="457200" lvl="0" indent="-317500" algn="l" rtl="0">
                        <a:lnSpc>
                          <a:spcPct val="115000"/>
                        </a:lnSpc>
                        <a:spcBef>
                          <a:spcPts val="1000"/>
                        </a:spcBef>
                        <a:spcAft>
                          <a:spcPts val="0"/>
                        </a:spcAft>
                        <a:buClr>
                          <a:schemeClr val="dk1"/>
                        </a:buClr>
                        <a:buSzPts val="1400"/>
                        <a:buFont typeface="Montserrat"/>
                        <a:buChar char="●"/>
                      </a:pPr>
                      <a:r>
                        <a:rPr lang="en-GB">
                          <a:solidFill>
                            <a:schemeClr val="dk1"/>
                          </a:solidFill>
                          <a:latin typeface="Montserrat"/>
                          <a:ea typeface="Montserrat"/>
                          <a:cs typeface="Montserrat"/>
                          <a:sym typeface="Montserrat"/>
                        </a:rPr>
                        <a:t>Continuous collaborative efforts to maintain instrumentation in operation, process and quality control data and communicate with users. </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GB">
                          <a:solidFill>
                            <a:schemeClr val="dk1"/>
                          </a:solidFill>
                          <a:latin typeface="Montserrat"/>
                          <a:ea typeface="Montserrat"/>
                          <a:cs typeface="Montserrat"/>
                          <a:sym typeface="Montserrat"/>
                        </a:rPr>
                        <a:t>Growing user base and data uptake.</a:t>
                      </a:r>
                      <a:endParaRPr sz="1200"/>
                    </a:p>
                  </a:txBody>
                  <a:tcPr marL="91425" marR="91425" marT="91425" marB="91425">
                    <a:lnT w="9525" cap="flat" cmpd="sng">
                      <a:solidFill>
                        <a:schemeClr val="lt1"/>
                      </a:solidFill>
                      <a:prstDash val="solid"/>
                      <a:round/>
                      <a:headEnd type="none" w="sm" len="sm"/>
                      <a:tailEnd type="none" w="sm" len="sm"/>
                    </a:lnT>
                  </a:tcPr>
                </a:tc>
                <a:extLst>
                  <a:ext uri="{0D108BD9-81ED-4DB2-BD59-A6C34878D82A}">
                    <a16:rowId xmlns:a16="http://schemas.microsoft.com/office/drawing/2014/main" val="10001"/>
                  </a:ext>
                </a:extLst>
              </a:tr>
              <a:tr h="1649975">
                <a:tc>
                  <a:txBody>
                    <a:bodyPr/>
                    <a:lstStyle/>
                    <a:p>
                      <a:pPr marL="0" lvl="0" indent="0" algn="l" rtl="0">
                        <a:spcBef>
                          <a:spcPts val="0"/>
                        </a:spcBef>
                        <a:spcAft>
                          <a:spcPts val="0"/>
                        </a:spcAft>
                        <a:buNone/>
                      </a:pPr>
                      <a:r>
                        <a:rPr lang="en-GB" sz="1900">
                          <a:latin typeface="Montserrat SemiBold"/>
                          <a:ea typeface="Montserrat SemiBold"/>
                          <a:cs typeface="Montserrat SemiBold"/>
                          <a:sym typeface="Montserrat SemiBold"/>
                        </a:rPr>
                        <a:t>SARCalNet</a:t>
                      </a:r>
                      <a:endParaRPr sz="1900">
                        <a:latin typeface="Montserrat SemiBold"/>
                        <a:ea typeface="Montserrat SemiBold"/>
                        <a:cs typeface="Montserrat SemiBold"/>
                        <a:sym typeface="Montserrat SemiBold"/>
                      </a:endParaRPr>
                    </a:p>
                  </a:txBody>
                  <a:tcPr marL="91425" marR="91425" marT="91425" marB="91425"/>
                </a:tc>
                <a:tc>
                  <a:txBody>
                    <a:bodyPr/>
                    <a:lstStyle/>
                    <a:p>
                      <a:pPr marL="0" lvl="0" indent="0" algn="l" rtl="0">
                        <a:lnSpc>
                          <a:spcPct val="115000"/>
                        </a:lnSpc>
                        <a:spcBef>
                          <a:spcPts val="100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Network of selected curated sites for SAR cal/val.</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a:p>
                  </a:txBody>
                  <a:tcPr marL="91425" marR="91425" marT="91425" marB="91425"/>
                </a:tc>
                <a:tc>
                  <a:txBody>
                    <a:bodyPr/>
                    <a:lstStyle/>
                    <a:p>
                      <a:pPr marL="0" lvl="0" indent="0" algn="l" rtl="0">
                        <a:lnSpc>
                          <a:spcPct val="115000"/>
                        </a:lnSpc>
                        <a:spcBef>
                          <a:spcPts val="1000"/>
                        </a:spcBef>
                        <a:spcAft>
                          <a:spcPts val="0"/>
                        </a:spcAft>
                        <a:buNone/>
                      </a:pPr>
                      <a:r>
                        <a:rPr lang="en-GB">
                          <a:solidFill>
                            <a:schemeClr val="dk1"/>
                          </a:solidFill>
                          <a:latin typeface="Montserrat"/>
                          <a:ea typeface="Montserrat"/>
                          <a:cs typeface="Montserrat"/>
                          <a:sym typeface="Montserrat"/>
                        </a:rPr>
                        <a:t>Dedicated website  to collect databases of reference targets, demo data from different missions and relevant documentation is progressing well and will go live early next year.</a:t>
                      </a:r>
                      <a:endParaRPr sz="1200"/>
                    </a:p>
                  </a:txBody>
                  <a:tcPr marL="91425" marR="91425" marT="91425" marB="91425"/>
                </a:tc>
                <a:tc>
                  <a:txBody>
                    <a:bodyPr/>
                    <a:lstStyle/>
                    <a:p>
                      <a:pPr marL="457200" lvl="0" indent="-323850" algn="l" rtl="0">
                        <a:spcBef>
                          <a:spcPts val="0"/>
                        </a:spcBef>
                        <a:spcAft>
                          <a:spcPts val="0"/>
                        </a:spcAft>
                        <a:buSzPts val="1500"/>
                        <a:buFont typeface="Montserrat"/>
                        <a:buChar char="●"/>
                      </a:pPr>
                      <a:r>
                        <a:rPr lang="en-GB" sz="1500">
                          <a:latin typeface="Montserrat"/>
                          <a:ea typeface="Montserrat"/>
                          <a:cs typeface="Montserrat"/>
                          <a:sym typeface="Montserrat"/>
                        </a:rPr>
                        <a:t>Form working group for SARCalNet under SAR Subgroup</a:t>
                      </a:r>
                      <a:endParaRPr sz="1500">
                        <a:latin typeface="Montserrat"/>
                        <a:ea typeface="Montserrat"/>
                        <a:cs typeface="Montserrat"/>
                        <a:sym typeface="Montserrat"/>
                      </a:endParaRPr>
                    </a:p>
                    <a:p>
                      <a:pPr marL="457200" lvl="0" indent="-323850" algn="l" rtl="0">
                        <a:spcBef>
                          <a:spcPts val="0"/>
                        </a:spcBef>
                        <a:spcAft>
                          <a:spcPts val="0"/>
                        </a:spcAft>
                        <a:buSzPts val="1500"/>
                        <a:buFont typeface="Montserrat"/>
                        <a:buChar char="●"/>
                      </a:pPr>
                      <a:r>
                        <a:rPr lang="en-GB" sz="1500">
                          <a:latin typeface="Montserrat"/>
                          <a:ea typeface="Montserrat"/>
                          <a:cs typeface="Montserrat"/>
                          <a:sym typeface="Montserrat"/>
                        </a:rPr>
                        <a:t>Invite community to submit calibration sites</a:t>
                      </a:r>
                      <a:endParaRPr sz="15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2"/>
                  </a:ext>
                </a:extLst>
              </a:tr>
              <a:tr h="1616900">
                <a:tc>
                  <a:txBody>
                    <a:bodyPr/>
                    <a:lstStyle/>
                    <a:p>
                      <a:pPr marL="0" lvl="0" indent="0" algn="l" rtl="0">
                        <a:spcBef>
                          <a:spcPts val="0"/>
                        </a:spcBef>
                        <a:spcAft>
                          <a:spcPts val="0"/>
                        </a:spcAft>
                        <a:buNone/>
                      </a:pPr>
                      <a:r>
                        <a:rPr lang="en-GB" sz="1900">
                          <a:latin typeface="Montserrat SemiBold"/>
                          <a:ea typeface="Montserrat SemiBold"/>
                          <a:cs typeface="Montserrat SemiBold"/>
                          <a:sym typeface="Montserrat SemiBold"/>
                        </a:rPr>
                        <a:t>TIRCalNet</a:t>
                      </a:r>
                      <a:endParaRPr sz="1900">
                        <a:latin typeface="Montserrat SemiBold"/>
                        <a:ea typeface="Montserrat SemiBold"/>
                        <a:cs typeface="Montserrat SemiBold"/>
                        <a:sym typeface="Montserrat SemiBold"/>
                      </a:endParaRPr>
                    </a:p>
                  </a:txBody>
                  <a:tcPr marL="91425" marR="91425" marT="91425" marB="91425"/>
                </a:tc>
                <a:tc>
                  <a:txBody>
                    <a:bodyPr/>
                    <a:lstStyle/>
                    <a:p>
                      <a:pPr marL="0" lvl="0" indent="0" algn="l" rtl="0">
                        <a:lnSpc>
                          <a:spcPct val="115000"/>
                        </a:lnSpc>
                        <a:spcBef>
                          <a:spcPts val="1000"/>
                        </a:spcBef>
                        <a:spcAft>
                          <a:spcPts val="0"/>
                        </a:spcAft>
                        <a:buClr>
                          <a:schemeClr val="dk1"/>
                        </a:buClr>
                        <a:buSzPts val="1100"/>
                        <a:buFont typeface="Arial"/>
                        <a:buNone/>
                      </a:pPr>
                      <a:r>
                        <a:rPr lang="en-GB" dirty="0">
                          <a:solidFill>
                            <a:schemeClr val="dk1"/>
                          </a:solidFill>
                          <a:latin typeface="Montserrat"/>
                          <a:ea typeface="Montserrat"/>
                          <a:cs typeface="Montserrat"/>
                          <a:sym typeface="Montserrat"/>
                        </a:rPr>
                        <a:t>Dedicated to TIR optical sensors </a:t>
                      </a:r>
                      <a:r>
                        <a:rPr lang="en-GB" dirty="0" err="1">
                          <a:solidFill>
                            <a:schemeClr val="dk1"/>
                          </a:solidFill>
                          <a:latin typeface="Montserrat"/>
                          <a:ea typeface="Montserrat"/>
                          <a:cs typeface="Montserrat"/>
                          <a:sym typeface="Montserrat"/>
                        </a:rPr>
                        <a:t>cal</a:t>
                      </a:r>
                      <a:r>
                        <a:rPr lang="en-GB" dirty="0">
                          <a:solidFill>
                            <a:schemeClr val="dk1"/>
                          </a:solidFill>
                          <a:latin typeface="Montserrat"/>
                          <a:ea typeface="Montserrat"/>
                          <a:cs typeface="Montserrat"/>
                          <a:sym typeface="Montserrat"/>
                        </a:rPr>
                        <a:t>/val.</a:t>
                      </a:r>
                      <a:endParaRPr sz="1200" dirty="0"/>
                    </a:p>
                  </a:txBody>
                  <a:tcPr marL="91425" marR="91425" marT="91425" marB="91425"/>
                </a:tc>
                <a:tc>
                  <a:txBody>
                    <a:bodyPr/>
                    <a:lstStyle/>
                    <a:p>
                      <a:pPr marL="0" lvl="0" indent="0" algn="l" rtl="0">
                        <a:lnSpc>
                          <a:spcPct val="115000"/>
                        </a:lnSpc>
                        <a:spcBef>
                          <a:spcPts val="1000"/>
                        </a:spcBef>
                        <a:spcAft>
                          <a:spcPts val="0"/>
                        </a:spcAft>
                        <a:buClr>
                          <a:schemeClr val="dk1"/>
                        </a:buClr>
                        <a:buSzPts val="1100"/>
                        <a:buFont typeface="Arial"/>
                        <a:buNone/>
                      </a:pPr>
                      <a:r>
                        <a:rPr lang="en-GB" dirty="0">
                          <a:solidFill>
                            <a:schemeClr val="dk1"/>
                          </a:solidFill>
                          <a:latin typeface="Montserrat"/>
                          <a:ea typeface="Montserrat"/>
                          <a:cs typeface="Montserrat"/>
                          <a:sym typeface="Montserrat"/>
                        </a:rPr>
                        <a:t>CNES in collaboration with NASA/JPL have deployed a JPL field radiometer at La </a:t>
                      </a:r>
                      <a:r>
                        <a:rPr lang="en-GB" dirty="0" err="1">
                          <a:solidFill>
                            <a:schemeClr val="dk1"/>
                          </a:solidFill>
                          <a:latin typeface="Montserrat"/>
                          <a:ea typeface="Montserrat"/>
                          <a:cs typeface="Montserrat"/>
                          <a:sym typeface="Montserrat"/>
                        </a:rPr>
                        <a:t>Crau</a:t>
                      </a:r>
                      <a:r>
                        <a:rPr lang="en-GB" dirty="0">
                          <a:solidFill>
                            <a:schemeClr val="dk1"/>
                          </a:solidFill>
                          <a:latin typeface="Montserrat"/>
                          <a:ea typeface="Montserrat"/>
                          <a:cs typeface="Montserrat"/>
                          <a:sym typeface="Montserrat"/>
                        </a:rPr>
                        <a:t> site.</a:t>
                      </a:r>
                      <a:endParaRPr dirty="0">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dirty="0"/>
                    </a:p>
                  </a:txBody>
                  <a:tcPr marL="91425" marR="91425" marT="91425" marB="91425"/>
                </a:tc>
                <a:tc>
                  <a:txBody>
                    <a:bodyPr/>
                    <a:lstStyle/>
                    <a:p>
                      <a:pPr marL="457200" lvl="0" indent="-317500" algn="l" rtl="0">
                        <a:lnSpc>
                          <a:spcPct val="115000"/>
                        </a:lnSpc>
                        <a:spcBef>
                          <a:spcPts val="1000"/>
                        </a:spcBef>
                        <a:spcAft>
                          <a:spcPts val="0"/>
                        </a:spcAft>
                        <a:buClr>
                          <a:schemeClr val="dk1"/>
                        </a:buClr>
                        <a:buSzPts val="1400"/>
                        <a:buFont typeface="Montserrat"/>
                        <a:buChar char="●"/>
                      </a:pPr>
                      <a:r>
                        <a:rPr lang="en-GB" dirty="0">
                          <a:solidFill>
                            <a:schemeClr val="dk1"/>
                          </a:solidFill>
                          <a:latin typeface="Montserrat"/>
                          <a:ea typeface="Montserrat"/>
                          <a:cs typeface="Montserrat"/>
                          <a:sym typeface="Montserrat"/>
                        </a:rPr>
                        <a:t>Identify other candidate sites</a:t>
                      </a:r>
                      <a:endParaRPr dirty="0">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GB" dirty="0">
                          <a:solidFill>
                            <a:schemeClr val="dk1"/>
                          </a:solidFill>
                          <a:latin typeface="Montserrat"/>
                          <a:ea typeface="Montserrat"/>
                          <a:cs typeface="Montserrat"/>
                          <a:sym typeface="Montserrat"/>
                        </a:rPr>
                        <a:t>Discuss with partnering agencies on how to collaborate and set up and operate networks (funding for  instrumentation, site operation, data analysis, supporting studies, etc.)</a:t>
                      </a:r>
                      <a:endParaRPr sz="1200" dirty="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0"/>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Font typeface="Noto Sans Symbols"/>
              <a:buNone/>
            </a:pPr>
            <a:r>
              <a:rPr lang="en-US" sz="1800" dirty="0"/>
              <a:t>As per CNES WGCV presentation last year:</a:t>
            </a:r>
          </a:p>
          <a:p>
            <a:pPr marL="228600" lvl="0" indent="-50800" algn="l" rtl="0">
              <a:lnSpc>
                <a:spcPct val="90000"/>
              </a:lnSpc>
              <a:spcBef>
                <a:spcPts val="0"/>
              </a:spcBef>
              <a:spcAft>
                <a:spcPts val="0"/>
              </a:spcAft>
              <a:buClr>
                <a:schemeClr val="dk1"/>
              </a:buClr>
              <a:buSzPts val="2800"/>
              <a:buFont typeface="Noto Sans Symbols"/>
              <a:buNone/>
            </a:pPr>
            <a:endParaRPr lang="en-US" sz="1800" dirty="0"/>
          </a:p>
          <a:p>
            <a:pPr marL="635000" indent="-457200">
              <a:spcBef>
                <a:spcPts val="0"/>
              </a:spcBef>
              <a:buFont typeface="Arial" panose="020B0604020202020204" pitchFamily="34" charset="0"/>
              <a:buChar char="•"/>
            </a:pPr>
            <a:r>
              <a:rPr lang="en-US" sz="1800" dirty="0"/>
              <a:t>Several TIR missions operational: ECOSTRESS, ASTER, LANDSAT-8&amp;9, MODIS, VIIRS, SLSTR, SEVIRI…</a:t>
            </a:r>
          </a:p>
          <a:p>
            <a:pPr marL="635000" indent="-457200">
              <a:spcBef>
                <a:spcPts val="0"/>
              </a:spcBef>
              <a:buFont typeface="Arial" panose="020B0604020202020204" pitchFamily="34" charset="0"/>
              <a:buChar char="•"/>
            </a:pPr>
            <a:endParaRPr lang="en-US" sz="1800" dirty="0"/>
          </a:p>
          <a:p>
            <a:pPr marL="635000" indent="-457200">
              <a:spcBef>
                <a:spcPts val="0"/>
              </a:spcBef>
              <a:buFont typeface="Arial" panose="020B0604020202020204" pitchFamily="34" charset="0"/>
              <a:buChar char="•"/>
            </a:pPr>
            <a:r>
              <a:rPr lang="en-US" sz="1800" dirty="0"/>
              <a:t>TIR future missions with higher resolution: TRISHNA, LSTM, SBG</a:t>
            </a:r>
          </a:p>
          <a:p>
            <a:pPr marL="635000" indent="-457200">
              <a:spcBef>
                <a:spcPts val="0"/>
              </a:spcBef>
              <a:buFont typeface="Arial" panose="020B0604020202020204" pitchFamily="34" charset="0"/>
              <a:buChar char="•"/>
            </a:pPr>
            <a:endParaRPr lang="en-US" sz="1800" dirty="0"/>
          </a:p>
          <a:p>
            <a:pPr marL="635000" indent="-457200">
              <a:spcBef>
                <a:spcPts val="0"/>
              </a:spcBef>
              <a:buFont typeface="Arial" panose="020B0604020202020204" pitchFamily="34" charset="0"/>
              <a:buChar char="•"/>
            </a:pPr>
            <a:r>
              <a:rPr lang="en-US" sz="1800" dirty="0"/>
              <a:t>More and more demanding LST accuracy requirements better than 0.1 K for climate studies</a:t>
            </a:r>
          </a:p>
          <a:p>
            <a:pPr marL="635000" indent="-457200">
              <a:spcBef>
                <a:spcPts val="0"/>
              </a:spcBef>
              <a:buFont typeface="Arial" panose="020B0604020202020204" pitchFamily="34" charset="0"/>
              <a:buChar char="•"/>
            </a:pPr>
            <a:endParaRPr lang="en-US" sz="1800" dirty="0"/>
          </a:p>
          <a:p>
            <a:pPr marL="635000" indent="-457200">
              <a:spcBef>
                <a:spcPts val="0"/>
              </a:spcBef>
              <a:buFont typeface="Arial" panose="020B0604020202020204" pitchFamily="34" charset="0"/>
              <a:buChar char="•"/>
            </a:pPr>
            <a:r>
              <a:rPr lang="en-US" sz="1800" dirty="0"/>
              <a:t>Importance of vicarious calibration for the validation of on-board calibration systems (black bodies) or direct calibration</a:t>
            </a:r>
          </a:p>
          <a:p>
            <a:pPr marL="635000" indent="-457200">
              <a:spcBef>
                <a:spcPts val="0"/>
              </a:spcBef>
              <a:buFont typeface="Arial" panose="020B0604020202020204" pitchFamily="34" charset="0"/>
              <a:buChar char="•"/>
            </a:pPr>
            <a:endParaRPr lang="en-US" sz="1800" dirty="0"/>
          </a:p>
          <a:p>
            <a:pPr marL="635000" indent="-457200">
              <a:spcBef>
                <a:spcPts val="0"/>
              </a:spcBef>
              <a:buFont typeface="Arial" panose="020B0604020202020204" pitchFamily="34" charset="0"/>
              <a:buChar char="•"/>
            </a:pPr>
            <a:r>
              <a:rPr lang="en-US" sz="1800" dirty="0"/>
              <a:t>L2 products (temperature &amp; emissivity) validation need</a:t>
            </a:r>
          </a:p>
          <a:p>
            <a:pPr marL="177800" indent="0">
              <a:spcBef>
                <a:spcPts val="0"/>
              </a:spcBef>
              <a:buNone/>
            </a:pPr>
            <a:endParaRPr lang="en-US" sz="1800" dirty="0"/>
          </a:p>
          <a:p>
            <a:pPr marL="177800" indent="0">
              <a:spcBef>
                <a:spcPts val="0"/>
              </a:spcBef>
              <a:buNone/>
            </a:pPr>
            <a:r>
              <a:rPr lang="en-US" sz="1800" dirty="0"/>
              <a:t>In addition numerous new space TIR companies are about to be launched: </a:t>
            </a:r>
            <a:r>
              <a:rPr lang="en-US" sz="1800" dirty="0" err="1"/>
              <a:t>ConstellR</a:t>
            </a:r>
            <a:r>
              <a:rPr lang="en-US" sz="1800" dirty="0"/>
              <a:t>, </a:t>
            </a:r>
            <a:r>
              <a:rPr lang="en-US" sz="1800" dirty="0" err="1"/>
              <a:t>Ororatech</a:t>
            </a:r>
            <a:r>
              <a:rPr lang="en-US" sz="1800" dirty="0"/>
              <a:t>, </a:t>
            </a:r>
            <a:r>
              <a:rPr lang="en-US" sz="1800" dirty="0" err="1"/>
              <a:t>Aistech</a:t>
            </a:r>
            <a:r>
              <a:rPr lang="en-US" sz="1800" dirty="0"/>
              <a:t>,…</a:t>
            </a:r>
          </a:p>
        </p:txBody>
      </p:sp>
      <p:sp>
        <p:nvSpPr>
          <p:cNvPr id="87" name="Google Shape;87;p10"/>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US" dirty="0" err="1"/>
              <a:t>TIRCALNet</a:t>
            </a:r>
            <a:r>
              <a:rPr lang="en-US" dirty="0"/>
              <a:t> Context</a:t>
            </a:r>
            <a:endParaRPr dirty="0"/>
          </a:p>
        </p:txBody>
      </p:sp>
    </p:spTree>
    <p:extLst>
      <p:ext uri="{BB962C8B-B14F-4D97-AF65-F5344CB8AC3E}">
        <p14:creationId xmlns:p14="http://schemas.microsoft.com/office/powerpoint/2010/main" val="1103505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7EB7BD-B5AD-1E9D-EE70-F8A3C66A64A7}"/>
              </a:ext>
            </a:extLst>
          </p:cNvPr>
          <p:cNvSpPr>
            <a:spLocks noGrp="1"/>
          </p:cNvSpPr>
          <p:nvPr>
            <p:ph type="body" idx="1"/>
          </p:nvPr>
        </p:nvSpPr>
        <p:spPr>
          <a:xfrm>
            <a:off x="348300" y="1190671"/>
            <a:ext cx="11495400" cy="4662871"/>
          </a:xfrm>
        </p:spPr>
        <p:txBody>
          <a:bodyPr/>
          <a:lstStyle/>
          <a:p>
            <a:pPr algn="just">
              <a:lnSpc>
                <a:spcPct val="100000"/>
              </a:lnSpc>
              <a:spcBef>
                <a:spcPts val="0"/>
              </a:spcBef>
              <a:buFont typeface="Arial" panose="020B0604020202020204" pitchFamily="34" charset="0"/>
              <a:buChar char="•"/>
            </a:pPr>
            <a:r>
              <a:rPr lang="en-GB" sz="1800" dirty="0"/>
              <a:t>To collect surface temperature and emissivity, and atmospheric data necessary for the simulation of observations by TIR optical sensors and thus verify their radiometric calibration</a:t>
            </a:r>
          </a:p>
          <a:p>
            <a:pPr marL="50800" indent="0" algn="just">
              <a:lnSpc>
                <a:spcPct val="100000"/>
              </a:lnSpc>
              <a:spcBef>
                <a:spcPts val="0"/>
              </a:spcBef>
              <a:buNone/>
            </a:pPr>
            <a:endParaRPr lang="en-GB" sz="1800" dirty="0"/>
          </a:p>
          <a:p>
            <a:pPr algn="just">
              <a:lnSpc>
                <a:spcPct val="100000"/>
              </a:lnSpc>
              <a:spcBef>
                <a:spcPts val="0"/>
              </a:spcBef>
              <a:buFont typeface="Arial" panose="020B0604020202020204" pitchFamily="34" charset="0"/>
              <a:buChar char="•"/>
            </a:pPr>
            <a:r>
              <a:rPr lang="en-GB" sz="1800" dirty="0"/>
              <a:t>To increase the number of matchups between in-situ measurements and space sensor observations and reduce the overall uncertainties, and reduce the efforts of individual agencies</a:t>
            </a:r>
          </a:p>
          <a:p>
            <a:pPr algn="just">
              <a:lnSpc>
                <a:spcPct val="100000"/>
              </a:lnSpc>
              <a:spcBef>
                <a:spcPts val="0"/>
              </a:spcBef>
              <a:buFont typeface="Arial" panose="020B0604020202020204" pitchFamily="34" charset="0"/>
              <a:buChar char="•"/>
            </a:pPr>
            <a:endParaRPr lang="en-GB" sz="1800" dirty="0"/>
          </a:p>
          <a:p>
            <a:pPr algn="just">
              <a:lnSpc>
                <a:spcPct val="100000"/>
              </a:lnSpc>
              <a:spcBef>
                <a:spcPts val="0"/>
              </a:spcBef>
              <a:buFont typeface="Arial"/>
              <a:buChar char="•"/>
            </a:pPr>
            <a:r>
              <a:rPr lang="en-GB" sz="1800" dirty="0"/>
              <a:t>To ensure traceability of the space sensor radiometry to the “</a:t>
            </a:r>
            <a:r>
              <a:rPr lang="en-GB" sz="1800" dirty="0" err="1"/>
              <a:t>Système</a:t>
            </a:r>
            <a:r>
              <a:rPr lang="en-GB" sz="1800" dirty="0"/>
              <a:t> International” (SI)</a:t>
            </a:r>
          </a:p>
          <a:p>
            <a:pPr algn="just">
              <a:lnSpc>
                <a:spcPct val="100000"/>
              </a:lnSpc>
              <a:spcBef>
                <a:spcPts val="0"/>
              </a:spcBef>
              <a:buFont typeface="Arial"/>
              <a:buChar char="•"/>
            </a:pPr>
            <a:endParaRPr lang="en-GB" sz="1800" dirty="0"/>
          </a:p>
          <a:p>
            <a:pPr algn="just">
              <a:lnSpc>
                <a:spcPct val="100000"/>
              </a:lnSpc>
              <a:spcBef>
                <a:spcPts val="0"/>
              </a:spcBef>
              <a:buFont typeface="Arial"/>
              <a:buChar char="•"/>
            </a:pPr>
            <a:r>
              <a:rPr lang="en-GB" sz="1800" dirty="0"/>
              <a:t>To support the establishment of the Global Earth Observation System of Systems by providing measurements to verify the radiometric consistency between EO space sensors</a:t>
            </a:r>
          </a:p>
          <a:p>
            <a:pPr algn="just">
              <a:lnSpc>
                <a:spcPct val="100000"/>
              </a:lnSpc>
              <a:spcBef>
                <a:spcPts val="0"/>
              </a:spcBef>
              <a:buFont typeface="Arial"/>
              <a:buChar char="•"/>
            </a:pPr>
            <a:endParaRPr lang="en-GB" sz="1800" dirty="0"/>
          </a:p>
          <a:p>
            <a:pPr algn="just">
              <a:lnSpc>
                <a:spcPct val="100000"/>
              </a:lnSpc>
              <a:spcBef>
                <a:spcPts val="0"/>
              </a:spcBef>
              <a:buFont typeface="Arial"/>
              <a:buChar char="•"/>
            </a:pPr>
            <a:r>
              <a:rPr lang="en-GB" sz="1800" dirty="0"/>
              <a:t>The success and experience return from </a:t>
            </a:r>
            <a:r>
              <a:rPr lang="en-GB" sz="1800" dirty="0" err="1"/>
              <a:t>RadCalNet</a:t>
            </a:r>
            <a:r>
              <a:rPr lang="en-GB" sz="1800" dirty="0"/>
              <a:t> network dedicated to VNIR-SWIR optical sensors </a:t>
            </a:r>
            <a:r>
              <a:rPr lang="en-GB" sz="1800" dirty="0" err="1"/>
              <a:t>cal</a:t>
            </a:r>
            <a:r>
              <a:rPr lang="en-GB" sz="1800" dirty="0"/>
              <a:t>/</a:t>
            </a:r>
            <a:r>
              <a:rPr lang="en-GB" sz="1800" dirty="0" err="1"/>
              <a:t>val</a:t>
            </a:r>
            <a:endParaRPr lang="en-GB" sz="1800" dirty="0"/>
          </a:p>
          <a:p>
            <a:pPr marL="50800" indent="0" algn="just">
              <a:lnSpc>
                <a:spcPct val="100000"/>
              </a:lnSpc>
              <a:spcBef>
                <a:spcPts val="0"/>
              </a:spcBef>
              <a:buNone/>
            </a:pPr>
            <a:endParaRPr lang="en-GB" sz="1800" dirty="0"/>
          </a:p>
          <a:p>
            <a:pPr algn="just">
              <a:lnSpc>
                <a:spcPct val="100000"/>
              </a:lnSpc>
              <a:spcBef>
                <a:spcPts val="0"/>
              </a:spcBef>
              <a:buFont typeface="Arial"/>
              <a:buChar char="•"/>
            </a:pPr>
            <a:r>
              <a:rPr lang="en-IT" sz="1800" dirty="0"/>
              <a:t>TIRCALNet should be able to provide TOA Brightness Temperature signals propagated from BOA measurements of ~ 0.5K uncertainty</a:t>
            </a:r>
            <a:endParaRPr lang="en-GB" sz="1800" dirty="0"/>
          </a:p>
          <a:p>
            <a:pPr marL="50800" indent="0" algn="just">
              <a:buNone/>
            </a:pPr>
            <a:endParaRPr lang="en-IT" sz="1800" dirty="0"/>
          </a:p>
        </p:txBody>
      </p:sp>
      <p:sp>
        <p:nvSpPr>
          <p:cNvPr id="3" name="Title 2">
            <a:extLst>
              <a:ext uri="{FF2B5EF4-FFF2-40B4-BE49-F238E27FC236}">
                <a16:creationId xmlns:a16="http://schemas.microsoft.com/office/drawing/2014/main" id="{8551D7E6-570A-8A87-A2F2-347A294B27EE}"/>
              </a:ext>
            </a:extLst>
          </p:cNvPr>
          <p:cNvSpPr>
            <a:spLocks noGrp="1"/>
          </p:cNvSpPr>
          <p:nvPr>
            <p:ph type="title"/>
          </p:nvPr>
        </p:nvSpPr>
        <p:spPr/>
        <p:txBody>
          <a:bodyPr/>
          <a:lstStyle/>
          <a:p>
            <a:r>
              <a:rPr lang="en-IT" dirty="0"/>
              <a:t>TIRCALNet Objectives</a:t>
            </a:r>
          </a:p>
        </p:txBody>
      </p:sp>
    </p:spTree>
    <p:extLst>
      <p:ext uri="{BB962C8B-B14F-4D97-AF65-F5344CB8AC3E}">
        <p14:creationId xmlns:p14="http://schemas.microsoft.com/office/powerpoint/2010/main" val="1637249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2B79845-2B3B-C2FF-13A8-58CDE254E2B2}"/>
              </a:ext>
            </a:extLst>
          </p:cNvPr>
          <p:cNvSpPr txBox="1">
            <a:spLocks/>
          </p:cNvSpPr>
          <p:nvPr/>
        </p:nvSpPr>
        <p:spPr>
          <a:xfrm>
            <a:off x="359999" y="165406"/>
            <a:ext cx="11472001" cy="81590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4400"/>
              <a:buFont typeface="Arial"/>
              <a:buNone/>
              <a:tabLst/>
              <a:defRPr/>
            </a:pPr>
            <a:r>
              <a:rPr kumimoji="0" lang="fr-FR" sz="4400" b="0" i="0" u="none" strike="noStrike" kern="0" cap="none" spc="0" normalizeH="0" baseline="0" noProof="0" dirty="0">
                <a:ln>
                  <a:noFill/>
                </a:ln>
                <a:solidFill>
                  <a:srgbClr val="FFFFFF"/>
                </a:solidFill>
                <a:effectLst/>
                <a:uLnTx/>
                <a:uFillTx/>
                <a:latin typeface="Arial"/>
                <a:cs typeface="Arial"/>
                <a:sym typeface="Arial"/>
              </a:rPr>
              <a:t>Site </a:t>
            </a:r>
            <a:r>
              <a:rPr kumimoji="0" lang="fr-FR" sz="4400" b="0" i="0" u="none" strike="noStrike" kern="0" cap="none" spc="0" normalizeH="0" baseline="0" noProof="0" dirty="0" err="1">
                <a:ln>
                  <a:noFill/>
                </a:ln>
                <a:solidFill>
                  <a:srgbClr val="FFFFFF"/>
                </a:solidFill>
                <a:effectLst/>
                <a:uLnTx/>
                <a:uFillTx/>
                <a:latin typeface="Arial"/>
                <a:cs typeface="Arial"/>
                <a:sym typeface="Arial"/>
              </a:rPr>
              <a:t>Study</a:t>
            </a:r>
            <a:r>
              <a:rPr kumimoji="0" lang="fr-FR" sz="4400" b="0" i="0" u="none" strike="noStrike" kern="0" cap="none" spc="0" normalizeH="0" baseline="0" noProof="0" dirty="0">
                <a:ln>
                  <a:noFill/>
                </a:ln>
                <a:solidFill>
                  <a:srgbClr val="FFFFFF"/>
                </a:solidFill>
                <a:effectLst/>
                <a:uLnTx/>
                <a:uFillTx/>
                <a:latin typeface="Arial"/>
                <a:cs typeface="Arial"/>
                <a:sym typeface="Arial"/>
              </a:rPr>
              <a:t> Objectives</a:t>
            </a:r>
          </a:p>
        </p:txBody>
      </p:sp>
      <p:sp>
        <p:nvSpPr>
          <p:cNvPr id="5" name="Espace réservé du numéro de diapositive 4">
            <a:extLst>
              <a:ext uri="{FF2B5EF4-FFF2-40B4-BE49-F238E27FC236}">
                <a16:creationId xmlns:a16="http://schemas.microsoft.com/office/drawing/2014/main" id="{C290A518-BCDD-7699-8CF8-526EE8F8F340}"/>
              </a:ext>
            </a:extLst>
          </p:cNvPr>
          <p:cNvSpPr txBox="1">
            <a:spLocks/>
          </p:cNvSpPr>
          <p:nvPr/>
        </p:nvSpPr>
        <p:spPr>
          <a:xfrm>
            <a:off x="11035546" y="6626632"/>
            <a:ext cx="242053" cy="18466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F15C832-BA88-44B2-B74D-EBDA7A9ACE5F}"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6" name="Espace réservé du contenu 1">
                <a:extLst>
                  <a:ext uri="{FF2B5EF4-FFF2-40B4-BE49-F238E27FC236}">
                    <a16:creationId xmlns:a16="http://schemas.microsoft.com/office/drawing/2014/main" id="{0036990C-38F8-2145-AB1D-CD77C460B7A3}"/>
                  </a:ext>
                </a:extLst>
              </p:cNvPr>
              <p:cNvSpPr txBox="1">
                <a:spLocks/>
              </p:cNvSpPr>
              <p:nvPr/>
            </p:nvSpPr>
            <p:spPr>
              <a:xfrm>
                <a:off x="359999" y="1374774"/>
                <a:ext cx="7967923" cy="488837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457200" marR="0" lvl="0" indent="-406400" algn="l" defTabSz="914400" rtl="0" eaLnBrk="1" fontAlgn="auto" latinLnBrk="0" hangingPunct="1">
                  <a:lnSpc>
                    <a:spcPct val="90000"/>
                  </a:lnSpc>
                  <a:spcBef>
                    <a:spcPts val="1000"/>
                  </a:spcBef>
                  <a:spcAft>
                    <a:spcPts val="0"/>
                  </a:spcAft>
                  <a:buClr>
                    <a:srgbClr val="000000"/>
                  </a:buClr>
                  <a:buSzPts val="2800"/>
                  <a:buFont typeface="Arial" panose="020B0604020202020204" pitchFamily="34" charset="0"/>
                  <a:buChar char="•"/>
                  <a:tabLst/>
                  <a:defRPr/>
                </a:pPr>
                <a:r>
                  <a:rPr kumimoji="0" lang="fr-FR" sz="2000" b="0" i="0" u="none" strike="noStrike" kern="0" cap="none" spc="0" normalizeH="0" baseline="0" noProof="0" dirty="0">
                    <a:ln>
                      <a:noFill/>
                    </a:ln>
                    <a:solidFill>
                      <a:srgbClr val="000000"/>
                    </a:solidFill>
                    <a:effectLst/>
                    <a:uLnTx/>
                    <a:uFillTx/>
                    <a:latin typeface="Arial"/>
                    <a:cs typeface="Arial"/>
                    <a:sym typeface="Arial"/>
                  </a:rPr>
                  <a:t>TRISHNA, LSTM, SBG</a:t>
                </a:r>
              </a:p>
              <a:p>
                <a:pPr marL="457200" marR="0" lvl="0" indent="-406400" algn="l" defTabSz="914400" rtl="0" eaLnBrk="1" fontAlgn="auto" latinLnBrk="0" hangingPunct="1">
                  <a:lnSpc>
                    <a:spcPct val="90000"/>
                  </a:lnSpc>
                  <a:spcBef>
                    <a:spcPts val="1000"/>
                  </a:spcBef>
                  <a:spcAft>
                    <a:spcPts val="0"/>
                  </a:spcAft>
                  <a:buClr>
                    <a:srgbClr val="000000"/>
                  </a:buClr>
                  <a:buSzPts val="2800"/>
                  <a:buFont typeface="Arial" panose="020B0604020202020204" pitchFamily="34" charset="0"/>
                  <a:buChar char="•"/>
                  <a:tabLst/>
                  <a:defRPr/>
                </a:pPr>
                <a:r>
                  <a:rPr kumimoji="0" lang="fr-FR" sz="2000" b="0" i="0" u="none" strike="noStrike" kern="0" cap="none" spc="0" normalizeH="0" baseline="0" noProof="0" dirty="0" err="1">
                    <a:ln>
                      <a:noFill/>
                    </a:ln>
                    <a:solidFill>
                      <a:srgbClr val="000000"/>
                    </a:solidFill>
                    <a:effectLst/>
                    <a:uLnTx/>
                    <a:uFillTx/>
                    <a:latin typeface="Arial"/>
                    <a:cs typeface="Arial"/>
                    <a:sym typeface="Arial"/>
                  </a:rPr>
                  <a:t>Existing</a:t>
                </a:r>
                <a:r>
                  <a:rPr kumimoji="0" lang="fr-FR" sz="2000" b="0" i="0" u="none" strike="noStrike" kern="0" cap="none" spc="0" normalizeH="0" baseline="0" noProof="0" dirty="0">
                    <a:ln>
                      <a:noFill/>
                    </a:ln>
                    <a:solidFill>
                      <a:srgbClr val="000000"/>
                    </a:solidFill>
                    <a:effectLst/>
                    <a:uLnTx/>
                    <a:uFillTx/>
                    <a:latin typeface="Arial"/>
                    <a:cs typeface="Arial"/>
                    <a:sym typeface="Arial"/>
                  </a:rPr>
                  <a:t> network for LST</a:t>
                </a:r>
              </a:p>
              <a:p>
                <a:pPr marL="457200" marR="0" lvl="0" indent="-406400" algn="l" defTabSz="914400" rtl="0" eaLnBrk="1" fontAlgn="auto" latinLnBrk="0" hangingPunct="1">
                  <a:lnSpc>
                    <a:spcPct val="90000"/>
                  </a:lnSpc>
                  <a:spcBef>
                    <a:spcPts val="1000"/>
                  </a:spcBef>
                  <a:spcAft>
                    <a:spcPts val="0"/>
                  </a:spcAft>
                  <a:buClr>
                    <a:srgbClr val="000000"/>
                  </a:buClr>
                  <a:buSzPts val="2800"/>
                  <a:buFont typeface="Arial" panose="020B0604020202020204" pitchFamily="34" charset="0"/>
                  <a:buChar char="•"/>
                  <a:tabLst/>
                  <a:defRPr/>
                </a:pPr>
                <a:r>
                  <a:rPr kumimoji="0" lang="fr-FR" sz="2000" b="0" i="0" u="none" strike="noStrike" kern="0" cap="none" spc="0" normalizeH="0" baseline="0" noProof="0" dirty="0" err="1">
                    <a:ln>
                      <a:noFill/>
                    </a:ln>
                    <a:solidFill>
                      <a:srgbClr val="000000"/>
                    </a:solidFill>
                    <a:effectLst/>
                    <a:uLnTx/>
                    <a:uFillTx/>
                    <a:latin typeface="Arial"/>
                    <a:cs typeface="Arial"/>
                    <a:sym typeface="Arial"/>
                  </a:rPr>
                  <a:t>Need</a:t>
                </a:r>
                <a:r>
                  <a:rPr kumimoji="0" lang="fr-FR" sz="2000" b="0" i="0" u="none" strike="noStrike" kern="0" cap="none" spc="0" normalizeH="0" baseline="0" noProof="0" dirty="0">
                    <a:ln>
                      <a:noFill/>
                    </a:ln>
                    <a:solidFill>
                      <a:srgbClr val="000000"/>
                    </a:solidFill>
                    <a:effectLst/>
                    <a:uLnTx/>
                    <a:uFillTx/>
                    <a:latin typeface="Arial"/>
                    <a:cs typeface="Arial"/>
                    <a:sym typeface="Arial"/>
                  </a:rPr>
                  <a:t> for a </a:t>
                </a:r>
                <a:r>
                  <a:rPr kumimoji="0" lang="fr-FR" sz="2000" b="0" i="0" u="none" strike="noStrike" kern="0" cap="none" spc="0" normalizeH="0" baseline="0" noProof="0" dirty="0" err="1">
                    <a:ln>
                      <a:noFill/>
                    </a:ln>
                    <a:solidFill>
                      <a:srgbClr val="000000"/>
                    </a:solidFill>
                    <a:effectLst/>
                    <a:uLnTx/>
                    <a:uFillTx/>
                    <a:latin typeface="Arial"/>
                    <a:cs typeface="Arial"/>
                    <a:sym typeface="Arial"/>
                  </a:rPr>
                  <a:t>denser</a:t>
                </a:r>
                <a:r>
                  <a:rPr kumimoji="0" lang="fr-FR" sz="2000" b="0" i="0" u="none" strike="noStrike" kern="0" cap="none" spc="0" normalizeH="0" baseline="0" noProof="0" dirty="0">
                    <a:ln>
                      <a:noFill/>
                    </a:ln>
                    <a:solidFill>
                      <a:srgbClr val="000000"/>
                    </a:solidFill>
                    <a:effectLst/>
                    <a:uLnTx/>
                    <a:uFillTx/>
                    <a:latin typeface="Arial"/>
                    <a:cs typeface="Arial"/>
                    <a:sym typeface="Arial"/>
                  </a:rPr>
                  <a:t> network</a:t>
                </a:r>
              </a:p>
              <a:p>
                <a:pPr marL="914400" marR="0" lvl="1" indent="-381000" algn="l" defTabSz="914400" rtl="0" eaLnBrk="1" fontAlgn="auto" latinLnBrk="0" hangingPunct="1">
                  <a:lnSpc>
                    <a:spcPct val="90000"/>
                  </a:lnSpc>
                  <a:spcBef>
                    <a:spcPts val="500"/>
                  </a:spcBef>
                  <a:spcAft>
                    <a:spcPts val="0"/>
                  </a:spcAft>
                  <a:buClr>
                    <a:srgbClr val="000000"/>
                  </a:buClr>
                  <a:buSzPts val="2400"/>
                  <a:buFont typeface="Arial" panose="020B0604020202020204" pitchFamily="34" charset="0"/>
                  <a:buChar char="•"/>
                  <a:tabLst/>
                  <a:defRPr/>
                </a:pPr>
                <a:r>
                  <a:rPr kumimoji="0" lang="fr-FR" sz="1800" b="0" i="0" u="none" strike="noStrike" kern="0" cap="none" spc="0" normalizeH="0" baseline="0" noProof="0" dirty="0" err="1">
                    <a:ln>
                      <a:noFill/>
                    </a:ln>
                    <a:solidFill>
                      <a:srgbClr val="000000"/>
                    </a:solidFill>
                    <a:effectLst/>
                    <a:uLnTx/>
                    <a:uFillTx/>
                    <a:latin typeface="Arial"/>
                    <a:cs typeface="Arial"/>
                    <a:sym typeface="Arial"/>
                  </a:rPr>
                  <a:t>that</a:t>
                </a:r>
                <a:r>
                  <a:rPr kumimoji="0" lang="fr-FR" sz="1800" b="0" i="0" u="none" strike="noStrike" kern="0" cap="none" spc="0" normalizeH="0" baseline="0" noProof="0" dirty="0">
                    <a:ln>
                      <a:noFill/>
                    </a:ln>
                    <a:solidFill>
                      <a:srgbClr val="000000"/>
                    </a:solidFill>
                    <a:effectLst/>
                    <a:uLnTx/>
                    <a:uFillTx/>
                    <a:latin typeface="Arial"/>
                    <a:cs typeface="Arial"/>
                    <a:sym typeface="Arial"/>
                  </a:rPr>
                  <a:t> </a:t>
                </a:r>
                <a:r>
                  <a:rPr kumimoji="0" lang="fr-FR" sz="1800" b="0" i="0" u="none" strike="noStrike" kern="0" cap="none" spc="0" normalizeH="0" baseline="0" noProof="0" dirty="0" err="1">
                    <a:ln>
                      <a:noFill/>
                    </a:ln>
                    <a:solidFill>
                      <a:srgbClr val="000000"/>
                    </a:solidFill>
                    <a:effectLst/>
                    <a:uLnTx/>
                    <a:uFillTx/>
                    <a:latin typeface="Arial"/>
                    <a:cs typeface="Arial"/>
                    <a:sym typeface="Arial"/>
                  </a:rPr>
                  <a:t>provides</a:t>
                </a:r>
                <a:r>
                  <a:rPr kumimoji="0" lang="fr-FR" sz="18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sSub>
                      <m:sSubPr>
                        <m:ctrlPr>
                          <a:rPr kumimoji="0" lang="fr-FR"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fr-FR"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𝐿</m:t>
                        </m:r>
                      </m:e>
                      <m:sub>
                        <m:r>
                          <a:rPr kumimoji="0" lang="fr-FR"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𝑇𝑂𝐴</m:t>
                        </m:r>
                      </m:sub>
                    </m:sSub>
                  </m:oMath>
                </a14:m>
                <a:endParaRPr kumimoji="0" lang="fr-FR" sz="1800" b="0" i="0" u="none" strike="noStrike" kern="0" cap="none" spc="0" normalizeH="0" baseline="0" noProof="0" dirty="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90000"/>
                  </a:lnSpc>
                  <a:spcBef>
                    <a:spcPts val="500"/>
                  </a:spcBef>
                  <a:spcAft>
                    <a:spcPts val="0"/>
                  </a:spcAft>
                  <a:buClr>
                    <a:srgbClr val="000000"/>
                  </a:buClr>
                  <a:buSzPts val="2400"/>
                  <a:buFont typeface="Arial" panose="020B0604020202020204" pitchFamily="34" charset="0"/>
                  <a:buChar char="•"/>
                  <a:tabLst/>
                  <a:defRPr/>
                </a:pPr>
                <a:r>
                  <a:rPr kumimoji="0" lang="fr-FR" sz="1800" b="0" i="0" u="none" strike="noStrike" kern="0" cap="none" spc="0" normalizeH="0" baseline="0" noProof="0" dirty="0" err="1">
                    <a:ln>
                      <a:noFill/>
                    </a:ln>
                    <a:solidFill>
                      <a:srgbClr val="000000"/>
                    </a:solidFill>
                    <a:effectLst/>
                    <a:uLnTx/>
                    <a:uFillTx/>
                    <a:latin typeface="Arial"/>
                    <a:cs typeface="Arial"/>
                    <a:sym typeface="Arial"/>
                  </a:rPr>
                  <a:t>with</a:t>
                </a:r>
                <a:r>
                  <a:rPr kumimoji="0" lang="fr-FR" sz="1800" b="0" i="0" u="none" strike="noStrike" kern="0" cap="none" spc="0" normalizeH="0" baseline="0" noProof="0" dirty="0">
                    <a:ln>
                      <a:noFill/>
                    </a:ln>
                    <a:solidFill>
                      <a:srgbClr val="000000"/>
                    </a:solidFill>
                    <a:effectLst/>
                    <a:uLnTx/>
                    <a:uFillTx/>
                    <a:latin typeface="Arial"/>
                    <a:cs typeface="Arial"/>
                    <a:sym typeface="Arial"/>
                  </a:rPr>
                  <a:t> </a:t>
                </a:r>
                <a:r>
                  <a:rPr kumimoji="0" lang="fr-FR" sz="1800" b="0" i="0" u="none" strike="noStrike" kern="0" cap="none" spc="0" normalizeH="0" baseline="0" noProof="0" dirty="0" err="1">
                    <a:ln>
                      <a:noFill/>
                    </a:ln>
                    <a:solidFill>
                      <a:srgbClr val="000000"/>
                    </a:solidFill>
                    <a:effectLst/>
                    <a:uLnTx/>
                    <a:uFillTx/>
                    <a:latin typeface="Arial"/>
                    <a:cs typeface="Arial"/>
                    <a:sym typeface="Arial"/>
                  </a:rPr>
                  <a:t>evaluated</a:t>
                </a:r>
                <a:r>
                  <a:rPr kumimoji="0" lang="fr-FR" sz="1800" b="0" i="0" u="none" strike="noStrike" kern="0" cap="none" spc="0" normalizeH="0" baseline="0" noProof="0" dirty="0">
                    <a:ln>
                      <a:noFill/>
                    </a:ln>
                    <a:solidFill>
                      <a:srgbClr val="000000"/>
                    </a:solidFill>
                    <a:effectLst/>
                    <a:uLnTx/>
                    <a:uFillTx/>
                    <a:latin typeface="Arial"/>
                    <a:cs typeface="Arial"/>
                    <a:sym typeface="Arial"/>
                  </a:rPr>
                  <a:t> </a:t>
                </a:r>
                <a:r>
                  <a:rPr kumimoji="0" lang="fr-FR" sz="1800" b="0" i="0" u="none" strike="noStrike" kern="0" cap="none" spc="0" normalizeH="0" baseline="0" noProof="0" dirty="0" err="1">
                    <a:ln>
                      <a:noFill/>
                    </a:ln>
                    <a:solidFill>
                      <a:srgbClr val="000000"/>
                    </a:solidFill>
                    <a:effectLst/>
                    <a:uLnTx/>
                    <a:uFillTx/>
                    <a:latin typeface="Arial"/>
                    <a:cs typeface="Arial"/>
                    <a:sym typeface="Arial"/>
                  </a:rPr>
                  <a:t>uncertainty</a:t>
                </a:r>
                <a:r>
                  <a:rPr kumimoji="0" lang="fr-FR" sz="1800" b="0" i="0" u="none" strike="noStrike" kern="0" cap="none" spc="0" normalizeH="0" baseline="0" noProof="0" dirty="0">
                    <a:ln>
                      <a:noFill/>
                    </a:ln>
                    <a:solidFill>
                      <a:srgbClr val="000000"/>
                    </a:solidFill>
                    <a:effectLst/>
                    <a:uLnTx/>
                    <a:uFillTx/>
                    <a:latin typeface="Arial"/>
                    <a:cs typeface="Arial"/>
                    <a:sym typeface="Arial"/>
                  </a:rPr>
                  <a:t> for </a:t>
                </a:r>
                <a:r>
                  <a:rPr kumimoji="0" lang="fr-FR" sz="1800" b="0" i="0" u="none" strike="noStrike" kern="0" cap="none" spc="0" normalizeH="0" baseline="0" noProof="0" dirty="0" err="1">
                    <a:ln>
                      <a:noFill/>
                    </a:ln>
                    <a:solidFill>
                      <a:srgbClr val="000000"/>
                    </a:solidFill>
                    <a:effectLst/>
                    <a:uLnTx/>
                    <a:uFillTx/>
                    <a:latin typeface="Arial"/>
                    <a:cs typeface="Arial"/>
                    <a:sym typeface="Arial"/>
                  </a:rPr>
                  <a:t>each</a:t>
                </a:r>
                <a:r>
                  <a:rPr kumimoji="0" lang="fr-FR" sz="1800" b="0" i="0" u="none" strike="noStrike" kern="0" cap="none" spc="0" normalizeH="0" baseline="0" noProof="0" dirty="0">
                    <a:ln>
                      <a:noFill/>
                    </a:ln>
                    <a:solidFill>
                      <a:srgbClr val="000000"/>
                    </a:solidFill>
                    <a:effectLst/>
                    <a:uLnTx/>
                    <a:uFillTx/>
                    <a:latin typeface="Arial"/>
                    <a:cs typeface="Arial"/>
                    <a:sym typeface="Arial"/>
                  </a:rPr>
                  <a:t> site</a:t>
                </a:r>
              </a:p>
              <a:p>
                <a:pPr marL="914400" marR="0" lvl="1" indent="-381000" algn="l" defTabSz="914400" rtl="0" eaLnBrk="1" fontAlgn="auto" latinLnBrk="0" hangingPunct="1">
                  <a:lnSpc>
                    <a:spcPct val="90000"/>
                  </a:lnSpc>
                  <a:spcBef>
                    <a:spcPts val="500"/>
                  </a:spcBef>
                  <a:spcAft>
                    <a:spcPts val="0"/>
                  </a:spcAft>
                  <a:buClr>
                    <a:srgbClr val="000000"/>
                  </a:buClr>
                  <a:buSzPts val="2400"/>
                  <a:buFont typeface="Arial" panose="020B0604020202020204" pitchFamily="34" charset="0"/>
                  <a:buChar char="•"/>
                  <a:tabLst/>
                  <a:defRPr/>
                </a:pPr>
                <a:r>
                  <a:rPr kumimoji="0" lang="fr-FR" sz="1800" b="0" i="0" u="none" strike="noStrike" kern="0" cap="none" spc="0" normalizeH="0" baseline="0" noProof="0" dirty="0" err="1">
                    <a:ln>
                      <a:noFill/>
                    </a:ln>
                    <a:solidFill>
                      <a:srgbClr val="000000"/>
                    </a:solidFill>
                    <a:effectLst/>
                    <a:uLnTx/>
                    <a:uFillTx/>
                    <a:latin typeface="Arial"/>
                    <a:cs typeface="Arial"/>
                    <a:sym typeface="Arial"/>
                  </a:rPr>
                  <a:t>with</a:t>
                </a:r>
                <a:r>
                  <a:rPr kumimoji="0" lang="fr-FR" sz="1800" b="0" i="0" u="none" strike="noStrike" kern="0" cap="none" spc="0" normalizeH="0" baseline="0" noProof="0" dirty="0">
                    <a:ln>
                      <a:noFill/>
                    </a:ln>
                    <a:solidFill>
                      <a:srgbClr val="000000"/>
                    </a:solidFill>
                    <a:effectLst/>
                    <a:uLnTx/>
                    <a:uFillTx/>
                    <a:latin typeface="Arial"/>
                    <a:cs typeface="Arial"/>
                    <a:sym typeface="Arial"/>
                  </a:rPr>
                  <a:t> a </a:t>
                </a:r>
                <a:r>
                  <a:rPr kumimoji="0" lang="fr-FR" sz="1800" b="0" i="0" u="none" strike="noStrike" kern="0" cap="none" spc="0" normalizeH="0" baseline="0" noProof="0" dirty="0" err="1">
                    <a:ln>
                      <a:noFill/>
                    </a:ln>
                    <a:solidFill>
                      <a:srgbClr val="000000"/>
                    </a:solidFill>
                    <a:effectLst/>
                    <a:uLnTx/>
                    <a:uFillTx/>
                    <a:latin typeface="Arial"/>
                    <a:cs typeface="Arial"/>
                    <a:sym typeface="Arial"/>
                  </a:rPr>
                  <a:t>demanding</a:t>
                </a:r>
                <a:r>
                  <a:rPr kumimoji="0" lang="fr-FR" sz="1800" b="0" i="0" u="none" strike="noStrike" kern="0" cap="none" spc="0" normalizeH="0" baseline="0" noProof="0" dirty="0">
                    <a:ln>
                      <a:noFill/>
                    </a:ln>
                    <a:solidFill>
                      <a:srgbClr val="000000"/>
                    </a:solidFill>
                    <a:effectLst/>
                    <a:uLnTx/>
                    <a:uFillTx/>
                    <a:latin typeface="Arial"/>
                    <a:cs typeface="Arial"/>
                    <a:sym typeface="Arial"/>
                  </a:rPr>
                  <a:t> </a:t>
                </a:r>
                <a:r>
                  <a:rPr kumimoji="0" lang="fr-FR" sz="1800" b="0" i="0" u="none" strike="noStrike" kern="0" cap="none" spc="0" normalizeH="0" baseline="0" noProof="0" dirty="0" err="1">
                    <a:ln>
                      <a:noFill/>
                    </a:ln>
                    <a:solidFill>
                      <a:srgbClr val="000000"/>
                    </a:solidFill>
                    <a:effectLst/>
                    <a:uLnTx/>
                    <a:uFillTx/>
                    <a:latin typeface="Arial"/>
                    <a:cs typeface="Arial"/>
                    <a:sym typeface="Arial"/>
                  </a:rPr>
                  <a:t>requirement</a:t>
                </a:r>
                <a:r>
                  <a:rPr kumimoji="0" lang="fr-FR" sz="1800" b="0" i="0" u="none" strike="noStrike" kern="0" cap="none" spc="0" normalizeH="0" baseline="0" noProof="0" dirty="0">
                    <a:ln>
                      <a:noFill/>
                    </a:ln>
                    <a:solidFill>
                      <a:srgbClr val="000000"/>
                    </a:solidFill>
                    <a:effectLst/>
                    <a:uLnTx/>
                    <a:uFillTx/>
                    <a:latin typeface="Arial"/>
                    <a:cs typeface="Arial"/>
                    <a:sym typeface="Arial"/>
                  </a:rPr>
                  <a:t> on TOA </a:t>
                </a:r>
                <a:br>
                  <a:rPr kumimoji="0" lang="fr-FR" sz="1800" b="0" i="0" u="none" strike="noStrike" kern="0" cap="none" spc="0" normalizeH="0" baseline="0" noProof="0" dirty="0">
                    <a:ln>
                      <a:noFill/>
                    </a:ln>
                    <a:solidFill>
                      <a:srgbClr val="000000"/>
                    </a:solidFill>
                    <a:effectLst/>
                    <a:uLnTx/>
                    <a:uFillTx/>
                    <a:latin typeface="Arial"/>
                    <a:cs typeface="Arial"/>
                    <a:sym typeface="Arial"/>
                  </a:rPr>
                </a:br>
                <a:r>
                  <a:rPr kumimoji="0" lang="fr-FR" sz="1800" b="0" i="0" u="none" strike="noStrike" kern="0" cap="none" spc="0" normalizeH="0" baseline="0" noProof="0" dirty="0">
                    <a:ln>
                      <a:noFill/>
                    </a:ln>
                    <a:solidFill>
                      <a:srgbClr val="000000"/>
                    </a:solidFill>
                    <a:effectLst/>
                    <a:uLnTx/>
                    <a:uFillTx/>
                    <a:latin typeface="Arial"/>
                    <a:cs typeface="Arial"/>
                    <a:sym typeface="Arial"/>
                  </a:rPr>
                  <a:t>radiance (0.5K)</a:t>
                </a:r>
              </a:p>
              <a:p>
                <a:pPr marL="295275" marR="0" lvl="1" indent="-285750" algn="l" defTabSz="914400" rtl="0" eaLnBrk="1" fontAlgn="auto" latinLnBrk="0" hangingPunct="1">
                  <a:lnSpc>
                    <a:spcPct val="90000"/>
                  </a:lnSpc>
                  <a:spcBef>
                    <a:spcPts val="500"/>
                  </a:spcBef>
                  <a:spcAft>
                    <a:spcPts val="0"/>
                  </a:spcAft>
                  <a:buClr>
                    <a:srgbClr val="000000"/>
                  </a:buClr>
                  <a:buSzPts val="2400"/>
                  <a:buFont typeface="Arial" panose="020B0604020202020204" pitchFamily="34" charset="0"/>
                  <a:buChar char="•"/>
                  <a:tabLst/>
                  <a:defRPr/>
                </a:pPr>
                <a:endParaRPr kumimoji="0" lang="fr-FR" sz="18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06400" algn="l" defTabSz="914400" rtl="0" eaLnBrk="1" fontAlgn="auto" latinLnBrk="0" hangingPunct="1">
                  <a:lnSpc>
                    <a:spcPct val="90000"/>
                  </a:lnSpc>
                  <a:spcBef>
                    <a:spcPts val="1000"/>
                  </a:spcBef>
                  <a:spcAft>
                    <a:spcPts val="0"/>
                  </a:spcAft>
                  <a:buClr>
                    <a:srgbClr val="000000"/>
                  </a:buClr>
                  <a:buSzPts val="2800"/>
                  <a:buFont typeface="Arial" panose="020B0604020202020204" pitchFamily="34" charset="0"/>
                  <a:buChar char="•"/>
                  <a:tabLst/>
                  <a:defRPr/>
                </a:pPr>
                <a:r>
                  <a:rPr kumimoji="0" lang="fr-FR" sz="2000" b="0" i="0" u="none" strike="noStrike" kern="0" cap="none" spc="0" normalizeH="0" baseline="0" noProof="0" dirty="0">
                    <a:ln>
                      <a:noFill/>
                    </a:ln>
                    <a:solidFill>
                      <a:srgbClr val="000000"/>
                    </a:solidFill>
                    <a:effectLst/>
                    <a:uLnTx/>
                    <a:uFillTx/>
                    <a:latin typeface="Arial"/>
                    <a:cs typeface="Arial"/>
                    <a:sym typeface="Arial"/>
                  </a:rPr>
                  <a:t>Impact of </a:t>
                </a:r>
                <a:r>
                  <a:rPr kumimoji="0" lang="fr-FR" sz="2000" b="0" i="0" u="none" strike="noStrike" kern="0" cap="none" spc="0" normalizeH="0" baseline="0" noProof="0" dirty="0" err="1">
                    <a:ln>
                      <a:noFill/>
                    </a:ln>
                    <a:solidFill>
                      <a:srgbClr val="000000"/>
                    </a:solidFill>
                    <a:effectLst/>
                    <a:uLnTx/>
                    <a:uFillTx/>
                    <a:latin typeface="Arial"/>
                    <a:cs typeface="Arial"/>
                    <a:sym typeface="Arial"/>
                  </a:rPr>
                  <a:t>uncertainty</a:t>
                </a:r>
                <a:r>
                  <a:rPr kumimoji="0" lang="fr-FR" sz="2000" b="0" i="0" u="none" strike="noStrike" kern="0" cap="none" spc="0" normalizeH="0" baseline="0" noProof="0" dirty="0">
                    <a:ln>
                      <a:noFill/>
                    </a:ln>
                    <a:solidFill>
                      <a:srgbClr val="000000"/>
                    </a:solidFill>
                    <a:effectLst/>
                    <a:uLnTx/>
                    <a:uFillTx/>
                    <a:latin typeface="Arial"/>
                    <a:cs typeface="Arial"/>
                    <a:sym typeface="Arial"/>
                  </a:rPr>
                  <a:t> sources ?</a:t>
                </a:r>
              </a:p>
              <a:p>
                <a:pPr marL="914400" marR="0" lvl="1" indent="-381000" algn="l" defTabSz="914400" rtl="0" eaLnBrk="1" fontAlgn="auto" latinLnBrk="0" hangingPunct="1">
                  <a:lnSpc>
                    <a:spcPct val="90000"/>
                  </a:lnSpc>
                  <a:spcBef>
                    <a:spcPts val="500"/>
                  </a:spcBef>
                  <a:spcAft>
                    <a:spcPts val="0"/>
                  </a:spcAft>
                  <a:buClr>
                    <a:srgbClr val="000000"/>
                  </a:buClr>
                  <a:buSzPts val="2400"/>
                  <a:buFont typeface="Arial" panose="020B0604020202020204" pitchFamily="34" charset="0"/>
                  <a:buChar char="•"/>
                  <a:tabLst/>
                  <a:defRPr/>
                </a:pPr>
                <a:r>
                  <a:rPr kumimoji="0" lang="fr-FR" sz="1800" b="0" i="0" u="none" strike="noStrike" kern="0" cap="none" spc="0" normalizeH="0" baseline="0" noProof="0" dirty="0" err="1">
                    <a:ln>
                      <a:noFill/>
                    </a:ln>
                    <a:solidFill>
                      <a:srgbClr val="000000"/>
                    </a:solidFill>
                    <a:effectLst/>
                    <a:uLnTx/>
                    <a:uFillTx/>
                    <a:latin typeface="Arial"/>
                    <a:cs typeface="Arial"/>
                    <a:sym typeface="Arial"/>
                  </a:rPr>
                  <a:t>Atmosphere</a:t>
                </a:r>
                <a:endParaRPr kumimoji="0" lang="fr-FR" sz="1800" b="0" i="0" u="none" strike="noStrike" kern="0" cap="none" spc="0" normalizeH="0" baseline="0" noProof="0" dirty="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90000"/>
                  </a:lnSpc>
                  <a:spcBef>
                    <a:spcPts val="500"/>
                  </a:spcBef>
                  <a:spcAft>
                    <a:spcPts val="0"/>
                  </a:spcAft>
                  <a:buClr>
                    <a:srgbClr val="000000"/>
                  </a:buClr>
                  <a:buSzPts val="2400"/>
                  <a:buFont typeface="Arial" panose="020B0604020202020204" pitchFamily="34" charset="0"/>
                  <a:buChar char="•"/>
                  <a:tabLst/>
                  <a:defRPr/>
                </a:pPr>
                <a:r>
                  <a:rPr kumimoji="0" lang="fr-FR" sz="1800" b="0" i="0" u="none" strike="noStrike" kern="0" cap="none" spc="0" normalizeH="0" baseline="0" noProof="0" dirty="0" err="1">
                    <a:ln>
                      <a:noFill/>
                    </a:ln>
                    <a:solidFill>
                      <a:srgbClr val="000000"/>
                    </a:solidFill>
                    <a:effectLst/>
                    <a:uLnTx/>
                    <a:uFillTx/>
                    <a:latin typeface="Arial"/>
                    <a:cs typeface="Arial"/>
                    <a:sym typeface="Arial"/>
                  </a:rPr>
                  <a:t>Emissivity</a:t>
                </a:r>
                <a:endParaRPr kumimoji="0" lang="fr-FR" sz="1800" b="0" i="0" u="none" strike="noStrike" kern="0" cap="none" spc="0" normalizeH="0" baseline="0" noProof="0" dirty="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90000"/>
                  </a:lnSpc>
                  <a:spcBef>
                    <a:spcPts val="500"/>
                  </a:spcBef>
                  <a:spcAft>
                    <a:spcPts val="0"/>
                  </a:spcAft>
                  <a:buClr>
                    <a:srgbClr val="000000"/>
                  </a:buClr>
                  <a:buSzPts val="2400"/>
                  <a:buFont typeface="Arial" panose="020B0604020202020204" pitchFamily="34" charset="0"/>
                  <a:buChar char="•"/>
                  <a:tabLst/>
                  <a:defRPr/>
                </a:pPr>
                <a:r>
                  <a:rPr kumimoji="0" lang="fr-FR" sz="1800" b="0" i="0" u="none" strike="noStrike" kern="0" cap="none" spc="0" normalizeH="0" baseline="0" noProof="0" dirty="0" err="1">
                    <a:ln>
                      <a:noFill/>
                    </a:ln>
                    <a:solidFill>
                      <a:srgbClr val="000000"/>
                    </a:solidFill>
                    <a:effectLst/>
                    <a:uLnTx/>
                    <a:uFillTx/>
                    <a:latin typeface="Arial"/>
                    <a:cs typeface="Arial"/>
                    <a:sym typeface="Arial"/>
                  </a:rPr>
                  <a:t>Temperature</a:t>
                </a:r>
                <a:r>
                  <a:rPr kumimoji="0" lang="fr-FR" sz="1800" b="0" i="0" u="none" strike="noStrike" kern="0" cap="none" spc="0" normalizeH="0" baseline="0" noProof="0" dirty="0">
                    <a:ln>
                      <a:noFill/>
                    </a:ln>
                    <a:solidFill>
                      <a:srgbClr val="000000"/>
                    </a:solidFill>
                    <a:effectLst/>
                    <a:uLnTx/>
                    <a:uFillTx/>
                    <a:latin typeface="Arial"/>
                    <a:cs typeface="Arial"/>
                    <a:sym typeface="Arial"/>
                  </a:rPr>
                  <a:t> (</a:t>
                </a:r>
                <a:r>
                  <a:rPr kumimoji="0" lang="fr-FR" sz="1800" b="0" i="0" u="none" strike="noStrike" kern="0" cap="none" spc="0" normalizeH="0" baseline="0" noProof="0" dirty="0" err="1">
                    <a:ln>
                      <a:noFill/>
                    </a:ln>
                    <a:solidFill>
                      <a:srgbClr val="000000"/>
                    </a:solidFill>
                    <a:effectLst/>
                    <a:uLnTx/>
                    <a:uFillTx/>
                    <a:latin typeface="Arial"/>
                    <a:cs typeface="Arial"/>
                    <a:sym typeface="Arial"/>
                  </a:rPr>
                  <a:t>retrieved</a:t>
                </a:r>
                <a:r>
                  <a:rPr kumimoji="0" lang="fr-FR" sz="1800" b="0" i="0" u="none" strike="noStrike" kern="0" cap="none" spc="0" normalizeH="0" baseline="0" noProof="0" dirty="0">
                    <a:ln>
                      <a:noFill/>
                    </a:ln>
                    <a:solidFill>
                      <a:srgbClr val="000000"/>
                    </a:solidFill>
                    <a:effectLst/>
                    <a:uLnTx/>
                    <a:uFillTx/>
                    <a:latin typeface="Arial"/>
                    <a:cs typeface="Arial"/>
                    <a:sym typeface="Arial"/>
                  </a:rPr>
                  <a:t> </a:t>
                </a:r>
                <a:r>
                  <a:rPr kumimoji="0" lang="fr-FR" sz="1800" b="0" i="0" u="none" strike="noStrike" kern="0" cap="none" spc="0" normalizeH="0" baseline="0" noProof="0" dirty="0" err="1">
                    <a:ln>
                      <a:noFill/>
                    </a:ln>
                    <a:solidFill>
                      <a:srgbClr val="000000"/>
                    </a:solidFill>
                    <a:effectLst/>
                    <a:uLnTx/>
                    <a:uFillTx/>
                    <a:latin typeface="Arial"/>
                    <a:cs typeface="Arial"/>
                    <a:sym typeface="Arial"/>
                  </a:rPr>
                  <a:t>from</a:t>
                </a:r>
                <a:r>
                  <a:rPr kumimoji="0" lang="fr-FR" sz="1800" b="0" i="0" u="none" strike="noStrike" kern="0" cap="none" spc="0" normalizeH="0" baseline="0" noProof="0" dirty="0">
                    <a:ln>
                      <a:noFill/>
                    </a:ln>
                    <a:solidFill>
                      <a:srgbClr val="000000"/>
                    </a:solidFill>
                    <a:effectLst/>
                    <a:uLnTx/>
                    <a:uFillTx/>
                    <a:latin typeface="Arial"/>
                    <a:cs typeface="Arial"/>
                    <a:sym typeface="Arial"/>
                  </a:rPr>
                  <a:t> </a:t>
                </a:r>
                <a:r>
                  <a:rPr kumimoji="0" lang="fr-FR" sz="1800" b="0" i="0" u="none" strike="noStrike" kern="0" cap="none" spc="0" normalizeH="0" baseline="0" noProof="0" dirty="0" err="1">
                    <a:ln>
                      <a:noFill/>
                    </a:ln>
                    <a:solidFill>
                      <a:srgbClr val="000000"/>
                    </a:solidFill>
                    <a:effectLst/>
                    <a:uLnTx/>
                    <a:uFillTx/>
                    <a:latin typeface="Arial"/>
                    <a:cs typeface="Arial"/>
                    <a:sym typeface="Arial"/>
                  </a:rPr>
                  <a:t>radiometer</a:t>
                </a:r>
                <a:r>
                  <a:rPr kumimoji="0" lang="fr-FR" sz="1800" b="0" i="0" u="none" strike="noStrike" kern="0" cap="none" spc="0" normalizeH="0" baseline="0" noProof="0" dirty="0">
                    <a:ln>
                      <a:noFill/>
                    </a:ln>
                    <a:solidFill>
                      <a:srgbClr val="000000"/>
                    </a:solidFill>
                    <a:effectLst/>
                    <a:uLnTx/>
                    <a:uFillTx/>
                    <a:latin typeface="Arial"/>
                    <a:cs typeface="Arial"/>
                    <a:sym typeface="Arial"/>
                  </a:rPr>
                  <a:t> </a:t>
                </a:r>
                <a:r>
                  <a:rPr kumimoji="0" lang="fr-FR" sz="1800" b="0" i="0" u="none" strike="noStrike" kern="0" cap="none" spc="0" normalizeH="0" baseline="0" noProof="0" dirty="0" err="1">
                    <a:ln>
                      <a:noFill/>
                    </a:ln>
                    <a:solidFill>
                      <a:srgbClr val="000000"/>
                    </a:solidFill>
                    <a:effectLst/>
                    <a:uLnTx/>
                    <a:uFillTx/>
                    <a:latin typeface="Arial"/>
                    <a:cs typeface="Arial"/>
                    <a:sym typeface="Arial"/>
                  </a:rPr>
                  <a:t>measurements</a:t>
                </a:r>
                <a:r>
                  <a:rPr kumimoji="0" lang="fr-FR" sz="1800" b="0" i="0" u="none" strike="noStrike" kern="0" cap="none" spc="0" normalizeH="0" baseline="0" noProof="0" dirty="0">
                    <a:ln>
                      <a:noFill/>
                    </a:ln>
                    <a:solidFill>
                      <a:srgbClr val="000000"/>
                    </a:solidFill>
                    <a:effectLst/>
                    <a:uLnTx/>
                    <a:uFillTx/>
                    <a:latin typeface="Arial"/>
                    <a:cs typeface="Arial"/>
                    <a:sym typeface="Arial"/>
                  </a:rPr>
                  <a:t>)</a:t>
                </a:r>
                <a:br>
                  <a:rPr kumimoji="0" lang="fr-FR" sz="1800" b="0" i="0" u="none" strike="noStrike" kern="0" cap="none" spc="0" normalizeH="0" baseline="0" noProof="0" dirty="0">
                    <a:ln>
                      <a:noFill/>
                    </a:ln>
                    <a:solidFill>
                      <a:srgbClr val="000000"/>
                    </a:solidFill>
                    <a:effectLst/>
                    <a:uLnTx/>
                    <a:uFillTx/>
                    <a:latin typeface="Arial"/>
                    <a:cs typeface="Arial"/>
                    <a:sym typeface="Arial"/>
                  </a:rPr>
                </a:br>
                <a:endParaRPr kumimoji="0" lang="fr-FR" sz="1800" b="0" i="0" u="none" strike="noStrike" kern="0" cap="none" spc="0" normalizeH="0" baseline="0" noProof="0" dirty="0">
                  <a:ln>
                    <a:noFill/>
                  </a:ln>
                  <a:solidFill>
                    <a:srgbClr val="000000"/>
                  </a:solidFill>
                  <a:effectLst/>
                  <a:uLnTx/>
                  <a:uFillTx/>
                  <a:latin typeface="Arial"/>
                  <a:cs typeface="Arial"/>
                  <a:sym typeface="Arial"/>
                </a:endParaRPr>
              </a:p>
              <a:p>
                <a:pPr marL="9525" marR="0" lvl="1" indent="0" algn="l" defTabSz="914400" rtl="0" eaLnBrk="1" fontAlgn="auto" latinLnBrk="0" hangingPunct="1">
                  <a:lnSpc>
                    <a:spcPct val="90000"/>
                  </a:lnSpc>
                  <a:spcBef>
                    <a:spcPts val="500"/>
                  </a:spcBef>
                  <a:spcAft>
                    <a:spcPts val="0"/>
                  </a:spcAft>
                  <a:buClr>
                    <a:srgbClr val="000000"/>
                  </a:buClr>
                  <a:buSzPts val="2400"/>
                  <a:buFont typeface="Noto Sans Symbols"/>
                  <a:buNone/>
                  <a:tabLst/>
                  <a:defRPr/>
                </a:pPr>
                <a:r>
                  <a:rPr kumimoji="0" lang="fr-FR" sz="1800" b="1" i="0" u="none" strike="noStrike" kern="0" cap="none" spc="0" normalizeH="0" baseline="0" noProof="0" dirty="0">
                    <a:ln>
                      <a:noFill/>
                    </a:ln>
                    <a:solidFill>
                      <a:srgbClr val="000000"/>
                    </a:solidFill>
                    <a:effectLst/>
                    <a:uLnTx/>
                    <a:uFillTx/>
                    <a:latin typeface="Arial"/>
                    <a:cs typeface="Arial"/>
                    <a:sym typeface="Symbol" panose="05050102010706020507" pitchFamily="18" charset="2"/>
                  </a:rPr>
                  <a:t></a:t>
                </a:r>
                <a:r>
                  <a:rPr kumimoji="0" lang="fr-FR" sz="1800" b="1" i="0" u="none" strike="noStrike" kern="0" cap="none" spc="0" normalizeH="0" baseline="0" noProof="0" dirty="0">
                    <a:ln>
                      <a:noFill/>
                    </a:ln>
                    <a:solidFill>
                      <a:srgbClr val="000000"/>
                    </a:solidFill>
                    <a:effectLst/>
                    <a:uLnTx/>
                    <a:uFillTx/>
                    <a:latin typeface="Arial"/>
                    <a:cs typeface="Arial"/>
                    <a:sym typeface="Wingdings" panose="05000000000000000000" pitchFamily="2" charset="2"/>
                  </a:rPr>
                  <a:t> </a:t>
                </a:r>
                <a:r>
                  <a:rPr kumimoji="0" lang="fr-FR" sz="1800" b="1" i="0" u="none" strike="noStrike" kern="0" cap="none" spc="0" normalizeH="0" baseline="0" noProof="0" dirty="0" err="1">
                    <a:ln>
                      <a:noFill/>
                    </a:ln>
                    <a:solidFill>
                      <a:srgbClr val="000000"/>
                    </a:solidFill>
                    <a:effectLst/>
                    <a:uLnTx/>
                    <a:uFillTx/>
                    <a:latin typeface="Arial"/>
                    <a:cs typeface="Arial"/>
                    <a:sym typeface="Wingdings" panose="05000000000000000000" pitchFamily="2" charset="2"/>
                  </a:rPr>
                  <a:t>Study</a:t>
                </a:r>
                <a:r>
                  <a:rPr kumimoji="0" lang="fr-FR" sz="1800" b="1" i="0" u="none" strike="noStrike" kern="0" cap="none" spc="0" normalizeH="0" baseline="0" noProof="0" dirty="0">
                    <a:ln>
                      <a:noFill/>
                    </a:ln>
                    <a:solidFill>
                      <a:srgbClr val="000000"/>
                    </a:solidFill>
                    <a:effectLst/>
                    <a:uLnTx/>
                    <a:uFillTx/>
                    <a:latin typeface="Arial"/>
                    <a:cs typeface="Arial"/>
                    <a:sym typeface="Wingdings" panose="05000000000000000000" pitchFamily="2" charset="2"/>
                  </a:rPr>
                  <a:t> on La Crau, </a:t>
                </a:r>
                <a:r>
                  <a:rPr kumimoji="0" lang="fr-FR" sz="1800" b="1" i="0" u="none" strike="noStrike" kern="0" cap="none" spc="0" normalizeH="0" baseline="0" noProof="0" dirty="0" err="1">
                    <a:ln>
                      <a:noFill/>
                    </a:ln>
                    <a:solidFill>
                      <a:srgbClr val="000000"/>
                    </a:solidFill>
                    <a:effectLst/>
                    <a:uLnTx/>
                    <a:uFillTx/>
                    <a:latin typeface="Arial"/>
                    <a:cs typeface="Arial"/>
                    <a:sym typeface="Wingdings" panose="05000000000000000000" pitchFamily="2" charset="2"/>
                  </a:rPr>
                  <a:t>Gobabeb</a:t>
                </a:r>
                <a:r>
                  <a:rPr kumimoji="0" lang="fr-FR" sz="1800" b="1" i="0" u="none" strike="noStrike" kern="0" cap="none" spc="0" normalizeH="0" baseline="0" noProof="0" dirty="0">
                    <a:ln>
                      <a:noFill/>
                    </a:ln>
                    <a:solidFill>
                      <a:srgbClr val="000000"/>
                    </a:solidFill>
                    <a:effectLst/>
                    <a:uLnTx/>
                    <a:uFillTx/>
                    <a:latin typeface="Arial"/>
                    <a:cs typeface="Arial"/>
                    <a:sym typeface="Wingdings" panose="05000000000000000000" pitchFamily="2" charset="2"/>
                  </a:rPr>
                  <a:t>, Lake </a:t>
                </a:r>
                <a:r>
                  <a:rPr kumimoji="0" lang="fr-FR" sz="1800" b="1" i="0" u="none" strike="noStrike" kern="0" cap="none" spc="0" normalizeH="0" baseline="0" noProof="0" dirty="0" err="1">
                    <a:ln>
                      <a:noFill/>
                    </a:ln>
                    <a:solidFill>
                      <a:srgbClr val="000000"/>
                    </a:solidFill>
                    <a:effectLst/>
                    <a:uLnTx/>
                    <a:uFillTx/>
                    <a:latin typeface="Arial"/>
                    <a:cs typeface="Arial"/>
                    <a:sym typeface="Wingdings" panose="05000000000000000000" pitchFamily="2" charset="2"/>
                  </a:rPr>
                  <a:t>Tahoe</a:t>
                </a:r>
                <a:r>
                  <a:rPr kumimoji="0" lang="fr-FR" sz="1800" b="1" i="0" u="none" strike="noStrike" kern="0" cap="none" spc="0" normalizeH="0" baseline="0" noProof="0" dirty="0">
                    <a:ln>
                      <a:noFill/>
                    </a:ln>
                    <a:solidFill>
                      <a:srgbClr val="000000"/>
                    </a:solidFill>
                    <a:effectLst/>
                    <a:uLnTx/>
                    <a:uFillTx/>
                    <a:latin typeface="Arial"/>
                    <a:cs typeface="Arial"/>
                    <a:sym typeface="Wingdings" panose="05000000000000000000" pitchFamily="2" charset="2"/>
                  </a:rPr>
                  <a:t> and Lake Constance site</a:t>
                </a:r>
                <a:endParaRPr kumimoji="0" lang="fr-FR" sz="1800" b="1" i="0" u="none" strike="noStrike" kern="0" cap="none" spc="0" normalizeH="0" baseline="0" noProof="0" dirty="0">
                  <a:ln>
                    <a:noFill/>
                  </a:ln>
                  <a:solidFill>
                    <a:srgbClr val="000000"/>
                  </a:solidFill>
                  <a:effectLst/>
                  <a:uLnTx/>
                  <a:uFillTx/>
                  <a:latin typeface="Arial"/>
                  <a:cs typeface="Arial"/>
                  <a:sym typeface="Arial"/>
                </a:endParaRPr>
              </a:p>
              <a:p>
                <a:pPr marL="9525" marR="0" lvl="1" indent="0" algn="l" defTabSz="914400" rtl="0" eaLnBrk="1" fontAlgn="auto" latinLnBrk="0" hangingPunct="1">
                  <a:lnSpc>
                    <a:spcPct val="90000"/>
                  </a:lnSpc>
                  <a:spcBef>
                    <a:spcPts val="500"/>
                  </a:spcBef>
                  <a:spcAft>
                    <a:spcPts val="0"/>
                  </a:spcAft>
                  <a:buClr>
                    <a:srgbClr val="000000"/>
                  </a:buClr>
                  <a:buSzPts val="2400"/>
                  <a:buFont typeface="Noto Sans Symbols"/>
                  <a:buNone/>
                  <a:tabLst/>
                  <a:defRPr/>
                </a:pPr>
                <a:endParaRPr kumimoji="0" lang="fr-FR" sz="18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6" name="Espace réservé du contenu 1">
                <a:extLst>
                  <a:ext uri="{FF2B5EF4-FFF2-40B4-BE49-F238E27FC236}">
                    <a16:creationId xmlns:a16="http://schemas.microsoft.com/office/drawing/2014/main" id="{0036990C-38F8-2145-AB1D-CD77C460B7A3}"/>
                  </a:ext>
                </a:extLst>
              </p:cNvPr>
              <p:cNvSpPr txBox="1">
                <a:spLocks noRot="1" noChangeAspect="1" noMove="1" noResize="1" noEditPoints="1" noAdjustHandles="1" noChangeArrowheads="1" noChangeShapeType="1" noTextEdit="1"/>
              </p:cNvSpPr>
              <p:nvPr/>
            </p:nvSpPr>
            <p:spPr>
              <a:xfrm>
                <a:off x="359999" y="1374774"/>
                <a:ext cx="7967923" cy="4888373"/>
              </a:xfrm>
              <a:prstGeom prst="rect">
                <a:avLst/>
              </a:prstGeom>
              <a:blipFill>
                <a:blip r:embed="rId2"/>
                <a:stretch>
                  <a:fillRect l="-765" t="-874"/>
                </a:stretch>
              </a:blipFill>
              <a:ln>
                <a:noFill/>
              </a:ln>
            </p:spPr>
            <p:txBody>
              <a:bodyPr/>
              <a:lstStyle/>
              <a:p>
                <a:r>
                  <a:rPr lang="fr-FR">
                    <a:noFill/>
                  </a:rPr>
                  <a:t> </a:t>
                </a:r>
              </a:p>
            </p:txBody>
          </p:sp>
        </mc:Fallback>
      </mc:AlternateContent>
      <p:pic>
        <p:nvPicPr>
          <p:cNvPr id="16" name="Image 15"/>
          <p:cNvPicPr/>
          <p:nvPr/>
        </p:nvPicPr>
        <p:blipFill rotWithShape="1">
          <a:blip r:embed="rId3" cstate="print">
            <a:extLst>
              <a:ext uri="{28A0092B-C50C-407E-A947-70E740481C1C}">
                <a14:useLocalDpi xmlns:a14="http://schemas.microsoft.com/office/drawing/2010/main" val="0"/>
              </a:ext>
            </a:extLst>
          </a:blip>
          <a:srcRect t="30850" b="26146"/>
          <a:stretch/>
        </p:blipFill>
        <p:spPr>
          <a:xfrm>
            <a:off x="6397466" y="1243492"/>
            <a:ext cx="5326380" cy="1717675"/>
          </a:xfrm>
          <a:prstGeom prst="roundRect">
            <a:avLst>
              <a:gd name="adj" fmla="val 0"/>
            </a:avLst>
          </a:prstGeom>
          <a:solidFill>
            <a:srgbClr val="FFFFFF">
              <a:shade val="85000"/>
            </a:srgbClr>
          </a:solidFill>
          <a:ln>
            <a:noFill/>
          </a:ln>
          <a:effectLst/>
        </p:spPr>
      </p:pic>
      <p:pic>
        <p:nvPicPr>
          <p:cNvPr id="17" name="Image 16">
            <a:extLst>
              <a:ext uri="{FF2B5EF4-FFF2-40B4-BE49-F238E27FC236}">
                <a16:creationId xmlns:a16="http://schemas.microsoft.com/office/drawing/2014/main" id="{51FDF5FA-A689-F878-1A22-63721A04ADB1}"/>
              </a:ext>
            </a:extLst>
          </p:cNvPr>
          <p:cNvPicPr>
            <a:picLocks noChangeAspect="1"/>
          </p:cNvPicPr>
          <p:nvPr/>
        </p:nvPicPr>
        <p:blipFill>
          <a:blip r:embed="rId4"/>
          <a:stretch>
            <a:fillRect/>
          </a:stretch>
        </p:blipFill>
        <p:spPr>
          <a:xfrm>
            <a:off x="7256248" y="3223352"/>
            <a:ext cx="4467598" cy="2137277"/>
          </a:xfrm>
          <a:prstGeom prst="rect">
            <a:avLst/>
          </a:prstGeom>
        </p:spPr>
      </p:pic>
    </p:spTree>
    <p:extLst>
      <p:ext uri="{BB962C8B-B14F-4D97-AF65-F5344CB8AC3E}">
        <p14:creationId xmlns:p14="http://schemas.microsoft.com/office/powerpoint/2010/main" val="265624897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EE4449C427DB43A2348806447B5C86" ma:contentTypeVersion="14" ma:contentTypeDescription="Create a new document." ma:contentTypeScope="" ma:versionID="9ab1013edc00e875eda1cdd51a64a177">
  <xsd:schema xmlns:xsd="http://www.w3.org/2001/XMLSchema" xmlns:xs="http://www.w3.org/2001/XMLSchema" xmlns:p="http://schemas.microsoft.com/office/2006/metadata/properties" xmlns:ns2="7e3c5bb8-c937-4fb2-960a-041ba9464d69" xmlns:ns3="9993d7eb-c486-418c-8403-9e907d092d4a" targetNamespace="http://schemas.microsoft.com/office/2006/metadata/properties" ma:root="true" ma:fieldsID="5587b37d4005e110a3823bfb8fe8f788" ns2:_="" ns3:_="">
    <xsd:import namespace="7e3c5bb8-c937-4fb2-960a-041ba9464d69"/>
    <xsd:import namespace="9993d7eb-c486-418c-8403-9e907d092d4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3c5bb8-c937-4fb2-960a-041ba9464d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688d343-e684-46db-b94f-a4cae8ed196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93d7eb-c486-418c-8403-9e907d092d4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846e9f-3ae4-4f1a-9acb-6ab41571a356}" ma:internalName="TaxCatchAll" ma:showField="CatchAllData" ma:web="9993d7eb-c486-418c-8403-9e907d092d4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e3c5bb8-c937-4fb2-960a-041ba9464d69">
      <Terms xmlns="http://schemas.microsoft.com/office/infopath/2007/PartnerControls"/>
    </lcf76f155ced4ddcb4097134ff3c332f>
    <TaxCatchAll xmlns="9993d7eb-c486-418c-8403-9e907d092d4a" xsi:nil="true"/>
  </documentManagement>
</p:properties>
</file>

<file path=customXml/itemProps1.xml><?xml version="1.0" encoding="utf-8"?>
<ds:datastoreItem xmlns:ds="http://schemas.openxmlformats.org/officeDocument/2006/customXml" ds:itemID="{539F0CB4-9C54-45E4-93CC-1F8390407A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3c5bb8-c937-4fb2-960a-041ba9464d69"/>
    <ds:schemaRef ds:uri="9993d7eb-c486-418c-8403-9e907d092d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C9349F4-C150-408F-8D48-C29DC54736B6}">
  <ds:schemaRefs>
    <ds:schemaRef ds:uri="http://schemas.microsoft.com/sharepoint/v3/contenttype/forms"/>
  </ds:schemaRefs>
</ds:datastoreItem>
</file>

<file path=customXml/itemProps3.xml><?xml version="1.0" encoding="utf-8"?>
<ds:datastoreItem xmlns:ds="http://schemas.openxmlformats.org/officeDocument/2006/customXml" ds:itemID="{08DB49B9-6BC8-4D44-9D71-AA2E4B9F110A}">
  <ds:schemaRefs>
    <ds:schemaRef ds:uri="http://schemas.microsoft.com/office/2006/metadata/properties"/>
    <ds:schemaRef ds:uri="http://schemas.microsoft.com/office/infopath/2007/PartnerControls"/>
    <ds:schemaRef ds:uri="7e3c5bb8-c937-4fb2-960a-041ba9464d69"/>
    <ds:schemaRef ds:uri="9993d7eb-c486-418c-8403-9e907d092d4a"/>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43954</TotalTime>
  <Words>2058</Words>
  <Application>Microsoft Office PowerPoint</Application>
  <PresentationFormat>Widescreen</PresentationFormat>
  <Paragraphs>267</Paragraphs>
  <Slides>22</Slides>
  <Notes>18</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22</vt:i4>
      </vt:variant>
    </vt:vector>
  </HeadingPairs>
  <TitlesOfParts>
    <vt:vector size="44" baseType="lpstr">
      <vt:lpstr>宋体</vt:lpstr>
      <vt:lpstr>Arial</vt:lpstr>
      <vt:lpstr>Arial</vt:lpstr>
      <vt:lpstr>Cabin</vt:lpstr>
      <vt:lpstr>Calibri</vt:lpstr>
      <vt:lpstr>Cambria</vt:lpstr>
      <vt:lpstr>Cambria Math</vt:lpstr>
      <vt:lpstr>Courier New</vt:lpstr>
      <vt:lpstr>Georgia</vt:lpstr>
      <vt:lpstr>Montserrat</vt:lpstr>
      <vt:lpstr>Montserrat SemiBold</vt:lpstr>
      <vt:lpstr>Noto Sans Symbols</vt:lpstr>
      <vt:lpstr>Times New Roman</vt:lpstr>
      <vt:lpstr>Verdana</vt:lpstr>
      <vt:lpstr>Wingdings</vt:lpstr>
      <vt:lpstr>Default Design</vt:lpstr>
      <vt:lpstr>ceos</vt:lpstr>
      <vt:lpstr>1_ceos</vt:lpstr>
      <vt:lpstr>2_ceos</vt:lpstr>
      <vt:lpstr>3_ceos</vt:lpstr>
      <vt:lpstr>4_ceos</vt:lpstr>
      <vt:lpstr>5_ceos</vt:lpstr>
      <vt:lpstr>GSICS Agency Report 2024 </vt:lpstr>
      <vt:lpstr>PowerPoint Presentation</vt:lpstr>
      <vt:lpstr>PowerPoint Presentation</vt:lpstr>
      <vt:lpstr>WGCV Subgroup Updates</vt:lpstr>
      <vt:lpstr>WGCV Subgroup Updates Contd.</vt:lpstr>
      <vt:lpstr>Calibration Networks</vt:lpstr>
      <vt:lpstr>TIRCALNet Context</vt:lpstr>
      <vt:lpstr>TIRCALNet Objectives</vt:lpstr>
      <vt:lpstr>PowerPoint Presentation</vt:lpstr>
      <vt:lpstr>PowerPoint Presentation</vt:lpstr>
      <vt:lpstr>Intercomparison Exercises</vt:lpstr>
      <vt:lpstr>SITSats in Development</vt:lpstr>
      <vt:lpstr>Collaboration with WGCV on EBVs</vt:lpstr>
      <vt:lpstr>CEOS CALVAL portal Overview - numbers </vt:lpstr>
      <vt:lpstr>CEOS CALVAL portal Hyperspectral Cal/Val Resources</vt:lpstr>
      <vt:lpstr>CEOS CALVAL portal Solar Irradiance Spectrum</vt:lpstr>
      <vt:lpstr>CEOS CALVAL portal LIME update</vt:lpstr>
      <vt:lpstr>CEOS CALVAL portal FRMs Assessment Framework</vt:lpstr>
      <vt:lpstr>CEOS CALVAL portal GCPs for Very High resolution analysis</vt:lpstr>
      <vt:lpstr>CEOS CALVAL portal IVOS Meetings – IVOS-35</vt:lpstr>
      <vt:lpstr>CEOS CALVAL portal Outreach/Newsletter</vt:lpstr>
      <vt:lpstr>WGCV Plenary Meetings</vt:lpstr>
    </vt:vector>
  </TitlesOfParts>
  <Company>NOAA / NESDIS / ORA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GSICS GEO-LEO ATBD</dc:title>
  <dc:subject>GSICS GEO-LEO ATBD</dc:subject>
  <dc:creator>Fred Wu</dc:creator>
  <cp:lastModifiedBy>Philippe Goryl</cp:lastModifiedBy>
  <cp:revision>1006</cp:revision>
  <dcterms:created xsi:type="dcterms:W3CDTF">2004-06-10T15:46:18Z</dcterms:created>
  <dcterms:modified xsi:type="dcterms:W3CDTF">2024-03-08T12:42:23Z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0x01010058EE4449C427DB43A2348806447B5C86</vt:lpwstr>
  </property>
  <property fmtid="{D5CDD505-2E9C-101B-9397-08002B2CF9AE}" pid="3" name="MediaServiceImageTags">
    <vt:lpwstr/>
  </property>
  <property fmtid="{D5CDD505-2E9C-101B-9397-08002B2CF9AE}" pid="4" name="Image Tags">
    <vt:lpwstr/>
  </property>
</Properties>
</file>