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5" r:id="rId2"/>
  </p:sldMasterIdLst>
  <p:notesMasterIdLst>
    <p:notesMasterId r:id="rId24"/>
  </p:notesMasterIdLst>
  <p:handoutMasterIdLst>
    <p:handoutMasterId r:id="rId25"/>
  </p:handoutMasterIdLst>
  <p:sldIdLst>
    <p:sldId id="733" r:id="rId3"/>
    <p:sldId id="273" r:id="rId4"/>
    <p:sldId id="793" r:id="rId5"/>
    <p:sldId id="11486" r:id="rId6"/>
    <p:sldId id="881" r:id="rId7"/>
    <p:sldId id="11488" r:id="rId8"/>
    <p:sldId id="11487" r:id="rId9"/>
    <p:sldId id="11485" r:id="rId10"/>
    <p:sldId id="256" r:id="rId11"/>
    <p:sldId id="11473" r:id="rId12"/>
    <p:sldId id="688" r:id="rId13"/>
    <p:sldId id="11492" r:id="rId14"/>
    <p:sldId id="11482" r:id="rId15"/>
    <p:sldId id="11491" r:id="rId16"/>
    <p:sldId id="257" r:id="rId17"/>
    <p:sldId id="11480" r:id="rId18"/>
    <p:sldId id="11483" r:id="rId19"/>
    <p:sldId id="11479" r:id="rId20"/>
    <p:sldId id="11484" r:id="rId21"/>
    <p:sldId id="16185" r:id="rId22"/>
    <p:sldId id="16187" r:id="rId23"/>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333399"/>
    <a:srgbClr val="000000"/>
    <a:srgbClr val="0C45E4"/>
    <a:srgbClr val="008000"/>
    <a:srgbClr val="5F5F5F"/>
    <a:srgbClr val="333333"/>
    <a:srgbClr val="CC33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87868" autoAdjust="0"/>
  </p:normalViewPr>
  <p:slideViewPr>
    <p:cSldViewPr snapToGrid="0">
      <p:cViewPr varScale="1">
        <p:scale>
          <a:sx n="89" d="100"/>
          <a:sy n="89" d="100"/>
        </p:scale>
        <p:origin x="240"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4277" y="48"/>
      </p:cViewPr>
      <p:guideLst>
        <p:guide orient="horz" pos="3126"/>
        <p:guide pos="2142"/>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dirty="0"/>
          </a:p>
        </p:txBody>
      </p:sp>
      <p:sp>
        <p:nvSpPr>
          <p:cNvPr id="270339" name="Rectangle 3"/>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dirty="0"/>
          </a:p>
        </p:txBody>
      </p:sp>
      <p:sp>
        <p:nvSpPr>
          <p:cNvPr id="270340" name="Rectangle 4"/>
          <p:cNvSpPr>
            <a:spLocks noGrp="1" noChangeArrowheads="1"/>
          </p:cNvSpPr>
          <p:nvPr>
            <p:ph type="ftr" sz="quarter" idx="2"/>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dirty="0"/>
          </a:p>
        </p:txBody>
      </p:sp>
      <p:sp>
        <p:nvSpPr>
          <p:cNvPr id="270341" name="Rectangle 5"/>
          <p:cNvSpPr>
            <a:spLocks noGrp="1" noChangeArrowheads="1"/>
          </p:cNvSpPr>
          <p:nvPr>
            <p:ph type="sldNum" sz="quarter" idx="3"/>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5D828D66-AEB5-4DE2-AE3C-788B6F5E35E5}" type="slidenum">
              <a:rPr lang="en-US"/>
              <a:pPr>
                <a:defRPr/>
              </a:pPr>
              <a:t>‹#›</a:t>
            </a:fld>
            <a:endParaRPr lang="en-US" dirty="0"/>
          </a:p>
        </p:txBody>
      </p:sp>
    </p:spTree>
    <p:extLst>
      <p:ext uri="{BB962C8B-B14F-4D97-AF65-F5344CB8AC3E}">
        <p14:creationId xmlns:p14="http://schemas.microsoft.com/office/powerpoint/2010/main" val="935727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dirty="0"/>
          </a:p>
        </p:txBody>
      </p:sp>
      <p:sp>
        <p:nvSpPr>
          <p:cNvPr id="39939" name="Rectangle 3"/>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dirty="0"/>
          </a:p>
        </p:txBody>
      </p:sp>
      <p:sp>
        <p:nvSpPr>
          <p:cNvPr id="7172" name="Rectangle 4"/>
          <p:cNvSpPr>
            <a:spLocks noGrp="1" noRot="1" noChangeAspect="1" noChangeArrowheads="1" noTextEdit="1"/>
          </p:cNvSpPr>
          <p:nvPr>
            <p:ph type="sldImg" idx="2"/>
          </p:nvPr>
        </p:nvSpPr>
        <p:spPr bwMode="auto">
          <a:xfrm>
            <a:off x="90488" y="746125"/>
            <a:ext cx="6616700" cy="3722688"/>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79450" y="4716463"/>
            <a:ext cx="5438775" cy="44640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dirty="0"/>
          </a:p>
        </p:txBody>
      </p:sp>
      <p:sp>
        <p:nvSpPr>
          <p:cNvPr id="39943" name="Rectangle 7"/>
          <p:cNvSpPr>
            <a:spLocks noGrp="1" noChangeArrowheads="1"/>
          </p:cNvSpPr>
          <p:nvPr>
            <p:ph type="sldNum" sz="quarter" idx="5"/>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D2E840EC-3661-47EA-B292-7ED791E1B58E}" type="slidenum">
              <a:rPr lang="en-US"/>
              <a:pPr>
                <a:defRPr/>
              </a:pPr>
              <a:t>‹#›</a:t>
            </a:fld>
            <a:endParaRPr lang="en-US" dirty="0"/>
          </a:p>
        </p:txBody>
      </p:sp>
    </p:spTree>
    <p:extLst>
      <p:ext uri="{BB962C8B-B14F-4D97-AF65-F5344CB8AC3E}">
        <p14:creationId xmlns:p14="http://schemas.microsoft.com/office/powerpoint/2010/main" val="905914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tar.nesdis.noaa.gov/icvs/comparison_ATMS.ph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pPr/>
              <a:t>1</a:t>
            </a:fld>
            <a:endParaRPr lang="en-US" dirty="0"/>
          </a:p>
        </p:txBody>
      </p:sp>
      <p:sp>
        <p:nvSpPr>
          <p:cNvPr id="8195" name="Rectangle 2"/>
          <p:cNvSpPr>
            <a:spLocks noGrp="1" noRot="1" noChangeAspect="1" noChangeArrowheads="1" noTextEdit="1"/>
          </p:cNvSpPr>
          <p:nvPr>
            <p:ph type="sldImg"/>
          </p:nvPr>
        </p:nvSpPr>
        <p:spPr>
          <a:xfrm>
            <a:off x="90488" y="746125"/>
            <a:ext cx="6616700" cy="3722688"/>
          </a:xfrm>
          <a:ln/>
        </p:spPr>
      </p:sp>
      <p:sp>
        <p:nvSpPr>
          <p:cNvPr id="819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118725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https://www.star.nesdis.noaa.gov/icvs/GSICS.php </a:t>
            </a:r>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18</a:t>
            </a:fld>
            <a:endParaRPr lang="en-US" dirty="0"/>
          </a:p>
        </p:txBody>
      </p:sp>
    </p:spTree>
    <p:extLst>
      <p:ext uri="{BB962C8B-B14F-4D97-AF65-F5344CB8AC3E}">
        <p14:creationId xmlns:p14="http://schemas.microsoft.com/office/powerpoint/2010/main" val="249367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21</a:t>
            </a:fld>
            <a:endParaRPr lang="en-US" dirty="0"/>
          </a:p>
        </p:txBody>
      </p:sp>
    </p:spTree>
    <p:extLst>
      <p:ext uri="{BB962C8B-B14F-4D97-AF65-F5344CB8AC3E}">
        <p14:creationId xmlns:p14="http://schemas.microsoft.com/office/powerpoint/2010/main" val="3516833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3</a:t>
            </a:fld>
            <a:endParaRPr lang="en-US" dirty="0"/>
          </a:p>
        </p:txBody>
      </p:sp>
    </p:spTree>
    <p:extLst>
      <p:ext uri="{BB962C8B-B14F-4D97-AF65-F5344CB8AC3E}">
        <p14:creationId xmlns:p14="http://schemas.microsoft.com/office/powerpoint/2010/main" val="24081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https://www.avl.class.noaa.gov/saa/products/search?sub_id=0&amp;datatype_family=RPCRISSDR&amp;submit.x=22&amp;submit.y=7 </a:t>
            </a:r>
          </a:p>
          <a:p>
            <a:r>
              <a:rPr lang="en-US" dirty="0"/>
              <a:t>ICVS </a:t>
            </a:r>
            <a:r>
              <a:rPr lang="en-US" sz="1200" dirty="0">
                <a:hlinkClick r:id="rId3"/>
              </a:rPr>
              <a:t>https://www.star.nesdis.noaa.gov/icvs/comparison_ATMS.php</a:t>
            </a:r>
            <a:r>
              <a:rPr lang="en-US" sz="1200" dirty="0"/>
              <a:t>, https://www.star.nesdis.noaa.gov/icvs/GSICS.php </a:t>
            </a:r>
          </a:p>
          <a:p>
            <a:r>
              <a:rPr lang="en-US" sz="1200" dirty="0"/>
              <a:t>GCC https://www.star.nesdis.noaa.gov/smcd/GCC/index.php</a:t>
            </a:r>
          </a:p>
          <a:p>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4</a:t>
            </a:fld>
            <a:endParaRPr lang="en-US" dirty="0"/>
          </a:p>
        </p:txBody>
      </p:sp>
    </p:spTree>
    <p:extLst>
      <p:ext uri="{BB962C8B-B14F-4D97-AF65-F5344CB8AC3E}">
        <p14:creationId xmlns:p14="http://schemas.microsoft.com/office/powerpoint/2010/main" val="199221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JPSS-4 (NOAA-22) is scheduled for launch in 2027.</a:t>
            </a:r>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6</a:t>
            </a:fld>
            <a:endParaRPr lang="en-US" dirty="0"/>
          </a:p>
        </p:txBody>
      </p:sp>
    </p:spTree>
    <p:extLst>
      <p:ext uri="{BB962C8B-B14F-4D97-AF65-F5344CB8AC3E}">
        <p14:creationId xmlns:p14="http://schemas.microsoft.com/office/powerpoint/2010/main" val="2686810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7</a:t>
            </a:fld>
            <a:endParaRPr lang="en-US" dirty="0"/>
          </a:p>
        </p:txBody>
      </p:sp>
    </p:spTree>
    <p:extLst>
      <p:ext uri="{BB962C8B-B14F-4D97-AF65-F5344CB8AC3E}">
        <p14:creationId xmlns:p14="http://schemas.microsoft.com/office/powerpoint/2010/main" val="1528635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7:notes"/>
          <p:cNvSpPr>
            <a:spLocks noGrp="1" noRot="1" noChangeAspect="1"/>
          </p:cNvSpPr>
          <p:nvPr>
            <p:ph type="sldImg" idx="2"/>
          </p:nvPr>
        </p:nvSpPr>
        <p:spPr>
          <a:xfrm>
            <a:off x="388938" y="688975"/>
            <a:ext cx="6116637" cy="3441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7:notes"/>
          <p:cNvSpPr txBox="1">
            <a:spLocks noGrp="1"/>
          </p:cNvSpPr>
          <p:nvPr>
            <p:ph type="body" idx="1"/>
          </p:nvPr>
        </p:nvSpPr>
        <p:spPr>
          <a:xfrm>
            <a:off x="689452" y="4360744"/>
            <a:ext cx="5515610" cy="4131231"/>
          </a:xfrm>
          <a:prstGeom prst="rect">
            <a:avLst/>
          </a:prstGeom>
          <a:noFill/>
          <a:ln>
            <a:noFill/>
          </a:ln>
        </p:spPr>
        <p:txBody>
          <a:bodyPr spcFirstLastPara="1" wrap="square" lIns="91850" tIns="45925" rIns="91850" bIns="45925" anchor="t" anchorCtr="0">
            <a:normAutofit/>
          </a:bodyPr>
          <a:lstStyle/>
          <a:p>
            <a:pPr marL="0" lvl="0" indent="0" algn="l" rtl="0">
              <a:lnSpc>
                <a:spcPct val="100000"/>
              </a:lnSpc>
              <a:spcBef>
                <a:spcPts val="0"/>
              </a:spcBef>
              <a:spcAft>
                <a:spcPts val="0"/>
              </a:spcAft>
              <a:buSzPts val="1400"/>
              <a:buNone/>
            </a:pPr>
            <a:endParaRPr dirty="0"/>
          </a:p>
        </p:txBody>
      </p:sp>
      <p:sp>
        <p:nvSpPr>
          <p:cNvPr id="90" name="Google Shape;90;p7:notes"/>
          <p:cNvSpPr txBox="1">
            <a:spLocks noGrp="1"/>
          </p:cNvSpPr>
          <p:nvPr>
            <p:ph type="sldNum" idx="12"/>
          </p:nvPr>
        </p:nvSpPr>
        <p:spPr>
          <a:xfrm>
            <a:off x="3905295" y="8719894"/>
            <a:ext cx="2987622" cy="459026"/>
          </a:xfrm>
          <a:prstGeom prst="rect">
            <a:avLst/>
          </a:prstGeom>
          <a:noFill/>
          <a:ln>
            <a:noFill/>
          </a:ln>
        </p:spPr>
        <p:txBody>
          <a:bodyPr spcFirstLastPara="1" wrap="square" lIns="91850" tIns="45925" rIns="91850" bIns="459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14</a:t>
            </a:fld>
            <a:endParaRPr lang="en-US" dirty="0"/>
          </a:p>
        </p:txBody>
      </p:sp>
    </p:spTree>
    <p:extLst>
      <p:ext uri="{BB962C8B-B14F-4D97-AF65-F5344CB8AC3E}">
        <p14:creationId xmlns:p14="http://schemas.microsoft.com/office/powerpoint/2010/main" val="3124802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be875c9d4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be875c9d4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C147A-0D2F-4A49-8F4F-33980B94F1F7}" type="datetime4">
              <a:rPr kumimoji="0" lang="en-GB"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 March 2024</a:t>
            </a:fld>
            <a:endParaRPr kumimoji="0" lang="de-DE"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812D3-E89D-4B71-A037-BF846B8DE299}" type="slidenum">
              <a:rPr kumimoji="0" lang="de-DE"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224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130426"/>
            <a:ext cx="10041775"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CAF0C06C-A120-4CEF-A9AD-F4118C12BC70}" type="slidenum">
              <a:rPr lang="en-US"/>
              <a:pPr>
                <a:defRPr/>
              </a:pPr>
              <a:t>‹#›</a:t>
            </a:fld>
            <a:endParaRPr lang="en-US" dirty="0"/>
          </a:p>
        </p:txBody>
      </p:sp>
      <p:pic>
        <p:nvPicPr>
          <p:cNvPr id="1026" name="Picture 2">
            <a:extLst>
              <a:ext uri="{FF2B5EF4-FFF2-40B4-BE49-F238E27FC236}">
                <a16:creationId xmlns:a16="http://schemas.microsoft.com/office/drawing/2014/main" id="{6A76D411-09EA-9433-52CF-FB6DFA0D0AD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51241" y="155949"/>
            <a:ext cx="1062318" cy="10623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0011"/>
            <a:ext cx="11037570" cy="697230"/>
          </a:xfrm>
        </p:spPr>
        <p:txBody>
          <a:bodyPr>
            <a:normAutofit/>
          </a:bodyPr>
          <a:lstStyle>
            <a:lvl1pPr algn="r">
              <a:defRPr sz="24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838200" y="1280160"/>
            <a:ext cx="10515600" cy="4896803"/>
          </a:xfrm>
        </p:spPr>
        <p:txBody>
          <a:bodyPr/>
          <a:lstStyle>
            <a:lvl1pPr>
              <a:defRPr sz="2400"/>
            </a:lvl1pPr>
            <a:lvl2pPr marL="685800" indent="-228600">
              <a:buFont typeface="System Font Regular"/>
              <a:buChar char="-"/>
              <a:defRPr sz="2000"/>
            </a:lvl2pPr>
            <a:lvl3pPr marL="1143000" indent="-228600">
              <a:buFont typeface="System Font Regular"/>
              <a:buChar char="-"/>
              <a:defRPr sz="1800"/>
            </a:lvl3pPr>
            <a:lvl4pPr marL="1600200" indent="-228600">
              <a:buFont typeface="System Font Regular"/>
              <a:buChar char="-"/>
              <a:defRPr sz="1800"/>
            </a:lvl4pPr>
            <a:lvl5pPr marL="2057400" indent="-228600">
              <a:buFont typeface="System Font Regular"/>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5" name="Footer Placeholder 4"/>
          <p:cNvSpPr>
            <a:spLocks noGrp="1"/>
          </p:cNvSpPr>
          <p:nvPr>
            <p:ph type="ftr" sz="quarter" idx="11"/>
          </p:nvPr>
        </p:nvSpPr>
        <p:spPr>
          <a:xfrm>
            <a:off x="4038600" y="5946377"/>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CE0F42CF-2E9C-014E-8664-D193A1657209}"/>
              </a:ext>
            </a:extLst>
          </p:cNvPr>
          <p:cNvSpPr/>
          <p:nvPr userDrawn="1"/>
        </p:nvSpPr>
        <p:spPr>
          <a:xfrm flipV="1">
            <a:off x="0" y="729060"/>
            <a:ext cx="12192000" cy="36576"/>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B247DFBF-1EC0-D943-AA27-C5F7EE5989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89438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62780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02871"/>
            <a:ext cx="10515600" cy="582930"/>
          </a:xfrm>
        </p:spPr>
        <p:txBody>
          <a:bodyPr>
            <a:normAutofit/>
          </a:bodyPr>
          <a:lstStyle>
            <a:lvl1pPr algn="r">
              <a:defRPr sz="24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868680"/>
            <a:ext cx="5181600" cy="5308283"/>
          </a:xfrm>
        </p:spPr>
        <p:txBody>
          <a:bodyPr>
            <a:normAutofit/>
          </a:bodyPr>
          <a:lstStyle>
            <a:lvl1pPr marL="0" indent="0">
              <a:lnSpc>
                <a:spcPct val="70000"/>
              </a:lnSpc>
              <a:spcBef>
                <a:spcPts val="400"/>
              </a:spcBef>
              <a:buNone/>
              <a:defRPr sz="1000"/>
            </a:lvl1pPr>
            <a:lvl2pPr marL="457200" indent="0">
              <a:lnSpc>
                <a:spcPct val="70000"/>
              </a:lnSpc>
              <a:spcBef>
                <a:spcPts val="400"/>
              </a:spcBef>
              <a:buNone/>
              <a:defRPr sz="1000"/>
            </a:lvl2pPr>
            <a:lvl3pPr marL="914400" indent="0">
              <a:lnSpc>
                <a:spcPct val="70000"/>
              </a:lnSpc>
              <a:spcBef>
                <a:spcPts val="400"/>
              </a:spcBef>
              <a:buNone/>
              <a:defRPr sz="1000"/>
            </a:lvl3pPr>
            <a:lvl4pPr marL="1371600" indent="0">
              <a:lnSpc>
                <a:spcPct val="70000"/>
              </a:lnSpc>
              <a:spcBef>
                <a:spcPts val="400"/>
              </a:spcBef>
              <a:buNone/>
              <a:defRPr sz="1000"/>
            </a:lvl4pPr>
            <a:lvl5pPr marL="1828800" indent="0">
              <a:lnSpc>
                <a:spcPct val="70000"/>
              </a:lnSpc>
              <a:spcBef>
                <a:spcPts val="400"/>
              </a:spcBef>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868680"/>
            <a:ext cx="5181600" cy="5308283"/>
          </a:xfrm>
        </p:spPr>
        <p:txBody>
          <a:bodyPr>
            <a:normAutofit/>
          </a:bodyPr>
          <a:lstStyle>
            <a:lvl1pPr marL="0" indent="0">
              <a:lnSpc>
                <a:spcPct val="70000"/>
              </a:lnSpc>
              <a:spcBef>
                <a:spcPts val="400"/>
              </a:spcBef>
              <a:buNone/>
              <a:defRPr sz="1000"/>
            </a:lvl1pPr>
            <a:lvl2pPr marL="457200" indent="0">
              <a:lnSpc>
                <a:spcPct val="70000"/>
              </a:lnSpc>
              <a:spcBef>
                <a:spcPts val="400"/>
              </a:spcBef>
              <a:buNone/>
              <a:defRPr sz="1000"/>
            </a:lvl2pPr>
            <a:lvl3pPr marL="914400" indent="0">
              <a:lnSpc>
                <a:spcPct val="70000"/>
              </a:lnSpc>
              <a:spcBef>
                <a:spcPts val="400"/>
              </a:spcBef>
              <a:buNone/>
              <a:defRPr sz="1000"/>
            </a:lvl3pPr>
            <a:lvl4pPr marL="1371600" indent="0">
              <a:lnSpc>
                <a:spcPct val="70000"/>
              </a:lnSpc>
              <a:spcBef>
                <a:spcPts val="400"/>
              </a:spcBef>
              <a:buNone/>
              <a:defRPr sz="1000"/>
            </a:lvl4pPr>
            <a:lvl5pPr marL="1828800" indent="0">
              <a:lnSpc>
                <a:spcPct val="70000"/>
              </a:lnSpc>
              <a:spcBef>
                <a:spcPts val="400"/>
              </a:spcBef>
              <a:buNone/>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8" name="Rectangle 7">
            <a:extLst>
              <a:ext uri="{FF2B5EF4-FFF2-40B4-BE49-F238E27FC236}">
                <a16:creationId xmlns:a16="http://schemas.microsoft.com/office/drawing/2014/main" id="{1C32EB09-9C5F-6A40-AC95-584833755A29}"/>
              </a:ext>
            </a:extLst>
          </p:cNvPr>
          <p:cNvSpPr/>
          <p:nvPr userDrawn="1"/>
        </p:nvSpPr>
        <p:spPr>
          <a:xfrm flipV="1">
            <a:off x="0" y="729060"/>
            <a:ext cx="12192000" cy="36576"/>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E9E4C2A5-F4FB-A24C-807F-00729A62B241}"/>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4017424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55530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4" name="Footer Placeholder 3"/>
          <p:cNvSpPr>
            <a:spLocks noGrp="1"/>
          </p:cNvSpPr>
          <p:nvPr>
            <p:ph type="ftr" sz="quarter" idx="11"/>
          </p:nvPr>
        </p:nvSpPr>
        <p:spPr>
          <a:xfrm>
            <a:off x="4038600" y="5946377"/>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
        <p:nvSpPr>
          <p:cNvPr id="6" name="Rectangle 5">
            <a:extLst>
              <a:ext uri="{FF2B5EF4-FFF2-40B4-BE49-F238E27FC236}">
                <a16:creationId xmlns:a16="http://schemas.microsoft.com/office/drawing/2014/main" id="{EB48939E-199B-C742-AB04-97DF15675D65}"/>
              </a:ext>
            </a:extLst>
          </p:cNvPr>
          <p:cNvSpPr/>
          <p:nvPr userDrawn="1"/>
        </p:nvSpPr>
        <p:spPr>
          <a:xfrm flipV="1">
            <a:off x="0" y="729060"/>
            <a:ext cx="12192000" cy="36576"/>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FFCB29C9-A005-6D4D-946E-6B6628C9C69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
        <p:nvSpPr>
          <p:cNvPr id="9" name="Title 1">
            <a:extLst>
              <a:ext uri="{FF2B5EF4-FFF2-40B4-BE49-F238E27FC236}">
                <a16:creationId xmlns:a16="http://schemas.microsoft.com/office/drawing/2014/main" id="{9041310B-2F43-AD4C-9875-7F9A5CC042AE}"/>
              </a:ext>
            </a:extLst>
          </p:cNvPr>
          <p:cNvSpPr>
            <a:spLocks noGrp="1"/>
          </p:cNvSpPr>
          <p:nvPr>
            <p:ph type="title"/>
          </p:nvPr>
        </p:nvSpPr>
        <p:spPr>
          <a:xfrm>
            <a:off x="838200" y="80011"/>
            <a:ext cx="11037570" cy="697230"/>
          </a:xfrm>
        </p:spPr>
        <p:txBody>
          <a:bodyPr>
            <a:normAutofit/>
          </a:bodyPr>
          <a:lstStyle>
            <a:lvl1pPr algn="r">
              <a:defRPr sz="2400">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655663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96531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5664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8" name="Rectangle 7">
            <a:extLst>
              <a:ext uri="{FF2B5EF4-FFF2-40B4-BE49-F238E27FC236}">
                <a16:creationId xmlns:a16="http://schemas.microsoft.com/office/drawing/2014/main" id="{D796620C-15E0-2646-8C86-0C7A112CE3D9}"/>
              </a:ext>
            </a:extLst>
          </p:cNvPr>
          <p:cNvSpPr/>
          <p:nvPr userDrawn="1"/>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46688A1A-718B-7044-A36D-622A5CC4151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619349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90672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7257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132628"/>
            <a:ext cx="7772400" cy="667472"/>
          </a:xfrm>
          <a:prstGeom prst="rect">
            <a:avLst/>
          </a:prstGeom>
        </p:spPr>
        <p:txBody>
          <a:bodyPr/>
          <a:lstStyle>
            <a:lvl1pPr>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DA28AC38-E0E8-49D7-B2FE-71FD7C42C09E}"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8036" y="995634"/>
            <a:ext cx="5451765" cy="5477902"/>
          </a:xfrm>
          <a:prstGeom prst="rect">
            <a:avLst/>
          </a:prstGeom>
        </p:spPr>
        <p:txBody>
          <a:bodyPr/>
          <a:lstStyle>
            <a:lvl1pPr>
              <a:spcBef>
                <a:spcPts val="400"/>
              </a:spcBef>
              <a:defRPr/>
            </a:lvl1pPr>
            <a:lvl2pPr marL="463550" indent="-174625">
              <a:spcBef>
                <a:spcPts val="400"/>
              </a:spcBef>
              <a:buFont typeface="Helvetica" pitchFamily="2" charset="0"/>
              <a:buChar char="⁃"/>
              <a:tabLst/>
              <a:defRPr/>
            </a:lvl2pPr>
            <a:lvl3pPr marL="690563" indent="-174625">
              <a:spcBef>
                <a:spcPts val="400"/>
              </a:spcBef>
              <a:buFont typeface="Helvetica" pitchFamily="2" charset="0"/>
              <a:buChar char="⁃"/>
              <a:tabLst/>
              <a:defRPr/>
            </a:lvl3pPr>
            <a:lvl4pPr marL="917575" indent="-174625">
              <a:spcBef>
                <a:spcPts val="400"/>
              </a:spcBef>
              <a:buFont typeface="Helvetica" pitchFamily="2" charset="0"/>
              <a:buChar char="⁃"/>
              <a:tabLst/>
              <a:defRPr/>
            </a:lvl4pPr>
            <a:lvl5pPr marL="1144588" indent="-165100">
              <a:spcBef>
                <a:spcPts val="400"/>
              </a:spcBef>
              <a:buFont typeface="Helvetica" pitchFamily="2"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995634"/>
            <a:ext cx="5465621" cy="5477902"/>
          </a:xfrm>
          <a:prstGeom prst="rect">
            <a:avLst/>
          </a:prstGeom>
        </p:spPr>
        <p:txBody>
          <a:bodyPr/>
          <a:lstStyle>
            <a:lvl1pPr>
              <a:spcBef>
                <a:spcPts val="400"/>
              </a:spcBef>
              <a:defRPr/>
            </a:lvl1pPr>
            <a:lvl2pPr marL="463550" indent="-174625">
              <a:spcBef>
                <a:spcPts val="400"/>
              </a:spcBef>
              <a:buFont typeface="Helvetica" pitchFamily="2" charset="0"/>
              <a:buChar char="⁃"/>
              <a:tabLst/>
              <a:defRPr/>
            </a:lvl2pPr>
            <a:lvl3pPr marL="690563" indent="-174625">
              <a:spcBef>
                <a:spcPts val="400"/>
              </a:spcBef>
              <a:buFont typeface="Helvetica" pitchFamily="2" charset="0"/>
              <a:buChar char="⁃"/>
              <a:tabLst/>
              <a:defRPr/>
            </a:lvl3pPr>
            <a:lvl4pPr marL="917575" indent="-174625">
              <a:spcBef>
                <a:spcPts val="400"/>
              </a:spcBef>
              <a:buFont typeface="Helvetica" pitchFamily="2" charset="0"/>
              <a:buChar char="⁃"/>
              <a:tabLst/>
              <a:defRPr/>
            </a:lvl4pPr>
            <a:lvl5pPr marL="1144588" indent="-165100">
              <a:spcBef>
                <a:spcPts val="400"/>
              </a:spcBef>
              <a:buFont typeface="Helvetica" pitchFamily="2"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B9EA87A0-DD50-8647-982E-3DF06540C2A4}"/>
              </a:ext>
            </a:extLst>
          </p:cNvPr>
          <p:cNvSpPr/>
          <p:nvPr userDrawn="1"/>
        </p:nvSpPr>
        <p:spPr>
          <a:xfrm flipV="1">
            <a:off x="0" y="729060"/>
            <a:ext cx="12192000" cy="36576"/>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D627F30B-C929-AF4C-B7C5-6EDF10867B8B}"/>
              </a:ext>
            </a:extLst>
          </p:cNvPr>
          <p:cNvSpPr>
            <a:spLocks noGrp="1"/>
          </p:cNvSpPr>
          <p:nvPr>
            <p:ph type="title"/>
          </p:nvPr>
        </p:nvSpPr>
        <p:spPr>
          <a:xfrm>
            <a:off x="1473199" y="119333"/>
            <a:ext cx="10164621" cy="528492"/>
          </a:xfrm>
          <a:prstGeom prst="rect">
            <a:avLst/>
          </a:prstGeom>
        </p:spPr>
        <p:txBody>
          <a:bodyPr anchor="ctr">
            <a:normAutofit/>
          </a:bodyPr>
          <a:lstStyle>
            <a:lvl1pPr algn="r">
              <a:defRPr sz="2400" b="0"/>
            </a:lvl1pPr>
          </a:lstStyle>
          <a:p>
            <a:r>
              <a:rPr lang="en-US" dirty="0"/>
              <a:t>Click to edit Master title style</a:t>
            </a:r>
          </a:p>
        </p:txBody>
      </p:sp>
      <p:pic>
        <p:nvPicPr>
          <p:cNvPr id="7" name="Picture 6">
            <a:extLst>
              <a:ext uri="{FF2B5EF4-FFF2-40B4-BE49-F238E27FC236}">
                <a16:creationId xmlns:a16="http://schemas.microsoft.com/office/drawing/2014/main" id="{52EC3ACD-A2D8-2243-BAD4-53AC732A99E0}"/>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1151902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3E041D-C925-E544-829F-14F463463804}"/>
              </a:ext>
            </a:extLst>
          </p:cNvPr>
          <p:cNvSpPr/>
          <p:nvPr userDrawn="1"/>
        </p:nvSpPr>
        <p:spPr>
          <a:xfrm flipV="1">
            <a:off x="0" y="729060"/>
            <a:ext cx="12192000" cy="36576"/>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a:extLst>
              <a:ext uri="{FF2B5EF4-FFF2-40B4-BE49-F238E27FC236}">
                <a16:creationId xmlns:a16="http://schemas.microsoft.com/office/drawing/2014/main" id="{0BB759DF-07C9-1549-BD6D-FC5A35355AE2}"/>
              </a:ext>
            </a:extLst>
          </p:cNvPr>
          <p:cNvSpPr>
            <a:spLocks noGrp="1"/>
          </p:cNvSpPr>
          <p:nvPr>
            <p:ph type="title"/>
          </p:nvPr>
        </p:nvSpPr>
        <p:spPr>
          <a:xfrm>
            <a:off x="1473199" y="119333"/>
            <a:ext cx="10164621" cy="528492"/>
          </a:xfrm>
          <a:prstGeom prst="rect">
            <a:avLst/>
          </a:prstGeom>
        </p:spPr>
        <p:txBody>
          <a:bodyPr wrap="square" anchor="ctr" anchorCtr="0">
            <a:normAutofit/>
          </a:bodyPr>
          <a:lstStyle>
            <a:lvl1pPr algn="r">
              <a:defRPr sz="2400" b="0"/>
            </a:lvl1pPr>
          </a:lstStyle>
          <a:p>
            <a:r>
              <a:rPr lang="en-US" dirty="0"/>
              <a:t>Click to edit Master title style</a:t>
            </a:r>
          </a:p>
        </p:txBody>
      </p:sp>
      <p:pic>
        <p:nvPicPr>
          <p:cNvPr id="5" name="Picture 4">
            <a:extLst>
              <a:ext uri="{FF2B5EF4-FFF2-40B4-BE49-F238E27FC236}">
                <a16:creationId xmlns:a16="http://schemas.microsoft.com/office/drawing/2014/main" id="{7F08BC6A-025E-C240-A860-00D639E1E756}"/>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796797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3E041D-C925-E544-829F-14F463463804}"/>
              </a:ext>
            </a:extLst>
          </p:cNvPr>
          <p:cNvSpPr/>
          <p:nvPr userDrawn="1"/>
        </p:nvSpPr>
        <p:spPr>
          <a:xfrm flipV="1">
            <a:off x="0" y="729060"/>
            <a:ext cx="12192000" cy="36576"/>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91D23054-9D0F-6D4F-80EE-01F2FD92233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011680" y="1020478"/>
            <a:ext cx="8177709" cy="4091136"/>
          </a:xfrm>
          <a:prstGeom prst="rect">
            <a:avLst/>
          </a:prstGeom>
        </p:spPr>
      </p:pic>
      <p:pic>
        <p:nvPicPr>
          <p:cNvPr id="7" name="Picture 6">
            <a:extLst>
              <a:ext uri="{FF2B5EF4-FFF2-40B4-BE49-F238E27FC236}">
                <a16:creationId xmlns:a16="http://schemas.microsoft.com/office/drawing/2014/main" id="{E11BF7F3-9834-6141-8E87-7C05D4159475}"/>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2404963" y="3841556"/>
            <a:ext cx="7602638" cy="2599192"/>
          </a:xfrm>
          <a:prstGeom prst="rect">
            <a:avLst/>
          </a:prstGeom>
        </p:spPr>
      </p:pic>
      <p:sp>
        <p:nvSpPr>
          <p:cNvPr id="8" name="Title 1">
            <a:extLst>
              <a:ext uri="{FF2B5EF4-FFF2-40B4-BE49-F238E27FC236}">
                <a16:creationId xmlns:a16="http://schemas.microsoft.com/office/drawing/2014/main" id="{A7FA3666-2433-0E47-A730-CCE826565FEA}"/>
              </a:ext>
            </a:extLst>
          </p:cNvPr>
          <p:cNvSpPr txBox="1">
            <a:spLocks/>
          </p:cNvSpPr>
          <p:nvPr userDrawn="1"/>
        </p:nvSpPr>
        <p:spPr>
          <a:xfrm>
            <a:off x="1674092" y="119333"/>
            <a:ext cx="9963729" cy="528492"/>
          </a:xfrm>
          <a:prstGeom prst="rect">
            <a:avLst/>
          </a:prstGeom>
        </p:spPr>
        <p:txBody>
          <a:bodyPr wrap="square" anchor="ctr" anchorCtr="0">
            <a:normAutofit/>
          </a:bodyPr>
          <a:lstStyle>
            <a:lvl1pPr marL="0" marR="0" indent="0" algn="r" defTabSz="914400" rtl="0" eaLnBrk="1" fontAlgn="auto" latinLnBrk="0" hangingPunct="1">
              <a:lnSpc>
                <a:spcPct val="90000"/>
              </a:lnSpc>
              <a:spcBef>
                <a:spcPct val="0"/>
              </a:spcBef>
              <a:spcAft>
                <a:spcPts val="0"/>
              </a:spcAft>
              <a:buClrTx/>
              <a:buSzTx/>
              <a:buFontTx/>
              <a:buNone/>
              <a:tabLst/>
              <a:defRPr sz="2800" b="0" kern="1200">
                <a:solidFill>
                  <a:schemeClr val="accent5">
                    <a:lumMod val="75000"/>
                  </a:schemeClr>
                </a:solidFill>
                <a:latin typeface="+mn-lt"/>
                <a:ea typeface="+mj-ea"/>
                <a:cs typeface="+mj-cs"/>
              </a:defRPr>
            </a:lvl1pPr>
          </a:lstStyle>
          <a:p>
            <a:r>
              <a:rPr lang="en-US" sz="2800" dirty="0"/>
              <a:t>NOAA-20</a:t>
            </a:r>
          </a:p>
        </p:txBody>
      </p:sp>
      <p:pic>
        <p:nvPicPr>
          <p:cNvPr id="9" name="Picture 8">
            <a:extLst>
              <a:ext uri="{FF2B5EF4-FFF2-40B4-BE49-F238E27FC236}">
                <a16:creationId xmlns:a16="http://schemas.microsoft.com/office/drawing/2014/main" id="{F055EA55-0E46-3B4D-8CD9-A232EB20C867}"/>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3331247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Rectangle 1"/>
          <p:cNvSpPr/>
          <p:nvPr userDrawn="1"/>
        </p:nvSpPr>
        <p:spPr>
          <a:xfrm>
            <a:off x="0" y="0"/>
            <a:ext cx="12192000" cy="6629400"/>
          </a:xfrm>
          <a:prstGeom prst="rect">
            <a:avLst/>
          </a:prstGeom>
          <a:solidFill>
            <a:srgbClr val="004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half" idx="10" hasCustomPrompt="1"/>
          </p:nvPr>
        </p:nvSpPr>
        <p:spPr>
          <a:xfrm>
            <a:off x="3643745" y="2776538"/>
            <a:ext cx="7994075" cy="804862"/>
          </a:xfrm>
          <a:prstGeom prst="rect">
            <a:avLst/>
          </a:prstGeom>
        </p:spPr>
        <p:txBody>
          <a:bodyPr anchor="ctr" anchorCtr="0"/>
          <a:lstStyle>
            <a:lvl1pPr marL="0" indent="0" algn="ctr">
              <a:buNone/>
              <a:defRPr sz="2800" b="1">
                <a:solidFill>
                  <a:schemeClr val="bg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6" name="Picture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530579" y="2133603"/>
            <a:ext cx="2194560" cy="2192867"/>
          </a:xfrm>
          <a:prstGeom prst="rect">
            <a:avLst/>
          </a:prstGeom>
        </p:spPr>
      </p:pic>
    </p:spTree>
    <p:extLst>
      <p:ext uri="{BB962C8B-B14F-4D97-AF65-F5344CB8AC3E}">
        <p14:creationId xmlns:p14="http://schemas.microsoft.com/office/powerpoint/2010/main" val="3687861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304803" y="233926"/>
            <a:ext cx="11636879" cy="769381"/>
          </a:xfrm>
          <a:prstGeom prst="rect">
            <a:avLst/>
          </a:prstGeom>
          <a:noFill/>
          <a:ln w="12700">
            <a:noFill/>
            <a:miter lim="800000"/>
            <a:headEnd/>
            <a:tailEnd/>
          </a:ln>
        </p:spPr>
        <p:txBody>
          <a:bodyPr wrap="square" lIns="91379" tIns="45690" rIns="91379" bIns="45690">
            <a:spAutoFit/>
          </a:bodyPr>
          <a:lstStyle/>
          <a:p>
            <a:pPr algn="ctr" eaLnBrk="0" hangingPunct="0">
              <a:defRPr/>
            </a:pPr>
            <a:r>
              <a:rPr lang="en-US" sz="2800" dirty="0">
                <a:solidFill>
                  <a:srgbClr val="1F497D"/>
                </a:solidFill>
                <a:latin typeface="+mn-lt"/>
                <a:ea typeface="Helvetica" charset="0"/>
                <a:cs typeface="Helvetica" charset="0"/>
              </a:rPr>
              <a:t>JPSS Program Internal Monthly Status Review</a:t>
            </a:r>
          </a:p>
          <a:p>
            <a:pPr algn="ctr" eaLnBrk="0" hangingPunct="0">
              <a:defRPr/>
            </a:pPr>
            <a:r>
              <a:rPr lang="en-US" sz="1600" dirty="0">
                <a:solidFill>
                  <a:srgbClr val="1F497D"/>
                </a:solidFill>
                <a:latin typeface="+mn-lt"/>
                <a:ea typeface="Helvetica" charset="0"/>
                <a:cs typeface="Helvetica" charset="0"/>
              </a:rPr>
              <a:t>May 2, 2019</a:t>
            </a:r>
          </a:p>
        </p:txBody>
      </p:sp>
      <p:sp>
        <p:nvSpPr>
          <p:cNvPr id="7" name="Rectangle 5"/>
          <p:cNvSpPr>
            <a:spLocks noChangeArrowheads="1"/>
          </p:cNvSpPr>
          <p:nvPr userDrawn="1"/>
        </p:nvSpPr>
        <p:spPr bwMode="auto">
          <a:xfrm>
            <a:off x="254000" y="254007"/>
            <a:ext cx="11700933" cy="6228519"/>
          </a:xfrm>
          <a:prstGeom prst="rect">
            <a:avLst/>
          </a:prstGeom>
          <a:noFill/>
          <a:ln w="28575">
            <a:solidFill>
              <a:srgbClr val="0000FF"/>
            </a:solidFill>
            <a:miter lim="800000"/>
            <a:headEnd/>
            <a:tailEnd/>
          </a:ln>
        </p:spPr>
        <p:txBody>
          <a:bodyPr wrap="none" lIns="91379" tIns="45690" rIns="91379" bIns="45690" anchor="ctr"/>
          <a:lstStyle/>
          <a:p>
            <a:pPr algn="ctr" eaLnBrk="0" hangingPunct="0">
              <a:defRPr/>
            </a:pPr>
            <a:endParaRPr lang="en-US" sz="1100" dirty="0">
              <a:solidFill>
                <a:prstClr val="black"/>
              </a:solidFill>
              <a:latin typeface="Arial" pitchFamily="34" charset="0"/>
              <a:ea typeface="ヒラギノ角ゴ Pro W3" pitchFamily="-111" charset="-128"/>
            </a:endParaRPr>
          </a:p>
        </p:txBody>
      </p:sp>
      <p:sp>
        <p:nvSpPr>
          <p:cNvPr id="2" name="Rectangle 1"/>
          <p:cNvSpPr/>
          <p:nvPr userDrawn="1"/>
        </p:nvSpPr>
        <p:spPr>
          <a:xfrm>
            <a:off x="3048000" y="6450483"/>
            <a:ext cx="6096000" cy="276999"/>
          </a:xfrm>
          <a:prstGeom prst="rect">
            <a:avLst/>
          </a:prstGeom>
        </p:spPr>
        <p:txBody>
          <a:bodyPr lIns="91432" tIns="45716" rIns="91432" bIns="45716">
            <a:spAutoFit/>
          </a:bodyPr>
          <a:lstStyle/>
          <a:p>
            <a:pPr algn="ctr">
              <a:defRPr/>
            </a:pPr>
            <a:r>
              <a:rPr lang="en-US" sz="1200" b="1" i="1" dirty="0">
                <a:solidFill>
                  <a:prstClr val="black"/>
                </a:solidFill>
                <a:latin typeface="Calibri"/>
              </a:rPr>
              <a:t>Pre-decisional – For NASA / NOAA Internal Use Only</a:t>
            </a:r>
          </a:p>
        </p:txBody>
      </p:sp>
      <p:sp>
        <p:nvSpPr>
          <p:cNvPr id="14" name="Rectangle 2"/>
          <p:cNvSpPr>
            <a:spLocks noChangeArrowheads="1"/>
          </p:cNvSpPr>
          <p:nvPr userDrawn="1"/>
        </p:nvSpPr>
        <p:spPr bwMode="auto">
          <a:xfrm>
            <a:off x="3973693" y="992622"/>
            <a:ext cx="7967987" cy="2978692"/>
          </a:xfrm>
          <a:prstGeom prst="rect">
            <a:avLst/>
          </a:prstGeom>
          <a:noFill/>
          <a:ln w="12700">
            <a:noFill/>
            <a:miter lim="800000"/>
            <a:headEnd/>
            <a:tailEnd/>
          </a:ln>
        </p:spPr>
        <p:txBody>
          <a:bodyPr lIns="90475" tIns="44443" rIns="90475" bIns="44443" anchor="ctr"/>
          <a:lstStyle/>
          <a:p>
            <a:pPr algn="ctr">
              <a:lnSpc>
                <a:spcPct val="90000"/>
              </a:lnSpc>
              <a:spcAft>
                <a:spcPts val="300"/>
              </a:spcAft>
              <a:buSzPct val="100000"/>
              <a:defRPr/>
            </a:pPr>
            <a:r>
              <a:rPr lang="en-US" sz="2500" dirty="0">
                <a:solidFill>
                  <a:prstClr val="black"/>
                </a:solidFill>
                <a:latin typeface="+mn-lt"/>
                <a:ea typeface="Helvetica" charset="0"/>
                <a:cs typeface="Helvetica" charset="0"/>
              </a:rPr>
              <a:t>Joint Polar Satellite System </a:t>
            </a:r>
          </a:p>
          <a:p>
            <a:pPr algn="ctr">
              <a:lnSpc>
                <a:spcPct val="90000"/>
              </a:lnSpc>
              <a:spcAft>
                <a:spcPts val="300"/>
              </a:spcAft>
              <a:buSzPct val="100000"/>
              <a:defRPr/>
            </a:pPr>
            <a:r>
              <a:rPr lang="en-US" sz="2500" dirty="0">
                <a:solidFill>
                  <a:prstClr val="black"/>
                </a:solidFill>
                <a:latin typeface="+mn-lt"/>
                <a:ea typeface="Helvetica" charset="0"/>
                <a:cs typeface="Helvetica" charset="0"/>
              </a:rPr>
              <a:t>Flight Project</a:t>
            </a:r>
          </a:p>
          <a:p>
            <a:pPr algn="ctr">
              <a:lnSpc>
                <a:spcPct val="90000"/>
              </a:lnSpc>
              <a:spcBef>
                <a:spcPct val="20000"/>
              </a:spcBef>
              <a:buSzPct val="100000"/>
              <a:defRPr/>
            </a:pPr>
            <a:r>
              <a:rPr lang="en-US" sz="1800" dirty="0">
                <a:solidFill>
                  <a:prstClr val="black"/>
                </a:solidFill>
                <a:latin typeface="+mn-lt"/>
                <a:ea typeface="Helvetica" charset="0"/>
                <a:cs typeface="Helvetica" charset="0"/>
              </a:rPr>
              <a:t>Code 472</a:t>
            </a:r>
          </a:p>
          <a:p>
            <a:pPr algn="ctr">
              <a:lnSpc>
                <a:spcPct val="90000"/>
              </a:lnSpc>
              <a:spcBef>
                <a:spcPct val="20000"/>
              </a:spcBef>
              <a:buSzPct val="100000"/>
              <a:defRPr/>
            </a:pPr>
            <a:r>
              <a:rPr lang="en-US" sz="1800" dirty="0">
                <a:solidFill>
                  <a:prstClr val="black"/>
                </a:solidFill>
                <a:latin typeface="+mn-lt"/>
                <a:ea typeface="Helvetica" charset="0"/>
                <a:cs typeface="Helvetica" charset="0"/>
              </a:rPr>
              <a:t>WBS 313229 / 700974</a:t>
            </a:r>
          </a:p>
          <a:p>
            <a:pPr algn="ctr">
              <a:lnSpc>
                <a:spcPct val="90000"/>
              </a:lnSpc>
              <a:spcBef>
                <a:spcPct val="20000"/>
              </a:spcBef>
              <a:buSzPct val="100000"/>
              <a:defRPr/>
            </a:pPr>
            <a:endParaRPr lang="en-US" sz="500" dirty="0">
              <a:solidFill>
                <a:prstClr val="black"/>
              </a:solidFill>
              <a:latin typeface="+mn-lt"/>
              <a:ea typeface="Helvetica" charset="0"/>
              <a:cs typeface="Helvetica" charset="0"/>
            </a:endParaRPr>
          </a:p>
          <a:p>
            <a:pPr algn="ctr">
              <a:lnSpc>
                <a:spcPct val="90000"/>
              </a:lnSpc>
              <a:spcBef>
                <a:spcPct val="20000"/>
              </a:spcBef>
              <a:buSzPct val="100000"/>
              <a:defRPr/>
            </a:pPr>
            <a:endParaRPr lang="en-US" sz="200" dirty="0">
              <a:solidFill>
                <a:prstClr val="black"/>
              </a:solidFill>
              <a:latin typeface="+mn-lt"/>
              <a:ea typeface="Helvetica" charset="0"/>
              <a:cs typeface="Helvetica" charset="0"/>
            </a:endParaRPr>
          </a:p>
          <a:p>
            <a:pPr marL="460375" indent="0" algn="l">
              <a:lnSpc>
                <a:spcPct val="90000"/>
              </a:lnSpc>
              <a:spcBef>
                <a:spcPct val="20000"/>
              </a:spcBef>
              <a:buSzPct val="100000"/>
              <a:tabLst/>
              <a:defRPr/>
            </a:pPr>
            <a:r>
              <a:rPr lang="en-US" sz="1600" dirty="0">
                <a:solidFill>
                  <a:prstClr val="black"/>
                </a:solidFill>
                <a:latin typeface="+mn-lt"/>
                <a:ea typeface="Helvetica" charset="0"/>
                <a:cs typeface="Helvetica" charset="0"/>
              </a:rPr>
              <a:t>S-NPP Launched: </a:t>
            </a:r>
            <a:r>
              <a:rPr lang="en-US" sz="1600" u="none" dirty="0">
                <a:solidFill>
                  <a:prstClr val="black"/>
                </a:solidFill>
                <a:latin typeface="+mn-lt"/>
                <a:ea typeface="Helvetica" charset="0"/>
                <a:cs typeface="Helvetica" charset="0"/>
              </a:rPr>
              <a:t>October 28, 2011 / Phase E</a:t>
            </a:r>
            <a:endParaRPr lang="en-US" sz="1600" dirty="0">
              <a:solidFill>
                <a:prstClr val="black"/>
              </a:solidFill>
              <a:latin typeface="+mn-lt"/>
              <a:ea typeface="Helvetica" charset="0"/>
              <a:cs typeface="Helvetica" charset="0"/>
            </a:endParaRPr>
          </a:p>
          <a:p>
            <a:pPr marL="460375" indent="0" algn="l">
              <a:lnSpc>
                <a:spcPct val="90000"/>
              </a:lnSpc>
              <a:spcBef>
                <a:spcPct val="20000"/>
              </a:spcBef>
              <a:buSzPct val="100000"/>
              <a:tabLst/>
              <a:defRPr/>
            </a:pPr>
            <a:r>
              <a:rPr lang="en-US" sz="1600" dirty="0">
                <a:solidFill>
                  <a:prstClr val="black"/>
                </a:solidFill>
                <a:latin typeface="+mn-lt"/>
                <a:ea typeface="Helvetica" charset="0"/>
                <a:cs typeface="Helvetica" charset="0"/>
              </a:rPr>
              <a:t>NOAA-20 (JPSS-1) Launched: </a:t>
            </a:r>
            <a:r>
              <a:rPr lang="en-US" sz="1600" u="none" dirty="0">
                <a:solidFill>
                  <a:prstClr val="black"/>
                </a:solidFill>
                <a:latin typeface="+mn-lt"/>
                <a:ea typeface="Helvetica" charset="0"/>
                <a:cs typeface="Helvetica" charset="0"/>
              </a:rPr>
              <a:t>November 18, 2017 / Phase E</a:t>
            </a:r>
          </a:p>
          <a:p>
            <a:pPr marL="460375" indent="0" algn="l">
              <a:lnSpc>
                <a:spcPct val="90000"/>
              </a:lnSpc>
              <a:spcBef>
                <a:spcPct val="20000"/>
              </a:spcBef>
              <a:buSzPct val="100000"/>
              <a:tabLst/>
              <a:defRPr/>
            </a:pPr>
            <a:r>
              <a:rPr lang="en-US" sz="1600" u="none" dirty="0">
                <a:solidFill>
                  <a:prstClr val="black"/>
                </a:solidFill>
                <a:latin typeface="+mn-lt"/>
                <a:ea typeface="Helvetica" charset="0"/>
                <a:cs typeface="Helvetica" charset="0"/>
              </a:rPr>
              <a:t>JPSS-2 Launch Readiness Date: March 31,</a:t>
            </a:r>
            <a:r>
              <a:rPr lang="en-US" sz="1600" u="none" baseline="0" dirty="0">
                <a:solidFill>
                  <a:prstClr val="black"/>
                </a:solidFill>
                <a:latin typeface="+mn-lt"/>
                <a:ea typeface="Helvetica" charset="0"/>
                <a:cs typeface="Helvetica" charset="0"/>
              </a:rPr>
              <a:t> 2022 </a:t>
            </a:r>
            <a:r>
              <a:rPr lang="en-US" sz="1600" u="none" dirty="0">
                <a:solidFill>
                  <a:prstClr val="black"/>
                </a:solidFill>
                <a:latin typeface="+mn-lt"/>
                <a:ea typeface="Helvetica" charset="0"/>
                <a:cs typeface="Helvetica" charset="0"/>
              </a:rPr>
              <a:t>/ Phase C</a:t>
            </a:r>
          </a:p>
          <a:p>
            <a:pPr marL="460375" indent="0" algn="l">
              <a:lnSpc>
                <a:spcPct val="90000"/>
              </a:lnSpc>
              <a:spcBef>
                <a:spcPct val="20000"/>
              </a:spcBef>
              <a:buSzPct val="100000"/>
              <a:tabLst/>
              <a:defRPr/>
            </a:pPr>
            <a:r>
              <a:rPr lang="en-US" sz="1600" dirty="0">
                <a:solidFill>
                  <a:prstClr val="black"/>
                </a:solidFill>
                <a:latin typeface="+mn-lt"/>
                <a:ea typeface="Helvetica" charset="0"/>
                <a:cs typeface="Helvetica" charset="0"/>
              </a:rPr>
              <a:t>JPSS-3 Launch Readiness Date: March 2025 </a:t>
            </a:r>
            <a:r>
              <a:rPr lang="en-US" sz="1600" u="none" dirty="0">
                <a:solidFill>
                  <a:prstClr val="black"/>
                </a:solidFill>
                <a:latin typeface="+mn-lt"/>
                <a:ea typeface="Helvetica" charset="0"/>
                <a:cs typeface="Helvetica" charset="0"/>
              </a:rPr>
              <a:t>/ Phase B</a:t>
            </a:r>
            <a:endParaRPr lang="en-US" sz="1600" dirty="0">
              <a:solidFill>
                <a:prstClr val="black"/>
              </a:solidFill>
              <a:latin typeface="+mn-lt"/>
              <a:ea typeface="Helvetica" charset="0"/>
              <a:cs typeface="Helvetica" charset="0"/>
            </a:endParaRPr>
          </a:p>
          <a:p>
            <a:pPr marL="460375" marR="0" indent="0" algn="l" defTabSz="913794" rtl="0" eaLnBrk="1" fontAlgn="auto" latinLnBrk="0" hangingPunct="1">
              <a:lnSpc>
                <a:spcPct val="90000"/>
              </a:lnSpc>
              <a:spcBef>
                <a:spcPct val="20000"/>
              </a:spcBef>
              <a:spcAft>
                <a:spcPts val="0"/>
              </a:spcAft>
              <a:buClrTx/>
              <a:buSzPct val="100000"/>
              <a:buFontTx/>
              <a:buNone/>
              <a:tabLst/>
              <a:defRPr/>
            </a:pPr>
            <a:r>
              <a:rPr lang="en-US" sz="1600" dirty="0">
                <a:solidFill>
                  <a:prstClr val="black"/>
                </a:solidFill>
                <a:latin typeface="+mn-lt"/>
                <a:ea typeface="Helvetica" charset="0"/>
                <a:cs typeface="Helvetica" charset="0"/>
              </a:rPr>
              <a:t>JPSS-4 Launch Readiness Date: March 2028 </a:t>
            </a:r>
            <a:r>
              <a:rPr lang="en-US" sz="1600" u="none" dirty="0">
                <a:solidFill>
                  <a:prstClr val="black"/>
                </a:solidFill>
                <a:latin typeface="+mn-lt"/>
                <a:ea typeface="Helvetica" charset="0"/>
                <a:cs typeface="Helvetica" charset="0"/>
              </a:rPr>
              <a:t>/ Phase B</a:t>
            </a:r>
            <a:endParaRPr lang="en-US" sz="1600" dirty="0">
              <a:solidFill>
                <a:prstClr val="black"/>
              </a:solidFill>
              <a:latin typeface="+mn-lt"/>
              <a:ea typeface="Helvetica" charset="0"/>
              <a:cs typeface="Helvetica" charset="0"/>
            </a:endParaRPr>
          </a:p>
        </p:txBody>
      </p:sp>
      <p:sp>
        <p:nvSpPr>
          <p:cNvPr id="17" name="Line 4"/>
          <p:cNvSpPr>
            <a:spLocks noChangeShapeType="1"/>
          </p:cNvSpPr>
          <p:nvPr userDrawn="1"/>
        </p:nvSpPr>
        <p:spPr bwMode="auto">
          <a:xfrm flipV="1">
            <a:off x="264591" y="3990796"/>
            <a:ext cx="11698815" cy="0"/>
          </a:xfrm>
          <a:prstGeom prst="line">
            <a:avLst/>
          </a:prstGeom>
          <a:noFill/>
          <a:ln w="28575">
            <a:solidFill>
              <a:srgbClr val="0000FF"/>
            </a:solidFill>
            <a:round/>
            <a:headEnd/>
            <a:tailEnd/>
          </a:ln>
        </p:spPr>
        <p:txBody>
          <a:bodyPr wrap="none" lIns="91379" tIns="45690" rIns="91379" bIns="45690" anchor="ctr"/>
          <a:lstStyle/>
          <a:p>
            <a:pPr>
              <a:defRPr/>
            </a:pPr>
            <a:endParaRPr lang="en-US" sz="1800" dirty="0">
              <a:solidFill>
                <a:prstClr val="black"/>
              </a:solidFill>
              <a:latin typeface="Arial" pitchFamily="34" charset="0"/>
              <a:ea typeface="ヒラギノ角ゴ Pro W3" pitchFamily="-111" charset="-128"/>
            </a:endParaRPr>
          </a:p>
        </p:txBody>
      </p:sp>
      <p:sp>
        <p:nvSpPr>
          <p:cNvPr id="13" name="Line 4">
            <a:extLst>
              <a:ext uri="{FF2B5EF4-FFF2-40B4-BE49-F238E27FC236}">
                <a16:creationId xmlns:a16="http://schemas.microsoft.com/office/drawing/2014/main" id="{9D806B7E-3E55-6443-A3D6-2C9099111E56}"/>
              </a:ext>
            </a:extLst>
          </p:cNvPr>
          <p:cNvSpPr>
            <a:spLocks noChangeShapeType="1"/>
          </p:cNvSpPr>
          <p:nvPr userDrawn="1"/>
        </p:nvSpPr>
        <p:spPr bwMode="auto">
          <a:xfrm flipV="1">
            <a:off x="264591" y="973138"/>
            <a:ext cx="11698815" cy="0"/>
          </a:xfrm>
          <a:prstGeom prst="line">
            <a:avLst/>
          </a:prstGeom>
          <a:noFill/>
          <a:ln w="28575">
            <a:solidFill>
              <a:srgbClr val="0000FF"/>
            </a:solidFill>
            <a:round/>
            <a:headEnd/>
            <a:tailEnd/>
          </a:ln>
        </p:spPr>
        <p:txBody>
          <a:bodyPr wrap="none" lIns="91379" tIns="45690" rIns="91379" bIns="45690" anchor="ctr"/>
          <a:lstStyle/>
          <a:p>
            <a:pPr>
              <a:defRPr/>
            </a:pPr>
            <a:endParaRPr lang="en-US" sz="1800" dirty="0">
              <a:solidFill>
                <a:prstClr val="black"/>
              </a:solidFill>
              <a:latin typeface="Arial" pitchFamily="34" charset="0"/>
              <a:ea typeface="ヒラギノ角ゴ Pro W3" pitchFamily="-111" charset="-128"/>
            </a:endParaRPr>
          </a:p>
        </p:txBody>
      </p:sp>
      <p:pic>
        <p:nvPicPr>
          <p:cNvPr id="16" name="Picture 8" descr="noaa-logo.png">
            <a:extLst>
              <a:ext uri="{FF2B5EF4-FFF2-40B4-BE49-F238E27FC236}">
                <a16:creationId xmlns:a16="http://schemas.microsoft.com/office/drawing/2014/main" id="{9EEF0690-9F2F-1548-A364-4B3FA0EA4F6E}"/>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91550" y="278555"/>
            <a:ext cx="685800" cy="685800"/>
          </a:xfrm>
          <a:prstGeom prst="rect">
            <a:avLst/>
          </a:prstGeom>
          <a:noFill/>
          <a:ln w="9525">
            <a:noFill/>
            <a:miter lim="800000"/>
            <a:headEnd/>
            <a:tailEnd/>
          </a:ln>
        </p:spPr>
      </p:pic>
      <p:pic>
        <p:nvPicPr>
          <p:cNvPr id="18" name="Picture 17" descr="NASA_logo">
            <a:extLst>
              <a:ext uri="{FF2B5EF4-FFF2-40B4-BE49-F238E27FC236}">
                <a16:creationId xmlns:a16="http://schemas.microsoft.com/office/drawing/2014/main" id="{E1EE9AA3-B9F1-8F4B-A029-4308B88969A9}"/>
              </a:ext>
            </a:extLst>
          </p:cNvPr>
          <p:cNvPicPr>
            <a:picLocks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44630" y="304061"/>
            <a:ext cx="765429" cy="640080"/>
          </a:xfrm>
          <a:prstGeom prst="rect">
            <a:avLst/>
          </a:prstGeom>
          <a:noFill/>
          <a:ln w="9525">
            <a:noFill/>
            <a:miter lim="800000"/>
            <a:headEnd/>
            <a:tailEnd/>
          </a:ln>
        </p:spPr>
      </p:pic>
    </p:spTree>
    <p:extLst>
      <p:ext uri="{BB962C8B-B14F-4D97-AF65-F5344CB8AC3E}">
        <p14:creationId xmlns:p14="http://schemas.microsoft.com/office/powerpoint/2010/main" val="29025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4" name="Rectangle 5"/>
          <p:cNvSpPr>
            <a:spLocks noChangeArrowheads="1"/>
          </p:cNvSpPr>
          <p:nvPr userDrawn="1"/>
        </p:nvSpPr>
        <p:spPr bwMode="auto">
          <a:xfrm>
            <a:off x="254000" y="254007"/>
            <a:ext cx="11700933" cy="6228519"/>
          </a:xfrm>
          <a:prstGeom prst="rect">
            <a:avLst/>
          </a:prstGeom>
          <a:noFill/>
          <a:ln w="28575">
            <a:solidFill>
              <a:srgbClr val="0000FF"/>
            </a:solidFill>
            <a:miter lim="800000"/>
            <a:headEnd/>
            <a:tailEnd/>
          </a:ln>
        </p:spPr>
        <p:txBody>
          <a:bodyPr wrap="none" lIns="91379" tIns="45690" rIns="91379" bIns="45690" anchor="ctr"/>
          <a:lstStyle/>
          <a:p>
            <a:pPr algn="ctr" eaLnBrk="0" hangingPunct="0">
              <a:defRPr/>
            </a:pPr>
            <a:endParaRPr lang="en-US" sz="1100" dirty="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304804" y="233926"/>
            <a:ext cx="11651603" cy="769389"/>
          </a:xfrm>
          <a:prstGeom prst="rect">
            <a:avLst/>
          </a:prstGeom>
          <a:noFill/>
          <a:ln w="12700">
            <a:noFill/>
            <a:miter lim="800000"/>
            <a:headEnd/>
            <a:tailEnd/>
          </a:ln>
        </p:spPr>
        <p:txBody>
          <a:bodyPr wrap="square" lIns="91379" tIns="45690" rIns="91379" bIns="45690">
            <a:spAutoFit/>
          </a:bodyPr>
          <a:lstStyle/>
          <a:p>
            <a:pPr algn="ctr" eaLnBrk="0" hangingPunct="0">
              <a:defRPr/>
            </a:pPr>
            <a:r>
              <a:rPr lang="en-US" sz="2800" dirty="0">
                <a:solidFill>
                  <a:srgbClr val="1F497D"/>
                </a:solidFill>
                <a:latin typeface="+mn-lt"/>
                <a:ea typeface="Helvetica" charset="0"/>
                <a:cs typeface="Helvetica" charset="0"/>
              </a:rPr>
              <a:t>JPSS Flight Project Tag-up</a:t>
            </a:r>
          </a:p>
          <a:p>
            <a:pPr algn="ctr" eaLnBrk="0" hangingPunct="0">
              <a:defRPr/>
            </a:pPr>
            <a:r>
              <a:rPr lang="en-US" sz="1600" strike="noStrike" baseline="0" dirty="0">
                <a:solidFill>
                  <a:srgbClr val="1F497D"/>
                </a:solidFill>
                <a:latin typeface="+mn-lt"/>
                <a:ea typeface="Helvetica" charset="0"/>
                <a:cs typeface="Helvetica" charset="0"/>
              </a:rPr>
              <a:t>May 7, 2019</a:t>
            </a:r>
          </a:p>
        </p:txBody>
      </p:sp>
      <p:sp>
        <p:nvSpPr>
          <p:cNvPr id="18" name="Rectangle 17"/>
          <p:cNvSpPr/>
          <p:nvPr userDrawn="1"/>
        </p:nvSpPr>
        <p:spPr>
          <a:xfrm>
            <a:off x="3048000" y="6450483"/>
            <a:ext cx="6096000" cy="276991"/>
          </a:xfrm>
          <a:prstGeom prst="rect">
            <a:avLst/>
          </a:prstGeom>
        </p:spPr>
        <p:txBody>
          <a:bodyPr lIns="91432" tIns="45716" rIns="91432" bIns="45716">
            <a:spAutoFit/>
          </a:bodyPr>
          <a:lstStyle/>
          <a:p>
            <a:pPr algn="ctr">
              <a:defRPr/>
            </a:pPr>
            <a:r>
              <a:rPr lang="en-US" sz="1200" b="1" i="1" dirty="0">
                <a:solidFill>
                  <a:prstClr val="black"/>
                </a:solidFill>
                <a:latin typeface="Calibri"/>
              </a:rPr>
              <a:t>Pre-decisional – For NASA / NOAA Internal Use Only</a:t>
            </a:r>
          </a:p>
        </p:txBody>
      </p:sp>
      <p:sp>
        <p:nvSpPr>
          <p:cNvPr id="22" name="Line 4"/>
          <p:cNvSpPr>
            <a:spLocks noChangeShapeType="1"/>
          </p:cNvSpPr>
          <p:nvPr userDrawn="1"/>
        </p:nvSpPr>
        <p:spPr bwMode="auto">
          <a:xfrm flipV="1">
            <a:off x="264591" y="3990796"/>
            <a:ext cx="11698815" cy="0"/>
          </a:xfrm>
          <a:prstGeom prst="line">
            <a:avLst/>
          </a:prstGeom>
          <a:noFill/>
          <a:ln w="28575">
            <a:solidFill>
              <a:srgbClr val="0000FF"/>
            </a:solidFill>
            <a:round/>
            <a:headEnd/>
            <a:tailEnd/>
          </a:ln>
        </p:spPr>
        <p:txBody>
          <a:bodyPr wrap="none" lIns="91379" tIns="45690" rIns="91379" bIns="45690" anchor="ctr"/>
          <a:lstStyle/>
          <a:p>
            <a:pPr>
              <a:defRPr/>
            </a:pPr>
            <a:endParaRPr lang="en-US" sz="1800" dirty="0">
              <a:solidFill>
                <a:prstClr val="black"/>
              </a:solidFill>
              <a:latin typeface="Arial" pitchFamily="34" charset="0"/>
              <a:ea typeface="ヒラギノ角ゴ Pro W3" pitchFamily="-111" charset="-128"/>
            </a:endParaRPr>
          </a:p>
        </p:txBody>
      </p:sp>
      <p:sp>
        <p:nvSpPr>
          <p:cNvPr id="11" name="Line 4">
            <a:extLst>
              <a:ext uri="{FF2B5EF4-FFF2-40B4-BE49-F238E27FC236}">
                <a16:creationId xmlns:a16="http://schemas.microsoft.com/office/drawing/2014/main" id="{D370080A-25B8-4641-95B3-53F7A28D1ABC}"/>
              </a:ext>
            </a:extLst>
          </p:cNvPr>
          <p:cNvSpPr>
            <a:spLocks noChangeShapeType="1"/>
          </p:cNvSpPr>
          <p:nvPr userDrawn="1"/>
        </p:nvSpPr>
        <p:spPr bwMode="auto">
          <a:xfrm flipV="1">
            <a:off x="264591" y="973138"/>
            <a:ext cx="11698815" cy="0"/>
          </a:xfrm>
          <a:prstGeom prst="line">
            <a:avLst/>
          </a:prstGeom>
          <a:noFill/>
          <a:ln w="28575">
            <a:solidFill>
              <a:srgbClr val="0000FF"/>
            </a:solidFill>
            <a:round/>
            <a:headEnd/>
            <a:tailEnd/>
          </a:ln>
        </p:spPr>
        <p:txBody>
          <a:bodyPr wrap="none" lIns="91379" tIns="45690" rIns="91379" bIns="45690" anchor="ctr"/>
          <a:lstStyle/>
          <a:p>
            <a:pPr>
              <a:defRPr/>
            </a:pPr>
            <a:endParaRPr lang="en-US" sz="1800" dirty="0">
              <a:solidFill>
                <a:prstClr val="black"/>
              </a:solidFill>
              <a:latin typeface="Arial" pitchFamily="34" charset="0"/>
              <a:ea typeface="ヒラギノ角ゴ Pro W3" pitchFamily="-111" charset="-128"/>
            </a:endParaRPr>
          </a:p>
        </p:txBody>
      </p:sp>
      <p:pic>
        <p:nvPicPr>
          <p:cNvPr id="21" name="Picture 20">
            <a:extLst>
              <a:ext uri="{FF2B5EF4-FFF2-40B4-BE49-F238E27FC236}">
                <a16:creationId xmlns:a16="http://schemas.microsoft.com/office/drawing/2014/main" id="{E8406239-96A9-F848-8659-BA76D61458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1774" y="1164951"/>
            <a:ext cx="3512055" cy="2634039"/>
          </a:xfrm>
          <a:prstGeom prst="rect">
            <a:avLst/>
          </a:prstGeom>
        </p:spPr>
      </p:pic>
      <p:sp>
        <p:nvSpPr>
          <p:cNvPr id="24" name="Rectangle 2">
            <a:extLst>
              <a:ext uri="{FF2B5EF4-FFF2-40B4-BE49-F238E27FC236}">
                <a16:creationId xmlns:a16="http://schemas.microsoft.com/office/drawing/2014/main" id="{7ED9A357-E74A-5D45-A2A9-145E600F756A}"/>
              </a:ext>
            </a:extLst>
          </p:cNvPr>
          <p:cNvSpPr>
            <a:spLocks noChangeArrowheads="1"/>
          </p:cNvSpPr>
          <p:nvPr userDrawn="1"/>
        </p:nvSpPr>
        <p:spPr bwMode="auto">
          <a:xfrm>
            <a:off x="3973693" y="992622"/>
            <a:ext cx="7967987" cy="2978692"/>
          </a:xfrm>
          <a:prstGeom prst="rect">
            <a:avLst/>
          </a:prstGeom>
          <a:noFill/>
          <a:ln w="12700">
            <a:noFill/>
            <a:miter lim="800000"/>
            <a:headEnd/>
            <a:tailEnd/>
          </a:ln>
        </p:spPr>
        <p:txBody>
          <a:bodyPr lIns="90475" tIns="44443" rIns="90475" bIns="44443" anchor="ctr"/>
          <a:lstStyle/>
          <a:p>
            <a:pPr algn="ctr">
              <a:lnSpc>
                <a:spcPct val="90000"/>
              </a:lnSpc>
              <a:spcAft>
                <a:spcPts val="300"/>
              </a:spcAft>
              <a:buSzPct val="100000"/>
              <a:defRPr/>
            </a:pPr>
            <a:r>
              <a:rPr lang="en-US" sz="2500" dirty="0">
                <a:solidFill>
                  <a:prstClr val="black"/>
                </a:solidFill>
                <a:latin typeface="+mn-lt"/>
                <a:ea typeface="Helvetica" charset="0"/>
                <a:cs typeface="Helvetica" charset="0"/>
              </a:rPr>
              <a:t>Joint Polar Satellite System </a:t>
            </a:r>
          </a:p>
          <a:p>
            <a:pPr algn="ctr">
              <a:lnSpc>
                <a:spcPct val="90000"/>
              </a:lnSpc>
              <a:spcAft>
                <a:spcPts val="300"/>
              </a:spcAft>
              <a:buSzPct val="100000"/>
              <a:defRPr/>
            </a:pPr>
            <a:r>
              <a:rPr lang="en-US" sz="2500" dirty="0">
                <a:solidFill>
                  <a:prstClr val="black"/>
                </a:solidFill>
                <a:latin typeface="+mn-lt"/>
                <a:ea typeface="Helvetica" charset="0"/>
                <a:cs typeface="Helvetica" charset="0"/>
              </a:rPr>
              <a:t>Flight Project</a:t>
            </a:r>
          </a:p>
          <a:p>
            <a:pPr algn="ctr">
              <a:lnSpc>
                <a:spcPct val="90000"/>
              </a:lnSpc>
              <a:spcBef>
                <a:spcPct val="20000"/>
              </a:spcBef>
              <a:buSzPct val="100000"/>
              <a:defRPr/>
            </a:pPr>
            <a:r>
              <a:rPr lang="en-US" sz="1800" dirty="0">
                <a:solidFill>
                  <a:prstClr val="black"/>
                </a:solidFill>
                <a:latin typeface="+mn-lt"/>
                <a:ea typeface="Helvetica" charset="0"/>
                <a:cs typeface="Helvetica" charset="0"/>
              </a:rPr>
              <a:t>Code 472</a:t>
            </a:r>
          </a:p>
          <a:p>
            <a:pPr algn="ctr">
              <a:lnSpc>
                <a:spcPct val="90000"/>
              </a:lnSpc>
              <a:spcBef>
                <a:spcPct val="20000"/>
              </a:spcBef>
              <a:buSzPct val="100000"/>
              <a:defRPr/>
            </a:pPr>
            <a:r>
              <a:rPr lang="en-US" sz="1800" dirty="0">
                <a:solidFill>
                  <a:prstClr val="black"/>
                </a:solidFill>
                <a:latin typeface="+mn-lt"/>
                <a:ea typeface="Helvetica" charset="0"/>
                <a:cs typeface="Helvetica" charset="0"/>
              </a:rPr>
              <a:t>WBS 313229 / 700974</a:t>
            </a:r>
          </a:p>
          <a:p>
            <a:pPr algn="ctr">
              <a:lnSpc>
                <a:spcPct val="90000"/>
              </a:lnSpc>
              <a:spcBef>
                <a:spcPct val="20000"/>
              </a:spcBef>
              <a:buSzPct val="100000"/>
              <a:defRPr/>
            </a:pPr>
            <a:endParaRPr lang="en-US" sz="500" dirty="0">
              <a:solidFill>
                <a:prstClr val="black"/>
              </a:solidFill>
              <a:latin typeface="+mn-lt"/>
              <a:ea typeface="Helvetica" charset="0"/>
              <a:cs typeface="Helvetica" charset="0"/>
            </a:endParaRPr>
          </a:p>
          <a:p>
            <a:pPr algn="ctr">
              <a:lnSpc>
                <a:spcPct val="90000"/>
              </a:lnSpc>
              <a:spcBef>
                <a:spcPct val="20000"/>
              </a:spcBef>
              <a:buSzPct val="100000"/>
              <a:defRPr/>
            </a:pPr>
            <a:endParaRPr lang="en-US" sz="200" dirty="0">
              <a:solidFill>
                <a:prstClr val="black"/>
              </a:solidFill>
              <a:latin typeface="+mn-lt"/>
              <a:ea typeface="Helvetica" charset="0"/>
              <a:cs typeface="Helvetica" charset="0"/>
            </a:endParaRPr>
          </a:p>
          <a:p>
            <a:pPr marL="460375" indent="0" algn="l">
              <a:lnSpc>
                <a:spcPct val="90000"/>
              </a:lnSpc>
              <a:spcBef>
                <a:spcPct val="20000"/>
              </a:spcBef>
              <a:buSzPct val="100000"/>
              <a:tabLst/>
              <a:defRPr/>
            </a:pPr>
            <a:r>
              <a:rPr lang="en-US" sz="1600" dirty="0">
                <a:solidFill>
                  <a:prstClr val="black"/>
                </a:solidFill>
                <a:latin typeface="+mn-lt"/>
                <a:ea typeface="Helvetica" charset="0"/>
                <a:cs typeface="Helvetica" charset="0"/>
              </a:rPr>
              <a:t>S-NPP Launched: </a:t>
            </a:r>
            <a:r>
              <a:rPr lang="en-US" sz="1600" u="none" dirty="0">
                <a:solidFill>
                  <a:prstClr val="black"/>
                </a:solidFill>
                <a:latin typeface="+mn-lt"/>
                <a:ea typeface="Helvetica" charset="0"/>
                <a:cs typeface="Helvetica" charset="0"/>
              </a:rPr>
              <a:t>October 28, 2011 / Phase E</a:t>
            </a:r>
            <a:endParaRPr lang="en-US" sz="1600" dirty="0">
              <a:solidFill>
                <a:prstClr val="black"/>
              </a:solidFill>
              <a:latin typeface="+mn-lt"/>
              <a:ea typeface="Helvetica" charset="0"/>
              <a:cs typeface="Helvetica" charset="0"/>
            </a:endParaRPr>
          </a:p>
          <a:p>
            <a:pPr marL="460375" indent="0" algn="l">
              <a:lnSpc>
                <a:spcPct val="90000"/>
              </a:lnSpc>
              <a:spcBef>
                <a:spcPct val="20000"/>
              </a:spcBef>
              <a:buSzPct val="100000"/>
              <a:tabLst/>
              <a:defRPr/>
            </a:pPr>
            <a:r>
              <a:rPr lang="en-US" sz="1600" dirty="0">
                <a:solidFill>
                  <a:prstClr val="black"/>
                </a:solidFill>
                <a:latin typeface="+mn-lt"/>
                <a:ea typeface="Helvetica" charset="0"/>
                <a:cs typeface="Helvetica" charset="0"/>
              </a:rPr>
              <a:t>NOAA-20 (JPSS-1) Launched: </a:t>
            </a:r>
            <a:r>
              <a:rPr lang="en-US" sz="1600" u="none" dirty="0">
                <a:solidFill>
                  <a:prstClr val="black"/>
                </a:solidFill>
                <a:latin typeface="+mn-lt"/>
                <a:ea typeface="Helvetica" charset="0"/>
                <a:cs typeface="Helvetica" charset="0"/>
              </a:rPr>
              <a:t>November 18, 2017 / Phase E</a:t>
            </a:r>
          </a:p>
          <a:p>
            <a:pPr marL="460375" indent="0" algn="l">
              <a:lnSpc>
                <a:spcPct val="90000"/>
              </a:lnSpc>
              <a:spcBef>
                <a:spcPct val="20000"/>
              </a:spcBef>
              <a:buSzPct val="100000"/>
              <a:tabLst/>
              <a:defRPr/>
            </a:pPr>
            <a:r>
              <a:rPr lang="en-US" sz="1600" u="none" dirty="0">
                <a:solidFill>
                  <a:prstClr val="black"/>
                </a:solidFill>
                <a:latin typeface="+mn-lt"/>
                <a:ea typeface="Helvetica" charset="0"/>
                <a:cs typeface="Helvetica" charset="0"/>
              </a:rPr>
              <a:t>JPSS-2 Launch Readiness Date: March 31,</a:t>
            </a:r>
            <a:r>
              <a:rPr lang="en-US" sz="1600" u="none" baseline="0" dirty="0">
                <a:solidFill>
                  <a:prstClr val="black"/>
                </a:solidFill>
                <a:latin typeface="+mn-lt"/>
                <a:ea typeface="Helvetica" charset="0"/>
                <a:cs typeface="Helvetica" charset="0"/>
              </a:rPr>
              <a:t> 2022 </a:t>
            </a:r>
            <a:r>
              <a:rPr lang="en-US" sz="1600" u="none" dirty="0">
                <a:solidFill>
                  <a:prstClr val="black"/>
                </a:solidFill>
                <a:latin typeface="+mn-lt"/>
                <a:ea typeface="Helvetica" charset="0"/>
                <a:cs typeface="Helvetica" charset="0"/>
              </a:rPr>
              <a:t>/ Phase C</a:t>
            </a:r>
          </a:p>
          <a:p>
            <a:pPr marL="460375" indent="0" algn="l">
              <a:lnSpc>
                <a:spcPct val="90000"/>
              </a:lnSpc>
              <a:spcBef>
                <a:spcPct val="20000"/>
              </a:spcBef>
              <a:buSzPct val="100000"/>
              <a:tabLst/>
              <a:defRPr/>
            </a:pPr>
            <a:r>
              <a:rPr lang="en-US" sz="1600" dirty="0">
                <a:solidFill>
                  <a:prstClr val="black"/>
                </a:solidFill>
                <a:latin typeface="+mn-lt"/>
                <a:ea typeface="Helvetica" charset="0"/>
                <a:cs typeface="Helvetica" charset="0"/>
              </a:rPr>
              <a:t>JPSS-3 Launch Readiness Date: March 2025 </a:t>
            </a:r>
            <a:r>
              <a:rPr lang="en-US" sz="1600" u="none" dirty="0">
                <a:solidFill>
                  <a:prstClr val="black"/>
                </a:solidFill>
                <a:latin typeface="+mn-lt"/>
                <a:ea typeface="Helvetica" charset="0"/>
                <a:cs typeface="Helvetica" charset="0"/>
              </a:rPr>
              <a:t>/ Phase B</a:t>
            </a:r>
            <a:endParaRPr lang="en-US" sz="1600" dirty="0">
              <a:solidFill>
                <a:prstClr val="black"/>
              </a:solidFill>
              <a:latin typeface="+mn-lt"/>
              <a:ea typeface="Helvetica" charset="0"/>
              <a:cs typeface="Helvetica" charset="0"/>
            </a:endParaRPr>
          </a:p>
          <a:p>
            <a:pPr marL="460375" marR="0" indent="0" algn="l" defTabSz="913794" rtl="0" eaLnBrk="1" fontAlgn="auto" latinLnBrk="0" hangingPunct="1">
              <a:lnSpc>
                <a:spcPct val="90000"/>
              </a:lnSpc>
              <a:spcBef>
                <a:spcPct val="20000"/>
              </a:spcBef>
              <a:spcAft>
                <a:spcPts val="0"/>
              </a:spcAft>
              <a:buClrTx/>
              <a:buSzPct val="100000"/>
              <a:buFontTx/>
              <a:buNone/>
              <a:tabLst/>
              <a:defRPr/>
            </a:pPr>
            <a:r>
              <a:rPr lang="en-US" sz="1600" dirty="0">
                <a:solidFill>
                  <a:prstClr val="black"/>
                </a:solidFill>
                <a:latin typeface="+mn-lt"/>
                <a:ea typeface="Helvetica" charset="0"/>
                <a:cs typeface="Helvetica" charset="0"/>
              </a:rPr>
              <a:t>JPSS-4 Launch Readiness Date: March 2028 </a:t>
            </a:r>
            <a:r>
              <a:rPr lang="en-US" sz="1600" u="none" dirty="0">
                <a:solidFill>
                  <a:prstClr val="black"/>
                </a:solidFill>
                <a:latin typeface="+mn-lt"/>
                <a:ea typeface="Helvetica" charset="0"/>
                <a:cs typeface="Helvetica" charset="0"/>
              </a:rPr>
              <a:t>/ Phase B</a:t>
            </a:r>
            <a:endParaRPr lang="en-US" sz="1600" dirty="0">
              <a:solidFill>
                <a:prstClr val="black"/>
              </a:solidFill>
              <a:latin typeface="+mn-lt"/>
              <a:ea typeface="Helvetica" charset="0"/>
              <a:cs typeface="Helvetica" charset="0"/>
            </a:endParaRPr>
          </a:p>
        </p:txBody>
      </p:sp>
      <p:pic>
        <p:nvPicPr>
          <p:cNvPr id="15" name="Picture 8" descr="noaa-logo.png">
            <a:extLst>
              <a:ext uri="{FF2B5EF4-FFF2-40B4-BE49-F238E27FC236}">
                <a16:creationId xmlns:a16="http://schemas.microsoft.com/office/drawing/2014/main" id="{0E1FF0A2-D0C9-C543-A2DE-BB71DE32CE77}"/>
              </a:ext>
            </a:extLst>
          </p:cNvPr>
          <p:cNvPicPr>
            <a:picLocks/>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1550" y="278555"/>
            <a:ext cx="685800" cy="685800"/>
          </a:xfrm>
          <a:prstGeom prst="rect">
            <a:avLst/>
          </a:prstGeom>
          <a:noFill/>
          <a:ln w="9525">
            <a:noFill/>
            <a:miter lim="800000"/>
            <a:headEnd/>
            <a:tailEnd/>
          </a:ln>
        </p:spPr>
      </p:pic>
      <p:pic>
        <p:nvPicPr>
          <p:cNvPr id="19" name="Picture 18" descr="NASA_logo">
            <a:extLst>
              <a:ext uri="{FF2B5EF4-FFF2-40B4-BE49-F238E27FC236}">
                <a16:creationId xmlns:a16="http://schemas.microsoft.com/office/drawing/2014/main" id="{1AF0DC5B-9334-9340-8089-B656349B98C8}"/>
              </a:ext>
            </a:extLst>
          </p:cNvPr>
          <p:cNvPicPr>
            <a:picLocks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44630" y="304061"/>
            <a:ext cx="765429" cy="640080"/>
          </a:xfrm>
          <a:prstGeom prst="rect">
            <a:avLst/>
          </a:prstGeom>
          <a:noFill/>
          <a:ln w="9525">
            <a:noFill/>
            <a:miter lim="800000"/>
            <a:headEnd/>
            <a:tailEnd/>
          </a:ln>
        </p:spPr>
      </p:pic>
    </p:spTree>
    <p:extLst>
      <p:ext uri="{BB962C8B-B14F-4D97-AF65-F5344CB8AC3E}">
        <p14:creationId xmlns:p14="http://schemas.microsoft.com/office/powerpoint/2010/main" val="3614647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264591" y="973138"/>
            <a:ext cx="11698815" cy="0"/>
          </a:xfrm>
          <a:prstGeom prst="line">
            <a:avLst/>
          </a:prstGeom>
          <a:noFill/>
          <a:ln w="28575">
            <a:solidFill>
              <a:srgbClr val="0000FF"/>
            </a:solidFill>
            <a:round/>
            <a:headEnd/>
            <a:tailEnd/>
          </a:ln>
        </p:spPr>
        <p:txBody>
          <a:bodyPr wrap="none" lIns="91379" tIns="45690" rIns="91379" bIns="45690" anchor="ctr"/>
          <a:lstStyle/>
          <a:p>
            <a:pPr>
              <a:defRPr/>
            </a:pPr>
            <a:endParaRPr lang="en-US" sz="1800" dirty="0">
              <a:solidFill>
                <a:prstClr val="black"/>
              </a:solidFill>
              <a:latin typeface="Arial" pitchFamily="34" charset="0"/>
              <a:ea typeface="ヒラギノ角ゴ Pro W3" pitchFamily="-111" charset="-128"/>
            </a:endParaRPr>
          </a:p>
        </p:txBody>
      </p:sp>
      <p:sp>
        <p:nvSpPr>
          <p:cNvPr id="14" name="Rectangle 5"/>
          <p:cNvSpPr>
            <a:spLocks noChangeArrowheads="1"/>
          </p:cNvSpPr>
          <p:nvPr userDrawn="1"/>
        </p:nvSpPr>
        <p:spPr bwMode="auto">
          <a:xfrm>
            <a:off x="254000" y="254007"/>
            <a:ext cx="11700933" cy="6228519"/>
          </a:xfrm>
          <a:prstGeom prst="rect">
            <a:avLst/>
          </a:prstGeom>
          <a:noFill/>
          <a:ln w="28575">
            <a:solidFill>
              <a:srgbClr val="0000FF"/>
            </a:solidFill>
            <a:miter lim="800000"/>
            <a:headEnd/>
            <a:tailEnd/>
          </a:ln>
        </p:spPr>
        <p:txBody>
          <a:bodyPr wrap="none" lIns="91379" tIns="45690" rIns="91379" bIns="45690" anchor="ctr"/>
          <a:lstStyle/>
          <a:p>
            <a:pPr algn="ctr" eaLnBrk="0" hangingPunct="0">
              <a:defRPr/>
            </a:pPr>
            <a:endParaRPr lang="en-US" sz="1100" dirty="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304800" y="233927"/>
            <a:ext cx="11582400" cy="769381"/>
          </a:xfrm>
          <a:prstGeom prst="rect">
            <a:avLst/>
          </a:prstGeom>
          <a:noFill/>
          <a:ln w="12700">
            <a:noFill/>
            <a:miter lim="800000"/>
            <a:headEnd/>
            <a:tailEnd/>
          </a:ln>
        </p:spPr>
        <p:txBody>
          <a:bodyPr wrap="square" lIns="91379" tIns="45690" rIns="91379" bIns="45690">
            <a:spAutoFit/>
          </a:bodyPr>
          <a:lstStyle/>
          <a:p>
            <a:pPr algn="ctr" eaLnBrk="0" hangingPunct="0">
              <a:defRPr/>
            </a:pPr>
            <a:r>
              <a:rPr lang="en-US" sz="2800" dirty="0">
                <a:solidFill>
                  <a:srgbClr val="1F497D"/>
                </a:solidFill>
                <a:latin typeface="+mn-lt"/>
                <a:ea typeface="Helvetica" charset="0"/>
                <a:cs typeface="Helvetica" charset="0"/>
              </a:rPr>
              <a:t>Monthly</a:t>
            </a:r>
            <a:r>
              <a:rPr lang="en-US" sz="2800" baseline="0" dirty="0">
                <a:solidFill>
                  <a:srgbClr val="1F497D"/>
                </a:solidFill>
                <a:latin typeface="+mn-lt"/>
                <a:ea typeface="Helvetica" charset="0"/>
                <a:cs typeface="Helvetica" charset="0"/>
              </a:rPr>
              <a:t> Status Review</a:t>
            </a:r>
            <a:endParaRPr lang="en-US" sz="2800" dirty="0">
              <a:solidFill>
                <a:srgbClr val="1F497D"/>
              </a:solidFill>
              <a:latin typeface="+mn-lt"/>
              <a:ea typeface="Helvetica" charset="0"/>
              <a:cs typeface="Helvetica" charset="0"/>
            </a:endParaRPr>
          </a:p>
          <a:p>
            <a:pPr algn="ctr" eaLnBrk="0" hangingPunct="0">
              <a:defRPr/>
            </a:pPr>
            <a:r>
              <a:rPr lang="en-US" sz="1600" dirty="0">
                <a:solidFill>
                  <a:srgbClr val="1F497D"/>
                </a:solidFill>
                <a:latin typeface="+mn-lt"/>
                <a:ea typeface="Helvetica" charset="0"/>
                <a:cs typeface="Helvetica" charset="0"/>
              </a:rPr>
              <a:t>May 10, 2019</a:t>
            </a:r>
          </a:p>
        </p:txBody>
      </p:sp>
      <p:sp>
        <p:nvSpPr>
          <p:cNvPr id="18" name="Rectangle 17"/>
          <p:cNvSpPr/>
          <p:nvPr userDrawn="1"/>
        </p:nvSpPr>
        <p:spPr>
          <a:xfrm>
            <a:off x="3048000" y="6450483"/>
            <a:ext cx="6096000" cy="276999"/>
          </a:xfrm>
          <a:prstGeom prst="rect">
            <a:avLst/>
          </a:prstGeom>
        </p:spPr>
        <p:txBody>
          <a:bodyPr lIns="91432" tIns="45716" rIns="91432" bIns="45716">
            <a:spAutoFit/>
          </a:bodyPr>
          <a:lstStyle/>
          <a:p>
            <a:pPr algn="ctr">
              <a:defRPr/>
            </a:pPr>
            <a:r>
              <a:rPr lang="en-US" sz="1200" b="1" i="1" dirty="0">
                <a:solidFill>
                  <a:prstClr val="black"/>
                </a:solidFill>
                <a:latin typeface="Calibri"/>
              </a:rPr>
              <a:t>Pre-decisional – For NASA / NOAA Internal Use Only</a:t>
            </a:r>
          </a:p>
        </p:txBody>
      </p:sp>
      <p:sp>
        <p:nvSpPr>
          <p:cNvPr id="15" name="Line 4"/>
          <p:cNvSpPr>
            <a:spLocks noChangeShapeType="1"/>
          </p:cNvSpPr>
          <p:nvPr userDrawn="1"/>
        </p:nvSpPr>
        <p:spPr bwMode="auto">
          <a:xfrm flipV="1">
            <a:off x="264591" y="3990796"/>
            <a:ext cx="11698815" cy="0"/>
          </a:xfrm>
          <a:prstGeom prst="line">
            <a:avLst/>
          </a:prstGeom>
          <a:noFill/>
          <a:ln w="28575">
            <a:solidFill>
              <a:srgbClr val="0000FF"/>
            </a:solidFill>
            <a:round/>
            <a:headEnd/>
            <a:tailEnd/>
          </a:ln>
        </p:spPr>
        <p:txBody>
          <a:bodyPr wrap="none" lIns="91379" tIns="45690" rIns="91379" bIns="45690" anchor="ctr"/>
          <a:lstStyle/>
          <a:p>
            <a:pPr>
              <a:defRPr/>
            </a:pPr>
            <a:endParaRPr lang="en-US" sz="1800" dirty="0">
              <a:solidFill>
                <a:prstClr val="black"/>
              </a:solidFill>
              <a:latin typeface="Arial" pitchFamily="34" charset="0"/>
              <a:ea typeface="ヒラギノ角ゴ Pro W3" pitchFamily="-111" charset="-128"/>
            </a:endParaRPr>
          </a:p>
        </p:txBody>
      </p:sp>
      <p:pic>
        <p:nvPicPr>
          <p:cNvPr id="12" name="Picture 11">
            <a:extLst>
              <a:ext uri="{FF2B5EF4-FFF2-40B4-BE49-F238E27FC236}">
                <a16:creationId xmlns:a16="http://schemas.microsoft.com/office/drawing/2014/main" id="{21CC2E89-AAE0-DF4A-913E-4985EA96B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1774" y="1164951"/>
            <a:ext cx="3512055" cy="2634039"/>
          </a:xfrm>
          <a:prstGeom prst="rect">
            <a:avLst/>
          </a:prstGeom>
        </p:spPr>
      </p:pic>
      <p:sp>
        <p:nvSpPr>
          <p:cNvPr id="21" name="Rectangle 2">
            <a:extLst>
              <a:ext uri="{FF2B5EF4-FFF2-40B4-BE49-F238E27FC236}">
                <a16:creationId xmlns:a16="http://schemas.microsoft.com/office/drawing/2014/main" id="{197A98E8-6A0B-E048-9FEC-6037854DAAB3}"/>
              </a:ext>
            </a:extLst>
          </p:cNvPr>
          <p:cNvSpPr>
            <a:spLocks noChangeArrowheads="1"/>
          </p:cNvSpPr>
          <p:nvPr userDrawn="1"/>
        </p:nvSpPr>
        <p:spPr bwMode="auto">
          <a:xfrm>
            <a:off x="3973693" y="992622"/>
            <a:ext cx="7967987" cy="2978692"/>
          </a:xfrm>
          <a:prstGeom prst="rect">
            <a:avLst/>
          </a:prstGeom>
          <a:noFill/>
          <a:ln w="12700">
            <a:noFill/>
            <a:miter lim="800000"/>
            <a:headEnd/>
            <a:tailEnd/>
          </a:ln>
        </p:spPr>
        <p:txBody>
          <a:bodyPr lIns="90475" tIns="44443" rIns="90475" bIns="44443" anchor="ctr"/>
          <a:lstStyle/>
          <a:p>
            <a:pPr algn="ctr">
              <a:lnSpc>
                <a:spcPct val="90000"/>
              </a:lnSpc>
              <a:spcAft>
                <a:spcPts val="300"/>
              </a:spcAft>
              <a:buSzPct val="100000"/>
              <a:defRPr/>
            </a:pPr>
            <a:r>
              <a:rPr lang="en-US" sz="2500" dirty="0">
                <a:solidFill>
                  <a:prstClr val="black"/>
                </a:solidFill>
                <a:latin typeface="+mn-lt"/>
                <a:ea typeface="Helvetica" charset="0"/>
                <a:cs typeface="Helvetica" charset="0"/>
              </a:rPr>
              <a:t>Joint Polar Satellite System </a:t>
            </a:r>
          </a:p>
          <a:p>
            <a:pPr algn="ctr">
              <a:lnSpc>
                <a:spcPct val="90000"/>
              </a:lnSpc>
              <a:spcAft>
                <a:spcPts val="300"/>
              </a:spcAft>
              <a:buSzPct val="100000"/>
              <a:defRPr/>
            </a:pPr>
            <a:r>
              <a:rPr lang="en-US" sz="2500" dirty="0">
                <a:solidFill>
                  <a:prstClr val="black"/>
                </a:solidFill>
                <a:latin typeface="+mn-lt"/>
                <a:ea typeface="Helvetica" charset="0"/>
                <a:cs typeface="Helvetica" charset="0"/>
              </a:rPr>
              <a:t>Flight Project</a:t>
            </a:r>
          </a:p>
          <a:p>
            <a:pPr algn="ctr">
              <a:lnSpc>
                <a:spcPct val="90000"/>
              </a:lnSpc>
              <a:spcBef>
                <a:spcPct val="20000"/>
              </a:spcBef>
              <a:buSzPct val="100000"/>
              <a:defRPr/>
            </a:pPr>
            <a:r>
              <a:rPr lang="en-US" sz="1800" dirty="0">
                <a:solidFill>
                  <a:prstClr val="black"/>
                </a:solidFill>
                <a:latin typeface="+mn-lt"/>
                <a:ea typeface="Helvetica" charset="0"/>
                <a:cs typeface="Helvetica" charset="0"/>
              </a:rPr>
              <a:t>Code 472</a:t>
            </a:r>
          </a:p>
          <a:p>
            <a:pPr algn="ctr">
              <a:lnSpc>
                <a:spcPct val="90000"/>
              </a:lnSpc>
              <a:spcBef>
                <a:spcPct val="20000"/>
              </a:spcBef>
              <a:buSzPct val="100000"/>
              <a:defRPr/>
            </a:pPr>
            <a:r>
              <a:rPr lang="en-US" sz="1800" dirty="0">
                <a:solidFill>
                  <a:prstClr val="black"/>
                </a:solidFill>
                <a:latin typeface="+mn-lt"/>
                <a:ea typeface="Helvetica" charset="0"/>
                <a:cs typeface="Helvetica" charset="0"/>
              </a:rPr>
              <a:t>WBS 313229 / 700974</a:t>
            </a:r>
          </a:p>
          <a:p>
            <a:pPr algn="ctr">
              <a:lnSpc>
                <a:spcPct val="90000"/>
              </a:lnSpc>
              <a:spcBef>
                <a:spcPct val="20000"/>
              </a:spcBef>
              <a:buSzPct val="100000"/>
              <a:defRPr/>
            </a:pPr>
            <a:endParaRPr lang="en-US" sz="500" dirty="0">
              <a:solidFill>
                <a:prstClr val="black"/>
              </a:solidFill>
              <a:latin typeface="+mn-lt"/>
              <a:ea typeface="Helvetica" charset="0"/>
              <a:cs typeface="Helvetica" charset="0"/>
            </a:endParaRPr>
          </a:p>
          <a:p>
            <a:pPr algn="ctr">
              <a:lnSpc>
                <a:spcPct val="90000"/>
              </a:lnSpc>
              <a:spcBef>
                <a:spcPct val="20000"/>
              </a:spcBef>
              <a:buSzPct val="100000"/>
              <a:defRPr/>
            </a:pPr>
            <a:endParaRPr lang="en-US" sz="200" dirty="0">
              <a:solidFill>
                <a:prstClr val="black"/>
              </a:solidFill>
              <a:latin typeface="+mn-lt"/>
              <a:ea typeface="Helvetica" charset="0"/>
              <a:cs typeface="Helvetica" charset="0"/>
            </a:endParaRPr>
          </a:p>
          <a:p>
            <a:pPr marL="460375" indent="0" algn="l">
              <a:lnSpc>
                <a:spcPct val="90000"/>
              </a:lnSpc>
              <a:spcBef>
                <a:spcPct val="20000"/>
              </a:spcBef>
              <a:buSzPct val="100000"/>
              <a:tabLst/>
              <a:defRPr/>
            </a:pPr>
            <a:r>
              <a:rPr lang="en-US" sz="1600" dirty="0">
                <a:solidFill>
                  <a:prstClr val="black"/>
                </a:solidFill>
                <a:latin typeface="+mn-lt"/>
                <a:ea typeface="Helvetica" charset="0"/>
                <a:cs typeface="Helvetica" charset="0"/>
              </a:rPr>
              <a:t>S-NPP Launched: </a:t>
            </a:r>
            <a:r>
              <a:rPr lang="en-US" sz="1600" u="none" dirty="0">
                <a:solidFill>
                  <a:prstClr val="black"/>
                </a:solidFill>
                <a:latin typeface="+mn-lt"/>
                <a:ea typeface="Helvetica" charset="0"/>
                <a:cs typeface="Helvetica" charset="0"/>
              </a:rPr>
              <a:t>October 28, 2011 / Phase E</a:t>
            </a:r>
            <a:endParaRPr lang="en-US" sz="1600" dirty="0">
              <a:solidFill>
                <a:prstClr val="black"/>
              </a:solidFill>
              <a:latin typeface="+mn-lt"/>
              <a:ea typeface="Helvetica" charset="0"/>
              <a:cs typeface="Helvetica" charset="0"/>
            </a:endParaRPr>
          </a:p>
          <a:p>
            <a:pPr marL="460375" indent="0" algn="l">
              <a:lnSpc>
                <a:spcPct val="90000"/>
              </a:lnSpc>
              <a:spcBef>
                <a:spcPct val="20000"/>
              </a:spcBef>
              <a:buSzPct val="100000"/>
              <a:tabLst/>
              <a:defRPr/>
            </a:pPr>
            <a:r>
              <a:rPr lang="en-US" sz="1600" dirty="0">
                <a:solidFill>
                  <a:prstClr val="black"/>
                </a:solidFill>
                <a:latin typeface="+mn-lt"/>
                <a:ea typeface="Helvetica" charset="0"/>
                <a:cs typeface="Helvetica" charset="0"/>
              </a:rPr>
              <a:t>NOAA-20 (JPSS-1) Launched: </a:t>
            </a:r>
            <a:r>
              <a:rPr lang="en-US" sz="1600" u="none" dirty="0">
                <a:solidFill>
                  <a:prstClr val="black"/>
                </a:solidFill>
                <a:latin typeface="+mn-lt"/>
                <a:ea typeface="Helvetica" charset="0"/>
                <a:cs typeface="Helvetica" charset="0"/>
              </a:rPr>
              <a:t>November 18, 2017 / Phase E</a:t>
            </a:r>
          </a:p>
          <a:p>
            <a:pPr marL="460375" indent="0" algn="l">
              <a:lnSpc>
                <a:spcPct val="90000"/>
              </a:lnSpc>
              <a:spcBef>
                <a:spcPct val="20000"/>
              </a:spcBef>
              <a:buSzPct val="100000"/>
              <a:tabLst/>
              <a:defRPr/>
            </a:pPr>
            <a:r>
              <a:rPr lang="en-US" sz="1600" u="none" dirty="0">
                <a:solidFill>
                  <a:prstClr val="black"/>
                </a:solidFill>
                <a:latin typeface="+mn-lt"/>
                <a:ea typeface="Helvetica" charset="0"/>
                <a:cs typeface="Helvetica" charset="0"/>
              </a:rPr>
              <a:t>JPSS-2 Launch Readiness Date: March 31,</a:t>
            </a:r>
            <a:r>
              <a:rPr lang="en-US" sz="1600" u="none" baseline="0" dirty="0">
                <a:solidFill>
                  <a:prstClr val="black"/>
                </a:solidFill>
                <a:latin typeface="+mn-lt"/>
                <a:ea typeface="Helvetica" charset="0"/>
                <a:cs typeface="Helvetica" charset="0"/>
              </a:rPr>
              <a:t> 2022 </a:t>
            </a:r>
            <a:r>
              <a:rPr lang="en-US" sz="1600" u="none" dirty="0">
                <a:solidFill>
                  <a:prstClr val="black"/>
                </a:solidFill>
                <a:latin typeface="+mn-lt"/>
                <a:ea typeface="Helvetica" charset="0"/>
                <a:cs typeface="Helvetica" charset="0"/>
              </a:rPr>
              <a:t>/ Phase C</a:t>
            </a:r>
          </a:p>
          <a:p>
            <a:pPr marL="460375" indent="0" algn="l">
              <a:lnSpc>
                <a:spcPct val="90000"/>
              </a:lnSpc>
              <a:spcBef>
                <a:spcPct val="20000"/>
              </a:spcBef>
              <a:buSzPct val="100000"/>
              <a:tabLst/>
              <a:defRPr/>
            </a:pPr>
            <a:r>
              <a:rPr lang="en-US" sz="1600" dirty="0">
                <a:solidFill>
                  <a:prstClr val="black"/>
                </a:solidFill>
                <a:latin typeface="+mn-lt"/>
                <a:ea typeface="Helvetica" charset="0"/>
                <a:cs typeface="Helvetica" charset="0"/>
              </a:rPr>
              <a:t>JPSS-3 Launch Readiness Date: March 2025 </a:t>
            </a:r>
            <a:r>
              <a:rPr lang="en-US" sz="1600" u="none" dirty="0">
                <a:solidFill>
                  <a:prstClr val="black"/>
                </a:solidFill>
                <a:latin typeface="+mn-lt"/>
                <a:ea typeface="Helvetica" charset="0"/>
                <a:cs typeface="Helvetica" charset="0"/>
              </a:rPr>
              <a:t>/ Phase B</a:t>
            </a:r>
            <a:endParaRPr lang="en-US" sz="1600" dirty="0">
              <a:solidFill>
                <a:prstClr val="black"/>
              </a:solidFill>
              <a:latin typeface="+mn-lt"/>
              <a:ea typeface="Helvetica" charset="0"/>
              <a:cs typeface="Helvetica" charset="0"/>
            </a:endParaRPr>
          </a:p>
          <a:p>
            <a:pPr marL="460375" marR="0" indent="0" algn="l" defTabSz="913794" rtl="0" eaLnBrk="1" fontAlgn="auto" latinLnBrk="0" hangingPunct="1">
              <a:lnSpc>
                <a:spcPct val="90000"/>
              </a:lnSpc>
              <a:spcBef>
                <a:spcPct val="20000"/>
              </a:spcBef>
              <a:spcAft>
                <a:spcPts val="0"/>
              </a:spcAft>
              <a:buClrTx/>
              <a:buSzPct val="100000"/>
              <a:buFontTx/>
              <a:buNone/>
              <a:tabLst/>
              <a:defRPr/>
            </a:pPr>
            <a:r>
              <a:rPr lang="en-US" sz="1600" dirty="0">
                <a:solidFill>
                  <a:prstClr val="black"/>
                </a:solidFill>
                <a:latin typeface="+mn-lt"/>
                <a:ea typeface="Helvetica" charset="0"/>
                <a:cs typeface="Helvetica" charset="0"/>
              </a:rPr>
              <a:t>JPSS-4 Launch Readiness Date: March 2028 </a:t>
            </a:r>
            <a:r>
              <a:rPr lang="en-US" sz="1600" u="none" dirty="0">
                <a:solidFill>
                  <a:prstClr val="black"/>
                </a:solidFill>
                <a:latin typeface="+mn-lt"/>
                <a:ea typeface="Helvetica" charset="0"/>
                <a:cs typeface="Helvetica" charset="0"/>
              </a:rPr>
              <a:t>/ Phase B</a:t>
            </a:r>
            <a:endParaRPr lang="en-US" sz="1600" dirty="0">
              <a:solidFill>
                <a:prstClr val="black"/>
              </a:solidFill>
              <a:latin typeface="+mn-lt"/>
              <a:ea typeface="Helvetica" charset="0"/>
              <a:cs typeface="Helvetica" charset="0"/>
            </a:endParaRPr>
          </a:p>
        </p:txBody>
      </p:sp>
      <p:pic>
        <p:nvPicPr>
          <p:cNvPr id="11" name="Picture 8" descr="noaa-logo.png">
            <a:extLst>
              <a:ext uri="{FF2B5EF4-FFF2-40B4-BE49-F238E27FC236}">
                <a16:creationId xmlns:a16="http://schemas.microsoft.com/office/drawing/2014/main" id="{F5B2D11E-E113-A14C-9386-C9413A706B00}"/>
              </a:ext>
            </a:extLst>
          </p:cNvPr>
          <p:cNvPicPr>
            <a:picLocks/>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1550" y="278555"/>
            <a:ext cx="685800" cy="685800"/>
          </a:xfrm>
          <a:prstGeom prst="rect">
            <a:avLst/>
          </a:prstGeom>
          <a:noFill/>
          <a:ln w="9525">
            <a:noFill/>
            <a:miter lim="800000"/>
            <a:headEnd/>
            <a:tailEnd/>
          </a:ln>
        </p:spPr>
      </p:pic>
      <p:pic>
        <p:nvPicPr>
          <p:cNvPr id="13" name="Picture 12" descr="NASA_logo">
            <a:extLst>
              <a:ext uri="{FF2B5EF4-FFF2-40B4-BE49-F238E27FC236}">
                <a16:creationId xmlns:a16="http://schemas.microsoft.com/office/drawing/2014/main" id="{6EB143A6-64AB-3B42-A1E7-E8AEAB19D8F8}"/>
              </a:ext>
            </a:extLst>
          </p:cNvPr>
          <p:cNvPicPr>
            <a:picLocks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44630" y="304061"/>
            <a:ext cx="765429" cy="640080"/>
          </a:xfrm>
          <a:prstGeom prst="rect">
            <a:avLst/>
          </a:prstGeom>
          <a:noFill/>
          <a:ln w="9525">
            <a:noFill/>
            <a:miter lim="800000"/>
            <a:headEnd/>
            <a:tailEnd/>
          </a:ln>
        </p:spPr>
      </p:pic>
    </p:spTree>
    <p:extLst>
      <p:ext uri="{BB962C8B-B14F-4D97-AF65-F5344CB8AC3E}">
        <p14:creationId xmlns:p14="http://schemas.microsoft.com/office/powerpoint/2010/main" val="2041309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6"/>
            <a:ext cx="5384800" cy="4525963"/>
          </a:xfrm>
          <a:prstGeom prst="rect">
            <a:avLst/>
          </a:prstGeo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r">
              <a:defRPr sz="2400" b="1">
                <a:latin typeface="+mj-lt"/>
              </a:defRPr>
            </a:lvl1pPr>
          </a:lstStyle>
          <a:p>
            <a:r>
              <a:rPr lang="en-US" dirty="0"/>
              <a:t>Click to edit Master title style</a:t>
            </a:r>
          </a:p>
        </p:txBody>
      </p:sp>
      <p:sp>
        <p:nvSpPr>
          <p:cNvPr id="9" name="Rectangle 8"/>
          <p:cNvSpPr/>
          <p:nvPr userDrawn="1"/>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90817F5-FF40-0048-9B90-4CE8FE3D075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3355545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018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1600206"/>
            <a:ext cx="10972800" cy="4525963"/>
          </a:xfrm>
          <a:prstGeom prst="rect">
            <a:avLst/>
          </a:prstGeom>
        </p:spPr>
        <p:txBody>
          <a:bodyPr lIns="0" tIns="0" rIns="0" bIns="0"/>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r">
              <a:defRPr sz="2400" b="1">
                <a:latin typeface="+mj-lt"/>
              </a:defRPr>
            </a:lvl1pPr>
          </a:lstStyle>
          <a:p>
            <a:r>
              <a:rPr lang="en-US"/>
              <a:t>Click to edit Master title style</a:t>
            </a:r>
            <a:endParaRPr lang="en-US" dirty="0"/>
          </a:p>
        </p:txBody>
      </p:sp>
      <p:sp>
        <p:nvSpPr>
          <p:cNvPr id="8" name="Rectangle 7"/>
          <p:cNvSpPr/>
          <p:nvPr userDrawn="1"/>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D3EAD2E2-01A7-3745-8C45-B6B4AE35E43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109684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2C94469-C24B-4485-9554-864CA5BFE27B}"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219200"/>
            <a:ext cx="7315200" cy="41148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486400"/>
            <a:ext cx="7315200" cy="804862"/>
          </a:xfrm>
          <a:prstGeom prst="rect">
            <a:avLst/>
          </a:prstGeom>
        </p:spPr>
        <p:txBody>
          <a:bodyPr/>
          <a:lstStyle>
            <a:lvl1pPr marL="0" indent="0">
              <a:buNone/>
              <a:defRPr sz="16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p:cNvSpPr/>
          <p:nvPr/>
        </p:nvSpPr>
        <p:spPr>
          <a:xfrm>
            <a:off x="0" y="381001"/>
            <a:ext cx="11582400" cy="25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l">
              <a:defRPr sz="2400" b="1">
                <a:latin typeface="+mj-lt"/>
              </a:defRPr>
            </a:lvl1pPr>
          </a:lstStyle>
          <a:p>
            <a:r>
              <a:rPr lang="en-US"/>
              <a:t>Click to edit Master title style</a:t>
            </a:r>
            <a:endParaRPr lang="en-US" dirty="0"/>
          </a:p>
        </p:txBody>
      </p:sp>
      <p:sp>
        <p:nvSpPr>
          <p:cNvPr id="14" name="Rectangle 13"/>
          <p:cNvSpPr/>
          <p:nvPr userDrawn="1"/>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3BFEED31-4B5C-F647-A42B-9F9B3D21D51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596792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6"/>
            <a:ext cx="5384800" cy="4525963"/>
          </a:xfrm>
          <a:prstGeom prst="rect">
            <a:avLst/>
          </a:prstGeo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r">
              <a:defRPr sz="2400" b="1">
                <a:latin typeface="+mj-lt"/>
              </a:defRPr>
            </a:lvl1pPr>
          </a:lstStyle>
          <a:p>
            <a:r>
              <a:rPr lang="en-US" dirty="0"/>
              <a:t>Click to edit Master title style</a:t>
            </a:r>
          </a:p>
        </p:txBody>
      </p:sp>
      <p:sp>
        <p:nvSpPr>
          <p:cNvPr id="9" name="Rectangle 8"/>
          <p:cNvSpPr/>
          <p:nvPr userDrawn="1"/>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7" name="Picture 6">
            <a:extLst>
              <a:ext uri="{FF2B5EF4-FFF2-40B4-BE49-F238E27FC236}">
                <a16:creationId xmlns:a16="http://schemas.microsoft.com/office/drawing/2014/main" id="{DE1557F4-2426-B547-80DE-C119F2437EFD}"/>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159866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1"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r">
              <a:defRPr sz="2400" b="1">
                <a:latin typeface="+mj-lt"/>
              </a:defRPr>
            </a:lvl1pPr>
          </a:lstStyle>
          <a:p>
            <a:r>
              <a:rPr lang="en-US"/>
              <a:t>Click to edit Master title style</a:t>
            </a:r>
            <a:endParaRPr lang="en-US" dirty="0"/>
          </a:p>
        </p:txBody>
      </p:sp>
      <p:sp>
        <p:nvSpPr>
          <p:cNvPr id="8" name="Rectangle 7"/>
          <p:cNvSpPr/>
          <p:nvPr userDrawn="1"/>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5" name="Picture 4">
            <a:extLst>
              <a:ext uri="{FF2B5EF4-FFF2-40B4-BE49-F238E27FC236}">
                <a16:creationId xmlns:a16="http://schemas.microsoft.com/office/drawing/2014/main" id="{8B093A43-E0BA-0448-A867-1FA9D99FFEE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2994438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077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1600206"/>
            <a:ext cx="10972800" cy="4525963"/>
          </a:xfrm>
          <a:prstGeom prst="rect">
            <a:avLst/>
          </a:prstGeom>
        </p:spPr>
        <p:txBody>
          <a:bodyPr lIns="0" tIns="0" rIns="0" bIns="0"/>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r">
              <a:defRPr sz="2400" b="1">
                <a:latin typeface="+mj-lt"/>
              </a:defRPr>
            </a:lvl1pPr>
          </a:lstStyle>
          <a:p>
            <a:r>
              <a:rPr lang="en-US"/>
              <a:t>Click to edit Master title style</a:t>
            </a:r>
            <a:endParaRPr lang="en-US" dirty="0"/>
          </a:p>
        </p:txBody>
      </p:sp>
      <p:sp>
        <p:nvSpPr>
          <p:cNvPr id="8" name="Rectangle 7"/>
          <p:cNvSpPr/>
          <p:nvPr userDrawn="1"/>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7" name="Picture 6">
            <a:extLst>
              <a:ext uri="{FF2B5EF4-FFF2-40B4-BE49-F238E27FC236}">
                <a16:creationId xmlns:a16="http://schemas.microsoft.com/office/drawing/2014/main" id="{168A8646-98BD-A848-9B49-C0AFBB8DBD3D}"/>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2358373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219200"/>
            <a:ext cx="7315200" cy="41148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486400"/>
            <a:ext cx="7315200" cy="804862"/>
          </a:xfrm>
          <a:prstGeom prst="rect">
            <a:avLst/>
          </a:prstGeom>
        </p:spPr>
        <p:txBody>
          <a:bodyPr/>
          <a:lstStyle>
            <a:lvl1pPr marL="0" indent="0">
              <a:buNone/>
              <a:defRPr sz="16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p:cNvSpPr/>
          <p:nvPr/>
        </p:nvSpPr>
        <p:spPr>
          <a:xfrm>
            <a:off x="0" y="381001"/>
            <a:ext cx="11582400" cy="25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l">
              <a:defRPr sz="2400" b="1">
                <a:latin typeface="+mj-lt"/>
              </a:defRPr>
            </a:lvl1pPr>
          </a:lstStyle>
          <a:p>
            <a:r>
              <a:rPr lang="en-US"/>
              <a:t>Click to edit Master title style</a:t>
            </a:r>
            <a:endParaRPr lang="en-US" dirty="0"/>
          </a:p>
        </p:txBody>
      </p:sp>
      <p:sp>
        <p:nvSpPr>
          <p:cNvPr id="14" name="Rectangle 13"/>
          <p:cNvSpPr/>
          <p:nvPr userDrawn="1"/>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a:extLst>
              <a:ext uri="{FF2B5EF4-FFF2-40B4-BE49-F238E27FC236}">
                <a16:creationId xmlns:a16="http://schemas.microsoft.com/office/drawing/2014/main" id="{C7B6CA6D-6A23-E54C-B644-A77427BB46D3}"/>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528688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3E041D-C925-E544-829F-14F463463804}"/>
              </a:ext>
            </a:extLst>
          </p:cNvPr>
          <p:cNvSpPr/>
          <p:nvPr userDrawn="1"/>
        </p:nvSpPr>
        <p:spPr>
          <a:xfrm flipV="1">
            <a:off x="0" y="729060"/>
            <a:ext cx="12192000" cy="36576"/>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a:extLst>
              <a:ext uri="{FF2B5EF4-FFF2-40B4-BE49-F238E27FC236}">
                <a16:creationId xmlns:a16="http://schemas.microsoft.com/office/drawing/2014/main" id="{0BB759DF-07C9-1549-BD6D-FC5A35355AE2}"/>
              </a:ext>
            </a:extLst>
          </p:cNvPr>
          <p:cNvSpPr>
            <a:spLocks noGrp="1"/>
          </p:cNvSpPr>
          <p:nvPr>
            <p:ph type="title"/>
          </p:nvPr>
        </p:nvSpPr>
        <p:spPr>
          <a:xfrm>
            <a:off x="1473199" y="119333"/>
            <a:ext cx="10164621" cy="528492"/>
          </a:xfrm>
          <a:prstGeom prst="rect">
            <a:avLst/>
          </a:prstGeom>
        </p:spPr>
        <p:txBody>
          <a:bodyPr wrap="square" anchor="ctr" anchorCtr="0">
            <a:normAutofit/>
          </a:bodyPr>
          <a:lstStyle>
            <a:lvl1pPr algn="r">
              <a:defRPr sz="2400" b="0"/>
            </a:lvl1pPr>
          </a:lstStyle>
          <a:p>
            <a:r>
              <a:rPr lang="en-US" dirty="0"/>
              <a:t>Click to edit Master title style</a:t>
            </a:r>
          </a:p>
        </p:txBody>
      </p:sp>
      <p:pic>
        <p:nvPicPr>
          <p:cNvPr id="5" name="Picture 4">
            <a:extLst>
              <a:ext uri="{FF2B5EF4-FFF2-40B4-BE49-F238E27FC236}">
                <a16:creationId xmlns:a16="http://schemas.microsoft.com/office/drawing/2014/main" id="{4988C84B-AB57-814B-AF8F-7D784F564DC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927303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1600206"/>
            <a:ext cx="10972800" cy="4525963"/>
          </a:xfrm>
          <a:prstGeom prst="rect">
            <a:avLst/>
          </a:prstGeom>
        </p:spPr>
        <p:txBody>
          <a:bodyPr lIns="0" tIns="0" rIns="0" bIns="0"/>
          <a:lstStyle>
            <a:lvl1pPr>
              <a:defRPr sz="1200">
                <a:latin typeface="+mj-lt"/>
              </a:defRPr>
            </a:lvl1pPr>
            <a:lvl2pPr>
              <a:defRPr sz="1200">
                <a:latin typeface="+mj-lt"/>
              </a:defRPr>
            </a:lvl2pPr>
            <a:lvl3pPr>
              <a:defRPr sz="1200">
                <a:latin typeface="+mj-lt"/>
              </a:defRPr>
            </a:lvl3pPr>
            <a:lvl4pPr>
              <a:defRPr sz="1200">
                <a:latin typeface="+mj-lt"/>
              </a:defRPr>
            </a:lvl4pPr>
            <a:lvl5pPr>
              <a:defRPr sz="12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r">
              <a:defRPr sz="1800" b="1">
                <a:latin typeface="+mj-lt"/>
              </a:defRPr>
            </a:lvl1pPr>
          </a:lstStyle>
          <a:p>
            <a:r>
              <a:rPr lang="en-US"/>
              <a:t>Click to edit Master title style</a:t>
            </a:r>
            <a:endParaRPr lang="en-US" dirty="0"/>
          </a:p>
        </p:txBody>
      </p:sp>
      <p:sp>
        <p:nvSpPr>
          <p:cNvPr id="8" name="Rectangle 7"/>
          <p:cNvSpPr/>
          <p:nvPr userDrawn="1"/>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310E2C4D-F4F1-7443-BEB5-209B4988CF0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397" y="38098"/>
            <a:ext cx="877824" cy="876302"/>
          </a:xfrm>
          <a:prstGeom prst="rect">
            <a:avLst/>
          </a:prstGeom>
        </p:spPr>
      </p:pic>
    </p:spTree>
    <p:extLst>
      <p:ext uri="{BB962C8B-B14F-4D97-AF65-F5344CB8AC3E}">
        <p14:creationId xmlns:p14="http://schemas.microsoft.com/office/powerpoint/2010/main" val="133662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our Content with Divider">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66122" y="1138992"/>
            <a:ext cx="5571460" cy="2518611"/>
          </a:xfrm>
        </p:spPr>
        <p:txBody>
          <a:bodyPr/>
          <a:lstStyle>
            <a:lvl1pPr indent="-228600">
              <a:spcBef>
                <a:spcPts val="600"/>
              </a:spcBef>
              <a:defRPr sz="2000">
                <a:solidFill>
                  <a:schemeClr val="tx1"/>
                </a:solidFill>
              </a:defRPr>
            </a:lvl1pPr>
            <a:lvl2pPr indent="-228600">
              <a:spcBef>
                <a:spcPts val="600"/>
              </a:spcBef>
              <a:defRPr sz="1600">
                <a:solidFill>
                  <a:schemeClr val="tx1"/>
                </a:solidFill>
              </a:defRPr>
            </a:lvl2pPr>
            <a:lvl3pPr indent="-228600">
              <a:spcBef>
                <a:spcPts val="600"/>
              </a:spcBef>
              <a:defRPr sz="1600">
                <a:solidFill>
                  <a:schemeClr val="tx1"/>
                </a:solidFill>
              </a:defRPr>
            </a:lvl3pPr>
            <a:lvl4pPr indent="-228600">
              <a:spcBef>
                <a:spcPts val="600"/>
              </a:spcBef>
              <a:defRPr sz="1600">
                <a:solidFill>
                  <a:schemeClr val="tx1"/>
                </a:solidFill>
              </a:defRPr>
            </a:lvl4pPr>
            <a:lvl5pPr indent="-228600">
              <a:spcBef>
                <a:spcPts val="600"/>
              </a:spcBef>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812800" y="6661150"/>
            <a:ext cx="2438400" cy="152400"/>
          </a:xfrm>
          <a:prstGeom prst="rect">
            <a:avLst/>
          </a:prstGeom>
          <a:ln/>
        </p:spPr>
        <p:txBody>
          <a:bodyPr/>
          <a:lstStyle>
            <a:lvl1pPr>
              <a:defRPr/>
            </a:lvl1pPr>
          </a:lstStyle>
          <a:p>
            <a:pPr>
              <a:defRPr/>
            </a:pPr>
            <a:endParaRPr lang="en-US" dirty="0"/>
          </a:p>
        </p:txBody>
      </p:sp>
      <p:sp>
        <p:nvSpPr>
          <p:cNvPr id="6" name="Rectangle 89"/>
          <p:cNvSpPr>
            <a:spLocks noGrp="1" noChangeArrowheads="1"/>
          </p:cNvSpPr>
          <p:nvPr>
            <p:ph type="sldNum" sz="quarter" idx="11"/>
          </p:nvPr>
        </p:nvSpPr>
        <p:spPr>
          <a:ln/>
        </p:spPr>
        <p:txBody>
          <a:bodyPr/>
          <a:lstStyle>
            <a:lvl1pPr>
              <a:defRPr/>
            </a:lvl1pPr>
          </a:lstStyle>
          <a:p>
            <a:fld id="{BE6D4B03-E339-4C9D-AC39-0BD7C921B5B0}" type="slidenum">
              <a:rPr lang="en-US"/>
              <a:pPr/>
              <a:t>‹#›</a:t>
            </a:fld>
            <a:endParaRPr lang="en-US" dirty="0"/>
          </a:p>
        </p:txBody>
      </p:sp>
      <p:sp>
        <p:nvSpPr>
          <p:cNvPr id="7" name="Content Placeholder 3"/>
          <p:cNvSpPr>
            <a:spLocks noGrp="1"/>
          </p:cNvSpPr>
          <p:nvPr>
            <p:ph sz="half" idx="12"/>
          </p:nvPr>
        </p:nvSpPr>
        <p:spPr>
          <a:xfrm>
            <a:off x="6266123" y="3769898"/>
            <a:ext cx="5571460" cy="2513947"/>
          </a:xfrm>
        </p:spPr>
        <p:txBody>
          <a:bodyPr/>
          <a:lstStyle>
            <a:lvl1pPr indent="-228600">
              <a:spcBef>
                <a:spcPts val="600"/>
              </a:spcBef>
              <a:defRPr sz="2000">
                <a:solidFill>
                  <a:schemeClr val="tx1"/>
                </a:solidFill>
              </a:defRPr>
            </a:lvl1pPr>
            <a:lvl2pPr indent="-228600">
              <a:spcBef>
                <a:spcPts val="600"/>
              </a:spcBef>
              <a:defRPr sz="1600">
                <a:solidFill>
                  <a:schemeClr val="tx1"/>
                </a:solidFill>
              </a:defRPr>
            </a:lvl2pPr>
            <a:lvl3pPr indent="-228600">
              <a:spcBef>
                <a:spcPts val="600"/>
              </a:spcBef>
              <a:defRPr sz="1600">
                <a:solidFill>
                  <a:schemeClr val="tx1"/>
                </a:solidFill>
              </a:defRPr>
            </a:lvl3pPr>
            <a:lvl4pPr indent="-228600">
              <a:spcBef>
                <a:spcPts val="600"/>
              </a:spcBef>
              <a:defRPr sz="1600">
                <a:solidFill>
                  <a:schemeClr val="tx1"/>
                </a:solidFill>
              </a:defRPr>
            </a:lvl4pPr>
            <a:lvl5pPr indent="-228600">
              <a:spcBef>
                <a:spcPts val="600"/>
              </a:spcBef>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415601" y="1138992"/>
            <a:ext cx="5538633" cy="2518611"/>
          </a:xfrm>
        </p:spPr>
        <p:txBody>
          <a:bodyPr/>
          <a:lstStyle>
            <a:lvl1pPr indent="-228600">
              <a:spcBef>
                <a:spcPts val="600"/>
              </a:spcBef>
              <a:defRPr sz="2000">
                <a:solidFill>
                  <a:schemeClr val="tx1"/>
                </a:solidFill>
              </a:defRPr>
            </a:lvl1pPr>
            <a:lvl2pPr indent="-228600">
              <a:spcBef>
                <a:spcPts val="600"/>
              </a:spcBef>
              <a:defRPr sz="1600">
                <a:solidFill>
                  <a:schemeClr val="tx1"/>
                </a:solidFill>
              </a:defRPr>
            </a:lvl2pPr>
            <a:lvl3pPr indent="-228600">
              <a:spcBef>
                <a:spcPts val="600"/>
              </a:spcBef>
              <a:defRPr sz="1600">
                <a:solidFill>
                  <a:schemeClr val="tx1"/>
                </a:solidFill>
              </a:defRPr>
            </a:lvl3pPr>
            <a:lvl4pPr indent="-228600">
              <a:spcBef>
                <a:spcPts val="600"/>
              </a:spcBef>
              <a:defRPr sz="1600">
                <a:solidFill>
                  <a:schemeClr val="tx1"/>
                </a:solidFill>
              </a:defRPr>
            </a:lvl4pPr>
            <a:lvl5pPr indent="-228600">
              <a:spcBef>
                <a:spcPts val="600"/>
              </a:spcBef>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415602" y="3769898"/>
            <a:ext cx="5538633" cy="2517485"/>
          </a:xfrm>
        </p:spPr>
        <p:txBody>
          <a:bodyPr/>
          <a:lstStyle>
            <a:lvl1pPr indent="-228600">
              <a:spcBef>
                <a:spcPts val="600"/>
              </a:spcBef>
              <a:defRPr sz="2000">
                <a:solidFill>
                  <a:schemeClr val="tx1"/>
                </a:solidFill>
              </a:defRPr>
            </a:lvl1pPr>
            <a:lvl2pPr indent="-228600">
              <a:spcBef>
                <a:spcPts val="600"/>
              </a:spcBef>
              <a:defRPr sz="1600">
                <a:solidFill>
                  <a:schemeClr val="tx1"/>
                </a:solidFill>
              </a:defRPr>
            </a:lvl2pPr>
            <a:lvl3pPr indent="-228600">
              <a:spcBef>
                <a:spcPts val="600"/>
              </a:spcBef>
              <a:defRPr sz="1600">
                <a:solidFill>
                  <a:schemeClr val="tx1"/>
                </a:solidFill>
              </a:defRPr>
            </a:lvl3pPr>
            <a:lvl4pPr indent="-228600">
              <a:spcBef>
                <a:spcPts val="600"/>
              </a:spcBef>
              <a:defRPr sz="1600">
                <a:solidFill>
                  <a:schemeClr val="tx1"/>
                </a:solidFill>
              </a:defRPr>
            </a:lvl4pPr>
            <a:lvl5pPr indent="-228600">
              <a:spcBef>
                <a:spcPts val="600"/>
              </a:spcBef>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304801" y="113257"/>
            <a:ext cx="7865979" cy="838200"/>
          </a:xfrm>
        </p:spPr>
        <p:txBody>
          <a:bodyPr/>
          <a:lstStyle>
            <a:lvl1pPr>
              <a:defRPr b="1"/>
            </a:lvl1pPr>
          </a:lstStyle>
          <a:p>
            <a:r>
              <a:rPr lang="en-US"/>
              <a:t>Click to edit Master title style</a:t>
            </a:r>
            <a:endParaRPr lang="en-US" dirty="0"/>
          </a:p>
        </p:txBody>
      </p:sp>
      <p:cxnSp>
        <p:nvCxnSpPr>
          <p:cNvPr id="11" name="Straight Connector 10"/>
          <p:cNvCxnSpPr/>
          <p:nvPr userDrawn="1"/>
        </p:nvCxnSpPr>
        <p:spPr>
          <a:xfrm>
            <a:off x="400433" y="3705328"/>
            <a:ext cx="11440633" cy="0"/>
          </a:xfrm>
          <a:prstGeom prst="line">
            <a:avLst/>
          </a:prstGeom>
          <a:ln w="2540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6118384" y="1138992"/>
            <a:ext cx="0" cy="5141495"/>
          </a:xfrm>
          <a:prstGeom prst="line">
            <a:avLst/>
          </a:prstGeom>
          <a:ln w="25400">
            <a:solidFill>
              <a:srgbClr val="005DAA"/>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80731" y="318277"/>
            <a:ext cx="2126708" cy="353873"/>
          </a:xfrm>
          <a:prstGeom prst="rect">
            <a:avLst/>
          </a:prstGeom>
        </p:spPr>
      </p:pic>
      <p:pic>
        <p:nvPicPr>
          <p:cNvPr id="15" name="Picture 14">
            <a:extLst>
              <a:ext uri="{FF2B5EF4-FFF2-40B4-BE49-F238E27FC236}">
                <a16:creationId xmlns:a16="http://schemas.microsoft.com/office/drawing/2014/main" id="{02D85F4D-BB50-034B-8C93-3C99EC1D775A}"/>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8461769" y="72388"/>
            <a:ext cx="1015222" cy="1013462"/>
          </a:xfrm>
          <a:prstGeom prst="rect">
            <a:avLst/>
          </a:prstGeom>
        </p:spPr>
      </p:pic>
    </p:spTree>
    <p:extLst>
      <p:ext uri="{BB962C8B-B14F-4D97-AF65-F5344CB8AC3E}">
        <p14:creationId xmlns:p14="http://schemas.microsoft.com/office/powerpoint/2010/main" val="199177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2" y="113257"/>
            <a:ext cx="7855284" cy="838200"/>
          </a:xfrm>
        </p:spPr>
        <p:txBody>
          <a:bodyPr/>
          <a:lstStyle>
            <a:lvl1pPr>
              <a:defRPr b="1"/>
            </a:lvl1pPr>
          </a:lstStyle>
          <a:p>
            <a:r>
              <a:rPr lang="en-US" dirty="0"/>
              <a:t>Click to edit Master title style</a:t>
            </a:r>
          </a:p>
        </p:txBody>
      </p:sp>
      <p:sp>
        <p:nvSpPr>
          <p:cNvPr id="5" name="Rectangle 89"/>
          <p:cNvSpPr>
            <a:spLocks noGrp="1" noChangeArrowheads="1"/>
          </p:cNvSpPr>
          <p:nvPr>
            <p:ph type="sldNum" sz="quarter" idx="11"/>
          </p:nvPr>
        </p:nvSpPr>
        <p:spPr>
          <a:ln/>
        </p:spPr>
        <p:txBody>
          <a:bodyPr/>
          <a:lstStyle>
            <a:lvl1pPr>
              <a:defRPr/>
            </a:lvl1pPr>
          </a:lstStyle>
          <a:p>
            <a:fld id="{F6EFC63E-F8D9-44BB-A462-AC735E845F95}" type="slidenum">
              <a:rPr lang="en-US"/>
              <a:pPr/>
              <a:t>‹#›</a:t>
            </a:fld>
            <a:endParaRPr lang="en-US" dirty="0"/>
          </a:p>
        </p:txBody>
      </p:sp>
      <p:sp>
        <p:nvSpPr>
          <p:cNvPr id="6" name="Text Placeholder 5">
            <a:extLst>
              <a:ext uri="{FF2B5EF4-FFF2-40B4-BE49-F238E27FC236}">
                <a16:creationId xmlns:a16="http://schemas.microsoft.com/office/drawing/2014/main" id="{6E5A13C3-637C-704A-83D2-665B7CA28019}"/>
              </a:ext>
            </a:extLst>
          </p:cNvPr>
          <p:cNvSpPr>
            <a:spLocks noGrp="1"/>
          </p:cNvSpPr>
          <p:nvPr>
            <p:ph type="body" sz="quarter" idx="12" hasCustomPrompt="1"/>
          </p:nvPr>
        </p:nvSpPr>
        <p:spPr>
          <a:xfrm>
            <a:off x="453421" y="1116625"/>
            <a:ext cx="10830952" cy="5121483"/>
          </a:xfrm>
        </p:spPr>
        <p:txBody>
          <a:bodyPr vert="horz" lIns="91440" tIns="45720" rIns="91440" bIns="45720" rtlCol="0">
            <a:noAutofit/>
          </a:bodyPr>
          <a:lstStyle>
            <a:lvl1pPr>
              <a:spcBef>
                <a:spcPts val="300"/>
              </a:spcBef>
              <a:spcAft>
                <a:spcPts val="300"/>
              </a:spcAft>
              <a:defRPr lang="en-US" sz="1800" b="0" kern="1200" dirty="0">
                <a:solidFill>
                  <a:schemeClr val="tx2"/>
                </a:solidFill>
                <a:latin typeface="+mn-lt"/>
                <a:cs typeface="+mn-cs"/>
              </a:defRPr>
            </a:lvl1pPr>
            <a:lvl2pPr>
              <a:spcBef>
                <a:spcPts val="300"/>
              </a:spcBef>
              <a:spcAft>
                <a:spcPts val="300"/>
              </a:spcAft>
              <a:defRPr lang="en-US" sz="1400" kern="1200" dirty="0" smtClean="0">
                <a:solidFill>
                  <a:schemeClr val="tx2"/>
                </a:solidFill>
                <a:ea typeface="+mn-ea"/>
              </a:defRPr>
            </a:lvl2pPr>
            <a:lvl3pPr>
              <a:spcBef>
                <a:spcPts val="300"/>
              </a:spcBef>
              <a:spcAft>
                <a:spcPts val="300"/>
              </a:spcAft>
              <a:defRPr lang="en-US" sz="1200" kern="1200" dirty="0">
                <a:solidFill>
                  <a:schemeClr val="tx2"/>
                </a:solidFill>
                <a:latin typeface="+mn-lt"/>
                <a:ea typeface="+mn-ea"/>
                <a:cs typeface="+mn-cs"/>
              </a:defRPr>
            </a:lvl3pPr>
          </a:lstStyle>
          <a:p>
            <a:pPr marL="0" lvl="0" indent="0" defTabSz="617162" latinLnBrk="0">
              <a:lnSpc>
                <a:spcPct val="100000"/>
              </a:lnSpc>
              <a:spcBef>
                <a:spcPts val="810"/>
              </a:spcBef>
              <a:spcAft>
                <a:spcPts val="540"/>
              </a:spcAft>
              <a:buFont typeface="Arial" panose="020B0604020202020204" pitchFamily="34" charset="0"/>
              <a:buNone/>
            </a:pPr>
            <a:r>
              <a:rPr lang="en-US" dirty="0"/>
              <a:t>Click to edit Master text styles Arial 18 pt.</a:t>
            </a:r>
          </a:p>
          <a:p>
            <a:pPr marL="157159" lvl="1" indent="-157159" defTabSz="617162" latinLnBrk="0">
              <a:lnSpc>
                <a:spcPct val="100000"/>
              </a:lnSpc>
              <a:spcBef>
                <a:spcPts val="270"/>
              </a:spcBef>
              <a:spcAft>
                <a:spcPts val="270"/>
              </a:spcAft>
              <a:buFont typeface="Arial" panose="020B0604020202020204" pitchFamily="34" charset="0"/>
              <a:buChar char="•"/>
            </a:pPr>
            <a:r>
              <a:rPr lang="en-US" dirty="0"/>
              <a:t>First level indent</a:t>
            </a:r>
          </a:p>
          <a:p>
            <a:pPr marL="334320" lvl="2" indent="-132871" defTabSz="617162" latinLnBrk="0">
              <a:lnSpc>
                <a:spcPct val="90000"/>
              </a:lnSpc>
              <a:spcBef>
                <a:spcPts val="270"/>
              </a:spcBef>
              <a:spcAft>
                <a:spcPts val="270"/>
              </a:spcAft>
              <a:buFont typeface="Arial" panose="020B0604020202020204" pitchFamily="34" charset="0"/>
              <a:buChar char="–"/>
            </a:pPr>
            <a:r>
              <a:rPr lang="en-US" dirty="0"/>
              <a:t>Second level indent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80731" y="318277"/>
            <a:ext cx="2126708" cy="353873"/>
          </a:xfrm>
          <a:prstGeom prst="rect">
            <a:avLst/>
          </a:prstGeom>
        </p:spPr>
      </p:pic>
      <p:sp>
        <p:nvSpPr>
          <p:cNvPr id="9" name="Rectangle 8">
            <a:extLst>
              <a:ext uri="{FF2B5EF4-FFF2-40B4-BE49-F238E27FC236}">
                <a16:creationId xmlns:a16="http://schemas.microsoft.com/office/drawing/2014/main" id="{DB28807C-599E-FE40-B4B6-C20841F7EC16}"/>
              </a:ext>
            </a:extLst>
          </p:cNvPr>
          <p:cNvSpPr/>
          <p:nvPr userDrawn="1"/>
        </p:nvSpPr>
        <p:spPr>
          <a:xfrm>
            <a:off x="304800" y="1021769"/>
            <a:ext cx="574285" cy="54410"/>
          </a:xfrm>
          <a:prstGeom prst="rect">
            <a:avLst/>
          </a:prstGeom>
          <a:solidFill>
            <a:srgbClr val="002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rgbClr val="00269A"/>
              </a:solidFill>
            </a:endParaRPr>
          </a:p>
        </p:txBody>
      </p:sp>
      <p:pic>
        <p:nvPicPr>
          <p:cNvPr id="10" name="Picture 9">
            <a:extLst>
              <a:ext uri="{FF2B5EF4-FFF2-40B4-BE49-F238E27FC236}">
                <a16:creationId xmlns:a16="http://schemas.microsoft.com/office/drawing/2014/main" id="{4D45124B-B982-5046-AE56-3CB19AA9ECC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8461769" y="72388"/>
            <a:ext cx="1015222" cy="1013462"/>
          </a:xfrm>
          <a:prstGeom prst="rect">
            <a:avLst/>
          </a:prstGeom>
        </p:spPr>
      </p:pic>
    </p:spTree>
    <p:extLst>
      <p:ext uri="{BB962C8B-B14F-4D97-AF65-F5344CB8AC3E}">
        <p14:creationId xmlns:p14="http://schemas.microsoft.com/office/powerpoint/2010/main" val="2348267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866AD1-022E-4E0E-AE7E-C7A6C4DD8D01}"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Date Placeholder 3"/>
          <p:cNvSpPr txBox="1">
            <a:spLocks/>
          </p:cNvSpPr>
          <p:nvPr userDrawn="1"/>
        </p:nvSpPr>
        <p:spPr>
          <a:xfrm>
            <a:off x="99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0DAC9132-DC4B-7E42-9DEA-A35F66052FBD}" type="datetime1">
              <a:rPr lang="en-US" sz="1000" smtClean="0">
                <a:solidFill>
                  <a:srgbClr val="000000"/>
                </a:solidFill>
                <a:latin typeface="Calibri" charset="0"/>
              </a:rPr>
              <a:pPr eaLnBrk="1" hangingPunct="1">
                <a:defRPr/>
              </a:pPr>
              <a:t>3/12/2024</a:t>
            </a:fld>
            <a:endParaRPr lang="en-US" sz="1000" dirty="0">
              <a:solidFill>
                <a:srgbClr val="000000"/>
              </a:solidFill>
              <a:latin typeface="Calibri" charset="0"/>
            </a:endParaRPr>
          </a:p>
        </p:txBody>
      </p:sp>
      <p:sp>
        <p:nvSpPr>
          <p:cNvPr id="4" name="Footer Placeholder 4"/>
          <p:cNvSpPr txBox="1">
            <a:spLocks/>
          </p:cNvSpPr>
          <p:nvPr userDrawn="1"/>
        </p:nvSpPr>
        <p:spPr bwMode="auto">
          <a:xfrm>
            <a:off x="4163484" y="6627813"/>
            <a:ext cx="38608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defRPr/>
            </a:pPr>
            <a:r>
              <a:rPr lang="en-US" sz="1000" dirty="0">
                <a:solidFill>
                  <a:srgbClr val="898989"/>
                </a:solidFill>
                <a:latin typeface="Calibri" charset="0"/>
              </a:rPr>
              <a:t>Document Title</a:t>
            </a:r>
          </a:p>
        </p:txBody>
      </p:sp>
      <p:sp>
        <p:nvSpPr>
          <p:cNvPr id="5"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0300F62C-40F5-F449-9883-6AC4541E251F}" type="slidenum">
              <a:rPr lang="en-US" sz="1000" smtClean="0">
                <a:solidFill>
                  <a:srgbClr val="000000"/>
                </a:solidFill>
                <a:latin typeface="Calibri" charset="0"/>
              </a:rPr>
              <a:pPr algn="r" eaLnBrk="1" hangingPunct="1">
                <a:defRPr/>
              </a:pPr>
              <a:t>‹#›</a:t>
            </a:fld>
            <a:endParaRPr lang="en-US" sz="1000" dirty="0">
              <a:solidFill>
                <a:srgbClr val="000000"/>
              </a:solidFill>
              <a:latin typeface="Calibri" charset="0"/>
            </a:endParaRPr>
          </a:p>
        </p:txBody>
      </p:sp>
      <p:sp>
        <p:nvSpPr>
          <p:cNvPr id="6" name="Rectangle 5"/>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Title 2"/>
          <p:cNvSpPr>
            <a:spLocks noGrp="1"/>
          </p:cNvSpPr>
          <p:nvPr>
            <p:ph type="title"/>
          </p:nvPr>
        </p:nvSpPr>
        <p:spPr>
          <a:xfrm>
            <a:off x="1657353" y="2335214"/>
            <a:ext cx="8860367" cy="615951"/>
          </a:xfrm>
          <a:custGeom>
            <a:avLst/>
            <a:gdLst>
              <a:gd name="T0" fmla="*/ 0 w 6646065"/>
              <a:gd name="T1" fmla="*/ 0 h 615950"/>
              <a:gd name="T2" fmla="*/ 6642115 w 6646065"/>
              <a:gd name="T3" fmla="*/ 0 h 615950"/>
              <a:gd name="T4" fmla="*/ 6642115 w 6646065"/>
              <a:gd name="T5" fmla="*/ 1122274 h 615950"/>
              <a:gd name="T6" fmla="*/ 0 w 6646065"/>
              <a:gd name="T7" fmla="*/ 1122274 h 615950"/>
              <a:gd name="T8" fmla="*/ 0 w 6646065"/>
              <a:gd name="T9" fmla="*/ 0 h 615950"/>
              <a:gd name="T10" fmla="*/ 0 60000 65536"/>
              <a:gd name="T11" fmla="*/ 0 60000 65536"/>
              <a:gd name="T12" fmla="*/ 0 60000 65536"/>
              <a:gd name="T13" fmla="*/ 0 60000 65536"/>
              <a:gd name="T14" fmla="*/ 0 60000 65536"/>
              <a:gd name="T15" fmla="*/ 0 w 6646065"/>
              <a:gd name="T16" fmla="*/ 0 h 615950"/>
              <a:gd name="T17" fmla="*/ 6646065 w 6646065"/>
              <a:gd name="T18" fmla="*/ 615950 h 615950"/>
            </a:gdLst>
            <a:ahLst/>
            <a:cxnLst>
              <a:cxn ang="T10">
                <a:pos x="T0" y="T1"/>
              </a:cxn>
              <a:cxn ang="T11">
                <a:pos x="T2" y="T3"/>
              </a:cxn>
              <a:cxn ang="T12">
                <a:pos x="T4" y="T5"/>
              </a:cxn>
              <a:cxn ang="T13">
                <a:pos x="T6" y="T7"/>
              </a:cxn>
              <a:cxn ang="T14">
                <a:pos x="T8" y="T9"/>
              </a:cxn>
            </a:cxnLst>
            <a:rect l="T15" t="T16" r="T17" b="T18"/>
            <a:pathLst>
              <a:path w="6646065" h="615950">
                <a:moveTo>
                  <a:pt x="0" y="0"/>
                </a:moveTo>
                <a:lnTo>
                  <a:pt x="6646065" y="0"/>
                </a:lnTo>
                <a:lnTo>
                  <a:pt x="6646065" y="615950"/>
                </a:lnTo>
                <a:lnTo>
                  <a:pt x="0" y="615950"/>
                </a:lnTo>
                <a:lnTo>
                  <a:pt x="0" y="0"/>
                </a:lnTo>
                <a:close/>
              </a:path>
            </a:pathLst>
          </a:custGeom>
          <a:noFill/>
          <a:ln/>
        </p:spPr>
        <p:txBody>
          <a:bodyPr anchor="t"/>
          <a:lstStyle/>
          <a:p>
            <a:r>
              <a:rPr lang="en-US" dirty="0"/>
              <a:t>BACKUP</a:t>
            </a:r>
          </a:p>
        </p:txBody>
      </p:sp>
    </p:spTree>
    <p:extLst>
      <p:ext uri="{BB962C8B-B14F-4D97-AF65-F5344CB8AC3E}">
        <p14:creationId xmlns:p14="http://schemas.microsoft.com/office/powerpoint/2010/main" val="289114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Blank No Title">
    <p:spTree>
      <p:nvGrpSpPr>
        <p:cNvPr id="1" name=""/>
        <p:cNvGrpSpPr/>
        <p:nvPr/>
      </p:nvGrpSpPr>
      <p:grpSpPr>
        <a:xfrm>
          <a:off x="0" y="0"/>
          <a:ext cx="0" cy="0"/>
          <a:chOff x="0" y="0"/>
          <a:chExt cx="0" cy="0"/>
        </a:xfrm>
      </p:grpSpPr>
      <p:sp>
        <p:nvSpPr>
          <p:cNvPr id="4" name="Date Placeholder 3"/>
          <p:cNvSpPr txBox="1">
            <a:spLocks/>
          </p:cNvSpPr>
          <p:nvPr userDrawn="1"/>
        </p:nvSpPr>
        <p:spPr>
          <a:xfrm>
            <a:off x="99484" y="6627813"/>
            <a:ext cx="2844800" cy="228600"/>
          </a:xfrm>
          <a:prstGeom prst="rect">
            <a:avLst/>
          </a:prstGeom>
        </p:spPr>
        <p:txBody>
          <a:bodyPr anchor="ctr"/>
          <a:lstStyle/>
          <a:p>
            <a:pP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6" name="Date Placeholder 3"/>
          <p:cNvSpPr txBox="1">
            <a:spLocks/>
          </p:cNvSpPr>
          <p:nvPr userDrawn="1"/>
        </p:nvSpPr>
        <p:spPr>
          <a:xfrm>
            <a:off x="4659535" y="6624523"/>
            <a:ext cx="2844800" cy="228600"/>
          </a:xfrm>
          <a:prstGeom prst="rect">
            <a:avLst/>
          </a:prstGeom>
        </p:spPr>
        <p:txBody>
          <a:bodyPr anchor="ctr"/>
          <a:lstStyle/>
          <a:p>
            <a:pPr algn="ct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8" name="Footer Placeholder 7"/>
          <p:cNvSpPr>
            <a:spLocks noGrp="1"/>
          </p:cNvSpPr>
          <p:nvPr>
            <p:ph type="ftr" sz="quarter" idx="11"/>
          </p:nvPr>
        </p:nvSpPr>
        <p:spPr>
          <a:xfrm>
            <a:off x="2731911" y="6634278"/>
            <a:ext cx="6728179" cy="218847"/>
          </a:xfrm>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2DCE6D5B-4AB6-3147-B0D9-B784D301F899}" type="slidenum">
              <a:rPr lang="en-US" smtClean="0"/>
              <a:pPr>
                <a:defRPr/>
              </a:pPr>
              <a:t>‹#›</a:t>
            </a:fld>
            <a:endParaRPr lang="en-US" dirty="0"/>
          </a:p>
        </p:txBody>
      </p:sp>
      <p:pic>
        <p:nvPicPr>
          <p:cNvPr id="10" name="Picture 9">
            <a:extLst>
              <a:ext uri="{FF2B5EF4-FFF2-40B4-BE49-F238E27FC236}">
                <a16:creationId xmlns:a16="http://schemas.microsoft.com/office/drawing/2014/main" id="{6C7AD36D-A9A8-CC4F-BE5F-00AB1673F2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551" y="67735"/>
            <a:ext cx="1220341" cy="852621"/>
          </a:xfrm>
          <a:prstGeom prst="rect">
            <a:avLst/>
          </a:prstGeom>
        </p:spPr>
      </p:pic>
      <p:pic>
        <p:nvPicPr>
          <p:cNvPr id="11" name="Picture 9" descr="NASA Meatball.png">
            <a:extLst>
              <a:ext uri="{FF2B5EF4-FFF2-40B4-BE49-F238E27FC236}">
                <a16:creationId xmlns:a16="http://schemas.microsoft.com/office/drawing/2014/main" id="{DC92638E-558F-494A-8747-C4D1E9B15BDC}"/>
              </a:ext>
            </a:extLst>
          </p:cNvPr>
          <p:cNvPicPr>
            <a:picLocks noChangeAspect="1"/>
          </p:cNvPicPr>
          <p:nvPr userDrawn="1"/>
        </p:nvPicPr>
        <p:blipFill>
          <a:blip r:embed="rId3"/>
          <a:srcRect/>
          <a:stretch>
            <a:fillRect/>
          </a:stretch>
        </p:blipFill>
        <p:spPr bwMode="auto">
          <a:xfrm>
            <a:off x="11161755" y="67735"/>
            <a:ext cx="949813" cy="807112"/>
          </a:xfrm>
          <a:prstGeom prst="rect">
            <a:avLst/>
          </a:prstGeom>
          <a:noFill/>
          <a:ln w="9525">
            <a:noFill/>
            <a:miter lim="800000"/>
            <a:headEnd/>
            <a:tailEnd/>
          </a:ln>
        </p:spPr>
      </p:pic>
    </p:spTree>
    <p:extLst>
      <p:ext uri="{BB962C8B-B14F-4D97-AF65-F5344CB8AC3E}">
        <p14:creationId xmlns:p14="http://schemas.microsoft.com/office/powerpoint/2010/main" val="2374849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977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0D0EA962-5ACB-4E0A-B99B-F2A901C1578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dirty="0"/>
          </a:p>
        </p:txBody>
      </p:sp>
      <p:sp>
        <p:nvSpPr>
          <p:cNvPr id="4" name="Title 1"/>
          <p:cNvSpPr txBox="1">
            <a:spLocks/>
          </p:cNvSpPr>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Click to edit Master title style</a:t>
            </a:r>
            <a:endParaRPr lang="en-GB" kern="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7187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3"/>
        <p:cNvGrpSpPr/>
        <p:nvPr/>
      </p:nvGrpSpPr>
      <p:grpSpPr>
        <a:xfrm>
          <a:off x="0" y="0"/>
          <a:ext cx="0" cy="0"/>
          <a:chOff x="0" y="0"/>
          <a:chExt cx="0" cy="0"/>
        </a:xfrm>
      </p:grpSpPr>
      <p:sp>
        <p:nvSpPr>
          <p:cNvPr id="14" name="Google Shape;14;p58"/>
          <p:cNvSpPr txBox="1">
            <a:spLocks noGrp="1"/>
          </p:cNvSpPr>
          <p:nvPr>
            <p:ph type="body" idx="1"/>
          </p:nvPr>
        </p:nvSpPr>
        <p:spPr>
          <a:xfrm>
            <a:off x="609600" y="1600201"/>
            <a:ext cx="10972800" cy="45261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 name="Google Shape;16;p58"/>
          <p:cNvSpPr/>
          <p:nvPr/>
        </p:nvSpPr>
        <p:spPr>
          <a:xfrm>
            <a:off x="0" y="685800"/>
            <a:ext cx="11582400" cy="183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7" name="Google Shape;17;p58"/>
          <p:cNvSpPr txBox="1">
            <a:spLocks noGrp="1"/>
          </p:cNvSpPr>
          <p:nvPr>
            <p:ph type="title"/>
          </p:nvPr>
        </p:nvSpPr>
        <p:spPr>
          <a:xfrm>
            <a:off x="1727199" y="228600"/>
            <a:ext cx="9658800" cy="493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79411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6686BC2-7F03-804E-B458-A981E3480B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63030" y="1414218"/>
            <a:ext cx="1078992" cy="539496"/>
          </a:xfrm>
          <a:prstGeom prst="rect">
            <a:avLst/>
          </a:prstGeom>
        </p:spPr>
      </p:pic>
      <p:sp>
        <p:nvSpPr>
          <p:cNvPr id="2" name="Title 1"/>
          <p:cNvSpPr>
            <a:spLocks noGrp="1"/>
          </p:cNvSpPr>
          <p:nvPr>
            <p:ph type="ctrTitle"/>
          </p:nvPr>
        </p:nvSpPr>
        <p:spPr>
          <a:xfrm>
            <a:off x="2265680" y="2052320"/>
            <a:ext cx="8402320" cy="477520"/>
          </a:xfrm>
        </p:spPr>
        <p:txBody>
          <a:bodyPr anchor="b">
            <a:normAutofit/>
          </a:bodyPr>
          <a:lstStyle>
            <a:lvl1pPr algn="ctr">
              <a:defRPr sz="3200">
                <a:solidFill>
                  <a:srgbClr val="0070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15" name="Rectangle 14">
            <a:extLst>
              <a:ext uri="{FF2B5EF4-FFF2-40B4-BE49-F238E27FC236}">
                <a16:creationId xmlns:a16="http://schemas.microsoft.com/office/drawing/2014/main" id="{2699A965-D256-0946-A5A9-5F34B1677DDB}"/>
              </a:ext>
            </a:extLst>
          </p:cNvPr>
          <p:cNvSpPr/>
          <p:nvPr userDrawn="1"/>
        </p:nvSpPr>
        <p:spPr>
          <a:xfrm>
            <a:off x="4082" y="1953714"/>
            <a:ext cx="12188952" cy="75277"/>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FC38AD2-AB99-7141-95E8-00847C4C2E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371600"/>
            <a:ext cx="1752600" cy="1752600"/>
          </a:xfrm>
          <a:prstGeom prst="rect">
            <a:avLst/>
          </a:prstGeom>
        </p:spPr>
      </p:pic>
      <p:pic>
        <p:nvPicPr>
          <p:cNvPr id="17" name="Picture 16">
            <a:extLst>
              <a:ext uri="{FF2B5EF4-FFF2-40B4-BE49-F238E27FC236}">
                <a16:creationId xmlns:a16="http://schemas.microsoft.com/office/drawing/2014/main" id="{51C4A9FC-F402-484D-9F04-E1B880791F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1454536"/>
            <a:ext cx="458860" cy="458861"/>
          </a:xfrm>
          <a:prstGeom prst="rect">
            <a:avLst/>
          </a:prstGeom>
        </p:spPr>
      </p:pic>
    </p:spTree>
    <p:extLst>
      <p:ext uri="{BB962C8B-B14F-4D97-AF65-F5344CB8AC3E}">
        <p14:creationId xmlns:p14="http://schemas.microsoft.com/office/powerpoint/2010/main" val="75705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theme" Target="../theme/theme2.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914400"/>
            <a:ext cx="10972800" cy="5257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9759142" y="6400800"/>
            <a:ext cx="1823258" cy="2327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pPr>
                <a:defRPr/>
              </a:pPr>
              <a:t>‹#›</a:t>
            </a:fld>
            <a:endParaRPr lang="en-US" dirty="0"/>
          </a:p>
        </p:txBody>
      </p:sp>
      <p:sp>
        <p:nvSpPr>
          <p:cNvPr id="1031" name="Rectangle 7"/>
          <p:cNvSpPr>
            <a:spLocks noChangeArrowheads="1"/>
          </p:cNvSpPr>
          <p:nvPr/>
        </p:nvSpPr>
        <p:spPr bwMode="auto">
          <a:xfrm>
            <a:off x="609600" y="1147156"/>
            <a:ext cx="10972800" cy="5177444"/>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v"/>
              <a:defRPr/>
            </a:pPr>
            <a:endParaRPr lang="en-GB" sz="3200" dirty="0"/>
          </a:p>
        </p:txBody>
      </p:sp>
      <p:sp>
        <p:nvSpPr>
          <p:cNvPr id="1032" name="Rectangle 8"/>
          <p:cNvSpPr>
            <a:spLocks noChangeArrowheads="1"/>
          </p:cNvSpPr>
          <p:nvPr/>
        </p:nvSpPr>
        <p:spPr bwMode="auto">
          <a:xfrm>
            <a:off x="3347049" y="6408718"/>
            <a:ext cx="5497902" cy="232756"/>
          </a:xfrm>
          <a:prstGeom prst="rect">
            <a:avLst/>
          </a:prstGeom>
          <a:noFill/>
          <a:ln w="9525">
            <a:noFill/>
            <a:miter lim="800000"/>
            <a:headEnd/>
            <a:tailEnd/>
          </a:ln>
          <a:effectLst/>
        </p:spPr>
        <p:txBody>
          <a:bodyPr/>
          <a:lstStyle/>
          <a:p>
            <a:pPr algn="ctr">
              <a:defRPr/>
            </a:pPr>
            <a:r>
              <a:rPr lang="en-US" sz="1000" b="0" dirty="0"/>
              <a:t>11 – 15 March 2024</a:t>
            </a:r>
            <a:r>
              <a:rPr lang="it-IT" sz="1000" b="0" dirty="0"/>
              <a:t>, GSICS Annual Meeting (Hybrid), Darmstadt, Germany</a:t>
            </a:r>
            <a:endParaRPr lang="en-US" sz="1000" b="0" dirty="0"/>
          </a:p>
        </p:txBody>
      </p:sp>
      <p:sp>
        <p:nvSpPr>
          <p:cNvPr id="1035" name="Line 11"/>
          <p:cNvSpPr>
            <a:spLocks noChangeShapeType="1"/>
          </p:cNvSpPr>
          <p:nvPr/>
        </p:nvSpPr>
        <p:spPr bwMode="auto">
          <a:xfrm flipV="1">
            <a:off x="609600" y="6324600"/>
            <a:ext cx="10972800" cy="0"/>
          </a:xfrm>
          <a:prstGeom prst="line">
            <a:avLst/>
          </a:prstGeom>
          <a:noFill/>
          <a:ln w="38100">
            <a:solidFill>
              <a:srgbClr val="0000FF"/>
            </a:solidFill>
            <a:round/>
            <a:headEnd/>
            <a:tailEnd/>
          </a:ln>
          <a:effectLst/>
        </p:spPr>
        <p:txBody>
          <a:bodyPr/>
          <a:lstStyle/>
          <a:p>
            <a:pPr>
              <a:defRPr/>
            </a:pPr>
            <a:endParaRPr lang="en-GB" dirty="0"/>
          </a:p>
        </p:txBody>
      </p:sp>
      <p:sp>
        <p:nvSpPr>
          <p:cNvPr id="1037" name="Rectangle 13"/>
          <p:cNvSpPr>
            <a:spLocks noChangeArrowheads="1"/>
          </p:cNvSpPr>
          <p:nvPr/>
        </p:nvSpPr>
        <p:spPr bwMode="auto">
          <a:xfrm>
            <a:off x="8737600" y="6477001"/>
            <a:ext cx="2844800" cy="244475"/>
          </a:xfrm>
          <a:prstGeom prst="rect">
            <a:avLst/>
          </a:prstGeom>
          <a:noFill/>
          <a:ln w="9525">
            <a:noFill/>
            <a:miter lim="800000"/>
            <a:headEnd/>
            <a:tailEnd/>
          </a:ln>
          <a:effectLst/>
        </p:spPr>
        <p:txBody>
          <a:bodyPr/>
          <a:lstStyle/>
          <a:p>
            <a:pPr algn="r">
              <a:defRPr/>
            </a:pPr>
            <a:endParaRPr lang="en-GB" sz="1400" dirty="0"/>
          </a:p>
        </p:txBody>
      </p:sp>
      <p:sp>
        <p:nvSpPr>
          <p:cNvPr id="10" name="Rectangle 8"/>
          <p:cNvSpPr>
            <a:spLocks noChangeArrowheads="1"/>
          </p:cNvSpPr>
          <p:nvPr userDrawn="1"/>
        </p:nvSpPr>
        <p:spPr bwMode="auto">
          <a:xfrm>
            <a:off x="609600" y="6400801"/>
            <a:ext cx="2748951" cy="232756"/>
          </a:xfrm>
          <a:prstGeom prst="rect">
            <a:avLst/>
          </a:prstGeom>
          <a:noFill/>
          <a:ln w="9525">
            <a:noFill/>
            <a:miter lim="800000"/>
            <a:headEnd/>
            <a:tailEnd/>
          </a:ln>
          <a:effectLst/>
        </p:spPr>
        <p:txBody>
          <a:bodyPr/>
          <a:lstStyle/>
          <a:p>
            <a:pPr>
              <a:defRPr/>
            </a:pPr>
            <a:r>
              <a:rPr lang="en-US" sz="1000" b="1" dirty="0">
                <a:latin typeface="Times New Roman" panose="02020603050405020304" pitchFamily="18" charset="0"/>
                <a:cs typeface="Times New Roman" panose="02020603050405020304" pitchFamily="18" charset="0"/>
              </a:rPr>
              <a:t>GSICS Agency Report </a:t>
            </a:r>
          </a:p>
        </p:txBody>
      </p:sp>
      <p:pic>
        <p:nvPicPr>
          <p:cNvPr id="11" name="Picture 4" descr="http://gsics.atmos.umd.edu/pub/Development/Logos/GSICS180px.png">
            <a:extLst>
              <a:ext uri="{FF2B5EF4-FFF2-40B4-BE49-F238E27FC236}">
                <a16:creationId xmlns:a16="http://schemas.microsoft.com/office/drawing/2014/main" id="{016C2398-F037-4637-B010-5FD37A6C6176}"/>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233" y="102700"/>
            <a:ext cx="17145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A36E6E9-7732-4F6B-C847-4211768ED805}"/>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1051241" y="21479"/>
            <a:ext cx="1062318" cy="106231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90" r:id="rId7"/>
    <p:sldLayoutId id="2147483691" r:id="rId8"/>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707B1AA5-25B9-5241-82A5-4816461DBC3C}"/>
              </a:ext>
            </a:extLst>
          </p:cNvPr>
          <p:cNvSpPr/>
          <p:nvPr userDrawn="1"/>
        </p:nvSpPr>
        <p:spPr>
          <a:xfrm>
            <a:off x="0" y="6627168"/>
            <a:ext cx="12192000" cy="230832"/>
          </a:xfrm>
          <a:prstGeom prst="rect">
            <a:avLst/>
          </a:prstGeom>
          <a:solidFill>
            <a:srgbClr val="0594C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0838" marR="0" lvl="0" indent="0" algn="l" defTabSz="914400" rtl="0" eaLnBrk="1" fontAlgn="auto" latinLnBrk="0" hangingPunct="1">
              <a:lnSpc>
                <a:spcPct val="100000"/>
              </a:lnSpc>
              <a:spcBef>
                <a:spcPts val="0"/>
              </a:spcBef>
              <a:spcAft>
                <a:spcPts val="0"/>
              </a:spcAft>
              <a:buClrTx/>
              <a:buSzTx/>
              <a:buFontTx/>
              <a:buNone/>
              <a:tabLst>
                <a:tab pos="6054725" algn="ctr"/>
                <a:tab pos="11710988" algn="r"/>
              </a:tabLst>
              <a:defRPr/>
            </a:pPr>
            <a:r>
              <a:rPr kumimoji="0" lang="en-US" sz="900" b="0" i="0" u="none" strike="noStrike" kern="1200" cap="none" spc="0" normalizeH="0" baseline="0" noProof="0" dirty="0">
                <a:ln>
                  <a:noFill/>
                </a:ln>
                <a:solidFill>
                  <a:prstClr val="white"/>
                </a:solidFill>
                <a:effectLst/>
                <a:uLnTx/>
                <a:uFillTx/>
                <a:latin typeface="+mn-lt"/>
                <a:ea typeface="+mn-ea"/>
                <a:cs typeface="+mn-cs"/>
              </a:rPr>
              <a:t>	2023 JPSS PGRR  REVIEW 	</a:t>
            </a:r>
            <a:fld id="{8AB5B47D-E911-4C41-AFAB-C8D5EF30E1AB}" type="slidenum">
              <a:rPr kumimoji="0" lang="en-US" sz="900" b="0" i="0" u="none" strike="noStrike" kern="1200" cap="none" spc="0" normalizeH="0" baseline="0" noProof="0" smtClean="0">
                <a:ln>
                  <a:noFill/>
                </a:ln>
                <a:solidFill>
                  <a:prstClr val="white"/>
                </a:solidFill>
                <a:effectLst/>
                <a:uLnTx/>
                <a:uFillTx/>
                <a:latin typeface="+mn-lt"/>
                <a:ea typeface="+mn-ea"/>
                <a:cs typeface="+mn-cs"/>
              </a:rPr>
              <a:pPr marL="350838" marR="0" lvl="0" indent="0" algn="l" defTabSz="914400" rtl="0" eaLnBrk="1" fontAlgn="auto" latinLnBrk="0" hangingPunct="1">
                <a:lnSpc>
                  <a:spcPct val="100000"/>
                </a:lnSpc>
                <a:spcBef>
                  <a:spcPts val="0"/>
                </a:spcBef>
                <a:spcAft>
                  <a:spcPts val="0"/>
                </a:spcAft>
                <a:buClrTx/>
                <a:buSzTx/>
                <a:buFontTx/>
                <a:buNone/>
                <a:tabLst>
                  <a:tab pos="6054725" algn="ctr"/>
                  <a:tab pos="11710988" algn="r"/>
                </a:tabLst>
                <a:defRPr/>
              </a:pPr>
              <a:t>‹#›</a:t>
            </a:fld>
            <a:r>
              <a:rPr kumimoji="0" lang="en-US" sz="900" b="0" i="0" u="none" strike="noStrike" kern="1200" cap="none" spc="0" normalizeH="0" baseline="0" noProof="0" dirty="0">
                <a:ln>
                  <a:noFill/>
                </a:ln>
                <a:solidFill>
                  <a:prstClr val="white"/>
                </a:solidFill>
                <a:effectLst/>
                <a:uLnTx/>
                <a:uFillTx/>
                <a:latin typeface="+mn-lt"/>
                <a:ea typeface="+mn-ea"/>
                <a:cs typeface="+mn-cs"/>
              </a:rPr>
              <a:t> </a:t>
            </a:r>
          </a:p>
        </p:txBody>
      </p:sp>
    </p:spTree>
    <p:extLst>
      <p:ext uri="{BB962C8B-B14F-4D97-AF65-F5344CB8AC3E}">
        <p14:creationId xmlns:p14="http://schemas.microsoft.com/office/powerpoint/2010/main" val="90109877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gsics.atmos.umd.edu/bin/view/Development/MeetingsAndConference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hyperlink" Target="https://www.star.nesdis.noaa.gov/icvs/status_N21_ATMS.php"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5.png"/><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hyperlink" Target="https://ncc.nesdis.noaa.gov/Regional/" TargetMode="Externa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8" Type="http://schemas.openxmlformats.org/officeDocument/2006/relationships/hyperlink" Target="https://colab.research.google.com/drive/1-nMyJ4z-D2vTqfyI6wqQj1DgRCRfQW-h" TargetMode="External"/><Relationship Id="rId13" Type="http://schemas.openxmlformats.org/officeDocument/2006/relationships/hyperlink" Target="https://colab.research.google.com/drive/1IMft8iYttDYchtTQ-vWJ48phmscK-xLA" TargetMode="External"/><Relationship Id="rId18" Type="http://schemas.openxmlformats.org/officeDocument/2006/relationships/image" Target="../media/image15.png"/><Relationship Id="rId3" Type="http://schemas.openxmlformats.org/officeDocument/2006/relationships/slideLayout" Target="../slideLayouts/slideLayout10.xml"/><Relationship Id="rId7" Type="http://schemas.openxmlformats.org/officeDocument/2006/relationships/image" Target="../media/image32.png"/><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audio" Target="../media/media16.m4a"/><Relationship Id="rId16" Type="http://schemas.openxmlformats.org/officeDocument/2006/relationships/image" Target="../media/image37.png"/><Relationship Id="rId1" Type="http://schemas.microsoft.com/office/2007/relationships/media" Target="../media/media16.m4a"/><Relationship Id="rId6" Type="http://schemas.openxmlformats.org/officeDocument/2006/relationships/image" Target="../media/image31.png"/><Relationship Id="rId11" Type="http://schemas.openxmlformats.org/officeDocument/2006/relationships/hyperlink" Target="https://colab.research.google.com/drive/1ENBFgZ1IOgXNw6bS-0X14AshT729yIf2?authuser=1" TargetMode="External"/><Relationship Id="rId5" Type="http://schemas.openxmlformats.org/officeDocument/2006/relationships/image" Target="../media/image30.png"/><Relationship Id="rId15" Type="http://schemas.openxmlformats.org/officeDocument/2006/relationships/hyperlink" Target="https://colab.research.google.com/drive/13Icapoogf0FUkYpfnynFJQm0H68uDNy3" TargetMode="External"/><Relationship Id="rId10" Type="http://schemas.openxmlformats.org/officeDocument/2006/relationships/image" Target="../media/image34.png"/><Relationship Id="rId4" Type="http://schemas.openxmlformats.org/officeDocument/2006/relationships/notesSlide" Target="../notesSlides/notesSlide9.xml"/><Relationship Id="rId9" Type="http://schemas.openxmlformats.org/officeDocument/2006/relationships/image" Target="../media/image33.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5.png"/><Relationship Id="rId4" Type="http://schemas.openxmlformats.org/officeDocument/2006/relationships/hyperlink" Target="mailto:Banghua.Yan@noaa.gov"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image" Target="../media/image41.jpeg"/><Relationship Id="rId4" Type="http://schemas.openxmlformats.org/officeDocument/2006/relationships/hyperlink" Target="https://www.star.nesdis.noaa.gov/icvs/comparison_ATMS.php"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5.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g"/><Relationship Id="rId5"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notesSlide" Target="../notesSlides/notesSlide6.xml"/><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bwMode="auto">
          <a:xfrm>
            <a:off x="1716390" y="1335577"/>
            <a:ext cx="8759219" cy="143938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IE" sz="4000" b="1" dirty="0"/>
              <a:t>GSICS Agency Report</a:t>
            </a:r>
            <a:br>
              <a:rPr lang="en-IE" sz="4000" b="1" dirty="0"/>
            </a:br>
            <a:r>
              <a:rPr lang="en-IE" sz="4000" b="1" dirty="0"/>
              <a:t>2024</a:t>
            </a:r>
            <a:br>
              <a:rPr lang="en-IE" sz="4000" dirty="0">
                <a:solidFill>
                  <a:srgbClr val="0000FF"/>
                </a:solidFill>
              </a:rPr>
            </a:br>
            <a:endParaRPr lang="en-US" sz="4000" i="1" dirty="0">
              <a:solidFill>
                <a:srgbClr val="0C45E4"/>
              </a:solidFill>
            </a:endParaRPr>
          </a:p>
        </p:txBody>
      </p:sp>
      <p:sp>
        <p:nvSpPr>
          <p:cNvPr id="2052" name="Rectangle 3"/>
          <p:cNvSpPr>
            <a:spLocks noGrp="1" noChangeArrowheads="1"/>
          </p:cNvSpPr>
          <p:nvPr>
            <p:ph type="subTitle" idx="1"/>
          </p:nvPr>
        </p:nvSpPr>
        <p:spPr>
          <a:xfrm>
            <a:off x="1402300" y="3064297"/>
            <a:ext cx="9387400" cy="1125318"/>
          </a:xfrm>
        </p:spPr>
        <p:txBody>
          <a:bodyPr/>
          <a:lstStyle/>
          <a:p>
            <a:pPr eaLnBrk="1" hangingPunct="1">
              <a:lnSpc>
                <a:spcPct val="80000"/>
              </a:lnSpc>
            </a:pPr>
            <a:endParaRPr lang="en-US" altLang="zh-CN" sz="2000" b="1" dirty="0">
              <a:ea typeface="宋体" pitchFamily="2" charset="-122"/>
            </a:endParaRPr>
          </a:p>
          <a:p>
            <a:pPr eaLnBrk="1" hangingPunct="1">
              <a:lnSpc>
                <a:spcPct val="80000"/>
              </a:lnSpc>
            </a:pPr>
            <a:r>
              <a:rPr lang="en-US" altLang="zh-CN" sz="2400" dirty="0">
                <a:ea typeface="宋体" pitchFamily="2" charset="-122"/>
              </a:rPr>
              <a:t>Satya Kalluri Ph.D.</a:t>
            </a:r>
          </a:p>
          <a:p>
            <a:pPr eaLnBrk="1" hangingPunct="1">
              <a:lnSpc>
                <a:spcPct val="80000"/>
              </a:lnSpc>
            </a:pPr>
            <a:r>
              <a:rPr lang="en-US" altLang="zh-CN" sz="2400" dirty="0">
                <a:ea typeface="宋体" pitchFamily="2" charset="-122"/>
              </a:rPr>
              <a:t>Senior Scientist for NOAA/NESDIS/LEO</a:t>
            </a:r>
          </a:p>
          <a:p>
            <a:pPr eaLnBrk="1" hangingPunct="1">
              <a:lnSpc>
                <a:spcPct val="80000"/>
              </a:lnSpc>
            </a:pPr>
            <a:r>
              <a:rPr lang="en-US" altLang="zh-CN" sz="2400" dirty="0">
                <a:ea typeface="宋体" pitchFamily="2" charset="-122"/>
              </a:rPr>
              <a:t>Satya.kalluri@noaa.gov </a:t>
            </a:r>
          </a:p>
          <a:p>
            <a:pPr eaLnBrk="1" hangingPunct="1">
              <a:lnSpc>
                <a:spcPct val="80000"/>
              </a:lnSpc>
            </a:pPr>
            <a:r>
              <a:rPr lang="en-US" altLang="zh-CN" sz="2400" dirty="0">
                <a:ea typeface="宋体" pitchFamily="2" charset="-122"/>
              </a:rPr>
              <a:t>(NOAA EP Member)</a:t>
            </a:r>
          </a:p>
          <a:p>
            <a:pPr eaLnBrk="1" hangingPunct="1">
              <a:lnSpc>
                <a:spcPct val="80000"/>
              </a:lnSpc>
            </a:pPr>
            <a:endParaRPr lang="en-US" altLang="zh-CN" sz="2000" dirty="0">
              <a:ea typeface="宋体" pitchFamily="2" charset="-122"/>
            </a:endParaRPr>
          </a:p>
          <a:p>
            <a:pPr eaLnBrk="1" hangingPunct="1">
              <a:lnSpc>
                <a:spcPct val="80000"/>
              </a:lnSpc>
            </a:pPr>
            <a:endParaRPr lang="en-US" altLang="zh-CN" sz="2000" dirty="0">
              <a:ea typeface="宋体" pitchFamily="2" charset="-122"/>
            </a:endParaRPr>
          </a:p>
          <a:p>
            <a:pPr eaLnBrk="1" hangingPunct="1">
              <a:lnSpc>
                <a:spcPct val="80000"/>
              </a:lnSpc>
            </a:pPr>
            <a:endParaRPr lang="en-US" altLang="en-US" sz="1200" dirty="0">
              <a:latin typeface="Arial" panose="020B0604020202020204" pitchFamily="34" charset="0"/>
            </a:endParaRPr>
          </a:p>
        </p:txBody>
      </p:sp>
      <p:sp>
        <p:nvSpPr>
          <p:cNvPr id="4" name="Rectangle 3">
            <a:extLst>
              <a:ext uri="{FF2B5EF4-FFF2-40B4-BE49-F238E27FC236}">
                <a16:creationId xmlns:a16="http://schemas.microsoft.com/office/drawing/2014/main" id="{F26D605D-C31B-4A74-9F82-60E6B61F5241}"/>
              </a:ext>
            </a:extLst>
          </p:cNvPr>
          <p:cNvSpPr txBox="1">
            <a:spLocks noChangeArrowheads="1"/>
          </p:cNvSpPr>
          <p:nvPr/>
        </p:nvSpPr>
        <p:spPr bwMode="auto">
          <a:xfrm>
            <a:off x="1513136" y="4397105"/>
            <a:ext cx="9387400" cy="1125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 typeface="Wingdings"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endParaRPr lang="en-US" altLang="en-US" sz="1200" kern="0" dirty="0">
              <a:latin typeface="Arial" panose="020B0604020202020204" pitchFamily="34" charset="0"/>
            </a:endParaRPr>
          </a:p>
          <a:p>
            <a:pPr eaLnBrk="1" hangingPunct="1">
              <a:lnSpc>
                <a:spcPct val="80000"/>
              </a:lnSpc>
            </a:pPr>
            <a:endParaRPr lang="en-US" altLang="en-US" sz="2800" kern="0" dirty="0">
              <a:latin typeface="Arial" panose="020B0604020202020204" pitchFamily="34" charset="0"/>
            </a:endParaRPr>
          </a:p>
          <a:p>
            <a:pPr eaLnBrk="1" hangingPunct="1">
              <a:lnSpc>
                <a:spcPct val="80000"/>
              </a:lnSpc>
            </a:pPr>
            <a:r>
              <a:rPr lang="en-US" altLang="en-US" sz="2800" kern="0" dirty="0">
                <a:latin typeface="Arial" panose="020B0604020202020204" pitchFamily="34" charset="0"/>
              </a:rPr>
              <a:t>US National Oceanic and Atmospheric Administration</a:t>
            </a:r>
          </a:p>
          <a:p>
            <a:pPr eaLnBrk="1" hangingPunct="1">
              <a:lnSpc>
                <a:spcPct val="80000"/>
              </a:lnSpc>
            </a:pPr>
            <a:r>
              <a:rPr lang="en-US" altLang="en-US" sz="2800" kern="0" dirty="0">
                <a:latin typeface="Arial" panose="020B0604020202020204" pitchFamily="34" charset="0"/>
              </a:rPr>
              <a:t>(NOAA)</a:t>
            </a:r>
          </a:p>
          <a:p>
            <a:pPr eaLnBrk="1" hangingPunct="1">
              <a:lnSpc>
                <a:spcPct val="80000"/>
              </a:lnSpc>
            </a:pPr>
            <a:endParaRPr lang="en-US" altLang="en-US" sz="1200" kern="0" dirty="0">
              <a:latin typeface="Arial" panose="020B0604020202020204" pitchFamily="34" charset="0"/>
            </a:endParaRPr>
          </a:p>
        </p:txBody>
      </p:sp>
      <p:pic>
        <p:nvPicPr>
          <p:cNvPr id="11" name="Audio 10">
            <a:extLst>
              <a:ext uri="{FF2B5EF4-FFF2-40B4-BE49-F238E27FC236}">
                <a16:creationId xmlns:a16="http://schemas.microsoft.com/office/drawing/2014/main" id="{21420809-F086-D141-E3BD-305839118F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38456059"/>
      </p:ext>
    </p:extLst>
  </p:cSld>
  <p:clrMapOvr>
    <a:masterClrMapping/>
  </p:clrMapOvr>
  <mc:AlternateContent xmlns:mc="http://schemas.openxmlformats.org/markup-compatibility/2006" xmlns:p14="http://schemas.microsoft.com/office/powerpoint/2010/main">
    <mc:Choice Requires="p14">
      <p:transition spd="slow" p14:dur="2000" advTm="14580"/>
    </mc:Choice>
    <mc:Fallback xmlns="">
      <p:transition spd="slow" advTm="14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46CA89-F460-DAAF-9C4B-BD2C76CAF44F}"/>
              </a:ext>
            </a:extLst>
          </p:cNvPr>
          <p:cNvSpPr>
            <a:spLocks noGrp="1"/>
          </p:cNvSpPr>
          <p:nvPr>
            <p:ph idx="1"/>
          </p:nvPr>
        </p:nvSpPr>
        <p:spPr>
          <a:xfrm>
            <a:off x="387928" y="905164"/>
            <a:ext cx="6742546" cy="5271799"/>
          </a:xfrm>
        </p:spPr>
        <p:txBody>
          <a:bodyPr>
            <a:normAutofit fontScale="70000" lnSpcReduction="20000"/>
          </a:bodyPr>
          <a:lstStyle/>
          <a:p>
            <a:r>
              <a:rPr lang="en-US" altLang="zh-CN" dirty="0"/>
              <a:t>Likun Wang s</a:t>
            </a:r>
            <a:r>
              <a:rPr lang="en-US" dirty="0"/>
              <a:t>erves as the chair of GSICS IR working group and coordinate GSICS related activities involving all the participating agencies and support the routine operation of GSICS. </a:t>
            </a:r>
          </a:p>
          <a:p>
            <a:endParaRPr lang="en-US" dirty="0"/>
          </a:p>
          <a:p>
            <a:r>
              <a:rPr lang="en-US" dirty="0"/>
              <a:t>Organizing the Bi-monthly web meetings to cooperate with users and calibration experts within GSICS community. </a:t>
            </a:r>
          </a:p>
          <a:p>
            <a:pPr lvl="1"/>
            <a:r>
              <a:rPr lang="en-US" dirty="0"/>
              <a:t>FY21 (5 meetings), FY22 (5), FY23(4)</a:t>
            </a:r>
          </a:p>
          <a:p>
            <a:pPr lvl="1"/>
            <a:r>
              <a:rPr lang="en-US" dirty="0">
                <a:hlinkClick r:id="rId4"/>
              </a:rPr>
              <a:t>GSICS wiki</a:t>
            </a:r>
            <a:r>
              <a:rPr lang="en-US" dirty="0"/>
              <a:t>  </a:t>
            </a:r>
          </a:p>
          <a:p>
            <a:pPr lvl="1"/>
            <a:endParaRPr lang="en-US" dirty="0"/>
          </a:p>
          <a:p>
            <a:r>
              <a:rPr lang="en-US" dirty="0"/>
              <a:t>Organizing IR breakout session during the GSICS annual meeting</a:t>
            </a:r>
          </a:p>
          <a:p>
            <a:pPr lvl="1"/>
            <a:r>
              <a:rPr lang="en-US" dirty="0"/>
              <a:t>FY21 and FY22: Virtual meeting </a:t>
            </a:r>
          </a:p>
          <a:p>
            <a:pPr lvl="1"/>
            <a:r>
              <a:rPr lang="en-US" dirty="0"/>
              <a:t>FY23: Hybrid meeting at College Park, Maryland</a:t>
            </a:r>
          </a:p>
          <a:p>
            <a:pPr lvl="1"/>
            <a:r>
              <a:rPr lang="en-US" dirty="0"/>
              <a:t>FY24: Will be hosted at EUMETSAT            </a:t>
            </a:r>
          </a:p>
        </p:txBody>
      </p:sp>
      <p:pic>
        <p:nvPicPr>
          <p:cNvPr id="4" name="pasted-image.png">
            <a:extLst>
              <a:ext uri="{FF2B5EF4-FFF2-40B4-BE49-F238E27FC236}">
                <a16:creationId xmlns:a16="http://schemas.microsoft.com/office/drawing/2014/main" id="{14A2F6B9-5CC0-5CB0-E7F3-0F040759E48B}"/>
              </a:ext>
            </a:extLst>
          </p:cNvPr>
          <p:cNvPicPr>
            <a:picLocks noChangeAspect="1"/>
          </p:cNvPicPr>
          <p:nvPr/>
        </p:nvPicPr>
        <p:blipFill>
          <a:blip r:embed="rId5"/>
          <a:stretch>
            <a:fillRect/>
          </a:stretch>
        </p:blipFill>
        <p:spPr>
          <a:xfrm>
            <a:off x="7195126" y="848970"/>
            <a:ext cx="4786448" cy="1608396"/>
          </a:xfrm>
          <a:prstGeom prst="rect">
            <a:avLst/>
          </a:prstGeom>
          <a:ln w="12700">
            <a:miter lim="400000"/>
          </a:ln>
        </p:spPr>
      </p:pic>
      <p:pic>
        <p:nvPicPr>
          <p:cNvPr id="5" name="Picture 4">
            <a:extLst>
              <a:ext uri="{FF2B5EF4-FFF2-40B4-BE49-F238E27FC236}">
                <a16:creationId xmlns:a16="http://schemas.microsoft.com/office/drawing/2014/main" id="{B129390B-8EB2-1F62-4052-8E83B32F261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130474" y="3011746"/>
            <a:ext cx="4592101" cy="3348556"/>
          </a:xfrm>
          <a:prstGeom prst="rect">
            <a:avLst/>
          </a:prstGeom>
        </p:spPr>
      </p:pic>
      <p:sp>
        <p:nvSpPr>
          <p:cNvPr id="6" name="TextBox 5">
            <a:extLst>
              <a:ext uri="{FF2B5EF4-FFF2-40B4-BE49-F238E27FC236}">
                <a16:creationId xmlns:a16="http://schemas.microsoft.com/office/drawing/2014/main" id="{3653FEED-F7CD-534F-71E4-27593204F940}"/>
              </a:ext>
            </a:extLst>
          </p:cNvPr>
          <p:cNvSpPr txBox="1"/>
          <p:nvPr/>
        </p:nvSpPr>
        <p:spPr>
          <a:xfrm>
            <a:off x="8204971" y="6284629"/>
            <a:ext cx="3139193" cy="369332"/>
          </a:xfrm>
          <a:prstGeom prst="rect">
            <a:avLst/>
          </a:prstGeom>
          <a:noFill/>
        </p:spPr>
        <p:txBody>
          <a:bodyPr wrap="none" rtlCol="0">
            <a:spAutoFit/>
          </a:bodyPr>
          <a:lstStyle/>
          <a:p>
            <a:r>
              <a:rPr lang="en-US" dirty="0"/>
              <a:t>SNPP and N20 CrIS differences </a:t>
            </a:r>
          </a:p>
        </p:txBody>
      </p:sp>
      <p:sp>
        <p:nvSpPr>
          <p:cNvPr id="7" name="TextBox 6">
            <a:extLst>
              <a:ext uri="{FF2B5EF4-FFF2-40B4-BE49-F238E27FC236}">
                <a16:creationId xmlns:a16="http://schemas.microsoft.com/office/drawing/2014/main" id="{457DF68D-CCC6-52CD-EF86-7849EAD8FBD8}"/>
              </a:ext>
            </a:extLst>
          </p:cNvPr>
          <p:cNvSpPr txBox="1"/>
          <p:nvPr/>
        </p:nvSpPr>
        <p:spPr>
          <a:xfrm>
            <a:off x="7265215" y="2494310"/>
            <a:ext cx="4651707" cy="646331"/>
          </a:xfrm>
          <a:prstGeom prst="rect">
            <a:avLst/>
          </a:prstGeom>
          <a:noFill/>
        </p:spPr>
        <p:txBody>
          <a:bodyPr wrap="square" rtlCol="0">
            <a:spAutoFit/>
          </a:bodyPr>
          <a:lstStyle/>
          <a:p>
            <a:r>
              <a:rPr lang="en-US" dirty="0"/>
              <a:t>Inter-calibration difference between AMI and hyperspectral sounders </a:t>
            </a:r>
          </a:p>
        </p:txBody>
      </p:sp>
      <p:sp>
        <p:nvSpPr>
          <p:cNvPr id="8" name="TextBox 7">
            <a:extLst>
              <a:ext uri="{FF2B5EF4-FFF2-40B4-BE49-F238E27FC236}">
                <a16:creationId xmlns:a16="http://schemas.microsoft.com/office/drawing/2014/main" id="{E5282088-CF24-7E51-D7EF-2D62819A19A3}"/>
              </a:ext>
            </a:extLst>
          </p:cNvPr>
          <p:cNvSpPr txBox="1"/>
          <p:nvPr/>
        </p:nvSpPr>
        <p:spPr>
          <a:xfrm>
            <a:off x="8960819" y="746653"/>
            <a:ext cx="2383345" cy="307777"/>
          </a:xfrm>
          <a:prstGeom prst="rect">
            <a:avLst/>
          </a:prstGeom>
          <a:noFill/>
        </p:spPr>
        <p:txBody>
          <a:bodyPr wrap="none" rtlCol="0">
            <a:spAutoFit/>
          </a:bodyPr>
          <a:lstStyle/>
          <a:p>
            <a:r>
              <a:rPr lang="en-US" sz="1400" dirty="0"/>
              <a:t>From Arata </a:t>
            </a:r>
            <a:r>
              <a:rPr lang="en-US" sz="1400" dirty="0">
                <a:effectLst/>
              </a:rPr>
              <a:t>OKUYAMA</a:t>
            </a:r>
            <a:r>
              <a:rPr lang="en-US" sz="1400" dirty="0"/>
              <a:t> of JMA </a:t>
            </a:r>
          </a:p>
        </p:txBody>
      </p:sp>
      <p:sp>
        <p:nvSpPr>
          <p:cNvPr id="11" name="Title 1">
            <a:extLst>
              <a:ext uri="{FF2B5EF4-FFF2-40B4-BE49-F238E27FC236}">
                <a16:creationId xmlns:a16="http://schemas.microsoft.com/office/drawing/2014/main" id="{8D1DAB3D-ACAD-46F9-AE0A-E1151908FCE6}"/>
              </a:ext>
            </a:extLst>
          </p:cNvPr>
          <p:cNvSpPr>
            <a:spLocks noGrp="1"/>
          </p:cNvSpPr>
          <p:nvPr>
            <p:ph type="title"/>
          </p:nvPr>
        </p:nvSpPr>
        <p:spPr>
          <a:xfrm>
            <a:off x="2324100" y="133350"/>
            <a:ext cx="8801100" cy="666750"/>
          </a:xfrm>
        </p:spPr>
        <p:txBody>
          <a:bodyPr/>
          <a:lstStyle/>
          <a:p>
            <a:r>
              <a:rPr lang="en-US" dirty="0">
                <a:solidFill>
                  <a:schemeClr val="tx1"/>
                </a:solidFill>
              </a:rPr>
              <a:t>Support for GRWG IR Subgroup</a:t>
            </a:r>
          </a:p>
        </p:txBody>
      </p:sp>
      <p:pic>
        <p:nvPicPr>
          <p:cNvPr id="20" name="Audio 19">
            <a:extLst>
              <a:ext uri="{FF2B5EF4-FFF2-40B4-BE49-F238E27FC236}">
                <a16:creationId xmlns:a16="http://schemas.microsoft.com/office/drawing/2014/main" id="{C55C73C0-2B26-8925-3A34-D93FB7C88A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1758450828"/>
      </p:ext>
    </p:extLst>
  </p:cSld>
  <p:clrMapOvr>
    <a:masterClrMapping/>
  </p:clrMapOvr>
  <mc:AlternateContent xmlns:mc="http://schemas.openxmlformats.org/markup-compatibility/2006" xmlns:p14="http://schemas.microsoft.com/office/powerpoint/2010/main">
    <mc:Choice Requires="p14">
      <p:transition spd="slow" p14:dur="2000" advTm="17666"/>
    </mc:Choice>
    <mc:Fallback xmlns="">
      <p:transition spd="slow" advTm="17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xfrm>
            <a:off x="1943100" y="166991"/>
            <a:ext cx="9843338" cy="569324"/>
          </a:xfrm>
          <a:noFill/>
          <a:ln>
            <a:noFill/>
          </a:ln>
        </p:spPr>
        <p:txBody>
          <a:bodyPr/>
          <a:lstStyle/>
          <a:p>
            <a:pPr eaLnBrk="1" hangingPunct="1"/>
            <a:r>
              <a:rPr lang="en-US" altLang="zh-CN" dirty="0">
                <a:solidFill>
                  <a:schemeClr val="tx1"/>
                </a:solidFill>
                <a:ea typeface="宋体" panose="02010600030101010101" pitchFamily="2" charset="-122"/>
              </a:rPr>
              <a:t>MW Instrument Achievements</a:t>
            </a:r>
            <a:endParaRPr lang="zh-CN" altLang="en-US" dirty="0">
              <a:solidFill>
                <a:schemeClr val="tx1"/>
              </a:solidFill>
              <a:ea typeface="宋体" panose="02010600030101010101" pitchFamily="2" charset="-122"/>
            </a:endParaRPr>
          </a:p>
        </p:txBody>
      </p:sp>
      <p:sp>
        <p:nvSpPr>
          <p:cNvPr id="19460" name="灯片编号占位符 3"/>
          <p:cNvSpPr txBox="1">
            <a:spLocks noGrp="1"/>
          </p:cNvSpPr>
          <p:nvPr>
            <p:ph type="sldNum" sz="quarter" idx="4"/>
          </p:nvPr>
        </p:nvSpPr>
        <p:spPr/>
        <p:txBody>
          <a:bodyPr/>
          <a:lstStyle/>
          <a:p>
            <a:r>
              <a:rPr lang="en-US" altLang="zh-CN" dirty="0">
                <a:solidFill>
                  <a:schemeClr val="tx1"/>
                </a:solidFill>
              </a:rPr>
              <a:t> </a:t>
            </a:r>
          </a:p>
        </p:txBody>
      </p:sp>
      <p:sp>
        <p:nvSpPr>
          <p:cNvPr id="7" name="内容占位符 2"/>
          <p:cNvSpPr txBox="1"/>
          <p:nvPr/>
        </p:nvSpPr>
        <p:spPr>
          <a:xfrm>
            <a:off x="226621" y="905591"/>
            <a:ext cx="9601200" cy="386687"/>
          </a:xfrm>
          <a:prstGeom prst="rect">
            <a:avLst/>
          </a:prstGeom>
          <a:noFill/>
          <a:ln w="9525">
            <a:noFill/>
          </a:ln>
        </p:spPr>
        <p:txBody>
          <a:bodyPr/>
          <a:lst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00"/>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altLang="zh-CN" sz="2200" kern="0" dirty="0">
                <a:solidFill>
                  <a:srgbClr val="0000FF"/>
                </a:solidFill>
              </a:rPr>
              <a:t>NOAA-21 ATMS SDR reached Fully Validated Maturity on 22 June 2023</a:t>
            </a:r>
          </a:p>
          <a:p>
            <a:endParaRPr lang="en-US" altLang="zh-CN" sz="2200" kern="0" dirty="0">
              <a:solidFill>
                <a:srgbClr val="0000FF"/>
              </a:solidFill>
            </a:endParaRPr>
          </a:p>
          <a:p>
            <a:pPr marL="0" indent="0">
              <a:buNone/>
            </a:pPr>
            <a:endParaRPr lang="en-US" altLang="zh-CN" sz="2200" kern="0" dirty="0">
              <a:solidFill>
                <a:srgbClr val="0000FF"/>
              </a:solidFill>
            </a:endParaRPr>
          </a:p>
          <a:p>
            <a:endParaRPr lang="en-US" altLang="zh-CN" sz="2200" kern="0" dirty="0">
              <a:solidFill>
                <a:srgbClr val="0000FF"/>
              </a:solidFill>
            </a:endParaRPr>
          </a:p>
          <a:p>
            <a:pPr marL="0" indent="0">
              <a:buNone/>
            </a:pPr>
            <a:endParaRPr lang="en-US" altLang="zh-CN" sz="2200" kern="0" dirty="0">
              <a:solidFill>
                <a:srgbClr val="0000FF"/>
              </a:solidFill>
            </a:endParaRPr>
          </a:p>
        </p:txBody>
      </p:sp>
      <p:sp>
        <p:nvSpPr>
          <p:cNvPr id="5" name="TextBox 4">
            <a:extLst>
              <a:ext uri="{FF2B5EF4-FFF2-40B4-BE49-F238E27FC236}">
                <a16:creationId xmlns:a16="http://schemas.microsoft.com/office/drawing/2014/main" id="{913E31E9-7B4A-411C-AE04-3EBD316A59A9}"/>
              </a:ext>
            </a:extLst>
          </p:cNvPr>
          <p:cNvSpPr txBox="1"/>
          <p:nvPr/>
        </p:nvSpPr>
        <p:spPr>
          <a:xfrm>
            <a:off x="412159" y="1452864"/>
            <a:ext cx="5517857" cy="261610"/>
          </a:xfrm>
          <a:prstGeom prst="rect">
            <a:avLst/>
          </a:prstGeom>
          <a:noFill/>
        </p:spPr>
        <p:txBody>
          <a:bodyPr wrap="none" rtlCol="0">
            <a:spAutoFit/>
          </a:bodyPr>
          <a:lstStyle/>
          <a:p>
            <a:r>
              <a:rPr lang="en-US" sz="1100" b="1" dirty="0">
                <a:latin typeface="+mn-lt"/>
                <a:cs typeface="Times New Roman" panose="02020603050405020304" pitchFamily="18" charset="0"/>
              </a:rPr>
              <a:t>JPSS ATMS On-orbit Channel Noise Equivalent Differential Temperature </a:t>
            </a:r>
            <a:r>
              <a:rPr lang="en-US" sz="1100" b="1" dirty="0">
                <a:latin typeface="Times New Roman" panose="02020603050405020304" pitchFamily="18" charset="0"/>
                <a:cs typeface="Times New Roman" panose="02020603050405020304" pitchFamily="18" charset="0"/>
              </a:rPr>
              <a:t>(</a:t>
            </a:r>
            <a:r>
              <a:rPr lang="en-US" sz="1100" b="1" dirty="0">
                <a:latin typeface="+mn-lt"/>
                <a:cs typeface="Times New Roman" panose="02020603050405020304" pitchFamily="18" charset="0"/>
              </a:rPr>
              <a:t>NE</a:t>
            </a:r>
            <a:r>
              <a:rPr lang="en-US" sz="1100" b="1" dirty="0">
                <a:latin typeface="Symbol" panose="05050102010706020507" pitchFamily="18" charset="2"/>
                <a:cs typeface="Times New Roman" panose="02020603050405020304" pitchFamily="18" charset="0"/>
              </a:rPr>
              <a:t>D</a:t>
            </a:r>
            <a:r>
              <a:rPr lang="en-US" sz="1100" b="1" dirty="0">
                <a:latin typeface="+mn-lt"/>
                <a:cs typeface="Times New Roman" panose="02020603050405020304" pitchFamily="18" charset="0"/>
              </a:rPr>
              <a:t>T</a:t>
            </a:r>
            <a:r>
              <a:rPr lang="en-US" sz="1100" b="1"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2CCAF1DA-CA2E-40A4-BADE-2FC72B418764}"/>
              </a:ext>
            </a:extLst>
          </p:cNvPr>
          <p:cNvPicPr>
            <a:picLocks noChangeAspect="1"/>
          </p:cNvPicPr>
          <p:nvPr/>
        </p:nvPicPr>
        <p:blipFill rotWithShape="1">
          <a:blip r:embed="rId4"/>
          <a:srcRect t="7337"/>
          <a:stretch/>
        </p:blipFill>
        <p:spPr>
          <a:xfrm>
            <a:off x="1037487" y="1714474"/>
            <a:ext cx="4267200" cy="2352774"/>
          </a:xfrm>
          <a:prstGeom prst="rect">
            <a:avLst/>
          </a:prstGeom>
        </p:spPr>
      </p:pic>
      <p:sp>
        <p:nvSpPr>
          <p:cNvPr id="8" name="Rectangle 7">
            <a:extLst>
              <a:ext uri="{FF2B5EF4-FFF2-40B4-BE49-F238E27FC236}">
                <a16:creationId xmlns:a16="http://schemas.microsoft.com/office/drawing/2014/main" id="{C90469FA-154F-4AE4-9664-F247F472D316}"/>
              </a:ext>
            </a:extLst>
          </p:cNvPr>
          <p:cNvSpPr/>
          <p:nvPr/>
        </p:nvSpPr>
        <p:spPr>
          <a:xfrm>
            <a:off x="5924174" y="1338213"/>
            <a:ext cx="6246421" cy="2352774"/>
          </a:xfrm>
          <a:prstGeom prst="rect">
            <a:avLst/>
          </a:prstGeom>
        </p:spPr>
        <p:txBody>
          <a:bodyPr wrap="square">
            <a:noAutofit/>
          </a:bodyPr>
          <a:lstStyle/>
          <a:p>
            <a:pPr marL="231775" indent="-231775">
              <a:spcAft>
                <a:spcPts val="600"/>
              </a:spcAft>
              <a:buFont typeface="Wingdings" panose="05000000000000000000" pitchFamily="2" charset="2"/>
              <a:buChar char="ü"/>
            </a:pPr>
            <a:r>
              <a:rPr lang="en-US" sz="1200" b="1" dirty="0">
                <a:latin typeface="+mn-lt"/>
                <a:cs typeface="Times New Roman" panose="02020603050405020304" pitchFamily="18" charset="0"/>
              </a:rPr>
              <a:t>All NOAA-21 ATMS PLTs have been completed successfully;</a:t>
            </a:r>
          </a:p>
          <a:p>
            <a:pPr marL="231775" indent="-231775">
              <a:spcAft>
                <a:spcPts val="600"/>
              </a:spcAft>
              <a:buFont typeface="Wingdings" panose="05000000000000000000" pitchFamily="2" charset="2"/>
              <a:buChar char="ü"/>
            </a:pPr>
            <a:r>
              <a:rPr lang="en-US" sz="1200" b="1" dirty="0">
                <a:cs typeface="Times New Roman" panose="02020603050405020304" pitchFamily="18" charset="0"/>
              </a:rPr>
              <a:t>NOAA-21 ATMS has the lowest o</a:t>
            </a:r>
            <a:r>
              <a:rPr lang="en-US" sz="1200" b="1" dirty="0">
                <a:latin typeface="+mn-lt"/>
                <a:cs typeface="Times New Roman" panose="02020603050405020304" pitchFamily="18" charset="0"/>
              </a:rPr>
              <a:t>n orbit channel-to-channels noise correlations among S-NPP, NOAA-20, and NOAA-21.</a:t>
            </a:r>
          </a:p>
          <a:p>
            <a:pPr marL="231775" indent="-231775">
              <a:spcAft>
                <a:spcPts val="600"/>
              </a:spcAft>
              <a:buFont typeface="Wingdings" panose="05000000000000000000" pitchFamily="2" charset="2"/>
              <a:buChar char="ü"/>
            </a:pPr>
            <a:r>
              <a:rPr lang="en-US" sz="1200" b="1" dirty="0">
                <a:latin typeface="+mn-lt"/>
                <a:cs typeface="Times New Roman" panose="02020603050405020304" pitchFamily="18" charset="0"/>
              </a:rPr>
              <a:t>NOAA-21 ATMS channel NE∆Ts are stable and improved G-band performance compared to NOAA-20;</a:t>
            </a:r>
          </a:p>
          <a:p>
            <a:pPr marL="231775" indent="-231775">
              <a:spcAft>
                <a:spcPts val="600"/>
              </a:spcAft>
              <a:buFont typeface="Wingdings" panose="05000000000000000000" pitchFamily="2" charset="2"/>
              <a:buChar char="ü"/>
            </a:pPr>
            <a:r>
              <a:rPr lang="en-US" sz="1200" b="1" dirty="0">
                <a:latin typeface="+mn-lt"/>
                <a:cs typeface="Times New Roman" panose="02020603050405020304" pitchFamily="18" charset="0"/>
              </a:rPr>
              <a:t>Low noise of NOAA-21 ATMS water vapor channels improves MiRS water vapor EDR performance; </a:t>
            </a:r>
          </a:p>
          <a:p>
            <a:pPr marL="231775" indent="-231775">
              <a:spcAft>
                <a:spcPts val="600"/>
              </a:spcAft>
              <a:buFont typeface="Wingdings" panose="05000000000000000000" pitchFamily="2" charset="2"/>
              <a:buChar char="ü"/>
            </a:pPr>
            <a:r>
              <a:rPr lang="en-US" sz="1200" b="1" dirty="0">
                <a:latin typeface="+mn-lt"/>
                <a:cs typeface="Times New Roman" panose="02020603050405020304" pitchFamily="18" charset="0"/>
              </a:rPr>
              <a:t>UKMO analysis proved “the NOAA-21 compares very favourably to NOAA-20 … the instrument stability is good too, both in terms of C-B and Nedt”.</a:t>
            </a:r>
          </a:p>
          <a:p>
            <a:pPr marL="231775" indent="-231775">
              <a:spcAft>
                <a:spcPts val="600"/>
              </a:spcAft>
              <a:buFont typeface="Wingdings" panose="05000000000000000000" pitchFamily="2" charset="2"/>
              <a:buChar char="ü"/>
            </a:pPr>
            <a:r>
              <a:rPr lang="en-US" sz="1200" b="1" dirty="0">
                <a:latin typeface="+mn-lt"/>
                <a:cs typeface="Times New Roman" panose="02020603050405020304" pitchFamily="18" charset="0"/>
              </a:rPr>
              <a:t>NRT instrument health status, performance, and science data quality monitoring details are referred to </a:t>
            </a:r>
            <a:r>
              <a:rPr lang="en-US" sz="1200" b="1" dirty="0">
                <a:latin typeface="+mn-lt"/>
                <a:cs typeface="Times New Roman" panose="02020603050405020304" pitchFamily="18" charset="0"/>
                <a:hlinkClick r:id="rId5">
                  <a:extLst>
                    <a:ext uri="{A12FA001-AC4F-418D-AE19-62706E023703}">
                      <ahyp:hlinkClr xmlns:ahyp="http://schemas.microsoft.com/office/drawing/2018/hyperlinkcolor" val="tx"/>
                    </a:ext>
                  </a:extLst>
                </a:hlinkClick>
              </a:rPr>
              <a:t>https://www.star.nesdis.noaa.gov/icvs/status_N21_ATMS.php</a:t>
            </a:r>
            <a:endParaRPr lang="en-US" sz="1200" b="1" dirty="0">
              <a:latin typeface="+mn-lt"/>
              <a:cs typeface="Times New Roman" panose="02020603050405020304" pitchFamily="18" charset="0"/>
            </a:endParaRPr>
          </a:p>
        </p:txBody>
      </p:sp>
      <p:pic>
        <p:nvPicPr>
          <p:cNvPr id="2" name="Picture 1">
            <a:extLst>
              <a:ext uri="{FF2B5EF4-FFF2-40B4-BE49-F238E27FC236}">
                <a16:creationId xmlns:a16="http://schemas.microsoft.com/office/drawing/2014/main" id="{A017CC14-2CC9-47AF-A201-AE60A127B858}"/>
              </a:ext>
            </a:extLst>
          </p:cNvPr>
          <p:cNvPicPr>
            <a:picLocks noChangeAspect="1"/>
          </p:cNvPicPr>
          <p:nvPr/>
        </p:nvPicPr>
        <p:blipFill rotWithShape="1">
          <a:blip r:embed="rId6"/>
          <a:srcRect t="9735"/>
          <a:stretch/>
        </p:blipFill>
        <p:spPr>
          <a:xfrm>
            <a:off x="418001" y="4343400"/>
            <a:ext cx="5506173" cy="1975008"/>
          </a:xfrm>
          <a:prstGeom prst="rect">
            <a:avLst/>
          </a:prstGeom>
        </p:spPr>
      </p:pic>
      <p:sp>
        <p:nvSpPr>
          <p:cNvPr id="9" name="TextBox 8">
            <a:extLst>
              <a:ext uri="{FF2B5EF4-FFF2-40B4-BE49-F238E27FC236}">
                <a16:creationId xmlns:a16="http://schemas.microsoft.com/office/drawing/2014/main" id="{84F0CCC4-1198-4A87-AB78-EF1B147DB3ED}"/>
              </a:ext>
            </a:extLst>
          </p:cNvPr>
          <p:cNvSpPr txBox="1"/>
          <p:nvPr/>
        </p:nvSpPr>
        <p:spPr>
          <a:xfrm>
            <a:off x="1512620" y="4094512"/>
            <a:ext cx="3316934" cy="261610"/>
          </a:xfrm>
          <a:prstGeom prst="rect">
            <a:avLst/>
          </a:prstGeom>
          <a:noFill/>
        </p:spPr>
        <p:txBody>
          <a:bodyPr wrap="none" rtlCol="0">
            <a:spAutoFit/>
          </a:bodyPr>
          <a:lstStyle/>
          <a:p>
            <a:r>
              <a:rPr lang="en-US" sz="1100" b="1" dirty="0">
                <a:latin typeface="+mn-lt"/>
                <a:cs typeface="Times New Roman" panose="02020603050405020304" pitchFamily="18" charset="0"/>
              </a:rPr>
              <a:t>On-orbit Channel to Channel Noise Correlation</a:t>
            </a:r>
            <a:endParaRPr lang="en-US" sz="11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3B6043A-FFB9-4108-8C78-332894094A09}"/>
              </a:ext>
            </a:extLst>
          </p:cNvPr>
          <p:cNvPicPr>
            <a:picLocks noChangeAspect="1"/>
          </p:cNvPicPr>
          <p:nvPr/>
        </p:nvPicPr>
        <p:blipFill>
          <a:blip r:embed="rId7"/>
          <a:stretch>
            <a:fillRect/>
          </a:stretch>
        </p:blipFill>
        <p:spPr>
          <a:xfrm>
            <a:off x="7154914" y="4343400"/>
            <a:ext cx="3784941" cy="1960488"/>
          </a:xfrm>
          <a:prstGeom prst="rect">
            <a:avLst/>
          </a:prstGeom>
        </p:spPr>
      </p:pic>
      <p:sp>
        <p:nvSpPr>
          <p:cNvPr id="11" name="TextBox 10">
            <a:extLst>
              <a:ext uri="{FF2B5EF4-FFF2-40B4-BE49-F238E27FC236}">
                <a16:creationId xmlns:a16="http://schemas.microsoft.com/office/drawing/2014/main" id="{B5430494-67FA-4196-AACA-50230A880156}"/>
              </a:ext>
            </a:extLst>
          </p:cNvPr>
          <p:cNvSpPr txBox="1"/>
          <p:nvPr/>
        </p:nvSpPr>
        <p:spPr>
          <a:xfrm>
            <a:off x="6308331" y="4094512"/>
            <a:ext cx="5478107" cy="261610"/>
          </a:xfrm>
          <a:prstGeom prst="rect">
            <a:avLst/>
          </a:prstGeom>
          <a:noFill/>
        </p:spPr>
        <p:txBody>
          <a:bodyPr wrap="square" rtlCol="0">
            <a:spAutoFit/>
          </a:bodyPr>
          <a:lstStyle/>
          <a:p>
            <a:pPr algn="ctr"/>
            <a:r>
              <a:rPr lang="en-US" sz="1100" b="1" dirty="0">
                <a:latin typeface="+mn-lt"/>
                <a:cs typeface="Times New Roman" panose="02020603050405020304" pitchFamily="18" charset="0"/>
              </a:rPr>
              <a:t>JPSS ATMS Striping Index (Ratio Between Along- and Cross-Track Variation</a:t>
            </a:r>
            <a:endParaRPr lang="en-US" sz="1100" b="1" dirty="0">
              <a:latin typeface="Times New Roman" panose="02020603050405020304" pitchFamily="18" charset="0"/>
              <a:cs typeface="Times New Roman" panose="02020603050405020304" pitchFamily="18" charset="0"/>
            </a:endParaRPr>
          </a:p>
        </p:txBody>
      </p:sp>
      <p:pic>
        <p:nvPicPr>
          <p:cNvPr id="18" name="Audio 17">
            <a:extLst>
              <a:ext uri="{FF2B5EF4-FFF2-40B4-BE49-F238E27FC236}">
                <a16:creationId xmlns:a16="http://schemas.microsoft.com/office/drawing/2014/main" id="{F2F4FD7F-48D1-6AD4-0CA6-94D260AE01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0600" y="5816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68"/>
    </mc:Choice>
    <mc:Fallback xmlns="">
      <p:transition spd="slow" advTm="2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灯片编号占位符 3"/>
          <p:cNvSpPr txBox="1">
            <a:spLocks noGrp="1"/>
          </p:cNvSpPr>
          <p:nvPr>
            <p:ph type="sldNum" sz="quarter" idx="4"/>
          </p:nvPr>
        </p:nvSpPr>
        <p:spPr/>
        <p:txBody>
          <a:bodyPr/>
          <a:lstStyle/>
          <a:p>
            <a:fld id="{9A0DB2DC-4C9A-4742-B13C-FB6460FD3503}" type="slidenum">
              <a:rPr lang="en-US" altLang="zh-CN" dirty="0">
                <a:solidFill>
                  <a:schemeClr val="tx1"/>
                </a:solidFill>
              </a:rPr>
              <a:pPr/>
              <a:t>12</a:t>
            </a:fld>
            <a:endParaRPr lang="en-US" altLang="zh-CN" dirty="0">
              <a:solidFill>
                <a:schemeClr val="tx1"/>
              </a:solidFill>
            </a:endParaRPr>
          </a:p>
        </p:txBody>
      </p:sp>
      <p:sp>
        <p:nvSpPr>
          <p:cNvPr id="7" name="内容占位符 2"/>
          <p:cNvSpPr txBox="1"/>
          <p:nvPr/>
        </p:nvSpPr>
        <p:spPr>
          <a:xfrm>
            <a:off x="190005" y="1481448"/>
            <a:ext cx="11792197" cy="2977737"/>
          </a:xfrm>
          <a:prstGeom prst="rect">
            <a:avLst/>
          </a:prstGeom>
          <a:noFill/>
          <a:ln w="9525">
            <a:noFill/>
          </a:ln>
        </p:spPr>
        <p:txBody>
          <a:bodyPr/>
          <a:lst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00"/>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altLang="zh-CN" sz="2200" kern="0" dirty="0"/>
              <a:t>NOAA Support for MW Subgroup</a:t>
            </a:r>
          </a:p>
          <a:p>
            <a:pPr lvl="1"/>
            <a:r>
              <a:rPr lang="en-US" altLang="zh-CN" sz="1800" kern="0" dirty="0"/>
              <a:t>Created a process for and held the MW Subgroup Chair Election</a:t>
            </a:r>
          </a:p>
          <a:p>
            <a:pPr lvl="1"/>
            <a:r>
              <a:rPr lang="en-US" altLang="zh-CN" sz="1800" kern="0" dirty="0"/>
              <a:t>Played an instrumental role in shifting the Subgroup focus from “technical sharing” to “developing, assessing and maturing methods to achieve data quality and consistency of on-orbit MW sensors to accelerate data usage for weather and climate applications”</a:t>
            </a:r>
          </a:p>
          <a:p>
            <a:r>
              <a:rPr lang="en-US" altLang="zh-CN" sz="2200" kern="0" dirty="0"/>
              <a:t>Continued MW instrument calibration performance monitoring, maintenance and sustainment for JPSS/ATMS and POES/AMSU-A&amp;MHS</a:t>
            </a:r>
          </a:p>
          <a:p>
            <a:r>
              <a:rPr lang="en-US" altLang="zh-CN" sz="2200" kern="0" dirty="0"/>
              <a:t>Preparing for QuickSounder ATMS</a:t>
            </a:r>
          </a:p>
          <a:p>
            <a:endParaRPr lang="en-US" altLang="zh-CN" sz="2200" kern="0" dirty="0"/>
          </a:p>
        </p:txBody>
      </p:sp>
      <p:sp>
        <p:nvSpPr>
          <p:cNvPr id="8" name="标题 1">
            <a:extLst>
              <a:ext uri="{FF2B5EF4-FFF2-40B4-BE49-F238E27FC236}">
                <a16:creationId xmlns:a16="http://schemas.microsoft.com/office/drawing/2014/main" id="{6F63C21B-E05D-42A8-903F-2B0AA86808DE}"/>
              </a:ext>
            </a:extLst>
          </p:cNvPr>
          <p:cNvSpPr>
            <a:spLocks noGrp="1"/>
          </p:cNvSpPr>
          <p:nvPr>
            <p:ph type="title"/>
          </p:nvPr>
        </p:nvSpPr>
        <p:spPr>
          <a:xfrm>
            <a:off x="1249955" y="215116"/>
            <a:ext cx="9692090" cy="578967"/>
          </a:xfrm>
          <a:noFill/>
          <a:ln>
            <a:noFill/>
          </a:ln>
        </p:spPr>
        <p:txBody>
          <a:bodyPr/>
          <a:lstStyle/>
          <a:p>
            <a:pPr algn="r" eaLnBrk="1" hangingPunct="1"/>
            <a:r>
              <a:rPr lang="en-US" altLang="zh-CN" sz="3200" b="1" dirty="0">
                <a:solidFill>
                  <a:schemeClr val="tx1"/>
                </a:solidFill>
                <a:ea typeface="宋体" panose="02010600030101010101" pitchFamily="2" charset="-122"/>
              </a:rPr>
              <a:t>  </a:t>
            </a:r>
            <a:r>
              <a:rPr lang="en-US" altLang="zh-CN" sz="2800" b="1" dirty="0">
                <a:solidFill>
                  <a:schemeClr val="tx1"/>
                </a:solidFill>
                <a:ea typeface="宋体" panose="02010600030101010101" pitchFamily="2" charset="-122"/>
              </a:rPr>
              <a:t>NOAA Support to GSICS Microwave (MW) Subgroup Support and Other Activities </a:t>
            </a:r>
            <a:endParaRPr lang="zh-CN" altLang="en-US" sz="2800" b="1" dirty="0">
              <a:solidFill>
                <a:schemeClr val="tx1"/>
              </a:solidFill>
              <a:ea typeface="宋体" panose="02010600030101010101" pitchFamily="2" charset="-122"/>
            </a:endParaRPr>
          </a:p>
        </p:txBody>
      </p:sp>
      <p:pic>
        <p:nvPicPr>
          <p:cNvPr id="4" name="Audio 3">
            <a:extLst>
              <a:ext uri="{FF2B5EF4-FFF2-40B4-BE49-F238E27FC236}">
                <a16:creationId xmlns:a16="http://schemas.microsoft.com/office/drawing/2014/main" id="{B5BAC028-8E3F-BC35-3AD6-F9A8B592EC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835836039"/>
      </p:ext>
    </p:extLst>
  </p:cSld>
  <p:clrMapOvr>
    <a:masterClrMapping/>
  </p:clrMapOvr>
  <mc:AlternateContent xmlns:mc="http://schemas.openxmlformats.org/markup-compatibility/2006" xmlns:p14="http://schemas.microsoft.com/office/powerpoint/2010/main">
    <mc:Choice Requires="p14">
      <p:transition spd="slow" p14:dur="2000" advTm="15994"/>
    </mc:Choice>
    <mc:Fallback xmlns="">
      <p:transition spd="slow" advTm="1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3D71548-9E8D-48D8-9C2C-BA178685843B}"/>
              </a:ext>
            </a:extLst>
          </p:cNvPr>
          <p:cNvSpPr txBox="1">
            <a:spLocks/>
          </p:cNvSpPr>
          <p:nvPr/>
        </p:nvSpPr>
        <p:spPr>
          <a:xfrm>
            <a:off x="1154430" y="127668"/>
            <a:ext cx="11037570" cy="697230"/>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2400" kern="1200">
                <a:solidFill>
                  <a:schemeClr val="tx1"/>
                </a:solidFill>
                <a:latin typeface="Calibri" panose="020F0502020204030204" pitchFamily="34" charset="0"/>
                <a:ea typeface="+mj-ea"/>
                <a:cs typeface="Calibri" panose="020F0502020204030204" pitchFamily="34" charset="0"/>
              </a:defRPr>
            </a:lvl1pPr>
          </a:lstStyle>
          <a:p>
            <a:pPr algn="ctr"/>
            <a:r>
              <a:rPr lang="en-US" dirty="0">
                <a:solidFill>
                  <a:srgbClr val="0070C0"/>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8C608BDA-04A7-4486-BDAC-52F86E5C6B6E}"/>
              </a:ext>
            </a:extLst>
          </p:cNvPr>
          <p:cNvSpPr/>
          <p:nvPr/>
        </p:nvSpPr>
        <p:spPr>
          <a:xfrm>
            <a:off x="150607" y="978803"/>
            <a:ext cx="5604557" cy="5909310"/>
          </a:xfrm>
          <a:prstGeom prst="rect">
            <a:avLst/>
          </a:prstGeom>
          <a:solidFill>
            <a:srgbClr val="F9F9F9"/>
          </a:solidFill>
        </p:spPr>
        <p:txBody>
          <a:bodyPr wrap="square">
            <a:spAutoFit/>
          </a:bodyPr>
          <a:lstStyle/>
          <a:p>
            <a:pPr marL="285750" indent="-285750">
              <a:buFont typeface="Arial" panose="020B0604020202020204" pitchFamily="34" charset="0"/>
              <a:buChar char="•"/>
              <a:defRPr/>
            </a:pPr>
            <a:r>
              <a:rPr lang="en-US" altLang="en-US" dirty="0"/>
              <a:t>Reprocessing: 1) STAR completed transition of reprocessed SNPP SDRs to CLASS for all four instruments, ATMS, CrIS, OMPS, and VIIRS.  The reprocessed SNPP SDRs are now available from CLASS for user applications; 2) STAR started to reprocess mission-long SNPP EDRs using the reprocessed SDRs.  Theses included but are not limited to ozone, aerosols, cloud products, sea ice surface temperature, polar winds, etc.   </a:t>
            </a:r>
          </a:p>
          <a:p>
            <a:pPr marL="285750" indent="-285750">
              <a:buFont typeface="Arial" panose="020B0604020202020204" pitchFamily="34" charset="0"/>
              <a:buChar char="•"/>
              <a:defRPr/>
            </a:pPr>
            <a:endParaRPr lang="en-US" altLang="en-US" dirty="0"/>
          </a:p>
          <a:p>
            <a:pPr marL="285750" indent="-285750">
              <a:buFont typeface="Arial" panose="020B0604020202020204" pitchFamily="34" charset="0"/>
              <a:buChar char="•"/>
              <a:defRPr/>
            </a:pPr>
            <a:r>
              <a:rPr lang="en-US" altLang="en-US" dirty="0"/>
              <a:t>Recalibration activities: To develop a updated SSU stratospheric temperature CDRs, STAR recalibrated the AMSU-A stratospheric temperature sounding channels 7-14 onboard legacy satellites NOAA-15, NOAA-16, NOAA-18, and NOAA-19 and their companion ATMS channels onboard SNPP and NOAA-20. This recalibration was to develop consistent observations among these satellites and merge them with SSU historical data to develop longer stratospheric temperature CDRs.    </a:t>
            </a:r>
          </a:p>
          <a:p>
            <a:pPr>
              <a:defRPr/>
            </a:pPr>
            <a:endParaRPr lang="en-US" altLang="en-US" dirty="0"/>
          </a:p>
        </p:txBody>
      </p:sp>
      <p:grpSp>
        <p:nvGrpSpPr>
          <p:cNvPr id="11" name="Group 4">
            <a:extLst>
              <a:ext uri="{FF2B5EF4-FFF2-40B4-BE49-F238E27FC236}">
                <a16:creationId xmlns:a16="http://schemas.microsoft.com/office/drawing/2014/main" id="{F4B5E836-BCFD-4670-B8D0-75C09A7C5008}"/>
              </a:ext>
            </a:extLst>
          </p:cNvPr>
          <p:cNvGrpSpPr>
            <a:grpSpLocks/>
          </p:cNvGrpSpPr>
          <p:nvPr/>
        </p:nvGrpSpPr>
        <p:grpSpPr bwMode="auto">
          <a:xfrm>
            <a:off x="5755164" y="959230"/>
            <a:ext cx="5767387" cy="5083175"/>
            <a:chOff x="3017280" y="1464479"/>
            <a:chExt cx="5767945" cy="5083886"/>
          </a:xfrm>
        </p:grpSpPr>
        <p:pic>
          <p:nvPicPr>
            <p:cNvPr id="14" name="Picture 13" descr="A graph of a number of waves&#10;&#10;Description automatically generated with medium confidence">
              <a:extLst>
                <a:ext uri="{FF2B5EF4-FFF2-40B4-BE49-F238E27FC236}">
                  <a16:creationId xmlns:a16="http://schemas.microsoft.com/office/drawing/2014/main" id="{9EE0793D-9A6E-4F98-AB3E-4505584F76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280" y="1727727"/>
              <a:ext cx="2981486" cy="48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A graph of a number of numbers&#10;&#10;Description automatically generated with medium confidence">
              <a:extLst>
                <a:ext uri="{FF2B5EF4-FFF2-40B4-BE49-F238E27FC236}">
                  <a16:creationId xmlns:a16="http://schemas.microsoft.com/office/drawing/2014/main" id="{1CED6DB4-D492-4C60-9B03-3D3B7B72F5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0303" y="1723038"/>
              <a:ext cx="2734922" cy="48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
              <a:extLst>
                <a:ext uri="{FF2B5EF4-FFF2-40B4-BE49-F238E27FC236}">
                  <a16:creationId xmlns:a16="http://schemas.microsoft.com/office/drawing/2014/main" id="{9D8A4CF3-7728-467C-A649-A2224474AF8A}"/>
                </a:ext>
              </a:extLst>
            </p:cNvPr>
            <p:cNvSpPr txBox="1">
              <a:spLocks noChangeArrowheads="1"/>
            </p:cNvSpPr>
            <p:nvPr/>
          </p:nvSpPr>
          <p:spPr bwMode="auto">
            <a:xfrm>
              <a:off x="3291840" y="1473443"/>
              <a:ext cx="19623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t>Before recalibration</a:t>
              </a:r>
            </a:p>
          </p:txBody>
        </p:sp>
        <p:sp>
          <p:nvSpPr>
            <p:cNvPr id="18" name="TextBox 17">
              <a:extLst>
                <a:ext uri="{FF2B5EF4-FFF2-40B4-BE49-F238E27FC236}">
                  <a16:creationId xmlns:a16="http://schemas.microsoft.com/office/drawing/2014/main" id="{859C789D-3E9C-4A6D-A84D-BC6DECE3A2BB}"/>
                </a:ext>
              </a:extLst>
            </p:cNvPr>
            <p:cNvSpPr txBox="1">
              <a:spLocks noChangeArrowheads="1"/>
            </p:cNvSpPr>
            <p:nvPr/>
          </p:nvSpPr>
          <p:spPr bwMode="auto">
            <a:xfrm>
              <a:off x="6467133" y="1464479"/>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t>After recalibration</a:t>
              </a:r>
            </a:p>
          </p:txBody>
        </p:sp>
      </p:grpSp>
      <p:sp>
        <p:nvSpPr>
          <p:cNvPr id="3" name="TextBox 2">
            <a:extLst>
              <a:ext uri="{FF2B5EF4-FFF2-40B4-BE49-F238E27FC236}">
                <a16:creationId xmlns:a16="http://schemas.microsoft.com/office/drawing/2014/main" id="{234E8B60-B6A3-4CAB-9D8F-18DBA1A351AF}"/>
              </a:ext>
            </a:extLst>
          </p:cNvPr>
          <p:cNvSpPr txBox="1"/>
          <p:nvPr/>
        </p:nvSpPr>
        <p:spPr>
          <a:xfrm>
            <a:off x="6029697" y="6037717"/>
            <a:ext cx="5360570" cy="523220"/>
          </a:xfrm>
          <a:prstGeom prst="rect">
            <a:avLst/>
          </a:prstGeom>
          <a:noFill/>
        </p:spPr>
        <p:txBody>
          <a:bodyPr wrap="none" rtlCol="0">
            <a:spAutoFit/>
          </a:bodyPr>
          <a:lstStyle/>
          <a:p>
            <a:r>
              <a:rPr lang="en-US" sz="1400" dirty="0"/>
              <a:t>Inter-satellite difference time series for NOAA-15, NOAA-16, NOAA-18, </a:t>
            </a:r>
          </a:p>
          <a:p>
            <a:r>
              <a:rPr lang="en-US" sz="1400" dirty="0"/>
              <a:t>NOAA_19, and the reference time series</a:t>
            </a:r>
          </a:p>
        </p:txBody>
      </p:sp>
      <p:sp>
        <p:nvSpPr>
          <p:cNvPr id="10" name="Title 1">
            <a:extLst>
              <a:ext uri="{FF2B5EF4-FFF2-40B4-BE49-F238E27FC236}">
                <a16:creationId xmlns:a16="http://schemas.microsoft.com/office/drawing/2014/main" id="{ABF56E4D-4D7D-4FAA-80DA-0F032B74EF37}"/>
              </a:ext>
            </a:extLst>
          </p:cNvPr>
          <p:cNvSpPr>
            <a:spLocks noGrp="1"/>
          </p:cNvSpPr>
          <p:nvPr>
            <p:ph type="title"/>
          </p:nvPr>
        </p:nvSpPr>
        <p:spPr>
          <a:xfrm>
            <a:off x="2362200" y="132628"/>
            <a:ext cx="8763000" cy="667472"/>
          </a:xfrm>
        </p:spPr>
        <p:txBody>
          <a:bodyPr/>
          <a:lstStyle/>
          <a:p>
            <a:r>
              <a:rPr lang="en-US" dirty="0">
                <a:solidFill>
                  <a:schemeClr val="tx1"/>
                </a:solidFill>
              </a:rPr>
              <a:t>Completed Reprocessing of SNPP Data</a:t>
            </a:r>
          </a:p>
        </p:txBody>
      </p:sp>
      <p:pic>
        <p:nvPicPr>
          <p:cNvPr id="29" name="Audio 28">
            <a:extLst>
              <a:ext uri="{FF2B5EF4-FFF2-40B4-BE49-F238E27FC236}">
                <a16:creationId xmlns:a16="http://schemas.microsoft.com/office/drawing/2014/main" id="{60AC80C3-5A04-3BB8-9C39-9BF96A6136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208228656"/>
      </p:ext>
    </p:extLst>
  </p:cSld>
  <p:clrMapOvr>
    <a:masterClrMapping/>
  </p:clrMapOvr>
  <mc:AlternateContent xmlns:mc="http://schemas.openxmlformats.org/markup-compatibility/2006" xmlns:p14="http://schemas.microsoft.com/office/powerpoint/2010/main">
    <mc:Choice Requires="p14">
      <p:transition spd="slow" p14:dur="2000" advTm="26855"/>
    </mc:Choice>
    <mc:Fallback xmlns="">
      <p:transition spd="slow" advTm="26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F55-4CD2-4358-A8B0-EDFA3B6EF90A}"/>
              </a:ext>
            </a:extLst>
          </p:cNvPr>
          <p:cNvSpPr>
            <a:spLocks noGrp="1"/>
          </p:cNvSpPr>
          <p:nvPr>
            <p:ph type="title"/>
          </p:nvPr>
        </p:nvSpPr>
        <p:spPr>
          <a:xfrm>
            <a:off x="2362200" y="132628"/>
            <a:ext cx="8763000" cy="667472"/>
          </a:xfrm>
        </p:spPr>
        <p:txBody>
          <a:bodyPr/>
          <a:lstStyle/>
          <a:p>
            <a:r>
              <a:rPr lang="en-US" dirty="0">
                <a:solidFill>
                  <a:schemeClr val="tx1"/>
                </a:solidFill>
              </a:rPr>
              <a:t>NOAA VIIRS Update</a:t>
            </a:r>
          </a:p>
        </p:txBody>
      </p:sp>
      <p:sp>
        <p:nvSpPr>
          <p:cNvPr id="3" name="Content Placeholder 2">
            <a:extLst>
              <a:ext uri="{FF2B5EF4-FFF2-40B4-BE49-F238E27FC236}">
                <a16:creationId xmlns:a16="http://schemas.microsoft.com/office/drawing/2014/main" id="{8339AB2D-25F6-4D25-BD44-A034257794B2}"/>
              </a:ext>
            </a:extLst>
          </p:cNvPr>
          <p:cNvSpPr>
            <a:spLocks noGrp="1"/>
          </p:cNvSpPr>
          <p:nvPr>
            <p:ph idx="1"/>
          </p:nvPr>
        </p:nvSpPr>
        <p:spPr>
          <a:xfrm>
            <a:off x="609600" y="914400"/>
            <a:ext cx="10972800" cy="5719157"/>
          </a:xfrm>
          <a:solidFill>
            <a:srgbClr val="F9F9F9"/>
          </a:solidFill>
        </p:spPr>
        <p:txBody>
          <a:bodyPr>
            <a:normAutofit fontScale="92500" lnSpcReduction="20000"/>
          </a:bodyPr>
          <a:lstStyle/>
          <a:p>
            <a:r>
              <a:rPr lang="en-US" dirty="0"/>
              <a:t>NOAA-21 VIIRS achieved validated maturity status on 6/23/2023.</a:t>
            </a:r>
          </a:p>
          <a:p>
            <a:pPr lvl="1"/>
            <a:r>
              <a:rPr lang="en-US" dirty="0"/>
              <a:t>SNPP and NOAA-20 experienced more frequent anomalies as we are entering the solar maximum of 25</a:t>
            </a:r>
            <a:r>
              <a:rPr lang="en-US" baseline="30000" dirty="0"/>
              <a:t>th</a:t>
            </a:r>
            <a:r>
              <a:rPr lang="en-US" dirty="0"/>
              <a:t> solar cycle.</a:t>
            </a:r>
          </a:p>
          <a:p>
            <a:pPr lvl="2"/>
            <a:r>
              <a:rPr lang="en-US" dirty="0"/>
              <a:t>Reversed solar diffuser degradation observed SNPP and NOAA-20 VIIRS.</a:t>
            </a:r>
          </a:p>
          <a:p>
            <a:pPr lvl="2"/>
            <a:r>
              <a:rPr lang="en-US" dirty="0"/>
              <a:t>SNPP VIIRS encountered Command Data Processor (CDP) reset on 6/26/2023. </a:t>
            </a:r>
          </a:p>
          <a:p>
            <a:pPr lvl="2"/>
            <a:r>
              <a:rPr lang="en-US" dirty="0"/>
              <a:t>NOAA-20 VIIRS had a reset anomaly on 9/3/2023.</a:t>
            </a:r>
          </a:p>
          <a:p>
            <a:pPr lvl="3"/>
            <a:r>
              <a:rPr lang="en-US" dirty="0"/>
              <a:t>Both SNPP and NOAA-20 VIIRS came back to nominal status.</a:t>
            </a:r>
          </a:p>
          <a:p>
            <a:r>
              <a:rPr lang="en-US" dirty="0"/>
              <a:t>Reprocessing</a:t>
            </a:r>
          </a:p>
          <a:p>
            <a:pPr lvl="1"/>
            <a:r>
              <a:rPr lang="en-US" dirty="0"/>
              <a:t>SNPP VIIRS V2 reprocessing is completed and transferred to CLASS. </a:t>
            </a:r>
          </a:p>
          <a:p>
            <a:pPr lvl="1"/>
            <a:r>
              <a:rPr lang="en-US" dirty="0"/>
              <a:t>NOAA-20 and SNPP VGAC (VIIRS Global Area Coverage) data is being archived at NCEI. </a:t>
            </a:r>
          </a:p>
          <a:p>
            <a:r>
              <a:rPr lang="en-US" dirty="0"/>
              <a:t>The Global Regional Validation Site system (GReVS) site is useful for rapid access and evaluation of VIIRS and other imagery data quality.</a:t>
            </a:r>
          </a:p>
          <a:p>
            <a:pPr lvl="1"/>
            <a:r>
              <a:rPr lang="en-US" u="sng" dirty="0">
                <a:solidFill>
                  <a:schemeClr val="hlink"/>
                </a:solidFill>
                <a:hlinkClick r:id="rId6"/>
              </a:rPr>
              <a:t>https://ncc.nesdis.noaa.gov/Regional/</a:t>
            </a:r>
            <a:r>
              <a:rPr lang="en-US" dirty="0"/>
              <a:t> </a:t>
            </a:r>
          </a:p>
          <a:p>
            <a:endParaRPr lang="en-US" dirty="0"/>
          </a:p>
        </p:txBody>
      </p:sp>
      <p:sp>
        <p:nvSpPr>
          <p:cNvPr id="4" name="Slide Number Placeholder 3">
            <a:extLst>
              <a:ext uri="{FF2B5EF4-FFF2-40B4-BE49-F238E27FC236}">
                <a16:creationId xmlns:a16="http://schemas.microsoft.com/office/drawing/2014/main" id="{35DF71B7-5A88-48FE-8544-43DF1915BA87}"/>
              </a:ext>
            </a:extLst>
          </p:cNvPr>
          <p:cNvSpPr>
            <a:spLocks noGrp="1"/>
          </p:cNvSpPr>
          <p:nvPr>
            <p:ph type="sldNum" sz="quarter" idx="10"/>
          </p:nvPr>
        </p:nvSpPr>
        <p:spPr/>
        <p:txBody>
          <a:bodyPr/>
          <a:lstStyle/>
          <a:p>
            <a:pPr>
              <a:defRPr/>
            </a:pPr>
            <a:fld id="{DA28AC38-E0E8-49D7-B2FE-71FD7C42C09E}" type="slidenum">
              <a:rPr lang="en-US" smtClean="0"/>
              <a:pPr>
                <a:defRPr/>
              </a:pPr>
              <a:t>14</a:t>
            </a:fld>
            <a:endParaRPr lang="en-US" dirty="0"/>
          </a:p>
        </p:txBody>
      </p:sp>
      <p:pic>
        <p:nvPicPr>
          <p:cNvPr id="16" name="Audio 15">
            <a:extLst>
              <a:ext uri="{FF2B5EF4-FFF2-40B4-BE49-F238E27FC236}">
                <a16:creationId xmlns:a16="http://schemas.microsoft.com/office/drawing/2014/main" id="{6FB91225-4B56-15C8-1572-EF4C2EE3A48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50600" y="5816600"/>
            <a:ext cx="812800" cy="812800"/>
          </a:xfrm>
          <a:prstGeom prst="rect">
            <a:avLst/>
          </a:prstGeom>
        </p:spPr>
      </p:pic>
    </p:spTree>
    <p:custDataLst>
      <p:tags r:id="rId1"/>
    </p:custDataLst>
    <p:extLst>
      <p:ext uri="{BB962C8B-B14F-4D97-AF65-F5344CB8AC3E}">
        <p14:creationId xmlns:p14="http://schemas.microsoft.com/office/powerpoint/2010/main" val="1130331500"/>
      </p:ext>
    </p:extLst>
  </p:cSld>
  <p:clrMapOvr>
    <a:masterClrMapping/>
  </p:clrMapOvr>
  <mc:AlternateContent xmlns:mc="http://schemas.openxmlformats.org/markup-compatibility/2006" xmlns:p14="http://schemas.microsoft.com/office/powerpoint/2010/main">
    <mc:Choice Requires="p14">
      <p:transition spd="slow" p14:dur="2000" advTm="24909"/>
    </mc:Choice>
    <mc:Fallback xmlns="">
      <p:transition spd="slow" advTm="24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be875c9d43_2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NOAA VIIRS Update</a:t>
            </a:r>
            <a:endParaRPr dirty="0"/>
          </a:p>
        </p:txBody>
      </p:sp>
      <p:sp>
        <p:nvSpPr>
          <p:cNvPr id="91" name="Google Shape;91;g2be875c9d43_2_0"/>
          <p:cNvSpPr txBox="1">
            <a:spLocks noGrp="1"/>
          </p:cNvSpPr>
          <p:nvPr>
            <p:ph type="body" idx="1"/>
          </p:nvPr>
        </p:nvSpPr>
        <p:spPr>
          <a:xfrm>
            <a:off x="239225" y="1690825"/>
            <a:ext cx="6339900" cy="4351200"/>
          </a:xfrm>
          <a:prstGeom prst="rect">
            <a:avLst/>
          </a:prstGeom>
        </p:spPr>
        <p:txBody>
          <a:bodyPr spcFirstLastPara="1" wrap="square" lIns="91425" tIns="45700" rIns="91425" bIns="45700" anchor="t" anchorCtr="0">
            <a:normAutofit fontScale="85000" lnSpcReduction="20000"/>
          </a:bodyPr>
          <a:lstStyle/>
          <a:p>
            <a:pPr marL="457200" lvl="0" indent="-342900" algn="l" rtl="0">
              <a:spcBef>
                <a:spcPts val="1000"/>
              </a:spcBef>
              <a:spcAft>
                <a:spcPts val="0"/>
              </a:spcAft>
              <a:buSzPts val="1800"/>
              <a:buChar char="•"/>
            </a:pPr>
            <a:r>
              <a:rPr lang="en-US" dirty="0"/>
              <a:t>Due to fast SWIR band degradation in NOAA-21 VIIRS, the Mid-Mission Outgassing (MMOG) was successfully performed from 2/26-28/2024.</a:t>
            </a:r>
            <a:endParaRPr dirty="0"/>
          </a:p>
          <a:p>
            <a:pPr marL="914400" lvl="1" indent="-342900" algn="l" rtl="0">
              <a:spcBef>
                <a:spcPts val="0"/>
              </a:spcBef>
              <a:spcAft>
                <a:spcPts val="0"/>
              </a:spcAft>
              <a:buSzPts val="1800"/>
              <a:buChar char="•"/>
            </a:pPr>
            <a:r>
              <a:rPr lang="en-US" dirty="0"/>
              <a:t>Restored to the initial detector responsivity in SWIR (M8-M11, I3) and TEB bands.</a:t>
            </a:r>
            <a:endParaRPr dirty="0"/>
          </a:p>
          <a:p>
            <a:pPr marL="914400" lvl="0" indent="0" algn="l" rtl="0">
              <a:spcBef>
                <a:spcPts val="1000"/>
              </a:spcBef>
              <a:spcAft>
                <a:spcPts val="0"/>
              </a:spcAft>
              <a:buNone/>
            </a:pPr>
            <a:endParaRPr dirty="0"/>
          </a:p>
          <a:p>
            <a:pPr marL="457200" lvl="0" indent="-342900" algn="l" rtl="0">
              <a:spcBef>
                <a:spcPts val="1000"/>
              </a:spcBef>
              <a:spcAft>
                <a:spcPts val="0"/>
              </a:spcAft>
              <a:buSzPts val="1800"/>
              <a:buChar char="•"/>
            </a:pPr>
            <a:r>
              <a:rPr lang="en-US" dirty="0"/>
              <a:t>Orbit rephasing is planned in April, 2024.</a:t>
            </a:r>
            <a:endParaRPr dirty="0"/>
          </a:p>
          <a:p>
            <a:pPr marL="914400" lvl="1" indent="-342900" algn="l" rtl="0">
              <a:spcBef>
                <a:spcPts val="0"/>
              </a:spcBef>
              <a:spcAft>
                <a:spcPts val="0"/>
              </a:spcAft>
              <a:buSzPts val="1800"/>
              <a:buChar char="•"/>
            </a:pPr>
            <a:r>
              <a:rPr lang="en-US" dirty="0"/>
              <a:t>To make NOAA-21 primary satellite by repositioning NOAA-20 orbit. </a:t>
            </a:r>
            <a:endParaRPr dirty="0"/>
          </a:p>
        </p:txBody>
      </p:sp>
      <p:pic>
        <p:nvPicPr>
          <p:cNvPr id="92" name="Google Shape;92;g2be875c9d43_2_0"/>
          <p:cNvPicPr preferRelativeResize="0"/>
          <p:nvPr/>
        </p:nvPicPr>
        <p:blipFill>
          <a:blip r:embed="rId5">
            <a:alphaModFix/>
          </a:blip>
          <a:stretch>
            <a:fillRect/>
          </a:stretch>
        </p:blipFill>
        <p:spPr>
          <a:xfrm>
            <a:off x="6811550" y="482200"/>
            <a:ext cx="4498876" cy="2860499"/>
          </a:xfrm>
          <a:prstGeom prst="rect">
            <a:avLst/>
          </a:prstGeom>
          <a:noFill/>
          <a:ln>
            <a:noFill/>
          </a:ln>
        </p:spPr>
      </p:pic>
      <p:sp>
        <p:nvSpPr>
          <p:cNvPr id="93" name="Google Shape;93;g2be875c9d43_2_0"/>
          <p:cNvSpPr txBox="1"/>
          <p:nvPr/>
        </p:nvSpPr>
        <p:spPr>
          <a:xfrm>
            <a:off x="11212200" y="1624150"/>
            <a:ext cx="883500" cy="42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1700" dirty="0">
                <a:solidFill>
                  <a:schemeClr val="dk1"/>
                </a:solidFill>
                <a:latin typeface="Calibri"/>
                <a:ea typeface="Calibri"/>
                <a:cs typeface="Calibri"/>
                <a:sym typeface="Calibri"/>
              </a:rPr>
              <a:t>MMOG</a:t>
            </a:r>
            <a:endParaRPr sz="1700" dirty="0">
              <a:solidFill>
                <a:schemeClr val="dk1"/>
              </a:solidFill>
              <a:latin typeface="Calibri"/>
              <a:ea typeface="Calibri"/>
              <a:cs typeface="Calibri"/>
              <a:sym typeface="Calibri"/>
            </a:endParaRPr>
          </a:p>
        </p:txBody>
      </p:sp>
      <p:pic>
        <p:nvPicPr>
          <p:cNvPr id="94" name="Google Shape;94;g2be875c9d43_2_0"/>
          <p:cNvPicPr preferRelativeResize="0"/>
          <p:nvPr/>
        </p:nvPicPr>
        <p:blipFill>
          <a:blip r:embed="rId6">
            <a:alphaModFix/>
          </a:blip>
          <a:stretch>
            <a:fillRect/>
          </a:stretch>
        </p:blipFill>
        <p:spPr>
          <a:xfrm>
            <a:off x="7390450" y="3481000"/>
            <a:ext cx="3765045" cy="3377001"/>
          </a:xfrm>
          <a:prstGeom prst="rect">
            <a:avLst/>
          </a:prstGeom>
          <a:noFill/>
          <a:ln>
            <a:noFill/>
          </a:ln>
        </p:spPr>
      </p:pic>
      <p:pic>
        <p:nvPicPr>
          <p:cNvPr id="4" name="Audio 3">
            <a:extLst>
              <a:ext uri="{FF2B5EF4-FFF2-40B4-BE49-F238E27FC236}">
                <a16:creationId xmlns:a16="http://schemas.microsoft.com/office/drawing/2014/main" id="{6F9EA809-57C3-4A56-F62A-688973B7C4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600" y="5816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64"/>
    </mc:Choice>
    <mc:Fallback xmlns="">
      <p:transition spd="slow" advTm="16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952" y="56197"/>
            <a:ext cx="10031448" cy="542570"/>
          </a:xfrm>
        </p:spPr>
        <p:txBody>
          <a:bodyPr>
            <a:noAutofit/>
          </a:bodyPr>
          <a:lstStyle/>
          <a:p>
            <a:pPr algn="ctr"/>
            <a:r>
              <a:rPr lang="en-US" sz="3200" dirty="0">
                <a:latin typeface="Times New Roman" panose="02020603050405020304" pitchFamily="18" charset="0"/>
                <a:cs typeface="Times New Roman" panose="02020603050405020304" pitchFamily="18" charset="0"/>
              </a:rPr>
              <a:t>GSICS Coordination Center and GDWG/NOAA </a:t>
            </a:r>
          </a:p>
        </p:txBody>
      </p:sp>
      <p:pic>
        <p:nvPicPr>
          <p:cNvPr id="9" name="Picture 8">
            <a:extLst>
              <a:ext uri="{FF2B5EF4-FFF2-40B4-BE49-F238E27FC236}">
                <a16:creationId xmlns:a16="http://schemas.microsoft.com/office/drawing/2014/main" id="{8496A318-4FE8-A101-F672-E8F7BB21921B}"/>
              </a:ext>
            </a:extLst>
          </p:cNvPr>
          <p:cNvPicPr>
            <a:picLocks noChangeAspect="1"/>
          </p:cNvPicPr>
          <p:nvPr/>
        </p:nvPicPr>
        <p:blipFill>
          <a:blip r:embed="rId5"/>
          <a:stretch>
            <a:fillRect/>
          </a:stretch>
        </p:blipFill>
        <p:spPr>
          <a:xfrm>
            <a:off x="2021487" y="2915321"/>
            <a:ext cx="1349223" cy="1733102"/>
          </a:xfrm>
          <a:prstGeom prst="rect">
            <a:avLst/>
          </a:prstGeom>
        </p:spPr>
      </p:pic>
      <p:pic>
        <p:nvPicPr>
          <p:cNvPr id="15" name="Picture 14">
            <a:extLst>
              <a:ext uri="{FF2B5EF4-FFF2-40B4-BE49-F238E27FC236}">
                <a16:creationId xmlns:a16="http://schemas.microsoft.com/office/drawing/2014/main" id="{B0613BA5-5161-5B79-E1C2-E589359D9A40}"/>
              </a:ext>
            </a:extLst>
          </p:cNvPr>
          <p:cNvPicPr>
            <a:picLocks noChangeAspect="1"/>
          </p:cNvPicPr>
          <p:nvPr/>
        </p:nvPicPr>
        <p:blipFill>
          <a:blip r:embed="rId6"/>
          <a:stretch>
            <a:fillRect/>
          </a:stretch>
        </p:blipFill>
        <p:spPr>
          <a:xfrm>
            <a:off x="139861" y="2947122"/>
            <a:ext cx="1492653" cy="1733102"/>
          </a:xfrm>
          <a:prstGeom prst="rect">
            <a:avLst/>
          </a:prstGeom>
        </p:spPr>
      </p:pic>
      <p:pic>
        <p:nvPicPr>
          <p:cNvPr id="4" name="Content Placeholder 6">
            <a:extLst>
              <a:ext uri="{FF2B5EF4-FFF2-40B4-BE49-F238E27FC236}">
                <a16:creationId xmlns:a16="http://schemas.microsoft.com/office/drawing/2014/main" id="{53D17E5F-5C66-410A-2B17-144A3B4790AC}"/>
              </a:ext>
            </a:extLst>
          </p:cNvPr>
          <p:cNvPicPr>
            <a:picLocks noChangeAspect="1"/>
          </p:cNvPicPr>
          <p:nvPr/>
        </p:nvPicPr>
        <p:blipFill>
          <a:blip r:embed="rId7"/>
          <a:stretch>
            <a:fillRect/>
          </a:stretch>
        </p:blipFill>
        <p:spPr>
          <a:xfrm>
            <a:off x="7685268" y="1339075"/>
            <a:ext cx="4277495" cy="3341149"/>
          </a:xfrm>
          <a:prstGeom prst="rect">
            <a:avLst/>
          </a:prstGeom>
        </p:spPr>
      </p:pic>
      <p:sp>
        <p:nvSpPr>
          <p:cNvPr id="7" name="Content Placeholder 6">
            <a:extLst>
              <a:ext uri="{FF2B5EF4-FFF2-40B4-BE49-F238E27FC236}">
                <a16:creationId xmlns:a16="http://schemas.microsoft.com/office/drawing/2014/main" id="{A88BFD77-9B7D-4777-704D-8B0B77F06513}"/>
              </a:ext>
            </a:extLst>
          </p:cNvPr>
          <p:cNvSpPr>
            <a:spLocks noGrp="1"/>
          </p:cNvSpPr>
          <p:nvPr>
            <p:ph idx="1"/>
          </p:nvPr>
        </p:nvSpPr>
        <p:spPr>
          <a:xfrm>
            <a:off x="163621" y="909368"/>
            <a:ext cx="7191655" cy="1845086"/>
          </a:xfrm>
        </p:spPr>
        <p:txBody>
          <a:bodyPr>
            <a:normAutofit/>
          </a:bodyPr>
          <a:lstStyle/>
          <a:p>
            <a:r>
              <a:rPr lang="en-US" sz="1600" dirty="0"/>
              <a:t>NOAA Hosted the GSICS Annual Meeting 2023 and supported over 20 meetings, GSICS Product Catalog and GSICS Wiki.</a:t>
            </a:r>
          </a:p>
          <a:p>
            <a:r>
              <a:rPr lang="en-US" sz="1600" dirty="0"/>
              <a:t>NOAA/NASA JPSS instruments continued to compliment IASI and provide references scale measurements to GSICS community.</a:t>
            </a:r>
          </a:p>
          <a:p>
            <a:r>
              <a:rPr lang="en-US" sz="1600" dirty="0"/>
              <a:t>Automating State of Observing System Report</a:t>
            </a:r>
          </a:p>
          <a:p>
            <a:r>
              <a:rPr lang="en-US" sz="1600" dirty="0"/>
              <a:t>Developed GSICS Colab Notebooks for the community</a:t>
            </a:r>
          </a:p>
          <a:p>
            <a:endParaRPr lang="en-US" sz="1600" dirty="0"/>
          </a:p>
        </p:txBody>
      </p:sp>
      <p:sp>
        <p:nvSpPr>
          <p:cNvPr id="8" name="TextBox 7">
            <a:hlinkClick r:id="rId8"/>
            <a:extLst>
              <a:ext uri="{FF2B5EF4-FFF2-40B4-BE49-F238E27FC236}">
                <a16:creationId xmlns:a16="http://schemas.microsoft.com/office/drawing/2014/main" id="{648ACDD5-2DB2-2E0E-0070-7083D9D06FCD}"/>
              </a:ext>
            </a:extLst>
          </p:cNvPr>
          <p:cNvSpPr txBox="1"/>
          <p:nvPr/>
        </p:nvSpPr>
        <p:spPr>
          <a:xfrm>
            <a:off x="8389894" y="907032"/>
            <a:ext cx="3185487" cy="369332"/>
          </a:xfrm>
          <a:prstGeom prst="rect">
            <a:avLst/>
          </a:prstGeom>
          <a:noFill/>
        </p:spPr>
        <p:txBody>
          <a:bodyPr wrap="none" rtlCol="0">
            <a:spAutoFit/>
          </a:bodyPr>
          <a:lstStyle/>
          <a:p>
            <a:r>
              <a:rPr lang="en-US" b="1" dirty="0"/>
              <a:t>State of Observing System </a:t>
            </a:r>
          </a:p>
        </p:txBody>
      </p:sp>
      <p:pic>
        <p:nvPicPr>
          <p:cNvPr id="12" name="Picture 11">
            <a:extLst>
              <a:ext uri="{FF2B5EF4-FFF2-40B4-BE49-F238E27FC236}">
                <a16:creationId xmlns:a16="http://schemas.microsoft.com/office/drawing/2014/main" id="{EF1A6946-7CD8-B55F-A0C8-6A5556B99AFE}"/>
              </a:ext>
            </a:extLst>
          </p:cNvPr>
          <p:cNvPicPr>
            <a:picLocks noChangeAspect="1"/>
          </p:cNvPicPr>
          <p:nvPr/>
        </p:nvPicPr>
        <p:blipFill>
          <a:blip r:embed="rId9"/>
          <a:stretch>
            <a:fillRect/>
          </a:stretch>
        </p:blipFill>
        <p:spPr>
          <a:xfrm>
            <a:off x="83006" y="4680224"/>
            <a:ext cx="1606365" cy="1990567"/>
          </a:xfrm>
          <a:prstGeom prst="rect">
            <a:avLst/>
          </a:prstGeom>
        </p:spPr>
      </p:pic>
      <p:pic>
        <p:nvPicPr>
          <p:cNvPr id="5" name="Picture 4">
            <a:extLst>
              <a:ext uri="{FF2B5EF4-FFF2-40B4-BE49-F238E27FC236}">
                <a16:creationId xmlns:a16="http://schemas.microsoft.com/office/drawing/2014/main" id="{EDC30CA1-312C-3384-F77C-FF515C2C13FB}"/>
              </a:ext>
            </a:extLst>
          </p:cNvPr>
          <p:cNvPicPr>
            <a:picLocks noChangeAspect="1"/>
          </p:cNvPicPr>
          <p:nvPr/>
        </p:nvPicPr>
        <p:blipFill>
          <a:blip r:embed="rId10"/>
          <a:stretch>
            <a:fillRect/>
          </a:stretch>
        </p:blipFill>
        <p:spPr>
          <a:xfrm>
            <a:off x="1877422" y="4680224"/>
            <a:ext cx="1637354" cy="1990567"/>
          </a:xfrm>
          <a:prstGeom prst="rect">
            <a:avLst/>
          </a:prstGeom>
        </p:spPr>
      </p:pic>
      <p:pic>
        <p:nvPicPr>
          <p:cNvPr id="11" name="Picture 10">
            <a:hlinkClick r:id="rId11"/>
            <a:extLst>
              <a:ext uri="{FF2B5EF4-FFF2-40B4-BE49-F238E27FC236}">
                <a16:creationId xmlns:a16="http://schemas.microsoft.com/office/drawing/2014/main" id="{A7CC103B-20E1-BFA9-FD8D-C0459B66B03B}"/>
              </a:ext>
            </a:extLst>
          </p:cNvPr>
          <p:cNvPicPr>
            <a:picLocks noChangeAspect="1"/>
          </p:cNvPicPr>
          <p:nvPr/>
        </p:nvPicPr>
        <p:blipFill>
          <a:blip r:embed="rId12"/>
          <a:stretch>
            <a:fillRect/>
          </a:stretch>
        </p:blipFill>
        <p:spPr>
          <a:xfrm>
            <a:off x="5583417" y="5033072"/>
            <a:ext cx="1352505" cy="1601595"/>
          </a:xfrm>
          <a:prstGeom prst="rect">
            <a:avLst/>
          </a:prstGeom>
        </p:spPr>
      </p:pic>
      <p:pic>
        <p:nvPicPr>
          <p:cNvPr id="13" name="Picture 12">
            <a:hlinkClick r:id="rId13"/>
            <a:extLst>
              <a:ext uri="{FF2B5EF4-FFF2-40B4-BE49-F238E27FC236}">
                <a16:creationId xmlns:a16="http://schemas.microsoft.com/office/drawing/2014/main" id="{913D8FF6-5903-26BC-16D1-013AC2A54E16}"/>
              </a:ext>
            </a:extLst>
          </p:cNvPr>
          <p:cNvPicPr>
            <a:picLocks noChangeAspect="1"/>
          </p:cNvPicPr>
          <p:nvPr/>
        </p:nvPicPr>
        <p:blipFill>
          <a:blip r:embed="rId14"/>
          <a:stretch>
            <a:fillRect/>
          </a:stretch>
        </p:blipFill>
        <p:spPr>
          <a:xfrm>
            <a:off x="3740306" y="4876800"/>
            <a:ext cx="1652659" cy="1793990"/>
          </a:xfrm>
          <a:prstGeom prst="rect">
            <a:avLst/>
          </a:prstGeom>
        </p:spPr>
      </p:pic>
      <p:pic>
        <p:nvPicPr>
          <p:cNvPr id="14" name="Picture 13">
            <a:hlinkClick r:id="rId15"/>
            <a:extLst>
              <a:ext uri="{FF2B5EF4-FFF2-40B4-BE49-F238E27FC236}">
                <a16:creationId xmlns:a16="http://schemas.microsoft.com/office/drawing/2014/main" id="{F8FD9671-28D6-2DEB-A0D9-1C4D1B4F4BE2}"/>
              </a:ext>
            </a:extLst>
          </p:cNvPr>
          <p:cNvPicPr>
            <a:picLocks noChangeAspect="1"/>
          </p:cNvPicPr>
          <p:nvPr/>
        </p:nvPicPr>
        <p:blipFill>
          <a:blip r:embed="rId16"/>
          <a:stretch>
            <a:fillRect/>
          </a:stretch>
        </p:blipFill>
        <p:spPr>
          <a:xfrm>
            <a:off x="3843033" y="3141275"/>
            <a:ext cx="1473043" cy="1599012"/>
          </a:xfrm>
          <a:prstGeom prst="rect">
            <a:avLst/>
          </a:prstGeom>
        </p:spPr>
      </p:pic>
      <p:pic>
        <p:nvPicPr>
          <p:cNvPr id="16" name="Picture 15">
            <a:hlinkClick r:id="rId8"/>
            <a:extLst>
              <a:ext uri="{FF2B5EF4-FFF2-40B4-BE49-F238E27FC236}">
                <a16:creationId xmlns:a16="http://schemas.microsoft.com/office/drawing/2014/main" id="{2875E4F2-F41F-63F4-2734-F6FFAC24A2A9}"/>
              </a:ext>
            </a:extLst>
          </p:cNvPr>
          <p:cNvPicPr>
            <a:picLocks noChangeAspect="1"/>
          </p:cNvPicPr>
          <p:nvPr/>
        </p:nvPicPr>
        <p:blipFill>
          <a:blip r:embed="rId17"/>
          <a:stretch>
            <a:fillRect/>
          </a:stretch>
        </p:blipFill>
        <p:spPr>
          <a:xfrm>
            <a:off x="5500266" y="3210106"/>
            <a:ext cx="1571230" cy="1575552"/>
          </a:xfrm>
          <a:prstGeom prst="rect">
            <a:avLst/>
          </a:prstGeom>
        </p:spPr>
      </p:pic>
      <p:sp>
        <p:nvSpPr>
          <p:cNvPr id="17" name="TextBox 16">
            <a:extLst>
              <a:ext uri="{FF2B5EF4-FFF2-40B4-BE49-F238E27FC236}">
                <a16:creationId xmlns:a16="http://schemas.microsoft.com/office/drawing/2014/main" id="{A09AF909-A163-8A48-E855-B7D7B7E5E6F8}"/>
              </a:ext>
            </a:extLst>
          </p:cNvPr>
          <p:cNvSpPr txBox="1"/>
          <p:nvPr/>
        </p:nvSpPr>
        <p:spPr>
          <a:xfrm>
            <a:off x="4641698" y="2811188"/>
            <a:ext cx="1717137" cy="307777"/>
          </a:xfrm>
          <a:prstGeom prst="rect">
            <a:avLst/>
          </a:prstGeom>
          <a:noFill/>
        </p:spPr>
        <p:txBody>
          <a:bodyPr wrap="none" rtlCol="0">
            <a:spAutoFit/>
          </a:bodyPr>
          <a:lstStyle/>
          <a:p>
            <a:r>
              <a:rPr lang="en-US" sz="1400" b="1" dirty="0"/>
              <a:t>GSICS Notebooks</a:t>
            </a:r>
          </a:p>
        </p:txBody>
      </p:sp>
      <p:sp>
        <p:nvSpPr>
          <p:cNvPr id="18" name="TextBox 17">
            <a:extLst>
              <a:ext uri="{FF2B5EF4-FFF2-40B4-BE49-F238E27FC236}">
                <a16:creationId xmlns:a16="http://schemas.microsoft.com/office/drawing/2014/main" id="{07FB19F4-8DC4-C4F5-6673-E9FC3D595F6D}"/>
              </a:ext>
            </a:extLst>
          </p:cNvPr>
          <p:cNvSpPr txBox="1"/>
          <p:nvPr/>
        </p:nvSpPr>
        <p:spPr>
          <a:xfrm>
            <a:off x="8002513" y="5296741"/>
            <a:ext cx="3960250" cy="954107"/>
          </a:xfrm>
          <a:prstGeom prst="rect">
            <a:avLst/>
          </a:prstGeom>
          <a:solidFill>
            <a:schemeClr val="accent2"/>
          </a:solidFill>
        </p:spPr>
        <p:txBody>
          <a:bodyPr wrap="square" rtlCol="0">
            <a:spAutoFit/>
          </a:bodyPr>
          <a:lstStyle/>
          <a:p>
            <a:r>
              <a:rPr lang="en-US" dirty="0">
                <a:solidFill>
                  <a:schemeClr val="bg1"/>
                </a:solidFill>
              </a:rPr>
              <a:t>Suggested Action: </a:t>
            </a:r>
            <a:endParaRPr lang="en-US" sz="500" dirty="0">
              <a:solidFill>
                <a:schemeClr val="bg1"/>
              </a:solidFill>
            </a:endParaRPr>
          </a:p>
          <a:p>
            <a:endParaRPr lang="en-US" sz="200" dirty="0">
              <a:solidFill>
                <a:schemeClr val="bg1"/>
              </a:solidFill>
            </a:endParaRPr>
          </a:p>
          <a:p>
            <a:r>
              <a:rPr lang="en-US" dirty="0">
                <a:solidFill>
                  <a:schemeClr val="bg1"/>
                </a:solidFill>
              </a:rPr>
              <a:t>Agencies to host machine readable bias data on GPRC</a:t>
            </a:r>
          </a:p>
        </p:txBody>
      </p:sp>
      <p:pic>
        <p:nvPicPr>
          <p:cNvPr id="10" name="Audio 9">
            <a:extLst>
              <a:ext uri="{FF2B5EF4-FFF2-40B4-BE49-F238E27FC236}">
                <a16:creationId xmlns:a16="http://schemas.microsoft.com/office/drawing/2014/main" id="{BF4F444B-8162-F040-DCB3-FF01351BF51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50600" y="5816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07"/>
    </mc:Choice>
    <mc:Fallback xmlns="">
      <p:transition spd="slow" advTm="1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F55-4CD2-4358-A8B0-EDFA3B6EF90A}"/>
              </a:ext>
            </a:extLst>
          </p:cNvPr>
          <p:cNvSpPr>
            <a:spLocks noGrp="1"/>
          </p:cNvSpPr>
          <p:nvPr>
            <p:ph type="title"/>
          </p:nvPr>
        </p:nvSpPr>
        <p:spPr>
          <a:xfrm>
            <a:off x="2516268" y="132628"/>
            <a:ext cx="9116190" cy="667472"/>
          </a:xfrm>
        </p:spPr>
        <p:txBody>
          <a:bodyPr/>
          <a:lstStyle/>
          <a:p>
            <a:r>
              <a:rPr lang="en-GB" dirty="0">
                <a:solidFill>
                  <a:schemeClr val="tx1"/>
                </a:solidFill>
              </a:rPr>
              <a:t>Calibration Updates – OMPS NM and NP</a:t>
            </a:r>
            <a:endParaRPr lang="en-US" dirty="0">
              <a:solidFill>
                <a:schemeClr val="tx1"/>
              </a:solidFill>
            </a:endParaRPr>
          </a:p>
        </p:txBody>
      </p:sp>
      <p:sp>
        <p:nvSpPr>
          <p:cNvPr id="3" name="Content Placeholder 2">
            <a:extLst>
              <a:ext uri="{FF2B5EF4-FFF2-40B4-BE49-F238E27FC236}">
                <a16:creationId xmlns:a16="http://schemas.microsoft.com/office/drawing/2014/main" id="{8339AB2D-25F6-4D25-BD44-A034257794B2}"/>
              </a:ext>
            </a:extLst>
          </p:cNvPr>
          <p:cNvSpPr>
            <a:spLocks noGrp="1"/>
          </p:cNvSpPr>
          <p:nvPr>
            <p:ph idx="1"/>
          </p:nvPr>
        </p:nvSpPr>
        <p:spPr>
          <a:xfrm>
            <a:off x="609600" y="982759"/>
            <a:ext cx="10972800" cy="4711849"/>
          </a:xfrm>
        </p:spPr>
        <p:txBody>
          <a:bodyPr>
            <a:normAutofit/>
          </a:bodyPr>
          <a:lstStyle/>
          <a:p>
            <a:r>
              <a:rPr lang="en-US" dirty="0"/>
              <a:t>NOAA-21 OMPS Nadir Mapper and Profiler SDRs are Provisional and  the validated maturity review for the SDR is scheduled on March 28, 2024.</a:t>
            </a:r>
          </a:p>
        </p:txBody>
      </p:sp>
      <p:sp>
        <p:nvSpPr>
          <p:cNvPr id="4" name="Slide Number Placeholder 3">
            <a:extLst>
              <a:ext uri="{FF2B5EF4-FFF2-40B4-BE49-F238E27FC236}">
                <a16:creationId xmlns:a16="http://schemas.microsoft.com/office/drawing/2014/main" id="{35DF71B7-5A88-48FE-8544-43DF1915BA87}"/>
              </a:ext>
            </a:extLst>
          </p:cNvPr>
          <p:cNvSpPr>
            <a:spLocks noGrp="1"/>
          </p:cNvSpPr>
          <p:nvPr>
            <p:ph type="sldNum" sz="quarter" idx="10"/>
          </p:nvPr>
        </p:nvSpPr>
        <p:spPr/>
        <p:txBody>
          <a:bodyPr/>
          <a:lstStyle/>
          <a:p>
            <a:pPr>
              <a:defRPr/>
            </a:pPr>
            <a:fld id="{DA28AC38-E0E8-49D7-B2FE-71FD7C42C09E}" type="slidenum">
              <a:rPr lang="en-US" smtClean="0"/>
              <a:pPr>
                <a:defRPr/>
              </a:pPr>
              <a:t>17</a:t>
            </a:fld>
            <a:endParaRPr lang="en-US" dirty="0"/>
          </a:p>
        </p:txBody>
      </p:sp>
      <p:sp>
        <p:nvSpPr>
          <p:cNvPr id="5" name="TextBox 4">
            <a:extLst>
              <a:ext uri="{FF2B5EF4-FFF2-40B4-BE49-F238E27FC236}">
                <a16:creationId xmlns:a16="http://schemas.microsoft.com/office/drawing/2014/main" id="{CD231ED1-479A-48AB-A76B-2FFD13A337E8}"/>
              </a:ext>
            </a:extLst>
          </p:cNvPr>
          <p:cNvSpPr txBox="1"/>
          <p:nvPr/>
        </p:nvSpPr>
        <p:spPr>
          <a:xfrm>
            <a:off x="6995952" y="5877267"/>
            <a:ext cx="4689041" cy="369332"/>
          </a:xfrm>
          <a:prstGeom prst="rect">
            <a:avLst/>
          </a:prstGeom>
          <a:noFill/>
        </p:spPr>
        <p:txBody>
          <a:bodyPr wrap="none" rtlCol="0">
            <a:spAutoFit/>
          </a:bodyPr>
          <a:lstStyle/>
          <a:p>
            <a:r>
              <a:rPr lang="en-US" dirty="0"/>
              <a:t>POC.: </a:t>
            </a:r>
            <a:r>
              <a:rPr lang="en-US" dirty="0">
                <a:hlinkClick r:id="rId4"/>
              </a:rPr>
              <a:t>Banghua.Yan@noaa.gov</a:t>
            </a:r>
            <a:r>
              <a:rPr lang="en-US" dirty="0"/>
              <a:t>, STAR SCB</a:t>
            </a:r>
          </a:p>
        </p:txBody>
      </p:sp>
      <p:pic>
        <p:nvPicPr>
          <p:cNvPr id="12" name="Audio 11">
            <a:extLst>
              <a:ext uri="{FF2B5EF4-FFF2-40B4-BE49-F238E27FC236}">
                <a16:creationId xmlns:a16="http://schemas.microsoft.com/office/drawing/2014/main" id="{B4DB9A66-AAC6-4E0A-FB26-A7C1EFD997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1828945436"/>
      </p:ext>
    </p:extLst>
  </p:cSld>
  <p:clrMapOvr>
    <a:masterClrMapping/>
  </p:clrMapOvr>
  <mc:AlternateContent xmlns:mc="http://schemas.openxmlformats.org/markup-compatibility/2006" xmlns:p14="http://schemas.microsoft.com/office/powerpoint/2010/main">
    <mc:Choice Requires="p14">
      <p:transition spd="slow" p14:dur="2000" advTm="12864"/>
    </mc:Choice>
    <mc:Fallback xmlns="">
      <p:transition spd="slow" advTm="1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8" descr="Text&#10;&#10;Description automatically generated">
            <a:extLst>
              <a:ext uri="{FF2B5EF4-FFF2-40B4-BE49-F238E27FC236}">
                <a16:creationId xmlns:a16="http://schemas.microsoft.com/office/drawing/2014/main" id="{A512ECA9-99A2-8901-ACAC-51E793E0692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4965"/>
          <a:stretch/>
        </p:blipFill>
        <p:spPr>
          <a:xfrm>
            <a:off x="6075399" y="789272"/>
            <a:ext cx="6016763" cy="2877954"/>
          </a:xfrm>
        </p:spPr>
      </p:pic>
      <p:sp>
        <p:nvSpPr>
          <p:cNvPr id="2" name="Title 1">
            <a:extLst>
              <a:ext uri="{FF2B5EF4-FFF2-40B4-BE49-F238E27FC236}">
                <a16:creationId xmlns:a16="http://schemas.microsoft.com/office/drawing/2014/main" id="{8C2AD22C-F5F6-189C-A0F5-32B74342D972}"/>
              </a:ext>
            </a:extLst>
          </p:cNvPr>
          <p:cNvSpPr>
            <a:spLocks noGrp="1"/>
          </p:cNvSpPr>
          <p:nvPr>
            <p:ph type="title"/>
          </p:nvPr>
        </p:nvSpPr>
        <p:spPr>
          <a:xfrm>
            <a:off x="1325365" y="196027"/>
            <a:ext cx="11198832" cy="667472"/>
          </a:xfrm>
        </p:spPr>
        <p:txBody>
          <a:bodyPr/>
          <a:lstStyle/>
          <a:p>
            <a:r>
              <a:rPr lang="en-US" sz="2600" b="1" dirty="0">
                <a:effectLst>
                  <a:outerShdw blurRad="38100" dist="38100" dir="2700000" algn="tl">
                    <a:srgbClr val="000000">
                      <a:alpha val="43137"/>
                    </a:srgbClr>
                  </a:outerShdw>
                </a:effectLst>
              </a:rPr>
              <a:t>Developing and maintaining NOAA GSICS Inter-Calibration Products</a:t>
            </a:r>
            <a:r>
              <a:rPr lang="en-US" sz="2600" b="1" dirty="0"/>
              <a:t>             </a:t>
            </a:r>
          </a:p>
        </p:txBody>
      </p:sp>
      <p:sp>
        <p:nvSpPr>
          <p:cNvPr id="6" name="TextBox 5">
            <a:extLst>
              <a:ext uri="{FF2B5EF4-FFF2-40B4-BE49-F238E27FC236}">
                <a16:creationId xmlns:a16="http://schemas.microsoft.com/office/drawing/2014/main" id="{E148E2AC-C3B6-CC1A-56A4-1ECF85F45A1D}"/>
              </a:ext>
            </a:extLst>
          </p:cNvPr>
          <p:cNvSpPr txBox="1"/>
          <p:nvPr/>
        </p:nvSpPr>
        <p:spPr>
          <a:xfrm>
            <a:off x="58637" y="916188"/>
            <a:ext cx="6455179" cy="5078313"/>
          </a:xfrm>
          <a:prstGeom prst="rect">
            <a:avLst/>
          </a:prstGeom>
          <a:noFill/>
        </p:spPr>
        <p:txBody>
          <a:bodyPr wrap="square" rtlCol="0">
            <a:spAutoFit/>
          </a:bodyPr>
          <a:lstStyle/>
          <a:p>
            <a:pPr marL="285750" indent="-285750">
              <a:buFont typeface="Arial" panose="020B0604020202020204" pitchFamily="34" charset="0"/>
              <a:buChar char="•"/>
            </a:pPr>
            <a:r>
              <a:rPr lang="en-US" dirty="0"/>
              <a:t>NOAA/STAR Integrated Calibration/Validation System (ICVS) has been operated for many years to provide real-time environmental satellite sensor performance monitoring.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NOAA GSICS IR inter-calibration products are currently hosted at the  ICVS  website.</a:t>
            </a:r>
          </a:p>
          <a:p>
            <a:pPr marL="742950" lvl="1" indent="-285750">
              <a:buFont typeface="Courier New" panose="02070309020205020404" pitchFamily="49" charset="0"/>
              <a:buChar char="o"/>
            </a:pPr>
            <a:r>
              <a:rPr lang="en-US" dirty="0"/>
              <a:t>Status: demonstration </a:t>
            </a:r>
          </a:p>
          <a:p>
            <a:pPr marL="742950" lvl="1" indent="-285750">
              <a:buFont typeface="Courier New" panose="02070309020205020404" pitchFamily="49" charset="0"/>
              <a:buChar char="o"/>
            </a:pPr>
            <a:r>
              <a:rPr lang="en-US" dirty="0"/>
              <a:t>Instruments: GOES ABI (16, 17) with CrIS (SNPP, N20) and IASI(B, C)</a:t>
            </a:r>
            <a:endParaRPr lang="en-US" dirty="0">
              <a:cs typeface="Calibri"/>
            </a:endParaRPr>
          </a:p>
          <a:p>
            <a:endParaRPr lang="en-US" dirty="0"/>
          </a:p>
          <a:p>
            <a:pPr marL="285750" indent="-285750">
              <a:buFont typeface="Arial" panose="020B0604020202020204" pitchFamily="34" charset="0"/>
              <a:buChar char="•"/>
            </a:pPr>
            <a:r>
              <a:rPr lang="en-US" dirty="0"/>
              <a:t>Toward optimizing the GSICS generic inter-calibration algorithm, we use the inter-calibration between GOES ABI and CrIS/IASI as an algorithm test bed.  </a:t>
            </a:r>
          </a:p>
          <a:p>
            <a:pPr marL="742950" lvl="1" indent="-285750">
              <a:buFont typeface="Courier New" panose="02070309020205020404" pitchFamily="49" charset="0"/>
              <a:buChar char="o"/>
            </a:pPr>
            <a:r>
              <a:rPr lang="en-US" dirty="0"/>
              <a:t>Fast and accurate collocation</a:t>
            </a:r>
          </a:p>
          <a:p>
            <a:pPr marL="742950" lvl="1" indent="-285750">
              <a:buFont typeface="Courier New" panose="02070309020205020404" pitchFamily="49" charset="0"/>
              <a:buChar char="o"/>
            </a:pPr>
            <a:r>
              <a:rPr lang="en-US" dirty="0"/>
              <a:t>Easy reprocessing to test different QA control and GSICS inter-calibration algorithm changes. </a:t>
            </a:r>
          </a:p>
          <a:p>
            <a:pPr marL="742950" lvl="1" indent="-285750">
              <a:buFont typeface="Courier New" panose="02070309020205020404" pitchFamily="49" charset="0"/>
              <a:buChar char="o"/>
            </a:pPr>
            <a:r>
              <a:rPr lang="en-US" dirty="0"/>
              <a:t>All the intermediate datasets are archived. </a:t>
            </a:r>
          </a:p>
        </p:txBody>
      </p:sp>
      <p:pic>
        <p:nvPicPr>
          <p:cNvPr id="8" name="Picture 7">
            <a:extLst>
              <a:ext uri="{FF2B5EF4-FFF2-40B4-BE49-F238E27FC236}">
                <a16:creationId xmlns:a16="http://schemas.microsoft.com/office/drawing/2014/main" id="{F3C34E9D-23BE-E043-CD52-69DB5227867D}"/>
              </a:ext>
            </a:extLst>
          </p:cNvPr>
          <p:cNvPicPr>
            <a:picLocks noChangeAspect="1"/>
          </p:cNvPicPr>
          <p:nvPr/>
        </p:nvPicPr>
        <p:blipFill rotWithShape="1">
          <a:blip r:embed="rId6"/>
          <a:srcRect t="14597" r="43395" b="5263"/>
          <a:stretch/>
        </p:blipFill>
        <p:spPr>
          <a:xfrm>
            <a:off x="6403149" y="3801982"/>
            <a:ext cx="5034012" cy="2797836"/>
          </a:xfrm>
          <a:prstGeom prst="rect">
            <a:avLst/>
          </a:prstGeom>
        </p:spPr>
      </p:pic>
      <p:pic>
        <p:nvPicPr>
          <p:cNvPr id="5" name="Audio 4">
            <a:extLst>
              <a:ext uri="{FF2B5EF4-FFF2-40B4-BE49-F238E27FC236}">
                <a16:creationId xmlns:a16="http://schemas.microsoft.com/office/drawing/2014/main" id="{478636A6-9608-BB98-7B34-4021938CE4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773000231"/>
      </p:ext>
    </p:extLst>
  </p:cSld>
  <p:clrMapOvr>
    <a:masterClrMapping/>
  </p:clrMapOvr>
  <mc:AlternateContent xmlns:mc="http://schemas.openxmlformats.org/markup-compatibility/2006" xmlns:p14="http://schemas.microsoft.com/office/powerpoint/2010/main">
    <mc:Choice Requires="p14">
      <p:transition spd="slow" p14:dur="2000" advTm="15367"/>
    </mc:Choice>
    <mc:Fallback xmlns="">
      <p:transition spd="slow" advTm="1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8D84-EC1F-4350-AE9F-5451EDF67D75}"/>
              </a:ext>
            </a:extLst>
          </p:cNvPr>
          <p:cNvSpPr>
            <a:spLocks noGrp="1"/>
          </p:cNvSpPr>
          <p:nvPr>
            <p:ph type="title"/>
          </p:nvPr>
        </p:nvSpPr>
        <p:spPr>
          <a:xfrm>
            <a:off x="1930881" y="147155"/>
            <a:ext cx="9940066" cy="667472"/>
          </a:xfrm>
        </p:spPr>
        <p:txBody>
          <a:bodyPr/>
          <a:lstStyle/>
          <a:p>
            <a:r>
              <a:rPr lang="en-US" sz="3200" dirty="0"/>
              <a:t>ICVS Inter-Sensor Comparison Portal Beneficial to GSICS</a:t>
            </a:r>
          </a:p>
        </p:txBody>
      </p:sp>
      <p:sp>
        <p:nvSpPr>
          <p:cNvPr id="3" name="Content Placeholder 2">
            <a:extLst>
              <a:ext uri="{FF2B5EF4-FFF2-40B4-BE49-F238E27FC236}">
                <a16:creationId xmlns:a16="http://schemas.microsoft.com/office/drawing/2014/main" id="{3E3A45AA-3BF1-47D1-970B-B7639F810117}"/>
              </a:ext>
            </a:extLst>
          </p:cNvPr>
          <p:cNvSpPr>
            <a:spLocks noGrp="1"/>
          </p:cNvSpPr>
          <p:nvPr>
            <p:ph idx="1"/>
          </p:nvPr>
        </p:nvSpPr>
        <p:spPr>
          <a:xfrm>
            <a:off x="609602" y="914401"/>
            <a:ext cx="3949050" cy="4951976"/>
          </a:xfrm>
        </p:spPr>
        <p:txBody>
          <a:bodyPr/>
          <a:lstStyle/>
          <a:p>
            <a:r>
              <a:rPr lang="en-US" sz="2000" dirty="0"/>
              <a:t>An inter-sensor comparison monitoring tool within the NOAA ICVS framework is operated in a near-real time mode to support JPSS ATMS, CrIS, OMPS, and VIIRS SDR cal/val. Missions.</a:t>
            </a:r>
          </a:p>
          <a:p>
            <a:r>
              <a:rPr lang="en-US" sz="2000" dirty="0"/>
              <a:t>The inter-sensor comparison products are also beneficial to the GSICS user communities</a:t>
            </a:r>
            <a:endParaRPr lang="en-US" sz="1800" dirty="0"/>
          </a:p>
          <a:p>
            <a:pPr lvl="1"/>
            <a:r>
              <a:rPr lang="en-US" sz="1800" dirty="0"/>
              <a:t>LEO-LEO Inter-sensor comparison capabilities, e.g., ATMS-AMSU/MHS, OMPS-VIIRS, OMPS-</a:t>
            </a:r>
            <a:r>
              <a:rPr lang="en-US" sz="1800" dirty="0" err="1"/>
              <a:t>TropoMI</a:t>
            </a:r>
            <a:r>
              <a:rPr lang="en-US" sz="1800" dirty="0"/>
              <a:t>, etc.</a:t>
            </a:r>
          </a:p>
          <a:p>
            <a:pPr lvl="1"/>
            <a:r>
              <a:rPr lang="en-US" sz="1800" dirty="0"/>
              <a:t>LEO-GEO Inter-sensor comparison capabilities, e.g., CrIS-ABI, VIIRS-ABI, etc.</a:t>
            </a:r>
          </a:p>
        </p:txBody>
      </p:sp>
      <p:sp>
        <p:nvSpPr>
          <p:cNvPr id="4" name="Slide Number Placeholder 3">
            <a:extLst>
              <a:ext uri="{FF2B5EF4-FFF2-40B4-BE49-F238E27FC236}">
                <a16:creationId xmlns:a16="http://schemas.microsoft.com/office/drawing/2014/main" id="{5F26E51F-03BB-4D79-81DE-E1CA5D7349E7}"/>
              </a:ext>
            </a:extLst>
          </p:cNvPr>
          <p:cNvSpPr>
            <a:spLocks noGrp="1"/>
          </p:cNvSpPr>
          <p:nvPr>
            <p:ph type="sldNum" sz="quarter" idx="10"/>
          </p:nvPr>
        </p:nvSpPr>
        <p:spPr/>
        <p:txBody>
          <a:bodyPr/>
          <a:lstStyle/>
          <a:p>
            <a:pPr>
              <a:defRPr/>
            </a:pPr>
            <a:fld id="{DA28AC38-E0E8-49D7-B2FE-71FD7C42C09E}" type="slidenum">
              <a:rPr lang="en-US" smtClean="0"/>
              <a:pPr>
                <a:defRPr/>
              </a:pPr>
              <a:t>19</a:t>
            </a:fld>
            <a:endParaRPr lang="en-US" dirty="0"/>
          </a:p>
        </p:txBody>
      </p:sp>
      <p:sp>
        <p:nvSpPr>
          <p:cNvPr id="5" name="TextBox 4">
            <a:extLst>
              <a:ext uri="{FF2B5EF4-FFF2-40B4-BE49-F238E27FC236}">
                <a16:creationId xmlns:a16="http://schemas.microsoft.com/office/drawing/2014/main" id="{862D863B-9718-420C-8C16-6AF3E12D2682}"/>
              </a:ext>
            </a:extLst>
          </p:cNvPr>
          <p:cNvSpPr txBox="1"/>
          <p:nvPr/>
        </p:nvSpPr>
        <p:spPr>
          <a:xfrm>
            <a:off x="4941926" y="5866377"/>
            <a:ext cx="6640472" cy="461665"/>
          </a:xfrm>
          <a:prstGeom prst="rect">
            <a:avLst/>
          </a:prstGeom>
          <a:noFill/>
        </p:spPr>
        <p:txBody>
          <a:bodyPr wrap="none" rtlCol="0">
            <a:spAutoFit/>
          </a:bodyPr>
          <a:lstStyle/>
          <a:p>
            <a:pPr algn="ctr"/>
            <a:r>
              <a:rPr lang="en-US" sz="1200" dirty="0"/>
              <a:t>More examples are accessible in </a:t>
            </a:r>
            <a:r>
              <a:rPr lang="en-US" sz="1200" dirty="0">
                <a:hlinkClick r:id="rId4"/>
              </a:rPr>
              <a:t>https://www.star.nesdis.noaa.gov/icvs/comparison_ATMS.php</a:t>
            </a:r>
            <a:endParaRPr lang="en-US" sz="1200" dirty="0"/>
          </a:p>
          <a:p>
            <a:pPr algn="ctr"/>
            <a:r>
              <a:rPr lang="en-US" sz="1200" dirty="0"/>
              <a:t>(POCs.: Banghua.Yan@noaa.gov &amp; Ninghai.Sun@noaa.gov)</a:t>
            </a:r>
          </a:p>
        </p:txBody>
      </p:sp>
      <p:pic>
        <p:nvPicPr>
          <p:cNvPr id="7" name="Picture 6">
            <a:extLst>
              <a:ext uri="{FF2B5EF4-FFF2-40B4-BE49-F238E27FC236}">
                <a16:creationId xmlns:a16="http://schemas.microsoft.com/office/drawing/2014/main" id="{BAF87A2E-141E-4CD0-9A9F-8E3AF9B5F1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6703" y="851006"/>
            <a:ext cx="5411049" cy="4951976"/>
          </a:xfrm>
          <a:prstGeom prst="rect">
            <a:avLst/>
          </a:prstGeom>
        </p:spPr>
      </p:pic>
      <p:pic>
        <p:nvPicPr>
          <p:cNvPr id="9" name="Audio 8">
            <a:extLst>
              <a:ext uri="{FF2B5EF4-FFF2-40B4-BE49-F238E27FC236}">
                <a16:creationId xmlns:a16="http://schemas.microsoft.com/office/drawing/2014/main" id="{54E839EE-8E08-A701-B464-4B00AFB4FD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631438603"/>
      </p:ext>
    </p:extLst>
  </p:cSld>
  <p:clrMapOvr>
    <a:masterClrMapping/>
  </p:clrMapOvr>
  <mc:AlternateContent xmlns:mc="http://schemas.openxmlformats.org/markup-compatibility/2006" xmlns:p14="http://schemas.microsoft.com/office/powerpoint/2010/main">
    <mc:Choice Requires="p14">
      <p:transition spd="slow" p14:dur="2000" advTm="15439"/>
    </mc:Choice>
    <mc:Fallback xmlns="">
      <p:transition spd="slow" advTm="15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DEA8-5FBF-409B-A824-A74ADF8EA71D}"/>
              </a:ext>
            </a:extLst>
          </p:cNvPr>
          <p:cNvSpPr>
            <a:spLocks noGrp="1"/>
          </p:cNvSpPr>
          <p:nvPr>
            <p:ph type="title"/>
          </p:nvPr>
        </p:nvSpPr>
        <p:spPr>
          <a:xfrm>
            <a:off x="2209800" y="258160"/>
            <a:ext cx="7772400" cy="667472"/>
          </a:xfrm>
        </p:spPr>
        <p:txBody>
          <a:bodyPr/>
          <a:lstStyle/>
          <a:p>
            <a:r>
              <a:rPr lang="en-US" dirty="0"/>
              <a:t>Disclaimer</a:t>
            </a:r>
          </a:p>
        </p:txBody>
      </p:sp>
      <p:sp>
        <p:nvSpPr>
          <p:cNvPr id="3" name="Content Placeholder 2">
            <a:extLst>
              <a:ext uri="{FF2B5EF4-FFF2-40B4-BE49-F238E27FC236}">
                <a16:creationId xmlns:a16="http://schemas.microsoft.com/office/drawing/2014/main" id="{D5460A9E-40A8-4750-B420-FFBEFE9DA77C}"/>
              </a:ext>
            </a:extLst>
          </p:cNvPr>
          <p:cNvSpPr>
            <a:spLocks noGrp="1"/>
          </p:cNvSpPr>
          <p:nvPr>
            <p:ph idx="1"/>
          </p:nvPr>
        </p:nvSpPr>
        <p:spPr>
          <a:xfrm>
            <a:off x="838200" y="1440815"/>
            <a:ext cx="10515600" cy="1525667"/>
          </a:xfrm>
        </p:spPr>
        <p:txBody>
          <a:bodyPr/>
          <a:lstStyle/>
          <a:p>
            <a:pPr marL="0" indent="0">
              <a:buNone/>
            </a:pPr>
            <a:r>
              <a:rPr lang="en-US" altLang="en-US"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"The scientific results and conclusions, as well as any views or opinions expressed herein, are those of the authors and do not necessarily reflect those of NOAA or the Department of Commerce.“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7" name="Rectangle 2">
            <a:extLst>
              <a:ext uri="{FF2B5EF4-FFF2-40B4-BE49-F238E27FC236}">
                <a16:creationId xmlns:a16="http://schemas.microsoft.com/office/drawing/2014/main" id="{0F652257-379E-4282-924F-6A8E18752D8C}"/>
              </a:ext>
            </a:extLst>
          </p:cNvPr>
          <p:cNvSpPr>
            <a:spLocks noChangeArrowheads="1"/>
          </p:cNvSpPr>
          <p:nvPr/>
        </p:nvSpPr>
        <p:spPr bwMode="auto">
          <a:xfrm>
            <a:off x="1858925" y="4104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A99156A1-2446-830A-DDD3-BD27165914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830734561"/>
      </p:ext>
    </p:extLst>
  </p:cSld>
  <p:clrMapOvr>
    <a:masterClrMapping/>
  </p:clrMapOvr>
  <mc:AlternateContent xmlns:mc="http://schemas.openxmlformats.org/markup-compatibility/2006" xmlns:p14="http://schemas.microsoft.com/office/powerpoint/2010/main">
    <mc:Choice Requires="p14">
      <p:transition spd="slow" p14:dur="2000" advTm="1665"/>
    </mc:Choice>
    <mc:Fallback xmlns="">
      <p:transition spd="slow" advTm="1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9C731F3-4031-4875-9DF8-F3223288435C}"/>
              </a:ext>
            </a:extLst>
          </p:cNvPr>
          <p:cNvSpPr>
            <a:spLocks noGrp="1"/>
          </p:cNvSpPr>
          <p:nvPr>
            <p:ph type="title"/>
          </p:nvPr>
        </p:nvSpPr>
        <p:spPr/>
        <p:txBody>
          <a:bodyPr>
            <a:normAutofit/>
          </a:bodyPr>
          <a:lstStyle/>
          <a:p>
            <a:r>
              <a:rPr lang="en-US" dirty="0"/>
              <a:t>QuickSounder Mission</a:t>
            </a:r>
            <a:endParaRPr lang="en-US" sz="1400" dirty="0"/>
          </a:p>
        </p:txBody>
      </p:sp>
      <p:sp>
        <p:nvSpPr>
          <p:cNvPr id="5" name="Content Placeholder 4">
            <a:extLst>
              <a:ext uri="{FF2B5EF4-FFF2-40B4-BE49-F238E27FC236}">
                <a16:creationId xmlns:a16="http://schemas.microsoft.com/office/drawing/2014/main" id="{B3BC4C25-49E6-4F63-8785-312DC37FA1B8}"/>
              </a:ext>
            </a:extLst>
          </p:cNvPr>
          <p:cNvSpPr>
            <a:spLocks noGrp="1"/>
          </p:cNvSpPr>
          <p:nvPr>
            <p:ph type="body" idx="1"/>
          </p:nvPr>
        </p:nvSpPr>
        <p:spPr>
          <a:xfrm>
            <a:off x="499494" y="1253331"/>
            <a:ext cx="4357319" cy="4351338"/>
          </a:xfrm>
        </p:spPr>
        <p:txBody>
          <a:bodyPr>
            <a:normAutofit fontScale="92500" lnSpcReduction="10000"/>
          </a:bodyPr>
          <a:lstStyle/>
          <a:p>
            <a:pPr marL="342900" lvl="0" indent="-342900">
              <a:buFont typeface="Arial" panose="020B0604020202020204" pitchFamily="34" charset="0"/>
              <a:buChar char="•"/>
            </a:pPr>
            <a:r>
              <a:rPr lang="en-US" sz="2400" dirty="0">
                <a:sym typeface="Arial"/>
              </a:rPr>
              <a:t>Flight Segment:</a:t>
            </a:r>
          </a:p>
          <a:p>
            <a:pPr marL="685800" lvl="1" indent="-228600">
              <a:lnSpc>
                <a:spcPct val="90000"/>
              </a:lnSpc>
              <a:spcBef>
                <a:spcPts val="500"/>
              </a:spcBef>
              <a:buFont typeface="System Font Regular"/>
              <a:buChar char="-"/>
            </a:pPr>
            <a:r>
              <a:rPr lang="en-US" sz="2000" dirty="0">
                <a:sym typeface="Arial"/>
              </a:rPr>
              <a:t>Commercial small satellite</a:t>
            </a:r>
            <a:endParaRPr lang="en-US" sz="2000" dirty="0"/>
          </a:p>
          <a:p>
            <a:pPr marL="685800" lvl="1" indent="-228600">
              <a:lnSpc>
                <a:spcPct val="90000"/>
              </a:lnSpc>
              <a:spcBef>
                <a:spcPts val="500"/>
              </a:spcBef>
              <a:buFont typeface="System Font Regular"/>
              <a:buChar char="-"/>
            </a:pPr>
            <a:r>
              <a:rPr lang="en-US" sz="2000" dirty="0">
                <a:sym typeface="Arial"/>
              </a:rPr>
              <a:t>Advanced Technology Microwave Sounder (ATMS) Engineering Development Unit (EDU)</a:t>
            </a:r>
            <a:endParaRPr lang="en-US" sz="2000" dirty="0"/>
          </a:p>
          <a:p>
            <a:pPr marL="342900" lvl="0" indent="-342900">
              <a:buFont typeface="Arial" panose="020B0604020202020204" pitchFamily="34" charset="0"/>
              <a:buChar char="•"/>
            </a:pPr>
            <a:r>
              <a:rPr lang="en-US" sz="2400" dirty="0">
                <a:sym typeface="Arial"/>
              </a:rPr>
              <a:t>Launch Segment:</a:t>
            </a:r>
            <a:endParaRPr lang="en-US" sz="2400" dirty="0"/>
          </a:p>
          <a:p>
            <a:pPr marL="685800" lvl="1" indent="-228600">
              <a:lnSpc>
                <a:spcPct val="90000"/>
              </a:lnSpc>
              <a:spcBef>
                <a:spcPts val="500"/>
              </a:spcBef>
              <a:buFont typeface="System Font Regular"/>
              <a:buChar char="-"/>
            </a:pPr>
            <a:r>
              <a:rPr lang="en-US" sz="2000" dirty="0">
                <a:sym typeface="Arial"/>
              </a:rPr>
              <a:t>Small commercial launch vehicle</a:t>
            </a:r>
            <a:endParaRPr lang="en-US" sz="2000" dirty="0"/>
          </a:p>
          <a:p>
            <a:pPr marL="342900" lvl="0" indent="-342900">
              <a:buFont typeface="Arial" panose="020B0604020202020204" pitchFamily="34" charset="0"/>
              <a:buChar char="•"/>
            </a:pPr>
            <a:r>
              <a:rPr lang="en-US" sz="2400" dirty="0">
                <a:sym typeface="Arial"/>
              </a:rPr>
              <a:t>Ground Segment:</a:t>
            </a:r>
            <a:endParaRPr lang="en-US" sz="2400" dirty="0"/>
          </a:p>
          <a:p>
            <a:pPr marL="685800" lvl="1" indent="-228600">
              <a:lnSpc>
                <a:spcPct val="90000"/>
              </a:lnSpc>
              <a:spcBef>
                <a:spcPts val="500"/>
              </a:spcBef>
              <a:buFont typeface="System Font Regular"/>
              <a:buChar char="-"/>
            </a:pPr>
            <a:r>
              <a:rPr lang="en-US" sz="2000" dirty="0">
                <a:sym typeface="Arial"/>
              </a:rPr>
              <a:t>Mission Operations: Commercial Service Mission Data Transport: Commercial Service</a:t>
            </a:r>
            <a:endParaRPr lang="en-US" sz="2000" dirty="0"/>
          </a:p>
          <a:p>
            <a:pPr marL="685800" lvl="1" indent="-228600">
              <a:lnSpc>
                <a:spcPct val="90000"/>
              </a:lnSpc>
              <a:spcBef>
                <a:spcPts val="500"/>
              </a:spcBef>
              <a:buFont typeface="System Font Regular"/>
              <a:buChar char="-"/>
            </a:pPr>
            <a:r>
              <a:rPr lang="en-US" sz="2000" dirty="0">
                <a:sym typeface="Arial"/>
              </a:rPr>
              <a:t>Mission Data Processing and Dissemination: NESDIS systems</a:t>
            </a:r>
          </a:p>
          <a:p>
            <a:pPr marL="285750" indent="-228600">
              <a:lnSpc>
                <a:spcPct val="90000"/>
              </a:lnSpc>
              <a:spcBef>
                <a:spcPts val="500"/>
              </a:spcBef>
              <a:buFont typeface="System Font Regular"/>
              <a:buChar char="-"/>
            </a:pPr>
            <a:r>
              <a:rPr lang="en-US" sz="2400" dirty="0">
                <a:sym typeface="Arial"/>
              </a:rPr>
              <a:t>Expected launch in 2026</a:t>
            </a:r>
            <a:endParaRPr lang="en-US" sz="2400" dirty="0"/>
          </a:p>
          <a:p>
            <a:endParaRPr lang="en-US" sz="2200" dirty="0"/>
          </a:p>
        </p:txBody>
      </p:sp>
      <p:sp>
        <p:nvSpPr>
          <p:cNvPr id="3" name="Text Placeholder 2">
            <a:extLst>
              <a:ext uri="{FF2B5EF4-FFF2-40B4-BE49-F238E27FC236}">
                <a16:creationId xmlns:a16="http://schemas.microsoft.com/office/drawing/2014/main" id="{754D9BFB-DA29-30D8-E1D2-CBD2FC6DA3ED}"/>
              </a:ext>
            </a:extLst>
          </p:cNvPr>
          <p:cNvSpPr>
            <a:spLocks noGrp="1"/>
          </p:cNvSpPr>
          <p:nvPr>
            <p:ph type="body" idx="2"/>
          </p:nvPr>
        </p:nvSpPr>
        <p:spPr/>
        <p:txBody>
          <a:bodyPr/>
          <a:lstStyle/>
          <a:p>
            <a:endParaRPr lang="en-US" dirty="0"/>
          </a:p>
        </p:txBody>
      </p:sp>
      <p:pic>
        <p:nvPicPr>
          <p:cNvPr id="2" name="Content Placeholder 12">
            <a:extLst>
              <a:ext uri="{FF2B5EF4-FFF2-40B4-BE49-F238E27FC236}">
                <a16:creationId xmlns:a16="http://schemas.microsoft.com/office/drawing/2014/main" id="{3DB19732-9443-4D1C-FA73-446BA742CC51}"/>
              </a:ext>
            </a:extLst>
          </p:cNvPr>
          <p:cNvPicPr>
            <a:picLocks noChangeAspect="1"/>
          </p:cNvPicPr>
          <p:nvPr/>
        </p:nvPicPr>
        <p:blipFill>
          <a:blip r:embed="rId4"/>
          <a:stretch>
            <a:fillRect/>
          </a:stretch>
        </p:blipFill>
        <p:spPr>
          <a:xfrm>
            <a:off x="5189987" y="1077617"/>
            <a:ext cx="6858177" cy="5167636"/>
          </a:xfrm>
          <a:prstGeom prst="rect">
            <a:avLst/>
          </a:prstGeom>
        </p:spPr>
      </p:pic>
      <p:pic>
        <p:nvPicPr>
          <p:cNvPr id="7" name="Audio 6">
            <a:extLst>
              <a:ext uri="{FF2B5EF4-FFF2-40B4-BE49-F238E27FC236}">
                <a16:creationId xmlns:a16="http://schemas.microsoft.com/office/drawing/2014/main" id="{B0E30625-F8E3-CB37-F5F6-E989099FC8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348701874"/>
      </p:ext>
    </p:extLst>
  </p:cSld>
  <p:clrMapOvr>
    <a:masterClrMapping/>
  </p:clrMapOvr>
  <mc:AlternateContent xmlns:mc="http://schemas.openxmlformats.org/markup-compatibility/2006" xmlns:p14="http://schemas.microsoft.com/office/powerpoint/2010/main">
    <mc:Choice Requires="p14">
      <p:transition spd="slow" p14:dur="2000" advTm="30410"/>
    </mc:Choice>
    <mc:Fallback xmlns="">
      <p:transition spd="slow" advTm="3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9D54A-6098-C566-5C2B-6AB53D7C6381}"/>
              </a:ext>
            </a:extLst>
          </p:cNvPr>
          <p:cNvSpPr>
            <a:spLocks noGrp="1"/>
          </p:cNvSpPr>
          <p:nvPr>
            <p:ph type="title"/>
          </p:nvPr>
        </p:nvSpPr>
        <p:spPr>
          <a:xfrm>
            <a:off x="1986742" y="2612357"/>
            <a:ext cx="7772400" cy="667472"/>
          </a:xfrm>
        </p:spPr>
        <p:txBody>
          <a:bodyPr/>
          <a:lstStyle/>
          <a:p>
            <a:r>
              <a:rPr lang="en-US" dirty="0"/>
              <a:t>Thank you!</a:t>
            </a:r>
          </a:p>
        </p:txBody>
      </p:sp>
      <p:sp>
        <p:nvSpPr>
          <p:cNvPr id="4" name="Slide Number Placeholder 3">
            <a:extLst>
              <a:ext uri="{FF2B5EF4-FFF2-40B4-BE49-F238E27FC236}">
                <a16:creationId xmlns:a16="http://schemas.microsoft.com/office/drawing/2014/main" id="{FF80C508-CB1A-72BC-B009-D1460F5D309C}"/>
              </a:ext>
            </a:extLst>
          </p:cNvPr>
          <p:cNvSpPr>
            <a:spLocks noGrp="1"/>
          </p:cNvSpPr>
          <p:nvPr>
            <p:ph type="sldNum" sz="quarter" idx="10"/>
          </p:nvPr>
        </p:nvSpPr>
        <p:spPr/>
        <p:txBody>
          <a:bodyPr/>
          <a:lstStyle/>
          <a:p>
            <a:pPr>
              <a:defRPr/>
            </a:pPr>
            <a:fld id="{DA28AC38-E0E8-49D7-B2FE-71FD7C42C09E}" type="slidenum">
              <a:rPr lang="en-US" smtClean="0"/>
              <a:pPr>
                <a:defRPr/>
              </a:pPr>
              <a:t>21</a:t>
            </a:fld>
            <a:endParaRPr lang="en-US" dirty="0"/>
          </a:p>
        </p:txBody>
      </p:sp>
      <p:pic>
        <p:nvPicPr>
          <p:cNvPr id="6" name="Audio 5">
            <a:extLst>
              <a:ext uri="{FF2B5EF4-FFF2-40B4-BE49-F238E27FC236}">
                <a16:creationId xmlns:a16="http://schemas.microsoft.com/office/drawing/2014/main" id="{0C41CAE2-B035-5F4C-2C42-A29AE94F0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221263183"/>
      </p:ext>
    </p:extLst>
  </p:cSld>
  <p:clrMapOvr>
    <a:masterClrMapping/>
  </p:clrMapOvr>
  <mc:AlternateContent xmlns:mc="http://schemas.openxmlformats.org/markup-compatibility/2006" xmlns:p14="http://schemas.microsoft.com/office/powerpoint/2010/main">
    <mc:Choice Requires="p14">
      <p:transition spd="slow" p14:dur="2000" advTm="4920"/>
    </mc:Choice>
    <mc:Fallback xmlns="">
      <p:transition spd="slow" advTm="4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132628"/>
            <a:ext cx="9029700" cy="667472"/>
          </a:xfrm>
        </p:spPr>
        <p:txBody>
          <a:bodyPr/>
          <a:lstStyle/>
          <a:p>
            <a:r>
              <a:rPr lang="en-GB" dirty="0"/>
              <a:t>Presentation Overview </a:t>
            </a:r>
            <a:endParaRPr lang="en-US" dirty="0"/>
          </a:p>
        </p:txBody>
      </p:sp>
      <p:sp>
        <p:nvSpPr>
          <p:cNvPr id="3" name="Content Placeholder 2"/>
          <p:cNvSpPr>
            <a:spLocks noGrp="1"/>
          </p:cNvSpPr>
          <p:nvPr>
            <p:ph idx="1"/>
          </p:nvPr>
        </p:nvSpPr>
        <p:spPr>
          <a:xfrm>
            <a:off x="609600" y="907257"/>
            <a:ext cx="10972800" cy="5257799"/>
          </a:xfrm>
        </p:spPr>
        <p:txBody>
          <a:bodyPr>
            <a:normAutofit/>
          </a:bodyPr>
          <a:lstStyle/>
          <a:p>
            <a:pPr lvl="0"/>
            <a:r>
              <a:rPr lang="en-GB" sz="3600" dirty="0"/>
              <a:t>Summary of Agency’s GSICS Activities, Actions, and Achievements</a:t>
            </a:r>
          </a:p>
          <a:p>
            <a:r>
              <a:rPr lang="en-GB" sz="3600" dirty="0"/>
              <a:t>Agency’s Support to EP Activities</a:t>
            </a:r>
          </a:p>
          <a:p>
            <a:pPr lvl="0"/>
            <a:r>
              <a:rPr lang="en-GB" sz="3600" dirty="0"/>
              <a:t>Agency’s Support to GDWG Activities</a:t>
            </a:r>
          </a:p>
          <a:p>
            <a:pPr lvl="0"/>
            <a:r>
              <a:rPr lang="en-GB" sz="3600" dirty="0"/>
              <a:t>Agency’s Support to GRWG Activities</a:t>
            </a:r>
          </a:p>
          <a:p>
            <a:pPr lvl="0"/>
            <a:r>
              <a:rPr lang="en-GB" sz="3600" dirty="0"/>
              <a:t>Agency’s Instruments Updates &amp; Planned launches that are relevant to GSICS</a:t>
            </a:r>
          </a:p>
          <a:p>
            <a:r>
              <a:rPr lang="en-GB" sz="3600" dirty="0"/>
              <a:t>Agency’s Calibration Major Updates</a:t>
            </a:r>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3</a:t>
            </a:fld>
            <a:endParaRPr lang="en-US" dirty="0"/>
          </a:p>
        </p:txBody>
      </p:sp>
      <p:pic>
        <p:nvPicPr>
          <p:cNvPr id="13" name="Audio 12">
            <a:extLst>
              <a:ext uri="{FF2B5EF4-FFF2-40B4-BE49-F238E27FC236}">
                <a16:creationId xmlns:a16="http://schemas.microsoft.com/office/drawing/2014/main" id="{9D24BFF8-3027-B8FE-605C-7C8BD75F57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911196001"/>
      </p:ext>
    </p:extLst>
  </p:cSld>
  <p:clrMapOvr>
    <a:masterClrMapping/>
  </p:clrMapOvr>
  <mc:AlternateContent xmlns:mc="http://schemas.openxmlformats.org/markup-compatibility/2006" xmlns:p14="http://schemas.microsoft.com/office/powerpoint/2010/main">
    <mc:Choice Requires="p14">
      <p:transition spd="slow" p14:dur="2000" advTm="26584"/>
    </mc:Choice>
    <mc:Fallback xmlns="">
      <p:transition spd="slow" advTm="2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5C13-C01C-4B4C-B1BB-255639E109F3}"/>
              </a:ext>
            </a:extLst>
          </p:cNvPr>
          <p:cNvSpPr>
            <a:spLocks noGrp="1"/>
          </p:cNvSpPr>
          <p:nvPr>
            <p:ph type="title"/>
          </p:nvPr>
        </p:nvSpPr>
        <p:spPr>
          <a:xfrm>
            <a:off x="2070100" y="132628"/>
            <a:ext cx="9055100" cy="667472"/>
          </a:xfrm>
        </p:spPr>
        <p:txBody>
          <a:bodyPr/>
          <a:lstStyle/>
          <a:p>
            <a:r>
              <a:rPr lang="en-US" dirty="0">
                <a:solidFill>
                  <a:schemeClr val="tx1"/>
                </a:solidFill>
              </a:rPr>
              <a:t>Activities and Achievements</a:t>
            </a:r>
          </a:p>
        </p:txBody>
      </p:sp>
      <p:sp>
        <p:nvSpPr>
          <p:cNvPr id="3" name="Content Placeholder 2">
            <a:extLst>
              <a:ext uri="{FF2B5EF4-FFF2-40B4-BE49-F238E27FC236}">
                <a16:creationId xmlns:a16="http://schemas.microsoft.com/office/drawing/2014/main" id="{68D47C28-DF36-48E7-A745-CCFF6ED02DA7}"/>
              </a:ext>
            </a:extLst>
          </p:cNvPr>
          <p:cNvSpPr>
            <a:spLocks noGrp="1"/>
          </p:cNvSpPr>
          <p:nvPr>
            <p:ph idx="1"/>
          </p:nvPr>
        </p:nvSpPr>
        <p:spPr>
          <a:xfrm>
            <a:off x="609600" y="914400"/>
            <a:ext cx="10972800" cy="5810972"/>
          </a:xfrm>
          <a:solidFill>
            <a:srgbClr val="F9F9F9"/>
          </a:solidFill>
        </p:spPr>
        <p:txBody>
          <a:bodyPr>
            <a:normAutofit/>
          </a:bodyPr>
          <a:lstStyle/>
          <a:p>
            <a:r>
              <a:rPr lang="en-US" altLang="en-US" dirty="0"/>
              <a:t>Reprocessed SNPP SDRs for ATMS, CrIS, OMPS, and VIIRS are available at the NOAA CLASS Archive.^</a:t>
            </a:r>
          </a:p>
          <a:p>
            <a:r>
              <a:rPr lang="en-US" altLang="en-US" dirty="0"/>
              <a:t>Populating the </a:t>
            </a:r>
            <a:r>
              <a:rPr lang="en-US" dirty="0"/>
              <a:t>ICVS Inter-Sensor Comparison Portal with additional bias products.^</a:t>
            </a:r>
          </a:p>
          <a:p>
            <a:r>
              <a:rPr lang="en-US" altLang="en-US" dirty="0"/>
              <a:t>GCC continues to maintain the GSICS Product Catalog and WIKI and publish the GSICS Quarterly.^</a:t>
            </a:r>
          </a:p>
          <a:p>
            <a:r>
              <a:rPr lang="en-US" dirty="0"/>
              <a:t>Coordinated the development of Lunar Spectral Irradiance Calibration System (LSICS).</a:t>
            </a:r>
          </a:p>
          <a:p>
            <a:r>
              <a:rPr lang="en-US" dirty="0"/>
              <a:t>Supporting CrIS and VIIRS as reference instruments.</a:t>
            </a:r>
            <a:endParaRPr lang="en-US" altLang="en-US" sz="2400" dirty="0"/>
          </a:p>
          <a:p>
            <a:pPr marL="0" indent="0">
              <a:buNone/>
            </a:pPr>
            <a:endParaRPr lang="en-US" altLang="en-US" sz="2400" dirty="0"/>
          </a:p>
          <a:p>
            <a:pPr marL="0" indent="0">
              <a:buNone/>
            </a:pPr>
            <a:r>
              <a:rPr lang="en-US" altLang="en-US" sz="2400" dirty="0"/>
              <a:t>^See note pages for website links.</a:t>
            </a:r>
          </a:p>
        </p:txBody>
      </p:sp>
      <p:sp>
        <p:nvSpPr>
          <p:cNvPr id="4" name="Slide Number Placeholder 3">
            <a:extLst>
              <a:ext uri="{FF2B5EF4-FFF2-40B4-BE49-F238E27FC236}">
                <a16:creationId xmlns:a16="http://schemas.microsoft.com/office/drawing/2014/main" id="{3A722FA9-9B7A-4EBA-8587-826BAC836D90}"/>
              </a:ext>
            </a:extLst>
          </p:cNvPr>
          <p:cNvSpPr>
            <a:spLocks noGrp="1"/>
          </p:cNvSpPr>
          <p:nvPr>
            <p:ph type="sldNum" sz="quarter" idx="10"/>
          </p:nvPr>
        </p:nvSpPr>
        <p:spPr/>
        <p:txBody>
          <a:bodyPr/>
          <a:lstStyle/>
          <a:p>
            <a:pPr>
              <a:defRPr/>
            </a:pPr>
            <a:fld id="{DA28AC38-E0E8-49D7-B2FE-71FD7C42C09E}" type="slidenum">
              <a:rPr lang="en-US" smtClean="0"/>
              <a:pPr>
                <a:defRPr/>
              </a:pPr>
              <a:t>4</a:t>
            </a:fld>
            <a:endParaRPr lang="en-US" dirty="0"/>
          </a:p>
        </p:txBody>
      </p:sp>
      <p:pic>
        <p:nvPicPr>
          <p:cNvPr id="12" name="Audio 11">
            <a:extLst>
              <a:ext uri="{FF2B5EF4-FFF2-40B4-BE49-F238E27FC236}">
                <a16:creationId xmlns:a16="http://schemas.microsoft.com/office/drawing/2014/main" id="{F3CAF7C9-D290-27DE-8BC9-E59BC193AA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50600" y="5816600"/>
            <a:ext cx="812800" cy="812800"/>
          </a:xfrm>
          <a:prstGeom prst="rect">
            <a:avLst/>
          </a:prstGeom>
        </p:spPr>
      </p:pic>
    </p:spTree>
    <p:custDataLst>
      <p:tags r:id="rId1"/>
    </p:custDataLst>
    <p:extLst>
      <p:ext uri="{BB962C8B-B14F-4D97-AF65-F5344CB8AC3E}">
        <p14:creationId xmlns:p14="http://schemas.microsoft.com/office/powerpoint/2010/main" val="1518072443"/>
      </p:ext>
    </p:extLst>
  </p:cSld>
  <p:clrMapOvr>
    <a:masterClrMapping/>
  </p:clrMapOvr>
  <mc:AlternateContent xmlns:mc="http://schemas.openxmlformats.org/markup-compatibility/2006" xmlns:p14="http://schemas.microsoft.com/office/powerpoint/2010/main">
    <mc:Choice Requires="p14">
      <p:transition spd="slow" p14:dur="2000" advTm="43432"/>
    </mc:Choice>
    <mc:Fallback xmlns="">
      <p:transition spd="slow" advTm="4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F55-4CD2-4358-A8B0-EDFA3B6EF90A}"/>
              </a:ext>
            </a:extLst>
          </p:cNvPr>
          <p:cNvSpPr>
            <a:spLocks noGrp="1"/>
          </p:cNvSpPr>
          <p:nvPr>
            <p:ph type="title"/>
          </p:nvPr>
        </p:nvSpPr>
        <p:spPr>
          <a:xfrm>
            <a:off x="1968649" y="132628"/>
            <a:ext cx="9156551" cy="667472"/>
          </a:xfrm>
        </p:spPr>
        <p:txBody>
          <a:bodyPr/>
          <a:lstStyle/>
          <a:p>
            <a:r>
              <a:rPr lang="en-GB" dirty="0">
                <a:solidFill>
                  <a:schemeClr val="tx1"/>
                </a:solidFill>
              </a:rPr>
              <a:t>Personnel Supporting GSICS</a:t>
            </a:r>
          </a:p>
        </p:txBody>
      </p:sp>
      <p:sp>
        <p:nvSpPr>
          <p:cNvPr id="3" name="Content Placeholder 2">
            <a:extLst>
              <a:ext uri="{FF2B5EF4-FFF2-40B4-BE49-F238E27FC236}">
                <a16:creationId xmlns:a16="http://schemas.microsoft.com/office/drawing/2014/main" id="{8339AB2D-25F6-4D25-BD44-A034257794B2}"/>
              </a:ext>
            </a:extLst>
          </p:cNvPr>
          <p:cNvSpPr>
            <a:spLocks noGrp="1"/>
          </p:cNvSpPr>
          <p:nvPr>
            <p:ph idx="1"/>
          </p:nvPr>
        </p:nvSpPr>
        <p:spPr>
          <a:xfrm>
            <a:off x="124609" y="1000461"/>
            <a:ext cx="11942781" cy="5943600"/>
          </a:xfrm>
          <a:solidFill>
            <a:srgbClr val="F9F9F9"/>
          </a:solidFill>
        </p:spPr>
        <p:txBody>
          <a:bodyPr>
            <a:normAutofit fontScale="77500" lnSpcReduction="20000"/>
          </a:bodyPr>
          <a:lstStyle/>
          <a:p>
            <a:r>
              <a:rPr lang="en-US" sz="4600" dirty="0"/>
              <a:t>EP: Satya Kalluri</a:t>
            </a:r>
          </a:p>
          <a:p>
            <a:r>
              <a:rPr lang="en-US" sz="4600" dirty="0"/>
              <a:t>GCC: L. Flynn, Director &amp; M. Bali, Deputy (UMD)</a:t>
            </a:r>
          </a:p>
          <a:p>
            <a:r>
              <a:rPr lang="en-US" sz="4600" dirty="0"/>
              <a:t>GRWG: F. Yu, Chair (UMD)</a:t>
            </a:r>
          </a:p>
          <a:p>
            <a:pPr marL="914400" lvl="2">
              <a:spcBef>
                <a:spcPts val="0"/>
              </a:spcBef>
            </a:pPr>
            <a:r>
              <a:rPr lang="en-US" sz="3500" dirty="0"/>
              <a:t>IR: L. Wang, Chair (UMD)</a:t>
            </a:r>
          </a:p>
          <a:p>
            <a:pPr marL="914400" lvl="2">
              <a:spcBef>
                <a:spcPts val="0"/>
              </a:spcBef>
            </a:pPr>
            <a:r>
              <a:rPr lang="en-US" sz="3500" dirty="0"/>
              <a:t>MW: F. Iturbide, Co-Chair, S. Iacovazzi (GSTI), C.-Z. Zou, N. Sun (GSTI), H. Yang (UMD)</a:t>
            </a:r>
          </a:p>
          <a:p>
            <a:pPr marL="914400" lvl="2">
              <a:spcBef>
                <a:spcPts val="0"/>
              </a:spcBef>
            </a:pPr>
            <a:r>
              <a:rPr lang="en-US" sz="3500" dirty="0"/>
              <a:t>SWx: J. Rodriguez, A. Boudouridis, B. Kress</a:t>
            </a:r>
          </a:p>
          <a:p>
            <a:pPr marL="914400" lvl="2">
              <a:spcBef>
                <a:spcPts val="0"/>
              </a:spcBef>
            </a:pPr>
            <a:r>
              <a:rPr lang="en-US" sz="3500" dirty="0"/>
              <a:t>UVN-S-: L. Flynn Co-Chair, T. Beck, D. Liang (GSTI), Z. Zhang (IMSG), J. Niu (IMSG)</a:t>
            </a:r>
          </a:p>
          <a:p>
            <a:pPr marL="914400" lvl="2">
              <a:spcBef>
                <a:spcPts val="0"/>
              </a:spcBef>
            </a:pPr>
            <a:r>
              <a:rPr lang="en-US" sz="3500" dirty="0"/>
              <a:t>VNIR: X. Wu, C. Cao, B. Basnet (GSTI), X. Shao (UMD)</a:t>
            </a:r>
          </a:p>
          <a:p>
            <a:r>
              <a:rPr lang="en-US" sz="4200" dirty="0"/>
              <a:t>GPRC: X. Wu</a:t>
            </a:r>
          </a:p>
          <a:p>
            <a:r>
              <a:rPr lang="en-US" sz="4200" dirty="0"/>
              <a:t>ICVS: B. Yang, N. Sun (GTSI)</a:t>
            </a:r>
          </a:p>
          <a:p>
            <a:r>
              <a:rPr lang="en-US" sz="4200" dirty="0"/>
              <a:t>GDWG</a:t>
            </a:r>
            <a:r>
              <a:rPr lang="en-US" sz="4200" i="1" dirty="0"/>
              <a:t>: </a:t>
            </a:r>
            <a:r>
              <a:rPr lang="en-US" sz="4200" dirty="0"/>
              <a:t>M. Bali Vice-Chair (UMD)</a:t>
            </a:r>
          </a:p>
        </p:txBody>
      </p:sp>
      <p:sp>
        <p:nvSpPr>
          <p:cNvPr id="4" name="Slide Number Placeholder 3">
            <a:extLst>
              <a:ext uri="{FF2B5EF4-FFF2-40B4-BE49-F238E27FC236}">
                <a16:creationId xmlns:a16="http://schemas.microsoft.com/office/drawing/2014/main" id="{35DF71B7-5A88-48FE-8544-43DF1915BA87}"/>
              </a:ext>
            </a:extLst>
          </p:cNvPr>
          <p:cNvSpPr>
            <a:spLocks noGrp="1"/>
          </p:cNvSpPr>
          <p:nvPr>
            <p:ph type="sldNum" sz="quarter" idx="10"/>
          </p:nvPr>
        </p:nvSpPr>
        <p:spPr/>
        <p:txBody>
          <a:bodyPr/>
          <a:lstStyle/>
          <a:p>
            <a:pPr>
              <a:defRPr/>
            </a:pPr>
            <a:fld id="{DA28AC38-E0E8-49D7-B2FE-71FD7C42C09E}" type="slidenum">
              <a:rPr lang="en-US" smtClean="0"/>
              <a:pPr>
                <a:defRPr/>
              </a:pPr>
              <a:t>5</a:t>
            </a:fld>
            <a:endParaRPr lang="en-US" dirty="0"/>
          </a:p>
        </p:txBody>
      </p:sp>
      <p:pic>
        <p:nvPicPr>
          <p:cNvPr id="9" name="Audio 8">
            <a:extLst>
              <a:ext uri="{FF2B5EF4-FFF2-40B4-BE49-F238E27FC236}">
                <a16:creationId xmlns:a16="http://schemas.microsoft.com/office/drawing/2014/main" id="{16F150F0-2F26-F858-E830-BC7219B966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172809829"/>
      </p:ext>
    </p:extLst>
  </p:cSld>
  <p:clrMapOvr>
    <a:masterClrMapping/>
  </p:clrMapOvr>
  <mc:AlternateContent xmlns:mc="http://schemas.openxmlformats.org/markup-compatibility/2006" xmlns:p14="http://schemas.microsoft.com/office/powerpoint/2010/main">
    <mc:Choice Requires="p14">
      <p:transition spd="slow" p14:dur="2000" advTm="25696"/>
    </mc:Choice>
    <mc:Fallback xmlns="">
      <p:transition spd="slow" advTm="2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F55-4CD2-4358-A8B0-EDFA3B6EF90A}"/>
              </a:ext>
            </a:extLst>
          </p:cNvPr>
          <p:cNvSpPr>
            <a:spLocks noGrp="1"/>
          </p:cNvSpPr>
          <p:nvPr>
            <p:ph type="title"/>
          </p:nvPr>
        </p:nvSpPr>
        <p:spPr>
          <a:xfrm>
            <a:off x="2005781" y="132628"/>
            <a:ext cx="9119419" cy="667472"/>
          </a:xfrm>
        </p:spPr>
        <p:txBody>
          <a:bodyPr/>
          <a:lstStyle/>
          <a:p>
            <a:r>
              <a:rPr lang="en-GB" dirty="0">
                <a:solidFill>
                  <a:schemeClr val="tx1"/>
                </a:solidFill>
              </a:rPr>
              <a:t>Instruments Updates &amp; Planned launches</a:t>
            </a:r>
            <a:endParaRPr lang="en-US" dirty="0">
              <a:solidFill>
                <a:schemeClr val="tx1"/>
              </a:solidFill>
            </a:endParaRPr>
          </a:p>
        </p:txBody>
      </p:sp>
      <p:sp>
        <p:nvSpPr>
          <p:cNvPr id="3" name="Content Placeholder 2">
            <a:extLst>
              <a:ext uri="{FF2B5EF4-FFF2-40B4-BE49-F238E27FC236}">
                <a16:creationId xmlns:a16="http://schemas.microsoft.com/office/drawing/2014/main" id="{8339AB2D-25F6-4D25-BD44-A034257794B2}"/>
              </a:ext>
            </a:extLst>
          </p:cNvPr>
          <p:cNvSpPr>
            <a:spLocks noGrp="1"/>
          </p:cNvSpPr>
          <p:nvPr>
            <p:ph idx="1"/>
          </p:nvPr>
        </p:nvSpPr>
        <p:spPr>
          <a:xfrm>
            <a:off x="279400" y="889000"/>
            <a:ext cx="11303000" cy="5719157"/>
          </a:xfrm>
          <a:solidFill>
            <a:srgbClr val="F9F9F9"/>
          </a:solidFill>
        </p:spPr>
        <p:txBody>
          <a:bodyPr/>
          <a:lstStyle/>
          <a:p>
            <a:r>
              <a:rPr lang="en-US" dirty="0"/>
              <a:t>NOAA-21 SDRs are now at Validated Maturity, and the satellite will become the Primary NOAA afternoon LEO Satellite.</a:t>
            </a:r>
          </a:p>
          <a:p>
            <a:r>
              <a:rPr lang="en-US" dirty="0"/>
              <a:t>NOAA-20 will be move to 180° away and become Secondary.</a:t>
            </a:r>
          </a:p>
          <a:p>
            <a:r>
              <a:rPr lang="en-US" dirty="0"/>
              <a:t>GOES-16 is healthy in the 7</a:t>
            </a:r>
            <a:r>
              <a:rPr lang="en-US" baseline="30000" dirty="0"/>
              <a:t>th</a:t>
            </a:r>
            <a:r>
              <a:rPr lang="en-US" dirty="0"/>
              <a:t> year of operation (8</a:t>
            </a:r>
            <a:r>
              <a:rPr lang="en-US" baseline="30000" dirty="0"/>
              <a:t>th</a:t>
            </a:r>
            <a:r>
              <a:rPr lang="en-US" dirty="0"/>
              <a:t> year in orbit).</a:t>
            </a:r>
          </a:p>
          <a:p>
            <a:r>
              <a:rPr lang="en-US" dirty="0"/>
              <a:t>GOES-17 annual checkout in January 2024 went smoothly.</a:t>
            </a:r>
          </a:p>
          <a:p>
            <a:r>
              <a:rPr lang="en-US" dirty="0"/>
              <a:t>GOES-18 ABI L1b products achieved Full Validation maturity on in September 2023.</a:t>
            </a:r>
          </a:p>
          <a:p>
            <a:r>
              <a:rPr lang="en-US" dirty="0"/>
              <a:t>GOES-U/19 is on schedule for launch in May 2024.</a:t>
            </a:r>
          </a:p>
          <a:p>
            <a:r>
              <a:rPr lang="en-US" dirty="0"/>
              <a:t>EWS-G2 replaced EWS-G1 in October 2023.</a:t>
            </a:r>
          </a:p>
          <a:p>
            <a:r>
              <a:rPr lang="en-US" dirty="0"/>
              <a:t>JPSS-4 (NOAA-22) is scheduled for launch in 2027.</a:t>
            </a:r>
          </a:p>
        </p:txBody>
      </p:sp>
      <p:sp>
        <p:nvSpPr>
          <p:cNvPr id="4" name="Slide Number Placeholder 3">
            <a:extLst>
              <a:ext uri="{FF2B5EF4-FFF2-40B4-BE49-F238E27FC236}">
                <a16:creationId xmlns:a16="http://schemas.microsoft.com/office/drawing/2014/main" id="{35DF71B7-5A88-48FE-8544-43DF1915BA87}"/>
              </a:ext>
            </a:extLst>
          </p:cNvPr>
          <p:cNvSpPr>
            <a:spLocks noGrp="1"/>
          </p:cNvSpPr>
          <p:nvPr>
            <p:ph type="sldNum" sz="quarter" idx="10"/>
          </p:nvPr>
        </p:nvSpPr>
        <p:spPr/>
        <p:txBody>
          <a:bodyPr/>
          <a:lstStyle/>
          <a:p>
            <a:pPr>
              <a:defRPr/>
            </a:pPr>
            <a:fld id="{DA28AC38-E0E8-49D7-B2FE-71FD7C42C09E}" type="slidenum">
              <a:rPr lang="en-US" smtClean="0"/>
              <a:pPr>
                <a:defRPr/>
              </a:pPr>
              <a:t>6</a:t>
            </a:fld>
            <a:endParaRPr lang="en-US" dirty="0"/>
          </a:p>
        </p:txBody>
      </p:sp>
      <p:pic>
        <p:nvPicPr>
          <p:cNvPr id="13" name="Audio 12">
            <a:extLst>
              <a:ext uri="{FF2B5EF4-FFF2-40B4-BE49-F238E27FC236}">
                <a16:creationId xmlns:a16="http://schemas.microsoft.com/office/drawing/2014/main" id="{586A91F5-79D0-5C26-B6C5-30FA6DA5E6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620525661"/>
      </p:ext>
    </p:extLst>
  </p:cSld>
  <p:clrMapOvr>
    <a:masterClrMapping/>
  </p:clrMapOvr>
  <mc:AlternateContent xmlns:mc="http://schemas.openxmlformats.org/markup-compatibility/2006" xmlns:p14="http://schemas.microsoft.com/office/powerpoint/2010/main">
    <mc:Choice Requires="p14">
      <p:transition spd="slow" p14:dur="2000" advTm="69767"/>
    </mc:Choice>
    <mc:Fallback xmlns="">
      <p:transition spd="slow" advTm="69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F55-4CD2-4358-A8B0-EDFA3B6EF90A}"/>
              </a:ext>
            </a:extLst>
          </p:cNvPr>
          <p:cNvSpPr>
            <a:spLocks noGrp="1"/>
          </p:cNvSpPr>
          <p:nvPr>
            <p:ph type="title"/>
          </p:nvPr>
        </p:nvSpPr>
        <p:spPr>
          <a:xfrm>
            <a:off x="2362200" y="132628"/>
            <a:ext cx="8763000" cy="667472"/>
          </a:xfrm>
        </p:spPr>
        <p:txBody>
          <a:bodyPr/>
          <a:lstStyle/>
          <a:p>
            <a:r>
              <a:rPr lang="en-US" dirty="0">
                <a:solidFill>
                  <a:schemeClr val="tx1"/>
                </a:solidFill>
              </a:rPr>
              <a:t>Support for EP, GRWG, GDWG &amp; GCC</a:t>
            </a:r>
          </a:p>
        </p:txBody>
      </p:sp>
      <p:sp>
        <p:nvSpPr>
          <p:cNvPr id="3" name="Content Placeholder 2">
            <a:extLst>
              <a:ext uri="{FF2B5EF4-FFF2-40B4-BE49-F238E27FC236}">
                <a16:creationId xmlns:a16="http://schemas.microsoft.com/office/drawing/2014/main" id="{8339AB2D-25F6-4D25-BD44-A034257794B2}"/>
              </a:ext>
            </a:extLst>
          </p:cNvPr>
          <p:cNvSpPr>
            <a:spLocks noGrp="1"/>
          </p:cNvSpPr>
          <p:nvPr>
            <p:ph idx="1"/>
          </p:nvPr>
        </p:nvSpPr>
        <p:spPr>
          <a:xfrm>
            <a:off x="609600" y="914400"/>
            <a:ext cx="10972800" cy="5719157"/>
          </a:xfrm>
          <a:solidFill>
            <a:srgbClr val="F9F9F9"/>
          </a:solidFill>
        </p:spPr>
        <p:txBody>
          <a:bodyPr>
            <a:normAutofit/>
          </a:bodyPr>
          <a:lstStyle/>
          <a:p>
            <a:r>
              <a:rPr lang="en-US" altLang="en-US" dirty="0"/>
              <a:t>Satya Kalluri, NOAA LEO Program Scientist, is the new EP Member.</a:t>
            </a:r>
          </a:p>
          <a:p>
            <a:r>
              <a:rPr lang="en-US" altLang="en-US" dirty="0"/>
              <a:t>NOAA Continues to support and lead the GCC.</a:t>
            </a:r>
          </a:p>
          <a:p>
            <a:r>
              <a:rPr lang="en-US" altLang="en-US" dirty="0"/>
              <a:t>NOAA staff and affiliates</a:t>
            </a:r>
          </a:p>
          <a:p>
            <a:pPr lvl="1"/>
            <a:r>
              <a:rPr lang="en-US" altLang="en-US" dirty="0"/>
              <a:t>Are the chair of the GRWG and the vice-chair of the GDWG.</a:t>
            </a:r>
          </a:p>
          <a:p>
            <a:pPr lvl="1"/>
            <a:r>
              <a:rPr lang="en-US" dirty="0"/>
              <a:t>Are co-chairs of three of the GRWG subgroups.</a:t>
            </a:r>
          </a:p>
          <a:p>
            <a:pPr lvl="1"/>
            <a:r>
              <a:rPr lang="en-US" dirty="0"/>
              <a:t>Will present fourteen talks in the GRWG and GDWG breakout sessions. </a:t>
            </a:r>
          </a:p>
          <a:p>
            <a:pPr lvl="1"/>
            <a:r>
              <a:rPr lang="en-US" altLang="en-US" dirty="0"/>
              <a:t>Are very active participants in the monthly GRWG subgroup and GDWG meetings. </a:t>
            </a:r>
          </a:p>
          <a:p>
            <a:pPr lvl="2"/>
            <a:r>
              <a:rPr lang="en-US" altLang="en-US" dirty="0"/>
              <a:t>See the backup slides for members and their interests.</a:t>
            </a:r>
            <a:endParaRPr lang="en-US" dirty="0"/>
          </a:p>
          <a:p>
            <a:endParaRPr lang="en-US" dirty="0"/>
          </a:p>
        </p:txBody>
      </p:sp>
      <p:sp>
        <p:nvSpPr>
          <p:cNvPr id="4" name="Slide Number Placeholder 3">
            <a:extLst>
              <a:ext uri="{FF2B5EF4-FFF2-40B4-BE49-F238E27FC236}">
                <a16:creationId xmlns:a16="http://schemas.microsoft.com/office/drawing/2014/main" id="{35DF71B7-5A88-48FE-8544-43DF1915BA87}"/>
              </a:ext>
            </a:extLst>
          </p:cNvPr>
          <p:cNvSpPr>
            <a:spLocks noGrp="1"/>
          </p:cNvSpPr>
          <p:nvPr>
            <p:ph type="sldNum" sz="quarter" idx="10"/>
          </p:nvPr>
        </p:nvSpPr>
        <p:spPr/>
        <p:txBody>
          <a:bodyPr/>
          <a:lstStyle/>
          <a:p>
            <a:pPr>
              <a:defRPr/>
            </a:pPr>
            <a:fld id="{DA28AC38-E0E8-49D7-B2FE-71FD7C42C09E}" type="slidenum">
              <a:rPr lang="en-US" smtClean="0"/>
              <a:pPr>
                <a:defRPr/>
              </a:pPr>
              <a:t>7</a:t>
            </a:fld>
            <a:endParaRPr lang="en-US" dirty="0"/>
          </a:p>
        </p:txBody>
      </p:sp>
      <p:pic>
        <p:nvPicPr>
          <p:cNvPr id="18" name="Audio 17">
            <a:extLst>
              <a:ext uri="{FF2B5EF4-FFF2-40B4-BE49-F238E27FC236}">
                <a16:creationId xmlns:a16="http://schemas.microsoft.com/office/drawing/2014/main" id="{CD63A48A-C12F-ECD3-1F7E-19FBF518C9C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50600" y="5816600"/>
            <a:ext cx="812800" cy="812800"/>
          </a:xfrm>
          <a:prstGeom prst="rect">
            <a:avLst/>
          </a:prstGeom>
        </p:spPr>
      </p:pic>
    </p:spTree>
    <p:custDataLst>
      <p:tags r:id="rId1"/>
    </p:custDataLst>
    <p:extLst>
      <p:ext uri="{BB962C8B-B14F-4D97-AF65-F5344CB8AC3E}">
        <p14:creationId xmlns:p14="http://schemas.microsoft.com/office/powerpoint/2010/main" val="2878213402"/>
      </p:ext>
    </p:extLst>
  </p:cSld>
  <p:clrMapOvr>
    <a:masterClrMapping/>
  </p:clrMapOvr>
  <mc:AlternateContent xmlns:mc="http://schemas.openxmlformats.org/markup-compatibility/2006" xmlns:p14="http://schemas.microsoft.com/office/powerpoint/2010/main">
    <mc:Choice Requires="p14">
      <p:transition spd="slow" p14:dur="2000" advTm="37154"/>
    </mc:Choice>
    <mc:Fallback xmlns="">
      <p:transition spd="slow" advTm="3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2B4DA-64A1-7C55-D5D9-04527DAE7755}"/>
              </a:ext>
            </a:extLst>
          </p:cNvPr>
          <p:cNvSpPr>
            <a:spLocks noGrp="1"/>
          </p:cNvSpPr>
          <p:nvPr>
            <p:ph type="title"/>
          </p:nvPr>
        </p:nvSpPr>
        <p:spPr>
          <a:xfrm>
            <a:off x="3267307" y="-22829"/>
            <a:ext cx="6690732" cy="641412"/>
          </a:xfrm>
        </p:spPr>
        <p:txBody>
          <a:bodyPr/>
          <a:lstStyle/>
          <a:p>
            <a:r>
              <a:rPr lang="en-US" sz="3200" dirty="0"/>
              <a:t>Recent Actions Status</a:t>
            </a:r>
          </a:p>
        </p:txBody>
      </p:sp>
      <p:graphicFrame>
        <p:nvGraphicFramePr>
          <p:cNvPr id="3" name="Table 2">
            <a:extLst>
              <a:ext uri="{FF2B5EF4-FFF2-40B4-BE49-F238E27FC236}">
                <a16:creationId xmlns:a16="http://schemas.microsoft.com/office/drawing/2014/main" id="{62DAF525-9744-C197-6E10-BAE9D95D4937}"/>
              </a:ext>
            </a:extLst>
          </p:cNvPr>
          <p:cNvGraphicFramePr>
            <a:graphicFrameLocks noGrp="1"/>
          </p:cNvGraphicFramePr>
          <p:nvPr>
            <p:extLst>
              <p:ext uri="{D42A27DB-BD31-4B8C-83A1-F6EECF244321}">
                <p14:modId xmlns:p14="http://schemas.microsoft.com/office/powerpoint/2010/main" val="1396345771"/>
              </p:ext>
            </p:extLst>
          </p:nvPr>
        </p:nvGraphicFramePr>
        <p:xfrm>
          <a:off x="137531" y="585157"/>
          <a:ext cx="11787509" cy="4241407"/>
        </p:xfrm>
        <a:graphic>
          <a:graphicData uri="http://schemas.openxmlformats.org/drawingml/2006/table">
            <a:tbl>
              <a:tblPr/>
              <a:tblGrid>
                <a:gridCol w="1769328">
                  <a:extLst>
                    <a:ext uri="{9D8B030D-6E8A-4147-A177-3AD203B41FA5}">
                      <a16:colId xmlns:a16="http://schemas.microsoft.com/office/drawing/2014/main" val="2354916041"/>
                    </a:ext>
                  </a:extLst>
                </a:gridCol>
                <a:gridCol w="5268641">
                  <a:extLst>
                    <a:ext uri="{9D8B030D-6E8A-4147-A177-3AD203B41FA5}">
                      <a16:colId xmlns:a16="http://schemas.microsoft.com/office/drawing/2014/main" val="1581567123"/>
                    </a:ext>
                  </a:extLst>
                </a:gridCol>
                <a:gridCol w="1193800">
                  <a:extLst>
                    <a:ext uri="{9D8B030D-6E8A-4147-A177-3AD203B41FA5}">
                      <a16:colId xmlns:a16="http://schemas.microsoft.com/office/drawing/2014/main" val="3127740352"/>
                    </a:ext>
                  </a:extLst>
                </a:gridCol>
                <a:gridCol w="2142411">
                  <a:extLst>
                    <a:ext uri="{9D8B030D-6E8A-4147-A177-3AD203B41FA5}">
                      <a16:colId xmlns:a16="http://schemas.microsoft.com/office/drawing/2014/main" val="2992806086"/>
                    </a:ext>
                  </a:extLst>
                </a:gridCol>
                <a:gridCol w="1413329">
                  <a:extLst>
                    <a:ext uri="{9D8B030D-6E8A-4147-A177-3AD203B41FA5}">
                      <a16:colId xmlns:a16="http://schemas.microsoft.com/office/drawing/2014/main" val="1414655340"/>
                    </a:ext>
                  </a:extLst>
                </a:gridCol>
              </a:tblGrid>
              <a:tr h="790949">
                <a:tc>
                  <a:txBody>
                    <a:bodyPr/>
                    <a:lstStyle/>
                    <a:p>
                      <a:pPr fontAlgn="t"/>
                      <a:r>
                        <a:rPr lang="en-US" sz="1400" dirty="0">
                          <a:effectLst/>
                        </a:rPr>
                        <a:t>A.GWG.20230228.1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Manik Bali to engage with Copernicus climate archive experts (via Betsy Weatherhead) and NIST data librarians on strategies to provide users with guidance to access best GSICS products for their application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400" dirty="0">
                          <a:effectLst/>
                        </a:rPr>
                        <a:t>Manik Bali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Initial meeting held with Betsy and follow-ups planned</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100" dirty="0">
                          <a:effectLst/>
                        </a:rPr>
                        <a:t>Ongoing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BF6A"/>
                    </a:solidFill>
                  </a:tcPr>
                </a:tc>
                <a:extLst>
                  <a:ext uri="{0D108BD9-81ED-4DB2-BD59-A6C34878D82A}">
                    <a16:rowId xmlns:a16="http://schemas.microsoft.com/office/drawing/2014/main" val="2763943943"/>
                  </a:ext>
                </a:extLst>
              </a:tr>
              <a:tr h="767415">
                <a:tc>
                  <a:txBody>
                    <a:bodyPr/>
                    <a:lstStyle/>
                    <a:p>
                      <a:pPr fontAlgn="t"/>
                      <a:r>
                        <a:rPr lang="en-US" sz="1400" dirty="0">
                          <a:effectLst/>
                        </a:rPr>
                        <a:t>A.GWG.20230227.2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dirty="0">
                          <a:effectLst/>
                        </a:rPr>
                        <a:t>Manik Bali (NOAA) to consider the development of tool to interface GSICS Correction coefficients from GSICS Server with Satpy as external calibration coefficients.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400" dirty="0">
                          <a:effectLst/>
                        </a:rPr>
                        <a:t>Manik Bali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dirty="0">
                          <a:effectLst/>
                        </a:rPr>
                        <a:t>Satpy installed on GSICS Wiki linux instance</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100" dirty="0">
                          <a:effectLst/>
                        </a:rPr>
                        <a:t>Ongoing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BF6A"/>
                    </a:solidFill>
                  </a:tcPr>
                </a:tc>
                <a:extLst>
                  <a:ext uri="{0D108BD9-81ED-4DB2-BD59-A6C34878D82A}">
                    <a16:rowId xmlns:a16="http://schemas.microsoft.com/office/drawing/2014/main" val="79173958"/>
                  </a:ext>
                </a:extLst>
              </a:tr>
              <a:tr h="678740">
                <a:tc>
                  <a:txBody>
                    <a:bodyPr/>
                    <a:lstStyle/>
                    <a:p>
                      <a:pPr fontAlgn="t"/>
                      <a:r>
                        <a:rPr lang="en-US" sz="1400" dirty="0">
                          <a:effectLst/>
                        </a:rPr>
                        <a:t>A.GDWG.20230301.1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6F6"/>
                    </a:solidFill>
                  </a:tcPr>
                </a:tc>
                <a:tc>
                  <a:txBody>
                    <a:bodyPr/>
                    <a:lstStyle/>
                    <a:p>
                      <a:pPr fontAlgn="t"/>
                      <a:r>
                        <a:rPr lang="en-US" sz="1400" dirty="0">
                          <a:effectLst/>
                        </a:rPr>
                        <a:t>Manik Bali (NOAA) to add option in tracking tool to label actions as no longer relevant, and ensure a lead is clearly identified for each action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AEAEA"/>
                    </a:solidFill>
                  </a:tcPr>
                </a:tc>
                <a:tc>
                  <a:txBody>
                    <a:bodyPr/>
                    <a:lstStyle/>
                    <a:p>
                      <a:pPr fontAlgn="t"/>
                      <a:r>
                        <a:rPr lang="en-US" sz="1400" dirty="0">
                          <a:effectLst/>
                        </a:rPr>
                        <a:t>Manik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6F6"/>
                    </a:solidFill>
                  </a:tcPr>
                </a:tc>
                <a:tc>
                  <a:txBody>
                    <a:bodyPr/>
                    <a:lstStyle/>
                    <a:p>
                      <a:pPr fontAlgn="t"/>
                      <a:r>
                        <a:rPr lang="en-US" sz="1400" dirty="0">
                          <a:effectLst/>
                        </a:rPr>
                        <a:t>Implemented</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6F6"/>
                    </a:solidFill>
                  </a:tcPr>
                </a:tc>
                <a:tc>
                  <a:txBody>
                    <a:bodyPr/>
                    <a:lstStyle/>
                    <a:p>
                      <a:pPr algn="ctr" fontAlgn="t"/>
                      <a:r>
                        <a:rPr lang="en-US" sz="1100" dirty="0">
                          <a:effectLst/>
                        </a:rPr>
                        <a:t>Closed</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00B050"/>
                    </a:solidFill>
                  </a:tcPr>
                </a:tc>
                <a:extLst>
                  <a:ext uri="{0D108BD9-81ED-4DB2-BD59-A6C34878D82A}">
                    <a16:rowId xmlns:a16="http://schemas.microsoft.com/office/drawing/2014/main" val="2388406072"/>
                  </a:ext>
                </a:extLst>
              </a:tr>
              <a:tr h="669073">
                <a:tc>
                  <a:txBody>
                    <a:bodyPr/>
                    <a:lstStyle/>
                    <a:p>
                      <a:pPr fontAlgn="t"/>
                      <a:r>
                        <a:rPr lang="en-US" sz="1400" dirty="0">
                          <a:effectLst/>
                        </a:rPr>
                        <a:t>A.GSW.20230615.1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dirty="0">
                          <a:effectLst/>
                        </a:rPr>
                        <a:t>Larry Flynn/Manik Bali will assemble background documentation on the GSICS processes and products (Wiki, introductory presentation, GSICS products catalogue etc.)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400" dirty="0">
                          <a:effectLst/>
                        </a:rPr>
                        <a:t>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dirty="0">
                          <a:effectLst/>
                        </a:rPr>
                        <a:t>Provided to SW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100" dirty="0">
                          <a:effectLst/>
                        </a:rPr>
                        <a:t>Closed  </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00B050"/>
                    </a:solidFill>
                  </a:tcPr>
                </a:tc>
                <a:extLst>
                  <a:ext uri="{0D108BD9-81ED-4DB2-BD59-A6C34878D82A}">
                    <a16:rowId xmlns:a16="http://schemas.microsoft.com/office/drawing/2014/main" val="1529829471"/>
                  </a:ext>
                </a:extLst>
              </a:tr>
              <a:tr h="657922">
                <a:tc>
                  <a:txBody>
                    <a:bodyPr/>
                    <a:lstStyle/>
                    <a:p>
                      <a:pPr fontAlgn="t"/>
                      <a:r>
                        <a:rPr lang="en-US" sz="1100" b="0" i="0" kern="1200" dirty="0">
                          <a:solidFill>
                            <a:schemeClr val="tx1"/>
                          </a:solidFill>
                          <a:effectLst/>
                          <a:latin typeface="+mn-lt"/>
                          <a:ea typeface="+mn-ea"/>
                          <a:cs typeface="+mn-cs"/>
                        </a:rPr>
                        <a:t>A.GDWG.20230904.1</a:t>
                      </a:r>
                      <a:endParaRPr lang="en-US" sz="1100" b="0" dirty="0">
                        <a:effectLst/>
                      </a:endParaRP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b="0" i="0" kern="1200" dirty="0">
                          <a:solidFill>
                            <a:schemeClr val="tx1"/>
                          </a:solidFill>
                          <a:effectLst/>
                          <a:latin typeface="+mn-lt"/>
                          <a:ea typeface="+mn-ea"/>
                          <a:cs typeface="+mn-cs"/>
                        </a:rPr>
                        <a:t>GDWG to contact the product producers to learn about their views on making their products discoverable in the WIS system on a test basis</a:t>
                      </a:r>
                      <a:endParaRPr lang="en-US" sz="1400" b="0" dirty="0">
                        <a:effectLst/>
                      </a:endParaRP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endParaRPr lang="en-US" sz="1400" dirty="0">
                        <a:effectLst/>
                      </a:endParaRP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endParaRPr lang="en-US" sz="1400" dirty="0">
                        <a:effectLst/>
                      </a:endParaRP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100" dirty="0">
                          <a:effectLst/>
                        </a:rPr>
                        <a:t>Ongoing</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C000"/>
                    </a:solidFill>
                  </a:tcPr>
                </a:tc>
                <a:extLst>
                  <a:ext uri="{0D108BD9-81ED-4DB2-BD59-A6C34878D82A}">
                    <a16:rowId xmlns:a16="http://schemas.microsoft.com/office/drawing/2014/main" val="3570818727"/>
                  </a:ext>
                </a:extLst>
              </a:tr>
              <a:tr h="581227">
                <a:tc>
                  <a:txBody>
                    <a:bodyPr/>
                    <a:lstStyle/>
                    <a:p>
                      <a:pPr fontAlgn="t"/>
                      <a:r>
                        <a:rPr lang="en-US" sz="1100" b="0" i="0" kern="1200" dirty="0">
                          <a:solidFill>
                            <a:schemeClr val="tx1"/>
                          </a:solidFill>
                          <a:effectLst/>
                          <a:latin typeface="+mn-lt"/>
                          <a:ea typeface="+mn-ea"/>
                          <a:cs typeface="+mn-cs"/>
                        </a:rPr>
                        <a:t>A.GDWG.20230904.2</a:t>
                      </a:r>
                      <a:endParaRPr lang="en-US" sz="1100" b="0" dirty="0">
                        <a:effectLst/>
                      </a:endParaRP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9F9F9"/>
                    </a:solidFill>
                  </a:tcPr>
                </a:tc>
                <a:tc>
                  <a:txBody>
                    <a:bodyPr/>
                    <a:lstStyle/>
                    <a:p>
                      <a:pPr fontAlgn="t"/>
                      <a:r>
                        <a:rPr lang="en-US" sz="1400" b="0" i="0" kern="1200" dirty="0">
                          <a:solidFill>
                            <a:schemeClr val="tx1"/>
                          </a:solidFill>
                          <a:effectLst/>
                          <a:latin typeface="+mn-lt"/>
                          <a:ea typeface="+mn-ea"/>
                          <a:cs typeface="+mn-cs"/>
                        </a:rPr>
                        <a:t>GDWG so share lessons learnt with GRWG, Simon and the WIS team.</a:t>
                      </a:r>
                      <a:endParaRPr lang="en-US" sz="1400" b="0" dirty="0">
                        <a:effectLst/>
                      </a:endParaRP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1F1F1"/>
                    </a:solidFill>
                  </a:tcPr>
                </a:tc>
                <a:tc>
                  <a:txBody>
                    <a:bodyPr/>
                    <a:lstStyle/>
                    <a:p>
                      <a:pPr fontAlgn="t"/>
                      <a:endParaRPr lang="en-US" sz="1400" dirty="0">
                        <a:effectLst/>
                      </a:endParaRP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9F9F9"/>
                    </a:solidFill>
                  </a:tcPr>
                </a:tc>
                <a:tc>
                  <a:txBody>
                    <a:bodyPr/>
                    <a:lstStyle/>
                    <a:p>
                      <a:pPr fontAlgn="t"/>
                      <a:endParaRPr lang="en-US" sz="1400" dirty="0">
                        <a:effectLst/>
                      </a:endParaRP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9F9F9"/>
                    </a:solidFill>
                  </a:tcPr>
                </a:tc>
                <a:tc>
                  <a:txBody>
                    <a:bodyPr/>
                    <a:lstStyle/>
                    <a:p>
                      <a:pPr algn="ctr" fontAlgn="t"/>
                      <a:r>
                        <a:rPr lang="en-US" sz="1100" dirty="0">
                          <a:effectLst/>
                        </a:rPr>
                        <a:t>Ongoing</a:t>
                      </a:r>
                    </a:p>
                  </a:txBody>
                  <a:tcPr marL="16072" marR="16072" marT="12858" marB="12858">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FC000"/>
                    </a:solidFill>
                  </a:tcPr>
                </a:tc>
                <a:extLst>
                  <a:ext uri="{0D108BD9-81ED-4DB2-BD59-A6C34878D82A}">
                    <a16:rowId xmlns:a16="http://schemas.microsoft.com/office/drawing/2014/main" val="2139979096"/>
                  </a:ext>
                </a:extLst>
              </a:tr>
            </a:tbl>
          </a:graphicData>
        </a:graphic>
      </p:graphicFrame>
      <p:graphicFrame>
        <p:nvGraphicFramePr>
          <p:cNvPr id="4" name="Table 3">
            <a:extLst>
              <a:ext uri="{FF2B5EF4-FFF2-40B4-BE49-F238E27FC236}">
                <a16:creationId xmlns:a16="http://schemas.microsoft.com/office/drawing/2014/main" id="{B0743DB5-1AA4-1EEF-BAD5-5A2AA0EC5DA2}"/>
              </a:ext>
            </a:extLst>
          </p:cNvPr>
          <p:cNvGraphicFramePr>
            <a:graphicFrameLocks noGrp="1"/>
          </p:cNvGraphicFramePr>
          <p:nvPr>
            <p:extLst>
              <p:ext uri="{D42A27DB-BD31-4B8C-83A1-F6EECF244321}">
                <p14:modId xmlns:p14="http://schemas.microsoft.com/office/powerpoint/2010/main" val="1011517784"/>
              </p:ext>
            </p:extLst>
          </p:nvPr>
        </p:nvGraphicFramePr>
        <p:xfrm>
          <a:off x="137531" y="5157340"/>
          <a:ext cx="11787509" cy="1300211"/>
        </p:xfrm>
        <a:graphic>
          <a:graphicData uri="http://schemas.openxmlformats.org/drawingml/2006/table">
            <a:tbl>
              <a:tblPr/>
              <a:tblGrid>
                <a:gridCol w="1733809">
                  <a:extLst>
                    <a:ext uri="{9D8B030D-6E8A-4147-A177-3AD203B41FA5}">
                      <a16:colId xmlns:a16="http://schemas.microsoft.com/office/drawing/2014/main" val="421745413"/>
                    </a:ext>
                  </a:extLst>
                </a:gridCol>
                <a:gridCol w="5291181">
                  <a:extLst>
                    <a:ext uri="{9D8B030D-6E8A-4147-A177-3AD203B41FA5}">
                      <a16:colId xmlns:a16="http://schemas.microsoft.com/office/drawing/2014/main" val="2701164148"/>
                    </a:ext>
                  </a:extLst>
                </a:gridCol>
                <a:gridCol w="1239582">
                  <a:extLst>
                    <a:ext uri="{9D8B030D-6E8A-4147-A177-3AD203B41FA5}">
                      <a16:colId xmlns:a16="http://schemas.microsoft.com/office/drawing/2014/main" val="2702615159"/>
                    </a:ext>
                  </a:extLst>
                </a:gridCol>
                <a:gridCol w="2065281">
                  <a:extLst>
                    <a:ext uri="{9D8B030D-6E8A-4147-A177-3AD203B41FA5}">
                      <a16:colId xmlns:a16="http://schemas.microsoft.com/office/drawing/2014/main" val="2309135710"/>
                    </a:ext>
                  </a:extLst>
                </a:gridCol>
                <a:gridCol w="1457656">
                  <a:extLst>
                    <a:ext uri="{9D8B030D-6E8A-4147-A177-3AD203B41FA5}">
                      <a16:colId xmlns:a16="http://schemas.microsoft.com/office/drawing/2014/main" val="1944399065"/>
                    </a:ext>
                  </a:extLst>
                </a:gridCol>
              </a:tblGrid>
              <a:tr h="502829">
                <a:tc>
                  <a:txBody>
                    <a:bodyPr/>
                    <a:lstStyle/>
                    <a:p>
                      <a:pPr fontAlgn="t"/>
                      <a:r>
                        <a:rPr lang="en-US" sz="1400" dirty="0">
                          <a:effectLst/>
                        </a:rPr>
                        <a:t>A.GEP.20230630.11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400" dirty="0">
                          <a:effectLst/>
                        </a:rPr>
                        <a:t>GCC to organize trimestral status teleconference between EP Chair, WG Chairs and GCC.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dirty="0">
                          <a:effectLst/>
                        </a:rPr>
                        <a:t>GCC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dirty="0">
                          <a:effectLst/>
                        </a:rPr>
                        <a:t>Bojan visited NCWCP</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100" dirty="0">
                          <a:effectLst/>
                        </a:rPr>
                        <a:t>Ongoing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FC000"/>
                    </a:solidFill>
                  </a:tcPr>
                </a:tc>
                <a:extLst>
                  <a:ext uri="{0D108BD9-81ED-4DB2-BD59-A6C34878D82A}">
                    <a16:rowId xmlns:a16="http://schemas.microsoft.com/office/drawing/2014/main" val="4027533504"/>
                  </a:ext>
                </a:extLst>
              </a:tr>
              <a:tr h="198406">
                <a:tc>
                  <a:txBody>
                    <a:bodyPr/>
                    <a:lstStyle/>
                    <a:p>
                      <a:pPr fontAlgn="t"/>
                      <a:r>
                        <a:rPr lang="en-US" sz="1400" dirty="0">
                          <a:effectLst/>
                        </a:rPr>
                        <a:t>A.GEP.20230630.5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AEAEA"/>
                    </a:solidFill>
                  </a:tcPr>
                </a:tc>
                <a:tc>
                  <a:txBody>
                    <a:bodyPr/>
                    <a:lstStyle/>
                    <a:p>
                      <a:pPr fontAlgn="t"/>
                      <a:r>
                        <a:rPr lang="en-US" sz="1400" dirty="0">
                          <a:effectLst/>
                        </a:rPr>
                        <a:t>Prepare proposal for the new space involvement in GSICS.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6F6"/>
                    </a:solidFill>
                  </a:tcPr>
                </a:tc>
                <a:tc>
                  <a:txBody>
                    <a:bodyPr/>
                    <a:lstStyle/>
                    <a:p>
                      <a:pPr fontAlgn="t"/>
                      <a:r>
                        <a:rPr lang="en-US" sz="1400" dirty="0">
                          <a:effectLst/>
                        </a:rPr>
                        <a:t>GCC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6F6"/>
                    </a:solidFill>
                  </a:tcPr>
                </a:tc>
                <a:tc>
                  <a:txBody>
                    <a:bodyPr/>
                    <a:lstStyle/>
                    <a:p>
                      <a:pPr fontAlgn="t"/>
                      <a:r>
                        <a:rPr lang="en-US" sz="1400" dirty="0">
                          <a:effectLst/>
                        </a:rPr>
                        <a:t>Ongoing</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6F6"/>
                    </a:solidFill>
                  </a:tcPr>
                </a:tc>
                <a:tc>
                  <a:txBody>
                    <a:bodyPr/>
                    <a:lstStyle/>
                    <a:p>
                      <a:pPr algn="ctr" fontAlgn="t"/>
                      <a:r>
                        <a:rPr lang="en-US" sz="1100" dirty="0">
                          <a:effectLst/>
                        </a:rPr>
                        <a:t>Open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C000"/>
                    </a:solidFill>
                  </a:tcPr>
                </a:tc>
                <a:extLst>
                  <a:ext uri="{0D108BD9-81ED-4DB2-BD59-A6C34878D82A}">
                    <a16:rowId xmlns:a16="http://schemas.microsoft.com/office/drawing/2014/main" val="4144520229"/>
                  </a:ext>
                </a:extLst>
              </a:tr>
              <a:tr h="511490">
                <a:tc>
                  <a:txBody>
                    <a:bodyPr/>
                    <a:lstStyle/>
                    <a:p>
                      <a:pPr fontAlgn="t"/>
                      <a:r>
                        <a:rPr lang="en-US" sz="1400" dirty="0">
                          <a:effectLst/>
                        </a:rPr>
                        <a:t>A.GEP.20230630.8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1F1F1"/>
                    </a:solidFill>
                  </a:tcPr>
                </a:tc>
                <a:tc>
                  <a:txBody>
                    <a:bodyPr/>
                    <a:lstStyle/>
                    <a:p>
                      <a:pPr fontAlgn="t"/>
                      <a:r>
                        <a:rPr lang="en-US" sz="1400" dirty="0">
                          <a:effectLst/>
                        </a:rPr>
                        <a:t>Evaluate ISCCP-NG user feedback, and other user feedback, prioritize and address open issues as actions to subgroups.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9F9F9"/>
                    </a:solidFill>
                  </a:tcPr>
                </a:tc>
                <a:tc>
                  <a:txBody>
                    <a:bodyPr/>
                    <a:lstStyle/>
                    <a:p>
                      <a:pPr fontAlgn="t"/>
                      <a:r>
                        <a:rPr lang="en-US" sz="1400" dirty="0">
                          <a:effectLst/>
                        </a:rPr>
                        <a:t>GCC/Manik Bali  </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9F9F9"/>
                    </a:solidFill>
                  </a:tcPr>
                </a:tc>
                <a:tc>
                  <a:txBody>
                    <a:bodyPr/>
                    <a:lstStyle/>
                    <a:p>
                      <a:pPr fontAlgn="t"/>
                      <a:endParaRPr lang="en-US" sz="1400" dirty="0">
                        <a:effectLst/>
                      </a:endParaRP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9F9F9"/>
                    </a:solidFill>
                  </a:tcPr>
                </a:tc>
                <a:tc>
                  <a:txBody>
                    <a:bodyPr/>
                    <a:lstStyle/>
                    <a:p>
                      <a:pPr algn="ctr" fontAlgn="t"/>
                      <a:r>
                        <a:rPr lang="en-US" sz="1100" dirty="0">
                          <a:effectLst/>
                        </a:rPr>
                        <a:t>Ongoing</a:t>
                      </a:r>
                    </a:p>
                  </a:txBody>
                  <a:tcPr marL="45332" marR="45332" marT="36266" marB="36266">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FC000"/>
                    </a:solidFill>
                  </a:tcPr>
                </a:tc>
                <a:extLst>
                  <a:ext uri="{0D108BD9-81ED-4DB2-BD59-A6C34878D82A}">
                    <a16:rowId xmlns:a16="http://schemas.microsoft.com/office/drawing/2014/main" val="2390781190"/>
                  </a:ext>
                </a:extLst>
              </a:tr>
            </a:tbl>
          </a:graphicData>
        </a:graphic>
      </p:graphicFrame>
      <p:sp>
        <p:nvSpPr>
          <p:cNvPr id="5" name="TextBox 4">
            <a:extLst>
              <a:ext uri="{FF2B5EF4-FFF2-40B4-BE49-F238E27FC236}">
                <a16:creationId xmlns:a16="http://schemas.microsoft.com/office/drawing/2014/main" id="{28364190-F635-F76C-A1C4-DE6E0CFBF701}"/>
              </a:ext>
            </a:extLst>
          </p:cNvPr>
          <p:cNvSpPr txBox="1"/>
          <p:nvPr/>
        </p:nvSpPr>
        <p:spPr>
          <a:xfrm>
            <a:off x="266960" y="4826564"/>
            <a:ext cx="2021707" cy="276999"/>
          </a:xfrm>
          <a:prstGeom prst="rect">
            <a:avLst/>
          </a:prstGeom>
          <a:noFill/>
        </p:spPr>
        <p:txBody>
          <a:bodyPr wrap="none" rtlCol="0">
            <a:spAutoFit/>
          </a:bodyPr>
          <a:lstStyle/>
          <a:p>
            <a:r>
              <a:rPr lang="en-US" sz="1200" b="1" dirty="0">
                <a:solidFill>
                  <a:prstClr val="black"/>
                </a:solidFill>
                <a:latin typeface="Tahoma" pitchFamily="34" charset="0"/>
              </a:rPr>
              <a:t>Executive Panel Actions</a:t>
            </a:r>
          </a:p>
        </p:txBody>
      </p:sp>
      <p:sp>
        <p:nvSpPr>
          <p:cNvPr id="6" name="TextBox 5">
            <a:extLst>
              <a:ext uri="{FF2B5EF4-FFF2-40B4-BE49-F238E27FC236}">
                <a16:creationId xmlns:a16="http://schemas.microsoft.com/office/drawing/2014/main" id="{FC6CB5E7-7114-8A0C-CFBD-A190B36509FB}"/>
              </a:ext>
            </a:extLst>
          </p:cNvPr>
          <p:cNvSpPr txBox="1"/>
          <p:nvPr/>
        </p:nvSpPr>
        <p:spPr>
          <a:xfrm>
            <a:off x="1277814" y="200523"/>
            <a:ext cx="1552028" cy="230832"/>
          </a:xfrm>
          <a:prstGeom prst="rect">
            <a:avLst/>
          </a:prstGeom>
          <a:noFill/>
        </p:spPr>
        <p:txBody>
          <a:bodyPr wrap="none" rtlCol="0">
            <a:spAutoFit/>
          </a:bodyPr>
          <a:lstStyle/>
          <a:p>
            <a:r>
              <a:rPr lang="en-US" sz="900" b="1" dirty="0">
                <a:solidFill>
                  <a:prstClr val="black"/>
                </a:solidFill>
                <a:latin typeface="Tahoma" pitchFamily="34" charset="0"/>
              </a:rPr>
              <a:t>Annual Meeting Actions</a:t>
            </a:r>
          </a:p>
        </p:txBody>
      </p:sp>
      <p:pic>
        <p:nvPicPr>
          <p:cNvPr id="11" name="Audio 10">
            <a:extLst>
              <a:ext uri="{FF2B5EF4-FFF2-40B4-BE49-F238E27FC236}">
                <a16:creationId xmlns:a16="http://schemas.microsoft.com/office/drawing/2014/main" id="{9573D257-9F6D-1BFC-44CA-71DCF275C8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813080488"/>
      </p:ext>
    </p:extLst>
  </p:cSld>
  <p:clrMapOvr>
    <a:masterClrMapping/>
  </p:clrMapOvr>
  <mc:AlternateContent xmlns:mc="http://schemas.openxmlformats.org/markup-compatibility/2006" xmlns:p14="http://schemas.microsoft.com/office/powerpoint/2010/main">
    <mc:Choice Requires="p14">
      <p:transition spd="slow" p14:dur="2000" advTm="11206"/>
    </mc:Choice>
    <mc:Fallback xmlns="">
      <p:transition spd="slow" advTm="1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7"/>
          <p:cNvSpPr txBox="1">
            <a:spLocks noGrp="1"/>
          </p:cNvSpPr>
          <p:nvPr>
            <p:ph type="title"/>
          </p:nvPr>
        </p:nvSpPr>
        <p:spPr>
          <a:xfrm>
            <a:off x="1770960" y="185574"/>
            <a:ext cx="9411349" cy="493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2300"/>
              <a:buFont typeface="Arial"/>
              <a:buNone/>
            </a:pPr>
            <a:r>
              <a:rPr lang="en-US" sz="2800" dirty="0"/>
              <a:t>Summary of NOAA-21 CrIS Performance</a:t>
            </a:r>
            <a:endParaRPr sz="2500" dirty="0"/>
          </a:p>
        </p:txBody>
      </p:sp>
      <p:sp>
        <p:nvSpPr>
          <p:cNvPr id="93" name="Google Shape;93;p7"/>
          <p:cNvSpPr txBox="1">
            <a:spLocks noGrp="1"/>
          </p:cNvSpPr>
          <p:nvPr>
            <p:ph type="body" idx="1"/>
          </p:nvPr>
        </p:nvSpPr>
        <p:spPr>
          <a:xfrm>
            <a:off x="76200" y="665300"/>
            <a:ext cx="5837400" cy="5937600"/>
          </a:xfrm>
          <a:prstGeom prst="rect">
            <a:avLst/>
          </a:prstGeom>
          <a:noFill/>
          <a:ln>
            <a:noFill/>
          </a:ln>
        </p:spPr>
        <p:txBody>
          <a:bodyPr spcFirstLastPara="1" wrap="square" lIns="91425" tIns="45700" rIns="91425" bIns="45700" anchor="t" anchorCtr="0">
            <a:noAutofit/>
          </a:bodyPr>
          <a:lstStyle/>
          <a:p>
            <a:pPr marL="342900" lvl="0" indent="-336550" algn="l" rtl="0">
              <a:lnSpc>
                <a:spcPct val="100000"/>
              </a:lnSpc>
              <a:spcBef>
                <a:spcPts val="0"/>
              </a:spcBef>
              <a:spcAft>
                <a:spcPts val="0"/>
              </a:spcAft>
              <a:buSzPts val="2100"/>
              <a:buChar char="•"/>
            </a:pPr>
            <a:r>
              <a:rPr lang="en-US" dirty="0"/>
              <a:t>The NOAA-21 CrIS performance is continuously monitored by the CrIS Cal/Val team, which demonstrates that the NOAA-21 CrIS SDR data quality continues to satisfy the Validated Maturity Requirements in terms of:</a:t>
            </a:r>
            <a:endParaRPr dirty="0"/>
          </a:p>
          <a:p>
            <a:pPr marL="742950" lvl="1" indent="-279400" algn="l" rtl="0">
              <a:lnSpc>
                <a:spcPct val="100000"/>
              </a:lnSpc>
              <a:spcBef>
                <a:spcPts val="600"/>
              </a:spcBef>
              <a:spcAft>
                <a:spcPts val="0"/>
              </a:spcAft>
              <a:buClr>
                <a:schemeClr val="dk1"/>
              </a:buClr>
              <a:buSzPts val="2100"/>
              <a:buChar char="–"/>
            </a:pPr>
            <a:r>
              <a:rPr lang="en-US" dirty="0"/>
              <a:t>Noise (NEdN) of all FOVs and bands within the specification.</a:t>
            </a:r>
            <a:endParaRPr dirty="0"/>
          </a:p>
          <a:p>
            <a:pPr marL="742950" lvl="1" indent="-279400" algn="l" rtl="0">
              <a:lnSpc>
                <a:spcPct val="100000"/>
              </a:lnSpc>
              <a:spcBef>
                <a:spcPts val="600"/>
              </a:spcBef>
              <a:spcAft>
                <a:spcPts val="0"/>
              </a:spcAft>
              <a:buClr>
                <a:schemeClr val="dk1"/>
              </a:buClr>
              <a:buSzPts val="2100"/>
              <a:buChar char="–"/>
            </a:pPr>
            <a:r>
              <a:rPr lang="en-US" dirty="0"/>
              <a:t>Radiometric FOV2FOV consistency is within 0.1 K.</a:t>
            </a:r>
            <a:endParaRPr dirty="0"/>
          </a:p>
          <a:p>
            <a:pPr marL="742950" lvl="1" indent="-279400" algn="l" rtl="0">
              <a:lnSpc>
                <a:spcPct val="100000"/>
              </a:lnSpc>
              <a:spcBef>
                <a:spcPts val="600"/>
              </a:spcBef>
              <a:spcAft>
                <a:spcPts val="0"/>
              </a:spcAft>
              <a:buClr>
                <a:schemeClr val="dk1"/>
              </a:buClr>
              <a:buSzPts val="2100"/>
              <a:buChar char="–"/>
            </a:pPr>
            <a:r>
              <a:rPr lang="en-US" dirty="0"/>
              <a:t>Absolute (and relative) spectral offsets for all three bands are all within ±2 ppm (and ±1 ppm).</a:t>
            </a:r>
            <a:r>
              <a:rPr lang="en-US" dirty="0">
                <a:highlight>
                  <a:srgbClr val="FFFF00"/>
                </a:highlight>
              </a:rPr>
              <a:t> </a:t>
            </a:r>
            <a:endParaRPr dirty="0">
              <a:highlight>
                <a:srgbClr val="FFFF00"/>
              </a:highlight>
            </a:endParaRPr>
          </a:p>
          <a:p>
            <a:pPr marL="742950" lvl="1" indent="-279400" algn="l" rtl="0">
              <a:lnSpc>
                <a:spcPct val="100000"/>
              </a:lnSpc>
              <a:spcBef>
                <a:spcPts val="600"/>
              </a:spcBef>
              <a:spcAft>
                <a:spcPts val="0"/>
              </a:spcAft>
              <a:buClr>
                <a:schemeClr val="dk1"/>
              </a:buClr>
              <a:buSzPts val="2100"/>
              <a:buChar char="–"/>
            </a:pPr>
            <a:r>
              <a:rPr lang="en-US" dirty="0"/>
              <a:t>Geolocation meets the requirements for all FORs.</a:t>
            </a:r>
            <a:endParaRPr dirty="0"/>
          </a:p>
          <a:p>
            <a:pPr marL="742950" lvl="1" indent="-279400" algn="l" rtl="0">
              <a:lnSpc>
                <a:spcPct val="100000"/>
              </a:lnSpc>
              <a:spcBef>
                <a:spcPts val="600"/>
              </a:spcBef>
              <a:spcAft>
                <a:spcPts val="0"/>
              </a:spcAft>
              <a:buClr>
                <a:schemeClr val="dk1"/>
              </a:buClr>
              <a:buSzPts val="2100"/>
              <a:buChar char="–"/>
            </a:pPr>
            <a:r>
              <a:rPr lang="en-US" dirty="0"/>
              <a:t>Inter-comparisons between NOAA-21 CrIS and GOES-18 ABI demonstrate consistent results across all bands (bias within 0.2K).</a:t>
            </a:r>
            <a:endParaRPr dirty="0"/>
          </a:p>
          <a:p>
            <a:pPr marL="342900" lvl="0" indent="-336550" algn="l" rtl="0">
              <a:lnSpc>
                <a:spcPct val="100000"/>
              </a:lnSpc>
              <a:spcBef>
                <a:spcPts val="600"/>
              </a:spcBef>
              <a:spcAft>
                <a:spcPts val="0"/>
              </a:spcAft>
              <a:buClr>
                <a:schemeClr val="dk1"/>
              </a:buClr>
              <a:buSzPts val="2100"/>
              <a:buChar char="•"/>
            </a:pPr>
            <a:r>
              <a:rPr lang="en-US" dirty="0"/>
              <a:t>NOAA-21 CrIS SDR products have been reliably produced by IDPS since first science data on February 10, 2023. No Discrepancy or Risk Reports have been submitted during this period associated with the CrIS SDR Algorithm.</a:t>
            </a:r>
            <a:endParaRPr dirty="0"/>
          </a:p>
          <a:p>
            <a:pPr marL="342900" lvl="0" indent="-336550" algn="l" rtl="0">
              <a:lnSpc>
                <a:spcPct val="100000"/>
              </a:lnSpc>
              <a:spcBef>
                <a:spcPts val="600"/>
              </a:spcBef>
              <a:spcAft>
                <a:spcPts val="0"/>
              </a:spcAft>
              <a:buClr>
                <a:schemeClr val="dk1"/>
              </a:buClr>
              <a:buSzPts val="2100"/>
              <a:buChar char="•"/>
            </a:pPr>
            <a:r>
              <a:rPr lang="en-US" dirty="0"/>
              <a:t>NOAA-21 CrIS is ready for the primary declaration transition scheduled on March 20</a:t>
            </a:r>
            <a:r>
              <a:rPr lang="en-US" baseline="30000" dirty="0"/>
              <a:t>th</a:t>
            </a:r>
            <a:r>
              <a:rPr lang="en-US" dirty="0"/>
              <a:t>, 2024.</a:t>
            </a:r>
            <a:endParaRPr dirty="0"/>
          </a:p>
        </p:txBody>
      </p:sp>
      <p:pic>
        <p:nvPicPr>
          <p:cNvPr id="94" name="Google Shape;94;p7" descr="N21 - CrIS - Spectral - Long-Term Spectral Shift"/>
          <p:cNvPicPr preferRelativeResize="0"/>
          <p:nvPr/>
        </p:nvPicPr>
        <p:blipFill rotWithShape="1">
          <a:blip r:embed="rId5">
            <a:alphaModFix/>
          </a:blip>
          <a:srcRect/>
          <a:stretch/>
        </p:blipFill>
        <p:spPr>
          <a:xfrm>
            <a:off x="5741115" y="3489679"/>
            <a:ext cx="3637075" cy="2810260"/>
          </a:xfrm>
          <a:prstGeom prst="rect">
            <a:avLst/>
          </a:prstGeom>
          <a:noFill/>
          <a:ln>
            <a:noFill/>
          </a:ln>
        </p:spPr>
      </p:pic>
      <p:pic>
        <p:nvPicPr>
          <p:cNvPr id="95" name="Google Shape;95;p7" descr="N21 CrIS  - Noise - NEDN - Principal Component Analysis - 03-05-2024"/>
          <p:cNvPicPr preferRelativeResize="0"/>
          <p:nvPr/>
        </p:nvPicPr>
        <p:blipFill rotWithShape="1">
          <a:blip r:embed="rId6">
            <a:alphaModFix/>
          </a:blip>
          <a:srcRect/>
          <a:stretch/>
        </p:blipFill>
        <p:spPr>
          <a:xfrm>
            <a:off x="9261845" y="733859"/>
            <a:ext cx="2706691" cy="2405948"/>
          </a:xfrm>
          <a:prstGeom prst="rect">
            <a:avLst/>
          </a:prstGeom>
          <a:noFill/>
          <a:ln>
            <a:noFill/>
          </a:ln>
        </p:spPr>
      </p:pic>
      <p:pic>
        <p:nvPicPr>
          <p:cNvPr id="96" name="Google Shape;96;p7" descr="N21 - CrIS - Radiometric - Long-term Inter-FOV Diff - Daily Average"/>
          <p:cNvPicPr preferRelativeResize="0"/>
          <p:nvPr/>
        </p:nvPicPr>
        <p:blipFill rotWithShape="1">
          <a:blip r:embed="rId7">
            <a:alphaModFix/>
          </a:blip>
          <a:srcRect/>
          <a:stretch/>
        </p:blipFill>
        <p:spPr>
          <a:xfrm>
            <a:off x="5784849" y="786728"/>
            <a:ext cx="3444357" cy="2661352"/>
          </a:xfrm>
          <a:prstGeom prst="rect">
            <a:avLst/>
          </a:prstGeom>
          <a:noFill/>
          <a:ln>
            <a:noFill/>
          </a:ln>
        </p:spPr>
      </p:pic>
      <p:pic>
        <p:nvPicPr>
          <p:cNvPr id="97" name="Google Shape;97;p7" descr="N21 - CrIS - CrIS / G-18 ABI Intercomparisons - Band 8 - 6.18 μm"/>
          <p:cNvPicPr preferRelativeResize="0"/>
          <p:nvPr/>
        </p:nvPicPr>
        <p:blipFill rotWithShape="1">
          <a:blip r:embed="rId8">
            <a:alphaModFix/>
          </a:blip>
          <a:srcRect/>
          <a:stretch/>
        </p:blipFill>
        <p:spPr>
          <a:xfrm>
            <a:off x="9311980" y="5346774"/>
            <a:ext cx="2836893" cy="1026581"/>
          </a:xfrm>
          <a:prstGeom prst="rect">
            <a:avLst/>
          </a:prstGeom>
          <a:noFill/>
          <a:ln>
            <a:noFill/>
          </a:ln>
        </p:spPr>
      </p:pic>
      <p:pic>
        <p:nvPicPr>
          <p:cNvPr id="98" name="Google Shape;98;p7" descr="N21 - CrIS - CrIS Geo Accuracy Time Series - FOR 15"/>
          <p:cNvPicPr preferRelativeResize="0"/>
          <p:nvPr/>
        </p:nvPicPr>
        <p:blipFill rotWithShape="1">
          <a:blip r:embed="rId9">
            <a:alphaModFix/>
          </a:blip>
          <a:srcRect b="2437"/>
          <a:stretch/>
        </p:blipFill>
        <p:spPr>
          <a:xfrm>
            <a:off x="9311980" y="2978016"/>
            <a:ext cx="2654384" cy="2301957"/>
          </a:xfrm>
          <a:prstGeom prst="rect">
            <a:avLst/>
          </a:prstGeom>
          <a:noFill/>
          <a:ln>
            <a:noFill/>
          </a:ln>
        </p:spPr>
      </p:pic>
      <p:sp>
        <p:nvSpPr>
          <p:cNvPr id="99" name="Google Shape;99;p7"/>
          <p:cNvSpPr txBox="1"/>
          <p:nvPr/>
        </p:nvSpPr>
        <p:spPr>
          <a:xfrm>
            <a:off x="10278542" y="1132881"/>
            <a:ext cx="903767" cy="353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1" i="0" u="none" strike="noStrike" cap="none" dirty="0">
                <a:solidFill>
                  <a:srgbClr val="0000FF"/>
                </a:solidFill>
                <a:latin typeface="Arial"/>
                <a:ea typeface="Arial"/>
                <a:cs typeface="Arial"/>
                <a:sym typeface="Arial"/>
              </a:rPr>
              <a:t>Noise</a:t>
            </a:r>
            <a:endParaRPr dirty="0"/>
          </a:p>
        </p:txBody>
      </p:sp>
      <p:sp>
        <p:nvSpPr>
          <p:cNvPr id="100" name="Google Shape;100;p7"/>
          <p:cNvSpPr txBox="1"/>
          <p:nvPr/>
        </p:nvSpPr>
        <p:spPr>
          <a:xfrm>
            <a:off x="10026199" y="3675243"/>
            <a:ext cx="1774310" cy="353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1" i="0" u="none" strike="noStrike" cap="none" dirty="0">
                <a:solidFill>
                  <a:srgbClr val="0000FF"/>
                </a:solidFill>
                <a:latin typeface="Arial"/>
                <a:ea typeface="Arial"/>
                <a:cs typeface="Arial"/>
                <a:sym typeface="Arial"/>
              </a:rPr>
              <a:t>Geo. Accuracy</a:t>
            </a:r>
            <a:endParaRPr dirty="0"/>
          </a:p>
        </p:txBody>
      </p:sp>
      <p:sp>
        <p:nvSpPr>
          <p:cNvPr id="101" name="Google Shape;101;p7"/>
          <p:cNvSpPr txBox="1"/>
          <p:nvPr/>
        </p:nvSpPr>
        <p:spPr>
          <a:xfrm>
            <a:off x="10311648" y="5945996"/>
            <a:ext cx="1203412" cy="353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1" i="0" u="none" strike="noStrike" cap="none" dirty="0">
                <a:solidFill>
                  <a:srgbClr val="0000FF"/>
                </a:solidFill>
                <a:latin typeface="Arial"/>
                <a:ea typeface="Arial"/>
                <a:cs typeface="Arial"/>
                <a:sym typeface="Arial"/>
              </a:rPr>
              <a:t>CrIS-ABI</a:t>
            </a:r>
            <a:endParaRPr dirty="0"/>
          </a:p>
        </p:txBody>
      </p:sp>
      <p:sp>
        <p:nvSpPr>
          <p:cNvPr id="102" name="Google Shape;102;p7"/>
          <p:cNvSpPr txBox="1"/>
          <p:nvPr/>
        </p:nvSpPr>
        <p:spPr>
          <a:xfrm>
            <a:off x="7900539" y="2139984"/>
            <a:ext cx="1254239" cy="353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1" i="0" u="none" strike="noStrike" cap="none" dirty="0">
                <a:solidFill>
                  <a:srgbClr val="0000FF"/>
                </a:solidFill>
                <a:latin typeface="Arial"/>
                <a:ea typeface="Arial"/>
                <a:cs typeface="Arial"/>
                <a:sym typeface="Arial"/>
              </a:rPr>
              <a:t>FOV2FOV</a:t>
            </a:r>
            <a:endParaRPr dirty="0"/>
          </a:p>
        </p:txBody>
      </p:sp>
      <p:sp>
        <p:nvSpPr>
          <p:cNvPr id="103" name="Google Shape;103;p7"/>
          <p:cNvSpPr txBox="1"/>
          <p:nvPr/>
        </p:nvSpPr>
        <p:spPr>
          <a:xfrm>
            <a:off x="7963561" y="4624364"/>
            <a:ext cx="1254239" cy="353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1" i="0" u="none" strike="noStrike" cap="none" dirty="0">
                <a:solidFill>
                  <a:srgbClr val="0000FF"/>
                </a:solidFill>
                <a:latin typeface="Arial"/>
                <a:ea typeface="Arial"/>
                <a:cs typeface="Arial"/>
                <a:sym typeface="Arial"/>
              </a:rPr>
              <a:t>Spectral</a:t>
            </a:r>
            <a:endParaRPr dirty="0"/>
          </a:p>
        </p:txBody>
      </p:sp>
      <p:pic>
        <p:nvPicPr>
          <p:cNvPr id="19" name="Audio 18">
            <a:extLst>
              <a:ext uri="{FF2B5EF4-FFF2-40B4-BE49-F238E27FC236}">
                <a16:creationId xmlns:a16="http://schemas.microsoft.com/office/drawing/2014/main" id="{7A4BC72C-655C-BB43-3282-0C10876F97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50600" y="5816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895"/>
    </mc:Choice>
    <mc:Fallback xmlns="">
      <p:transition spd="slow" advTm="1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61.9|25"/>
</p:tagLst>
</file>

<file path=ppt/tags/tag2.xml><?xml version="1.0" encoding="utf-8"?>
<p:tagLst xmlns:a="http://schemas.openxmlformats.org/drawingml/2006/main" xmlns:r="http://schemas.openxmlformats.org/officeDocument/2006/relationships" xmlns:p="http://schemas.openxmlformats.org/presentationml/2006/main">
  <p:tag name="TIMING" val="|39.5|7"/>
</p:tagLst>
</file>

<file path=ppt/tags/tag3.xml><?xml version="1.0" encoding="utf-8"?>
<p:tagLst xmlns:a="http://schemas.openxmlformats.org/drawingml/2006/main" xmlns:r="http://schemas.openxmlformats.org/officeDocument/2006/relationships" xmlns:p="http://schemas.openxmlformats.org/presentationml/2006/main">
  <p:tag name="TIMING" val="|39.5|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54288</TotalTime>
  <Words>2380</Words>
  <Application>Microsoft Office PowerPoint</Application>
  <PresentationFormat>Widescreen</PresentationFormat>
  <Paragraphs>247</Paragraphs>
  <Slides>21</Slides>
  <Notes>11</Notes>
  <HiddenSlides>0</HiddenSlides>
  <MMClips>21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SimSun</vt:lpstr>
      <vt:lpstr>Arial</vt:lpstr>
      <vt:lpstr>Calibri</vt:lpstr>
      <vt:lpstr>Calibri Light</vt:lpstr>
      <vt:lpstr>Courier New</vt:lpstr>
      <vt:lpstr>Helvetica</vt:lpstr>
      <vt:lpstr>Symbol</vt:lpstr>
      <vt:lpstr>System Font Regular</vt:lpstr>
      <vt:lpstr>Tahoma</vt:lpstr>
      <vt:lpstr>Times New Roman</vt:lpstr>
      <vt:lpstr>Wingdings</vt:lpstr>
      <vt:lpstr>ヒラギノ角ゴ Pro W3</vt:lpstr>
      <vt:lpstr>Default Design</vt:lpstr>
      <vt:lpstr>Office Theme</vt:lpstr>
      <vt:lpstr>GSICS Agency Report 2024 </vt:lpstr>
      <vt:lpstr>Disclaimer</vt:lpstr>
      <vt:lpstr>Presentation Overview </vt:lpstr>
      <vt:lpstr>Activities and Achievements</vt:lpstr>
      <vt:lpstr>Personnel Supporting GSICS</vt:lpstr>
      <vt:lpstr>Instruments Updates &amp; Planned launches</vt:lpstr>
      <vt:lpstr>Support for EP, GRWG, GDWG &amp; GCC</vt:lpstr>
      <vt:lpstr>Recent Actions Status</vt:lpstr>
      <vt:lpstr>Summary of NOAA-21 CrIS Performance</vt:lpstr>
      <vt:lpstr>Support for GRWG IR Subgroup</vt:lpstr>
      <vt:lpstr>MW Instrument Achievements</vt:lpstr>
      <vt:lpstr>  NOAA Support to GSICS Microwave (MW) Subgroup Support and Other Activities </vt:lpstr>
      <vt:lpstr>Completed Reprocessing of SNPP Data</vt:lpstr>
      <vt:lpstr>NOAA VIIRS Update</vt:lpstr>
      <vt:lpstr>NOAA VIIRS Update</vt:lpstr>
      <vt:lpstr>GSICS Coordination Center and GDWG/NOAA </vt:lpstr>
      <vt:lpstr>Calibration Updates – OMPS NM and NP</vt:lpstr>
      <vt:lpstr>Developing and maintaining NOAA GSICS Inter-Calibration Products             </vt:lpstr>
      <vt:lpstr>ICVS Inter-Sensor Comparison Portal Beneficial to GSICS</vt:lpstr>
      <vt:lpstr>QuickSounder Mission</vt:lpstr>
      <vt:lpstr>Thank you!</vt:lpstr>
    </vt:vector>
  </TitlesOfParts>
  <Company>NOAA / NESDIS / ORA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GSICS GEO-LEO ATBD</dc:title>
  <dc:subject>SPIE 2009 tALK</dc:subject>
  <dc:creator>Fred Wu</dc:creator>
  <cp:lastModifiedBy>Lawrence Flynn</cp:lastModifiedBy>
  <cp:revision>1039</cp:revision>
  <dcterms:created xsi:type="dcterms:W3CDTF">2004-06-10T15:46:18Z</dcterms:created>
  <dcterms:modified xsi:type="dcterms:W3CDTF">2024-03-12T13:43:18Z</dcterms:modified>
</cp:coreProperties>
</file>