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59" r:id="rId3"/>
    <p:sldId id="261" r:id="rId4"/>
    <p:sldId id="262" r:id="rId5"/>
    <p:sldId id="264" r:id="rId6"/>
    <p:sldId id="283" r:id="rId7"/>
    <p:sldId id="280" r:id="rId8"/>
    <p:sldId id="287" r:id="rId9"/>
    <p:sldId id="290" r:id="rId10"/>
    <p:sldId id="292" r:id="rId11"/>
    <p:sldId id="317" r:id="rId12"/>
    <p:sldId id="295" r:id="rId13"/>
    <p:sldId id="294" r:id="rId14"/>
    <p:sldId id="299" r:id="rId15"/>
    <p:sldId id="296" r:id="rId16"/>
    <p:sldId id="330" r:id="rId17"/>
    <p:sldId id="304" r:id="rId18"/>
    <p:sldId id="343" r:id="rId19"/>
    <p:sldId id="314" r:id="rId20"/>
    <p:sldId id="313" r:id="rId21"/>
    <p:sldId id="336" r:id="rId22"/>
    <p:sldId id="338" r:id="rId23"/>
    <p:sldId id="339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60744-83BF-48CE-85FE-020CD9EE414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A097C-279E-42E7-90E8-D65D9A133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0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D946-52C7-42D3-8928-E9198001B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E8A31-8494-4B4F-A42D-F36E958A1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23360"/>
            <a:ext cx="9144000" cy="22860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Thomas C. Stone</a:t>
            </a:r>
          </a:p>
          <a:p>
            <a:r>
              <a:rPr lang="en-US" dirty="0"/>
              <a:t>U. S. Geological Survey, Flagstaff, AZ</a:t>
            </a:r>
          </a:p>
          <a:p>
            <a:endParaRPr lang="en-US" dirty="0"/>
          </a:p>
          <a:p>
            <a:r>
              <a:rPr lang="en-US" dirty="0"/>
              <a:t>meeting name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5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8D19-ED94-46E7-B38F-CE6977A2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2575D-7E9E-4C90-B29C-531DA5FD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8E95D-673E-48A5-BF7D-F00D243B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3AD0-3BDA-4125-AFD2-0DABFE44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FA2CB-BD78-4628-BB60-8F7B07A0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A50DD-19D3-4387-888D-FEE799C08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E3300-A37B-468E-A88D-799B081ED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DAAA-018A-4212-9956-0E88A963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D8B-29FA-440F-B50F-3C73718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6813-7EF7-43C7-9FDC-809C6397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5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B708-726C-4FA9-98E9-B47BD364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518E-87E8-4CCF-9335-99E83CF6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93776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E4C24-F2DE-41D4-8B82-47E9F85BD6D5}"/>
              </a:ext>
            </a:extLst>
          </p:cNvPr>
          <p:cNvCxnSpPr/>
          <p:nvPr userDrawn="1"/>
        </p:nvCxnSpPr>
        <p:spPr>
          <a:xfrm>
            <a:off x="841248" y="1097280"/>
            <a:ext cx="10515600" cy="0"/>
          </a:xfrm>
          <a:prstGeom prst="line">
            <a:avLst/>
          </a:prstGeom>
          <a:ln w="127000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21BA22-D006-4214-823A-3FDE36430E44}"/>
              </a:ext>
            </a:extLst>
          </p:cNvPr>
          <p:cNvSpPr txBox="1"/>
          <p:nvPr userDrawn="1"/>
        </p:nvSpPr>
        <p:spPr>
          <a:xfrm>
            <a:off x="4466711" y="6400800"/>
            <a:ext cx="341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Annual Meeting, 11-15 March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5A0F2-3697-37D6-A575-63B9C159650A}"/>
              </a:ext>
            </a:extLst>
          </p:cNvPr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F9CC606-8418-49EA-9DB7-3FFD72983DD3}" type="slidenum">
              <a:rPr lang="de-DE" sz="105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50" b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3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136C-66D0-477A-A893-62B2B2BF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5265D-8F29-4AED-851C-C8EDCE0A3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68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DFEC-BE1B-4A34-B022-BD0D065A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E17C-B8DC-4F4A-95A3-34D2D0A1F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75488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F9C3D-9A59-43E7-9C2B-FE69663AA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75488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447D5-A74D-48C1-8172-FE0808DA1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7920"/>
            <a:ext cx="1382840" cy="3627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571467-603F-47C3-92E3-B93459B6BFE0}"/>
              </a:ext>
            </a:extLst>
          </p:cNvPr>
          <p:cNvCxnSpPr/>
          <p:nvPr userDrawn="1"/>
        </p:nvCxnSpPr>
        <p:spPr>
          <a:xfrm>
            <a:off x="841248" y="1188720"/>
            <a:ext cx="10515600" cy="0"/>
          </a:xfrm>
          <a:prstGeom prst="line">
            <a:avLst/>
          </a:prstGeom>
          <a:ln w="127000" cmpd="thickThin">
            <a:solidFill>
              <a:srgbClr val="608C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62FA8-B71F-4B41-8135-8E4F448C9C1B}"/>
              </a:ext>
            </a:extLst>
          </p:cNvPr>
          <p:cNvSpPr txBox="1"/>
          <p:nvPr userDrawn="1"/>
        </p:nvSpPr>
        <p:spPr>
          <a:xfrm>
            <a:off x="5028297" y="64008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67520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495-ABE1-4970-88C6-942FDC0A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C4AEB-6B0B-4FA5-9FF5-C26473B81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7955-04DA-40A4-B00E-3B104033E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BE842-1D6E-4F50-960A-5D2327848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D38E3-ADBD-4FD8-9FEC-229ADC431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62BA1-046F-4206-A244-03F0284F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941AB-FBFE-4EF0-8614-F9C0E82B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D8B82-0C45-4B1A-A289-EFE689E1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B224-AA58-4F9D-9B38-93859F84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1520"/>
          </a:xfrm>
        </p:spPr>
        <p:txBody>
          <a:bodyPr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E8CE4-ED91-440C-AADC-F051F3F8E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7920"/>
            <a:ext cx="1382840" cy="3627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CD6E4A-548C-4F60-88AA-245ADA74824F}"/>
              </a:ext>
            </a:extLst>
          </p:cNvPr>
          <p:cNvCxnSpPr/>
          <p:nvPr userDrawn="1"/>
        </p:nvCxnSpPr>
        <p:spPr>
          <a:xfrm>
            <a:off x="841248" y="1188720"/>
            <a:ext cx="10515600" cy="0"/>
          </a:xfrm>
          <a:prstGeom prst="line">
            <a:avLst/>
          </a:prstGeom>
          <a:ln w="127000" cmpd="thickThin">
            <a:solidFill>
              <a:srgbClr val="608C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AB2E65-1139-41AF-9441-8FCA1472A7B1}"/>
              </a:ext>
            </a:extLst>
          </p:cNvPr>
          <p:cNvSpPr txBox="1"/>
          <p:nvPr userDrawn="1"/>
        </p:nvSpPr>
        <p:spPr>
          <a:xfrm>
            <a:off x="5028297" y="64008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meeting, 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89035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48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E38D-F65B-4FD9-BBCD-FA912551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92C01-C1DF-44A9-88DB-6462A87D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EE2E-5A09-4C60-8E81-FF83CF286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5F1CF-2C7B-48C8-9AAD-EE768B49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13E08-528F-4A8B-A8EF-A8EE15C9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CF213-4804-4D6C-A12E-C588576A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8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A2AA-BEBE-40B4-B34D-7AFD1187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54067-F795-4679-8CB4-8469382C4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84798-973A-4D67-919E-74CB87FDE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11071-4481-493A-9B34-E1E80EAF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D09CB-9771-4833-B2CC-4E516EB99D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00F9C-2D5B-4421-A181-556C8CDA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B3E3A-F5D8-42D5-9766-9E29F4D1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D78CC-1FCE-4AB7-A44F-93A3712B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6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949A0-C362-410F-97B9-69F06954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20BC2-24E9-4B4A-90C4-64D886FDE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5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gsics.atmos.umd.edu/pub/Development/LunarCalibrationWS2023/2a_Stone_lunar_model_comparison-rev1.pptx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83EA-65B4-4CB0-8CFB-E00AE904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14400"/>
            <a:ext cx="10515600" cy="16459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the                          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Lunar Model Comparison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3F950-CA78-4B37-A2E8-BFC2551CC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080"/>
            <a:ext cx="10515600" cy="3200400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 Stone – USGS (ROLO)</a:t>
            </a:r>
          </a:p>
          <a:p>
            <a:pPr>
              <a:lnSpc>
                <a:spcPts val="1800"/>
              </a:lnSpc>
            </a:pP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contributions from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Sébastien Wagner – EUMETSAT (GIRO)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Hugh Kieffer – Celestial Reasonings (SLIM)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Javier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Gatón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Herguedas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Univ. de Valladolid (LIME)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Thijs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Krijger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Earth Space Solutions (LESSSR)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Kouyama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AIST (SP)</a:t>
            </a:r>
          </a:p>
          <a:p>
            <a:pPr marL="274320"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Steve Miller – Colorado State Univ. (MT2009)</a:t>
            </a:r>
          </a:p>
        </p:txBody>
      </p:sp>
    </p:spTree>
    <p:extLst>
      <p:ext uri="{BB962C8B-B14F-4D97-AF65-F5344CB8AC3E}">
        <p14:creationId xmlns:p14="http://schemas.microsoft.com/office/powerpoint/2010/main" val="302158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0BC959-C89D-4246-3318-CB32B1C9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829F629-772D-08BC-78A1-4C36BBD2F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57411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 Comparisons — Variations with Phase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results shown are for zero viewer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plots for individual spectral bands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waxing / waning differences</a:t>
            </a:r>
          </a:p>
        </p:txBody>
      </p:sp>
    </p:spTree>
    <p:extLst>
      <p:ext uri="{BB962C8B-B14F-4D97-AF65-F5344CB8AC3E}">
        <p14:creationId xmlns:p14="http://schemas.microsoft.com/office/powerpoint/2010/main" val="129048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vs. phase angle for selected spectral bands</a:t>
            </a:r>
          </a:p>
        </p:txBody>
      </p:sp>
      <p:pic>
        <p:nvPicPr>
          <p:cNvPr id="5" name="Picture 4" descr="Chart, diagram, radar chart&#10;&#10;Description automatically generated">
            <a:extLst>
              <a:ext uri="{FF2B5EF4-FFF2-40B4-BE49-F238E27FC236}">
                <a16:creationId xmlns:a16="http://schemas.microsoft.com/office/drawing/2014/main" id="{7FA5FE3F-E136-AF12-E78C-892E6D4C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8720"/>
            <a:ext cx="1051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1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E10757-080B-4861-118D-9C7DDD6E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9" name="Picture 8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DD9D3BD5-9377-C8C2-E9B1-3ADC8E0C2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3550395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D5E836F-8843-CFCB-0FC8-47238493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Irradiances relative to ROLO vs. phase angle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DC2F609-6D91-24C8-83BB-9A65B2126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71180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Waning/waxing irradiance ratio vs. phase angle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D93DC22-9FF5-ABFB-89E3-79E371540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F5CDC3-E0A5-468D-24C1-1FB9DE702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5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Waning/waxing irradiance ratio vs. phase angle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83DD7-F180-EACB-8B78-653CE07C8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AD519B9-8123-4F36-38AC-4C2502D2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 Comparisons — Variations with </a:t>
            </a:r>
            <a:r>
              <a:rPr lang="en-US" dirty="0" err="1"/>
              <a:t>Librations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972800" cy="4937760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shown as irradiance ratio to zero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,g,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 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,g,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,0,0)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visualize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specifications in the models</a:t>
            </a:r>
          </a:p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degrees of freedom → many plots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displays limited to selected bands and/or phase angles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model has no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-dependent terms, therefore no MT results shown</a:t>
            </a:r>
          </a:p>
        </p:txBody>
      </p:sp>
    </p:spTree>
    <p:extLst>
      <p:ext uri="{BB962C8B-B14F-4D97-AF65-F5344CB8AC3E}">
        <p14:creationId xmlns:p14="http://schemas.microsoft.com/office/powerpoint/2010/main" val="42508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3AAF0235-87FD-7614-1EC8-7886D534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EC31666-0123-2BFE-4873-8C4DB518A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6ACEB0B1-7791-6FD0-B07D-7FF20BF7E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1B3D283-5FC9-98CC-A3CE-E7837F9C7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E3187B4-6DA3-4276-44C6-7814736BE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B183D75-4454-E577-B4CF-77FB36346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1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DABC093-CFA5-3802-A5C2-A3AF3231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9264549-6BF9-F108-7F08-D2D645544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F770398-8AF7-74A0-5B47-C25FD1B28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77B90D6-D4CA-E8F4-1AB5-A30388945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0"/>
            <a:ext cx="4159971" cy="346454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A4ACD34-3A5A-8C5C-6098-05261E18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7EAD60F6-4F1D-8275-FED8-368753287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5212080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shortened version of the presentation given at the 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GSICS/CEOS-IVOS Lunar Calibration Workshop held at EUMETSAT 04-08 December 2023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http://gsics.atmos.umd.edu/pub/Development/LunarCalibrationWS2023/2a_Stone_lunar_model_comparison-rev1.pptx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GSICS lunar calibration community formulated an exercise with the objective to examine the performance of different lunar models relative to each other.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presented at the GSICS 2021 Annual Meeting (virtual)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session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follow-on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webmeetings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define components of the exercise</a:t>
            </a:r>
            <a:endParaRPr lang="en-US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u="sng" dirty="0"/>
              <a:t>Methodology</a:t>
            </a:r>
            <a:r>
              <a:rPr lang="en-US" dirty="0"/>
              <a:t>:  compare model outputs generated for a common set of inputs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/>
              <a:t>specified as photometric geometry points (phase and </a:t>
            </a:r>
            <a:r>
              <a:rPr lang="en-US" sz="2000" dirty="0" err="1"/>
              <a:t>libration</a:t>
            </a:r>
            <a:r>
              <a:rPr lang="en-US" sz="2000" dirty="0"/>
              <a:t> angles) and spectral responses — no corresponding observation times/locations</a:t>
            </a:r>
            <a:endParaRPr lang="en-US" sz="15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0EE840D8-5235-291C-EF40-4D938657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159971" cy="3464540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89B54178-0385-1451-8B81-16208F21D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2" name="Picture 1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682C96B-7022-D963-0E5E-5AA5D471B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15" name="Picture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D326878-F41F-7A75-3C22-7F8308F31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7989FFC0-342D-5CAC-381E-9B9AD9796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93309-DD82-9C5D-7B9F-9DB457A0D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3D19AFC-8951-BAF0-46D2-C053435DD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FEDB707-26B2-E04E-F09D-AE5B486AE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53554B2-1362-5065-56F2-23186BCCF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20B1699-8759-5423-5E32-674209C0B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EC97EF-85B5-48FD-66F5-4D94203C7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C0EDC36-152A-381E-4661-B60D09225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2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27C591-3022-9704-03BB-AF32015A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351FA52-CC05-EC18-3497-75D47B420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F4CF6D8-3720-10E3-2A62-C51053412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759E23E-5034-FE00-8EA7-A3BECB75A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3221088A-C62E-78B0-0CDE-5DCC6F5BF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2788DF6-AD49-EF90-B306-1AD3B6E7D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7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629C3A-D6FC-6130-7BA0-51FECA20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971" cy="346454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950EC82-D5F4-7274-4E27-AE42415D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4159971" cy="3464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9509313-42B4-2C15-6270-FF4759DA0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159971" cy="346454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9A1F031-933D-287B-9267-B220360CD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4159971" cy="3464540"/>
          </a:xfrm>
          <a:prstGeom prst="rect">
            <a:avLst/>
          </a:prstGeom>
        </p:spPr>
      </p:pic>
      <p:pic>
        <p:nvPicPr>
          <p:cNvPr id="13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D1519DC0-4229-495B-DA9A-2DBFCA892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383280"/>
            <a:ext cx="4159971" cy="3464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351AD-786B-2AB0-5C72-F2B00E4C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383280"/>
            <a:ext cx="4159971" cy="34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2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0"/>
              </a:spcBef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Comments?  Questions?</a:t>
            </a:r>
          </a:p>
        </p:txBody>
      </p:sp>
    </p:spTree>
    <p:extLst>
      <p:ext uri="{BB962C8B-B14F-4D97-AF65-F5344CB8AC3E}">
        <p14:creationId xmlns:p14="http://schemas.microsoft.com/office/powerpoint/2010/main" val="331801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common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meeting discussions produced a set of test input parameters, to cover practical ranges of observation geometry (phase angles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spectral bands.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/>
              <a:t>phase angles</a:t>
            </a:r>
            <a:r>
              <a:rPr lang="en-US" sz="2000" dirty="0"/>
              <a:t>:  3°, 5°, 7°, 10°, 15°, 25°, 40°, 55°, 70°, 90°, both before and after Full Moon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u="sng" dirty="0" err="1"/>
              <a:t>libration</a:t>
            </a:r>
            <a:r>
              <a:rPr lang="en-US" sz="2000" u="sng" dirty="0"/>
              <a:t> grid</a:t>
            </a:r>
            <a:r>
              <a:rPr lang="en-US" sz="2000" dirty="0"/>
              <a:t>:  viewer longitude = 0°, ±4°, ±8°, ±12°, viewer latitude = 0°, ±4°, ±8°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/>
              <a:t>All geometry combinations gives 700 total points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112 are not possible:  the phase angle cannot be smaller than the angular difference between the sub-solar and sub-viewer points on the Moon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u="sng" dirty="0"/>
              <a:t>spectral bands</a:t>
            </a:r>
            <a:r>
              <a:rPr lang="en-US" sz="2000" dirty="0"/>
              <a:t>:  8 typical remote sensing channels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442, 550, 670, 765, 870, 1380, 1640, 2350 nm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u="sng" dirty="0"/>
              <a:t>spectral response functions</a:t>
            </a:r>
            <a:r>
              <a:rPr lang="en-US" sz="2000" dirty="0"/>
              <a:t>:  synthetic (EUMETSAT)</a:t>
            </a:r>
          </a:p>
          <a:p>
            <a:pPr marL="457200" lvl="1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20 nm FWHM, flat-topped, Gaussian-edged</a:t>
            </a:r>
            <a:endParaRPr lang="en-US" b="1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input geometry grid and spectral response files                                       were sent to the lunar modeling community 24 April 2023.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762949D-5E09-4A93-9B91-F0A90008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36576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outputs were contributed by 7 lunar modelers.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listed in roughly chronological order of development, with contact names and affiliations: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ROLO (2003), PoC: Tom Stone, USGS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CLIMES (Miller-Turner, 2009), PoC: Steve Miller, Colorado State Univ.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Profiler (SP, 2016), PoC: Toru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Kouyama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AIST (Japan)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GIRO (2018), PoC: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Wagner, EUMETSAT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 (2019), PoC: Hugh Kieffer, Celestial Reasonings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 (2019), PoC: Marc Bouvet, ESA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LESSSR (2020), PoC: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Wagner, EUMETSAT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Slides with more detailed model descriptions can be found at the link on slide 2</a:t>
            </a:r>
          </a:p>
        </p:txBody>
      </p:sp>
    </p:spTree>
    <p:extLst>
      <p:ext uri="{BB962C8B-B14F-4D97-AF65-F5344CB8AC3E}">
        <p14:creationId xmlns:p14="http://schemas.microsoft.com/office/powerpoint/2010/main" val="230367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of Model Comparison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35D74-37AB-4816-B34B-5BACFC53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how to present results having multiple independent dimensions: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(8 bands)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(20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 longitude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viewer latitude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samples)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models (7 instances)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to allow differences in the model outputs to be identified quickly and clearly using visual graphics.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this GSICS Annual Meeting presentation, reduced number of slides and plots</a:t>
            </a:r>
          </a:p>
          <a:p>
            <a:pPr marL="228600" marR="0" lvl="0" indent="-2286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spectral plots: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negative phase angles only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angle plots:  4 spectral bands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plots:  viewer longitude variations only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4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comparison for selected phase angles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BEDA1F7-A6D8-CBE1-D7CD-78DB9D2A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8720"/>
            <a:ext cx="105156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66C61-91AF-A103-3410-E7323C133124}"/>
              </a:ext>
            </a:extLst>
          </p:cNvPr>
          <p:cNvSpPr txBox="1"/>
          <p:nvPr/>
        </p:nvSpPr>
        <p:spPr>
          <a:xfrm>
            <a:off x="7498080" y="347472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SP model generated 6 bands:</a:t>
            </a:r>
          </a:p>
          <a:p>
            <a:r>
              <a:rPr lang="en-US" sz="1600" dirty="0"/>
              <a:t>550, 670, 765, 870, 1380, 1640 nm</a:t>
            </a:r>
          </a:p>
        </p:txBody>
      </p:sp>
    </p:spTree>
    <p:extLst>
      <p:ext uri="{BB962C8B-B14F-4D97-AF65-F5344CB8AC3E}">
        <p14:creationId xmlns:p14="http://schemas.microsoft.com/office/powerpoint/2010/main" val="238260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AFFAEEC-1CBB-7901-03D3-A96507FB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DAB6FCD4-B011-58C9-9237-437FA8CF7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150981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E34492B-9323-D5B5-B041-51B398D4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9292A48-9008-832A-D67C-EF10DE7B9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</p:spTree>
    <p:extLst>
      <p:ext uri="{BB962C8B-B14F-4D97-AF65-F5344CB8AC3E}">
        <p14:creationId xmlns:p14="http://schemas.microsoft.com/office/powerpoint/2010/main" val="400176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444B-FB7E-40A8-B871-861FBC4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Model-generated irradiances relative to ROLO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367EEE2-F1A0-9BFE-8C2C-EF1D6ABD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6149523" cy="512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F3B67-4442-13C1-7944-603976BB899D}"/>
              </a:ext>
            </a:extLst>
          </p:cNvPr>
          <p:cNvSpPr txBox="1"/>
          <p:nvPr/>
        </p:nvSpPr>
        <p:spPr>
          <a:xfrm>
            <a:off x="3291840" y="1188720"/>
            <a:ext cx="548640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Ratio  =  ((model / ROLO) − 1) x 100%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E9F001-A6CF-CA2C-4429-ED4AD5CF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71600"/>
            <a:ext cx="6149523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5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896</Words>
  <Application>Microsoft Office PowerPoint</Application>
  <PresentationFormat>Widescreen</PresentationFormat>
  <Paragraphs>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Bahnschrift Light</vt:lpstr>
      <vt:lpstr>Calibri</vt:lpstr>
      <vt:lpstr>Calibri Light</vt:lpstr>
      <vt:lpstr>Courier New</vt:lpstr>
      <vt:lpstr>Times New Roman</vt:lpstr>
      <vt:lpstr>Office Theme</vt:lpstr>
      <vt:lpstr>Results from the                                     GSICS Lunar Model Comparison Exercise</vt:lpstr>
      <vt:lpstr>Introduction</vt:lpstr>
      <vt:lpstr>The common inputs</vt:lpstr>
      <vt:lpstr>The models</vt:lpstr>
      <vt:lpstr>Presentation of Model Comparison Results</vt:lpstr>
      <vt:lpstr>Spectra comparison for selected phase angles</vt:lpstr>
      <vt:lpstr>Model-generated irradiances relative to ROLO</vt:lpstr>
      <vt:lpstr>Model-generated irradiances relative to ROLO</vt:lpstr>
      <vt:lpstr>Model-generated irradiances relative to ROLO</vt:lpstr>
      <vt:lpstr>Model-generated irradiances relative to ROLO</vt:lpstr>
      <vt:lpstr>Model Output Comparisons — Variations with Phase Angle</vt:lpstr>
      <vt:lpstr>Irradiances vs. phase angle for selected spectral bands</vt:lpstr>
      <vt:lpstr>Irradiances relative to ROLO vs. phase angle</vt:lpstr>
      <vt:lpstr>Irradiances relative to ROLO vs. phase angle</vt:lpstr>
      <vt:lpstr>Waning/waxing irradiance ratio vs. phase angle</vt:lpstr>
      <vt:lpstr>Waning/waxing irradiance ratio vs. phase angle</vt:lpstr>
      <vt:lpstr>Model Output Comparisons — Variations with Librations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Stone, Thomas C</dc:creator>
  <cp:lastModifiedBy>Stone, Thomas C</cp:lastModifiedBy>
  <cp:revision>107</cp:revision>
  <dcterms:created xsi:type="dcterms:W3CDTF">2018-10-02T22:44:46Z</dcterms:created>
  <dcterms:modified xsi:type="dcterms:W3CDTF">2024-03-11T22:41:50Z</dcterms:modified>
</cp:coreProperties>
</file>