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485" r:id="rId3"/>
    <p:sldId id="461" r:id="rId4"/>
    <p:sldId id="568" r:id="rId5"/>
    <p:sldId id="488" r:id="rId6"/>
    <p:sldId id="493" r:id="rId7"/>
    <p:sldId id="501" r:id="rId8"/>
    <p:sldId id="506" r:id="rId9"/>
    <p:sldId id="527" r:id="rId10"/>
    <p:sldId id="562" r:id="rId11"/>
    <p:sldId id="543" r:id="rId12"/>
    <p:sldId id="540" r:id="rId13"/>
    <p:sldId id="548" r:id="rId14"/>
    <p:sldId id="577" r:id="rId15"/>
    <p:sldId id="531" r:id="rId16"/>
    <p:sldId id="530" r:id="rId17"/>
    <p:sldId id="584" r:id="rId18"/>
    <p:sldId id="585" r:id="rId19"/>
    <p:sldId id="587" r:id="rId20"/>
    <p:sldId id="537" r:id="rId21"/>
    <p:sldId id="536" r:id="rId22"/>
    <p:sldId id="539" r:id="rId23"/>
    <p:sldId id="546" r:id="rId24"/>
    <p:sldId id="551" r:id="rId25"/>
    <p:sldId id="534" r:id="rId26"/>
    <p:sldId id="588" r:id="rId27"/>
    <p:sldId id="574" r:id="rId28"/>
    <p:sldId id="56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88229" autoAdjust="0"/>
  </p:normalViewPr>
  <p:slideViewPr>
    <p:cSldViewPr snapToObjects="1">
      <p:cViewPr varScale="1">
        <p:scale>
          <a:sx n="69" d="100"/>
          <a:sy n="69" d="100"/>
        </p:scale>
        <p:origin x="162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48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29420-14A1-45FD-B3F7-6D9F48F39F6D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91986-82C9-47D8-AB00-E5070D4B1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37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3/26/2024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077072"/>
            <a:ext cx="8533749" cy="268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4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06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5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395536" y="6281562"/>
            <a:ext cx="3653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>
                    <a:alpha val="60000"/>
                  </a:schemeClr>
                </a:solidFill>
              </a:rPr>
              <a:t>2024-03-12      krijger@earthspace.nl</a:t>
            </a:r>
            <a:endParaRPr lang="en-US" dirty="0">
              <a:solidFill>
                <a:schemeClr val="tx2">
                  <a:alpha val="60000"/>
                </a:schemeClr>
              </a:solidFill>
            </a:endParaRPr>
          </a:p>
        </p:txBody>
      </p:sp>
      <p:sp>
        <p:nvSpPr>
          <p:cNvPr id="15" name="Bent Arrow 14"/>
          <p:cNvSpPr/>
          <p:nvPr userDrawn="1"/>
        </p:nvSpPr>
        <p:spPr>
          <a:xfrm>
            <a:off x="179512" y="6126164"/>
            <a:ext cx="7632848" cy="739794"/>
          </a:xfrm>
          <a:prstGeom prst="bentArrow">
            <a:avLst>
              <a:gd name="adj1" fmla="val 1773"/>
              <a:gd name="adj2" fmla="val 10539"/>
              <a:gd name="adj3" fmla="val 25000"/>
              <a:gd name="adj4" fmla="val 83783"/>
            </a:avLst>
          </a:prstGeom>
          <a:solidFill>
            <a:schemeClr val="accent1">
              <a:alpha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2927" y="5589240"/>
            <a:ext cx="3905577" cy="1230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-1683568"/>
            <a:ext cx="3168352" cy="3010553"/>
          </a:xfrm>
          <a:prstGeom prst="rect">
            <a:avLst/>
          </a:prstGeom>
        </p:spPr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 dirty="0" smtClean="0"/>
          </a:p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4355976" y="6352143"/>
            <a:ext cx="3962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9AAD635A-B178-5F4C-BAEB-008DE54C1FE7}" type="slidenum">
              <a:rPr lang="en-US" sz="14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/>
              <a:t>‹#›</a:t>
            </a:fld>
            <a:endParaRPr lang="en-US" sz="1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5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68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608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1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65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818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552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1F1D2-4929-3A49-988C-E14D140FCE2C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37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">
              <a:schemeClr val="accent1">
                <a:tint val="44500"/>
                <a:satMod val="160000"/>
              </a:schemeClr>
            </a:gs>
            <a:gs pos="22000">
              <a:schemeClr val="accent1">
                <a:tint val="23500"/>
                <a:satMod val="160000"/>
                <a:lumMod val="0"/>
                <a:lumOff val="10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F1D2-4929-3A49-988C-E14D140FCE2C}" type="datetimeFigureOut">
              <a:rPr lang="en-US" smtClean="0"/>
              <a:pPr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D635A-B178-5F4C-BAEB-008DE54C1F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8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76275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LESSR (v2)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648" y="2357388"/>
            <a:ext cx="6400800" cy="1152128"/>
          </a:xfrm>
        </p:spPr>
        <p:txBody>
          <a:bodyPr>
            <a:normAutofit/>
          </a:bodyPr>
          <a:lstStyle/>
          <a:p>
            <a:r>
              <a:rPr lang="en-US" dirty="0"/>
              <a:t>Revisit to lunar model formulation</a:t>
            </a:r>
            <a:endParaRPr lang="en-US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56048" y="3494116"/>
            <a:ext cx="6400800" cy="2023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Thijs Krijger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3212976"/>
            <a:ext cx="2562093" cy="2434489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047042" y="4382187"/>
            <a:ext cx="3458816" cy="1022135"/>
            <a:chOff x="9047042" y="4382187"/>
            <a:chExt cx="3458816" cy="1022135"/>
          </a:xfrm>
        </p:grpSpPr>
        <p:sp>
          <p:nvSpPr>
            <p:cNvPr id="6" name="TextBox 5"/>
            <p:cNvSpPr txBox="1"/>
            <p:nvPr/>
          </p:nvSpPr>
          <p:spPr>
            <a:xfrm rot="19460163">
              <a:off x="9811956" y="4382187"/>
              <a:ext cx="192899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Study funded by</a:t>
              </a:r>
            </a:p>
          </p:txBody>
        </p:sp>
        <p:pic>
          <p:nvPicPr>
            <p:cNvPr id="8" name="Picture 2" descr="D:\Thijs_Graphic_Collection\logo\EUMETSAT_logo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420935">
              <a:off x="9047042" y="4548682"/>
              <a:ext cx="3458816" cy="855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Offset (constant)</a:t>
            </a:r>
          </a:p>
          <a:p>
            <a:r>
              <a:rPr lang="en-US" dirty="0" err="1" smtClean="0"/>
              <a:t>Sqrt</a:t>
            </a:r>
            <a:r>
              <a:rPr lang="en-US" dirty="0" smtClean="0"/>
              <a:t>(abs(Phase))^N  with N: -3 to 5</a:t>
            </a:r>
          </a:p>
          <a:p>
            <a:r>
              <a:rPr lang="en-US" dirty="0" err="1" smtClean="0"/>
              <a:t>Phase^N</a:t>
            </a:r>
            <a:r>
              <a:rPr lang="en-US" dirty="0" smtClean="0"/>
              <a:t>  with N</a:t>
            </a:r>
            <a:r>
              <a:rPr lang="en-US" dirty="0"/>
              <a:t>: -3 to 5</a:t>
            </a:r>
          </a:p>
          <a:p>
            <a:r>
              <a:rPr lang="en-US" dirty="0" smtClean="0"/>
              <a:t>For each of </a:t>
            </a:r>
            <a:r>
              <a:rPr lang="en-US" dirty="0" err="1" smtClean="0"/>
              <a:t>Vlat,Vlon,Hlat,Hlon</a:t>
            </a:r>
            <a:r>
              <a:rPr lang="en-US" dirty="0" smtClean="0"/>
              <a:t>*: X</a:t>
            </a:r>
          </a:p>
          <a:p>
            <a:pPr lvl="1"/>
            <a:r>
              <a:rPr lang="en-US" dirty="0" smtClean="0"/>
              <a:t>X^N  with N:1 to 2</a:t>
            </a:r>
          </a:p>
          <a:p>
            <a:pPr lvl="1"/>
            <a:r>
              <a:rPr lang="en-US" dirty="0" smtClean="0"/>
              <a:t>All X cross-terms</a:t>
            </a:r>
          </a:p>
          <a:p>
            <a:endParaRPr lang="en-US" dirty="0" smtClean="0"/>
          </a:p>
          <a:p>
            <a:r>
              <a:rPr lang="en-US" dirty="0" smtClean="0"/>
              <a:t>~144 Base-functions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 Base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576702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Hlon</a:t>
            </a:r>
            <a:r>
              <a:rPr lang="en-US" dirty="0" smtClean="0"/>
              <a:t>*=</a:t>
            </a:r>
            <a:r>
              <a:rPr lang="en-US" dirty="0" err="1" smtClean="0"/>
              <a:t>Hlon+Phase</a:t>
            </a:r>
            <a:r>
              <a:rPr lang="en-US" dirty="0" err="1"/>
              <a:t>-Vlon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04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 Base functions</a:t>
            </a:r>
          </a:p>
          <a:p>
            <a:r>
              <a:rPr lang="en-US" dirty="0" smtClean="0"/>
              <a:t>Information </a:t>
            </a:r>
            <a:r>
              <a:rPr lang="en-US" dirty="0"/>
              <a:t>Content Iterative </a:t>
            </a:r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Preselect base functions</a:t>
            </a:r>
          </a:p>
          <a:p>
            <a:r>
              <a:rPr lang="en-US" dirty="0" smtClean="0"/>
              <a:t>Uncertainty </a:t>
            </a:r>
            <a:r>
              <a:rPr lang="en-US" dirty="0"/>
              <a:t>Monte Carlo </a:t>
            </a:r>
            <a:r>
              <a:rPr lang="en-US" dirty="0" smtClean="0"/>
              <a:t>Bootstrapping</a:t>
            </a:r>
          </a:p>
          <a:p>
            <a:pPr lvl="1"/>
            <a:r>
              <a:rPr lang="en-US" dirty="0" smtClean="0"/>
              <a:t>Eliminate high relative errors</a:t>
            </a:r>
          </a:p>
          <a:p>
            <a:pPr lvl="1"/>
            <a:r>
              <a:rPr lang="en-US" dirty="0" smtClean="0"/>
              <a:t>Eliminate high variance contributions</a:t>
            </a:r>
          </a:p>
          <a:p>
            <a:r>
              <a:rPr lang="en-US" dirty="0" smtClean="0"/>
              <a:t>Manual Iteration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Reduction of # Base Functions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5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ropbox\Consultancy\P18_ESS_MoonModel\Plots\p18t2_plot_nrunSignal_Nois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84" y="620688"/>
            <a:ext cx="9049079" cy="5547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756592" y="-164405"/>
            <a:ext cx="8229600" cy="994122"/>
          </a:xfrm>
        </p:spPr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96136" y="147990"/>
            <a:ext cx="21103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 to Noise ratio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7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92352"/>
              </p:ext>
            </p:extLst>
          </p:nvPr>
        </p:nvGraphicFramePr>
        <p:xfrm>
          <a:off x="360000" y="1080000"/>
          <a:ext cx="8280000" cy="4860009"/>
        </p:xfrm>
        <a:graphic>
          <a:graphicData uri="http://schemas.openxmlformats.org/drawingml/2006/table">
            <a:tbl>
              <a:tblPr/>
              <a:tblGrid>
                <a:gridCol w="1380000"/>
                <a:gridCol w="1380000"/>
                <a:gridCol w="1380000"/>
                <a:gridCol w="1380000"/>
                <a:gridCol w="1380000"/>
                <a:gridCol w="1380000"/>
              </a:tblGrid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effectLst/>
                          <a:latin typeface="Liberation Sans"/>
                        </a:rPr>
                        <a:t>Relative</a:t>
                      </a:r>
                      <a:r>
                        <a:rPr lang="en-US" sz="800" b="1" baseline="0" dirty="0" smtClean="0">
                          <a:effectLst/>
                          <a:latin typeface="Liberation Sans"/>
                        </a:rPr>
                        <a:t> Uncertainty</a:t>
                      </a:r>
                      <a:endParaRPr lang="en-US" sz="800" b="1" dirty="0">
                        <a:effectLst/>
                        <a:latin typeface="Liberation Sans"/>
                      </a:endParaRP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effectLst/>
                          <a:latin typeface="Liberation Sans"/>
                        </a:rPr>
                        <a:t>Parameter</a:t>
                      </a:r>
                      <a:r>
                        <a:rPr lang="en-US" sz="800" b="1" baseline="0" dirty="0" smtClean="0">
                          <a:effectLst/>
                          <a:latin typeface="Liberation Sans"/>
                        </a:rPr>
                        <a:t> Value</a:t>
                      </a:r>
                      <a:endParaRPr lang="en-US" sz="800" b="1" dirty="0">
                        <a:effectLst/>
                        <a:latin typeface="Liberation Sans"/>
                      </a:endParaRP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effectLst/>
                          <a:latin typeface="Liberation Sans"/>
                        </a:rPr>
                        <a:t>Parameter Uncertainty</a:t>
                      </a:r>
                      <a:endParaRPr lang="en-US" sz="800" b="1" dirty="0">
                        <a:effectLst/>
                        <a:latin typeface="Liberation Sans"/>
                      </a:endParaRP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err="1" smtClean="0">
                          <a:effectLst/>
                          <a:latin typeface="Liberation Sans"/>
                        </a:rPr>
                        <a:t>Basefunction</a:t>
                      </a:r>
                      <a:r>
                        <a:rPr lang="en-US" sz="800" b="1" baseline="0" dirty="0" smtClean="0">
                          <a:effectLst/>
                          <a:latin typeface="Liberation Sans"/>
                        </a:rPr>
                        <a:t> Impact</a:t>
                      </a:r>
                      <a:endParaRPr lang="en-US" sz="800" b="1" dirty="0">
                        <a:effectLst/>
                        <a:latin typeface="Liberation Sans"/>
                      </a:endParaRP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b="1" dirty="0" smtClean="0">
                          <a:effectLst/>
                          <a:latin typeface="Liberation Sans"/>
                        </a:rPr>
                        <a:t>Variance Contribution</a:t>
                      </a:r>
                      <a:endParaRPr lang="en-US" sz="800" b="1" dirty="0">
                        <a:effectLst/>
                        <a:latin typeface="Liberation Sans"/>
                      </a:endParaRP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b="1" dirty="0" err="1" smtClean="0">
                          <a:effectLst/>
                          <a:latin typeface="Liberation Sans"/>
                        </a:rPr>
                        <a:t>Basefunction</a:t>
                      </a:r>
                      <a:endParaRPr lang="en-US" sz="800" b="1" dirty="0">
                        <a:effectLst/>
                        <a:latin typeface="Liberation Sans"/>
                      </a:endParaRP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4.71E-03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-2.11E+00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9.95E-03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1.00E+00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9.91E-05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effectLst/>
                          <a:latin typeface="Liberation Sans"/>
                        </a:rPr>
                        <a:t>offset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3.20E-02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-4.82E-03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1.54E-04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2.01E+02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9.60E-04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sqrt(abs(phase))^3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4.92E-02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-7.43E-04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3.66E-05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3.13E+01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1.32E-06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phase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5.80E-02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4.08E-04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2.36E-05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1.29E+03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9.32E-04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abs(phase)^2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6.22E-02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3.03E+00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1.89E-01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3.58E-02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4.57E-05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1d/abs(phase)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6.64E-02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-1.51E-06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1.00E-07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5.69E+04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3.26E-05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abs(phase)^3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8.34E-02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1.41E-03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1.17E-04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3.88E+00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2.07E-07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Vlon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1.01E-01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-4.58E+00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4.61E-01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6.19E-03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8.16E-06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1d/sqrt(abs(phase))^3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1.48E-01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2.11E+00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3.12E-01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1.08E-03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1.14E-07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1d/abs(phase)^2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1.49E-01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8.56E-08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1.27E-08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5.69E+04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5.25E-07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phase^3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1.53E-01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-5.88E-07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8.97E-08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5.41E+03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2.35E-07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phase^2*Vlon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1.66E-01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-4.15E-05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6.88E-06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1.32E+02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8.23E-07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phase*Vlon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1.74E-01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-1.44E-03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2.51E-04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4.08E+00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1.04E-06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Vlat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1.94E-01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1.77E-03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3.42E-04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1.57E-01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2.87E-09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(Hlon+Phase-Vlon)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2.95E-01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-2.04E-04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6.02E-05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5.46E+00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1.08E-07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(Hlon+Phase-Vlon)*phase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3.09E-01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-2.19E-05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6.79E-06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1.20E+02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6.66E-07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phase*Vlat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3.57E-01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6.53E-05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2.33E-05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3.04E+01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5.02E-07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  <a:latin typeface="Liberation Sans"/>
                        </a:rPr>
                        <a:t>Hlat*phase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4.63E-01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-1.64E-07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7.62E-08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4.32E+03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 dirty="0">
                          <a:effectLst/>
                          <a:latin typeface="Liberation Sans"/>
                        </a:rPr>
                        <a:t>1.08E-07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effectLst/>
                          <a:latin typeface="Liberation Sans"/>
                        </a:rPr>
                        <a:t>phase^2*</a:t>
                      </a:r>
                      <a:r>
                        <a:rPr lang="en-US" sz="800" dirty="0" err="1">
                          <a:effectLst/>
                          <a:latin typeface="Liberation Sans"/>
                        </a:rPr>
                        <a:t>Vlat</a:t>
                      </a:r>
                      <a:endParaRPr lang="en-US" sz="800" dirty="0">
                        <a:effectLst/>
                        <a:latin typeface="Liberation Sans"/>
                      </a:endParaRP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7.82E-01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1.54E-05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1.20E-05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1.61E+01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3.74E-08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>
                          <a:effectLst/>
                          <a:latin typeface="Liberation Sans"/>
                        </a:rPr>
                        <a:t>(</a:t>
                      </a:r>
                      <a:r>
                        <a:rPr lang="en-US" sz="800" dirty="0" err="1">
                          <a:effectLst/>
                          <a:latin typeface="Liberation Sans"/>
                        </a:rPr>
                        <a:t>Vlon</a:t>
                      </a:r>
                      <a:r>
                        <a:rPr lang="en-US" sz="800" dirty="0">
                          <a:effectLst/>
                          <a:latin typeface="Liberation Sans"/>
                        </a:rPr>
                        <a:t>*</a:t>
                      </a:r>
                      <a:r>
                        <a:rPr lang="en-US" sz="800" dirty="0" err="1">
                          <a:effectLst/>
                          <a:latin typeface="Liberation Sans"/>
                        </a:rPr>
                        <a:t>Vlat</a:t>
                      </a:r>
                      <a:r>
                        <a:rPr lang="en-US" sz="800" dirty="0">
                          <a:effectLst/>
                          <a:latin typeface="Liberation Sans"/>
                        </a:rPr>
                        <a:t>)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429"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7.97E-01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1.32E-03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1.05E-03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9.89E-01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800">
                          <a:effectLst/>
                          <a:latin typeface="Liberation Sans"/>
                        </a:rPr>
                        <a:t>1.08E-06</a:t>
                      </a: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dirty="0" err="1">
                          <a:effectLst/>
                          <a:latin typeface="Liberation Sans"/>
                        </a:rPr>
                        <a:t>Hlat</a:t>
                      </a:r>
                      <a:endParaRPr lang="en-US" sz="800" dirty="0">
                        <a:effectLst/>
                        <a:latin typeface="Liberation Sans"/>
                      </a:endParaRPr>
                    </a:p>
                  </a:txBody>
                  <a:tcPr marL="39017" marR="39017" marT="19508" marB="1950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971600" y="332656"/>
            <a:ext cx="792088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01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D:\Dropbox\Consultancy\P18_ESS_MoonModel\Plots\p18t2_plot_variance_res_LESSRv2x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40" y="620688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7984" y="3376827"/>
            <a:ext cx="4461563" cy="2788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27584" y="-243408"/>
            <a:ext cx="8229600" cy="1143000"/>
          </a:xfrm>
        </p:spPr>
        <p:txBody>
          <a:bodyPr/>
          <a:lstStyle/>
          <a:p>
            <a:r>
              <a:rPr lang="en-US" dirty="0"/>
              <a:t>Model uncertainty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02765" y="1809093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Arial"/>
                <a:cs typeface="Arial"/>
              </a:rPr>
              <a:t>σ</a:t>
            </a:r>
            <a:r>
              <a:rPr lang="en-US" baseline="-25000" dirty="0" smtClean="0"/>
              <a:t>SCIA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6839503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Libration</a:t>
            </a:r>
            <a:endParaRPr lang="en-US" dirty="0" smtClean="0"/>
          </a:p>
          <a:p>
            <a:r>
              <a:rPr lang="en-US" dirty="0" smtClean="0"/>
              <a:t>ROLO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67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Libration</a:t>
            </a:r>
            <a:r>
              <a:rPr lang="en-US" dirty="0" smtClean="0"/>
              <a:t> removes dependence phase</a:t>
            </a:r>
          </a:p>
          <a:p>
            <a:r>
              <a:rPr lang="en-US" dirty="0" smtClean="0"/>
              <a:t>Select all measurements with 4</a:t>
            </a:r>
            <a:r>
              <a:rPr lang="en-US" dirty="0" smtClean="0">
                <a:latin typeface="BabelStone Mayan Numerals"/>
              </a:rPr>
              <a:t>°</a:t>
            </a:r>
            <a:r>
              <a:rPr lang="en-US" dirty="0" smtClean="0"/>
              <a:t>phase range</a:t>
            </a:r>
          </a:p>
          <a:p>
            <a:r>
              <a:rPr lang="en-US" dirty="0" smtClean="0"/>
              <a:t>Fit phase polynomial + linear </a:t>
            </a:r>
            <a:r>
              <a:rPr lang="en-US" dirty="0" err="1" smtClean="0"/>
              <a:t>libration</a:t>
            </a:r>
            <a:r>
              <a:rPr lang="en-US" dirty="0" smtClean="0"/>
              <a:t> </a:t>
            </a:r>
          </a:p>
          <a:p>
            <a:pPr lvl="1"/>
            <a:r>
              <a:rPr lang="en-US" dirty="0" err="1" smtClean="0"/>
              <a:t>Vlon</a:t>
            </a:r>
            <a:r>
              <a:rPr lang="en-US" dirty="0" smtClean="0"/>
              <a:t>, </a:t>
            </a:r>
            <a:r>
              <a:rPr lang="en-US" dirty="0" err="1" smtClean="0"/>
              <a:t>Vlat</a:t>
            </a:r>
            <a:r>
              <a:rPr lang="en-US" dirty="0" smtClean="0"/>
              <a:t>, </a:t>
            </a:r>
            <a:r>
              <a:rPr lang="en-US" dirty="0" err="1" smtClean="0"/>
              <a:t>Hlat</a:t>
            </a:r>
            <a:r>
              <a:rPr lang="en-US" dirty="0" smtClean="0"/>
              <a:t>, </a:t>
            </a:r>
            <a:r>
              <a:rPr lang="en-US" dirty="0" err="1" smtClean="0"/>
              <a:t>Hlon</a:t>
            </a:r>
            <a:r>
              <a:rPr lang="en-US" dirty="0" smtClean="0"/>
              <a:t>*  (</a:t>
            </a:r>
            <a:r>
              <a:rPr lang="en-US" dirty="0" err="1" smtClean="0"/>
              <a:t>Hlon+Phase-Vlon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Vlon</a:t>
            </a:r>
            <a:r>
              <a:rPr lang="en-US" dirty="0" smtClean="0"/>
              <a:t>*</a:t>
            </a:r>
            <a:r>
              <a:rPr lang="en-US" dirty="0" err="1" smtClean="0"/>
              <a:t>Vlat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21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Phase range (local) </a:t>
            </a:r>
            <a:r>
              <a:rPr lang="en-US" dirty="0" err="1" smtClean="0"/>
              <a:t>Libration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37" y="1600200"/>
            <a:ext cx="6525125" cy="4525963"/>
          </a:xfrm>
        </p:spPr>
      </p:pic>
      <p:sp>
        <p:nvSpPr>
          <p:cNvPr id="7" name="Rectangle 6"/>
          <p:cNvSpPr/>
          <p:nvPr/>
        </p:nvSpPr>
        <p:spPr>
          <a:xfrm>
            <a:off x="2699792" y="1417638"/>
            <a:ext cx="4126658" cy="3600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Reflectance SCIAV10 (870nm)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053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37" y="1600200"/>
            <a:ext cx="6525125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02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37" y="1600200"/>
            <a:ext cx="6525125" cy="45259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39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Generation Lunar datasets</a:t>
            </a:r>
          </a:p>
          <a:p>
            <a:pPr lvl="1"/>
            <a:r>
              <a:rPr lang="en-US" dirty="0" smtClean="0"/>
              <a:t>GOME2</a:t>
            </a:r>
          </a:p>
          <a:p>
            <a:pPr lvl="1"/>
            <a:r>
              <a:rPr lang="en-US" dirty="0" smtClean="0"/>
              <a:t>SCIAMACHY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Updated LESSR v1.1</a:t>
            </a:r>
          </a:p>
          <a:p>
            <a:r>
              <a:rPr lang="en-US" dirty="0" smtClean="0"/>
              <a:t>Investigation model formulation (LESSRv2)</a:t>
            </a:r>
          </a:p>
          <a:p>
            <a:r>
              <a:rPr lang="en-US" dirty="0" smtClean="0"/>
              <a:t>Multi-mission lunar model (LESSRv3?)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(see also presentation FDR4ATMOS)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EUMETSAT / ESA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6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</a:t>
            </a:r>
            <a:r>
              <a:rPr lang="en-US" dirty="0" err="1" smtClean="0"/>
              <a:t>Libration</a:t>
            </a:r>
            <a:r>
              <a:rPr lang="en-US" dirty="0" smtClean="0"/>
              <a:t> Dependence</a:t>
            </a:r>
            <a:endParaRPr lang="en-US" dirty="0"/>
          </a:p>
        </p:txBody>
      </p:sp>
      <p:pic>
        <p:nvPicPr>
          <p:cNvPr id="5" name="Picture 2" descr="D:\Dropbox\Consultancy\P18_ESS_MoonModel\Plots\p18t2_libration_local_hlonhlatc_plot1100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339200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Libration</a:t>
            </a:r>
            <a:r>
              <a:rPr lang="en-US" dirty="0" smtClean="0"/>
              <a:t> LESSRv2x</a:t>
            </a:r>
            <a:endParaRPr lang="en-US" dirty="0"/>
          </a:p>
        </p:txBody>
      </p:sp>
      <p:pic>
        <p:nvPicPr>
          <p:cNvPr id="5" name="Picture 2" descr="D:\Dropbox\Consultancy\P18_ESS_MoonModel\Plots\p18t2_libration_local_hlonhlatc_plot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340768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645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Libration</a:t>
            </a:r>
            <a:r>
              <a:rPr lang="en-US" dirty="0" smtClean="0"/>
              <a:t> Comparison</a:t>
            </a:r>
            <a:endParaRPr lang="en-US" dirty="0"/>
          </a:p>
        </p:txBody>
      </p:sp>
      <p:pic>
        <p:nvPicPr>
          <p:cNvPr id="5" name="Picture 2" descr="D:\Dropbox\Consultancy\P18_ESS_MoonModel\Plots\p18t2_libration_local_hlonhlatc_plot0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340768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hart, line chart&#10;&#10;Description automatically generated">
            <a:extLst>
              <a:ext uri="{FF2B5EF4-FFF2-40B4-BE49-F238E27FC236}">
                <a16:creationId xmlns="" xmlns:a16="http://schemas.microsoft.com/office/drawing/2014/main" id="{DC8AF7C2-DC2A-69F8-26AF-410DDC0345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73016"/>
            <a:ext cx="2680323" cy="2232248"/>
          </a:xfrm>
          <a:prstGeom prst="rect">
            <a:avLst/>
          </a:prstGeom>
        </p:spPr>
      </p:pic>
      <p:pic>
        <p:nvPicPr>
          <p:cNvPr id="8" name="Picture 7" descr="Chart, line chart&#10;&#10;Description automatically generated">
            <a:extLst>
              <a:ext uri="{FF2B5EF4-FFF2-40B4-BE49-F238E27FC236}">
                <a16:creationId xmlns="" xmlns:a16="http://schemas.microsoft.com/office/drawing/2014/main" id="{0FEDB707-26B2-E04E-F09D-AE5B486AE7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58" y="3573016"/>
            <a:ext cx="2673622" cy="22266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21476" y="3717032"/>
            <a:ext cx="2088232" cy="1800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No </a:t>
            </a:r>
            <a:r>
              <a:rPr lang="en-US" dirty="0" err="1" smtClean="0">
                <a:solidFill>
                  <a:schemeClr val="tx1"/>
                </a:solidFill>
              </a:rPr>
              <a:t>Hlat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95836" y="571284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@Stone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5312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9436" y="1600200"/>
            <a:ext cx="6525125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hart&#10;&#10;Description automatically generated">
            <a:extLst>
              <a:ext uri="{FF2B5EF4-FFF2-40B4-BE49-F238E27FC236}">
                <a16:creationId xmlns="" xmlns:a16="http://schemas.microsoft.com/office/drawing/2014/main" id="{85A2B28F-350A-281F-2C4D-D40753E24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" y="116633"/>
            <a:ext cx="8003232" cy="43924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8264" y="3645024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@Stone</a:t>
            </a:r>
            <a:endParaRPr lang="en-US" sz="14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 rot="2455482">
            <a:off x="6934167" y="4653136"/>
            <a:ext cx="2448272" cy="8419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LESSR/ROLO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680792" y="5495052"/>
            <a:ext cx="269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Absolute level similar SLIM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3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ropbox\Consultancy\P18_ESS_MoonModel\Plots\p18t2_libration_local_hlonhlatc_plot01_GIRO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ROLO formulation Local </a:t>
            </a:r>
            <a:r>
              <a:rPr lang="en-US" dirty="0" err="1" smtClean="0"/>
              <a:t>Libration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67761" y="1230868"/>
            <a:ext cx="7131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Fit ROLO formulation (linear parts, non-linear parameters fixed) to SCIAv10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6521" y="3717032"/>
            <a:ext cx="322595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7379" y="4869160"/>
            <a:ext cx="2230782" cy="13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eft Arrow 3"/>
          <p:cNvSpPr/>
          <p:nvPr/>
        </p:nvSpPr>
        <p:spPr>
          <a:xfrm rot="20511499">
            <a:off x="8076614" y="1603673"/>
            <a:ext cx="936104" cy="108012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 rot="12368628">
            <a:off x="297581" y="3868014"/>
            <a:ext cx="936104" cy="108012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1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Investigate formulation other wavelength</a:t>
            </a:r>
          </a:p>
          <a:p>
            <a:r>
              <a:rPr lang="en-US" dirty="0" smtClean="0"/>
              <a:t>Improve SCIAMACHY uncertainty</a:t>
            </a:r>
          </a:p>
          <a:p>
            <a:r>
              <a:rPr lang="en-US" dirty="0" smtClean="0"/>
              <a:t>LESSRv2</a:t>
            </a:r>
          </a:p>
          <a:p>
            <a:pPr lvl="1"/>
            <a:r>
              <a:rPr lang="en-US" dirty="0" smtClean="0"/>
              <a:t>Repeat fit for all wavelengths </a:t>
            </a:r>
          </a:p>
          <a:p>
            <a:pPr lvl="1"/>
            <a:r>
              <a:rPr lang="en-US" dirty="0" smtClean="0"/>
              <a:t>Compare SEVERI/OLCI/GIRO/LESSRv1(.1)/LIME</a:t>
            </a:r>
          </a:p>
          <a:p>
            <a:r>
              <a:rPr lang="en-US" dirty="0" smtClean="0"/>
              <a:t>LESSRv3</a:t>
            </a:r>
          </a:p>
          <a:p>
            <a:pPr lvl="1"/>
            <a:r>
              <a:rPr lang="en-US" dirty="0" smtClean="0"/>
              <a:t>Include other instruments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51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Wavelength Slope (Apollo Fit)</a:t>
            </a:r>
            <a:endParaRPr lang="en-US" dirty="0"/>
          </a:p>
        </p:txBody>
      </p:sp>
      <p:pic>
        <p:nvPicPr>
          <p:cNvPr id="5" name="Picture 2" descr="D:\Downloads\p18t2_plot_slop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2848"/>
            <a:ext cx="7992888" cy="499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2823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Small phase range </a:t>
            </a:r>
            <a:r>
              <a:rPr lang="en-US" dirty="0" err="1" smtClean="0"/>
              <a:t>libration</a:t>
            </a:r>
            <a:r>
              <a:rPr lang="en-US" dirty="0" smtClean="0"/>
              <a:t> allows formulation validation</a:t>
            </a:r>
          </a:p>
          <a:p>
            <a:r>
              <a:rPr lang="en-US" dirty="0" smtClean="0"/>
              <a:t>Formulation strongly impacts model uncertainties</a:t>
            </a:r>
          </a:p>
          <a:p>
            <a:r>
              <a:rPr lang="en-US" dirty="0"/>
              <a:t>Using Monte Carlo </a:t>
            </a:r>
            <a:r>
              <a:rPr lang="en-US" dirty="0" smtClean="0"/>
              <a:t>+ </a:t>
            </a:r>
            <a:r>
              <a:rPr lang="en-US" dirty="0"/>
              <a:t>Information Content</a:t>
            </a:r>
          </a:p>
          <a:p>
            <a:pPr lvl="1"/>
            <a:r>
              <a:rPr lang="en-US" dirty="0" smtClean="0"/>
              <a:t>Reduction </a:t>
            </a:r>
            <a:r>
              <a:rPr lang="en-US" dirty="0"/>
              <a:t>of required base functions</a:t>
            </a:r>
          </a:p>
          <a:p>
            <a:pPr lvl="1"/>
            <a:r>
              <a:rPr lang="en-US" dirty="0" smtClean="0"/>
              <a:t>Determination </a:t>
            </a:r>
            <a:r>
              <a:rPr lang="en-US" dirty="0"/>
              <a:t>uncertainty parameters</a:t>
            </a:r>
          </a:p>
          <a:p>
            <a:r>
              <a:rPr lang="en-US" dirty="0" smtClean="0"/>
              <a:t>LESSRv2 looks extremely promising</a:t>
            </a:r>
          </a:p>
          <a:p>
            <a:r>
              <a:rPr lang="en-US" dirty="0" smtClean="0"/>
              <a:t>GOME2 lunar dataset upcoming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67376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SCIAMACHY (v10) data available</a:t>
            </a:r>
          </a:p>
          <a:p>
            <a:pPr lvl="1"/>
            <a:r>
              <a:rPr lang="en-US" dirty="0" smtClean="0"/>
              <a:t>Issue etalon &lt;400nm</a:t>
            </a:r>
          </a:p>
          <a:p>
            <a:pPr lvl="1"/>
            <a:r>
              <a:rPr lang="en-US" dirty="0" smtClean="0"/>
              <a:t>ESA investigation on-going before public release</a:t>
            </a:r>
          </a:p>
          <a:p>
            <a:pPr lvl="1"/>
            <a:r>
              <a:rPr lang="en-US" dirty="0"/>
              <a:t>Version v10x (ESS patch) available to </a:t>
            </a:r>
            <a:r>
              <a:rPr lang="en-US" dirty="0" smtClean="0"/>
              <a:t>EUMETSAT</a:t>
            </a:r>
          </a:p>
          <a:p>
            <a:pPr lvl="1"/>
            <a:r>
              <a:rPr lang="en-US" dirty="0"/>
              <a:t>Presented Lunar workshop (Dec 2023)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V10</a:t>
            </a:r>
            <a:endParaRPr lang="en-US" dirty="0"/>
          </a:p>
        </p:txBody>
      </p:sp>
      <p:pic>
        <p:nvPicPr>
          <p:cNvPr id="4" name="Picture 2" descr="D:\Dropbox\Consultancy\P18_ESS_MoonModel\Plots_rev07_fixedetapol\SCIA_etalonpolcorr_0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365104"/>
            <a:ext cx="3624184" cy="2265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27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Satellites</a:t>
            </a:r>
          </a:p>
          <a:p>
            <a:pPr lvl="1"/>
            <a:r>
              <a:rPr lang="en-US" dirty="0" smtClean="0"/>
              <a:t>METOP-A </a:t>
            </a:r>
            <a:r>
              <a:rPr lang="en-US" smtClean="0"/>
              <a:t>(2007-2021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METOP-B (2012-         )</a:t>
            </a:r>
          </a:p>
          <a:p>
            <a:pPr lvl="1"/>
            <a:r>
              <a:rPr lang="en-US" dirty="0" smtClean="0"/>
              <a:t>METOP-C (2018-         )</a:t>
            </a:r>
          </a:p>
          <a:p>
            <a:r>
              <a:rPr lang="en-US" dirty="0" smtClean="0"/>
              <a:t>~1300 independent measurements</a:t>
            </a:r>
          </a:p>
          <a:p>
            <a:r>
              <a:rPr lang="en-US" dirty="0" err="1" smtClean="0"/>
              <a:t>Intercalibration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GOME2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19629863">
            <a:off x="4859557" y="4326498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Work just started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181563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000" dirty="0"/>
              <a:t>Lunar reflectance model</a:t>
            </a:r>
          </a:p>
          <a:p>
            <a:pPr lvl="1"/>
            <a:r>
              <a:rPr lang="en-US" sz="3000" dirty="0"/>
              <a:t>250nm – 2600nm with 5nm resolution</a:t>
            </a:r>
          </a:p>
          <a:p>
            <a:pPr lvl="1"/>
            <a:r>
              <a:rPr lang="en-US" sz="3000" dirty="0"/>
              <a:t>-</a:t>
            </a:r>
            <a:r>
              <a:rPr lang="en-US" sz="3000" dirty="0" smtClean="0"/>
              <a:t>80</a:t>
            </a:r>
            <a:r>
              <a:rPr lang="en-US" sz="3000" dirty="0" smtClean="0">
                <a:latin typeface="BabelStone Mayan Numerals"/>
              </a:rPr>
              <a:t>°</a:t>
            </a:r>
            <a:r>
              <a:rPr lang="en-US" sz="3000" dirty="0" smtClean="0"/>
              <a:t> </a:t>
            </a:r>
            <a:r>
              <a:rPr lang="en-US" sz="3000" dirty="0"/>
              <a:t>to </a:t>
            </a:r>
            <a:r>
              <a:rPr lang="en-US" sz="3000" dirty="0" smtClean="0"/>
              <a:t>20</a:t>
            </a:r>
            <a:r>
              <a:rPr lang="en-US" sz="3000" dirty="0" smtClean="0">
                <a:latin typeface="BabelStone Mayan Numerals"/>
              </a:rPr>
              <a:t>°</a:t>
            </a:r>
            <a:r>
              <a:rPr lang="en-US" sz="3000" dirty="0" smtClean="0"/>
              <a:t> </a:t>
            </a:r>
            <a:r>
              <a:rPr lang="en-US" sz="3000" dirty="0"/>
              <a:t>phase </a:t>
            </a:r>
            <a:r>
              <a:rPr lang="en-US" sz="3000" dirty="0" smtClean="0"/>
              <a:t>validated</a:t>
            </a:r>
            <a:endParaRPr lang="en-US" sz="3000" dirty="0"/>
          </a:p>
          <a:p>
            <a:pPr lvl="1"/>
            <a:r>
              <a:rPr lang="en-US" sz="3000" dirty="0" smtClean="0"/>
              <a:t>Relative Accuracy</a:t>
            </a:r>
            <a:r>
              <a:rPr lang="en-US" sz="3000" dirty="0"/>
              <a:t>: </a:t>
            </a:r>
            <a:r>
              <a:rPr lang="en-US" sz="3000" dirty="0" smtClean="0"/>
              <a:t>&lt;1.5% 500nm-2600nm (2% up to 300nm)</a:t>
            </a:r>
          </a:p>
          <a:p>
            <a:pPr lvl="1"/>
            <a:r>
              <a:rPr lang="en-US" sz="3000" dirty="0" smtClean="0"/>
              <a:t>Complete </a:t>
            </a:r>
            <a:r>
              <a:rPr lang="en-US" sz="3000" dirty="0"/>
              <a:t>without need of </a:t>
            </a:r>
            <a:r>
              <a:rPr lang="en-US" sz="3000" dirty="0" smtClean="0"/>
              <a:t>post-model spectral </a:t>
            </a:r>
            <a:r>
              <a:rPr lang="en-US" sz="3000" dirty="0"/>
              <a:t>fits </a:t>
            </a:r>
          </a:p>
          <a:p>
            <a:pPr lvl="2"/>
            <a:r>
              <a:rPr lang="en-US" sz="3000" dirty="0"/>
              <a:t>Strongly reduced implementation error risk</a:t>
            </a:r>
          </a:p>
          <a:p>
            <a:pPr lvl="2"/>
            <a:r>
              <a:rPr lang="en-US" sz="3000" dirty="0"/>
              <a:t>Direct comparisons </a:t>
            </a:r>
            <a:r>
              <a:rPr lang="en-US" sz="3000" dirty="0" smtClean="0"/>
              <a:t>possible</a:t>
            </a:r>
          </a:p>
          <a:p>
            <a:r>
              <a:rPr lang="en-US" dirty="0" smtClean="0"/>
              <a:t>Based upon </a:t>
            </a:r>
          </a:p>
          <a:p>
            <a:pPr lvl="1"/>
            <a:r>
              <a:rPr lang="en-US" dirty="0" smtClean="0"/>
              <a:t>SCIAMACHY dedicated satellite measurements</a:t>
            </a:r>
          </a:p>
          <a:p>
            <a:pPr lvl="1"/>
            <a:r>
              <a:rPr lang="en-US" dirty="0" smtClean="0"/>
              <a:t>RELAB on-ground lunar soil measurement</a:t>
            </a:r>
          </a:p>
          <a:p>
            <a:pPr lvl="1"/>
            <a:r>
              <a:rPr lang="en-US" dirty="0" smtClean="0"/>
              <a:t>ROLO-inherited formulation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/>
              <a:t>Presented Lunar workshop (Dec 2023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LESSR v1.1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80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pic>
        <p:nvPicPr>
          <p:cNvPr id="4" name="Content Placeholder 3" descr="Graphical user interface, chart&#10;&#10;Description automatically generated with medium confidence">
            <a:extLst>
              <a:ext uri="{FF2B5EF4-FFF2-40B4-BE49-F238E27FC236}">
                <a16:creationId xmlns="" xmlns:a16="http://schemas.microsoft.com/office/drawing/2014/main" id="{89B54178-0385-1451-8B81-16208F21D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112568" cy="4257889"/>
          </a:xfrm>
          <a:prstGeom prst="rect">
            <a:avLst/>
          </a:prstGeom>
        </p:spPr>
      </p:pic>
      <p:pic>
        <p:nvPicPr>
          <p:cNvPr id="5" name="Picture 4" descr="Chart, line chart&#10;&#10;Description automatically generated">
            <a:extLst>
              <a:ext uri="{FF2B5EF4-FFF2-40B4-BE49-F238E27FC236}">
                <a16:creationId xmlns="" xmlns:a16="http://schemas.microsoft.com/office/drawing/2014/main" id="{0FEDB707-26B2-E04E-F09D-AE5B486AE7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72946"/>
            <a:ext cx="4087963" cy="34045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6056" y="2852936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@Stone</a:t>
            </a:r>
            <a:endParaRPr lang="en-US" sz="1400" dirty="0"/>
          </a:p>
        </p:txBody>
      </p:sp>
      <p:sp>
        <p:nvSpPr>
          <p:cNvPr id="2" name="TextBox 1"/>
          <p:cNvSpPr txBox="1"/>
          <p:nvPr/>
        </p:nvSpPr>
        <p:spPr>
          <a:xfrm>
            <a:off x="5236526" y="2204864"/>
            <a:ext cx="3602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Too low-order </a:t>
            </a:r>
            <a:r>
              <a:rPr lang="en-US" dirty="0" err="1" smtClean="0"/>
              <a:t>Libration</a:t>
            </a:r>
            <a:r>
              <a:rPr lang="en-US" dirty="0" smtClean="0"/>
              <a:t> dependence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 rot="15762869">
            <a:off x="3994424" y="4636731"/>
            <a:ext cx="576064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33297" y="1300118"/>
            <a:ext cx="3249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Longitude </a:t>
            </a:r>
            <a:r>
              <a:rPr lang="en-US" dirty="0" err="1" smtClean="0"/>
              <a:t>Libration</a:t>
            </a:r>
            <a:r>
              <a:rPr lang="en-US" dirty="0" smtClean="0"/>
              <a:t> 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96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Motivation</a:t>
            </a:r>
          </a:p>
          <a:p>
            <a:pPr lvl="1"/>
            <a:r>
              <a:rPr lang="en-US" sz="1800" dirty="0"/>
              <a:t>SLIM 54+ terms</a:t>
            </a:r>
          </a:p>
          <a:p>
            <a:pPr lvl="1"/>
            <a:r>
              <a:rPr lang="en-US" sz="1800" dirty="0" smtClean="0"/>
              <a:t>ROLO/GIRO/LIME  formulation limited</a:t>
            </a:r>
          </a:p>
          <a:p>
            <a:pPr lvl="1"/>
            <a:r>
              <a:rPr lang="en-US" sz="1800" dirty="0" smtClean="0"/>
              <a:t>Relative uncertainties of 3000%</a:t>
            </a:r>
          </a:p>
          <a:p>
            <a:pPr lvl="1"/>
            <a:endParaRPr lang="en-US" sz="1800" dirty="0" smtClean="0"/>
          </a:p>
          <a:p>
            <a:r>
              <a:rPr lang="en-US" sz="1800" dirty="0" smtClean="0"/>
              <a:t>Goals to find formulation (parameter * </a:t>
            </a:r>
            <a:r>
              <a:rPr lang="en-US" sz="1800" dirty="0" err="1" smtClean="0"/>
              <a:t>Basefunctions</a:t>
            </a:r>
            <a:r>
              <a:rPr lang="en-US" sz="1800" dirty="0" smtClean="0"/>
              <a:t>)</a:t>
            </a:r>
            <a:endParaRPr lang="en-US" sz="1800" dirty="0"/>
          </a:p>
          <a:p>
            <a:pPr lvl="1"/>
            <a:r>
              <a:rPr lang="en-US" sz="1800" dirty="0"/>
              <a:t>Describe </a:t>
            </a:r>
            <a:r>
              <a:rPr lang="en-US" sz="1800" dirty="0" smtClean="0"/>
              <a:t>(log of) reflectance measurements </a:t>
            </a:r>
            <a:r>
              <a:rPr lang="en-US" sz="1800" dirty="0"/>
              <a:t>(minimal fit residuals)</a:t>
            </a:r>
          </a:p>
          <a:p>
            <a:pPr lvl="1"/>
            <a:r>
              <a:rPr lang="en-US" sz="1800" dirty="0"/>
              <a:t>Valid measurement phase range (fit residuals distributed phase range)</a:t>
            </a:r>
          </a:p>
          <a:p>
            <a:pPr lvl="1"/>
            <a:r>
              <a:rPr lang="en-US" sz="1800" dirty="0"/>
              <a:t>Physical </a:t>
            </a:r>
            <a:r>
              <a:rPr lang="en-US" sz="1800" dirty="0" smtClean="0"/>
              <a:t>full phase </a:t>
            </a:r>
            <a:r>
              <a:rPr lang="en-US" sz="1800" dirty="0"/>
              <a:t>range (force solution physical full phase range)</a:t>
            </a:r>
          </a:p>
          <a:p>
            <a:pPr lvl="1"/>
            <a:r>
              <a:rPr lang="en-US" sz="1800" dirty="0"/>
              <a:t>Avoid overfitting </a:t>
            </a:r>
            <a:r>
              <a:rPr lang="en-US" sz="1800" dirty="0" smtClean="0"/>
              <a:t>with minimal </a:t>
            </a:r>
            <a:r>
              <a:rPr lang="en-US" sz="1800" dirty="0" err="1"/>
              <a:t>nmr</a:t>
            </a:r>
            <a:r>
              <a:rPr lang="en-US" sz="1800" dirty="0"/>
              <a:t> of </a:t>
            </a:r>
            <a:r>
              <a:rPr lang="en-US" sz="1800" dirty="0" err="1" smtClean="0"/>
              <a:t>basefunctions</a:t>
            </a:r>
            <a:r>
              <a:rPr lang="en-US" sz="1800" dirty="0"/>
              <a:t> </a:t>
            </a:r>
            <a:r>
              <a:rPr lang="en-US" sz="1800" dirty="0" smtClean="0"/>
              <a:t>(Base function</a:t>
            </a:r>
            <a:r>
              <a:rPr lang="en-US" sz="1800" dirty="0" smtClean="0">
                <a:sym typeface="Wingdings" panose="05000000000000000000" pitchFamily="2" charset="2"/>
              </a:rPr>
              <a:t> </a:t>
            </a:r>
            <a:r>
              <a:rPr lang="en-US" sz="1800" dirty="0" smtClean="0"/>
              <a:t>Information Content)</a:t>
            </a:r>
            <a:endParaRPr lang="en-US" sz="1800" dirty="0"/>
          </a:p>
          <a:p>
            <a:pPr lvl="1"/>
            <a:r>
              <a:rPr lang="en-US" sz="1800" dirty="0"/>
              <a:t>Parameter Signal-to-noise &gt; </a:t>
            </a:r>
            <a:r>
              <a:rPr lang="en-US" sz="1800" dirty="0" smtClean="0"/>
              <a:t>1 (</a:t>
            </a:r>
            <a:r>
              <a:rPr lang="en-US" sz="1800" dirty="0" smtClean="0">
                <a:sym typeface="Wingdings" panose="05000000000000000000" pitchFamily="2" charset="2"/>
              </a:rPr>
              <a:t>Parameter Value &amp; Parameter Uncertainty)</a:t>
            </a:r>
            <a:endParaRPr lang="en-US" sz="1800" dirty="0"/>
          </a:p>
          <a:p>
            <a:pPr lvl="1"/>
            <a:r>
              <a:rPr lang="en-US" sz="1800" dirty="0"/>
              <a:t>Parameter</a:t>
            </a:r>
            <a:r>
              <a:rPr lang="en-US" sz="1800" dirty="0" smtClean="0"/>
              <a:t>*’</a:t>
            </a:r>
            <a:r>
              <a:rPr lang="en-US" sz="1800" dirty="0" err="1" smtClean="0"/>
              <a:t>BaseFunction</a:t>
            </a:r>
            <a:r>
              <a:rPr lang="en-US" sz="1800" dirty="0" smtClean="0"/>
              <a:t> expected values’ Minimal </a:t>
            </a:r>
            <a:r>
              <a:rPr lang="en-US" sz="1800" dirty="0"/>
              <a:t>uncertainty variance </a:t>
            </a:r>
            <a:r>
              <a:rPr lang="en-US" sz="1800" dirty="0" smtClean="0"/>
              <a:t>contribution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Formulation Investigations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39" y="1340768"/>
            <a:ext cx="4635960" cy="1075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77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Requires many models to be tested</a:t>
            </a:r>
          </a:p>
          <a:p>
            <a:pPr lvl="1"/>
            <a:r>
              <a:rPr lang="en-US" dirty="0" smtClean="0"/>
              <a:t>Seed </a:t>
            </a:r>
            <a:r>
              <a:rPr lang="en-US" dirty="0" err="1" smtClean="0"/>
              <a:t>overfitted</a:t>
            </a:r>
            <a:r>
              <a:rPr lang="en-US" dirty="0" smtClean="0"/>
              <a:t> model (</a:t>
            </a:r>
            <a:r>
              <a:rPr lang="en-US" dirty="0" err="1" smtClean="0"/>
              <a:t>Basefunction</a:t>
            </a:r>
            <a:r>
              <a:rPr lang="en-US" dirty="0" smtClean="0"/>
              <a:t> set)</a:t>
            </a:r>
          </a:p>
          <a:p>
            <a:pPr lvl="1"/>
            <a:r>
              <a:rPr lang="en-US" dirty="0" smtClean="0"/>
              <a:t>Remove highly correlated </a:t>
            </a:r>
            <a:r>
              <a:rPr lang="en-US" dirty="0" err="1" smtClean="0"/>
              <a:t>basefunction</a:t>
            </a:r>
            <a:endParaRPr lang="en-US" dirty="0" smtClean="0"/>
          </a:p>
          <a:p>
            <a:pPr lvl="1"/>
            <a:r>
              <a:rPr lang="en-US" dirty="0" smtClean="0"/>
              <a:t>Divide measurement (random) into training and validation</a:t>
            </a:r>
          </a:p>
          <a:p>
            <a:pPr lvl="1"/>
            <a:r>
              <a:rPr lang="en-US" dirty="0" smtClean="0"/>
              <a:t>Fit model to training set</a:t>
            </a:r>
          </a:p>
          <a:p>
            <a:pPr lvl="1"/>
            <a:r>
              <a:rPr lang="en-US" dirty="0" smtClean="0"/>
              <a:t>Determine residual validation measurements vs model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 err="1" smtClean="0"/>
              <a:t>basefunction</a:t>
            </a:r>
            <a:r>
              <a:rPr lang="en-US" dirty="0" smtClean="0"/>
              <a:t> Information Content via increase of residuals</a:t>
            </a:r>
          </a:p>
          <a:p>
            <a:pPr lvl="1"/>
            <a:r>
              <a:rPr lang="en-US" dirty="0" smtClean="0"/>
              <a:t>Determine least significant </a:t>
            </a:r>
            <a:r>
              <a:rPr lang="en-US" dirty="0" err="1" smtClean="0"/>
              <a:t>basefunction</a:t>
            </a:r>
            <a:r>
              <a:rPr lang="en-US" dirty="0" smtClean="0"/>
              <a:t> of the set</a:t>
            </a:r>
          </a:p>
          <a:p>
            <a:pPr lvl="1"/>
            <a:r>
              <a:rPr lang="en-US" dirty="0" smtClean="0"/>
              <a:t>Auto-generation new model with least-significant </a:t>
            </a:r>
            <a:r>
              <a:rPr lang="en-US" dirty="0" err="1" smtClean="0"/>
              <a:t>basefunction</a:t>
            </a:r>
            <a:endParaRPr lang="en-US" dirty="0" smtClean="0"/>
          </a:p>
          <a:p>
            <a:pPr lvl="1"/>
            <a:r>
              <a:rPr lang="en-US" dirty="0" smtClean="0"/>
              <a:t>Fit  again </a:t>
            </a:r>
          </a:p>
          <a:p>
            <a:pPr lvl="1"/>
            <a:r>
              <a:rPr lang="en-US" dirty="0"/>
              <a:t>Determine least significant </a:t>
            </a:r>
            <a:r>
              <a:rPr lang="en-US" dirty="0" err="1" smtClean="0"/>
              <a:t>basefunction</a:t>
            </a:r>
            <a:endParaRPr lang="en-US" dirty="0" smtClean="0"/>
          </a:p>
          <a:p>
            <a:pPr lvl="1"/>
            <a:r>
              <a:rPr lang="en-US" dirty="0"/>
              <a:t>Auto-generation new </a:t>
            </a:r>
            <a:r>
              <a:rPr lang="en-US" dirty="0" smtClean="0"/>
              <a:t>model</a:t>
            </a:r>
          </a:p>
          <a:p>
            <a:pPr lvl="1"/>
            <a:r>
              <a:rPr lang="en-US" dirty="0" err="1" smtClean="0"/>
              <a:t>Etc</a:t>
            </a:r>
            <a:r>
              <a:rPr lang="en-US" dirty="0" smtClean="0"/>
              <a:t> (but when to stop?)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Basefunction</a:t>
            </a:r>
            <a:r>
              <a:rPr lang="en-US" dirty="0" smtClean="0"/>
              <a:t> Information Content</a:t>
            </a:r>
            <a:br>
              <a:rPr lang="en-US" dirty="0" smtClean="0"/>
            </a:br>
            <a:r>
              <a:rPr lang="en-US" dirty="0" smtClean="0"/>
              <a:t>Iterative Model testing</a:t>
            </a:r>
            <a:endParaRPr lang="en-US" dirty="0"/>
          </a:p>
        </p:txBody>
      </p:sp>
      <p:sp>
        <p:nvSpPr>
          <p:cNvPr id="4" name="Left Bracket 3"/>
          <p:cNvSpPr/>
          <p:nvPr/>
        </p:nvSpPr>
        <p:spPr>
          <a:xfrm>
            <a:off x="457200" y="2636912"/>
            <a:ext cx="442392" cy="172819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Take a (reduced) </a:t>
            </a:r>
            <a:r>
              <a:rPr lang="en-US" dirty="0" err="1" smtClean="0"/>
              <a:t>Basefunction</a:t>
            </a:r>
            <a:r>
              <a:rPr lang="en-US" dirty="0" smtClean="0"/>
              <a:t> Set</a:t>
            </a:r>
          </a:p>
          <a:p>
            <a:r>
              <a:rPr lang="en-US" dirty="0" smtClean="0"/>
              <a:t>Take random sample measurements (same #)</a:t>
            </a:r>
          </a:p>
          <a:p>
            <a:r>
              <a:rPr lang="en-US" dirty="0" smtClean="0"/>
              <a:t>Determine parameters by fitting model</a:t>
            </a:r>
          </a:p>
          <a:p>
            <a:r>
              <a:rPr lang="en-US" dirty="0" smtClean="0"/>
              <a:t>Repeat 1000 times</a:t>
            </a:r>
          </a:p>
          <a:p>
            <a:r>
              <a:rPr lang="en-US" dirty="0" smtClean="0"/>
              <a:t>Uncertainty determined by </a:t>
            </a:r>
          </a:p>
          <a:p>
            <a:pPr marL="0" indent="0">
              <a:buNone/>
            </a:pPr>
            <a:r>
              <a:rPr lang="en-US" dirty="0" smtClean="0"/>
              <a:t>	Standard Deviation (per parameter)</a:t>
            </a:r>
          </a:p>
          <a:p>
            <a:r>
              <a:rPr lang="en-US" dirty="0" smtClean="0"/>
              <a:t>Drop parameter/</a:t>
            </a:r>
            <a:r>
              <a:rPr lang="en-US" dirty="0" err="1" smtClean="0"/>
              <a:t>basefunction</a:t>
            </a:r>
            <a:r>
              <a:rPr lang="en-US" dirty="0" smtClean="0"/>
              <a:t> with high relative uncertainty (&gt;&gt;1)</a:t>
            </a:r>
          </a:p>
          <a:p>
            <a:pPr lvl="1"/>
            <a:r>
              <a:rPr lang="en-US" dirty="0" smtClean="0"/>
              <a:t>Because zero-assumption</a:t>
            </a:r>
          </a:p>
          <a:p>
            <a:r>
              <a:rPr lang="en-US" dirty="0" smtClean="0"/>
              <a:t>Drop parameter/</a:t>
            </a:r>
            <a:r>
              <a:rPr lang="en-US" dirty="0" err="1" smtClean="0"/>
              <a:t>basefunction</a:t>
            </a:r>
            <a:r>
              <a:rPr lang="en-US" dirty="0" smtClean="0"/>
              <a:t> with high variance contribution </a:t>
            </a:r>
            <a:r>
              <a:rPr lang="en-US" sz="2800" dirty="0" smtClean="0"/>
              <a:t>(parameter uncertainty * </a:t>
            </a:r>
            <a:r>
              <a:rPr lang="en-US" sz="2800" dirty="0" err="1" smtClean="0"/>
              <a:t>basefunction</a:t>
            </a:r>
            <a:r>
              <a:rPr lang="en-US" sz="2800" dirty="0" smtClean="0"/>
              <a:t> impact)^2</a:t>
            </a:r>
          </a:p>
          <a:p>
            <a:pPr lvl="1"/>
            <a:r>
              <a:rPr lang="en-US" dirty="0" smtClean="0"/>
              <a:t>Because just adding noise</a:t>
            </a:r>
          </a:p>
          <a:p>
            <a:r>
              <a:rPr lang="en-US" dirty="0" smtClean="0"/>
              <a:t>Repeat till only valid parameters/</a:t>
            </a:r>
            <a:r>
              <a:rPr lang="en-US" dirty="0" err="1" smtClean="0"/>
              <a:t>basefunctions</a:t>
            </a:r>
            <a:r>
              <a:rPr lang="en-US" dirty="0" smtClean="0"/>
              <a:t> left </a:t>
            </a:r>
          </a:p>
          <a:p>
            <a:r>
              <a:rPr lang="en-US" dirty="0" smtClean="0"/>
              <a:t>Fit model full dataset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 Uncertainty</a:t>
            </a:r>
            <a:br>
              <a:rPr lang="en-US" dirty="0" smtClean="0"/>
            </a:br>
            <a:r>
              <a:rPr lang="en-US" dirty="0" smtClean="0"/>
              <a:t>Monte Carlo Bootstrap</a:t>
            </a:r>
            <a:endParaRPr lang="en-US" dirty="0"/>
          </a:p>
        </p:txBody>
      </p:sp>
      <p:sp>
        <p:nvSpPr>
          <p:cNvPr id="4" name="Left Bracket 3"/>
          <p:cNvSpPr/>
          <p:nvPr/>
        </p:nvSpPr>
        <p:spPr>
          <a:xfrm>
            <a:off x="323528" y="1916832"/>
            <a:ext cx="442392" cy="324036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ket 4"/>
          <p:cNvSpPr/>
          <p:nvPr/>
        </p:nvSpPr>
        <p:spPr>
          <a:xfrm>
            <a:off x="395536" y="1988840"/>
            <a:ext cx="442392" cy="64807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3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43012</TotalTime>
  <Words>771</Words>
  <Application>Microsoft Office PowerPoint</Application>
  <PresentationFormat>On-screen Show (4:3)</PresentationFormat>
  <Paragraphs>271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BabelStone Mayan Numerals</vt:lpstr>
      <vt:lpstr>Calibri</vt:lpstr>
      <vt:lpstr>Liberation Sans</vt:lpstr>
      <vt:lpstr>Wingdings</vt:lpstr>
      <vt:lpstr>Office Theme</vt:lpstr>
      <vt:lpstr>LESSR (v2)</vt:lpstr>
      <vt:lpstr>EUMETSAT / ESA project</vt:lpstr>
      <vt:lpstr>SCIAMACHY V10</vt:lpstr>
      <vt:lpstr>GOME2</vt:lpstr>
      <vt:lpstr>LESSR v1.1</vt:lpstr>
      <vt:lpstr>But…</vt:lpstr>
      <vt:lpstr>Formulation Investigations</vt:lpstr>
      <vt:lpstr>Basefunction Information Content Iterative Model testing</vt:lpstr>
      <vt:lpstr>Parameter Uncertainty Monte Carlo Bootstrap</vt:lpstr>
      <vt:lpstr>Seed Base Functions</vt:lpstr>
      <vt:lpstr>Reduction of # Base Functions</vt:lpstr>
      <vt:lpstr>Preliminary Results</vt:lpstr>
      <vt:lpstr>PowerPoint Presentation</vt:lpstr>
      <vt:lpstr>Model uncertainty</vt:lpstr>
      <vt:lpstr>Validation</vt:lpstr>
      <vt:lpstr>Local Libration</vt:lpstr>
      <vt:lpstr>Small Phase range (local) Libration</vt:lpstr>
      <vt:lpstr>PowerPoint Presentation</vt:lpstr>
      <vt:lpstr>PowerPoint Presentation</vt:lpstr>
      <vt:lpstr>Local Libration Dependence</vt:lpstr>
      <vt:lpstr>Libration LESSRv2x</vt:lpstr>
      <vt:lpstr>Libration Comparison</vt:lpstr>
      <vt:lpstr>PowerPoint Presentation</vt:lpstr>
      <vt:lpstr>PowerPoint Presentation</vt:lpstr>
      <vt:lpstr>Next steps</vt:lpstr>
      <vt:lpstr>Wavelength Slope (Apollo Fit)</vt:lpstr>
      <vt:lpstr>Conclusions</vt:lpstr>
      <vt:lpstr>Thank you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Krijger</dc:creator>
  <cp:lastModifiedBy>Microsoft account</cp:lastModifiedBy>
  <cp:revision>764</cp:revision>
  <dcterms:created xsi:type="dcterms:W3CDTF">2015-12-07T21:22:00Z</dcterms:created>
  <dcterms:modified xsi:type="dcterms:W3CDTF">2024-03-26T19:31:29Z</dcterms:modified>
</cp:coreProperties>
</file>