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412" r:id="rId3"/>
    <p:sldId id="402" r:id="rId4"/>
    <p:sldId id="403" r:id="rId5"/>
    <p:sldId id="413" r:id="rId6"/>
    <p:sldId id="405" r:id="rId7"/>
    <p:sldId id="406" r:id="rId8"/>
    <p:sldId id="293" r:id="rId9"/>
    <p:sldId id="285" r:id="rId10"/>
    <p:sldId id="409" r:id="rId11"/>
    <p:sldId id="341" r:id="rId12"/>
    <p:sldId id="411" r:id="rId13"/>
    <p:sldId id="257" r:id="rId14"/>
    <p:sldId id="258" r:id="rId15"/>
    <p:sldId id="261" r:id="rId16"/>
    <p:sldId id="394" r:id="rId17"/>
    <p:sldId id="408" r:id="rId18"/>
    <p:sldId id="404" r:id="rId19"/>
    <p:sldId id="410" r:id="rId20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5C6A9-2B28-5B43-A615-725D99133F39}" v="20" dt="2024-03-12T11:05:23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44"/>
  </p:normalViewPr>
  <p:slideViewPr>
    <p:cSldViewPr snapToGrid="0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2AEFA-5D9C-6247-BA1A-B1D60B154E71}" type="datetimeFigureOut">
              <a:rPr lang="en-NL" smtClean="0"/>
              <a:t>12/03/2024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F28B5-775C-234A-80FF-48727BE55B7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5488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7803B-CB0C-4DB4-879B-7EC3FD3A2B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93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Christmas </a:t>
            </a:r>
            <a:r>
              <a:rPr lang="es-ES" dirty="0" err="1"/>
              <a:t>wishes</a:t>
            </a:r>
            <a:endParaRPr lang="es-ES" dirty="0"/>
          </a:p>
          <a:p>
            <a:r>
              <a:rPr lang="es-ES" dirty="0" err="1"/>
              <a:t>Discussion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VITO &gt;&gt;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requerements</a:t>
            </a:r>
            <a:r>
              <a:rPr lang="es-ES" dirty="0"/>
              <a:t> and NPL: </a:t>
            </a:r>
            <a:r>
              <a:rPr lang="es-ES" dirty="0" err="1"/>
              <a:t>uncertainty</a:t>
            </a:r>
            <a:r>
              <a:rPr lang="es-ES" dirty="0"/>
              <a:t> </a:t>
            </a:r>
            <a:r>
              <a:rPr lang="es-ES" dirty="0" err="1"/>
              <a:t>requirements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7803B-CB0C-4DB4-879B-7EC3FD3A2B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139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Christmas </a:t>
            </a:r>
            <a:r>
              <a:rPr lang="es-ES" dirty="0" err="1"/>
              <a:t>wishes</a:t>
            </a:r>
            <a:endParaRPr lang="es-ES" dirty="0"/>
          </a:p>
          <a:p>
            <a:r>
              <a:rPr lang="es-ES" dirty="0" err="1"/>
              <a:t>Discussion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VITO &gt;&gt;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requerements</a:t>
            </a:r>
            <a:r>
              <a:rPr lang="es-ES" dirty="0"/>
              <a:t> and NPL: </a:t>
            </a:r>
            <a:r>
              <a:rPr lang="es-ES" dirty="0" err="1"/>
              <a:t>uncertainty</a:t>
            </a:r>
            <a:r>
              <a:rPr lang="es-ES" dirty="0"/>
              <a:t> </a:t>
            </a:r>
            <a:r>
              <a:rPr lang="es-ES" dirty="0" err="1"/>
              <a:t>requirements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7803B-CB0C-4DB4-879B-7EC3FD3A2B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8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fld id="{E428E99D-8D2B-4C65-94A2-17FA697A914F}" type="slidenum">
              <a:rPr lang="en-GB" altLang="en-US" sz="1300" smtClean="0"/>
              <a:pPr/>
              <a:t>11</a:t>
            </a:fld>
            <a:endParaRPr lang="en-GB" altLang="en-US" sz="13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316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 altLang="en-US"/>
          </a:p>
        </p:txBody>
      </p:sp>
      <p:sp>
        <p:nvSpPr>
          <p:cNvPr id="204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4475" cy="3709987"/>
          </a:xfrm>
          <a:noFill/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14108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7803B-CB0C-4DB4-879B-7EC3FD3A2B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393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7803B-CB0C-4DB4-879B-7EC3FD3A2B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37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7803B-CB0C-4DB4-879B-7EC3FD3A2BC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7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762B-BD5A-EFDE-C191-BF6678CF5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2A13D-1BEC-0ED7-C289-A7EB66957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16CE3-613E-4995-1DB4-6390E7F3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90E-8770-634A-A7AB-7934050F58ED}" type="datetimeFigureOut">
              <a:rPr lang="en-NL" smtClean="0"/>
              <a:t>12/03/2024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9644C-C4E4-CEB0-BB4C-3437FBD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3210" y="6048624"/>
            <a:ext cx="4114800" cy="365125"/>
          </a:xfr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9B1F2-DF8E-6380-9532-3AE53A1C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8D3C-B1CB-054C-9A8A-304FA2F945D4}" type="slidenum">
              <a:rPr lang="en-NL" smtClean="0"/>
              <a:t>‹#›</a:t>
            </a:fld>
            <a:endParaRPr lang="en-NL"/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E11635BA-6CAE-FF4D-F325-A09C85B4BC4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836366" y="6308619"/>
            <a:ext cx="2540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94D72B5-D667-4CA6-B298-7ED40789B1D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17E1E4-7CEF-DB21-24B2-D11C98E86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174" y="6356350"/>
            <a:ext cx="1647651" cy="465984"/>
          </a:xfrm>
          <a:prstGeom prst="rect">
            <a:avLst/>
          </a:prstGeom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5B51D2F4-A304-692C-7A3B-A87618DAA6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21" y="6231187"/>
            <a:ext cx="1450706" cy="7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AD2A47C7-78B7-132B-4ED7-38CA511C15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5806" y="6351277"/>
            <a:ext cx="1291103" cy="47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University of Valladolid (UVa) -">
            <a:extLst>
              <a:ext uri="{FF2B5EF4-FFF2-40B4-BE49-F238E27FC236}">
                <a16:creationId xmlns:a16="http://schemas.microsoft.com/office/drawing/2014/main" id="{6063EB64-5859-8844-0223-9252EF4467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37" y="6231187"/>
            <a:ext cx="1096133" cy="6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2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DC10A-EB4D-BAF0-0D39-3A49B1AC3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C1979-6F78-5E90-5EEE-5E94B7251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2E3FC-6044-C87A-D5A0-C182F573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90E-8770-634A-A7AB-7934050F58ED}" type="datetimeFigureOut">
              <a:rPr lang="en-NL" smtClean="0"/>
              <a:t>12/03/2024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465D-54F7-C590-77AF-6D455639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AFBB4-5D28-031C-3721-D77ED701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8D3C-B1CB-054C-9A8A-304FA2F945D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7197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F10B0-25D9-C5A8-70D4-05E3A1574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0F626-F7F7-3195-3C88-CDCA39488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44DB8-E3DE-6979-7E1F-AE6A25ED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90E-8770-634A-A7AB-7934050F58ED}" type="datetimeFigureOut">
              <a:rPr lang="en-NL" smtClean="0"/>
              <a:t>12/03/2024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CB3E-41E1-8AA9-EAE9-025C5D4D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CC4D9-88FB-5F72-BEE8-3B566F32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8D3C-B1CB-054C-9A8A-304FA2F945D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8949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85262-C752-963E-1904-771262F8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4A5C1-F6AD-6CAD-6AC9-6FA56A362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A6B17-E96B-C4E2-9D31-2BAF6C1F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90E-8770-634A-A7AB-7934050F58ED}" type="datetimeFigureOut">
              <a:rPr lang="en-NL" smtClean="0"/>
              <a:t>12/03/2024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0A9F6-8FC9-40A9-AFD7-D6D1C3F4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DB83A-3CAC-87EE-9215-0BF6CB37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8D3C-B1CB-054C-9A8A-304FA2F945D4}" type="slidenum">
              <a:rPr lang="en-NL" smtClean="0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6433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0CE9-836D-DD55-8F0C-E9CED0A3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06586-2B83-1FFD-303A-E2C876366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1825E-536F-4B20-8B13-D54C88C2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90E-8770-634A-A7AB-7934050F58ED}" type="datetimeFigureOut">
              <a:rPr lang="en-NL" smtClean="0"/>
              <a:t>12/03/2024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BAA76-6636-172F-D1F4-72F45729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21C17-F845-A0F6-4D03-390E0346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8D3C-B1CB-054C-9A8A-304FA2F945D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0340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7ED9-E94D-E4ED-E4D4-86AA2903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83F5-BD51-8CB4-DD1B-8DC91A9A2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C2AEB-3F09-B36D-8E25-A866CDA6E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3EBBE-E3EF-873F-FADD-2E6B3C81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90E-8770-634A-A7AB-7934050F58ED}" type="datetimeFigureOut">
              <a:rPr lang="en-NL" smtClean="0"/>
              <a:t>12/03/2024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814A2-980D-10B8-2FED-86FFA7F6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35A35-14F7-28AA-C1D5-4D7E086B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8D3C-B1CB-054C-9A8A-304FA2F945D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1183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BD5F-72C8-766F-7AA3-673EF312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C54BC-04B3-1718-CE6F-8550BBABB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10BB9-A4A9-1E5D-CC5D-D358CF307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7ED2F-0A64-A993-44D2-7E53CA12E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1F16E-5459-5FF0-8C1C-773FDE30C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4198E-06DE-F46E-A2FD-F010AA75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90E-8770-634A-A7AB-7934050F58ED}" type="datetimeFigureOut">
              <a:rPr lang="en-NL" smtClean="0"/>
              <a:t>12/03/2024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0C0B1-39EF-16C6-F695-A409273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26923-0054-5570-3085-0C94D76D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8D3C-B1CB-054C-9A8A-304FA2F945D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7273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B9F0-8DC5-A8FE-CB06-02E25F54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B6DF-44D9-1E7E-ADE9-942F733F5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90E-8770-634A-A7AB-7934050F58ED}" type="datetimeFigureOut">
              <a:rPr lang="en-NL" smtClean="0"/>
              <a:t>12/03/2024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68040-CC9F-BB0E-220F-E19440E2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CEDAA-09E5-733A-87E2-8767D87E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8D3C-B1CB-054C-9A8A-304FA2F945D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4536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C1B90-4720-1A51-442C-7BB57B5B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90E-8770-634A-A7AB-7934050F58ED}" type="datetimeFigureOut">
              <a:rPr lang="en-NL" smtClean="0"/>
              <a:t>12/03/2024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81AD6-1F64-60CA-FCDD-4B166EFD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E9135-35EB-6208-BFD4-FF671984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8D3C-B1CB-054C-9A8A-304FA2F945D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7889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06CB5-7D06-364F-26D9-C541F2CA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050DA-5F98-BE6A-49AC-E9B24FDDF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0119C-BBEE-84C8-5283-BC207B4D6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2E3D5-E2D1-0065-3721-0997BA73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90E-8770-634A-A7AB-7934050F58ED}" type="datetimeFigureOut">
              <a:rPr lang="en-NL" smtClean="0"/>
              <a:t>12/03/2024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EB367-1DFE-3F76-875C-FBEB4215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0330A-015C-55DE-3DD8-ED8D686B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8D3C-B1CB-054C-9A8A-304FA2F945D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35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850EB-4790-00E5-505D-3CC918AD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A2242F-6CDD-6FC6-1204-160988E4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D4D41-F003-53F6-1185-6137F3DD9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2C398-8A9D-FE94-594A-69E47E4B6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490E-8770-634A-A7AB-7934050F58ED}" type="datetimeFigureOut">
              <a:rPr lang="en-NL" smtClean="0"/>
              <a:t>12/03/2024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8148-5804-191D-EBF0-A97388B8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AFEDF-9573-3E18-7CA7-3584B727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8D3C-B1CB-054C-9A8A-304FA2F945D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0939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4F3E3-046B-89A7-3F24-F1DF3F0D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478E8-2CEC-E1CB-149F-C09FFF4AE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5B832-AF8B-6FE4-BD07-BF04C7B0F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A490E-8770-634A-A7AB-7934050F58ED}" type="datetimeFigureOut">
              <a:rPr lang="en-NL" smtClean="0"/>
              <a:t>12/03/2024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F2559-D10F-45D6-3E41-62C9D2624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L" dirty="0"/>
              <a:t>GSICS Annual Meeting 2024</a:t>
            </a:r>
          </a:p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ACA73-CCCC-656D-26C2-4CDF3F26D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18D3C-B1CB-054C-9A8A-304FA2F945D4}" type="slidenum">
              <a:rPr lang="en-NL" smtClean="0"/>
              <a:t>‹#›</a:t>
            </a:fld>
            <a:endParaRPr lang="en-NL"/>
          </a:p>
        </p:txBody>
      </p:sp>
      <p:pic>
        <p:nvPicPr>
          <p:cNvPr id="7" name="gmail-m_-4308838340055170294Picture 3" descr="image002">
            <a:extLst>
              <a:ext uri="{FF2B5EF4-FFF2-40B4-BE49-F238E27FC236}">
                <a16:creationId xmlns:a16="http://schemas.microsoft.com/office/drawing/2014/main" id="{45315EFB-F1A1-D0E7-9689-8B52D45E9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353" y="0"/>
            <a:ext cx="332263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9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FE54-DED0-FECD-F981-23C9FCB4D5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6000" dirty="0">
                <a:ea typeface="ＭＳ Ｐゴシック"/>
              </a:rPr>
              <a:t>LIME: Lunar Irradiance Model of ESA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9B916-C94E-1E3C-92FF-C1D73DBF0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2F43B-8ACC-0F0D-52C6-74A779C60C9D}"/>
              </a:ext>
            </a:extLst>
          </p:cNvPr>
          <p:cNvSpPr txBox="1"/>
          <p:nvPr/>
        </p:nvSpPr>
        <p:spPr>
          <a:xfrm>
            <a:off x="2989244" y="4595822"/>
            <a:ext cx="621351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altLang="en-US" sz="2000" dirty="0">
                <a:ea typeface="ＭＳ Ｐゴシック" panose="020B0600070205080204" pitchFamily="34" charset="-128"/>
              </a:rPr>
            </a:br>
            <a:r>
              <a:rPr lang="en-GB" altLang="en-US" sz="1800" i="1" u="sng" dirty="0">
                <a:ea typeface="ＭＳ Ｐゴシック"/>
              </a:rPr>
              <a:t>Stefan </a:t>
            </a:r>
            <a:r>
              <a:rPr lang="en-GB" altLang="en-US" sz="1800" i="1" u="sng" dirty="0" err="1">
                <a:ea typeface="ＭＳ Ｐゴシック"/>
              </a:rPr>
              <a:t>Adriaensen</a:t>
            </a:r>
            <a:r>
              <a:rPr lang="en-GB" altLang="en-US" sz="1800" i="1" u="sng" dirty="0">
                <a:ea typeface="ＭＳ Ｐゴシック"/>
              </a:rPr>
              <a:t> (VITO)</a:t>
            </a:r>
            <a:r>
              <a:rPr lang="en-GB" altLang="en-US" sz="1800" i="1" dirty="0">
                <a:ea typeface="ＭＳ Ｐゴシック"/>
              </a:rPr>
              <a:t>, </a:t>
            </a:r>
            <a:r>
              <a:rPr lang="en-GB" sz="1800" i="1" dirty="0"/>
              <a:t>Africa </a:t>
            </a:r>
            <a:r>
              <a:rPr lang="en-GB" sz="1800" i="1" dirty="0" err="1"/>
              <a:t>Baretto</a:t>
            </a:r>
            <a:r>
              <a:rPr lang="en-GB" sz="1800" i="1" dirty="0"/>
              <a:t> (UVa), </a:t>
            </a:r>
            <a:r>
              <a:rPr lang="en-GB" sz="1800" i="1" dirty="0" err="1"/>
              <a:t>Agnieska</a:t>
            </a:r>
            <a:r>
              <a:rPr lang="en-GB" sz="1800" i="1" dirty="0"/>
              <a:t> </a:t>
            </a:r>
            <a:r>
              <a:rPr lang="en-GB" sz="1800" i="1" dirty="0" err="1"/>
              <a:t>Bialek</a:t>
            </a:r>
            <a:r>
              <a:rPr lang="en-GB" sz="1800" i="1" dirty="0"/>
              <a:t> (NPL), Marc Bouvet (ESA), </a:t>
            </a:r>
            <a:r>
              <a:rPr lang="en-GB" sz="1800" i="1" u="sng" dirty="0"/>
              <a:t>Javier </a:t>
            </a:r>
            <a:r>
              <a:rPr lang="en-GB" sz="1800" i="1" u="sng" dirty="0" err="1"/>
              <a:t>Gatón</a:t>
            </a:r>
            <a:r>
              <a:rPr lang="en-GB" sz="1800" i="1" u="sng" dirty="0"/>
              <a:t> </a:t>
            </a:r>
            <a:r>
              <a:rPr lang="en-GB" sz="1800" i="1" u="sng" dirty="0" err="1"/>
              <a:t>Herguedas</a:t>
            </a:r>
            <a:r>
              <a:rPr lang="en-GB" sz="1800" i="1" u="sng" dirty="0"/>
              <a:t> (UVa</a:t>
            </a:r>
            <a:r>
              <a:rPr lang="en-GB" sz="1800" i="1" dirty="0"/>
              <a:t>), Chris Maclellan (NPL), </a:t>
            </a:r>
            <a:r>
              <a:rPr lang="en-GB" altLang="en-US" sz="1800" i="1" dirty="0">
                <a:ea typeface="ＭＳ Ｐゴシック"/>
              </a:rPr>
              <a:t>Carlos Toledano (UVa), </a:t>
            </a:r>
            <a:r>
              <a:rPr lang="en-GB" sz="1800" i="1" dirty="0"/>
              <a:t>Pieter De Vis​ (NPL), Emma </a:t>
            </a:r>
            <a:r>
              <a:rPr lang="en-GB" sz="1800" i="1" dirty="0" err="1"/>
              <a:t>Woolliams</a:t>
            </a:r>
            <a:r>
              <a:rPr lang="en-GB" sz="1800" i="1" dirty="0"/>
              <a:t> (NPL)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4064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C1858-0EFF-4074-A0A2-966D1731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Moon </a:t>
            </a:r>
            <a:r>
              <a:rPr lang="es-ES" dirty="0" err="1"/>
              <a:t>spectral</a:t>
            </a:r>
            <a:r>
              <a:rPr lang="es-ES" dirty="0"/>
              <a:t> </a:t>
            </a:r>
            <a:r>
              <a:rPr lang="es-ES" dirty="0" err="1"/>
              <a:t>reflectance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A99D90-B99C-4852-B3A4-5F5742D8A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318"/>
            <a:ext cx="10515600" cy="4351338"/>
          </a:xfrm>
        </p:spPr>
        <p:txBody>
          <a:bodyPr/>
          <a:lstStyle/>
          <a:p>
            <a:r>
              <a:rPr lang="es-ES" dirty="0"/>
              <a:t>10-deg pase angle </a:t>
            </a:r>
            <a:r>
              <a:rPr lang="es-ES" dirty="0" err="1"/>
              <a:t>bins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CCF9C4-CFEA-4A97-84C1-513A486F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1580-5EB0-4CD8-B5A5-2734F31D3525}" type="datetime1">
              <a:rPr lang="en-GB" smtClean="0"/>
              <a:t>12/03/2024</a:t>
            </a:fld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409004-073B-4D90-A84E-74AF6A9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10</a:t>
            </a:fld>
            <a:endParaRPr lang="en-GB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6D3E47-99F2-49A1-86F3-489229365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" t="1180" r="1439" b="20680"/>
          <a:stretch/>
        </p:blipFill>
        <p:spPr>
          <a:xfrm>
            <a:off x="3030070" y="1875430"/>
            <a:ext cx="8034481" cy="37061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F14E8FE-2E22-40A1-A2E4-14EE9A5C0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71" t="79412" r="12194" b="854"/>
          <a:stretch/>
        </p:blipFill>
        <p:spPr>
          <a:xfrm>
            <a:off x="4061012" y="5924223"/>
            <a:ext cx="6248400" cy="93597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1BF0931-7E8B-420F-8A0E-6C47AEFAA2A2}"/>
              </a:ext>
            </a:extLst>
          </p:cNvPr>
          <p:cNvSpPr txBox="1"/>
          <p:nvPr/>
        </p:nvSpPr>
        <p:spPr>
          <a:xfrm>
            <a:off x="5748347" y="5479757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Wavelength</a:t>
            </a:r>
            <a:r>
              <a:rPr lang="es-ES" dirty="0"/>
              <a:t> (nm)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AB76F6-8F09-45F7-84FE-1CED4C15D2EE}"/>
              </a:ext>
            </a:extLst>
          </p:cNvPr>
          <p:cNvSpPr txBox="1"/>
          <p:nvPr/>
        </p:nvSpPr>
        <p:spPr>
          <a:xfrm rot="16200000">
            <a:off x="1868730" y="3027159"/>
            <a:ext cx="19264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Reflectance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715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43BF-9099-F30F-63FA-574F2D830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NL" dirty="0"/>
              <a:t>he LIME model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235563-DC2A-43F5-B305-481DAEBD1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536" y="1684465"/>
            <a:ext cx="9970264" cy="2387600"/>
          </a:xfrm>
        </p:spPr>
        <p:txBody>
          <a:bodyPr>
            <a:normAutofit/>
          </a:bodyPr>
          <a:lstStyle/>
          <a:p>
            <a:r>
              <a:rPr lang="en-GB" sz="4400" dirty="0"/>
              <a:t>Assessing the impact of the LIME modelling capabilities on night aerosol retrieval</a:t>
            </a:r>
            <a:br>
              <a:rPr lang="en-GB" dirty="0"/>
            </a:br>
            <a:r>
              <a:rPr lang="en-GB" sz="2200" dirty="0"/>
              <a:t>D-5: Report on the impact of using the LIME model on the stability and accuracy of aerosol retrieval (day vs. night)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CD7C091-F57F-455D-B2CE-D4D08EDDE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350" y="4002317"/>
            <a:ext cx="7861300" cy="608012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Africa</a:t>
            </a:r>
            <a:r>
              <a:rPr lang="es-ES" dirty="0"/>
              <a:t> Barreto, Carlos Toledano, Ramiro González, Javier </a:t>
            </a:r>
            <a:r>
              <a:rPr lang="es-ES" dirty="0" err="1"/>
              <a:t>Gatón</a:t>
            </a:r>
            <a:r>
              <a:rPr lang="es-ES" dirty="0"/>
              <a:t>, David Mateos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69455E-708C-402A-A686-F8B4DC4B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AF01-EBBD-4D7C-AA40-A8C18DA2F67A}" type="datetime1">
              <a:rPr lang="en-GB" smtClean="0"/>
              <a:t>12/03/2024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DA9C8-CEDB-4DE7-90F1-63EFC769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12</a:t>
            </a:fld>
            <a:endParaRPr lang="en-GB"/>
          </a:p>
        </p:txBody>
      </p:sp>
      <p:pic>
        <p:nvPicPr>
          <p:cNvPr id="8" name="Picture 2" descr="aemet logo | Aemet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4" y="5148593"/>
            <a:ext cx="1567135" cy="69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1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2ADFB-C4B5-40A5-9419-93DAC329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36525"/>
            <a:ext cx="8864217" cy="1325563"/>
          </a:xfrm>
        </p:spPr>
        <p:txBody>
          <a:bodyPr/>
          <a:lstStyle/>
          <a:p>
            <a:r>
              <a:rPr lang="en-GB" dirty="0"/>
              <a:t>Importance of AOD monitoring at night. Scope of the task.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85B2D-306B-4AA2-BA37-848A5C338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82128"/>
            <a:ext cx="11544300" cy="4351338"/>
          </a:xfrm>
        </p:spPr>
        <p:txBody>
          <a:bodyPr>
            <a:noAutofit/>
          </a:bodyPr>
          <a:lstStyle/>
          <a:p>
            <a:pPr algn="just"/>
            <a:r>
              <a:rPr lang="en-GB" sz="2000" dirty="0"/>
              <a:t>Solar photometry provided reliable information about key aerosol properties to better understand the role of aerosols in the Earth's climate. However, was not able provide day-to-night variations, introducing a bias in climatological studies which is critical for high latitude and polar regions.</a:t>
            </a:r>
          </a:p>
          <a:p>
            <a:pPr algn="just"/>
            <a:r>
              <a:rPr lang="en-GB" sz="2000" dirty="0"/>
              <a:t>CE318-TS  appeared in 2016 as an excellent candidate to monitor aerosols in a routine way in the absence of solar radiation using the Moon as light source (reference instrument in the NASA-AERONET network). Drawback in lunar photometry: a precise </a:t>
            </a:r>
            <a:r>
              <a:rPr lang="en-GB" sz="2000" dirty="0" err="1"/>
              <a:t>exo</a:t>
            </a:r>
            <a:r>
              <a:rPr lang="en-GB" sz="2000" dirty="0"/>
              <a:t>-atmospheric lunar irradiance model is mandatory to derive the AOD at night. </a:t>
            </a:r>
          </a:p>
          <a:p>
            <a:pPr algn="just"/>
            <a:r>
              <a:rPr lang="en-GB" sz="2000" dirty="0"/>
              <a:t>There are different sources of information to estimate </a:t>
            </a:r>
            <a:r>
              <a:rPr lang="en-GB" sz="2000" dirty="0" err="1"/>
              <a:t>extraterrestrial</a:t>
            </a:r>
            <a:r>
              <a:rPr lang="en-GB" sz="2000" dirty="0"/>
              <a:t> lunar irradiances, i.e. the lunar models, with a decisive impact on the retrieval of AOD: </a:t>
            </a:r>
          </a:p>
          <a:p>
            <a:pPr lvl="1" algn="just"/>
            <a:r>
              <a:rPr lang="en-GB" sz="1600" dirty="0"/>
              <a:t>Robotic Lunar Observatory (ROLO)</a:t>
            </a:r>
          </a:p>
          <a:p>
            <a:pPr lvl="1" algn="just"/>
            <a:r>
              <a:rPr lang="en-GB" sz="1600" dirty="0"/>
              <a:t>ROLO implementation for Moon photometry observation (RIMO)</a:t>
            </a:r>
          </a:p>
          <a:p>
            <a:pPr lvl="1" algn="just"/>
            <a:r>
              <a:rPr lang="en-GB" sz="1600" dirty="0"/>
              <a:t>RIMO Correction Factor (RCF) - Reference</a:t>
            </a:r>
          </a:p>
          <a:p>
            <a:pPr lvl="1" algn="just"/>
            <a:r>
              <a:rPr lang="es-ES" sz="1600" dirty="0"/>
              <a:t>LIME</a:t>
            </a:r>
          </a:p>
          <a:p>
            <a:pPr algn="just"/>
            <a:r>
              <a:rPr lang="en-GB" sz="2000" dirty="0"/>
              <a:t>SCOPE: In this task we assessed the impact of the improved LIME modelling capabilities in the AOD calculation at night using the RCF model as reference.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B58B-491A-409C-B1EE-B149B044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6D9A-E91F-4A5F-8B0D-03DCA52E0FC8}" type="datetime1">
              <a:rPr lang="en-GB" smtClean="0"/>
              <a:t>12/03/2024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6767D-3C51-441D-AA7D-BC87A0B4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34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B401-0A0F-4C38-ADE4-3B73D43E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85" y="97286"/>
            <a:ext cx="8283766" cy="1325563"/>
          </a:xfrm>
        </p:spPr>
        <p:txBody>
          <a:bodyPr/>
          <a:lstStyle/>
          <a:p>
            <a:r>
              <a:rPr lang="es-ES" dirty="0" err="1"/>
              <a:t>Comparison</a:t>
            </a:r>
            <a:r>
              <a:rPr lang="es-ES" dirty="0"/>
              <a:t> in </a:t>
            </a:r>
            <a:r>
              <a:rPr lang="es-ES" dirty="0" err="1"/>
              <a:t>terms</a:t>
            </a:r>
            <a:r>
              <a:rPr lang="es-ES" dirty="0"/>
              <a:t> of AOD </a:t>
            </a:r>
            <a:r>
              <a:rPr lang="es-ES" dirty="0" err="1"/>
              <a:t>difference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9D7CB-9AC0-4377-893E-881612D9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EDF4-113D-4A7A-A067-2039058AD8BD}" type="datetime1">
              <a:rPr lang="en-GB" smtClean="0"/>
              <a:t>12/03/2024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72F71-397A-47A8-B837-C13BD708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14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06B911C-4620-4A7F-8CDC-1A64A5E16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8551" y="1855078"/>
            <a:ext cx="5181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Better performance of LIME with regard the lunar phase angle.</a:t>
            </a:r>
          </a:p>
          <a:p>
            <a:pPr algn="just"/>
            <a:r>
              <a:rPr lang="en-GB" dirty="0"/>
              <a:t>Reduction in the average AOD difference associated with the use of the LIME model in relation to the RIMO model in all channels except in 1640 nm.</a:t>
            </a:r>
          </a:p>
          <a:p>
            <a:pPr algn="just"/>
            <a:r>
              <a:rPr lang="en-GB" dirty="0"/>
              <a:t> Higher dispersion of AOD differences in the case of the RIMO model, especially in the 440 nm spectral band. 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482600" y="1584803"/>
            <a:ext cx="2923540" cy="1437005"/>
            <a:chOff x="482600" y="1584803"/>
            <a:chExt cx="2923540" cy="1437005"/>
          </a:xfrm>
        </p:grpSpPr>
        <p:pic>
          <p:nvPicPr>
            <p:cNvPr id="7" name="Picture 6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00" y="1584803"/>
              <a:ext cx="2923540" cy="1437005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838200" y="1760741"/>
              <a:ext cx="22850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/>
                <a:t>1020 </a:t>
              </a:r>
              <a:r>
                <a:rPr lang="es-ES" sz="1600" dirty="0" err="1"/>
                <a:t>nm</a:t>
              </a:r>
              <a:r>
                <a:rPr lang="es-ES" sz="1600" dirty="0"/>
                <a:t> (Si)</a:t>
              </a:r>
              <a:endParaRPr lang="en-GB" sz="1600" dirty="0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3135947" y="3101978"/>
            <a:ext cx="2922905" cy="1437005"/>
            <a:chOff x="3135947" y="3101978"/>
            <a:chExt cx="2922905" cy="1437005"/>
          </a:xfrm>
        </p:grpSpPr>
        <p:pic>
          <p:nvPicPr>
            <p:cNvPr id="10" name="Picture 19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947" y="3101978"/>
              <a:ext cx="2922905" cy="1437005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3491545" y="4039358"/>
              <a:ext cx="22723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/>
                <a:t>1640 </a:t>
              </a:r>
              <a:r>
                <a:rPr lang="es-ES" sz="1600" dirty="0" err="1"/>
                <a:t>nm</a:t>
              </a:r>
              <a:endParaRPr lang="en-GB" sz="1600" dirty="0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123247" y="1586945"/>
            <a:ext cx="2922905" cy="1437005"/>
            <a:chOff x="3123247" y="1586945"/>
            <a:chExt cx="2922905" cy="1437005"/>
          </a:xfrm>
        </p:grpSpPr>
        <p:pic>
          <p:nvPicPr>
            <p:cNvPr id="8" name="Picture 63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247" y="1586945"/>
              <a:ext cx="2922905" cy="1437005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3478846" y="1766810"/>
              <a:ext cx="2285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/>
                <a:t>1020 </a:t>
              </a:r>
              <a:r>
                <a:rPr lang="es-ES" sz="1600" dirty="0" err="1"/>
                <a:t>nm</a:t>
              </a:r>
              <a:r>
                <a:rPr lang="es-ES" sz="1600" dirty="0"/>
                <a:t> (Si)</a:t>
              </a:r>
              <a:endParaRPr lang="en-GB" sz="1600" dirty="0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482600" y="3102292"/>
            <a:ext cx="2923540" cy="1437005"/>
            <a:chOff x="482600" y="3102292"/>
            <a:chExt cx="2923540" cy="1437005"/>
          </a:xfrm>
        </p:grpSpPr>
        <p:pic>
          <p:nvPicPr>
            <p:cNvPr id="9" name="Picture 192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00" y="3102292"/>
              <a:ext cx="2923540" cy="1437005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838200" y="4038789"/>
              <a:ext cx="2297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/>
                <a:t>1640 </a:t>
              </a:r>
              <a:r>
                <a:rPr lang="es-ES" sz="1600" dirty="0" err="1"/>
                <a:t>nm</a:t>
              </a:r>
              <a:endParaRPr lang="en-GB" sz="1600" dirty="0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482600" y="4601245"/>
            <a:ext cx="2701175" cy="1437005"/>
            <a:chOff x="482600" y="4601245"/>
            <a:chExt cx="2701175" cy="1437005"/>
          </a:xfrm>
        </p:grpSpPr>
        <p:pic>
          <p:nvPicPr>
            <p:cNvPr id="28" name="Picture 198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6"/>
            <a:stretch/>
          </p:blipFill>
          <p:spPr>
            <a:xfrm>
              <a:off x="482600" y="4601245"/>
              <a:ext cx="2701175" cy="1437005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838200" y="4792519"/>
              <a:ext cx="22850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/>
                <a:t>440 </a:t>
              </a:r>
              <a:r>
                <a:rPr lang="es-ES" sz="1600" dirty="0" err="1"/>
                <a:t>nm</a:t>
              </a:r>
              <a:endParaRPr lang="en-GB" sz="1600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3123246" y="4621678"/>
            <a:ext cx="2922905" cy="1437005"/>
            <a:chOff x="3123246" y="4621678"/>
            <a:chExt cx="2922905" cy="1437005"/>
          </a:xfrm>
        </p:grpSpPr>
        <p:pic>
          <p:nvPicPr>
            <p:cNvPr id="29" name="Picture 19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246" y="4621678"/>
              <a:ext cx="2922905" cy="1437005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3491545" y="4799607"/>
              <a:ext cx="2272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/>
                <a:t>440 </a:t>
              </a:r>
              <a:r>
                <a:rPr lang="es-ES" sz="1600" dirty="0" err="1"/>
                <a:t>nm</a:t>
              </a:r>
              <a:endParaRPr lang="en-GB" sz="1600" dirty="0"/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1363333" y="1385804"/>
            <a:ext cx="14167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4"/>
                </a:solidFill>
              </a:rPr>
              <a:t>RCF vs RIMO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897677" y="1384897"/>
            <a:ext cx="14167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RCF vs LIME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754509" y="3165519"/>
            <a:ext cx="514180" cy="103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ángulo 24"/>
          <p:cNvSpPr/>
          <p:nvPr/>
        </p:nvSpPr>
        <p:spPr>
          <a:xfrm>
            <a:off x="4433613" y="3153141"/>
            <a:ext cx="514180" cy="103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ángulo 25"/>
          <p:cNvSpPr/>
          <p:nvPr/>
        </p:nvSpPr>
        <p:spPr>
          <a:xfrm>
            <a:off x="1731469" y="4664973"/>
            <a:ext cx="514180" cy="103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ángulo 26"/>
          <p:cNvSpPr/>
          <p:nvPr/>
        </p:nvSpPr>
        <p:spPr>
          <a:xfrm>
            <a:off x="4340308" y="4664264"/>
            <a:ext cx="514180" cy="103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86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B401-0A0F-4C38-ADE4-3B73D43E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259198" cy="813680"/>
          </a:xfrm>
        </p:spPr>
        <p:txBody>
          <a:bodyPr/>
          <a:lstStyle/>
          <a:p>
            <a:r>
              <a:rPr lang="es-ES" dirty="0" err="1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B911C-4620-4A7F-8CDC-1A64A5E16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474" y="1756175"/>
            <a:ext cx="10270067" cy="46909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/>
              <a:t>The use of the LIME model introduces a substantial improvement in the calculation of AOD at night in comparison to the use of the ROLO/RIMO model. </a:t>
            </a:r>
          </a:p>
          <a:p>
            <a:pPr algn="just"/>
            <a:r>
              <a:rPr lang="en-GB" dirty="0"/>
              <a:t>AOD departures from our references (the AOD retrieved using the RCF model) is quite consistent to the 2% uncertainty limit expected for the LIME model. Some exceptions were found for those </a:t>
            </a:r>
            <a:r>
              <a:rPr lang="en-GB" dirty="0" err="1"/>
              <a:t>Cimel</a:t>
            </a:r>
            <a:r>
              <a:rPr lang="en-GB" dirty="0"/>
              <a:t> spectral bands measuring with the </a:t>
            </a:r>
            <a:r>
              <a:rPr lang="en-GB" dirty="0" err="1"/>
              <a:t>InGaAs</a:t>
            </a:r>
            <a:r>
              <a:rPr lang="en-GB" dirty="0"/>
              <a:t> detector (1020i and 1640 nm). </a:t>
            </a:r>
          </a:p>
          <a:p>
            <a:pPr algn="just"/>
            <a:r>
              <a:rPr lang="en-GB" dirty="0"/>
              <a:t>Appreciable problems still exist in the LIME irradiance model: </a:t>
            </a:r>
          </a:p>
          <a:p>
            <a:pPr lvl="1" algn="just"/>
            <a:r>
              <a:rPr lang="en-GB" dirty="0"/>
              <a:t>Associated to low phase angles (still needed more measurements)</a:t>
            </a:r>
          </a:p>
          <a:p>
            <a:pPr lvl="1" algn="just"/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InGaAs</a:t>
            </a:r>
            <a:r>
              <a:rPr lang="es-ES" dirty="0"/>
              <a:t> </a:t>
            </a:r>
            <a:r>
              <a:rPr lang="es-ES" dirty="0" err="1"/>
              <a:t>spectral</a:t>
            </a:r>
            <a:r>
              <a:rPr lang="es-ES" dirty="0"/>
              <a:t> </a:t>
            </a:r>
            <a:r>
              <a:rPr lang="es-ES" dirty="0" err="1"/>
              <a:t>bands</a:t>
            </a:r>
            <a:r>
              <a:rPr lang="es-ES" dirty="0"/>
              <a:t>, </a:t>
            </a:r>
            <a:r>
              <a:rPr lang="es-ES" dirty="0" err="1"/>
              <a:t>attributed</a:t>
            </a:r>
            <a:r>
              <a:rPr lang="es-ES" dirty="0"/>
              <a:t> 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uncertainty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Gain</a:t>
            </a:r>
            <a:r>
              <a:rPr lang="es-ES" dirty="0"/>
              <a:t> Factor</a:t>
            </a:r>
          </a:p>
          <a:p>
            <a:pPr algn="just"/>
            <a:r>
              <a:rPr lang="en-GB" dirty="0"/>
              <a:t>RCF was specifically designed to achieve accurate AOD (no SI irradiance calibration). However, the AOD differences LIME vs RCF are a good indication of the model uncertainty and helps monitoring the model performance.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9D7CB-9AC0-4377-893E-881612D9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EDF4-113D-4A7A-A067-2039058AD8BD}" type="datetime1">
              <a:rPr lang="en-GB" smtClean="0"/>
              <a:t>12/03/2024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72F71-397A-47A8-B837-C13BD708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077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60B7EC0-DC5E-1C3D-3F0B-4C490AEE0972}"/>
              </a:ext>
            </a:extLst>
          </p:cNvPr>
          <p:cNvSpPr txBox="1">
            <a:spLocks/>
          </p:cNvSpPr>
          <p:nvPr/>
        </p:nvSpPr>
        <p:spPr bwMode="auto">
          <a:xfrm>
            <a:off x="6333672" y="590550"/>
            <a:ext cx="4011084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2000" kern="0">
                <a:ea typeface="+mj-lt"/>
                <a:cs typeface="+mj-lt"/>
              </a:rPr>
              <a:t>TBX Main Features - Simulation</a:t>
            </a:r>
            <a:endParaRPr lang="en-US">
              <a:cs typeface="Arial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A9AEF6E-A117-4566-B8DB-881BBF08E5DF}"/>
              </a:ext>
            </a:extLst>
          </p:cNvPr>
          <p:cNvSpPr txBox="1">
            <a:spLocks/>
          </p:cNvSpPr>
          <p:nvPr/>
        </p:nvSpPr>
        <p:spPr>
          <a:xfrm>
            <a:off x="6369958" y="1752601"/>
            <a:ext cx="4011084" cy="141627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1600" kern="0">
                <a:cs typeface="Arial"/>
              </a:rPr>
              <a:t>Simulates: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Irradiance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Integrated Irradiance (Signal)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Reflectance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Polarisation (DOLP)</a:t>
            </a:r>
            <a:endParaRPr lang="en-US" sz="1100" kern="0" err="1">
              <a:solidFill>
                <a:srgbClr val="003399"/>
              </a:solidFill>
              <a:cs typeface="Arial"/>
            </a:endParaRPr>
          </a:p>
        </p:txBody>
      </p:sp>
      <p:pic>
        <p:nvPicPr>
          <p:cNvPr id="26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189FAC1-F0D2-0DFB-C71B-925DF52E3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02" y="409895"/>
            <a:ext cx="5362757" cy="5630552"/>
          </a:xfrm>
        </p:spPr>
      </p:pic>
      <p:pic>
        <p:nvPicPr>
          <p:cNvPr id="29" name="Picture 28" descr="A graph on a screen&#10;&#10;Description automatically generated">
            <a:extLst>
              <a:ext uri="{FF2B5EF4-FFF2-40B4-BE49-F238E27FC236}">
                <a16:creationId xmlns:a16="http://schemas.microsoft.com/office/drawing/2014/main" id="{4347CE8E-438F-D211-60E0-BF4F92D32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1" t="25000" r="-402" b="2315"/>
          <a:stretch/>
        </p:blipFill>
        <p:spPr>
          <a:xfrm>
            <a:off x="6284025" y="3170341"/>
            <a:ext cx="4255322" cy="1555675"/>
          </a:xfrm>
          <a:prstGeom prst="rect">
            <a:avLst/>
          </a:prstGeom>
        </p:spPr>
      </p:pic>
      <p:pic>
        <p:nvPicPr>
          <p:cNvPr id="30" name="Picture 29" descr="A screen shot of a graph&#10;&#10;Description automatically generated">
            <a:extLst>
              <a:ext uri="{FF2B5EF4-FFF2-40B4-BE49-F238E27FC236}">
                <a16:creationId xmlns:a16="http://schemas.microsoft.com/office/drawing/2014/main" id="{F2ACF3EE-23FE-AFBA-7C2A-810AEB4209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3" t="24667" r="189" b="1738"/>
          <a:stretch/>
        </p:blipFill>
        <p:spPr>
          <a:xfrm>
            <a:off x="6244440" y="4729134"/>
            <a:ext cx="4253678" cy="155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99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60B7EC0-DC5E-1C3D-3F0B-4C490AEE0972}"/>
              </a:ext>
            </a:extLst>
          </p:cNvPr>
          <p:cNvSpPr txBox="1">
            <a:spLocks/>
          </p:cNvSpPr>
          <p:nvPr/>
        </p:nvSpPr>
        <p:spPr bwMode="auto">
          <a:xfrm>
            <a:off x="6333672" y="590550"/>
            <a:ext cx="4011084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2000" kern="0">
                <a:ea typeface="+mj-lt"/>
                <a:cs typeface="+mj-lt"/>
              </a:rPr>
              <a:t>TBX Main Features - Simulation</a:t>
            </a:r>
            <a:endParaRPr lang="en-US">
              <a:cs typeface="Arial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A9AEF6E-A117-4566-B8DB-881BBF08E5DF}"/>
              </a:ext>
            </a:extLst>
          </p:cNvPr>
          <p:cNvSpPr txBox="1">
            <a:spLocks/>
          </p:cNvSpPr>
          <p:nvPr/>
        </p:nvSpPr>
        <p:spPr>
          <a:xfrm>
            <a:off x="6369958" y="1752601"/>
            <a:ext cx="5018012" cy="19968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Input:</a:t>
            </a:r>
            <a:endParaRPr lang="en-US" sz="1600" kern="0">
              <a:solidFill>
                <a:srgbClr val="005596"/>
              </a:solidFill>
              <a:cs typeface="Arial"/>
            </a:endParaRPr>
          </a:p>
          <a:p>
            <a:pPr lvl="1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Geographic coordinates &amp; datetime/s</a:t>
            </a:r>
            <a:endParaRPr lang="en-US" sz="1400" kern="0">
              <a:solidFill>
                <a:srgbClr val="005596"/>
              </a:solidFill>
              <a:cs typeface="Arial"/>
            </a:endParaRPr>
          </a:p>
          <a:p>
            <a:pPr lvl="1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Selenographic coordinates</a:t>
            </a:r>
            <a:endParaRPr lang="en-US" sz="1400" kern="0">
              <a:solidFill>
                <a:srgbClr val="005596"/>
              </a:solidFill>
              <a:cs typeface="Arial"/>
            </a:endParaRPr>
          </a:p>
          <a:p>
            <a:pPr lvl="1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Satellite name &amp; datetime/s</a:t>
            </a:r>
            <a:endParaRPr lang="en-US" sz="1400" kern="0">
              <a:solidFill>
                <a:srgbClr val="005596"/>
              </a:solidFill>
              <a:cs typeface="Arial"/>
            </a:endParaRPr>
          </a:p>
          <a:p>
            <a:pPr marL="1200150" lvl="2">
              <a:buFont typeface="Wingdings,Sans-Serif" panose="05000000000000000000" pitchFamily="2" charset="2"/>
              <a:buChar char="§"/>
            </a:pPr>
            <a:r>
              <a:rPr lang="en-US" sz="1100" kern="0">
                <a:solidFill>
                  <a:srgbClr val="003399"/>
                </a:solidFill>
                <a:cs typeface="Arial"/>
              </a:rPr>
              <a:t>User may add satellites if they have .</a:t>
            </a:r>
            <a:r>
              <a:rPr lang="en-US" sz="1100" kern="0" err="1">
                <a:solidFill>
                  <a:srgbClr val="003399"/>
                </a:solidFill>
                <a:cs typeface="Arial"/>
              </a:rPr>
              <a:t>tle</a:t>
            </a:r>
            <a:r>
              <a:rPr lang="en-US" sz="1100" kern="0">
                <a:solidFill>
                  <a:srgbClr val="003399"/>
                </a:solidFill>
                <a:cs typeface="Arial"/>
              </a:rPr>
              <a:t> or .</a:t>
            </a:r>
            <a:r>
              <a:rPr lang="en-US" sz="1100" kern="0" err="1">
                <a:solidFill>
                  <a:srgbClr val="003399"/>
                </a:solidFill>
                <a:cs typeface="Arial"/>
              </a:rPr>
              <a:t>osf</a:t>
            </a:r>
            <a:r>
              <a:rPr lang="en-US" sz="1100" kern="0">
                <a:solidFill>
                  <a:srgbClr val="003399"/>
                </a:solidFill>
                <a:cs typeface="Arial"/>
              </a:rPr>
              <a:t> files.</a:t>
            </a:r>
            <a:endParaRPr lang="en-US" sz="1100" kern="0">
              <a:solidFill>
                <a:srgbClr val="005596"/>
              </a:solidFill>
              <a:cs typeface="Arial"/>
            </a:endParaRPr>
          </a:p>
          <a:p>
            <a:pPr lvl="1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Optional: SRF file in GLOD format</a:t>
            </a:r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3BB8F4B-5810-1327-6F59-524B2093E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232" y="587375"/>
            <a:ext cx="3117396" cy="1843767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DBAADCC-0BC6-1509-B0DB-3DE2CFF82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07" y="594178"/>
            <a:ext cx="2476500" cy="1495425"/>
          </a:xfrm>
          <a:prstGeom prst="rect">
            <a:avLst/>
          </a:prstGeom>
        </p:spPr>
      </p:pic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4A126A03-81E0-686D-1BCD-AF88565BE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39" y="2551339"/>
            <a:ext cx="3067050" cy="1047750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63EBB491-F943-5156-81D2-0CC8D0590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14" y="3742520"/>
            <a:ext cx="5352143" cy="2266745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965E9E18-227F-C359-DE9A-FC534735FF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33" t="47619" r="47470" b="11905"/>
          <a:stretch/>
        </p:blipFill>
        <p:spPr>
          <a:xfrm>
            <a:off x="6423138" y="3601357"/>
            <a:ext cx="4752867" cy="25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52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60B7EC0-DC5E-1C3D-3F0B-4C490AEE0972}"/>
              </a:ext>
            </a:extLst>
          </p:cNvPr>
          <p:cNvSpPr txBox="1">
            <a:spLocks/>
          </p:cNvSpPr>
          <p:nvPr/>
        </p:nvSpPr>
        <p:spPr bwMode="auto">
          <a:xfrm>
            <a:off x="6333672" y="590550"/>
            <a:ext cx="4011084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2000" kern="0">
                <a:ea typeface="+mj-lt"/>
                <a:cs typeface="+mj-lt"/>
              </a:rPr>
              <a:t>TBX Main Features - Simulation</a:t>
            </a:r>
            <a:endParaRPr lang="en-US">
              <a:cs typeface="Arial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A9AEF6E-A117-4566-B8DB-881BBF08E5DF}"/>
              </a:ext>
            </a:extLst>
          </p:cNvPr>
          <p:cNvSpPr txBox="1">
            <a:spLocks/>
          </p:cNvSpPr>
          <p:nvPr/>
        </p:nvSpPr>
        <p:spPr>
          <a:xfrm>
            <a:off x="6369958" y="1752601"/>
            <a:ext cx="5018012" cy="19968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Output:</a:t>
            </a:r>
            <a:endParaRPr lang="en-US" sz="1600" kern="0">
              <a:solidFill>
                <a:srgbClr val="005596"/>
              </a:solidFill>
              <a:cs typeface="Arial"/>
            </a:endParaRPr>
          </a:p>
          <a:p>
            <a:pPr lvl="1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Graph (.</a:t>
            </a:r>
            <a:r>
              <a:rPr lang="en-US" sz="1400" kern="0" err="1">
                <a:solidFill>
                  <a:srgbClr val="003399"/>
                </a:solidFill>
                <a:cs typeface="Arial"/>
              </a:rPr>
              <a:t>png</a:t>
            </a:r>
            <a:r>
              <a:rPr lang="en-US" sz="1400" kern="0">
                <a:solidFill>
                  <a:srgbClr val="003399"/>
                </a:solidFill>
                <a:cs typeface="Arial"/>
              </a:rPr>
              <a:t>, .jpg, .pdf...)</a:t>
            </a:r>
            <a:endParaRPr lang="en-US" sz="1400" kern="0">
              <a:solidFill>
                <a:srgbClr val="005596"/>
              </a:solidFill>
              <a:cs typeface="Arial"/>
            </a:endParaRPr>
          </a:p>
          <a:p>
            <a:pPr lvl="1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CSV file</a:t>
            </a:r>
            <a:endParaRPr lang="en-US" sz="1400" kern="0">
              <a:solidFill>
                <a:srgbClr val="005596"/>
              </a:solidFill>
              <a:cs typeface="Arial"/>
            </a:endParaRPr>
          </a:p>
          <a:p>
            <a:pPr lvl="1">
              <a:buFont typeface="Courier New,monospace" panose="05000000000000000000" pitchFamily="2" charset="2"/>
              <a:buChar char="o"/>
            </a:pPr>
            <a:r>
              <a:rPr lang="en-US" sz="1400" kern="0" err="1">
                <a:solidFill>
                  <a:srgbClr val="003399"/>
                </a:solidFill>
                <a:cs typeface="Arial"/>
              </a:rPr>
              <a:t>NetCDF</a:t>
            </a:r>
            <a:r>
              <a:rPr lang="en-US" sz="1400" kern="0">
                <a:solidFill>
                  <a:srgbClr val="003399"/>
                </a:solidFill>
                <a:cs typeface="Arial"/>
              </a:rPr>
              <a:t> in LGLOD (LIME-GLOD) format</a:t>
            </a:r>
            <a:endParaRPr lang="en-US" sz="1400" kern="0">
              <a:solidFill>
                <a:srgbClr val="005596"/>
              </a:solidFill>
              <a:cs typeface="Arial"/>
            </a:endParaRPr>
          </a:p>
          <a:p>
            <a:pPr marL="1200150" lvl="2">
              <a:buFont typeface="Wingdings,Sans-Serif" panose="05000000000000000000" pitchFamily="2" charset="2"/>
              <a:buChar char="§"/>
            </a:pPr>
            <a:r>
              <a:rPr lang="en-US" sz="1100" kern="0">
                <a:solidFill>
                  <a:srgbClr val="003399"/>
                </a:solidFill>
                <a:cs typeface="Arial"/>
              </a:rPr>
              <a:t>Reloadable</a:t>
            </a:r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D124D1F-00A6-6A9D-2547-976F1F3C7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5" t="13516" r="27157" b="39247"/>
          <a:stretch/>
        </p:blipFill>
        <p:spPr>
          <a:xfrm>
            <a:off x="6335986" y="4369622"/>
            <a:ext cx="4642134" cy="1421939"/>
          </a:xfrm>
          <a:prstGeom prst="rect">
            <a:avLst/>
          </a:prstGeom>
        </p:spPr>
      </p:pic>
      <p:pic>
        <p:nvPicPr>
          <p:cNvPr id="8" name="Picture 7" descr="A screen shot of a graph&#10;&#10;Description automatically generated">
            <a:extLst>
              <a:ext uri="{FF2B5EF4-FFF2-40B4-BE49-F238E27FC236}">
                <a16:creationId xmlns:a16="http://schemas.microsoft.com/office/drawing/2014/main" id="{C4817F3A-8CF4-E3DB-2545-53396362E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67" y="504705"/>
            <a:ext cx="5305096" cy="349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61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60B7EC0-DC5E-1C3D-3F0B-4C490AEE0972}"/>
              </a:ext>
            </a:extLst>
          </p:cNvPr>
          <p:cNvSpPr txBox="1">
            <a:spLocks/>
          </p:cNvSpPr>
          <p:nvPr/>
        </p:nvSpPr>
        <p:spPr bwMode="auto">
          <a:xfrm>
            <a:off x="818243" y="590550"/>
            <a:ext cx="4618869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2000" kern="0">
                <a:ea typeface="+mj-lt"/>
                <a:cs typeface="+mj-lt"/>
              </a:rPr>
              <a:t>TBX Main Features - Comparison</a:t>
            </a:r>
            <a:endParaRPr lang="en-US">
              <a:cs typeface="Arial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A9AEF6E-A117-4566-B8DB-881BBF08E5DF}"/>
              </a:ext>
            </a:extLst>
          </p:cNvPr>
          <p:cNvSpPr txBox="1">
            <a:spLocks/>
          </p:cNvSpPr>
          <p:nvPr/>
        </p:nvSpPr>
        <p:spPr>
          <a:xfrm>
            <a:off x="818244" y="1752601"/>
            <a:ext cx="5018012" cy="27588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Irradiance:</a:t>
            </a:r>
            <a:endParaRPr lang="en-US" sz="1600" kern="0">
              <a:solidFill>
                <a:srgbClr val="005596"/>
              </a:solidFill>
              <a:cs typeface="Arial"/>
            </a:endParaRPr>
          </a:p>
          <a:p>
            <a:pPr marL="685800" lvl="1" indent="-285750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Compare by Moon phase angle (MPA) or datetime</a:t>
            </a:r>
            <a:endParaRPr lang="en-US" sz="1600" kern="0">
              <a:solidFill>
                <a:srgbClr val="005596"/>
              </a:solidFill>
              <a:cs typeface="Arial"/>
            </a:endParaRPr>
          </a:p>
          <a:p>
            <a:pPr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Input: </a:t>
            </a:r>
          </a:p>
          <a:p>
            <a:pPr lvl="1" indent="-342900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Observation files in GLOD format</a:t>
            </a:r>
            <a:endParaRPr lang="en-US">
              <a:solidFill>
                <a:srgbClr val="003399"/>
              </a:solidFill>
            </a:endParaRPr>
          </a:p>
          <a:p>
            <a:pPr lvl="2">
              <a:buFont typeface="Wingdings,Sans-Serif" panose="05000000000000000000" pitchFamily="2" charset="2"/>
              <a:buChar char="§"/>
            </a:pPr>
            <a:r>
              <a:rPr lang="en-US" sz="1200" kern="0">
                <a:solidFill>
                  <a:srgbClr val="003399"/>
                </a:solidFill>
                <a:cs typeface="Arial"/>
              </a:rPr>
              <a:t>Allowing some exceptions</a:t>
            </a:r>
            <a:endParaRPr lang="en-US" sz="1400" kern="0">
              <a:solidFill>
                <a:srgbClr val="003399"/>
              </a:solidFill>
              <a:cs typeface="Arial"/>
            </a:endParaRPr>
          </a:p>
          <a:p>
            <a:pPr lvl="1" indent="-342900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SRF file in GLOD format</a:t>
            </a:r>
          </a:p>
          <a:p>
            <a:pPr>
              <a:buFont typeface="Arial,Sans-Serif" panose="05000000000000000000" pitchFamily="2" charset="2"/>
              <a:buChar char="•"/>
            </a:pPr>
            <a:r>
              <a:rPr lang="en-US" sz="1600" kern="0">
                <a:cs typeface="Arial"/>
              </a:rPr>
              <a:t>Output:</a:t>
            </a:r>
          </a:p>
          <a:p>
            <a:pPr lvl="1" indent="-342900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CSV file</a:t>
            </a:r>
          </a:p>
          <a:p>
            <a:pPr lvl="1" indent="-342900">
              <a:buFont typeface="Courier New,monospace" panose="05000000000000000000" pitchFamily="2" charset="2"/>
              <a:buChar char="o"/>
            </a:pPr>
            <a:r>
              <a:rPr lang="en-US" sz="1400" kern="0">
                <a:solidFill>
                  <a:srgbClr val="003399"/>
                </a:solidFill>
                <a:cs typeface="Arial"/>
              </a:rPr>
              <a:t>Graph (.</a:t>
            </a:r>
            <a:r>
              <a:rPr lang="en-US" sz="1400" kern="0" err="1">
                <a:solidFill>
                  <a:srgbClr val="003399"/>
                </a:solidFill>
                <a:cs typeface="Arial"/>
              </a:rPr>
              <a:t>png</a:t>
            </a:r>
            <a:r>
              <a:rPr lang="en-US" sz="1400" kern="0">
                <a:solidFill>
                  <a:srgbClr val="003399"/>
                </a:solidFill>
                <a:cs typeface="Arial"/>
              </a:rPr>
              <a:t>, .jpg, .pdf...)</a:t>
            </a:r>
          </a:p>
          <a:p>
            <a:pPr lvl="1" indent="-342900">
              <a:buFont typeface="Courier New,monospace" panose="05000000000000000000" pitchFamily="2" charset="2"/>
              <a:buChar char="o"/>
            </a:pPr>
            <a:r>
              <a:rPr lang="en-US" sz="1400" kern="0" err="1">
                <a:solidFill>
                  <a:srgbClr val="003399"/>
                </a:solidFill>
                <a:cs typeface="Arial"/>
              </a:rPr>
              <a:t>NetCDF</a:t>
            </a:r>
            <a:r>
              <a:rPr lang="en-US" sz="1400" kern="0">
                <a:solidFill>
                  <a:srgbClr val="003399"/>
                </a:solidFill>
                <a:cs typeface="Arial"/>
              </a:rPr>
              <a:t> (LGLOD format, reloadable)</a:t>
            </a:r>
            <a:endParaRPr lang="en-US"/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5B0C27DD-1942-2DB6-859C-B3C8FDBE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703" y="4655152"/>
            <a:ext cx="3443889" cy="1123713"/>
          </a:xfrm>
          <a:prstGeom prst="rect">
            <a:avLst/>
          </a:prstGeom>
        </p:spPr>
      </p:pic>
      <p:pic>
        <p:nvPicPr>
          <p:cNvPr id="6" name="Picture 5" descr="A screen shot of a graph&#10;&#10;Description automatically generated">
            <a:extLst>
              <a:ext uri="{FF2B5EF4-FFF2-40B4-BE49-F238E27FC236}">
                <a16:creationId xmlns:a16="http://schemas.microsoft.com/office/drawing/2014/main" id="{06D44D3B-948F-C9D6-DCA9-FFC3C0662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746" y="1422825"/>
            <a:ext cx="5624785" cy="48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2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235563-DC2A-43F5-B305-481DAEBD1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0300" y="1041400"/>
            <a:ext cx="7391399" cy="2387600"/>
          </a:xfrm>
        </p:spPr>
        <p:txBody>
          <a:bodyPr>
            <a:normAutofit/>
          </a:bodyPr>
          <a:lstStyle/>
          <a:p>
            <a:r>
              <a:rPr lang="en-US" sz="4000" dirty="0"/>
              <a:t>The measurements behind the model</a:t>
            </a:r>
            <a:endParaRPr lang="en-GB" sz="4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69455E-708C-402A-A686-F8B4DC4B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AF01-EBBD-4D7C-AA40-A8C18DA2F67A}" type="datetime1">
              <a:rPr lang="en-GB" smtClean="0"/>
              <a:t>12/03/2024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DA9C8-CEDB-4DE7-90F1-63EFC769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640E1-487F-4475-9F7E-5460BE94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Lunar </a:t>
            </a:r>
            <a:r>
              <a:rPr lang="es-ES" dirty="0" err="1"/>
              <a:t>measurements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4C80F0-7DE5-429A-B6D9-74029DE7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Top-</a:t>
            </a:r>
            <a:r>
              <a:rPr lang="es-ES" dirty="0" err="1"/>
              <a:t>of</a:t>
            </a:r>
            <a:r>
              <a:rPr lang="es-ES" dirty="0"/>
              <a:t>-</a:t>
            </a:r>
            <a:r>
              <a:rPr lang="es-ES" dirty="0" err="1"/>
              <a:t>atmosphere</a:t>
            </a:r>
            <a:r>
              <a:rPr lang="es-ES" dirty="0"/>
              <a:t> </a:t>
            </a:r>
            <a:r>
              <a:rPr lang="es-ES" dirty="0" err="1"/>
              <a:t>irradiance</a:t>
            </a:r>
            <a:r>
              <a:rPr lang="es-ES" dirty="0"/>
              <a:t>/</a:t>
            </a:r>
            <a:r>
              <a:rPr lang="es-ES" dirty="0" err="1"/>
              <a:t>reflectance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ground</a:t>
            </a:r>
            <a:endParaRPr lang="es-ES" dirty="0"/>
          </a:p>
          <a:p>
            <a:r>
              <a:rPr lang="es-ES" dirty="0"/>
              <a:t>Langley </a:t>
            </a:r>
            <a:r>
              <a:rPr lang="es-ES" dirty="0" err="1"/>
              <a:t>plot</a:t>
            </a:r>
            <a:r>
              <a:rPr lang="es-ES" dirty="0"/>
              <a:t> </a:t>
            </a:r>
            <a:r>
              <a:rPr lang="es-ES" dirty="0" err="1"/>
              <a:t>method</a:t>
            </a:r>
            <a:r>
              <a:rPr lang="es-ES" dirty="0"/>
              <a:t> in </a:t>
            </a:r>
            <a:r>
              <a:rPr lang="es-ES" dirty="0" err="1"/>
              <a:t>high-altitude</a:t>
            </a:r>
            <a:r>
              <a:rPr lang="es-ES" dirty="0"/>
              <a:t> </a:t>
            </a:r>
            <a:r>
              <a:rPr lang="es-ES" dirty="0" err="1"/>
              <a:t>stations</a:t>
            </a:r>
            <a:r>
              <a:rPr lang="es-ES" dirty="0"/>
              <a:t>: </a:t>
            </a:r>
          </a:p>
          <a:p>
            <a:pPr lvl="1"/>
            <a:r>
              <a:rPr lang="es-ES" dirty="0" err="1"/>
              <a:t>Izaña</a:t>
            </a:r>
            <a:r>
              <a:rPr lang="es-ES" dirty="0"/>
              <a:t> (2400m </a:t>
            </a:r>
            <a:r>
              <a:rPr lang="es-ES" dirty="0" err="1"/>
              <a:t>asl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Teide (3570m </a:t>
            </a:r>
            <a:r>
              <a:rPr lang="es-ES" dirty="0" err="1"/>
              <a:t>asl</a:t>
            </a:r>
            <a:r>
              <a:rPr lang="es-ES" dirty="0"/>
              <a:t>)</a:t>
            </a:r>
          </a:p>
          <a:p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instruments</a:t>
            </a:r>
            <a:r>
              <a:rPr lang="es-ES" dirty="0"/>
              <a:t>:</a:t>
            </a:r>
          </a:p>
          <a:p>
            <a:pPr marL="914400" lvl="1" indent="-457200">
              <a:buAutoNum type="arabicParenR"/>
            </a:pPr>
            <a:r>
              <a:rPr lang="es-ES" dirty="0" err="1"/>
              <a:t>Modified</a:t>
            </a:r>
            <a:r>
              <a:rPr lang="es-ES" dirty="0"/>
              <a:t> </a:t>
            </a:r>
            <a:r>
              <a:rPr lang="es-ES" dirty="0" err="1"/>
              <a:t>version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Cimel</a:t>
            </a:r>
            <a:r>
              <a:rPr lang="es-ES" dirty="0"/>
              <a:t> 318T </a:t>
            </a:r>
            <a:r>
              <a:rPr lang="es-ES" dirty="0" err="1"/>
              <a:t>radiometer</a:t>
            </a:r>
            <a:endParaRPr lang="es-ES" dirty="0"/>
          </a:p>
          <a:p>
            <a:pPr marL="914400" lvl="1" indent="-457200">
              <a:buAutoNum type="arabicParenR"/>
            </a:pPr>
            <a:endParaRPr lang="es-ES" sz="1000" dirty="0"/>
          </a:p>
          <a:p>
            <a:pPr marL="914400" lvl="1" indent="-457200">
              <a:buAutoNum type="arabicParenR"/>
            </a:pPr>
            <a:r>
              <a:rPr lang="es-ES" dirty="0"/>
              <a:t>ASD Field </a:t>
            </a:r>
            <a:r>
              <a:rPr lang="es-ES" dirty="0" err="1"/>
              <a:t>Spec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57B319-9AED-4C09-BF4F-635CAFB28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1580-5EB0-4CD8-B5A5-2734F31D3525}" type="datetime1">
              <a:rPr lang="en-GB" smtClean="0"/>
              <a:t>12/03/2024</a:t>
            </a:fld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4BAEFE-4482-4FB3-8BCD-D4CEE2BF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3</a:t>
            </a:fld>
            <a:endParaRPr lang="en-GB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2B305992-7304-4965-BE35-FFD81F617D33}"/>
              </a:ext>
            </a:extLst>
          </p:cNvPr>
          <p:cNvSpPr/>
          <p:nvPr/>
        </p:nvSpPr>
        <p:spPr>
          <a:xfrm>
            <a:off x="7324166" y="4173070"/>
            <a:ext cx="528918" cy="248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E11A487-14C5-4E90-B6CB-F75E24A8BFFD}"/>
              </a:ext>
            </a:extLst>
          </p:cNvPr>
          <p:cNvSpPr txBox="1"/>
          <p:nvPr/>
        </p:nvSpPr>
        <p:spPr>
          <a:xfrm>
            <a:off x="8059270" y="4105837"/>
            <a:ext cx="3110753" cy="4924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600" dirty="0"/>
              <a:t>Absolute </a:t>
            </a:r>
            <a:r>
              <a:rPr lang="es-ES" sz="2600" dirty="0" err="1"/>
              <a:t>irradiance</a:t>
            </a:r>
            <a:endParaRPr lang="es-ES" sz="2600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1F2C5D07-E323-421B-BA6C-F988BB4E2AA8}"/>
              </a:ext>
            </a:extLst>
          </p:cNvPr>
          <p:cNvSpPr/>
          <p:nvPr/>
        </p:nvSpPr>
        <p:spPr>
          <a:xfrm>
            <a:off x="3818963" y="4764744"/>
            <a:ext cx="528918" cy="248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D841B1-3552-405C-827C-40E02477C05E}"/>
              </a:ext>
            </a:extLst>
          </p:cNvPr>
          <p:cNvSpPr txBox="1"/>
          <p:nvPr/>
        </p:nvSpPr>
        <p:spPr>
          <a:xfrm>
            <a:off x="4554068" y="4697511"/>
            <a:ext cx="2931462" cy="4924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600" dirty="0"/>
              <a:t>Relative </a:t>
            </a:r>
            <a:r>
              <a:rPr lang="es-ES" sz="2600" dirty="0" err="1"/>
              <a:t>reflectance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84552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669DA-BEED-40FB-9520-F5D07A76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Absolute </a:t>
            </a:r>
            <a:r>
              <a:rPr lang="es-ES" dirty="0" err="1"/>
              <a:t>Irradiance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A08FDB-6484-428A-B152-01E8417E0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20318" cy="4351338"/>
          </a:xfrm>
        </p:spPr>
        <p:txBody>
          <a:bodyPr>
            <a:normAutofit lnSpcReduction="10000"/>
          </a:bodyPr>
          <a:lstStyle/>
          <a:p>
            <a:r>
              <a:rPr lang="es-ES" dirty="0" err="1"/>
              <a:t>Cimel</a:t>
            </a:r>
            <a:r>
              <a:rPr lang="es-ES" dirty="0"/>
              <a:t> 318T – AERONET standard </a:t>
            </a:r>
            <a:r>
              <a:rPr lang="es-ES" dirty="0" err="1"/>
              <a:t>radiometer</a:t>
            </a:r>
            <a:endParaRPr lang="es-ES" dirty="0"/>
          </a:p>
          <a:p>
            <a:r>
              <a:rPr lang="es-ES" dirty="0" err="1"/>
              <a:t>Modifications</a:t>
            </a:r>
            <a:br>
              <a:rPr lang="es-ES" dirty="0"/>
            </a:br>
            <a:r>
              <a:rPr lang="es-ES" dirty="0"/>
              <a:t>	- </a:t>
            </a:r>
            <a:r>
              <a:rPr lang="es-ES" dirty="0" err="1"/>
              <a:t>Bands</a:t>
            </a:r>
            <a:r>
              <a:rPr lang="es-ES" dirty="0"/>
              <a:t>: 440, 500, 550, 675, 780, 870, 935, 1020, 1640 nm</a:t>
            </a:r>
          </a:p>
          <a:p>
            <a:pPr lvl="2">
              <a:buFontTx/>
              <a:buChar char="-"/>
            </a:pPr>
            <a:r>
              <a:rPr lang="es-ES" sz="2800" dirty="0"/>
              <a:t>Direct Moon </a:t>
            </a:r>
            <a:r>
              <a:rPr lang="es-ES" sz="2800" dirty="0" err="1"/>
              <a:t>polarization</a:t>
            </a:r>
            <a:r>
              <a:rPr lang="es-ES" sz="2800" dirty="0"/>
              <a:t> </a:t>
            </a:r>
            <a:r>
              <a:rPr lang="es-ES" sz="2800" dirty="0" err="1"/>
              <a:t>measurements</a:t>
            </a:r>
            <a:endParaRPr lang="es-ES" sz="2800" dirty="0"/>
          </a:p>
          <a:p>
            <a:r>
              <a:rPr lang="es-ES" dirty="0" err="1"/>
              <a:t>Calibrated</a:t>
            </a:r>
            <a:r>
              <a:rPr lang="es-ES" dirty="0"/>
              <a:t> at NPL in absolute </a:t>
            </a:r>
            <a:r>
              <a:rPr lang="es-ES" dirty="0" err="1"/>
              <a:t>irradiance</a:t>
            </a:r>
            <a:r>
              <a:rPr lang="es-ES" dirty="0"/>
              <a:t> </a:t>
            </a:r>
            <a:r>
              <a:rPr lang="es-ES" dirty="0" err="1"/>
              <a:t>responsivity</a:t>
            </a:r>
            <a:endParaRPr lang="es-ES" dirty="0"/>
          </a:p>
          <a:p>
            <a:r>
              <a:rPr lang="es-ES" dirty="0"/>
              <a:t>Full </a:t>
            </a:r>
            <a:r>
              <a:rPr lang="es-ES" dirty="0" err="1"/>
              <a:t>radiometric</a:t>
            </a:r>
            <a:r>
              <a:rPr lang="es-ES" dirty="0"/>
              <a:t> </a:t>
            </a:r>
            <a:r>
              <a:rPr lang="es-ES" dirty="0" err="1"/>
              <a:t>characterization</a:t>
            </a:r>
            <a:r>
              <a:rPr lang="es-ES" dirty="0"/>
              <a:t>: </a:t>
            </a:r>
            <a:r>
              <a:rPr lang="es-ES" dirty="0" err="1"/>
              <a:t>reference</a:t>
            </a:r>
            <a:r>
              <a:rPr lang="es-ES" dirty="0"/>
              <a:t> plane, </a:t>
            </a:r>
            <a:r>
              <a:rPr lang="es-ES" dirty="0" err="1"/>
              <a:t>linearity</a:t>
            </a:r>
            <a:r>
              <a:rPr lang="es-ES" dirty="0"/>
              <a:t>, </a:t>
            </a:r>
            <a:r>
              <a:rPr lang="es-ES" dirty="0" err="1"/>
              <a:t>temperature</a:t>
            </a:r>
            <a:r>
              <a:rPr lang="es-ES" dirty="0"/>
              <a:t> </a:t>
            </a:r>
            <a:r>
              <a:rPr lang="es-ES" dirty="0" err="1"/>
              <a:t>dependence</a:t>
            </a:r>
            <a:r>
              <a:rPr lang="es-ES" dirty="0"/>
              <a:t>, </a:t>
            </a:r>
            <a:r>
              <a:rPr lang="es-ES" dirty="0" err="1"/>
              <a:t>gains</a:t>
            </a:r>
            <a:r>
              <a:rPr lang="es-ES" dirty="0"/>
              <a:t>, </a:t>
            </a:r>
            <a:r>
              <a:rPr lang="es-ES" dirty="0" err="1"/>
              <a:t>spectral</a:t>
            </a:r>
            <a:r>
              <a:rPr lang="es-ES" dirty="0"/>
              <a:t> response </a:t>
            </a:r>
            <a:r>
              <a:rPr lang="es-ES" dirty="0" err="1"/>
              <a:t>function</a:t>
            </a:r>
            <a:r>
              <a:rPr lang="es-ES" dirty="0"/>
              <a:t>.</a:t>
            </a:r>
          </a:p>
          <a:p>
            <a:r>
              <a:rPr lang="es-ES" dirty="0"/>
              <a:t>Data: 2018-2022 (590 </a:t>
            </a:r>
            <a:r>
              <a:rPr lang="es-ES" dirty="0" err="1"/>
              <a:t>clear</a:t>
            </a:r>
            <a:r>
              <a:rPr lang="es-ES" dirty="0"/>
              <a:t> </a:t>
            </a:r>
            <a:r>
              <a:rPr lang="es-ES" dirty="0" err="1"/>
              <a:t>nights</a:t>
            </a:r>
            <a:r>
              <a:rPr lang="es-ES" dirty="0"/>
              <a:t>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48359A-145C-4317-8BE2-C417EC15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1580-5EB0-4CD8-B5A5-2734F31D3525}" type="datetime1">
              <a:rPr lang="en-GB" smtClean="0"/>
              <a:t>12/03/2024</a:t>
            </a:fld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06BE4A-F3EB-41ED-A3B6-61FA6DA2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B7988D7-D0A5-44AD-9E64-C3491B1F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216" y="1356566"/>
            <a:ext cx="2876550" cy="38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2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669DA-BEED-40FB-9520-F5D07A76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Absolute </a:t>
            </a:r>
            <a:r>
              <a:rPr lang="es-ES" dirty="0" err="1"/>
              <a:t>Irradiance</a:t>
            </a:r>
            <a:r>
              <a:rPr lang="es-ES" dirty="0"/>
              <a:t>: </a:t>
            </a:r>
            <a:r>
              <a:rPr lang="es-ES" dirty="0" err="1"/>
              <a:t>bands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48359A-145C-4317-8BE2-C417EC15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1580-5EB0-4CD8-B5A5-2734F31D3525}" type="datetime1">
              <a:rPr lang="en-GB" smtClean="0"/>
              <a:t>12/03/2024</a:t>
            </a:fld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06BE4A-F3EB-41ED-A3B6-61FA6DA2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5</a:t>
            </a:fld>
            <a:endParaRPr lang="en-GB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5FA8EE00-4313-41E0-BBF0-7C3D0DDF3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Picture 21">
            <a:extLst>
              <a:ext uri="{FF2B5EF4-FFF2-40B4-BE49-F238E27FC236}">
                <a16:creationId xmlns:a16="http://schemas.microsoft.com/office/drawing/2014/main" id="{74B096A9-2A38-43E6-A63E-6D69E25F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4" y="2037343"/>
            <a:ext cx="912495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A5C166-00E2-4AA9-BDCD-BDBA1501AC07}"/>
              </a:ext>
            </a:extLst>
          </p:cNvPr>
          <p:cNvSpPr txBox="1"/>
          <p:nvPr/>
        </p:nvSpPr>
        <p:spPr>
          <a:xfrm>
            <a:off x="10539187" y="3162735"/>
            <a:ext cx="9589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trike="sngStrike" dirty="0"/>
              <a:t>340</a:t>
            </a:r>
          </a:p>
          <a:p>
            <a:r>
              <a:rPr lang="es-ES" b="1" strike="sngStrike" dirty="0"/>
              <a:t>380</a:t>
            </a:r>
          </a:p>
          <a:p>
            <a:r>
              <a:rPr lang="es-ES" b="1" dirty="0"/>
              <a:t>440</a:t>
            </a:r>
          </a:p>
          <a:p>
            <a:r>
              <a:rPr lang="es-ES" b="1" dirty="0"/>
              <a:t>500</a:t>
            </a:r>
          </a:p>
          <a:p>
            <a:r>
              <a:rPr lang="es-ES" b="1" dirty="0">
                <a:solidFill>
                  <a:srgbClr val="FF0000"/>
                </a:solidFill>
              </a:rPr>
              <a:t>550</a:t>
            </a:r>
          </a:p>
          <a:p>
            <a:r>
              <a:rPr lang="es-ES" b="1" dirty="0"/>
              <a:t>675</a:t>
            </a:r>
          </a:p>
          <a:p>
            <a:r>
              <a:rPr lang="es-ES" b="1" dirty="0">
                <a:solidFill>
                  <a:srgbClr val="FF0000"/>
                </a:solidFill>
              </a:rPr>
              <a:t>780</a:t>
            </a:r>
          </a:p>
          <a:p>
            <a:r>
              <a:rPr lang="es-ES" b="1" dirty="0"/>
              <a:t>870</a:t>
            </a:r>
          </a:p>
          <a:p>
            <a:r>
              <a:rPr lang="es-ES" b="1" strike="sngStrike" dirty="0"/>
              <a:t>936</a:t>
            </a:r>
          </a:p>
          <a:p>
            <a:r>
              <a:rPr lang="es-ES" b="1" dirty="0"/>
              <a:t>1020</a:t>
            </a:r>
          </a:p>
          <a:p>
            <a:r>
              <a:rPr lang="es-ES" b="1" dirty="0"/>
              <a:t>1640</a:t>
            </a: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F92FE1A9-7E1F-428E-8685-E37ABA698DD5}"/>
              </a:ext>
            </a:extLst>
          </p:cNvPr>
          <p:cNvSpPr/>
          <p:nvPr/>
        </p:nvSpPr>
        <p:spPr>
          <a:xfrm>
            <a:off x="10337187" y="3218490"/>
            <a:ext cx="223024" cy="272283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D802652F-F1C6-471F-B5F6-1067FB3E388D}"/>
              </a:ext>
            </a:extLst>
          </p:cNvPr>
          <p:cNvSpPr/>
          <p:nvPr/>
        </p:nvSpPr>
        <p:spPr>
          <a:xfrm flipH="1">
            <a:off x="11184680" y="5749478"/>
            <a:ext cx="208156" cy="46691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672C675-1BE0-4847-B769-11EAF89D9E62}"/>
              </a:ext>
            </a:extLst>
          </p:cNvPr>
          <p:cNvSpPr txBox="1"/>
          <p:nvPr/>
        </p:nvSpPr>
        <p:spPr>
          <a:xfrm>
            <a:off x="10026890" y="4395242"/>
            <a:ext cx="42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1CC2B74-9D0E-4FA8-A97C-384FE4FC4A4B}"/>
              </a:ext>
            </a:extLst>
          </p:cNvPr>
          <p:cNvSpPr txBox="1"/>
          <p:nvPr/>
        </p:nvSpPr>
        <p:spPr>
          <a:xfrm>
            <a:off x="11418507" y="5798267"/>
            <a:ext cx="95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InGaAs</a:t>
            </a:r>
            <a:endParaRPr lang="es-E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33AB66E-2A9E-4106-8317-4F3602533850}"/>
              </a:ext>
            </a:extLst>
          </p:cNvPr>
          <p:cNvGrpSpPr/>
          <p:nvPr/>
        </p:nvGrpSpPr>
        <p:grpSpPr>
          <a:xfrm>
            <a:off x="2018376" y="1326995"/>
            <a:ext cx="1471961" cy="4808112"/>
            <a:chOff x="2798956" y="1326995"/>
            <a:chExt cx="1471961" cy="4808112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4D0C3C2-E0BD-4C34-8947-4370D4BC44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430" r="67876" b="17379"/>
            <a:stretch/>
          </p:blipFill>
          <p:spPr>
            <a:xfrm>
              <a:off x="3713356" y="1326995"/>
              <a:ext cx="557561" cy="4808112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330B95B-5878-48B1-A071-25E5CC0EB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235" r="79043" b="14400"/>
            <a:stretch/>
          </p:blipFill>
          <p:spPr>
            <a:xfrm>
              <a:off x="2798956" y="3010829"/>
              <a:ext cx="557561" cy="3124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03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9369D-C850-41BF-8B88-14210922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Top-</a:t>
            </a:r>
            <a:r>
              <a:rPr lang="es-ES" dirty="0" err="1"/>
              <a:t>of</a:t>
            </a:r>
            <a:r>
              <a:rPr lang="es-ES" dirty="0"/>
              <a:t>-</a:t>
            </a:r>
            <a:r>
              <a:rPr lang="es-ES" dirty="0" err="1"/>
              <a:t>atmosphere</a:t>
            </a:r>
            <a:r>
              <a:rPr lang="es-ES" dirty="0"/>
              <a:t> </a:t>
            </a:r>
            <a:r>
              <a:rPr lang="es-ES" dirty="0" err="1"/>
              <a:t>irradiance</a:t>
            </a:r>
            <a:r>
              <a:rPr lang="es-ES" dirty="0"/>
              <a:t> </a:t>
            </a:r>
            <a:r>
              <a:rPr lang="es-ES" dirty="0" err="1"/>
              <a:t>determination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1F4F6B-A8B8-4E8A-B2A6-C069924A2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83"/>
            <a:ext cx="10515600" cy="4351338"/>
          </a:xfrm>
        </p:spPr>
        <p:txBody>
          <a:bodyPr/>
          <a:lstStyle/>
          <a:p>
            <a:r>
              <a:rPr lang="es-ES" dirty="0"/>
              <a:t>Direct Moon </a:t>
            </a:r>
            <a:r>
              <a:rPr lang="es-ES" dirty="0" err="1"/>
              <a:t>irradiance</a:t>
            </a:r>
            <a:r>
              <a:rPr lang="es-ES" dirty="0"/>
              <a:t> </a:t>
            </a:r>
            <a:r>
              <a:rPr lang="es-ES" dirty="0" err="1"/>
              <a:t>observations</a:t>
            </a:r>
            <a:r>
              <a:rPr lang="es-ES" dirty="0"/>
              <a:t> (8 </a:t>
            </a:r>
            <a:r>
              <a:rPr lang="es-ES" dirty="0" err="1"/>
              <a:t>bands</a:t>
            </a:r>
            <a:r>
              <a:rPr lang="es-ES" dirty="0"/>
              <a:t>)</a:t>
            </a:r>
          </a:p>
          <a:p>
            <a:r>
              <a:rPr lang="es-ES" dirty="0"/>
              <a:t>Langley </a:t>
            </a:r>
            <a:r>
              <a:rPr lang="es-ES" dirty="0" err="1"/>
              <a:t>plot</a:t>
            </a:r>
            <a:r>
              <a:rPr lang="es-ES" dirty="0"/>
              <a:t> </a:t>
            </a:r>
            <a:r>
              <a:rPr lang="es-ES" dirty="0" err="1"/>
              <a:t>method</a:t>
            </a:r>
            <a:r>
              <a:rPr lang="es-ES" dirty="0"/>
              <a:t> + </a:t>
            </a:r>
            <a:r>
              <a:rPr lang="es-ES" dirty="0" err="1"/>
              <a:t>calibration</a:t>
            </a:r>
            <a:r>
              <a:rPr lang="es-ES" dirty="0"/>
              <a:t>: TOA</a:t>
            </a:r>
          </a:p>
          <a:p>
            <a:r>
              <a:rPr lang="es-ES" dirty="0" err="1"/>
              <a:t>Uncertainty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B072C8-44B5-4C85-8E7F-A9C22D1E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1580-5EB0-4CD8-B5A5-2734F31D3525}" type="datetime1">
              <a:rPr lang="en-GB" smtClean="0"/>
              <a:t>12/03/2024</a:t>
            </a:fld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195584-6B54-4B7F-A33F-CB68020D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2" descr="Image result for langley plot">
            <a:extLst>
              <a:ext uri="{FF2B5EF4-FFF2-40B4-BE49-F238E27FC236}">
                <a16:creationId xmlns:a16="http://schemas.microsoft.com/office/drawing/2014/main" id="{45C1B28A-DFA0-4695-8398-8757481D8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55" y="3498471"/>
            <a:ext cx="41148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hape 213">
            <a:extLst>
              <a:ext uri="{FF2B5EF4-FFF2-40B4-BE49-F238E27FC236}">
                <a16:creationId xmlns:a16="http://schemas.microsoft.com/office/drawing/2014/main" id="{038CFFEA-7387-429E-B50F-C197199C9CF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9607"/>
          <a:stretch/>
        </p:blipFill>
        <p:spPr>
          <a:xfrm>
            <a:off x="6005066" y="2671482"/>
            <a:ext cx="4525963" cy="40911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5 Conector recto de flecha">
            <a:extLst>
              <a:ext uri="{FF2B5EF4-FFF2-40B4-BE49-F238E27FC236}">
                <a16:creationId xmlns:a16="http://schemas.microsoft.com/office/drawing/2014/main" id="{B3F9C1BB-B4B5-4332-8676-0ECA154DDB82}"/>
              </a:ext>
            </a:extLst>
          </p:cNvPr>
          <p:cNvCxnSpPr/>
          <p:nvPr/>
        </p:nvCxnSpPr>
        <p:spPr>
          <a:xfrm flipV="1">
            <a:off x="5277599" y="4317692"/>
            <a:ext cx="2674640" cy="242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9 Elipse">
            <a:extLst>
              <a:ext uri="{FF2B5EF4-FFF2-40B4-BE49-F238E27FC236}">
                <a16:creationId xmlns:a16="http://schemas.microsoft.com/office/drawing/2014/main" id="{092A2833-9A72-4118-9030-7385A395A6D7}"/>
              </a:ext>
            </a:extLst>
          </p:cNvPr>
          <p:cNvSpPr/>
          <p:nvPr/>
        </p:nvSpPr>
        <p:spPr>
          <a:xfrm>
            <a:off x="7988265" y="4269973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>
            <a:extLst>
              <a:ext uri="{FF2B5EF4-FFF2-40B4-BE49-F238E27FC236}">
                <a16:creationId xmlns:a16="http://schemas.microsoft.com/office/drawing/2014/main" id="{CC20E72D-D6A7-49DC-A7CD-E80FC63C04A2}"/>
              </a:ext>
            </a:extLst>
          </p:cNvPr>
          <p:cNvSpPr/>
          <p:nvPr/>
        </p:nvSpPr>
        <p:spPr>
          <a:xfrm>
            <a:off x="2133630" y="4214781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42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18F71-3FD4-4054-98BD-EA420C42C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Moon </a:t>
            </a:r>
            <a:r>
              <a:rPr lang="es-ES" dirty="0" err="1"/>
              <a:t>reflectance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876815-66E7-4802-8E8B-57BE40756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ASD Field </a:t>
            </a:r>
            <a:r>
              <a:rPr lang="es-ES" dirty="0" err="1"/>
              <a:t>Spec</a:t>
            </a:r>
            <a:r>
              <a:rPr lang="es-ES" dirty="0"/>
              <a:t> 4 </a:t>
            </a:r>
          </a:p>
          <a:p>
            <a:r>
              <a:rPr lang="es-ES" dirty="0" err="1"/>
              <a:t>Spectral</a:t>
            </a:r>
            <a:r>
              <a:rPr lang="es-ES" dirty="0"/>
              <a:t> </a:t>
            </a:r>
            <a:r>
              <a:rPr lang="es-ES" dirty="0" err="1"/>
              <a:t>range</a:t>
            </a:r>
            <a:r>
              <a:rPr lang="es-ES" dirty="0"/>
              <a:t>: 350 – 2500 nm, </a:t>
            </a:r>
            <a:r>
              <a:rPr lang="pt-BR" dirty="0"/>
              <a:t>FWHM 3-16 </a:t>
            </a:r>
            <a:r>
              <a:rPr lang="pt-BR" dirty="0" err="1"/>
              <a:t>nm</a:t>
            </a:r>
            <a:endParaRPr lang="pt-BR" dirty="0" err="1">
              <a:ea typeface="Calibri"/>
              <a:cs typeface="Calibri"/>
            </a:endParaRPr>
          </a:p>
          <a:p>
            <a:r>
              <a:rPr lang="pt-BR" dirty="0"/>
              <a:t>3 </a:t>
            </a:r>
            <a:r>
              <a:rPr lang="pt-BR" dirty="0" err="1"/>
              <a:t>detectors</a:t>
            </a:r>
            <a:r>
              <a:rPr lang="pt-BR" dirty="0"/>
              <a:t>: (350-1000), (1000-1800), (1800-2500 </a:t>
            </a:r>
            <a:r>
              <a:rPr lang="pt-BR" dirty="0" err="1"/>
              <a:t>nm</a:t>
            </a:r>
            <a:r>
              <a:rPr lang="pt-BR" dirty="0"/>
              <a:t>)</a:t>
            </a:r>
            <a:endParaRPr lang="pt-BR" dirty="0">
              <a:ea typeface="Calibri"/>
              <a:cs typeface="Calibri"/>
            </a:endParaRPr>
          </a:p>
          <a:p>
            <a:r>
              <a:rPr lang="es-ES" dirty="0"/>
              <a:t>4 </a:t>
            </a:r>
            <a:r>
              <a:rPr lang="es-ES" dirty="0" err="1"/>
              <a:t>campaigns</a:t>
            </a:r>
            <a:r>
              <a:rPr lang="es-ES" dirty="0"/>
              <a:t> (April, May, June, </a:t>
            </a:r>
            <a:r>
              <a:rPr lang="es-ES" dirty="0" err="1"/>
              <a:t>September</a:t>
            </a:r>
            <a:r>
              <a:rPr lang="es-ES" dirty="0"/>
              <a:t> 2022)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4A9D93-5CA3-443C-9A7A-4D9B15CC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1580-5EB0-4CD8-B5A5-2734F31D3525}" type="datetime1">
              <a:rPr lang="en-GB" smtClean="0"/>
              <a:t>12/03/2024</a:t>
            </a:fld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8C73DB-E270-45D5-A202-DAF0852E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97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B401-0A0F-4C38-ADE4-3B73D43E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 preparation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897C933-7EAF-4F06-B5D8-8BD46A091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Enclosure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ASD </a:t>
            </a:r>
            <a:r>
              <a:rPr lang="es-ES" dirty="0" err="1"/>
              <a:t>spectrometer</a:t>
            </a:r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9D7CB-9AC0-4377-893E-881612D9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EDF4-113D-4A7A-A067-2039058AD8BD}" type="datetime1">
              <a:rPr lang="en-GB" smtClean="0"/>
              <a:t>12/03/2024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72F71-397A-47A8-B837-C13BD708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8</a:t>
            </a:fld>
            <a:endParaRPr lang="en-GB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7790FF-33B4-4D81-9931-0664E73F2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52" b="23704"/>
          <a:stretch/>
        </p:blipFill>
        <p:spPr>
          <a:xfrm>
            <a:off x="8610600" y="1325563"/>
            <a:ext cx="3481551" cy="17979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F820961-D4DB-550B-5AE6-0E62EA6F1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670" y="3537210"/>
            <a:ext cx="4277710" cy="24054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F89E9F-B74F-007F-5A3D-5D953A342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20" y="2622941"/>
            <a:ext cx="6639170" cy="373340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FB0EFB9-C79F-A09D-061A-3854ADF7935D}"/>
              </a:ext>
            </a:extLst>
          </p:cNvPr>
          <p:cNvSpPr txBox="1"/>
          <p:nvPr/>
        </p:nvSpPr>
        <p:spPr>
          <a:xfrm>
            <a:off x="7598979" y="5937418"/>
            <a:ext cx="316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Temperature</a:t>
            </a:r>
            <a:r>
              <a:rPr lang="es-ES" dirty="0"/>
              <a:t> control</a:t>
            </a:r>
          </a:p>
        </p:txBody>
      </p:sp>
    </p:spTree>
    <p:extLst>
      <p:ext uri="{BB962C8B-B14F-4D97-AF65-F5344CB8AC3E}">
        <p14:creationId xmlns:p14="http://schemas.microsoft.com/office/powerpoint/2010/main" val="264046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B401-0A0F-4C38-ADE4-3B73D43E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 preparation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897C933-7EAF-4F06-B5D8-8BD46A091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Foreoptics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ASD </a:t>
            </a:r>
            <a:r>
              <a:rPr lang="es-ES" dirty="0" err="1"/>
              <a:t>spectrometer</a:t>
            </a:r>
            <a:r>
              <a:rPr lang="es-ES" dirty="0"/>
              <a:t>: Moon and </a:t>
            </a:r>
            <a:r>
              <a:rPr lang="es-ES" dirty="0" err="1"/>
              <a:t>Sun</a:t>
            </a:r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9D7CB-9AC0-4377-893E-881612D9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EDF4-113D-4A7A-A067-2039058AD8BD}" type="datetime1">
              <a:rPr lang="en-GB" smtClean="0"/>
              <a:t>12/03/2024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72F71-397A-47A8-B837-C13BD708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14A5-C024-4CCD-A6FD-A330761F364C}" type="slidenum">
              <a:rPr lang="en-GB" smtClean="0"/>
              <a:t>9</a:t>
            </a:fld>
            <a:endParaRPr lang="en-GB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CAAC9B0-3056-9715-2A62-0BE9AB542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45" r="28258"/>
          <a:stretch/>
        </p:blipFill>
        <p:spPr>
          <a:xfrm>
            <a:off x="1081722" y="2412109"/>
            <a:ext cx="3079532" cy="376485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9F2F1D1-E082-FD38-625F-28794CFB2419}"/>
              </a:ext>
            </a:extLst>
          </p:cNvPr>
          <p:cNvSpPr txBox="1"/>
          <p:nvPr/>
        </p:nvSpPr>
        <p:spPr>
          <a:xfrm>
            <a:off x="4510858" y="6058384"/>
            <a:ext cx="399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ND </a:t>
            </a:r>
            <a:r>
              <a:rPr lang="es-ES" sz="2000" dirty="0" err="1"/>
              <a:t>Filter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SUN </a:t>
            </a:r>
            <a:r>
              <a:rPr lang="es-ES" sz="2000" dirty="0" err="1"/>
              <a:t>measurements</a:t>
            </a:r>
            <a:endParaRPr lang="es-ES" sz="20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A60FFE5-B608-562F-1C59-063E5DA41D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329"/>
          <a:stretch/>
        </p:blipFill>
        <p:spPr>
          <a:xfrm>
            <a:off x="8366808" y="2393854"/>
            <a:ext cx="2638570" cy="378310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9A6B753-B099-40A6-BB8F-790FBDA5E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696" y="2824323"/>
            <a:ext cx="4326094" cy="333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976</Words>
  <Application>Microsoft Macintosh PowerPoint</Application>
  <PresentationFormat>Widescreen</PresentationFormat>
  <Paragraphs>152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Arial,Sans-Serif</vt:lpstr>
      <vt:lpstr>Calibri</vt:lpstr>
      <vt:lpstr>Calibri Light</vt:lpstr>
      <vt:lpstr>Courier New</vt:lpstr>
      <vt:lpstr>Courier New,monospace</vt:lpstr>
      <vt:lpstr>Wingdings,Sans-Serif</vt:lpstr>
      <vt:lpstr>Office Theme</vt:lpstr>
      <vt:lpstr>LIME: Lunar Irradiance Model of ESA</vt:lpstr>
      <vt:lpstr>The measurements behind the model</vt:lpstr>
      <vt:lpstr>Lunar measurements</vt:lpstr>
      <vt:lpstr>Absolute Irradiance</vt:lpstr>
      <vt:lpstr>Absolute Irradiance: bands</vt:lpstr>
      <vt:lpstr>Top-of-atmosphere irradiance determination</vt:lpstr>
      <vt:lpstr>Moon reflectance</vt:lpstr>
      <vt:lpstr>Instrument preparation</vt:lpstr>
      <vt:lpstr>Instrument preparation</vt:lpstr>
      <vt:lpstr>Moon spectral reflectance</vt:lpstr>
      <vt:lpstr>The LIME model</vt:lpstr>
      <vt:lpstr>Assessing the impact of the LIME modelling capabilities on night aerosol retrieval D-5: Report on the impact of using the LIME model on the stability and accuracy of aerosol retrieval (day vs. night) </vt:lpstr>
      <vt:lpstr>Importance of AOD monitoring at night. Scope of the task.</vt:lpstr>
      <vt:lpstr>Comparison in terms of AOD difference</vt:lpstr>
      <vt:lpstr>Conclusions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Bouvet</dc:creator>
  <cp:lastModifiedBy>Marc Bouvet</cp:lastModifiedBy>
  <cp:revision>1</cp:revision>
  <dcterms:created xsi:type="dcterms:W3CDTF">2024-03-12T10:31:40Z</dcterms:created>
  <dcterms:modified xsi:type="dcterms:W3CDTF">2024-03-12T11:05:42Z</dcterms:modified>
</cp:coreProperties>
</file>