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2"/>
  </p:notesMasterIdLst>
  <p:sldIdLst>
    <p:sldId id="256" r:id="rId2"/>
    <p:sldId id="1144" r:id="rId3"/>
    <p:sldId id="1145" r:id="rId4"/>
    <p:sldId id="1143" r:id="rId5"/>
    <p:sldId id="1146" r:id="rId6"/>
    <p:sldId id="1148" r:id="rId7"/>
    <p:sldId id="1154" r:id="rId8"/>
    <p:sldId id="1152" r:id="rId9"/>
    <p:sldId id="1156" r:id="rId10"/>
    <p:sldId id="1150"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21ECD84-145D-41FF-88AB-FD62718D85B2}">
          <p14:sldIdLst>
            <p14:sldId id="256"/>
            <p14:sldId id="1144"/>
            <p14:sldId id="1145"/>
            <p14:sldId id="1143"/>
            <p14:sldId id="1146"/>
            <p14:sldId id="1148"/>
            <p14:sldId id="1154"/>
            <p14:sldId id="1152"/>
            <p14:sldId id="1156"/>
            <p14:sldId id="1150"/>
          </p14:sldIdLst>
        </p14:section>
      </p14:sectionLst>
    </p:ex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0KRNb1U9FibKQk0JQejKLhrDF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customschemas.google.com/relationships/presentationmetadata" Target="metadata"/><Relationship Id="rId5" Type="http://schemas.openxmlformats.org/officeDocument/2006/relationships/slide" Target="slides/slide4.xml"/><Relationship Id="rId36"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 name="Google Shape;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888888"/>
              </a:buClr>
              <a:buSzPts val="2400"/>
              <a:buNone/>
              <a:defRPr>
                <a:solidFill>
                  <a:srgbClr val="888888"/>
                </a:solidFill>
              </a:defRPr>
            </a:lvl1pPr>
            <a:lvl2pPr lvl="1" algn="ctr">
              <a:lnSpc>
                <a:spcPct val="100000"/>
              </a:lnSpc>
              <a:spcBef>
                <a:spcPts val="400"/>
              </a:spcBef>
              <a:spcAft>
                <a:spcPts val="0"/>
              </a:spcAft>
              <a:buClr>
                <a:srgbClr val="888888"/>
              </a:buClr>
              <a:buSzPts val="20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body" idx="1"/>
          </p:nvPr>
        </p:nvSpPr>
        <p:spPr>
          <a:xfrm>
            <a:off x="609600" y="1182255"/>
            <a:ext cx="10972800" cy="527370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o"/>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6"/>
          <p:cNvSpPr txBox="1">
            <a:spLocks noGrp="1"/>
          </p:cNvSpPr>
          <p:nvPr>
            <p:ph type="dt" idx="10"/>
          </p:nvPr>
        </p:nvSpPr>
        <p:spPr>
          <a:xfrm>
            <a:off x="609600" y="6400798"/>
            <a:ext cx="1825952" cy="393109"/>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fld id="{66CCD662-6B36-4971-AB61-6D9A5EDEFC5E}" type="datetime1">
              <a:rPr lang="en-US" smtClean="0"/>
              <a:t>3/11/2024</a:t>
            </a:fld>
            <a:endParaRPr/>
          </a:p>
        </p:txBody>
      </p:sp>
      <p:sp>
        <p:nvSpPr>
          <p:cNvPr id="24" name="Google Shape;24;p6"/>
          <p:cNvSpPr txBox="1">
            <a:spLocks noGrp="1"/>
          </p:cNvSpPr>
          <p:nvPr>
            <p:ph type="sldNum" idx="12"/>
          </p:nvPr>
        </p:nvSpPr>
        <p:spPr>
          <a:xfrm>
            <a:off x="9750750" y="6400798"/>
            <a:ext cx="1831649" cy="39310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6"/>
          <p:cNvSpPr txBox="1">
            <a:spLocks noGrp="1"/>
          </p:cNvSpPr>
          <p:nvPr>
            <p:ph type="ftr" idx="11"/>
          </p:nvPr>
        </p:nvSpPr>
        <p:spPr>
          <a:xfrm>
            <a:off x="2435553" y="6400798"/>
            <a:ext cx="7315198" cy="393109"/>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6"/>
          <p:cNvSpPr txBox="1">
            <a:spLocks noGrp="1"/>
          </p:cNvSpPr>
          <p:nvPr>
            <p:ph type="title"/>
          </p:nvPr>
        </p:nvSpPr>
        <p:spPr>
          <a:xfrm>
            <a:off x="719395" y="142344"/>
            <a:ext cx="9144000" cy="701964"/>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chemeClr val="dk1"/>
              </a:buClr>
              <a:buSzPts val="3200"/>
              <a:buFont typeface="Times New Roman"/>
              <a:buNone/>
              <a:defRPr sz="40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33"/>
        <p:cNvGrpSpPr/>
        <p:nvPr/>
      </p:nvGrpSpPr>
      <p:grpSpPr>
        <a:xfrm>
          <a:off x="0" y="0"/>
          <a:ext cx="0" cy="0"/>
          <a:chOff x="0" y="0"/>
          <a:chExt cx="0" cy="0"/>
        </a:xfrm>
      </p:grpSpPr>
      <p:sp>
        <p:nvSpPr>
          <p:cNvPr id="34" name="Google Shape;34;p14"/>
          <p:cNvSpPr txBox="1">
            <a:spLocks noGrp="1"/>
          </p:cNvSpPr>
          <p:nvPr>
            <p:ph type="dt" idx="10"/>
          </p:nvPr>
        </p:nvSpPr>
        <p:spPr>
          <a:xfrm>
            <a:off x="609600" y="6400798"/>
            <a:ext cx="1825952" cy="393109"/>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fld id="{5DC179C1-F143-4A81-8625-ED1AFDD5DC1A}" type="datetime1">
              <a:rPr lang="en-US" smtClean="0"/>
              <a:t>3/11/2024</a:t>
            </a:fld>
            <a:endParaRPr/>
          </a:p>
        </p:txBody>
      </p:sp>
      <p:sp>
        <p:nvSpPr>
          <p:cNvPr id="35" name="Google Shape;35;p14"/>
          <p:cNvSpPr txBox="1">
            <a:spLocks noGrp="1"/>
          </p:cNvSpPr>
          <p:nvPr>
            <p:ph type="sldNum" idx="12"/>
          </p:nvPr>
        </p:nvSpPr>
        <p:spPr>
          <a:xfrm>
            <a:off x="9750750" y="6400798"/>
            <a:ext cx="1831649" cy="39310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14"/>
          <p:cNvSpPr txBox="1">
            <a:spLocks noGrp="1"/>
          </p:cNvSpPr>
          <p:nvPr>
            <p:ph type="ftr" idx="11"/>
          </p:nvPr>
        </p:nvSpPr>
        <p:spPr>
          <a:xfrm>
            <a:off x="2435553" y="6400798"/>
            <a:ext cx="7315198" cy="393109"/>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14"/>
          <p:cNvSpPr txBox="1">
            <a:spLocks noGrp="1"/>
          </p:cNvSpPr>
          <p:nvPr>
            <p:ph type="title"/>
          </p:nvPr>
        </p:nvSpPr>
        <p:spPr>
          <a:xfrm>
            <a:off x="761785" y="143989"/>
            <a:ext cx="9144000" cy="701964"/>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chemeClr val="dk1"/>
              </a:buClr>
              <a:buSzPts val="3200"/>
              <a:buFont typeface="Times New Roman"/>
              <a:buNone/>
              <a:defRPr sz="40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701228" y="138546"/>
            <a:ext cx="9144000" cy="701964"/>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4"/>
          <p:cNvSpPr txBox="1">
            <a:spLocks noGrp="1"/>
          </p:cNvSpPr>
          <p:nvPr>
            <p:ph type="body" idx="1"/>
          </p:nvPr>
        </p:nvSpPr>
        <p:spPr>
          <a:xfrm>
            <a:off x="609600" y="1159321"/>
            <a:ext cx="10972800" cy="5272064"/>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lnSpc>
                <a:spcPct val="100000"/>
              </a:lnSpc>
              <a:spcBef>
                <a:spcPts val="320"/>
              </a:spcBef>
              <a:spcAft>
                <a:spcPts val="0"/>
              </a:spcAft>
              <a:buClr>
                <a:schemeClr val="dk1"/>
              </a:buClr>
              <a:buSzPts val="1600"/>
              <a:buFont typeface="Noto Sans"/>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Noto Sans"/>
              <a:buChar char="❖"/>
              <a:defRPr sz="14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cxnSp>
        <p:nvCxnSpPr>
          <p:cNvPr id="14" name="Google Shape;14;p4"/>
          <p:cNvCxnSpPr/>
          <p:nvPr/>
        </p:nvCxnSpPr>
        <p:spPr>
          <a:xfrm>
            <a:off x="166255" y="999915"/>
            <a:ext cx="11887200" cy="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0196"/>
              </a:srgbClr>
            </a:outerShdw>
          </a:effectLst>
        </p:spPr>
      </p:cxnSp>
      <p:sp>
        <p:nvSpPr>
          <p:cNvPr id="15" name="Google Shape;15;p4"/>
          <p:cNvSpPr txBox="1">
            <a:spLocks noGrp="1"/>
          </p:cNvSpPr>
          <p:nvPr>
            <p:ph type="dt" idx="10"/>
          </p:nvPr>
        </p:nvSpPr>
        <p:spPr>
          <a:xfrm>
            <a:off x="609600" y="6400798"/>
            <a:ext cx="1825952" cy="393109"/>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fld id="{98DB702B-2E97-40EB-B59F-92E2F9DF252E}" type="datetime1">
              <a:rPr lang="en-US" smtClean="0"/>
              <a:t>3/11/2024</a:t>
            </a:fld>
            <a:endParaRPr/>
          </a:p>
        </p:txBody>
      </p:sp>
      <p:sp>
        <p:nvSpPr>
          <p:cNvPr id="16" name="Google Shape;16;p4"/>
          <p:cNvSpPr txBox="1">
            <a:spLocks noGrp="1"/>
          </p:cNvSpPr>
          <p:nvPr>
            <p:ph type="sldNum" idx="12"/>
          </p:nvPr>
        </p:nvSpPr>
        <p:spPr>
          <a:xfrm>
            <a:off x="9750750" y="6400798"/>
            <a:ext cx="1831649" cy="39310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4"/>
          <p:cNvSpPr txBox="1">
            <a:spLocks noGrp="1"/>
          </p:cNvSpPr>
          <p:nvPr>
            <p:ph type="ftr" idx="11"/>
          </p:nvPr>
        </p:nvSpPr>
        <p:spPr>
          <a:xfrm>
            <a:off x="2435553" y="6400798"/>
            <a:ext cx="7315198" cy="393109"/>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dirty="0"/>
              <a:t>GSICS Annual Meeting, 11-15 March 2024, Darmstadt, Germany</a:t>
            </a:r>
            <a:endParaRPr dirty="0"/>
          </a:p>
        </p:txBody>
      </p:sp>
      <p:pic>
        <p:nvPicPr>
          <p:cNvPr id="1030" name="Picture 6" descr="http://gsics.atmos.umd.edu/pub/Development/Logos/GSICS180px.png">
            <a:extLst>
              <a:ext uri="{FF2B5EF4-FFF2-40B4-BE49-F238E27FC236}">
                <a16:creationId xmlns:a16="http://schemas.microsoft.com/office/drawing/2014/main" id="{A8B3F456-F5D1-408C-8C0E-D122CF13A25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192255" y="78952"/>
            <a:ext cx="1714500" cy="6953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ctrTitle"/>
          </p:nvPr>
        </p:nvSpPr>
        <p:spPr>
          <a:xfrm>
            <a:off x="1391478" y="1726236"/>
            <a:ext cx="8832574"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6000"/>
              <a:buFont typeface="Times New Roman"/>
              <a:buNone/>
            </a:pPr>
            <a:r>
              <a:rPr lang="en-US" dirty="0"/>
              <a:t>Summary of Alternative Applications of the Moon from LCWS4</a:t>
            </a:r>
            <a:endParaRPr dirty="0"/>
          </a:p>
        </p:txBody>
      </p:sp>
      <p:sp>
        <p:nvSpPr>
          <p:cNvPr id="43" name="Google Shape;43;p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fontScale="92500" lnSpcReduction="20000"/>
          </a:bodyPr>
          <a:lstStyle/>
          <a:p>
            <a:pPr marL="457200" lvl="0" indent="-381000" algn="ctr" rtl="0">
              <a:lnSpc>
                <a:spcPct val="100000"/>
              </a:lnSpc>
              <a:spcBef>
                <a:spcPts val="480"/>
              </a:spcBef>
              <a:spcAft>
                <a:spcPts val="0"/>
              </a:spcAft>
              <a:buClr>
                <a:srgbClr val="888888"/>
              </a:buClr>
              <a:buSzPct val="108108"/>
              <a:buNone/>
            </a:pPr>
            <a:r>
              <a:rPr lang="en-US" dirty="0">
                <a:solidFill>
                  <a:schemeClr val="dk1"/>
                </a:solidFill>
              </a:rPr>
              <a:t>Fangfang Yu </a:t>
            </a:r>
          </a:p>
          <a:p>
            <a:pPr marL="457200" lvl="0" indent="-381000" algn="ctr" rtl="0">
              <a:lnSpc>
                <a:spcPct val="100000"/>
              </a:lnSpc>
              <a:spcBef>
                <a:spcPts val="480"/>
              </a:spcBef>
              <a:spcAft>
                <a:spcPts val="0"/>
              </a:spcAft>
              <a:buClr>
                <a:srgbClr val="888888"/>
              </a:buClr>
              <a:buSzPct val="108108"/>
              <a:buNone/>
            </a:pPr>
            <a:endParaRPr lang="en-US" dirty="0">
              <a:solidFill>
                <a:schemeClr val="dk1"/>
              </a:solidFill>
            </a:endParaRPr>
          </a:p>
          <a:p>
            <a:pPr marL="457200" lvl="0" indent="-381000" algn="ctr" rtl="0">
              <a:lnSpc>
                <a:spcPct val="100000"/>
              </a:lnSpc>
              <a:spcBef>
                <a:spcPts val="480"/>
              </a:spcBef>
              <a:spcAft>
                <a:spcPts val="0"/>
              </a:spcAft>
              <a:buClr>
                <a:srgbClr val="888888"/>
              </a:buClr>
              <a:buSzPct val="108108"/>
              <a:buNone/>
            </a:pPr>
            <a:r>
              <a:rPr lang="en-US" sz="2200" dirty="0">
                <a:solidFill>
                  <a:schemeClr val="dk1"/>
                </a:solidFill>
              </a:rPr>
              <a:t>University of Maryland</a:t>
            </a:r>
            <a:endParaRPr sz="2200" dirty="0"/>
          </a:p>
          <a:p>
            <a:pPr marL="457200" lvl="0" indent="-381000" algn="ctr" rtl="0">
              <a:lnSpc>
                <a:spcPct val="100000"/>
              </a:lnSpc>
              <a:spcBef>
                <a:spcPts val="480"/>
              </a:spcBef>
              <a:spcAft>
                <a:spcPts val="0"/>
              </a:spcAft>
              <a:buClr>
                <a:srgbClr val="888888"/>
              </a:buClr>
              <a:buSzPct val="108108"/>
              <a:buNone/>
            </a:pPr>
            <a:endParaRPr sz="2200" dirty="0">
              <a:solidFill>
                <a:schemeClr val="dk1"/>
              </a:solidFill>
            </a:endParaRPr>
          </a:p>
          <a:p>
            <a:pPr marL="457200" lvl="0" indent="-381000" algn="ctr" rtl="0">
              <a:lnSpc>
                <a:spcPct val="100000"/>
              </a:lnSpc>
              <a:spcBef>
                <a:spcPts val="480"/>
              </a:spcBef>
              <a:spcAft>
                <a:spcPts val="0"/>
              </a:spcAft>
              <a:buClr>
                <a:srgbClr val="888888"/>
              </a:buClr>
              <a:buSzPct val="108108"/>
              <a:buNone/>
            </a:pPr>
            <a:r>
              <a:rPr lang="en-US" sz="2200" dirty="0">
                <a:solidFill>
                  <a:schemeClr val="dk1"/>
                </a:solidFill>
              </a:rPr>
              <a:t>2024-03-12</a:t>
            </a:r>
            <a:endParaRPr sz="2200"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108DA9-0A4B-4D56-87CF-FD0884A73C0E}"/>
              </a:ext>
            </a:extLst>
          </p:cNvPr>
          <p:cNvSpPr>
            <a:spLocks noGrp="1"/>
          </p:cNvSpPr>
          <p:nvPr>
            <p:ph type="body" idx="1"/>
          </p:nvPr>
        </p:nvSpPr>
        <p:spPr/>
        <p:txBody>
          <a:bodyPr>
            <a:normAutofit fontScale="92500" lnSpcReduction="10000"/>
          </a:bodyPr>
          <a:lstStyle/>
          <a:p>
            <a:r>
              <a:rPr lang="en-GB" dirty="0">
                <a:latin typeface="Times New Roman" panose="02020603050405020304" pitchFamily="18" charset="0"/>
                <a:cs typeface="Times New Roman" panose="02020603050405020304" pitchFamily="18" charset="0"/>
              </a:rPr>
              <a:t>Skynet network for aerosol retrieval from the moon irradiance (presented by Monica </a:t>
            </a:r>
            <a:r>
              <a:rPr lang="en-GB" dirty="0" err="1">
                <a:latin typeface="Times New Roman" panose="02020603050405020304" pitchFamily="18" charset="0"/>
                <a:cs typeface="Times New Roman" panose="02020603050405020304" pitchFamily="18" charset="0"/>
              </a:rPr>
              <a:t>Campanelli</a:t>
            </a:r>
            <a:r>
              <a:rPr lang="en-GB" dirty="0">
                <a:latin typeface="Times New Roman" panose="02020603050405020304" pitchFamily="18" charset="0"/>
                <a:cs typeface="Times New Roman" panose="02020603050405020304" pitchFamily="18" charset="0"/>
              </a:rPr>
              <a:t>, ISAC-CNR, IT)</a:t>
            </a:r>
          </a:p>
          <a:p>
            <a:pPr lvl="1"/>
            <a:r>
              <a:rPr lang="en-US" sz="2400" dirty="0">
                <a:solidFill>
                  <a:schemeClr val="tx1"/>
                </a:solidFill>
                <a:latin typeface="Times New Roman" panose="02020603050405020304" pitchFamily="18" charset="0"/>
                <a:cs typeface="Times New Roman" panose="02020603050405020304" pitchFamily="18" charset="0"/>
              </a:rPr>
              <a:t>Network of sun-sky photometers, POM-02, dedicated to study columnar aerosol properties.</a:t>
            </a:r>
          </a:p>
          <a:p>
            <a:pPr lvl="1"/>
            <a:r>
              <a:rPr lang="en-US" sz="2400" dirty="0">
                <a:solidFill>
                  <a:schemeClr val="tx1"/>
                </a:solidFill>
                <a:latin typeface="Times New Roman" panose="02020603050405020304" pitchFamily="18" charset="0"/>
                <a:cs typeface="Times New Roman" panose="02020603050405020304" pitchFamily="18" charset="0"/>
              </a:rPr>
              <a:t>Langley method was used for the sun and moon measurement calibration by the vendor (Uchiyama et al. 2019, AMT)</a:t>
            </a:r>
          </a:p>
          <a:p>
            <a:pPr lvl="1"/>
            <a:endParaRPr lang="en-US" sz="2800" dirty="0">
              <a:solidFill>
                <a:schemeClr val="tx1"/>
              </a:solidFill>
              <a:latin typeface="Times New Roman" panose="02020603050405020304" pitchFamily="18" charset="0"/>
              <a:cs typeface="Times New Roman" panose="02020603050405020304" pitchFamily="18" charset="0"/>
            </a:endParaRPr>
          </a:p>
          <a:p>
            <a:r>
              <a:rPr lang="en-US" b="1" dirty="0">
                <a:solidFill>
                  <a:schemeClr val="tx1"/>
                </a:solidFill>
                <a:latin typeface="Times New Roman" panose="02020603050405020304" pitchFamily="18" charset="0"/>
                <a:cs typeface="Times New Roman" panose="02020603050405020304" pitchFamily="18" charset="0"/>
              </a:rPr>
              <a:t>Discussion</a:t>
            </a:r>
          </a:p>
          <a:p>
            <a:pPr lvl="1"/>
            <a:r>
              <a:rPr lang="en-US" sz="2400" dirty="0">
                <a:solidFill>
                  <a:schemeClr val="tx1"/>
                </a:solidFill>
                <a:latin typeface="Times New Roman" panose="02020603050405020304" pitchFamily="18" charset="0"/>
                <a:cs typeface="Times New Roman" panose="02020603050405020304" pitchFamily="18" charset="0"/>
              </a:rPr>
              <a:t>The model community showed great interest in the large amount of data </a:t>
            </a:r>
          </a:p>
          <a:p>
            <a:pPr lvl="1"/>
            <a:r>
              <a:rPr lang="en-US" sz="2400" dirty="0">
                <a:solidFill>
                  <a:schemeClr val="tx1"/>
                </a:solidFill>
                <a:latin typeface="Times New Roman" panose="02020603050405020304" pitchFamily="18" charset="0"/>
                <a:cs typeface="Times New Roman" panose="02020603050405020304" pitchFamily="18" charset="0"/>
              </a:rPr>
              <a:t>Most of the POM-2 instruments, although not calibrated during operation,  could be good data source for model development. </a:t>
            </a:r>
          </a:p>
          <a:p>
            <a:pPr lvl="1"/>
            <a:r>
              <a:rPr lang="en-US" sz="2400" dirty="0">
                <a:solidFill>
                  <a:schemeClr val="tx1"/>
                </a:solidFill>
                <a:latin typeface="Times New Roman" panose="02020603050405020304" pitchFamily="18" charset="0"/>
                <a:cs typeface="Times New Roman" panose="02020603050405020304" pitchFamily="18" charset="0"/>
              </a:rPr>
              <a:t>Can we use the aerosol data to calibrate the lunar images?</a:t>
            </a:r>
          </a:p>
          <a:p>
            <a:pPr lvl="1"/>
            <a:endParaRPr lang="en-GB" dirty="0">
              <a:solidFill>
                <a:schemeClr val="tx1"/>
              </a:solidFill>
              <a:latin typeface="Times New Roman" panose="02020603050405020304" pitchFamily="18" charset="0"/>
              <a:cs typeface="Times New Roman" panose="02020603050405020304" pitchFamily="18" charset="0"/>
            </a:endParaRPr>
          </a:p>
          <a:p>
            <a:r>
              <a:rPr lang="en-GB" b="1" dirty="0">
                <a:solidFill>
                  <a:schemeClr val="tx1"/>
                </a:solidFill>
                <a:latin typeface="Times New Roman" panose="02020603050405020304" pitchFamily="18" charset="0"/>
                <a:cs typeface="Times New Roman" panose="02020603050405020304" pitchFamily="18" charset="0"/>
              </a:rPr>
              <a:t>Recommendation</a:t>
            </a:r>
          </a:p>
          <a:p>
            <a:pPr lvl="1"/>
            <a:r>
              <a:rPr lang="en-GB" dirty="0">
                <a:latin typeface="Times New Roman" panose="02020603050405020304" pitchFamily="18" charset="0"/>
                <a:cs typeface="Times New Roman" panose="02020603050405020304" pitchFamily="18" charset="0"/>
              </a:rPr>
              <a:t>GDWG to review how to host the new lunar irradiance data such as </a:t>
            </a:r>
            <a:r>
              <a:rPr lang="en-GB" dirty="0" err="1">
                <a:latin typeface="Times New Roman" panose="02020603050405020304" pitchFamily="18" charset="0"/>
                <a:cs typeface="Times New Roman" panose="02020603050405020304" pitchFamily="18" charset="0"/>
              </a:rPr>
              <a:t>skynet</a:t>
            </a:r>
            <a:r>
              <a:rPr lang="en-GB" dirty="0">
                <a:latin typeface="Times New Roman" panose="02020603050405020304" pitchFamily="18" charset="0"/>
                <a:cs typeface="Times New Roman" panose="02020603050405020304" pitchFamily="18" charset="0"/>
              </a:rPr>
              <a:t> lunar irradiance data</a:t>
            </a:r>
          </a:p>
          <a:p>
            <a:pPr lvl="1"/>
            <a:endParaRPr lang="en-US" dirty="0"/>
          </a:p>
        </p:txBody>
      </p:sp>
      <p:sp>
        <p:nvSpPr>
          <p:cNvPr id="3" name="Slide Number Placeholder 2">
            <a:extLst>
              <a:ext uri="{FF2B5EF4-FFF2-40B4-BE49-F238E27FC236}">
                <a16:creationId xmlns:a16="http://schemas.microsoft.com/office/drawing/2014/main" id="{3D8B0612-CF53-4B6E-9719-039C7EB242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4" name="Title 3">
            <a:extLst>
              <a:ext uri="{FF2B5EF4-FFF2-40B4-BE49-F238E27FC236}">
                <a16:creationId xmlns:a16="http://schemas.microsoft.com/office/drawing/2014/main" id="{6B0FBF63-A069-429D-B221-3CA0EF06ACDB}"/>
              </a:ext>
            </a:extLst>
          </p:cNvPr>
          <p:cNvSpPr>
            <a:spLocks noGrp="1"/>
          </p:cNvSpPr>
          <p:nvPr>
            <p:ph type="title"/>
          </p:nvPr>
        </p:nvSpPr>
        <p:spPr/>
        <p:txBody>
          <a:bodyPr/>
          <a:lstStyle/>
          <a:p>
            <a:r>
              <a:rPr lang="en-US" dirty="0"/>
              <a:t>Skynet Network</a:t>
            </a:r>
          </a:p>
        </p:txBody>
      </p:sp>
      <p:pic>
        <p:nvPicPr>
          <p:cNvPr id="6" name="Picture 5">
            <a:extLst>
              <a:ext uri="{FF2B5EF4-FFF2-40B4-BE49-F238E27FC236}">
                <a16:creationId xmlns:a16="http://schemas.microsoft.com/office/drawing/2014/main" id="{EF07512A-90F5-AC7A-03A8-316AD509588F}"/>
              </a:ext>
            </a:extLst>
          </p:cNvPr>
          <p:cNvPicPr>
            <a:picLocks noChangeAspect="1"/>
          </p:cNvPicPr>
          <p:nvPr/>
        </p:nvPicPr>
        <p:blipFill>
          <a:blip r:embed="rId2"/>
          <a:stretch>
            <a:fillRect/>
          </a:stretch>
        </p:blipFill>
        <p:spPr>
          <a:xfrm>
            <a:off x="9631680" y="64094"/>
            <a:ext cx="1950719" cy="1127630"/>
          </a:xfrm>
          <a:prstGeom prst="rect">
            <a:avLst/>
          </a:prstGeom>
        </p:spPr>
      </p:pic>
    </p:spTree>
    <p:extLst>
      <p:ext uri="{BB962C8B-B14F-4D97-AF65-F5344CB8AC3E}">
        <p14:creationId xmlns:p14="http://schemas.microsoft.com/office/powerpoint/2010/main" val="261949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426B8D-762B-42F3-8755-BD2D7D647F48}"/>
              </a:ext>
            </a:extLst>
          </p:cNvPr>
          <p:cNvSpPr>
            <a:spLocks noGrp="1"/>
          </p:cNvSpPr>
          <p:nvPr>
            <p:ph type="body" idx="1"/>
          </p:nvPr>
        </p:nvSpPr>
        <p:spPr>
          <a:xfrm>
            <a:off x="609600" y="1182255"/>
            <a:ext cx="10972800" cy="5270060"/>
          </a:xfrm>
        </p:spPr>
        <p:txBody>
          <a:bodyPr>
            <a:normAutofit/>
          </a:bodyPr>
          <a:lstStyle/>
          <a:p>
            <a:r>
              <a:rPr lang="en-US" dirty="0"/>
              <a:t>Scope of the session</a:t>
            </a:r>
          </a:p>
          <a:p>
            <a:pPr lvl="1"/>
            <a:r>
              <a:rPr lang="en-US" dirty="0"/>
              <a:t>Applications of lunar images for instrument characterization, such as MTF, RVS, and aerosol retrieval, </a:t>
            </a:r>
            <a:r>
              <a:rPr lang="en-US" dirty="0" err="1"/>
              <a:t>etc</a:t>
            </a:r>
            <a:endParaRPr lang="en-US" dirty="0"/>
          </a:p>
          <a:p>
            <a:pPr lvl="1"/>
            <a:endParaRPr lang="en-US" dirty="0"/>
          </a:p>
          <a:p>
            <a:r>
              <a:rPr lang="en-US" dirty="0"/>
              <a:t>Five Talks in this session</a:t>
            </a:r>
          </a:p>
          <a:p>
            <a:pPr lvl="1"/>
            <a:endParaRPr lang="en-GB" dirty="0">
              <a:latin typeface="Arial" panose="020B0604020202020204" pitchFamily="34" charset="0"/>
            </a:endParaRPr>
          </a:p>
          <a:p>
            <a:pPr lvl="1"/>
            <a:endParaRPr lang="en-US" dirty="0"/>
          </a:p>
        </p:txBody>
      </p:sp>
      <p:sp>
        <p:nvSpPr>
          <p:cNvPr id="4" name="Title 3">
            <a:extLst>
              <a:ext uri="{FF2B5EF4-FFF2-40B4-BE49-F238E27FC236}">
                <a16:creationId xmlns:a16="http://schemas.microsoft.com/office/drawing/2014/main" id="{A1087AA3-9B02-43B2-9092-570028B75E09}"/>
              </a:ext>
            </a:extLst>
          </p:cNvPr>
          <p:cNvSpPr>
            <a:spLocks noGrp="1"/>
          </p:cNvSpPr>
          <p:nvPr>
            <p:ph type="title"/>
          </p:nvPr>
        </p:nvSpPr>
        <p:spPr/>
        <p:txBody>
          <a:bodyPr/>
          <a:lstStyle/>
          <a:p>
            <a:r>
              <a:rPr lang="en-US" dirty="0"/>
              <a:t>Session Topics</a:t>
            </a:r>
          </a:p>
        </p:txBody>
      </p:sp>
      <p:sp>
        <p:nvSpPr>
          <p:cNvPr id="5" name="Slide Number Placeholder 4">
            <a:extLst>
              <a:ext uri="{FF2B5EF4-FFF2-40B4-BE49-F238E27FC236}">
                <a16:creationId xmlns:a16="http://schemas.microsoft.com/office/drawing/2014/main" id="{A55A1D27-F510-408E-ACB8-3360870F39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pic>
        <p:nvPicPr>
          <p:cNvPr id="7" name="Picture 6">
            <a:extLst>
              <a:ext uri="{FF2B5EF4-FFF2-40B4-BE49-F238E27FC236}">
                <a16:creationId xmlns:a16="http://schemas.microsoft.com/office/drawing/2014/main" id="{91616B9F-248F-42AB-8648-09EE52B56138}"/>
              </a:ext>
            </a:extLst>
          </p:cNvPr>
          <p:cNvPicPr>
            <a:picLocks noChangeAspect="1"/>
          </p:cNvPicPr>
          <p:nvPr/>
        </p:nvPicPr>
        <p:blipFill>
          <a:blip r:embed="rId2"/>
          <a:stretch>
            <a:fillRect/>
          </a:stretch>
        </p:blipFill>
        <p:spPr>
          <a:xfrm>
            <a:off x="1374449" y="3578832"/>
            <a:ext cx="7396821" cy="3018520"/>
          </a:xfrm>
          <a:prstGeom prst="rect">
            <a:avLst/>
          </a:prstGeom>
        </p:spPr>
      </p:pic>
    </p:spTree>
    <p:extLst>
      <p:ext uri="{BB962C8B-B14F-4D97-AF65-F5344CB8AC3E}">
        <p14:creationId xmlns:p14="http://schemas.microsoft.com/office/powerpoint/2010/main" val="134456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78E28-B94D-43A5-B2AA-22F3EA84B3AE}"/>
              </a:ext>
            </a:extLst>
          </p:cNvPr>
          <p:cNvSpPr>
            <a:spLocks noGrp="1"/>
          </p:cNvSpPr>
          <p:nvPr>
            <p:ph type="body" idx="1"/>
          </p:nvPr>
        </p:nvSpPr>
        <p:spPr/>
        <p:txBody>
          <a:bodyPr/>
          <a:lstStyle/>
          <a:p>
            <a:r>
              <a:rPr lang="en-GB" dirty="0">
                <a:latin typeface="Times New Roman" panose="02020603050405020304" pitchFamily="18" charset="0"/>
                <a:cs typeface="Times New Roman" panose="02020603050405020304" pitchFamily="18" charset="0"/>
              </a:rPr>
              <a:t>Three talks on MTF assessment with different Edge Spread Function (ESF) fitting exercises</a:t>
            </a:r>
          </a:p>
          <a:p>
            <a:pPr lvl="1"/>
            <a:r>
              <a:rPr lang="en-GB" dirty="0">
                <a:latin typeface="Times New Roman" panose="02020603050405020304" pitchFamily="18" charset="0"/>
                <a:cs typeface="Times New Roman" panose="02020603050405020304" pitchFamily="18" charset="0"/>
              </a:rPr>
              <a:t>PROBA-V (by </a:t>
            </a:r>
            <a:r>
              <a:rPr lang="en-GB" dirty="0" err="1">
                <a:latin typeface="Times New Roman" panose="02020603050405020304" pitchFamily="18" charset="0"/>
                <a:cs typeface="Times New Roman" panose="02020603050405020304" pitchFamily="18" charset="0"/>
              </a:rPr>
              <a:t>Stafen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Adriaensen</a:t>
            </a:r>
            <a:r>
              <a:rPr lang="en-GB" dirty="0">
                <a:latin typeface="Times New Roman" panose="02020603050405020304" pitchFamily="18" charset="0"/>
                <a:cs typeface="Times New Roman" panose="02020603050405020304" pitchFamily="18" charset="0"/>
              </a:rPr>
              <a:t>) </a:t>
            </a:r>
          </a:p>
          <a:p>
            <a:pPr lvl="1"/>
            <a:r>
              <a:rPr lang="en-GB" dirty="0">
                <a:latin typeface="Times New Roman" panose="02020603050405020304" pitchFamily="18" charset="0"/>
                <a:cs typeface="Times New Roman" panose="02020603050405020304" pitchFamily="18" charset="0"/>
              </a:rPr>
              <a:t>MTF/FCI (by Christoph Straif and Matteo </a:t>
            </a:r>
            <a:r>
              <a:rPr lang="en-GB" dirty="0" err="1">
                <a:latin typeface="Times New Roman" panose="02020603050405020304" pitchFamily="18" charset="0"/>
                <a:cs typeface="Times New Roman" panose="02020603050405020304" pitchFamily="18" charset="0"/>
              </a:rPr>
              <a:t>Arico</a:t>
            </a:r>
            <a:r>
              <a:rPr lang="en-GB" dirty="0">
                <a:latin typeface="Times New Roman" panose="02020603050405020304" pitchFamily="18" charset="0"/>
                <a:cs typeface="Times New Roman" panose="02020603050405020304" pitchFamily="18" charset="0"/>
              </a:rPr>
              <a:t>) </a:t>
            </a:r>
          </a:p>
          <a:p>
            <a:pPr lvl="1"/>
            <a:r>
              <a:rPr lang="en-GB" dirty="0">
                <a:latin typeface="Times New Roman" panose="02020603050405020304" pitchFamily="18" charset="0"/>
                <a:cs typeface="Times New Roman" panose="02020603050405020304" pitchFamily="18" charset="0"/>
              </a:rPr>
              <a:t>MODIS/VIIRS (by Truman Wilson and Jack Xiong)</a:t>
            </a:r>
          </a:p>
          <a:p>
            <a:pPr lvl="1"/>
            <a:endParaRPr lang="en-GB" dirty="0">
              <a:latin typeface="Arial" panose="020B0604020202020204" pitchFamily="34" charset="0"/>
            </a:endParaRPr>
          </a:p>
          <a:p>
            <a:r>
              <a:rPr lang="en-US" dirty="0"/>
              <a:t>Standard procedure</a:t>
            </a:r>
          </a:p>
          <a:p>
            <a:pPr lvl="1"/>
            <a:r>
              <a:rPr lang="en-US" dirty="0"/>
              <a:t>Lunar image edge selection -&gt; Edge Spread Function (ESF) -&gt; Linear Spread Function (LSF) -&gt;</a:t>
            </a:r>
          </a:p>
          <a:p>
            <a:pPr lvl="1"/>
            <a:endParaRPr lang="en-US" dirty="0"/>
          </a:p>
          <a:p>
            <a:pPr lvl="1"/>
            <a:endParaRPr lang="en-US" dirty="0"/>
          </a:p>
          <a:p>
            <a:pPr lvl="1"/>
            <a:endParaRPr lang="en-US" dirty="0"/>
          </a:p>
          <a:p>
            <a:pPr marL="571500" lvl="1" indent="0">
              <a:buNone/>
            </a:pPr>
            <a:r>
              <a:rPr lang="en-US" dirty="0"/>
              <a:t> Modulation Transfer Function (MTF)</a:t>
            </a:r>
          </a:p>
          <a:p>
            <a:endParaRPr lang="en-US" dirty="0"/>
          </a:p>
        </p:txBody>
      </p:sp>
      <p:sp>
        <p:nvSpPr>
          <p:cNvPr id="3" name="Slide Number Placeholder 2">
            <a:extLst>
              <a:ext uri="{FF2B5EF4-FFF2-40B4-BE49-F238E27FC236}">
                <a16:creationId xmlns:a16="http://schemas.microsoft.com/office/drawing/2014/main" id="{3EC98912-7F60-4565-9830-C457F20733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4" name="Title 3">
            <a:extLst>
              <a:ext uri="{FF2B5EF4-FFF2-40B4-BE49-F238E27FC236}">
                <a16:creationId xmlns:a16="http://schemas.microsoft.com/office/drawing/2014/main" id="{6AA22BC1-A1F1-47F9-8571-7937E8FA47ED}"/>
              </a:ext>
            </a:extLst>
          </p:cNvPr>
          <p:cNvSpPr>
            <a:spLocks noGrp="1"/>
          </p:cNvSpPr>
          <p:nvPr>
            <p:ph type="title"/>
          </p:nvPr>
        </p:nvSpPr>
        <p:spPr>
          <a:xfrm>
            <a:off x="122348" y="142344"/>
            <a:ext cx="10831133" cy="701964"/>
          </a:xfrm>
        </p:spPr>
        <p:txBody>
          <a:bodyPr>
            <a:normAutofit/>
          </a:bodyPr>
          <a:lstStyle/>
          <a:p>
            <a:r>
              <a:rPr lang="en-US" dirty="0"/>
              <a:t>MTF with the Moon</a:t>
            </a:r>
          </a:p>
        </p:txBody>
      </p:sp>
      <p:grpSp>
        <p:nvGrpSpPr>
          <p:cNvPr id="16" name="Group 15">
            <a:extLst>
              <a:ext uri="{FF2B5EF4-FFF2-40B4-BE49-F238E27FC236}">
                <a16:creationId xmlns:a16="http://schemas.microsoft.com/office/drawing/2014/main" id="{8E1849FC-CB98-B793-E3E5-2135744C40EC}"/>
              </a:ext>
            </a:extLst>
          </p:cNvPr>
          <p:cNvGrpSpPr/>
          <p:nvPr/>
        </p:nvGrpSpPr>
        <p:grpSpPr>
          <a:xfrm>
            <a:off x="8386821" y="4234551"/>
            <a:ext cx="1649169" cy="922612"/>
            <a:chOff x="8386821" y="4234551"/>
            <a:chExt cx="1649169" cy="922612"/>
          </a:xfrm>
        </p:grpSpPr>
        <p:cxnSp>
          <p:nvCxnSpPr>
            <p:cNvPr id="6" name="Straight Arrow Connector 5">
              <a:extLst>
                <a:ext uri="{FF2B5EF4-FFF2-40B4-BE49-F238E27FC236}">
                  <a16:creationId xmlns:a16="http://schemas.microsoft.com/office/drawing/2014/main" id="{50305AE4-C03E-4CBF-8495-AA905D0E2F85}"/>
                </a:ext>
              </a:extLst>
            </p:cNvPr>
            <p:cNvCxnSpPr>
              <a:cxnSpLocks/>
            </p:cNvCxnSpPr>
            <p:nvPr/>
          </p:nvCxnSpPr>
          <p:spPr>
            <a:xfrm flipV="1">
              <a:off x="9211405" y="4234551"/>
              <a:ext cx="0" cy="477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EC979F8-4929-4303-876A-80BB084C2925}"/>
                    </a:ext>
                  </a:extLst>
                </p:cNvPr>
                <p:cNvSpPr txBox="1"/>
                <p:nvPr/>
              </p:nvSpPr>
              <p:spPr>
                <a:xfrm>
                  <a:off x="8386821" y="4748140"/>
                  <a:ext cx="1649169"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𝐿𝑆𝐹</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𝑑𝑥</m:t>
                            </m:r>
                          </m:den>
                        </m:f>
                        <m:r>
                          <a:rPr lang="en-US" b="0" i="1" smtClean="0">
                            <a:latin typeface="Cambria Math" panose="02040503050406030204" pitchFamily="18" charset="0"/>
                          </a:rPr>
                          <m:t>𝐸𝑆𝐹</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p:sp>
              <p:nvSpPr>
                <p:cNvPr id="8" name="TextBox 7">
                  <a:extLst>
                    <a:ext uri="{FF2B5EF4-FFF2-40B4-BE49-F238E27FC236}">
                      <a16:creationId xmlns:a16="http://schemas.microsoft.com/office/drawing/2014/main" id="{EEC979F8-4929-4303-876A-80BB084C2925}"/>
                    </a:ext>
                  </a:extLst>
                </p:cNvPr>
                <p:cNvSpPr txBox="1">
                  <a:spLocks noRot="1" noChangeAspect="1" noMove="1" noResize="1" noEditPoints="1" noAdjustHandles="1" noChangeArrowheads="1" noChangeShapeType="1" noTextEdit="1"/>
                </p:cNvSpPr>
                <p:nvPr/>
              </p:nvSpPr>
              <p:spPr>
                <a:xfrm>
                  <a:off x="8386821" y="4748140"/>
                  <a:ext cx="1649169" cy="409023"/>
                </a:xfrm>
                <a:prstGeom prst="rect">
                  <a:avLst/>
                </a:prstGeom>
                <a:blipFill>
                  <a:blip r:embed="rId2"/>
                  <a:stretch>
                    <a:fillRect l="-1852" t="-1493" r="-2963" b="-13433"/>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E96FC6B9-4B9B-0A53-7E3B-07BA6CFA4778}"/>
              </a:ext>
            </a:extLst>
          </p:cNvPr>
          <p:cNvGrpSpPr/>
          <p:nvPr/>
        </p:nvGrpSpPr>
        <p:grpSpPr>
          <a:xfrm>
            <a:off x="1656242" y="5646655"/>
            <a:ext cx="1947713" cy="701995"/>
            <a:chOff x="1656242" y="5646655"/>
            <a:chExt cx="1947713" cy="701995"/>
          </a:xfrm>
        </p:grpSpPr>
        <p:cxnSp>
          <p:nvCxnSpPr>
            <p:cNvPr id="10" name="Straight Arrow Connector 9">
              <a:extLst>
                <a:ext uri="{FF2B5EF4-FFF2-40B4-BE49-F238E27FC236}">
                  <a16:creationId xmlns:a16="http://schemas.microsoft.com/office/drawing/2014/main" id="{9925ACDB-5E7B-49B2-B778-0EDB72506DE8}"/>
                </a:ext>
              </a:extLst>
            </p:cNvPr>
            <p:cNvCxnSpPr>
              <a:cxnSpLocks/>
            </p:cNvCxnSpPr>
            <p:nvPr/>
          </p:nvCxnSpPr>
          <p:spPr>
            <a:xfrm flipV="1">
              <a:off x="2717888" y="5646655"/>
              <a:ext cx="0" cy="379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0D563F07-FDDC-4E0D-ADD4-A999FD58E2A8}"/>
                    </a:ext>
                  </a:extLst>
                </p:cNvPr>
                <p:cNvSpPr txBox="1"/>
                <p:nvPr/>
              </p:nvSpPr>
              <p:spPr>
                <a:xfrm>
                  <a:off x="1656242" y="6133206"/>
                  <a:ext cx="194771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𝑀𝑇𝐹</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e>
                        </m:d>
                        <m:r>
                          <a:rPr lang="en-US" b="0" i="1" smtClean="0">
                            <a:latin typeface="Cambria Math" panose="02040503050406030204" pitchFamily="18" charset="0"/>
                          </a:rPr>
                          <m:t>=</m:t>
                        </m:r>
                        <m:r>
                          <a:rPr lang="en-US" b="0" i="1" smtClean="0">
                            <a:latin typeface="Cambria Math" panose="02040503050406030204" pitchFamily="18" charset="0"/>
                          </a:rPr>
                          <m:t>𝐹𝐹𝑇</m:t>
                        </m:r>
                        <m:r>
                          <a:rPr lang="en-US" b="0" i="1" smtClean="0">
                            <a:latin typeface="Cambria Math" panose="02040503050406030204" pitchFamily="18" charset="0"/>
                          </a:rPr>
                          <m:t>(</m:t>
                        </m:r>
                        <m:r>
                          <a:rPr lang="en-US" b="0" i="1" smtClean="0">
                            <a:latin typeface="Cambria Math" panose="02040503050406030204" pitchFamily="18" charset="0"/>
                          </a:rPr>
                          <m:t>𝐿𝑆𝐹</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m:oMathPara>
                  </a14:m>
                  <a:endParaRPr lang="en-US" dirty="0"/>
                </a:p>
              </p:txBody>
            </p:sp>
          </mc:Choice>
          <mc:Fallback>
            <p:sp>
              <p:nvSpPr>
                <p:cNvPr id="12" name="TextBox 11">
                  <a:extLst>
                    <a:ext uri="{FF2B5EF4-FFF2-40B4-BE49-F238E27FC236}">
                      <a16:creationId xmlns:a16="http://schemas.microsoft.com/office/drawing/2014/main" id="{0D563F07-FDDC-4E0D-ADD4-A999FD58E2A8}"/>
                    </a:ext>
                  </a:extLst>
                </p:cNvPr>
                <p:cNvSpPr txBox="1">
                  <a:spLocks noRot="1" noChangeAspect="1" noMove="1" noResize="1" noEditPoints="1" noAdjustHandles="1" noChangeArrowheads="1" noChangeShapeType="1" noTextEdit="1"/>
                </p:cNvSpPr>
                <p:nvPr/>
              </p:nvSpPr>
              <p:spPr>
                <a:xfrm>
                  <a:off x="1656242" y="6133206"/>
                  <a:ext cx="1947713" cy="215444"/>
                </a:xfrm>
                <a:prstGeom prst="rect">
                  <a:avLst/>
                </a:prstGeom>
                <a:blipFill>
                  <a:blip r:embed="rId3"/>
                  <a:stretch>
                    <a:fillRect l="-1567" r="-2508" b="-37143"/>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2245483F-05F0-E1A9-8219-C39AC442D4AF}"/>
              </a:ext>
            </a:extLst>
          </p:cNvPr>
          <p:cNvGrpSpPr/>
          <p:nvPr/>
        </p:nvGrpSpPr>
        <p:grpSpPr>
          <a:xfrm>
            <a:off x="4996637" y="4161183"/>
            <a:ext cx="1843774" cy="1211423"/>
            <a:chOff x="4996637" y="4161183"/>
            <a:chExt cx="1843774" cy="1211423"/>
          </a:xfrm>
        </p:grpSpPr>
        <p:cxnSp>
          <p:nvCxnSpPr>
            <p:cNvPr id="7" name="Straight Arrow Connector 6">
              <a:extLst>
                <a:ext uri="{FF2B5EF4-FFF2-40B4-BE49-F238E27FC236}">
                  <a16:creationId xmlns:a16="http://schemas.microsoft.com/office/drawing/2014/main" id="{24DE9FB3-9FB9-43CD-90FF-FCF7ADB2C22B}"/>
                </a:ext>
              </a:extLst>
            </p:cNvPr>
            <p:cNvCxnSpPr>
              <a:cxnSpLocks/>
            </p:cNvCxnSpPr>
            <p:nvPr/>
          </p:nvCxnSpPr>
          <p:spPr>
            <a:xfrm flipV="1">
              <a:off x="5788682" y="4161183"/>
              <a:ext cx="0" cy="3119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113752-B327-4041-89DC-E86F431250E2}"/>
                </a:ext>
              </a:extLst>
            </p:cNvPr>
            <p:cNvSpPr txBox="1"/>
            <p:nvPr/>
          </p:nvSpPr>
          <p:spPr>
            <a:xfrm>
              <a:off x="4996637" y="4418499"/>
              <a:ext cx="1843774" cy="954107"/>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Padding for lunar pixel</a:t>
              </a:r>
            </a:p>
            <a:p>
              <a:r>
                <a:rPr lang="en-US" dirty="0">
                  <a:solidFill>
                    <a:srgbClr val="FF0000"/>
                  </a:solidFill>
                  <a:latin typeface="Times New Roman" panose="02020603050405020304" pitchFamily="18" charset="0"/>
                  <a:cs typeface="Times New Roman" panose="02020603050405020304" pitchFamily="18" charset="0"/>
                </a:rPr>
                <a:t>Subpixel alignment</a:t>
              </a:r>
            </a:p>
            <a:p>
              <a:r>
                <a:rPr lang="en-US" dirty="0">
                  <a:solidFill>
                    <a:srgbClr val="FF0000"/>
                  </a:solidFill>
                  <a:latin typeface="Times New Roman" panose="02020603050405020304" pitchFamily="18" charset="0"/>
                  <a:cs typeface="Times New Roman" panose="02020603050405020304" pitchFamily="18" charset="0"/>
                </a:rPr>
                <a:t>ESF smoothing</a:t>
              </a:r>
            </a:p>
            <a:p>
              <a:r>
                <a:rPr lang="en-US" dirty="0">
                  <a:solidFill>
                    <a:srgbClr val="FF0000"/>
                  </a:solidFill>
                  <a:latin typeface="Times New Roman" panose="02020603050405020304" pitchFamily="18" charset="0"/>
                  <a:cs typeface="Times New Roman" panose="02020603050405020304" pitchFamily="18" charset="0"/>
                </a:rPr>
                <a:t>Fitting function</a:t>
              </a:r>
            </a:p>
          </p:txBody>
        </p:sp>
      </p:grpSp>
      <p:grpSp>
        <p:nvGrpSpPr>
          <p:cNvPr id="5" name="Group 4">
            <a:extLst>
              <a:ext uri="{FF2B5EF4-FFF2-40B4-BE49-F238E27FC236}">
                <a16:creationId xmlns:a16="http://schemas.microsoft.com/office/drawing/2014/main" id="{0CE71E2B-A5DA-60AD-4B6F-0C83B415646C}"/>
              </a:ext>
            </a:extLst>
          </p:cNvPr>
          <p:cNvGrpSpPr/>
          <p:nvPr/>
        </p:nvGrpSpPr>
        <p:grpSpPr>
          <a:xfrm>
            <a:off x="1636107" y="4227200"/>
            <a:ext cx="2729945" cy="837849"/>
            <a:chOff x="1669777" y="3873435"/>
            <a:chExt cx="2729945" cy="837849"/>
          </a:xfrm>
        </p:grpSpPr>
        <p:cxnSp>
          <p:nvCxnSpPr>
            <p:cNvPr id="14" name="Straight Arrow Connector 13">
              <a:extLst>
                <a:ext uri="{FF2B5EF4-FFF2-40B4-BE49-F238E27FC236}">
                  <a16:creationId xmlns:a16="http://schemas.microsoft.com/office/drawing/2014/main" id="{DCBD17C3-2A85-4AF2-815E-ADC337B7276D}"/>
                </a:ext>
              </a:extLst>
            </p:cNvPr>
            <p:cNvCxnSpPr>
              <a:cxnSpLocks/>
            </p:cNvCxnSpPr>
            <p:nvPr/>
          </p:nvCxnSpPr>
          <p:spPr>
            <a:xfrm flipV="1">
              <a:off x="2915478" y="3873435"/>
              <a:ext cx="0" cy="287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D463142-7884-4541-83FE-FC48E019D245}"/>
                </a:ext>
              </a:extLst>
            </p:cNvPr>
            <p:cNvSpPr txBox="1"/>
            <p:nvPr/>
          </p:nvSpPr>
          <p:spPr>
            <a:xfrm>
              <a:off x="1669777" y="4188064"/>
              <a:ext cx="2729945" cy="52322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Middle of the Moon, avoid large edge curvature, avoid terminator</a:t>
              </a:r>
            </a:p>
          </p:txBody>
        </p:sp>
      </p:grpSp>
    </p:spTree>
    <p:extLst>
      <p:ext uri="{BB962C8B-B14F-4D97-AF65-F5344CB8AC3E}">
        <p14:creationId xmlns:p14="http://schemas.microsoft.com/office/powerpoint/2010/main" val="133163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FF1CBD-DFD4-4632-BD77-01EAB3FE9F9D}"/>
              </a:ext>
            </a:extLst>
          </p:cNvPr>
          <p:cNvPicPr>
            <a:picLocks noChangeAspect="1"/>
          </p:cNvPicPr>
          <p:nvPr/>
        </p:nvPicPr>
        <p:blipFill>
          <a:blip r:embed="rId2"/>
          <a:stretch>
            <a:fillRect/>
          </a:stretch>
        </p:blipFill>
        <p:spPr>
          <a:xfrm>
            <a:off x="8050846" y="2273176"/>
            <a:ext cx="3682528" cy="2859713"/>
          </a:xfrm>
          <a:prstGeom prst="rect">
            <a:avLst/>
          </a:prstGeom>
        </p:spPr>
      </p:pic>
      <p:sp>
        <p:nvSpPr>
          <p:cNvPr id="2" name="Text Placeholder 1">
            <a:extLst>
              <a:ext uri="{FF2B5EF4-FFF2-40B4-BE49-F238E27FC236}">
                <a16:creationId xmlns:a16="http://schemas.microsoft.com/office/drawing/2014/main" id="{CD3A786F-09C5-496A-B4C3-28445741FC73}"/>
              </a:ext>
            </a:extLst>
          </p:cNvPr>
          <p:cNvSpPr>
            <a:spLocks noGrp="1"/>
          </p:cNvSpPr>
          <p:nvPr>
            <p:ph type="body" idx="1"/>
          </p:nvPr>
        </p:nvSpPr>
        <p:spPr>
          <a:xfrm>
            <a:off x="609600" y="1182255"/>
            <a:ext cx="7739270" cy="5273705"/>
          </a:xfrm>
        </p:spPr>
        <p:txBody>
          <a:bodyPr/>
          <a:lstStyle/>
          <a:p>
            <a:r>
              <a:rPr lang="en-US" dirty="0"/>
              <a:t>Edge selection: bright side near the Equator </a:t>
            </a:r>
          </a:p>
          <a:p>
            <a:endParaRPr lang="en-US" dirty="0"/>
          </a:p>
          <a:p>
            <a:r>
              <a:rPr lang="en-US" dirty="0"/>
              <a:t>Normalize to maximum value, close to the edge</a:t>
            </a:r>
          </a:p>
          <a:p>
            <a:endParaRPr lang="en-US" dirty="0"/>
          </a:p>
          <a:p>
            <a:r>
              <a:rPr lang="en-US" dirty="0"/>
              <a:t>ESF fitting function: </a:t>
            </a:r>
          </a:p>
          <a:p>
            <a:endParaRPr lang="en-US" dirty="0"/>
          </a:p>
          <a:p>
            <a:endParaRPr lang="en-US" dirty="0"/>
          </a:p>
          <a:p>
            <a:r>
              <a:rPr lang="en-US" dirty="0"/>
              <a:t>Result:</a:t>
            </a:r>
          </a:p>
          <a:p>
            <a:pPr lvl="1"/>
            <a:r>
              <a:rPr lang="en-US" dirty="0"/>
              <a:t>Comparable to the ground measurements</a:t>
            </a:r>
          </a:p>
        </p:txBody>
      </p:sp>
      <p:sp>
        <p:nvSpPr>
          <p:cNvPr id="3" name="Slide Number Placeholder 2">
            <a:extLst>
              <a:ext uri="{FF2B5EF4-FFF2-40B4-BE49-F238E27FC236}">
                <a16:creationId xmlns:a16="http://schemas.microsoft.com/office/drawing/2014/main" id="{299EDCDC-D19D-4FF9-8290-936ACFC80E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4" name="Title 3">
            <a:extLst>
              <a:ext uri="{FF2B5EF4-FFF2-40B4-BE49-F238E27FC236}">
                <a16:creationId xmlns:a16="http://schemas.microsoft.com/office/drawing/2014/main" id="{08AAA092-C198-42EA-8B83-18E6AFEAA237}"/>
              </a:ext>
            </a:extLst>
          </p:cNvPr>
          <p:cNvSpPr>
            <a:spLocks noGrp="1"/>
          </p:cNvSpPr>
          <p:nvPr>
            <p:ph type="title"/>
          </p:nvPr>
        </p:nvSpPr>
        <p:spPr>
          <a:xfrm>
            <a:off x="609600" y="142344"/>
            <a:ext cx="9892747" cy="701964"/>
          </a:xfrm>
        </p:spPr>
        <p:txBody>
          <a:bodyPr>
            <a:normAutofit/>
          </a:bodyPr>
          <a:lstStyle/>
          <a:p>
            <a:r>
              <a:rPr lang="en-US" dirty="0"/>
              <a:t>PROBA-V </a:t>
            </a:r>
          </a:p>
        </p:txBody>
      </p:sp>
      <p:pic>
        <p:nvPicPr>
          <p:cNvPr id="5" name="Picture 4">
            <a:extLst>
              <a:ext uri="{FF2B5EF4-FFF2-40B4-BE49-F238E27FC236}">
                <a16:creationId xmlns:a16="http://schemas.microsoft.com/office/drawing/2014/main" id="{D332F743-7AC0-4C9E-BC2C-6CC06FD8DAF6}"/>
              </a:ext>
            </a:extLst>
          </p:cNvPr>
          <p:cNvPicPr>
            <a:picLocks noChangeAspect="1"/>
          </p:cNvPicPr>
          <p:nvPr/>
        </p:nvPicPr>
        <p:blipFill>
          <a:blip r:embed="rId3"/>
          <a:stretch>
            <a:fillRect/>
          </a:stretch>
        </p:blipFill>
        <p:spPr>
          <a:xfrm>
            <a:off x="7838662" y="64093"/>
            <a:ext cx="3949434" cy="2516898"/>
          </a:xfrm>
          <a:prstGeom prst="rect">
            <a:avLst/>
          </a:prstGeom>
        </p:spPr>
      </p:pic>
      <p:pic>
        <p:nvPicPr>
          <p:cNvPr id="6" name="Picture 5">
            <a:extLst>
              <a:ext uri="{FF2B5EF4-FFF2-40B4-BE49-F238E27FC236}">
                <a16:creationId xmlns:a16="http://schemas.microsoft.com/office/drawing/2014/main" id="{5F2346C7-2A98-4CA1-9A74-B77C61E41809}"/>
              </a:ext>
            </a:extLst>
          </p:cNvPr>
          <p:cNvPicPr>
            <a:picLocks noChangeAspect="1"/>
          </p:cNvPicPr>
          <p:nvPr/>
        </p:nvPicPr>
        <p:blipFill>
          <a:blip r:embed="rId4"/>
          <a:stretch>
            <a:fillRect/>
          </a:stretch>
        </p:blipFill>
        <p:spPr>
          <a:xfrm>
            <a:off x="6747294" y="4486712"/>
            <a:ext cx="2607104" cy="1951255"/>
          </a:xfrm>
          <a:prstGeom prst="rect">
            <a:avLst/>
          </a:prstGeom>
        </p:spPr>
      </p:pic>
      <p:pic>
        <p:nvPicPr>
          <p:cNvPr id="8" name="Picture 7">
            <a:extLst>
              <a:ext uri="{FF2B5EF4-FFF2-40B4-BE49-F238E27FC236}">
                <a16:creationId xmlns:a16="http://schemas.microsoft.com/office/drawing/2014/main" id="{3C8778AD-7D50-4EB9-AE70-9AE1E2C139D8}"/>
              </a:ext>
            </a:extLst>
          </p:cNvPr>
          <p:cNvPicPr>
            <a:picLocks noChangeAspect="1"/>
          </p:cNvPicPr>
          <p:nvPr/>
        </p:nvPicPr>
        <p:blipFill>
          <a:blip r:embed="rId5"/>
          <a:stretch>
            <a:fillRect/>
          </a:stretch>
        </p:blipFill>
        <p:spPr>
          <a:xfrm>
            <a:off x="4313583" y="2937347"/>
            <a:ext cx="3023823" cy="1495842"/>
          </a:xfrm>
          <a:prstGeom prst="rect">
            <a:avLst/>
          </a:prstGeom>
        </p:spPr>
      </p:pic>
      <p:pic>
        <p:nvPicPr>
          <p:cNvPr id="9" name="Picture 8">
            <a:extLst>
              <a:ext uri="{FF2B5EF4-FFF2-40B4-BE49-F238E27FC236}">
                <a16:creationId xmlns:a16="http://schemas.microsoft.com/office/drawing/2014/main" id="{B5F47E3F-213D-4D3D-978B-38917EC02492}"/>
              </a:ext>
            </a:extLst>
          </p:cNvPr>
          <p:cNvPicPr>
            <a:picLocks noChangeAspect="1"/>
          </p:cNvPicPr>
          <p:nvPr/>
        </p:nvPicPr>
        <p:blipFill>
          <a:blip r:embed="rId6"/>
          <a:stretch>
            <a:fillRect/>
          </a:stretch>
        </p:blipFill>
        <p:spPr>
          <a:xfrm>
            <a:off x="2043542" y="5131881"/>
            <a:ext cx="1950126" cy="1459548"/>
          </a:xfrm>
          <a:prstGeom prst="rect">
            <a:avLst/>
          </a:prstGeom>
        </p:spPr>
      </p:pic>
      <p:pic>
        <p:nvPicPr>
          <p:cNvPr id="11" name="Picture 10">
            <a:extLst>
              <a:ext uri="{FF2B5EF4-FFF2-40B4-BE49-F238E27FC236}">
                <a16:creationId xmlns:a16="http://schemas.microsoft.com/office/drawing/2014/main" id="{B416FC0A-9AB3-4CBF-AC3E-D331CEEC382A}"/>
              </a:ext>
            </a:extLst>
          </p:cNvPr>
          <p:cNvPicPr>
            <a:picLocks noChangeAspect="1"/>
          </p:cNvPicPr>
          <p:nvPr/>
        </p:nvPicPr>
        <p:blipFill>
          <a:blip r:embed="rId7"/>
          <a:stretch>
            <a:fillRect/>
          </a:stretch>
        </p:blipFill>
        <p:spPr>
          <a:xfrm>
            <a:off x="4244241" y="5534220"/>
            <a:ext cx="1799588" cy="921740"/>
          </a:xfrm>
          <a:prstGeom prst="rect">
            <a:avLst/>
          </a:prstGeom>
        </p:spPr>
      </p:pic>
      <p:sp>
        <p:nvSpPr>
          <p:cNvPr id="10" name="TextBox 9">
            <a:extLst>
              <a:ext uri="{FF2B5EF4-FFF2-40B4-BE49-F238E27FC236}">
                <a16:creationId xmlns:a16="http://schemas.microsoft.com/office/drawing/2014/main" id="{BD7CAA59-B915-4C60-BEE8-37DC5B46BD2B}"/>
              </a:ext>
            </a:extLst>
          </p:cNvPr>
          <p:cNvSpPr txBox="1"/>
          <p:nvPr/>
        </p:nvSpPr>
        <p:spPr>
          <a:xfrm>
            <a:off x="9813379" y="5995090"/>
            <a:ext cx="1447832" cy="307777"/>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By S. </a:t>
            </a:r>
            <a:r>
              <a:rPr lang="en-US" dirty="0" err="1">
                <a:latin typeface="Times New Roman" panose="02020603050405020304" pitchFamily="18" charset="0"/>
                <a:cs typeface="Times New Roman" panose="02020603050405020304" pitchFamily="18" charset="0"/>
              </a:rPr>
              <a:t>Adriaensen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74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E5E3F3-CDE3-489C-B290-48D184B9A793}"/>
              </a:ext>
            </a:extLst>
          </p:cNvPr>
          <p:cNvSpPr>
            <a:spLocks noGrp="1"/>
          </p:cNvSpPr>
          <p:nvPr>
            <p:ph type="body" idx="1"/>
          </p:nvPr>
        </p:nvSpPr>
        <p:spPr/>
        <p:txBody>
          <a:bodyPr/>
          <a:lstStyle/>
          <a:p>
            <a:r>
              <a:rPr lang="en-US" dirty="0"/>
              <a:t>Edge selection: bright side near the Equator</a:t>
            </a:r>
          </a:p>
          <a:p>
            <a:endParaRPr lang="en-US" dirty="0"/>
          </a:p>
          <a:p>
            <a:r>
              <a:rPr lang="en-US" dirty="0"/>
              <a:t>Sub-pixel alignment</a:t>
            </a:r>
          </a:p>
          <a:p>
            <a:pPr lvl="1"/>
            <a:r>
              <a:rPr lang="en-US" dirty="0"/>
              <a:t>Spline interpolation for the profiles to align at mid-point</a:t>
            </a:r>
          </a:p>
          <a:p>
            <a:pPr marL="114300" indent="0">
              <a:buNone/>
            </a:pPr>
            <a:endParaRPr lang="en-US" dirty="0"/>
          </a:p>
          <a:p>
            <a:r>
              <a:rPr lang="en-US" dirty="0"/>
              <a:t>ESF smoothing</a:t>
            </a:r>
          </a:p>
          <a:p>
            <a:pPr lvl="1"/>
            <a:r>
              <a:rPr lang="en-US" dirty="0"/>
              <a:t>Modified </a:t>
            </a:r>
            <a:r>
              <a:rPr lang="en-US" dirty="0" err="1"/>
              <a:t>Savitzki-Golay</a:t>
            </a:r>
            <a:r>
              <a:rPr lang="en-US" dirty="0"/>
              <a:t> filter</a:t>
            </a:r>
          </a:p>
          <a:p>
            <a:pPr lvl="1"/>
            <a:endParaRPr lang="en-US" dirty="0"/>
          </a:p>
          <a:p>
            <a:r>
              <a:rPr lang="en-US" dirty="0"/>
              <a:t>ESF fitting function</a:t>
            </a:r>
          </a:p>
          <a:p>
            <a:pPr lvl="1"/>
            <a:r>
              <a:rPr lang="en-US" dirty="0"/>
              <a:t>Fermi</a:t>
            </a:r>
          </a:p>
          <a:p>
            <a:pPr marL="571500" lvl="1" indent="0">
              <a:buNone/>
            </a:pPr>
            <a:endParaRPr lang="en-US" dirty="0"/>
          </a:p>
        </p:txBody>
      </p:sp>
      <p:sp>
        <p:nvSpPr>
          <p:cNvPr id="3" name="Slide Number Placeholder 2">
            <a:extLst>
              <a:ext uri="{FF2B5EF4-FFF2-40B4-BE49-F238E27FC236}">
                <a16:creationId xmlns:a16="http://schemas.microsoft.com/office/drawing/2014/main" id="{0C2E963B-187E-4EE1-9196-977BE8F9AF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4" name="Title 3">
            <a:extLst>
              <a:ext uri="{FF2B5EF4-FFF2-40B4-BE49-F238E27FC236}">
                <a16:creationId xmlns:a16="http://schemas.microsoft.com/office/drawing/2014/main" id="{B0BFC571-7A0F-4AA2-85D6-C3388ED3586B}"/>
              </a:ext>
            </a:extLst>
          </p:cNvPr>
          <p:cNvSpPr>
            <a:spLocks noGrp="1"/>
          </p:cNvSpPr>
          <p:nvPr>
            <p:ph type="title"/>
          </p:nvPr>
        </p:nvSpPr>
        <p:spPr/>
        <p:txBody>
          <a:bodyPr/>
          <a:lstStyle/>
          <a:p>
            <a:r>
              <a:rPr lang="en-US" dirty="0"/>
              <a:t>FCI MTF</a:t>
            </a:r>
          </a:p>
        </p:txBody>
      </p:sp>
      <p:sp>
        <p:nvSpPr>
          <p:cNvPr id="6" name="TextBox 5">
            <a:extLst>
              <a:ext uri="{FF2B5EF4-FFF2-40B4-BE49-F238E27FC236}">
                <a16:creationId xmlns:a16="http://schemas.microsoft.com/office/drawing/2014/main" id="{5A5A93A8-A251-4CA8-8648-11D879E1F9C6}"/>
              </a:ext>
            </a:extLst>
          </p:cNvPr>
          <p:cNvSpPr txBox="1"/>
          <p:nvPr/>
        </p:nvSpPr>
        <p:spPr>
          <a:xfrm>
            <a:off x="9863395" y="6093021"/>
            <a:ext cx="2055371" cy="307777"/>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By C. </a:t>
            </a:r>
            <a:r>
              <a:rPr lang="en-US" dirty="0" err="1">
                <a:latin typeface="Times New Roman" panose="02020603050405020304" pitchFamily="18" charset="0"/>
                <a:cs typeface="Times New Roman" panose="02020603050405020304" pitchFamily="18" charset="0"/>
              </a:rPr>
              <a:t>Straif</a:t>
            </a:r>
            <a:r>
              <a:rPr lang="en-US" dirty="0">
                <a:latin typeface="Times New Roman" panose="02020603050405020304" pitchFamily="18" charset="0"/>
                <a:cs typeface="Times New Roman" panose="02020603050405020304" pitchFamily="18" charset="0"/>
              </a:rPr>
              <a:t> and M. </a:t>
            </a:r>
            <a:r>
              <a:rPr lang="en-US" dirty="0" err="1">
                <a:latin typeface="Times New Roman" panose="02020603050405020304" pitchFamily="18" charset="0"/>
                <a:cs typeface="Times New Roman" panose="02020603050405020304" pitchFamily="18" charset="0"/>
              </a:rPr>
              <a:t>Arico</a:t>
            </a: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319F577-713B-44B7-B9E5-340EC903AD6D}"/>
              </a:ext>
            </a:extLst>
          </p:cNvPr>
          <p:cNvPicPr>
            <a:picLocks noChangeAspect="1"/>
          </p:cNvPicPr>
          <p:nvPr/>
        </p:nvPicPr>
        <p:blipFill rotWithShape="1">
          <a:blip r:embed="rId2">
            <a:extLst>
              <a:ext uri="{28A0092B-C50C-407E-A947-70E740481C1C}">
                <a14:useLocalDpi xmlns:a14="http://schemas.microsoft.com/office/drawing/2010/main" val="0"/>
              </a:ext>
            </a:extLst>
          </a:blip>
          <a:srcRect b="823"/>
          <a:stretch/>
        </p:blipFill>
        <p:spPr>
          <a:xfrm>
            <a:off x="7503639" y="208092"/>
            <a:ext cx="3162935" cy="2336214"/>
          </a:xfrm>
          <a:prstGeom prst="rect">
            <a:avLst/>
          </a:prstGeom>
        </p:spPr>
      </p:pic>
      <p:pic>
        <p:nvPicPr>
          <p:cNvPr id="8" name="Picture 7">
            <a:extLst>
              <a:ext uri="{FF2B5EF4-FFF2-40B4-BE49-F238E27FC236}">
                <a16:creationId xmlns:a16="http://schemas.microsoft.com/office/drawing/2014/main" id="{D3C915F4-15D0-42E0-8B85-DDE808775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872" y="2430316"/>
            <a:ext cx="1947173" cy="980953"/>
          </a:xfrm>
          <a:prstGeom prst="rect">
            <a:avLst/>
          </a:prstGeom>
        </p:spPr>
      </p:pic>
      <p:pic>
        <p:nvPicPr>
          <p:cNvPr id="10" name="Picture 9">
            <a:extLst>
              <a:ext uri="{FF2B5EF4-FFF2-40B4-BE49-F238E27FC236}">
                <a16:creationId xmlns:a16="http://schemas.microsoft.com/office/drawing/2014/main" id="{F8436807-2894-49AD-B188-DE0B2FF4F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2988" y="4071931"/>
            <a:ext cx="3204041" cy="1877455"/>
          </a:xfrm>
          <a:prstGeom prst="rect">
            <a:avLst/>
          </a:prstGeom>
        </p:spPr>
      </p:pic>
      <p:pic>
        <p:nvPicPr>
          <p:cNvPr id="11" name="Picture 10">
            <a:extLst>
              <a:ext uri="{FF2B5EF4-FFF2-40B4-BE49-F238E27FC236}">
                <a16:creationId xmlns:a16="http://schemas.microsoft.com/office/drawing/2014/main" id="{018B9CD3-3AD1-45EC-80BC-C51628BF1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2877" y="4071931"/>
            <a:ext cx="2184444" cy="1723367"/>
          </a:xfrm>
          <a:prstGeom prst="rect">
            <a:avLst/>
          </a:prstGeom>
        </p:spPr>
      </p:pic>
      <p:pic>
        <p:nvPicPr>
          <p:cNvPr id="12" name="Picture 11">
            <a:extLst>
              <a:ext uri="{FF2B5EF4-FFF2-40B4-BE49-F238E27FC236}">
                <a16:creationId xmlns:a16="http://schemas.microsoft.com/office/drawing/2014/main" id="{E51D464F-11E6-41CC-A59D-B5CE56110A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3395" y="2346185"/>
            <a:ext cx="2163952" cy="1081296"/>
          </a:xfrm>
          <a:prstGeom prst="rect">
            <a:avLst/>
          </a:prstGeom>
        </p:spPr>
      </p:pic>
      <p:sp>
        <p:nvSpPr>
          <p:cNvPr id="13" name="Arrow: Right 12">
            <a:extLst>
              <a:ext uri="{FF2B5EF4-FFF2-40B4-BE49-F238E27FC236}">
                <a16:creationId xmlns:a16="http://schemas.microsoft.com/office/drawing/2014/main" id="{447E93AE-101C-471E-B198-1A2FA60C5780}"/>
              </a:ext>
            </a:extLst>
          </p:cNvPr>
          <p:cNvSpPr/>
          <p:nvPr/>
        </p:nvSpPr>
        <p:spPr>
          <a:xfrm>
            <a:off x="9577045" y="2829339"/>
            <a:ext cx="286350" cy="52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71D2E72D-65D9-441D-A3A3-5946AC534BC0}"/>
              </a:ext>
            </a:extLst>
          </p:cNvPr>
          <p:cNvSpPr/>
          <p:nvPr/>
        </p:nvSpPr>
        <p:spPr>
          <a:xfrm>
            <a:off x="8289235" y="4778072"/>
            <a:ext cx="41744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190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E5E3F3-CDE3-489C-B290-48D184B9A793}"/>
              </a:ext>
            </a:extLst>
          </p:cNvPr>
          <p:cNvSpPr>
            <a:spLocks noGrp="1"/>
          </p:cNvSpPr>
          <p:nvPr>
            <p:ph type="body" idx="1"/>
          </p:nvPr>
        </p:nvSpPr>
        <p:spPr>
          <a:xfrm>
            <a:off x="609600" y="1182255"/>
            <a:ext cx="8706678" cy="5273705"/>
          </a:xfrm>
        </p:spPr>
        <p:txBody>
          <a:bodyPr>
            <a:normAutofit/>
          </a:bodyPr>
          <a:lstStyle/>
          <a:p>
            <a:r>
              <a:rPr lang="en-US" dirty="0"/>
              <a:t>Edge selection </a:t>
            </a:r>
          </a:p>
          <a:p>
            <a:pPr lvl="1"/>
            <a:r>
              <a:rPr lang="en-US" dirty="0"/>
              <a:t>Near the perpendicular edge with respect to the scan/track direction </a:t>
            </a:r>
          </a:p>
          <a:p>
            <a:r>
              <a:rPr lang="en-US" dirty="0"/>
              <a:t>Padding</a:t>
            </a:r>
          </a:p>
          <a:p>
            <a:pPr lvl="1"/>
            <a:r>
              <a:rPr lang="en-US" dirty="0"/>
              <a:t>Albedo flattening with SP model</a:t>
            </a:r>
          </a:p>
          <a:p>
            <a:r>
              <a:rPr lang="en-US" dirty="0"/>
              <a:t>Subpixel alignment</a:t>
            </a:r>
          </a:p>
          <a:p>
            <a:pPr lvl="1"/>
            <a:r>
              <a:rPr lang="en-US" dirty="0"/>
              <a:t>Edge curvature correction</a:t>
            </a:r>
          </a:p>
          <a:p>
            <a:pPr lvl="1"/>
            <a:r>
              <a:rPr lang="en-US" dirty="0"/>
              <a:t>Center position from gaussian fit over the derivative of each profile</a:t>
            </a:r>
          </a:p>
          <a:p>
            <a:r>
              <a:rPr lang="en-US" dirty="0"/>
              <a:t>ESF smoothing</a:t>
            </a:r>
          </a:p>
          <a:p>
            <a:pPr lvl="1"/>
            <a:r>
              <a:rPr lang="en-US" dirty="0"/>
              <a:t>Binned at 0.25 pixels</a:t>
            </a:r>
            <a:endParaRPr lang="en-US" b="1" dirty="0"/>
          </a:p>
          <a:p>
            <a:r>
              <a:rPr lang="en-US" dirty="0"/>
              <a:t>Fitting function</a:t>
            </a:r>
          </a:p>
          <a:p>
            <a:pPr lvl="1"/>
            <a:r>
              <a:rPr lang="en-US" dirty="0"/>
              <a:t>Fermi</a:t>
            </a:r>
          </a:p>
        </p:txBody>
      </p:sp>
      <p:sp>
        <p:nvSpPr>
          <p:cNvPr id="3" name="Slide Number Placeholder 2">
            <a:extLst>
              <a:ext uri="{FF2B5EF4-FFF2-40B4-BE49-F238E27FC236}">
                <a16:creationId xmlns:a16="http://schemas.microsoft.com/office/drawing/2014/main" id="{0C2E963B-187E-4EE1-9196-977BE8F9AF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4" name="Title 3">
            <a:extLst>
              <a:ext uri="{FF2B5EF4-FFF2-40B4-BE49-F238E27FC236}">
                <a16:creationId xmlns:a16="http://schemas.microsoft.com/office/drawing/2014/main" id="{B0BFC571-7A0F-4AA2-85D6-C3388ED3586B}"/>
              </a:ext>
            </a:extLst>
          </p:cNvPr>
          <p:cNvSpPr>
            <a:spLocks noGrp="1"/>
          </p:cNvSpPr>
          <p:nvPr>
            <p:ph type="title"/>
          </p:nvPr>
        </p:nvSpPr>
        <p:spPr/>
        <p:txBody>
          <a:bodyPr/>
          <a:lstStyle/>
          <a:p>
            <a:r>
              <a:rPr lang="en-US" dirty="0"/>
              <a:t>MODIS/VIIRS MTF</a:t>
            </a:r>
          </a:p>
        </p:txBody>
      </p:sp>
      <p:sp>
        <p:nvSpPr>
          <p:cNvPr id="5" name="TextBox 4">
            <a:extLst>
              <a:ext uri="{FF2B5EF4-FFF2-40B4-BE49-F238E27FC236}">
                <a16:creationId xmlns:a16="http://schemas.microsoft.com/office/drawing/2014/main" id="{A71939FE-D4D7-482F-B300-31F5E606AD2C}"/>
              </a:ext>
            </a:extLst>
          </p:cNvPr>
          <p:cNvSpPr txBox="1"/>
          <p:nvPr/>
        </p:nvSpPr>
        <p:spPr>
          <a:xfrm>
            <a:off x="5705817" y="6465399"/>
            <a:ext cx="2116285" cy="307777"/>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By T. Wilson and J. </a:t>
            </a:r>
            <a:r>
              <a:rPr lang="en-US" dirty="0" err="1">
                <a:latin typeface="Times New Roman" panose="02020603050405020304" pitchFamily="18" charset="0"/>
                <a:cs typeface="Times New Roman" panose="02020603050405020304" pitchFamily="18" charset="0"/>
              </a:rPr>
              <a:t>Xiong</a:t>
            </a:r>
            <a:endParaRPr lang="en-US" dirty="0">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3ACDA0DE-1D45-45BA-83FD-99326B20563B}"/>
              </a:ext>
            </a:extLst>
          </p:cNvPr>
          <p:cNvGrpSpPr/>
          <p:nvPr/>
        </p:nvGrpSpPr>
        <p:grpSpPr>
          <a:xfrm>
            <a:off x="4202790" y="4352986"/>
            <a:ext cx="3306093" cy="2102974"/>
            <a:chOff x="7434794" y="3429000"/>
            <a:chExt cx="4651859" cy="2828426"/>
          </a:xfrm>
        </p:grpSpPr>
        <p:pic>
          <p:nvPicPr>
            <p:cNvPr id="9" name="Picture 8">
              <a:extLst>
                <a:ext uri="{FF2B5EF4-FFF2-40B4-BE49-F238E27FC236}">
                  <a16:creationId xmlns:a16="http://schemas.microsoft.com/office/drawing/2014/main" id="{31D55013-DB0A-4430-90A9-9B5759363FB0}"/>
                </a:ext>
              </a:extLst>
            </p:cNvPr>
            <p:cNvPicPr>
              <a:picLocks noChangeAspect="1"/>
            </p:cNvPicPr>
            <p:nvPr/>
          </p:nvPicPr>
          <p:blipFill>
            <a:blip r:embed="rId2"/>
            <a:srcRect/>
            <a:stretch/>
          </p:blipFill>
          <p:spPr>
            <a:xfrm>
              <a:off x="7434794" y="3429000"/>
              <a:ext cx="4651859" cy="2828426"/>
            </a:xfrm>
            <a:prstGeom prst="rect">
              <a:avLst/>
            </a:prstGeom>
          </p:spPr>
        </p:pic>
        <p:pic>
          <p:nvPicPr>
            <p:cNvPr id="10" name="Picture 8">
              <a:extLst>
                <a:ext uri="{FF2B5EF4-FFF2-40B4-BE49-F238E27FC236}">
                  <a16:creationId xmlns:a16="http://schemas.microsoft.com/office/drawing/2014/main" id="{4EA24C7E-AE6E-47CD-9257-BE0275C2E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1043" y="4303982"/>
              <a:ext cx="1749957" cy="1078462"/>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F9C5AF92-D47B-4D78-8D28-B0AD26BC8F53}"/>
              </a:ext>
            </a:extLst>
          </p:cNvPr>
          <p:cNvPicPr>
            <a:picLocks noChangeAspect="1"/>
          </p:cNvPicPr>
          <p:nvPr/>
        </p:nvPicPr>
        <p:blipFill>
          <a:blip r:embed="rId4"/>
          <a:stretch>
            <a:fillRect/>
          </a:stretch>
        </p:blipFill>
        <p:spPr>
          <a:xfrm>
            <a:off x="8333857" y="4352986"/>
            <a:ext cx="3059075" cy="1883874"/>
          </a:xfrm>
          <a:prstGeom prst="rect">
            <a:avLst/>
          </a:prstGeom>
        </p:spPr>
      </p:pic>
      <p:grpSp>
        <p:nvGrpSpPr>
          <p:cNvPr id="13" name="Group 12">
            <a:extLst>
              <a:ext uri="{FF2B5EF4-FFF2-40B4-BE49-F238E27FC236}">
                <a16:creationId xmlns:a16="http://schemas.microsoft.com/office/drawing/2014/main" id="{2002B985-E877-48AC-A193-741CB617669A}"/>
              </a:ext>
            </a:extLst>
          </p:cNvPr>
          <p:cNvGrpSpPr/>
          <p:nvPr/>
        </p:nvGrpSpPr>
        <p:grpSpPr>
          <a:xfrm>
            <a:off x="9052560" y="1013441"/>
            <a:ext cx="2408661" cy="2689879"/>
            <a:chOff x="7641499" y="1241224"/>
            <a:chExt cx="4144859" cy="5267526"/>
          </a:xfrm>
        </p:grpSpPr>
        <p:pic>
          <p:nvPicPr>
            <p:cNvPr id="14" name="Picture 8">
              <a:extLst>
                <a:ext uri="{FF2B5EF4-FFF2-40B4-BE49-F238E27FC236}">
                  <a16:creationId xmlns:a16="http://schemas.microsoft.com/office/drawing/2014/main" id="{483B2F68-4C7E-42C2-B745-2C6FDA45F2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1499" y="1542740"/>
              <a:ext cx="4144859" cy="496601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FDFCC0B-C68C-464F-B48D-21B24B1BF3E3}"/>
                </a:ext>
              </a:extLst>
            </p:cNvPr>
            <p:cNvSpPr txBox="1"/>
            <p:nvPr/>
          </p:nvSpPr>
          <p:spPr>
            <a:xfrm>
              <a:off x="8123729" y="1241224"/>
              <a:ext cx="3180397" cy="328579"/>
            </a:xfrm>
            <a:prstGeom prst="rect">
              <a:avLst/>
            </a:prstGeom>
            <a:noFill/>
          </p:spPr>
          <p:txBody>
            <a:bodyPr wrap="square" rtlCol="0">
              <a:spAutoFit/>
            </a:bodyPr>
            <a:lstStyle/>
            <a:p>
              <a:pPr algn="ctr"/>
              <a:r>
                <a:rPr lang="en-US" sz="1000" dirty="0"/>
                <a:t>Measured Image</a:t>
              </a:r>
            </a:p>
          </p:txBody>
        </p:sp>
        <p:sp>
          <p:nvSpPr>
            <p:cNvPr id="16" name="TextBox 15">
              <a:extLst>
                <a:ext uri="{FF2B5EF4-FFF2-40B4-BE49-F238E27FC236}">
                  <a16:creationId xmlns:a16="http://schemas.microsoft.com/office/drawing/2014/main" id="{71BAC547-E586-4D33-A0EB-AAC0C52AC04C}"/>
                </a:ext>
              </a:extLst>
            </p:cNvPr>
            <p:cNvSpPr txBox="1"/>
            <p:nvPr/>
          </p:nvSpPr>
          <p:spPr>
            <a:xfrm>
              <a:off x="8123728" y="2965947"/>
              <a:ext cx="3180397" cy="328579"/>
            </a:xfrm>
            <a:prstGeom prst="rect">
              <a:avLst/>
            </a:prstGeom>
            <a:noFill/>
          </p:spPr>
          <p:txBody>
            <a:bodyPr wrap="square" rtlCol="0">
              <a:spAutoFit/>
            </a:bodyPr>
            <a:lstStyle/>
            <a:p>
              <a:pPr algn="ctr"/>
              <a:r>
                <a:rPr lang="en-US" sz="1000" dirty="0"/>
                <a:t>Model Projection</a:t>
              </a:r>
            </a:p>
          </p:txBody>
        </p:sp>
        <p:sp>
          <p:nvSpPr>
            <p:cNvPr id="17" name="TextBox 16">
              <a:extLst>
                <a:ext uri="{FF2B5EF4-FFF2-40B4-BE49-F238E27FC236}">
                  <a16:creationId xmlns:a16="http://schemas.microsoft.com/office/drawing/2014/main" id="{4C7ED281-1E63-4F5C-9815-FAFDDFA5A412}"/>
                </a:ext>
              </a:extLst>
            </p:cNvPr>
            <p:cNvSpPr txBox="1"/>
            <p:nvPr/>
          </p:nvSpPr>
          <p:spPr>
            <a:xfrm>
              <a:off x="8123726" y="4679517"/>
              <a:ext cx="3180397" cy="328579"/>
            </a:xfrm>
            <a:prstGeom prst="rect">
              <a:avLst/>
            </a:prstGeom>
            <a:noFill/>
          </p:spPr>
          <p:txBody>
            <a:bodyPr wrap="square" rtlCol="0">
              <a:spAutoFit/>
            </a:bodyPr>
            <a:lstStyle/>
            <a:p>
              <a:pPr algn="ctr"/>
              <a:r>
                <a:rPr lang="en-US" sz="1000" dirty="0"/>
                <a:t>Measured/Modeled Ratio</a:t>
              </a:r>
            </a:p>
          </p:txBody>
        </p:sp>
      </p:grpSp>
      <p:pic>
        <p:nvPicPr>
          <p:cNvPr id="18" name="Picture 17">
            <a:extLst>
              <a:ext uri="{FF2B5EF4-FFF2-40B4-BE49-F238E27FC236}">
                <a16:creationId xmlns:a16="http://schemas.microsoft.com/office/drawing/2014/main" id="{B165F7A3-C595-27C7-06EA-325064CDE5FE}"/>
              </a:ext>
            </a:extLst>
          </p:cNvPr>
          <p:cNvPicPr>
            <a:picLocks noChangeAspect="1"/>
          </p:cNvPicPr>
          <p:nvPr/>
        </p:nvPicPr>
        <p:blipFill>
          <a:blip r:embed="rId6"/>
          <a:stretch>
            <a:fillRect/>
          </a:stretch>
        </p:blipFill>
        <p:spPr>
          <a:xfrm>
            <a:off x="284049" y="5404472"/>
            <a:ext cx="3684173" cy="891505"/>
          </a:xfrm>
          <a:prstGeom prst="rect">
            <a:avLst/>
          </a:prstGeom>
        </p:spPr>
      </p:pic>
    </p:spTree>
    <p:extLst>
      <p:ext uri="{BB962C8B-B14F-4D97-AF65-F5344CB8AC3E}">
        <p14:creationId xmlns:p14="http://schemas.microsoft.com/office/powerpoint/2010/main" val="419160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680B30-9FEA-4EF7-8BDF-335D098A454F}"/>
              </a:ext>
            </a:extLst>
          </p:cNvPr>
          <p:cNvSpPr>
            <a:spLocks noGrp="1"/>
          </p:cNvSpPr>
          <p:nvPr>
            <p:ph type="body" idx="1"/>
          </p:nvPr>
        </p:nvSpPr>
        <p:spPr>
          <a:xfrm>
            <a:off x="609600" y="1182255"/>
            <a:ext cx="10972800" cy="5611652"/>
          </a:xfrm>
        </p:spPr>
        <p:txBody>
          <a:bodyPr>
            <a:normAutofit fontScale="70000" lnSpcReduction="20000"/>
          </a:bodyPr>
          <a:lstStyle/>
          <a:p>
            <a:r>
              <a:rPr lang="en-US" dirty="0"/>
              <a:t>Best practice for each step, after the exercise results reported in the Xi’an workshop (LCWS2), 6 GEO instruments,</a:t>
            </a:r>
          </a:p>
          <a:p>
            <a:pPr lvl="1"/>
            <a:r>
              <a:rPr lang="en-US" dirty="0"/>
              <a:t>Lunar Image selection</a:t>
            </a:r>
          </a:p>
          <a:p>
            <a:pPr lvl="2"/>
            <a:r>
              <a:rPr lang="en-US" dirty="0"/>
              <a:t>Instrument data: L1b or L1alpha,  Phase angle -&gt; standard or typical lunar images</a:t>
            </a:r>
          </a:p>
          <a:p>
            <a:pPr lvl="1"/>
            <a:r>
              <a:rPr lang="en-US" dirty="0"/>
              <a:t>Edge selection</a:t>
            </a:r>
          </a:p>
          <a:p>
            <a:pPr lvl="2"/>
            <a:r>
              <a:rPr lang="en-US" dirty="0"/>
              <a:t>near middle and avoid edge with large slant angle, avoid terminator</a:t>
            </a:r>
          </a:p>
          <a:p>
            <a:pPr lvl="1"/>
            <a:r>
              <a:rPr lang="en-US" dirty="0"/>
              <a:t>Edge spread function (ESF)</a:t>
            </a:r>
          </a:p>
          <a:p>
            <a:pPr lvl="2"/>
            <a:r>
              <a:rPr lang="en-US" dirty="0"/>
              <a:t>Padding lunar pixels to compensate for variable lunar surface reflectance</a:t>
            </a:r>
          </a:p>
          <a:p>
            <a:pPr lvl="3"/>
            <a:r>
              <a:rPr lang="en-US" dirty="0"/>
              <a:t>Signal-Noise evaluation for screening pixels into the moon,  Normalization </a:t>
            </a:r>
          </a:p>
          <a:p>
            <a:pPr lvl="3"/>
            <a:r>
              <a:rPr lang="en-US" dirty="0">
                <a:solidFill>
                  <a:srgbClr val="FF0000"/>
                </a:solidFill>
              </a:rPr>
              <a:t>Albedo flattening</a:t>
            </a:r>
          </a:p>
          <a:p>
            <a:pPr lvl="2"/>
            <a:r>
              <a:rPr lang="en-US" dirty="0"/>
              <a:t>Subpixel alignment</a:t>
            </a:r>
          </a:p>
          <a:p>
            <a:pPr lvl="3"/>
            <a:r>
              <a:rPr lang="en-US" dirty="0">
                <a:solidFill>
                  <a:srgbClr val="FF0000"/>
                </a:solidFill>
              </a:rPr>
              <a:t>Edge curvature correction (</a:t>
            </a:r>
            <a:r>
              <a:rPr lang="en-US">
                <a:solidFill>
                  <a:srgbClr val="FF0000"/>
                </a:solidFill>
              </a:rPr>
              <a:t>e.g. MODIS</a:t>
            </a:r>
            <a:r>
              <a:rPr lang="en-US" dirty="0">
                <a:solidFill>
                  <a:srgbClr val="FF0000"/>
                </a:solidFill>
              </a:rPr>
              <a:t>/VIIRS)</a:t>
            </a:r>
          </a:p>
          <a:p>
            <a:pPr lvl="3"/>
            <a:r>
              <a:rPr lang="en-US" dirty="0">
                <a:solidFill>
                  <a:srgbClr val="FF0000"/>
                </a:solidFill>
              </a:rPr>
              <a:t>Midpoint (Gaussian fitting, spline interpolation …)</a:t>
            </a:r>
          </a:p>
          <a:p>
            <a:pPr lvl="2"/>
            <a:r>
              <a:rPr lang="en-US" dirty="0">
                <a:solidFill>
                  <a:srgbClr val="FF0000"/>
                </a:solidFill>
              </a:rPr>
              <a:t>Smoothing ESF </a:t>
            </a:r>
          </a:p>
          <a:p>
            <a:pPr lvl="3"/>
            <a:r>
              <a:rPr lang="en-US" dirty="0"/>
              <a:t>Modified </a:t>
            </a:r>
            <a:r>
              <a:rPr lang="en-US" dirty="0" err="1"/>
              <a:t>Savitzki-Golay</a:t>
            </a:r>
            <a:r>
              <a:rPr lang="en-US" dirty="0"/>
              <a:t> filtering</a:t>
            </a:r>
            <a:r>
              <a:rPr lang="en-US" dirty="0">
                <a:solidFill>
                  <a:schemeClr val="tx1"/>
                </a:solidFill>
              </a:rPr>
              <a:t>, binned average ….</a:t>
            </a:r>
          </a:p>
          <a:p>
            <a:pPr lvl="2"/>
            <a:r>
              <a:rPr lang="en-US" dirty="0"/>
              <a:t>Fitting function</a:t>
            </a:r>
          </a:p>
          <a:p>
            <a:pPr lvl="3"/>
            <a:r>
              <a:rPr lang="en-US" dirty="0"/>
              <a:t> Fermi, Cauchy, no-fitting, …</a:t>
            </a:r>
          </a:p>
          <a:p>
            <a:pPr lvl="3"/>
            <a:r>
              <a:rPr lang="en-US" dirty="0">
                <a:solidFill>
                  <a:srgbClr val="FF0000"/>
                </a:solidFill>
              </a:rPr>
              <a:t>Instrument dependent fitting?</a:t>
            </a:r>
          </a:p>
          <a:p>
            <a:pPr lvl="3"/>
            <a:r>
              <a:rPr lang="en-US" dirty="0">
                <a:solidFill>
                  <a:srgbClr val="FF0000"/>
                </a:solidFill>
              </a:rPr>
              <a:t>Mini pixels for fitting? No issue at the space end. How about the lunar surface?  </a:t>
            </a:r>
          </a:p>
          <a:p>
            <a:pPr lvl="1"/>
            <a:r>
              <a:rPr lang="en-US" dirty="0"/>
              <a:t>Line spread function (LSF)</a:t>
            </a:r>
          </a:p>
          <a:p>
            <a:pPr lvl="2"/>
            <a:r>
              <a:rPr lang="en-US" dirty="0"/>
              <a:t>Derivative of ESF</a:t>
            </a:r>
          </a:p>
          <a:p>
            <a:pPr lvl="1"/>
            <a:r>
              <a:rPr lang="en-US" dirty="0"/>
              <a:t>MTF</a:t>
            </a:r>
          </a:p>
          <a:p>
            <a:pPr lvl="2"/>
            <a:r>
              <a:rPr lang="en-US" dirty="0"/>
              <a:t>FFT</a:t>
            </a:r>
          </a:p>
          <a:p>
            <a:pPr lvl="1"/>
            <a:r>
              <a:rPr lang="en-US" dirty="0"/>
              <a:t>Evaluation</a:t>
            </a:r>
          </a:p>
          <a:p>
            <a:pPr lvl="2"/>
            <a:r>
              <a:rPr lang="en-US" dirty="0"/>
              <a:t>Up to 1 Nyquist or go beyond?</a:t>
            </a:r>
          </a:p>
          <a:p>
            <a:pPr lvl="2"/>
            <a:r>
              <a:rPr lang="en-US" dirty="0"/>
              <a:t>Difference instrument requirement</a:t>
            </a:r>
          </a:p>
          <a:p>
            <a:endParaRPr lang="en-US" dirty="0"/>
          </a:p>
        </p:txBody>
      </p:sp>
      <p:sp>
        <p:nvSpPr>
          <p:cNvPr id="3" name="Slide Number Placeholder 2">
            <a:extLst>
              <a:ext uri="{FF2B5EF4-FFF2-40B4-BE49-F238E27FC236}">
                <a16:creationId xmlns:a16="http://schemas.microsoft.com/office/drawing/2014/main" id="{C8431484-B501-4C11-B11A-0F41BCCAF3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4" name="Title 3">
            <a:extLst>
              <a:ext uri="{FF2B5EF4-FFF2-40B4-BE49-F238E27FC236}">
                <a16:creationId xmlns:a16="http://schemas.microsoft.com/office/drawing/2014/main" id="{3ED3BDE9-5A8F-4795-8659-51AC5E70BAB3}"/>
              </a:ext>
            </a:extLst>
          </p:cNvPr>
          <p:cNvSpPr>
            <a:spLocks noGrp="1"/>
          </p:cNvSpPr>
          <p:nvPr>
            <p:ph type="title"/>
          </p:nvPr>
        </p:nvSpPr>
        <p:spPr/>
        <p:txBody>
          <a:bodyPr/>
          <a:lstStyle/>
          <a:p>
            <a:r>
              <a:rPr lang="en-US" dirty="0"/>
              <a:t>Toward the best practice method for MTF</a:t>
            </a:r>
          </a:p>
        </p:txBody>
      </p:sp>
      <p:sp>
        <p:nvSpPr>
          <p:cNvPr id="5" name="TextBox 4">
            <a:extLst>
              <a:ext uri="{FF2B5EF4-FFF2-40B4-BE49-F238E27FC236}">
                <a16:creationId xmlns:a16="http://schemas.microsoft.com/office/drawing/2014/main" id="{E8D3C958-15E3-4455-930F-F229F34BB718}"/>
              </a:ext>
            </a:extLst>
          </p:cNvPr>
          <p:cNvSpPr txBox="1"/>
          <p:nvPr/>
        </p:nvSpPr>
        <p:spPr>
          <a:xfrm>
            <a:off x="6294864" y="5275635"/>
            <a:ext cx="4371710" cy="400110"/>
          </a:xfrm>
          <a:prstGeom prst="rect">
            <a:avLst/>
          </a:prstGeom>
          <a:noFill/>
        </p:spPr>
        <p:txBody>
          <a:bodyPr wrap="none" rtlCol="0">
            <a:spAutoFit/>
          </a:bodyPr>
          <a:lstStyle/>
          <a:p>
            <a:r>
              <a:rPr lang="en-US" sz="2000" kern="100" spc="-100" dirty="0">
                <a:solidFill>
                  <a:schemeClr val="tx1"/>
                </a:solidFill>
                <a:latin typeface="Bahnschrift Light" panose="020B0502040204020203" pitchFamily="34" charset="0"/>
                <a:ea typeface="Roboto" panose="02000000000000000000" pitchFamily="2" charset="0"/>
              </a:rPr>
              <a:t>Recommendation: Continue the exercise.</a:t>
            </a:r>
          </a:p>
        </p:txBody>
      </p:sp>
    </p:spTree>
    <p:extLst>
      <p:ext uri="{BB962C8B-B14F-4D97-AF65-F5344CB8AC3E}">
        <p14:creationId xmlns:p14="http://schemas.microsoft.com/office/powerpoint/2010/main" val="350865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CDF076-849C-4697-B3E3-656CB613F0E2}"/>
              </a:ext>
            </a:extLst>
          </p:cNvPr>
          <p:cNvSpPr>
            <a:spLocks noGrp="1"/>
          </p:cNvSpPr>
          <p:nvPr>
            <p:ph type="body" idx="1"/>
          </p:nvPr>
        </p:nvSpPr>
        <p:spPr>
          <a:xfrm>
            <a:off x="612582" y="1094797"/>
            <a:ext cx="11150600" cy="1752944"/>
          </a:xfrm>
        </p:spPr>
        <p:txBody>
          <a:bodyPr>
            <a:normAutofit fontScale="70000" lnSpcReduction="20000"/>
          </a:bodyPr>
          <a:lstStyle/>
          <a:p>
            <a:r>
              <a:rPr lang="en-US" dirty="0"/>
              <a:t>NOAA uses intensively collected lunar images to characterize the response versus scan-angle (RVS) for ABI VNIR bands (B01-B06) in the East-West direction</a:t>
            </a:r>
          </a:p>
          <a:p>
            <a:r>
              <a:rPr lang="en-US" dirty="0"/>
              <a:t>Some of the ABI B01-B03 lunar images may experience slight straylight impact which is negligible (&lt;0.01% albedo at a typical 40% albedo of the Earth) at sample level. However, the error can be accumulated in lunar image irradiance measurement and result in up to ~1% variation in the response versus scan-angle (RVS) analysis.  </a:t>
            </a:r>
          </a:p>
          <a:p>
            <a:r>
              <a:rPr lang="en-US" dirty="0"/>
              <a:t>Careful straylight correction improved the lunar irradiance measurement accuracy and thus reduced the RVS uncertainty to less than 0.3%.</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8F7E4C18-0FA3-434D-AFDE-863BCE2B12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4" name="Title 3">
            <a:extLst>
              <a:ext uri="{FF2B5EF4-FFF2-40B4-BE49-F238E27FC236}">
                <a16:creationId xmlns:a16="http://schemas.microsoft.com/office/drawing/2014/main" id="{2CB0B130-E287-4B6B-88DE-77976FC00BA5}"/>
              </a:ext>
            </a:extLst>
          </p:cNvPr>
          <p:cNvSpPr>
            <a:spLocks noGrp="1"/>
          </p:cNvSpPr>
          <p:nvPr>
            <p:ph type="title"/>
          </p:nvPr>
        </p:nvSpPr>
        <p:spPr>
          <a:xfrm>
            <a:off x="182880" y="142344"/>
            <a:ext cx="10149840" cy="701964"/>
          </a:xfrm>
        </p:spPr>
        <p:txBody>
          <a:bodyPr>
            <a:noAutofit/>
          </a:bodyPr>
          <a:lstStyle/>
          <a:p>
            <a:r>
              <a:rPr lang="en-US" sz="3200" dirty="0"/>
              <a:t>Straylight Corrections</a:t>
            </a:r>
          </a:p>
        </p:txBody>
      </p:sp>
      <p:pic>
        <p:nvPicPr>
          <p:cNvPr id="6" name="Picture 5">
            <a:extLst>
              <a:ext uri="{FF2B5EF4-FFF2-40B4-BE49-F238E27FC236}">
                <a16:creationId xmlns:a16="http://schemas.microsoft.com/office/drawing/2014/main" id="{12BCD334-BC57-C16F-3635-B10423E9BA17}"/>
              </a:ext>
            </a:extLst>
          </p:cNvPr>
          <p:cNvPicPr>
            <a:picLocks noChangeAspect="1"/>
          </p:cNvPicPr>
          <p:nvPr/>
        </p:nvPicPr>
        <p:blipFill>
          <a:blip r:embed="rId2"/>
          <a:stretch>
            <a:fillRect/>
          </a:stretch>
        </p:blipFill>
        <p:spPr>
          <a:xfrm>
            <a:off x="8589622" y="3189193"/>
            <a:ext cx="3260206" cy="911721"/>
          </a:xfrm>
          <a:prstGeom prst="rect">
            <a:avLst/>
          </a:prstGeom>
        </p:spPr>
      </p:pic>
      <p:pic>
        <p:nvPicPr>
          <p:cNvPr id="7" name="Picture 6">
            <a:extLst>
              <a:ext uri="{FF2B5EF4-FFF2-40B4-BE49-F238E27FC236}">
                <a16:creationId xmlns:a16="http://schemas.microsoft.com/office/drawing/2014/main" id="{4008D1BE-4D21-4BDF-9C6C-BC4B48076CA8}"/>
              </a:ext>
            </a:extLst>
          </p:cNvPr>
          <p:cNvPicPr>
            <a:picLocks noChangeAspect="1"/>
          </p:cNvPicPr>
          <p:nvPr/>
        </p:nvPicPr>
        <p:blipFill>
          <a:blip r:embed="rId3"/>
          <a:stretch>
            <a:fillRect/>
          </a:stretch>
        </p:blipFill>
        <p:spPr>
          <a:xfrm>
            <a:off x="612582" y="2935199"/>
            <a:ext cx="3416846" cy="3298172"/>
          </a:xfrm>
          <a:prstGeom prst="rect">
            <a:avLst/>
          </a:prstGeom>
        </p:spPr>
      </p:pic>
      <p:pic>
        <p:nvPicPr>
          <p:cNvPr id="8" name="Picture 7">
            <a:extLst>
              <a:ext uri="{FF2B5EF4-FFF2-40B4-BE49-F238E27FC236}">
                <a16:creationId xmlns:a16="http://schemas.microsoft.com/office/drawing/2014/main" id="{3B968488-2756-47C6-83BD-99E44714D7FE}"/>
              </a:ext>
            </a:extLst>
          </p:cNvPr>
          <p:cNvPicPr>
            <a:picLocks noChangeAspect="1"/>
          </p:cNvPicPr>
          <p:nvPr/>
        </p:nvPicPr>
        <p:blipFill>
          <a:blip r:embed="rId4"/>
          <a:stretch>
            <a:fillRect/>
          </a:stretch>
        </p:blipFill>
        <p:spPr>
          <a:xfrm>
            <a:off x="4849528" y="2935199"/>
            <a:ext cx="3685230" cy="3356322"/>
          </a:xfrm>
          <a:prstGeom prst="rect">
            <a:avLst/>
          </a:prstGeom>
        </p:spPr>
      </p:pic>
      <p:sp>
        <p:nvSpPr>
          <p:cNvPr id="9" name="Arrow: Right 8">
            <a:extLst>
              <a:ext uri="{FF2B5EF4-FFF2-40B4-BE49-F238E27FC236}">
                <a16:creationId xmlns:a16="http://schemas.microsoft.com/office/drawing/2014/main" id="{697D31B5-4CBA-BF1D-94FD-BD79FC285E12}"/>
              </a:ext>
            </a:extLst>
          </p:cNvPr>
          <p:cNvSpPr/>
          <p:nvPr/>
        </p:nvSpPr>
        <p:spPr>
          <a:xfrm>
            <a:off x="4176080" y="4215410"/>
            <a:ext cx="512064" cy="1463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75628C4-AC9A-7F44-52C9-D042B3B9CC77}"/>
              </a:ext>
            </a:extLst>
          </p:cNvPr>
          <p:cNvSpPr txBox="1"/>
          <p:nvPr/>
        </p:nvSpPr>
        <p:spPr>
          <a:xfrm>
            <a:off x="691279" y="6289575"/>
            <a:ext cx="3082895" cy="307777"/>
          </a:xfrm>
          <a:prstGeom prst="rect">
            <a:avLst/>
          </a:prstGeom>
          <a:noFill/>
        </p:spPr>
        <p:txBody>
          <a:bodyPr wrap="none" rtlCol="0">
            <a:spAutoFit/>
          </a:bodyPr>
          <a:lstStyle/>
          <a:p>
            <a:r>
              <a:rPr lang="en-US" dirty="0"/>
              <a:t>RVS for G17 VNIR bands (B01-B06)</a:t>
            </a:r>
          </a:p>
        </p:txBody>
      </p:sp>
      <p:sp>
        <p:nvSpPr>
          <p:cNvPr id="11" name="TextBox 10">
            <a:extLst>
              <a:ext uri="{FF2B5EF4-FFF2-40B4-BE49-F238E27FC236}">
                <a16:creationId xmlns:a16="http://schemas.microsoft.com/office/drawing/2014/main" id="{2C37A7A6-F7E8-51A2-E7D5-DE7F39E1E2E6}"/>
              </a:ext>
            </a:extLst>
          </p:cNvPr>
          <p:cNvSpPr txBox="1"/>
          <p:nvPr/>
        </p:nvSpPr>
        <p:spPr>
          <a:xfrm>
            <a:off x="4688144" y="6289574"/>
            <a:ext cx="5280613" cy="307777"/>
          </a:xfrm>
          <a:prstGeom prst="rect">
            <a:avLst/>
          </a:prstGeom>
          <a:noFill/>
        </p:spPr>
        <p:txBody>
          <a:bodyPr wrap="none" rtlCol="0">
            <a:spAutoFit/>
          </a:bodyPr>
          <a:lstStyle/>
          <a:p>
            <a:r>
              <a:rPr lang="en-US" dirty="0"/>
              <a:t>RVS for G17 VNIR bands, after straylight correction for B01-B03</a:t>
            </a:r>
          </a:p>
        </p:txBody>
      </p:sp>
    </p:spTree>
    <p:extLst>
      <p:ext uri="{BB962C8B-B14F-4D97-AF65-F5344CB8AC3E}">
        <p14:creationId xmlns:p14="http://schemas.microsoft.com/office/powerpoint/2010/main" val="3602248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CDF076-849C-4697-B3E3-656CB613F0E2}"/>
              </a:ext>
            </a:extLst>
          </p:cNvPr>
          <p:cNvSpPr>
            <a:spLocks noGrp="1"/>
          </p:cNvSpPr>
          <p:nvPr>
            <p:ph type="body" idx="1"/>
          </p:nvPr>
        </p:nvSpPr>
        <p:spPr/>
        <p:txBody>
          <a:bodyPr>
            <a:normAutofit/>
          </a:bodyPr>
          <a:lstStyle/>
          <a:p>
            <a:r>
              <a:rPr lang="en-US" sz="2400" dirty="0">
                <a:latin typeface="Times New Roman" panose="02020603050405020304" pitchFamily="18" charset="0"/>
                <a:cs typeface="Times New Roman" panose="02020603050405020304" pitchFamily="18" charset="0"/>
              </a:rPr>
              <a:t>Negligible error at sample level, when accumulated </a:t>
            </a:r>
            <a:r>
              <a:rPr lang="en-US" dirty="0">
                <a:latin typeface="Times New Roman" panose="02020603050405020304" pitchFamily="18" charset="0"/>
                <a:cs typeface="Times New Roman" panose="02020603050405020304" pitchFamily="18" charset="0"/>
              </a:rPr>
              <a:t>over high spatial resolution lunar image, </a:t>
            </a:r>
            <a:r>
              <a:rPr lang="en-US" sz="2400" dirty="0">
                <a:latin typeface="Times New Roman" panose="02020603050405020304" pitchFamily="18" charset="0"/>
                <a:cs typeface="Times New Roman" panose="02020603050405020304" pitchFamily="18" charset="0"/>
              </a:rPr>
              <a:t>can become be a significant contribution in the measured irradiance</a:t>
            </a:r>
          </a:p>
          <a:p>
            <a:endParaRPr lang="en-US" sz="2400" dirty="0">
              <a:latin typeface="Times New Roman" panose="02020603050405020304" pitchFamily="18" charset="0"/>
              <a:cs typeface="Times New Roman" panose="02020603050405020304" pitchFamily="18" charset="0"/>
            </a:endParaRPr>
          </a:p>
          <a:p>
            <a:r>
              <a:rPr lang="en-US" dirty="0"/>
              <a:t>Straylight correction algorithm is instrument or instrument type dependent</a:t>
            </a:r>
          </a:p>
          <a:p>
            <a:endParaRPr lang="en-US" dirty="0"/>
          </a:p>
          <a:p>
            <a:r>
              <a:rPr lang="en-US" dirty="0"/>
              <a:t>Some common recommendations to reduce straylight impact</a:t>
            </a:r>
          </a:p>
          <a:p>
            <a:pPr lvl="1"/>
            <a:r>
              <a:rPr lang="en-US" dirty="0"/>
              <a:t>Moon scan schedule: use the scans which is calibrated with un-contaminated spacelook </a:t>
            </a:r>
          </a:p>
          <a:p>
            <a:pPr lvl="2"/>
            <a:r>
              <a:rPr lang="en-US" dirty="0"/>
              <a:t>e.g. spacelook near the Equator, thus not affected with the possible scattered light near the polar region</a:t>
            </a:r>
          </a:p>
          <a:p>
            <a:pPr lvl="1"/>
            <a:r>
              <a:rPr lang="en-US" dirty="0"/>
              <a:t>Image collection: the Moon should be collected at least certain distance from the illuminated Earth limb or at the dark side of the Earth</a:t>
            </a:r>
          </a:p>
          <a:p>
            <a:pPr lvl="1"/>
            <a:r>
              <a:rPr lang="en-US" dirty="0"/>
              <a:t>Data processing of subset lunar images: cover the moon and the vicinity area where lights is scattered or leaking from the Moon, but ensure the area is not too large so as to amplify the potential calibration error in the irradiance values. </a:t>
            </a:r>
          </a:p>
          <a:p>
            <a:pPr lvl="1"/>
            <a:r>
              <a:rPr lang="en-US" dirty="0"/>
              <a:t>Lunar irradiance measurement: include the lights originated from the Moon.</a:t>
            </a:r>
          </a:p>
          <a:p>
            <a:endParaRPr lang="en-US" dirty="0"/>
          </a:p>
        </p:txBody>
      </p:sp>
      <p:sp>
        <p:nvSpPr>
          <p:cNvPr id="3" name="Slide Number Placeholder 2">
            <a:extLst>
              <a:ext uri="{FF2B5EF4-FFF2-40B4-BE49-F238E27FC236}">
                <a16:creationId xmlns:a16="http://schemas.microsoft.com/office/drawing/2014/main" id="{8F7E4C18-0FA3-434D-AFDE-863BCE2B12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4" name="Title 3">
            <a:extLst>
              <a:ext uri="{FF2B5EF4-FFF2-40B4-BE49-F238E27FC236}">
                <a16:creationId xmlns:a16="http://schemas.microsoft.com/office/drawing/2014/main" id="{2CB0B130-E287-4B6B-88DE-77976FC00BA5}"/>
              </a:ext>
            </a:extLst>
          </p:cNvPr>
          <p:cNvSpPr>
            <a:spLocks noGrp="1"/>
          </p:cNvSpPr>
          <p:nvPr>
            <p:ph type="title"/>
          </p:nvPr>
        </p:nvSpPr>
        <p:spPr>
          <a:xfrm>
            <a:off x="182880" y="142344"/>
            <a:ext cx="10149840" cy="701964"/>
          </a:xfrm>
        </p:spPr>
        <p:txBody>
          <a:bodyPr>
            <a:noAutofit/>
          </a:bodyPr>
          <a:lstStyle/>
          <a:p>
            <a:r>
              <a:rPr lang="en-US" sz="3200" dirty="0"/>
              <a:t>Some Technical Recommendations</a:t>
            </a:r>
          </a:p>
        </p:txBody>
      </p:sp>
    </p:spTree>
    <p:extLst>
      <p:ext uri="{BB962C8B-B14F-4D97-AF65-F5344CB8AC3E}">
        <p14:creationId xmlns:p14="http://schemas.microsoft.com/office/powerpoint/2010/main" val="797472480"/>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4209</TotalTime>
  <Words>897</Words>
  <Application>Microsoft Office PowerPoint</Application>
  <PresentationFormat>Widescreen</PresentationFormat>
  <Paragraphs>139</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Bahnschrift Light</vt:lpstr>
      <vt:lpstr>Cambria Math</vt:lpstr>
      <vt:lpstr>Times New Roman</vt:lpstr>
      <vt:lpstr>1_Office Theme</vt:lpstr>
      <vt:lpstr>Summary of Alternative Applications of the Moon from LCWS4</vt:lpstr>
      <vt:lpstr>Session Topics</vt:lpstr>
      <vt:lpstr>MTF with the Moon</vt:lpstr>
      <vt:lpstr>PROBA-V </vt:lpstr>
      <vt:lpstr>FCI MTF</vt:lpstr>
      <vt:lpstr>MODIS/VIIRS MTF</vt:lpstr>
      <vt:lpstr>Toward the best practice method for MTF</vt:lpstr>
      <vt:lpstr>Straylight Corrections</vt:lpstr>
      <vt:lpstr>Some Technical Recommendations</vt:lpstr>
      <vt:lpstr>Skynet Network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 Weekly Status Report</dc:title>
  <dc:creator>Hyelim Yoo</dc:creator>
  <cp:lastModifiedBy>fangfang yu</cp:lastModifiedBy>
  <cp:revision>557</cp:revision>
  <dcterms:created xsi:type="dcterms:W3CDTF">2018-02-12T16:49:30Z</dcterms:created>
  <dcterms:modified xsi:type="dcterms:W3CDTF">2024-03-11T21:47:58Z</dcterms:modified>
</cp:coreProperties>
</file>