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9"/>
  </p:notesMasterIdLst>
  <p:sldIdLst>
    <p:sldId id="1219" r:id="rId2"/>
    <p:sldId id="445" r:id="rId3"/>
    <p:sldId id="450" r:id="rId4"/>
    <p:sldId id="1232" r:id="rId5"/>
    <p:sldId id="1225" r:id="rId6"/>
    <p:sldId id="1214" r:id="rId7"/>
    <p:sldId id="1181" r:id="rId8"/>
    <p:sldId id="449" r:id="rId9"/>
    <p:sldId id="1207" r:id="rId10"/>
    <p:sldId id="1213" r:id="rId11"/>
    <p:sldId id="1231" r:id="rId12"/>
    <p:sldId id="1224" r:id="rId13"/>
    <p:sldId id="1222" r:id="rId14"/>
    <p:sldId id="1223" r:id="rId15"/>
    <p:sldId id="440" r:id="rId16"/>
    <p:sldId id="424" r:id="rId17"/>
    <p:sldId id="12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kash.basnet" initials="b" lastIdx="2" clrIdx="0">
    <p:extLst>
      <p:ext uri="{19B8F6BF-5375-455C-9EA6-DF929625EA0E}">
        <p15:presenceInfo xmlns:p15="http://schemas.microsoft.com/office/powerpoint/2012/main" userId="S-1-5-21-3006950946-1794026527-731168022-321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1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95268" autoAdjust="0"/>
  </p:normalViewPr>
  <p:slideViewPr>
    <p:cSldViewPr snapToGrid="0">
      <p:cViewPr varScale="1">
        <p:scale>
          <a:sx n="109" d="100"/>
          <a:sy n="109" d="100"/>
        </p:scale>
        <p:origin x="282" y="108"/>
      </p:cViewPr>
      <p:guideLst/>
    </p:cSldViewPr>
  </p:slideViewPr>
  <p:outlineViewPr>
    <p:cViewPr>
      <p:scale>
        <a:sx n="33" d="100"/>
        <a:sy n="33" d="100"/>
      </p:scale>
      <p:origin x="0" y="-300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FDE32-AAB6-4DEF-8E53-786922561B3E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4147E3-712F-440A-9385-60B3A446ED56}">
      <dgm:prSet phldrT="[Text]"/>
      <dgm:spPr/>
      <dgm:t>
        <a:bodyPr/>
        <a:lstStyle/>
        <a:p>
          <a:r>
            <a:rPr lang="en-US" dirty="0"/>
            <a:t>Algorithm or Code</a:t>
          </a:r>
        </a:p>
      </dgm:t>
    </dgm:pt>
    <dgm:pt modelId="{410ABF57-5521-4DAA-8855-CE400959D8D4}" type="parTrans" cxnId="{A29B4864-393B-4D71-BAC5-611F708942A6}">
      <dgm:prSet/>
      <dgm:spPr/>
      <dgm:t>
        <a:bodyPr/>
        <a:lstStyle/>
        <a:p>
          <a:endParaRPr lang="en-US"/>
        </a:p>
      </dgm:t>
    </dgm:pt>
    <dgm:pt modelId="{C139E3FF-7BC5-4070-A38D-CAEA0D278312}" type="sibTrans" cxnId="{A29B4864-393B-4D71-BAC5-611F708942A6}">
      <dgm:prSet/>
      <dgm:spPr/>
      <dgm:t>
        <a:bodyPr/>
        <a:lstStyle/>
        <a:p>
          <a:endParaRPr lang="en-US"/>
        </a:p>
      </dgm:t>
    </dgm:pt>
    <dgm:pt modelId="{77D829E1-B825-456A-A63D-57CF304A0D5B}">
      <dgm:prSet phldrT="[Text]"/>
      <dgm:spPr/>
      <dgm:t>
        <a:bodyPr/>
        <a:lstStyle/>
        <a:p>
          <a:r>
            <a:rPr lang="en-US" dirty="0"/>
            <a:t>Lunar Model developers</a:t>
          </a:r>
        </a:p>
      </dgm:t>
    </dgm:pt>
    <dgm:pt modelId="{65A9D218-3C5E-41DB-A95D-FFDF6FB0493E}" type="parTrans" cxnId="{9AF8152A-C347-4C90-945D-A4AB4F0D9C95}">
      <dgm:prSet/>
      <dgm:spPr/>
      <dgm:t>
        <a:bodyPr/>
        <a:lstStyle/>
        <a:p>
          <a:endParaRPr lang="en-US"/>
        </a:p>
      </dgm:t>
    </dgm:pt>
    <dgm:pt modelId="{D78A1404-B911-440B-A230-01A9A12727FF}" type="sibTrans" cxnId="{9AF8152A-C347-4C90-945D-A4AB4F0D9C95}">
      <dgm:prSet/>
      <dgm:spPr/>
      <dgm:t>
        <a:bodyPr/>
        <a:lstStyle/>
        <a:p>
          <a:endParaRPr lang="en-US"/>
        </a:p>
      </dgm:t>
    </dgm:pt>
    <dgm:pt modelId="{F9EE27ED-E066-4377-AD61-E295BF5EE0AE}">
      <dgm:prSet phldrT="[Text]"/>
      <dgm:spPr/>
      <dgm:t>
        <a:bodyPr/>
        <a:lstStyle/>
        <a:p>
          <a:r>
            <a:rPr lang="en-US" dirty="0"/>
            <a:t>Code/ Pseudo-Code</a:t>
          </a:r>
        </a:p>
      </dgm:t>
    </dgm:pt>
    <dgm:pt modelId="{61E09E19-04CA-4A40-AB47-18DC2604FB92}" type="parTrans" cxnId="{2CC2C146-A7E8-45AD-B849-6E2135B2C1C2}">
      <dgm:prSet/>
      <dgm:spPr/>
      <dgm:t>
        <a:bodyPr/>
        <a:lstStyle/>
        <a:p>
          <a:endParaRPr lang="en-US"/>
        </a:p>
      </dgm:t>
    </dgm:pt>
    <dgm:pt modelId="{E49694DD-BC70-48AE-8053-B2C878B6AFB0}" type="sibTrans" cxnId="{2CC2C146-A7E8-45AD-B849-6E2135B2C1C2}">
      <dgm:prSet/>
      <dgm:spPr/>
      <dgm:t>
        <a:bodyPr/>
        <a:lstStyle/>
        <a:p>
          <a:endParaRPr lang="en-US"/>
        </a:p>
      </dgm:t>
    </dgm:pt>
    <dgm:pt modelId="{38A3B14E-9196-4445-A07E-EEAEF208C03F}">
      <dgm:prSet phldrT="[Text]"/>
      <dgm:spPr/>
      <dgm:t>
        <a:bodyPr/>
        <a:lstStyle/>
        <a:p>
          <a:r>
            <a:rPr lang="en-US" dirty="0"/>
            <a:t>Lunar Model Developers</a:t>
          </a:r>
        </a:p>
      </dgm:t>
    </dgm:pt>
    <dgm:pt modelId="{425CB67A-CF29-4626-86EB-886DF18AFF17}" type="parTrans" cxnId="{49CB51F5-3642-445E-9B8A-A50E3491834F}">
      <dgm:prSet/>
      <dgm:spPr/>
      <dgm:t>
        <a:bodyPr/>
        <a:lstStyle/>
        <a:p>
          <a:endParaRPr lang="en-US"/>
        </a:p>
      </dgm:t>
    </dgm:pt>
    <dgm:pt modelId="{4252F29E-7146-4E63-A0BD-D617A04876BF}" type="sibTrans" cxnId="{49CB51F5-3642-445E-9B8A-A50E3491834F}">
      <dgm:prSet/>
      <dgm:spPr/>
      <dgm:t>
        <a:bodyPr/>
        <a:lstStyle/>
        <a:p>
          <a:endParaRPr lang="en-US"/>
        </a:p>
      </dgm:t>
    </dgm:pt>
    <dgm:pt modelId="{5A6A2528-65ED-4394-BAB8-7BB7829EB642}">
      <dgm:prSet phldrT="[Text]"/>
      <dgm:spPr/>
      <dgm:t>
        <a:bodyPr/>
        <a:lstStyle/>
        <a:p>
          <a:r>
            <a:rPr lang="en-US" dirty="0"/>
            <a:t>Open-Source</a:t>
          </a:r>
        </a:p>
      </dgm:t>
    </dgm:pt>
    <dgm:pt modelId="{F1D4A3D0-055D-4061-82D2-4C1C2A36A3AC}" type="parTrans" cxnId="{10A0483B-72BF-40AE-925C-30844F07894C}">
      <dgm:prSet/>
      <dgm:spPr/>
      <dgm:t>
        <a:bodyPr/>
        <a:lstStyle/>
        <a:p>
          <a:endParaRPr lang="en-US"/>
        </a:p>
      </dgm:t>
    </dgm:pt>
    <dgm:pt modelId="{68394C81-A65A-449F-ABAF-351ED0589BC8}" type="sibTrans" cxnId="{10A0483B-72BF-40AE-925C-30844F07894C}">
      <dgm:prSet/>
      <dgm:spPr/>
      <dgm:t>
        <a:bodyPr/>
        <a:lstStyle/>
        <a:p>
          <a:endParaRPr lang="en-US"/>
        </a:p>
      </dgm:t>
    </dgm:pt>
    <dgm:pt modelId="{5D6BE471-892D-45B0-AC50-A724A1A3EFB2}">
      <dgm:prSet phldrT="[Text]"/>
      <dgm:spPr/>
      <dgm:t>
        <a:bodyPr/>
        <a:lstStyle/>
        <a:p>
          <a:endParaRPr lang="en-US" dirty="0"/>
        </a:p>
      </dgm:t>
    </dgm:pt>
    <dgm:pt modelId="{1FF1FE53-4B05-4F8D-8ECA-6CB3E7186793}" type="parTrans" cxnId="{61B3F2B5-ADEF-4741-8E58-54D531AD4436}">
      <dgm:prSet/>
      <dgm:spPr/>
      <dgm:t>
        <a:bodyPr/>
        <a:lstStyle/>
        <a:p>
          <a:endParaRPr lang="en-US"/>
        </a:p>
      </dgm:t>
    </dgm:pt>
    <dgm:pt modelId="{143A2142-AB5F-4B27-B798-A5D6E73F6A0F}" type="sibTrans" cxnId="{61B3F2B5-ADEF-4741-8E58-54D531AD4436}">
      <dgm:prSet/>
      <dgm:spPr/>
      <dgm:t>
        <a:bodyPr/>
        <a:lstStyle/>
        <a:p>
          <a:endParaRPr lang="en-US"/>
        </a:p>
      </dgm:t>
    </dgm:pt>
    <dgm:pt modelId="{A4CAD8E6-39B8-441F-946C-EFBE8648BE59}">
      <dgm:prSet phldrT="[Text]"/>
      <dgm:spPr/>
      <dgm:t>
        <a:bodyPr/>
        <a:lstStyle/>
        <a:p>
          <a:endParaRPr lang="en-US" dirty="0"/>
        </a:p>
      </dgm:t>
    </dgm:pt>
    <dgm:pt modelId="{9A2C364B-7006-4F4D-AB32-BDBB9885C538}" type="parTrans" cxnId="{1342AA58-B1F1-4F95-BCEA-CAAD087B4307}">
      <dgm:prSet/>
      <dgm:spPr/>
      <dgm:t>
        <a:bodyPr/>
        <a:lstStyle/>
        <a:p>
          <a:endParaRPr lang="en-US"/>
        </a:p>
      </dgm:t>
    </dgm:pt>
    <dgm:pt modelId="{7E3AD8F5-86B7-4E2C-BFED-386FB5CEED0A}" type="sibTrans" cxnId="{1342AA58-B1F1-4F95-BCEA-CAAD087B4307}">
      <dgm:prSet/>
      <dgm:spPr/>
      <dgm:t>
        <a:bodyPr/>
        <a:lstStyle/>
        <a:p>
          <a:endParaRPr lang="en-US"/>
        </a:p>
      </dgm:t>
    </dgm:pt>
    <dgm:pt modelId="{B4D77F63-BC67-4852-9272-E0329DAE0C1C}">
      <dgm:prSet phldrT="[Text]"/>
      <dgm:spPr/>
      <dgm:t>
        <a:bodyPr/>
        <a:lstStyle/>
        <a:p>
          <a:r>
            <a:rPr lang="en-US" dirty="0"/>
            <a:t>Implementation stakeholders</a:t>
          </a:r>
        </a:p>
      </dgm:t>
    </dgm:pt>
    <dgm:pt modelId="{2A40EC85-D85A-4C4D-A8ED-DA55914458C1}" type="parTrans" cxnId="{77517CB6-62C9-4465-A47C-71329CE0AAC5}">
      <dgm:prSet/>
      <dgm:spPr/>
      <dgm:t>
        <a:bodyPr/>
        <a:lstStyle/>
        <a:p>
          <a:endParaRPr lang="en-US"/>
        </a:p>
      </dgm:t>
    </dgm:pt>
    <dgm:pt modelId="{DE7201AF-440A-44B6-B7C4-EC09A36DDE17}" type="sibTrans" cxnId="{77517CB6-62C9-4465-A47C-71329CE0AAC5}">
      <dgm:prSet/>
      <dgm:spPr/>
      <dgm:t>
        <a:bodyPr/>
        <a:lstStyle/>
        <a:p>
          <a:endParaRPr lang="en-US"/>
        </a:p>
      </dgm:t>
    </dgm:pt>
    <dgm:pt modelId="{4C8B3688-D1F8-4D16-9ED5-B4569666D831}">
      <dgm:prSet phldrT="[Text]"/>
      <dgm:spPr/>
      <dgm:t>
        <a:bodyPr/>
        <a:lstStyle/>
        <a:p>
          <a:endParaRPr lang="en-US" dirty="0"/>
        </a:p>
      </dgm:t>
    </dgm:pt>
    <dgm:pt modelId="{8BE13F0A-CB78-45D9-AC6D-58BFE36A0627}" type="parTrans" cxnId="{212217D9-A45F-456A-A15D-0DF0D0FF0A3E}">
      <dgm:prSet/>
      <dgm:spPr/>
      <dgm:t>
        <a:bodyPr/>
        <a:lstStyle/>
        <a:p>
          <a:endParaRPr lang="en-US"/>
        </a:p>
      </dgm:t>
    </dgm:pt>
    <dgm:pt modelId="{418A5FB3-D536-416B-988C-4025D4A839EE}" type="sibTrans" cxnId="{212217D9-A45F-456A-A15D-0DF0D0FF0A3E}">
      <dgm:prSet/>
      <dgm:spPr/>
      <dgm:t>
        <a:bodyPr/>
        <a:lstStyle/>
        <a:p>
          <a:endParaRPr lang="en-US"/>
        </a:p>
      </dgm:t>
    </dgm:pt>
    <dgm:pt modelId="{F4DBE695-DCE0-4658-836D-089AE3DC8C72}">
      <dgm:prSet phldrT="[Text]"/>
      <dgm:spPr/>
      <dgm:t>
        <a:bodyPr/>
        <a:lstStyle/>
        <a:p>
          <a:r>
            <a:rPr lang="en-US" dirty="0"/>
            <a:t>Python</a:t>
          </a:r>
        </a:p>
      </dgm:t>
    </dgm:pt>
    <dgm:pt modelId="{F2FF1E4C-6299-4980-9C21-03A2848F6BAF}" type="parTrans" cxnId="{DA181CF7-72C5-4CB3-8FC5-3847C879AF7F}">
      <dgm:prSet/>
      <dgm:spPr/>
      <dgm:t>
        <a:bodyPr/>
        <a:lstStyle/>
        <a:p>
          <a:endParaRPr lang="en-US"/>
        </a:p>
      </dgm:t>
    </dgm:pt>
    <dgm:pt modelId="{5012E676-D06D-40D3-AEA3-82AB51F00C89}" type="sibTrans" cxnId="{DA181CF7-72C5-4CB3-8FC5-3847C879AF7F}">
      <dgm:prSet/>
      <dgm:spPr/>
      <dgm:t>
        <a:bodyPr/>
        <a:lstStyle/>
        <a:p>
          <a:endParaRPr lang="en-US"/>
        </a:p>
      </dgm:t>
    </dgm:pt>
    <dgm:pt modelId="{3B1E615C-F0E3-41AF-9E7F-A4CA0B149E39}">
      <dgm:prSet phldrT="[Text]"/>
      <dgm:spPr/>
      <dgm:t>
        <a:bodyPr/>
        <a:lstStyle/>
        <a:p>
          <a:r>
            <a:rPr lang="en-US" dirty="0"/>
            <a:t>Publish</a:t>
          </a:r>
        </a:p>
      </dgm:t>
    </dgm:pt>
    <dgm:pt modelId="{328E06CC-59D5-4438-85F7-23B3C47F0195}" type="parTrans" cxnId="{A1F985C8-B228-4D99-ABCF-9886EA2E8CE2}">
      <dgm:prSet/>
      <dgm:spPr/>
      <dgm:t>
        <a:bodyPr/>
        <a:lstStyle/>
        <a:p>
          <a:endParaRPr lang="en-US"/>
        </a:p>
      </dgm:t>
    </dgm:pt>
    <dgm:pt modelId="{6C4E9FD4-AAD3-45FD-86D4-20C68BCC6A08}" type="sibTrans" cxnId="{A1F985C8-B228-4D99-ABCF-9886EA2E8CE2}">
      <dgm:prSet/>
      <dgm:spPr/>
      <dgm:t>
        <a:bodyPr/>
        <a:lstStyle/>
        <a:p>
          <a:endParaRPr lang="en-US"/>
        </a:p>
      </dgm:t>
    </dgm:pt>
    <dgm:pt modelId="{09EEA8FA-427A-4AA6-8FD3-6162018A9646}" type="pres">
      <dgm:prSet presAssocID="{793FDE32-AAB6-4DEF-8E53-786922561B3E}" presName="rootnode" presStyleCnt="0">
        <dgm:presLayoutVars>
          <dgm:chMax/>
          <dgm:chPref/>
          <dgm:dir/>
          <dgm:animLvl val="lvl"/>
        </dgm:presLayoutVars>
      </dgm:prSet>
      <dgm:spPr/>
    </dgm:pt>
    <dgm:pt modelId="{5CC02063-5A07-4ECA-A1F5-E88F25346670}" type="pres">
      <dgm:prSet presAssocID="{E94147E3-712F-440A-9385-60B3A446ED56}" presName="composite" presStyleCnt="0"/>
      <dgm:spPr/>
    </dgm:pt>
    <dgm:pt modelId="{90AA5156-30E9-4E02-BD25-0F47EF5F0C96}" type="pres">
      <dgm:prSet presAssocID="{E94147E3-712F-440A-9385-60B3A446ED56}" presName="bentUpArrow1" presStyleLbl="alignImgPlace1" presStyleIdx="0" presStyleCnt="2"/>
      <dgm:spPr/>
    </dgm:pt>
    <dgm:pt modelId="{D6055FFA-73AC-419B-A614-F5C7013F8CF5}" type="pres">
      <dgm:prSet presAssocID="{E94147E3-712F-440A-9385-60B3A446ED5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BDCDEB8-5E05-42A6-8DD1-E8E96D9B453F}" type="pres">
      <dgm:prSet presAssocID="{E94147E3-712F-440A-9385-60B3A446ED56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EFB9A13-926E-43F3-9D46-86F5587F9594}" type="pres">
      <dgm:prSet presAssocID="{C139E3FF-7BC5-4070-A38D-CAEA0D278312}" presName="sibTrans" presStyleCnt="0"/>
      <dgm:spPr/>
    </dgm:pt>
    <dgm:pt modelId="{0F22A813-0CDE-4B04-8970-3694D4A3E52A}" type="pres">
      <dgm:prSet presAssocID="{F9EE27ED-E066-4377-AD61-E295BF5EE0AE}" presName="composite" presStyleCnt="0"/>
      <dgm:spPr/>
    </dgm:pt>
    <dgm:pt modelId="{4059E747-7AA3-499D-B781-AAAF050BFFC9}" type="pres">
      <dgm:prSet presAssocID="{F9EE27ED-E066-4377-AD61-E295BF5EE0AE}" presName="bentUpArrow1" presStyleLbl="alignImgPlace1" presStyleIdx="1" presStyleCnt="2"/>
      <dgm:spPr/>
    </dgm:pt>
    <dgm:pt modelId="{B5DC2198-09D3-4DF9-BFBC-637934A0DFA6}" type="pres">
      <dgm:prSet presAssocID="{F9EE27ED-E066-4377-AD61-E295BF5EE0A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D9F698C6-9335-4EEC-A097-0139AFBA3991}" type="pres">
      <dgm:prSet presAssocID="{F9EE27ED-E066-4377-AD61-E295BF5EE0A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46C3EB7-FEE6-4025-9DB4-C0A4C5C5BCC9}" type="pres">
      <dgm:prSet presAssocID="{E49694DD-BC70-48AE-8053-B2C878B6AFB0}" presName="sibTrans" presStyleCnt="0"/>
      <dgm:spPr/>
    </dgm:pt>
    <dgm:pt modelId="{C794A8C1-B140-432C-BBC9-315570D0A08A}" type="pres">
      <dgm:prSet presAssocID="{5A6A2528-65ED-4394-BAB8-7BB7829EB642}" presName="composite" presStyleCnt="0"/>
      <dgm:spPr/>
    </dgm:pt>
    <dgm:pt modelId="{61311871-3E96-429E-B7F7-DA597C0464CB}" type="pres">
      <dgm:prSet presAssocID="{5A6A2528-65ED-4394-BAB8-7BB7829EB642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9E7D95F5-FDF1-4D77-90C6-3208867B59DD}" type="pres">
      <dgm:prSet presAssocID="{5A6A2528-65ED-4394-BAB8-7BB7829EB642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A96D402-AD43-41A0-A945-6072CC776C77}" type="presOf" srcId="{77D829E1-B825-456A-A63D-57CF304A0D5B}" destId="{1BDCDEB8-5E05-42A6-8DD1-E8E96D9B453F}" srcOrd="0" destOrd="0" presId="urn:microsoft.com/office/officeart/2005/8/layout/StepDownProcess"/>
    <dgm:cxn modelId="{F7083E04-1326-4D9B-9D97-AA2398FC7519}" type="presOf" srcId="{5D6BE471-892D-45B0-AC50-A724A1A3EFB2}" destId="{9E7D95F5-FDF1-4D77-90C6-3208867B59DD}" srcOrd="0" destOrd="0" presId="urn:microsoft.com/office/officeart/2005/8/layout/StepDownProcess"/>
    <dgm:cxn modelId="{2E95150A-9609-48FB-ADD2-53400AAF08CD}" type="presOf" srcId="{F9EE27ED-E066-4377-AD61-E295BF5EE0AE}" destId="{B5DC2198-09D3-4DF9-BFBC-637934A0DFA6}" srcOrd="0" destOrd="0" presId="urn:microsoft.com/office/officeart/2005/8/layout/StepDownProcess"/>
    <dgm:cxn modelId="{B9ED3C0B-9273-48EF-B357-156D1B7E1D6D}" type="presOf" srcId="{3B1E615C-F0E3-41AF-9E7F-A4CA0B149E39}" destId="{9E7D95F5-FDF1-4D77-90C6-3208867B59DD}" srcOrd="0" destOrd="2" presId="urn:microsoft.com/office/officeart/2005/8/layout/StepDownProcess"/>
    <dgm:cxn modelId="{838EF21D-BF67-43E9-A053-00465D135101}" type="presOf" srcId="{38A3B14E-9196-4445-A07E-EEAEF208C03F}" destId="{D9F698C6-9335-4EEC-A097-0139AFBA3991}" srcOrd="0" destOrd="0" presId="urn:microsoft.com/office/officeart/2005/8/layout/StepDownProcess"/>
    <dgm:cxn modelId="{0F38B920-870E-482E-AB3C-3D2E95938645}" type="presOf" srcId="{5A6A2528-65ED-4394-BAB8-7BB7829EB642}" destId="{61311871-3E96-429E-B7F7-DA597C0464CB}" srcOrd="0" destOrd="0" presId="urn:microsoft.com/office/officeart/2005/8/layout/StepDownProcess"/>
    <dgm:cxn modelId="{9AF8152A-C347-4C90-945D-A4AB4F0D9C95}" srcId="{E94147E3-712F-440A-9385-60B3A446ED56}" destId="{77D829E1-B825-456A-A63D-57CF304A0D5B}" srcOrd="0" destOrd="0" parTransId="{65A9D218-3C5E-41DB-A95D-FFDF6FB0493E}" sibTransId="{D78A1404-B911-440B-A230-01A9A12727FF}"/>
    <dgm:cxn modelId="{69463233-045E-4191-9234-A812093D2745}" type="presOf" srcId="{F4DBE695-DCE0-4658-836D-089AE3DC8C72}" destId="{9E7D95F5-FDF1-4D77-90C6-3208867B59DD}" srcOrd="0" destOrd="1" presId="urn:microsoft.com/office/officeart/2005/8/layout/StepDownProcess"/>
    <dgm:cxn modelId="{10A0483B-72BF-40AE-925C-30844F07894C}" srcId="{793FDE32-AAB6-4DEF-8E53-786922561B3E}" destId="{5A6A2528-65ED-4394-BAB8-7BB7829EB642}" srcOrd="2" destOrd="0" parTransId="{F1D4A3D0-055D-4061-82D2-4C1C2A36A3AC}" sibTransId="{68394C81-A65A-449F-ABAF-351ED0589BC8}"/>
    <dgm:cxn modelId="{A29B4864-393B-4D71-BAC5-611F708942A6}" srcId="{793FDE32-AAB6-4DEF-8E53-786922561B3E}" destId="{E94147E3-712F-440A-9385-60B3A446ED56}" srcOrd="0" destOrd="0" parTransId="{410ABF57-5521-4DAA-8855-CE400959D8D4}" sibTransId="{C139E3FF-7BC5-4070-A38D-CAEA0D278312}"/>
    <dgm:cxn modelId="{2CC2C146-A7E8-45AD-B849-6E2135B2C1C2}" srcId="{793FDE32-AAB6-4DEF-8E53-786922561B3E}" destId="{F9EE27ED-E066-4377-AD61-E295BF5EE0AE}" srcOrd="1" destOrd="0" parTransId="{61E09E19-04CA-4A40-AB47-18DC2604FB92}" sibTransId="{E49694DD-BC70-48AE-8053-B2C878B6AFB0}"/>
    <dgm:cxn modelId="{A5F4664E-BD2E-4E30-A5A0-408645D50269}" type="presOf" srcId="{B4D77F63-BC67-4852-9272-E0329DAE0C1C}" destId="{D9F698C6-9335-4EEC-A097-0139AFBA3991}" srcOrd="0" destOrd="1" presId="urn:microsoft.com/office/officeart/2005/8/layout/StepDownProcess"/>
    <dgm:cxn modelId="{1342AA58-B1F1-4F95-BCEA-CAAD087B4307}" srcId="{E94147E3-712F-440A-9385-60B3A446ED56}" destId="{A4CAD8E6-39B8-441F-946C-EFBE8648BE59}" srcOrd="1" destOrd="0" parTransId="{9A2C364B-7006-4F4D-AB32-BDBB9885C538}" sibTransId="{7E3AD8F5-86B7-4E2C-BFED-386FB5CEED0A}"/>
    <dgm:cxn modelId="{6E16E78C-3F3F-407D-B57C-44E8914824E3}" type="presOf" srcId="{793FDE32-AAB6-4DEF-8E53-786922561B3E}" destId="{09EEA8FA-427A-4AA6-8FD3-6162018A9646}" srcOrd="0" destOrd="0" presId="urn:microsoft.com/office/officeart/2005/8/layout/StepDownProcess"/>
    <dgm:cxn modelId="{4BCA20B3-559D-42A3-A192-CE1C0017D106}" type="presOf" srcId="{A4CAD8E6-39B8-441F-946C-EFBE8648BE59}" destId="{1BDCDEB8-5E05-42A6-8DD1-E8E96D9B453F}" srcOrd="0" destOrd="1" presId="urn:microsoft.com/office/officeart/2005/8/layout/StepDownProcess"/>
    <dgm:cxn modelId="{61B3F2B5-ADEF-4741-8E58-54D531AD4436}" srcId="{5A6A2528-65ED-4394-BAB8-7BB7829EB642}" destId="{5D6BE471-892D-45B0-AC50-A724A1A3EFB2}" srcOrd="0" destOrd="0" parTransId="{1FF1FE53-4B05-4F8D-8ECA-6CB3E7186793}" sibTransId="{143A2142-AB5F-4B27-B798-A5D6E73F6A0F}"/>
    <dgm:cxn modelId="{77517CB6-62C9-4465-A47C-71329CE0AAC5}" srcId="{F9EE27ED-E066-4377-AD61-E295BF5EE0AE}" destId="{B4D77F63-BC67-4852-9272-E0329DAE0C1C}" srcOrd="1" destOrd="0" parTransId="{2A40EC85-D85A-4C4D-A8ED-DA55914458C1}" sibTransId="{DE7201AF-440A-44B6-B7C4-EC09A36DDE17}"/>
    <dgm:cxn modelId="{A1F985C8-B228-4D99-ABCF-9886EA2E8CE2}" srcId="{5A6A2528-65ED-4394-BAB8-7BB7829EB642}" destId="{3B1E615C-F0E3-41AF-9E7F-A4CA0B149E39}" srcOrd="2" destOrd="0" parTransId="{328E06CC-59D5-4438-85F7-23B3C47F0195}" sibTransId="{6C4E9FD4-AAD3-45FD-86D4-20C68BCC6A08}"/>
    <dgm:cxn modelId="{212217D9-A45F-456A-A15D-0DF0D0FF0A3E}" srcId="{F9EE27ED-E066-4377-AD61-E295BF5EE0AE}" destId="{4C8B3688-D1F8-4D16-9ED5-B4569666D831}" srcOrd="2" destOrd="0" parTransId="{8BE13F0A-CB78-45D9-AC6D-58BFE36A0627}" sibTransId="{418A5FB3-D536-416B-988C-4025D4A839EE}"/>
    <dgm:cxn modelId="{5EBDD4DE-BFD4-46D4-B37D-CC1535972486}" type="presOf" srcId="{4C8B3688-D1F8-4D16-9ED5-B4569666D831}" destId="{D9F698C6-9335-4EEC-A097-0139AFBA3991}" srcOrd="0" destOrd="2" presId="urn:microsoft.com/office/officeart/2005/8/layout/StepDownProcess"/>
    <dgm:cxn modelId="{19D0EEEA-0BC8-4E0F-B26F-BCD53720B71B}" type="presOf" srcId="{E94147E3-712F-440A-9385-60B3A446ED56}" destId="{D6055FFA-73AC-419B-A614-F5C7013F8CF5}" srcOrd="0" destOrd="0" presId="urn:microsoft.com/office/officeart/2005/8/layout/StepDownProcess"/>
    <dgm:cxn modelId="{49CB51F5-3642-445E-9B8A-A50E3491834F}" srcId="{F9EE27ED-E066-4377-AD61-E295BF5EE0AE}" destId="{38A3B14E-9196-4445-A07E-EEAEF208C03F}" srcOrd="0" destOrd="0" parTransId="{425CB67A-CF29-4626-86EB-886DF18AFF17}" sibTransId="{4252F29E-7146-4E63-A0BD-D617A04876BF}"/>
    <dgm:cxn modelId="{DA181CF7-72C5-4CB3-8FC5-3847C879AF7F}" srcId="{5A6A2528-65ED-4394-BAB8-7BB7829EB642}" destId="{F4DBE695-DCE0-4658-836D-089AE3DC8C72}" srcOrd="1" destOrd="0" parTransId="{F2FF1E4C-6299-4980-9C21-03A2848F6BAF}" sibTransId="{5012E676-D06D-40D3-AEA3-82AB51F00C89}"/>
    <dgm:cxn modelId="{CFB3F4BA-4257-4B56-BAA7-430A026D6330}" type="presParOf" srcId="{09EEA8FA-427A-4AA6-8FD3-6162018A9646}" destId="{5CC02063-5A07-4ECA-A1F5-E88F25346670}" srcOrd="0" destOrd="0" presId="urn:microsoft.com/office/officeart/2005/8/layout/StepDownProcess"/>
    <dgm:cxn modelId="{D19702D1-DF18-4C6D-A9F1-C3FC830972E9}" type="presParOf" srcId="{5CC02063-5A07-4ECA-A1F5-E88F25346670}" destId="{90AA5156-30E9-4E02-BD25-0F47EF5F0C96}" srcOrd="0" destOrd="0" presId="urn:microsoft.com/office/officeart/2005/8/layout/StepDownProcess"/>
    <dgm:cxn modelId="{B7B1E0E1-9D14-4B87-973C-A5A05442E3E3}" type="presParOf" srcId="{5CC02063-5A07-4ECA-A1F5-E88F25346670}" destId="{D6055FFA-73AC-419B-A614-F5C7013F8CF5}" srcOrd="1" destOrd="0" presId="urn:microsoft.com/office/officeart/2005/8/layout/StepDownProcess"/>
    <dgm:cxn modelId="{20EFB05F-E363-45BE-9384-E235B7BF7AFE}" type="presParOf" srcId="{5CC02063-5A07-4ECA-A1F5-E88F25346670}" destId="{1BDCDEB8-5E05-42A6-8DD1-E8E96D9B453F}" srcOrd="2" destOrd="0" presId="urn:microsoft.com/office/officeart/2005/8/layout/StepDownProcess"/>
    <dgm:cxn modelId="{AC8EB12F-1690-45EE-8A2E-6D84C2EB7538}" type="presParOf" srcId="{09EEA8FA-427A-4AA6-8FD3-6162018A9646}" destId="{9EFB9A13-926E-43F3-9D46-86F5587F9594}" srcOrd="1" destOrd="0" presId="urn:microsoft.com/office/officeart/2005/8/layout/StepDownProcess"/>
    <dgm:cxn modelId="{4036DE84-63E1-4591-B734-CA2D0628EA1B}" type="presParOf" srcId="{09EEA8FA-427A-4AA6-8FD3-6162018A9646}" destId="{0F22A813-0CDE-4B04-8970-3694D4A3E52A}" srcOrd="2" destOrd="0" presId="urn:microsoft.com/office/officeart/2005/8/layout/StepDownProcess"/>
    <dgm:cxn modelId="{8AC21168-6CD6-4DDA-A90E-6770870730FC}" type="presParOf" srcId="{0F22A813-0CDE-4B04-8970-3694D4A3E52A}" destId="{4059E747-7AA3-499D-B781-AAAF050BFFC9}" srcOrd="0" destOrd="0" presId="urn:microsoft.com/office/officeart/2005/8/layout/StepDownProcess"/>
    <dgm:cxn modelId="{D5B994CE-874C-475E-944B-C4952251C7B8}" type="presParOf" srcId="{0F22A813-0CDE-4B04-8970-3694D4A3E52A}" destId="{B5DC2198-09D3-4DF9-BFBC-637934A0DFA6}" srcOrd="1" destOrd="0" presId="urn:microsoft.com/office/officeart/2005/8/layout/StepDownProcess"/>
    <dgm:cxn modelId="{127EEA00-A42A-4EA0-819A-0D6225EBC7BD}" type="presParOf" srcId="{0F22A813-0CDE-4B04-8970-3694D4A3E52A}" destId="{D9F698C6-9335-4EEC-A097-0139AFBA3991}" srcOrd="2" destOrd="0" presId="urn:microsoft.com/office/officeart/2005/8/layout/StepDownProcess"/>
    <dgm:cxn modelId="{3686C68B-8BED-4FA9-9F6F-CA77E68E43B2}" type="presParOf" srcId="{09EEA8FA-427A-4AA6-8FD3-6162018A9646}" destId="{446C3EB7-FEE6-4025-9DB4-C0A4C5C5BCC9}" srcOrd="3" destOrd="0" presId="urn:microsoft.com/office/officeart/2005/8/layout/StepDownProcess"/>
    <dgm:cxn modelId="{07863A7A-94C9-47E9-85CE-CC53271B069E}" type="presParOf" srcId="{09EEA8FA-427A-4AA6-8FD3-6162018A9646}" destId="{C794A8C1-B140-432C-BBC9-315570D0A08A}" srcOrd="4" destOrd="0" presId="urn:microsoft.com/office/officeart/2005/8/layout/StepDownProcess"/>
    <dgm:cxn modelId="{7604B9D8-EBD5-49A3-A4C1-7AA6619B54B5}" type="presParOf" srcId="{C794A8C1-B140-432C-BBC9-315570D0A08A}" destId="{61311871-3E96-429E-B7F7-DA597C0464CB}" srcOrd="0" destOrd="0" presId="urn:microsoft.com/office/officeart/2005/8/layout/StepDownProcess"/>
    <dgm:cxn modelId="{52A688A0-4DD4-45EF-A1E4-F0F00E118999}" type="presParOf" srcId="{C794A8C1-B140-432C-BBC9-315570D0A08A}" destId="{9E7D95F5-FDF1-4D77-90C6-3208867B59D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A5156-30E9-4E02-BD25-0F47EF5F0C96}">
      <dsp:nvSpPr>
        <dsp:cNvPr id="0" name=""/>
        <dsp:cNvSpPr/>
      </dsp:nvSpPr>
      <dsp:spPr>
        <a:xfrm rot="5400000">
          <a:off x="283065" y="1601693"/>
          <a:ext cx="1065532" cy="12130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55FFA-73AC-419B-A614-F5C7013F8CF5}">
      <dsp:nvSpPr>
        <dsp:cNvPr id="0" name=""/>
        <dsp:cNvSpPr/>
      </dsp:nvSpPr>
      <dsp:spPr>
        <a:xfrm>
          <a:off x="763" y="420529"/>
          <a:ext cx="1793729" cy="1255552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Algorithm or Code</a:t>
          </a:r>
        </a:p>
      </dsp:txBody>
      <dsp:txXfrm>
        <a:off x="62065" y="481831"/>
        <a:ext cx="1671125" cy="1132948"/>
      </dsp:txXfrm>
    </dsp:sp>
    <dsp:sp modelId="{1BDCDEB8-5E05-42A6-8DD1-E8E96D9B453F}">
      <dsp:nvSpPr>
        <dsp:cNvPr id="0" name=""/>
        <dsp:cNvSpPr/>
      </dsp:nvSpPr>
      <dsp:spPr>
        <a:xfrm>
          <a:off x="1794493" y="540275"/>
          <a:ext cx="1304587" cy="1014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Lunar Model developers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1794493" y="540275"/>
        <a:ext cx="1304587" cy="1014792"/>
      </dsp:txXfrm>
    </dsp:sp>
    <dsp:sp modelId="{4059E747-7AA3-499D-B781-AAAF050BFFC9}">
      <dsp:nvSpPr>
        <dsp:cNvPr id="0" name=""/>
        <dsp:cNvSpPr/>
      </dsp:nvSpPr>
      <dsp:spPr>
        <a:xfrm rot="5400000">
          <a:off x="1770257" y="3012093"/>
          <a:ext cx="1065532" cy="12130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0774846"/>
            <a:satOff val="46375"/>
            <a:lumOff val="125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C2198-09D3-4DF9-BFBC-637934A0DFA6}">
      <dsp:nvSpPr>
        <dsp:cNvPr id="0" name=""/>
        <dsp:cNvSpPr/>
      </dsp:nvSpPr>
      <dsp:spPr>
        <a:xfrm>
          <a:off x="1487955" y="1830929"/>
          <a:ext cx="1793729" cy="1255552"/>
        </a:xfrm>
        <a:prstGeom prst="roundRect">
          <a:avLst>
            <a:gd name="adj" fmla="val 1667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Code/ Pseudo-Code</a:t>
          </a:r>
        </a:p>
      </dsp:txBody>
      <dsp:txXfrm>
        <a:off x="1549257" y="1892231"/>
        <a:ext cx="1671125" cy="1132948"/>
      </dsp:txXfrm>
    </dsp:sp>
    <dsp:sp modelId="{D9F698C6-9335-4EEC-A097-0139AFBA3991}">
      <dsp:nvSpPr>
        <dsp:cNvPr id="0" name=""/>
        <dsp:cNvSpPr/>
      </dsp:nvSpPr>
      <dsp:spPr>
        <a:xfrm>
          <a:off x="3281685" y="1950674"/>
          <a:ext cx="1304587" cy="1014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Lunar Model Developers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Implementation stakeholders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3281685" y="1950674"/>
        <a:ext cx="1304587" cy="1014792"/>
      </dsp:txXfrm>
    </dsp:sp>
    <dsp:sp modelId="{61311871-3E96-429E-B7F7-DA597C0464CB}">
      <dsp:nvSpPr>
        <dsp:cNvPr id="0" name=""/>
        <dsp:cNvSpPr/>
      </dsp:nvSpPr>
      <dsp:spPr>
        <a:xfrm>
          <a:off x="2975148" y="3241328"/>
          <a:ext cx="1793729" cy="1255552"/>
        </a:xfrm>
        <a:prstGeom prst="roundRect">
          <a:avLst>
            <a:gd name="adj" fmla="val 166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Open-Source</a:t>
          </a:r>
        </a:p>
      </dsp:txBody>
      <dsp:txXfrm>
        <a:off x="3036450" y="3302630"/>
        <a:ext cx="1671125" cy="1132948"/>
      </dsp:txXfrm>
    </dsp:sp>
    <dsp:sp modelId="{9E7D95F5-FDF1-4D77-90C6-3208867B59DD}">
      <dsp:nvSpPr>
        <dsp:cNvPr id="0" name=""/>
        <dsp:cNvSpPr/>
      </dsp:nvSpPr>
      <dsp:spPr>
        <a:xfrm>
          <a:off x="4768877" y="3361074"/>
          <a:ext cx="1304587" cy="1014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Python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Publish</a:t>
          </a:r>
        </a:p>
      </dsp:txBody>
      <dsp:txXfrm>
        <a:off x="4768877" y="3361074"/>
        <a:ext cx="1304587" cy="1014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75135-341F-46A1-9903-BB86ED221C6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33671-937D-48D2-849F-FEA2E9202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3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33671-937D-48D2-849F-FEA2E9202A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1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33671-937D-48D2-849F-FEA2E9202A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6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33671-937D-48D2-849F-FEA2E9202A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7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33671-937D-48D2-849F-FEA2E9202A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4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33671-937D-48D2-849F-FEA2E9202A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7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28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609600" y="1182255"/>
            <a:ext cx="10972800" cy="527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dt" idx="10"/>
          </p:nvPr>
        </p:nvSpPr>
        <p:spPr>
          <a:xfrm>
            <a:off x="609600" y="6400798"/>
            <a:ext cx="1825952" cy="39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9750750" y="6400798"/>
            <a:ext cx="1831649" cy="39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GSICS Annual Meeting, 11-15 March. 2024, Darmstadt, Germany</a:t>
            </a:r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530850" y="101600"/>
            <a:ext cx="9144000" cy="70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41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1530850" y="101600"/>
            <a:ext cx="9144000" cy="70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09600" y="1159321"/>
            <a:ext cx="10972800" cy="501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▪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❖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4" descr="GOESR_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7125" y="64574"/>
            <a:ext cx="1018175" cy="70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050" y="64574"/>
            <a:ext cx="1008819" cy="6874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4"/>
          <p:cNvCxnSpPr/>
          <p:nvPr/>
        </p:nvCxnSpPr>
        <p:spPr>
          <a:xfrm>
            <a:off x="166255" y="999915"/>
            <a:ext cx="11887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0196"/>
              </a:srgbClr>
            </a:outerShdw>
          </a:effectLst>
        </p:spPr>
      </p:cxnSp>
      <p:sp>
        <p:nvSpPr>
          <p:cNvPr id="15" name="Google Shape;15;p4"/>
          <p:cNvSpPr txBox="1">
            <a:spLocks noGrp="1"/>
          </p:cNvSpPr>
          <p:nvPr>
            <p:ph type="dt" idx="10"/>
          </p:nvPr>
        </p:nvSpPr>
        <p:spPr>
          <a:xfrm>
            <a:off x="609600" y="6400798"/>
            <a:ext cx="1825952" cy="39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9750750" y="6400798"/>
            <a:ext cx="1831649" cy="39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GSICS Annual Meeting, 11-15 March. 2024, Darmstadt, Germany</a:t>
            </a:r>
          </a:p>
        </p:txBody>
      </p:sp>
    </p:spTree>
    <p:extLst>
      <p:ext uri="{BB962C8B-B14F-4D97-AF65-F5344CB8AC3E}">
        <p14:creationId xmlns:p14="http://schemas.microsoft.com/office/powerpoint/2010/main" val="19655200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7/1.JRS.16.03850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gsics.atmos.umd.edu/pub/Development/LunarCalibrationWS2023/1p_Adriaensen_LIME_model_presentation.pdf" TargetMode="External"/><Relationship Id="rId4" Type="http://schemas.openxmlformats.org/officeDocument/2006/relationships/hyperlink" Target="https://www.eumetsat.int/lunar-redden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stit-my.sharepoint.com/:x:/g/personal/bbasnet_gst_com/EdH2roXIbRBNmGCNl00OxEcBGrjP6L90RE3lUf-GlPHxuw?e=doUEc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ctrTitle"/>
          </p:nvPr>
        </p:nvSpPr>
        <p:spPr>
          <a:xfrm>
            <a:off x="659071" y="1132750"/>
            <a:ext cx="10600942" cy="113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6000"/>
            </a:pPr>
            <a:r>
              <a:rPr lang="en-US" sz="3600" dirty="0">
                <a:ea typeface="Times New Roman" panose="02020603050405020304" pitchFamily="18" charset="0"/>
              </a:rPr>
              <a:t>Lunar Spectral Irradiance Calibration System (LSICS) development progress update</a:t>
            </a:r>
            <a:endParaRPr sz="3600" dirty="0"/>
          </a:p>
        </p:txBody>
      </p:sp>
      <p:sp>
        <p:nvSpPr>
          <p:cNvPr id="43" name="Google Shape;43;p1"/>
          <p:cNvSpPr txBox="1">
            <a:spLocks noGrp="1"/>
          </p:cNvSpPr>
          <p:nvPr>
            <p:ph type="subTitle" idx="1"/>
          </p:nvPr>
        </p:nvSpPr>
        <p:spPr>
          <a:xfrm>
            <a:off x="1440667" y="2763233"/>
            <a:ext cx="8534400" cy="693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Bikash Basnet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Fangfang Yu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,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Thomas C. Stone</a:t>
            </a:r>
            <a:r>
              <a:rPr lang="en-US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, Hugh H. Kieffer</a:t>
            </a:r>
            <a:r>
              <a:rPr lang="en-US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, Stephen Maxwell</a:t>
            </a:r>
            <a:r>
              <a:rPr lang="en-US" baseline="30000" dirty="0">
                <a:solidFill>
                  <a:schemeClr val="tx1"/>
                </a:solidFill>
                <a:ea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, Sebastien Wagner</a:t>
            </a:r>
            <a:r>
              <a:rPr lang="en-US" baseline="30000" dirty="0">
                <a:solidFill>
                  <a:schemeClr val="tx1"/>
                </a:solidFill>
                <a:ea typeface="Times New Roman" panose="02020603050405020304" pitchFamily="18" charset="0"/>
              </a:rPr>
              <a:t>6 </a:t>
            </a:r>
            <a:r>
              <a:rPr lang="en-US" dirty="0">
                <a:solidFill>
                  <a:srgbClr val="000000"/>
                </a:solidFill>
              </a:rPr>
              <a:t>, Matthijs Krijger</a:t>
            </a:r>
            <a:r>
              <a:rPr lang="en-US" baseline="30000" dirty="0">
                <a:solidFill>
                  <a:schemeClr val="tx1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err="1">
                <a:solidFill>
                  <a:schemeClr val="tx1"/>
                </a:solidFill>
              </a:rPr>
              <a:t>Xiangqian</a:t>
            </a:r>
            <a:r>
              <a:rPr lang="en-US" dirty="0">
                <a:solidFill>
                  <a:schemeClr val="tx1"/>
                </a:solidFill>
              </a:rPr>
              <a:t> (Fred) Wu</a:t>
            </a:r>
            <a:r>
              <a:rPr lang="en-US" baseline="30000" dirty="0">
                <a:solidFill>
                  <a:schemeClr val="tx1"/>
                </a:solidFill>
              </a:rPr>
              <a:t>6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3B665E-EA49-47E1-8B29-161D8FAEDE34}"/>
              </a:ext>
            </a:extLst>
          </p:cNvPr>
          <p:cNvSpPr/>
          <p:nvPr/>
        </p:nvSpPr>
        <p:spPr>
          <a:xfrm>
            <a:off x="1521761" y="5494417"/>
            <a:ext cx="8875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Acknowledgements: </a:t>
            </a:r>
            <a:r>
              <a:rPr lang="en-US" sz="1200" i="1" dirty="0">
                <a:solidFill>
                  <a:srgbClr val="0F0F0F"/>
                </a:solidFill>
                <a:latin typeface="Söhne"/>
              </a:rPr>
              <a:t>NOAA GOES-R Program </a:t>
            </a:r>
            <a:r>
              <a:rPr lang="en-US" sz="1200" dirty="0">
                <a:solidFill>
                  <a:srgbClr val="0F0F0F"/>
                </a:solidFill>
                <a:latin typeface="Söhne"/>
              </a:rPr>
              <a:t>and </a:t>
            </a:r>
            <a:r>
              <a:rPr lang="en-US" sz="1200" i="1" dirty="0">
                <a:solidFill>
                  <a:srgbClr val="0F0F0F"/>
                </a:solidFill>
                <a:latin typeface="Söhne"/>
              </a:rPr>
              <a:t>STAR</a:t>
            </a:r>
            <a:r>
              <a:rPr lang="en-US" sz="1200" dirty="0">
                <a:solidFill>
                  <a:srgbClr val="0F0F0F"/>
                </a:solidFill>
                <a:latin typeface="Söhne"/>
              </a:rPr>
              <a:t> for funding support, </a:t>
            </a:r>
            <a:r>
              <a:rPr lang="en-US" sz="1200" i="1" dirty="0">
                <a:solidFill>
                  <a:srgbClr val="0F0F0F"/>
                </a:solidFill>
                <a:latin typeface="Söhne"/>
              </a:rPr>
              <a:t>GOES-R ABI Calibration </a:t>
            </a:r>
            <a:r>
              <a:rPr lang="en-US" sz="1200" dirty="0">
                <a:solidFill>
                  <a:srgbClr val="0F0F0F"/>
                </a:solidFill>
                <a:latin typeface="Söhne"/>
              </a:rPr>
              <a:t>Working Group (CWG) team members for their help, and the </a:t>
            </a:r>
            <a:r>
              <a:rPr lang="en-US" sz="1200" i="1" dirty="0">
                <a:solidFill>
                  <a:srgbClr val="0F0F0F"/>
                </a:solidFill>
                <a:latin typeface="Söhne"/>
              </a:rPr>
              <a:t>GSICS community </a:t>
            </a:r>
            <a:r>
              <a:rPr lang="en-US" sz="1200" dirty="0">
                <a:solidFill>
                  <a:srgbClr val="0F0F0F"/>
                </a:solidFill>
                <a:latin typeface="Söhne"/>
              </a:rPr>
              <a:t>for their continued assistance.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F23DA-0A97-496C-881E-87316F423C0F}"/>
              </a:ext>
            </a:extLst>
          </p:cNvPr>
          <p:cNvSpPr txBox="1"/>
          <p:nvPr/>
        </p:nvSpPr>
        <p:spPr>
          <a:xfrm>
            <a:off x="3037936" y="3618878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1: 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Global Science &amp; Technology, Inc. Greenbelt, MD 20770, USA</a:t>
            </a:r>
            <a:endParaRPr lang="en-US" sz="16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2: 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ESSIC/CISESS, University of Maryland, College Park, MD, 20740, USA</a:t>
            </a:r>
            <a:endParaRPr lang="en-US" sz="16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3: 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US Geological survey, Flagstaff, AZ, USA</a:t>
            </a:r>
            <a:endParaRPr lang="en-US" sz="16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4: </a:t>
            </a:r>
            <a:r>
              <a:rPr lang="en-US" sz="1100" dirty="0"/>
              <a:t>Celestial Reasonings, Genoa, NV, USA</a:t>
            </a:r>
          </a:p>
          <a:p>
            <a:r>
              <a:rPr lang="en-US" sz="1100" dirty="0"/>
              <a:t>5: National Institute of Standards &amp; Technology, Gaithersburg, MD 20899, USA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6: </a:t>
            </a:r>
            <a:r>
              <a:rPr lang="en-US" sz="1100" dirty="0"/>
              <a:t>EUMETSAT, Darmstadt, Germany</a:t>
            </a:r>
            <a:endParaRPr lang="en-US"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Clr>
                <a:srgbClr val="888888"/>
              </a:buClr>
              <a:buSzPts val="2400"/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7: </a:t>
            </a:r>
            <a:r>
              <a:rPr lang="en-US" sz="1100" dirty="0">
                <a:cs typeface="Times New Roman" panose="02020603050405020304" pitchFamily="18" charset="0"/>
              </a:rPr>
              <a:t>Earth Space Solutions, Netherlands </a:t>
            </a:r>
            <a:endParaRPr lang="en-US" sz="1100" dirty="0"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Clr>
                <a:srgbClr val="888888"/>
              </a:buClr>
              <a:buSzPts val="2400"/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8: NOAA/NESDIS/STAR, 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College Park, MD 20740, USA</a:t>
            </a:r>
            <a:endParaRPr lang="en-US" sz="11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1831532-678F-464B-B0C5-D55793067171}"/>
              </a:ext>
            </a:extLst>
          </p:cNvPr>
          <p:cNvSpPr txBox="1">
            <a:spLocks/>
          </p:cNvSpPr>
          <p:nvPr/>
        </p:nvSpPr>
        <p:spPr>
          <a:xfrm>
            <a:off x="2438401" y="6137029"/>
            <a:ext cx="7315198" cy="3931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GSICS Annual Meeting, 11-15 March. 2024, Darmstadt, Germany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FB66147-175F-41D9-AF72-E4CF1549B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405" y="1108139"/>
            <a:ext cx="7554947" cy="407536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Algorithm</a:t>
            </a:r>
          </a:p>
          <a:p>
            <a:pPr marL="857250" lvl="1" indent="-457200"/>
            <a:r>
              <a:rPr lang="en-US" dirty="0"/>
              <a:t>Lunar Observation Photometric Geometry Computation</a:t>
            </a:r>
          </a:p>
          <a:p>
            <a:pPr marL="857250" lvl="1" indent="-457200"/>
            <a:r>
              <a:rPr lang="en-US" dirty="0"/>
              <a:t>Developed  by Tom Stone at USGS for Lunar ROLO model.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Pseudo-Code</a:t>
            </a:r>
            <a:r>
              <a:rPr lang="en-US" dirty="0"/>
              <a:t> </a:t>
            </a:r>
          </a:p>
          <a:p>
            <a:pPr marL="857250" lvl="1" indent="-457200"/>
            <a:r>
              <a:rPr lang="en-US" dirty="0"/>
              <a:t>Shared by Tom Stone on Sep 19, 2023.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Implementation</a:t>
            </a:r>
          </a:p>
          <a:p>
            <a:pPr marL="857250" lvl="1" indent="-457200"/>
            <a:r>
              <a:rPr lang="en-US" dirty="0"/>
              <a:t>The algorithm was implemented to open-source python by NOAA STAR team. </a:t>
            </a:r>
          </a:p>
          <a:p>
            <a:pPr marL="857250" lvl="1" indent="-457200"/>
            <a:r>
              <a:rPr lang="en-US" dirty="0"/>
              <a:t>The code was published to GitHub and shared with collaborators for validation.</a:t>
            </a:r>
          </a:p>
          <a:p>
            <a:pPr marL="1257300" lvl="2" indent="-457200"/>
            <a:r>
              <a:rPr lang="en-US" dirty="0"/>
              <a:t>Tom, Hugh, Steve Maxwell (NIST).</a:t>
            </a:r>
          </a:p>
          <a:p>
            <a:pPr marL="1257300" lvl="2" indent="-457200"/>
            <a:endParaRPr lang="en-US" dirty="0"/>
          </a:p>
          <a:p>
            <a:pPr marL="3429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Validation</a:t>
            </a:r>
            <a:r>
              <a:rPr lang="en-US" dirty="0"/>
              <a:t>: Comparison was performed between LSICS Lunar Observation Angle Set (LOAS) python module and ROLO and SLIM models for same input geometry.</a:t>
            </a:r>
          </a:p>
          <a:p>
            <a:pPr marL="800100" lvl="1" indent="-457200"/>
            <a:r>
              <a:rPr lang="en-US" dirty="0"/>
              <a:t>Results agree within machine roundoff error.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5F6C8-13E8-4F5C-A76B-229F06B79E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CC92CFC-D429-494E-860C-EBB75C38C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9FDDAE9-1596-442A-B5C4-BCD81662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LSICS Geometry Module Validation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ACB038-2FC5-45FF-8DC7-C2591E556091}"/>
              </a:ext>
            </a:extLst>
          </p:cNvPr>
          <p:cNvGrpSpPr/>
          <p:nvPr/>
        </p:nvGrpSpPr>
        <p:grpSpPr>
          <a:xfrm>
            <a:off x="8173998" y="1295010"/>
            <a:ext cx="3853877" cy="3763379"/>
            <a:chOff x="182880" y="1097280"/>
            <a:chExt cx="4114800" cy="5212080"/>
          </a:xfrm>
          <a:solidFill>
            <a:schemeClr val="bg1">
              <a:lumMod val="85000"/>
            </a:schemeClr>
          </a:solidFill>
        </p:grpSpPr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46F479B3-641C-420E-8157-B055D1348163}"/>
                </a:ext>
              </a:extLst>
            </p:cNvPr>
            <p:cNvSpPr/>
            <p:nvPr/>
          </p:nvSpPr>
          <p:spPr>
            <a:xfrm>
              <a:off x="457200" y="2743200"/>
              <a:ext cx="3749040" cy="2194560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Geometry Calculation Module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Operation:  compute Lunar Observation Angle Set (LOAS)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• Phase angle (signed)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• Sub-solar longitude and latitude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• Sub-observer longitude and latitude</a:t>
              </a:r>
            </a:p>
          </p:txBody>
        </p:sp>
        <p:sp>
          <p:nvSpPr>
            <p:cNvPr id="9" name="Flowchart: Data 8">
              <a:extLst>
                <a:ext uri="{FF2B5EF4-FFF2-40B4-BE49-F238E27FC236}">
                  <a16:creationId xmlns:a16="http://schemas.microsoft.com/office/drawing/2014/main" id="{F4B7F48C-0879-45FA-A1BC-0C2ED6889821}"/>
                </a:ext>
              </a:extLst>
            </p:cNvPr>
            <p:cNvSpPr/>
            <p:nvPr/>
          </p:nvSpPr>
          <p:spPr>
            <a:xfrm>
              <a:off x="182880" y="5394960"/>
              <a:ext cx="4114800" cy="914400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Intermediate Data Files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• Geometry: LOAS</a:t>
              </a:r>
            </a:p>
          </p:txBody>
        </p:sp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0A8FB238-CD37-42CC-B933-B0BD9C4ECB07}"/>
                </a:ext>
              </a:extLst>
            </p:cNvPr>
            <p:cNvSpPr/>
            <p:nvPr/>
          </p:nvSpPr>
          <p:spPr>
            <a:xfrm>
              <a:off x="731520" y="1097280"/>
              <a:ext cx="3200400" cy="118872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Input Files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• Observation times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• Observer locations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CCA116E-DF3A-4CCC-8D31-1F0EBA2B07E3}"/>
                </a:ext>
              </a:extLst>
            </p:cNvPr>
            <p:cNvCxnSpPr>
              <a:cxnSpLocks/>
            </p:cNvCxnSpPr>
            <p:nvPr/>
          </p:nvCxnSpPr>
          <p:spPr>
            <a:xfrm>
              <a:off x="2377440" y="2286000"/>
              <a:ext cx="0" cy="4572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E3EE8E-02D3-4CF4-9518-E11F58995131}"/>
                </a:ext>
              </a:extLst>
            </p:cNvPr>
            <p:cNvCxnSpPr/>
            <p:nvPr/>
          </p:nvCxnSpPr>
          <p:spPr>
            <a:xfrm>
              <a:off x="2377440" y="4937760"/>
              <a:ext cx="0" cy="4572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2514D2A-F259-4BE4-9B2F-7A54CD2DC4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983747"/>
              </p:ext>
            </p:extLst>
          </p:nvPr>
        </p:nvGraphicFramePr>
        <p:xfrm>
          <a:off x="521729" y="5310835"/>
          <a:ext cx="11318652" cy="96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" name="Worksheet" r:id="rId3" imgW="9060776" imgH="773228" progId="Excel.Sheet.12">
                  <p:embed/>
                </p:oleObj>
              </mc:Choice>
              <mc:Fallback>
                <p:oleObj name="Worksheet" r:id="rId3" imgW="9060776" imgH="773228" progId="Excel.Shee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F2CB05B6-F94A-47E0-88F7-8E5BA3395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729" y="5310835"/>
                        <a:ext cx="11318652" cy="96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DC794781-0F85-4442-B8BB-55FA53EF3DB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</p:spPr>
        <p:txBody>
          <a:bodyPr/>
          <a:lstStyle/>
          <a:p>
            <a:r>
              <a:rPr lang="en-US" dirty="0"/>
              <a:t>GSICS Annual Meeting, 11-15 March. 2024, Darmstadt, Germany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EC0A21-2D18-4A0B-90C9-64A74C7315AF}"/>
              </a:ext>
            </a:extLst>
          </p:cNvPr>
          <p:cNvSpPr/>
          <p:nvPr/>
        </p:nvSpPr>
        <p:spPr>
          <a:xfrm>
            <a:off x="7244862" y="5307774"/>
            <a:ext cx="4595519" cy="968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3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47473D-E95F-4101-A054-63D57B9B7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197" y="1068579"/>
            <a:ext cx="7946837" cy="162660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GIRO software provides Disc Equivalent Reflectance (DER) in its output files which was used for testing.</a:t>
            </a:r>
          </a:p>
          <a:p>
            <a:endParaRPr lang="en-US" dirty="0"/>
          </a:p>
          <a:p>
            <a:r>
              <a:rPr lang="en-US" dirty="0"/>
              <a:t>SLIM DER was generated for 2115 wavelength set starting from 300nm and ending at 2481.8nm spaced by </a:t>
            </a:r>
            <a:r>
              <a:rPr lang="el-GR" dirty="0"/>
              <a:t>λ</a:t>
            </a:r>
            <a:r>
              <a:rPr lang="en-US" dirty="0"/>
              <a:t>/1000.</a:t>
            </a:r>
          </a:p>
          <a:p>
            <a:pPr lvl="1"/>
            <a:r>
              <a:rPr lang="en-US" dirty="0"/>
              <a:t>SLIM DER was integrated in the LSICS module.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0D86F8-882E-4F73-84BF-1275E0BBFF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CBA13B-6A2C-4B0A-9A21-FBB7B069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LSICS Disk Reflectance Module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776F6D-B98B-4856-947A-06BAC658875D}"/>
              </a:ext>
            </a:extLst>
          </p:cNvPr>
          <p:cNvGrpSpPr/>
          <p:nvPr/>
        </p:nvGrpSpPr>
        <p:grpSpPr>
          <a:xfrm>
            <a:off x="8431008" y="1275538"/>
            <a:ext cx="3532750" cy="4653285"/>
            <a:chOff x="4114800" y="457200"/>
            <a:chExt cx="4297680" cy="5394960"/>
          </a:xfrm>
          <a:solidFill>
            <a:schemeClr val="bg1">
              <a:lumMod val="85000"/>
            </a:schemeClr>
          </a:solidFill>
        </p:grpSpPr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6B2296A5-6689-4BA8-9860-693DADA392A0}"/>
                </a:ext>
              </a:extLst>
            </p:cNvPr>
            <p:cNvSpPr/>
            <p:nvPr/>
          </p:nvSpPr>
          <p:spPr>
            <a:xfrm>
              <a:off x="4572000" y="2286000"/>
              <a:ext cx="3749040" cy="2194560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Lunar Disk Reflectance Module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Operation:  compute lunar disk reflectance spectra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• set up basis functions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• reconstruct disk reflectance model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• compute model on operating wave- length set using LOAS parameters</a:t>
              </a:r>
            </a:p>
          </p:txBody>
        </p:sp>
        <p:sp>
          <p:nvSpPr>
            <p:cNvPr id="8" name="Flowchart: Multidocument 7">
              <a:extLst>
                <a:ext uri="{FF2B5EF4-FFF2-40B4-BE49-F238E27FC236}">
                  <a16:creationId xmlns:a16="http://schemas.microsoft.com/office/drawing/2014/main" id="{7A965235-D730-4BF3-8D3E-A93841985A80}"/>
                </a:ext>
              </a:extLst>
            </p:cNvPr>
            <p:cNvSpPr>
              <a:spLocks/>
            </p:cNvSpPr>
            <p:nvPr/>
          </p:nvSpPr>
          <p:spPr>
            <a:xfrm>
              <a:off x="4846320" y="457200"/>
              <a:ext cx="3291840" cy="1645920"/>
            </a:xfrm>
            <a:prstGeom prst="flowChartMultidocumen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Model Definitions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• Operating wavelength set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• Basis function coefficients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lowchart: Data 8">
              <a:extLst>
                <a:ext uri="{FF2B5EF4-FFF2-40B4-BE49-F238E27FC236}">
                  <a16:creationId xmlns:a16="http://schemas.microsoft.com/office/drawing/2014/main" id="{7C9B3AD3-EC91-4A1C-81C6-BC4BB592AC67}"/>
                </a:ext>
              </a:extLst>
            </p:cNvPr>
            <p:cNvSpPr/>
            <p:nvPr/>
          </p:nvSpPr>
          <p:spPr>
            <a:xfrm>
              <a:off x="4114800" y="4937760"/>
              <a:ext cx="4297680" cy="914400"/>
            </a:xfrm>
            <a:prstGeom prst="flowChartInputOutpu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Intermediate Data Files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• Operating wavelengths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• Disk reflectance spectra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97CEFBA-5F68-4F72-A6C8-D0141ED9A183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6258910" y="2040788"/>
              <a:ext cx="4425" cy="245212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4E5D5E-3469-44EC-B9CB-1B39B7D58CFA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>
              <a:off x="6432330" y="4480560"/>
              <a:ext cx="14190" cy="4761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B144E981-C071-4E95-B86A-158B1A8D8C1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</p:spPr>
        <p:txBody>
          <a:bodyPr/>
          <a:lstStyle/>
          <a:p>
            <a:r>
              <a:rPr lang="en-US" dirty="0"/>
              <a:t>GSICS Annual Meeting, 11-15 March. 2024, Darmstadt, Germany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75745B-62F9-4AD1-908D-A0E7DDC3F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7" y="2695185"/>
            <a:ext cx="6583022" cy="375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E43F3-5B89-4CA2-AF94-338F4492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LSICS Spectral Irradiance(SI) Module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B14EF6-BDA8-41C8-A92A-936FB425E6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6800" y="1160584"/>
                <a:ext cx="4666664" cy="519576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SI module executes the conversion from lunar disk reflectance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𝑑𝑖𝑠𝑘</m:t>
                        </m:r>
                      </m:sub>
                    </m:sSub>
                  </m:oMath>
                </a14:m>
                <a:r>
                  <a:rPr lang="en-US" dirty="0"/>
                  <a:t>) to spectral irradiance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𝑚𝑜𝑜𝑛</m:t>
                        </m:r>
                      </m:sub>
                    </m:sSub>
                  </m:oMath>
                </a14:m>
                <a:r>
                  <a:rPr lang="en-US" dirty="0"/>
                  <a:t>).</a:t>
                </a:r>
                <a:endParaRPr lang="en-US" dirty="0">
                  <a:sym typeface="Calibri"/>
                </a:endParaRPr>
              </a:p>
              <a:p>
                <a:endParaRPr lang="en-US" dirty="0">
                  <a:sym typeface="Calibri"/>
                </a:endParaRPr>
              </a:p>
              <a:p>
                <a:r>
                  <a:rPr lang="en-US" dirty="0">
                    <a:sym typeface="Calibri"/>
                  </a:rPr>
                  <a:t>Practical computation is a discrete numerical convolution of the disk reflectance spectrum, the solar spectrum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𝑆𝑢𝑛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r>
                  <a:rPr lang="en-US" dirty="0">
                    <a:sym typeface="Calibri"/>
                  </a:rPr>
                  <a:t> and SRF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𝑏𝑎𝑛𝑑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r>
                  <a:rPr lang="en-US" dirty="0">
                    <a:sym typeface="Calibri"/>
                  </a:rPr>
                  <a:t>.</a:t>
                </a:r>
              </a:p>
              <a:p>
                <a:endParaRPr lang="en-US" dirty="0">
                  <a:sym typeface="Calibri"/>
                </a:endParaRPr>
              </a:p>
              <a:p>
                <a:r>
                  <a:rPr lang="en-US" dirty="0">
                    <a:sym typeface="Calibri"/>
                  </a:rPr>
                  <a:t>Computing the convolution requires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𝑑𝑖𝑠𝑘</m:t>
                        </m:r>
                      </m:sub>
                    </m:sSub>
                  </m:oMath>
                </a14:m>
                <a:r>
                  <a:rPr lang="en-US" dirty="0">
                    <a:sym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𝑆𝑢𝑛</m:t>
                        </m:r>
                      </m:sub>
                    </m:sSub>
                  </m:oMath>
                </a14:m>
                <a:r>
                  <a:rPr lang="en-US" dirty="0">
                    <a:sym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𝑏𝑎𝑛𝑑</m:t>
                        </m:r>
                      </m:sub>
                    </m:sSub>
                  </m:oMath>
                </a14:m>
                <a:r>
                  <a:rPr lang="en-US" dirty="0">
                    <a:sym typeface="Calibri"/>
                  </a:rPr>
                  <a:t> are expressed on the same set of wavelengths.</a:t>
                </a:r>
              </a:p>
              <a:p>
                <a:pPr lvl="1"/>
                <a:r>
                  <a:rPr lang="en-US" dirty="0">
                    <a:sym typeface="Calibri"/>
                  </a:rPr>
                  <a:t>Wavelength set need to be finalized.</a:t>
                </a:r>
              </a:p>
              <a:p>
                <a:endParaRPr lang="en-US" dirty="0"/>
              </a:p>
              <a:p>
                <a:endParaRPr lang="en-US" sz="2000" dirty="0">
                  <a:sym typeface="Calibri"/>
                </a:endParaRPr>
              </a:p>
              <a:p>
                <a:pPr lvl="2"/>
                <a:endParaRPr lang="en-US" sz="12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B14EF6-BDA8-41C8-A92A-936FB425E6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800" y="1160584"/>
                <a:ext cx="4666664" cy="5195765"/>
              </a:xfrm>
              <a:blipFill>
                <a:blip r:embed="rId2"/>
                <a:stretch>
                  <a:fillRect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CF040-5329-4705-B789-C34364B4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2CFC-D429-494E-860C-EBB75C38C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0543C4-E6B7-4050-B9C1-4398248AA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864" y="4049313"/>
            <a:ext cx="4145470" cy="740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B179D8-67B6-40E6-AC40-B3F1FB343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630" y="4754083"/>
            <a:ext cx="3776355" cy="632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2AFCEA-3136-4F86-BFF5-9D012FA71E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985" b="-1"/>
          <a:stretch/>
        </p:blipFill>
        <p:spPr>
          <a:xfrm>
            <a:off x="7464324" y="5563206"/>
            <a:ext cx="2528205" cy="2420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72B93C-F32B-4C0A-9C85-53F237441F1B}"/>
              </a:ext>
            </a:extLst>
          </p:cNvPr>
          <p:cNvGrpSpPr/>
          <p:nvPr/>
        </p:nvGrpSpPr>
        <p:grpSpPr>
          <a:xfrm rot="16200000">
            <a:off x="7512480" y="-795154"/>
            <a:ext cx="2303581" cy="6707434"/>
            <a:chOff x="9450361" y="366967"/>
            <a:chExt cx="1680120" cy="7321443"/>
          </a:xfrm>
        </p:grpSpPr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id="{C23BA727-CF87-408A-9B22-D5C566EE4219}"/>
                </a:ext>
              </a:extLst>
            </p:cNvPr>
            <p:cNvSpPr/>
            <p:nvPr/>
          </p:nvSpPr>
          <p:spPr>
            <a:xfrm rot="5400000">
              <a:off x="9240470" y="6110701"/>
              <a:ext cx="1919333" cy="1236086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Final Outputs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• Lunar spectral irradiances for input observations in sensor spectral bands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FBEFD5D-6A4B-425E-A63A-BE0447CA1F0C}"/>
                </a:ext>
              </a:extLst>
            </p:cNvPr>
            <p:cNvGrpSpPr/>
            <p:nvPr/>
          </p:nvGrpSpPr>
          <p:grpSpPr>
            <a:xfrm>
              <a:off x="9450361" y="366967"/>
              <a:ext cx="1680120" cy="5110571"/>
              <a:chOff x="9450361" y="366967"/>
              <a:chExt cx="1680120" cy="5110571"/>
            </a:xfrm>
          </p:grpSpPr>
          <p:sp>
            <p:nvSpPr>
              <p:cNvPr id="16" name="Flowchart: Process 15">
                <a:extLst>
                  <a:ext uri="{FF2B5EF4-FFF2-40B4-BE49-F238E27FC236}">
                    <a16:creationId xmlns:a16="http://schemas.microsoft.com/office/drawing/2014/main" id="{1C57F0B8-271A-436D-B87D-65232C75673B}"/>
                  </a:ext>
                </a:extLst>
              </p:cNvPr>
              <p:cNvSpPr/>
              <p:nvPr/>
            </p:nvSpPr>
            <p:spPr>
              <a:xfrm rot="5400000">
                <a:off x="9179811" y="3526868"/>
                <a:ext cx="2409515" cy="1491825"/>
              </a:xfrm>
              <a:prstGeom prst="flowChart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Spectral Irradiance Module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Operation:  produce model irradiances in sensor bands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• Convolve disk reflectance, solar irradiance and SRF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• Apply distance corrections</a:t>
                </a:r>
              </a:p>
            </p:txBody>
          </p:sp>
          <p:sp>
            <p:nvSpPr>
              <p:cNvPr id="17" name="Flowchart: Multidocument 16">
                <a:extLst>
                  <a:ext uri="{FF2B5EF4-FFF2-40B4-BE49-F238E27FC236}">
                    <a16:creationId xmlns:a16="http://schemas.microsoft.com/office/drawing/2014/main" id="{B81A31D4-17E7-4D25-A30D-2CC8D8BE73F2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8825169" y="992159"/>
                <a:ext cx="2557903" cy="1307520"/>
              </a:xfrm>
              <a:prstGeom prst="flowChartMultidocumen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Reference Spectra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• Lunar reflectance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• Solar Irradiance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F870DB1-71B6-406C-8B4F-0E26DE820415}"/>
              </a:ext>
            </a:extLst>
          </p:cNvPr>
          <p:cNvCxnSpPr>
            <a:cxnSpLocks/>
          </p:cNvCxnSpPr>
          <p:nvPr/>
        </p:nvCxnSpPr>
        <p:spPr>
          <a:xfrm>
            <a:off x="7315200" y="2664069"/>
            <a:ext cx="4698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B62953A-9230-47B2-A422-7014E2C08054}"/>
              </a:ext>
            </a:extLst>
          </p:cNvPr>
          <p:cNvCxnSpPr>
            <a:cxnSpLocks/>
          </p:cNvCxnSpPr>
          <p:nvPr/>
        </p:nvCxnSpPr>
        <p:spPr>
          <a:xfrm>
            <a:off x="9992529" y="2561493"/>
            <a:ext cx="26709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46514FF0-3299-4DE3-ACBC-718AC321830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</p:spPr>
        <p:txBody>
          <a:bodyPr/>
          <a:lstStyle/>
          <a:p>
            <a:r>
              <a:rPr lang="en-US" dirty="0"/>
              <a:t>GSICS Annual Meeting, 11-15 March. 2024, Darmstadt, Germany</a:t>
            </a:r>
          </a:p>
        </p:txBody>
      </p:sp>
    </p:spTree>
    <p:extLst>
      <p:ext uri="{BB962C8B-B14F-4D97-AF65-F5344CB8AC3E}">
        <p14:creationId xmlns:p14="http://schemas.microsoft.com/office/powerpoint/2010/main" val="425145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B23E-A33F-49FC-A518-BEB708E21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 module Unit Test using GIRO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3454B-1380-49B0-BBCF-1F450934E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" y="5231422"/>
            <a:ext cx="8220809" cy="116937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Comparison Results, Y-axis:</a:t>
            </a:r>
          </a:p>
          <a:p>
            <a:pPr lvl="1"/>
            <a:r>
              <a:rPr lang="en-US" dirty="0"/>
              <a:t>GIRO: GIRO model at-sensor Lunar Irradiance </a:t>
            </a:r>
          </a:p>
          <a:p>
            <a:pPr lvl="1"/>
            <a:r>
              <a:rPr lang="en-US" dirty="0"/>
              <a:t>GIRO(LSICS): LSICS Spectral Irradiance module following Test Settings above. (At-sensor lunar irradiance)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The GIRO model Irradiance difference is less than 0.04% for all VNIR ABI bands.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3AA35-D582-4815-A83D-2A230B9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2CFC-D429-494E-860C-EBB75C38C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73F2DC-1802-45BD-B185-19B5B727E857}"/>
              </a:ext>
            </a:extLst>
          </p:cNvPr>
          <p:cNvSpPr txBox="1">
            <a:spLocks/>
          </p:cNvSpPr>
          <p:nvPr/>
        </p:nvSpPr>
        <p:spPr>
          <a:xfrm>
            <a:off x="87346" y="1093623"/>
            <a:ext cx="2664646" cy="41377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1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Settings</a:t>
            </a:r>
          </a:p>
          <a:p>
            <a:r>
              <a:rPr lang="en-US" dirty="0"/>
              <a:t>GIRO DER.</a:t>
            </a:r>
          </a:p>
          <a:p>
            <a:pPr lvl="1"/>
            <a:r>
              <a:rPr lang="en-US" dirty="0"/>
              <a:t>Available for ABI Lunar datasets</a:t>
            </a:r>
          </a:p>
          <a:p>
            <a:pPr lvl="1"/>
            <a:r>
              <a:rPr lang="en-US" dirty="0"/>
              <a:t>Resampled to Band SRF</a:t>
            </a:r>
          </a:p>
          <a:p>
            <a:pPr lvl="1"/>
            <a:endParaRPr lang="en-US" dirty="0"/>
          </a:p>
          <a:p>
            <a:r>
              <a:rPr lang="en-US" dirty="0" err="1"/>
              <a:t>Wehrli</a:t>
            </a:r>
            <a:r>
              <a:rPr lang="en-US" dirty="0"/>
              <a:t> Solar Spectrum used by GIRO</a:t>
            </a:r>
          </a:p>
          <a:p>
            <a:pPr lvl="1"/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Shared by Tom.</a:t>
            </a:r>
            <a:endParaRPr lang="en-US" sz="1600" u="sng" dirty="0">
              <a:solidFill>
                <a:srgbClr val="1155CC"/>
              </a:solidFill>
            </a:endParaRPr>
          </a:p>
          <a:p>
            <a:pPr lvl="1"/>
            <a:r>
              <a:rPr lang="en-US" dirty="0">
                <a:sym typeface="Calibri"/>
              </a:rPr>
              <a:t>Resampled to Band SRF</a:t>
            </a:r>
          </a:p>
          <a:p>
            <a:pPr lvl="1"/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ea typeface="Calibri"/>
                <a:sym typeface="Calibri"/>
              </a:rPr>
              <a:t>SRF</a:t>
            </a:r>
          </a:p>
          <a:p>
            <a:pPr lvl="1"/>
            <a:r>
              <a:rPr lang="en-US" dirty="0">
                <a:sym typeface="Calibri"/>
              </a:rPr>
              <a:t>GOES-R ABI SRF (NOAA CWG version)</a:t>
            </a:r>
          </a:p>
          <a:p>
            <a:pPr marL="0" indent="0">
              <a:buNone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Distance correction performed to get at-sensor model Irradiance</a:t>
            </a:r>
          </a:p>
          <a:p>
            <a:pPr lvl="1"/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Used GIRO Sun-Moon distance, GIRO Moon-observer distance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B815C-DAD8-46E3-9900-A0CBDCA24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474" y="1093624"/>
            <a:ext cx="9137180" cy="3636638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2ABA791-2DE4-4C2E-AE86-639D8030619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</p:spPr>
        <p:txBody>
          <a:bodyPr/>
          <a:lstStyle/>
          <a:p>
            <a:r>
              <a:rPr lang="en-US" dirty="0"/>
              <a:t>GSICS Annual Meeting, 11-15 March. 2024, Darmstadt, Germany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A849DB-670F-426A-819F-2F75C51DB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228" y="4926251"/>
            <a:ext cx="3338181" cy="15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1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B3BF-D5EE-4E62-B6B4-76E5D2A0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LSICS SLIM Implementation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44B36-26A0-498D-ADFD-551EFD2E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2CFC-D429-494E-860C-EBB75C38C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B6E647-1829-4940-A10D-1B8B8C6B5A7D}"/>
              </a:ext>
            </a:extLst>
          </p:cNvPr>
          <p:cNvSpPr txBox="1">
            <a:spLocks/>
          </p:cNvSpPr>
          <p:nvPr/>
        </p:nvSpPr>
        <p:spPr>
          <a:xfrm>
            <a:off x="161565" y="1146296"/>
            <a:ext cx="2273988" cy="3285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1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Settings</a:t>
            </a:r>
          </a:p>
          <a:p>
            <a:r>
              <a:rPr lang="en-US" b="0" dirty="0"/>
              <a:t>SLIM DER</a:t>
            </a:r>
          </a:p>
          <a:p>
            <a:pPr lvl="1"/>
            <a:r>
              <a:rPr lang="en-US" dirty="0">
                <a:sym typeface="Calibri"/>
              </a:rPr>
              <a:t>At SLIM wavelengths</a:t>
            </a:r>
          </a:p>
          <a:p>
            <a:pPr lvl="1"/>
            <a:endParaRPr lang="en-US" dirty="0"/>
          </a:p>
          <a:p>
            <a:r>
              <a:rPr lang="en-US" b="0" dirty="0"/>
              <a:t>TSIS Solar Spectrum (SLIMv2.1 version).</a:t>
            </a:r>
          </a:p>
          <a:p>
            <a:pPr lvl="1"/>
            <a:r>
              <a:rPr lang="en-US" dirty="0">
                <a:sym typeface="Calibri"/>
              </a:rPr>
              <a:t>Resampled to SLIM  wavelengths</a:t>
            </a:r>
          </a:p>
          <a:p>
            <a:pPr lvl="1"/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SRF</a:t>
            </a:r>
          </a:p>
          <a:p>
            <a:pPr lvl="1"/>
            <a:r>
              <a:rPr lang="en-US" dirty="0">
                <a:sym typeface="Calibri"/>
              </a:rPr>
              <a:t>GOES-R ABI SRF (NOAA CWG version)</a:t>
            </a:r>
          </a:p>
          <a:p>
            <a:pPr lvl="1"/>
            <a:r>
              <a:rPr lang="en-US" dirty="0">
                <a:sym typeface="Calibri"/>
              </a:rPr>
              <a:t>Resampled to SLIM wavelengths</a:t>
            </a:r>
          </a:p>
          <a:p>
            <a:pPr lvl="1"/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7989DD-DA2D-4A37-B640-231C16C61DD8}"/>
              </a:ext>
            </a:extLst>
          </p:cNvPr>
          <p:cNvSpPr txBox="1">
            <a:spLocks/>
          </p:cNvSpPr>
          <p:nvPr/>
        </p:nvSpPr>
        <p:spPr>
          <a:xfrm>
            <a:off x="905609" y="5081954"/>
            <a:ext cx="9760966" cy="1318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1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Comparison Results, Y-axis:</a:t>
            </a:r>
          </a:p>
          <a:p>
            <a:pPr lvl="1"/>
            <a:r>
              <a:rPr lang="en-US" dirty="0" err="1"/>
              <a:t>SLIMpy</a:t>
            </a:r>
            <a:r>
              <a:rPr lang="en-US" dirty="0"/>
              <a:t>: </a:t>
            </a:r>
            <a:r>
              <a:rPr lang="en-US" dirty="0" err="1"/>
              <a:t>SLIMpy</a:t>
            </a:r>
            <a:r>
              <a:rPr lang="en-US" dirty="0"/>
              <a:t> Model Lunar Irradiance </a:t>
            </a:r>
          </a:p>
          <a:p>
            <a:pPr lvl="1"/>
            <a:r>
              <a:rPr lang="en-US" dirty="0"/>
              <a:t>LSICS(SLIM): LSICS Spectral Irradiance module output using Test settings above, Model Lunar Irradiance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SLIMpy</a:t>
            </a:r>
            <a:r>
              <a:rPr lang="en-US" dirty="0"/>
              <a:t> and LSICS(SLIM) model Irradiance difference is &lt;0.02% for all VNIR ABI bands.</a:t>
            </a:r>
          </a:p>
          <a:p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7809949-75F7-43F0-8A81-F216FBF1CF6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</p:spPr>
        <p:txBody>
          <a:bodyPr/>
          <a:lstStyle/>
          <a:p>
            <a:r>
              <a:rPr lang="en-US" dirty="0"/>
              <a:t>GSICS Annual Meeting, 11-15 March. 2024, Darmstadt, Germany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2D539-6B9B-414B-8603-52565E6DC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19" y="1141935"/>
            <a:ext cx="9503416" cy="38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4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AE674-EC1B-42DD-AD92-2AB23EDC0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64657"/>
            <a:ext cx="10209376" cy="50339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LSICS Specification </a:t>
            </a:r>
          </a:p>
          <a:p>
            <a:pPr lvl="1"/>
            <a:r>
              <a:rPr lang="en-US" dirty="0"/>
              <a:t>Follow up from “Specification for a modular lunar spectral irradiance software system, pre-LCSW4 draft” Hugh H. Kieffer </a:t>
            </a:r>
          </a:p>
          <a:p>
            <a:pPr lvl="1"/>
            <a:r>
              <a:rPr lang="en-US" dirty="0"/>
              <a:t>Sharing in </a:t>
            </a:r>
            <a:r>
              <a:rPr lang="en-US" dirty="0" err="1"/>
              <a:t>Sharepoint</a:t>
            </a:r>
            <a:r>
              <a:rPr lang="en-US" dirty="0"/>
              <a:t> has been success so far </a:t>
            </a:r>
          </a:p>
          <a:p>
            <a:pPr lvl="2"/>
            <a:r>
              <a:rPr lang="en-US" dirty="0"/>
              <a:t>concurrent access and edits.</a:t>
            </a:r>
          </a:p>
          <a:p>
            <a:pPr lvl="1"/>
            <a:r>
              <a:rPr lang="en-US" dirty="0"/>
              <a:t>Community inputs and comments are collected.</a:t>
            </a:r>
          </a:p>
          <a:p>
            <a:pPr marL="571500" lvl="1" indent="0">
              <a:buNone/>
            </a:pPr>
            <a:endParaRPr lang="en-US" dirty="0"/>
          </a:p>
          <a:p>
            <a:r>
              <a:rPr lang="en-US" dirty="0"/>
              <a:t>Next LSICS Lunar Disk Reflectance candidate.</a:t>
            </a:r>
          </a:p>
          <a:p>
            <a:pPr lvl="1"/>
            <a:r>
              <a:rPr lang="en-US" dirty="0"/>
              <a:t>LESSR?</a:t>
            </a:r>
          </a:p>
          <a:p>
            <a:pPr lvl="1"/>
            <a:r>
              <a:rPr lang="en-US" dirty="0"/>
              <a:t>LIME (already in python)?</a:t>
            </a:r>
          </a:p>
          <a:p>
            <a:pPr lvl="1"/>
            <a:r>
              <a:rPr lang="en-US" dirty="0"/>
              <a:t>Improved ROLO?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GitHub license for LSICS distribution.</a:t>
            </a:r>
          </a:p>
          <a:p>
            <a:pPr lvl="1"/>
            <a:r>
              <a:rPr lang="en-US" dirty="0"/>
              <a:t>Currently few modules of LSICS-dev is shared only with collaborators.</a:t>
            </a:r>
          </a:p>
          <a:p>
            <a:pPr lvl="1"/>
            <a:r>
              <a:rPr lang="en-US" dirty="0"/>
              <a:t>Future considerations for copyright and permissions need attention.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F256A-966C-40F4-B96C-96669BE55E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CC92CFC-D429-494E-860C-EBB75C38C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512FD-CBC4-4A53-9EC4-3C1B5A0D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58025DE-D3D8-4A44-864A-1DF0CA9BBF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</p:spPr>
        <p:txBody>
          <a:bodyPr/>
          <a:lstStyle/>
          <a:p>
            <a:r>
              <a:rPr lang="en-US" dirty="0"/>
              <a:t>GSICS Annual Meeting, 11-15 March. 2024, Darmstadt, Germany</a:t>
            </a:r>
          </a:p>
        </p:txBody>
      </p:sp>
    </p:spTree>
    <p:extLst>
      <p:ext uri="{BB962C8B-B14F-4D97-AF65-F5344CB8AC3E}">
        <p14:creationId xmlns:p14="http://schemas.microsoft.com/office/powerpoint/2010/main" val="215612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BABE9-DAAD-4F8C-B5B9-D01BFD137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114" y="1178169"/>
            <a:ext cx="10705263" cy="4985239"/>
          </a:xfrm>
        </p:spPr>
        <p:txBody>
          <a:bodyPr>
            <a:normAutofit fontScale="92500"/>
          </a:bodyPr>
          <a:lstStyle/>
          <a:p>
            <a:r>
              <a:rPr lang="en-US" dirty="0"/>
              <a:t>LSICS aims to provide an improved, standardized, modular, and interoperable framework for lunar irradiance calibration.</a:t>
            </a:r>
          </a:p>
          <a:p>
            <a:pPr lvl="1"/>
            <a:r>
              <a:rPr lang="en-US" dirty="0"/>
              <a:t>Initial LSICS core disk module is replication of SLIM model</a:t>
            </a:r>
          </a:p>
          <a:p>
            <a:endParaRPr lang="en-US" dirty="0"/>
          </a:p>
          <a:p>
            <a:r>
              <a:rPr lang="en-US" dirty="0"/>
              <a:t>The initial phase of the project transitioned the SLIM model to Python (</a:t>
            </a:r>
            <a:r>
              <a:rPr lang="en-US" dirty="0" err="1"/>
              <a:t>SLIMpy</a:t>
            </a:r>
            <a:r>
              <a:rPr lang="en-US" dirty="0"/>
              <a:t> 1.0), maintaining its accuracy.</a:t>
            </a:r>
          </a:p>
          <a:p>
            <a:endParaRPr lang="en-US" dirty="0"/>
          </a:p>
          <a:p>
            <a:r>
              <a:rPr lang="en-US" dirty="0"/>
              <a:t>Testing of preliminary implementation of LSICS main modules—Geometry, Lunar Disk Reflectance, and Spectral Irradiance—for SLIM, is ongoing.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Future directions include integrating recently finalized LSICS I/O files specifications.</a:t>
            </a:r>
          </a:p>
          <a:p>
            <a:pPr lvl="1"/>
            <a:r>
              <a:rPr lang="en-US" dirty="0"/>
              <a:t>Integration of other reflectance models is in discussion.</a:t>
            </a:r>
          </a:p>
          <a:p>
            <a:pPr lvl="1"/>
            <a:r>
              <a:rPr lang="en-US" dirty="0"/>
              <a:t>Licensing issues need to be finalized.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4892D-6C80-4714-AA89-5F466EBCDA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CC92CFC-D429-494E-860C-EBB75C38C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656F3-4965-48F2-94BF-29D56456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72AF56F-B752-410B-B5AF-47CD619D53B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</p:spPr>
        <p:txBody>
          <a:bodyPr/>
          <a:lstStyle/>
          <a:p>
            <a:r>
              <a:rPr lang="en-US" dirty="0"/>
              <a:t>GSICS Annual Meeting, 11-15 March. 2024, Darmstadt, Germany</a:t>
            </a:r>
          </a:p>
        </p:txBody>
      </p:sp>
    </p:spTree>
    <p:extLst>
      <p:ext uri="{BB962C8B-B14F-4D97-AF65-F5344CB8AC3E}">
        <p14:creationId xmlns:p14="http://schemas.microsoft.com/office/powerpoint/2010/main" val="312658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4412A-3417-4A2E-8DE2-E73015EAE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155941"/>
            <a:ext cx="10716883" cy="4313206"/>
          </a:xfrm>
        </p:spPr>
        <p:txBody>
          <a:bodyPr>
            <a:normAutofit/>
          </a:bodyPr>
          <a:lstStyle/>
          <a:p>
            <a:r>
              <a:rPr lang="en-US" b="0" dirty="0"/>
              <a:t>Contents of this presentation is solely the opinions of the authors and does not constitute a statement of policy, decision, or position on behalf of NOAA or the U.S. government.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ED165-8D13-48C8-92FA-3437E0EA4F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CC92CFC-D429-494E-860C-EBB75C38C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7D60B-2C80-4621-9111-9150CD82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A6EC9D5-7F14-4D6A-BA17-7FC7B045175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</p:spPr>
        <p:txBody>
          <a:bodyPr/>
          <a:lstStyle/>
          <a:p>
            <a:r>
              <a:rPr lang="en-US" dirty="0"/>
              <a:t>GSICS Annual Meeting, 11-15 March. 2024, Darmstadt, Germany</a:t>
            </a:r>
          </a:p>
        </p:txBody>
      </p:sp>
    </p:spTree>
    <p:extLst>
      <p:ext uri="{BB962C8B-B14F-4D97-AF65-F5344CB8AC3E}">
        <p14:creationId xmlns:p14="http://schemas.microsoft.com/office/powerpoint/2010/main" val="200417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8C03-03B9-4CEE-BF5E-C282CA3C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9080-386C-40D3-8094-61272485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2255"/>
            <a:ext cx="6863862" cy="5273705"/>
          </a:xfrm>
        </p:spPr>
        <p:txBody>
          <a:bodyPr/>
          <a:lstStyle/>
          <a:p>
            <a:r>
              <a:rPr lang="en-US" sz="3200" b="0" dirty="0"/>
              <a:t>Introduction</a:t>
            </a:r>
          </a:p>
          <a:p>
            <a:r>
              <a:rPr lang="en-US" sz="3200" b="0" dirty="0"/>
              <a:t>Background</a:t>
            </a:r>
          </a:p>
          <a:p>
            <a:r>
              <a:rPr lang="en-US" sz="3200" dirty="0"/>
              <a:t>Framework</a:t>
            </a:r>
            <a:endParaRPr lang="en-US" sz="3200" b="0" dirty="0"/>
          </a:p>
          <a:p>
            <a:r>
              <a:rPr lang="en-US" sz="3200" b="0" dirty="0"/>
              <a:t>Implementation </a:t>
            </a:r>
          </a:p>
          <a:p>
            <a:pPr lvl="1"/>
            <a:r>
              <a:rPr lang="en-US" sz="2400" b="0" dirty="0"/>
              <a:t>Geometry module</a:t>
            </a:r>
            <a:endParaRPr lang="en-US" sz="2000" b="0" dirty="0"/>
          </a:p>
          <a:p>
            <a:pPr lvl="1"/>
            <a:r>
              <a:rPr lang="en-US" sz="2400" dirty="0"/>
              <a:t>Lunar Disk Reflectance module</a:t>
            </a:r>
          </a:p>
          <a:p>
            <a:pPr lvl="1"/>
            <a:r>
              <a:rPr lang="en-US" sz="2400" dirty="0"/>
              <a:t>Spectral Irradiance</a:t>
            </a:r>
          </a:p>
          <a:p>
            <a:r>
              <a:rPr lang="en-US" sz="3200" b="0" dirty="0"/>
              <a:t>Discussion</a:t>
            </a:r>
          </a:p>
          <a:p>
            <a:r>
              <a:rPr lang="en-US" sz="3200" b="0" dirty="0"/>
              <a:t>Summary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734D5-13C5-45BB-8A1E-AA6052C4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2CFC-D429-494E-860C-EBB75C38C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9850BAD-D76E-42E2-A2FA-18994459235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</p:spPr>
        <p:txBody>
          <a:bodyPr/>
          <a:lstStyle/>
          <a:p>
            <a:r>
              <a:rPr lang="en-US" dirty="0"/>
              <a:t>GSICS Annual Meeting, 11-15 March. 2024, Darmstadt, Germany</a:t>
            </a:r>
          </a:p>
        </p:txBody>
      </p:sp>
    </p:spTree>
    <p:extLst>
      <p:ext uri="{BB962C8B-B14F-4D97-AF65-F5344CB8AC3E}">
        <p14:creationId xmlns:p14="http://schemas.microsoft.com/office/powerpoint/2010/main" val="86686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6AF58-743B-4FBB-85E0-AAB453D89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921" y="1100270"/>
            <a:ext cx="7372990" cy="5124684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/>
              <a:t>Lunar Irradiance model is the critical component of Lunar calibration.</a:t>
            </a:r>
          </a:p>
          <a:p>
            <a:pPr lvl="1"/>
            <a:r>
              <a:rPr lang="en-US" b="0" dirty="0"/>
              <a:t>It produces reference </a:t>
            </a:r>
            <a:r>
              <a:rPr lang="en-US" b="1" dirty="0"/>
              <a:t>model irradiance</a:t>
            </a:r>
            <a:r>
              <a:rPr lang="en-US" b="0" dirty="0"/>
              <a:t> used for satellite sensors calibration in </a:t>
            </a:r>
            <a:r>
              <a:rPr lang="en-US" dirty="0"/>
              <a:t>reflective wavelengths region.</a:t>
            </a:r>
            <a:endParaRPr lang="en-US" b="0" dirty="0"/>
          </a:p>
          <a:p>
            <a:endParaRPr lang="en-US" b="0" dirty="0"/>
          </a:p>
          <a:p>
            <a:pPr>
              <a:lnSpc>
                <a:spcPct val="110000"/>
              </a:lnSpc>
            </a:pPr>
            <a:r>
              <a:rPr lang="en-US" dirty="0"/>
              <a:t>The models based on the </a:t>
            </a:r>
            <a:r>
              <a:rPr lang="en-US" dirty="0" err="1"/>
              <a:t>RObotic</a:t>
            </a:r>
            <a:r>
              <a:rPr lang="en-US" dirty="0"/>
              <a:t> Lunar Observatory (ROLO, 2005)  and GSICS implementation of ROLO(GIRO, </a:t>
            </a:r>
            <a:r>
              <a:rPr lang="en-US" dirty="0" err="1"/>
              <a:t>Eumetsat</a:t>
            </a:r>
            <a:r>
              <a:rPr lang="en-US" dirty="0"/>
              <a:t>) has been most widely used until recently.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Recently new Lunar models has been introduced to the community.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H. Kieffer (2022): </a:t>
            </a:r>
            <a:r>
              <a:rPr lang="en-US" dirty="0">
                <a:hlinkClick r:id="rId3"/>
              </a:rPr>
              <a:t>Multiple-instrument-based spectral irradiance of the Moon</a:t>
            </a:r>
            <a:r>
              <a:rPr lang="en-US" dirty="0"/>
              <a:t>(SLIM)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Best Paper for Photo-Optical Instrumentation and Design, JARS 2022.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Improvement over GIRO for higher reflective wavelengths.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hlinkClick r:id="rId4"/>
              </a:rPr>
              <a:t>The New SCIAMACHY Lunar Model </a:t>
            </a:r>
            <a:r>
              <a:rPr lang="en-US" dirty="0"/>
              <a:t>(LESSR), M. </a:t>
            </a:r>
            <a:r>
              <a:rPr lang="en-US" dirty="0" err="1"/>
              <a:t>Krijger</a:t>
            </a:r>
            <a:r>
              <a:rPr lang="en-US" dirty="0"/>
              <a:t>,  Earth Space Solutions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hlinkClick r:id="rId5"/>
              </a:rPr>
              <a:t>LIME, Lunar Irradiance model of ESA</a:t>
            </a:r>
            <a:r>
              <a:rPr lang="en-US" dirty="0"/>
              <a:t>, </a:t>
            </a:r>
            <a:r>
              <a:rPr lang="en-US" dirty="0" err="1"/>
              <a:t>Adriaensen</a:t>
            </a:r>
            <a:r>
              <a:rPr lang="en-US" dirty="0"/>
              <a:t> et al.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etc.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77AFF-9CCA-4FC0-8B48-26955663D6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CC92CFC-D429-494E-860C-EBB75C38C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708311-5DD3-4575-8434-B8767A39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2BFA58A-0E58-49AD-A356-AB2C5D95553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</p:spPr>
        <p:txBody>
          <a:bodyPr/>
          <a:lstStyle/>
          <a:p>
            <a:r>
              <a:rPr lang="en-US" dirty="0"/>
              <a:t>GSICS Annual Meeting, 11-15 March. 2024, Darmstadt, Germany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46AE34-9533-4928-AF26-0D73D6B511EA}"/>
              </a:ext>
            </a:extLst>
          </p:cNvPr>
          <p:cNvGrpSpPr/>
          <p:nvPr/>
        </p:nvGrpSpPr>
        <p:grpSpPr>
          <a:xfrm>
            <a:off x="8291145" y="1633985"/>
            <a:ext cx="3736165" cy="3782077"/>
            <a:chOff x="8192230" y="1790480"/>
            <a:chExt cx="3914212" cy="40572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AD0421A-EE36-431B-A67D-E063C203B5A1}"/>
                </a:ext>
              </a:extLst>
            </p:cNvPr>
            <p:cNvGrpSpPr/>
            <p:nvPr/>
          </p:nvGrpSpPr>
          <p:grpSpPr>
            <a:xfrm>
              <a:off x="8192230" y="1790480"/>
              <a:ext cx="3566051" cy="4057253"/>
              <a:chOff x="8262569" y="1818695"/>
              <a:chExt cx="3566051" cy="405725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E100C4E-3069-4307-B9BB-77C6E36BD2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36613" y="2231179"/>
                <a:ext cx="2107418" cy="200245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9E27D9-7BCE-4D8D-AAE9-B7347D74837F}"/>
                  </a:ext>
                </a:extLst>
              </p:cNvPr>
              <p:cNvSpPr txBox="1"/>
              <p:nvPr/>
            </p:nvSpPr>
            <p:spPr>
              <a:xfrm>
                <a:off x="8905552" y="1818695"/>
                <a:ext cx="77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GIRO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B97190-929B-4619-AEF5-778D410BE614}"/>
                  </a:ext>
                </a:extLst>
              </p:cNvPr>
              <p:cNvSpPr txBox="1"/>
              <p:nvPr/>
            </p:nvSpPr>
            <p:spPr>
              <a:xfrm>
                <a:off x="10455936" y="1842423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LIME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E1EFC0-4C1B-478F-9443-BA6B7513D103}"/>
                  </a:ext>
                </a:extLst>
              </p:cNvPr>
              <p:cNvSpPr txBox="1"/>
              <p:nvPr/>
            </p:nvSpPr>
            <p:spPr>
              <a:xfrm>
                <a:off x="8262569" y="2860883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ROLO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9A93B3-E1DC-4A90-BDA7-9FE5A2F8FA7A}"/>
                  </a:ext>
                </a:extLst>
              </p:cNvPr>
              <p:cNvSpPr txBox="1"/>
              <p:nvPr/>
            </p:nvSpPr>
            <p:spPr>
              <a:xfrm>
                <a:off x="8567740" y="4097175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LESSR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A58C0F-D17F-4FE4-AFFE-5F246B91978B}"/>
                  </a:ext>
                </a:extLst>
              </p:cNvPr>
              <p:cNvSpPr txBox="1"/>
              <p:nvPr/>
            </p:nvSpPr>
            <p:spPr>
              <a:xfrm>
                <a:off x="9951575" y="4491083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SLIM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469557-8A55-4539-ADB3-DE00D918E618}"/>
                  </a:ext>
                </a:extLst>
              </p:cNvPr>
              <p:cNvSpPr txBox="1"/>
              <p:nvPr/>
            </p:nvSpPr>
            <p:spPr>
              <a:xfrm>
                <a:off x="11336177" y="2860883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SP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F56056-8AE8-4721-BF1D-4CDF9A0FCC70}"/>
                  </a:ext>
                </a:extLst>
              </p:cNvPr>
              <p:cNvSpPr txBox="1"/>
              <p:nvPr/>
            </p:nvSpPr>
            <p:spPr>
              <a:xfrm>
                <a:off x="8961340" y="5137284"/>
                <a:ext cx="239995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highlight>
                      <a:srgbClr val="C0C0C0"/>
                    </a:highlight>
                  </a:rPr>
                  <a:t>Participants of Dec 2023  </a:t>
                </a:r>
              </a:p>
              <a:p>
                <a:pPr algn="ctr"/>
                <a:r>
                  <a:rPr lang="en-US" sz="1400" dirty="0">
                    <a:highlight>
                      <a:srgbClr val="C0C0C0"/>
                    </a:highlight>
                  </a:rPr>
                  <a:t>Lunar Calibration Workshop</a:t>
                </a:r>
              </a:p>
              <a:p>
                <a:pPr algn="ctr"/>
                <a:r>
                  <a:rPr lang="en-US" sz="1400" dirty="0">
                    <a:highlight>
                      <a:srgbClr val="C0C0C0"/>
                    </a:highlight>
                  </a:rPr>
                  <a:t>EUMETSAT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78E5D6-6762-44C0-81C9-375AD18FD7E5}"/>
                </a:ext>
              </a:extLst>
            </p:cNvPr>
            <p:cNvSpPr txBox="1"/>
            <p:nvPr/>
          </p:nvSpPr>
          <p:spPr>
            <a:xfrm>
              <a:off x="11075391" y="3900992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MT2009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31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846A53-2256-4A15-B6F8-DC57075BE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182256"/>
            <a:ext cx="10670932" cy="50866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Recognizing some known limitations of existing lunar models, the remote sensing calibration community realized a need to create an </a:t>
            </a:r>
            <a:r>
              <a:rPr lang="en-US" b="1" dirty="0"/>
              <a:t>improved lunar calibration reference.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Replacement for GIRO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Initial Framework for Implementing a New GSICS Lunar Model was proposed by T. Stone.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Presented with H. Kieffer in the 2023 GSICS Annual Meeting.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Embraced by GSICS community.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This project to foster the </a:t>
            </a:r>
            <a:r>
              <a:rPr lang="en-US" b="1" dirty="0"/>
              <a:t>application</a:t>
            </a:r>
            <a:r>
              <a:rPr lang="en-US" dirty="0"/>
              <a:t> of </a:t>
            </a:r>
            <a:r>
              <a:rPr lang="en-US" b="1" dirty="0"/>
              <a:t>different</a:t>
            </a:r>
            <a:r>
              <a:rPr lang="en-US" dirty="0"/>
              <a:t> lunar models was named Lunar Spectral Irradiance Calibration System (LSICS).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Provides an Framework to work with multiple lunar models.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NOAA embraced the initiative.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5AAD73-3BE3-454E-A02A-C05FB9FEAF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ED91D-C053-402B-A407-C4DECB7D5C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GSICS Annual Meeting, 11-15 March. 2024, Darmstadt, Germany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859D38-7A07-477E-9115-793CD79D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22181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E43F3-5B89-4CA2-AF94-338F4492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LSICS Framework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14EF6-BDA8-41C8-A92A-936FB425E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053" y="1208156"/>
            <a:ext cx="3750459" cy="540365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Modular construction, to allow plug-in modules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interchangeable core lunar disk reflectance module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Interchangeable solar spectrum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Provides Standardized module interface for operation of multiple Lunar models in same system.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Enables comparison of existing models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Initial core disk reflectance module to be a replication of SLIM model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Backward compatibility to GIRO I/O files to be maintained.</a:t>
            </a:r>
          </a:p>
          <a:p>
            <a:pPr marL="114300" indent="0">
              <a:spcBef>
                <a:spcPts val="0"/>
              </a:spcBef>
              <a:spcAft>
                <a:spcPts val="30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Open source(Python)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Community access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 lvl="1"/>
            <a:endParaRPr lang="en-US" dirty="0"/>
          </a:p>
          <a:p>
            <a:endParaRPr lang="en-US" sz="2000" dirty="0">
              <a:sym typeface="Calibri"/>
            </a:endParaRPr>
          </a:p>
          <a:p>
            <a:pPr lvl="2"/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CF040-5329-4705-B789-C34364B4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2CFC-D429-494E-860C-EBB75C38C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879430-913F-4D99-8AB0-0D56D8A35B0A}"/>
              </a:ext>
            </a:extLst>
          </p:cNvPr>
          <p:cNvGrpSpPr/>
          <p:nvPr/>
        </p:nvGrpSpPr>
        <p:grpSpPr>
          <a:xfrm>
            <a:off x="4097217" y="1354015"/>
            <a:ext cx="7954388" cy="4695094"/>
            <a:chOff x="-95257" y="457200"/>
            <a:chExt cx="11982457" cy="6035040"/>
          </a:xfrm>
        </p:grpSpPr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27950A47-D935-4FB2-A419-43366225ACE6}"/>
                </a:ext>
              </a:extLst>
            </p:cNvPr>
            <p:cNvSpPr/>
            <p:nvPr/>
          </p:nvSpPr>
          <p:spPr>
            <a:xfrm>
              <a:off x="457200" y="2743200"/>
              <a:ext cx="3749040" cy="219456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u="sng" dirty="0">
                  <a:solidFill>
                    <a:schemeClr val="tx1"/>
                  </a:solidFill>
                </a:rPr>
                <a:t>Ingest and Geometry Calculation Module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Operation:  compute Lunar Observation Angle Set (LOAS)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Phase angle (signed)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Sub-solar longitude and latitude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Sub-observer longitude and latitude</a:t>
              </a:r>
            </a:p>
          </p:txBody>
        </p:sp>
        <p:sp>
          <p:nvSpPr>
            <p:cNvPr id="8" name="Flowchart: Data 7">
              <a:extLst>
                <a:ext uri="{FF2B5EF4-FFF2-40B4-BE49-F238E27FC236}">
                  <a16:creationId xmlns:a16="http://schemas.microsoft.com/office/drawing/2014/main" id="{7E6804DF-32DF-46DF-9E2D-B88B43341E98}"/>
                </a:ext>
              </a:extLst>
            </p:cNvPr>
            <p:cNvSpPr/>
            <p:nvPr/>
          </p:nvSpPr>
          <p:spPr>
            <a:xfrm>
              <a:off x="-95257" y="5394961"/>
              <a:ext cx="4392940" cy="914400"/>
            </a:xfrm>
            <a:prstGeom prst="flowChartInputOutpu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tx1"/>
                  </a:solidFill>
                </a:rPr>
                <a:t>Intermediate Data Files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Geometry: LOAS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Spectral: SRF, std units</a:t>
              </a:r>
            </a:p>
          </p:txBody>
        </p:sp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31F71E8C-DD05-4D45-B74B-57B03E6D0D16}"/>
                </a:ext>
              </a:extLst>
            </p:cNvPr>
            <p:cNvSpPr/>
            <p:nvPr/>
          </p:nvSpPr>
          <p:spPr>
            <a:xfrm>
              <a:off x="4572000" y="2286000"/>
              <a:ext cx="3749040" cy="2194560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US" sz="1100" u="sng" dirty="0">
                  <a:solidFill>
                    <a:schemeClr val="tx1"/>
                  </a:solidFill>
                </a:rPr>
                <a:t>Lunar Disk Reflectance Module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Operation:  compute lunar disk reflectance spectra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set up basis functions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reconstruct disk reflectance model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compute model on operating wave- length set using LOAS parameters</a:t>
              </a:r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2D0F9CAE-FE16-48DB-9A37-DF34545E55CC}"/>
                </a:ext>
              </a:extLst>
            </p:cNvPr>
            <p:cNvSpPr/>
            <p:nvPr/>
          </p:nvSpPr>
          <p:spPr>
            <a:xfrm>
              <a:off x="8686800" y="2743200"/>
              <a:ext cx="2926080" cy="219456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US" sz="1100" u="sng" dirty="0">
                  <a:solidFill>
                    <a:schemeClr val="tx1"/>
                  </a:solidFill>
                </a:rPr>
                <a:t>Spectral Irradiance Module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Operation:  produce model irradiances in sensor bands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Convolve disk reflectance, solar irradiance and SRF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Apply distance corrections</a:t>
              </a:r>
            </a:p>
          </p:txBody>
        </p:sp>
        <p:sp>
          <p:nvSpPr>
            <p:cNvPr id="11" name="Flowchart: Multidocument 10">
              <a:extLst>
                <a:ext uri="{FF2B5EF4-FFF2-40B4-BE49-F238E27FC236}">
                  <a16:creationId xmlns:a16="http://schemas.microsoft.com/office/drawing/2014/main" id="{5AD97EB8-72F2-4560-B65F-61E45B5C382B}"/>
                </a:ext>
              </a:extLst>
            </p:cNvPr>
            <p:cNvSpPr>
              <a:spLocks/>
            </p:cNvSpPr>
            <p:nvPr/>
          </p:nvSpPr>
          <p:spPr>
            <a:xfrm>
              <a:off x="4846320" y="457200"/>
              <a:ext cx="3291840" cy="1645920"/>
            </a:xfrm>
            <a:prstGeom prst="flowChartMultidocumen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u="sng" dirty="0">
                  <a:solidFill>
                    <a:schemeClr val="tx1"/>
                  </a:solidFill>
                </a:rPr>
                <a:t>Model Definitions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Operating wavelength set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Basis function coefficients</a:t>
              </a:r>
            </a:p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Flowchart: Multidocument 11">
              <a:extLst>
                <a:ext uri="{FF2B5EF4-FFF2-40B4-BE49-F238E27FC236}">
                  <a16:creationId xmlns:a16="http://schemas.microsoft.com/office/drawing/2014/main" id="{144E4EDB-5C1F-48CF-A295-01E3AEE2432F}"/>
                </a:ext>
              </a:extLst>
            </p:cNvPr>
            <p:cNvSpPr>
              <a:spLocks/>
            </p:cNvSpPr>
            <p:nvPr/>
          </p:nvSpPr>
          <p:spPr>
            <a:xfrm>
              <a:off x="8961119" y="731522"/>
              <a:ext cx="2409046" cy="1645918"/>
            </a:xfrm>
            <a:prstGeom prst="flowChartMultidocumen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u="sng" dirty="0">
                  <a:solidFill>
                    <a:schemeClr val="tx1"/>
                  </a:solidFill>
                </a:rPr>
                <a:t>Reference Spectra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Lunar reflectance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Solar Irradiance</a:t>
              </a:r>
            </a:p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Flowchart: Data 12">
              <a:extLst>
                <a:ext uri="{FF2B5EF4-FFF2-40B4-BE49-F238E27FC236}">
                  <a16:creationId xmlns:a16="http://schemas.microsoft.com/office/drawing/2014/main" id="{DF9578A0-A83D-422C-A244-62D49FC4B9CB}"/>
                </a:ext>
              </a:extLst>
            </p:cNvPr>
            <p:cNvSpPr/>
            <p:nvPr/>
          </p:nvSpPr>
          <p:spPr>
            <a:xfrm>
              <a:off x="4114800" y="4937760"/>
              <a:ext cx="4297680" cy="914400"/>
            </a:xfrm>
            <a:prstGeom prst="flowChartInputOutpu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sng" dirty="0">
                  <a:solidFill>
                    <a:schemeClr val="tx1"/>
                  </a:solidFill>
                </a:rPr>
                <a:t>Intermediate Data Files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Operating wavelengths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Disk reflectance spectra</a:t>
              </a:r>
            </a:p>
          </p:txBody>
        </p:sp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id="{B8B96E55-4DB9-4342-A9D1-D7489FE036D1}"/>
                </a:ext>
              </a:extLst>
            </p:cNvPr>
            <p:cNvSpPr/>
            <p:nvPr/>
          </p:nvSpPr>
          <p:spPr>
            <a:xfrm>
              <a:off x="731520" y="1097280"/>
              <a:ext cx="3200400" cy="1188720"/>
            </a:xfrm>
            <a:prstGeom prst="flowChartTerminator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u="sng" dirty="0">
                  <a:solidFill>
                    <a:schemeClr val="tx1"/>
                  </a:solidFill>
                </a:rPr>
                <a:t>Input Files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Observation times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Observer locations</a:t>
              </a:r>
            </a:p>
            <a:p>
              <a:r>
                <a:rPr lang="en-US" sz="1100" dirty="0">
                  <a:solidFill>
                    <a:schemeClr val="tx1"/>
                  </a:solidFill>
                </a:rPr>
                <a:t>• Sensor SRFs</a:t>
              </a:r>
            </a:p>
          </p:txBody>
        </p:sp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21251D7D-7BB8-4704-9D7E-C5771370BB1C}"/>
                </a:ext>
              </a:extLst>
            </p:cNvPr>
            <p:cNvSpPr/>
            <p:nvPr/>
          </p:nvSpPr>
          <p:spPr>
            <a:xfrm>
              <a:off x="8686800" y="5303520"/>
              <a:ext cx="3200400" cy="1188720"/>
            </a:xfrm>
            <a:prstGeom prst="flowChartTerminator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u="sng" dirty="0">
                  <a:solidFill>
                    <a:schemeClr val="tx1"/>
                  </a:solidFill>
                </a:rPr>
                <a:t>Final Outputs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• Lunar spectral irradiances for input observations in sensor spectral bands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A5B38B5-0B3D-4342-84A4-5254E3D56BF6}"/>
                </a:ext>
              </a:extLst>
            </p:cNvPr>
            <p:cNvCxnSpPr>
              <a:cxnSpLocks/>
            </p:cNvCxnSpPr>
            <p:nvPr/>
          </p:nvCxnSpPr>
          <p:spPr>
            <a:xfrm>
              <a:off x="2377440" y="2286000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6335EFA-C712-4BA2-A391-4E76155E9D34}"/>
                </a:ext>
              </a:extLst>
            </p:cNvPr>
            <p:cNvCxnSpPr/>
            <p:nvPr/>
          </p:nvCxnSpPr>
          <p:spPr>
            <a:xfrm>
              <a:off x="2377440" y="4937760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62C42D-5B2E-4A96-8D67-861C43AFD0F7}"/>
                </a:ext>
              </a:extLst>
            </p:cNvPr>
            <p:cNvCxnSpPr>
              <a:stCxn id="11" idx="2"/>
            </p:cNvCxnSpPr>
            <p:nvPr/>
          </p:nvCxnSpPr>
          <p:spPr>
            <a:xfrm flipH="1">
              <a:off x="6258910" y="2040788"/>
              <a:ext cx="4425" cy="2452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DE2243E-948C-48CD-AD50-15406EC034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4800" y="4490019"/>
              <a:ext cx="715754" cy="9049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03819FB-3549-4FCE-A9AB-002FDDFA1488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6432330" y="4480560"/>
              <a:ext cx="14190" cy="47611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C573CAE-889D-4158-831E-643A83B862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8348" y="4956679"/>
              <a:ext cx="1144576" cy="14441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31FFB8E-7AF2-48D6-AE1E-F5E9ED6DA7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8296" y="4212547"/>
              <a:ext cx="638504" cy="7252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520F5B4-8E0D-4FA9-95F3-8F7E80B835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4800" y="6400800"/>
              <a:ext cx="3566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E35B5C-CDF8-4F1D-A40B-FF6D1DF7A6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36428" y="6059280"/>
              <a:ext cx="378372" cy="3415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EAACB72-CEEF-452D-99DA-84FC605B74D5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10149840" y="2286000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7EC4480-7AFB-4BD4-9101-C35A43EA2C73}"/>
                </a:ext>
              </a:extLst>
            </p:cNvPr>
            <p:cNvCxnSpPr>
              <a:stCxn id="10" idx="2"/>
            </p:cNvCxnSpPr>
            <p:nvPr/>
          </p:nvCxnSpPr>
          <p:spPr>
            <a:xfrm>
              <a:off x="10149840" y="4937760"/>
              <a:ext cx="0" cy="36576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0B0C59D3-5F1B-4F27-9048-9FFF6211DC0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</p:spPr>
        <p:txBody>
          <a:bodyPr/>
          <a:lstStyle/>
          <a:p>
            <a:r>
              <a:rPr lang="en-US" dirty="0"/>
              <a:t>GSICS Annual Meeting, 11-15 March. 2024, Darmstadt, Germany</a:t>
            </a:r>
          </a:p>
        </p:txBody>
      </p:sp>
    </p:spTree>
    <p:extLst>
      <p:ext uri="{BB962C8B-B14F-4D97-AF65-F5344CB8AC3E}">
        <p14:creationId xmlns:p14="http://schemas.microsoft.com/office/powerpoint/2010/main" val="426234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E2D4-2D34-4993-9E19-303D8B6AA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623" y="1127029"/>
            <a:ext cx="5386754" cy="5046249"/>
          </a:xfrm>
        </p:spPr>
        <p:txBody>
          <a:bodyPr>
            <a:normAutofit/>
          </a:bodyPr>
          <a:lstStyle/>
          <a:p>
            <a:r>
              <a:rPr lang="en-US" b="0" dirty="0"/>
              <a:t>Developer delivers the lunar model in terms of detailed algorithm or “pseudo code” or non-python code.</a:t>
            </a:r>
          </a:p>
          <a:p>
            <a:pPr lvl="1"/>
            <a:r>
              <a:rPr lang="en-US" b="0" dirty="0"/>
              <a:t>Pseudo-code example: LOAS module</a:t>
            </a:r>
          </a:p>
          <a:p>
            <a:pPr lvl="1"/>
            <a:r>
              <a:rPr lang="en-US" b="0" dirty="0"/>
              <a:t>Code example: SLIMv2.1(original IDL package distributed by H. Kieffer) </a:t>
            </a:r>
          </a:p>
          <a:p>
            <a:endParaRPr lang="en-US" b="0" dirty="0"/>
          </a:p>
          <a:p>
            <a:r>
              <a:rPr lang="en-US" b="0" dirty="0"/>
              <a:t>Implementer codes the model in Python.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0" dirty="0"/>
              <a:t>The implemented code are then shared via open-source python.</a:t>
            </a:r>
          </a:p>
          <a:p>
            <a:pPr lvl="1"/>
            <a:r>
              <a:rPr lang="en-US" dirty="0"/>
              <a:t>S</a:t>
            </a:r>
            <a:r>
              <a:rPr lang="en-US" b="0" dirty="0"/>
              <a:t>hared with GSICS community.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985B8-BFA5-4E54-8B40-81422AC990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CC92CFC-D429-494E-860C-EBB75C38C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1C69D-8316-41F5-AB36-85194E91E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LSICS Implementation Protocol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A0AAF4BB-4C96-43E7-B8FB-9692AF175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597381"/>
              </p:ext>
            </p:extLst>
          </p:nvPr>
        </p:nvGraphicFramePr>
        <p:xfrm>
          <a:off x="5953033" y="1028347"/>
          <a:ext cx="6074229" cy="491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95DFD56-EF0B-44BF-8B65-9EF792862A3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</p:spPr>
        <p:txBody>
          <a:bodyPr/>
          <a:lstStyle/>
          <a:p>
            <a:r>
              <a:rPr lang="en-US" dirty="0"/>
              <a:t>GSICS Annual Meeting, 11-15 March. 2024, Darmstadt, Germany</a:t>
            </a:r>
          </a:p>
        </p:txBody>
      </p:sp>
    </p:spTree>
    <p:extLst>
      <p:ext uri="{BB962C8B-B14F-4D97-AF65-F5344CB8AC3E}">
        <p14:creationId xmlns:p14="http://schemas.microsoft.com/office/powerpoint/2010/main" val="378565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5661-4490-4E5A-8940-D9BFF826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LSICS Implementation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5CB80-B8C9-4B4D-99F1-47F8DE14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2" y="1283855"/>
            <a:ext cx="10972800" cy="5273705"/>
          </a:xfrm>
        </p:spPr>
        <p:txBody>
          <a:bodyPr>
            <a:normAutofit fontScale="92500" lnSpcReduction="10000"/>
          </a:bodyPr>
          <a:lstStyle/>
          <a:p>
            <a:pPr lvl="0" indent="-457200" defTabSz="457200">
              <a:spcBef>
                <a:spcPct val="20000"/>
              </a:spcBef>
              <a:buClrTx/>
              <a:buSzTx/>
              <a:buFont typeface="+mj-lt"/>
              <a:buAutoNum type="arabicPeriod"/>
              <a:defRPr/>
            </a:pPr>
            <a:r>
              <a:rPr lang="en-US" dirty="0"/>
              <a:t>SLIM python version (</a:t>
            </a:r>
            <a:r>
              <a:rPr lang="en-US" dirty="0" err="1"/>
              <a:t>SLIMpy</a:t>
            </a:r>
            <a:r>
              <a:rPr lang="en-US" dirty="0"/>
              <a:t> 1.0) is ready.</a:t>
            </a:r>
          </a:p>
          <a:p>
            <a:pPr lvl="1" indent="-457200" defTabSz="457200">
              <a:spcBef>
                <a:spcPct val="20000"/>
              </a:spcBef>
              <a:buClrTx/>
              <a:buSzTx/>
              <a:defRPr/>
            </a:pPr>
            <a:r>
              <a:rPr lang="en-US" dirty="0"/>
              <a:t>Lunar Irradiance values are identical when compared to SLIMv2.1.</a:t>
            </a:r>
          </a:p>
          <a:p>
            <a:pPr lvl="1" indent="-457200" defTabSz="457200">
              <a:spcBef>
                <a:spcPct val="20000"/>
              </a:spcBef>
              <a:buClrTx/>
              <a:buSzTx/>
              <a:defRPr/>
            </a:pPr>
            <a:r>
              <a:rPr lang="en-US" dirty="0"/>
              <a:t>To be published in </a:t>
            </a:r>
            <a:r>
              <a:rPr lang="en-US" dirty="0" err="1"/>
              <a:t>Github</a:t>
            </a:r>
            <a:r>
              <a:rPr lang="en-US" dirty="0"/>
              <a:t>.</a:t>
            </a:r>
          </a:p>
          <a:p>
            <a:pPr indent="-457200" defTabSz="457200">
              <a:spcBef>
                <a:spcPct val="20000"/>
              </a:spcBef>
              <a:buClrTx/>
              <a:buSzTx/>
              <a:buFont typeface="+mj-lt"/>
              <a:buAutoNum type="arabicPeriod"/>
              <a:defRPr/>
            </a:pPr>
            <a:endParaRPr lang="en-US" dirty="0"/>
          </a:p>
          <a:p>
            <a:pPr indent="-457200" defTabSz="457200">
              <a:spcBef>
                <a:spcPct val="20000"/>
              </a:spcBef>
              <a:buClrTx/>
              <a:buSzTx/>
              <a:buFont typeface="+mj-lt"/>
              <a:buAutoNum type="arabicPeriod"/>
              <a:defRPr/>
            </a:pPr>
            <a:r>
              <a:rPr lang="en-US" dirty="0"/>
              <a:t>Three main modules of LSICS has been implemented.</a:t>
            </a:r>
          </a:p>
          <a:p>
            <a:pPr lvl="1" indent="-457200" defTabSz="457200">
              <a:spcBef>
                <a:spcPct val="20000"/>
              </a:spcBef>
              <a:buClrTx/>
              <a:buSzTx/>
              <a:buFont typeface="+mj-lt"/>
              <a:buAutoNum type="alphaLcParenR"/>
              <a:defRPr/>
            </a:pPr>
            <a:r>
              <a:rPr lang="en-US" dirty="0"/>
              <a:t>Geometry module.</a:t>
            </a:r>
          </a:p>
          <a:p>
            <a:pPr lvl="1" indent="-457200">
              <a:buFont typeface="+mj-lt"/>
              <a:buAutoNum type="alphaLcParenR"/>
            </a:pPr>
            <a:endParaRPr lang="en-US" dirty="0"/>
          </a:p>
          <a:p>
            <a:pPr lvl="1" indent="-457200" defTabSz="457200">
              <a:spcBef>
                <a:spcPct val="20000"/>
              </a:spcBef>
              <a:buClrTx/>
              <a:buSzTx/>
              <a:buFont typeface="+mj-lt"/>
              <a:buAutoNum type="alphaLcParenR"/>
              <a:defRPr/>
            </a:pPr>
            <a:r>
              <a:rPr lang="en-US" dirty="0"/>
              <a:t>Lunar Disc Reflectance module (SLIM).</a:t>
            </a:r>
          </a:p>
          <a:p>
            <a:pPr lvl="1" indent="-457200" defTabSz="457200">
              <a:spcBef>
                <a:spcPct val="20000"/>
              </a:spcBef>
              <a:buClrTx/>
              <a:buSzTx/>
              <a:buFont typeface="+mj-lt"/>
              <a:buAutoNum type="alphaLcParenR"/>
              <a:defRPr/>
            </a:pPr>
            <a:endParaRPr lang="en-US" dirty="0"/>
          </a:p>
          <a:p>
            <a:pPr lvl="1" indent="-457200" defTabSz="457200">
              <a:spcBef>
                <a:spcPct val="20000"/>
              </a:spcBef>
              <a:buClrTx/>
              <a:buSzTx/>
              <a:buFont typeface="+mj-lt"/>
              <a:buAutoNum type="alphaLcParenR"/>
              <a:defRPr/>
            </a:pPr>
            <a:r>
              <a:rPr lang="en-US" dirty="0"/>
              <a:t>Spectral Irradiance(SI) module.</a:t>
            </a:r>
          </a:p>
          <a:p>
            <a:pPr lvl="2" indent="-457200" defTabSz="457200">
              <a:spcBef>
                <a:spcPct val="20000"/>
              </a:spcBef>
              <a:buClrTx/>
              <a:buSzTx/>
              <a:defRPr/>
            </a:pPr>
            <a:r>
              <a:rPr lang="en-US" dirty="0"/>
              <a:t>Tested but not yet finalized</a:t>
            </a:r>
          </a:p>
          <a:p>
            <a:pPr indent="-457200" defTabSz="457200">
              <a:spcBef>
                <a:spcPct val="20000"/>
              </a:spcBef>
              <a:buClrTx/>
              <a:buSzTx/>
              <a:buFont typeface="+mj-lt"/>
              <a:buAutoNum type="arabicPeriod"/>
              <a:defRPr/>
            </a:pPr>
            <a:endParaRPr lang="en-US" dirty="0"/>
          </a:p>
          <a:p>
            <a:pPr indent="-457200" defTabSz="457200">
              <a:spcBef>
                <a:spcPct val="20000"/>
              </a:spcBef>
              <a:buClrTx/>
              <a:buSzTx/>
              <a:buFont typeface="+mj-lt"/>
              <a:buAutoNum type="arabicPeriod"/>
              <a:defRPr/>
            </a:pPr>
            <a:r>
              <a:rPr lang="en-US" dirty="0"/>
              <a:t>LSICS Specifications for input/intermediate/output files is being finalized with community inputs.</a:t>
            </a:r>
          </a:p>
          <a:p>
            <a:pPr lvl="1" indent="-457200" defTabSz="457200">
              <a:spcBef>
                <a:spcPct val="20000"/>
              </a:spcBef>
              <a:buClrTx/>
              <a:buSzTx/>
              <a:defRPr/>
            </a:pPr>
            <a:r>
              <a:rPr lang="en-US" dirty="0"/>
              <a:t>Available in </a:t>
            </a:r>
            <a:r>
              <a:rPr lang="en-US" dirty="0" err="1"/>
              <a:t>sharepoint</a:t>
            </a:r>
            <a:r>
              <a:rPr lang="en-US" dirty="0"/>
              <a:t> (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LSICS Specs.xlsx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6D772-952D-443F-B07E-85C05640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2CFC-D429-494E-860C-EBB75C38C3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6CBA406-8FA3-457B-B199-28F5F3B21D6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</p:spPr>
        <p:txBody>
          <a:bodyPr/>
          <a:lstStyle/>
          <a:p>
            <a:r>
              <a:rPr lang="en-US" dirty="0"/>
              <a:t>GSICS Annual Meeting, 11-15 March. 2024, Darmstadt, Germany</a:t>
            </a:r>
          </a:p>
        </p:txBody>
      </p:sp>
    </p:spTree>
    <p:extLst>
      <p:ext uri="{BB962C8B-B14F-4D97-AF65-F5344CB8AC3E}">
        <p14:creationId xmlns:p14="http://schemas.microsoft.com/office/powerpoint/2010/main" val="39939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AE674-EC1B-42DD-AD92-2AB23EDC0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326" y="1119164"/>
            <a:ext cx="10972800" cy="1767651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/>
              <a:t>Staring from first version, SLIM underwent several iterations before SLIMv2.1(IDL package) was released and subsequently converted to python version.</a:t>
            </a:r>
          </a:p>
          <a:p>
            <a:pPr lvl="1"/>
            <a:r>
              <a:rPr lang="en-US" dirty="0"/>
              <a:t>NOAA provided active support in testing these difference versions.</a:t>
            </a:r>
          </a:p>
          <a:p>
            <a:pPr lvl="1"/>
            <a:endParaRPr lang="en-US" dirty="0"/>
          </a:p>
          <a:p>
            <a:pPr lvl="0">
              <a:defRPr/>
            </a:pPr>
            <a:r>
              <a:rPr lang="en-US" b="0" dirty="0">
                <a:solidFill>
                  <a:prstClr val="black"/>
                </a:solidFill>
              </a:rPr>
              <a:t>The SLIM python version (</a:t>
            </a:r>
            <a:r>
              <a:rPr lang="en-US" b="0" dirty="0" err="1">
                <a:solidFill>
                  <a:prstClr val="black"/>
                </a:solidFill>
              </a:rPr>
              <a:t>SLIMpy</a:t>
            </a:r>
            <a:r>
              <a:rPr lang="en-US" b="0" dirty="0">
                <a:solidFill>
                  <a:prstClr val="black"/>
                </a:solidFill>
              </a:rPr>
              <a:t> 1.0) has recently been made ready.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Differs from SLIMv2.1 in geometry module. Uses LSICS geometry module.</a:t>
            </a:r>
            <a:endParaRPr lang="en-US" b="0" dirty="0">
              <a:solidFill>
                <a:prstClr val="black"/>
              </a:solidFill>
            </a:endParaRPr>
          </a:p>
          <a:p>
            <a:pPr lvl="1">
              <a:defRPr/>
            </a:pPr>
            <a:endParaRPr lang="en-US" b="0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F256A-966C-40F4-B96C-96669BE55E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CC92CFC-D429-494E-860C-EBB75C38C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512FD-CBC4-4A53-9EC4-3C1B5A0D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SLIM2.1 (in IDL) to </a:t>
            </a:r>
            <a:r>
              <a:rPr lang="en-US" dirty="0" err="1"/>
              <a:t>SLIMpy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DEA759-3A2B-4461-864A-10AB39DA5C96}"/>
              </a:ext>
            </a:extLst>
          </p:cNvPr>
          <p:cNvGrpSpPr/>
          <p:nvPr/>
        </p:nvGrpSpPr>
        <p:grpSpPr>
          <a:xfrm>
            <a:off x="15027" y="3202415"/>
            <a:ext cx="10929037" cy="3056965"/>
            <a:chOff x="1136590" y="3211555"/>
            <a:chExt cx="10929037" cy="3763224"/>
          </a:xfrm>
        </p:grpSpPr>
        <p:sp>
          <p:nvSpPr>
            <p:cNvPr id="41" name="Google Shape;126;p16">
              <a:extLst>
                <a:ext uri="{FF2B5EF4-FFF2-40B4-BE49-F238E27FC236}">
                  <a16:creationId xmlns:a16="http://schemas.microsoft.com/office/drawing/2014/main" id="{8305E55B-7070-428E-A389-368AE792DE28}"/>
                </a:ext>
              </a:extLst>
            </p:cNvPr>
            <p:cNvSpPr/>
            <p:nvPr/>
          </p:nvSpPr>
          <p:spPr>
            <a:xfrm>
              <a:off x="10412227" y="4743459"/>
              <a:ext cx="1653400" cy="785433"/>
            </a:xfrm>
            <a:custGeom>
              <a:avLst/>
              <a:gdLst/>
              <a:ahLst/>
              <a:cxnLst/>
              <a:rect l="l" t="t" r="r" b="b"/>
              <a:pathLst>
                <a:path w="49602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Late</a:t>
              </a:r>
            </a:p>
            <a:p>
              <a:pPr algn="ctr"/>
              <a:r>
                <a:rPr lang="en-US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Sep’23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7C34337-4B71-45DF-B257-8A2C014B4AB6}"/>
                </a:ext>
              </a:extLst>
            </p:cNvPr>
            <p:cNvGrpSpPr/>
            <p:nvPr/>
          </p:nvGrpSpPr>
          <p:grpSpPr>
            <a:xfrm>
              <a:off x="1136590" y="3238856"/>
              <a:ext cx="10698927" cy="3735923"/>
              <a:chOff x="279311" y="2243705"/>
              <a:chExt cx="11479036" cy="4028649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0A20EF73-B0FD-44D4-A442-9198140B6488}"/>
                  </a:ext>
                </a:extLst>
              </p:cNvPr>
              <p:cNvGrpSpPr/>
              <p:nvPr/>
            </p:nvGrpSpPr>
            <p:grpSpPr>
              <a:xfrm>
                <a:off x="279311" y="2243705"/>
                <a:ext cx="8703380" cy="4028649"/>
                <a:chOff x="809132" y="1604467"/>
                <a:chExt cx="8703380" cy="4028649"/>
              </a:xfrm>
            </p:grpSpPr>
            <p:grpSp>
              <p:nvGrpSpPr>
                <p:cNvPr id="53" name="Google Shape;117;p16">
                  <a:extLst>
                    <a:ext uri="{FF2B5EF4-FFF2-40B4-BE49-F238E27FC236}">
                      <a16:creationId xmlns:a16="http://schemas.microsoft.com/office/drawing/2014/main" id="{36D98CF9-2792-414B-A2E3-F3C6ECE3B96E}"/>
                    </a:ext>
                  </a:extLst>
                </p:cNvPr>
                <p:cNvGrpSpPr/>
                <p:nvPr/>
              </p:nvGrpSpPr>
              <p:grpSpPr>
                <a:xfrm>
                  <a:off x="809132" y="1604467"/>
                  <a:ext cx="2292868" cy="2439400"/>
                  <a:chOff x="606849" y="1203350"/>
                  <a:chExt cx="1719651" cy="1829550"/>
                </a:xfrm>
              </p:grpSpPr>
              <p:sp>
                <p:nvSpPr>
                  <p:cNvPr id="79" name="Google Shape;118;p16">
                    <a:extLst>
                      <a:ext uri="{FF2B5EF4-FFF2-40B4-BE49-F238E27FC236}">
                        <a16:creationId xmlns:a16="http://schemas.microsoft.com/office/drawing/2014/main" id="{D6ED64D7-02E8-4A90-A624-7441818DB6B2}"/>
                      </a:ext>
                    </a:extLst>
                  </p:cNvPr>
                  <p:cNvSpPr/>
                  <p:nvPr/>
                </p:nvSpPr>
                <p:spPr>
                  <a:xfrm>
                    <a:off x="1912750" y="1382375"/>
                    <a:ext cx="230100" cy="111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04" h="44792" extrusionOk="0">
                        <a:moveTo>
                          <a:pt x="0" y="1"/>
                        </a:moveTo>
                        <a:lnTo>
                          <a:pt x="0" y="33291"/>
                        </a:lnTo>
                        <a:cubicBezTo>
                          <a:pt x="0" y="38244"/>
                          <a:pt x="2810" y="42649"/>
                          <a:pt x="7096" y="44792"/>
                        </a:cubicBezTo>
                        <a:lnTo>
                          <a:pt x="9204" y="44792"/>
                        </a:lnTo>
                        <a:lnTo>
                          <a:pt x="9204" y="43328"/>
                        </a:lnTo>
                        <a:cubicBezTo>
                          <a:pt x="5025" y="41804"/>
                          <a:pt x="2179" y="37827"/>
                          <a:pt x="2179" y="33291"/>
                        </a:cubicBezTo>
                        <a:lnTo>
                          <a:pt x="2179" y="1"/>
                        </a:ln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000"/>
                  </a:p>
                </p:txBody>
              </p:sp>
              <p:sp>
                <p:nvSpPr>
                  <p:cNvPr id="80" name="Google Shape;119;p16">
                    <a:extLst>
                      <a:ext uri="{FF2B5EF4-FFF2-40B4-BE49-F238E27FC236}">
                        <a16:creationId xmlns:a16="http://schemas.microsoft.com/office/drawing/2014/main" id="{94D202AE-40CC-4D31-BD87-45DC6355A8B4}"/>
                      </a:ext>
                    </a:extLst>
                  </p:cNvPr>
                  <p:cNvSpPr/>
                  <p:nvPr/>
                </p:nvSpPr>
                <p:spPr>
                  <a:xfrm>
                    <a:off x="1192125" y="2443825"/>
                    <a:ext cx="1134375" cy="58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75" h="23563" extrusionOk="0">
                        <a:moveTo>
                          <a:pt x="0" y="0"/>
                        </a:moveTo>
                        <a:lnTo>
                          <a:pt x="0" y="23563"/>
                        </a:lnTo>
                        <a:lnTo>
                          <a:pt x="33599" y="23563"/>
                        </a:lnTo>
                        <a:cubicBezTo>
                          <a:pt x="40100" y="23563"/>
                          <a:pt x="45375" y="18288"/>
                          <a:pt x="45375" y="11788"/>
                        </a:cubicBezTo>
                        <a:cubicBezTo>
                          <a:pt x="45375" y="5275"/>
                          <a:pt x="40100" y="0"/>
                          <a:pt x="33599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Late </a:t>
                    </a:r>
                  </a:p>
                  <a:p>
                    <a:pPr algn="ctr"/>
                    <a:r>
                      <a:rPr lang="en-US" sz="2000" dirty="0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Aug’</a:t>
                    </a:r>
                    <a:r>
                      <a:rPr lang="en" sz="2000" dirty="0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 22</a:t>
                    </a:r>
                    <a:endParaRPr sz="2000" dirty="0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sp>
                <p:nvSpPr>
                  <p:cNvPr id="81" name="Google Shape;122;p16">
                    <a:extLst>
                      <a:ext uri="{FF2B5EF4-FFF2-40B4-BE49-F238E27FC236}">
                        <a16:creationId xmlns:a16="http://schemas.microsoft.com/office/drawing/2014/main" id="{7C744C39-FD66-44C6-B7D0-1826A4312EDF}"/>
                      </a:ext>
                    </a:extLst>
                  </p:cNvPr>
                  <p:cNvSpPr txBox="1"/>
                  <p:nvPr/>
                </p:nvSpPr>
                <p:spPr>
                  <a:xfrm>
                    <a:off x="606849" y="1550190"/>
                    <a:ext cx="1305900" cy="534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t" anchorCtr="0">
                    <a:noAutofit/>
                  </a:bodyPr>
                  <a:lstStyle/>
                  <a:p>
                    <a:pPr algn="r"/>
                    <a:r>
                      <a:rPr lang="en-US" sz="14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rPr>
                      <a:t>IDL Package Received</a:t>
                    </a:r>
                    <a:endParaRPr sz="14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  <p:sp>
                <p:nvSpPr>
                  <p:cNvPr id="82" name="Google Shape;123;p16">
                    <a:extLst>
                      <a:ext uri="{FF2B5EF4-FFF2-40B4-BE49-F238E27FC236}">
                        <a16:creationId xmlns:a16="http://schemas.microsoft.com/office/drawing/2014/main" id="{D548DEE9-0ED3-4F0F-9894-5F69AE59C04F}"/>
                      </a:ext>
                    </a:extLst>
                  </p:cNvPr>
                  <p:cNvSpPr txBox="1"/>
                  <p:nvPr/>
                </p:nvSpPr>
                <p:spPr>
                  <a:xfrm>
                    <a:off x="606849" y="1203350"/>
                    <a:ext cx="1305900" cy="429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r"/>
                    <a:r>
                      <a:rPr lang="en-US" sz="2000" dirty="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rPr>
                      <a:t>SLIMv0</a:t>
                    </a:r>
                    <a:endParaRPr sz="2000" dirty="0">
                      <a:solidFill>
                        <a:srgbClr val="434343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endParaRPr>
                  </a:p>
                </p:txBody>
              </p:sp>
            </p:grpSp>
            <p:grpSp>
              <p:nvGrpSpPr>
                <p:cNvPr id="54" name="Google Shape;124;p16">
                  <a:extLst>
                    <a:ext uri="{FF2B5EF4-FFF2-40B4-BE49-F238E27FC236}">
                      <a16:creationId xmlns:a16="http://schemas.microsoft.com/office/drawing/2014/main" id="{D0610042-57A4-4DD7-92F9-115B805664E1}"/>
                    </a:ext>
                  </a:extLst>
                </p:cNvPr>
                <p:cNvGrpSpPr/>
                <p:nvPr/>
              </p:nvGrpSpPr>
              <p:grpSpPr>
                <a:xfrm>
                  <a:off x="3974201" y="1604467"/>
                  <a:ext cx="2293268" cy="2439400"/>
                  <a:chOff x="2980649" y="1203350"/>
                  <a:chExt cx="1719951" cy="1829550"/>
                </a:xfrm>
              </p:grpSpPr>
              <p:sp>
                <p:nvSpPr>
                  <p:cNvPr id="75" name="Google Shape;125;p16">
                    <a:extLst>
                      <a:ext uri="{FF2B5EF4-FFF2-40B4-BE49-F238E27FC236}">
                        <a16:creationId xmlns:a16="http://schemas.microsoft.com/office/drawing/2014/main" id="{19726906-94DA-4FC0-AC72-D8EF2D270ECA}"/>
                      </a:ext>
                    </a:extLst>
                  </p:cNvPr>
                  <p:cNvSpPr/>
                  <p:nvPr/>
                </p:nvSpPr>
                <p:spPr>
                  <a:xfrm>
                    <a:off x="4286550" y="1382375"/>
                    <a:ext cx="230100" cy="111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04" h="44792" extrusionOk="0">
                        <a:moveTo>
                          <a:pt x="0" y="1"/>
                        </a:moveTo>
                        <a:lnTo>
                          <a:pt x="0" y="33291"/>
                        </a:lnTo>
                        <a:cubicBezTo>
                          <a:pt x="0" y="38244"/>
                          <a:pt x="2810" y="42649"/>
                          <a:pt x="7097" y="44792"/>
                        </a:cubicBezTo>
                        <a:lnTo>
                          <a:pt x="9204" y="44792"/>
                        </a:lnTo>
                        <a:lnTo>
                          <a:pt x="9204" y="43328"/>
                        </a:lnTo>
                        <a:cubicBezTo>
                          <a:pt x="5025" y="41804"/>
                          <a:pt x="2179" y="37827"/>
                          <a:pt x="2179" y="33291"/>
                        </a:cubicBezTo>
                        <a:lnTo>
                          <a:pt x="2179" y="1"/>
                        </a:lnTo>
                        <a:close/>
                      </a:path>
                    </a:pathLst>
                  </a:custGeom>
                  <a:solidFill>
                    <a:srgbClr val="869FB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000"/>
                  </a:p>
                </p:txBody>
              </p:sp>
              <p:sp>
                <p:nvSpPr>
                  <p:cNvPr id="76" name="Google Shape;126;p16">
                    <a:extLst>
                      <a:ext uri="{FF2B5EF4-FFF2-40B4-BE49-F238E27FC236}">
                        <a16:creationId xmlns:a16="http://schemas.microsoft.com/office/drawing/2014/main" id="{CEF8CE6B-476E-41CF-9F55-9153ACC8901F}"/>
                      </a:ext>
                    </a:extLst>
                  </p:cNvPr>
                  <p:cNvSpPr/>
                  <p:nvPr/>
                </p:nvSpPr>
                <p:spPr>
                  <a:xfrm>
                    <a:off x="3460550" y="2443825"/>
                    <a:ext cx="1240050" cy="58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02" h="23563" extrusionOk="0">
                        <a:moveTo>
                          <a:pt x="1" y="0"/>
                        </a:moveTo>
                        <a:cubicBezTo>
                          <a:pt x="4620" y="1917"/>
                          <a:pt x="7871" y="6477"/>
                          <a:pt x="7871" y="11788"/>
                        </a:cubicBezTo>
                        <a:cubicBezTo>
                          <a:pt x="7871" y="17098"/>
                          <a:pt x="4620" y="21646"/>
                          <a:pt x="1" y="23563"/>
                        </a:cubicBezTo>
                        <a:lnTo>
                          <a:pt x="37827" y="23563"/>
                        </a:lnTo>
                        <a:cubicBezTo>
                          <a:pt x="44328" y="23563"/>
                          <a:pt x="49602" y="18288"/>
                          <a:pt x="49602" y="11788"/>
                        </a:cubicBezTo>
                        <a:cubicBezTo>
                          <a:pt x="49602" y="5275"/>
                          <a:pt x="44328" y="0"/>
                          <a:pt x="37827" y="0"/>
                        </a:cubicBezTo>
                        <a:close/>
                      </a:path>
                    </a:pathLst>
                  </a:custGeom>
                  <a:solidFill>
                    <a:srgbClr val="869FB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Late</a:t>
                    </a:r>
                  </a:p>
                  <a:p>
                    <a:pPr algn="ctr"/>
                    <a:r>
                      <a:rPr lang="en-US" sz="2000" dirty="0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Dec’22</a:t>
                    </a:r>
                    <a:endParaRPr sz="2000" dirty="0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sp>
                <p:nvSpPr>
                  <p:cNvPr id="77" name="Google Shape;130;p16">
                    <a:extLst>
                      <a:ext uri="{FF2B5EF4-FFF2-40B4-BE49-F238E27FC236}">
                        <a16:creationId xmlns:a16="http://schemas.microsoft.com/office/drawing/2014/main" id="{7C6B2DFA-ED71-4BCB-BED0-9B5488B0ADC7}"/>
                      </a:ext>
                    </a:extLst>
                  </p:cNvPr>
                  <p:cNvSpPr txBox="1"/>
                  <p:nvPr/>
                </p:nvSpPr>
                <p:spPr>
                  <a:xfrm>
                    <a:off x="2980649" y="1550190"/>
                    <a:ext cx="1305900" cy="534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t" anchorCtr="0">
                    <a:noAutofit/>
                  </a:bodyPr>
                  <a:lstStyle/>
                  <a:p>
                    <a:pPr algn="r"/>
                    <a:r>
                      <a:rPr lang="en-US" sz="1400" dirty="0" err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rPr>
                      <a:t>NetCDF</a:t>
                    </a:r>
                    <a:r>
                      <a:rPr lang="en-US" sz="14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rPr>
                      <a:t> version received</a:t>
                    </a:r>
                    <a:endParaRPr sz="14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  <p:sp>
                <p:nvSpPr>
                  <p:cNvPr id="78" name="Google Shape;131;p16">
                    <a:extLst>
                      <a:ext uri="{FF2B5EF4-FFF2-40B4-BE49-F238E27FC236}">
                        <a16:creationId xmlns:a16="http://schemas.microsoft.com/office/drawing/2014/main" id="{389E1216-50E8-44CE-95F1-E491E9DB1191}"/>
                      </a:ext>
                    </a:extLst>
                  </p:cNvPr>
                  <p:cNvSpPr txBox="1"/>
                  <p:nvPr/>
                </p:nvSpPr>
                <p:spPr>
                  <a:xfrm>
                    <a:off x="2980649" y="1203350"/>
                    <a:ext cx="1305900" cy="429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r"/>
                    <a:r>
                      <a:rPr lang="en-US" sz="2000" dirty="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rPr>
                      <a:t>SLIMv1</a:t>
                    </a:r>
                    <a:endParaRPr sz="2000" dirty="0">
                      <a:solidFill>
                        <a:srgbClr val="434343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endParaRPr>
                  </a:p>
                </p:txBody>
              </p:sp>
            </p:grpSp>
            <p:grpSp>
              <p:nvGrpSpPr>
                <p:cNvPr id="55" name="Google Shape;132;p16">
                  <a:extLst>
                    <a:ext uri="{FF2B5EF4-FFF2-40B4-BE49-F238E27FC236}">
                      <a16:creationId xmlns:a16="http://schemas.microsoft.com/office/drawing/2014/main" id="{E214221A-B005-4E05-8041-FC1E24D12DD9}"/>
                    </a:ext>
                  </a:extLst>
                </p:cNvPr>
                <p:cNvGrpSpPr/>
                <p:nvPr/>
              </p:nvGrpSpPr>
              <p:grpSpPr>
                <a:xfrm>
                  <a:off x="7135112" y="1604467"/>
                  <a:ext cx="2377400" cy="2439400"/>
                  <a:chOff x="5354475" y="1203350"/>
                  <a:chExt cx="1783050" cy="1829550"/>
                </a:xfrm>
              </p:grpSpPr>
              <p:sp>
                <p:nvSpPr>
                  <p:cNvPr id="69" name="Google Shape;133;p16">
                    <a:extLst>
                      <a:ext uri="{FF2B5EF4-FFF2-40B4-BE49-F238E27FC236}">
                        <a16:creationId xmlns:a16="http://schemas.microsoft.com/office/drawing/2014/main" id="{3BC063D5-7C7E-4DB7-B485-4196EC937751}"/>
                      </a:ext>
                    </a:extLst>
                  </p:cNvPr>
                  <p:cNvSpPr/>
                  <p:nvPr/>
                </p:nvSpPr>
                <p:spPr>
                  <a:xfrm>
                    <a:off x="6657075" y="1382375"/>
                    <a:ext cx="230425" cy="111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7" h="44792" extrusionOk="0">
                        <a:moveTo>
                          <a:pt x="1" y="1"/>
                        </a:moveTo>
                        <a:lnTo>
                          <a:pt x="1" y="33291"/>
                        </a:lnTo>
                        <a:cubicBezTo>
                          <a:pt x="1" y="38244"/>
                          <a:pt x="2823" y="42649"/>
                          <a:pt x="7097" y="44792"/>
                        </a:cubicBezTo>
                        <a:lnTo>
                          <a:pt x="9216" y="44792"/>
                        </a:lnTo>
                        <a:lnTo>
                          <a:pt x="9216" y="43328"/>
                        </a:lnTo>
                        <a:cubicBezTo>
                          <a:pt x="5025" y="41804"/>
                          <a:pt x="2192" y="37827"/>
                          <a:pt x="2192" y="33291"/>
                        </a:cubicBezTo>
                        <a:lnTo>
                          <a:pt x="2192" y="1"/>
                        </a:ln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000"/>
                  </a:p>
                </p:txBody>
              </p:sp>
              <p:sp>
                <p:nvSpPr>
                  <p:cNvPr id="70" name="Google Shape;134;p16">
                    <a:extLst>
                      <a:ext uri="{FF2B5EF4-FFF2-40B4-BE49-F238E27FC236}">
                        <a16:creationId xmlns:a16="http://schemas.microsoft.com/office/drawing/2014/main" id="{9908CE5A-1B61-4376-8769-D664A5D8026F}"/>
                      </a:ext>
                    </a:extLst>
                  </p:cNvPr>
                  <p:cNvSpPr/>
                  <p:nvPr/>
                </p:nvSpPr>
                <p:spPr>
                  <a:xfrm>
                    <a:off x="5831075" y="2443825"/>
                    <a:ext cx="1240375" cy="58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15" h="23563" extrusionOk="0">
                        <a:moveTo>
                          <a:pt x="1" y="0"/>
                        </a:moveTo>
                        <a:cubicBezTo>
                          <a:pt x="4621" y="1917"/>
                          <a:pt x="7871" y="6477"/>
                          <a:pt x="7871" y="11788"/>
                        </a:cubicBezTo>
                        <a:cubicBezTo>
                          <a:pt x="7871" y="17098"/>
                          <a:pt x="4621" y="21646"/>
                          <a:pt x="1" y="23563"/>
                        </a:cubicBezTo>
                        <a:lnTo>
                          <a:pt x="37827" y="23563"/>
                        </a:lnTo>
                        <a:cubicBezTo>
                          <a:pt x="44340" y="23563"/>
                          <a:pt x="49614" y="18288"/>
                          <a:pt x="49614" y="11788"/>
                        </a:cubicBezTo>
                        <a:cubicBezTo>
                          <a:pt x="49614" y="5275"/>
                          <a:pt x="44340" y="0"/>
                          <a:pt x="37827" y="0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Late</a:t>
                    </a:r>
                  </a:p>
                  <a:p>
                    <a:pPr algn="ctr"/>
                    <a:r>
                      <a:rPr lang="en-US" sz="2000" dirty="0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May’</a:t>
                    </a:r>
                    <a:r>
                      <a:rPr lang="en" sz="2000" dirty="0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23</a:t>
                    </a:r>
                    <a:endParaRPr sz="2000" dirty="0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sp>
                <p:nvSpPr>
                  <p:cNvPr id="71" name="Google Shape;135;p16">
                    <a:extLst>
                      <a:ext uri="{FF2B5EF4-FFF2-40B4-BE49-F238E27FC236}">
                        <a16:creationId xmlns:a16="http://schemas.microsoft.com/office/drawing/2014/main" id="{3F830469-9A22-44C5-BF15-DDF2629AF20A}"/>
                      </a:ext>
                    </a:extLst>
                  </p:cNvPr>
                  <p:cNvSpPr/>
                  <p:nvPr/>
                </p:nvSpPr>
                <p:spPr>
                  <a:xfrm>
                    <a:off x="6915750" y="1412900"/>
                    <a:ext cx="145875" cy="8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5" h="3317" extrusionOk="0">
                        <a:moveTo>
                          <a:pt x="2971" y="0"/>
                        </a:moveTo>
                        <a:cubicBezTo>
                          <a:pt x="2233" y="0"/>
                          <a:pt x="1495" y="280"/>
                          <a:pt x="929" y="840"/>
                        </a:cubicBezTo>
                        <a:cubicBezTo>
                          <a:pt x="262" y="1518"/>
                          <a:pt x="0" y="2447"/>
                          <a:pt x="131" y="3316"/>
                        </a:cubicBezTo>
                        <a:lnTo>
                          <a:pt x="739" y="3256"/>
                        </a:lnTo>
                        <a:cubicBezTo>
                          <a:pt x="619" y="2554"/>
                          <a:pt x="822" y="1816"/>
                          <a:pt x="1370" y="1280"/>
                        </a:cubicBezTo>
                        <a:cubicBezTo>
                          <a:pt x="1810" y="834"/>
                          <a:pt x="2391" y="610"/>
                          <a:pt x="2971" y="610"/>
                        </a:cubicBezTo>
                        <a:cubicBezTo>
                          <a:pt x="3551" y="610"/>
                          <a:pt x="4132" y="834"/>
                          <a:pt x="4572" y="1280"/>
                        </a:cubicBezTo>
                        <a:cubicBezTo>
                          <a:pt x="5001" y="1709"/>
                          <a:pt x="5215" y="2256"/>
                          <a:pt x="5239" y="2828"/>
                        </a:cubicBezTo>
                        <a:lnTo>
                          <a:pt x="5834" y="2768"/>
                        </a:lnTo>
                        <a:cubicBezTo>
                          <a:pt x="5811" y="2066"/>
                          <a:pt x="5537" y="1375"/>
                          <a:pt x="5013" y="840"/>
                        </a:cubicBezTo>
                        <a:cubicBezTo>
                          <a:pt x="4447" y="280"/>
                          <a:pt x="3709" y="0"/>
                          <a:pt x="2971" y="0"/>
                        </a:cubicBezTo>
                        <a:close/>
                      </a:path>
                    </a:pathLst>
                  </a:custGeom>
                  <a:solidFill>
                    <a:srgbClr val="869FB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000"/>
                  </a:p>
                </p:txBody>
              </p:sp>
              <p:sp>
                <p:nvSpPr>
                  <p:cNvPr id="72" name="Google Shape;136;p16">
                    <a:extLst>
                      <a:ext uri="{FF2B5EF4-FFF2-40B4-BE49-F238E27FC236}">
                        <a16:creationId xmlns:a16="http://schemas.microsoft.com/office/drawing/2014/main" id="{203E0411-6369-429B-A131-7E697962581C}"/>
                      </a:ext>
                    </a:extLst>
                  </p:cNvPr>
                  <p:cNvSpPr/>
                  <p:nvPr/>
                </p:nvSpPr>
                <p:spPr>
                  <a:xfrm>
                    <a:off x="6877350" y="1382225"/>
                    <a:ext cx="260175" cy="25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07" h="10008" extrusionOk="0">
                        <a:moveTo>
                          <a:pt x="4507" y="611"/>
                        </a:moveTo>
                        <a:cubicBezTo>
                          <a:pt x="5403" y="611"/>
                          <a:pt x="6299" y="953"/>
                          <a:pt x="6977" y="1638"/>
                        </a:cubicBezTo>
                        <a:cubicBezTo>
                          <a:pt x="8335" y="2995"/>
                          <a:pt x="8335" y="5222"/>
                          <a:pt x="6977" y="6579"/>
                        </a:cubicBezTo>
                        <a:cubicBezTo>
                          <a:pt x="6299" y="7258"/>
                          <a:pt x="5403" y="7597"/>
                          <a:pt x="4507" y="7597"/>
                        </a:cubicBezTo>
                        <a:cubicBezTo>
                          <a:pt x="3611" y="7597"/>
                          <a:pt x="2715" y="7258"/>
                          <a:pt x="2036" y="6579"/>
                        </a:cubicBezTo>
                        <a:cubicBezTo>
                          <a:pt x="667" y="5222"/>
                          <a:pt x="667" y="2995"/>
                          <a:pt x="2036" y="1638"/>
                        </a:cubicBezTo>
                        <a:cubicBezTo>
                          <a:pt x="2715" y="953"/>
                          <a:pt x="3611" y="611"/>
                          <a:pt x="4507" y="611"/>
                        </a:cubicBezTo>
                        <a:close/>
                        <a:moveTo>
                          <a:pt x="8299" y="7365"/>
                        </a:moveTo>
                        <a:lnTo>
                          <a:pt x="9537" y="8603"/>
                        </a:lnTo>
                        <a:lnTo>
                          <a:pt x="9002" y="9139"/>
                        </a:lnTo>
                        <a:lnTo>
                          <a:pt x="7763" y="7901"/>
                        </a:lnTo>
                        <a:lnTo>
                          <a:pt x="8299" y="7365"/>
                        </a:lnTo>
                        <a:close/>
                        <a:moveTo>
                          <a:pt x="4507" y="1"/>
                        </a:moveTo>
                        <a:cubicBezTo>
                          <a:pt x="3456" y="1"/>
                          <a:pt x="2405" y="400"/>
                          <a:pt x="1608" y="1197"/>
                        </a:cubicBezTo>
                        <a:cubicBezTo>
                          <a:pt x="0" y="2805"/>
                          <a:pt x="0" y="5412"/>
                          <a:pt x="1608" y="7008"/>
                        </a:cubicBezTo>
                        <a:cubicBezTo>
                          <a:pt x="2404" y="7811"/>
                          <a:pt x="3452" y="8210"/>
                          <a:pt x="4502" y="8210"/>
                        </a:cubicBezTo>
                        <a:cubicBezTo>
                          <a:pt x="5445" y="8210"/>
                          <a:pt x="6390" y="7888"/>
                          <a:pt x="7156" y="7246"/>
                        </a:cubicBezTo>
                        <a:lnTo>
                          <a:pt x="7358" y="7448"/>
                        </a:lnTo>
                        <a:lnTo>
                          <a:pt x="6894" y="7901"/>
                        </a:lnTo>
                        <a:lnTo>
                          <a:pt x="9002" y="10008"/>
                        </a:lnTo>
                        <a:lnTo>
                          <a:pt x="10406" y="8603"/>
                        </a:lnTo>
                        <a:lnTo>
                          <a:pt x="8299" y="6496"/>
                        </a:lnTo>
                        <a:lnTo>
                          <a:pt x="7835" y="6960"/>
                        </a:lnTo>
                        <a:lnTo>
                          <a:pt x="7644" y="6758"/>
                        </a:lnTo>
                        <a:cubicBezTo>
                          <a:pt x="9002" y="5150"/>
                          <a:pt x="8930" y="2721"/>
                          <a:pt x="7406" y="1197"/>
                        </a:cubicBezTo>
                        <a:cubicBezTo>
                          <a:pt x="6608" y="400"/>
                          <a:pt x="5558" y="1"/>
                          <a:pt x="4507" y="1"/>
                        </a:cubicBezTo>
                        <a:close/>
                      </a:path>
                    </a:pathLst>
                  </a:custGeom>
                  <a:solidFill>
                    <a:srgbClr val="869FB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000"/>
                  </a:p>
                </p:txBody>
              </p:sp>
              <p:sp>
                <p:nvSpPr>
                  <p:cNvPr id="73" name="Google Shape;137;p16">
                    <a:extLst>
                      <a:ext uri="{FF2B5EF4-FFF2-40B4-BE49-F238E27FC236}">
                        <a16:creationId xmlns:a16="http://schemas.microsoft.com/office/drawing/2014/main" id="{45B82A3F-168F-4334-BA13-3B1DAA73276B}"/>
                      </a:ext>
                    </a:extLst>
                  </p:cNvPr>
                  <p:cNvSpPr txBox="1"/>
                  <p:nvPr/>
                </p:nvSpPr>
                <p:spPr>
                  <a:xfrm>
                    <a:off x="5354475" y="1550190"/>
                    <a:ext cx="1305900" cy="534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t" anchorCtr="0">
                    <a:noAutofit/>
                  </a:bodyPr>
                  <a:lstStyle/>
                  <a:p>
                    <a:pPr algn="r"/>
                    <a:r>
                      <a:rPr lang="en-US" sz="14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rPr>
                      <a:t>Received</a:t>
                    </a:r>
                    <a:endParaRPr sz="14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endParaRPr>
                  </a:p>
                  <a:p>
                    <a:pPr algn="ctr"/>
                    <a:endParaRPr sz="14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  <p:sp>
                <p:nvSpPr>
                  <p:cNvPr id="74" name="Google Shape;138;p16">
                    <a:extLst>
                      <a:ext uri="{FF2B5EF4-FFF2-40B4-BE49-F238E27FC236}">
                        <a16:creationId xmlns:a16="http://schemas.microsoft.com/office/drawing/2014/main" id="{9B38C099-FADF-40AB-894E-BABAB5439E61}"/>
                      </a:ext>
                    </a:extLst>
                  </p:cNvPr>
                  <p:cNvSpPr txBox="1"/>
                  <p:nvPr/>
                </p:nvSpPr>
                <p:spPr>
                  <a:xfrm>
                    <a:off x="5354475" y="1203350"/>
                    <a:ext cx="1305900" cy="429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r"/>
                    <a:r>
                      <a:rPr lang="en-US" sz="2000" dirty="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rPr>
                      <a:t>SLIMv2.1</a:t>
                    </a:r>
                    <a:endParaRPr sz="2000" dirty="0">
                      <a:solidFill>
                        <a:srgbClr val="434343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endParaRPr>
                  </a:p>
                </p:txBody>
              </p:sp>
            </p:grpSp>
            <p:grpSp>
              <p:nvGrpSpPr>
                <p:cNvPr id="56" name="Google Shape;139;p16">
                  <a:extLst>
                    <a:ext uri="{FF2B5EF4-FFF2-40B4-BE49-F238E27FC236}">
                      <a16:creationId xmlns:a16="http://schemas.microsoft.com/office/drawing/2014/main" id="{597CD6EA-0259-449C-BA5A-A3119653FFFB}"/>
                    </a:ext>
                  </a:extLst>
                </p:cNvPr>
                <p:cNvGrpSpPr/>
                <p:nvPr/>
              </p:nvGrpSpPr>
              <p:grpSpPr>
                <a:xfrm>
                  <a:off x="2178918" y="3258433"/>
                  <a:ext cx="2508216" cy="2374683"/>
                  <a:chOff x="1634188" y="2443825"/>
                  <a:chExt cx="1881162" cy="1781012"/>
                </a:xfrm>
              </p:grpSpPr>
              <p:sp>
                <p:nvSpPr>
                  <p:cNvPr id="65" name="Google Shape;140;p16">
                    <a:extLst>
                      <a:ext uri="{FF2B5EF4-FFF2-40B4-BE49-F238E27FC236}">
                        <a16:creationId xmlns:a16="http://schemas.microsoft.com/office/drawing/2014/main" id="{E9D8B50E-6319-40CD-BBBE-D02940DADC12}"/>
                      </a:ext>
                    </a:extLst>
                  </p:cNvPr>
                  <p:cNvSpPr/>
                  <p:nvPr/>
                </p:nvSpPr>
                <p:spPr>
                  <a:xfrm>
                    <a:off x="3035500" y="2993300"/>
                    <a:ext cx="230100" cy="112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04" h="44804" extrusionOk="0">
                        <a:moveTo>
                          <a:pt x="7097" y="0"/>
                        </a:moveTo>
                        <a:cubicBezTo>
                          <a:pt x="2810" y="2143"/>
                          <a:pt x="0" y="6549"/>
                          <a:pt x="0" y="11514"/>
                        </a:cubicBezTo>
                        <a:lnTo>
                          <a:pt x="0" y="44803"/>
                        </a:lnTo>
                        <a:lnTo>
                          <a:pt x="2179" y="44803"/>
                        </a:lnTo>
                        <a:lnTo>
                          <a:pt x="2179" y="11514"/>
                        </a:lnTo>
                        <a:cubicBezTo>
                          <a:pt x="2179" y="6965"/>
                          <a:pt x="5025" y="2989"/>
                          <a:pt x="9204" y="1477"/>
                        </a:cubicBezTo>
                        <a:lnTo>
                          <a:pt x="9204" y="0"/>
                        </a:ln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000"/>
                  </a:p>
                </p:txBody>
              </p:sp>
              <p:sp>
                <p:nvSpPr>
                  <p:cNvPr id="66" name="Google Shape;141;p16">
                    <a:extLst>
                      <a:ext uri="{FF2B5EF4-FFF2-40B4-BE49-F238E27FC236}">
                        <a16:creationId xmlns:a16="http://schemas.microsoft.com/office/drawing/2014/main" id="{6A09583A-4ED0-4C7B-B3F9-4EF2C090D25A}"/>
                      </a:ext>
                    </a:extLst>
                  </p:cNvPr>
                  <p:cNvSpPr/>
                  <p:nvPr/>
                </p:nvSpPr>
                <p:spPr>
                  <a:xfrm>
                    <a:off x="2275275" y="2443825"/>
                    <a:ext cx="1240075" cy="58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03" h="23563" extrusionOk="0">
                        <a:moveTo>
                          <a:pt x="1" y="0"/>
                        </a:moveTo>
                        <a:cubicBezTo>
                          <a:pt x="4621" y="1917"/>
                          <a:pt x="7871" y="6477"/>
                          <a:pt x="7871" y="11788"/>
                        </a:cubicBezTo>
                        <a:cubicBezTo>
                          <a:pt x="7871" y="17098"/>
                          <a:pt x="4621" y="21646"/>
                          <a:pt x="1" y="23563"/>
                        </a:cubicBezTo>
                        <a:lnTo>
                          <a:pt x="37827" y="23563"/>
                        </a:lnTo>
                        <a:cubicBezTo>
                          <a:pt x="44328" y="23563"/>
                          <a:pt x="49602" y="18288"/>
                          <a:pt x="49602" y="11788"/>
                        </a:cubicBezTo>
                        <a:cubicBezTo>
                          <a:pt x="49602" y="5275"/>
                          <a:pt x="44328" y="0"/>
                          <a:pt x="37827" y="0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Nov’ 22</a:t>
                    </a:r>
                    <a:endParaRPr sz="2000" dirty="0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sp>
                <p:nvSpPr>
                  <p:cNvPr id="67" name="Google Shape;144;p16">
                    <a:extLst>
                      <a:ext uri="{FF2B5EF4-FFF2-40B4-BE49-F238E27FC236}">
                        <a16:creationId xmlns:a16="http://schemas.microsoft.com/office/drawing/2014/main" id="{5164E898-0B64-436D-BADA-A3BD7F456AED}"/>
                      </a:ext>
                    </a:extLst>
                  </p:cNvPr>
                  <p:cNvSpPr txBox="1"/>
                  <p:nvPr/>
                </p:nvSpPr>
                <p:spPr>
                  <a:xfrm>
                    <a:off x="1634188" y="3689937"/>
                    <a:ext cx="1401300" cy="534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t" anchorCtr="0">
                    <a:noAutofit/>
                  </a:bodyPr>
                  <a:lstStyle/>
                  <a:p>
                    <a:pPr algn="r"/>
                    <a:endParaRPr sz="14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  <p:sp>
                <p:nvSpPr>
                  <p:cNvPr id="68" name="Google Shape;145;p16">
                    <a:extLst>
                      <a:ext uri="{FF2B5EF4-FFF2-40B4-BE49-F238E27FC236}">
                        <a16:creationId xmlns:a16="http://schemas.microsoft.com/office/drawing/2014/main" id="{EC070C88-C0BA-427B-BCAF-77DFA0AE98CA}"/>
                      </a:ext>
                    </a:extLst>
                  </p:cNvPr>
                  <p:cNvSpPr txBox="1"/>
                  <p:nvPr/>
                </p:nvSpPr>
                <p:spPr>
                  <a:xfrm>
                    <a:off x="1641763" y="3410825"/>
                    <a:ext cx="1401300" cy="429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r"/>
                    <a:r>
                      <a:rPr lang="en-US" sz="2000" dirty="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rPr>
                      <a:t>Testing</a:t>
                    </a:r>
                  </a:p>
                  <a:p>
                    <a:pPr algn="r"/>
                    <a:r>
                      <a:rPr lang="en-US" sz="2000" dirty="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rPr>
                      <a:t>Queries</a:t>
                    </a:r>
                    <a:endParaRPr sz="2000" dirty="0">
                      <a:solidFill>
                        <a:srgbClr val="434343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endParaRPr>
                  </a:p>
                </p:txBody>
              </p:sp>
            </p:grpSp>
            <p:grpSp>
              <p:nvGrpSpPr>
                <p:cNvPr id="57" name="Google Shape;146;p16">
                  <a:extLst>
                    <a:ext uri="{FF2B5EF4-FFF2-40B4-BE49-F238E27FC236}">
                      <a16:creationId xmlns:a16="http://schemas.microsoft.com/office/drawing/2014/main" id="{BB41E5B2-8B24-43C9-9B3A-7F684DEA8B10}"/>
                    </a:ext>
                  </a:extLst>
                </p:cNvPr>
                <p:cNvGrpSpPr/>
                <p:nvPr/>
              </p:nvGrpSpPr>
              <p:grpSpPr>
                <a:xfrm>
                  <a:off x="5343983" y="3258433"/>
                  <a:ext cx="2504249" cy="2374683"/>
                  <a:chOff x="4007988" y="2443825"/>
                  <a:chExt cx="1878187" cy="1781012"/>
                </a:xfrm>
              </p:grpSpPr>
              <p:sp>
                <p:nvSpPr>
                  <p:cNvPr id="59" name="Google Shape;147;p16">
                    <a:extLst>
                      <a:ext uri="{FF2B5EF4-FFF2-40B4-BE49-F238E27FC236}">
                        <a16:creationId xmlns:a16="http://schemas.microsoft.com/office/drawing/2014/main" id="{2D9B4944-869E-4F99-A9F2-519299CFAB4E}"/>
                      </a:ext>
                    </a:extLst>
                  </p:cNvPr>
                  <p:cNvSpPr/>
                  <p:nvPr/>
                </p:nvSpPr>
                <p:spPr>
                  <a:xfrm>
                    <a:off x="5409300" y="2993300"/>
                    <a:ext cx="230125" cy="112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05" h="44804" extrusionOk="0">
                        <a:moveTo>
                          <a:pt x="7097" y="0"/>
                        </a:moveTo>
                        <a:cubicBezTo>
                          <a:pt x="2811" y="2143"/>
                          <a:pt x="1" y="6549"/>
                          <a:pt x="1" y="11514"/>
                        </a:cubicBezTo>
                        <a:lnTo>
                          <a:pt x="1" y="44803"/>
                        </a:lnTo>
                        <a:lnTo>
                          <a:pt x="2180" y="44803"/>
                        </a:lnTo>
                        <a:lnTo>
                          <a:pt x="2180" y="11514"/>
                        </a:lnTo>
                        <a:cubicBezTo>
                          <a:pt x="2180" y="6965"/>
                          <a:pt x="5025" y="2989"/>
                          <a:pt x="9204" y="1477"/>
                        </a:cubicBezTo>
                        <a:lnTo>
                          <a:pt x="9204" y="0"/>
                        </a:ln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000"/>
                  </a:p>
                </p:txBody>
              </p:sp>
              <p:sp>
                <p:nvSpPr>
                  <p:cNvPr id="60" name="Google Shape;148;p16">
                    <a:extLst>
                      <a:ext uri="{FF2B5EF4-FFF2-40B4-BE49-F238E27FC236}">
                        <a16:creationId xmlns:a16="http://schemas.microsoft.com/office/drawing/2014/main" id="{324B5748-18B9-4B66-91DF-44255E43A2B3}"/>
                      </a:ext>
                    </a:extLst>
                  </p:cNvPr>
                  <p:cNvSpPr/>
                  <p:nvPr/>
                </p:nvSpPr>
                <p:spPr>
                  <a:xfrm>
                    <a:off x="4645825" y="2443825"/>
                    <a:ext cx="1240350" cy="58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14" h="23563" extrusionOk="0">
                        <a:moveTo>
                          <a:pt x="0" y="0"/>
                        </a:moveTo>
                        <a:cubicBezTo>
                          <a:pt x="4620" y="1917"/>
                          <a:pt x="7870" y="6477"/>
                          <a:pt x="7870" y="11788"/>
                        </a:cubicBezTo>
                        <a:cubicBezTo>
                          <a:pt x="7870" y="17098"/>
                          <a:pt x="4620" y="21646"/>
                          <a:pt x="0" y="23563"/>
                        </a:cubicBezTo>
                        <a:lnTo>
                          <a:pt x="37826" y="23563"/>
                        </a:lnTo>
                        <a:cubicBezTo>
                          <a:pt x="44339" y="23563"/>
                          <a:pt x="49614" y="18288"/>
                          <a:pt x="49614" y="11788"/>
                        </a:cubicBezTo>
                        <a:cubicBezTo>
                          <a:pt x="49614" y="5275"/>
                          <a:pt x="44339" y="0"/>
                          <a:pt x="37826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Late</a:t>
                    </a:r>
                  </a:p>
                  <a:p>
                    <a:pPr algn="ctr"/>
                    <a:r>
                      <a:rPr lang="en-US" sz="2000" dirty="0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 Jan’23</a:t>
                    </a:r>
                    <a:endParaRPr sz="2000" dirty="0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sp>
                <p:nvSpPr>
                  <p:cNvPr id="61" name="Google Shape;149;p16">
                    <a:extLst>
                      <a:ext uri="{FF2B5EF4-FFF2-40B4-BE49-F238E27FC236}">
                        <a16:creationId xmlns:a16="http://schemas.microsoft.com/office/drawing/2014/main" id="{61444EC3-EEAC-4D6F-8B5F-304F2C9DEBE3}"/>
                      </a:ext>
                    </a:extLst>
                  </p:cNvPr>
                  <p:cNvSpPr/>
                  <p:nvPr/>
                </p:nvSpPr>
                <p:spPr>
                  <a:xfrm>
                    <a:off x="5668275" y="3945200"/>
                    <a:ext cx="22050" cy="2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2" h="882" extrusionOk="0">
                        <a:moveTo>
                          <a:pt x="441" y="0"/>
                        </a:moveTo>
                        <a:cubicBezTo>
                          <a:pt x="203" y="0"/>
                          <a:pt x="0" y="203"/>
                          <a:pt x="0" y="441"/>
                        </a:cubicBezTo>
                        <a:cubicBezTo>
                          <a:pt x="0" y="691"/>
                          <a:pt x="203" y="881"/>
                          <a:pt x="441" y="881"/>
                        </a:cubicBezTo>
                        <a:cubicBezTo>
                          <a:pt x="691" y="881"/>
                          <a:pt x="881" y="691"/>
                          <a:pt x="881" y="441"/>
                        </a:cubicBezTo>
                        <a:cubicBezTo>
                          <a:pt x="881" y="203"/>
                          <a:pt x="691" y="0"/>
                          <a:pt x="441" y="0"/>
                        </a:cubicBezTo>
                        <a:close/>
                      </a:path>
                    </a:pathLst>
                  </a:custGeom>
                  <a:solidFill>
                    <a:srgbClr val="869FB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000"/>
                  </a:p>
                </p:txBody>
              </p:sp>
              <p:sp>
                <p:nvSpPr>
                  <p:cNvPr id="62" name="Google Shape;152;p16">
                    <a:extLst>
                      <a:ext uri="{FF2B5EF4-FFF2-40B4-BE49-F238E27FC236}">
                        <a16:creationId xmlns:a16="http://schemas.microsoft.com/office/drawing/2014/main" id="{D9D3AE35-3839-4A8E-9EFD-DDB9E6C71CC0}"/>
                      </a:ext>
                    </a:extLst>
                  </p:cNvPr>
                  <p:cNvSpPr/>
                  <p:nvPr/>
                </p:nvSpPr>
                <p:spPr>
                  <a:xfrm>
                    <a:off x="5800725" y="3945200"/>
                    <a:ext cx="22050" cy="2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2" h="882" extrusionOk="0">
                        <a:moveTo>
                          <a:pt x="441" y="0"/>
                        </a:moveTo>
                        <a:cubicBezTo>
                          <a:pt x="191" y="0"/>
                          <a:pt x="1" y="203"/>
                          <a:pt x="1" y="441"/>
                        </a:cubicBezTo>
                        <a:cubicBezTo>
                          <a:pt x="1" y="691"/>
                          <a:pt x="191" y="881"/>
                          <a:pt x="441" y="881"/>
                        </a:cubicBezTo>
                        <a:cubicBezTo>
                          <a:pt x="679" y="881"/>
                          <a:pt x="882" y="691"/>
                          <a:pt x="882" y="441"/>
                        </a:cubicBezTo>
                        <a:cubicBezTo>
                          <a:pt x="882" y="203"/>
                          <a:pt x="679" y="0"/>
                          <a:pt x="441" y="0"/>
                        </a:cubicBezTo>
                        <a:close/>
                      </a:path>
                    </a:pathLst>
                  </a:custGeom>
                  <a:solidFill>
                    <a:srgbClr val="869FB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000" dirty="0"/>
                  </a:p>
                </p:txBody>
              </p:sp>
              <p:sp>
                <p:nvSpPr>
                  <p:cNvPr id="63" name="Google Shape;154;p16">
                    <a:extLst>
                      <a:ext uri="{FF2B5EF4-FFF2-40B4-BE49-F238E27FC236}">
                        <a16:creationId xmlns:a16="http://schemas.microsoft.com/office/drawing/2014/main" id="{B395C5FB-1B09-4AEF-BF17-3AACA0B6444D}"/>
                      </a:ext>
                    </a:extLst>
                  </p:cNvPr>
                  <p:cNvSpPr txBox="1"/>
                  <p:nvPr/>
                </p:nvSpPr>
                <p:spPr>
                  <a:xfrm>
                    <a:off x="4007988" y="3689937"/>
                    <a:ext cx="1401300" cy="534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t" anchorCtr="0">
                    <a:noAutofit/>
                  </a:bodyPr>
                  <a:lstStyle/>
                  <a:p>
                    <a:pPr algn="r"/>
                    <a:r>
                      <a:rPr lang="en-US" sz="14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rPr>
                      <a:t>Initial Validation</a:t>
                    </a:r>
                    <a:endParaRPr sz="14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  <p:sp>
                <p:nvSpPr>
                  <p:cNvPr id="64" name="Google Shape;155;p16">
                    <a:extLst>
                      <a:ext uri="{FF2B5EF4-FFF2-40B4-BE49-F238E27FC236}">
                        <a16:creationId xmlns:a16="http://schemas.microsoft.com/office/drawing/2014/main" id="{5011105D-99C1-4882-8C8A-0A2F3667B718}"/>
                      </a:ext>
                    </a:extLst>
                  </p:cNvPr>
                  <p:cNvSpPr txBox="1"/>
                  <p:nvPr/>
                </p:nvSpPr>
                <p:spPr>
                  <a:xfrm>
                    <a:off x="4007988" y="3343088"/>
                    <a:ext cx="1401300" cy="429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r"/>
                    <a:r>
                      <a:rPr lang="en-US" sz="2000" dirty="0">
                        <a:solidFill>
                          <a:srgbClr val="43434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rPr>
                      <a:t>Test</a:t>
                    </a:r>
                    <a:endParaRPr sz="2000" dirty="0">
                      <a:solidFill>
                        <a:srgbClr val="434343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endParaRPr>
                  </a:p>
                </p:txBody>
              </p:sp>
            </p:grpSp>
            <p:sp>
              <p:nvSpPr>
                <p:cNvPr id="58" name="Google Shape;153;p16">
                  <a:extLst>
                    <a:ext uri="{FF2B5EF4-FFF2-40B4-BE49-F238E27FC236}">
                      <a16:creationId xmlns:a16="http://schemas.microsoft.com/office/drawing/2014/main" id="{3B55DC80-F1B7-46A0-8E8F-1C40AF9BE674}"/>
                    </a:ext>
                  </a:extLst>
                </p:cNvPr>
                <p:cNvSpPr/>
                <p:nvPr/>
              </p:nvSpPr>
              <p:spPr>
                <a:xfrm>
                  <a:off x="4162618" y="4579050"/>
                  <a:ext cx="421500" cy="43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5" h="12978" extrusionOk="0">
                      <a:moveTo>
                        <a:pt x="11406" y="583"/>
                      </a:moveTo>
                      <a:cubicBezTo>
                        <a:pt x="11799" y="583"/>
                        <a:pt x="12192" y="881"/>
                        <a:pt x="12192" y="1286"/>
                      </a:cubicBezTo>
                      <a:lnTo>
                        <a:pt x="12192" y="5441"/>
                      </a:lnTo>
                      <a:lnTo>
                        <a:pt x="12204" y="5441"/>
                      </a:lnTo>
                      <a:cubicBezTo>
                        <a:pt x="12204" y="5763"/>
                        <a:pt x="12026" y="5882"/>
                        <a:pt x="12026" y="5882"/>
                      </a:cubicBezTo>
                      <a:lnTo>
                        <a:pt x="11966" y="5917"/>
                      </a:lnTo>
                      <a:cubicBezTo>
                        <a:pt x="11871" y="6025"/>
                        <a:pt x="11776" y="6132"/>
                        <a:pt x="11728" y="6156"/>
                      </a:cubicBezTo>
                      <a:lnTo>
                        <a:pt x="10418" y="7180"/>
                      </a:lnTo>
                      <a:lnTo>
                        <a:pt x="10418" y="3977"/>
                      </a:lnTo>
                      <a:cubicBezTo>
                        <a:pt x="10418" y="3274"/>
                        <a:pt x="9787" y="2667"/>
                        <a:pt x="9085" y="2667"/>
                      </a:cubicBezTo>
                      <a:lnTo>
                        <a:pt x="2822" y="2667"/>
                      </a:lnTo>
                      <a:lnTo>
                        <a:pt x="2822" y="1286"/>
                      </a:lnTo>
                      <a:cubicBezTo>
                        <a:pt x="2822" y="881"/>
                        <a:pt x="3120" y="583"/>
                        <a:pt x="3525" y="583"/>
                      </a:cubicBezTo>
                      <a:close/>
                      <a:moveTo>
                        <a:pt x="9085" y="3274"/>
                      </a:moveTo>
                      <a:cubicBezTo>
                        <a:pt x="9466" y="3274"/>
                        <a:pt x="9823" y="3596"/>
                        <a:pt x="9823" y="3977"/>
                      </a:cubicBezTo>
                      <a:lnTo>
                        <a:pt x="9823" y="8144"/>
                      </a:lnTo>
                      <a:cubicBezTo>
                        <a:pt x="9823" y="8442"/>
                        <a:pt x="9668" y="8561"/>
                        <a:pt x="9668" y="8561"/>
                      </a:cubicBezTo>
                      <a:lnTo>
                        <a:pt x="9621" y="8608"/>
                      </a:lnTo>
                      <a:cubicBezTo>
                        <a:pt x="9525" y="8704"/>
                        <a:pt x="9371" y="8823"/>
                        <a:pt x="9335" y="8846"/>
                      </a:cubicBezTo>
                      <a:lnTo>
                        <a:pt x="5358" y="11835"/>
                      </a:lnTo>
                      <a:lnTo>
                        <a:pt x="5358" y="8775"/>
                      </a:lnTo>
                      <a:lnTo>
                        <a:pt x="1203" y="8775"/>
                      </a:lnTo>
                      <a:cubicBezTo>
                        <a:pt x="810" y="8775"/>
                        <a:pt x="441" y="8525"/>
                        <a:pt x="441" y="8144"/>
                      </a:cubicBezTo>
                      <a:lnTo>
                        <a:pt x="441" y="3977"/>
                      </a:lnTo>
                      <a:cubicBezTo>
                        <a:pt x="441" y="3596"/>
                        <a:pt x="810" y="3274"/>
                        <a:pt x="1203" y="3274"/>
                      </a:cubicBezTo>
                      <a:close/>
                      <a:moveTo>
                        <a:pt x="3525" y="0"/>
                      </a:moveTo>
                      <a:cubicBezTo>
                        <a:pt x="2834" y="0"/>
                        <a:pt x="2227" y="595"/>
                        <a:pt x="2227" y="1286"/>
                      </a:cubicBezTo>
                      <a:lnTo>
                        <a:pt x="2227" y="2679"/>
                      </a:lnTo>
                      <a:lnTo>
                        <a:pt x="1203" y="2679"/>
                      </a:lnTo>
                      <a:cubicBezTo>
                        <a:pt x="500" y="2679"/>
                        <a:pt x="0" y="3274"/>
                        <a:pt x="0" y="3977"/>
                      </a:cubicBezTo>
                      <a:lnTo>
                        <a:pt x="0" y="8144"/>
                      </a:lnTo>
                      <a:cubicBezTo>
                        <a:pt x="0" y="8846"/>
                        <a:pt x="500" y="9370"/>
                        <a:pt x="1203" y="9370"/>
                      </a:cubicBezTo>
                      <a:lnTo>
                        <a:pt x="4906" y="9370"/>
                      </a:lnTo>
                      <a:lnTo>
                        <a:pt x="4906" y="12978"/>
                      </a:lnTo>
                      <a:lnTo>
                        <a:pt x="9680" y="9323"/>
                      </a:lnTo>
                      <a:cubicBezTo>
                        <a:pt x="9799" y="9251"/>
                        <a:pt x="9978" y="9085"/>
                        <a:pt x="10061" y="9001"/>
                      </a:cubicBezTo>
                      <a:cubicBezTo>
                        <a:pt x="10144" y="8918"/>
                        <a:pt x="10406" y="8656"/>
                        <a:pt x="10406" y="8144"/>
                      </a:cubicBezTo>
                      <a:lnTo>
                        <a:pt x="10406" y="7834"/>
                      </a:lnTo>
                      <a:lnTo>
                        <a:pt x="11990" y="6608"/>
                      </a:lnTo>
                      <a:cubicBezTo>
                        <a:pt x="12109" y="6537"/>
                        <a:pt x="12252" y="6370"/>
                        <a:pt x="12335" y="6287"/>
                      </a:cubicBezTo>
                      <a:cubicBezTo>
                        <a:pt x="12419" y="6203"/>
                        <a:pt x="12645" y="5953"/>
                        <a:pt x="12645" y="5441"/>
                      </a:cubicBezTo>
                      <a:lnTo>
                        <a:pt x="12645" y="1286"/>
                      </a:lnTo>
                      <a:cubicBezTo>
                        <a:pt x="12645" y="595"/>
                        <a:pt x="12097" y="0"/>
                        <a:pt x="11406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000"/>
                </a:p>
              </p:txBody>
            </p:sp>
          </p:grpSp>
          <p:sp>
            <p:nvSpPr>
              <p:cNvPr id="36" name="Google Shape;148;p16">
                <a:extLst>
                  <a:ext uri="{FF2B5EF4-FFF2-40B4-BE49-F238E27FC236}">
                    <a16:creationId xmlns:a16="http://schemas.microsoft.com/office/drawing/2014/main" id="{BFABC8AA-D3EC-48CE-9C80-4542A3258A26}"/>
                  </a:ext>
                </a:extLst>
              </p:cNvPr>
              <p:cNvSpPr/>
              <p:nvPr/>
            </p:nvSpPr>
            <p:spPr>
              <a:xfrm>
                <a:off x="8801069" y="3896972"/>
                <a:ext cx="1653800" cy="785433"/>
              </a:xfrm>
              <a:custGeom>
                <a:avLst/>
                <a:gdLst/>
                <a:ahLst/>
                <a:cxnLst/>
                <a:rect l="l" t="t" r="r" b="b"/>
                <a:pathLst>
                  <a:path w="49614" h="23563" extrusionOk="0">
                    <a:moveTo>
                      <a:pt x="0" y="0"/>
                    </a:moveTo>
                    <a:cubicBezTo>
                      <a:pt x="4620" y="1917"/>
                      <a:pt x="7870" y="6477"/>
                      <a:pt x="7870" y="11788"/>
                    </a:cubicBezTo>
                    <a:cubicBezTo>
                      <a:pt x="7870" y="17098"/>
                      <a:pt x="4620" y="21646"/>
                      <a:pt x="0" y="23563"/>
                    </a:cubicBezTo>
                    <a:lnTo>
                      <a:pt x="37826" y="23563"/>
                    </a:lnTo>
                    <a:cubicBezTo>
                      <a:pt x="44339" y="23563"/>
                      <a:pt x="49614" y="18288"/>
                      <a:pt x="49614" y="11788"/>
                    </a:cubicBezTo>
                    <a:cubicBezTo>
                      <a:pt x="49614" y="5275"/>
                      <a:pt x="44339" y="0"/>
                      <a:pt x="37826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Early</a:t>
                </a:r>
              </a:p>
              <a:p>
                <a:pPr algn="ctr"/>
                <a:r>
                  <a:rPr lang="en-US" sz="2000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 July’23</a:t>
                </a:r>
              </a:p>
            </p:txBody>
          </p:sp>
          <p:sp>
            <p:nvSpPr>
              <p:cNvPr id="37" name="Google Shape;147;p16">
                <a:extLst>
                  <a:ext uri="{FF2B5EF4-FFF2-40B4-BE49-F238E27FC236}">
                    <a16:creationId xmlns:a16="http://schemas.microsoft.com/office/drawing/2014/main" id="{AB0AF785-D230-402D-B3B0-75A78C83CC2A}"/>
                  </a:ext>
                </a:extLst>
              </p:cNvPr>
              <p:cNvSpPr/>
              <p:nvPr/>
            </p:nvSpPr>
            <p:spPr>
              <a:xfrm>
                <a:off x="9853167" y="4630303"/>
                <a:ext cx="306833" cy="1493467"/>
              </a:xfrm>
              <a:custGeom>
                <a:avLst/>
                <a:gdLst/>
                <a:ahLst/>
                <a:cxnLst/>
                <a:rect l="l" t="t" r="r" b="b"/>
                <a:pathLst>
                  <a:path w="9205" h="44804" extrusionOk="0">
                    <a:moveTo>
                      <a:pt x="7097" y="0"/>
                    </a:moveTo>
                    <a:cubicBezTo>
                      <a:pt x="2811" y="2143"/>
                      <a:pt x="1" y="6549"/>
                      <a:pt x="1" y="11514"/>
                    </a:cubicBezTo>
                    <a:lnTo>
                      <a:pt x="1" y="44803"/>
                    </a:lnTo>
                    <a:lnTo>
                      <a:pt x="2180" y="44803"/>
                    </a:lnTo>
                    <a:lnTo>
                      <a:pt x="2180" y="11514"/>
                    </a:lnTo>
                    <a:cubicBezTo>
                      <a:pt x="2180" y="6965"/>
                      <a:pt x="5025" y="2989"/>
                      <a:pt x="9204" y="1477"/>
                    </a:cubicBezTo>
                    <a:lnTo>
                      <a:pt x="9204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8" name="Google Shape;154;p16">
                <a:extLst>
                  <a:ext uri="{FF2B5EF4-FFF2-40B4-BE49-F238E27FC236}">
                    <a16:creationId xmlns:a16="http://schemas.microsoft.com/office/drawing/2014/main" id="{E989AA6C-3980-4E86-A147-15E03B2A3242}"/>
                  </a:ext>
                </a:extLst>
              </p:cNvPr>
              <p:cNvSpPr txBox="1"/>
              <p:nvPr/>
            </p:nvSpPr>
            <p:spPr>
              <a:xfrm>
                <a:off x="7866869" y="5301279"/>
                <a:ext cx="1868400" cy="71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r"/>
                <a:r>
                  <a:rPr lang="en-US" sz="14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All modules completed</a:t>
                </a:r>
                <a:endParaRPr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9" name="Google Shape;155;p16">
                <a:extLst>
                  <a:ext uri="{FF2B5EF4-FFF2-40B4-BE49-F238E27FC236}">
                    <a16:creationId xmlns:a16="http://schemas.microsoft.com/office/drawing/2014/main" id="{52800B19-1852-4BF7-ACFA-01147372CF47}"/>
                  </a:ext>
                </a:extLst>
              </p:cNvPr>
              <p:cNvSpPr txBox="1"/>
              <p:nvPr/>
            </p:nvSpPr>
            <p:spPr>
              <a:xfrm>
                <a:off x="7866869" y="4838814"/>
                <a:ext cx="1868400" cy="57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/>
                <a:r>
                  <a:rPr lang="en-US" sz="2000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Validation</a:t>
                </a:r>
                <a:endParaRPr sz="20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0" name="Google Shape;125;p16">
                <a:extLst>
                  <a:ext uri="{FF2B5EF4-FFF2-40B4-BE49-F238E27FC236}">
                    <a16:creationId xmlns:a16="http://schemas.microsoft.com/office/drawing/2014/main" id="{48FF6063-2771-4CA8-9FF1-C05C3B92B3B5}"/>
                  </a:ext>
                </a:extLst>
              </p:cNvPr>
              <p:cNvSpPr/>
              <p:nvPr/>
            </p:nvSpPr>
            <p:spPr>
              <a:xfrm>
                <a:off x="11451547" y="2496603"/>
                <a:ext cx="306800" cy="1493067"/>
              </a:xfrm>
              <a:custGeom>
                <a:avLst/>
                <a:gdLst/>
                <a:ahLst/>
                <a:cxnLst/>
                <a:rect l="l" t="t" r="r" b="b"/>
                <a:pathLst>
                  <a:path w="9204" h="44792" extrusionOk="0">
                    <a:moveTo>
                      <a:pt x="0" y="1"/>
                    </a:moveTo>
                    <a:lnTo>
                      <a:pt x="0" y="33291"/>
                    </a:lnTo>
                    <a:cubicBezTo>
                      <a:pt x="0" y="38244"/>
                      <a:pt x="2810" y="42649"/>
                      <a:pt x="7097" y="44792"/>
                    </a:cubicBezTo>
                    <a:lnTo>
                      <a:pt x="9204" y="44792"/>
                    </a:lnTo>
                    <a:lnTo>
                      <a:pt x="9204" y="43328"/>
                    </a:lnTo>
                    <a:cubicBezTo>
                      <a:pt x="5025" y="41804"/>
                      <a:pt x="2179" y="37827"/>
                      <a:pt x="2179" y="33291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42" name="Google Shape;137;p16">
                <a:extLst>
                  <a:ext uri="{FF2B5EF4-FFF2-40B4-BE49-F238E27FC236}">
                    <a16:creationId xmlns:a16="http://schemas.microsoft.com/office/drawing/2014/main" id="{6BBFA009-02DD-420F-AC09-08753F7A0E0D}"/>
                  </a:ext>
                </a:extLst>
              </p:cNvPr>
              <p:cNvSpPr txBox="1"/>
              <p:nvPr/>
            </p:nvSpPr>
            <p:spPr>
              <a:xfrm>
                <a:off x="9646002" y="2612417"/>
                <a:ext cx="1741200" cy="71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r"/>
                <a:r>
                  <a:rPr lang="en-US" sz="14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Converted</a:t>
                </a:r>
              </a:p>
              <a:p>
                <a:pPr algn="r"/>
                <a:r>
                  <a:rPr lang="en-US" sz="14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Tested</a:t>
                </a:r>
                <a:endParaRPr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ctr"/>
                <a:endParaRPr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3" name="Google Shape;138;p16">
              <a:extLst>
                <a:ext uri="{FF2B5EF4-FFF2-40B4-BE49-F238E27FC236}">
                  <a16:creationId xmlns:a16="http://schemas.microsoft.com/office/drawing/2014/main" id="{2FE4A5FC-251E-4E8F-9005-1401418099C0}"/>
                </a:ext>
              </a:extLst>
            </p:cNvPr>
            <p:cNvSpPr txBox="1"/>
            <p:nvPr/>
          </p:nvSpPr>
          <p:spPr>
            <a:xfrm>
              <a:off x="9731587" y="3211555"/>
              <a:ext cx="1741200" cy="5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-US" sz="20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SLIMpy1.0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7" name="Footer Placeholder 2">
            <a:extLst>
              <a:ext uri="{FF2B5EF4-FFF2-40B4-BE49-F238E27FC236}">
                <a16:creationId xmlns:a16="http://schemas.microsoft.com/office/drawing/2014/main" id="{31397974-F1B0-4835-97FE-8F9B74AA961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</p:spPr>
        <p:txBody>
          <a:bodyPr/>
          <a:lstStyle/>
          <a:p>
            <a:r>
              <a:rPr lang="en-US" dirty="0"/>
              <a:t>GSICS Annual Meeting, 11-15 March. 2024, Darmstadt, Germany</a:t>
            </a:r>
          </a:p>
        </p:txBody>
      </p:sp>
    </p:spTree>
    <p:extLst>
      <p:ext uri="{BB962C8B-B14F-4D97-AF65-F5344CB8AC3E}">
        <p14:creationId xmlns:p14="http://schemas.microsoft.com/office/powerpoint/2010/main" val="401381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BEBF0A-29BE-45CC-B1C8-590176E9D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106" y="1006208"/>
            <a:ext cx="4460532" cy="4682415"/>
          </a:xfrm>
        </p:spPr>
        <p:txBody>
          <a:bodyPr>
            <a:normAutofit/>
          </a:bodyPr>
          <a:lstStyle/>
          <a:p>
            <a:r>
              <a:rPr lang="en-US" b="0" dirty="0"/>
              <a:t>Lunar Irradiance outputs from </a:t>
            </a:r>
            <a:r>
              <a:rPr lang="en-US" b="0" dirty="0" err="1"/>
              <a:t>SLIMpy</a:t>
            </a:r>
            <a:r>
              <a:rPr lang="en-US" b="0" dirty="0"/>
              <a:t> and SLIMv2.1 were compared.</a:t>
            </a:r>
          </a:p>
          <a:p>
            <a:pPr marL="0" indent="0">
              <a:buNone/>
            </a:pPr>
            <a:endParaRPr lang="en-US" b="0" dirty="0"/>
          </a:p>
          <a:p>
            <a:r>
              <a:rPr lang="en-US" b="0" dirty="0"/>
              <a:t>The irradiance outputs aligns closely</a:t>
            </a:r>
            <a:r>
              <a:rPr lang="en-US" dirty="0"/>
              <a:t> </a:t>
            </a:r>
            <a:r>
              <a:rPr lang="en-US" b="0" dirty="0"/>
              <a:t>for the GOES ABI.</a:t>
            </a:r>
          </a:p>
          <a:p>
            <a:pPr marL="0" indent="0">
              <a:buNone/>
            </a:pPr>
            <a:r>
              <a:rPr lang="en-US" b="0" dirty="0"/>
              <a:t>	</a:t>
            </a:r>
          </a:p>
          <a:p>
            <a:r>
              <a:rPr lang="en-US" b="0" dirty="0"/>
              <a:t>Normalized differences were within machine roundoff errors.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F1386-8CED-4DAF-B890-8D95C118E0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CC92CFC-D429-494E-860C-EBB75C38C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226D5-8560-4D7F-88AA-AC3395C1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of </a:t>
            </a:r>
            <a:r>
              <a:rPr lang="en-US" dirty="0" err="1"/>
              <a:t>SLIMpy</a:t>
            </a:r>
            <a:r>
              <a:rPr lang="en-US" dirty="0"/>
              <a:t> using G16 ABI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4595D-A101-470A-A2DC-4B30BCA57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16" y="1136831"/>
            <a:ext cx="6347948" cy="4990589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509BD54-7BFB-40A2-B576-59B73E05F97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35553" y="6400798"/>
            <a:ext cx="7315198" cy="393109"/>
          </a:xfrm>
        </p:spPr>
        <p:txBody>
          <a:bodyPr/>
          <a:lstStyle/>
          <a:p>
            <a:r>
              <a:rPr lang="en-US" dirty="0"/>
              <a:t>GSICS Annual Meeting, 11-15 March. 2024, Darmstadt, Germany</a:t>
            </a:r>
          </a:p>
        </p:txBody>
      </p:sp>
    </p:spTree>
    <p:extLst>
      <p:ext uri="{BB962C8B-B14F-4D97-AF65-F5344CB8AC3E}">
        <p14:creationId xmlns:p14="http://schemas.microsoft.com/office/powerpoint/2010/main" val="421205437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62051</TotalTime>
  <Words>1973</Words>
  <Application>Microsoft Office PowerPoint</Application>
  <PresentationFormat>Widescreen</PresentationFormat>
  <Paragraphs>350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Cambria Math</vt:lpstr>
      <vt:lpstr>Courier New</vt:lpstr>
      <vt:lpstr>Fira Sans Extra Condensed</vt:lpstr>
      <vt:lpstr>Fira Sans Extra Condensed Medium</vt:lpstr>
      <vt:lpstr>Noto Sans</vt:lpstr>
      <vt:lpstr>Roboto</vt:lpstr>
      <vt:lpstr>Söhne</vt:lpstr>
      <vt:lpstr>Times New Roman</vt:lpstr>
      <vt:lpstr>2_Office Theme</vt:lpstr>
      <vt:lpstr>Worksheet</vt:lpstr>
      <vt:lpstr>Lunar Spectral Irradiance Calibration System (LSICS) development progress update</vt:lpstr>
      <vt:lpstr>Outline</vt:lpstr>
      <vt:lpstr>Introduction</vt:lpstr>
      <vt:lpstr>Background</vt:lpstr>
      <vt:lpstr>LSICS Framework Overview</vt:lpstr>
      <vt:lpstr>LSICS Implementation Protocol</vt:lpstr>
      <vt:lpstr>LSICS Implementation Updates</vt:lpstr>
      <vt:lpstr>SLIM2.1 (in IDL) to SLIMpy</vt:lpstr>
      <vt:lpstr>Validation of SLIMpy using G16 ABI</vt:lpstr>
      <vt:lpstr>LSICS Geometry Module Validation</vt:lpstr>
      <vt:lpstr>LSICS Disk Reflectance Module</vt:lpstr>
      <vt:lpstr>LSICS Spectral Irradiance(SI) Module</vt:lpstr>
      <vt:lpstr>SI module Unit Test using GIRO </vt:lpstr>
      <vt:lpstr>LSICS SLIM Implementation Results</vt:lpstr>
      <vt:lpstr>Discussions</vt:lpstr>
      <vt:lpstr>Executive Summary</vt:lpstr>
      <vt:lpstr>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PLPT Title</dc:title>
  <dc:creator>Hyelim Yoo</dc:creator>
  <cp:lastModifiedBy>Bikash Basnet</cp:lastModifiedBy>
  <cp:revision>2011</cp:revision>
  <dcterms:created xsi:type="dcterms:W3CDTF">2021-12-06T17:47:20Z</dcterms:created>
  <dcterms:modified xsi:type="dcterms:W3CDTF">2024-03-12T13:00:32Z</dcterms:modified>
</cp:coreProperties>
</file>