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91" r:id="rId3"/>
    <p:sldId id="356" r:id="rId4"/>
    <p:sldId id="355" r:id="rId5"/>
    <p:sldId id="379" r:id="rId6"/>
    <p:sldId id="357" r:id="rId7"/>
    <p:sldId id="366" r:id="rId8"/>
    <p:sldId id="367" r:id="rId9"/>
    <p:sldId id="369" r:id="rId10"/>
    <p:sldId id="363" r:id="rId11"/>
    <p:sldId id="361" r:id="rId12"/>
    <p:sldId id="360" r:id="rId13"/>
    <p:sldId id="371" r:id="rId14"/>
    <p:sldId id="370" r:id="rId15"/>
    <p:sldId id="364" r:id="rId16"/>
    <p:sldId id="365" r:id="rId17"/>
    <p:sldId id="380" r:id="rId18"/>
    <p:sldId id="368" r:id="rId19"/>
    <p:sldId id="321" r:id="rId20"/>
    <p:sldId id="322" r:id="rId21"/>
    <p:sldId id="32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39496B-889D-4867-A6A9-178527356D4B}" name="Amit Angal" initials="AA" userId="S::amit.angal@ssaihq.com::1307450f-8abe-4416-b29c-5beb02489c8e" providerId="AD"/>
  <p188:author id="{0F891A6C-EBB6-4E59-D45D-7D7D0C91ED1C}" name="Truman Wilson" initials="TW" userId="S::truman.wilson@ssaihq.com::5bb32e2e-25dc-4d13-b7cd-edab113590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88BB7-69E2-0947-84A7-8B543D5BCF0B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ED058-59DE-F748-BA3B-E35B9DF2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883"/>
            <a:fld id="{A237FE4A-41E6-436A-A364-DE0E298753DA}" type="slidenum">
              <a:rPr lang="en-GB" smtClean="0">
                <a:solidFill>
                  <a:prstClr val="black"/>
                </a:solidFill>
              </a:rPr>
              <a:pPr defTabSz="923883"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227607" y="702279"/>
            <a:ext cx="4499627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31" tIns="41515" rIns="83031" bIns="41515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95802" y="4388445"/>
            <a:ext cx="5553681" cy="414693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4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6EBA-FE65-F74E-A710-A2E9F66725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FE4A-41E6-436A-A364-DE0E298753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227607" y="702279"/>
            <a:ext cx="4499627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31" tIns="41515" rIns="83031" bIns="4151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95802" y="4388445"/>
            <a:ext cx="5553681" cy="414693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8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FE4A-41E6-436A-A364-DE0E298753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227607" y="702279"/>
            <a:ext cx="4499627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31" tIns="41515" rIns="83031" bIns="4151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95802" y="4388445"/>
            <a:ext cx="5553681" cy="414693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0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B525FD-2D4C-9E69-B557-97B21991F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F6E326CA-C614-16E2-7407-1237A55019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FE4A-41E6-436A-A364-DE0E298753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5A860E01-9D8A-1161-0478-4F968B5E4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607" y="702279"/>
            <a:ext cx="4499627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31" tIns="41515" rIns="83031" bIns="4151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66D72D54-BAAE-C26A-5930-262634E325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95802" y="4388445"/>
            <a:ext cx="5553681" cy="414693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9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707030-BD1A-6CA4-6A7D-D619AF841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71A34DF7-C366-6DF2-2D4E-28942523B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FE4A-41E6-436A-A364-DE0E298753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AD750CAA-3C63-DA54-4CC2-89307BB11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607" y="702279"/>
            <a:ext cx="4499627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31" tIns="41515" rIns="83031" bIns="4151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43368270-FEC3-95A4-F3F3-7A3489DD60A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95802" y="4388445"/>
            <a:ext cx="5553681" cy="414693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D6727-F009-D802-01C5-7BAB4666D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>
            <a:extLst>
              <a:ext uri="{FF2B5EF4-FFF2-40B4-BE49-F238E27FC236}">
                <a16:creationId xmlns:a16="http://schemas.microsoft.com/office/drawing/2014/main" id="{1B84CCE5-65BD-E885-5C7B-DC863F099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37FE4A-41E6-436A-A364-DE0E298753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5D3BBF83-9A64-E33D-8C82-50D9D22D1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607" y="702279"/>
            <a:ext cx="4499627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31" tIns="41515" rIns="83031" bIns="4151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5ED00E61-9E3D-C920-7C08-4E22CC2F3B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95802" y="4388445"/>
            <a:ext cx="5553681" cy="414693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BC7F-8B7C-4716-98EC-00BC3A75E648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4B9F-AE17-42E9-9D30-EC503E560381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5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675C-058E-44C0-93E5-AB5F7A5D2C71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EB99-E667-41A9-9E0D-DE6D3FC298AF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2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5FF-A210-462A-BFF5-C7D93B55E197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6" y="1081027"/>
            <a:ext cx="5960534" cy="5095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81027"/>
            <a:ext cx="5808133" cy="50959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BBB2-2EE2-4BAD-B7B7-8CDECDD12962}" type="datetime1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7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96A4-CF84-4859-BA5B-CACCB5AF1497}" type="datetime1">
              <a:rPr lang="en-US" smtClean="0"/>
              <a:t>3/8/24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65200" y="157358"/>
            <a:ext cx="10276184" cy="6471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885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DAA-05AB-4653-B106-F5F2A6EEBCBC}" type="datetime1">
              <a:rPr lang="en-US" smtClean="0"/>
              <a:t>3/8/24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E43F-8C40-4592-877E-890715D7FA2A}" type="datetime1">
              <a:rPr lang="en-US" smtClean="0"/>
              <a:t>3/8/24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316C-1804-4F38-88C5-47F5194F05D5}" type="datetime1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4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9066-6DDB-415D-A51B-66FC1C0FE13A}" type="datetime1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6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200" y="157358"/>
            <a:ext cx="10276184" cy="64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666" y="1063624"/>
            <a:ext cx="11768667" cy="5301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1666" y="6467400"/>
            <a:ext cx="2743200" cy="3441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DB91-C742-4968-A972-6B738BE3ADE2}" type="datetime1">
              <a:rPr lang="en-US" smtClean="0"/>
              <a:pPr/>
              <a:t>3/8/24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0267" y="6467400"/>
            <a:ext cx="4114800" cy="344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7133" y="6467400"/>
            <a:ext cx="2743200" cy="3441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4F54-0DC7-4833-A3BB-481B1F96BC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3"/>
          <p:cNvSpPr/>
          <p:nvPr userDrawn="1"/>
        </p:nvSpPr>
        <p:spPr>
          <a:xfrm>
            <a:off x="0" y="885600"/>
            <a:ext cx="12192000" cy="0"/>
          </a:xfrm>
          <a:prstGeom prst="line">
            <a:avLst/>
          </a:prstGeom>
          <a:ln w="15840">
            <a:solidFill>
              <a:srgbClr val="0000FF"/>
            </a:solidFill>
            <a:round/>
          </a:ln>
        </p:spPr>
      </p:sp>
      <p:pic>
        <p:nvPicPr>
          <p:cNvPr id="11" name="Picture 10"/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11241384" y="104699"/>
            <a:ext cx="840960" cy="699840"/>
          </a:xfrm>
          <a:prstGeom prst="rect">
            <a:avLst/>
          </a:prstGeom>
        </p:spPr>
      </p:pic>
      <p:pic>
        <p:nvPicPr>
          <p:cNvPr id="12" name="Picture 7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109656" y="76320"/>
            <a:ext cx="773545" cy="7565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54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60596" y="2023980"/>
            <a:ext cx="11670804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3600" b="1">
                <a:ea typeface="Bitstream Vera Sans" charset="0"/>
                <a:cs typeface="Bitstream Vera Sans" charset="0"/>
              </a:rPr>
              <a:t>Recent Progress of MODIS and VIIRS Lunar Calibration</a:t>
            </a:r>
            <a:endParaRPr lang="en-GB" sz="3600" b="1">
              <a:ea typeface="Bitstream Vera Sans" charset="0"/>
              <a:cs typeface="Bitstream Vera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287" y="3710135"/>
            <a:ext cx="10913424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Truman </a:t>
            </a:r>
            <a:r>
              <a:rPr lang="en-US" sz="2800" dirty="0" err="1">
                <a:solidFill>
                  <a:prstClr val="black"/>
                </a:solidFill>
              </a:rPr>
              <a:t>Wilson</a:t>
            </a:r>
            <a:r>
              <a:rPr lang="en-US" sz="2800" baseline="30000" dirty="0" err="1">
                <a:solidFill>
                  <a:prstClr val="black"/>
                </a:solidFill>
              </a:rPr>
              <a:t>a</a:t>
            </a:r>
            <a:r>
              <a:rPr lang="en-US" sz="2800" dirty="0">
                <a:solidFill>
                  <a:prstClr val="black"/>
                </a:solidFill>
              </a:rPr>
              <a:t>,</a:t>
            </a:r>
            <a:r>
              <a:rPr lang="en-US" sz="2800" baseline="300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Amit </a:t>
            </a:r>
            <a:r>
              <a:rPr lang="en-US" sz="2800" dirty="0" err="1">
                <a:solidFill>
                  <a:prstClr val="black"/>
                </a:solidFill>
              </a:rPr>
              <a:t>Angal</a:t>
            </a:r>
            <a:r>
              <a:rPr lang="en-US" sz="2800" baseline="30000" dirty="0" err="1">
                <a:solidFill>
                  <a:prstClr val="black"/>
                </a:solidFill>
              </a:rPr>
              <a:t>a</a:t>
            </a:r>
            <a:r>
              <a:rPr lang="en-US" sz="2800" dirty="0">
                <a:solidFill>
                  <a:prstClr val="black"/>
                </a:solidFill>
              </a:rPr>
              <a:t> , Jack </a:t>
            </a:r>
            <a:r>
              <a:rPr lang="en-US" sz="2800" dirty="0" err="1">
                <a:solidFill>
                  <a:prstClr val="black"/>
                </a:solidFill>
              </a:rPr>
              <a:t>Xiong</a:t>
            </a:r>
            <a:r>
              <a:rPr lang="en-US" sz="2800" baseline="30000" dirty="0" err="1">
                <a:solidFill>
                  <a:prstClr val="black"/>
                </a:solidFill>
              </a:rPr>
              <a:t>b</a:t>
            </a:r>
            <a:endParaRPr lang="en-US" sz="2800" baseline="30000" dirty="0">
              <a:solidFill>
                <a:prstClr val="black"/>
              </a:solidFill>
            </a:endParaRP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000" baseline="30000" dirty="0" err="1">
                <a:solidFill>
                  <a:prstClr val="black"/>
                </a:solidFill>
              </a:rPr>
              <a:t>a</a:t>
            </a:r>
            <a:r>
              <a:rPr lang="en-US" sz="2000" dirty="0" err="1"/>
              <a:t>Science</a:t>
            </a:r>
            <a:r>
              <a:rPr lang="en-US" sz="2000" dirty="0"/>
              <a:t> Systems and Applications Inc., 10210 Greenbelt Road, Lanham, MD, USA</a:t>
            </a:r>
          </a:p>
          <a:p>
            <a:pPr algn="ctr"/>
            <a:r>
              <a:rPr lang="en-US" sz="2000" baseline="30000" dirty="0" err="1">
                <a:solidFill>
                  <a:prstClr val="black"/>
                </a:solidFill>
              </a:rPr>
              <a:t>b</a:t>
            </a:r>
            <a:r>
              <a:rPr lang="en-US" sz="2000" dirty="0" err="1"/>
              <a:t>Sciences</a:t>
            </a:r>
            <a:r>
              <a:rPr lang="en-US" sz="2000" dirty="0"/>
              <a:t> and Exploration Directorate, NASA Goddard Space Flight Center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/>
              <a:t>Greenbelt, MD, USA</a:t>
            </a:r>
          </a:p>
          <a:p>
            <a:pPr algn="ctr"/>
            <a:endParaRPr lang="en-US" sz="2000" baseline="300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EDC6B-BF44-8A46-953F-915B8B7E18F6}"/>
              </a:ext>
            </a:extLst>
          </p:cNvPr>
          <p:cNvSpPr txBox="1"/>
          <p:nvPr/>
        </p:nvSpPr>
        <p:spPr>
          <a:xfrm>
            <a:off x="1814944" y="6352143"/>
            <a:ext cx="856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GSICS Annual Meeting 2024, Darmstadt, Germany March 11-15,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A6C43C-65AA-B54E-ACF9-69BDE3CB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9A42-D344-B148-8DF0-B46AD670A1B7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988400-20BE-7D4C-AA23-F8A2F875248B}"/>
              </a:ext>
            </a:extLst>
          </p:cNvPr>
          <p:cNvSpPr/>
          <p:nvPr/>
        </p:nvSpPr>
        <p:spPr>
          <a:xfrm>
            <a:off x="10908254" y="6356350"/>
            <a:ext cx="602428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"/>
    </mc:Choice>
    <mc:Fallback xmlns="">
      <p:transition spd="slow" advTm="4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8B9E2-ECEA-2EDA-BE8E-9A8B2566A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70626-0C7D-5998-1D53-DDCC74244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243" y="1154430"/>
            <a:ext cx="6398895" cy="2727960"/>
          </a:xfrm>
          <a:prstGeom prst="rect">
            <a:avLst/>
          </a:prstGeom>
        </p:spPr>
      </p:pic>
      <p:pic>
        <p:nvPicPr>
          <p:cNvPr id="5" name="Picture 4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6A4D2009-0A0C-9C8D-4450-337DE21E5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549" y="3976132"/>
            <a:ext cx="6276856" cy="2722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A2091-AC17-AD2A-E265-D9B042F4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Applications: Calibration Intercomparison</a:t>
            </a: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14052-8BBC-1ACE-1BA0-F6D691BA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D0660-D373-6651-D6E5-719F8C9B0091}"/>
              </a:ext>
            </a:extLst>
          </p:cNvPr>
          <p:cNvSpPr txBox="1"/>
          <p:nvPr/>
        </p:nvSpPr>
        <p:spPr>
          <a:xfrm>
            <a:off x="197412" y="1542722"/>
            <a:ext cx="5434635" cy="4493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/>
                <a:cs typeface="Calibri"/>
              </a:rPr>
              <a:t>Lunar observations can be used to compare bands across multiple instruments.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200">
                <a:ea typeface="Calibri"/>
                <a:cs typeface="Calibri"/>
              </a:rPr>
              <a:t>The ROLO model is used to account for differences in observation geometry.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n-US" sz="2200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2200">
                <a:ea typeface="Calibri"/>
                <a:cs typeface="Calibri"/>
              </a:rPr>
              <a:t>Offsets between the measurements and ROLO are nearly constant.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n-US" sz="22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/>
                <a:cs typeface="Calibri"/>
              </a:rPr>
              <a:t>Normalization to ROLO shows some calibration differences between the bands of different instruments as a function of wavelength.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C90D026-C6B2-AD90-52ED-9490E6A70F89}"/>
              </a:ext>
            </a:extLst>
          </p:cNvPr>
          <p:cNvSpPr txBox="1"/>
          <p:nvPr/>
        </p:nvSpPr>
        <p:spPr>
          <a:xfrm>
            <a:off x="670560" y="6355080"/>
            <a:ext cx="66141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cs typeface="Calibri"/>
              </a:rPr>
              <a:t>Xiong et al. </a:t>
            </a:r>
            <a:r>
              <a:rPr lang="en-US" i="1">
                <a:ea typeface="+mn-lt"/>
                <a:cs typeface="+mn-lt"/>
              </a:rPr>
              <a:t>Remote Sens. 2022, 14, 4754.</a:t>
            </a:r>
            <a:endParaRPr lang="en-US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575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8B9E2-ECEA-2EDA-BE8E-9A8B2566A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2091-AC17-AD2A-E265-D9B042F4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Applications: Calibration Intercomparison</a:t>
            </a: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14052-8BBC-1ACE-1BA0-F6D691BA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D0660-D373-6651-D6E5-719F8C9B0091}"/>
              </a:ext>
            </a:extLst>
          </p:cNvPr>
          <p:cNvSpPr txBox="1"/>
          <p:nvPr/>
        </p:nvSpPr>
        <p:spPr>
          <a:xfrm>
            <a:off x="142787" y="1156906"/>
            <a:ext cx="4798197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Additional corrections, such as a solar spectrum reference correction are needed for proper comparison.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Example: SNPP uses Kurucz while N20 uses Thuillier. A more consistent calibration intercomparison can be performed by deriving all the calibration data using TSIS-1 HSRS data.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n-US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Alternatively, a correction factor can be applied to the ratio with the following equations: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1586B6-99BC-931B-879A-D0A230061DE5}"/>
              </a:ext>
            </a:extLst>
          </p:cNvPr>
          <p:cNvGrpSpPr/>
          <p:nvPr/>
        </p:nvGrpSpPr>
        <p:grpSpPr>
          <a:xfrm>
            <a:off x="5100064" y="1328349"/>
            <a:ext cx="6931597" cy="5081673"/>
            <a:chOff x="5100064" y="1328349"/>
            <a:chExt cx="6931597" cy="5081673"/>
          </a:xfrm>
        </p:grpSpPr>
        <p:pic>
          <p:nvPicPr>
            <p:cNvPr id="5" name="Picture 4" descr="A graph with a red line and black line&#10;&#10;Description automatically generated">
              <a:extLst>
                <a:ext uri="{FF2B5EF4-FFF2-40B4-BE49-F238E27FC236}">
                  <a16:creationId xmlns:a16="http://schemas.microsoft.com/office/drawing/2014/main" id="{A20DF7F8-4F13-836D-2EF0-C78A6370C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0064" y="3869582"/>
              <a:ext cx="6822032" cy="254044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71769E-958C-E002-CEAF-91484B4C1E53}"/>
                </a:ext>
              </a:extLst>
            </p:cNvPr>
            <p:cNvGrpSpPr/>
            <p:nvPr/>
          </p:nvGrpSpPr>
          <p:grpSpPr>
            <a:xfrm>
              <a:off x="5123639" y="1328349"/>
              <a:ext cx="6908022" cy="2286005"/>
              <a:chOff x="5123639" y="1328349"/>
              <a:chExt cx="6908022" cy="228600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FA7E0EF-94FE-1B66-F0DF-8A43743607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33" b="49797"/>
              <a:stretch/>
            </p:blipFill>
            <p:spPr>
              <a:xfrm>
                <a:off x="5123639" y="1328349"/>
                <a:ext cx="6908022" cy="2286005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E028B7-760F-2853-6D74-EE6FB1F71A0B}"/>
                  </a:ext>
                </a:extLst>
              </p:cNvPr>
              <p:cNvSpPr/>
              <p:nvPr/>
            </p:nvSpPr>
            <p:spPr>
              <a:xfrm>
                <a:off x="11388810" y="1472513"/>
                <a:ext cx="380999" cy="2986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F6E3A7A-D417-D540-76A7-AC1E20C3E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34" y="5809761"/>
            <a:ext cx="4791808" cy="797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F9AC40-75A3-C0ED-8B0E-BECE5DF9A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70" y="4934072"/>
            <a:ext cx="4593737" cy="790087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9C90D026-C6B2-AD90-52ED-9490E6A70F89}"/>
              </a:ext>
            </a:extLst>
          </p:cNvPr>
          <p:cNvSpPr txBox="1"/>
          <p:nvPr/>
        </p:nvSpPr>
        <p:spPr>
          <a:xfrm>
            <a:off x="5577840" y="6446520"/>
            <a:ext cx="66141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cs typeface="Calibri"/>
              </a:rPr>
              <a:t>Xiong et al. </a:t>
            </a:r>
            <a:r>
              <a:rPr lang="en-US" i="1">
                <a:ea typeface="+mn-lt"/>
                <a:cs typeface="+mn-lt"/>
              </a:rPr>
              <a:t>Remote Sens. 2022, 14, 4754.</a:t>
            </a:r>
            <a:endParaRPr lang="en-US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205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FD5E8-28A9-C224-9BFC-10BD83F70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track and scan&#10;&#10;Description automatically generated">
            <a:extLst>
              <a:ext uri="{FF2B5EF4-FFF2-40B4-BE49-F238E27FC236}">
                <a16:creationId xmlns:a16="http://schemas.microsoft.com/office/drawing/2014/main" id="{C9BDE384-7B78-F1F8-922C-8BC7655E8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621" y="4478809"/>
            <a:ext cx="6653084" cy="211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8B37B1-F64F-0774-0E11-A878E0A0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Applications: MODIS and VIIRS Spatial Characterization</a:t>
            </a: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7082F-0A92-90AC-591D-E227CBA2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BEE24C-57F8-AD4A-2B5B-B7F9A0863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8" r="-195" b="229"/>
          <a:stretch/>
        </p:blipFill>
        <p:spPr>
          <a:xfrm>
            <a:off x="221262" y="1530743"/>
            <a:ext cx="4695829" cy="4749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A8D5A0-A546-2003-6F6F-98A925906A14}"/>
              </a:ext>
            </a:extLst>
          </p:cNvPr>
          <p:cNvSpPr txBox="1"/>
          <p:nvPr/>
        </p:nvSpPr>
        <p:spPr>
          <a:xfrm>
            <a:off x="790665" y="932255"/>
            <a:ext cx="3243314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u="sng"/>
              <a:t>VIIRS* Focal Plane Layout</a:t>
            </a:r>
            <a:endParaRPr lang="en-US" b="1" u="sng">
              <a:ea typeface="Calibri"/>
              <a:cs typeface="Calibri"/>
            </a:endParaRPr>
          </a:p>
          <a:p>
            <a:pPr algn="ctr"/>
            <a:r>
              <a:rPr lang="en-US" sz="1200">
                <a:ea typeface="Calibri" panose="020F0502020204030204"/>
                <a:cs typeface="Calibri" panose="020F0502020204030204"/>
              </a:rPr>
              <a:t>*MODIS has similar spatial offsets</a:t>
            </a:r>
          </a:p>
        </p:txBody>
      </p:sp>
      <p:pic>
        <p:nvPicPr>
          <p:cNvPr id="11" name="Picture 10" descr="A collage of images of light&#10;&#10;Description automatically generated">
            <a:extLst>
              <a:ext uri="{FF2B5EF4-FFF2-40B4-BE49-F238E27FC236}">
                <a16:creationId xmlns:a16="http://schemas.microsoft.com/office/drawing/2014/main" id="{C492B6A1-4124-EED3-2BE3-F3CEFC312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36" y="1430679"/>
            <a:ext cx="6704828" cy="22563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A1D851-D7D6-77FA-9E04-42C276386C2F}"/>
              </a:ext>
            </a:extLst>
          </p:cNvPr>
          <p:cNvSpPr txBox="1"/>
          <p:nvPr/>
        </p:nvSpPr>
        <p:spPr>
          <a:xfrm>
            <a:off x="5900351" y="988540"/>
            <a:ext cx="551935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 panose="020F0502020204030204"/>
                <a:cs typeface="Calibri" panose="020F0502020204030204"/>
              </a:rPr>
              <a:t>VIIRS unscheduled Moon images showing spatial offsets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D022F-2E63-C8F1-00C7-DF2722230E6E}"/>
              </a:ext>
            </a:extLst>
          </p:cNvPr>
          <p:cNvSpPr txBox="1"/>
          <p:nvPr/>
        </p:nvSpPr>
        <p:spPr>
          <a:xfrm>
            <a:off x="5745892" y="3758513"/>
            <a:ext cx="606510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 panose="020F0502020204030204"/>
                <a:cs typeface="Calibri" panose="020F0502020204030204"/>
              </a:rPr>
              <a:t>Centroids or image X-correlation are used to compute the Band-to-Band Registration (BBR) from the reference band</a:t>
            </a:r>
            <a:r>
              <a:rPr lang="en-US" baseline="30000">
                <a:solidFill>
                  <a:srgbClr val="000000"/>
                </a:solidFill>
                <a:ea typeface="+mn-lt"/>
                <a:cs typeface="+mn-lt"/>
              </a:rPr>
              <a:t>†</a:t>
            </a:r>
            <a:r>
              <a:rPr lang="en-US">
                <a:ea typeface="Calibri" panose="020F0502020204030204"/>
                <a:cs typeface="Calibri" panose="020F0502020204030204"/>
              </a:rPr>
              <a:t>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7DD59-5FAF-1CA2-1510-2300122BEBD8}"/>
              </a:ext>
            </a:extLst>
          </p:cNvPr>
          <p:cNvSpPr txBox="1"/>
          <p:nvPr/>
        </p:nvSpPr>
        <p:spPr>
          <a:xfrm>
            <a:off x="5900352" y="5653216"/>
            <a:ext cx="15137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Aqua MODIS Band 8</a:t>
            </a:r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2CCAB-9E6F-686C-F993-A6432F075113}"/>
              </a:ext>
            </a:extLst>
          </p:cNvPr>
          <p:cNvSpPr txBox="1"/>
          <p:nvPr/>
        </p:nvSpPr>
        <p:spPr>
          <a:xfrm>
            <a:off x="9123406" y="5653216"/>
            <a:ext cx="15137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Calibri"/>
                <a:cs typeface="Calibri"/>
              </a:rPr>
              <a:t>N20 VIIRS</a:t>
            </a:r>
            <a:endParaRPr lang="en-US">
              <a:ea typeface="Calibri"/>
              <a:cs typeface="Calibri"/>
            </a:endParaRPr>
          </a:p>
          <a:p>
            <a:pPr algn="ctr"/>
            <a:r>
              <a:rPr lang="en-US" sz="1600">
                <a:ea typeface="Calibri"/>
                <a:cs typeface="Calibri"/>
              </a:rPr>
              <a:t>Band M9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C12B7-A3D9-463F-2452-9782FE800DED}"/>
              </a:ext>
            </a:extLst>
          </p:cNvPr>
          <p:cNvSpPr txBox="1"/>
          <p:nvPr/>
        </p:nvSpPr>
        <p:spPr>
          <a:xfrm>
            <a:off x="5612027" y="6579973"/>
            <a:ext cx="3809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† Band 1 for MODIS, and I1 for VIIRS</a:t>
            </a:r>
            <a:endParaRPr lang="en-US" sz="1200">
              <a:ea typeface="Calibri"/>
              <a:cs typeface="Calibr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C90D026-C6B2-AD90-52ED-9490E6A70F89}"/>
              </a:ext>
            </a:extLst>
          </p:cNvPr>
          <p:cNvSpPr txBox="1"/>
          <p:nvPr/>
        </p:nvSpPr>
        <p:spPr>
          <a:xfrm>
            <a:off x="441960" y="6400800"/>
            <a:ext cx="66141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cs typeface="Calibri"/>
              </a:rPr>
              <a:t>Wilson et al. </a:t>
            </a:r>
            <a:r>
              <a:rPr lang="en-US" i="1">
                <a:ea typeface="+mn-lt"/>
                <a:cs typeface="+mn-lt"/>
              </a:rPr>
              <a:t>IEEE TGRS 60, 4702312, 2022.</a:t>
            </a:r>
            <a:endParaRPr lang="en-US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5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85D8F1-B9E6-4E7D-8D59-6A98B1152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31" y="1248232"/>
            <a:ext cx="11270535" cy="5609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5F0EF7-9214-3F49-580A-9C05E09C9074}"/>
              </a:ext>
            </a:extLst>
          </p:cNvPr>
          <p:cNvCxnSpPr/>
          <p:nvPr/>
        </p:nvCxnSpPr>
        <p:spPr>
          <a:xfrm>
            <a:off x="3518704" y="5069711"/>
            <a:ext cx="40511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4D1C1C-E0E7-7555-E6E5-692661FD5428}"/>
              </a:ext>
            </a:extLst>
          </p:cNvPr>
          <p:cNvCxnSpPr/>
          <p:nvPr/>
        </p:nvCxnSpPr>
        <p:spPr>
          <a:xfrm>
            <a:off x="3526283" y="5321798"/>
            <a:ext cx="405114" cy="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A2A2BB8-2FE6-D1EF-AF8E-3EFCB7EF081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629A42-D344-B148-8DF0-B46AD670A1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C49DE3-2355-FC28-82F1-3FBAB98235EF}"/>
              </a:ext>
            </a:extLst>
          </p:cNvPr>
          <p:cNvSpPr txBox="1"/>
          <p:nvPr/>
        </p:nvSpPr>
        <p:spPr>
          <a:xfrm>
            <a:off x="6484681" y="1423338"/>
            <a:ext cx="162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Terra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25A89-64B3-D33E-6110-136712F9F859}"/>
              </a:ext>
            </a:extLst>
          </p:cNvPr>
          <p:cNvSpPr txBox="1"/>
          <p:nvPr/>
        </p:nvSpPr>
        <p:spPr>
          <a:xfrm>
            <a:off x="6484681" y="4490388"/>
            <a:ext cx="162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Aqua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B8A1C-D5BA-762F-7BF1-3F5482A20317}"/>
              </a:ext>
            </a:extLst>
          </p:cNvPr>
          <p:cNvSpPr txBox="1"/>
          <p:nvPr/>
        </p:nvSpPr>
        <p:spPr>
          <a:xfrm>
            <a:off x="460732" y="6331840"/>
            <a:ext cx="477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Orbit simulations provided by Earth Science Mission Operations (ESMO) Flight Dynamics System (FDS) at NASA/GSFC</a:t>
            </a:r>
          </a:p>
          <a:p>
            <a:endParaRPr lang="en-US" sz="1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C48EB3-99E8-39FA-FD5E-4D864492E301}"/>
              </a:ext>
            </a:extLst>
          </p:cNvPr>
          <p:cNvSpPr txBox="1">
            <a:spLocks/>
          </p:cNvSpPr>
          <p:nvPr/>
        </p:nvSpPr>
        <p:spPr>
          <a:xfrm>
            <a:off x="965200" y="157358"/>
            <a:ext cx="10276184" cy="64718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Ongoing and Future Efforts: MODIS Lunar Phase Drift</a:t>
            </a:r>
          </a:p>
          <a:p>
            <a:endParaRPr lang="en-US" sz="3200" b="1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0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"/>
    </mc:Choice>
    <mc:Fallback xmlns="">
      <p:transition spd="slow" advTm="472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A2A2BB8-2FE6-D1EF-AF8E-3EFCB7EF081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5629A42-D344-B148-8DF0-B46AD670A1B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4A3B5D5-3B6C-B60F-594A-66AEE0848350}"/>
              </a:ext>
            </a:extLst>
          </p:cNvPr>
          <p:cNvGrpSpPr/>
          <p:nvPr/>
        </p:nvGrpSpPr>
        <p:grpSpPr>
          <a:xfrm>
            <a:off x="3042109" y="1291973"/>
            <a:ext cx="9190225" cy="5216678"/>
            <a:chOff x="1546931" y="1291973"/>
            <a:chExt cx="9190225" cy="5216678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1B3E147-9E14-290F-2081-A13FE8807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1546931" y="1291973"/>
              <a:ext cx="9098134" cy="5216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B431A7-9C02-9945-601A-BBA3028BCB7B}"/>
                </a:ext>
              </a:extLst>
            </p:cNvPr>
            <p:cNvSpPr txBox="1"/>
            <p:nvPr/>
          </p:nvSpPr>
          <p:spPr>
            <a:xfrm>
              <a:off x="7166918" y="1421028"/>
              <a:ext cx="2162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/>
                <a:t>Terra Band 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07DD39-D448-A0AF-EE80-519B0F425C04}"/>
                </a:ext>
              </a:extLst>
            </p:cNvPr>
            <p:cNvSpPr txBox="1"/>
            <p:nvPr/>
          </p:nvSpPr>
          <p:spPr>
            <a:xfrm>
              <a:off x="3550507" y="4020064"/>
              <a:ext cx="2162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/>
                <a:t>Aqua Band 19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50EC35-51ED-8952-B3E3-AC5E2FB81D41}"/>
                </a:ext>
              </a:extLst>
            </p:cNvPr>
            <p:cNvSpPr txBox="1"/>
            <p:nvPr/>
          </p:nvSpPr>
          <p:spPr>
            <a:xfrm>
              <a:off x="8600304" y="3064478"/>
              <a:ext cx="1633151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/>
                <a:t>Where we’ve been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0A70DC-CD5E-7680-797A-D271BAAEC10F}"/>
                </a:ext>
              </a:extLst>
            </p:cNvPr>
            <p:cNvSpPr txBox="1"/>
            <p:nvPr/>
          </p:nvSpPr>
          <p:spPr>
            <a:xfrm>
              <a:off x="2401331" y="1746821"/>
              <a:ext cx="1633151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/>
                <a:t>Where we’re going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AA99C0-AB57-4C7E-460F-A51B384B063F}"/>
                </a:ext>
              </a:extLst>
            </p:cNvPr>
            <p:cNvSpPr txBox="1"/>
            <p:nvPr/>
          </p:nvSpPr>
          <p:spPr>
            <a:xfrm>
              <a:off x="8600303" y="4050841"/>
              <a:ext cx="1633151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/>
                <a:t>Where we’re going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3589EB-FA52-3D04-9DAF-FEDE0129B33F}"/>
                </a:ext>
              </a:extLst>
            </p:cNvPr>
            <p:cNvSpPr txBox="1"/>
            <p:nvPr/>
          </p:nvSpPr>
          <p:spPr>
            <a:xfrm>
              <a:off x="2401330" y="5381683"/>
              <a:ext cx="1633151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/>
                <a:t>Where we’ve been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6F8D9BC-BC4F-7EB5-3E9F-8C18CA65554A}"/>
                </a:ext>
              </a:extLst>
            </p:cNvPr>
            <p:cNvGrpSpPr/>
            <p:nvPr/>
          </p:nvGrpSpPr>
          <p:grpSpPr>
            <a:xfrm>
              <a:off x="6283687" y="1595002"/>
              <a:ext cx="1377502" cy="338554"/>
              <a:chOff x="6283687" y="1595002"/>
              <a:chExt cx="1377502" cy="33855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AD42B1-3115-B820-F9F3-A329B919EEA8}"/>
                  </a:ext>
                </a:extLst>
              </p:cNvPr>
              <p:cNvSpPr txBox="1"/>
              <p:nvPr/>
            </p:nvSpPr>
            <p:spPr>
              <a:xfrm>
                <a:off x="6450227" y="159500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History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B2399AA5-07BA-DECA-3C82-205F95B7CB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3687" y="1762552"/>
                <a:ext cx="21596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8369C7-CBA9-C47B-26B7-E0BD938A553A}"/>
                </a:ext>
              </a:extLst>
            </p:cNvPr>
            <p:cNvGrpSpPr/>
            <p:nvPr/>
          </p:nvGrpSpPr>
          <p:grpSpPr>
            <a:xfrm>
              <a:off x="5520794" y="1780608"/>
              <a:ext cx="1377502" cy="338554"/>
              <a:chOff x="6283687" y="1595002"/>
              <a:chExt cx="1377502" cy="33855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575E8E9-C733-11C2-9FE3-CB79CC0929C2}"/>
                  </a:ext>
                </a:extLst>
              </p:cNvPr>
              <p:cNvSpPr txBox="1"/>
              <p:nvPr/>
            </p:nvSpPr>
            <p:spPr>
              <a:xfrm>
                <a:off x="6450227" y="159500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2023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957E301-7301-25F3-0ED3-04A6AD3682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3687" y="1762552"/>
                <a:ext cx="215966" cy="0"/>
              </a:xfrm>
              <a:prstGeom prst="straightConnector1">
                <a:avLst/>
              </a:prstGeom>
              <a:ln w="28575">
                <a:solidFill>
                  <a:srgbClr val="F3827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348320A-1D8D-66A0-E577-4BBF80465DB8}"/>
                </a:ext>
              </a:extLst>
            </p:cNvPr>
            <p:cNvGrpSpPr/>
            <p:nvPr/>
          </p:nvGrpSpPr>
          <p:grpSpPr>
            <a:xfrm>
              <a:off x="4613461" y="1999833"/>
              <a:ext cx="1377502" cy="338554"/>
              <a:chOff x="6283687" y="1595002"/>
              <a:chExt cx="1377502" cy="33855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6AC475-BAE0-6198-3994-3DD16ED21CF4}"/>
                  </a:ext>
                </a:extLst>
              </p:cNvPr>
              <p:cNvSpPr txBox="1"/>
              <p:nvPr/>
            </p:nvSpPr>
            <p:spPr>
              <a:xfrm>
                <a:off x="6450227" y="159500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2024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1D37804-21A9-FF30-7468-F926AF109E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3687" y="1762552"/>
                <a:ext cx="215966" cy="0"/>
              </a:xfrm>
              <a:prstGeom prst="straightConnector1">
                <a:avLst/>
              </a:prstGeom>
              <a:ln w="28575">
                <a:solidFill>
                  <a:srgbClr val="7CB4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F6BF7E-AE0D-26C9-123F-403194A8B918}"/>
                </a:ext>
              </a:extLst>
            </p:cNvPr>
            <p:cNvGrpSpPr/>
            <p:nvPr/>
          </p:nvGrpSpPr>
          <p:grpSpPr>
            <a:xfrm>
              <a:off x="3780276" y="2260514"/>
              <a:ext cx="1377502" cy="338554"/>
              <a:chOff x="6283687" y="1595002"/>
              <a:chExt cx="1377502" cy="33855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108CA12-F4EB-0D29-8B20-AE9B72065515}"/>
                  </a:ext>
                </a:extLst>
              </p:cNvPr>
              <p:cNvSpPr txBox="1"/>
              <p:nvPr/>
            </p:nvSpPr>
            <p:spPr>
              <a:xfrm>
                <a:off x="6450227" y="159500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2025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788FA02-3252-48E5-F98C-E0AB363AF6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3687" y="1762552"/>
                <a:ext cx="215966" cy="0"/>
              </a:xfrm>
              <a:prstGeom prst="straightConnector1">
                <a:avLst/>
              </a:prstGeom>
              <a:ln w="28575">
                <a:solidFill>
                  <a:srgbClr val="E1C76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11A5F41-4C70-F060-BC58-F3727C9FD3CE}"/>
                </a:ext>
              </a:extLst>
            </p:cNvPr>
            <p:cNvGrpSpPr/>
            <p:nvPr/>
          </p:nvGrpSpPr>
          <p:grpSpPr>
            <a:xfrm>
              <a:off x="2384574" y="2462977"/>
              <a:ext cx="1377502" cy="338554"/>
              <a:chOff x="6283687" y="1595002"/>
              <a:chExt cx="1377502" cy="338554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10899C1-4632-BB1B-BC3D-3A4ADB362A08}"/>
                  </a:ext>
                </a:extLst>
              </p:cNvPr>
              <p:cNvSpPr txBox="1"/>
              <p:nvPr/>
            </p:nvSpPr>
            <p:spPr>
              <a:xfrm>
                <a:off x="6450227" y="159500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2026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C1FE1E0-7FE1-8122-9573-A414C3F74A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3687" y="1762552"/>
                <a:ext cx="215966" cy="0"/>
              </a:xfrm>
              <a:prstGeom prst="straightConnector1">
                <a:avLst/>
              </a:prstGeom>
              <a:ln w="28575">
                <a:solidFill>
                  <a:srgbClr val="CB91E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95B3068-74B9-5A0A-7B9A-BE7A9B82EB50}"/>
                </a:ext>
              </a:extLst>
            </p:cNvPr>
            <p:cNvGrpSpPr/>
            <p:nvPr/>
          </p:nvGrpSpPr>
          <p:grpSpPr>
            <a:xfrm>
              <a:off x="5432570" y="4303853"/>
              <a:ext cx="1210962" cy="338554"/>
              <a:chOff x="5432570" y="4303853"/>
              <a:chExt cx="1210962" cy="33855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4D513B7-3A45-6D02-2C3A-65BA4F0156B0}"/>
                  </a:ext>
                </a:extLst>
              </p:cNvPr>
              <p:cNvSpPr txBox="1"/>
              <p:nvPr/>
            </p:nvSpPr>
            <p:spPr>
              <a:xfrm>
                <a:off x="5432570" y="4303853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History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3268E01-6A5B-3162-2073-A0210EB70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5722" y="4471403"/>
                <a:ext cx="21596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380265-B307-9FB6-D255-ACFBDF1B9BDE}"/>
                </a:ext>
              </a:extLst>
            </p:cNvPr>
            <p:cNvGrpSpPr/>
            <p:nvPr/>
          </p:nvGrpSpPr>
          <p:grpSpPr>
            <a:xfrm>
              <a:off x="6429072" y="4469662"/>
              <a:ext cx="1210962" cy="338554"/>
              <a:chOff x="6429072" y="4469662"/>
              <a:chExt cx="1210962" cy="33855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AC23B5-E0C8-5ED0-884B-8F3FF0249517}"/>
                  </a:ext>
                </a:extLst>
              </p:cNvPr>
              <p:cNvSpPr txBox="1"/>
              <p:nvPr/>
            </p:nvSpPr>
            <p:spPr>
              <a:xfrm>
                <a:off x="6429072" y="446966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2023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9F13F403-ACEC-CE19-713E-E40C5DCF3A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4511" y="4637212"/>
                <a:ext cx="215966" cy="0"/>
              </a:xfrm>
              <a:prstGeom prst="straightConnector1">
                <a:avLst/>
              </a:prstGeom>
              <a:ln w="28575">
                <a:solidFill>
                  <a:srgbClr val="F3827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3FA7894-73B5-106F-2F2E-2C695DD17855}"/>
                </a:ext>
              </a:extLst>
            </p:cNvPr>
            <p:cNvGrpSpPr/>
            <p:nvPr/>
          </p:nvGrpSpPr>
          <p:grpSpPr>
            <a:xfrm>
              <a:off x="7364627" y="4577979"/>
              <a:ext cx="1210962" cy="338554"/>
              <a:chOff x="6425513" y="1534042"/>
              <a:chExt cx="1210962" cy="33855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D0DF853-4C18-7895-AE0B-C4D642E0DA3C}"/>
                  </a:ext>
                </a:extLst>
              </p:cNvPr>
              <p:cNvSpPr txBox="1"/>
              <p:nvPr/>
            </p:nvSpPr>
            <p:spPr>
              <a:xfrm>
                <a:off x="6425513" y="153404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2024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808048A8-2483-CA95-06F2-B875A77A17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3311" y="1701592"/>
                <a:ext cx="215966" cy="0"/>
              </a:xfrm>
              <a:prstGeom prst="straightConnector1">
                <a:avLst/>
              </a:prstGeom>
              <a:ln w="28575">
                <a:solidFill>
                  <a:srgbClr val="7CB4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13EF844-C733-9580-1B97-BB59BA7C4A01}"/>
                </a:ext>
              </a:extLst>
            </p:cNvPr>
            <p:cNvGrpSpPr/>
            <p:nvPr/>
          </p:nvGrpSpPr>
          <p:grpSpPr>
            <a:xfrm>
              <a:off x="8144276" y="4811256"/>
              <a:ext cx="1210962" cy="338554"/>
              <a:chOff x="6413156" y="1595002"/>
              <a:chExt cx="1210962" cy="33855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EB5356B-D5F2-9161-5CE1-E5460CC9E84F}"/>
                  </a:ext>
                </a:extLst>
              </p:cNvPr>
              <p:cNvSpPr txBox="1"/>
              <p:nvPr/>
            </p:nvSpPr>
            <p:spPr>
              <a:xfrm>
                <a:off x="6413156" y="1595002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2025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2B92A58A-FED6-167B-F42C-5176CB75DA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3312" y="1762552"/>
                <a:ext cx="215966" cy="0"/>
              </a:xfrm>
              <a:prstGeom prst="straightConnector1">
                <a:avLst/>
              </a:prstGeom>
              <a:ln w="28575">
                <a:solidFill>
                  <a:srgbClr val="E1C76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E69C961-86BB-461E-FC42-3A160FCFB354}"/>
                </a:ext>
              </a:extLst>
            </p:cNvPr>
            <p:cNvGrpSpPr/>
            <p:nvPr/>
          </p:nvGrpSpPr>
          <p:grpSpPr>
            <a:xfrm>
              <a:off x="9526194" y="5163730"/>
              <a:ext cx="1210962" cy="338554"/>
              <a:chOff x="6450227" y="1783150"/>
              <a:chExt cx="1210962" cy="338554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84307C7-B555-2B82-9B3A-1088179EFB99}"/>
                  </a:ext>
                </a:extLst>
              </p:cNvPr>
              <p:cNvSpPr txBox="1"/>
              <p:nvPr/>
            </p:nvSpPr>
            <p:spPr>
              <a:xfrm>
                <a:off x="6450227" y="1783150"/>
                <a:ext cx="1210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/>
                  <a:t>2026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186E34C8-F71E-FF85-4B25-83FAD2EE0D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0384" y="1950700"/>
                <a:ext cx="215966" cy="0"/>
              </a:xfrm>
              <a:prstGeom prst="straightConnector1">
                <a:avLst/>
              </a:prstGeom>
              <a:ln w="28575">
                <a:solidFill>
                  <a:srgbClr val="CB91E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58842BA-7EC5-6782-BB58-BB55E7C8E4C6}"/>
              </a:ext>
            </a:extLst>
          </p:cNvPr>
          <p:cNvSpPr txBox="1"/>
          <p:nvPr/>
        </p:nvSpPr>
        <p:spPr>
          <a:xfrm>
            <a:off x="130757" y="2509291"/>
            <a:ext cx="2849317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Unscheduled Moon data combined with special Moon data used to determine the expected phase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The “special” data collects will continue whenever the opportunity is available.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7A5C4-E2B6-683F-79F2-6F78161399E6}"/>
              </a:ext>
            </a:extLst>
          </p:cNvPr>
          <p:cNvSpPr txBox="1"/>
          <p:nvPr/>
        </p:nvSpPr>
        <p:spPr>
          <a:xfrm>
            <a:off x="347882" y="6245759"/>
            <a:ext cx="606511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i="1">
                <a:cs typeface="Calibri"/>
              </a:rPr>
              <a:t>Wilson et al. Proc. SPIE 1272917, 2023.</a:t>
            </a:r>
          </a:p>
          <a:p>
            <a:r>
              <a:rPr lang="en-US" sz="1400"/>
              <a:t>Details also presented at the GSICS Lunar Workshop, Dec. 2023.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E386D0-5C52-AD46-FB62-84EBB9B62833}"/>
              </a:ext>
            </a:extLst>
          </p:cNvPr>
          <p:cNvSpPr txBox="1">
            <a:spLocks/>
          </p:cNvSpPr>
          <p:nvPr/>
        </p:nvSpPr>
        <p:spPr>
          <a:xfrm>
            <a:off x="965200" y="157358"/>
            <a:ext cx="10276184" cy="64718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Ongoing and Future Efforts: MODIS Lunar Phase Drift</a:t>
            </a:r>
          </a:p>
          <a:p>
            <a:endParaRPr lang="en-US" sz="3200" b="1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"/>
    </mc:Choice>
    <mc:Fallback xmlns="">
      <p:transition spd="slow" advTm="472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70AAC-2D60-965C-3D8E-F10AC9891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radiance&#10;&#10;Description automatically generated">
            <a:extLst>
              <a:ext uri="{FF2B5EF4-FFF2-40B4-BE49-F238E27FC236}">
                <a16:creationId xmlns:a16="http://schemas.microsoft.com/office/drawing/2014/main" id="{5A15513C-0AF8-3663-4516-D9075A216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54" y="3940822"/>
            <a:ext cx="5366283" cy="2867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A29AC6-38F9-6484-EDD4-71B53F2B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Calibri"/>
                <a:ea typeface="+mj-lt"/>
                <a:cs typeface="+mj-lt"/>
              </a:rPr>
              <a:t>Future Efforts: </a:t>
            </a:r>
            <a:r>
              <a:rPr lang="en-US" sz="3200" b="1">
                <a:latin typeface="+mn-lt"/>
              </a:rPr>
              <a:t>TEB Lunar Calibration/Intercomparisons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F5DA3-E8F8-6844-9363-3C843BA2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BFF5C-B387-17D8-2DB3-392A8625B3C4}"/>
              </a:ext>
            </a:extLst>
          </p:cNvPr>
          <p:cNvSpPr txBox="1"/>
          <p:nvPr/>
        </p:nvSpPr>
        <p:spPr>
          <a:xfrm>
            <a:off x="6333873" y="1097660"/>
            <a:ext cx="5650422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MODIS/VIIRS Thermal Emissive Bands (TEB) also observe the Moon.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High signal levels cause saturation for nearly all TEB.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a typeface="Calibri"/>
                <a:cs typeface="Calibri"/>
              </a:rPr>
              <a:t>Pixel-wise comparison can be performed with surface-resolved thermal model of the Moon.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3A0B73-FF8A-F0C3-D24B-E2CBD34EF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80" y="1001329"/>
            <a:ext cx="5481140" cy="5052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F149BA-0D75-032B-0F8A-0EE01DE34D93}"/>
              </a:ext>
            </a:extLst>
          </p:cNvPr>
          <p:cNvSpPr txBox="1"/>
          <p:nvPr/>
        </p:nvSpPr>
        <p:spPr>
          <a:xfrm>
            <a:off x="373379" y="6057899"/>
            <a:ext cx="54635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*Model data courtesy of </a:t>
            </a:r>
            <a:r>
              <a:rPr lang="en-US">
                <a:ea typeface="+mn-lt"/>
                <a:cs typeface="+mn-lt"/>
              </a:rPr>
              <a:t>Thomas Müller of MPE</a:t>
            </a:r>
          </a:p>
          <a:p>
            <a:r>
              <a:rPr lang="en-US">
                <a:ea typeface="Calibri"/>
                <a:cs typeface="Calibri"/>
              </a:rPr>
              <a:t>See: </a:t>
            </a:r>
            <a:r>
              <a:rPr lang="en-US" i="1">
                <a:ea typeface="+mn-lt"/>
                <a:cs typeface="+mn-lt"/>
              </a:rPr>
              <a:t>Müller et al. A&amp;A 650, A38, 2021.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1F18C-ADF1-D18C-3483-B8B8D3601355}"/>
              </a:ext>
            </a:extLst>
          </p:cNvPr>
          <p:cNvSpPr txBox="1"/>
          <p:nvPr/>
        </p:nvSpPr>
        <p:spPr>
          <a:xfrm>
            <a:off x="7761515" y="3424996"/>
            <a:ext cx="327659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9525" lvl="1" algn="ctr"/>
            <a:r>
              <a:rPr lang="en-US" sz="1200" dirty="0">
                <a:ea typeface="Calibri"/>
                <a:cs typeface="Calibri"/>
              </a:rPr>
              <a:t>Corrections associated with Sun-Moon and Moon-Instrument distance are not applied below.</a:t>
            </a:r>
          </a:p>
        </p:txBody>
      </p:sp>
    </p:spTree>
    <p:extLst>
      <p:ext uri="{BB962C8B-B14F-4D97-AF65-F5344CB8AC3E}">
        <p14:creationId xmlns:p14="http://schemas.microsoft.com/office/powerpoint/2010/main" val="20380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2AE3-3F6D-4D36-992B-70C9925C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>
                <a:latin typeface="+mn-lt"/>
              </a:rPr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B19F-65AA-4E9B-9557-B7FEDD3C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D4F54-0DC7-4833-A3BB-481B1F96BC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C1AD6-DAEF-DFE2-C1ED-13FBBD1B82A7}"/>
              </a:ext>
            </a:extLst>
          </p:cNvPr>
          <p:cNvSpPr txBox="1"/>
          <p:nvPr/>
        </p:nvSpPr>
        <p:spPr>
          <a:xfrm>
            <a:off x="224878" y="1091689"/>
            <a:ext cx="11495314" cy="55861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/>
              <a:t>MODIS and VIIRS lunar observations have been implemented successfully into the on-orbit calibration of each instrument.</a:t>
            </a:r>
            <a:endParaRPr lang="en-US" sz="2400">
              <a:cs typeface="Calibri"/>
            </a:endParaRPr>
          </a:p>
          <a:p>
            <a:pPr marL="742950" lvl="1" indent="-285750">
              <a:spcBef>
                <a:spcPts val="600"/>
              </a:spcBef>
              <a:buFont typeface="Calibri" panose="020B0604020202020204" pitchFamily="34" charset="0"/>
              <a:buChar char="‒"/>
            </a:pPr>
            <a:r>
              <a:rPr lang="en-US" sz="2400">
                <a:cs typeface="Calibri"/>
              </a:rPr>
              <a:t>The MODIS lunar calibration is used to track the scan mirror RVS</a:t>
            </a:r>
          </a:p>
          <a:p>
            <a:pPr marL="742950" lvl="1" indent="-285750">
              <a:spcBef>
                <a:spcPts val="600"/>
              </a:spcBef>
              <a:buFont typeface="Calibri" panose="020B0604020202020204" pitchFamily="34" charset="0"/>
              <a:buChar char="‒"/>
            </a:pPr>
            <a:r>
              <a:rPr lang="en-US" sz="2400">
                <a:cs typeface="Calibri"/>
              </a:rPr>
              <a:t>The VIIRS lunar calibration is used to adjust the SD F-factor.</a:t>
            </a:r>
          </a:p>
          <a:p>
            <a:pPr marL="742950" lvl="1" indent="-285750">
              <a:spcBef>
                <a:spcPts val="600"/>
              </a:spcBef>
              <a:buFont typeface="Calibri" panose="020B0604020202020204" pitchFamily="34" charset="0"/>
              <a:buChar char="‒"/>
            </a:pPr>
            <a:r>
              <a:rPr lang="en-US" sz="2400">
                <a:cs typeface="Calibri"/>
              </a:rPr>
              <a:t>NOAA-21 lunar calibrations have begun and have almost 1 full year of lunar calibrations.</a:t>
            </a:r>
          </a:p>
          <a:p>
            <a:pPr marL="742950" lvl="1" indent="-285750">
              <a:spcBef>
                <a:spcPts val="600"/>
              </a:spcBef>
              <a:buFont typeface="Calibri" panose="020B0604020202020204" pitchFamily="34" charset="0"/>
              <a:buChar char="‒"/>
            </a:pPr>
            <a:endParaRPr lang="en-US" sz="2400"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Moon observations can also be used for many alternative applications, including instrument intercomparison, spatial calibration, and electronic crosstalk correction.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Future Work:</a:t>
            </a:r>
          </a:p>
          <a:p>
            <a:pPr marL="742950" lvl="1" indent="-285750">
              <a:spcBef>
                <a:spcPts val="600"/>
              </a:spcBef>
              <a:buFont typeface="Calibri" panose="020B0604020202020204" pitchFamily="34" charset="0"/>
              <a:buChar char="‒"/>
            </a:pPr>
            <a:r>
              <a:rPr lang="en-US" sz="2400">
                <a:cs typeface="Calibri"/>
              </a:rPr>
              <a:t>MODIS orbital drift monitoring and phase dependence correction.</a:t>
            </a:r>
          </a:p>
          <a:p>
            <a:pPr marL="742950" lvl="1" indent="-285750">
              <a:spcBef>
                <a:spcPts val="600"/>
              </a:spcBef>
              <a:buFont typeface="Calibri" panose="020B0604020202020204" pitchFamily="34" charset="0"/>
              <a:buChar char="‒"/>
            </a:pPr>
            <a:r>
              <a:rPr lang="en-US" sz="2400">
                <a:cs typeface="Calibri"/>
              </a:rPr>
              <a:t>TEB calibration and intercomparison with spatial-resolved thermal models.</a:t>
            </a:r>
          </a:p>
        </p:txBody>
      </p:sp>
    </p:spTree>
    <p:extLst>
      <p:ext uri="{BB962C8B-B14F-4D97-AF65-F5344CB8AC3E}">
        <p14:creationId xmlns:p14="http://schemas.microsoft.com/office/powerpoint/2010/main" val="230880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788F0-B3E2-7F14-D6DA-DE866F0D2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5CFD-D881-D808-7904-CC3F9186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Key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B4768-C85F-7D47-6F0F-B47F99FF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D4F54-0DC7-4833-A3BB-481B1F96BC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2AC9C-9E4D-7201-2917-75D05B352478}"/>
              </a:ext>
            </a:extLst>
          </p:cNvPr>
          <p:cNvSpPr txBox="1"/>
          <p:nvPr/>
        </p:nvSpPr>
        <p:spPr>
          <a:xfrm>
            <a:off x="211667" y="908521"/>
            <a:ext cx="11495314" cy="6093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Sun, J.-Q., et.al, “MODIS Reflective Solar Bands On-Orbit Lunar Calibration”, IEEE TGRS, vol. 45(7), 2383-2393, 2007.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Xiong, X, et.al, "Intercomparison of On-Orbit Calibration Consistency Between Terra and Aqua MODIS Reflective Solar Bands Using the Moon," IEEE GRSL, vol. 5( 4), pp. 778-782, 2008.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Xiong, X. and H. Chen, “Using lunar observations to assess Terra MODIS thermal emissive bands calibration,” Proc. SPIE 7807, Earth Observing Systems XV, 78070I, 2010.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Sun, J., et.al, “Evaluation of Radiometric Improvements With Electronic Crosstalk Correction for Terra MODIS Band 27”, IEEE TGRS, vol 52(10), 6497-6507, 2014.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Choi, T., et.al, “On-Orbit Lunar Modulation Transfer Function Measurements for the Moderate Resolution Imaging Spectroradiometer”, IEEE TGRS, vol 53(1), 270-277, 2014.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Wang, Z., et.al, “On-Orbit Characterization of MODIS Modulation Transfer Function Using the Moon”, IEEE TGRS, vol 52(7), 4112-4121, 2014.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Xiong, X., et.al, “Lunar Calibration and Performance for S-NPP VIIRS Reflective Solar Bands”, IEEE TGRS, vol. 54, issue 2, pp. 1052-1061, 2016.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Wilson, T., et.al, "Development and Implementation of an Electronic Crosstalk Correction for Bands 27–30 in Terra MODIS Collection 6", Remote Sensing, vol. 9(6), 569, 2017.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Wang, Z., X. Xiong, J. Fulbright, and N. Lei, "VIIRS day/night band radiometric calibration stability monitoring using the Moon", J. Geophysical Research, vol. 122(11), pp. 5616-5624, 2017.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Wilson, T., and X. Xiong, "Surface Corrected Lunar MTF Measurements in MODIS and VIIRS Using the SP Model," IEEE TGRS, vol. 60, pp. 1-12, Art no. 5110112, 2022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Xiong, X., J. Sun, A. Angal, T. Wilson, "Calibration Inter-Comparison of MODIS and VIIRS Reflective Solar Bands Using Lunar Observations", Remote Sensing Journal, 14 (21), 4754, 2022</a:t>
            </a:r>
            <a:r>
              <a:rPr lang="en-US" sz="1600" dirty="0"/>
              <a:t> </a:t>
            </a: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69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28EE987-1C27-8CC5-6845-8577047FCC7A}"/>
              </a:ext>
            </a:extLst>
          </p:cNvPr>
          <p:cNvSpPr/>
          <p:nvPr/>
        </p:nvSpPr>
        <p:spPr>
          <a:xfrm>
            <a:off x="6589488" y="1983994"/>
            <a:ext cx="4637314" cy="28085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278C91-BA4C-5466-C5D4-F827B65FFCBB}"/>
              </a:ext>
            </a:extLst>
          </p:cNvPr>
          <p:cNvSpPr/>
          <p:nvPr/>
        </p:nvSpPr>
        <p:spPr>
          <a:xfrm>
            <a:off x="965200" y="1983994"/>
            <a:ext cx="4637314" cy="28085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B19F-65AA-4E9B-9557-B7FEDD3C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D4F54-0DC7-4833-A3BB-481B1F96BC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32AF0-8E77-A87A-9438-A0C5FBBDCC3C}"/>
              </a:ext>
            </a:extLst>
          </p:cNvPr>
          <p:cNvSpPr txBox="1"/>
          <p:nvPr/>
        </p:nvSpPr>
        <p:spPr>
          <a:xfrm>
            <a:off x="348340" y="1190625"/>
            <a:ext cx="11495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MODIS and VIIRS use similar but </a:t>
            </a:r>
            <a:r>
              <a:rPr lang="en-US" sz="2200" b="1" i="1"/>
              <a:t>slightly different </a:t>
            </a:r>
            <a:r>
              <a:rPr lang="en-US" sz="2200"/>
              <a:t>equations to compute the lunar irradiance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C0F9D3-6C23-11BC-BEBC-7020D372835D}"/>
                  </a:ext>
                </a:extLst>
              </p:cNvPr>
              <p:cNvSpPr txBox="1"/>
              <p:nvPr/>
            </p:nvSpPr>
            <p:spPr>
              <a:xfrm>
                <a:off x="1261836" y="2414616"/>
                <a:ext cx="4044042" cy="8110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𝑠𝑢𝑛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𝑚𝑜𝑜𝑛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RV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C0F9D3-6C23-11BC-BEBC-7020D3728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36" y="2414616"/>
                <a:ext cx="4044042" cy="8110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2E8867-8945-AD59-FA34-3611E51E690C}"/>
                  </a:ext>
                </a:extLst>
              </p:cNvPr>
              <p:cNvSpPr txBox="1"/>
              <p:nvPr/>
            </p:nvSpPr>
            <p:spPr>
              <a:xfrm>
                <a:off x="7107940" y="2420484"/>
                <a:ext cx="3600409" cy="1190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𝑚𝑜𝑜𝑛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RV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/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2E8867-8945-AD59-FA34-3611E51E6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40" y="2420484"/>
                <a:ext cx="3600409" cy="11903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1B886B3-7E2E-CE97-8A48-A91FF3F4D50E}"/>
              </a:ext>
            </a:extLst>
          </p:cNvPr>
          <p:cNvSpPr txBox="1"/>
          <p:nvPr/>
        </p:nvSpPr>
        <p:spPr>
          <a:xfrm>
            <a:off x="2271486" y="198399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MODIS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D4FFFA-794D-0502-0869-4F7A61FA5DFB}"/>
              </a:ext>
            </a:extLst>
          </p:cNvPr>
          <p:cNvSpPr txBox="1"/>
          <p:nvPr/>
        </p:nvSpPr>
        <p:spPr>
          <a:xfrm>
            <a:off x="7955396" y="198399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VIIRS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8ECACD-86B0-949C-B510-C050681F6118}"/>
              </a:ext>
            </a:extLst>
          </p:cNvPr>
          <p:cNvSpPr txBox="1"/>
          <p:nvPr/>
        </p:nvSpPr>
        <p:spPr>
          <a:xfrm>
            <a:off x="987368" y="3339553"/>
            <a:ext cx="4461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N: Number of scans	</a:t>
            </a:r>
            <a:r>
              <a:rPr lang="en-US" sz="1400" b="1" i="1"/>
              <a:t>m</a:t>
            </a:r>
            <a:r>
              <a:rPr lang="en-US" sz="1400" b="1" i="1" baseline="-25000"/>
              <a:t>1</a:t>
            </a:r>
            <a:r>
              <a:rPr lang="en-US" sz="1400" b="1" i="1"/>
              <a:t>: Calibration coefficient</a:t>
            </a:r>
          </a:p>
          <a:p>
            <a:r>
              <a:rPr lang="en-US" sz="1400"/>
              <a:t>S,D: Scan, Detector</a:t>
            </a:r>
          </a:p>
          <a:p>
            <a:r>
              <a:rPr lang="en-US" sz="1400" err="1"/>
              <a:t>dn</a:t>
            </a:r>
            <a:r>
              <a:rPr lang="en-US" sz="1400"/>
              <a:t>: Background-subtracted signal</a:t>
            </a:r>
          </a:p>
          <a:p>
            <a:r>
              <a:rPr lang="en-US" sz="1400"/>
              <a:t>RVS: Response versus scan angle</a:t>
            </a:r>
          </a:p>
          <a:p>
            <a:r>
              <a:rPr lang="en-US" sz="1400" err="1"/>
              <a:t>ω</a:t>
            </a:r>
            <a:r>
              <a:rPr lang="en-US" sz="1400"/>
              <a:t>: Detector solid angle</a:t>
            </a:r>
          </a:p>
          <a:p>
            <a:r>
              <a:rPr lang="en-US" sz="1400" b="1" i="1" err="1"/>
              <a:t>E</a:t>
            </a:r>
            <a:r>
              <a:rPr lang="en-US" sz="1400" b="1" i="1" baseline="-25000" err="1"/>
              <a:t>sun</a:t>
            </a:r>
            <a:r>
              <a:rPr lang="en-US" sz="1400" b="1" i="1"/>
              <a:t>: Solar spectral irradiance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24382D-9F48-F2FD-07FA-5772603CB8A6}"/>
              </a:ext>
            </a:extLst>
          </p:cNvPr>
          <p:cNvSpPr txBox="1"/>
          <p:nvPr/>
        </p:nvSpPr>
        <p:spPr>
          <a:xfrm>
            <a:off x="6589488" y="3339552"/>
            <a:ext cx="4461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N: Number of scans	</a:t>
            </a:r>
            <a:r>
              <a:rPr lang="en-US" sz="1400" b="1" i="1"/>
              <a:t>F: F-factor derived from SD data</a:t>
            </a:r>
          </a:p>
          <a:p>
            <a:r>
              <a:rPr lang="en-US" sz="1400"/>
              <a:t>S,D: Scan, Detector	</a:t>
            </a:r>
          </a:p>
          <a:p>
            <a:r>
              <a:rPr lang="en-US" sz="1400" err="1"/>
              <a:t>dn</a:t>
            </a:r>
            <a:r>
              <a:rPr lang="en-US" sz="1400"/>
              <a:t>: Background-subtracted signal</a:t>
            </a:r>
          </a:p>
          <a:p>
            <a:r>
              <a:rPr lang="en-US" sz="1400"/>
              <a:t>RVS: Response Versus Scan Angle</a:t>
            </a:r>
          </a:p>
          <a:p>
            <a:r>
              <a:rPr lang="en-US" sz="1400" err="1"/>
              <a:t>ω</a:t>
            </a:r>
            <a:r>
              <a:rPr lang="en-US" sz="1400"/>
              <a:t>: Detector Solid Angle</a:t>
            </a:r>
          </a:p>
          <a:p>
            <a:r>
              <a:rPr lang="en-US" sz="1400" b="1" i="1"/>
              <a:t>c</a:t>
            </a:r>
            <a:r>
              <a:rPr lang="en-US" sz="1400" b="1" i="1" baseline="-25000"/>
              <a:t>i</a:t>
            </a:r>
            <a:r>
              <a:rPr lang="en-US" sz="1400" b="1" i="1"/>
              <a:t>: Calibration Coefficients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AD9C43-6E6F-D48F-E6F9-2643E7A46E73}"/>
              </a:ext>
            </a:extLst>
          </p:cNvPr>
          <p:cNvSpPr txBox="1"/>
          <p:nvPr/>
        </p:nvSpPr>
        <p:spPr>
          <a:xfrm>
            <a:off x="348340" y="5401555"/>
            <a:ext cx="1149531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cs typeface="Calibri"/>
              </a:rPr>
              <a:t>The principles of each calculation are the same. Integrate </a:t>
            </a:r>
            <a:r>
              <a:rPr lang="en-US" sz="2200" err="1">
                <a:cs typeface="Calibri"/>
              </a:rPr>
              <a:t>dn</a:t>
            </a:r>
            <a:r>
              <a:rPr lang="en-US" sz="2200">
                <a:cs typeface="Calibri"/>
              </a:rPr>
              <a:t> times the calibration coefficients, and average over the total number of scans used.</a:t>
            </a:r>
            <a:endParaRPr lang="en-US" sz="2000"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2221D9-C7F0-66EF-C864-946F6B9D907F}"/>
              </a:ext>
            </a:extLst>
          </p:cNvPr>
          <p:cNvSpPr txBox="1">
            <a:spLocks/>
          </p:cNvSpPr>
          <p:nvPr/>
        </p:nvSpPr>
        <p:spPr>
          <a:xfrm>
            <a:off x="2489200" y="173233"/>
            <a:ext cx="7585372" cy="647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Appendix: Lunar Calibration 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0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746E3-60AD-CDB8-27B1-5457C4EC8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A5B218-943F-A1A0-6984-257321B150DB}"/>
              </a:ext>
            </a:extLst>
          </p:cNvPr>
          <p:cNvSpPr txBox="1"/>
          <p:nvPr/>
        </p:nvSpPr>
        <p:spPr>
          <a:xfrm>
            <a:off x="347882" y="1196690"/>
            <a:ext cx="571466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SP Model provided by Toru </a:t>
            </a:r>
            <a:r>
              <a:rPr lang="en-US" sz="2200" err="1"/>
              <a:t>Kouyama</a:t>
            </a:r>
            <a:r>
              <a:rPr lang="en-US" sz="2200"/>
              <a:t> of AIST (Japan) in January 2021.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7846F6-9F03-2F7C-5F38-FC398CF8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36" y="2206779"/>
            <a:ext cx="5714663" cy="27699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8EFCB2-AD3B-EA2D-6CBF-72976C3183B9}"/>
              </a:ext>
            </a:extLst>
          </p:cNvPr>
          <p:cNvGrpSpPr/>
          <p:nvPr/>
        </p:nvGrpSpPr>
        <p:grpSpPr>
          <a:xfrm>
            <a:off x="7237773" y="1148548"/>
            <a:ext cx="4144859" cy="5267526"/>
            <a:chOff x="7641499" y="1241224"/>
            <a:chExt cx="4144859" cy="5267526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4FDC3B3C-D055-0DB0-DD02-2A3D933B6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499" y="1542740"/>
              <a:ext cx="4144859" cy="4966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6B2034-716D-CE32-B5FA-D7F1A61D5026}"/>
                </a:ext>
              </a:extLst>
            </p:cNvPr>
            <p:cNvSpPr txBox="1"/>
            <p:nvPr/>
          </p:nvSpPr>
          <p:spPr>
            <a:xfrm>
              <a:off x="8123729" y="1241224"/>
              <a:ext cx="3180397" cy="3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Measured Image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551034-1819-8E5F-02DA-ED1B1B5E2E3B}"/>
                </a:ext>
              </a:extLst>
            </p:cNvPr>
            <p:cNvSpPr txBox="1"/>
            <p:nvPr/>
          </p:nvSpPr>
          <p:spPr>
            <a:xfrm>
              <a:off x="8123728" y="2965946"/>
              <a:ext cx="3180397" cy="3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Model Projection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1CB9E3-3A99-55C0-9313-81403649E55A}"/>
                </a:ext>
              </a:extLst>
            </p:cNvPr>
            <p:cNvSpPr txBox="1"/>
            <p:nvPr/>
          </p:nvSpPr>
          <p:spPr>
            <a:xfrm>
              <a:off x="8123727" y="4679517"/>
              <a:ext cx="3180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Measured/Modeled Ratio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E64B4F-28B0-5F76-7366-48A66B82016B}"/>
              </a:ext>
            </a:extLst>
          </p:cNvPr>
          <p:cNvSpPr txBox="1"/>
          <p:nvPr/>
        </p:nvSpPr>
        <p:spPr>
          <a:xfrm>
            <a:off x="381335" y="5186524"/>
            <a:ext cx="5714664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Model data is projected onto image coordinates using the observation geometry parameters.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BCCB72-CF3C-B52F-7307-7BD077FDE2F0}"/>
              </a:ext>
            </a:extLst>
          </p:cNvPr>
          <p:cNvSpPr txBox="1">
            <a:spLocks/>
          </p:cNvSpPr>
          <p:nvPr/>
        </p:nvSpPr>
        <p:spPr>
          <a:xfrm>
            <a:off x="965200" y="157358"/>
            <a:ext cx="10276184" cy="64718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Appendix: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MTF Surface Correction with SP Model</a:t>
            </a:r>
          </a:p>
          <a:p>
            <a:endParaRPr lang="en-US" sz="32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06561F5-581B-1CF9-86B8-1CA8C1BA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467400"/>
            <a:ext cx="2743200" cy="344191"/>
          </a:xfrm>
        </p:spPr>
        <p:txBody>
          <a:bodyPr/>
          <a:lstStyle/>
          <a:p>
            <a:fld id="{8E7D4F54-0DC7-4833-A3BB-481B1F96BC6D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FD1E4C1-911B-E828-367A-FA94629B344A}"/>
              </a:ext>
            </a:extLst>
          </p:cNvPr>
          <p:cNvSpPr txBox="1"/>
          <p:nvPr/>
        </p:nvSpPr>
        <p:spPr>
          <a:xfrm>
            <a:off x="441960" y="6416040"/>
            <a:ext cx="66141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cs typeface="Calibri"/>
              </a:rPr>
              <a:t>Wilson et al. </a:t>
            </a:r>
            <a:r>
              <a:rPr lang="en-US" i="1">
                <a:ea typeface="+mn-lt"/>
                <a:cs typeface="+mn-lt"/>
              </a:rPr>
              <a:t>IEEE TGRS 60, 5110112, 2022.</a:t>
            </a:r>
            <a:endParaRPr lang="en-US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3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"/>
    </mc:Choice>
    <mc:Fallback xmlns="">
      <p:transition spd="slow" advTm="47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781CD-0151-1F45-AEF4-F307EF6A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9A42-D344-B148-8DF0-B46AD670A1B7}" type="slidenum">
              <a:rPr lang="en-US" smtClean="0"/>
              <a:t>2</a:t>
            </a:fld>
            <a:endParaRPr lang="en-US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1ED3D3C0-E9C8-7A48-948A-1D3E3AE0A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142" y="29032"/>
            <a:ext cx="9869714" cy="793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GB" sz="4000" b="1">
                <a:latin typeface="Calibri" panose="020F0502020204030204"/>
                <a:ea typeface="Bitstream Vera Sans" charset="0"/>
                <a:cs typeface="Bitstream Vera Sans" charset="0"/>
              </a:rPr>
              <a:t>Outline</a:t>
            </a:r>
            <a:endParaRPr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Bitstream Vera Sans" charset="0"/>
              <a:cs typeface="Bitstream Vera Sans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FD2E8-A4FE-350F-B016-4E7958AA99D0}"/>
              </a:ext>
            </a:extLst>
          </p:cNvPr>
          <p:cNvSpPr txBox="1"/>
          <p:nvPr/>
        </p:nvSpPr>
        <p:spPr>
          <a:xfrm>
            <a:off x="384988" y="1425615"/>
            <a:ext cx="11422022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27432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/>
              <a:t>Introduction</a:t>
            </a:r>
          </a:p>
          <a:p>
            <a:pPr marL="27432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/>
              <a:t>MODIS RSB lunar calibration</a:t>
            </a:r>
            <a:endParaRPr lang="en-US" sz="3200" b="1">
              <a:ea typeface="Calibri" panose="020F0502020204030204"/>
              <a:cs typeface="Calibri" panose="020F0502020204030204"/>
            </a:endParaRPr>
          </a:p>
          <a:p>
            <a:pPr marL="27432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/>
              <a:t>VIIRS RSB lunar calibration</a:t>
            </a:r>
            <a:endParaRPr lang="en-US" sz="3200" b="1">
              <a:ea typeface="Calibri"/>
              <a:cs typeface="Calibri"/>
            </a:endParaRPr>
          </a:p>
          <a:p>
            <a:pPr marL="27432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>
                <a:ea typeface="+mn-lt"/>
                <a:cs typeface="+mn-lt"/>
              </a:rPr>
              <a:t>Additional Lunar Observation Applications</a:t>
            </a:r>
            <a:endParaRPr lang="en-US" sz="3200" b="1"/>
          </a:p>
          <a:p>
            <a:pPr marL="27432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/>
              <a:t>Ongoing and Future Efforts</a:t>
            </a:r>
            <a:endParaRPr lang="en-US" sz="3200" b="1">
              <a:ea typeface="Calibri" panose="020F0502020204030204"/>
              <a:cs typeface="Calibri" panose="020F0502020204030204"/>
            </a:endParaRPr>
          </a:p>
          <a:p>
            <a:pPr marL="27432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/>
              <a:t>Summary</a:t>
            </a:r>
            <a:endParaRPr lang="en-US" sz="3200" b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6250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D7DD3-3B2A-0F26-7FE8-DF8814581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2F47E5-E69C-8083-7DD5-EB5F14EF45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6942" y="2431587"/>
            <a:ext cx="6505113" cy="3955243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11B58388-3E61-B047-9850-CE6A34D63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66368"/>
          <a:stretch/>
        </p:blipFill>
        <p:spPr bwMode="auto">
          <a:xfrm>
            <a:off x="6939253" y="1531526"/>
            <a:ext cx="5135805" cy="23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1127FC-9972-8A2F-718F-3D1666188DBB}"/>
              </a:ext>
            </a:extLst>
          </p:cNvPr>
          <p:cNvSpPr txBox="1"/>
          <p:nvPr/>
        </p:nvSpPr>
        <p:spPr>
          <a:xfrm>
            <a:off x="7620000" y="1284808"/>
            <a:ext cx="4352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Terra MODIS Band 1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D431F3C-71FF-C040-39E3-528DA1E76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33288" b="33545"/>
          <a:stretch/>
        </p:blipFill>
        <p:spPr bwMode="auto">
          <a:xfrm>
            <a:off x="6939253" y="4277787"/>
            <a:ext cx="5210277" cy="23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19F2C0-B2E8-7BF8-2988-AA0CEF520691}"/>
              </a:ext>
            </a:extLst>
          </p:cNvPr>
          <p:cNvSpPr txBox="1"/>
          <p:nvPr/>
        </p:nvSpPr>
        <p:spPr>
          <a:xfrm>
            <a:off x="7620000" y="3948103"/>
            <a:ext cx="4352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N20 VIIRS Band M7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3CCBB-7203-48A7-1E56-A5E4D53D42A3}"/>
              </a:ext>
            </a:extLst>
          </p:cNvPr>
          <p:cNvSpPr txBox="1"/>
          <p:nvPr/>
        </p:nvSpPr>
        <p:spPr>
          <a:xfrm>
            <a:off x="670559" y="1200567"/>
            <a:ext cx="5951495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Surface correction creates a smooth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MTF derived from FFT of the line spread function.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C33174-24AF-6B05-666F-09BF2F6A1022}"/>
              </a:ext>
            </a:extLst>
          </p:cNvPr>
          <p:cNvSpPr txBox="1">
            <a:spLocks/>
          </p:cNvSpPr>
          <p:nvPr/>
        </p:nvSpPr>
        <p:spPr>
          <a:xfrm>
            <a:off x="965200" y="157358"/>
            <a:ext cx="10276184" cy="64718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Appendix: </a:t>
            </a:r>
            <a:r>
              <a:rPr lang="en-US" sz="32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MTF Surface Correction with SP Model</a:t>
            </a:r>
          </a:p>
          <a:p>
            <a:endParaRPr lang="en-US" sz="32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72233BE-C394-799C-4D05-23A2F971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467400"/>
            <a:ext cx="2743200" cy="344191"/>
          </a:xfrm>
        </p:spPr>
        <p:txBody>
          <a:bodyPr/>
          <a:lstStyle/>
          <a:p>
            <a:fld id="{8E7D4F54-0DC7-4833-A3BB-481B1F96BC6D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8A55F8E-7147-1FE3-74FC-1A9847DDBE29}"/>
              </a:ext>
            </a:extLst>
          </p:cNvPr>
          <p:cNvSpPr txBox="1"/>
          <p:nvPr/>
        </p:nvSpPr>
        <p:spPr>
          <a:xfrm>
            <a:off x="441960" y="6400800"/>
            <a:ext cx="66141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cs typeface="Calibri"/>
              </a:rPr>
              <a:t>Wilson et al. </a:t>
            </a:r>
            <a:r>
              <a:rPr lang="en-US" i="1">
                <a:ea typeface="+mn-lt"/>
                <a:cs typeface="+mn-lt"/>
              </a:rPr>
              <a:t>IEEE TGRS 60, 4702312, 2022.</a:t>
            </a:r>
            <a:endParaRPr lang="en-US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15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"/>
    </mc:Choice>
    <mc:Fallback xmlns="">
      <p:transition spd="slow" advTm="472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2105B-026C-ACD8-C122-29FFE881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12E454C-4B68-027E-C51E-7DA9D987A23B}"/>
              </a:ext>
            </a:extLst>
          </p:cNvPr>
          <p:cNvSpPr txBox="1"/>
          <p:nvPr/>
        </p:nvSpPr>
        <p:spPr>
          <a:xfrm>
            <a:off x="390143" y="1363669"/>
            <a:ext cx="524247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Electronic Crosstalk characterized using known spatial offsets </a:t>
            </a:r>
            <a:r>
              <a:rPr lang="en-US" sz="2000" err="1"/>
              <a:t>beween</a:t>
            </a:r>
            <a:r>
              <a:rPr lang="en-US" sz="2000"/>
              <a:t> lunar images.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Derived correction coefficients are used to correct the Level-1B imagery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016E8F-3DDC-5063-9458-E42C54E60725}"/>
              </a:ext>
            </a:extLst>
          </p:cNvPr>
          <p:cNvGrpSpPr/>
          <p:nvPr/>
        </p:nvGrpSpPr>
        <p:grpSpPr>
          <a:xfrm>
            <a:off x="158496" y="2787598"/>
            <a:ext cx="5460767" cy="4062210"/>
            <a:chOff x="158496" y="2629102"/>
            <a:chExt cx="5460767" cy="406221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084DF03-87B9-AE43-D0C2-C1E0B53D18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6" t="23078" r="13219" b="17689"/>
            <a:stretch/>
          </p:blipFill>
          <p:spPr bwMode="auto">
            <a:xfrm>
              <a:off x="158496" y="2629102"/>
              <a:ext cx="5460767" cy="4062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4B764A7-2789-CAF3-694C-0241D4607C4D}"/>
                </a:ext>
              </a:extLst>
            </p:cNvPr>
            <p:cNvSpPr txBox="1"/>
            <p:nvPr/>
          </p:nvSpPr>
          <p:spPr>
            <a:xfrm>
              <a:off x="3974593" y="4486656"/>
              <a:ext cx="14264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Sending Bands</a:t>
              </a:r>
            </a:p>
            <a:p>
              <a:pPr algn="ctr"/>
              <a:r>
                <a:rPr lang="en-US" sz="1600">
                  <a:solidFill>
                    <a:srgbClr val="1100FF"/>
                  </a:solidFill>
                </a:rPr>
                <a:t>Band 27</a:t>
              </a:r>
            </a:p>
            <a:p>
              <a:pPr algn="ctr"/>
              <a:r>
                <a:rPr lang="en-US" sz="1600">
                  <a:solidFill>
                    <a:srgbClr val="00A7A8"/>
                  </a:solidFill>
                </a:rPr>
                <a:t>Band 28</a:t>
              </a:r>
            </a:p>
            <a:p>
              <a:pPr algn="ctr"/>
              <a:r>
                <a:rPr lang="en-US" sz="1600">
                  <a:solidFill>
                    <a:srgbClr val="007D00"/>
                  </a:solidFill>
                </a:rPr>
                <a:t>Band 29</a:t>
              </a:r>
            </a:p>
            <a:p>
              <a:pPr algn="ctr"/>
              <a:r>
                <a:rPr lang="en-US" sz="1600">
                  <a:solidFill>
                    <a:srgbClr val="A200A3"/>
                  </a:solidFill>
                </a:rPr>
                <a:t>Band 30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EDB625F-39B4-AD89-BF93-476A7006D475}"/>
              </a:ext>
            </a:extLst>
          </p:cNvPr>
          <p:cNvSpPr txBox="1">
            <a:spLocks/>
          </p:cNvSpPr>
          <p:nvPr/>
        </p:nvSpPr>
        <p:spPr>
          <a:xfrm>
            <a:off x="965200" y="157358"/>
            <a:ext cx="10276184" cy="64718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</a:rPr>
              <a:t>Appendix: MODIS Electronic Crosstalk Characterization</a:t>
            </a:r>
            <a:endParaRPr lang="en-US" sz="320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C924F1D-CE41-D359-409F-50FD1350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133" y="6467400"/>
            <a:ext cx="2743200" cy="344191"/>
          </a:xfrm>
        </p:spPr>
        <p:txBody>
          <a:bodyPr/>
          <a:lstStyle/>
          <a:p>
            <a:fld id="{8E7D4F54-0DC7-4833-A3BB-481B1F96BC6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B724B774-FFC9-944B-2C2F-2FE0C7270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542" y="1359244"/>
            <a:ext cx="6256430" cy="4983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AD7766-1B5B-3A44-39E2-B33B3BACF298}"/>
              </a:ext>
            </a:extLst>
          </p:cNvPr>
          <p:cNvSpPr txBox="1"/>
          <p:nvPr/>
        </p:nvSpPr>
        <p:spPr>
          <a:xfrm>
            <a:off x="9627972" y="3912973"/>
            <a:ext cx="22654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Calibri"/>
                <a:cs typeface="Calibri"/>
              </a:rPr>
              <a:t>Aqua MODIS</a:t>
            </a:r>
          </a:p>
          <a:p>
            <a:pPr algn="ctr"/>
            <a:r>
              <a:rPr lang="en-US">
                <a:ea typeface="Calibri"/>
                <a:cs typeface="Calibri"/>
              </a:rPr>
              <a:t>Band 27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6AAF8DC-4D94-4BC9-8316-D264B8076955}"/>
              </a:ext>
            </a:extLst>
          </p:cNvPr>
          <p:cNvSpPr txBox="1"/>
          <p:nvPr/>
        </p:nvSpPr>
        <p:spPr>
          <a:xfrm>
            <a:off x="6324600" y="6385560"/>
            <a:ext cx="661416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cs typeface="Calibri"/>
              </a:rPr>
              <a:t>Chang et al. </a:t>
            </a:r>
            <a:r>
              <a:rPr lang="en-US" i="1">
                <a:ea typeface="+mn-lt"/>
                <a:cs typeface="+mn-lt"/>
              </a:rPr>
              <a:t>Proc. SPIE 126851E, 2023.</a:t>
            </a:r>
            <a:endParaRPr lang="en-US" i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26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1"/>
    </mc:Choice>
    <mc:Fallback xmlns="">
      <p:transition spd="slow" advTm="47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FFC501-9991-533B-EDF8-68A4D6B56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5" y="1053378"/>
            <a:ext cx="4198283" cy="3633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562AE3-3F6D-4D36-992B-70C9925C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>
                <a:latin typeface="+mn-lt"/>
              </a:rPr>
              <a:t>MODIS and VIIRS Lunar Calibration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B19F-65AA-4E9B-9557-B7FEDD3C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D4F54-0DC7-4833-A3BB-481B1F96BC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5A4E77-DED6-1EC0-9D91-FC714744ED58}"/>
              </a:ext>
            </a:extLst>
          </p:cNvPr>
          <p:cNvSpPr txBox="1"/>
          <p:nvPr/>
        </p:nvSpPr>
        <p:spPr>
          <a:xfrm>
            <a:off x="330235" y="1053378"/>
            <a:ext cx="60705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MODIS and VIIRS share the same calibration strategies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No SRCA in VIIRS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VIIRS SV and SD have the same AOI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Lunar observations are scheduled on a near-monthly basis for a fixed phase angle range.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The Moon is observed through the space-view (SV) port via a spacecraft roll maneuver.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A data section rotation is performed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Moon as an inter-comparison target: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Observable by many instruments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No overpass time constraints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No atmospheric correction</a:t>
            </a:r>
          </a:p>
          <a:p>
            <a:pPr marL="630238" lvl="1" indent="-346075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n-US" sz="2000" dirty="0"/>
              <a:t>View-geometry corrections (lunar model).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04DEB20-AB69-83E8-9F7B-A6A15F659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42" r="52563" b="23378"/>
          <a:stretch/>
        </p:blipFill>
        <p:spPr>
          <a:xfrm>
            <a:off x="7233296" y="4849192"/>
            <a:ext cx="4304940" cy="18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7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2AE3-3F6D-4D36-992B-70C9925C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>
                <a:latin typeface="+mn-lt"/>
              </a:rPr>
              <a:t>Lunar Observation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B19F-65AA-4E9B-9557-B7FEDD3C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D4F54-0DC7-4833-A3BB-481B1F96BC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6CED7-2FD3-5B8D-00DC-C6D6F9B1DC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661470" y="1052330"/>
            <a:ext cx="1181172" cy="103031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010F3F-D6CE-71CE-9253-938616D7EDF3}"/>
              </a:ext>
            </a:extLst>
          </p:cNvPr>
          <p:cNvSpPr/>
          <p:nvPr/>
        </p:nvSpPr>
        <p:spPr>
          <a:xfrm>
            <a:off x="4182553" y="5631512"/>
            <a:ext cx="2417383" cy="11220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D04452-4E8C-729D-D934-0AFB31560699}"/>
              </a:ext>
            </a:extLst>
          </p:cNvPr>
          <p:cNvGrpSpPr/>
          <p:nvPr/>
        </p:nvGrpSpPr>
        <p:grpSpPr>
          <a:xfrm>
            <a:off x="661677" y="5222516"/>
            <a:ext cx="1469255" cy="1411954"/>
            <a:chOff x="204478" y="4664996"/>
            <a:chExt cx="1469255" cy="141195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99CF2E5-397F-1954-2013-6C7300D7869F}"/>
                </a:ext>
              </a:extLst>
            </p:cNvPr>
            <p:cNvCxnSpPr>
              <a:cxnSpLocks/>
            </p:cNvCxnSpPr>
            <p:nvPr/>
          </p:nvCxnSpPr>
          <p:spPr>
            <a:xfrm>
              <a:off x="487871" y="4949571"/>
              <a:ext cx="118586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F73FB75-AA3B-7188-0BCA-B7053DB01F91}"/>
                </a:ext>
              </a:extLst>
            </p:cNvPr>
            <p:cNvCxnSpPr>
              <a:cxnSpLocks/>
            </p:cNvCxnSpPr>
            <p:nvPr/>
          </p:nvCxnSpPr>
          <p:spPr>
            <a:xfrm>
              <a:off x="500063" y="4943475"/>
              <a:ext cx="0" cy="11334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E451D2-7361-FD8D-613F-3869BDA8339C}"/>
                </a:ext>
              </a:extLst>
            </p:cNvPr>
            <p:cNvSpPr txBox="1"/>
            <p:nvPr/>
          </p:nvSpPr>
          <p:spPr>
            <a:xfrm>
              <a:off x="644461" y="4664996"/>
              <a:ext cx="8726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Track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1F29DB-DF0F-8932-E1ED-BCF02F84B7C6}"/>
                </a:ext>
              </a:extLst>
            </p:cNvPr>
            <p:cNvSpPr txBox="1"/>
            <p:nvPr/>
          </p:nvSpPr>
          <p:spPr>
            <a:xfrm rot="16200000">
              <a:off x="-77974" y="5267416"/>
              <a:ext cx="8726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Scan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562E96-32F5-0F5C-EAE2-41ADE21CF4D8}"/>
              </a:ext>
            </a:extLst>
          </p:cNvPr>
          <p:cNvSpPr txBox="1"/>
          <p:nvPr/>
        </p:nvSpPr>
        <p:spPr>
          <a:xfrm>
            <a:off x="219086" y="4598391"/>
            <a:ext cx="523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* VIIRS shows the opposite relationship in roll angle vs SV trace size as its SV is on the opposite side of the y-axis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EADEE6-5FF7-DD2A-1572-7B71D6314C92}"/>
              </a:ext>
            </a:extLst>
          </p:cNvPr>
          <p:cNvSpPr txBox="1"/>
          <p:nvPr/>
        </p:nvSpPr>
        <p:spPr>
          <a:xfrm>
            <a:off x="3463358" y="1913861"/>
            <a:ext cx="640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7B912-7C1E-7C30-4287-229C96B1BB37}"/>
              </a:ext>
            </a:extLst>
          </p:cNvPr>
          <p:cNvSpPr txBox="1"/>
          <p:nvPr/>
        </p:nvSpPr>
        <p:spPr>
          <a:xfrm>
            <a:off x="4824071" y="2308643"/>
            <a:ext cx="640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A5FC7FD7-5F4C-D403-C025-5E1797824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55901"/>
              </p:ext>
            </p:extLst>
          </p:nvPr>
        </p:nvGraphicFramePr>
        <p:xfrm>
          <a:off x="5590417" y="964364"/>
          <a:ext cx="6389916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6275">
                  <a:extLst>
                    <a:ext uri="{9D8B030D-6E8A-4147-A177-3AD203B41FA5}">
                      <a16:colId xmlns:a16="http://schemas.microsoft.com/office/drawing/2014/main" val="268900556"/>
                    </a:ext>
                  </a:extLst>
                </a:gridCol>
                <a:gridCol w="1347459">
                  <a:extLst>
                    <a:ext uri="{9D8B030D-6E8A-4147-A177-3AD203B41FA5}">
                      <a16:colId xmlns:a16="http://schemas.microsoft.com/office/drawing/2014/main" val="166089114"/>
                    </a:ext>
                  </a:extLst>
                </a:gridCol>
                <a:gridCol w="1666755">
                  <a:extLst>
                    <a:ext uri="{9D8B030D-6E8A-4147-A177-3AD203B41FA5}">
                      <a16:colId xmlns:a16="http://schemas.microsoft.com/office/drawing/2014/main" val="699131614"/>
                    </a:ext>
                  </a:extLst>
                </a:gridCol>
                <a:gridCol w="1273215">
                  <a:extLst>
                    <a:ext uri="{9D8B030D-6E8A-4147-A177-3AD203B41FA5}">
                      <a16:colId xmlns:a16="http://schemas.microsoft.com/office/drawing/2014/main" val="2937017081"/>
                    </a:ext>
                  </a:extLst>
                </a:gridCol>
                <a:gridCol w="1146212">
                  <a:extLst>
                    <a:ext uri="{9D8B030D-6E8A-4147-A177-3AD203B41FA5}">
                      <a16:colId xmlns:a16="http://schemas.microsoft.com/office/drawing/2014/main" val="1738190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Launch Year</a:t>
                      </a:r>
                      <a:endParaRPr lang="en-US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Phase Range</a:t>
                      </a:r>
                      <a:r>
                        <a:rPr lang="en-US" baseline="3000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Roll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# Events</a:t>
                      </a:r>
                      <a:r>
                        <a:rPr lang="en-US" baseline="30000"/>
                        <a:t>^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87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55° to 56°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-20° to 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34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Aqua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-55° to -56°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-20° to 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97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SNPP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-50.5° to -51.5°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-14° to 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23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-50.5° to -51.5°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-14° to 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03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-50.5° to -51.5°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-14° to 0°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11444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6299AC6F-9C9D-E550-1F00-B1F1EDDCE8DA}"/>
              </a:ext>
            </a:extLst>
          </p:cNvPr>
          <p:cNvGrpSpPr/>
          <p:nvPr/>
        </p:nvGrpSpPr>
        <p:grpSpPr>
          <a:xfrm>
            <a:off x="219086" y="1179139"/>
            <a:ext cx="5245542" cy="3468680"/>
            <a:chOff x="406721" y="1193269"/>
            <a:chExt cx="5245542" cy="34686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A7756A-B286-94DF-6702-178490BA1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068" y="1649374"/>
              <a:ext cx="4813195" cy="3012575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7F96D3A-48FD-5BA2-02A9-B7FC77EBD1B3}"/>
                </a:ext>
              </a:extLst>
            </p:cNvPr>
            <p:cNvGrpSpPr/>
            <p:nvPr/>
          </p:nvGrpSpPr>
          <p:grpSpPr>
            <a:xfrm>
              <a:off x="406721" y="1193269"/>
              <a:ext cx="2318290" cy="1665403"/>
              <a:chOff x="406721" y="1193269"/>
              <a:chExt cx="2318290" cy="166540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85AC423-A77C-E64F-BDDF-95A6DC4B86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6721" y="1193269"/>
                <a:ext cx="1820902" cy="1665403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890642-17B8-F603-3ADB-1AFDB62C6350}"/>
                  </a:ext>
                </a:extLst>
              </p:cNvPr>
              <p:cNvSpPr txBox="1"/>
              <p:nvPr/>
            </p:nvSpPr>
            <p:spPr>
              <a:xfrm>
                <a:off x="2084454" y="2231481"/>
                <a:ext cx="6405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*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6697217-BF63-B798-1129-56905038E777}"/>
              </a:ext>
            </a:extLst>
          </p:cNvPr>
          <p:cNvSpPr txBox="1"/>
          <p:nvPr/>
        </p:nvSpPr>
        <p:spPr>
          <a:xfrm>
            <a:off x="5682799" y="3170510"/>
            <a:ext cx="644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+ Some events fall outside of this range</a:t>
            </a:r>
          </a:p>
          <a:p>
            <a:r>
              <a:rPr lang="en-US" sz="1600"/>
              <a:t>^ Number of scheduled Moon events as of March 1, 2024.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58A76-D23B-30A8-45F9-A4A7E9E2C774}"/>
              </a:ext>
            </a:extLst>
          </p:cNvPr>
          <p:cNvSpPr txBox="1"/>
          <p:nvPr/>
        </p:nvSpPr>
        <p:spPr>
          <a:xfrm>
            <a:off x="3176771" y="5231524"/>
            <a:ext cx="393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0000FF"/>
                </a:solidFill>
              </a:rPr>
              <a:t>Terra MODIS Band 1 Lunar Images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91265-15C8-177B-B00F-11BFE501D939}"/>
              </a:ext>
            </a:extLst>
          </p:cNvPr>
          <p:cNvSpPr txBox="1"/>
          <p:nvPr/>
        </p:nvSpPr>
        <p:spPr>
          <a:xfrm>
            <a:off x="5682799" y="4046385"/>
            <a:ext cx="638991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For MODIS and VIIRS, the Moon is visible in the SV for many scans. Only scans with the full lunar disk visible are used for calibration (below, red).</a:t>
            </a:r>
          </a:p>
        </p:txBody>
      </p:sp>
    </p:spTree>
    <p:extLst>
      <p:ext uri="{BB962C8B-B14F-4D97-AF65-F5344CB8AC3E}">
        <p14:creationId xmlns:p14="http://schemas.microsoft.com/office/powerpoint/2010/main" val="21300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>
            <a:extLst>
              <a:ext uri="{FF2B5EF4-FFF2-40B4-BE49-F238E27FC236}">
                <a16:creationId xmlns:a16="http://schemas.microsoft.com/office/drawing/2014/main" id="{E7AC5FBF-C181-4EA1-924A-490779474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952" y="109989"/>
            <a:ext cx="10131972" cy="675957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latin typeface="+mn-lt"/>
              </a:rPr>
              <a:t>Applications of MODIS and VIIRS Lunar Observations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108F8639-9E52-4110-B0F8-8A65AF52A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28" y="892138"/>
            <a:ext cx="11447452" cy="4993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l">
              <a:spcBef>
                <a:spcPts val="600"/>
              </a:spcBef>
              <a:buSzPct val="100000"/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Reflective Solar Bands (RSB)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Stability Monitoring (MODIS and VIIRS)</a:t>
            </a:r>
          </a:p>
          <a:p>
            <a:pPr marL="1030288" lvl="2" indent="-347663"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itchFamily="34" charset="0"/>
              </a:rPr>
              <a:t>RVS characterization (MODIS) and SD degradation adjustment (VIIRS)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Calibration Inter-comparisons (MODIS, VIRS, </a:t>
            </a:r>
            <a:r>
              <a:rPr lang="en-US" sz="2100" dirty="0" err="1">
                <a:latin typeface="Calibri" pitchFamily="34" charset="0"/>
              </a:rPr>
              <a:t>SeaWiFS</a:t>
            </a:r>
            <a:r>
              <a:rPr lang="en-US" sz="2100" dirty="0">
                <a:latin typeface="Calibri" pitchFamily="34" charset="0"/>
              </a:rPr>
              <a:t>, VIIRS, Pleiades, SGLI)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Spatial (MODIS and VIIRS)</a:t>
            </a:r>
          </a:p>
          <a:p>
            <a:pPr marL="1030288" lvl="2" indent="-347663"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itchFamily="34" charset="0"/>
              </a:rPr>
              <a:t>Band-to-band registration (BBR) and MTF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Other Applications</a:t>
            </a:r>
          </a:p>
          <a:p>
            <a:pPr marL="1030288" lvl="2" indent="-347663"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itchFamily="34" charset="0"/>
              </a:rPr>
              <a:t>Thermal leak and electronic crosstalk characterization (MODIS SWIR bands)</a:t>
            </a:r>
          </a:p>
          <a:p>
            <a:pPr marL="1030288" lvl="2" indent="-347663">
              <a:spcAft>
                <a:spcPts val="2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itchFamily="34" charset="0"/>
              </a:rPr>
              <a:t>VIIRS Day-Night band (DNB) characterization using the Moon</a:t>
            </a:r>
          </a:p>
          <a:p>
            <a:pPr marL="342900" indent="-342900">
              <a:spcBef>
                <a:spcPts val="600"/>
              </a:spcBef>
              <a:buSzPct val="100000"/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Thermal Emissive Bands (TEB)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Stability Monitoring (MODIS and VIIRS)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Calibration Inter-comparisons (VIIRS)</a:t>
            </a:r>
          </a:p>
          <a:p>
            <a:pPr marL="690563" lvl="1" indent="-344488">
              <a:spcAft>
                <a:spcPts val="200"/>
              </a:spcAft>
              <a:buSzPct val="100000"/>
              <a:buFont typeface="Calibri" panose="020F0502020204030204" pitchFamily="34" charset="0"/>
              <a:buChar char="−"/>
            </a:pPr>
            <a:r>
              <a:rPr lang="en-US" sz="2100" dirty="0">
                <a:latin typeface="Calibri" pitchFamily="34" charset="0"/>
              </a:rPr>
              <a:t>Other Applications</a:t>
            </a:r>
          </a:p>
          <a:p>
            <a:pPr marL="1030288" lvl="2" indent="-347663">
              <a:spcAft>
                <a:spcPts val="1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itchFamily="34" charset="0"/>
              </a:rPr>
              <a:t>Relative calibration for low gain (fire detection) bands (MODIS and VIIRS)</a:t>
            </a:r>
          </a:p>
          <a:p>
            <a:pPr marL="1030288" lvl="2" indent="-347663">
              <a:spcAft>
                <a:spcPts val="1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itchFamily="34" charset="0"/>
              </a:rPr>
              <a:t>Electronic crosstalk and optical leak characterization (MODIS)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02800-39B6-C1A5-2C87-541551EB3403}"/>
              </a:ext>
            </a:extLst>
          </p:cNvPr>
          <p:cNvSpPr txBox="1"/>
          <p:nvPr/>
        </p:nvSpPr>
        <p:spPr>
          <a:xfrm>
            <a:off x="7924800" y="6284438"/>
            <a:ext cx="402513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References included in the Appendix</a:t>
            </a:r>
          </a:p>
        </p:txBody>
      </p:sp>
    </p:spTree>
    <p:extLst>
      <p:ext uri="{BB962C8B-B14F-4D97-AF65-F5344CB8AC3E}">
        <p14:creationId xmlns:p14="http://schemas.microsoft.com/office/powerpoint/2010/main" val="378949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red and blue dots&#10;&#10;Description automatically generated">
            <a:extLst>
              <a:ext uri="{FF2B5EF4-FFF2-40B4-BE49-F238E27FC236}">
                <a16:creationId xmlns:a16="http://schemas.microsoft.com/office/drawing/2014/main" id="{02ECB7D6-4A55-D52D-541B-DEE98DCE3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723" y="3851910"/>
            <a:ext cx="6322695" cy="2697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A0D91-AC09-90D0-769E-31929467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173233"/>
            <a:ext cx="7585372" cy="647181"/>
          </a:xfrm>
        </p:spPr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Lunar Calibration Methodology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9BCA9-27D9-1096-08A5-A81D0C69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A diagram of a football game&#10;&#10;Description automatically generated">
            <a:extLst>
              <a:ext uri="{FF2B5EF4-FFF2-40B4-BE49-F238E27FC236}">
                <a16:creationId xmlns:a16="http://schemas.microsoft.com/office/drawing/2014/main" id="{49B6949D-CBB7-8E6B-E67D-5D932987C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077986"/>
            <a:ext cx="6187440" cy="2812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9C96FB-39FE-EB49-CEA1-D2A7AE709BC9}"/>
              </a:ext>
            </a:extLst>
          </p:cNvPr>
          <p:cNvSpPr txBox="1"/>
          <p:nvPr/>
        </p:nvSpPr>
        <p:spPr>
          <a:xfrm>
            <a:off x="274978" y="1114960"/>
            <a:ext cx="5442836" cy="517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Lunar irradiance computed using integration of each scan image.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In the current </a:t>
            </a:r>
            <a:r>
              <a:rPr lang="en-US" sz="2200" b="1" i="1">
                <a:ea typeface="Calibri" panose="020F0502020204030204"/>
                <a:cs typeface="Calibri"/>
              </a:rPr>
              <a:t>MODIS and VIIRS</a:t>
            </a:r>
            <a:r>
              <a:rPr lang="en-US" sz="2200">
                <a:ea typeface="Calibri" panose="020F0502020204030204"/>
                <a:cs typeface="Calibri"/>
              </a:rPr>
              <a:t> calculations, only images with the full disk of the Moon on the FPA are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Previous MODIS calibrations also used partial images and compensated by applying an oversampling factor.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Variation in the irradiance is mostly caused by view geometry differences between events. This variation can be removed by normalizing to the ROLO model.</a:t>
            </a:r>
          </a:p>
        </p:txBody>
      </p:sp>
    </p:spTree>
    <p:extLst>
      <p:ext uri="{BB962C8B-B14F-4D97-AF65-F5344CB8AC3E}">
        <p14:creationId xmlns:p14="http://schemas.microsoft.com/office/powerpoint/2010/main" val="187321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78A04-5540-12E2-EA2C-8F9AE39C8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220" y="1025407"/>
            <a:ext cx="6545188" cy="5578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A0D91-AC09-90D0-769E-31929467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173233"/>
            <a:ext cx="7585372" cy="647181"/>
          </a:xfrm>
        </p:spPr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MODIS Lunar Calibration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9BCA9-27D9-1096-08A5-A81D0C69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FE7B73-BD45-204A-DA94-AE43A5923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91" y="3357268"/>
            <a:ext cx="4722284" cy="31162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F919B8-AD74-E780-0E35-28B8EE57606E}"/>
              </a:ext>
            </a:extLst>
          </p:cNvPr>
          <p:cNvSpPr txBox="1"/>
          <p:nvPr/>
        </p:nvSpPr>
        <p:spPr>
          <a:xfrm>
            <a:off x="313078" y="1293120"/>
            <a:ext cx="5038976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Moon and SD views </a:t>
            </a:r>
            <a:r>
              <a:rPr lang="en-US" sz="2200" b="1" i="1"/>
              <a:t>at different AOI.</a:t>
            </a:r>
            <a:endParaRPr lang="en-US" b="1" i="1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cs typeface="Calibri"/>
              </a:rPr>
              <a:t>Difference in trending is inferred as a difference in the scan mirror response versus scan angle (RVS).</a:t>
            </a:r>
          </a:p>
        </p:txBody>
      </p:sp>
    </p:spTree>
    <p:extLst>
      <p:ext uri="{BB962C8B-B14F-4D97-AF65-F5344CB8AC3E}">
        <p14:creationId xmlns:p14="http://schemas.microsoft.com/office/powerpoint/2010/main" val="356748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mirror&#10;&#10;Description automatically generated">
            <a:extLst>
              <a:ext uri="{FF2B5EF4-FFF2-40B4-BE49-F238E27FC236}">
                <a16:creationId xmlns:a16="http://schemas.microsoft.com/office/drawing/2014/main" id="{A08D5A63-C2F8-18E3-D2C1-BF0CFF853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3" y="3097429"/>
            <a:ext cx="4868141" cy="3375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32FC6A-86C0-4ECC-04C5-752693DF7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0" y="1197292"/>
            <a:ext cx="6400800" cy="5438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BA0D91-AC09-90D0-769E-31929467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173233"/>
            <a:ext cx="7585372" cy="647181"/>
          </a:xfrm>
        </p:spPr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VIIRS Lunar Calibration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9BCA9-27D9-1096-08A5-A81D0C69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919B8-AD74-E780-0E35-28B8EE57606E}"/>
              </a:ext>
            </a:extLst>
          </p:cNvPr>
          <p:cNvSpPr txBox="1"/>
          <p:nvPr/>
        </p:nvSpPr>
        <p:spPr>
          <a:xfrm>
            <a:off x="313078" y="1293120"/>
            <a:ext cx="5038976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Moon and SD views at </a:t>
            </a:r>
            <a:r>
              <a:rPr lang="en-US" sz="2200" b="1" i="1"/>
              <a:t>the same AOI</a:t>
            </a:r>
            <a:r>
              <a:rPr lang="en-US" sz="2200"/>
              <a:t>.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cs typeface="Calibri"/>
              </a:rPr>
              <a:t>Moon can be used to apply correction to the SD trending data.</a:t>
            </a:r>
          </a:p>
        </p:txBody>
      </p:sp>
    </p:spTree>
    <p:extLst>
      <p:ext uri="{BB962C8B-B14F-4D97-AF65-F5344CB8AC3E}">
        <p14:creationId xmlns:p14="http://schemas.microsoft.com/office/powerpoint/2010/main" val="4241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0D91-AC09-90D0-769E-31929467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0" y="173233"/>
            <a:ext cx="7585372" cy="647181"/>
          </a:xfrm>
        </p:spPr>
        <p:txBody>
          <a:bodyPr>
            <a:normAutofit/>
          </a:bodyPr>
          <a:lstStyle/>
          <a:p>
            <a:r>
              <a:rPr lang="en-US" sz="3200" b="1">
                <a:latin typeface="+mn-lt"/>
              </a:rPr>
              <a:t>NOAA-21 VIIRS Lunar Calibration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9BCA9-27D9-1096-08A5-A81D0C69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4F54-0DC7-4833-A3BB-481B1F96BC6D}" type="slidenum">
              <a:rPr lang="en-US" smtClean="0"/>
              <a:t>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919B8-AD74-E780-0E35-28B8EE57606E}"/>
              </a:ext>
            </a:extLst>
          </p:cNvPr>
          <p:cNvSpPr txBox="1"/>
          <p:nvPr/>
        </p:nvSpPr>
        <p:spPr>
          <a:xfrm>
            <a:off x="6826710" y="1711001"/>
            <a:ext cx="5121355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NOAA-21 VIIRS has almost 1 full year of lunar calibration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Large gain changes in the SWIR bands were observed and attributed to icing.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A mid-mission outgas (MMOG) has restored the SD gain to near the pre-launch levels. </a:t>
            </a:r>
            <a:endParaRPr lang="en-US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>
                <a:ea typeface="Calibri" panose="020F0502020204030204"/>
                <a:cs typeface="Calibri"/>
              </a:rPr>
              <a:t>The next lunar calibration will be in late March 2024.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3" name="Picture 2" descr="A graph of the moon and the moon&#10;&#10;Description automatically generated">
            <a:extLst>
              <a:ext uri="{FF2B5EF4-FFF2-40B4-BE49-F238E27FC236}">
                <a16:creationId xmlns:a16="http://schemas.microsoft.com/office/drawing/2014/main" id="{D5FF77D7-BBA9-1C5A-CC21-D68720399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1" y="1178526"/>
            <a:ext cx="6400800" cy="54483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9FC8C8-978A-AD7C-AE25-AFE31DF7A69D}"/>
              </a:ext>
            </a:extLst>
          </p:cNvPr>
          <p:cNvCxnSpPr/>
          <p:nvPr/>
        </p:nvCxnSpPr>
        <p:spPr>
          <a:xfrm flipV="1">
            <a:off x="5463473" y="2105951"/>
            <a:ext cx="631178" cy="26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396AD5-12A1-7501-83A9-8E811DC972CB}"/>
              </a:ext>
            </a:extLst>
          </p:cNvPr>
          <p:cNvCxnSpPr>
            <a:cxnSpLocks/>
          </p:cNvCxnSpPr>
          <p:nvPr/>
        </p:nvCxnSpPr>
        <p:spPr>
          <a:xfrm flipV="1">
            <a:off x="5463473" y="4872010"/>
            <a:ext cx="631178" cy="26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EBE1AF5-7B36-3A90-1A4E-AF78FE93043A}"/>
              </a:ext>
            </a:extLst>
          </p:cNvPr>
          <p:cNvSpPr txBox="1"/>
          <p:nvPr/>
        </p:nvSpPr>
        <p:spPr>
          <a:xfrm>
            <a:off x="4344635" y="1915709"/>
            <a:ext cx="11277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ea typeface="Calibri"/>
                <a:cs typeface="Calibri"/>
              </a:rPr>
              <a:t>MMOG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313C8-8558-2C4C-702D-1AE1295095AA}"/>
              </a:ext>
            </a:extLst>
          </p:cNvPr>
          <p:cNvSpPr txBox="1"/>
          <p:nvPr/>
        </p:nvSpPr>
        <p:spPr>
          <a:xfrm>
            <a:off x="4365229" y="4685682"/>
            <a:ext cx="11277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ea typeface="Calibri"/>
                <a:cs typeface="Calibri"/>
              </a:rPr>
              <a:t>MMOG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1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1916</Words>
  <Application>Microsoft Macintosh PowerPoint</Application>
  <PresentationFormat>Widescreen</PresentationFormat>
  <Paragraphs>261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Bitstream Vera Sans</vt:lpstr>
      <vt:lpstr>Calibri</vt:lpstr>
      <vt:lpstr>Calibri Light</vt:lpstr>
      <vt:lpstr>Cambria Math</vt:lpstr>
      <vt:lpstr>Courier New</vt:lpstr>
      <vt:lpstr>Wingdings</vt:lpstr>
      <vt:lpstr>Office Theme</vt:lpstr>
      <vt:lpstr>PowerPoint Presentation</vt:lpstr>
      <vt:lpstr>PowerPoint Presentation</vt:lpstr>
      <vt:lpstr>MODIS and VIIRS Lunar Calibration</vt:lpstr>
      <vt:lpstr>Lunar Observation Geometry</vt:lpstr>
      <vt:lpstr>Applications of MODIS and VIIRS Lunar Observations</vt:lpstr>
      <vt:lpstr>Lunar Calibration Methodology</vt:lpstr>
      <vt:lpstr>MODIS Lunar Calibration</vt:lpstr>
      <vt:lpstr>VIIRS Lunar Calibration</vt:lpstr>
      <vt:lpstr>NOAA-21 VIIRS Lunar Calibration</vt:lpstr>
      <vt:lpstr>Applications: Calibration Intercomparison</vt:lpstr>
      <vt:lpstr>Applications: Calibration Intercomparison</vt:lpstr>
      <vt:lpstr>Applications: MODIS and VIIRS Spatial Characterization</vt:lpstr>
      <vt:lpstr>PowerPoint Presentation</vt:lpstr>
      <vt:lpstr>PowerPoint Presentation</vt:lpstr>
      <vt:lpstr>Future Efforts: TEB Lunar Calibration/Intercomparisons</vt:lpstr>
      <vt:lpstr>Conclusions</vt:lpstr>
      <vt:lpstr>Key References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Truman (GSFC-618.0)[SCIENCE SYSTEMS AND APPLICATIONS INC]</dc:creator>
  <cp:lastModifiedBy>Wilson, Truman (GSFC-618.0)[SCIENCE SYSTEMS AND APPLICATIONS INC]</cp:lastModifiedBy>
  <cp:revision>26</cp:revision>
  <dcterms:created xsi:type="dcterms:W3CDTF">2022-12-21T21:36:00Z</dcterms:created>
  <dcterms:modified xsi:type="dcterms:W3CDTF">2024-03-08T15:46:06Z</dcterms:modified>
</cp:coreProperties>
</file>