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742" r:id="rId2"/>
    <p:sldId id="743" r:id="rId3"/>
    <p:sldId id="744" r:id="rId4"/>
    <p:sldId id="745" r:id="rId5"/>
    <p:sldId id="747" r:id="rId6"/>
    <p:sldId id="774" r:id="rId7"/>
    <p:sldId id="658" r:id="rId8"/>
    <p:sldId id="656" r:id="rId9"/>
    <p:sldId id="660" r:id="rId10"/>
    <p:sldId id="771" r:id="rId11"/>
    <p:sldId id="770" r:id="rId12"/>
    <p:sldId id="661" r:id="rId13"/>
    <p:sldId id="749" r:id="rId14"/>
    <p:sldId id="620" r:id="rId15"/>
    <p:sldId id="43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8A1E-06B5-43EF-8252-FDEDE44F43E1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9200-9B8A-4998-AA07-549116A6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973483" y="8831520"/>
            <a:ext cx="3036496" cy="464400"/>
          </a:xfrm>
          <a:prstGeom prst="rect">
            <a:avLst/>
          </a:prstGeom>
        </p:spPr>
        <p:txBody>
          <a:bodyPr lIns="92880" tIns="46440" rIns="92880" bIns="46440" anchor="b"/>
          <a:lstStyle/>
          <a:p>
            <a:pPr>
              <a:lnSpc>
                <a:spcPct val="100000"/>
              </a:lnSpc>
            </a:pPr>
            <a:fld id="{B32A3F0F-40ED-4438-954F-8EE0C08261F2}" type="slidenum">
              <a:rPr lang="en-US">
                <a:latin typeface="Times New Roman"/>
              </a:rPr>
              <a:t>8</a:t>
            </a:fld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35153" y="4415760"/>
            <a:ext cx="5139674" cy="4183200"/>
          </a:xfrm>
          <a:prstGeom prst="rect">
            <a:avLst/>
          </a:prstGeom>
        </p:spPr>
        <p:txBody>
          <a:bodyPr lIns="92880" tIns="46440" rIns="92880" bIns="46440"/>
          <a:lstStyle/>
          <a:p>
            <a:pPr>
              <a:lnSpc>
                <a:spcPct val="100000"/>
              </a:lnSpc>
            </a:pPr>
            <a:r>
              <a:rPr lang="en-US" dirty="0"/>
              <a:t>SDSM_Hplot_V4aeroX.20150629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80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973483" y="8831520"/>
            <a:ext cx="3036496" cy="464400"/>
          </a:xfrm>
          <a:prstGeom prst="rect">
            <a:avLst/>
          </a:prstGeom>
        </p:spPr>
        <p:txBody>
          <a:bodyPr lIns="92880" tIns="46440" rIns="92880" bIns="46440" anchor="b"/>
          <a:lstStyle/>
          <a:p>
            <a:pPr>
              <a:lnSpc>
                <a:spcPct val="100000"/>
              </a:lnSpc>
            </a:pPr>
            <a:fld id="{B32A3F0F-40ED-4438-954F-8EE0C08261F2}" type="slidenum">
              <a:rPr lang="en-US">
                <a:latin typeface="Times New Roman"/>
              </a:rPr>
              <a:t>10</a:t>
            </a:fld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35153" y="4415760"/>
            <a:ext cx="5139674" cy="4183200"/>
          </a:xfrm>
          <a:prstGeom prst="rect">
            <a:avLst/>
          </a:prstGeom>
        </p:spPr>
        <p:txBody>
          <a:bodyPr lIns="92880" tIns="46440" rIns="92880" bIns="46440"/>
          <a:lstStyle/>
          <a:p>
            <a:pPr>
              <a:lnSpc>
                <a:spcPct val="100000"/>
              </a:lnSpc>
            </a:pPr>
            <a:r>
              <a:rPr lang="en-US" dirty="0"/>
              <a:t>SDSM_Hplot_V4aeroX.20150629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4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395817" y="5911850"/>
            <a:ext cx="92456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2400" b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23900" y="862013"/>
            <a:ext cx="11127317" cy="444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2400" b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0A3-D90F-4B37-953C-9B940CC24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22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1448-FCBE-47F2-A098-33A8B329774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93">
            <a:extLst>
              <a:ext uri="{FF2B5EF4-FFF2-40B4-BE49-F238E27FC236}">
                <a16:creationId xmlns:a16="http://schemas.microsoft.com/office/drawing/2014/main" id="{F6A803CC-C526-F54F-A854-7202510C65FF}"/>
              </a:ext>
            </a:extLst>
          </p:cNvPr>
          <p:cNvPicPr/>
          <p:nvPr userDrawn="1"/>
        </p:nvPicPr>
        <p:blipFill>
          <a:blip r:embed="rId14"/>
          <a:stretch/>
        </p:blipFill>
        <p:spPr>
          <a:xfrm>
            <a:off x="89020" y="67792"/>
            <a:ext cx="777240" cy="76284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4DEC-42DC-5C4E-84A1-409530EFCAFF}"/>
              </a:ext>
            </a:extLst>
          </p:cNvPr>
          <p:cNvPicPr/>
          <p:nvPr userDrawn="1"/>
        </p:nvPicPr>
        <p:blipFill>
          <a:blip r:embed="rId15"/>
          <a:stretch/>
        </p:blipFill>
        <p:spPr>
          <a:xfrm>
            <a:off x="11223360" y="106200"/>
            <a:ext cx="840600" cy="699480"/>
          </a:xfrm>
          <a:prstGeom prst="rect">
            <a:avLst/>
          </a:prstGeom>
          <a:ln w="936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houdrari\Desktop\houdrari\Desktop\Desktop\JPSS VIIRS F2\JPSS Logos\JPSS_logo.jpg">
            <a:extLst>
              <a:ext uri="{FF2B5EF4-FFF2-40B4-BE49-F238E27FC236}">
                <a16:creationId xmlns:a16="http://schemas.microsoft.com/office/drawing/2014/main" id="{B13988BF-B965-2047-9384-45FCBE682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2" y="67792"/>
            <a:ext cx="799892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FC1B0-4A41-104E-B39A-F782FF8D610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36680"/>
            <a:ext cx="1055477" cy="710248"/>
          </a:xfrm>
          <a:prstGeom prst="rect">
            <a:avLst/>
          </a:prstGeom>
        </p:spPr>
      </p:pic>
      <p:sp>
        <p:nvSpPr>
          <p:cNvPr id="10" name="Line 1">
            <a:extLst>
              <a:ext uri="{FF2B5EF4-FFF2-40B4-BE49-F238E27FC236}">
                <a16:creationId xmlns:a16="http://schemas.microsoft.com/office/drawing/2014/main" id="{E7F5EC27-0E62-6C48-AFF6-3B29EC233B47}"/>
              </a:ext>
            </a:extLst>
          </p:cNvPr>
          <p:cNvSpPr/>
          <p:nvPr userDrawn="1"/>
        </p:nvSpPr>
        <p:spPr>
          <a:xfrm>
            <a:off x="0" y="885600"/>
            <a:ext cx="12188952" cy="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9834278A-DFA9-6D4E-8EFE-5857C8587ABD}"/>
              </a:ext>
            </a:extLst>
          </p:cNvPr>
          <p:cNvSpPr/>
          <p:nvPr userDrawn="1"/>
        </p:nvSpPr>
        <p:spPr>
          <a:xfrm>
            <a:off x="0" y="6396280"/>
            <a:ext cx="12192000" cy="0"/>
          </a:xfrm>
          <a:prstGeom prst="line">
            <a:avLst/>
          </a:prstGeom>
          <a:ln w="15840">
            <a:solidFill>
              <a:srgbClr val="0000FF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8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1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890357" y="1179020"/>
            <a:ext cx="10638262" cy="48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S-NPP, N-20, and N-21 VIIRS Reflective Solar Bands</a:t>
            </a:r>
          </a:p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On-orbit Radiometric Calibration Performance</a:t>
            </a:r>
          </a:p>
          <a:p>
            <a:pPr algn="ctr">
              <a:lnSpc>
                <a:spcPct val="110000"/>
              </a:lnSpc>
            </a:pPr>
            <a:endParaRPr lang="en-US" sz="3500" dirty="0">
              <a:solidFill>
                <a:srgbClr val="000000"/>
              </a:solidFill>
              <a:latin typeface="Helvetica Neue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VIIRS Characterization Support Team (VCST), NASA GSFC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(presented by Ning Lei)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12, 2024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D9621-BC9A-6371-434B-F8E8C14D1A8F}"/>
              </a:ext>
            </a:extLst>
          </p:cNvPr>
          <p:cNvSpPr txBox="1"/>
          <p:nvPr/>
        </p:nvSpPr>
        <p:spPr>
          <a:xfrm>
            <a:off x="2428875" y="5788845"/>
            <a:ext cx="8570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GSICS Annual Meeting, March 11-15 Darmstadt Germany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9847" y="5385816"/>
            <a:ext cx="1137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decrease faster than N-20, but similarly to S-NPP H-factors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gains decrease similarly to S-NPP and N-21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0C7622E-5262-4D30-99C3-F8367F76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N-21 SD and SDSM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50B28-DA30-8B4C-688A-701F9A6B6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37" y="930441"/>
            <a:ext cx="5700212" cy="4107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AEC46-34DD-B9F7-38F6-83CEE3C69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349" y="930441"/>
            <a:ext cx="6122859" cy="41810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90366D-3E94-75F8-B8EA-7F227469FDDC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5DC305CE-B34B-37FB-33C0-81C344CC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67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N-21 RSBs: F-factors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F6862-9440-0AC9-E3C9-5C4E0DD6825B}"/>
              </a:ext>
            </a:extLst>
          </p:cNvPr>
          <p:cNvSpPr txBox="1"/>
          <p:nvPr/>
        </p:nvSpPr>
        <p:spPr>
          <a:xfrm>
            <a:off x="414589" y="4685968"/>
            <a:ext cx="1096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SD gains (1/F; solid lines)) are nearly flat and closely follow the respective lunar gains (circles)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mid-mission outgassing return the SWIR band gains to their original values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CA544DE-18A1-E33A-DCA6-DB3D101A7ABB}"/>
              </a:ext>
            </a:extLst>
          </p:cNvPr>
          <p:cNvSpPr/>
          <p:nvPr/>
        </p:nvSpPr>
        <p:spPr>
          <a:xfrm rot="10800000">
            <a:off x="11668394" y="3220278"/>
            <a:ext cx="218661" cy="2087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ine with green and red dots&#10;&#10;Description automatically generated">
            <a:extLst>
              <a:ext uri="{FF2B5EF4-FFF2-40B4-BE49-F238E27FC236}">
                <a16:creationId xmlns:a16="http://schemas.microsoft.com/office/drawing/2014/main" id="{535BDEA2-3985-D825-3838-F7193CF6C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" y="946522"/>
            <a:ext cx="4000767" cy="3614751"/>
          </a:xfrm>
          <a:prstGeom prst="rect">
            <a:avLst/>
          </a:prstGeom>
        </p:spPr>
      </p:pic>
      <p:pic>
        <p:nvPicPr>
          <p:cNvPr id="7" name="Picture 6" descr="A line of colorful lines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99D2D3B4-5255-29C8-5F18-07E76A31B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31" y="925097"/>
            <a:ext cx="4514088" cy="3657600"/>
          </a:xfrm>
          <a:prstGeom prst="rect">
            <a:avLst/>
          </a:prstGeom>
        </p:spPr>
      </p:pic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4E9893E-CE38-0DE3-8E2C-5DA77BD56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91" y="925096"/>
            <a:ext cx="4434385" cy="3657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D9160E-75E1-0364-2C45-433B4696BC45}"/>
              </a:ext>
            </a:extLst>
          </p:cNvPr>
          <p:cNvSpPr txBox="1"/>
          <p:nvPr/>
        </p:nvSpPr>
        <p:spPr>
          <a:xfrm>
            <a:off x="8941071" y="3035611"/>
            <a:ext cx="27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baseline="30000" dirty="0">
                <a:solidFill>
                  <a:srgbClr val="C00000"/>
                </a:solidFill>
              </a:rPr>
              <a:t>nd</a:t>
            </a:r>
            <a:r>
              <a:rPr lang="en-US" dirty="0">
                <a:solidFill>
                  <a:srgbClr val="C00000"/>
                </a:solidFill>
              </a:rPr>
              <a:t> mid-mission outgassing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688782-1070-5A1F-57BE-40DE46E163C9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4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883CC427-FE04-4B46-A1FE-852E4909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24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52C7A-E7DF-4926-8B6B-B894666DF544}"/>
              </a:ext>
            </a:extLst>
          </p:cNvPr>
          <p:cNvSpPr txBox="1"/>
          <p:nvPr/>
        </p:nvSpPr>
        <p:spPr>
          <a:xfrm>
            <a:off x="511784" y="5089802"/>
            <a:ext cx="105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SNRs satisfy requirements, except N-20 I3 band detector 29 (noisy detector)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6F51B-B283-315F-94AB-C9B2B7D7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9" y="995681"/>
            <a:ext cx="4208676" cy="3203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5CBEC-4128-0DB8-352E-6D861CA3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66" y="995681"/>
            <a:ext cx="4208676" cy="3246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493FB-0EF7-89DA-8F5E-D56620874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042" y="946296"/>
            <a:ext cx="3837958" cy="33386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A19261-ABE9-512D-579B-5E117650DE80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57960A-35A3-9807-2B8A-870111FC64DA}"/>
              </a:ext>
            </a:extLst>
          </p:cNvPr>
          <p:cNvCxnSpPr/>
          <p:nvPr/>
        </p:nvCxnSpPr>
        <p:spPr>
          <a:xfrm>
            <a:off x="609600" y="3400425"/>
            <a:ext cx="34671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D509B0-ACDE-B644-884C-106D5FBED3AD}"/>
              </a:ext>
            </a:extLst>
          </p:cNvPr>
          <p:cNvCxnSpPr/>
          <p:nvPr/>
        </p:nvCxnSpPr>
        <p:spPr>
          <a:xfrm>
            <a:off x="4743450" y="3400425"/>
            <a:ext cx="34671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F31567-C27E-4C5D-6BFB-F3D2E70BED01}"/>
              </a:ext>
            </a:extLst>
          </p:cNvPr>
          <p:cNvCxnSpPr/>
          <p:nvPr/>
        </p:nvCxnSpPr>
        <p:spPr>
          <a:xfrm>
            <a:off x="590550" y="3400425"/>
            <a:ext cx="34671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2DEA22-F501-10AA-4532-7EFDBA4182F0}"/>
              </a:ext>
            </a:extLst>
          </p:cNvPr>
          <p:cNvCxnSpPr>
            <a:cxnSpLocks/>
          </p:cNvCxnSpPr>
          <p:nvPr/>
        </p:nvCxnSpPr>
        <p:spPr>
          <a:xfrm>
            <a:off x="8839200" y="3429000"/>
            <a:ext cx="3286125" cy="95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012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13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7CDF1F76-3BB7-477C-8A4A-D5FB17009D30}"/>
              </a:ext>
            </a:extLst>
          </p:cNvPr>
          <p:cNvSpPr txBox="1"/>
          <p:nvPr/>
        </p:nvSpPr>
        <p:spPr>
          <a:xfrm>
            <a:off x="1739590" y="41159"/>
            <a:ext cx="8497229" cy="761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and N-20 H-factor SD positional dependence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CF64A8-A0B3-4137-AC2B-E1B97A7AA8F5}"/>
              </a:ext>
            </a:extLst>
          </p:cNvPr>
          <p:cNvGrpSpPr/>
          <p:nvPr/>
        </p:nvGrpSpPr>
        <p:grpSpPr>
          <a:xfrm>
            <a:off x="397256" y="1338147"/>
            <a:ext cx="376052" cy="4928839"/>
            <a:chOff x="670617" y="1215483"/>
            <a:chExt cx="376052" cy="49288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89CBE9-6469-4356-B6C6-F32301849D2B}"/>
                </a:ext>
              </a:extLst>
            </p:cNvPr>
            <p:cNvSpPr/>
            <p:nvPr/>
          </p:nvSpPr>
          <p:spPr>
            <a:xfrm>
              <a:off x="780585" y="1215483"/>
              <a:ext cx="156117" cy="49288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9680FB-C3D1-435A-8941-13C53B9A332F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1460810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8F0FD-EE3F-47F6-AD3F-77540542B3B2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5900202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1BB39D-9B51-40F1-B9FE-39633D1C1D5E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1682482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2D253F-AD67-4FEF-9D97-1D848D8C47E3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5634986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BD2693-7F20-43ED-9E31-30C28CD8F19A}"/>
                </a:ext>
              </a:extLst>
            </p:cNvPr>
            <p:cNvGrpSpPr/>
            <p:nvPr/>
          </p:nvGrpSpPr>
          <p:grpSpPr>
            <a:xfrm rot="2688251">
              <a:off x="670617" y="3076404"/>
              <a:ext cx="376052" cy="364177"/>
              <a:chOff x="2992582" y="2351314"/>
              <a:chExt cx="376052" cy="36417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62FF4E3-3424-422B-A388-A2731561DDAC}"/>
                  </a:ext>
                </a:extLst>
              </p:cNvPr>
              <p:cNvSpPr/>
              <p:nvPr/>
            </p:nvSpPr>
            <p:spPr>
              <a:xfrm>
                <a:off x="2992582" y="23513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034F2F4-01AA-4BCE-B25C-FE839891C45D}"/>
                  </a:ext>
                </a:extLst>
              </p:cNvPr>
              <p:cNvSpPr/>
              <p:nvPr/>
            </p:nvSpPr>
            <p:spPr>
              <a:xfrm>
                <a:off x="3144982" y="25037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87B91DA-F39B-431B-A4C0-5690A6CCC368}"/>
                  </a:ext>
                </a:extLst>
              </p:cNvPr>
              <p:cNvSpPr/>
              <p:nvPr/>
            </p:nvSpPr>
            <p:spPr>
              <a:xfrm>
                <a:off x="3297382" y="26561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602870-431E-405C-B49D-349031404FF7}"/>
              </a:ext>
            </a:extLst>
          </p:cNvPr>
          <p:cNvSpPr txBox="1"/>
          <p:nvPr/>
        </p:nvSpPr>
        <p:spPr>
          <a:xfrm>
            <a:off x="1829533" y="967511"/>
            <a:ext cx="831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BRDF change factor (H-factor) can depend on SD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8F7575-FC60-4E28-90D7-6E17C8A7BAF0}"/>
                  </a:ext>
                </a:extLst>
              </p:cNvPr>
              <p:cNvSpPr/>
              <p:nvPr/>
            </p:nvSpPr>
            <p:spPr>
              <a:xfrm>
                <a:off x="1639542" y="1807708"/>
                <a:ext cx="3164264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RTA</m:t>
                              </m:r>
                            </m:sup>
                          </m:sSub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8F7575-FC60-4E28-90D7-6E17C8A7B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42" y="1807708"/>
                <a:ext cx="3164264" cy="516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D7E9C-7986-409C-9BFB-130FD063CBA0}"/>
                  </a:ext>
                </a:extLst>
              </p:cNvPr>
              <p:cNvSpPr/>
              <p:nvPr/>
            </p:nvSpPr>
            <p:spPr>
              <a:xfrm>
                <a:off x="661866" y="2297049"/>
                <a:ext cx="11495486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SDSM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RTA</m:t>
                              </m:r>
                            </m:sup>
                          </m:sSubSup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mid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mid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𝐒𝐃𝐒𝐌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D7E9C-7986-409C-9BFB-130FD063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6" y="2297049"/>
                <a:ext cx="11495486" cy="516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BC2A242-0688-455B-8770-9D9DD03B0589}"/>
              </a:ext>
            </a:extLst>
          </p:cNvPr>
          <p:cNvSpPr txBox="1"/>
          <p:nvPr/>
        </p:nvSpPr>
        <p:spPr>
          <a:xfrm rot="16200000">
            <a:off x="-585427" y="3000183"/>
            <a:ext cx="1752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array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32142E-DAC6-4C8B-AF95-BDD09204A415}"/>
              </a:ext>
            </a:extLst>
          </p:cNvPr>
          <p:cNvCxnSpPr>
            <a:cxnSpLocks/>
          </p:cNvCxnSpPr>
          <p:nvPr/>
        </p:nvCxnSpPr>
        <p:spPr>
          <a:xfrm flipV="1">
            <a:off x="5542156" y="1950151"/>
            <a:ext cx="553844" cy="4150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526F94-CEB2-4C90-AEB5-77E891D8EB68}"/>
              </a:ext>
            </a:extLst>
          </p:cNvPr>
          <p:cNvCxnSpPr>
            <a:cxnSpLocks/>
          </p:cNvCxnSpPr>
          <p:nvPr/>
        </p:nvCxnSpPr>
        <p:spPr>
          <a:xfrm flipH="1" flipV="1">
            <a:off x="7160821" y="1855150"/>
            <a:ext cx="564416" cy="6050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68AF814-B15A-4B0A-9574-48D74E06C700}"/>
              </a:ext>
            </a:extLst>
          </p:cNvPr>
          <p:cNvSpPr txBox="1"/>
          <p:nvPr/>
        </p:nvSpPr>
        <p:spPr>
          <a:xfrm>
            <a:off x="5316026" y="146486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parameters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99FF96-4E1A-4ED7-95A5-9E3CE44F52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43804" y="2949506"/>
            <a:ext cx="4961296" cy="33174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D71525-7751-D284-75B0-DE6079C80EC0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9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5000"/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5435CD-2513-4CE3-940C-59F149B38D21}" type="slidenum">
              <a:rPr lang="en-US" altLang="en-US" sz="80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800"/>
          </a:p>
        </p:txBody>
      </p:sp>
      <p:sp>
        <p:nvSpPr>
          <p:cNvPr id="3" name="TextBox 2"/>
          <p:cNvSpPr txBox="1"/>
          <p:nvPr/>
        </p:nvSpPr>
        <p:spPr>
          <a:xfrm>
            <a:off x="4038333" y="1161792"/>
            <a:ext cx="37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striping not seen (</a:t>
            </a:r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02" y="1184700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striping (</a:t>
            </a:r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C1.1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3264" y="87718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2019229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9135" y="5316615"/>
            <a:ext cx="822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 SD positional dependence implemented is still good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0" y="1686655"/>
            <a:ext cx="3208776" cy="2846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8" y="1686655"/>
            <a:ext cx="3212863" cy="2846202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EE0A739-15DF-41AB-B856-73147C5C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948" y="155764"/>
            <a:ext cx="9022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TOA reflectance images</a:t>
            </a:r>
            <a:endParaRPr lang="en-US" altLang="en-US" sz="3200" b="1" kern="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3FEF4-4A2D-CE58-3F36-CE7FF05223D6}"/>
              </a:ext>
            </a:extLst>
          </p:cNvPr>
          <p:cNvSpPr/>
          <p:nvPr/>
        </p:nvSpPr>
        <p:spPr>
          <a:xfrm>
            <a:off x="8863424" y="81131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2D09E-3E46-614E-9881-1B30B1B95387}"/>
              </a:ext>
            </a:extLst>
          </p:cNvPr>
          <p:cNvSpPr/>
          <p:nvPr/>
        </p:nvSpPr>
        <p:spPr>
          <a:xfrm>
            <a:off x="1411466" y="865068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2019229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73B-07D6-BF50-A73A-6DCCA4BA2E6B}"/>
              </a:ext>
            </a:extLst>
          </p:cNvPr>
          <p:cNvSpPr txBox="1"/>
          <p:nvPr/>
        </p:nvSpPr>
        <p:spPr>
          <a:xfrm>
            <a:off x="7978902" y="1126615"/>
            <a:ext cx="38186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M1: no striping seen (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61322B-D0D1-DD0A-D25D-48D12F263E48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28B079-DB90-FC15-22D3-775BCF1465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77" t="16712" r="26000" b="6940"/>
          <a:stretch/>
        </p:blipFill>
        <p:spPr>
          <a:xfrm>
            <a:off x="8160974" y="1686655"/>
            <a:ext cx="3208777" cy="28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06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5000"/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8B5439-FE4D-4C45-8308-8D0AB1C414B4}" type="slidenum">
              <a:rPr lang="en-US" altLang="en-US" sz="800"/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80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955926" y="214313"/>
            <a:ext cx="6435725" cy="641350"/>
          </a:xfrm>
        </p:spPr>
        <p:txBody>
          <a:bodyPr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25" y="972834"/>
            <a:ext cx="1115214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S-NPP, N-20, and N-21 VIIRS RSBs perform normally with SNRs satisfying specifications (except N-20 I3 detector 29) and are expected to be above specifications for the foreseeable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N-20 and N-21 RSB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gains are relatively stable with time whereas S-NPP RSB gains depart from prior trend for some bands since July 2022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S-NPP and N-21 SDs degrade at similar rates, faster than N-20 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VIIRS instruments SDSM detector gains decrease with similar rates at the same wavelength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De-striping algorithm applied to S-NPP RSBs still works; de-striping algorithms applied to N-20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bands recently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derived N-21 VIIRS screen functions significantly improve the accuracy of the retrieved H- and F-factors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4935B6-2633-578B-4E41-1BCE92D51197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2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8CD626-E656-4E3A-AD68-C44194DDEAF6}"/>
              </a:ext>
            </a:extLst>
          </p:cNvPr>
          <p:cNvSpPr txBox="1">
            <a:spLocks noChangeArrowheads="1"/>
          </p:cNvSpPr>
          <p:nvPr/>
        </p:nvSpPr>
        <p:spPr>
          <a:xfrm>
            <a:off x="2199546" y="87964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55350-612E-4B60-9F52-20DC23DDF581}"/>
              </a:ext>
            </a:extLst>
          </p:cNvPr>
          <p:cNvSpPr txBox="1"/>
          <p:nvPr/>
        </p:nvSpPr>
        <p:spPr>
          <a:xfrm>
            <a:off x="785541" y="1200966"/>
            <a:ext cx="10985571" cy="2977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reflective solar band (RSB) on-orbit radiometric calibration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events and methodology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RSB on-orbit calibration performance update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E2D1B5-CD7A-78E4-2928-1351CC1B8043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617645C-B0ED-4DE1-B28C-70965B4D06F7}"/>
              </a:ext>
            </a:extLst>
          </p:cNvPr>
          <p:cNvSpPr txBox="1">
            <a:spLocks noChangeArrowheads="1"/>
          </p:cNvSpPr>
          <p:nvPr/>
        </p:nvSpPr>
        <p:spPr>
          <a:xfrm>
            <a:off x="2258638" y="116486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events/updates since GSICS 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661EC-7FF5-4752-BB73-E211FD604494}"/>
              </a:ext>
            </a:extLst>
          </p:cNvPr>
          <p:cNvSpPr/>
          <p:nvPr/>
        </p:nvSpPr>
        <p:spPr>
          <a:xfrm>
            <a:off x="824874" y="999871"/>
            <a:ext cx="10271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Spacecraft Command and Data processor reset (July 26,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the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parameter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7AEA-9A8E-4554-A7B6-53E2FD4AE8EA}"/>
              </a:ext>
            </a:extLst>
          </p:cNvPr>
          <p:cNvSpPr txBox="1"/>
          <p:nvPr/>
        </p:nvSpPr>
        <p:spPr>
          <a:xfrm rot="16200000">
            <a:off x="65691" y="11691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865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98AEA5-8286-4BF7-AF4A-A4237B882FA4}"/>
              </a:ext>
            </a:extLst>
          </p:cNvPr>
          <p:cNvCxnSpPr>
            <a:cxnSpLocks/>
          </p:cNvCxnSpPr>
          <p:nvPr/>
        </p:nvCxnSpPr>
        <p:spPr bwMode="auto">
          <a:xfrm>
            <a:off x="512064" y="2103870"/>
            <a:ext cx="1039339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C2FD93-BE36-4EDE-A048-C6CA9A003C3A}"/>
              </a:ext>
            </a:extLst>
          </p:cNvPr>
          <p:cNvSpPr txBox="1"/>
          <p:nvPr/>
        </p:nvSpPr>
        <p:spPr>
          <a:xfrm>
            <a:off x="824874" y="2323861"/>
            <a:ext cx="11098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Spacecraft Command processor resets (Sep. 29, 2023, Feb. 4,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Command processor reset to resolve a quality flag bit issue (Feb. 20, 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the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parameter values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de-striping algorithms for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VisNIR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A5144-35DC-4959-ABFE-BECD3C6C0240}"/>
              </a:ext>
            </a:extLst>
          </p:cNvPr>
          <p:cNvSpPr txBox="1"/>
          <p:nvPr/>
        </p:nvSpPr>
        <p:spPr>
          <a:xfrm rot="16200000">
            <a:off x="185115" y="294143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959DA8-13C5-3C42-7463-02BD79A7CF99}"/>
              </a:ext>
            </a:extLst>
          </p:cNvPr>
          <p:cNvCxnSpPr>
            <a:cxnSpLocks/>
          </p:cNvCxnSpPr>
          <p:nvPr/>
        </p:nvCxnSpPr>
        <p:spPr bwMode="auto">
          <a:xfrm>
            <a:off x="512064" y="4141262"/>
            <a:ext cx="1049074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C8F168-A493-F9AE-169B-06228A167262}"/>
              </a:ext>
            </a:extLst>
          </p:cNvPr>
          <p:cNvSpPr txBox="1"/>
          <p:nvPr/>
        </p:nvSpPr>
        <p:spPr>
          <a:xfrm>
            <a:off x="824874" y="4281675"/>
            <a:ext cx="11166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Refined the screen transmittance functions, using calibration data collected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on both the yaw maneuver and regular orbits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mid-mission outgassing to restore SWIR and thermal emissive bands to at-launch performance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operation frequency changed from one orbit per day to one orbit per week 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974AB-3777-3FCF-7082-23D70FECD800}"/>
              </a:ext>
            </a:extLst>
          </p:cNvPr>
          <p:cNvSpPr txBox="1"/>
          <p:nvPr/>
        </p:nvSpPr>
        <p:spPr>
          <a:xfrm rot="16200000">
            <a:off x="185115" y="488700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D5A8C-1E27-A2F5-CC6A-343237E9C351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4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746DA9F-4D43-40D8-B949-E120432B9C9A}"/>
              </a:ext>
            </a:extLst>
          </p:cNvPr>
          <p:cNvSpPr txBox="1">
            <a:spLocks noChangeArrowheads="1"/>
          </p:cNvSpPr>
          <p:nvPr/>
        </p:nvSpPr>
        <p:spPr>
          <a:xfrm>
            <a:off x="2072705" y="126232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RSB on-orbit calibration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0DC3E-2553-4186-8728-973632E031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6" y="998812"/>
            <a:ext cx="6635208" cy="499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9950B6-B44A-4006-A9D2-598D1F212E1A}"/>
              </a:ext>
            </a:extLst>
          </p:cNvPr>
          <p:cNvGrpSpPr/>
          <p:nvPr/>
        </p:nvGrpSpPr>
        <p:grpSpPr>
          <a:xfrm>
            <a:off x="223654" y="3493518"/>
            <a:ext cx="2553875" cy="641575"/>
            <a:chOff x="569335" y="3526971"/>
            <a:chExt cx="2553875" cy="641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2AB6AE-2956-4F49-9E5D-B06F02667A02}"/>
                </a:ext>
              </a:extLst>
            </p:cNvPr>
            <p:cNvSpPr txBox="1"/>
            <p:nvPr/>
          </p:nvSpPr>
          <p:spPr>
            <a:xfrm>
              <a:off x="569335" y="3799214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 view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3A44BA-0965-4F61-B722-9F8790E84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381" y="3526971"/>
              <a:ext cx="1356829" cy="45690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9A67B-9813-D16E-0B8E-76921B196A0E}"/>
              </a:ext>
            </a:extLst>
          </p:cNvPr>
          <p:cNvGrpSpPr/>
          <p:nvPr/>
        </p:nvGrpSpPr>
        <p:grpSpPr>
          <a:xfrm>
            <a:off x="7071376" y="2408642"/>
            <a:ext cx="5264772" cy="2644241"/>
            <a:chOff x="697373" y="1288446"/>
            <a:chExt cx="5969397" cy="27901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D75646-DCF7-F5A7-9A33-F197563E260A}"/>
                </a:ext>
              </a:extLst>
            </p:cNvPr>
            <p:cNvSpPr txBox="1"/>
            <p:nvPr/>
          </p:nvSpPr>
          <p:spPr>
            <a:xfrm>
              <a:off x="4299980" y="3203016"/>
              <a:ext cx="1450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    </a:t>
              </a:r>
              <a:r>
                <a:rPr lang="en-US" b="1" dirty="0">
                  <a:solidFill>
                    <a:srgbClr val="2BB6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SD screen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FA4D84-1ED3-7A57-DA5E-55791E2AB5DC}"/>
                </a:ext>
              </a:extLst>
            </p:cNvPr>
            <p:cNvGrpSpPr/>
            <p:nvPr/>
          </p:nvGrpSpPr>
          <p:grpSpPr>
            <a:xfrm>
              <a:off x="697373" y="1288446"/>
              <a:ext cx="5969397" cy="2790147"/>
              <a:chOff x="877582" y="1040654"/>
              <a:chExt cx="5969397" cy="279014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F632D-8FBF-CA63-D7EE-B7152E40E437}"/>
                  </a:ext>
                </a:extLst>
              </p:cNvPr>
              <p:cNvSpPr txBox="1"/>
              <p:nvPr/>
            </p:nvSpPr>
            <p:spPr>
              <a:xfrm>
                <a:off x="4091831" y="1808158"/>
                <a:ext cx="2755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        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SDSM screen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8634939-4E8D-D81A-E72D-E04FF8BFEBD8}"/>
                  </a:ext>
                </a:extLst>
              </p:cNvPr>
              <p:cNvCxnSpPr/>
              <p:nvPr/>
            </p:nvCxnSpPr>
            <p:spPr bwMode="auto">
              <a:xfrm>
                <a:off x="1940026" y="3830801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857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99B2E3B-B5D1-FF67-381E-B4CD8FBEBB75}"/>
                  </a:ext>
                </a:extLst>
              </p:cNvPr>
              <p:cNvCxnSpPr/>
              <p:nvPr/>
            </p:nvCxnSpPr>
            <p:spPr bwMode="auto">
              <a:xfrm>
                <a:off x="4202718" y="2463471"/>
                <a:ext cx="6350" cy="1291382"/>
              </a:xfrm>
              <a:prstGeom prst="line">
                <a:avLst/>
              </a:prstGeom>
              <a:solidFill>
                <a:schemeClr val="accent1"/>
              </a:solidFill>
              <a:ln w="47625" cap="flat" cmpd="sng" algn="ctr">
                <a:solidFill>
                  <a:srgbClr val="2BB673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F713701-7BE0-5504-F214-02BA8000E492}"/>
                  </a:ext>
                </a:extLst>
              </p:cNvPr>
              <p:cNvCxnSpPr/>
              <p:nvPr/>
            </p:nvCxnSpPr>
            <p:spPr bwMode="auto">
              <a:xfrm flipH="1">
                <a:off x="2404162" y="2345086"/>
                <a:ext cx="2349500" cy="14670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FB08671-63F4-0BC7-789D-540FAB9BDF33}"/>
                  </a:ext>
                </a:extLst>
              </p:cNvPr>
              <p:cNvCxnSpPr/>
              <p:nvPr/>
            </p:nvCxnSpPr>
            <p:spPr bwMode="auto">
              <a:xfrm flipH="1">
                <a:off x="2947088" y="2692045"/>
                <a:ext cx="1828800" cy="108491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1B0A4FF-C4D6-31D5-0C93-7730F0FA35F8}"/>
                  </a:ext>
                </a:extLst>
              </p:cNvPr>
              <p:cNvCxnSpPr/>
              <p:nvPr/>
            </p:nvCxnSpPr>
            <p:spPr bwMode="auto">
              <a:xfrm flipH="1">
                <a:off x="3502712" y="3011224"/>
                <a:ext cx="1308100" cy="78661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F1CE4-C79D-589D-6443-D31A6C8DAE63}"/>
                  </a:ext>
                </a:extLst>
              </p:cNvPr>
              <p:cNvSpPr txBox="1"/>
              <p:nvPr/>
            </p:nvSpPr>
            <p:spPr>
              <a:xfrm>
                <a:off x="4810812" y="2327142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9790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sunlight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B30E4E1-EC85-B2BD-41A7-C2FCA4887683}"/>
                  </a:ext>
                </a:extLst>
              </p:cNvPr>
              <p:cNvCxnSpPr/>
              <p:nvPr/>
            </p:nvCxnSpPr>
            <p:spPr bwMode="auto">
              <a:xfrm flipH="1">
                <a:off x="4020683" y="1626236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F37B16F-2033-9EB0-ADCE-A626DA4655F4}"/>
                  </a:ext>
                </a:extLst>
              </p:cNvPr>
              <p:cNvCxnSpPr/>
              <p:nvPr/>
            </p:nvCxnSpPr>
            <p:spPr bwMode="auto">
              <a:xfrm>
                <a:off x="4209068" y="1120941"/>
                <a:ext cx="730250" cy="1073150"/>
              </a:xfrm>
              <a:prstGeom prst="line">
                <a:avLst/>
              </a:prstGeom>
              <a:solidFill>
                <a:schemeClr val="accent1"/>
              </a:solidFill>
              <a:ln w="476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A1C5AFF-810C-9CB2-8673-82F050C0592A}"/>
                  </a:ext>
                </a:extLst>
              </p:cNvPr>
              <p:cNvCxnSpPr/>
              <p:nvPr/>
            </p:nvCxnSpPr>
            <p:spPr bwMode="auto">
              <a:xfrm flipH="1">
                <a:off x="3826369" y="1326268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1A093A7-F89B-2662-1B56-C3C56B9A7BA0}"/>
                  </a:ext>
                </a:extLst>
              </p:cNvPr>
              <p:cNvCxnSpPr/>
              <p:nvPr/>
            </p:nvCxnSpPr>
            <p:spPr bwMode="auto">
              <a:xfrm flipH="1">
                <a:off x="3632055" y="1040654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F7211A9-5B14-6FA2-AD5B-DBC6390C89B3}"/>
                  </a:ext>
                </a:extLst>
              </p:cNvPr>
              <p:cNvCxnSpPr/>
              <p:nvPr/>
            </p:nvCxnSpPr>
            <p:spPr bwMode="auto">
              <a:xfrm flipH="1" flipV="1">
                <a:off x="1882324" y="2813868"/>
                <a:ext cx="1094131" cy="98447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488A234-CB7D-7891-06D3-D163EF6A46F2}"/>
                  </a:ext>
                </a:extLst>
              </p:cNvPr>
              <p:cNvCxnSpPr/>
              <p:nvPr/>
            </p:nvCxnSpPr>
            <p:spPr bwMode="auto">
              <a:xfrm flipH="1" flipV="1">
                <a:off x="1528927" y="3011224"/>
                <a:ext cx="897462" cy="78265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4D9F4BA-D1FA-27A8-E4ED-9D1A77CD3004}"/>
                  </a:ext>
                </a:extLst>
              </p:cNvPr>
              <p:cNvCxnSpPr/>
              <p:nvPr/>
            </p:nvCxnSpPr>
            <p:spPr bwMode="auto">
              <a:xfrm flipH="1" flipV="1">
                <a:off x="2142842" y="2557974"/>
                <a:ext cx="1354002" cy="123532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1836F07-BCDC-EB7C-3272-811BA8ABD47F}"/>
                  </a:ext>
                </a:extLst>
              </p:cNvPr>
              <p:cNvGrpSpPr/>
              <p:nvPr/>
            </p:nvGrpSpPr>
            <p:grpSpPr>
              <a:xfrm>
                <a:off x="3064200" y="1985713"/>
                <a:ext cx="959838" cy="828155"/>
                <a:chOff x="3906042" y="1850287"/>
                <a:chExt cx="959838" cy="828155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EB9A8AA-1E06-42D9-8B19-672844514E67}"/>
                    </a:ext>
                  </a:extLst>
                </p:cNvPr>
                <p:cNvSpPr/>
                <p:nvPr/>
              </p:nvSpPr>
              <p:spPr bwMode="auto">
                <a:xfrm>
                  <a:off x="3906042" y="1850287"/>
                  <a:ext cx="888690" cy="82815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0">
                    <a:latin typeface="Arial" pitchFamily="80" charset="0"/>
                    <a:ea typeface="ＭＳ Ｐゴシック" pitchFamily="80" charset="-128"/>
                    <a:cs typeface="ＭＳ Ｐゴシック" pitchFamily="80" charset="-128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35F939-1392-C03E-98F7-3F60D502362B}"/>
                    </a:ext>
                  </a:extLst>
                </p:cNvPr>
                <p:cNvSpPr txBox="1"/>
                <p:nvPr/>
              </p:nvSpPr>
              <p:spPr>
                <a:xfrm>
                  <a:off x="3939023" y="2035468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SDSM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E1C4950-D334-3897-C8E7-ECF9C8A6B4F7}"/>
                  </a:ext>
                </a:extLst>
              </p:cNvPr>
              <p:cNvGrpSpPr/>
              <p:nvPr/>
            </p:nvGrpSpPr>
            <p:grpSpPr>
              <a:xfrm>
                <a:off x="877582" y="2001640"/>
                <a:ext cx="1050879" cy="996699"/>
                <a:chOff x="2557415" y="1847461"/>
                <a:chExt cx="1050879" cy="996699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6485D54-F2DE-BD06-9EA6-72D990F115BC}"/>
                    </a:ext>
                  </a:extLst>
                </p:cNvPr>
                <p:cNvSpPr/>
                <p:nvPr/>
              </p:nvSpPr>
              <p:spPr bwMode="auto">
                <a:xfrm>
                  <a:off x="2557415" y="1847461"/>
                  <a:ext cx="1050879" cy="996699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0">
                    <a:latin typeface="Arial" pitchFamily="80" charset="0"/>
                    <a:ea typeface="ＭＳ Ｐゴシック" pitchFamily="80" charset="-128"/>
                    <a:cs typeface="ＭＳ Ｐゴシック" pitchFamily="80" charset="-128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8FBDF2-074B-4F4F-F0AB-8FDB30318C3D}"/>
                    </a:ext>
                  </a:extLst>
                </p:cNvPr>
                <p:cNvSpPr txBox="1"/>
                <p:nvPr/>
              </p:nvSpPr>
              <p:spPr>
                <a:xfrm>
                  <a:off x="2753024" y="2127129"/>
                  <a:ext cx="70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RTA</a:t>
                  </a:r>
                </a:p>
              </p:txBody>
            </p: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93EAC61-E050-2703-5D2A-FE2FCD1B2333}"/>
                  </a:ext>
                </a:extLst>
              </p:cNvPr>
              <p:cNvCxnSpPr/>
              <p:nvPr/>
            </p:nvCxnSpPr>
            <p:spPr bwMode="auto">
              <a:xfrm flipV="1">
                <a:off x="3504132" y="2813868"/>
                <a:ext cx="229911" cy="97942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5366A90-15AB-0D10-F80C-36F626C9EBB8}"/>
                  </a:ext>
                </a:extLst>
              </p:cNvPr>
              <p:cNvCxnSpPr/>
              <p:nvPr/>
            </p:nvCxnSpPr>
            <p:spPr bwMode="auto">
              <a:xfrm flipV="1">
                <a:off x="2985427" y="2770559"/>
                <a:ext cx="229911" cy="97942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B6EAB9C-58DE-FEF5-2F55-DF40BAD3B0BB}"/>
              </a:ext>
            </a:extLst>
          </p:cNvPr>
          <p:cNvSpPr txBox="1"/>
          <p:nvPr/>
        </p:nvSpPr>
        <p:spPr>
          <a:xfrm>
            <a:off x="7826755" y="5056238"/>
            <a:ext cx="210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Diffuser (SD)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31D434-F01F-0867-2B15-4C0A5F3AC8A7}"/>
              </a:ext>
            </a:extLst>
          </p:cNvPr>
          <p:cNvSpPr txBox="1"/>
          <p:nvPr/>
        </p:nvSpPr>
        <p:spPr>
          <a:xfrm>
            <a:off x="6791584" y="5394807"/>
            <a:ext cx="534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Diffuser (SD): a calibration source; its </a:t>
            </a:r>
            <a:r>
              <a:rPr lang="en-US" sz="20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BRDF change (H-factor)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by the SD stability monitor (SDSM)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E397F-E8B3-EF81-682D-45310F173C17}"/>
                  </a:ext>
                </a:extLst>
              </p:cNvPr>
              <p:cNvSpPr txBox="1"/>
              <p:nvPr/>
            </p:nvSpPr>
            <p:spPr>
              <a:xfrm>
                <a:off x="7826755" y="1292145"/>
                <a:ext cx="3551241" cy="84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E397F-E8B3-EF81-682D-45310F17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755" y="1292145"/>
                <a:ext cx="3551241" cy="84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788C751-AB7C-C554-FCE1-9D1F879434F5}"/>
              </a:ext>
            </a:extLst>
          </p:cNvPr>
          <p:cNvSpPr txBox="1"/>
          <p:nvPr/>
        </p:nvSpPr>
        <p:spPr>
          <a:xfrm>
            <a:off x="6824128" y="202077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on-orbit calibrated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929A12-562F-6C8A-ED6A-F4D0F51C68B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57963" y="1914622"/>
            <a:ext cx="185002" cy="185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9790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7A44EC-8EFF-1ADC-BD57-31A0616776B5}"/>
              </a:ext>
            </a:extLst>
          </p:cNvPr>
          <p:cNvSpPr txBox="1"/>
          <p:nvPr/>
        </p:nvSpPr>
        <p:spPr>
          <a:xfrm>
            <a:off x="8415589" y="83427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radiance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174DB-1437-9827-083A-C096C08A0F18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6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5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2DCECBC-459B-4628-AD94-BADA98E6A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05" y="197519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Calculating F(SD) needs H</a:t>
            </a:r>
            <a:r>
              <a:rPr lang="en-US" altLang="en-US" sz="2800" b="1" kern="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902367-4712-4C57-96A4-C60806ED899E}"/>
                  </a:ext>
                </a:extLst>
              </p:cNvPr>
              <p:cNvSpPr/>
              <p:nvPr/>
            </p:nvSpPr>
            <p:spPr>
              <a:xfrm>
                <a:off x="796580" y="4363125"/>
                <a:ext cx="4401911" cy="880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SD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SM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mea</m:t>
                          </m:r>
                        </m:sup>
                      </m:sSubSup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RTA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𝑆𝑁𝑃𝑃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SDSM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mea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𝑆𝑁𝑃𝑃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902367-4712-4C57-96A4-C60806ED8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0" y="4363125"/>
                <a:ext cx="4401911" cy="880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C0E887-BCAC-47E2-B775-0DDBE13E287D}"/>
              </a:ext>
            </a:extLst>
          </p:cNvPr>
          <p:cNvCxnSpPr>
            <a:cxnSpLocks/>
          </p:cNvCxnSpPr>
          <p:nvPr/>
        </p:nvCxnSpPr>
        <p:spPr>
          <a:xfrm>
            <a:off x="7222965" y="2268376"/>
            <a:ext cx="423987" cy="120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85F7CF-CC57-4FF9-BBA9-59F29337A3D5}"/>
              </a:ext>
            </a:extLst>
          </p:cNvPr>
          <p:cNvSpPr txBox="1"/>
          <p:nvPr/>
        </p:nvSpPr>
        <p:spPr>
          <a:xfrm>
            <a:off x="7675878" y="2182263"/>
            <a:ext cx="281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azimuth angle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61B5E85-2C89-16FD-3945-26F500BB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6" y="903459"/>
            <a:ext cx="3353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and N-20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6C0D35F-B2BC-9578-6941-3549B93E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0" y="3987433"/>
            <a:ext cx="1544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FB590-FA47-BA31-7E5D-F1D41BFB7023}"/>
                  </a:ext>
                </a:extLst>
              </p:cNvPr>
              <p:cNvSpPr txBox="1"/>
              <p:nvPr/>
            </p:nvSpPr>
            <p:spPr>
              <a:xfrm>
                <a:off x="258803" y="2635402"/>
                <a:ext cx="11400621" cy="1105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sliding window (in time) approach, fit F(H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SDSM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RTA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∗(1−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SDSM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SDSM</m:t>
                                </m:r>
                              </m:sub>
                            </m:sSub>
                          </m:e>
                        </m:d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SD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RTA</m:t>
                                </m:r>
                              </m:sup>
                            </m:sSub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F(Moon) to find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4FB590-FA47-BA31-7E5D-F1D41BFB7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3" y="2635402"/>
                <a:ext cx="11400621" cy="1105303"/>
              </a:xfrm>
              <a:prstGeom prst="rect">
                <a:avLst/>
              </a:prstGeom>
              <a:blipFill>
                <a:blip r:embed="rId3"/>
                <a:stretch>
                  <a:fillRect l="-80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E3C9835-E3BE-D343-0B4A-59AB740662B7}"/>
              </a:ext>
            </a:extLst>
          </p:cNvPr>
          <p:cNvGrpSpPr/>
          <p:nvPr/>
        </p:nvGrpSpPr>
        <p:grpSpPr>
          <a:xfrm>
            <a:off x="2330583" y="3250262"/>
            <a:ext cx="7809016" cy="792390"/>
            <a:chOff x="-2943642" y="3202436"/>
            <a:chExt cx="7809016" cy="79239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4CB7E9-EAF0-0B96-8B9D-C18A0555720C}"/>
                    </a:ext>
                  </a:extLst>
                </p:cNvPr>
                <p:cNvSpPr/>
                <p:nvPr/>
              </p:nvSpPr>
              <p:spPr>
                <a:xfrm>
                  <a:off x="-2943642" y="3202436"/>
                  <a:ext cx="9091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4CB7E9-EAF0-0B96-8B9D-C18A055572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43642" y="3202436"/>
                  <a:ext cx="9091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1939D9-BA0C-1B0D-841B-348EF09EA2D9}"/>
                </a:ext>
              </a:extLst>
            </p:cNvPr>
            <p:cNvSpPr/>
            <p:nvPr/>
          </p:nvSpPr>
          <p:spPr>
            <a:xfrm>
              <a:off x="4680643" y="353316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76862B-29F7-110C-0A87-7CDF82ED1F75}"/>
                  </a:ext>
                </a:extLst>
              </p:cNvPr>
              <p:cNvSpPr/>
              <p:nvPr/>
            </p:nvSpPr>
            <p:spPr>
              <a:xfrm>
                <a:off x="584317" y="1276338"/>
                <a:ext cx="7948523" cy="949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SDSM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RTA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∗(1−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SDSM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SDSM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RTA</m:t>
                                  </m:r>
                                </m:sup>
                              </m:sSub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76862B-29F7-110C-0A87-7CDF82ED1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7" y="1276338"/>
                <a:ext cx="7948523" cy="9497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842337A-0CA1-D0D8-3BD2-35098B22A7B2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99A3D-AE2A-E578-CDE5-67D0938DCE64}"/>
              </a:ext>
            </a:extLst>
          </p:cNvPr>
          <p:cNvSpPr txBox="1"/>
          <p:nvPr/>
        </p:nvSpPr>
        <p:spPr>
          <a:xfrm>
            <a:off x="348803" y="5493004"/>
            <a:ext cx="1183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(Note: once more lunar F-factors are available, we’ll use the methodology for SNPP and N20) </a:t>
            </a:r>
          </a:p>
        </p:txBody>
      </p:sp>
    </p:spTree>
    <p:extLst>
      <p:ext uri="{BB962C8B-B14F-4D97-AF65-F5344CB8AC3E}">
        <p14:creationId xmlns:p14="http://schemas.microsoft.com/office/powerpoint/2010/main" val="3222539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6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0CC73BA-B553-0D63-731D-0B317CCB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S-NPP SD and SDSM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FC09A-144B-B49E-86DB-7DAA9E3D1844}"/>
              </a:ext>
            </a:extLst>
          </p:cNvPr>
          <p:cNvSpPr txBox="1"/>
          <p:nvPr/>
        </p:nvSpPr>
        <p:spPr>
          <a:xfrm>
            <a:off x="151506" y="4971003"/>
            <a:ext cx="12040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dropped by about 1% due to the Feb. 24, 2019 event, faster at a shorter wavelength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(~last 1.5 years), H-factors trend upwards, also occurring for N20 and MODIS 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detector gains trend normally; largest decrease for SDSM detector 8 (longest wavelength)—lattice damage from solar bombardment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49285-0176-63C7-4289-CCB7A436F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1794"/>
            <a:ext cx="5351465" cy="3903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2B7B6-75AD-7DAA-3A36-8A18ECCD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28" y="1045802"/>
            <a:ext cx="5124676" cy="395226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8D9DC5A-ABF1-EE53-37E5-914F4A6F3C69}"/>
              </a:ext>
            </a:extLst>
          </p:cNvPr>
          <p:cNvSpPr/>
          <p:nvPr/>
        </p:nvSpPr>
        <p:spPr>
          <a:xfrm rot="2228262">
            <a:off x="3753293" y="1977656"/>
            <a:ext cx="148856" cy="106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A5592-5425-09B2-0763-3AC7D4A56543}"/>
              </a:ext>
            </a:extLst>
          </p:cNvPr>
          <p:cNvSpPr txBox="1"/>
          <p:nvPr/>
        </p:nvSpPr>
        <p:spPr>
          <a:xfrm>
            <a:off x="3582997" y="2030818"/>
            <a:ext cx="1840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Feb. 24, 2019 event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1BDB43-D8BD-44B6-58D9-42E5E85C0BD0}"/>
              </a:ext>
            </a:extLst>
          </p:cNvPr>
          <p:cNvCxnSpPr/>
          <p:nvPr/>
        </p:nvCxnSpPr>
        <p:spPr>
          <a:xfrm>
            <a:off x="3480791" y="3646968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906C16-7B94-F756-C720-837415F82A55}"/>
              </a:ext>
            </a:extLst>
          </p:cNvPr>
          <p:cNvCxnSpPr/>
          <p:nvPr/>
        </p:nvCxnSpPr>
        <p:spPr>
          <a:xfrm>
            <a:off x="3480791" y="3257108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0CD390-4E87-8A11-069B-2F8140F5A369}"/>
              </a:ext>
            </a:extLst>
          </p:cNvPr>
          <p:cNvCxnSpPr/>
          <p:nvPr/>
        </p:nvCxnSpPr>
        <p:spPr>
          <a:xfrm>
            <a:off x="3480790" y="2863703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36D5DB-B413-552F-A0EC-3DC3875BE2F0}"/>
              </a:ext>
            </a:extLst>
          </p:cNvPr>
          <p:cNvCxnSpPr/>
          <p:nvPr/>
        </p:nvCxnSpPr>
        <p:spPr>
          <a:xfrm>
            <a:off x="3480790" y="2426081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0CB60C-2CC9-5C91-DD3D-3221E3B55EFE}"/>
              </a:ext>
            </a:extLst>
          </p:cNvPr>
          <p:cNvCxnSpPr/>
          <p:nvPr/>
        </p:nvCxnSpPr>
        <p:spPr>
          <a:xfrm>
            <a:off x="3480790" y="1904516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5269CD1-129E-8D83-E4BD-4F2DB1BF5379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1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40BCB-8BE0-4A3D-A732-E4096CE7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5BE1487-7074-4B1A-9DD6-07E53C55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67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RSB F-factors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96631-8173-4ABD-B231-4E6EA32E1B24}"/>
              </a:ext>
            </a:extLst>
          </p:cNvPr>
          <p:cNvSpPr txBox="1"/>
          <p:nvPr/>
        </p:nvSpPr>
        <p:spPr>
          <a:xfrm>
            <a:off x="435935" y="4488805"/>
            <a:ext cx="540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lines: 1/F(SD); circles: 1/F(moon)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710D-A111-4D3F-B666-339D0D630C15}"/>
              </a:ext>
            </a:extLst>
          </p:cNvPr>
          <p:cNvSpPr txBox="1"/>
          <p:nvPr/>
        </p:nvSpPr>
        <p:spPr>
          <a:xfrm>
            <a:off x="188976" y="4972324"/>
            <a:ext cx="1203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decreases with time, because of telescope mirror surface tungsten oxide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3-4 months, F(SD) diverges from F(moon): need an investigation</a:t>
            </a:r>
          </a:p>
        </p:txBody>
      </p:sp>
      <p:pic>
        <p:nvPicPr>
          <p:cNvPr id="12" name="Picture 11" descr="A green line with red dots&#10;&#10;Description automatically generated">
            <a:extLst>
              <a:ext uri="{FF2B5EF4-FFF2-40B4-BE49-F238E27FC236}">
                <a16:creationId xmlns:a16="http://schemas.microsoft.com/office/drawing/2014/main" id="{8B0A6172-A5A6-79A5-5A54-CF15ABD2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459" y="809302"/>
            <a:ext cx="4464471" cy="3415070"/>
          </a:xfrm>
          <a:prstGeom prst="rect">
            <a:avLst/>
          </a:prstGeom>
        </p:spPr>
      </p:pic>
      <p:pic>
        <p:nvPicPr>
          <p:cNvPr id="13" name="Picture 12" descr="A line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C6E81E79-0286-B649-F60D-93248FACE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56" y="831702"/>
            <a:ext cx="4526280" cy="3392670"/>
          </a:xfrm>
          <a:prstGeom prst="rect">
            <a:avLst/>
          </a:prstGeom>
        </p:spPr>
      </p:pic>
      <p:pic>
        <p:nvPicPr>
          <p:cNvPr id="14" name="Picture 13" descr="A line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4152B9C-F653-DFF3-3412-6EE819EF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99" y="831702"/>
            <a:ext cx="4541901" cy="33926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5993D9-3F2A-79B9-8FFC-8393B505BFF3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60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4281" y="5444432"/>
            <a:ext cx="783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decrease at slower rates than S-NPP H-factors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gains decrease similarly to S-NPP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0C7622E-5262-4D30-99C3-F8367F76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N-20 SD and SDSM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C9937-928A-4CA8-4241-86FB35C1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4" y="1124543"/>
            <a:ext cx="5398700" cy="4208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8AA3C-1917-2862-A364-9EC381498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533" y="1124543"/>
            <a:ext cx="5526084" cy="4208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ED551E-BED1-6F25-8C2F-99C9A7EBCCC2}"/>
              </a:ext>
            </a:extLst>
          </p:cNvPr>
          <p:cNvCxnSpPr/>
          <p:nvPr/>
        </p:nvCxnSpPr>
        <p:spPr>
          <a:xfrm>
            <a:off x="3078455" y="3326928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8727FD-6EE3-B672-1055-0D0DE2ADE936}"/>
              </a:ext>
            </a:extLst>
          </p:cNvPr>
          <p:cNvCxnSpPr/>
          <p:nvPr/>
        </p:nvCxnSpPr>
        <p:spPr>
          <a:xfrm>
            <a:off x="3078455" y="2138208"/>
            <a:ext cx="20451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111BDB4-60B8-8EA5-BBCD-788756FDA021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40BCB-8BE0-4A3D-A732-E4096CE7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5BE1487-7074-4B1A-9DD6-07E53C55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24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 RSB F-factors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710D-A111-4D3F-B666-339D0D630C15}"/>
              </a:ext>
            </a:extLst>
          </p:cNvPr>
          <p:cNvSpPr txBox="1"/>
          <p:nvPr/>
        </p:nvSpPr>
        <p:spPr>
          <a:xfrm>
            <a:off x="724145" y="4801600"/>
            <a:ext cx="107437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F-factors are very stable over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3-4 months, F(SD) diverges from F(moon): need an investigation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F5A92-E040-4E03-A84F-41FB9CDA91DB}"/>
              </a:ext>
            </a:extLst>
          </p:cNvPr>
          <p:cNvSpPr txBox="1"/>
          <p:nvPr/>
        </p:nvSpPr>
        <p:spPr>
          <a:xfrm>
            <a:off x="2446754" y="4628763"/>
            <a:ext cx="668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lines: 1/F(SD); circles: 1/F(moon)</a:t>
            </a:r>
          </a:p>
        </p:txBody>
      </p:sp>
      <p:pic>
        <p:nvPicPr>
          <p:cNvPr id="4" name="Picture 3" descr="A line of dots with red and green text&#10;&#10;Description automatically generated">
            <a:extLst>
              <a:ext uri="{FF2B5EF4-FFF2-40B4-BE49-F238E27FC236}">
                <a16:creationId xmlns:a16="http://schemas.microsoft.com/office/drawing/2014/main" id="{43DD470F-D0B9-0FBE-928D-5261A30FB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1" y="961131"/>
            <a:ext cx="4212866" cy="3763048"/>
          </a:xfrm>
          <a:prstGeom prst="rect">
            <a:avLst/>
          </a:prstGeom>
        </p:spPr>
      </p:pic>
      <p:pic>
        <p:nvPicPr>
          <p:cNvPr id="11" name="Picture 10" descr="A line of colorful lines with text&#10;&#10;Description automatically generated">
            <a:extLst>
              <a:ext uri="{FF2B5EF4-FFF2-40B4-BE49-F238E27FC236}">
                <a16:creationId xmlns:a16="http://schemas.microsoft.com/office/drawing/2014/main" id="{4C8E55A2-225D-1E91-E585-F382BC25E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89" y="961131"/>
            <a:ext cx="4310663" cy="3763048"/>
          </a:xfrm>
          <a:prstGeom prst="rect">
            <a:avLst/>
          </a:prstGeom>
        </p:spPr>
      </p:pic>
      <p:pic>
        <p:nvPicPr>
          <p:cNvPr id="13" name="Picture 12" descr="A line of dots with text&#10;&#10;Description automatically generated">
            <a:extLst>
              <a:ext uri="{FF2B5EF4-FFF2-40B4-BE49-F238E27FC236}">
                <a16:creationId xmlns:a16="http://schemas.microsoft.com/office/drawing/2014/main" id="{B03261F6-A858-3244-1A3F-A695E4C1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00" y="978889"/>
            <a:ext cx="4568985" cy="37452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6AC222-6D1B-5CD1-1813-A78B980BB036}"/>
              </a:ext>
            </a:extLst>
          </p:cNvPr>
          <p:cNvSpPr/>
          <p:nvPr/>
        </p:nvSpPr>
        <p:spPr>
          <a:xfrm>
            <a:off x="0" y="0"/>
            <a:ext cx="1724025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08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797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 Neue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 Lei</dc:creator>
  <cp:lastModifiedBy>Lei, Ning (GSFC-618.0)[SCIENCE SYSTEMS AND APPLICATIONS INC]</cp:lastModifiedBy>
  <cp:revision>282</cp:revision>
  <dcterms:created xsi:type="dcterms:W3CDTF">2020-08-26T17:54:36Z</dcterms:created>
  <dcterms:modified xsi:type="dcterms:W3CDTF">2024-03-09T03:25:28Z</dcterms:modified>
</cp:coreProperties>
</file>