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709" r:id="rId2"/>
    <p:sldMasterId id="2147483721" r:id="rId3"/>
    <p:sldMasterId id="2147483733" r:id="rId4"/>
  </p:sldMasterIdLst>
  <p:notesMasterIdLst>
    <p:notesMasterId r:id="rId16"/>
  </p:notesMasterIdLst>
  <p:sldIdLst>
    <p:sldId id="302" r:id="rId5"/>
    <p:sldId id="304" r:id="rId6"/>
    <p:sldId id="299" r:id="rId7"/>
    <p:sldId id="300" r:id="rId8"/>
    <p:sldId id="298" r:id="rId9"/>
    <p:sldId id="296" r:id="rId10"/>
    <p:sldId id="307" r:id="rId11"/>
    <p:sldId id="297" r:id="rId12"/>
    <p:sldId id="293" r:id="rId13"/>
    <p:sldId id="308" r:id="rId14"/>
    <p:sldId id="30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7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8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8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8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7A88E3F-1DD9-4C65-B1B4-A6D58E3B5EC6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623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0720-2AFF-4946-A5F6-B65D23C604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5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08A-89B8-444E-BA27-F3328E3572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4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AF22-5825-419C-B757-58FF971E0F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8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0720-2AFF-4946-A5F6-B65D23C604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87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00C6-998F-4D05-8C51-85F0CBBD28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6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6AF2-4EF6-416F-96DF-0A89E462F9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78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62C7-198F-4C67-83F3-D6356F8C63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76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D284-F1E2-43A5-9D09-8FC2198595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3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4311-7EF9-4F50-BBB5-0660BC808F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21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C816-B1E3-40E7-9E62-CF4395C515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37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48D3-49CB-426A-A9D9-DC225E30BC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7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00C6-998F-4D05-8C51-85F0CBBD28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23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9B4-BD82-4497-87DF-1186DBFA14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63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08A-89B8-444E-BA27-F3328E3572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84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AF22-5825-419C-B757-58FF971E0F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5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009A-6B0C-4560-93B0-8333DD587B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23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7B9F-48D2-4A89-9A7D-F098C9D280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9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42AF-CE87-46D5-AF1D-A4C2A66456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52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9ACF-6EC0-42E9-BEB8-AA2B910364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54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AFE2-741C-40C4-A35F-59A15B862F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00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C087-4D41-4704-A103-28361566CA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3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DDAE-43B6-4B4D-8D67-03ED247027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0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6AF2-4EF6-416F-96DF-0A89E462F9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11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CEF2-4D42-4E7E-A804-2B12A678CB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71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BE25-43A2-4E38-B484-C4AA42F5F6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2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594A-596B-49A1-B3B0-D13CEB23AA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50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4E03-D439-4B89-96BE-803E7EEA64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17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78B7-C913-A089-54E9-B8BC91EFE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08F96-526C-3F1D-DB6B-74AE7DCCB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58F64-5431-EB8E-7B1F-9746A602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01683-979A-02E4-CC32-87E02F3A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21158-32D9-8818-5357-D405DA2E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50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155C5-A2B0-A477-51B3-C26C6AFF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B6E4C-25FF-27B6-648D-B32C38A5E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BFD2E-9D6A-63D2-F8F7-D224556C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0A581-B459-C82E-BB89-71DF0DEF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8B36-BB99-1110-4FFB-45313996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96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79F4-D911-88F3-3D78-54D76EB4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0F715-38BE-69AF-3A52-B19772B0B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39EF9-F578-D9BE-0EB4-455D3AC6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BAC05-DEA9-36F3-E6E4-FF3D35BF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EDC69-2D8B-8848-A6A6-1F9E44B8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53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A070-CCBE-133F-1142-3C06FCA8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A4D51-14B3-0405-CEB9-5A16E5347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CCFA2-2DF4-5713-1508-D0CE024AC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34283-D083-5FF1-2F62-D1548F0F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17E29-0F7D-2D78-450F-B7BC9E58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049D3-E458-BC0D-3F56-5D1C109C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1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0B51-626B-2236-3F19-0D613E7D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4F7C8-DAFB-1AAE-1B99-20A5E5C37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41E92-636A-7951-9EB9-F4969C1A3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B4A39-F366-DC28-DAEB-DD4CCE2A8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8A46E-AB44-9062-7F9D-F278F7333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2A09BB-121E-B335-11C5-E4F95367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B2F6B0-CF8C-0BBE-32B7-BC7BC6279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2A7EF-386C-7A05-C711-BD33B1AC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80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B65E-2C88-7419-3544-7CD6E7A50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D49DE-52F4-AE39-D118-BBE2766E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6C3B7-82D1-E30B-1398-4D4BE214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C9CEB-B80C-EB49-1CCE-29C5AAF2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62C7-198F-4C67-83F3-D6356F8C63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30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CFC07D-83CD-0761-05B5-2BCD525F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480EB-0D27-BBE0-E992-CEB897A4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7F766-A5EE-CC1F-AB0B-D3E8E430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44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D53C-F2DC-BFEC-D3C3-A12FFD7C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5E5AD-3273-8B07-4AF7-6BCB88D1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617A7-A067-653C-7084-2FA748F50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B8D1A-9432-3F24-A88C-F1D89697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6B0E9-4C2B-8D69-1242-C1AB7A5D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77224-4A1E-ECF3-B6C9-CB203F25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86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FD2EA-DDFF-C782-C226-9C7C69A5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0A9FB-9C50-E148-A90D-43DF3C3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F5790-A81C-DB89-3039-24C203350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8C91D-6A1A-D8A3-3F03-0AF4D806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9350F-7D2B-3C8B-2094-86E43ED2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B8102-5D81-0272-E98B-58DF9B35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8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7CC3-D1AB-D8BC-6A5E-8681FB51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90300-A89C-7657-C7DC-123BD98FA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D8D70-A9F2-36FF-588A-0A055FCA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C2A1E-FC66-14E0-01A6-B2F7D5CC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421FC-DDA5-3D60-7958-6F330F3A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81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3D972-0489-3F72-65D9-CC7C89A05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43985-482F-F793-2345-C25705BA4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8312F-9281-0E40-46BA-F6CBC941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F4B4B-1D51-92F2-018B-ED0D5AF1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E9422-C64A-1255-8B72-FED8CD60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D284-F1E2-43A5-9D09-8FC2198595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6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4311-7EF9-4F50-BBB5-0660BC808F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6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C816-B1E3-40E7-9E62-CF4395C515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1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48D3-49CB-426A-A9D9-DC225E30BC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4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9B4-BD82-4497-87DF-1186DBFA14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5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87FA5-B826-4139-815D-1C4627BC2E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4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87FA5-B826-4139-815D-1C4627BC2E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2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EBD10-4C97-421F-884C-7E1B135D20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2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99ABFD-7479-8154-088C-291A91DE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89860-F319-066A-09D2-A17B5E697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A0EDF-C616-3CD7-5B02-35FC644D7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DEFB8-A31B-4C37-9171-5CAD6094430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8204D-CB8E-3F5C-9AE8-8DA8911A5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7E99F-4B30-B14F-D0B9-742AABAD9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2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tcorps.larc.nasa.gov/cgi-bin/site/showdoc?mnemonic=SBA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.jpeg"/><Relationship Id="rId7" Type="http://schemas.openxmlformats.org/officeDocument/2006/relationships/image" Target="../media/image2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.jpeg"/><Relationship Id="rId7" Type="http://schemas.openxmlformats.org/officeDocument/2006/relationships/image" Target="../media/image2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Shape 1"/>
          <p:cNvSpPr txBox="1"/>
          <p:nvPr/>
        </p:nvSpPr>
        <p:spPr>
          <a:xfrm>
            <a:off x="527221" y="1092763"/>
            <a:ext cx="11664779" cy="535187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Early Assessment of NOAA21 VIIRS RSB Using Vicarious Techniques</a:t>
            </a:r>
            <a:r>
              <a:rPr lang="en-US" sz="3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  </a:t>
            </a:r>
          </a:p>
          <a:p>
            <a:pPr algn="ctr"/>
            <a:endParaRPr lang="en-US" sz="3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algn="ctr"/>
            <a:endParaRPr lang="en-US" sz="3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algn="ctr"/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Aisheng Wu</a:t>
            </a:r>
            <a:r>
              <a:rPr lang="en-US" sz="40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1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, Jack Xiong</a:t>
            </a:r>
            <a:r>
              <a:rPr lang="en-US" sz="32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2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, Amit Angal</a:t>
            </a:r>
            <a:r>
              <a:rPr lang="en-US" sz="32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1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Qiaozhen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 Mu</a:t>
            </a:r>
            <a:r>
              <a:rPr lang="en-US" sz="32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1</a:t>
            </a:r>
          </a:p>
          <a:p>
            <a:pPr algn="ctr"/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20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1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 SSAI, Lanham, MD 20706, USA</a:t>
            </a:r>
          </a:p>
          <a:p>
            <a:pPr algn="ctr"/>
            <a:r>
              <a:rPr lang="en-US" sz="20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2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 NASA Goddard Space Flight Center, Greenbelt, MD 20771, USA</a:t>
            </a: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algn="r"/>
            <a:r>
              <a:rPr lang="en-US" sz="2400" i="1" dirty="0">
                <a:solidFill>
                  <a:srgbClr val="0000FF"/>
                </a:solidFill>
              </a:rPr>
              <a:t>GSICS VIS/NIR Annual Meeting, 12 March 2024</a:t>
            </a:r>
            <a:endParaRPr lang="en-US" sz="2400" i="1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604C850-A7B2-6820-778A-6E83CCB02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D3F0E55-2ACA-0B35-1B80-966768B00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5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160D71-39E7-82E4-5B52-7FFF1426C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893376"/>
              </p:ext>
            </p:extLst>
          </p:nvPr>
        </p:nvGraphicFramePr>
        <p:xfrm>
          <a:off x="407774" y="2030402"/>
          <a:ext cx="1155352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388">
                  <a:extLst>
                    <a:ext uri="{9D8B030D-6E8A-4147-A177-3AD203B41FA5}">
                      <a16:colId xmlns:a16="http://schemas.microsoft.com/office/drawing/2014/main" val="3737699495"/>
                    </a:ext>
                  </a:extLst>
                </a:gridCol>
                <a:gridCol w="852616">
                  <a:extLst>
                    <a:ext uri="{9D8B030D-6E8A-4147-A177-3AD203B41FA5}">
                      <a16:colId xmlns:a16="http://schemas.microsoft.com/office/drawing/2014/main" val="4185048109"/>
                    </a:ext>
                  </a:extLst>
                </a:gridCol>
                <a:gridCol w="790833">
                  <a:extLst>
                    <a:ext uri="{9D8B030D-6E8A-4147-A177-3AD203B41FA5}">
                      <a16:colId xmlns:a16="http://schemas.microsoft.com/office/drawing/2014/main" val="2607066615"/>
                    </a:ext>
                  </a:extLst>
                </a:gridCol>
                <a:gridCol w="827903">
                  <a:extLst>
                    <a:ext uri="{9D8B030D-6E8A-4147-A177-3AD203B41FA5}">
                      <a16:colId xmlns:a16="http://schemas.microsoft.com/office/drawing/2014/main" val="3031381762"/>
                    </a:ext>
                  </a:extLst>
                </a:gridCol>
                <a:gridCol w="778475">
                  <a:extLst>
                    <a:ext uri="{9D8B030D-6E8A-4147-A177-3AD203B41FA5}">
                      <a16:colId xmlns:a16="http://schemas.microsoft.com/office/drawing/2014/main" val="3226754109"/>
                    </a:ext>
                  </a:extLst>
                </a:gridCol>
                <a:gridCol w="778476">
                  <a:extLst>
                    <a:ext uri="{9D8B030D-6E8A-4147-A177-3AD203B41FA5}">
                      <a16:colId xmlns:a16="http://schemas.microsoft.com/office/drawing/2014/main" val="4116849384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315927858"/>
                    </a:ext>
                  </a:extLst>
                </a:gridCol>
                <a:gridCol w="716691">
                  <a:extLst>
                    <a:ext uri="{9D8B030D-6E8A-4147-A177-3AD203B41FA5}">
                      <a16:colId xmlns:a16="http://schemas.microsoft.com/office/drawing/2014/main" val="2583175205"/>
                    </a:ext>
                  </a:extLst>
                </a:gridCol>
                <a:gridCol w="741406">
                  <a:extLst>
                    <a:ext uri="{9D8B030D-6E8A-4147-A177-3AD203B41FA5}">
                      <a16:colId xmlns:a16="http://schemas.microsoft.com/office/drawing/2014/main" val="1059705565"/>
                    </a:ext>
                  </a:extLst>
                </a:gridCol>
                <a:gridCol w="790832">
                  <a:extLst>
                    <a:ext uri="{9D8B030D-6E8A-4147-A177-3AD203B41FA5}">
                      <a16:colId xmlns:a16="http://schemas.microsoft.com/office/drawing/2014/main" val="4157386359"/>
                    </a:ext>
                  </a:extLst>
                </a:gridCol>
                <a:gridCol w="815546">
                  <a:extLst>
                    <a:ext uri="{9D8B030D-6E8A-4147-A177-3AD203B41FA5}">
                      <a16:colId xmlns:a16="http://schemas.microsoft.com/office/drawing/2014/main" val="1157080670"/>
                    </a:ext>
                  </a:extLst>
                </a:gridCol>
                <a:gridCol w="926757">
                  <a:extLst>
                    <a:ext uri="{9D8B030D-6E8A-4147-A177-3AD203B41FA5}">
                      <a16:colId xmlns:a16="http://schemas.microsoft.com/office/drawing/2014/main" val="2178131015"/>
                    </a:ext>
                  </a:extLst>
                </a:gridCol>
                <a:gridCol w="790832">
                  <a:extLst>
                    <a:ext uri="{9D8B030D-6E8A-4147-A177-3AD203B41FA5}">
                      <a16:colId xmlns:a16="http://schemas.microsoft.com/office/drawing/2014/main" val="1437397398"/>
                    </a:ext>
                  </a:extLst>
                </a:gridCol>
                <a:gridCol w="753718">
                  <a:extLst>
                    <a:ext uri="{9D8B030D-6E8A-4147-A177-3AD203B41FA5}">
                      <a16:colId xmlns:a16="http://schemas.microsoft.com/office/drawing/2014/main" val="19102552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300" dirty="0"/>
                        <a:t>Band</a:t>
                      </a:r>
                    </a:p>
                    <a:p>
                      <a:pPr algn="l"/>
                      <a:r>
                        <a:rPr lang="en-US" sz="2300" dirty="0"/>
                        <a:t>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M1</a:t>
                      </a:r>
                    </a:p>
                    <a:p>
                      <a:pPr algn="ctr"/>
                      <a:r>
                        <a:rPr lang="en-US" sz="2300" dirty="0"/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M2</a:t>
                      </a:r>
                    </a:p>
                    <a:p>
                      <a:pPr algn="ctr"/>
                      <a:r>
                        <a:rPr lang="en-US" sz="2300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M3</a:t>
                      </a:r>
                    </a:p>
                    <a:p>
                      <a:pPr algn="ctr"/>
                      <a:r>
                        <a:rPr lang="en-US" sz="2300" dirty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M4</a:t>
                      </a:r>
                    </a:p>
                    <a:p>
                      <a:pPr algn="ctr"/>
                      <a:r>
                        <a:rPr lang="en-US" sz="2300" dirty="0"/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M5</a:t>
                      </a:r>
                    </a:p>
                    <a:p>
                      <a:pPr algn="ctr"/>
                      <a:r>
                        <a:rPr lang="en-US" sz="2300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M7</a:t>
                      </a:r>
                    </a:p>
                    <a:p>
                      <a:pPr algn="ctr"/>
                      <a:r>
                        <a:rPr lang="en-US" sz="2300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M8</a:t>
                      </a:r>
                    </a:p>
                    <a:p>
                      <a:pPr algn="ctr"/>
                      <a:r>
                        <a:rPr lang="en-US" sz="2300" dirty="0"/>
                        <a:t>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M9</a:t>
                      </a:r>
                    </a:p>
                    <a:p>
                      <a:pPr algn="ctr"/>
                      <a:r>
                        <a:rPr lang="en-US" sz="2300" dirty="0"/>
                        <a:t>1.38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M10</a:t>
                      </a:r>
                    </a:p>
                    <a:p>
                      <a:pPr algn="ctr"/>
                      <a:r>
                        <a:rPr lang="en-US" sz="2300" dirty="0"/>
                        <a:t>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M11</a:t>
                      </a:r>
                    </a:p>
                    <a:p>
                      <a:pPr algn="ctr"/>
                      <a:r>
                        <a:rPr lang="en-US" sz="23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I1</a:t>
                      </a:r>
                    </a:p>
                    <a:p>
                      <a:pPr algn="ctr"/>
                      <a:r>
                        <a:rPr lang="en-US" sz="2300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I2</a:t>
                      </a:r>
                    </a:p>
                    <a:p>
                      <a:pPr algn="ctr"/>
                      <a:r>
                        <a:rPr lang="en-US" sz="2300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I3</a:t>
                      </a:r>
                    </a:p>
                    <a:p>
                      <a:pPr algn="ctr"/>
                      <a:r>
                        <a:rPr lang="en-US" sz="2300" dirty="0"/>
                        <a:t>1.61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95729"/>
                  </a:ext>
                </a:extLst>
              </a:tr>
              <a:tr h="755149">
                <a:tc>
                  <a:txBody>
                    <a:bodyPr/>
                    <a:lstStyle/>
                    <a:p>
                      <a:r>
                        <a:rPr lang="en-US" sz="2300" b="1" dirty="0"/>
                        <a:t>Libya4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7.9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6.2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4.3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3.3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4.5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2.7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2.4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1.8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1.5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2.1*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2.8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2.6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3.0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19238"/>
                  </a:ext>
                </a:extLst>
              </a:tr>
              <a:tr h="505304">
                <a:tc>
                  <a:txBody>
                    <a:bodyPr/>
                    <a:lstStyle/>
                    <a:p>
                      <a:r>
                        <a:rPr lang="en-US" sz="2300" b="1" dirty="0"/>
                        <a:t>DCC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6.7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5.3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5.6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6.8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5.0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4.8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1.8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0.6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0.3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1.9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-0.3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4.4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5.4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2.5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-0.3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329584"/>
                  </a:ext>
                </a:extLst>
              </a:tr>
              <a:tr h="755149">
                <a:tc>
                  <a:txBody>
                    <a:bodyPr/>
                    <a:lstStyle/>
                    <a:p>
                      <a:r>
                        <a:rPr lang="en-US" sz="2300" b="1" dirty="0"/>
                        <a:t>Dome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8.1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6.5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4.8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4.7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5.2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2.2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3.1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2.4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977605"/>
                  </a:ext>
                </a:extLst>
              </a:tr>
              <a:tr h="755149">
                <a:tc>
                  <a:txBody>
                    <a:bodyPr/>
                    <a:lstStyle/>
                    <a:p>
                      <a:r>
                        <a:rPr lang="en-US" sz="2300" b="1" dirty="0"/>
                        <a:t>Aqua </a:t>
                      </a:r>
                    </a:p>
                    <a:p>
                      <a:r>
                        <a:rPr lang="en-US" sz="2300" b="1" dirty="0"/>
                        <a:t>SNO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7.3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5.9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3.9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4.6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4.1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2.1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3.0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2.9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2.1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2.3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3.8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122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2544429-0FE5-1BDC-A063-338C2F2538F8}"/>
              </a:ext>
            </a:extLst>
          </p:cNvPr>
          <p:cNvSpPr txBox="1"/>
          <p:nvPr/>
        </p:nvSpPr>
        <p:spPr>
          <a:xfrm>
            <a:off x="-284412" y="273266"/>
            <a:ext cx="11932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SNPP, NOAA20 and NOAA21 VIIRS RSB comparison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7850C-4ECF-024E-37E6-A2D572826611}"/>
              </a:ext>
            </a:extLst>
          </p:cNvPr>
          <p:cNvSpPr txBox="1"/>
          <p:nvPr/>
        </p:nvSpPr>
        <p:spPr>
          <a:xfrm>
            <a:off x="1791685" y="6118955"/>
            <a:ext cx="971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*Values shown in the table are based on reflectance, corrected for impact due to RSR differences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additional correction of 6.1% (based on lunar results) applied to N21 VIIRS M11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D3B25B-5E7B-0007-7AA2-BBF5E5FA421D}"/>
              </a:ext>
            </a:extLst>
          </p:cNvPr>
          <p:cNvSpPr txBox="1"/>
          <p:nvPr/>
        </p:nvSpPr>
        <p:spPr>
          <a:xfrm>
            <a:off x="317978" y="1442584"/>
            <a:ext cx="11644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SNPP-N20 (black),  N20-N21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-VIS/NIR,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-SWIR), Results provided in percentage (%)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D073717-C9FD-CF8B-9B47-961C1540A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B3B2CC-95B2-74C5-E971-8B23CD00C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  <p:pic>
        <p:nvPicPr>
          <p:cNvPr id="6" name="Picture 5" descr="nasa_logo.jpg">
            <a:extLst>
              <a:ext uri="{FF2B5EF4-FFF2-40B4-BE49-F238E27FC236}">
                <a16:creationId xmlns:a16="http://schemas.microsoft.com/office/drawing/2014/main" id="{4DD37CF3-E0A9-D057-1EE1-092324E30D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368EA8-E19F-8E5D-7FFE-952733AE130C}"/>
              </a:ext>
            </a:extLst>
          </p:cNvPr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2CD66C1-F089-E049-8AF1-0D47834B8B53}"/>
              </a:ext>
            </a:extLst>
          </p:cNvPr>
          <p:cNvSpPr txBox="1">
            <a:spLocks/>
          </p:cNvSpPr>
          <p:nvPr/>
        </p:nvSpPr>
        <p:spPr>
          <a:xfrm>
            <a:off x="9322953" y="63501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FCEB-0E25-44AF-B97B-FBEDEC74DCF9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2CDC0C-C7A4-0009-9B38-93656413021E}"/>
              </a:ext>
            </a:extLst>
          </p:cNvPr>
          <p:cNvSpPr txBox="1"/>
          <p:nvPr/>
        </p:nvSpPr>
        <p:spPr>
          <a:xfrm>
            <a:off x="9604259" y="1020199"/>
            <a:ext cx="313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Updated on </a:t>
            </a:r>
            <a:r>
              <a:rPr lang="en-US" dirty="0">
                <a:solidFill>
                  <a:srgbClr val="0000FF"/>
                </a:solidFill>
                <a:latin typeface="Calibri" panose="020F0502020204030204"/>
              </a:rPr>
              <a:t>03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/06/2024</a:t>
            </a:r>
          </a:p>
        </p:txBody>
      </p:sp>
    </p:spTree>
    <p:extLst>
      <p:ext uri="{BB962C8B-B14F-4D97-AF65-F5344CB8AC3E}">
        <p14:creationId xmlns:p14="http://schemas.microsoft.com/office/powerpoint/2010/main" val="383003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20" name="Slide Number Placeholder 10"/>
          <p:cNvSpPr txBox="1">
            <a:spLocks/>
          </p:cNvSpPr>
          <p:nvPr/>
        </p:nvSpPr>
        <p:spPr>
          <a:xfrm>
            <a:off x="9322953" y="63501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71FCEB-0E25-44AF-B97B-FBEDEC74DCF9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90" y="1049604"/>
            <a:ext cx="120263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Assessment of calibration consistency among SNPP, NOAA20 and 21 VIIRS RSB is based on vicarious approaches (Libya-4 desert, DCC, Dome C and SNO)</a:t>
            </a:r>
          </a:p>
          <a:p>
            <a:pPr marL="457200" indent="-4572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While SNPP and NOAA20 have a stability within 2% over the mission, it shows that the NOAA20 </a:t>
            </a:r>
            <a:r>
              <a:rPr lang="en-US" sz="2800" dirty="0" err="1">
                <a:solidFill>
                  <a:prstClr val="black"/>
                </a:solidFill>
              </a:rPr>
              <a:t>reflectances</a:t>
            </a:r>
            <a:r>
              <a:rPr lang="en-US" sz="2800" dirty="0">
                <a:solidFill>
                  <a:prstClr val="black"/>
                </a:solidFill>
              </a:rPr>
              <a:t> are systematically lower than SNPP by about 4 to 7% for bands M1 to M5 (shortest wavelengths) and 2-4% for the rest bands.</a:t>
            </a:r>
          </a:p>
          <a:p>
            <a:pPr marL="457200" indent="-4572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Initial comparison shows that the NOAA21 VIIRS </a:t>
            </a:r>
            <a:r>
              <a:rPr lang="en-US" sz="2800" dirty="0" err="1">
                <a:solidFill>
                  <a:prstClr val="black"/>
                </a:solidFill>
              </a:rPr>
              <a:t>reflectances</a:t>
            </a:r>
            <a:r>
              <a:rPr lang="en-US" sz="2800" dirty="0">
                <a:solidFill>
                  <a:prstClr val="black"/>
                </a:solidFill>
              </a:rPr>
              <a:t> are consistent with NOAA20 to within 2% for VIS/NIR. For SWIR bands, NOAA21 </a:t>
            </a:r>
            <a:r>
              <a:rPr lang="en-US" sz="2800" dirty="0" err="1">
                <a:solidFill>
                  <a:prstClr val="black"/>
                </a:solidFill>
              </a:rPr>
              <a:t>reflectances</a:t>
            </a:r>
            <a:r>
              <a:rPr lang="en-US" sz="2800" dirty="0">
                <a:solidFill>
                  <a:prstClr val="black"/>
                </a:solidFill>
              </a:rPr>
              <a:t> are 2-4% lower than NOAA20.</a:t>
            </a:r>
          </a:p>
          <a:p>
            <a:pPr marL="457200" indent="-4572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Comparison results indicate that agreement among the different approaches are up to 2.0%, indicating errors due to limitation of each approach.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2685720" y="67176"/>
            <a:ext cx="6875280" cy="76176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F6AA6EFF-35DD-2DF3-B015-10AE00BB1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671D194-9466-17D1-CD96-C7EED45D5D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7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2630285" y="1102261"/>
            <a:ext cx="9239539" cy="512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&gt;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en-US" sz="2800" b="0" kern="0" dirty="0">
                <a:solidFill>
                  <a:srgbClr val="000000"/>
                </a:solidFill>
                <a:latin typeface="Arial"/>
              </a:rPr>
              <a:t>Introduction 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800" b="0" kern="0" dirty="0">
                <a:solidFill>
                  <a:srgbClr val="000000"/>
                </a:solidFill>
                <a:latin typeface="Arial"/>
              </a:rPr>
              <a:t>Methodology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b="0" kern="0" dirty="0">
                <a:solidFill>
                  <a:srgbClr val="000000"/>
                </a:solidFill>
                <a:latin typeface="Arial"/>
              </a:rPr>
              <a:t>Vicarious approaches (Libya-4, DCC, Dome C and SNO)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b="0" kern="0" dirty="0">
                <a:solidFill>
                  <a:srgbClr val="000000"/>
                </a:solidFill>
                <a:latin typeface="Arial"/>
              </a:rPr>
              <a:t>Data: NASA SIPS C2 L1B. NOAA21 VIIRS L1B reprocessed over mission in 2023.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800" b="0" kern="0" dirty="0">
                <a:solidFill>
                  <a:srgbClr val="000000"/>
                </a:solidFill>
                <a:latin typeface="Arial"/>
              </a:rPr>
              <a:t>Results	</a:t>
            </a:r>
            <a:endParaRPr lang="en-US" altLang="en-US" sz="2600" b="0" kern="0" dirty="0">
              <a:solidFill>
                <a:srgbClr val="000000"/>
              </a:solidFill>
              <a:latin typeface="Arial"/>
            </a:endParaRP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2600" b="0" kern="0" dirty="0">
                <a:solidFill>
                  <a:srgbClr val="000000"/>
                </a:solidFill>
                <a:latin typeface="Arial"/>
              </a:rPr>
              <a:t>Stability and inter-comparison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800" b="0" kern="0" dirty="0">
                <a:solidFill>
                  <a:srgbClr val="000000"/>
                </a:solidFill>
                <a:latin typeface="Arial"/>
              </a:rPr>
              <a:t>Summary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326563" y="6305972"/>
            <a:ext cx="2743200" cy="365125"/>
          </a:xfrm>
        </p:spPr>
        <p:txBody>
          <a:bodyPr/>
          <a:lstStyle/>
          <a:p>
            <a:fld id="{A76CE62B-06A8-47EF-9819-31A2262490F5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10925"/>
              </p:ext>
            </p:extLst>
          </p:nvPr>
        </p:nvGraphicFramePr>
        <p:xfrm>
          <a:off x="322175" y="1132672"/>
          <a:ext cx="1997982" cy="535611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4BACC6">
                        <a:tint val="50000"/>
                        <a:satMod val="300000"/>
                      </a:srgbClr>
                    </a:gs>
                    <a:gs pos="35000">
                      <a:srgbClr val="4BACC6">
                        <a:tint val="37000"/>
                        <a:satMod val="300000"/>
                      </a:srgbClr>
                    </a:gs>
                    <a:gs pos="100000">
                      <a:srgbClr val="4BACC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69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623">
                <a:tc gridSpan="3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VIIRS RSB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24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 (nm)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(nm)</a:t>
                      </a: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412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M2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445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M3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488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M4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555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M5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672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M6</a:t>
                      </a:r>
                      <a:endParaRPr kumimoji="0" lang="en-US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746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M7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865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M8</a:t>
                      </a:r>
                      <a:endParaRPr kumimoji="0" lang="en-US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M9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1378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M10</a:t>
                      </a:r>
                      <a:endParaRPr kumimoji="0" lang="en-US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M11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I1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I2</a:t>
                      </a:r>
                      <a:endParaRPr kumimoji="0" lang="en-US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865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I3</a:t>
                      </a:r>
                      <a:endParaRPr kumimoji="0" lang="en-US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7AAF5730-3803-F148-E678-296B9616B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F4D4187-FE17-8C62-4126-60FB7BF1DB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0DFE8EC3-5164-9E22-E256-C4B03DA57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6" y="225006"/>
            <a:ext cx="10506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>
                <a:latin typeface="Arial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914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53"/>
    </mc:Choice>
    <mc:Fallback xmlns="">
      <p:transition spd="slow" advTm="6275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20" name="Slide Number Placeholder 10"/>
          <p:cNvSpPr txBox="1">
            <a:spLocks/>
          </p:cNvSpPr>
          <p:nvPr/>
        </p:nvSpPr>
        <p:spPr>
          <a:xfrm>
            <a:off x="9367352" y="63413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71FCEB-0E25-44AF-B97B-FBEDEC74DCF9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98573" y="1062952"/>
            <a:ext cx="8403127" cy="57861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Pseudo-Invariant Calibration Sites (Libya-4, Dome C): </a:t>
            </a:r>
          </a:p>
          <a:p>
            <a:pPr marL="36576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Target area of 25 x 25 km at near-nadir, 16-day repeatable orbits for Libya-4, daily overpasses for Dome C in Antarctic summer.</a:t>
            </a:r>
          </a:p>
          <a:p>
            <a:pPr marL="36576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Semi-empirical (</a:t>
            </a:r>
            <a:r>
              <a:rPr lang="en-US" sz="2400" dirty="0" err="1">
                <a:solidFill>
                  <a:sysClr val="windowText" lastClr="000000"/>
                </a:solidFill>
                <a:cs typeface="Calibri" panose="020F0502020204030204" pitchFamily="34" charset="0"/>
              </a:rPr>
              <a:t>Roujean</a:t>
            </a:r>
            <a:r>
              <a:rPr lang="en-US" sz="24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 et al. 1992) (Libya-4) and empirical (Dome C) BRDF correction with coefficients derived from initial years of observation for SNPP VIIRS</a:t>
            </a:r>
          </a:p>
          <a:p>
            <a:pPr marL="0" lvl="1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DCC approach</a:t>
            </a:r>
            <a:r>
              <a:rPr lang="en-US" sz="24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 </a:t>
            </a:r>
          </a:p>
          <a:p>
            <a:pPr marL="36576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DCC pixels collected over western tropical Pacific. The DCC reflectance is determined based on mode/mean using monthly probability distribution functions (PDF).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Simultaneous Nadir Overpasses (SNO)</a:t>
            </a:r>
          </a:p>
          <a:p>
            <a:pPr marL="36576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Aqua MODIS as a transfer radiometer for SNPP/N20/21. 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/>
                <a:cs typeface="Calibri" panose="020F0502020204030204" pitchFamily="34" charset="0"/>
              </a:rPr>
              <a:t>SNOs occur 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high-latitude (time diff &lt;3 min), 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/>
                <a:cs typeface="Calibri" panose="020F0502020204030204" pitchFamily="34" charset="0"/>
              </a:rPr>
              <a:t>once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every 3-4 days</a:t>
            </a:r>
            <a:endParaRPr lang="en-US" sz="2400" b="1" dirty="0">
              <a:solidFill>
                <a:sysClr val="windowText" lastClr="000000"/>
              </a:solidFill>
              <a:cs typeface="Calibri" panose="020F0502020204030204" pitchFamily="34" charset="0"/>
            </a:endParaRPr>
          </a:p>
        </p:txBody>
      </p:sp>
      <p:pic>
        <p:nvPicPr>
          <p:cNvPr id="11" name="Picture 1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133" y="1016788"/>
            <a:ext cx="2354974" cy="162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879903" y="1754121"/>
            <a:ext cx="288925" cy="287338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82" tIns="50941" rIns="101882" bIns="50941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&gt;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>
              <a:solidFill>
                <a:srgbClr val="000000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4"/>
          <p:cNvCxnSpPr>
            <a:cxnSpLocks noChangeShapeType="1"/>
          </p:cNvCxnSpPr>
          <p:nvPr/>
        </p:nvCxnSpPr>
        <p:spPr bwMode="auto">
          <a:xfrm flipH="1" flipV="1">
            <a:off x="10242075" y="2022228"/>
            <a:ext cx="910564" cy="66822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Picture 18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137" y="3023060"/>
            <a:ext cx="1883225" cy="1594896"/>
          </a:xfrm>
          <a:prstGeom prst="rect">
            <a:avLst/>
          </a:prstGeom>
        </p:spPr>
      </p:pic>
      <p:cxnSp>
        <p:nvCxnSpPr>
          <p:cNvPr id="21" name="Straight Arrow Connector 4"/>
          <p:cNvCxnSpPr>
            <a:cxnSpLocks noChangeShapeType="1"/>
          </p:cNvCxnSpPr>
          <p:nvPr/>
        </p:nvCxnSpPr>
        <p:spPr bwMode="auto">
          <a:xfrm flipH="1">
            <a:off x="9879903" y="2956112"/>
            <a:ext cx="965671" cy="670326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8535115" y="1945049"/>
            <a:ext cx="166217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Libya 4  </a:t>
            </a:r>
            <a:r>
              <a:rPr lang="en-US" sz="1200" b="1" dirty="0">
                <a:solidFill>
                  <a:srgbClr val="0000FF"/>
                </a:solidFill>
                <a:latin typeface="Times" panose="02020603050405020304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9397638" y="3618022"/>
            <a:ext cx="288925" cy="287338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82" tIns="50941" rIns="101882" bIns="50941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&gt;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>
              <a:solidFill>
                <a:srgbClr val="000000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24901" y="2639667"/>
            <a:ext cx="1383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anose="020B0604020202020204" pitchFamily="34" charset="0"/>
              </a:rPr>
              <a:t>25 x 25 km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90576" y="225006"/>
            <a:ext cx="10506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>
                <a:latin typeface="Arial"/>
                <a:cs typeface="Arial" panose="020B0604020202020204" pitchFamily="34" charset="0"/>
              </a:rPr>
              <a:t>Vicarious approaches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22A35AA-8AC1-7802-F336-664D9576CF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4844247-B3D2-05F7-F7A4-EFFBE21655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1A3AE-B8AC-6160-61F0-7DDD8525A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9198" y="4722593"/>
            <a:ext cx="2493844" cy="2125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74F468-F160-42EA-2CD2-C6A824DD3FD5}"/>
              </a:ext>
            </a:extLst>
          </p:cNvPr>
          <p:cNvSpPr txBox="1"/>
          <p:nvPr/>
        </p:nvSpPr>
        <p:spPr>
          <a:xfrm>
            <a:off x="10519080" y="5183421"/>
            <a:ext cx="1488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Pixel-by-pixel from SNO on Oct 8, 2019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8E8D629-D7C0-3705-C13E-21F32C3A3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906" y="4009997"/>
            <a:ext cx="166217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Dome C  </a:t>
            </a:r>
            <a:r>
              <a:rPr lang="en-US" sz="1200" b="1" dirty="0">
                <a:solidFill>
                  <a:srgbClr val="0000FF"/>
                </a:solidFill>
                <a:latin typeface="Times" panose="02020603050405020304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8695663" y="4960096"/>
            <a:ext cx="166217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SNO  </a:t>
            </a:r>
            <a:r>
              <a:rPr lang="en-US" sz="1200" b="1" dirty="0">
                <a:solidFill>
                  <a:srgbClr val="0000FF"/>
                </a:solidFill>
                <a:latin typeface="Times" panose="02020603050405020304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842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322953" y="6357123"/>
            <a:ext cx="2743200" cy="365125"/>
          </a:xfrm>
        </p:spPr>
        <p:txBody>
          <a:bodyPr/>
          <a:lstStyle/>
          <a:p>
            <a:fld id="{6C71FCEB-0E25-44AF-B97B-FBEDEC74DCF9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225630" y="1329918"/>
            <a:ext cx="11507191" cy="42011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Impact due to RSR differences among SNPP/N20/N21 VIIRS RSB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Correction is based on SBAF derived using historic SCIAMACHY hyperspectral data. SBAF tool provide by NASA LARC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hlinkClick r:id="rId3"/>
              </a:rPr>
              <a:t>https://satcorps.larc.nasa.gov/cgi-bin/site/showdoc?mnemonic=SBAF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).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It is a sensor, </a:t>
            </a:r>
            <a:r>
              <a:rPr lang="en-US" sz="28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band, and scene-dependent correction. The SBAF correction is up to a few percent depending on band and instrument. For VIIRS M11 (2.25µm), the correction is based MODTRAN simulations due to limitation of SCIAMACHY spectral range.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SBAF correction is well within 1% between N20 and 21 VIIRS VIS/NIR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90576" y="225006"/>
            <a:ext cx="10506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>
                <a:latin typeface="Arial"/>
                <a:cs typeface="Arial" panose="020B0604020202020204" pitchFamily="34" charset="0"/>
              </a:rPr>
              <a:t>Vicarious approaches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D99F780-8D47-F73A-8399-D9545E9EB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485362B-81DD-4528-B1CE-D975EE3B1A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3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hart, histogram, scatter chart&#10;&#10;Description automatically generated">
            <a:extLst>
              <a:ext uri="{FF2B5EF4-FFF2-40B4-BE49-F238E27FC236}">
                <a16:creationId xmlns:a16="http://schemas.microsoft.com/office/drawing/2014/main" id="{AD62A63A-35A1-E5D4-58BD-FA66354E0B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34" y="3820993"/>
            <a:ext cx="5673515" cy="2971800"/>
          </a:xfrm>
          <a:prstGeom prst="rect">
            <a:avLst/>
          </a:prstGeom>
        </p:spPr>
      </p:pic>
      <p:pic>
        <p:nvPicPr>
          <p:cNvPr id="15" name="Picture 14" descr="Chart, scatter chart&#10;&#10;Description automatically generated">
            <a:extLst>
              <a:ext uri="{FF2B5EF4-FFF2-40B4-BE49-F238E27FC236}">
                <a16:creationId xmlns:a16="http://schemas.microsoft.com/office/drawing/2014/main" id="{246B98A4-11D1-0387-896C-1213E13A2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68" y="1004119"/>
            <a:ext cx="5717349" cy="2971800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981D8F43-397A-1462-9903-361C417CC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0" y="925163"/>
            <a:ext cx="5811289" cy="2971800"/>
          </a:xfrm>
          <a:prstGeom prst="rect">
            <a:avLst/>
          </a:prstGeom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85150927-F6A0-5C25-FCC4-DCECC32B67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6" y="3837649"/>
            <a:ext cx="5811289" cy="2971800"/>
          </a:xfrm>
          <a:prstGeom prst="rect">
            <a:avLst/>
          </a:prstGeom>
        </p:spPr>
      </p:pic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685720" y="128403"/>
            <a:ext cx="6875280" cy="76176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Reflectance trends over Libya-4 site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9A5B99B2-DF94-3FAB-F85A-46BF5559D1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DE01094-9CA6-B679-AD4A-13C0E1D22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  <p:sp>
        <p:nvSpPr>
          <p:cNvPr id="20" name="Slide Number Placeholder 10"/>
          <p:cNvSpPr txBox="1">
            <a:spLocks/>
          </p:cNvSpPr>
          <p:nvPr/>
        </p:nvSpPr>
        <p:spPr>
          <a:xfrm>
            <a:off x="9311133" y="63982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71FCEB-0E25-44AF-B97B-FBEDEC74DCF9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39FD6-702C-266B-E428-210270427CA6}"/>
              </a:ext>
            </a:extLst>
          </p:cNvPr>
          <p:cNvSpPr txBox="1"/>
          <p:nvPr/>
        </p:nvSpPr>
        <p:spPr>
          <a:xfrm>
            <a:off x="3830526" y="3454062"/>
            <a:ext cx="41366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N20/21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consistent </a:t>
            </a:r>
          </a:p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to within 2% for VIS/NIR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7385" y="3558519"/>
            <a:ext cx="60411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SNPP-based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BRDF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325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85720" y="128403"/>
            <a:ext cx="6875280" cy="76176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Reflectance trends over DCC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76E82F6-AA58-6261-2E85-2F8E00854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9B76FBF-EB00-2041-F091-7822FC6EE7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  <p:sp>
        <p:nvSpPr>
          <p:cNvPr id="20" name="Slide Number Placeholder 10"/>
          <p:cNvSpPr txBox="1">
            <a:spLocks/>
          </p:cNvSpPr>
          <p:nvPr/>
        </p:nvSpPr>
        <p:spPr>
          <a:xfrm>
            <a:off x="9322953" y="6351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71FCEB-0E25-44AF-B97B-FBEDEC74DCF9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3D8899D3-ABB1-ED70-EC5F-8928C59D5B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" y="1020387"/>
            <a:ext cx="5945415" cy="2971800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DB4D94A7-C88E-9D05-87DE-7619E1791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151" y="1074399"/>
            <a:ext cx="5945415" cy="2971800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D3928E2F-C88B-03AB-5DD9-2AA009D5DF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" y="3886200"/>
            <a:ext cx="5928512" cy="2971800"/>
          </a:xfrm>
          <a:prstGeom prst="rect">
            <a:avLst/>
          </a:prstGeom>
        </p:spPr>
      </p:pic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65C52FA2-039A-0453-A0D4-60B49ED16F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21" y="3820993"/>
            <a:ext cx="5967583" cy="2971800"/>
          </a:xfrm>
          <a:prstGeom prst="rect">
            <a:avLst/>
          </a:prstGeom>
        </p:spPr>
      </p:pic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BE530D71-982A-09AE-CCB8-79EF43AE5A8C}"/>
              </a:ext>
            </a:extLst>
          </p:cNvPr>
          <p:cNvSpPr txBox="1">
            <a:spLocks/>
          </p:cNvSpPr>
          <p:nvPr/>
        </p:nvSpPr>
        <p:spPr>
          <a:xfrm>
            <a:off x="9311133" y="63982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71FCEB-0E25-44AF-B97B-FBEDEC74DCF9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1A00B-EC79-34FB-5EA7-EA02E8EB8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308592F7-9DF3-3A02-0FED-0C5AEF2D2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45C5937-D4D2-E0FF-1752-F8E131146433}"/>
              </a:ext>
            </a:extLst>
          </p:cNvPr>
          <p:cNvSpPr txBox="1">
            <a:spLocks/>
          </p:cNvSpPr>
          <p:nvPr/>
        </p:nvSpPr>
        <p:spPr>
          <a:xfrm>
            <a:off x="2685720" y="128403"/>
            <a:ext cx="6875280" cy="76176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Reflectance trends over DCC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310D48-469A-048C-EA71-E7E17C031575}"/>
              </a:ext>
            </a:extLst>
          </p:cNvPr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12F2C6D-7A48-0279-514E-703A01254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1539372-39BF-AF81-8784-8943C9A90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480F4583-DDA2-B710-0997-51C64E2361C8}"/>
              </a:ext>
            </a:extLst>
          </p:cNvPr>
          <p:cNvSpPr txBox="1">
            <a:spLocks/>
          </p:cNvSpPr>
          <p:nvPr/>
        </p:nvSpPr>
        <p:spPr>
          <a:xfrm>
            <a:off x="9322953" y="6351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FCEB-0E25-44AF-B97B-FBEDEC74DCF9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DAACDAF6-4516-0D3C-41E0-93235BE860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53" y="1014643"/>
            <a:ext cx="6025248" cy="2971800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359A9198-2C79-77F4-EDC0-C1DE6A028C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42" y="1007627"/>
            <a:ext cx="6202739" cy="2971800"/>
          </a:xfrm>
          <a:prstGeom prst="rect">
            <a:avLst/>
          </a:prstGeom>
        </p:spPr>
      </p:pic>
      <p:pic>
        <p:nvPicPr>
          <p:cNvPr id="15" name="Picture 14" descr="Chart, scatter chart&#10;&#10;Description automatically generated">
            <a:extLst>
              <a:ext uri="{FF2B5EF4-FFF2-40B4-BE49-F238E27FC236}">
                <a16:creationId xmlns:a16="http://schemas.microsoft.com/office/drawing/2014/main" id="{2DC963A6-EB35-1648-7222-9F89C2E8F6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7" y="3886200"/>
            <a:ext cx="5967583" cy="2971800"/>
          </a:xfrm>
          <a:prstGeom prst="rect">
            <a:avLst/>
          </a:prstGeom>
        </p:spPr>
      </p:pic>
      <p:pic>
        <p:nvPicPr>
          <p:cNvPr id="18" name="Picture 17" descr="Chart, scatter chart&#10;&#10;Description automatically generated">
            <a:extLst>
              <a:ext uri="{FF2B5EF4-FFF2-40B4-BE49-F238E27FC236}">
                <a16:creationId xmlns:a16="http://schemas.microsoft.com/office/drawing/2014/main" id="{3969CB48-281D-7810-F42D-CCEAB6767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02" y="3820993"/>
            <a:ext cx="6128272" cy="2971800"/>
          </a:xfrm>
          <a:prstGeom prst="rect">
            <a:avLst/>
          </a:prstGeom>
        </p:spPr>
      </p:pic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71173924-E76F-1B64-4C16-E8690BA3B476}"/>
              </a:ext>
            </a:extLst>
          </p:cNvPr>
          <p:cNvSpPr txBox="1">
            <a:spLocks/>
          </p:cNvSpPr>
          <p:nvPr/>
        </p:nvSpPr>
        <p:spPr>
          <a:xfrm>
            <a:off x="9311133" y="63982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71FCEB-0E25-44AF-B97B-FBEDEC74DCF9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529B-613D-DBEA-3D14-2C8BA3DC91EE}"/>
              </a:ext>
            </a:extLst>
          </p:cNvPr>
          <p:cNvSpPr txBox="1"/>
          <p:nvPr/>
        </p:nvSpPr>
        <p:spPr>
          <a:xfrm>
            <a:off x="3541854" y="5306893"/>
            <a:ext cx="294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N21 applied one-time upward adjustment of 6.1%</a:t>
            </a:r>
          </a:p>
        </p:txBody>
      </p:sp>
    </p:spTree>
    <p:extLst>
      <p:ext uri="{BB962C8B-B14F-4D97-AF65-F5344CB8AC3E}">
        <p14:creationId xmlns:p14="http://schemas.microsoft.com/office/powerpoint/2010/main" val="209119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8F893570-E5CB-CA30-0D19-C90E14A3A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46" y="3901235"/>
            <a:ext cx="6170968" cy="2971800"/>
          </a:xfrm>
          <a:prstGeom prst="rect">
            <a:avLst/>
          </a:prstGeom>
        </p:spPr>
      </p:pic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97254" y="206917"/>
            <a:ext cx="8452024" cy="76176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Reflectances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over Dome C site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6D228B69-E55C-B20B-9F9A-F6FC1BAA6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2E22C52-589E-AA99-BFC7-016ABE529F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  <p:sp>
        <p:nvSpPr>
          <p:cNvPr id="20" name="Slide Number Placeholder 10"/>
          <p:cNvSpPr txBox="1">
            <a:spLocks/>
          </p:cNvSpPr>
          <p:nvPr/>
        </p:nvSpPr>
        <p:spPr>
          <a:xfrm>
            <a:off x="9322953" y="642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71FCEB-0E25-44AF-B97B-FBEDEC74DCF9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B47DEC42-4C4C-5BEA-85A0-07C99B6972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427" y="1220412"/>
            <a:ext cx="6242887" cy="2971800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6A1E41D2-7C22-BD9C-7CE8-4606F4339C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" y="3909499"/>
            <a:ext cx="5892886" cy="2971800"/>
          </a:xfrm>
          <a:prstGeom prst="rect">
            <a:avLst/>
          </a:prstGeom>
        </p:spPr>
      </p:pic>
      <p:pic>
        <p:nvPicPr>
          <p:cNvPr id="18" name="Picture 17" descr="Chart, scatter chart&#10;&#10;Description automatically generated">
            <a:extLst>
              <a:ext uri="{FF2B5EF4-FFF2-40B4-BE49-F238E27FC236}">
                <a16:creationId xmlns:a16="http://schemas.microsoft.com/office/drawing/2014/main" id="{0498C5F0-EF92-46F3-AA1C-F2FECA396F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" y="1209224"/>
            <a:ext cx="5758204" cy="2971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A5903-31C5-77C8-00D4-9A790CD09F1A}"/>
              </a:ext>
            </a:extLst>
          </p:cNvPr>
          <p:cNvSpPr txBox="1"/>
          <p:nvPr/>
        </p:nvSpPr>
        <p:spPr>
          <a:xfrm>
            <a:off x="3938182" y="1043677"/>
            <a:ext cx="431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Dome C summer data in 2023-24 </a:t>
            </a:r>
          </a:p>
        </p:txBody>
      </p:sp>
    </p:spTree>
    <p:extLst>
      <p:ext uri="{BB962C8B-B14F-4D97-AF65-F5344CB8AC3E}">
        <p14:creationId xmlns:p14="http://schemas.microsoft.com/office/powerpoint/2010/main" val="259859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45DD1DAE-F9A8-7FC1-C6DE-59C117E55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48" y="3902969"/>
            <a:ext cx="6041104" cy="2971800"/>
          </a:xfrm>
          <a:prstGeom prst="rect">
            <a:avLst/>
          </a:prstGeom>
        </p:spPr>
      </p:pic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1820452" y="81535"/>
            <a:ext cx="8032704" cy="76176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VIIRS/MODIS Reflectance ratios using SNO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0D3AFC04-DF7F-BC4F-C401-87A09369BB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3C3A186-7ADE-90DD-CEB5-6C9F09CA2A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  <p:sp>
        <p:nvSpPr>
          <p:cNvPr id="20" name="Slide Number Placeholder 10"/>
          <p:cNvSpPr txBox="1">
            <a:spLocks/>
          </p:cNvSpPr>
          <p:nvPr/>
        </p:nvSpPr>
        <p:spPr>
          <a:xfrm>
            <a:off x="9322953" y="6417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71FCEB-0E25-44AF-B97B-FBEDEC74DCF9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278B5DB1-A785-B47D-4990-509FB7EAA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664"/>
            <a:ext cx="6096000" cy="2971800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AE5D94C3-F465-93BE-C5D7-F4C1AA5383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48" y="1087826"/>
            <a:ext cx="6041104" cy="2971800"/>
          </a:xfrm>
          <a:prstGeom prst="rect">
            <a:avLst/>
          </a:prstGeom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8C11AA30-6C52-AC18-D72B-831164C332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6096000" cy="2971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086936-0C53-97FC-53D0-6BDE48E13BBF}"/>
              </a:ext>
            </a:extLst>
          </p:cNvPr>
          <p:cNvSpPr txBox="1"/>
          <p:nvPr/>
        </p:nvSpPr>
        <p:spPr>
          <a:xfrm>
            <a:off x="4312495" y="924124"/>
            <a:ext cx="391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Selective SNOs in 2023-24 </a:t>
            </a:r>
          </a:p>
        </p:txBody>
      </p:sp>
    </p:spTree>
    <p:extLst>
      <p:ext uri="{BB962C8B-B14F-4D97-AF65-F5344CB8AC3E}">
        <p14:creationId xmlns:p14="http://schemas.microsoft.com/office/powerpoint/2010/main" val="37212814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Settings\s075296\Desktop\dCDR Charts\NPP CDR Template with ITAR.ppt</Template>
  <TotalTime>99571</TotalTime>
  <Words>807</Words>
  <Application>Microsoft Office PowerPoint</Application>
  <PresentationFormat>Widescreen</PresentationFormat>
  <Paragraphs>239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Times</vt:lpstr>
      <vt:lpstr>Times New Roman</vt:lpstr>
      <vt:lpstr>Wingdings</vt:lpstr>
      <vt:lpstr>1_Office Theme</vt:lpstr>
      <vt:lpstr>5_Office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 Goddard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NICSE Radiometric Group</dc:title>
  <dc:subject>Lunar Result</dc:subject>
  <dc:creator>Jon Fulbright</dc:creator>
  <dc:description/>
  <cp:lastModifiedBy>Aisheng</cp:lastModifiedBy>
  <cp:revision>2087</cp:revision>
  <cp:lastPrinted>2018-11-20T19:33:31Z</cp:lastPrinted>
  <dcterms:created xsi:type="dcterms:W3CDTF">2002-10-16T20:39:14Z</dcterms:created>
  <dcterms:modified xsi:type="dcterms:W3CDTF">2024-03-11T14:05:52Z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NASA Goddard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