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33" r:id="rId2"/>
    <p:sldId id="834" r:id="rId3"/>
    <p:sldId id="843" r:id="rId4"/>
    <p:sldId id="841" r:id="rId5"/>
    <p:sldId id="846" r:id="rId6"/>
    <p:sldId id="844" r:id="rId7"/>
    <p:sldId id="845" r:id="rId8"/>
    <p:sldId id="842" r:id="rId9"/>
    <p:sldId id="840" r:id="rId10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00FF"/>
    <a:srgbClr val="FF3300"/>
    <a:srgbClr val="333399"/>
    <a:srgbClr val="000000"/>
    <a:srgbClr val="0C45E4"/>
    <a:srgbClr val="008000"/>
    <a:srgbClr val="5F5F5F"/>
    <a:srgbClr val="3333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1697" autoAdjust="0"/>
  </p:normalViewPr>
  <p:slideViewPr>
    <p:cSldViewPr snapToGrid="0">
      <p:cViewPr varScale="1">
        <p:scale>
          <a:sx n="105" d="100"/>
          <a:sy n="105" d="100"/>
        </p:scale>
        <p:origin x="88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388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725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51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74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94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67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6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41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37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41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54" y="2130426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Click to edit Master title style</a:t>
            </a:r>
            <a:endParaRPr lang="en-GB" kern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59142" y="6400800"/>
            <a:ext cx="1823258" cy="23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47049" y="6408718"/>
            <a:ext cx="5497902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000" b="0" dirty="0"/>
              <a:t>11</a:t>
            </a:r>
            <a:r>
              <a:rPr lang="en-US" sz="1000" b="0" dirty="0"/>
              <a:t> </a:t>
            </a:r>
            <a:r>
              <a:rPr lang="en-US" altLang="ko-KR" sz="1000" b="0" dirty="0"/>
              <a:t>Mon</a:t>
            </a:r>
            <a:r>
              <a:rPr lang="en-US" sz="1000" b="0" dirty="0"/>
              <a:t> – 3 March 202</a:t>
            </a:r>
            <a:r>
              <a:rPr lang="en-US" altLang="ko-KR" sz="1000" b="0" dirty="0"/>
              <a:t>4</a:t>
            </a:r>
            <a:r>
              <a:rPr lang="it-IT" sz="1000" b="0" dirty="0"/>
              <a:t>, GSICS Annual </a:t>
            </a:r>
            <a:r>
              <a:rPr lang="en-US" altLang="ko-KR" sz="1000" b="0" dirty="0"/>
              <a:t>and EP</a:t>
            </a:r>
            <a:r>
              <a:rPr lang="it-IT" sz="1000" b="0" dirty="0"/>
              <a:t> Meeting (Hybrid), </a:t>
            </a:r>
            <a:r>
              <a:rPr lang="en-US" altLang="ko-KR" sz="1000" b="0" dirty="0"/>
              <a:t>Darmstadt</a:t>
            </a:r>
            <a:r>
              <a:rPr lang="it-IT" sz="1000" b="0" dirty="0"/>
              <a:t>, </a:t>
            </a:r>
            <a:r>
              <a:rPr lang="en-US" altLang="ko-KR" sz="1000" b="0" dirty="0"/>
              <a:t>Germany</a:t>
            </a:r>
            <a:endParaRPr lang="en-US" sz="1000" b="0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609600" y="6400801"/>
            <a:ext cx="2748951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GSICS Agency Report </a:t>
            </a:r>
          </a:p>
        </p:txBody>
      </p:sp>
      <p:pic>
        <p:nvPicPr>
          <p:cNvPr id="11" name="Picture 4" descr="http://gsics.atmos.umd.edu/pub/Development/Logos/GSICS180px.png">
            <a:extLst>
              <a:ext uri="{FF2B5EF4-FFF2-40B4-BE49-F238E27FC236}">
                <a16:creationId xmlns:a16="http://schemas.microsoft.com/office/drawing/2014/main" id="{016C2398-F037-4637-B010-5FD37A6C61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3" y="102700"/>
            <a:ext cx="17145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msc.kma.go.kr/homepage/html/gsics/gsicsIntro.d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nmsc.kma.go.kr/enhome/html/main/main.d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msc.kma.go.kr/enhome/html/main/main.do" TargetMode="External"/><Relationship Id="rId4" Type="http://schemas.openxmlformats.org/officeDocument/2006/relationships/hyperlink" Target="https://nmsc.kma.go.kr/homepage/html/gsics/gsicsIntro.d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msc.kma.go.kr/enhome/html/main/main.do" TargetMode="External"/><Relationship Id="rId4" Type="http://schemas.openxmlformats.org/officeDocument/2006/relationships/hyperlink" Target="https://nmsc.kma.go.kr/homepage/html/gsics/gsicsIntro.do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msc.kma.go.kr/enhome/html/main/main.do" TargetMode="External"/><Relationship Id="rId4" Type="http://schemas.openxmlformats.org/officeDocument/2006/relationships/hyperlink" Target="https://nmsc.kma.go.kr/homepage/html/gsics/gsicsIntro.d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msc.kma.go.kr/enhome/html/main/main.do" TargetMode="External"/><Relationship Id="rId5" Type="http://schemas.openxmlformats.org/officeDocument/2006/relationships/hyperlink" Target="https://nmsc.kma.go.kr/homepage/html/gsics/gsicsIntro.do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16390" y="1335577"/>
            <a:ext cx="8759219" cy="14393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4000" b="1" dirty="0"/>
              <a:t>KMA </a:t>
            </a:r>
            <a:r>
              <a:rPr lang="en-IE" sz="4000" b="1"/>
              <a:t>GDWG Activities</a:t>
            </a:r>
            <a:br>
              <a:rPr lang="en-IE" sz="4000" b="1" dirty="0"/>
            </a:br>
            <a:r>
              <a:rPr lang="en-IE" sz="4000" b="1" dirty="0"/>
              <a:t>202</a:t>
            </a:r>
            <a:r>
              <a:rPr lang="en-US" altLang="ko-KR" sz="4000" b="1" dirty="0"/>
              <a:t>4</a:t>
            </a:r>
            <a:br>
              <a:rPr lang="en-IE" sz="4000" dirty="0">
                <a:solidFill>
                  <a:srgbClr val="0000FF"/>
                </a:solidFill>
              </a:rPr>
            </a:br>
            <a:endParaRPr lang="en-US" sz="4000" i="1" dirty="0">
              <a:solidFill>
                <a:srgbClr val="0C45E4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92775" y="3035722"/>
            <a:ext cx="9387400" cy="1125318"/>
          </a:xfrm>
        </p:spPr>
        <p:txBody>
          <a:bodyPr anchor="ctr"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ko-KR" sz="2000" b="1">
                <a:ea typeface="SimSun"/>
              </a:rPr>
              <a:t>Hanbyul Lee</a:t>
            </a: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6D605D-C31B-4A74-9F82-60E6B61F5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136" y="4397105"/>
            <a:ext cx="9387400" cy="112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altLang="zh-CN" sz="2000" b="1" kern="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ko-KR" sz="2000" b="1" dirty="0">
                <a:ea typeface="SimSun"/>
              </a:rPr>
              <a:t>KMA/NMSC</a:t>
            </a:r>
            <a:endParaRPr lang="en-US" altLang="ko-KR" sz="1800" dirty="0"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3845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82"/>
    </mc:Choice>
    <mc:Fallback xmlns="">
      <p:transition spd="slow" advTm="1038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91447" y="132628"/>
            <a:ext cx="9033753" cy="798796"/>
          </a:xfrm>
        </p:spPr>
        <p:txBody>
          <a:bodyPr anchor="t"/>
          <a:lstStyle/>
          <a:p>
            <a:r>
              <a:rPr lang="en-GB" altLang="ko-KR" sz="3200" b="1" dirty="0"/>
              <a:t>KMA’s GSICS Corrections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931422"/>
            <a:ext cx="10972800" cy="5240777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GB" altLang="ko-KR" sz="2000" dirty="0"/>
              <a:t> Current Status</a:t>
            </a:r>
            <a:endParaRPr lang="en-GB" altLang="ko-KR" sz="2400" dirty="0"/>
          </a:p>
          <a:p>
            <a:pPr lvl="1">
              <a:lnSpc>
                <a:spcPct val="150000"/>
              </a:lnSpc>
            </a:pPr>
            <a:r>
              <a:rPr lang="en-GB" altLang="ja-JP" sz="1800" dirty="0"/>
              <a:t>Near-Real Time Correction (</a:t>
            </a:r>
            <a:r>
              <a:rPr lang="en-US" altLang="ja-JP" sz="1800" dirty="0"/>
              <a:t>NRTC)</a:t>
            </a:r>
            <a:endParaRPr lang="en-GB" altLang="ja-JP" sz="1800" dirty="0"/>
          </a:p>
          <a:p>
            <a:pPr lvl="2">
              <a:lnSpc>
                <a:spcPct val="150000"/>
              </a:lnSpc>
            </a:pPr>
            <a:r>
              <a:rPr lang="en-GB" altLang="ja-JP" sz="1600" dirty="0"/>
              <a:t>GK2A / AMI / IR with reference to IASI(</a:t>
            </a:r>
            <a:r>
              <a:rPr lang="en-US" altLang="ja-JP" sz="1600" dirty="0" err="1"/>
              <a:t>Metop</a:t>
            </a:r>
            <a:r>
              <a:rPr lang="en-GB" altLang="ja-JP" sz="1600" dirty="0"/>
              <a:t>-B/-C) and </a:t>
            </a:r>
            <a:r>
              <a:rPr lang="en-GB" altLang="ja-JP" sz="1600" dirty="0" err="1"/>
              <a:t>CrIS</a:t>
            </a:r>
            <a:r>
              <a:rPr lang="en-GB" altLang="ja-JP" sz="1600" dirty="0"/>
              <a:t>(S-NPP and NOAA-20) : Demo. phase</a:t>
            </a:r>
          </a:p>
          <a:p>
            <a:pPr lvl="2">
              <a:lnSpc>
                <a:spcPct val="150000"/>
              </a:lnSpc>
            </a:pPr>
            <a:r>
              <a:rPr lang="en-GB" altLang="ja-JP" sz="1600" dirty="0"/>
              <a:t>COMS / MI / IR with reference to AIRS(</a:t>
            </a:r>
            <a:r>
              <a:rPr lang="en-US" altLang="ja-JP" sz="1600" dirty="0"/>
              <a:t>Aqua)</a:t>
            </a:r>
            <a:r>
              <a:rPr lang="en-GB" altLang="ja-JP" sz="1600" dirty="0"/>
              <a:t>, IASI(</a:t>
            </a:r>
            <a:r>
              <a:rPr lang="en-GB" altLang="ja-JP" sz="1600" dirty="0" err="1"/>
              <a:t>Metop</a:t>
            </a:r>
            <a:r>
              <a:rPr lang="en-GB" altLang="ja-JP" sz="1600" dirty="0"/>
              <a:t>-A/-B): Demo. phase</a:t>
            </a:r>
            <a:endParaRPr lang="en-GB" altLang="ja-JP" sz="2000" dirty="0"/>
          </a:p>
          <a:p>
            <a:pPr lvl="1">
              <a:lnSpc>
                <a:spcPct val="150000"/>
              </a:lnSpc>
            </a:pPr>
            <a:r>
              <a:rPr lang="en-GB" altLang="ja-JP" sz="1800" dirty="0"/>
              <a:t>Re-analysis Correction (RAC)</a:t>
            </a:r>
          </a:p>
          <a:p>
            <a:pPr lvl="2">
              <a:lnSpc>
                <a:spcPct val="150000"/>
              </a:lnSpc>
            </a:pPr>
            <a:r>
              <a:rPr lang="en-GB" altLang="ja-JP" sz="1600" dirty="0"/>
              <a:t>GK2A / AMI / IR with reference to IASI-B/-C and </a:t>
            </a:r>
            <a:r>
              <a:rPr lang="en-GB" altLang="ja-JP" sz="1600" dirty="0" err="1"/>
              <a:t>CrIS</a:t>
            </a:r>
            <a:r>
              <a:rPr lang="en-GB" altLang="ja-JP" sz="1600" dirty="0"/>
              <a:t>(S-NPP and NOAA-20</a:t>
            </a:r>
            <a:r>
              <a:rPr lang="en-US" altLang="ko-KR" sz="1600" dirty="0"/>
              <a:t>/21</a:t>
            </a:r>
            <a:r>
              <a:rPr lang="en-GB" altLang="ja-JP" sz="1600" dirty="0"/>
              <a:t>) : Demo. phase</a:t>
            </a:r>
          </a:p>
          <a:p>
            <a:pPr lvl="2">
              <a:lnSpc>
                <a:spcPct val="150000"/>
              </a:lnSpc>
            </a:pPr>
            <a:r>
              <a:rPr lang="en-GB" altLang="ja-JP" sz="1600" dirty="0"/>
              <a:t>COMS / MI / IR with reference to IASI-A : Demo. phase</a:t>
            </a:r>
          </a:p>
          <a:p>
            <a:pPr marL="714375" lvl="1" indent="-266700">
              <a:lnSpc>
                <a:spcPct val="150000"/>
              </a:lnSpc>
            </a:pPr>
            <a:r>
              <a:rPr lang="en-GB" altLang="ja-JP" sz="1800" dirty="0"/>
              <a:t>NRTC and RAC Correction Data is available in the EUMETSAT GSICS Server from Jan. 15, 2018</a:t>
            </a:r>
          </a:p>
          <a:p>
            <a:pPr marL="714375" lvl="1" indent="-266700">
              <a:lnSpc>
                <a:spcPct val="150000"/>
              </a:lnSpc>
            </a:pPr>
            <a:r>
              <a:rPr lang="en-GB" altLang="ja-JP" sz="1800" dirty="0">
                <a:solidFill>
                  <a:srgbClr val="0000FF"/>
                </a:solidFill>
              </a:rPr>
              <a:t>KMA plan to </a:t>
            </a:r>
            <a:r>
              <a:rPr lang="en-GB" altLang="ja-JP" sz="1800">
                <a:solidFill>
                  <a:srgbClr val="0000FF"/>
                </a:solidFill>
              </a:rPr>
              <a:t>provide MI/AMI IR with reference to NOAA-21 </a:t>
            </a:r>
            <a:r>
              <a:rPr lang="en-GB" altLang="ja-JP" sz="1800" dirty="0" err="1">
                <a:solidFill>
                  <a:srgbClr val="0000FF"/>
                </a:solidFill>
              </a:rPr>
              <a:t>CrIS</a:t>
            </a:r>
            <a:endParaRPr lang="en-GB" altLang="ko-KR" sz="1800" dirty="0">
              <a:solidFill>
                <a:srgbClr val="0000FF"/>
              </a:solidFill>
            </a:endParaRPr>
          </a:p>
          <a:p>
            <a:pPr marL="714375" lvl="1" indent="-266700">
              <a:lnSpc>
                <a:spcPct val="150000"/>
              </a:lnSpc>
            </a:pPr>
            <a:endParaRPr lang="en-GB" altLang="ja-JP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9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62"/>
    </mc:Choice>
    <mc:Fallback xmlns="">
      <p:transition spd="slow" advTm="5326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91447" y="132628"/>
            <a:ext cx="9033753" cy="667472"/>
          </a:xfrm>
        </p:spPr>
        <p:txBody>
          <a:bodyPr/>
          <a:lstStyle/>
          <a:p>
            <a:r>
              <a:rPr lang="en-US" altLang="ko-KR" sz="3200" b="1" dirty="0"/>
              <a:t>KMA GPRC web pages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7E107F33-8B30-444F-ACDC-B9CE19B4272A}"/>
              </a:ext>
            </a:extLst>
          </p:cNvPr>
          <p:cNvSpPr/>
          <p:nvPr/>
        </p:nvSpPr>
        <p:spPr>
          <a:xfrm>
            <a:off x="240145" y="2680281"/>
            <a:ext cx="6122948" cy="218018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B9C250A0-F7E2-4BC3-8964-8EE3795D82DF}"/>
              </a:ext>
            </a:extLst>
          </p:cNvPr>
          <p:cNvSpPr/>
          <p:nvPr/>
        </p:nvSpPr>
        <p:spPr>
          <a:xfrm>
            <a:off x="240146" y="997527"/>
            <a:ext cx="6122948" cy="1560946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GB" altLang="ko-KR" sz="1200" kern="0" dirty="0"/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07F8E6BC-E4B5-429E-94D5-905C29B5BA3A}"/>
              </a:ext>
            </a:extLst>
          </p:cNvPr>
          <p:cNvSpPr txBox="1">
            <a:spLocks/>
          </p:cNvSpPr>
          <p:nvPr/>
        </p:nvSpPr>
        <p:spPr bwMode="auto">
          <a:xfrm>
            <a:off x="240145" y="1111112"/>
            <a:ext cx="2917756" cy="139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ko-KR" sz="1400" kern="0" dirty="0"/>
              <a:t>Landing page (</a:t>
            </a:r>
            <a:r>
              <a:rPr lang="en-US" altLang="ko-KR" sz="1400" kern="0" dirty="0"/>
              <a:t>ACVs</a:t>
            </a:r>
            <a:r>
              <a:rPr lang="en-GB" altLang="ko-KR" sz="1400" kern="0" dirty="0"/>
              <a:t>)</a:t>
            </a:r>
          </a:p>
          <a:p>
            <a:pPr marL="648000" lvl="1"/>
            <a:r>
              <a:rPr lang="en-GB" altLang="ko-KR" sz="1400" kern="0" dirty="0">
                <a:solidFill>
                  <a:srgbClr val="0000FF"/>
                </a:solidFill>
              </a:rPr>
              <a:t>I</a:t>
            </a:r>
            <a:r>
              <a:rPr lang="en-US" altLang="ko-KR" sz="1400" kern="0" dirty="0" err="1">
                <a:solidFill>
                  <a:srgbClr val="0000FF"/>
                </a:solidFill>
              </a:rPr>
              <a:t>ntroduction</a:t>
            </a:r>
            <a:endParaRPr lang="en-US" altLang="ko-KR" sz="1400" kern="0" dirty="0">
              <a:solidFill>
                <a:srgbClr val="0000FF"/>
              </a:solidFill>
            </a:endParaRPr>
          </a:p>
          <a:p>
            <a:pPr marL="900000" lvl="2"/>
            <a:r>
              <a:rPr lang="en-US" altLang="ko-KR" sz="1400" kern="0" dirty="0">
                <a:solidFill>
                  <a:srgbClr val="0000FF"/>
                </a:solidFill>
              </a:rPr>
              <a:t>AMI Cal/Val System</a:t>
            </a:r>
          </a:p>
          <a:p>
            <a:pPr marL="900000" lvl="2"/>
            <a:r>
              <a:rPr lang="en-US" altLang="ko-KR" sz="1400" kern="0" dirty="0">
                <a:solidFill>
                  <a:srgbClr val="0000FF"/>
                </a:solidFill>
              </a:rPr>
              <a:t>GSICS Introduction</a:t>
            </a:r>
          </a:p>
          <a:p>
            <a:pPr marL="900000" lvl="2"/>
            <a:r>
              <a:rPr lang="en-US" altLang="ko-KR" sz="1400" kern="0" dirty="0">
                <a:solidFill>
                  <a:srgbClr val="0000FF"/>
                </a:solidFill>
              </a:rPr>
              <a:t>Methodology(IR/VIS)</a:t>
            </a:r>
          </a:p>
        </p:txBody>
      </p:sp>
      <p:sp>
        <p:nvSpPr>
          <p:cNvPr id="17" name="正方形/長方形 4">
            <a:extLst>
              <a:ext uri="{FF2B5EF4-FFF2-40B4-BE49-F238E27FC236}">
                <a16:creationId xmlns:a16="http://schemas.microsoft.com/office/drawing/2014/main" id="{02CD6047-EC4A-4214-B009-D23D7F10CEF9}"/>
              </a:ext>
            </a:extLst>
          </p:cNvPr>
          <p:cNvSpPr/>
          <p:nvPr/>
        </p:nvSpPr>
        <p:spPr>
          <a:xfrm>
            <a:off x="565516" y="5377556"/>
            <a:ext cx="8669924" cy="738664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Landing page: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>
                <a:hlinkClick r:id="rId3"/>
              </a:rPr>
              <a:t>https://nmsc.kma.go.kr/homepage/html/gsics/gsicsIntro.do</a:t>
            </a:r>
            <a:r>
              <a:rPr lang="en-US" sz="1400" dirty="0"/>
              <a:t> </a:t>
            </a:r>
            <a:r>
              <a:rPr lang="en-US" altLang="ko-KR" sz="1400" dirty="0"/>
              <a:t>(Korean, now open)</a:t>
            </a:r>
            <a:endParaRPr lang="en-US" sz="1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>
                <a:hlinkClick r:id="rId4"/>
              </a:rPr>
              <a:t>http://nmsc.kma.go.kr/enhome/html/main/main.do</a:t>
            </a:r>
            <a:r>
              <a:rPr lang="en-US" sz="1400" dirty="0"/>
              <a:t> </a:t>
            </a:r>
            <a:r>
              <a:rPr lang="en-US" altLang="ko-KR" sz="1400" dirty="0"/>
              <a:t>(English, will be updated soon)</a:t>
            </a:r>
            <a:endParaRPr lang="en-US" sz="1400" dirty="0"/>
          </a:p>
        </p:txBody>
      </p:sp>
      <p:sp>
        <p:nvSpPr>
          <p:cNvPr id="19" name="내용 개체 틀 2">
            <a:extLst>
              <a:ext uri="{FF2B5EF4-FFF2-40B4-BE49-F238E27FC236}">
                <a16:creationId xmlns:a16="http://schemas.microsoft.com/office/drawing/2014/main" id="{1A5F00DB-0DBF-4514-903C-A32ECDAA380B}"/>
              </a:ext>
            </a:extLst>
          </p:cNvPr>
          <p:cNvSpPr txBox="1">
            <a:spLocks/>
          </p:cNvSpPr>
          <p:nvPr/>
        </p:nvSpPr>
        <p:spPr bwMode="auto">
          <a:xfrm>
            <a:off x="240145" y="2622022"/>
            <a:ext cx="6023495" cy="218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en-GB" altLang="ko-KR" sz="1600" kern="0" dirty="0"/>
              <a:t>Updates of monitoring web page</a:t>
            </a:r>
          </a:p>
          <a:p>
            <a:pPr lvl="1">
              <a:lnSpc>
                <a:spcPct val="150000"/>
              </a:lnSpc>
            </a:pPr>
            <a:r>
              <a:rPr lang="en-US" altLang="ko-KR" sz="1400" kern="0" dirty="0"/>
              <a:t>GK2A status page has been added</a:t>
            </a:r>
          </a:p>
          <a:p>
            <a:pPr lvl="1">
              <a:lnSpc>
                <a:spcPct val="150000"/>
              </a:lnSpc>
            </a:pPr>
            <a:r>
              <a:rPr lang="en-US" altLang="ko-KR" sz="1400" kern="0" dirty="0"/>
              <a:t>GSICS updates</a:t>
            </a:r>
          </a:p>
          <a:p>
            <a:pPr lvl="2">
              <a:lnSpc>
                <a:spcPct val="150000"/>
              </a:lnSpc>
            </a:pPr>
            <a:r>
              <a:rPr lang="en-US" altLang="ko-KR" sz="1400" kern="0" dirty="0"/>
              <a:t>VIS:  NOAA-21/VIIRS, IR</a:t>
            </a:r>
            <a:r>
              <a:rPr lang="en-US" altLang="ko-KR" sz="1400" kern="0"/>
              <a:t>: NOAA-20 </a:t>
            </a:r>
            <a:r>
              <a:rPr lang="en-US" altLang="ko-KR" sz="1400" kern="0" dirty="0" err="1"/>
              <a:t>CrIS</a:t>
            </a:r>
            <a:r>
              <a:rPr lang="en-US" altLang="ko-KR" sz="1400" kern="0" dirty="0"/>
              <a:t> , Lunar calibration </a:t>
            </a:r>
          </a:p>
          <a:p>
            <a:pPr lvl="2">
              <a:lnSpc>
                <a:spcPct val="150000"/>
              </a:lnSpc>
            </a:pPr>
            <a:r>
              <a:rPr lang="en-US" altLang="ko-KR" sz="1400" kern="0" dirty="0"/>
              <a:t>AMI-AHI inter-comparison page will be opened in the second half of 2024.     </a:t>
            </a:r>
            <a:endParaRPr lang="en-GB" altLang="ko-KR" sz="1400" kern="0" dirty="0"/>
          </a:p>
          <a:p>
            <a:pPr marL="971550" lvl="2" indent="0">
              <a:lnSpc>
                <a:spcPct val="150000"/>
              </a:lnSpc>
              <a:buFontTx/>
              <a:buNone/>
            </a:pPr>
            <a:r>
              <a:rPr lang="ja-JP" altLang="en-US" sz="1400" kern="0" dirty="0"/>
              <a:t> </a:t>
            </a:r>
            <a:endParaRPr lang="en-GB" altLang="ko-KR" kern="0" dirty="0"/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C7503970-82F0-4D57-BBE6-5B5D04ABA0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5400" y="937236"/>
            <a:ext cx="4673264" cy="3923234"/>
          </a:xfrm>
          <a:prstGeom prst="rect">
            <a:avLst/>
          </a:prstGeom>
        </p:spPr>
      </p:pic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3F9A81B1-30B5-4C80-813C-1DD2C9020E79}"/>
              </a:ext>
            </a:extLst>
          </p:cNvPr>
          <p:cNvSpPr txBox="1">
            <a:spLocks/>
          </p:cNvSpPr>
          <p:nvPr/>
        </p:nvSpPr>
        <p:spPr bwMode="auto">
          <a:xfrm>
            <a:off x="2411070" y="1346628"/>
            <a:ext cx="2997477" cy="118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ko-KR" sz="1400" kern="0" dirty="0">
                <a:solidFill>
                  <a:srgbClr val="0000FF"/>
                </a:solidFill>
              </a:rPr>
              <a:t>GK2A Status (new)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Instrument Status</a:t>
            </a:r>
          </a:p>
          <a:p>
            <a:pPr marL="900000" lvl="2"/>
            <a:r>
              <a:rPr lang="en-US" altLang="ko-KR" sz="1400" kern="0" dirty="0">
                <a:solidFill>
                  <a:srgbClr val="800080"/>
                </a:solidFill>
              </a:rPr>
              <a:t>Radiance Validation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INR Validation</a:t>
            </a:r>
            <a:endParaRPr lang="en-GB" altLang="ko-KR" sz="1400" kern="0" dirty="0">
              <a:solidFill>
                <a:schemeClr val="accent5">
                  <a:lumMod val="50000"/>
                </a:schemeClr>
              </a:solidFill>
            </a:endParaRPr>
          </a:p>
          <a:p>
            <a:pPr lvl="2"/>
            <a:endParaRPr lang="en-US" altLang="ko-KR" sz="800" kern="0" dirty="0"/>
          </a:p>
        </p:txBody>
      </p:sp>
      <p:sp>
        <p:nvSpPr>
          <p:cNvPr id="20" name="내용 개체 틀 2">
            <a:extLst>
              <a:ext uri="{FF2B5EF4-FFF2-40B4-BE49-F238E27FC236}">
                <a16:creationId xmlns:a16="http://schemas.microsoft.com/office/drawing/2014/main" id="{4D708B99-D5AF-4D81-88D9-83A5A4C9CA83}"/>
              </a:ext>
            </a:extLst>
          </p:cNvPr>
          <p:cNvSpPr txBox="1">
            <a:spLocks/>
          </p:cNvSpPr>
          <p:nvPr/>
        </p:nvSpPr>
        <p:spPr bwMode="auto">
          <a:xfrm>
            <a:off x="4581994" y="1359773"/>
            <a:ext cx="1781099" cy="118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ko-KR" sz="1400" kern="0" dirty="0">
                <a:solidFill>
                  <a:srgbClr val="0000FF"/>
                </a:solidFill>
              </a:rPr>
              <a:t>GSICS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IR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VIS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Lunar</a:t>
            </a:r>
          </a:p>
        </p:txBody>
      </p:sp>
    </p:spTree>
    <p:extLst>
      <p:ext uri="{BB962C8B-B14F-4D97-AF65-F5344CB8AC3E}">
        <p14:creationId xmlns:p14="http://schemas.microsoft.com/office/powerpoint/2010/main" val="50852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561"/>
    </mc:Choice>
    <mc:Fallback xmlns="">
      <p:transition spd="slow" advTm="5156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91447" y="132628"/>
            <a:ext cx="9033753" cy="667472"/>
          </a:xfrm>
        </p:spPr>
        <p:txBody>
          <a:bodyPr/>
          <a:lstStyle/>
          <a:p>
            <a:r>
              <a:rPr lang="en-US" altLang="ko-KR" sz="3200" b="1" dirty="0"/>
              <a:t>KMA GPRC web pages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9F53AFDA-4D72-4DE1-9A65-52E6D9AAC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0255" y="919074"/>
            <a:ext cx="5070763" cy="5304017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42D8B899-B6BE-40B7-9F62-519EFC753B54}"/>
              </a:ext>
            </a:extLst>
          </p:cNvPr>
          <p:cNvSpPr/>
          <p:nvPr/>
        </p:nvSpPr>
        <p:spPr>
          <a:xfrm>
            <a:off x="240145" y="2680281"/>
            <a:ext cx="6122948" cy="218018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10EA19B5-FB3C-42DD-8EA6-C8832A2593E9}"/>
              </a:ext>
            </a:extLst>
          </p:cNvPr>
          <p:cNvSpPr/>
          <p:nvPr/>
        </p:nvSpPr>
        <p:spPr>
          <a:xfrm>
            <a:off x="240146" y="997527"/>
            <a:ext cx="6122948" cy="1560946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GB" altLang="ko-KR" sz="1200" kern="0" dirty="0"/>
          </a:p>
        </p:txBody>
      </p:sp>
      <p:sp>
        <p:nvSpPr>
          <p:cNvPr id="31" name="내용 개체 틀 2">
            <a:extLst>
              <a:ext uri="{FF2B5EF4-FFF2-40B4-BE49-F238E27FC236}">
                <a16:creationId xmlns:a16="http://schemas.microsoft.com/office/drawing/2014/main" id="{BE9EBDED-2E31-49DE-8D39-25DD1BEEA7AC}"/>
              </a:ext>
            </a:extLst>
          </p:cNvPr>
          <p:cNvSpPr txBox="1">
            <a:spLocks/>
          </p:cNvSpPr>
          <p:nvPr/>
        </p:nvSpPr>
        <p:spPr bwMode="auto">
          <a:xfrm>
            <a:off x="240145" y="1111112"/>
            <a:ext cx="2917756" cy="139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ko-KR" sz="1400" kern="0" dirty="0"/>
              <a:t>Landing page (</a:t>
            </a:r>
            <a:r>
              <a:rPr lang="en-US" altLang="ko-KR" sz="1400" kern="0" dirty="0"/>
              <a:t>ACVs</a:t>
            </a:r>
            <a:r>
              <a:rPr lang="en-GB" altLang="ko-KR" sz="1400" kern="0" dirty="0"/>
              <a:t>)</a:t>
            </a:r>
          </a:p>
          <a:p>
            <a:pPr marL="648000" lvl="1"/>
            <a:r>
              <a:rPr lang="en-GB" altLang="ko-KR" sz="1400" kern="0" dirty="0">
                <a:solidFill>
                  <a:srgbClr val="0000FF"/>
                </a:solidFill>
              </a:rPr>
              <a:t>I</a:t>
            </a:r>
            <a:r>
              <a:rPr lang="en-US" altLang="ko-KR" sz="1400" kern="0" dirty="0" err="1">
                <a:solidFill>
                  <a:srgbClr val="0000FF"/>
                </a:solidFill>
              </a:rPr>
              <a:t>ntroduction</a:t>
            </a:r>
            <a:endParaRPr lang="en-US" altLang="ko-KR" sz="1400" kern="0" dirty="0">
              <a:solidFill>
                <a:srgbClr val="0000FF"/>
              </a:solidFill>
            </a:endParaRPr>
          </a:p>
          <a:p>
            <a:pPr marL="900000" lvl="2"/>
            <a:r>
              <a:rPr lang="en-US" altLang="ko-KR" sz="1400" kern="0" dirty="0">
                <a:solidFill>
                  <a:srgbClr val="0000FF"/>
                </a:solidFill>
              </a:rPr>
              <a:t>AMI Cal/Val System</a:t>
            </a:r>
          </a:p>
          <a:p>
            <a:pPr marL="900000" lvl="2"/>
            <a:r>
              <a:rPr lang="en-US" altLang="ko-KR" sz="1400" kern="0" dirty="0">
                <a:solidFill>
                  <a:srgbClr val="0000FF"/>
                </a:solidFill>
              </a:rPr>
              <a:t>GSICS Introduction</a:t>
            </a:r>
          </a:p>
          <a:p>
            <a:pPr marL="900000" lvl="2"/>
            <a:r>
              <a:rPr lang="en-US" altLang="ko-KR" sz="1400" kern="0" dirty="0">
                <a:solidFill>
                  <a:srgbClr val="0000FF"/>
                </a:solidFill>
              </a:rPr>
              <a:t>Methodology(IR/VIS)</a:t>
            </a:r>
          </a:p>
        </p:txBody>
      </p:sp>
      <p:sp>
        <p:nvSpPr>
          <p:cNvPr id="32" name="正方形/長方形 4">
            <a:extLst>
              <a:ext uri="{FF2B5EF4-FFF2-40B4-BE49-F238E27FC236}">
                <a16:creationId xmlns:a16="http://schemas.microsoft.com/office/drawing/2014/main" id="{0487EC69-5861-4A98-9285-0DA52C3AE099}"/>
              </a:ext>
            </a:extLst>
          </p:cNvPr>
          <p:cNvSpPr/>
          <p:nvPr/>
        </p:nvSpPr>
        <p:spPr>
          <a:xfrm>
            <a:off x="565516" y="5377556"/>
            <a:ext cx="8669924" cy="738664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Landing page: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>
                <a:hlinkClick r:id="rId4"/>
              </a:rPr>
              <a:t>https://nmsc.kma.go.kr/homepage/html/gsics/gsicsIntro.do</a:t>
            </a:r>
            <a:r>
              <a:rPr lang="en-US" sz="1400" dirty="0"/>
              <a:t> </a:t>
            </a:r>
            <a:r>
              <a:rPr lang="en-US" altLang="ko-KR" sz="1400" dirty="0"/>
              <a:t>(Korean, now open)</a:t>
            </a:r>
            <a:endParaRPr lang="en-US" sz="1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http://nmsc.kma.go.kr/enhome/html/main/main.do</a:t>
            </a:r>
            <a:r>
              <a:rPr lang="en-US" sz="1400" dirty="0"/>
              <a:t> </a:t>
            </a:r>
            <a:r>
              <a:rPr lang="en-US" altLang="ko-KR" sz="1400" dirty="0"/>
              <a:t>(English, will be updated soon)</a:t>
            </a:r>
            <a:endParaRPr lang="en-US" sz="1400" dirty="0"/>
          </a:p>
        </p:txBody>
      </p:sp>
      <p:sp>
        <p:nvSpPr>
          <p:cNvPr id="33" name="내용 개체 틀 2">
            <a:extLst>
              <a:ext uri="{FF2B5EF4-FFF2-40B4-BE49-F238E27FC236}">
                <a16:creationId xmlns:a16="http://schemas.microsoft.com/office/drawing/2014/main" id="{1BEF7D0B-1F71-4EE1-89BE-9588817D2F40}"/>
              </a:ext>
            </a:extLst>
          </p:cNvPr>
          <p:cNvSpPr txBox="1">
            <a:spLocks/>
          </p:cNvSpPr>
          <p:nvPr/>
        </p:nvSpPr>
        <p:spPr bwMode="auto">
          <a:xfrm>
            <a:off x="240145" y="2622022"/>
            <a:ext cx="6023495" cy="218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en-GB" altLang="ko-KR" sz="1600" kern="0" dirty="0"/>
              <a:t>Updates of monitoring web page</a:t>
            </a:r>
          </a:p>
          <a:p>
            <a:pPr lvl="1">
              <a:lnSpc>
                <a:spcPct val="150000"/>
              </a:lnSpc>
            </a:pPr>
            <a:r>
              <a:rPr lang="en-US" altLang="ko-KR" sz="1400" kern="0" dirty="0"/>
              <a:t>GK2A status page has been added</a:t>
            </a:r>
          </a:p>
          <a:p>
            <a:pPr lvl="1">
              <a:lnSpc>
                <a:spcPct val="150000"/>
              </a:lnSpc>
            </a:pPr>
            <a:r>
              <a:rPr lang="en-US" altLang="ko-KR" sz="1400" kern="0" dirty="0"/>
              <a:t>GSICS updates</a:t>
            </a:r>
          </a:p>
          <a:p>
            <a:pPr lvl="2">
              <a:lnSpc>
                <a:spcPct val="150000"/>
              </a:lnSpc>
            </a:pPr>
            <a:r>
              <a:rPr lang="en-US" altLang="ko-KR" sz="1400" kern="0" dirty="0"/>
              <a:t>VIS:  NOAA-21/VIIRS, IR: NOAA-21 </a:t>
            </a:r>
            <a:r>
              <a:rPr lang="en-US" altLang="ko-KR" sz="1400" kern="0" dirty="0" err="1"/>
              <a:t>CrIS</a:t>
            </a:r>
            <a:r>
              <a:rPr lang="en-US" altLang="ko-KR" sz="1400" kern="0" dirty="0"/>
              <a:t> , Lunar calibration </a:t>
            </a:r>
          </a:p>
          <a:p>
            <a:pPr lvl="2">
              <a:lnSpc>
                <a:spcPct val="150000"/>
              </a:lnSpc>
            </a:pPr>
            <a:r>
              <a:rPr lang="en-US" altLang="ko-KR" sz="1400" kern="0" dirty="0"/>
              <a:t>AMI-AHI inter-comparison page will be opened in the second half of 2024.     </a:t>
            </a:r>
            <a:endParaRPr lang="en-GB" altLang="ko-KR" sz="1400" kern="0" dirty="0"/>
          </a:p>
          <a:p>
            <a:pPr marL="971550" lvl="2" indent="0">
              <a:lnSpc>
                <a:spcPct val="150000"/>
              </a:lnSpc>
              <a:buFontTx/>
              <a:buNone/>
            </a:pPr>
            <a:r>
              <a:rPr lang="ja-JP" altLang="en-US" sz="1400" kern="0" dirty="0"/>
              <a:t> </a:t>
            </a:r>
            <a:endParaRPr lang="en-GB" altLang="ko-KR" kern="0" dirty="0"/>
          </a:p>
        </p:txBody>
      </p:sp>
      <p:sp>
        <p:nvSpPr>
          <p:cNvPr id="34" name="내용 개체 틀 2">
            <a:extLst>
              <a:ext uri="{FF2B5EF4-FFF2-40B4-BE49-F238E27FC236}">
                <a16:creationId xmlns:a16="http://schemas.microsoft.com/office/drawing/2014/main" id="{AD77F0BB-93BC-4168-8C6C-9C429F14585A}"/>
              </a:ext>
            </a:extLst>
          </p:cNvPr>
          <p:cNvSpPr txBox="1">
            <a:spLocks/>
          </p:cNvSpPr>
          <p:nvPr/>
        </p:nvSpPr>
        <p:spPr bwMode="auto">
          <a:xfrm>
            <a:off x="2411070" y="1346628"/>
            <a:ext cx="2997477" cy="118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ko-KR" sz="1400" kern="0" dirty="0">
                <a:solidFill>
                  <a:srgbClr val="0000FF"/>
                </a:solidFill>
              </a:rPr>
              <a:t>GK2A Status (new)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Instrument Status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Radiance Validation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INR Validation</a:t>
            </a:r>
            <a:endParaRPr lang="en-GB" altLang="ko-KR" sz="1400" kern="0" dirty="0">
              <a:solidFill>
                <a:schemeClr val="accent5">
                  <a:lumMod val="50000"/>
                </a:schemeClr>
              </a:solidFill>
            </a:endParaRPr>
          </a:p>
          <a:p>
            <a:pPr lvl="2"/>
            <a:endParaRPr lang="en-US" altLang="ko-KR" sz="800" kern="0" dirty="0"/>
          </a:p>
        </p:txBody>
      </p:sp>
      <p:sp>
        <p:nvSpPr>
          <p:cNvPr id="35" name="내용 개체 틀 2">
            <a:extLst>
              <a:ext uri="{FF2B5EF4-FFF2-40B4-BE49-F238E27FC236}">
                <a16:creationId xmlns:a16="http://schemas.microsoft.com/office/drawing/2014/main" id="{7E72DADB-EDD1-4ECA-9058-9B2E1B4476B8}"/>
              </a:ext>
            </a:extLst>
          </p:cNvPr>
          <p:cNvSpPr txBox="1">
            <a:spLocks/>
          </p:cNvSpPr>
          <p:nvPr/>
        </p:nvSpPr>
        <p:spPr bwMode="auto">
          <a:xfrm>
            <a:off x="4581994" y="1359773"/>
            <a:ext cx="1781099" cy="118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ko-KR" sz="1400" kern="0" dirty="0">
                <a:solidFill>
                  <a:srgbClr val="0000FF"/>
                </a:solidFill>
              </a:rPr>
              <a:t>GSICS</a:t>
            </a:r>
          </a:p>
          <a:p>
            <a:pPr marL="900000" lvl="2"/>
            <a:r>
              <a:rPr lang="en-US" altLang="ko-KR" sz="1400" kern="0" dirty="0">
                <a:solidFill>
                  <a:srgbClr val="800080"/>
                </a:solidFill>
              </a:rPr>
              <a:t>IR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VIS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Lunar</a:t>
            </a:r>
          </a:p>
        </p:txBody>
      </p:sp>
    </p:spTree>
    <p:extLst>
      <p:ext uri="{BB962C8B-B14F-4D97-AF65-F5344CB8AC3E}">
        <p14:creationId xmlns:p14="http://schemas.microsoft.com/office/powerpoint/2010/main" val="121281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561"/>
    </mc:Choice>
    <mc:Fallback xmlns="">
      <p:transition spd="slow" advTm="5156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91447" y="132628"/>
            <a:ext cx="9033753" cy="667472"/>
          </a:xfrm>
        </p:spPr>
        <p:txBody>
          <a:bodyPr/>
          <a:lstStyle/>
          <a:p>
            <a:r>
              <a:rPr lang="en-US" altLang="ko-KR" sz="3200" b="1" dirty="0"/>
              <a:t>KMA GPRC web pages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549D353C-70C3-49FC-89B4-687670B9A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245" y="895926"/>
            <a:ext cx="5148155" cy="4562765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81AE458D-88EF-4611-9BE3-93E6543FEE91}"/>
              </a:ext>
            </a:extLst>
          </p:cNvPr>
          <p:cNvSpPr/>
          <p:nvPr/>
        </p:nvSpPr>
        <p:spPr>
          <a:xfrm>
            <a:off x="240145" y="2680281"/>
            <a:ext cx="6122948" cy="218018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743B76FB-2119-42A0-8FFC-3338362CA945}"/>
              </a:ext>
            </a:extLst>
          </p:cNvPr>
          <p:cNvSpPr/>
          <p:nvPr/>
        </p:nvSpPr>
        <p:spPr>
          <a:xfrm>
            <a:off x="240146" y="997527"/>
            <a:ext cx="6122948" cy="1560946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GB" altLang="ko-KR" sz="1200" kern="0" dirty="0"/>
          </a:p>
        </p:txBody>
      </p:sp>
      <p:sp>
        <p:nvSpPr>
          <p:cNvPr id="21" name="내용 개체 틀 2">
            <a:extLst>
              <a:ext uri="{FF2B5EF4-FFF2-40B4-BE49-F238E27FC236}">
                <a16:creationId xmlns:a16="http://schemas.microsoft.com/office/drawing/2014/main" id="{CB1115DF-B760-40EA-A0CA-31231B33E8FF}"/>
              </a:ext>
            </a:extLst>
          </p:cNvPr>
          <p:cNvSpPr txBox="1">
            <a:spLocks/>
          </p:cNvSpPr>
          <p:nvPr/>
        </p:nvSpPr>
        <p:spPr bwMode="auto">
          <a:xfrm>
            <a:off x="240145" y="1111112"/>
            <a:ext cx="2917756" cy="139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ko-KR" sz="1400" kern="0" dirty="0"/>
              <a:t>Landing page (</a:t>
            </a:r>
            <a:r>
              <a:rPr lang="en-US" altLang="ko-KR" sz="1400" kern="0" dirty="0"/>
              <a:t>ACVs</a:t>
            </a:r>
            <a:r>
              <a:rPr lang="en-GB" altLang="ko-KR" sz="1400" kern="0" dirty="0"/>
              <a:t>)</a:t>
            </a:r>
          </a:p>
          <a:p>
            <a:pPr marL="648000" lvl="1"/>
            <a:r>
              <a:rPr lang="en-GB" altLang="ko-KR" sz="1400" kern="0" dirty="0">
                <a:solidFill>
                  <a:srgbClr val="0000FF"/>
                </a:solidFill>
              </a:rPr>
              <a:t>I</a:t>
            </a:r>
            <a:r>
              <a:rPr lang="en-US" altLang="ko-KR" sz="1400" kern="0" dirty="0" err="1">
                <a:solidFill>
                  <a:srgbClr val="0000FF"/>
                </a:solidFill>
              </a:rPr>
              <a:t>ntroduction</a:t>
            </a:r>
            <a:endParaRPr lang="en-US" altLang="ko-KR" sz="1400" kern="0" dirty="0">
              <a:solidFill>
                <a:srgbClr val="0000FF"/>
              </a:solidFill>
            </a:endParaRPr>
          </a:p>
          <a:p>
            <a:pPr marL="900000" lvl="2"/>
            <a:r>
              <a:rPr lang="en-US" altLang="ko-KR" sz="1400" kern="0" dirty="0">
                <a:solidFill>
                  <a:srgbClr val="0000FF"/>
                </a:solidFill>
              </a:rPr>
              <a:t>AMI Cal/Val System</a:t>
            </a:r>
          </a:p>
          <a:p>
            <a:pPr marL="900000" lvl="2"/>
            <a:r>
              <a:rPr lang="en-US" altLang="ko-KR" sz="1400" kern="0" dirty="0">
                <a:solidFill>
                  <a:srgbClr val="0000FF"/>
                </a:solidFill>
              </a:rPr>
              <a:t>GSICS Introduction</a:t>
            </a:r>
          </a:p>
          <a:p>
            <a:pPr marL="900000" lvl="2"/>
            <a:r>
              <a:rPr lang="en-US" altLang="ko-KR" sz="1400" kern="0" dirty="0">
                <a:solidFill>
                  <a:srgbClr val="0000FF"/>
                </a:solidFill>
              </a:rPr>
              <a:t>Methodology(IR/VIS)</a:t>
            </a:r>
          </a:p>
        </p:txBody>
      </p:sp>
      <p:sp>
        <p:nvSpPr>
          <p:cNvPr id="22" name="正方形/長方形 4">
            <a:extLst>
              <a:ext uri="{FF2B5EF4-FFF2-40B4-BE49-F238E27FC236}">
                <a16:creationId xmlns:a16="http://schemas.microsoft.com/office/drawing/2014/main" id="{01147620-78FD-4779-8942-B8C92E51CC6C}"/>
              </a:ext>
            </a:extLst>
          </p:cNvPr>
          <p:cNvSpPr/>
          <p:nvPr/>
        </p:nvSpPr>
        <p:spPr>
          <a:xfrm>
            <a:off x="565516" y="5377556"/>
            <a:ext cx="8669924" cy="738664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Landing page: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>
                <a:hlinkClick r:id="rId4"/>
              </a:rPr>
              <a:t>https://nmsc.kma.go.kr/homepage/html/gsics/gsicsIntro.do</a:t>
            </a:r>
            <a:r>
              <a:rPr lang="en-US" sz="1400" dirty="0"/>
              <a:t> </a:t>
            </a:r>
            <a:r>
              <a:rPr lang="en-US" altLang="ko-KR" sz="1400" dirty="0"/>
              <a:t>(Korean, now open)</a:t>
            </a:r>
            <a:endParaRPr lang="en-US" sz="1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http://nmsc.kma.go.kr/enhome/html/main/main.do</a:t>
            </a:r>
            <a:r>
              <a:rPr lang="en-US" sz="1400" dirty="0"/>
              <a:t> </a:t>
            </a:r>
            <a:r>
              <a:rPr lang="en-US" altLang="ko-KR" sz="1400" dirty="0"/>
              <a:t>(English, will be updated soon)</a:t>
            </a:r>
            <a:endParaRPr lang="en-US" sz="1400" dirty="0"/>
          </a:p>
        </p:txBody>
      </p:sp>
      <p:sp>
        <p:nvSpPr>
          <p:cNvPr id="23" name="내용 개체 틀 2">
            <a:extLst>
              <a:ext uri="{FF2B5EF4-FFF2-40B4-BE49-F238E27FC236}">
                <a16:creationId xmlns:a16="http://schemas.microsoft.com/office/drawing/2014/main" id="{C15B7113-29FB-4FE1-8D15-BBA60029E722}"/>
              </a:ext>
            </a:extLst>
          </p:cNvPr>
          <p:cNvSpPr txBox="1">
            <a:spLocks/>
          </p:cNvSpPr>
          <p:nvPr/>
        </p:nvSpPr>
        <p:spPr bwMode="auto">
          <a:xfrm>
            <a:off x="240145" y="2622022"/>
            <a:ext cx="6023495" cy="218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en-GB" altLang="ko-KR" sz="1600" kern="0" dirty="0"/>
              <a:t>Updates of monitoring web page</a:t>
            </a:r>
          </a:p>
          <a:p>
            <a:pPr lvl="1">
              <a:lnSpc>
                <a:spcPct val="150000"/>
              </a:lnSpc>
            </a:pPr>
            <a:r>
              <a:rPr lang="en-US" altLang="ko-KR" sz="1400" kern="0" dirty="0"/>
              <a:t>GK2A status page has been added</a:t>
            </a:r>
          </a:p>
          <a:p>
            <a:pPr lvl="1">
              <a:lnSpc>
                <a:spcPct val="150000"/>
              </a:lnSpc>
            </a:pPr>
            <a:r>
              <a:rPr lang="en-US" altLang="ko-KR" sz="1400" kern="0" dirty="0"/>
              <a:t>GSICS updates</a:t>
            </a:r>
          </a:p>
          <a:p>
            <a:pPr lvl="2">
              <a:lnSpc>
                <a:spcPct val="150000"/>
              </a:lnSpc>
            </a:pPr>
            <a:r>
              <a:rPr lang="en-US" altLang="ko-KR" sz="1400" kern="0" dirty="0"/>
              <a:t>VIS:  NOAA-21/VIIRS, IR: NOAA-21 </a:t>
            </a:r>
            <a:r>
              <a:rPr lang="en-US" altLang="ko-KR" sz="1400" kern="0" dirty="0" err="1"/>
              <a:t>CrIS</a:t>
            </a:r>
            <a:r>
              <a:rPr lang="en-US" altLang="ko-KR" sz="1400" kern="0" dirty="0"/>
              <a:t> , Lunar calibration </a:t>
            </a:r>
          </a:p>
          <a:p>
            <a:pPr lvl="2">
              <a:lnSpc>
                <a:spcPct val="150000"/>
              </a:lnSpc>
            </a:pPr>
            <a:r>
              <a:rPr lang="en-US" altLang="ko-KR" sz="1400" kern="0" dirty="0"/>
              <a:t>AMI-AHI inter-comparison page will be opened in the second half of 2024.     </a:t>
            </a:r>
            <a:endParaRPr lang="en-GB" altLang="ko-KR" sz="1400" kern="0" dirty="0"/>
          </a:p>
          <a:p>
            <a:pPr marL="971550" lvl="2" indent="0">
              <a:lnSpc>
                <a:spcPct val="150000"/>
              </a:lnSpc>
              <a:buFontTx/>
              <a:buNone/>
            </a:pPr>
            <a:r>
              <a:rPr lang="ja-JP" altLang="en-US" sz="1400" kern="0" dirty="0"/>
              <a:t> </a:t>
            </a:r>
            <a:endParaRPr lang="en-GB" altLang="ko-KR" kern="0" dirty="0"/>
          </a:p>
        </p:txBody>
      </p:sp>
      <p:sp>
        <p:nvSpPr>
          <p:cNvPr id="24" name="내용 개체 틀 2">
            <a:extLst>
              <a:ext uri="{FF2B5EF4-FFF2-40B4-BE49-F238E27FC236}">
                <a16:creationId xmlns:a16="http://schemas.microsoft.com/office/drawing/2014/main" id="{B626C56D-F178-4F26-A3B6-FA36336D5148}"/>
              </a:ext>
            </a:extLst>
          </p:cNvPr>
          <p:cNvSpPr txBox="1">
            <a:spLocks/>
          </p:cNvSpPr>
          <p:nvPr/>
        </p:nvSpPr>
        <p:spPr bwMode="auto">
          <a:xfrm>
            <a:off x="2411070" y="1346628"/>
            <a:ext cx="2997477" cy="118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ko-KR" sz="1400" kern="0" dirty="0">
                <a:solidFill>
                  <a:srgbClr val="0000FF"/>
                </a:solidFill>
              </a:rPr>
              <a:t>GK2A Status (new)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Instrument Status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Radiance Validation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INR Validation</a:t>
            </a:r>
            <a:endParaRPr lang="en-GB" altLang="ko-KR" sz="1400" kern="0" dirty="0">
              <a:solidFill>
                <a:schemeClr val="accent5">
                  <a:lumMod val="50000"/>
                </a:schemeClr>
              </a:solidFill>
            </a:endParaRPr>
          </a:p>
          <a:p>
            <a:pPr lvl="2"/>
            <a:endParaRPr lang="en-US" altLang="ko-KR" sz="800" kern="0" dirty="0"/>
          </a:p>
        </p:txBody>
      </p:sp>
      <p:sp>
        <p:nvSpPr>
          <p:cNvPr id="25" name="내용 개체 틀 2">
            <a:extLst>
              <a:ext uri="{FF2B5EF4-FFF2-40B4-BE49-F238E27FC236}">
                <a16:creationId xmlns:a16="http://schemas.microsoft.com/office/drawing/2014/main" id="{D755B4EA-663D-49A2-91A2-3A91E9F3FC15}"/>
              </a:ext>
            </a:extLst>
          </p:cNvPr>
          <p:cNvSpPr txBox="1">
            <a:spLocks/>
          </p:cNvSpPr>
          <p:nvPr/>
        </p:nvSpPr>
        <p:spPr bwMode="auto">
          <a:xfrm>
            <a:off x="4581994" y="1359773"/>
            <a:ext cx="1781099" cy="118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ko-KR" sz="1400" kern="0" dirty="0">
                <a:solidFill>
                  <a:srgbClr val="0000FF"/>
                </a:solidFill>
              </a:rPr>
              <a:t>GSICS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IR</a:t>
            </a:r>
          </a:p>
          <a:p>
            <a:pPr marL="900000" lvl="2"/>
            <a:r>
              <a:rPr lang="en-US" altLang="ko-KR" sz="1400" kern="0" dirty="0">
                <a:solidFill>
                  <a:srgbClr val="800080"/>
                </a:solidFill>
              </a:rPr>
              <a:t>VIS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Lunar</a:t>
            </a:r>
          </a:p>
        </p:txBody>
      </p:sp>
    </p:spTree>
    <p:extLst>
      <p:ext uri="{BB962C8B-B14F-4D97-AF65-F5344CB8AC3E}">
        <p14:creationId xmlns:p14="http://schemas.microsoft.com/office/powerpoint/2010/main" val="407923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561"/>
    </mc:Choice>
    <mc:Fallback xmlns="">
      <p:transition spd="slow" advTm="5156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91447" y="132628"/>
            <a:ext cx="9033753" cy="667472"/>
          </a:xfrm>
        </p:spPr>
        <p:txBody>
          <a:bodyPr/>
          <a:lstStyle/>
          <a:p>
            <a:r>
              <a:rPr lang="en-US" altLang="ko-KR" sz="3200" b="1" dirty="0"/>
              <a:t>KMA GPRC web pages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7560EC32-6601-4F02-8822-AA2F119D0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7781" y="960120"/>
            <a:ext cx="5454619" cy="5093208"/>
          </a:xfrm>
          <a:prstGeom prst="rect">
            <a:avLst/>
          </a:prstGeom>
        </p:spPr>
      </p:pic>
      <p:sp>
        <p:nvSpPr>
          <p:cNvPr id="24" name="직사각형 23">
            <a:extLst>
              <a:ext uri="{FF2B5EF4-FFF2-40B4-BE49-F238E27FC236}">
                <a16:creationId xmlns:a16="http://schemas.microsoft.com/office/drawing/2014/main" id="{56FBE5D6-9C93-497D-A98E-1E6DF0ED9DBC}"/>
              </a:ext>
            </a:extLst>
          </p:cNvPr>
          <p:cNvSpPr/>
          <p:nvPr/>
        </p:nvSpPr>
        <p:spPr>
          <a:xfrm>
            <a:off x="240145" y="2680281"/>
            <a:ext cx="6122948" cy="218018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ECA75BC4-0B8D-4585-B081-D47B24787787}"/>
              </a:ext>
            </a:extLst>
          </p:cNvPr>
          <p:cNvSpPr/>
          <p:nvPr/>
        </p:nvSpPr>
        <p:spPr>
          <a:xfrm>
            <a:off x="240146" y="997527"/>
            <a:ext cx="6122948" cy="1560946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GB" altLang="ko-KR" sz="1200" kern="0" dirty="0"/>
          </a:p>
        </p:txBody>
      </p:sp>
      <p:sp>
        <p:nvSpPr>
          <p:cNvPr id="26" name="내용 개체 틀 2">
            <a:extLst>
              <a:ext uri="{FF2B5EF4-FFF2-40B4-BE49-F238E27FC236}">
                <a16:creationId xmlns:a16="http://schemas.microsoft.com/office/drawing/2014/main" id="{1028C18C-2129-44ED-8C6A-BF8A163EC178}"/>
              </a:ext>
            </a:extLst>
          </p:cNvPr>
          <p:cNvSpPr txBox="1">
            <a:spLocks/>
          </p:cNvSpPr>
          <p:nvPr/>
        </p:nvSpPr>
        <p:spPr bwMode="auto">
          <a:xfrm>
            <a:off x="240145" y="1111112"/>
            <a:ext cx="2917756" cy="139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ko-KR" sz="1400" kern="0" dirty="0"/>
              <a:t>Landing page (</a:t>
            </a:r>
            <a:r>
              <a:rPr lang="en-US" altLang="ko-KR" sz="1400" kern="0" dirty="0"/>
              <a:t>ACVs</a:t>
            </a:r>
            <a:r>
              <a:rPr lang="en-GB" altLang="ko-KR" sz="1400" kern="0" dirty="0"/>
              <a:t>)</a:t>
            </a:r>
          </a:p>
          <a:p>
            <a:pPr marL="648000" lvl="1"/>
            <a:r>
              <a:rPr lang="en-GB" altLang="ko-KR" sz="1400" kern="0" dirty="0">
                <a:solidFill>
                  <a:srgbClr val="0000FF"/>
                </a:solidFill>
              </a:rPr>
              <a:t>I</a:t>
            </a:r>
            <a:r>
              <a:rPr lang="en-US" altLang="ko-KR" sz="1400" kern="0" dirty="0" err="1">
                <a:solidFill>
                  <a:srgbClr val="0000FF"/>
                </a:solidFill>
              </a:rPr>
              <a:t>ntroduction</a:t>
            </a:r>
            <a:endParaRPr lang="en-US" altLang="ko-KR" sz="1400" kern="0" dirty="0">
              <a:solidFill>
                <a:srgbClr val="0000FF"/>
              </a:solidFill>
            </a:endParaRPr>
          </a:p>
          <a:p>
            <a:pPr marL="900000" lvl="2"/>
            <a:r>
              <a:rPr lang="en-US" altLang="ko-KR" sz="1400" kern="0" dirty="0">
                <a:solidFill>
                  <a:srgbClr val="0000FF"/>
                </a:solidFill>
              </a:rPr>
              <a:t>AMI Cal/Val System</a:t>
            </a:r>
          </a:p>
          <a:p>
            <a:pPr marL="900000" lvl="2"/>
            <a:r>
              <a:rPr lang="en-US" altLang="ko-KR" sz="1400" kern="0" dirty="0">
                <a:solidFill>
                  <a:srgbClr val="0000FF"/>
                </a:solidFill>
              </a:rPr>
              <a:t>GSICS Introduction</a:t>
            </a:r>
          </a:p>
          <a:p>
            <a:pPr marL="900000" lvl="2"/>
            <a:r>
              <a:rPr lang="en-US" altLang="ko-KR" sz="1400" kern="0" dirty="0">
                <a:solidFill>
                  <a:srgbClr val="0000FF"/>
                </a:solidFill>
              </a:rPr>
              <a:t>Methodology(IR/VIS)</a:t>
            </a:r>
          </a:p>
        </p:txBody>
      </p:sp>
      <p:sp>
        <p:nvSpPr>
          <p:cNvPr id="27" name="正方形/長方形 4">
            <a:extLst>
              <a:ext uri="{FF2B5EF4-FFF2-40B4-BE49-F238E27FC236}">
                <a16:creationId xmlns:a16="http://schemas.microsoft.com/office/drawing/2014/main" id="{17334890-B9A9-4857-BEF1-9B55A84EC818}"/>
              </a:ext>
            </a:extLst>
          </p:cNvPr>
          <p:cNvSpPr/>
          <p:nvPr/>
        </p:nvSpPr>
        <p:spPr>
          <a:xfrm>
            <a:off x="565516" y="5377556"/>
            <a:ext cx="8669924" cy="738664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Landing page: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>
                <a:hlinkClick r:id="rId4"/>
              </a:rPr>
              <a:t>https://nmsc.kma.go.kr/homepage/html/gsics/gsicsIntro.do</a:t>
            </a:r>
            <a:r>
              <a:rPr lang="en-US" sz="1400" dirty="0"/>
              <a:t> </a:t>
            </a:r>
            <a:r>
              <a:rPr lang="en-US" altLang="ko-KR" sz="1400" dirty="0"/>
              <a:t>(Korean, now open)</a:t>
            </a:r>
            <a:endParaRPr lang="en-US" sz="1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http://nmsc.kma.go.kr/enhome/html/main/main.do</a:t>
            </a:r>
            <a:r>
              <a:rPr lang="en-US" sz="1400" dirty="0"/>
              <a:t> </a:t>
            </a:r>
            <a:r>
              <a:rPr lang="en-US" altLang="ko-KR" sz="1400" dirty="0"/>
              <a:t>(English, will be updated soon)</a:t>
            </a:r>
            <a:endParaRPr lang="en-US" sz="1400" dirty="0"/>
          </a:p>
        </p:txBody>
      </p:sp>
      <p:sp>
        <p:nvSpPr>
          <p:cNvPr id="28" name="내용 개체 틀 2">
            <a:extLst>
              <a:ext uri="{FF2B5EF4-FFF2-40B4-BE49-F238E27FC236}">
                <a16:creationId xmlns:a16="http://schemas.microsoft.com/office/drawing/2014/main" id="{3A35832F-A4CA-4099-AD0F-85A4F2143DE1}"/>
              </a:ext>
            </a:extLst>
          </p:cNvPr>
          <p:cNvSpPr txBox="1">
            <a:spLocks/>
          </p:cNvSpPr>
          <p:nvPr/>
        </p:nvSpPr>
        <p:spPr bwMode="auto">
          <a:xfrm>
            <a:off x="240145" y="2622022"/>
            <a:ext cx="6023495" cy="218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en-GB" altLang="ko-KR" sz="1600" kern="0" dirty="0"/>
              <a:t>Updates of monitoring web page</a:t>
            </a:r>
          </a:p>
          <a:p>
            <a:pPr lvl="1">
              <a:lnSpc>
                <a:spcPct val="150000"/>
              </a:lnSpc>
            </a:pPr>
            <a:r>
              <a:rPr lang="en-US" altLang="ko-KR" sz="1400" kern="0" dirty="0"/>
              <a:t>GK2A status page has been added</a:t>
            </a:r>
          </a:p>
          <a:p>
            <a:pPr lvl="1">
              <a:lnSpc>
                <a:spcPct val="150000"/>
              </a:lnSpc>
            </a:pPr>
            <a:r>
              <a:rPr lang="en-US" altLang="ko-KR" sz="1400" kern="0" dirty="0"/>
              <a:t>GSICS updates</a:t>
            </a:r>
          </a:p>
          <a:p>
            <a:pPr lvl="2">
              <a:lnSpc>
                <a:spcPct val="150000"/>
              </a:lnSpc>
            </a:pPr>
            <a:r>
              <a:rPr lang="en-US" altLang="ko-KR" sz="1400" kern="0" dirty="0"/>
              <a:t>VIS:  NOAA-21/VIIRS, IR: NOAA-21 </a:t>
            </a:r>
            <a:r>
              <a:rPr lang="en-US" altLang="ko-KR" sz="1400" kern="0" dirty="0" err="1"/>
              <a:t>CrIS</a:t>
            </a:r>
            <a:r>
              <a:rPr lang="en-US" altLang="ko-KR" sz="1400" kern="0" dirty="0"/>
              <a:t> , Lunar calibration </a:t>
            </a:r>
          </a:p>
          <a:p>
            <a:pPr lvl="2">
              <a:lnSpc>
                <a:spcPct val="150000"/>
              </a:lnSpc>
            </a:pPr>
            <a:r>
              <a:rPr lang="en-US" altLang="ko-KR" sz="1400" kern="0" dirty="0"/>
              <a:t>AMI-AHI inter-comparison page will be opened in the second half of 2024.     </a:t>
            </a:r>
            <a:endParaRPr lang="en-GB" altLang="ko-KR" sz="1400" kern="0" dirty="0"/>
          </a:p>
          <a:p>
            <a:pPr marL="971550" lvl="2" indent="0">
              <a:lnSpc>
                <a:spcPct val="150000"/>
              </a:lnSpc>
              <a:buFontTx/>
              <a:buNone/>
            </a:pPr>
            <a:r>
              <a:rPr lang="ja-JP" altLang="en-US" sz="1400" kern="0" dirty="0"/>
              <a:t> </a:t>
            </a:r>
            <a:endParaRPr lang="en-GB" altLang="ko-KR" kern="0" dirty="0"/>
          </a:p>
        </p:txBody>
      </p:sp>
      <p:sp>
        <p:nvSpPr>
          <p:cNvPr id="29" name="내용 개체 틀 2">
            <a:extLst>
              <a:ext uri="{FF2B5EF4-FFF2-40B4-BE49-F238E27FC236}">
                <a16:creationId xmlns:a16="http://schemas.microsoft.com/office/drawing/2014/main" id="{C1122F80-3A32-4FEF-877E-C8485325C922}"/>
              </a:ext>
            </a:extLst>
          </p:cNvPr>
          <p:cNvSpPr txBox="1">
            <a:spLocks/>
          </p:cNvSpPr>
          <p:nvPr/>
        </p:nvSpPr>
        <p:spPr bwMode="auto">
          <a:xfrm>
            <a:off x="2411070" y="1346628"/>
            <a:ext cx="2997477" cy="118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ko-KR" sz="1400" kern="0" dirty="0">
                <a:solidFill>
                  <a:srgbClr val="0000FF"/>
                </a:solidFill>
              </a:rPr>
              <a:t>GK2A Status (new)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Instrument Status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Radiance Validation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INR Validation</a:t>
            </a:r>
            <a:endParaRPr lang="en-GB" altLang="ko-KR" sz="1400" kern="0" dirty="0">
              <a:solidFill>
                <a:schemeClr val="accent5">
                  <a:lumMod val="50000"/>
                </a:schemeClr>
              </a:solidFill>
            </a:endParaRPr>
          </a:p>
          <a:p>
            <a:pPr lvl="2"/>
            <a:endParaRPr lang="en-US" altLang="ko-KR" sz="800" kern="0" dirty="0"/>
          </a:p>
        </p:txBody>
      </p:sp>
      <p:sp>
        <p:nvSpPr>
          <p:cNvPr id="30" name="내용 개체 틀 2">
            <a:extLst>
              <a:ext uri="{FF2B5EF4-FFF2-40B4-BE49-F238E27FC236}">
                <a16:creationId xmlns:a16="http://schemas.microsoft.com/office/drawing/2014/main" id="{980CBC9E-B5C1-4671-881A-314431990A1B}"/>
              </a:ext>
            </a:extLst>
          </p:cNvPr>
          <p:cNvSpPr txBox="1">
            <a:spLocks/>
          </p:cNvSpPr>
          <p:nvPr/>
        </p:nvSpPr>
        <p:spPr bwMode="auto">
          <a:xfrm>
            <a:off x="4581994" y="1359773"/>
            <a:ext cx="1781099" cy="118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ko-KR" sz="1400" kern="0" dirty="0">
                <a:solidFill>
                  <a:srgbClr val="0000FF"/>
                </a:solidFill>
              </a:rPr>
              <a:t>GSICS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IR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VIS</a:t>
            </a:r>
          </a:p>
          <a:p>
            <a:pPr marL="900000" lvl="2"/>
            <a:r>
              <a:rPr lang="en-US" altLang="ko-KR" sz="1400" kern="0" dirty="0">
                <a:solidFill>
                  <a:srgbClr val="800080"/>
                </a:solidFill>
              </a:rPr>
              <a:t>Lunar</a:t>
            </a:r>
          </a:p>
        </p:txBody>
      </p:sp>
    </p:spTree>
    <p:extLst>
      <p:ext uri="{BB962C8B-B14F-4D97-AF65-F5344CB8AC3E}">
        <p14:creationId xmlns:p14="http://schemas.microsoft.com/office/powerpoint/2010/main" val="321499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561"/>
    </mc:Choice>
    <mc:Fallback xmlns="">
      <p:transition spd="slow" advTm="5156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91447" y="132628"/>
            <a:ext cx="9033753" cy="667472"/>
          </a:xfrm>
        </p:spPr>
        <p:txBody>
          <a:bodyPr/>
          <a:lstStyle/>
          <a:p>
            <a:r>
              <a:rPr lang="en-US" altLang="ko-KR" sz="3200" b="1" dirty="0"/>
              <a:t>KMA GPRC web pages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50225B6-21C2-482A-81E1-A275108B98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047" y="992654"/>
            <a:ext cx="5114741" cy="4198436"/>
          </a:xfrm>
          <a:prstGeom prst="rect">
            <a:avLst/>
          </a:prstGeom>
          <a:ln>
            <a:noFill/>
          </a:ln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079A234C-24F9-4B76-834F-8DC4ADC211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9173" y="1320801"/>
            <a:ext cx="3302786" cy="3038764"/>
          </a:xfrm>
          <a:prstGeom prst="rect">
            <a:avLst/>
          </a:prstGeom>
        </p:spPr>
      </p:pic>
      <p:sp>
        <p:nvSpPr>
          <p:cNvPr id="24" name="직사각형 23">
            <a:extLst>
              <a:ext uri="{FF2B5EF4-FFF2-40B4-BE49-F238E27FC236}">
                <a16:creationId xmlns:a16="http://schemas.microsoft.com/office/drawing/2014/main" id="{9F6243F3-18E7-4230-BFAB-C93317E220E7}"/>
              </a:ext>
            </a:extLst>
          </p:cNvPr>
          <p:cNvSpPr/>
          <p:nvPr/>
        </p:nvSpPr>
        <p:spPr>
          <a:xfrm>
            <a:off x="240145" y="2680281"/>
            <a:ext cx="6417900" cy="218018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3BC5A302-66DB-42A6-9BED-3F13D0937611}"/>
              </a:ext>
            </a:extLst>
          </p:cNvPr>
          <p:cNvSpPr/>
          <p:nvPr/>
        </p:nvSpPr>
        <p:spPr>
          <a:xfrm>
            <a:off x="240145" y="997527"/>
            <a:ext cx="6417901" cy="1560946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GB" altLang="ko-KR" sz="1200" kern="0" dirty="0"/>
          </a:p>
        </p:txBody>
      </p:sp>
      <p:sp>
        <p:nvSpPr>
          <p:cNvPr id="26" name="내용 개체 틀 2">
            <a:extLst>
              <a:ext uri="{FF2B5EF4-FFF2-40B4-BE49-F238E27FC236}">
                <a16:creationId xmlns:a16="http://schemas.microsoft.com/office/drawing/2014/main" id="{E2C1003C-E543-4A85-888A-C5246A69E3DA}"/>
              </a:ext>
            </a:extLst>
          </p:cNvPr>
          <p:cNvSpPr txBox="1">
            <a:spLocks/>
          </p:cNvSpPr>
          <p:nvPr/>
        </p:nvSpPr>
        <p:spPr bwMode="auto">
          <a:xfrm>
            <a:off x="240145" y="1111112"/>
            <a:ext cx="2917756" cy="139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ko-KR" sz="1400" kern="0" dirty="0"/>
              <a:t>Landing page (</a:t>
            </a:r>
            <a:r>
              <a:rPr lang="en-US" altLang="ko-KR" sz="1400" kern="0" dirty="0"/>
              <a:t>ACVs</a:t>
            </a:r>
            <a:r>
              <a:rPr lang="en-GB" altLang="ko-KR" sz="1400" kern="0" dirty="0"/>
              <a:t>)</a:t>
            </a:r>
          </a:p>
          <a:p>
            <a:pPr marL="648000" lvl="1"/>
            <a:r>
              <a:rPr lang="en-GB" altLang="ko-KR" sz="1400" kern="0" dirty="0">
                <a:solidFill>
                  <a:srgbClr val="0000FF"/>
                </a:solidFill>
              </a:rPr>
              <a:t>I</a:t>
            </a:r>
            <a:r>
              <a:rPr lang="en-US" altLang="ko-KR" sz="1400" kern="0" dirty="0" err="1">
                <a:solidFill>
                  <a:srgbClr val="0000FF"/>
                </a:solidFill>
              </a:rPr>
              <a:t>ntroduction</a:t>
            </a:r>
            <a:endParaRPr lang="en-US" altLang="ko-KR" sz="1400" kern="0" dirty="0">
              <a:solidFill>
                <a:srgbClr val="0000FF"/>
              </a:solidFill>
            </a:endParaRPr>
          </a:p>
          <a:p>
            <a:pPr marL="900000" lvl="2"/>
            <a:r>
              <a:rPr lang="en-US" altLang="ko-KR" sz="1400" kern="0" dirty="0">
                <a:solidFill>
                  <a:srgbClr val="0000FF"/>
                </a:solidFill>
              </a:rPr>
              <a:t>AMI Cal/Val System</a:t>
            </a:r>
          </a:p>
          <a:p>
            <a:pPr marL="900000" lvl="2"/>
            <a:r>
              <a:rPr lang="en-US" altLang="ko-KR" sz="1400" kern="0" dirty="0">
                <a:solidFill>
                  <a:srgbClr val="0000FF"/>
                </a:solidFill>
              </a:rPr>
              <a:t>GSICS Introduction</a:t>
            </a:r>
          </a:p>
          <a:p>
            <a:pPr marL="900000" lvl="2"/>
            <a:r>
              <a:rPr lang="en-US" altLang="ko-KR" sz="1400" kern="0" dirty="0">
                <a:solidFill>
                  <a:srgbClr val="0000FF"/>
                </a:solidFill>
              </a:rPr>
              <a:t>Methodology(IR/VIS)</a:t>
            </a:r>
          </a:p>
        </p:txBody>
      </p:sp>
      <p:sp>
        <p:nvSpPr>
          <p:cNvPr id="27" name="正方形/長方形 4">
            <a:extLst>
              <a:ext uri="{FF2B5EF4-FFF2-40B4-BE49-F238E27FC236}">
                <a16:creationId xmlns:a16="http://schemas.microsoft.com/office/drawing/2014/main" id="{86DD679E-6DE7-40C3-AB82-19160021F787}"/>
              </a:ext>
            </a:extLst>
          </p:cNvPr>
          <p:cNvSpPr/>
          <p:nvPr/>
        </p:nvSpPr>
        <p:spPr>
          <a:xfrm>
            <a:off x="565516" y="5377556"/>
            <a:ext cx="8669924" cy="738664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Landing page: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https://nmsc.kma.go.kr/homepage/html/gsics/gsicsIntro.do</a:t>
            </a:r>
            <a:r>
              <a:rPr lang="en-US" sz="1400" dirty="0"/>
              <a:t> </a:t>
            </a:r>
            <a:r>
              <a:rPr lang="en-US" altLang="ko-KR" sz="1400" dirty="0"/>
              <a:t>(Korean, now open)</a:t>
            </a:r>
            <a:endParaRPr lang="en-US" sz="1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>
                <a:hlinkClick r:id="rId6"/>
              </a:rPr>
              <a:t>http://nmsc.kma.go.kr/enhome/html/main/main.do</a:t>
            </a:r>
            <a:r>
              <a:rPr lang="en-US" sz="1400" dirty="0"/>
              <a:t> </a:t>
            </a:r>
            <a:r>
              <a:rPr lang="en-US" altLang="ko-KR" sz="1400" dirty="0"/>
              <a:t>(English, will be updated soon)</a:t>
            </a:r>
            <a:endParaRPr lang="en-US" sz="1400" dirty="0"/>
          </a:p>
        </p:txBody>
      </p:sp>
      <p:sp>
        <p:nvSpPr>
          <p:cNvPr id="28" name="내용 개체 틀 2">
            <a:extLst>
              <a:ext uri="{FF2B5EF4-FFF2-40B4-BE49-F238E27FC236}">
                <a16:creationId xmlns:a16="http://schemas.microsoft.com/office/drawing/2014/main" id="{488D5239-AF73-4B60-B16C-90C792FB912A}"/>
              </a:ext>
            </a:extLst>
          </p:cNvPr>
          <p:cNvSpPr txBox="1">
            <a:spLocks/>
          </p:cNvSpPr>
          <p:nvPr/>
        </p:nvSpPr>
        <p:spPr bwMode="auto">
          <a:xfrm>
            <a:off x="240145" y="2622022"/>
            <a:ext cx="6023495" cy="218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en-GB" altLang="ko-KR" sz="1600" kern="0" dirty="0"/>
              <a:t>Updates of monitoring web page</a:t>
            </a:r>
          </a:p>
          <a:p>
            <a:pPr lvl="1">
              <a:lnSpc>
                <a:spcPct val="150000"/>
              </a:lnSpc>
            </a:pPr>
            <a:r>
              <a:rPr lang="en-US" altLang="ko-KR" sz="1400" kern="0" dirty="0"/>
              <a:t>GK2A status page has been added</a:t>
            </a:r>
          </a:p>
          <a:p>
            <a:pPr lvl="1">
              <a:lnSpc>
                <a:spcPct val="150000"/>
              </a:lnSpc>
            </a:pPr>
            <a:r>
              <a:rPr lang="en-US" altLang="ko-KR" sz="1400" kern="0" dirty="0"/>
              <a:t>GSICS updates</a:t>
            </a:r>
          </a:p>
          <a:p>
            <a:pPr lvl="2">
              <a:lnSpc>
                <a:spcPct val="150000"/>
              </a:lnSpc>
            </a:pPr>
            <a:r>
              <a:rPr lang="en-US" altLang="ko-KR" sz="1400" kern="0" dirty="0"/>
              <a:t>VIS:  NOAA-21/VIIRS, IR: NOAA-21 </a:t>
            </a:r>
            <a:r>
              <a:rPr lang="en-US" altLang="ko-KR" sz="1400" kern="0" dirty="0" err="1"/>
              <a:t>CrIS</a:t>
            </a:r>
            <a:r>
              <a:rPr lang="en-US" altLang="ko-KR" sz="1400" kern="0" dirty="0"/>
              <a:t> , Lunar calibration </a:t>
            </a:r>
          </a:p>
          <a:p>
            <a:pPr lvl="2">
              <a:lnSpc>
                <a:spcPct val="150000"/>
              </a:lnSpc>
            </a:pPr>
            <a:r>
              <a:rPr lang="en-US" altLang="ko-KR" sz="1400" kern="0" dirty="0"/>
              <a:t>AMI-AHI inter-comparison page will be opened in the second half of 2024.     </a:t>
            </a:r>
            <a:endParaRPr lang="en-GB" altLang="ko-KR" sz="1400" kern="0" dirty="0"/>
          </a:p>
          <a:p>
            <a:pPr marL="971550" lvl="2" indent="0">
              <a:lnSpc>
                <a:spcPct val="150000"/>
              </a:lnSpc>
              <a:buFontTx/>
              <a:buNone/>
            </a:pPr>
            <a:r>
              <a:rPr lang="ja-JP" altLang="en-US" sz="1400" kern="0" dirty="0"/>
              <a:t> </a:t>
            </a:r>
            <a:endParaRPr lang="en-GB" altLang="ko-KR" kern="0" dirty="0"/>
          </a:p>
        </p:txBody>
      </p:sp>
      <p:sp>
        <p:nvSpPr>
          <p:cNvPr id="29" name="내용 개체 틀 2">
            <a:extLst>
              <a:ext uri="{FF2B5EF4-FFF2-40B4-BE49-F238E27FC236}">
                <a16:creationId xmlns:a16="http://schemas.microsoft.com/office/drawing/2014/main" id="{FF1893BA-DD18-4F70-88B7-1CCC6ABDB685}"/>
              </a:ext>
            </a:extLst>
          </p:cNvPr>
          <p:cNvSpPr txBox="1">
            <a:spLocks/>
          </p:cNvSpPr>
          <p:nvPr/>
        </p:nvSpPr>
        <p:spPr bwMode="auto">
          <a:xfrm>
            <a:off x="2411070" y="1346628"/>
            <a:ext cx="2997477" cy="118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ko-KR" sz="1400" kern="0" dirty="0">
                <a:solidFill>
                  <a:srgbClr val="0000FF"/>
                </a:solidFill>
              </a:rPr>
              <a:t>GK2A Status (new)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Instrument Status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Radiance Validation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INR Validation</a:t>
            </a:r>
            <a:endParaRPr lang="en-GB" altLang="ko-KR" sz="1400" kern="0" dirty="0">
              <a:solidFill>
                <a:schemeClr val="accent5">
                  <a:lumMod val="50000"/>
                </a:schemeClr>
              </a:solidFill>
            </a:endParaRPr>
          </a:p>
          <a:p>
            <a:pPr lvl="2"/>
            <a:endParaRPr lang="en-US" altLang="ko-KR" sz="800" kern="0" dirty="0"/>
          </a:p>
        </p:txBody>
      </p:sp>
      <p:sp>
        <p:nvSpPr>
          <p:cNvPr id="30" name="내용 개체 틀 2">
            <a:extLst>
              <a:ext uri="{FF2B5EF4-FFF2-40B4-BE49-F238E27FC236}">
                <a16:creationId xmlns:a16="http://schemas.microsoft.com/office/drawing/2014/main" id="{DCCF3931-BBFD-46DE-A0E8-A6F421CB8686}"/>
              </a:ext>
            </a:extLst>
          </p:cNvPr>
          <p:cNvSpPr txBox="1">
            <a:spLocks/>
          </p:cNvSpPr>
          <p:nvPr/>
        </p:nvSpPr>
        <p:spPr bwMode="auto">
          <a:xfrm>
            <a:off x="4581994" y="1359773"/>
            <a:ext cx="2201461" cy="118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ko-KR" sz="1400" kern="0" dirty="0">
                <a:solidFill>
                  <a:srgbClr val="0000FF"/>
                </a:solidFill>
              </a:rPr>
              <a:t>GSICS</a:t>
            </a:r>
          </a:p>
          <a:p>
            <a:pPr marL="900000" lvl="2"/>
            <a:r>
              <a:rPr lang="en-US" altLang="ko-KR" sz="1400" kern="0" dirty="0">
                <a:solidFill>
                  <a:srgbClr val="800080"/>
                </a:solidFill>
              </a:rPr>
              <a:t>IR(GEO-GEO)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VIS</a:t>
            </a:r>
          </a:p>
          <a:p>
            <a:pPr marL="900000" lvl="2"/>
            <a:r>
              <a:rPr lang="en-US" altLang="ko-KR" sz="1400" kern="0" dirty="0">
                <a:solidFill>
                  <a:schemeClr val="accent5">
                    <a:lumMod val="50000"/>
                  </a:schemeClr>
                </a:solidFill>
              </a:rPr>
              <a:t>Lunar</a:t>
            </a:r>
          </a:p>
        </p:txBody>
      </p:sp>
    </p:spTree>
    <p:extLst>
      <p:ext uri="{BB962C8B-B14F-4D97-AF65-F5344CB8AC3E}">
        <p14:creationId xmlns:p14="http://schemas.microsoft.com/office/powerpoint/2010/main" val="359707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561"/>
    </mc:Choice>
    <mc:Fallback xmlns="">
      <p:transition spd="slow" advTm="5156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321600"/>
              </p:ext>
            </p:extLst>
          </p:nvPr>
        </p:nvGraphicFramePr>
        <p:xfrm>
          <a:off x="1700674" y="3537018"/>
          <a:ext cx="9040486" cy="221036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303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4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1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3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35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301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GRWG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GDWG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GEO-LEO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DCC</a:t>
                      </a:r>
                    </a:p>
                    <a:p>
                      <a:pPr algn="ctr"/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RTM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Moon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GEO-GEO</a:t>
                      </a:r>
                      <a:endParaRPr lang="en-GB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239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Jaeyoung</a:t>
                      </a:r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Byon</a:t>
                      </a:r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(Mr.)</a:t>
                      </a:r>
                      <a:endParaRPr lang="en-GB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extLst>
                  <a:ext uri="{0D108BD9-81ED-4DB2-BD59-A6C34878D82A}">
                    <a16:rowId xmlns:a16="http://schemas.microsoft.com/office/drawing/2014/main" val="2818402767"/>
                  </a:ext>
                </a:extLst>
              </a:tr>
              <a:tr h="48647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Euidong</a:t>
                      </a:r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Hwang (Mr.)</a:t>
                      </a: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471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Hanbyul</a:t>
                      </a:r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Lee</a:t>
                      </a:r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</a:t>
                      </a:r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altLang="ko-KR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00" marR="48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2091447" y="132628"/>
            <a:ext cx="9033753" cy="667472"/>
          </a:xfrm>
        </p:spPr>
        <p:txBody>
          <a:bodyPr/>
          <a:lstStyle/>
          <a:p>
            <a:r>
              <a:rPr lang="en-GB" altLang="ko-KR" sz="3200" b="1" dirty="0"/>
              <a:t>KMA’s Personnel supporting GSICS</a:t>
            </a:r>
            <a:endParaRPr lang="en-US" altLang="ko-KR" sz="3200" b="1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1152524" y="1098618"/>
            <a:ext cx="9744075" cy="2139882"/>
          </a:xfrm>
        </p:spPr>
        <p:txBody>
          <a:bodyPr/>
          <a:lstStyle/>
          <a:p>
            <a:r>
              <a:rPr lang="en-GB" altLang="ko-KR" sz="2000" dirty="0"/>
              <a:t>GRWG</a:t>
            </a:r>
          </a:p>
          <a:p>
            <a:pPr lvl="1"/>
            <a:r>
              <a:rPr lang="en-US" altLang="ko-KR" sz="1800" dirty="0" err="1"/>
              <a:t>Jaeyoung</a:t>
            </a:r>
            <a:r>
              <a:rPr lang="en-US" altLang="ko-KR" sz="1800" dirty="0"/>
              <a:t> </a:t>
            </a:r>
            <a:r>
              <a:rPr lang="en-US" altLang="ko-KR" sz="1800" dirty="0" err="1"/>
              <a:t>Byon</a:t>
            </a:r>
            <a:r>
              <a:rPr lang="en-US" altLang="ko-KR" sz="1800" dirty="0"/>
              <a:t>, and </a:t>
            </a:r>
            <a:r>
              <a:rPr lang="en-US" altLang="ko-KR" sz="1800" dirty="0" err="1"/>
              <a:t>Euidong</a:t>
            </a:r>
            <a:r>
              <a:rPr lang="en-US" altLang="ko-KR" sz="1800" dirty="0"/>
              <a:t> Hwang</a:t>
            </a:r>
          </a:p>
          <a:p>
            <a:pPr lvl="1"/>
            <a:r>
              <a:rPr lang="en-US" altLang="ko-KR" sz="1800" dirty="0"/>
              <a:t>Tae-Hyeong Oh * (*leave of absence)</a:t>
            </a:r>
          </a:p>
          <a:p>
            <a:pPr lvl="1">
              <a:lnSpc>
                <a:spcPct val="80000"/>
              </a:lnSpc>
            </a:pPr>
            <a:endParaRPr lang="en-GB" altLang="ko-KR" sz="18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GB" altLang="ko-KR" sz="2000" dirty="0"/>
              <a:t>GDWG</a:t>
            </a:r>
          </a:p>
          <a:p>
            <a:pPr lvl="1">
              <a:lnSpc>
                <a:spcPct val="80000"/>
              </a:lnSpc>
            </a:pPr>
            <a:r>
              <a:rPr lang="en-US" altLang="ko-KR" sz="1800" dirty="0" err="1"/>
              <a:t>Jaeyoung</a:t>
            </a:r>
            <a:r>
              <a:rPr lang="en-US" altLang="ko-KR" sz="1800" dirty="0"/>
              <a:t> </a:t>
            </a:r>
            <a:r>
              <a:rPr lang="en-US" altLang="ko-KR" sz="1800" dirty="0" err="1"/>
              <a:t>Byon</a:t>
            </a:r>
            <a:r>
              <a:rPr lang="en-US" altLang="ko-KR" sz="1800" dirty="0"/>
              <a:t>, </a:t>
            </a:r>
            <a:r>
              <a:rPr lang="en-US" altLang="ko-KR" sz="1800" dirty="0" err="1"/>
              <a:t>Hanbyul</a:t>
            </a:r>
            <a:r>
              <a:rPr lang="en-US" altLang="ko-KR" sz="1800" dirty="0"/>
              <a:t> Lee</a:t>
            </a:r>
            <a:r>
              <a:rPr lang="en-GB" altLang="ko-KR" sz="1800" dirty="0"/>
              <a:t> (New Member)</a:t>
            </a:r>
            <a:endParaRPr lang="en-GB" altLang="ko-KR" sz="1600" dirty="0"/>
          </a:p>
        </p:txBody>
      </p:sp>
    </p:spTree>
    <p:extLst>
      <p:ext uri="{BB962C8B-B14F-4D97-AF65-F5344CB8AC3E}">
        <p14:creationId xmlns:p14="http://schemas.microsoft.com/office/powerpoint/2010/main" val="2966078478"/>
      </p:ext>
    </p:extLst>
  </p:cSld>
  <p:clrMapOvr>
    <a:masterClrMapping/>
  </p:clrMapOvr>
  <p:transition advTm="16778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16390" y="2561263"/>
            <a:ext cx="8759219" cy="14393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4000" b="1" dirty="0"/>
              <a:t>Thank you</a:t>
            </a:r>
            <a:endParaRPr lang="en-US" sz="4000" i="1" dirty="0">
              <a:solidFill>
                <a:srgbClr val="0C45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04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1"/>
    </mc:Choice>
    <mc:Fallback xmlns="">
      <p:transition spd="slow" advTm="2571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50195</TotalTime>
  <Words>897</Words>
  <Application>Microsoft Office PowerPoint</Application>
  <PresentationFormat>와이드스크린</PresentationFormat>
  <Paragraphs>177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SimSun</vt:lpstr>
      <vt:lpstr>SimSun</vt:lpstr>
      <vt:lpstr>맑은 고딕</vt:lpstr>
      <vt:lpstr>Arial</vt:lpstr>
      <vt:lpstr>Times New Roman</vt:lpstr>
      <vt:lpstr>Wingdings</vt:lpstr>
      <vt:lpstr>Default Design</vt:lpstr>
      <vt:lpstr>KMA GDWG Activities 2024 </vt:lpstr>
      <vt:lpstr>KMA’s GSICS Corrections</vt:lpstr>
      <vt:lpstr>KMA GPRC web pages</vt:lpstr>
      <vt:lpstr>KMA GPRC web pages</vt:lpstr>
      <vt:lpstr>KMA GPRC web pages</vt:lpstr>
      <vt:lpstr>KMA GPRC web pages</vt:lpstr>
      <vt:lpstr>KMA GPRC web pages</vt:lpstr>
      <vt:lpstr>KMA’s Personnel supporting GSICS</vt:lpstr>
      <vt:lpstr>Thank you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user</cp:lastModifiedBy>
  <cp:revision>1112</cp:revision>
  <cp:lastPrinted>2024-02-15T04:58:50Z</cp:lastPrinted>
  <dcterms:created xsi:type="dcterms:W3CDTF">2004-06-10T15:46:18Z</dcterms:created>
  <dcterms:modified xsi:type="dcterms:W3CDTF">2024-03-13T01:51:03Z</dcterms:modified>
</cp:coreProperties>
</file>