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4" r:id="rId4"/>
  </p:sldMasterIdLst>
  <p:notesMasterIdLst>
    <p:notesMasterId r:id="rId23"/>
  </p:notesMasterIdLst>
  <p:sldIdLst>
    <p:sldId id="384" r:id="rId5"/>
    <p:sldId id="608" r:id="rId6"/>
    <p:sldId id="609" r:id="rId7"/>
    <p:sldId id="597" r:id="rId8"/>
    <p:sldId id="603" r:id="rId9"/>
    <p:sldId id="562" r:id="rId10"/>
    <p:sldId id="607" r:id="rId11"/>
    <p:sldId id="611" r:id="rId12"/>
    <p:sldId id="544" r:id="rId13"/>
    <p:sldId id="567" r:id="rId14"/>
    <p:sldId id="602" r:id="rId15"/>
    <p:sldId id="599" r:id="rId16"/>
    <p:sldId id="547" r:id="rId17"/>
    <p:sldId id="592" r:id="rId18"/>
    <p:sldId id="588" r:id="rId19"/>
    <p:sldId id="589" r:id="rId20"/>
    <p:sldId id="590" r:id="rId21"/>
    <p:sldId id="591" r:id="rId22"/>
  </p:sldIdLst>
  <p:sldSz cx="12192000" cy="6858000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I-TM22" initials="K" lastIdx="1" clrIdx="0">
    <p:extLst>
      <p:ext uri="{19B8F6BF-5375-455C-9EA6-DF929625EA0E}">
        <p15:presenceInfo xmlns:p15="http://schemas.microsoft.com/office/powerpoint/2012/main" userId="KAI-TM2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9D9D9"/>
    <a:srgbClr val="00B0F0"/>
    <a:srgbClr val="00B050"/>
    <a:srgbClr val="F5D3D3"/>
    <a:srgbClr val="92D050"/>
    <a:srgbClr val="E6E6E6"/>
    <a:srgbClr val="000000"/>
    <a:srgbClr val="9ACDF8"/>
    <a:srgbClr val="A9D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65617-290C-C77E-22BD-1FF72CEE23B3}" v="3" dt="2024-03-13T11:47:59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93765" autoAdjust="0"/>
  </p:normalViewPr>
  <p:slideViewPr>
    <p:cSldViewPr snapToGrid="0">
      <p:cViewPr varScale="1">
        <p:scale>
          <a:sx n="107" d="100"/>
          <a:sy n="107" d="100"/>
        </p:scale>
        <p:origin x="5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08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寺 和貴" userId="S::k_kodera@met.kishou.go.jp::f9bdb044-41c0-4a8f-8050-95e90e876ea3" providerId="AD" clId="Web-{24CBC7D1-62C6-433B-9000-EF8FCB74146D}"/>
    <pc:docChg chg="modSld">
      <pc:chgData name="小寺 和貴" userId="S::k_kodera@met.kishou.go.jp::f9bdb044-41c0-4a8f-8050-95e90e876ea3" providerId="AD" clId="Web-{24CBC7D1-62C6-433B-9000-EF8FCB74146D}" dt="2024-03-07T06:48:00.435" v="17" actId="20577"/>
      <pc:docMkLst>
        <pc:docMk/>
      </pc:docMkLst>
      <pc:sldChg chg="modSp">
        <pc:chgData name="小寺 和貴" userId="S::k_kodera@met.kishou.go.jp::f9bdb044-41c0-4a8f-8050-95e90e876ea3" providerId="AD" clId="Web-{24CBC7D1-62C6-433B-9000-EF8FCB74146D}" dt="2024-03-07T06:48:00.435" v="17" actId="20577"/>
        <pc:sldMkLst>
          <pc:docMk/>
          <pc:sldMk cId="3614029288" sldId="544"/>
        </pc:sldMkLst>
        <pc:spChg chg="mod">
          <ac:chgData name="小寺 和貴" userId="S::k_kodera@met.kishou.go.jp::f9bdb044-41c0-4a8f-8050-95e90e876ea3" providerId="AD" clId="Web-{24CBC7D1-62C6-433B-9000-EF8FCB74146D}" dt="2024-03-07T06:48:00.435" v="17" actId="20577"/>
          <ac:spMkLst>
            <pc:docMk/>
            <pc:sldMk cId="3614029288" sldId="544"/>
            <ac:spMk id="17" creationId="{C1BA03E7-7037-8704-2957-8A3EAB3F1649}"/>
          </ac:spMkLst>
        </pc:spChg>
      </pc:sldChg>
    </pc:docChg>
  </pc:docChgLst>
  <pc:docChgLst>
    <pc:chgData name="小寺 和貴" userId="S::k_kodera@met.kishou.go.jp::f9bdb044-41c0-4a8f-8050-95e90e876ea3" providerId="AD" clId="Web-{4FF65617-290C-C77E-22BD-1FF72CEE23B3}"/>
    <pc:docChg chg="modSld">
      <pc:chgData name="小寺 和貴" userId="S::k_kodera@met.kishou.go.jp::f9bdb044-41c0-4a8f-8050-95e90e876ea3" providerId="AD" clId="Web-{4FF65617-290C-C77E-22BD-1FF72CEE23B3}" dt="2024-03-13T11:47:59.050" v="2" actId="20577"/>
      <pc:docMkLst>
        <pc:docMk/>
      </pc:docMkLst>
      <pc:sldChg chg="modSp">
        <pc:chgData name="小寺 和貴" userId="S::k_kodera@met.kishou.go.jp::f9bdb044-41c0-4a8f-8050-95e90e876ea3" providerId="AD" clId="Web-{4FF65617-290C-C77E-22BD-1FF72CEE23B3}" dt="2024-03-13T11:47:59.050" v="2" actId="20577"/>
        <pc:sldMkLst>
          <pc:docMk/>
          <pc:sldMk cId="804102251" sldId="602"/>
        </pc:sldMkLst>
        <pc:spChg chg="mod">
          <ac:chgData name="小寺 和貴" userId="S::k_kodera@met.kishou.go.jp::f9bdb044-41c0-4a8f-8050-95e90e876ea3" providerId="AD" clId="Web-{4FF65617-290C-C77E-22BD-1FF72CEE23B3}" dt="2024-03-13T11:47:59.050" v="2" actId="20577"/>
          <ac:spMkLst>
            <pc:docMk/>
            <pc:sldMk cId="804102251" sldId="602"/>
            <ac:spMk id="3" creationId="{58D41BF8-1F11-7DA0-8E86-13B30CDE239C}"/>
          </ac:spMkLst>
        </pc:spChg>
      </pc:sldChg>
    </pc:docChg>
  </pc:docChgLst>
  <pc:docChgLst>
    <pc:chgData name="小寺 和貴" userId="S::k_kodera@met.kishou.go.jp::f9bdb044-41c0-4a8f-8050-95e90e876ea3" providerId="AD" clId="Web-{3A977150-AC89-4902-9E8D-6F168EE16605}"/>
    <pc:docChg chg="modSld">
      <pc:chgData name="小寺 和貴" userId="S::k_kodera@met.kishou.go.jp::f9bdb044-41c0-4a8f-8050-95e90e876ea3" providerId="AD" clId="Web-{3A977150-AC89-4902-9E8D-6F168EE16605}" dt="2024-03-07T07:00:03.825" v="15" actId="1076"/>
      <pc:docMkLst>
        <pc:docMk/>
      </pc:docMkLst>
      <pc:sldChg chg="modSp">
        <pc:chgData name="小寺 和貴" userId="S::k_kodera@met.kishou.go.jp::f9bdb044-41c0-4a8f-8050-95e90e876ea3" providerId="AD" clId="Web-{3A977150-AC89-4902-9E8D-6F168EE16605}" dt="2024-03-07T07:00:03.825" v="15" actId="1076"/>
        <pc:sldMkLst>
          <pc:docMk/>
          <pc:sldMk cId="3614029288" sldId="544"/>
        </pc:sldMkLst>
        <pc:spChg chg="mod">
          <ac:chgData name="小寺 和貴" userId="S::k_kodera@met.kishou.go.jp::f9bdb044-41c0-4a8f-8050-95e90e876ea3" providerId="AD" clId="Web-{3A977150-AC89-4902-9E8D-6F168EE16605}" dt="2024-03-07T07:00:03.825" v="15" actId="1076"/>
          <ac:spMkLst>
            <pc:docMk/>
            <pc:sldMk cId="3614029288" sldId="544"/>
            <ac:spMk id="7" creationId="{9DDCEA31-1B1C-3507-A5D8-F77A95FF1F49}"/>
          </ac:spMkLst>
        </pc:spChg>
      </pc:sldChg>
    </pc:docChg>
  </pc:docChgLst>
  <pc:docChgLst>
    <pc:chgData name="小寺 和貴" userId="S::k_kodera@met.kishou.go.jp::f9bdb044-41c0-4a8f-8050-95e90e876ea3" providerId="AD" clId="Web-{0BF70E76-10C3-DC09-4CA9-4F5292D13EFE}"/>
    <pc:docChg chg="modSld">
      <pc:chgData name="小寺 和貴" userId="S::k_kodera@met.kishou.go.jp::f9bdb044-41c0-4a8f-8050-95e90e876ea3" providerId="AD" clId="Web-{0BF70E76-10C3-DC09-4CA9-4F5292D13EFE}" dt="2024-03-08T04:32:24.934" v="2" actId="1076"/>
      <pc:docMkLst>
        <pc:docMk/>
      </pc:docMkLst>
      <pc:sldChg chg="modSp">
        <pc:chgData name="小寺 和貴" userId="S::k_kodera@met.kishou.go.jp::f9bdb044-41c0-4a8f-8050-95e90e876ea3" providerId="AD" clId="Web-{0BF70E76-10C3-DC09-4CA9-4F5292D13EFE}" dt="2024-03-08T04:32:24.934" v="2" actId="1076"/>
        <pc:sldMkLst>
          <pc:docMk/>
          <pc:sldMk cId="3614029288" sldId="544"/>
        </pc:sldMkLst>
        <pc:spChg chg="mod">
          <ac:chgData name="小寺 和貴" userId="S::k_kodera@met.kishou.go.jp::f9bdb044-41c0-4a8f-8050-95e90e876ea3" providerId="AD" clId="Web-{0BF70E76-10C3-DC09-4CA9-4F5292D13EFE}" dt="2024-03-08T04:32:24.934" v="2" actId="1076"/>
          <ac:spMkLst>
            <pc:docMk/>
            <pc:sldMk cId="3614029288" sldId="544"/>
            <ac:spMk id="7" creationId="{9DDCEA31-1B1C-3507-A5D8-F77A95FF1F49}"/>
          </ac:spMkLst>
        </pc:spChg>
      </pc:sldChg>
      <pc:sldChg chg="modSp">
        <pc:chgData name="小寺 和貴" userId="S::k_kodera@met.kishou.go.jp::f9bdb044-41c0-4a8f-8050-95e90e876ea3" providerId="AD" clId="Web-{0BF70E76-10C3-DC09-4CA9-4F5292D13EFE}" dt="2024-03-08T04:32:13.512" v="1" actId="20577"/>
        <pc:sldMkLst>
          <pc:docMk/>
          <pc:sldMk cId="383006443" sldId="607"/>
        </pc:sldMkLst>
        <pc:spChg chg="mod">
          <ac:chgData name="小寺 和貴" userId="S::k_kodera@met.kishou.go.jp::f9bdb044-41c0-4a8f-8050-95e90e876ea3" providerId="AD" clId="Web-{0BF70E76-10C3-DC09-4CA9-4F5292D13EFE}" dt="2024-03-08T04:32:13.512" v="1" actId="20577"/>
          <ac:spMkLst>
            <pc:docMk/>
            <pc:sldMk cId="383006443" sldId="607"/>
            <ac:spMk id="11" creationId="{E70A888D-4ABE-1D53-5CF4-012FBD0BC5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B8B7F6D-0955-460E-A467-0476C8D7CD7B}" type="datetimeFigureOut">
              <a:rPr lang="ja-JP" altLang="en-US"/>
              <a:pPr>
                <a:defRPr/>
              </a:pPr>
              <a:t>2024/3/13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1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411081D-F450-44A8-A170-71F260CABD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611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1081D-F450-44A8-A170-71F260CABDAA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652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A4869-B501-EA3E-E3B0-905C1FD7D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043435E-FF40-D673-8FC3-42D458691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84B1BF1-015F-CEAD-A20A-EADEDAFBD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i="0" dirty="0">
                <a:solidFill>
                  <a:srgbClr val="404040"/>
                </a:solidFill>
                <a:effectLst/>
                <a:latin typeface="-apple-system"/>
              </a:rPr>
              <a:t>suitable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0CE9D3-BF79-546D-C5F0-ABCE09584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1081D-F450-44A8-A170-71F260CABDAA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34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 Our threshold about sun glint is more than 25 deg.</a:t>
            </a:r>
          </a:p>
          <a:p>
            <a:r>
              <a:rPr kumimoji="1" lang="en-US" altLang="ja-JP" dirty="0"/>
              <a:t>Removing the sun glint area and collocation points are not located in the sun glint area.</a:t>
            </a:r>
          </a:p>
          <a:p>
            <a:r>
              <a:rPr kumimoji="1" lang="en-US" altLang="ja-JP" dirty="0"/>
              <a:t>Sun-glint angle is suitable</a:t>
            </a:r>
          </a:p>
          <a:p>
            <a:r>
              <a:rPr kumimoji="1" lang="en-US" altLang="ja-JP" dirty="0"/>
              <a:t>Handling of sun-glint might be not suitable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1081D-F450-44A8-A170-71F260CABDAA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5645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kumimoji="1" lang="en-US" altLang="ja-JP" dirty="0"/>
              <a:t>#----------------------------------------------------------------------------</a:t>
            </a:r>
          </a:p>
          <a:p>
            <a:r>
              <a:rPr kumimoji="1" lang="en-US" altLang="ja-JP" dirty="0"/>
              <a:t># SBAF</a:t>
            </a:r>
            <a:r>
              <a:rPr kumimoji="1" lang="ja-JP" altLang="en-US" dirty="0"/>
              <a:t>比較   </a:t>
            </a:r>
          </a:p>
          <a:p>
            <a:r>
              <a:rPr kumimoji="1" lang="en-US" altLang="ja-JP" dirty="0"/>
              <a:t>#----------------------------------------------------------------------------</a:t>
            </a:r>
          </a:p>
          <a:p>
            <a:r>
              <a:rPr kumimoji="1" lang="en-US" altLang="ja-JP" dirty="0"/>
              <a:t>          #</a:t>
            </a:r>
            <a:r>
              <a:rPr kumimoji="1" lang="ja-JP" altLang="en-US" dirty="0"/>
              <a:t>適用後    </a:t>
            </a:r>
            <a:r>
              <a:rPr kumimoji="1" lang="en-US" altLang="ja-JP" dirty="0"/>
              <a:t># </a:t>
            </a:r>
            <a:r>
              <a:rPr kumimoji="1" lang="ja-JP" altLang="en-US" dirty="0"/>
              <a:t>適用前　</a:t>
            </a:r>
          </a:p>
          <a:p>
            <a:r>
              <a:rPr kumimoji="1" lang="en-US" altLang="ja-JP" dirty="0"/>
              <a:t>color&lt;-c("#DC143C20","#1E90FF20")</a:t>
            </a:r>
          </a:p>
          <a:p>
            <a:r>
              <a:rPr kumimoji="1" lang="en-US" altLang="ja-JP" dirty="0"/>
              <a:t>k&lt;-2</a:t>
            </a:r>
          </a:p>
          <a:p>
            <a:r>
              <a:rPr kumimoji="1" lang="en-US" altLang="ja-JP" dirty="0" err="1"/>
              <a:t>ichan</a:t>
            </a:r>
            <a:r>
              <a:rPr kumimoji="1" lang="en-US" altLang="ja-JP" dirty="0"/>
              <a:t>&lt;-3</a:t>
            </a:r>
          </a:p>
          <a:p>
            <a:r>
              <a:rPr kumimoji="1" lang="en-US" altLang="ja-JP" dirty="0" err="1"/>
              <a:t>SBAF_Refl_all</a:t>
            </a:r>
            <a:r>
              <a:rPr kumimoji="1" lang="en-US" altLang="ja-JP" dirty="0"/>
              <a:t>&lt;-0.997 #1.024  # 0.962 </a:t>
            </a:r>
          </a:p>
          <a:p>
            <a:r>
              <a:rPr kumimoji="1" lang="en-US" altLang="ja-JP" dirty="0" err="1"/>
              <a:t>SBAF_Refl_low</a:t>
            </a:r>
            <a:r>
              <a:rPr kumimoji="1" lang="en-US" altLang="ja-JP" dirty="0"/>
              <a:t>&lt;-1.000 #1.086 # 0.891 </a:t>
            </a:r>
          </a:p>
          <a:p>
            <a:r>
              <a:rPr kumimoji="1" lang="en-US" altLang="ja-JP" dirty="0" err="1"/>
              <a:t>geoRad</a:t>
            </a:r>
            <a:r>
              <a:rPr kumimoji="1" lang="en-US" altLang="ja-JP" dirty="0"/>
              <a:t> &lt;- </a:t>
            </a:r>
            <a:r>
              <a:rPr kumimoji="1" lang="en-US" altLang="ja-JP" dirty="0" err="1"/>
              <a:t>colloc</a:t>
            </a:r>
            <a:r>
              <a:rPr kumimoji="1" lang="en-US" altLang="ja-JP" dirty="0"/>
              <a:t>[[ </a:t>
            </a:r>
            <a:r>
              <a:rPr kumimoji="1" lang="en-US" altLang="ja-JP" dirty="0" err="1"/>
              <a:t>ichan</a:t>
            </a:r>
            <a:r>
              <a:rPr kumimoji="1" lang="en-US" altLang="ja-JP" dirty="0"/>
              <a:t> ]][[ 1 ]]$</a:t>
            </a:r>
            <a:r>
              <a:rPr kumimoji="1" lang="en-US" altLang="ja-JP" dirty="0" err="1"/>
              <a:t>geoDn</a:t>
            </a:r>
            <a:r>
              <a:rPr kumimoji="1" lang="en-US" altLang="ja-JP" dirty="0"/>
              <a:t> * </a:t>
            </a:r>
            <a:r>
              <a:rPr kumimoji="1" lang="en-US" altLang="ja-JP" dirty="0" err="1"/>
              <a:t>colloc</a:t>
            </a:r>
            <a:r>
              <a:rPr kumimoji="1" lang="en-US" altLang="ja-JP" dirty="0"/>
              <a:t>[[ </a:t>
            </a:r>
            <a:r>
              <a:rPr kumimoji="1" lang="en-US" altLang="ja-JP" dirty="0" err="1"/>
              <a:t>ichan</a:t>
            </a:r>
            <a:r>
              <a:rPr kumimoji="1" lang="en-US" altLang="ja-JP" dirty="0"/>
              <a:t> ]][[ 1 ]]$</a:t>
            </a:r>
            <a:r>
              <a:rPr kumimoji="1" lang="en-US" altLang="ja-JP" dirty="0" err="1"/>
              <a:t>geoCalSlope</a:t>
            </a:r>
            <a:r>
              <a:rPr kumimoji="1" lang="en-US" altLang="ja-JP" dirty="0"/>
              <a:t> + </a:t>
            </a:r>
            <a:r>
              <a:rPr kumimoji="1" lang="en-US" altLang="ja-JP" dirty="0" err="1"/>
              <a:t>colloc</a:t>
            </a:r>
            <a:r>
              <a:rPr kumimoji="1" lang="en-US" altLang="ja-JP" dirty="0"/>
              <a:t>[[ </a:t>
            </a:r>
            <a:r>
              <a:rPr kumimoji="1" lang="en-US" altLang="ja-JP" dirty="0" err="1"/>
              <a:t>ichan</a:t>
            </a:r>
            <a:r>
              <a:rPr kumimoji="1" lang="en-US" altLang="ja-JP" dirty="0"/>
              <a:t> ]][[ 1 ]]$</a:t>
            </a:r>
            <a:r>
              <a:rPr kumimoji="1" lang="en-US" altLang="ja-JP" dirty="0" err="1"/>
              <a:t>geoCalOffset</a:t>
            </a:r>
            <a:endParaRPr kumimoji="1" lang="en-US" altLang="ja-JP" dirty="0"/>
          </a:p>
          <a:p>
            <a:r>
              <a:rPr kumimoji="1" lang="en-US" altLang="ja-JP" dirty="0" err="1"/>
              <a:t>geoRefl</a:t>
            </a:r>
            <a:r>
              <a:rPr kumimoji="1" lang="en-US" altLang="ja-JP" dirty="0"/>
              <a:t>&lt;- </a:t>
            </a:r>
            <a:r>
              <a:rPr kumimoji="1" lang="en-US" altLang="ja-JP" dirty="0" err="1"/>
              <a:t>geoRad</a:t>
            </a:r>
            <a:r>
              <a:rPr kumimoji="1" lang="en-US" altLang="ja-JP" dirty="0"/>
              <a:t> * pi * (</a:t>
            </a:r>
            <a:r>
              <a:rPr kumimoji="1" lang="en-US" altLang="ja-JP" dirty="0" err="1"/>
              <a:t>colloc</a:t>
            </a:r>
            <a:r>
              <a:rPr kumimoji="1" lang="en-US" altLang="ja-JP" dirty="0"/>
              <a:t>[[ </a:t>
            </a:r>
            <a:r>
              <a:rPr kumimoji="1" lang="en-US" altLang="ja-JP" dirty="0" err="1"/>
              <a:t>ichan</a:t>
            </a:r>
            <a:r>
              <a:rPr kumimoji="1" lang="en-US" altLang="ja-JP" dirty="0"/>
              <a:t> ]][[ 1 ]]$</a:t>
            </a:r>
            <a:r>
              <a:rPr kumimoji="1" lang="en-US" altLang="ja-JP" dirty="0" err="1"/>
              <a:t>sunEarthDist</a:t>
            </a:r>
            <a:r>
              <a:rPr kumimoji="1" lang="en-US" altLang="ja-JP" dirty="0"/>
              <a:t> / (ASTRONOMICAL_UNIT/1000))^2 / </a:t>
            </a:r>
            <a:r>
              <a:rPr kumimoji="1" lang="en-US" altLang="ja-JP" dirty="0" err="1"/>
              <a:t>colloc</a:t>
            </a:r>
            <a:r>
              <a:rPr kumimoji="1" lang="en-US" altLang="ja-JP" dirty="0"/>
              <a:t>[[ </a:t>
            </a:r>
            <a:r>
              <a:rPr kumimoji="1" lang="en-US" altLang="ja-JP" dirty="0" err="1"/>
              <a:t>ichan</a:t>
            </a:r>
            <a:r>
              <a:rPr kumimoji="1" lang="en-US" altLang="ja-JP" dirty="0"/>
              <a:t> ]][[ 1 ]]$</a:t>
            </a:r>
            <a:r>
              <a:rPr kumimoji="1" lang="en-US" altLang="ja-JP" dirty="0" err="1"/>
              <a:t>geoSolIrr</a:t>
            </a:r>
            <a:r>
              <a:rPr kumimoji="1" lang="en-US" altLang="ja-JP" dirty="0"/>
              <a:t> / cos( </a:t>
            </a:r>
            <a:r>
              <a:rPr kumimoji="1" lang="en-US" altLang="ja-JP" dirty="0" err="1"/>
              <a:t>colloc</a:t>
            </a:r>
            <a:r>
              <a:rPr kumimoji="1" lang="en-US" altLang="ja-JP" dirty="0"/>
              <a:t>[[ </a:t>
            </a:r>
            <a:r>
              <a:rPr kumimoji="1" lang="en-US" altLang="ja-JP" dirty="0" err="1"/>
              <a:t>ichan</a:t>
            </a:r>
            <a:r>
              <a:rPr kumimoji="1" lang="en-US" altLang="ja-JP" dirty="0"/>
              <a:t> ]][[ 1 ]]$</a:t>
            </a:r>
            <a:r>
              <a:rPr kumimoji="1" lang="en-US" altLang="ja-JP" dirty="0" err="1"/>
              <a:t>geoSunZen</a:t>
            </a:r>
            <a:r>
              <a:rPr kumimoji="1" lang="en-US" altLang="ja-JP" dirty="0"/>
              <a:t> * pi / 180 )</a:t>
            </a:r>
          </a:p>
          <a:p>
            <a:r>
              <a:rPr kumimoji="1" lang="en-US" altLang="ja-JP" dirty="0" err="1"/>
              <a:t>leoRefl</a:t>
            </a:r>
            <a:r>
              <a:rPr kumimoji="1" lang="en-US" altLang="ja-JP" dirty="0"/>
              <a:t>&lt;- </a:t>
            </a:r>
            <a:r>
              <a:rPr kumimoji="1" lang="en-US" altLang="ja-JP" dirty="0" err="1"/>
              <a:t>colloc</a:t>
            </a:r>
            <a:r>
              <a:rPr kumimoji="1" lang="en-US" altLang="ja-JP" dirty="0"/>
              <a:t>[[ </a:t>
            </a:r>
            <a:r>
              <a:rPr kumimoji="1" lang="en-US" altLang="ja-JP" dirty="0" err="1"/>
              <a:t>ichan</a:t>
            </a:r>
            <a:r>
              <a:rPr kumimoji="1" lang="en-US" altLang="ja-JP" dirty="0"/>
              <a:t> ]][[1]]$</a:t>
            </a:r>
            <a:r>
              <a:rPr kumimoji="1" lang="en-US" altLang="ja-JP" dirty="0" err="1"/>
              <a:t>leoFovReflAve</a:t>
            </a:r>
            <a:endParaRPr kumimoji="1" lang="en-US" altLang="ja-JP" dirty="0"/>
          </a:p>
          <a:p>
            <a:r>
              <a:rPr kumimoji="1" lang="en-US" altLang="ja-JP" dirty="0" err="1"/>
              <a:t>leoRad</a:t>
            </a:r>
            <a:r>
              <a:rPr kumimoji="1" lang="en-US" altLang="ja-JP" dirty="0"/>
              <a:t> &lt;- </a:t>
            </a:r>
            <a:r>
              <a:rPr kumimoji="1" lang="en-US" altLang="ja-JP" dirty="0" err="1"/>
              <a:t>colloc</a:t>
            </a:r>
            <a:r>
              <a:rPr kumimoji="1" lang="en-US" altLang="ja-JP" dirty="0"/>
              <a:t>[[ </a:t>
            </a:r>
            <a:r>
              <a:rPr kumimoji="1" lang="en-US" altLang="ja-JP" dirty="0" err="1"/>
              <a:t>ichan</a:t>
            </a:r>
            <a:r>
              <a:rPr kumimoji="1" lang="en-US" altLang="ja-JP" dirty="0"/>
              <a:t> ]][[1]]$</a:t>
            </a:r>
            <a:r>
              <a:rPr kumimoji="1" lang="en-US" altLang="ja-JP" dirty="0" err="1"/>
              <a:t>leoFovRadAve</a:t>
            </a:r>
            <a:endParaRPr kumimoji="1" lang="en-US" altLang="ja-JP" dirty="0"/>
          </a:p>
          <a:p>
            <a:r>
              <a:rPr kumimoji="1" lang="en-US" altLang="ja-JP" dirty="0"/>
              <a:t>x&lt;-</a:t>
            </a:r>
            <a:r>
              <a:rPr kumimoji="1" lang="en-US" altLang="ja-JP" dirty="0" err="1"/>
              <a:t>leoRefl</a:t>
            </a:r>
            <a:r>
              <a:rPr kumimoji="1" lang="en-US" altLang="ja-JP" dirty="0"/>
              <a:t>[ </a:t>
            </a:r>
            <a:r>
              <a:rPr kumimoji="1" lang="en-US" altLang="ja-JP" dirty="0" err="1"/>
              <a:t>leoRefl</a:t>
            </a:r>
            <a:r>
              <a:rPr kumimoji="1" lang="en-US" altLang="ja-JP" dirty="0"/>
              <a:t> &lt;0.2]</a:t>
            </a:r>
          </a:p>
          <a:p>
            <a:r>
              <a:rPr kumimoji="1" lang="en-US" altLang="ja-JP" dirty="0"/>
              <a:t>y1&lt;-</a:t>
            </a:r>
            <a:r>
              <a:rPr kumimoji="1" lang="en-US" altLang="ja-JP" dirty="0" err="1"/>
              <a:t>geoRefl</a:t>
            </a:r>
            <a:r>
              <a:rPr kumimoji="1" lang="en-US" altLang="ja-JP" dirty="0"/>
              <a:t>[ </a:t>
            </a:r>
            <a:r>
              <a:rPr kumimoji="1" lang="en-US" altLang="ja-JP" dirty="0" err="1"/>
              <a:t>leoRefl</a:t>
            </a:r>
            <a:r>
              <a:rPr kumimoji="1" lang="en-US" altLang="ja-JP" dirty="0"/>
              <a:t> &lt;0.2]/(</a:t>
            </a:r>
            <a:r>
              <a:rPr kumimoji="1" lang="en-US" altLang="ja-JP" dirty="0" err="1"/>
              <a:t>leoRefl</a:t>
            </a:r>
            <a:r>
              <a:rPr kumimoji="1" lang="en-US" altLang="ja-JP" dirty="0"/>
              <a:t>[ </a:t>
            </a:r>
            <a:r>
              <a:rPr kumimoji="1" lang="en-US" altLang="ja-JP" dirty="0" err="1"/>
              <a:t>leoRefl</a:t>
            </a:r>
            <a:r>
              <a:rPr kumimoji="1" lang="en-US" altLang="ja-JP" dirty="0"/>
              <a:t> &lt;0.2]*</a:t>
            </a:r>
            <a:r>
              <a:rPr kumimoji="1" lang="en-US" altLang="ja-JP" dirty="0" err="1"/>
              <a:t>SBAF_Refl_all</a:t>
            </a:r>
            <a:r>
              <a:rPr kumimoji="1" lang="en-US" altLang="ja-JP" dirty="0"/>
              <a:t>)</a:t>
            </a:r>
          </a:p>
          <a:p>
            <a:r>
              <a:rPr kumimoji="1" lang="en-US" altLang="ja-JP" dirty="0"/>
              <a:t>y &lt;-</a:t>
            </a:r>
            <a:r>
              <a:rPr kumimoji="1" lang="en-US" altLang="ja-JP" dirty="0" err="1"/>
              <a:t>geoRefl</a:t>
            </a:r>
            <a:r>
              <a:rPr kumimoji="1" lang="en-US" altLang="ja-JP" dirty="0"/>
              <a:t>[ </a:t>
            </a:r>
            <a:r>
              <a:rPr kumimoji="1" lang="en-US" altLang="ja-JP" dirty="0" err="1"/>
              <a:t>leoRefl</a:t>
            </a:r>
            <a:r>
              <a:rPr kumimoji="1" lang="en-US" altLang="ja-JP" dirty="0"/>
              <a:t> &gt;=0.2]/(</a:t>
            </a:r>
            <a:r>
              <a:rPr kumimoji="1" lang="en-US" altLang="ja-JP" dirty="0" err="1"/>
              <a:t>leoRefl</a:t>
            </a:r>
            <a:r>
              <a:rPr kumimoji="1" lang="en-US" altLang="ja-JP" dirty="0"/>
              <a:t>[ </a:t>
            </a:r>
            <a:r>
              <a:rPr kumimoji="1" lang="en-US" altLang="ja-JP" dirty="0" err="1"/>
              <a:t>leoRefl</a:t>
            </a:r>
            <a:r>
              <a:rPr kumimoji="1" lang="en-US" altLang="ja-JP" dirty="0"/>
              <a:t> &gt;=0.2]*</a:t>
            </a:r>
            <a:r>
              <a:rPr kumimoji="1" lang="en-US" altLang="ja-JP" dirty="0" err="1"/>
              <a:t>SBAF_Refl_all</a:t>
            </a:r>
            <a:r>
              <a:rPr kumimoji="1" lang="en-US" altLang="ja-JP" dirty="0"/>
              <a:t>)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 err="1"/>
              <a:t>png</a:t>
            </a:r>
            <a:r>
              <a:rPr kumimoji="1" lang="en-US" altLang="ja-JP" dirty="0"/>
              <a:t>("Hist.png")</a:t>
            </a:r>
          </a:p>
          <a:p>
            <a:r>
              <a:rPr kumimoji="1" lang="en-US" altLang="ja-JP" dirty="0"/>
              <a:t> timecard&lt;-read.csv("</a:t>
            </a:r>
            <a:r>
              <a:rPr kumimoji="1" lang="en-US" altLang="ja-JP" dirty="0" err="1"/>
              <a:t>TIMECARD.txt",header</a:t>
            </a:r>
            <a:r>
              <a:rPr kumimoji="1" lang="en-US" altLang="ja-JP" dirty="0"/>
              <a:t>=</a:t>
            </a:r>
            <a:r>
              <a:rPr kumimoji="1" lang="en-US" altLang="ja-JP" dirty="0" err="1"/>
              <a:t>F,sep</a:t>
            </a:r>
            <a:r>
              <a:rPr kumimoji="1" lang="en-US" altLang="ja-JP" dirty="0"/>
              <a:t>=" ")</a:t>
            </a:r>
          </a:p>
          <a:p>
            <a:r>
              <a:rPr kumimoji="1" lang="en-US" altLang="ja-JP" dirty="0"/>
              <a:t>res1&lt;-hist(y1,breaks=seq(0,2.0,0.01),col=color[1],</a:t>
            </a:r>
            <a:r>
              <a:rPr kumimoji="1" lang="en-US" altLang="ja-JP" dirty="0" err="1"/>
              <a:t>xlim</a:t>
            </a:r>
            <a:r>
              <a:rPr kumimoji="1" lang="en-US" altLang="ja-JP" dirty="0"/>
              <a:t>=c(0.4,1.5),</a:t>
            </a:r>
            <a:r>
              <a:rPr kumimoji="1" lang="en-US" altLang="ja-JP" dirty="0" err="1"/>
              <a:t>ylim</a:t>
            </a:r>
            <a:r>
              <a:rPr kumimoji="1" lang="en-US" altLang="ja-JP" dirty="0"/>
              <a:t>=c(0,10000))</a:t>
            </a:r>
          </a:p>
          <a:p>
            <a:r>
              <a:rPr kumimoji="1" lang="en-US" altLang="ja-JP" dirty="0"/>
              <a:t>par(new=T)</a:t>
            </a:r>
          </a:p>
          <a:p>
            <a:r>
              <a:rPr kumimoji="1" lang="en-US" altLang="ja-JP" dirty="0"/>
              <a:t>res&lt;-hist(</a:t>
            </a:r>
            <a:r>
              <a:rPr kumimoji="1" lang="en-US" altLang="ja-JP" dirty="0" err="1"/>
              <a:t>y,breaks</a:t>
            </a:r>
            <a:r>
              <a:rPr kumimoji="1" lang="en-US" altLang="ja-JP" dirty="0"/>
              <a:t>=seq(0,2.0,0.01),col="green",</a:t>
            </a:r>
            <a:r>
              <a:rPr kumimoji="1" lang="en-US" altLang="ja-JP" dirty="0" err="1"/>
              <a:t>xlim</a:t>
            </a:r>
            <a:r>
              <a:rPr kumimoji="1" lang="en-US" altLang="ja-JP" dirty="0"/>
              <a:t>=c(0.4,1.5),</a:t>
            </a:r>
            <a:r>
              <a:rPr kumimoji="1" lang="en-US" altLang="ja-JP" dirty="0" err="1"/>
              <a:t>ylim</a:t>
            </a:r>
            <a:r>
              <a:rPr kumimoji="1" lang="en-US" altLang="ja-JP" dirty="0"/>
              <a:t>=c(0,10000))</a:t>
            </a:r>
          </a:p>
          <a:p>
            <a:r>
              <a:rPr kumimoji="1" lang="en-US" altLang="ja-JP" dirty="0"/>
              <a:t>par(new=T)</a:t>
            </a:r>
          </a:p>
          <a:p>
            <a:r>
              <a:rPr kumimoji="1" lang="en-US" altLang="ja-JP" dirty="0"/>
              <a:t>x&lt;-</a:t>
            </a:r>
            <a:r>
              <a:rPr kumimoji="1" lang="en-US" altLang="ja-JP" dirty="0" err="1"/>
              <a:t>leoRefl</a:t>
            </a:r>
            <a:r>
              <a:rPr kumimoji="1" lang="en-US" altLang="ja-JP" dirty="0"/>
              <a:t>[ </a:t>
            </a:r>
            <a:r>
              <a:rPr kumimoji="1" lang="en-US" altLang="ja-JP" dirty="0" err="1"/>
              <a:t>leoRefl</a:t>
            </a:r>
            <a:r>
              <a:rPr kumimoji="1" lang="en-US" altLang="ja-JP" dirty="0"/>
              <a:t>&lt;0.2 ]</a:t>
            </a:r>
          </a:p>
          <a:p>
            <a:r>
              <a:rPr kumimoji="1" lang="en-US" altLang="ja-JP" dirty="0"/>
              <a:t>y2&lt;-</a:t>
            </a:r>
            <a:r>
              <a:rPr kumimoji="1" lang="en-US" altLang="ja-JP" dirty="0" err="1"/>
              <a:t>geoRefl</a:t>
            </a:r>
            <a:r>
              <a:rPr kumimoji="1" lang="en-US" altLang="ja-JP" dirty="0"/>
              <a:t>[ </a:t>
            </a:r>
            <a:r>
              <a:rPr kumimoji="1" lang="en-US" altLang="ja-JP" dirty="0" err="1"/>
              <a:t>leoRefl</a:t>
            </a:r>
            <a:r>
              <a:rPr kumimoji="1" lang="en-US" altLang="ja-JP" dirty="0"/>
              <a:t>&lt;0.2 ] / (</a:t>
            </a:r>
            <a:r>
              <a:rPr kumimoji="1" lang="en-US" altLang="ja-JP" dirty="0" err="1"/>
              <a:t>leoRefl</a:t>
            </a:r>
            <a:r>
              <a:rPr kumimoji="1" lang="en-US" altLang="ja-JP" dirty="0"/>
              <a:t>[ </a:t>
            </a:r>
            <a:r>
              <a:rPr kumimoji="1" lang="en-US" altLang="ja-JP" dirty="0" err="1"/>
              <a:t>leoRefl</a:t>
            </a:r>
            <a:r>
              <a:rPr kumimoji="1" lang="en-US" altLang="ja-JP" dirty="0"/>
              <a:t> &lt; 0.2 ]*</a:t>
            </a:r>
            <a:r>
              <a:rPr kumimoji="1" lang="en-US" altLang="ja-JP" dirty="0" err="1"/>
              <a:t>SBAF_Refl_low</a:t>
            </a:r>
            <a:r>
              <a:rPr kumimoji="1" lang="en-US" altLang="ja-JP" dirty="0"/>
              <a:t>)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res2&lt;-hist(y2,breaks=seq(0,2.0,0.01),col=color[2],</a:t>
            </a:r>
            <a:r>
              <a:rPr kumimoji="1" lang="en-US" altLang="ja-JP" dirty="0" err="1"/>
              <a:t>xlim</a:t>
            </a:r>
            <a:r>
              <a:rPr kumimoji="1" lang="en-US" altLang="ja-JP" dirty="0"/>
              <a:t>=c(0.4,1.5),</a:t>
            </a:r>
            <a:r>
              <a:rPr kumimoji="1" lang="en-US" altLang="ja-JP" dirty="0" err="1"/>
              <a:t>ylim</a:t>
            </a:r>
            <a:r>
              <a:rPr kumimoji="1" lang="en-US" altLang="ja-JP" dirty="0"/>
              <a:t>=c(0,10000))</a:t>
            </a:r>
          </a:p>
          <a:p>
            <a:r>
              <a:rPr kumimoji="1" lang="en-US" altLang="ja-JP" dirty="0"/>
              <a:t>text&lt;-c(</a:t>
            </a:r>
            <a:r>
              <a:rPr kumimoji="1" lang="en-US" altLang="ja-JP" dirty="0" err="1"/>
              <a:t>sprintf</a:t>
            </a:r>
            <a:r>
              <a:rPr kumimoji="1" lang="en-US" altLang="ja-JP" dirty="0"/>
              <a:t>("Date  : %s/%</a:t>
            </a:r>
            <a:r>
              <a:rPr kumimoji="1" lang="en-US" altLang="ja-JP" dirty="0" err="1"/>
              <a:t>s",timecard</a:t>
            </a:r>
            <a:r>
              <a:rPr kumimoji="1" lang="en-US" altLang="ja-JP" dirty="0"/>
              <a:t>[1],timecard[2]),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sprintf</a:t>
            </a:r>
            <a:r>
              <a:rPr kumimoji="1" lang="en-US" altLang="ja-JP" dirty="0"/>
              <a:t>("== For low rad. =="),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sprintf</a:t>
            </a:r>
            <a:r>
              <a:rPr kumimoji="1" lang="en-US" altLang="ja-JP" dirty="0"/>
              <a:t>( "Num collocations  : %6d" ,length(y1) ),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sprintf</a:t>
            </a:r>
            <a:r>
              <a:rPr kumimoji="1" lang="en-US" altLang="ja-JP" dirty="0"/>
              <a:t>("apply All sky SBAF"),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sprintf</a:t>
            </a:r>
            <a:r>
              <a:rPr kumimoji="1" lang="en-US" altLang="ja-JP" dirty="0"/>
              <a:t>("mean:%6.3f",mean(y1)),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sprintf</a:t>
            </a:r>
            <a:r>
              <a:rPr kumimoji="1" lang="en-US" altLang="ja-JP" dirty="0"/>
              <a:t>("mode:%6.3f",res1$mids[</a:t>
            </a:r>
            <a:r>
              <a:rPr kumimoji="1" lang="en-US" altLang="ja-JP" dirty="0" err="1"/>
              <a:t>which.max</a:t>
            </a:r>
            <a:r>
              <a:rPr kumimoji="1" lang="en-US" altLang="ja-JP" dirty="0"/>
              <a:t>(res1$counts)]),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sprintf</a:t>
            </a:r>
            <a:r>
              <a:rPr kumimoji="1" lang="en-US" altLang="ja-JP" dirty="0"/>
              <a:t>("apply Clear sky SBAF"),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sprintf</a:t>
            </a:r>
            <a:r>
              <a:rPr kumimoji="1" lang="en-US" altLang="ja-JP" dirty="0"/>
              <a:t>("mean:%6.3f",mean(y2)),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sprintf</a:t>
            </a:r>
            <a:r>
              <a:rPr kumimoji="1" lang="en-US" altLang="ja-JP" dirty="0"/>
              <a:t>("mode:%6.3f",res2$mids[</a:t>
            </a:r>
            <a:r>
              <a:rPr kumimoji="1" lang="en-US" altLang="ja-JP" dirty="0" err="1"/>
              <a:t>which.max</a:t>
            </a:r>
            <a:r>
              <a:rPr kumimoji="1" lang="en-US" altLang="ja-JP" dirty="0"/>
              <a:t>(res2$counts)]),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sprintf</a:t>
            </a:r>
            <a:r>
              <a:rPr kumimoji="1" lang="en-US" altLang="ja-JP" dirty="0"/>
              <a:t>("== For mid/high rad. =="),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sprintf</a:t>
            </a:r>
            <a:r>
              <a:rPr kumimoji="1" lang="en-US" altLang="ja-JP" dirty="0"/>
              <a:t>( "Num collocations  : %6d" ,length(y) ),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sprintf</a:t>
            </a:r>
            <a:r>
              <a:rPr kumimoji="1" lang="en-US" altLang="ja-JP" dirty="0"/>
              <a:t>("mean:%6.3f",mean(y)),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sprintf</a:t>
            </a:r>
            <a:r>
              <a:rPr kumimoji="1" lang="en-US" altLang="ja-JP" dirty="0"/>
              <a:t>("mode:%6.3f",res$mids[</a:t>
            </a:r>
            <a:r>
              <a:rPr kumimoji="1" lang="en-US" altLang="ja-JP" dirty="0" err="1"/>
              <a:t>which.max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res$counts</a:t>
            </a:r>
            <a:r>
              <a:rPr kumimoji="1" lang="en-US" altLang="ja-JP" dirty="0"/>
              <a:t>)])              </a:t>
            </a:r>
          </a:p>
          <a:p>
            <a:r>
              <a:rPr kumimoji="1" lang="en-US" altLang="ja-JP" dirty="0"/>
              <a:t>        ) </a:t>
            </a:r>
          </a:p>
          <a:p>
            <a:r>
              <a:rPr kumimoji="1" lang="en-US" altLang="ja-JP" dirty="0"/>
              <a:t>legend( "</a:t>
            </a:r>
            <a:r>
              <a:rPr kumimoji="1" lang="en-US" altLang="ja-JP" dirty="0" err="1"/>
              <a:t>topleft</a:t>
            </a:r>
            <a:r>
              <a:rPr kumimoji="1" lang="en-US" altLang="ja-JP" dirty="0"/>
              <a:t>",     legend=text, </a:t>
            </a:r>
            <a:r>
              <a:rPr kumimoji="1" lang="en-US" altLang="ja-JP" dirty="0" err="1"/>
              <a:t>x.intersp</a:t>
            </a:r>
            <a:r>
              <a:rPr kumimoji="1" lang="en-US" altLang="ja-JP" dirty="0"/>
              <a:t>=-0.5, </a:t>
            </a:r>
            <a:r>
              <a:rPr kumimoji="1" lang="en-US" altLang="ja-JP" dirty="0" err="1"/>
              <a:t>bty</a:t>
            </a:r>
            <a:r>
              <a:rPr kumimoji="1" lang="en-US" altLang="ja-JP" dirty="0"/>
              <a:t>="n",</a:t>
            </a:r>
            <a:r>
              <a:rPr kumimoji="1" lang="en-US" altLang="ja-JP" dirty="0" err="1"/>
              <a:t>cex</a:t>
            </a:r>
            <a:r>
              <a:rPr kumimoji="1" lang="en-US" altLang="ja-JP" dirty="0"/>
              <a:t>=1 )</a:t>
            </a:r>
          </a:p>
          <a:p>
            <a:r>
              <a:rPr kumimoji="1" lang="en-US" altLang="ja-JP" dirty="0" err="1"/>
              <a:t>dev.off</a:t>
            </a:r>
            <a:r>
              <a:rPr kumimoji="1" lang="en-US" altLang="ja-JP" dirty="0"/>
              <a:t>()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1081D-F450-44A8-A170-71F260CABDAA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7797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C6AF0-73A6-4D96-9AFD-83BA1929A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31DA19-4600-C504-195C-5FCDD5325F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C75FAC8-4A3A-6B45-7162-37678778D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D2FA9A-6E23-C5B6-67DA-948B77E0112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7A7584E-7B0C-4154-9C81-45CB0A88264A}" type="datetime4">
              <a:rPr lang="en-GB" altLang="ja-JP" smtClean="0"/>
              <a:pPr>
                <a:defRPr/>
              </a:pPr>
              <a:t>13 March 2024</a:t>
            </a:fld>
            <a:endParaRPr lang="de-DE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8716A5-CEBA-DC93-4C49-0789ADEB8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A5E94-32D2-472C-8332-EFA8E7D424AB}" type="slidenum">
              <a:rPr lang="de-DE" altLang="ja-JP" smtClean="0"/>
              <a:pPr/>
              <a:t>15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3170648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C04B2-7E39-6B22-8D50-65A773FC9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47A9E79-7CDC-AC06-ED1C-DDEBA8149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4952BEC-6BEC-1458-B68F-E987DF199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F6BEEE-1D45-C5E6-FF5F-771B742C1A9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7A7584E-7B0C-4154-9C81-45CB0A88264A}" type="datetime4">
              <a:rPr lang="en-GB" altLang="ja-JP" smtClean="0"/>
              <a:pPr>
                <a:defRPr/>
              </a:pPr>
              <a:t>13 March 2024</a:t>
            </a:fld>
            <a:endParaRPr lang="de-DE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126741-F445-2AD1-B270-069D45662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A5E94-32D2-472C-8332-EFA8E7D424AB}" type="slidenum">
              <a:rPr lang="de-DE" altLang="ja-JP" smtClean="0"/>
              <a:pPr/>
              <a:t>17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347634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8" name="テキスト ボックス 17"/>
          <p:cNvSpPr txBox="1"/>
          <p:nvPr userDrawn="1"/>
        </p:nvSpPr>
        <p:spPr>
          <a:xfrm>
            <a:off x="1248139" y="1"/>
            <a:ext cx="5711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Meteorological</a:t>
            </a:r>
            <a:r>
              <a:rPr kumimoji="1" lang="en-US" altLang="ja-JP" sz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Satellite Center (MSC) of JMA</a:t>
            </a:r>
            <a:endParaRPr kumimoji="1" lang="ja-JP" altLang="en-US" sz="12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 pitchFamily="18" charset="0"/>
            </a:endParaRPr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872096" y="3356992"/>
            <a:ext cx="10465163" cy="0"/>
          </a:xfrm>
          <a:prstGeom prst="line">
            <a:avLst/>
          </a:prstGeom>
          <a:ln w="34925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 userDrawn="1"/>
        </p:nvSpPr>
        <p:spPr>
          <a:xfrm>
            <a:off x="0" y="6093296"/>
            <a:ext cx="139147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02 March 2023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GSICS Annual Meeting in College Park,Maryland,USA 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2C16-4AD2-4474-B9D1-8890D66EB4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02 March 2023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GSICS Annual Meeting in College Park,Maryland,USA 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1238-89F2-4F29-BBDD-1F66D8CF99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720974" y="642461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51097-32C8-4C75-8994-ACA15410FF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CBE43A88-E157-7444-5B86-93A88DCF52DF}"/>
              </a:ext>
            </a:extLst>
          </p:cNvPr>
          <p:cNvSpPr txBox="1">
            <a:spLocks/>
          </p:cNvSpPr>
          <p:nvPr userDrawn="1"/>
        </p:nvSpPr>
        <p:spPr>
          <a:xfrm>
            <a:off x="762000" y="64246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/>
              <a:t>14 March 2024</a:t>
            </a:r>
            <a:endParaRPr lang="ja-JP" altLang="en-US" dirty="0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864B79D2-C53A-6443-249B-AC52D3303882}"/>
              </a:ext>
            </a:extLst>
          </p:cNvPr>
          <p:cNvSpPr txBox="1">
            <a:spLocks/>
          </p:cNvSpPr>
          <p:nvPr userDrawn="1"/>
        </p:nvSpPr>
        <p:spPr>
          <a:xfrm>
            <a:off x="3678845" y="6424619"/>
            <a:ext cx="470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400" kern="120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/>
              <a:t>GSICS Annual Meeting 2024 in Darmstadt, Germany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02 March 2023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GSICS Annual Meeting in College Park,Maryland,USA 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93A7D-0330-4C3A-83AE-4327738B20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02 March 2023</a:t>
            </a:r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GSICS Annual Meeting in College Park,Maryland,USA </a:t>
            </a:r>
            <a:endParaRPr lang="ja-JP" altLang="en-US" dirty="0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083AF-9EDA-4FBE-8D91-D3F373E728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" name="日付プレースホルダー 9">
            <a:extLst>
              <a:ext uri="{FF2B5EF4-FFF2-40B4-BE49-F238E27FC236}">
                <a16:creationId xmlns:a16="http://schemas.microsoft.com/office/drawing/2014/main" id="{2BCAC570-6515-E904-BAD6-326F73A8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02 March 2023</a:t>
            </a:r>
            <a:endParaRPr lang="ja-JP" altLang="en-US" dirty="0"/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99322E88-6D1C-D192-512E-F9CF1D58D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GSICS Annual Meeting in College Park,Maryland,USA </a:t>
            </a:r>
            <a:endParaRPr lang="ja-JP" altLang="en-US" dirty="0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0F2FD30B-5454-61C4-10C8-4DEC28BB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4042D-A478-451E-911C-7B008393EB7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02 March 2023</a:t>
            </a:r>
            <a:endParaRPr lang="ja-JP" altLang="en-US" dirty="0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GSICS Annual Meeting in College Park,Maryland,USA </a:t>
            </a:r>
            <a:endParaRPr lang="ja-JP" altLang="en-US" dirty="0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323FE-F4CD-4D1C-A5A7-662AD80E9BB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02 March 2023</a:t>
            </a:r>
            <a:endParaRPr lang="ja-JP" altLang="en-US" dirty="0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GSICS Annual Meeting in College Park,Maryland,USA </a:t>
            </a:r>
            <a:endParaRPr lang="ja-JP" altLang="en-US" dirty="0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BCC32-1A7C-4106-A592-C86E502578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02 March 2023</a:t>
            </a:r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GSICS Annual Meeting in College Park,Maryland,USA </a:t>
            </a:r>
            <a:endParaRPr lang="ja-JP" altLang="en-US" dirty="0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077F-29F3-467F-8230-AF05E6A7D1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02 March 2023</a:t>
            </a:r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GSICS Annual Meeting in College Park,Maryland,USA </a:t>
            </a:r>
            <a:endParaRPr lang="ja-JP" altLang="en-US" dirty="0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F337-0788-46DB-9274-CEDC8AF15BF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-1"/>
            <a:ext cx="9924266" cy="954000"/>
          </a:xfrm>
          <a:prstGeom prst="rect">
            <a:avLst/>
          </a:prstGeom>
          <a:gradFill flip="none" rotWithShape="1">
            <a:gsLst>
              <a:gs pos="66000">
                <a:schemeClr val="tx1"/>
              </a:gs>
              <a:gs pos="95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1248139" y="1"/>
            <a:ext cx="5711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Meteorological</a:t>
            </a:r>
            <a:r>
              <a:rPr kumimoji="1" lang="en-US" altLang="ja-JP" sz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Satellite Center (MSC) of JMA</a:t>
            </a:r>
            <a:endParaRPr kumimoji="1" lang="ja-JP" altLang="en-US" sz="12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 pitchFamily="18" charset="0"/>
            </a:endParaRPr>
          </a:p>
        </p:txBody>
      </p:sp>
      <p:sp>
        <p:nvSpPr>
          <p:cNvPr id="307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32000" y="1052736"/>
            <a:ext cx="11328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ja-JP" dirty="0"/>
              <a:t>14 March 2024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865418" y="6363086"/>
            <a:ext cx="4152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ja-JP" dirty="0"/>
              <a:t>GSICS Annual Meeting 2024 </a:t>
            </a:r>
          </a:p>
          <a:p>
            <a:pPr>
              <a:defRPr/>
            </a:pPr>
            <a:r>
              <a:rPr lang="en-US" altLang="ja-JP" dirty="0"/>
              <a:t>in Darmstadt, Germany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514042D-A478-451E-911C-7B008393EB7D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0" y="6360062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ysumida\Documents\work\20150727_BinforRSTAR\AMS_poster\2750x2750_AHIM08_HAC_FD_2015291_030000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24266" y="-1"/>
            <a:ext cx="2267733" cy="9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19744" y="250816"/>
            <a:ext cx="10972800" cy="72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pic>
        <p:nvPicPr>
          <p:cNvPr id="14" name="Picture 3" descr="C:\Documents and Settings\JMA32E5\デスクトップ\東北大出張\4_ひまわり高頻度観測について\次期ひまわり--.png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002060">
                <a:tint val="45000"/>
                <a:satMod val="400000"/>
              </a:srgbClr>
            </a:duoton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677">
            <a:off x="11787009" y="29119"/>
            <a:ext cx="382651" cy="35005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8226" y="1934307"/>
            <a:ext cx="9970515" cy="1536691"/>
          </a:xfrm>
        </p:spPr>
        <p:txBody>
          <a:bodyPr/>
          <a:lstStyle/>
          <a:p>
            <a:r>
              <a:rPr lang="en-US" dirty="0"/>
              <a:t>Challenges for AHI Ray-matching </a:t>
            </a:r>
            <a:br>
              <a:rPr lang="en-US" dirty="0"/>
            </a:br>
            <a:r>
              <a:rPr lang="en-US" dirty="0"/>
              <a:t>in low radiance scenes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9769" y="4077072"/>
            <a:ext cx="7227431" cy="1800200"/>
          </a:xfrm>
        </p:spPr>
        <p:txBody>
          <a:bodyPr/>
          <a:lstStyle/>
          <a:p>
            <a:r>
              <a:rPr lang="en-US" altLang="ja-JP" sz="2800" dirty="0">
                <a:solidFill>
                  <a:schemeClr val="tx1"/>
                </a:solidFill>
                <a:latin typeface="+mn-lt"/>
              </a:rPr>
              <a:t>KODERA</a:t>
            </a:r>
            <a:r>
              <a:rPr lang="ja-JP" alt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800" dirty="0">
                <a:solidFill>
                  <a:schemeClr val="tx1"/>
                </a:solidFill>
                <a:latin typeface="+mn-lt"/>
              </a:rPr>
              <a:t>Kazuki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Meteorological Satellite Center of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Japan Meteorological Agency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7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F7E6A-82C5-F05E-7EF8-E35C73507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48C4B0-D3D9-8F5E-A016-135C122F7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C) SBAFs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B70A47-77E3-723C-E23E-8FF2E6BA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5D1954F-A4F5-7972-B92D-E477BD276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836257"/>
              </p:ext>
            </p:extLst>
          </p:nvPr>
        </p:nvGraphicFramePr>
        <p:xfrm>
          <a:off x="7045084" y="1332329"/>
          <a:ext cx="456752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927">
                  <a:extLst>
                    <a:ext uri="{9D8B030D-6E8A-4147-A177-3AD203B41FA5}">
                      <a16:colId xmlns:a16="http://schemas.microsoft.com/office/drawing/2014/main" val="1780097533"/>
                    </a:ext>
                  </a:extLst>
                </a:gridCol>
                <a:gridCol w="831384">
                  <a:extLst>
                    <a:ext uri="{9D8B030D-6E8A-4147-A177-3AD203B41FA5}">
                      <a16:colId xmlns:a16="http://schemas.microsoft.com/office/drawing/2014/main" val="3318398029"/>
                    </a:ext>
                  </a:extLst>
                </a:gridCol>
                <a:gridCol w="831384">
                  <a:extLst>
                    <a:ext uri="{9D8B030D-6E8A-4147-A177-3AD203B41FA5}">
                      <a16:colId xmlns:a16="http://schemas.microsoft.com/office/drawing/2014/main" val="3679448825"/>
                    </a:ext>
                  </a:extLst>
                </a:gridCol>
                <a:gridCol w="958832">
                  <a:extLst>
                    <a:ext uri="{9D8B030D-6E8A-4147-A177-3AD203B41FA5}">
                      <a16:colId xmlns:a16="http://schemas.microsoft.com/office/drawing/2014/main" val="1468291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Vs. N20/VIIRS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B01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B02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B03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837149"/>
                  </a:ext>
                </a:extLst>
              </a:tr>
              <a:tr h="192834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All Sky Tropical Ocean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1.024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0.962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0.997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242893"/>
                  </a:ext>
                </a:extLst>
              </a:tr>
              <a:tr h="2306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Clear Sky Tropical Ocean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1.086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0.891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1.000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363947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91D6E5-D2A8-6E76-49F2-C35E92AE54C1}"/>
              </a:ext>
            </a:extLst>
          </p:cNvPr>
          <p:cNvSpPr txBox="1"/>
          <p:nvPr/>
        </p:nvSpPr>
        <p:spPr>
          <a:xfrm>
            <a:off x="399028" y="1406402"/>
            <a:ext cx="6122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Applying “clear sky” SBAFs to low radiance data especially in case of the large difference between SRFs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E8A7AE-DAC2-4FAF-BC4E-DAEDDE3D1F28}"/>
              </a:ext>
            </a:extLst>
          </p:cNvPr>
          <p:cNvSpPr txBox="1"/>
          <p:nvPr/>
        </p:nvSpPr>
        <p:spPr>
          <a:xfrm>
            <a:off x="145444" y="980728"/>
            <a:ext cx="514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/>
              <a:t>Case study </a:t>
            </a:r>
            <a:r>
              <a:rPr kumimoji="1" lang="en-US" altLang="ja-JP" sz="1400" b="1" u="sng" dirty="0"/>
              <a:t>( monthly analysis in Oct. 2023)</a:t>
            </a:r>
            <a:endParaRPr kumimoji="1" lang="ja-JP" altLang="en-US" sz="2000" b="1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9480F3-07AA-250A-9B05-2B2B1D3CDB37}"/>
              </a:ext>
            </a:extLst>
          </p:cNvPr>
          <p:cNvSpPr txBox="1"/>
          <p:nvPr/>
        </p:nvSpPr>
        <p:spPr>
          <a:xfrm>
            <a:off x="303682" y="5157797"/>
            <a:ext cx="8124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peak of low radiance data </a:t>
            </a:r>
            <a:r>
              <a:rPr lang="en-US" altLang="ja-JP" dirty="0"/>
              <a:t>are </a:t>
            </a:r>
            <a:r>
              <a:rPr kumimoji="1" lang="en-US" altLang="ja-JP" dirty="0"/>
              <a:t>better agreement with of mid/high radiance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1" lang="en-US" altLang="ja-JP" dirty="0"/>
              <a:t>These </a:t>
            </a:r>
            <a:r>
              <a:rPr lang="en-US" altLang="ja-JP" dirty="0"/>
              <a:t>may </a:t>
            </a:r>
            <a:r>
              <a:rPr kumimoji="1" lang="en-US" altLang="ja-JP" dirty="0"/>
              <a:t>indicate different SBAFs </a:t>
            </a:r>
            <a:r>
              <a:rPr lang="en-US" altLang="ja-JP" dirty="0"/>
              <a:t>are needed to use for depending  on the scenes.</a:t>
            </a:r>
          </a:p>
        </p:txBody>
      </p:sp>
      <p:pic>
        <p:nvPicPr>
          <p:cNvPr id="25" name="Picture 10">
            <a:extLst>
              <a:ext uri="{FF2B5EF4-FFF2-40B4-BE49-F238E27FC236}">
                <a16:creationId xmlns:a16="http://schemas.microsoft.com/office/drawing/2014/main" id="{BE2332E8-3644-35BC-0DFA-690DC1BFD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373" y="2721380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4237416C-7890-287B-74CC-E87860D82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55" y="3079866"/>
            <a:ext cx="2672059" cy="20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矢印: 右 27">
            <a:extLst>
              <a:ext uri="{FF2B5EF4-FFF2-40B4-BE49-F238E27FC236}">
                <a16:creationId xmlns:a16="http://schemas.microsoft.com/office/drawing/2014/main" id="{910C1606-191B-1DB0-5F25-B45ECB3698A0}"/>
              </a:ext>
            </a:extLst>
          </p:cNvPr>
          <p:cNvSpPr/>
          <p:nvPr/>
        </p:nvSpPr>
        <p:spPr>
          <a:xfrm rot="10800000">
            <a:off x="10645274" y="5110414"/>
            <a:ext cx="301841" cy="232916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8EA467C-0371-FCE9-2CC9-C5EF39F4FDB8}"/>
              </a:ext>
            </a:extLst>
          </p:cNvPr>
          <p:cNvSpPr txBox="1"/>
          <p:nvPr/>
        </p:nvSpPr>
        <p:spPr>
          <a:xfrm>
            <a:off x="10100638" y="4771245"/>
            <a:ext cx="1225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shift</a:t>
            </a:r>
            <a:endParaRPr kumimoji="1" lang="ja-JP" altLang="en-US" sz="14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87EC9D7-7BAE-BEDB-1AEB-4573633B63DF}"/>
              </a:ext>
            </a:extLst>
          </p:cNvPr>
          <p:cNvSpPr txBox="1"/>
          <p:nvPr/>
        </p:nvSpPr>
        <p:spPr>
          <a:xfrm>
            <a:off x="9349235" y="5956531"/>
            <a:ext cx="239620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R</a:t>
            </a:r>
            <a:r>
              <a:rPr kumimoji="1" lang="en-US" altLang="ja-JP" sz="1100" dirty="0"/>
              <a:t>atio : AHI/(VIIRS*SBAF)</a:t>
            </a:r>
            <a:endParaRPr kumimoji="1" lang="ja-JP" altLang="en-US" sz="11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C3AB471-15E9-CECC-7A4E-90116D687BC0}"/>
              </a:ext>
            </a:extLst>
          </p:cNvPr>
          <p:cNvSpPr txBox="1"/>
          <p:nvPr/>
        </p:nvSpPr>
        <p:spPr>
          <a:xfrm rot="16200000">
            <a:off x="7642867" y="3998577"/>
            <a:ext cx="14797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Frequency</a:t>
            </a:r>
            <a:endParaRPr kumimoji="1" lang="ja-JP" altLang="en-US" sz="11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5C583BB-4BF6-55E1-A1AC-8547E6F80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9" y="2103817"/>
            <a:ext cx="2842901" cy="28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88C1ED9-0312-0769-F09B-AC1B8A676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286" y="2110750"/>
            <a:ext cx="2842901" cy="28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" name="テキスト ボックス 7168">
            <a:extLst>
              <a:ext uri="{FF2B5EF4-FFF2-40B4-BE49-F238E27FC236}">
                <a16:creationId xmlns:a16="http://schemas.microsoft.com/office/drawing/2014/main" id="{BDBFA94A-5880-DA32-169B-F95FC3915DD2}"/>
              </a:ext>
            </a:extLst>
          </p:cNvPr>
          <p:cNvSpPr txBox="1"/>
          <p:nvPr/>
        </p:nvSpPr>
        <p:spPr>
          <a:xfrm>
            <a:off x="8271589" y="2731635"/>
            <a:ext cx="37675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C0EAA74-3113-8AB3-0688-56E092A818B2}"/>
              </a:ext>
            </a:extLst>
          </p:cNvPr>
          <p:cNvSpPr txBox="1"/>
          <p:nvPr/>
        </p:nvSpPr>
        <p:spPr>
          <a:xfrm>
            <a:off x="10046283" y="2932035"/>
            <a:ext cx="1988534" cy="120032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00B050"/>
                </a:solidFill>
              </a:rPr>
              <a:t>Green:</a:t>
            </a:r>
            <a:r>
              <a:rPr lang="ja-JP" altLang="en-US" sz="1200" b="1" dirty="0">
                <a:solidFill>
                  <a:srgbClr val="00B050"/>
                </a:solidFill>
              </a:rPr>
              <a:t> </a:t>
            </a:r>
            <a:r>
              <a:rPr lang="en-US" altLang="ja-JP" sz="1200" b="1" dirty="0">
                <a:solidFill>
                  <a:srgbClr val="00B050"/>
                </a:solidFill>
              </a:rPr>
              <a:t>in mid/high rad. senses</a:t>
            </a:r>
          </a:p>
          <a:p>
            <a:r>
              <a:rPr lang="en-US" altLang="ja-JP" sz="1200" b="1" dirty="0">
                <a:solidFill>
                  <a:srgbClr val="0070C0"/>
                </a:solidFill>
              </a:rPr>
              <a:t>Blue: applying “clear sky” SBAFs to low rad. senses </a:t>
            </a:r>
          </a:p>
          <a:p>
            <a:r>
              <a:rPr lang="en-US" altLang="ja-JP" sz="1200" b="1" dirty="0">
                <a:solidFill>
                  <a:schemeClr val="accent3">
                    <a:lumMod val="75000"/>
                  </a:schemeClr>
                </a:solidFill>
              </a:rPr>
              <a:t>Red: using “all sky” SBAFs to low rad. senses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57CAF10-C988-11CC-C602-76C09E6543AD}"/>
              </a:ext>
            </a:extLst>
          </p:cNvPr>
          <p:cNvSpPr txBox="1"/>
          <p:nvPr/>
        </p:nvSpPr>
        <p:spPr>
          <a:xfrm>
            <a:off x="5951083" y="2470797"/>
            <a:ext cx="612256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M03 vs. B01 (0.47um)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066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75A0B-1ACA-5700-00CF-F2D9BCABE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15D47F-1B45-A137-A3D6-4CAB27E5D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 and future works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D41BF8-1F11-7DA0-8E86-13B30CDE2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4" y="980728"/>
            <a:ext cx="11913176" cy="5184576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ja-JP" sz="2000" b="1" u="sng" dirty="0"/>
              <a:t>Summary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2000">
                <a:latin typeface="ＭＳ Ｐゴシック"/>
                <a:ea typeface="ＭＳ Ｐゴシック"/>
              </a:rPr>
              <a:t>We are working on the improvement of Ray-matching method forward operational start of Himawari-</a:t>
            </a:r>
            <a:r>
              <a:rPr lang="en-US" altLang="ja-JP" sz="2000" dirty="0">
                <a:latin typeface="ＭＳ Ｐゴシック"/>
                <a:ea typeface="ＭＳ Ｐゴシック"/>
              </a:rPr>
              <a:t>10. As one of them, we are considering the possibility of using the low radiance scenes.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2000" dirty="0"/>
              <a:t>I reviewed the current collocation thresholds. By applying these more restrictive condition, some of the outliers in low radiance scenes are removed.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ja-JP" sz="1800" dirty="0"/>
              <a:t>satellite zenith angle &lt; 4 deg.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ja-JP" sz="1800" dirty="0"/>
              <a:t>sun glint angle &gt; 40 deg.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2000" dirty="0"/>
              <a:t>After applying, the AHI results in low radiance scenes are good agreement with ABI. Is it possible to further reduce the variations in low radiance scenes?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2000" dirty="0"/>
              <a:t>If exits, in AHI case, the effect of sun glint, coherent noise and SBAFs are </a:t>
            </a:r>
            <a:r>
              <a:rPr kumimoji="1" lang="en-US" altLang="ja-JP" sz="2000" dirty="0"/>
              <a:t>candidates</a:t>
            </a:r>
            <a:r>
              <a:rPr lang="en-US" altLang="ja-JP" sz="2000" dirty="0"/>
              <a:t>. </a:t>
            </a:r>
          </a:p>
          <a:p>
            <a:pPr marL="1657350" lvl="3" indent="-342900">
              <a:buFont typeface="Wingdings" panose="05000000000000000000" pitchFamily="2" charset="2"/>
              <a:buChar char="Ø"/>
            </a:pPr>
            <a:r>
              <a:rPr lang="en-US" altLang="ja-JP" dirty="0"/>
              <a:t> However, I couldn't find the causes in those.</a:t>
            </a:r>
          </a:p>
          <a:p>
            <a:pPr marL="457200" lvl="1" indent="0">
              <a:buNone/>
            </a:pPr>
            <a:r>
              <a:rPr lang="en-US" altLang="ja-JP" sz="2000" b="1" u="sng" dirty="0"/>
              <a:t>Future works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altLang="ja-JP" sz="2000" dirty="0"/>
              <a:t>We continue to consider further improvement on the AHI variations in low radiance scenes by comparing with validation results for other sensors. 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altLang="ja-JP" sz="2000" dirty="0"/>
              <a:t>Also, working on other issues of Ray-matching for improvement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15A963-F90B-800B-D857-567239A4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410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1CCD9-53CE-BCA3-B89A-5D44799D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4657DC-F357-5028-D453-4A68D1EE7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Back up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5F611F-4E88-2F93-D914-CCA5067A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233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A8BB8E-1CAB-052C-CCA9-6C931CBE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Coherent noise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67E955-F52E-9FEC-7ABB-2D2C6A9A5209}"/>
              </a:ext>
            </a:extLst>
          </p:cNvPr>
          <p:cNvSpPr txBox="1"/>
          <p:nvPr/>
        </p:nvSpPr>
        <p:spPr>
          <a:xfrm>
            <a:off x="249946" y="1060937"/>
            <a:ext cx="462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AHI has the issue of coherent noise.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14C1A1-76AE-6840-69B2-8EDCC2E0A3D9}"/>
              </a:ext>
            </a:extLst>
          </p:cNvPr>
          <p:cNvSpPr txBox="1"/>
          <p:nvPr/>
        </p:nvSpPr>
        <p:spPr>
          <a:xfrm>
            <a:off x="98052" y="1479700"/>
            <a:ext cx="3896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/>
              <a:t>Case study</a:t>
            </a:r>
            <a:r>
              <a:rPr kumimoji="1" lang="en-US" altLang="ja-JP" sz="1600" b="1" u="sng" dirty="0"/>
              <a:t>(1</a:t>
            </a:r>
            <a:r>
              <a:rPr kumimoji="1" lang="en-US" altLang="ja-JP" sz="1600" b="1" u="sng" baseline="30000" dirty="0"/>
              <a:t>st</a:t>
            </a:r>
            <a:r>
              <a:rPr kumimoji="1" lang="en-US" altLang="ja-JP" sz="1600" b="1" u="sng" dirty="0"/>
              <a:t> Oct.2015 and 2016)</a:t>
            </a:r>
            <a:endParaRPr kumimoji="1" lang="ja-JP" altLang="en-US" sz="2000" b="1" u="sng" dirty="0"/>
          </a:p>
        </p:txBody>
      </p:sp>
      <p:sp>
        <p:nvSpPr>
          <p:cNvPr id="1033" name="スライド番号プレースホルダー 3">
            <a:extLst>
              <a:ext uri="{FF2B5EF4-FFF2-40B4-BE49-F238E27FC236}">
                <a16:creationId xmlns:a16="http://schemas.microsoft.com/office/drawing/2014/main" id="{A55F870D-095E-363E-4B4D-56406B4F6A3A}"/>
              </a:ext>
            </a:extLst>
          </p:cNvPr>
          <p:cNvSpPr txBox="1">
            <a:spLocks/>
          </p:cNvSpPr>
          <p:nvPr/>
        </p:nvSpPr>
        <p:spPr>
          <a:xfrm>
            <a:off x="8720974" y="642461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14F51097-32C8-4C75-8994-ACA15410FFEE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  <p:pic>
        <p:nvPicPr>
          <p:cNvPr id="7184" name="Picture 16" descr="画像のプレビュー">
            <a:extLst>
              <a:ext uri="{FF2B5EF4-FFF2-40B4-BE49-F238E27FC236}">
                <a16:creationId xmlns:a16="http://schemas.microsoft.com/office/drawing/2014/main" id="{F62C5C75-E517-9AE1-71B7-71301DCB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48" y="1338012"/>
            <a:ext cx="2341472" cy="234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画像のプレビュー">
            <a:extLst>
              <a:ext uri="{FF2B5EF4-FFF2-40B4-BE49-F238E27FC236}">
                <a16:creationId xmlns:a16="http://schemas.microsoft.com/office/drawing/2014/main" id="{47DC9014-C0C3-3F62-8430-F6B54F45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8" y="1361886"/>
            <a:ext cx="2341472" cy="234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627D420E-FE8A-F3F0-89AD-42E6FD2F2D6A}"/>
              </a:ext>
            </a:extLst>
          </p:cNvPr>
          <p:cNvSpPr/>
          <p:nvPr/>
        </p:nvSpPr>
        <p:spPr>
          <a:xfrm>
            <a:off x="5638130" y="1521843"/>
            <a:ext cx="1422400" cy="135094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F3B82CB-1101-3E9E-37DD-6C85A55C121A}"/>
              </a:ext>
            </a:extLst>
          </p:cNvPr>
          <p:cNvSpPr/>
          <p:nvPr/>
        </p:nvSpPr>
        <p:spPr>
          <a:xfrm>
            <a:off x="9895492" y="1452928"/>
            <a:ext cx="1422400" cy="135094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CA35085B-B5EF-EBD3-FB10-F505563F5BF0}"/>
              </a:ext>
            </a:extLst>
          </p:cNvPr>
          <p:cNvSpPr/>
          <p:nvPr/>
        </p:nvSpPr>
        <p:spPr>
          <a:xfrm>
            <a:off x="7885832" y="2234167"/>
            <a:ext cx="1781429" cy="40011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6B2AC11-82C3-8CF9-CB3D-A6DC83254F49}"/>
              </a:ext>
            </a:extLst>
          </p:cNvPr>
          <p:cNvSpPr txBox="1"/>
          <p:nvPr/>
        </p:nvSpPr>
        <p:spPr>
          <a:xfrm>
            <a:off x="249946" y="1875987"/>
            <a:ext cx="5032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Applying the reduction processing on 25 Nov.2015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After that, </a:t>
            </a:r>
            <a:r>
              <a:rPr kumimoji="1" lang="en-US" altLang="ja-JP" dirty="0"/>
              <a:t>coherent noise was </a:t>
            </a:r>
            <a:r>
              <a:rPr lang="en-US" altLang="ja-JP" dirty="0"/>
              <a:t>mitigated.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However, the variabilities in low radiance are still seen.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It seems that less impact to the variability in low radiance.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2076379-616E-3254-8EB0-7052A6D10416}"/>
              </a:ext>
            </a:extLst>
          </p:cNvPr>
          <p:cNvSpPr txBox="1"/>
          <p:nvPr/>
        </p:nvSpPr>
        <p:spPr>
          <a:xfrm>
            <a:off x="444693" y="3993323"/>
            <a:ext cx="4427107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Reference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Griffith(2016) @AOMSUC7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https://www.data.jma.go.jp/mscweb/en/oper/eventlog/20160309_himawari-8_event_en.pdf</a:t>
            </a:r>
            <a:endParaRPr kumimoji="1" lang="ja-JP" altLang="en-US" sz="1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3A3AC09-5DFE-EA7E-5B01-06101E763625}"/>
              </a:ext>
            </a:extLst>
          </p:cNvPr>
          <p:cNvSpPr txBox="1"/>
          <p:nvPr/>
        </p:nvSpPr>
        <p:spPr>
          <a:xfrm>
            <a:off x="5513222" y="1008787"/>
            <a:ext cx="234147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Before applying</a:t>
            </a:r>
            <a:endParaRPr kumimoji="1" lang="ja-JP" altLang="en-US" sz="1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CBEA079-9FA7-A63F-3091-CF60F4BD518B}"/>
              </a:ext>
            </a:extLst>
          </p:cNvPr>
          <p:cNvSpPr txBox="1"/>
          <p:nvPr/>
        </p:nvSpPr>
        <p:spPr>
          <a:xfrm>
            <a:off x="9703639" y="1014493"/>
            <a:ext cx="235121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After applying</a:t>
            </a:r>
            <a:endParaRPr kumimoji="1" lang="ja-JP" altLang="en-US" sz="14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CEC448D-6D58-306C-247C-7DB2A9F37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449" y="3500698"/>
            <a:ext cx="2771337" cy="27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83BB2FA-B920-1EE1-6334-B8EABEC88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06" y="3429000"/>
            <a:ext cx="2771336" cy="277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D1231F5-E38C-D54C-ADE2-46C546504D63}"/>
              </a:ext>
            </a:extLst>
          </p:cNvPr>
          <p:cNvSpPr txBox="1"/>
          <p:nvPr/>
        </p:nvSpPr>
        <p:spPr>
          <a:xfrm>
            <a:off x="2437370" y="5707825"/>
            <a:ext cx="2673964" cy="58477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Blue: Leo reflectance &lt;= 0.2</a:t>
            </a:r>
          </a:p>
          <a:p>
            <a:r>
              <a:rPr kumimoji="1" lang="en-US" altLang="ja-JP" sz="1600" dirty="0">
                <a:solidFill>
                  <a:srgbClr val="FF0000"/>
                </a:solidFill>
              </a:rPr>
              <a:t>Red: Leo reflectance &gt; 0.2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FEF31AD-EA37-1A6B-4FAF-307715AD68E1}"/>
              </a:ext>
            </a:extLst>
          </p:cNvPr>
          <p:cNvSpPr/>
          <p:nvPr/>
        </p:nvSpPr>
        <p:spPr>
          <a:xfrm>
            <a:off x="5208422" y="3565516"/>
            <a:ext cx="270038" cy="2467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EA17B8F-9D73-17A2-DDF9-AB5E24069ABA}"/>
              </a:ext>
            </a:extLst>
          </p:cNvPr>
          <p:cNvSpPr txBox="1"/>
          <p:nvPr/>
        </p:nvSpPr>
        <p:spPr>
          <a:xfrm>
            <a:off x="5122371" y="3623514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1.6</a:t>
            </a:r>
            <a:endParaRPr kumimoji="1" lang="ja-JP" altLang="en-US" sz="10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A20FFC2-D169-BFBA-59DE-9E11F0C0125A}"/>
              </a:ext>
            </a:extLst>
          </p:cNvPr>
          <p:cNvSpPr txBox="1"/>
          <p:nvPr/>
        </p:nvSpPr>
        <p:spPr>
          <a:xfrm>
            <a:off x="5132495" y="4021512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</a:t>
            </a:r>
            <a:r>
              <a:rPr lang="en-US" altLang="ja-JP" sz="1000" dirty="0"/>
              <a:t>4</a:t>
            </a:r>
            <a:endParaRPr kumimoji="1" lang="ja-JP" altLang="en-US" sz="10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DCABD87-C531-B663-CC72-0C56BD73677D}"/>
              </a:ext>
            </a:extLst>
          </p:cNvPr>
          <p:cNvSpPr txBox="1"/>
          <p:nvPr/>
        </p:nvSpPr>
        <p:spPr>
          <a:xfrm>
            <a:off x="5132494" y="4455582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</a:t>
            </a:r>
            <a:r>
              <a:rPr lang="en-US" altLang="ja-JP" sz="1000" dirty="0"/>
              <a:t>2</a:t>
            </a:r>
            <a:endParaRPr kumimoji="1" lang="ja-JP" altLang="en-US" sz="10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90010DC-621D-64DD-A18A-E00D91F667BF}"/>
              </a:ext>
            </a:extLst>
          </p:cNvPr>
          <p:cNvSpPr txBox="1"/>
          <p:nvPr/>
        </p:nvSpPr>
        <p:spPr>
          <a:xfrm>
            <a:off x="5144738" y="4846014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</a:t>
            </a:r>
            <a:r>
              <a:rPr lang="en-US" altLang="ja-JP" sz="1000" dirty="0"/>
              <a:t>0</a:t>
            </a:r>
            <a:endParaRPr kumimoji="1" lang="ja-JP" altLang="en-US" sz="10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3192244-0012-127D-2EDD-3AB073DF812D}"/>
              </a:ext>
            </a:extLst>
          </p:cNvPr>
          <p:cNvSpPr txBox="1"/>
          <p:nvPr/>
        </p:nvSpPr>
        <p:spPr>
          <a:xfrm>
            <a:off x="5144738" y="5246480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0.9</a:t>
            </a:r>
            <a:endParaRPr kumimoji="1" lang="ja-JP" altLang="en-US" sz="10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0188B70-E7A6-53FD-BB59-E983A91A8B5A}"/>
              </a:ext>
            </a:extLst>
          </p:cNvPr>
          <p:cNvSpPr txBox="1"/>
          <p:nvPr/>
        </p:nvSpPr>
        <p:spPr>
          <a:xfrm>
            <a:off x="5132494" y="5656464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0.8</a:t>
            </a:r>
            <a:endParaRPr kumimoji="1" lang="ja-JP" altLang="en-US" sz="10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3658BD1-DB2E-5998-1517-E34DEE6B496E}"/>
              </a:ext>
            </a:extLst>
          </p:cNvPr>
          <p:cNvSpPr/>
          <p:nvPr/>
        </p:nvSpPr>
        <p:spPr>
          <a:xfrm>
            <a:off x="9397223" y="3636194"/>
            <a:ext cx="270038" cy="2467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109B6F3-2E6C-B405-C273-B31C112AC9F4}"/>
              </a:ext>
            </a:extLst>
          </p:cNvPr>
          <p:cNvSpPr txBox="1"/>
          <p:nvPr/>
        </p:nvSpPr>
        <p:spPr>
          <a:xfrm>
            <a:off x="9311172" y="3694192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1.6</a:t>
            </a:r>
            <a:endParaRPr kumimoji="1" lang="ja-JP" altLang="en-US" sz="10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55CC13A-CCAE-2989-8E9C-7E10917B030B}"/>
              </a:ext>
            </a:extLst>
          </p:cNvPr>
          <p:cNvSpPr txBox="1"/>
          <p:nvPr/>
        </p:nvSpPr>
        <p:spPr>
          <a:xfrm>
            <a:off x="9321296" y="4092190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</a:t>
            </a:r>
            <a:r>
              <a:rPr lang="en-US" altLang="ja-JP" sz="1000" dirty="0"/>
              <a:t>4</a:t>
            </a:r>
            <a:endParaRPr kumimoji="1" lang="ja-JP" altLang="en-US" sz="10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36A67A5-CED3-4CA3-AAD8-F067ED337512}"/>
              </a:ext>
            </a:extLst>
          </p:cNvPr>
          <p:cNvSpPr txBox="1"/>
          <p:nvPr/>
        </p:nvSpPr>
        <p:spPr>
          <a:xfrm>
            <a:off x="9321295" y="4526260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</a:t>
            </a:r>
            <a:r>
              <a:rPr lang="en-US" altLang="ja-JP" sz="1000" dirty="0"/>
              <a:t>2</a:t>
            </a:r>
            <a:endParaRPr kumimoji="1" lang="ja-JP" altLang="en-US" sz="10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0E5FE3C-C3D4-04BF-F339-E982DA27D7B3}"/>
              </a:ext>
            </a:extLst>
          </p:cNvPr>
          <p:cNvSpPr txBox="1"/>
          <p:nvPr/>
        </p:nvSpPr>
        <p:spPr>
          <a:xfrm>
            <a:off x="9333539" y="4916692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</a:t>
            </a:r>
            <a:r>
              <a:rPr lang="en-US" altLang="ja-JP" sz="1000" dirty="0"/>
              <a:t>0</a:t>
            </a:r>
            <a:endParaRPr kumimoji="1" lang="ja-JP" altLang="en-US" sz="10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28F4FD1-95C9-1EDC-C5DF-DC062D775FF5}"/>
              </a:ext>
            </a:extLst>
          </p:cNvPr>
          <p:cNvSpPr txBox="1"/>
          <p:nvPr/>
        </p:nvSpPr>
        <p:spPr>
          <a:xfrm>
            <a:off x="9333539" y="5317158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0.9</a:t>
            </a:r>
            <a:endParaRPr kumimoji="1" lang="ja-JP" altLang="en-US" sz="10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B2AB242-EC62-F1B2-B246-022C2A3F99C1}"/>
              </a:ext>
            </a:extLst>
          </p:cNvPr>
          <p:cNvSpPr txBox="1"/>
          <p:nvPr/>
        </p:nvSpPr>
        <p:spPr>
          <a:xfrm>
            <a:off x="9321295" y="5727142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0.8</a:t>
            </a:r>
            <a:endParaRPr kumimoji="1" lang="ja-JP" altLang="en-US" sz="1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90B1D1-977E-A91C-AA93-2DE3FC7EB2C6}"/>
              </a:ext>
            </a:extLst>
          </p:cNvPr>
          <p:cNvSpPr txBox="1"/>
          <p:nvPr/>
        </p:nvSpPr>
        <p:spPr>
          <a:xfrm>
            <a:off x="8004242" y="2891650"/>
            <a:ext cx="1485601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/>
              <a:t>Reduction processing on 25 Nov. 2015</a:t>
            </a:r>
            <a:endParaRPr kumimoji="1" lang="ja-JP" altLang="en-US" sz="1400" b="1" dirty="0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C8D4B3B8-BA81-3E80-8560-28451F3F3687}"/>
              </a:ext>
            </a:extLst>
          </p:cNvPr>
          <p:cNvSpPr/>
          <p:nvPr/>
        </p:nvSpPr>
        <p:spPr>
          <a:xfrm>
            <a:off x="7937645" y="4518694"/>
            <a:ext cx="1729616" cy="40011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F2FD177-76B6-18C1-BF5F-92B3268794DC}"/>
              </a:ext>
            </a:extLst>
          </p:cNvPr>
          <p:cNvSpPr/>
          <p:nvPr/>
        </p:nvSpPr>
        <p:spPr>
          <a:xfrm rot="5400000">
            <a:off x="6527889" y="4755598"/>
            <a:ext cx="270038" cy="2467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EDBFB3E-5CED-9855-BEA5-93127F1A7D16}"/>
              </a:ext>
            </a:extLst>
          </p:cNvPr>
          <p:cNvSpPr txBox="1"/>
          <p:nvPr/>
        </p:nvSpPr>
        <p:spPr>
          <a:xfrm>
            <a:off x="5405499" y="5846901"/>
            <a:ext cx="28982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0.0   0.2    0.4   0.6     0.8   1.0    1.2    1.4</a:t>
            </a:r>
            <a:endParaRPr kumimoji="1" lang="ja-JP" altLang="en-US" sz="10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9116EBD-7EC2-2AB4-8087-2E04407D5465}"/>
              </a:ext>
            </a:extLst>
          </p:cNvPr>
          <p:cNvSpPr txBox="1"/>
          <p:nvPr/>
        </p:nvSpPr>
        <p:spPr>
          <a:xfrm>
            <a:off x="9620774" y="5906910"/>
            <a:ext cx="2521849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0.0   0.2    0.4   0.6     0.8   1.0   1.2    1.4</a:t>
            </a:r>
            <a:endParaRPr kumimoji="1" lang="ja-JP" altLang="en-US" sz="10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5F50057-0BFA-6492-8333-9305C111AE88}"/>
              </a:ext>
            </a:extLst>
          </p:cNvPr>
          <p:cNvSpPr txBox="1"/>
          <p:nvPr/>
        </p:nvSpPr>
        <p:spPr>
          <a:xfrm>
            <a:off x="5917352" y="6061836"/>
            <a:ext cx="15275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VIIRS reflectance</a:t>
            </a:r>
            <a:endParaRPr kumimoji="1" lang="ja-JP" altLang="en-US" sz="12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65796AB-5A3F-0C07-B225-0C9DF67BF135}"/>
              </a:ext>
            </a:extLst>
          </p:cNvPr>
          <p:cNvSpPr txBox="1"/>
          <p:nvPr/>
        </p:nvSpPr>
        <p:spPr>
          <a:xfrm>
            <a:off x="10200431" y="6078456"/>
            <a:ext cx="15275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VIIRS reflectance</a:t>
            </a:r>
            <a:endParaRPr kumimoji="1" lang="ja-JP" altLang="en-US" sz="12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6640801-DFBE-384D-DB6E-4B6E1B6290E8}"/>
              </a:ext>
            </a:extLst>
          </p:cNvPr>
          <p:cNvSpPr txBox="1"/>
          <p:nvPr/>
        </p:nvSpPr>
        <p:spPr>
          <a:xfrm rot="16200000">
            <a:off x="4223640" y="4627243"/>
            <a:ext cx="1876715" cy="2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Raito: AHI</a:t>
            </a:r>
            <a:r>
              <a:rPr lang="en-US" altLang="ja-JP" sz="1200" dirty="0"/>
              <a:t>/(VIIRS*SBAF)</a:t>
            </a:r>
            <a:endParaRPr kumimoji="1" lang="ja-JP" altLang="en-US" sz="12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C2BB5D8-5D4D-FC30-63E2-7FB84C826B46}"/>
              </a:ext>
            </a:extLst>
          </p:cNvPr>
          <p:cNvSpPr txBox="1"/>
          <p:nvPr/>
        </p:nvSpPr>
        <p:spPr>
          <a:xfrm rot="16200000">
            <a:off x="8404394" y="4704280"/>
            <a:ext cx="1876715" cy="2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Raito: AHI</a:t>
            </a:r>
            <a:r>
              <a:rPr lang="en-US" altLang="ja-JP" sz="1200" dirty="0"/>
              <a:t>/(VIIRS*SBAF)</a:t>
            </a:r>
            <a:endParaRPr kumimoji="1" lang="ja-JP" altLang="en-US" sz="1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7F34EB5-ED23-F4D3-AF62-A824A3D5B2FE}"/>
              </a:ext>
            </a:extLst>
          </p:cNvPr>
          <p:cNvSpPr txBox="1"/>
          <p:nvPr/>
        </p:nvSpPr>
        <p:spPr>
          <a:xfrm>
            <a:off x="10436936" y="3439276"/>
            <a:ext cx="1781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02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50 1</a:t>
            </a:r>
            <a:r>
              <a:rPr kumimoji="1" lang="en-US" altLang="ja-JP" sz="1200" baseline="30000" dirty="0"/>
              <a:t>st</a:t>
            </a:r>
            <a:r>
              <a:rPr kumimoji="1" lang="en-US" altLang="ja-JP" sz="1200" dirty="0"/>
              <a:t> Oct. 2016</a:t>
            </a:r>
            <a:endParaRPr kumimoji="1" lang="ja-JP" altLang="en-US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B901E9F-0F33-DAA3-622D-FE215004CD26}"/>
              </a:ext>
            </a:extLst>
          </p:cNvPr>
          <p:cNvSpPr txBox="1"/>
          <p:nvPr/>
        </p:nvSpPr>
        <p:spPr>
          <a:xfrm>
            <a:off x="6211438" y="3447466"/>
            <a:ext cx="1781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02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50 1</a:t>
            </a:r>
            <a:r>
              <a:rPr kumimoji="1" lang="en-US" altLang="ja-JP" sz="1200" baseline="30000" dirty="0"/>
              <a:t>st</a:t>
            </a:r>
            <a:r>
              <a:rPr kumimoji="1" lang="en-US" altLang="ja-JP" sz="1200" dirty="0"/>
              <a:t> Oct. 2015</a:t>
            </a:r>
            <a:endParaRPr kumimoji="1" lang="ja-JP" altLang="en-US" sz="12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F749795-91E7-B6CB-99BB-77E2A08425F8}"/>
              </a:ext>
            </a:extLst>
          </p:cNvPr>
          <p:cNvSpPr txBox="1"/>
          <p:nvPr/>
        </p:nvSpPr>
        <p:spPr>
          <a:xfrm>
            <a:off x="6821505" y="5187580"/>
            <a:ext cx="114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B04</a:t>
            </a:r>
          </a:p>
          <a:p>
            <a:pPr algn="ctr"/>
            <a:r>
              <a:rPr lang="en-US" altLang="ja-JP" sz="1400" dirty="0"/>
              <a:t>(0.86um)</a:t>
            </a:r>
            <a:endParaRPr kumimoji="1" lang="ja-JP" altLang="en-US" sz="14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257E5C0-2EB5-5B3B-769C-7B6F79BB83BF}"/>
              </a:ext>
            </a:extLst>
          </p:cNvPr>
          <p:cNvSpPr txBox="1"/>
          <p:nvPr/>
        </p:nvSpPr>
        <p:spPr>
          <a:xfrm>
            <a:off x="10997532" y="5278837"/>
            <a:ext cx="114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B04</a:t>
            </a:r>
          </a:p>
          <a:p>
            <a:pPr algn="ctr"/>
            <a:r>
              <a:rPr lang="en-US" altLang="ja-JP" sz="1400" dirty="0"/>
              <a:t>(0.86um)</a:t>
            </a:r>
            <a:endParaRPr kumimoji="1" lang="ja-JP" altLang="en-US" sz="14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36B5656-1FCA-8714-AB9A-0063BAA1D1C7}"/>
              </a:ext>
            </a:extLst>
          </p:cNvPr>
          <p:cNvSpPr txBox="1"/>
          <p:nvPr/>
        </p:nvSpPr>
        <p:spPr>
          <a:xfrm>
            <a:off x="6840598" y="2884576"/>
            <a:ext cx="114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B04</a:t>
            </a:r>
          </a:p>
          <a:p>
            <a:pPr algn="ctr"/>
            <a:r>
              <a:rPr lang="en-US" altLang="ja-JP" sz="1400" dirty="0"/>
              <a:t>(0.86um)</a:t>
            </a:r>
            <a:endParaRPr kumimoji="1" lang="ja-JP" altLang="en-US" sz="1400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78C4740-9897-6375-91C1-2916E03F1B3D}"/>
              </a:ext>
            </a:extLst>
          </p:cNvPr>
          <p:cNvSpPr txBox="1"/>
          <p:nvPr/>
        </p:nvSpPr>
        <p:spPr>
          <a:xfrm>
            <a:off x="11052798" y="2903787"/>
            <a:ext cx="114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B04</a:t>
            </a:r>
          </a:p>
          <a:p>
            <a:pPr algn="ctr"/>
            <a:r>
              <a:rPr lang="en-US" altLang="ja-JP" sz="1400" dirty="0"/>
              <a:t>(0.86um)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17084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4B9E3-6FEF-E14A-18FD-C8736FB29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epksv10.naps.kishou.go.jp/~msanal13/grpD/work/R/SRF/20230111_plot/Fig1.png">
            <a:extLst>
              <a:ext uri="{FF2B5EF4-FFF2-40B4-BE49-F238E27FC236}">
                <a16:creationId xmlns:a16="http://schemas.microsoft.com/office/drawing/2014/main" id="{EAF8E49A-B28F-EE17-6003-B30DE6633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92" y="349763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pksv10.naps.kishou.go.jp/~msanal13/grpD/work/R/SRF/20230111_plot/Fig1.png">
            <a:extLst>
              <a:ext uri="{FF2B5EF4-FFF2-40B4-BE49-F238E27FC236}">
                <a16:creationId xmlns:a16="http://schemas.microsoft.com/office/drawing/2014/main" id="{72B14A72-1B8B-77A3-BD36-E59BD501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17" y="349466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pksv10.naps.kishou.go.jp/~msanal13/grpD/work/R/SRF/20230111_plot/Fig1.png">
            <a:extLst>
              <a:ext uri="{FF2B5EF4-FFF2-40B4-BE49-F238E27FC236}">
                <a16:creationId xmlns:a16="http://schemas.microsoft.com/office/drawing/2014/main" id="{7684D822-BC56-1A34-5013-645151518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3" y="97896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pksv10.naps.kishou.go.jp/~msanal13/grpD/work/R/SRF/20230111_plot/Fig1.png">
            <a:extLst>
              <a:ext uri="{FF2B5EF4-FFF2-40B4-BE49-F238E27FC236}">
                <a16:creationId xmlns:a16="http://schemas.microsoft.com/office/drawing/2014/main" id="{2E183AE9-DB6E-7CA8-6A9D-644081D76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23" y="98072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42038DD-55D6-4343-AB97-B32635B3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SRF differences (AHI8,AHI9 and NPP/VIIRS)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2DD9F3-208B-4203-0F7F-D8C33537C01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en-US" altLang="ja-JP"/>
              <a:t>02 March 2023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D9743-9222-C0B1-D7B5-DD088036B40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865418" y="6363086"/>
            <a:ext cx="4152669" cy="365125"/>
          </a:xfrm>
        </p:spPr>
        <p:txBody>
          <a:bodyPr/>
          <a:lstStyle/>
          <a:p>
            <a:pPr>
              <a:defRPr/>
            </a:pPr>
            <a:r>
              <a:rPr lang="en-US" altLang="ja-JP" sz="1200" dirty="0"/>
              <a:t>GSICS Annual Meeting in College Park, Maryland, USA </a:t>
            </a:r>
            <a:endParaRPr lang="ja-JP" altLang="en-US" sz="120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813521-4BF4-D9F7-44DC-71AF18A70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z="1800" smtClean="0"/>
              <a:pPr>
                <a:defRPr/>
              </a:pPr>
              <a:t>14</a:t>
            </a:fld>
            <a:endParaRPr lang="ja-JP" altLang="en-US" sz="1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179788-D749-3505-F4CF-1EF5BDCF0B4C}"/>
              </a:ext>
            </a:extLst>
          </p:cNvPr>
          <p:cNvSpPr txBox="1"/>
          <p:nvPr/>
        </p:nvSpPr>
        <p:spPr>
          <a:xfrm>
            <a:off x="10041261" y="1281937"/>
            <a:ext cx="36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00B050"/>
                </a:solidFill>
              </a:rPr>
              <a:t>I1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1BAB181-0E9C-A298-4BCA-7F6D1B0F4C32}"/>
              </a:ext>
            </a:extLst>
          </p:cNvPr>
          <p:cNvSpPr txBox="1"/>
          <p:nvPr/>
        </p:nvSpPr>
        <p:spPr>
          <a:xfrm>
            <a:off x="9517213" y="1281938"/>
            <a:ext cx="45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</a:rPr>
              <a:t>M5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4039190-2D66-5982-CD9C-F8E3FDBA70AE}"/>
              </a:ext>
            </a:extLst>
          </p:cNvPr>
          <p:cNvSpPr txBox="1"/>
          <p:nvPr/>
        </p:nvSpPr>
        <p:spPr>
          <a:xfrm>
            <a:off x="2106746" y="3797633"/>
            <a:ext cx="716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</a:rPr>
              <a:t>M7 I2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7CC0879-D920-34BA-5250-99203DFCEFB0}"/>
              </a:ext>
            </a:extLst>
          </p:cNvPr>
          <p:cNvSpPr txBox="1"/>
          <p:nvPr/>
        </p:nvSpPr>
        <p:spPr>
          <a:xfrm>
            <a:off x="1935321" y="1281936"/>
            <a:ext cx="45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</a:rPr>
              <a:t>M3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36F162-F283-F07C-DFE1-EBA5B4AD193A}"/>
              </a:ext>
            </a:extLst>
          </p:cNvPr>
          <p:cNvSpPr txBox="1"/>
          <p:nvPr/>
        </p:nvSpPr>
        <p:spPr>
          <a:xfrm>
            <a:off x="1330515" y="1278961"/>
            <a:ext cx="45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</a:rPr>
              <a:t>M2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  <p:pic>
        <p:nvPicPr>
          <p:cNvPr id="2058" name="Picture 10" descr="http://epksv10.naps.kishou.go.jp/~msanal13/grpD/work/R/SRF/20230111_plot/Fig1.png">
            <a:extLst>
              <a:ext uri="{FF2B5EF4-FFF2-40B4-BE49-F238E27FC236}">
                <a16:creationId xmlns:a16="http://schemas.microsoft.com/office/drawing/2014/main" id="{8556279C-1704-AB68-135C-F514B16E5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25" y="349466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pksv10.naps.kishou.go.jp/~msanal13/grpD/work/R/SRF/20230111_plot/Fig1.png">
            <a:extLst>
              <a:ext uri="{FF2B5EF4-FFF2-40B4-BE49-F238E27FC236}">
                <a16:creationId xmlns:a16="http://schemas.microsoft.com/office/drawing/2014/main" id="{C52A65C9-AE04-247E-9631-80C76BC14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341" y="98072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BA832D-EAFA-02CD-CC4F-463A6E5DE60E}"/>
              </a:ext>
            </a:extLst>
          </p:cNvPr>
          <p:cNvSpPr txBox="1"/>
          <p:nvPr/>
        </p:nvSpPr>
        <p:spPr>
          <a:xfrm>
            <a:off x="5894697" y="1281936"/>
            <a:ext cx="45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</a:rPr>
              <a:t>M4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3BF3C92-438F-D99D-86D2-9878CAA481D6}"/>
              </a:ext>
            </a:extLst>
          </p:cNvPr>
          <p:cNvSpPr txBox="1"/>
          <p:nvPr/>
        </p:nvSpPr>
        <p:spPr>
          <a:xfrm>
            <a:off x="4949760" y="1281936"/>
            <a:ext cx="45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</a:rPr>
              <a:t>M3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9981FB8-F80D-702C-9222-B6FD86AD79EC}"/>
              </a:ext>
            </a:extLst>
          </p:cNvPr>
          <p:cNvSpPr txBox="1"/>
          <p:nvPr/>
        </p:nvSpPr>
        <p:spPr>
          <a:xfrm>
            <a:off x="5766301" y="3794658"/>
            <a:ext cx="1044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</a:rPr>
              <a:t>M10  I3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6405F63-4C2C-EF46-1B29-0AE5B86445CD}"/>
              </a:ext>
            </a:extLst>
          </p:cNvPr>
          <p:cNvSpPr txBox="1"/>
          <p:nvPr/>
        </p:nvSpPr>
        <p:spPr>
          <a:xfrm>
            <a:off x="9700074" y="3794658"/>
            <a:ext cx="553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</a:rPr>
              <a:t>M11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D16FD1D-DBB1-6D47-E946-97E7BD28704D}"/>
              </a:ext>
            </a:extLst>
          </p:cNvPr>
          <p:cNvSpPr txBox="1"/>
          <p:nvPr/>
        </p:nvSpPr>
        <p:spPr>
          <a:xfrm>
            <a:off x="2823225" y="2466016"/>
            <a:ext cx="9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B01</a:t>
            </a:r>
          </a:p>
          <a:p>
            <a:pPr algn="ctr"/>
            <a:r>
              <a:rPr lang="en-US" altLang="ja-JP" sz="1400" dirty="0"/>
              <a:t>(0.47μm)</a:t>
            </a:r>
            <a:endParaRPr kumimoji="1" lang="en-US" altLang="ja-JP" sz="1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D98A995-C8A9-4911-5C74-8B5063412DBA}"/>
              </a:ext>
            </a:extLst>
          </p:cNvPr>
          <p:cNvSpPr txBox="1"/>
          <p:nvPr/>
        </p:nvSpPr>
        <p:spPr>
          <a:xfrm>
            <a:off x="6633225" y="2466016"/>
            <a:ext cx="9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B02</a:t>
            </a:r>
          </a:p>
          <a:p>
            <a:pPr algn="ctr"/>
            <a:r>
              <a:rPr lang="en-US" altLang="ja-JP" sz="1400" dirty="0"/>
              <a:t>(0.51μm)</a:t>
            </a:r>
            <a:endParaRPr kumimoji="1" lang="en-US" altLang="ja-JP" sz="14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BCFDDF3-D1D6-4888-E15C-FD6C07A041E2}"/>
              </a:ext>
            </a:extLst>
          </p:cNvPr>
          <p:cNvSpPr txBox="1"/>
          <p:nvPr/>
        </p:nvSpPr>
        <p:spPr>
          <a:xfrm>
            <a:off x="10536597" y="2466016"/>
            <a:ext cx="9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B03</a:t>
            </a:r>
          </a:p>
          <a:p>
            <a:pPr algn="ctr"/>
            <a:r>
              <a:rPr lang="en-US" altLang="ja-JP" sz="1400" dirty="0"/>
              <a:t>(0.64μm)</a:t>
            </a:r>
            <a:endParaRPr kumimoji="1" lang="en-US" altLang="ja-JP" sz="14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C79AC66-6921-20E0-640E-F0380EFBE7E6}"/>
              </a:ext>
            </a:extLst>
          </p:cNvPr>
          <p:cNvSpPr txBox="1"/>
          <p:nvPr/>
        </p:nvSpPr>
        <p:spPr>
          <a:xfrm>
            <a:off x="2823225" y="4979951"/>
            <a:ext cx="9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B04</a:t>
            </a:r>
          </a:p>
          <a:p>
            <a:pPr algn="ctr"/>
            <a:r>
              <a:rPr lang="en-US" altLang="ja-JP" sz="1400" dirty="0"/>
              <a:t>(0.86μm)</a:t>
            </a:r>
            <a:endParaRPr kumimoji="1" lang="en-US" altLang="ja-JP" sz="14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A0A9740-6AD6-FA60-4F48-FEFA50E4D88C}"/>
              </a:ext>
            </a:extLst>
          </p:cNvPr>
          <p:cNvSpPr txBox="1"/>
          <p:nvPr/>
        </p:nvSpPr>
        <p:spPr>
          <a:xfrm>
            <a:off x="6735646" y="4979951"/>
            <a:ext cx="9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B05</a:t>
            </a:r>
          </a:p>
          <a:p>
            <a:pPr algn="ctr"/>
            <a:r>
              <a:rPr lang="en-US" altLang="ja-JP" sz="1400" dirty="0"/>
              <a:t>(1.6μm)</a:t>
            </a:r>
            <a:endParaRPr kumimoji="1" lang="en-US" altLang="ja-JP" sz="14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10A4833-0D70-26D3-0B7B-4D5311C0E07F}"/>
              </a:ext>
            </a:extLst>
          </p:cNvPr>
          <p:cNvSpPr txBox="1"/>
          <p:nvPr/>
        </p:nvSpPr>
        <p:spPr>
          <a:xfrm>
            <a:off x="10536597" y="4979950"/>
            <a:ext cx="9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B06</a:t>
            </a:r>
          </a:p>
          <a:p>
            <a:pPr algn="ctr"/>
            <a:r>
              <a:rPr lang="en-US" altLang="ja-JP" sz="1400" dirty="0"/>
              <a:t>(2.3μm)</a:t>
            </a:r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99793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5A8C2-E1FF-1160-AD6E-C351268E7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2EF95F-9BA4-3A53-290C-10AA8AF01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JMA Ray-matching criteria Table</a:t>
            </a:r>
            <a:endParaRPr kumimoji="1" lang="ja-JP" altLang="en-US" dirty="0"/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F38D24D0-FEAE-C0EC-44A3-8F4DD5370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575674"/>
              </p:ext>
            </p:extLst>
          </p:nvPr>
        </p:nvGraphicFramePr>
        <p:xfrm>
          <a:off x="2734004" y="1188780"/>
          <a:ext cx="7819697" cy="558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188">
                  <a:extLst>
                    <a:ext uri="{9D8B030D-6E8A-4147-A177-3AD203B41FA5}">
                      <a16:colId xmlns:a16="http://schemas.microsoft.com/office/drawing/2014/main" val="1303845962"/>
                    </a:ext>
                  </a:extLst>
                </a:gridCol>
                <a:gridCol w="4196509">
                  <a:extLst>
                    <a:ext uri="{9D8B030D-6E8A-4147-A177-3AD203B41FA5}">
                      <a16:colId xmlns:a16="http://schemas.microsoft.com/office/drawing/2014/main" val="4000015162"/>
                    </a:ext>
                  </a:extLst>
                </a:gridCol>
              </a:tblGrid>
              <a:tr h="292354">
                <a:tc>
                  <a:txBody>
                    <a:bodyPr/>
                    <a:lstStyle/>
                    <a:p>
                      <a:r>
                        <a:rPr lang="en-US" sz="1400" dirty="0"/>
                        <a:t>Ray-Matching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Ray-Matching threshold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055469"/>
                  </a:ext>
                </a:extLst>
              </a:tr>
              <a:tr h="292354">
                <a:tc>
                  <a:txBody>
                    <a:bodyPr/>
                    <a:lstStyle/>
                    <a:p>
                      <a:r>
                        <a:rPr lang="en-US" sz="1400" dirty="0"/>
                        <a:t>Monitored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Himawari8 and Himawari9 / AHI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00264"/>
                  </a:ext>
                </a:extLst>
              </a:tr>
              <a:tr h="292354">
                <a:tc>
                  <a:txBody>
                    <a:bodyPr/>
                    <a:lstStyle/>
                    <a:p>
                      <a:r>
                        <a:rPr lang="en-US" sz="1400" dirty="0"/>
                        <a:t>Reference sensor and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>
                          <a:solidFill>
                            <a:schemeClr val="tx1"/>
                          </a:solidFill>
                        </a:rPr>
                        <a:t>SNPP and NOAA20 / VIIRS NOAA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521266"/>
                  </a:ext>
                </a:extLst>
              </a:tr>
              <a:tr h="292354">
                <a:tc>
                  <a:txBody>
                    <a:bodyPr/>
                    <a:lstStyle/>
                    <a:p>
                      <a:r>
                        <a:rPr lang="en-US" sz="1400" dirty="0"/>
                        <a:t>Radiance or reflectance pair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Reflectance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12863"/>
                  </a:ext>
                </a:extLst>
              </a:tr>
              <a:tr h="701648">
                <a:tc>
                  <a:txBody>
                    <a:bodyPr/>
                    <a:lstStyle/>
                    <a:p>
                      <a:r>
                        <a:rPr lang="en-US" sz="1400"/>
                        <a:t>SBAF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SCIAMACHY 1st order fit ( for AHI B01~B05)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Radiative transfer model ( for AHI B06 )</a:t>
                      </a:r>
                    </a:p>
                    <a:p>
                      <a:r>
                        <a:rPr lang="en-US" sz="1400" b="0" dirty="0">
                          <a:solidFill>
                            <a:srgbClr val="3333FF"/>
                          </a:solidFill>
                        </a:rPr>
                        <a:t>*Under</a:t>
                      </a:r>
                      <a:r>
                        <a:rPr lang="en-US" sz="1400" b="0" baseline="0" dirty="0">
                          <a:solidFill>
                            <a:srgbClr val="3333FF"/>
                          </a:solidFill>
                        </a:rPr>
                        <a:t> condition of “All sky tropical ocean”</a:t>
                      </a:r>
                      <a:endParaRPr lang="en-US" sz="1400" b="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257548"/>
                  </a:ext>
                </a:extLst>
              </a:tr>
              <a:tr h="292354">
                <a:tc>
                  <a:txBody>
                    <a:bodyPr/>
                    <a:lstStyle/>
                    <a:p>
                      <a:r>
                        <a:rPr lang="en-US" sz="1400" dirty="0"/>
                        <a:t>Latitude 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± 20° latitude of sub-satellite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807446"/>
                  </a:ext>
                </a:extLst>
              </a:tr>
              <a:tr h="292354">
                <a:tc>
                  <a:txBody>
                    <a:bodyPr/>
                    <a:lstStyle/>
                    <a:p>
                      <a:r>
                        <a:rPr lang="en-US" sz="1400" dirty="0"/>
                        <a:t>Longitude 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± 20° longitude of sub-satellite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160345"/>
                  </a:ext>
                </a:extLst>
              </a:tr>
              <a:tr h="292354">
                <a:tc>
                  <a:txBody>
                    <a:bodyPr/>
                    <a:lstStyle/>
                    <a:p>
                      <a:r>
                        <a:rPr lang="en-US" sz="1400" dirty="0"/>
                        <a:t>Underlying surface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Targets meeting TB &lt; 273.15K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499815"/>
                  </a:ext>
                </a:extLst>
              </a:tr>
              <a:tr h="950136">
                <a:tc>
                  <a:txBody>
                    <a:bodyPr/>
                    <a:lstStyle/>
                    <a:p>
                      <a:r>
                        <a:rPr lang="en-US" sz="1400" dirty="0"/>
                        <a:t>Spatial grid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AHI 1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pixel vs. average of VIIRS 3x3 pixels (for M band)</a:t>
                      </a:r>
                    </a:p>
                    <a:p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AHI 1 pixel vs. average of VIIRS 5x5 pixels (for I band) 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400" b="0" dirty="0">
                          <a:solidFill>
                            <a:srgbClr val="3333FF"/>
                          </a:solidFill>
                          <a:sym typeface="Wingdings" panose="05000000000000000000" pitchFamily="2" charset="2"/>
                        </a:rPr>
                        <a:t>* </a:t>
                      </a:r>
                      <a:r>
                        <a:rPr lang="en-US" sz="1400" b="0" dirty="0">
                          <a:solidFill>
                            <a:srgbClr val="3333FF"/>
                          </a:solidFill>
                        </a:rPr>
                        <a:t>See</a:t>
                      </a:r>
                      <a:r>
                        <a:rPr lang="en-US" sz="1400" b="0" baseline="0" dirty="0">
                          <a:solidFill>
                            <a:srgbClr val="3333FF"/>
                          </a:solidFill>
                        </a:rPr>
                        <a:t> the backup slide of “Our implementation details –resolution difference-”</a:t>
                      </a:r>
                      <a:endParaRPr lang="en-US" sz="1400" b="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398012"/>
                  </a:ext>
                </a:extLst>
              </a:tr>
              <a:tr h="701648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AHI/VIIRS pixel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2km / 0.75km(M) or 0.375km(I)</a:t>
                      </a:r>
                    </a:p>
                    <a:p>
                      <a:r>
                        <a:rPr lang="en-US" sz="1400" b="0" dirty="0">
                          <a:solidFill>
                            <a:srgbClr val="3333FF"/>
                          </a:solidFill>
                        </a:rPr>
                        <a:t>* We use AHI data </a:t>
                      </a:r>
                      <a:r>
                        <a:rPr lang="en-US" sz="1400" b="0" baseline="0" dirty="0">
                          <a:solidFill>
                            <a:srgbClr val="3333FF"/>
                          </a:solidFill>
                        </a:rPr>
                        <a:t>resampled to 2km resolution for All VNIR bands.</a:t>
                      </a:r>
                      <a:endParaRPr lang="en-US" sz="1400" b="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981445"/>
                  </a:ext>
                </a:extLst>
              </a:tr>
              <a:tr h="292354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AHI/VIIRS 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</a:rPr>
                        <a:t>sub-sampling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b="0" dirty="0">
                          <a:solidFill>
                            <a:schemeClr val="tx1"/>
                          </a:solidFill>
                        </a:rPr>
                        <a:t>2km / 0.75km(M) or 0.375km(I)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71031"/>
                  </a:ext>
                </a:extLst>
              </a:tr>
              <a:tr h="701648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Spatial homogeneity 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 STDV of reflectance/Mean of reflectance 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0" dirty="0">
                          <a:solidFill>
                            <a:srgbClr val="3333FF"/>
                          </a:solidFill>
                          <a:sym typeface="Wingdings" panose="05000000000000000000" pitchFamily="2" charset="2"/>
                        </a:rPr>
                        <a:t>* </a:t>
                      </a:r>
                      <a:r>
                        <a:rPr lang="en-US" altLang="ja-JP" sz="1400" b="0" dirty="0">
                          <a:solidFill>
                            <a:srgbClr val="3333FF"/>
                          </a:solidFill>
                        </a:rPr>
                        <a:t>See</a:t>
                      </a:r>
                      <a:r>
                        <a:rPr lang="en-US" altLang="ja-JP" sz="1400" b="0" baseline="0" dirty="0">
                          <a:solidFill>
                            <a:srgbClr val="3333FF"/>
                          </a:solidFill>
                        </a:rPr>
                        <a:t> the backup slide of “Our implementation details –</a:t>
                      </a:r>
                      <a:r>
                        <a:rPr lang="en-US" sz="1400" b="0" dirty="0">
                          <a:solidFill>
                            <a:srgbClr val="3333FF"/>
                          </a:solidFill>
                          <a:sym typeface="Wingdings" panose="05000000000000000000" pitchFamily="2" charset="2"/>
                        </a:rPr>
                        <a:t>spatial</a:t>
                      </a:r>
                      <a:r>
                        <a:rPr lang="en-US" sz="1400" b="0" baseline="0" dirty="0">
                          <a:solidFill>
                            <a:srgbClr val="3333FF"/>
                          </a:solidFill>
                          <a:sym typeface="Wingdings" panose="05000000000000000000" pitchFamily="2" charset="2"/>
                        </a:rPr>
                        <a:t> homogeneity-</a:t>
                      </a:r>
                      <a:r>
                        <a:rPr lang="en-US" sz="1400" b="0" dirty="0">
                          <a:solidFill>
                            <a:srgbClr val="3333FF"/>
                          </a:solidFill>
                          <a:sym typeface="Wingdings" panose="05000000000000000000" pitchFamily="2" charset="2"/>
                        </a:rPr>
                        <a:t>” slide. </a:t>
                      </a:r>
                      <a:endParaRPr lang="en-US" sz="1400" b="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242377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5EFA46-2072-617C-ADB7-017725DC0C83}"/>
              </a:ext>
            </a:extLst>
          </p:cNvPr>
          <p:cNvSpPr txBox="1"/>
          <p:nvPr/>
        </p:nvSpPr>
        <p:spPr>
          <a:xfrm>
            <a:off x="1638301" y="1188780"/>
            <a:ext cx="1533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u="sng" dirty="0"/>
              <a:t>Table A</a:t>
            </a:r>
            <a:endParaRPr lang="ja-JP" alt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3458375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0887A-2BD4-B0A5-C5FB-678BF1260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F4399C-F995-A55B-E03C-F377DAE3B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JMA Ray-matching criteria Table</a:t>
            </a:r>
            <a:endParaRPr lang="ja-JP" alt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5600112-5054-BB79-79FF-E065E92A1A52}"/>
              </a:ext>
            </a:extLst>
          </p:cNvPr>
          <p:cNvGraphicFramePr>
            <a:graphicFrameLocks noGrp="1"/>
          </p:cNvGraphicFramePr>
          <p:nvPr/>
        </p:nvGraphicFramePr>
        <p:xfrm>
          <a:off x="1338280" y="1538018"/>
          <a:ext cx="493469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736">
                  <a:extLst>
                    <a:ext uri="{9D8B030D-6E8A-4147-A177-3AD203B41FA5}">
                      <a16:colId xmlns:a16="http://schemas.microsoft.com/office/drawing/2014/main" val="1303845962"/>
                    </a:ext>
                  </a:extLst>
                </a:gridCol>
                <a:gridCol w="2203962">
                  <a:extLst>
                    <a:ext uri="{9D8B030D-6E8A-4147-A177-3AD203B41FA5}">
                      <a16:colId xmlns:a16="http://schemas.microsoft.com/office/drawing/2014/main" val="4000015162"/>
                    </a:ext>
                  </a:extLst>
                </a:gridCol>
              </a:tblGrid>
              <a:tr h="173298">
                <a:tc>
                  <a:txBody>
                    <a:bodyPr/>
                    <a:lstStyle/>
                    <a:p>
                      <a:r>
                        <a:rPr lang="en-US" sz="1400" dirty="0"/>
                        <a:t>Ray-Matching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Ray-Matching threshold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055469"/>
                  </a:ext>
                </a:extLst>
              </a:tr>
              <a:tr h="187548">
                <a:tc>
                  <a:txBody>
                    <a:bodyPr/>
                    <a:lstStyle/>
                    <a:p>
                      <a:r>
                        <a:rPr lang="en-US" sz="1400" dirty="0"/>
                        <a:t>Time matching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&lt; 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564562"/>
                  </a:ext>
                </a:extLst>
              </a:tr>
              <a:tr h="187548">
                <a:tc>
                  <a:txBody>
                    <a:bodyPr/>
                    <a:lstStyle/>
                    <a:p>
                      <a:r>
                        <a:rPr lang="en-US" sz="1400" dirty="0"/>
                        <a:t>Solar zenith angle (SZA)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&lt;10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</a:rPr>
                        <a:t>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827297"/>
                  </a:ext>
                </a:extLst>
              </a:tr>
              <a:tr h="187548">
                <a:tc>
                  <a:txBody>
                    <a:bodyPr/>
                    <a:lstStyle/>
                    <a:p>
                      <a:r>
                        <a:rPr lang="en-US" sz="1400" dirty="0"/>
                        <a:t>View zenith angle (VZA)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>
                          <a:solidFill>
                            <a:schemeClr val="tx1"/>
                          </a:solidFill>
                        </a:rPr>
                        <a:t>&lt;10°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679350"/>
                  </a:ext>
                </a:extLst>
              </a:tr>
              <a:tr h="187548">
                <a:tc>
                  <a:txBody>
                    <a:bodyPr/>
                    <a:lstStyle/>
                    <a:p>
                      <a:r>
                        <a:rPr lang="en-US" sz="1400" dirty="0"/>
                        <a:t>Relative azimuthal angle (RAA)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>
                          <a:solidFill>
                            <a:schemeClr val="tx1"/>
                          </a:solidFill>
                        </a:rPr>
                        <a:t>&lt;10°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645642"/>
                  </a:ext>
                </a:extLst>
              </a:tr>
              <a:tr h="187548">
                <a:tc>
                  <a:txBody>
                    <a:bodyPr/>
                    <a:lstStyle/>
                    <a:p>
                      <a:r>
                        <a:rPr lang="en-US" sz="1400" dirty="0"/>
                        <a:t>Scattering angle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06776"/>
                  </a:ext>
                </a:extLst>
              </a:tr>
              <a:tr h="187548">
                <a:tc>
                  <a:txBody>
                    <a:bodyPr/>
                    <a:lstStyle/>
                    <a:p>
                      <a:r>
                        <a:rPr lang="en-US" sz="1400" dirty="0"/>
                        <a:t>Sun glint angle (Scattering angle)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>
                          <a:solidFill>
                            <a:schemeClr val="tx1"/>
                          </a:solidFill>
                        </a:rPr>
                        <a:t>&gt;25°for AHI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415899"/>
                  </a:ext>
                </a:extLst>
              </a:tr>
              <a:tr h="187548">
                <a:tc>
                  <a:txBody>
                    <a:bodyPr/>
                    <a:lstStyle/>
                    <a:p>
                      <a:r>
                        <a:rPr lang="en-US" sz="1400" dirty="0"/>
                        <a:t>Linear regression, regression through space 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b="0" dirty="0">
                          <a:solidFill>
                            <a:schemeClr val="tx1"/>
                          </a:solidFill>
                        </a:rPr>
                        <a:t>Linear regression with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</a:rPr>
                        <a:t> offset 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</a:rPr>
                        <a:t>and linear regression via the origin (force-fit regression)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697565"/>
                  </a:ext>
                </a:extLst>
              </a:tr>
            </a:tbl>
          </a:graphicData>
        </a:graphic>
      </p:graphicFrame>
      <p:pic>
        <p:nvPicPr>
          <p:cNvPr id="36" name="図 35">
            <a:extLst>
              <a:ext uri="{FF2B5EF4-FFF2-40B4-BE49-F238E27FC236}">
                <a16:creationId xmlns:a16="http://schemas.microsoft.com/office/drawing/2014/main" id="{12DBCB99-4E94-4F7A-8D1E-2403C6774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101" y="5031559"/>
            <a:ext cx="3518520" cy="1236766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694A305-D058-098B-BA65-67BF0E16DE9F}"/>
              </a:ext>
            </a:extLst>
          </p:cNvPr>
          <p:cNvSpPr txBox="1"/>
          <p:nvPr/>
        </p:nvSpPr>
        <p:spPr>
          <a:xfrm>
            <a:off x="2964627" y="5519137"/>
            <a:ext cx="1742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θ</a:t>
            </a:r>
            <a:r>
              <a:rPr lang="ja-JP" altLang="en-US" sz="1100" dirty="0"/>
              <a:t>：</a:t>
            </a:r>
            <a:r>
              <a:rPr lang="en-US" altLang="ja-JP" sz="1100" dirty="0"/>
              <a:t> Sun glint angle</a:t>
            </a:r>
            <a:endParaRPr lang="ja-JP" altLang="en-US" sz="11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24B32E9-E712-C667-D7E9-A5F8DA321A1E}"/>
              </a:ext>
            </a:extLst>
          </p:cNvPr>
          <p:cNvSpPr txBox="1"/>
          <p:nvPr/>
        </p:nvSpPr>
        <p:spPr>
          <a:xfrm>
            <a:off x="1329605" y="1199464"/>
            <a:ext cx="1533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u="sng" dirty="0"/>
              <a:t>Table A</a:t>
            </a:r>
            <a:endParaRPr lang="ja-JP" altLang="en-US" sz="1600" u="sng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BA4D2CA-D54A-19EE-E62C-B77E89DDCCD7}"/>
              </a:ext>
            </a:extLst>
          </p:cNvPr>
          <p:cNvSpPr txBox="1"/>
          <p:nvPr/>
        </p:nvSpPr>
        <p:spPr>
          <a:xfrm>
            <a:off x="6266931" y="1190238"/>
            <a:ext cx="1533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u="sng" dirty="0"/>
              <a:t>Table</a:t>
            </a:r>
            <a:r>
              <a:rPr lang="ja-JP" altLang="en-US" sz="1600" u="sng" dirty="0"/>
              <a:t> </a:t>
            </a:r>
            <a:r>
              <a:rPr lang="en-US" altLang="ja-JP" sz="1600" u="sng" dirty="0"/>
              <a:t>B</a:t>
            </a:r>
            <a:endParaRPr lang="ja-JP" altLang="en-US" sz="1600" u="sng" dirty="0"/>
          </a:p>
        </p:txBody>
      </p:sp>
      <p:graphicFrame>
        <p:nvGraphicFramePr>
          <p:cNvPr id="41" name="表 40">
            <a:extLst>
              <a:ext uri="{FF2B5EF4-FFF2-40B4-BE49-F238E27FC236}">
                <a16:creationId xmlns:a16="http://schemas.microsoft.com/office/drawing/2014/main" id="{AD52ECA2-1A59-3443-1EDC-7C62BB4F22AB}"/>
              </a:ext>
            </a:extLst>
          </p:cNvPr>
          <p:cNvGraphicFramePr>
            <a:graphicFrameLocks noGrp="1"/>
          </p:cNvGraphicFramePr>
          <p:nvPr/>
        </p:nvGraphicFramePr>
        <p:xfrm>
          <a:off x="6356266" y="1580953"/>
          <a:ext cx="4485812" cy="1970648"/>
        </p:xfrm>
        <a:graphic>
          <a:graphicData uri="http://schemas.openxmlformats.org/drawingml/2006/table">
            <a:tbl>
              <a:tblPr/>
              <a:tblGrid>
                <a:gridCol w="2242906">
                  <a:extLst>
                    <a:ext uri="{9D8B030D-6E8A-4147-A177-3AD203B41FA5}">
                      <a16:colId xmlns:a16="http://schemas.microsoft.com/office/drawing/2014/main" val="2623960169"/>
                    </a:ext>
                  </a:extLst>
                </a:gridCol>
                <a:gridCol w="2242906">
                  <a:extLst>
                    <a:ext uri="{9D8B030D-6E8A-4147-A177-3AD203B41FA5}">
                      <a16:colId xmlns:a16="http://schemas.microsoft.com/office/drawing/2014/main" val="2715356906"/>
                    </a:ext>
                  </a:extLst>
                </a:gridCol>
              </a:tblGrid>
              <a:tr h="44963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Ray-Matching ATBD 2011 (NASA)​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Ray-Matching threshold​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972802"/>
                  </a:ext>
                </a:extLst>
              </a:tr>
              <a:tr h="44963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Timeline temporal resolution​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Monthly and daily​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474434"/>
                  </a:ext>
                </a:extLst>
              </a:tr>
              <a:tr h="26449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Outlier Filter​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160649"/>
                  </a:ext>
                </a:extLst>
              </a:tr>
              <a:tr h="26449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criteria​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55075"/>
                  </a:ext>
                </a:extLst>
              </a:tr>
              <a:tr h="32472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Temporal regression​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ja-JP" sz="1400" b="0" i="0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</a:rPr>
                        <a:t>​</a:t>
                      </a:r>
                      <a:endParaRPr lang="en-US" altLang="ja-JP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047294"/>
                  </a:ext>
                </a:extLst>
              </a:tr>
            </a:tbl>
          </a:graphicData>
        </a:graphic>
      </p:graphicFrame>
      <p:sp>
        <p:nvSpPr>
          <p:cNvPr id="42" name="Rectangle 1">
            <a:extLst>
              <a:ext uri="{FF2B5EF4-FFF2-40B4-BE49-F238E27FC236}">
                <a16:creationId xmlns:a16="http://schemas.microsoft.com/office/drawing/2014/main" id="{4B54DF6B-724D-FA58-DE17-4BC1DA9EA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99386"/>
            <a:ext cx="990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kumimoji="0" lang="ja-JP" altLang="ja-JP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 </a:t>
            </a:r>
            <a:endParaRPr kumimoji="0" lang="ja-JP" altLang="ja-JP"/>
          </a:p>
          <a:p>
            <a:pPr eaLnBrk="0" hangingPunct="0"/>
            <a:endParaRPr kumimoji="0" lang="ja-JP" altLang="ja-JP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ED049F06-0542-B3CC-BEB6-C94C4AB05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799" y="3603762"/>
            <a:ext cx="3384225" cy="3240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EE96D5-EF51-A7DE-DD6C-461A602D2D32}"/>
              </a:ext>
            </a:extLst>
          </p:cNvPr>
          <p:cNvSpPr txBox="1"/>
          <p:nvPr/>
        </p:nvSpPr>
        <p:spPr>
          <a:xfrm>
            <a:off x="9314351" y="3681710"/>
            <a:ext cx="862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Intercept</a:t>
            </a:r>
            <a:endParaRPr lang="ja-JP" altLang="en-US" sz="1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4420486-F48E-0737-99A5-B69CE5EB4692}"/>
              </a:ext>
            </a:extLst>
          </p:cNvPr>
          <p:cNvSpPr txBox="1"/>
          <p:nvPr/>
        </p:nvSpPr>
        <p:spPr>
          <a:xfrm>
            <a:off x="9314351" y="5270913"/>
            <a:ext cx="862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slope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54477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585CF-7C4F-90AD-06B6-8FEC4EF42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8D01DC-A710-9F26-D985-371B1F244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Our implementation details – resolution difference -</a:t>
            </a:r>
            <a:endParaRPr lang="ja-JP" altLang="en-US" sz="3200" dirty="0"/>
          </a:p>
        </p:txBody>
      </p:sp>
      <p:sp>
        <p:nvSpPr>
          <p:cNvPr id="164" name="正方形/長方形 163">
            <a:extLst>
              <a:ext uri="{FF2B5EF4-FFF2-40B4-BE49-F238E27FC236}">
                <a16:creationId xmlns:a16="http://schemas.microsoft.com/office/drawing/2014/main" id="{D074C452-7508-9735-4C0A-161D4A1F3AC9}"/>
              </a:ext>
            </a:extLst>
          </p:cNvPr>
          <p:cNvSpPr/>
          <p:nvPr/>
        </p:nvSpPr>
        <p:spPr>
          <a:xfrm>
            <a:off x="3397367" y="5294630"/>
            <a:ext cx="720000" cy="72000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コンテンツ プレースホルダー 2">
            <a:extLst>
              <a:ext uri="{FF2B5EF4-FFF2-40B4-BE49-F238E27FC236}">
                <a16:creationId xmlns:a16="http://schemas.microsoft.com/office/drawing/2014/main" id="{21D96B9B-1899-6EE4-0294-2EB77EA629B7}"/>
              </a:ext>
            </a:extLst>
          </p:cNvPr>
          <p:cNvSpPr txBox="1">
            <a:spLocks/>
          </p:cNvSpPr>
          <p:nvPr/>
        </p:nvSpPr>
        <p:spPr bwMode="auto">
          <a:xfrm>
            <a:off x="3002969" y="6089901"/>
            <a:ext cx="1508796" cy="73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600" dirty="0"/>
              <a:t>Reflectance of</a:t>
            </a:r>
          </a:p>
          <a:p>
            <a:pPr marL="0" indent="0" algn="ctr">
              <a:buNone/>
            </a:pPr>
            <a:r>
              <a:rPr lang="en-US" altLang="ja-JP" sz="1600" dirty="0"/>
              <a:t>AHI 1 pixel</a:t>
            </a:r>
          </a:p>
        </p:txBody>
      </p:sp>
      <p:sp>
        <p:nvSpPr>
          <p:cNvPr id="414" name="コンテンツ プレースホルダー 2">
            <a:extLst>
              <a:ext uri="{FF2B5EF4-FFF2-40B4-BE49-F238E27FC236}">
                <a16:creationId xmlns:a16="http://schemas.microsoft.com/office/drawing/2014/main" id="{6E9FDACC-3A71-CB42-DE04-3F921135B243}"/>
              </a:ext>
            </a:extLst>
          </p:cNvPr>
          <p:cNvSpPr txBox="1">
            <a:spLocks/>
          </p:cNvSpPr>
          <p:nvPr/>
        </p:nvSpPr>
        <p:spPr bwMode="auto">
          <a:xfrm>
            <a:off x="5466925" y="6052641"/>
            <a:ext cx="3184085" cy="73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600" dirty="0"/>
              <a:t>Average reflectance</a:t>
            </a:r>
          </a:p>
          <a:p>
            <a:pPr marL="0" indent="0" algn="ctr">
              <a:buNone/>
            </a:pPr>
            <a:r>
              <a:rPr lang="en-US" altLang="ja-JP" sz="1600" dirty="0"/>
              <a:t>on 3x3 VIIRS M band pixels</a:t>
            </a:r>
          </a:p>
        </p:txBody>
      </p:sp>
      <p:sp>
        <p:nvSpPr>
          <p:cNvPr id="13" name="矢印: 左右 12">
            <a:extLst>
              <a:ext uri="{FF2B5EF4-FFF2-40B4-BE49-F238E27FC236}">
                <a16:creationId xmlns:a16="http://schemas.microsoft.com/office/drawing/2014/main" id="{BC42DE53-F42C-030D-B16C-0ABCE8CA2E40}"/>
              </a:ext>
            </a:extLst>
          </p:cNvPr>
          <p:cNvSpPr/>
          <p:nvPr/>
        </p:nvSpPr>
        <p:spPr>
          <a:xfrm>
            <a:off x="4454364" y="5495488"/>
            <a:ext cx="1819161" cy="297711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コンテンツ プレースホルダー 2">
            <a:extLst>
              <a:ext uri="{FF2B5EF4-FFF2-40B4-BE49-F238E27FC236}">
                <a16:creationId xmlns:a16="http://schemas.microsoft.com/office/drawing/2014/main" id="{197ADFDA-5C8E-0F0F-E1D4-FF1E43D6366B}"/>
              </a:ext>
            </a:extLst>
          </p:cNvPr>
          <p:cNvSpPr txBox="1">
            <a:spLocks/>
          </p:cNvSpPr>
          <p:nvPr/>
        </p:nvSpPr>
        <p:spPr bwMode="auto">
          <a:xfrm>
            <a:off x="1593655" y="1145789"/>
            <a:ext cx="5343692" cy="369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/>
              <a:t>To considering resolution difference of Input data, our implementation is following way.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u="sng" dirty="0"/>
              <a:t>Collocating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ja-JP" sz="2000" dirty="0"/>
              <a:t>Matching up AHI 1 pixel with VIIRS 1pixel</a:t>
            </a:r>
          </a:p>
          <a:p>
            <a:pPr marL="400050" lvl="1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u="sng" dirty="0"/>
              <a:t>Comparison for AHI refl. with VIIRS refl.</a:t>
            </a:r>
            <a:endParaRPr lang="en-US" altLang="ja-JP" sz="1600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2000" dirty="0"/>
              <a:t>Comparing refl. of AHI 1 pixel with</a:t>
            </a:r>
            <a:r>
              <a:rPr lang="ja-JP" altLang="en-US" sz="2000" dirty="0"/>
              <a:t> </a:t>
            </a:r>
            <a:r>
              <a:rPr lang="en-US" altLang="ja-JP" sz="2000" dirty="0"/>
              <a:t>average refl. of VIIRS 3x3 pixels in M bands </a:t>
            </a: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ECFB4118-63FE-1CD7-CBF1-5407785861A4}"/>
              </a:ext>
            </a:extLst>
          </p:cNvPr>
          <p:cNvSpPr/>
          <p:nvPr/>
        </p:nvSpPr>
        <p:spPr>
          <a:xfrm>
            <a:off x="7177574" y="2769291"/>
            <a:ext cx="720000" cy="720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BFE43F4B-AB8D-9CDF-50EE-F600D647B644}"/>
              </a:ext>
            </a:extLst>
          </p:cNvPr>
          <p:cNvSpPr/>
          <p:nvPr/>
        </p:nvSpPr>
        <p:spPr>
          <a:xfrm>
            <a:off x="9393856" y="3026264"/>
            <a:ext cx="270000" cy="24783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矢印: 左右 143">
            <a:extLst>
              <a:ext uri="{FF2B5EF4-FFF2-40B4-BE49-F238E27FC236}">
                <a16:creationId xmlns:a16="http://schemas.microsoft.com/office/drawing/2014/main" id="{BD8A8C1A-D155-F991-BC46-CFA07B369E7C}"/>
              </a:ext>
            </a:extLst>
          </p:cNvPr>
          <p:cNvSpPr/>
          <p:nvPr/>
        </p:nvSpPr>
        <p:spPr>
          <a:xfrm>
            <a:off x="7999543" y="3011235"/>
            <a:ext cx="1268119" cy="297711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コンテンツ プレースホルダー 2">
            <a:extLst>
              <a:ext uri="{FF2B5EF4-FFF2-40B4-BE49-F238E27FC236}">
                <a16:creationId xmlns:a16="http://schemas.microsoft.com/office/drawing/2014/main" id="{7A6D993E-6521-4C11-7A26-1449D6DC3B3A}"/>
              </a:ext>
            </a:extLst>
          </p:cNvPr>
          <p:cNvSpPr txBox="1">
            <a:spLocks/>
          </p:cNvSpPr>
          <p:nvPr/>
        </p:nvSpPr>
        <p:spPr bwMode="auto">
          <a:xfrm>
            <a:off x="8143224" y="2756265"/>
            <a:ext cx="981656" cy="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600" dirty="0"/>
              <a:t>Match up</a:t>
            </a:r>
          </a:p>
        </p:txBody>
      </p: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253157EA-B5BD-1645-FF84-D326D1CAE678}"/>
              </a:ext>
            </a:extLst>
          </p:cNvPr>
          <p:cNvSpPr/>
          <p:nvPr/>
        </p:nvSpPr>
        <p:spPr>
          <a:xfrm>
            <a:off x="6612792" y="5242467"/>
            <a:ext cx="270000" cy="27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E6F83048-3013-E041-C97D-7A82BE741549}"/>
              </a:ext>
            </a:extLst>
          </p:cNvPr>
          <p:cNvSpPr/>
          <p:nvPr/>
        </p:nvSpPr>
        <p:spPr>
          <a:xfrm>
            <a:off x="6882792" y="5242467"/>
            <a:ext cx="270000" cy="27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01B8A2A7-05AB-0C98-2DB8-BAD79CF87A2F}"/>
              </a:ext>
            </a:extLst>
          </p:cNvPr>
          <p:cNvSpPr/>
          <p:nvPr/>
        </p:nvSpPr>
        <p:spPr>
          <a:xfrm>
            <a:off x="7152792" y="5242467"/>
            <a:ext cx="270000" cy="27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4A8EFA04-EADC-5288-088B-BB70AF635EF8}"/>
              </a:ext>
            </a:extLst>
          </p:cNvPr>
          <p:cNvSpPr/>
          <p:nvPr/>
        </p:nvSpPr>
        <p:spPr>
          <a:xfrm>
            <a:off x="6612792" y="5512467"/>
            <a:ext cx="270000" cy="27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F98451D0-AFEA-4D6A-1A08-79D78BC64E1B}"/>
              </a:ext>
            </a:extLst>
          </p:cNvPr>
          <p:cNvSpPr/>
          <p:nvPr/>
        </p:nvSpPr>
        <p:spPr>
          <a:xfrm>
            <a:off x="7152792" y="5512467"/>
            <a:ext cx="270000" cy="27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31A97809-3C64-BEE7-C69E-9BCDC936E18A}"/>
              </a:ext>
            </a:extLst>
          </p:cNvPr>
          <p:cNvSpPr/>
          <p:nvPr/>
        </p:nvSpPr>
        <p:spPr>
          <a:xfrm>
            <a:off x="6612792" y="5765367"/>
            <a:ext cx="270000" cy="27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5F7CCE07-6832-82F5-69A0-89F916566C21}"/>
              </a:ext>
            </a:extLst>
          </p:cNvPr>
          <p:cNvSpPr/>
          <p:nvPr/>
        </p:nvSpPr>
        <p:spPr>
          <a:xfrm>
            <a:off x="6882792" y="5512467"/>
            <a:ext cx="270000" cy="24783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B1762B3E-0D92-3AA7-F1DA-CFE42F857B24}"/>
              </a:ext>
            </a:extLst>
          </p:cNvPr>
          <p:cNvSpPr/>
          <p:nvPr/>
        </p:nvSpPr>
        <p:spPr>
          <a:xfrm>
            <a:off x="6880520" y="5760302"/>
            <a:ext cx="270000" cy="28216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FDFE9AE9-7DDE-7F1A-E5C6-06FB402DDCB6}"/>
              </a:ext>
            </a:extLst>
          </p:cNvPr>
          <p:cNvSpPr/>
          <p:nvPr/>
        </p:nvSpPr>
        <p:spPr>
          <a:xfrm>
            <a:off x="7155064" y="5777468"/>
            <a:ext cx="270000" cy="27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E4B3925F-BF28-2B2C-9218-964048828B2A}"/>
              </a:ext>
            </a:extLst>
          </p:cNvPr>
          <p:cNvSpPr/>
          <p:nvPr/>
        </p:nvSpPr>
        <p:spPr>
          <a:xfrm>
            <a:off x="6610520" y="5242467"/>
            <a:ext cx="810000" cy="803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コンテンツ プレースホルダー 2">
            <a:extLst>
              <a:ext uri="{FF2B5EF4-FFF2-40B4-BE49-F238E27FC236}">
                <a16:creationId xmlns:a16="http://schemas.microsoft.com/office/drawing/2014/main" id="{A6E6E226-ACFC-09D0-45F5-C836DCC7DF85}"/>
              </a:ext>
            </a:extLst>
          </p:cNvPr>
          <p:cNvSpPr txBox="1">
            <a:spLocks/>
          </p:cNvSpPr>
          <p:nvPr/>
        </p:nvSpPr>
        <p:spPr bwMode="auto">
          <a:xfrm>
            <a:off x="6937675" y="2399434"/>
            <a:ext cx="1112476" cy="41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600" dirty="0"/>
              <a:t>AHI 1 pixel</a:t>
            </a:r>
          </a:p>
        </p:txBody>
      </p:sp>
      <p:sp>
        <p:nvSpPr>
          <p:cNvPr id="165" name="コンテンツ プレースホルダー 2">
            <a:extLst>
              <a:ext uri="{FF2B5EF4-FFF2-40B4-BE49-F238E27FC236}">
                <a16:creationId xmlns:a16="http://schemas.microsoft.com/office/drawing/2014/main" id="{77C1F7DA-7E1F-B2CC-1977-C5D2CC3EEB4C}"/>
              </a:ext>
            </a:extLst>
          </p:cNvPr>
          <p:cNvSpPr txBox="1">
            <a:spLocks/>
          </p:cNvSpPr>
          <p:nvPr/>
        </p:nvSpPr>
        <p:spPr bwMode="auto">
          <a:xfrm>
            <a:off x="8911962" y="2401464"/>
            <a:ext cx="1264849" cy="41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600" dirty="0"/>
              <a:t>VIIRS 1 pixel</a:t>
            </a:r>
          </a:p>
        </p:txBody>
      </p:sp>
      <p:cxnSp>
        <p:nvCxnSpPr>
          <p:cNvPr id="166" name="直線矢印コネクタ 165">
            <a:extLst>
              <a:ext uri="{FF2B5EF4-FFF2-40B4-BE49-F238E27FC236}">
                <a16:creationId xmlns:a16="http://schemas.microsoft.com/office/drawing/2014/main" id="{688507E4-A03F-4908-F83E-11A4C12176BF}"/>
              </a:ext>
            </a:extLst>
          </p:cNvPr>
          <p:cNvCxnSpPr>
            <a:cxnSpLocks/>
          </p:cNvCxnSpPr>
          <p:nvPr/>
        </p:nvCxnSpPr>
        <p:spPr>
          <a:xfrm flipH="1">
            <a:off x="7150520" y="3342286"/>
            <a:ext cx="2368664" cy="2252342"/>
          </a:xfrm>
          <a:prstGeom prst="straightConnector1">
            <a:avLst/>
          </a:prstGeom>
          <a:ln>
            <a:solidFill>
              <a:srgbClr val="00CC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4" name="コンテンツ プレースホルダー 2">
            <a:extLst>
              <a:ext uri="{FF2B5EF4-FFF2-40B4-BE49-F238E27FC236}">
                <a16:creationId xmlns:a16="http://schemas.microsoft.com/office/drawing/2014/main" id="{57BA506D-24E3-FC8D-4F81-35B1CDBE04D2}"/>
              </a:ext>
            </a:extLst>
          </p:cNvPr>
          <p:cNvSpPr txBox="1">
            <a:spLocks/>
          </p:cNvSpPr>
          <p:nvPr/>
        </p:nvSpPr>
        <p:spPr bwMode="auto">
          <a:xfrm>
            <a:off x="4915446" y="5263932"/>
            <a:ext cx="981656" cy="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600" dirty="0"/>
              <a:t>Compare</a:t>
            </a:r>
          </a:p>
        </p:txBody>
      </p:sp>
      <p:sp>
        <p:nvSpPr>
          <p:cNvPr id="376" name="テキスト ボックス 375">
            <a:extLst>
              <a:ext uri="{FF2B5EF4-FFF2-40B4-BE49-F238E27FC236}">
                <a16:creationId xmlns:a16="http://schemas.microsoft.com/office/drawing/2014/main" id="{E6E37912-16C0-4A41-B986-4F13A5E39133}"/>
              </a:ext>
            </a:extLst>
          </p:cNvPr>
          <p:cNvSpPr txBox="1"/>
          <p:nvPr/>
        </p:nvSpPr>
        <p:spPr>
          <a:xfrm>
            <a:off x="6770263" y="1145790"/>
            <a:ext cx="3828082" cy="9848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000" u="sng" dirty="0">
                <a:solidFill>
                  <a:schemeClr val="tx1"/>
                </a:solidFill>
              </a:rPr>
              <a:t>Input Data we use in ray-matching</a:t>
            </a:r>
          </a:p>
          <a:p>
            <a:pPr lvl="1"/>
            <a:r>
              <a:rPr lang="en-US" altLang="ja-JP" dirty="0">
                <a:solidFill>
                  <a:schemeClr val="tx1"/>
                </a:solidFill>
              </a:rPr>
              <a:t>AHI : 2km resolution</a:t>
            </a:r>
          </a:p>
          <a:p>
            <a:pPr lvl="1"/>
            <a:r>
              <a:rPr lang="en-US" altLang="ja-JP" dirty="0">
                <a:solidFill>
                  <a:schemeClr val="tx1"/>
                </a:solidFill>
              </a:rPr>
              <a:t>VIIRS : 0.75km(M) 0.375km(I)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84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D76EB-2615-D0F7-8935-DF53225E8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9EA4A2-0D22-657A-282E-BD34DBF19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Our implementation details – spatial homogeneity -</a:t>
            </a:r>
            <a:endParaRPr lang="ja-JP" altLang="en-US" sz="3200" dirty="0"/>
          </a:p>
        </p:txBody>
      </p:sp>
      <p:sp>
        <p:nvSpPr>
          <p:cNvPr id="138" name="コンテンツ プレースホルダー 2">
            <a:extLst>
              <a:ext uri="{FF2B5EF4-FFF2-40B4-BE49-F238E27FC236}">
                <a16:creationId xmlns:a16="http://schemas.microsoft.com/office/drawing/2014/main" id="{49D848A2-3398-740D-FB3F-58A40C01EBAB}"/>
              </a:ext>
            </a:extLst>
          </p:cNvPr>
          <p:cNvSpPr txBox="1">
            <a:spLocks/>
          </p:cNvSpPr>
          <p:nvPr/>
        </p:nvSpPr>
        <p:spPr bwMode="auto">
          <a:xfrm>
            <a:off x="1614923" y="1093166"/>
            <a:ext cx="9171810" cy="102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Pixels in green area are used for checking spatial homogeneity.</a:t>
            </a:r>
          </a:p>
          <a:p>
            <a:r>
              <a:rPr lang="en-US" altLang="ja-JP" sz="2400" dirty="0"/>
              <a:t>The condition of spatial homogeneity check is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174" name="コンテンツ プレースホルダー 2">
            <a:extLst>
              <a:ext uri="{FF2B5EF4-FFF2-40B4-BE49-F238E27FC236}">
                <a16:creationId xmlns:a16="http://schemas.microsoft.com/office/drawing/2014/main" id="{8B85F0D1-6709-8034-7465-25BB5BD700DF}"/>
              </a:ext>
            </a:extLst>
          </p:cNvPr>
          <p:cNvSpPr txBox="1">
            <a:spLocks/>
          </p:cNvSpPr>
          <p:nvPr/>
        </p:nvSpPr>
        <p:spPr bwMode="auto">
          <a:xfrm>
            <a:off x="2907532" y="5495517"/>
            <a:ext cx="2171653" cy="6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600" dirty="0"/>
              <a:t>AHI data</a:t>
            </a:r>
          </a:p>
          <a:p>
            <a:pPr marL="0" indent="0" algn="ctr">
              <a:buNone/>
            </a:pPr>
            <a:r>
              <a:rPr lang="en-US" altLang="ja-JP" sz="1600" dirty="0"/>
              <a:t>2km / 1pixel </a:t>
            </a:r>
          </a:p>
        </p:txBody>
      </p: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5D06E0B8-329F-FF26-C508-B5D8769693AC}"/>
              </a:ext>
            </a:extLst>
          </p:cNvPr>
          <p:cNvSpPr/>
          <p:nvPr/>
        </p:nvSpPr>
        <p:spPr>
          <a:xfrm>
            <a:off x="2948428" y="3199841"/>
            <a:ext cx="720000" cy="72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960C656D-0C33-C33B-9AF9-BE00946002FC}"/>
              </a:ext>
            </a:extLst>
          </p:cNvPr>
          <p:cNvSpPr/>
          <p:nvPr/>
        </p:nvSpPr>
        <p:spPr>
          <a:xfrm>
            <a:off x="3668428" y="3199841"/>
            <a:ext cx="720000" cy="72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1A00F0DF-7712-8A87-97EC-ADB119435FD7}"/>
              </a:ext>
            </a:extLst>
          </p:cNvPr>
          <p:cNvSpPr/>
          <p:nvPr/>
        </p:nvSpPr>
        <p:spPr>
          <a:xfrm>
            <a:off x="4388428" y="3199841"/>
            <a:ext cx="720000" cy="72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CFEC4AE3-93D8-EF8C-1544-B299536123B8}"/>
              </a:ext>
            </a:extLst>
          </p:cNvPr>
          <p:cNvSpPr/>
          <p:nvPr/>
        </p:nvSpPr>
        <p:spPr>
          <a:xfrm>
            <a:off x="2948428" y="3919841"/>
            <a:ext cx="720000" cy="72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ADE87DD7-F86B-ABAC-E1C1-10D6358DDF34}"/>
              </a:ext>
            </a:extLst>
          </p:cNvPr>
          <p:cNvSpPr/>
          <p:nvPr/>
        </p:nvSpPr>
        <p:spPr>
          <a:xfrm>
            <a:off x="4388428" y="3919841"/>
            <a:ext cx="720000" cy="72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67ABD536-E50E-E821-0445-7DEB78AE09EA}"/>
              </a:ext>
            </a:extLst>
          </p:cNvPr>
          <p:cNvSpPr/>
          <p:nvPr/>
        </p:nvSpPr>
        <p:spPr>
          <a:xfrm>
            <a:off x="2948428" y="4639841"/>
            <a:ext cx="720000" cy="72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9DC6AA75-2E4A-0A3A-5F5B-BD36CD8ED939}"/>
              </a:ext>
            </a:extLst>
          </p:cNvPr>
          <p:cNvSpPr/>
          <p:nvPr/>
        </p:nvSpPr>
        <p:spPr>
          <a:xfrm>
            <a:off x="3668428" y="4639841"/>
            <a:ext cx="720000" cy="72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54860A1D-F4A4-DD9D-0411-E00DD8F98D26}"/>
              </a:ext>
            </a:extLst>
          </p:cNvPr>
          <p:cNvSpPr/>
          <p:nvPr/>
        </p:nvSpPr>
        <p:spPr>
          <a:xfrm>
            <a:off x="4388428" y="4639841"/>
            <a:ext cx="720000" cy="72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145DC899-A6C4-0A43-0972-91E83A54B850}"/>
              </a:ext>
            </a:extLst>
          </p:cNvPr>
          <p:cNvSpPr/>
          <p:nvPr/>
        </p:nvSpPr>
        <p:spPr>
          <a:xfrm>
            <a:off x="7603049" y="3561070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C692F55D-541C-D622-2EC3-60022AA1DCE8}"/>
              </a:ext>
            </a:extLst>
          </p:cNvPr>
          <p:cNvSpPr/>
          <p:nvPr/>
        </p:nvSpPr>
        <p:spPr>
          <a:xfrm>
            <a:off x="7873049" y="3561070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7683C796-7B1C-A922-5E2D-E053A378BA36}"/>
              </a:ext>
            </a:extLst>
          </p:cNvPr>
          <p:cNvSpPr/>
          <p:nvPr/>
        </p:nvSpPr>
        <p:spPr>
          <a:xfrm>
            <a:off x="8143049" y="3561070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6C90DAD4-D811-548D-9B08-CAF213B18DBB}"/>
              </a:ext>
            </a:extLst>
          </p:cNvPr>
          <p:cNvSpPr/>
          <p:nvPr/>
        </p:nvSpPr>
        <p:spPr>
          <a:xfrm>
            <a:off x="8413049" y="3561070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2D101599-BDE9-78C2-939C-245F0F457824}"/>
              </a:ext>
            </a:extLst>
          </p:cNvPr>
          <p:cNvSpPr/>
          <p:nvPr/>
        </p:nvSpPr>
        <p:spPr>
          <a:xfrm>
            <a:off x="8683049" y="3561070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62AACCE6-19C9-EE49-30B4-901052B00708}"/>
              </a:ext>
            </a:extLst>
          </p:cNvPr>
          <p:cNvSpPr/>
          <p:nvPr/>
        </p:nvSpPr>
        <p:spPr>
          <a:xfrm>
            <a:off x="7603049" y="3831070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9EF96BA9-0968-A8FC-C042-6B695AA66D92}"/>
              </a:ext>
            </a:extLst>
          </p:cNvPr>
          <p:cNvSpPr/>
          <p:nvPr/>
        </p:nvSpPr>
        <p:spPr>
          <a:xfrm>
            <a:off x="7873049" y="3831070"/>
            <a:ext cx="270000" cy="27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D631F08A-78DD-8CDD-2A29-CADCF2DF903C}"/>
              </a:ext>
            </a:extLst>
          </p:cNvPr>
          <p:cNvSpPr/>
          <p:nvPr/>
        </p:nvSpPr>
        <p:spPr>
          <a:xfrm>
            <a:off x="8683049" y="3831070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31BCC64C-E370-2FF9-9421-668FAF01E2DD}"/>
              </a:ext>
            </a:extLst>
          </p:cNvPr>
          <p:cNvSpPr/>
          <p:nvPr/>
        </p:nvSpPr>
        <p:spPr>
          <a:xfrm>
            <a:off x="7603049" y="4101070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E19A666F-0AED-15C9-DF3D-F8B22AF7BB0C}"/>
              </a:ext>
            </a:extLst>
          </p:cNvPr>
          <p:cNvSpPr/>
          <p:nvPr/>
        </p:nvSpPr>
        <p:spPr>
          <a:xfrm>
            <a:off x="8683049" y="4101070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02DDD313-D3AD-611A-9D60-441E4F7D2F15}"/>
              </a:ext>
            </a:extLst>
          </p:cNvPr>
          <p:cNvSpPr/>
          <p:nvPr/>
        </p:nvSpPr>
        <p:spPr>
          <a:xfrm>
            <a:off x="7603049" y="4353970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>
            <a:extLst>
              <a:ext uri="{FF2B5EF4-FFF2-40B4-BE49-F238E27FC236}">
                <a16:creationId xmlns:a16="http://schemas.microsoft.com/office/drawing/2014/main" id="{87F01E03-629F-F386-625C-4713F9C3ED1D}"/>
              </a:ext>
            </a:extLst>
          </p:cNvPr>
          <p:cNvSpPr/>
          <p:nvPr/>
        </p:nvSpPr>
        <p:spPr>
          <a:xfrm>
            <a:off x="8683049" y="4353970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正方形/長方形 194">
            <a:extLst>
              <a:ext uri="{FF2B5EF4-FFF2-40B4-BE49-F238E27FC236}">
                <a16:creationId xmlns:a16="http://schemas.microsoft.com/office/drawing/2014/main" id="{0F9A82E1-F693-949B-EB88-CAA52E229196}"/>
              </a:ext>
            </a:extLst>
          </p:cNvPr>
          <p:cNvSpPr/>
          <p:nvPr/>
        </p:nvSpPr>
        <p:spPr>
          <a:xfrm>
            <a:off x="7603049" y="4623970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正方形/長方形 195">
            <a:extLst>
              <a:ext uri="{FF2B5EF4-FFF2-40B4-BE49-F238E27FC236}">
                <a16:creationId xmlns:a16="http://schemas.microsoft.com/office/drawing/2014/main" id="{429E919C-CF6E-0DB2-1017-A406A855EABC}"/>
              </a:ext>
            </a:extLst>
          </p:cNvPr>
          <p:cNvSpPr/>
          <p:nvPr/>
        </p:nvSpPr>
        <p:spPr>
          <a:xfrm>
            <a:off x="7873049" y="4623970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正方形/長方形 196">
            <a:extLst>
              <a:ext uri="{FF2B5EF4-FFF2-40B4-BE49-F238E27FC236}">
                <a16:creationId xmlns:a16="http://schemas.microsoft.com/office/drawing/2014/main" id="{D6F272D0-8278-466F-8145-95363C6E68E2}"/>
              </a:ext>
            </a:extLst>
          </p:cNvPr>
          <p:cNvSpPr/>
          <p:nvPr/>
        </p:nvSpPr>
        <p:spPr>
          <a:xfrm>
            <a:off x="8143049" y="4623970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8B97E22A-0AD1-3AAC-4167-596A41AAB6E8}"/>
              </a:ext>
            </a:extLst>
          </p:cNvPr>
          <p:cNvSpPr/>
          <p:nvPr/>
        </p:nvSpPr>
        <p:spPr>
          <a:xfrm>
            <a:off x="8413049" y="4623970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4F70B386-343D-94E5-4CF1-B1825280304E}"/>
              </a:ext>
            </a:extLst>
          </p:cNvPr>
          <p:cNvSpPr/>
          <p:nvPr/>
        </p:nvSpPr>
        <p:spPr>
          <a:xfrm>
            <a:off x="8683049" y="4623970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正方形/長方形 199">
            <a:extLst>
              <a:ext uri="{FF2B5EF4-FFF2-40B4-BE49-F238E27FC236}">
                <a16:creationId xmlns:a16="http://schemas.microsoft.com/office/drawing/2014/main" id="{FBBD8C77-0E4A-8D12-A7FF-610C345D8413}"/>
              </a:ext>
            </a:extLst>
          </p:cNvPr>
          <p:cNvSpPr/>
          <p:nvPr/>
        </p:nvSpPr>
        <p:spPr>
          <a:xfrm>
            <a:off x="3668428" y="3919841"/>
            <a:ext cx="720000" cy="72000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正方形/長方形 200">
            <a:extLst>
              <a:ext uri="{FF2B5EF4-FFF2-40B4-BE49-F238E27FC236}">
                <a16:creationId xmlns:a16="http://schemas.microsoft.com/office/drawing/2014/main" id="{66D8D163-7F54-F687-AD91-FB2677AD40F9}"/>
              </a:ext>
            </a:extLst>
          </p:cNvPr>
          <p:cNvSpPr/>
          <p:nvPr/>
        </p:nvSpPr>
        <p:spPr>
          <a:xfrm>
            <a:off x="3668070" y="3919841"/>
            <a:ext cx="720000" cy="72000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コンテンツ プレースホルダー 2">
            <a:extLst>
              <a:ext uri="{FF2B5EF4-FFF2-40B4-BE49-F238E27FC236}">
                <a16:creationId xmlns:a16="http://schemas.microsoft.com/office/drawing/2014/main" id="{90703D8B-5883-DDF4-6685-F5E4E6DC8E44}"/>
              </a:ext>
            </a:extLst>
          </p:cNvPr>
          <p:cNvSpPr txBox="1">
            <a:spLocks/>
          </p:cNvSpPr>
          <p:nvPr/>
        </p:nvSpPr>
        <p:spPr bwMode="auto">
          <a:xfrm>
            <a:off x="7002760" y="5495517"/>
            <a:ext cx="2535613" cy="64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600" dirty="0"/>
              <a:t>VIIRS data M</a:t>
            </a:r>
            <a:r>
              <a:rPr lang="ja-JP" altLang="en-US" sz="1600" dirty="0"/>
              <a:t> </a:t>
            </a:r>
            <a:r>
              <a:rPr lang="en-US" altLang="ja-JP" sz="1600" dirty="0"/>
              <a:t>bands</a:t>
            </a:r>
          </a:p>
          <a:p>
            <a:pPr marL="0" indent="0" algn="ctr">
              <a:buNone/>
            </a:pPr>
            <a:r>
              <a:rPr lang="en-US" altLang="ja-JP" sz="1600" dirty="0"/>
              <a:t>0.75km / 1pixel</a:t>
            </a:r>
          </a:p>
        </p:txBody>
      </p:sp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0FF7EBEB-BDA7-3B0D-7789-58750009F2EA}"/>
              </a:ext>
            </a:extLst>
          </p:cNvPr>
          <p:cNvSpPr/>
          <p:nvPr/>
        </p:nvSpPr>
        <p:spPr>
          <a:xfrm>
            <a:off x="8950777" y="35573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2E473366-6E4B-A946-DD99-027C6293510B}"/>
              </a:ext>
            </a:extLst>
          </p:cNvPr>
          <p:cNvSpPr/>
          <p:nvPr/>
        </p:nvSpPr>
        <p:spPr>
          <a:xfrm>
            <a:off x="9220777" y="35573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1953EE87-EA7B-7BE3-A140-070EA240B9A7}"/>
              </a:ext>
            </a:extLst>
          </p:cNvPr>
          <p:cNvSpPr/>
          <p:nvPr/>
        </p:nvSpPr>
        <p:spPr>
          <a:xfrm>
            <a:off x="8950777" y="38273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正方形/長方形 205">
            <a:extLst>
              <a:ext uri="{FF2B5EF4-FFF2-40B4-BE49-F238E27FC236}">
                <a16:creationId xmlns:a16="http://schemas.microsoft.com/office/drawing/2014/main" id="{E1437420-C3CC-D1C2-598D-4E4F59CB1442}"/>
              </a:ext>
            </a:extLst>
          </p:cNvPr>
          <p:cNvSpPr/>
          <p:nvPr/>
        </p:nvSpPr>
        <p:spPr>
          <a:xfrm>
            <a:off x="9220777" y="38273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正方形/長方形 206">
            <a:extLst>
              <a:ext uri="{FF2B5EF4-FFF2-40B4-BE49-F238E27FC236}">
                <a16:creationId xmlns:a16="http://schemas.microsoft.com/office/drawing/2014/main" id="{12423E0D-CC39-F518-62DA-CA41F12D9601}"/>
              </a:ext>
            </a:extLst>
          </p:cNvPr>
          <p:cNvSpPr/>
          <p:nvPr/>
        </p:nvSpPr>
        <p:spPr>
          <a:xfrm>
            <a:off x="8950777" y="40973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8" name="正方形/長方形 207">
            <a:extLst>
              <a:ext uri="{FF2B5EF4-FFF2-40B4-BE49-F238E27FC236}">
                <a16:creationId xmlns:a16="http://schemas.microsoft.com/office/drawing/2014/main" id="{DEB9556F-5461-6867-EF3D-087E475A64A0}"/>
              </a:ext>
            </a:extLst>
          </p:cNvPr>
          <p:cNvSpPr/>
          <p:nvPr/>
        </p:nvSpPr>
        <p:spPr>
          <a:xfrm>
            <a:off x="9220777" y="40973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正方形/長方形 208">
            <a:extLst>
              <a:ext uri="{FF2B5EF4-FFF2-40B4-BE49-F238E27FC236}">
                <a16:creationId xmlns:a16="http://schemas.microsoft.com/office/drawing/2014/main" id="{DC0A273C-AAD2-E2A4-EA0A-2277AB5D6478}"/>
              </a:ext>
            </a:extLst>
          </p:cNvPr>
          <p:cNvSpPr/>
          <p:nvPr/>
        </p:nvSpPr>
        <p:spPr>
          <a:xfrm>
            <a:off x="8950777" y="43502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209">
            <a:extLst>
              <a:ext uri="{FF2B5EF4-FFF2-40B4-BE49-F238E27FC236}">
                <a16:creationId xmlns:a16="http://schemas.microsoft.com/office/drawing/2014/main" id="{B4E4AB94-81CC-3040-C8DF-BBBEE648DD41}"/>
              </a:ext>
            </a:extLst>
          </p:cNvPr>
          <p:cNvSpPr/>
          <p:nvPr/>
        </p:nvSpPr>
        <p:spPr>
          <a:xfrm>
            <a:off x="9220777" y="43502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正方形/長方形 210">
            <a:extLst>
              <a:ext uri="{FF2B5EF4-FFF2-40B4-BE49-F238E27FC236}">
                <a16:creationId xmlns:a16="http://schemas.microsoft.com/office/drawing/2014/main" id="{A097EEB0-5F07-5611-5172-878C4926A1E1}"/>
              </a:ext>
            </a:extLst>
          </p:cNvPr>
          <p:cNvSpPr/>
          <p:nvPr/>
        </p:nvSpPr>
        <p:spPr>
          <a:xfrm>
            <a:off x="8950777" y="46202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正方形/長方形 211">
            <a:extLst>
              <a:ext uri="{FF2B5EF4-FFF2-40B4-BE49-F238E27FC236}">
                <a16:creationId xmlns:a16="http://schemas.microsoft.com/office/drawing/2014/main" id="{71E5E409-F91E-1C8E-5D19-6307FC8D6E7A}"/>
              </a:ext>
            </a:extLst>
          </p:cNvPr>
          <p:cNvSpPr/>
          <p:nvPr/>
        </p:nvSpPr>
        <p:spPr>
          <a:xfrm>
            <a:off x="9220777" y="46202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正方形/長方形 212">
            <a:extLst>
              <a:ext uri="{FF2B5EF4-FFF2-40B4-BE49-F238E27FC236}">
                <a16:creationId xmlns:a16="http://schemas.microsoft.com/office/drawing/2014/main" id="{4B5EC4CE-3B7C-AF4B-7C19-40552E40FC24}"/>
              </a:ext>
            </a:extLst>
          </p:cNvPr>
          <p:cNvSpPr/>
          <p:nvPr/>
        </p:nvSpPr>
        <p:spPr>
          <a:xfrm>
            <a:off x="7063049" y="35573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正方形/長方形 213">
            <a:extLst>
              <a:ext uri="{FF2B5EF4-FFF2-40B4-BE49-F238E27FC236}">
                <a16:creationId xmlns:a16="http://schemas.microsoft.com/office/drawing/2014/main" id="{3F9AE750-9745-E15B-F2C4-BA6174CB4EAE}"/>
              </a:ext>
            </a:extLst>
          </p:cNvPr>
          <p:cNvSpPr/>
          <p:nvPr/>
        </p:nvSpPr>
        <p:spPr>
          <a:xfrm>
            <a:off x="7333049" y="35573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正方形/長方形 214">
            <a:extLst>
              <a:ext uri="{FF2B5EF4-FFF2-40B4-BE49-F238E27FC236}">
                <a16:creationId xmlns:a16="http://schemas.microsoft.com/office/drawing/2014/main" id="{422A6102-07D5-34AE-6BA7-37BA4072C5AD}"/>
              </a:ext>
            </a:extLst>
          </p:cNvPr>
          <p:cNvSpPr/>
          <p:nvPr/>
        </p:nvSpPr>
        <p:spPr>
          <a:xfrm>
            <a:off x="7063049" y="38273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正方形/長方形 215">
            <a:extLst>
              <a:ext uri="{FF2B5EF4-FFF2-40B4-BE49-F238E27FC236}">
                <a16:creationId xmlns:a16="http://schemas.microsoft.com/office/drawing/2014/main" id="{DD884C1F-8320-9F09-97F3-12F5315854A0}"/>
              </a:ext>
            </a:extLst>
          </p:cNvPr>
          <p:cNvSpPr/>
          <p:nvPr/>
        </p:nvSpPr>
        <p:spPr>
          <a:xfrm>
            <a:off x="7333049" y="38273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正方形/長方形 216">
            <a:extLst>
              <a:ext uri="{FF2B5EF4-FFF2-40B4-BE49-F238E27FC236}">
                <a16:creationId xmlns:a16="http://schemas.microsoft.com/office/drawing/2014/main" id="{E768C2DC-D8F6-3A5E-D6F2-51C9842D01BC}"/>
              </a:ext>
            </a:extLst>
          </p:cNvPr>
          <p:cNvSpPr/>
          <p:nvPr/>
        </p:nvSpPr>
        <p:spPr>
          <a:xfrm>
            <a:off x="7063049" y="40973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8" name="正方形/長方形 217">
            <a:extLst>
              <a:ext uri="{FF2B5EF4-FFF2-40B4-BE49-F238E27FC236}">
                <a16:creationId xmlns:a16="http://schemas.microsoft.com/office/drawing/2014/main" id="{1AE923FE-5219-5000-476C-87471E55C871}"/>
              </a:ext>
            </a:extLst>
          </p:cNvPr>
          <p:cNvSpPr/>
          <p:nvPr/>
        </p:nvSpPr>
        <p:spPr>
          <a:xfrm>
            <a:off x="7333049" y="40973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正方形/長方形 218">
            <a:extLst>
              <a:ext uri="{FF2B5EF4-FFF2-40B4-BE49-F238E27FC236}">
                <a16:creationId xmlns:a16="http://schemas.microsoft.com/office/drawing/2014/main" id="{080DB8DD-5252-DE16-0E45-66B1EA573CFA}"/>
              </a:ext>
            </a:extLst>
          </p:cNvPr>
          <p:cNvSpPr/>
          <p:nvPr/>
        </p:nvSpPr>
        <p:spPr>
          <a:xfrm>
            <a:off x="7063049" y="43502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正方形/長方形 219">
            <a:extLst>
              <a:ext uri="{FF2B5EF4-FFF2-40B4-BE49-F238E27FC236}">
                <a16:creationId xmlns:a16="http://schemas.microsoft.com/office/drawing/2014/main" id="{F10FABCD-3965-8B46-4818-4448081A3A96}"/>
              </a:ext>
            </a:extLst>
          </p:cNvPr>
          <p:cNvSpPr/>
          <p:nvPr/>
        </p:nvSpPr>
        <p:spPr>
          <a:xfrm>
            <a:off x="7333049" y="43502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正方形/長方形 220">
            <a:extLst>
              <a:ext uri="{FF2B5EF4-FFF2-40B4-BE49-F238E27FC236}">
                <a16:creationId xmlns:a16="http://schemas.microsoft.com/office/drawing/2014/main" id="{356CA548-A3A2-7FDB-35A5-47F9D2E9373C}"/>
              </a:ext>
            </a:extLst>
          </p:cNvPr>
          <p:cNvSpPr/>
          <p:nvPr/>
        </p:nvSpPr>
        <p:spPr>
          <a:xfrm>
            <a:off x="7063049" y="46202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正方形/長方形 226">
            <a:extLst>
              <a:ext uri="{FF2B5EF4-FFF2-40B4-BE49-F238E27FC236}">
                <a16:creationId xmlns:a16="http://schemas.microsoft.com/office/drawing/2014/main" id="{D4C2DAF9-42D6-4BB3-C44E-9B9438CE7AEC}"/>
              </a:ext>
            </a:extLst>
          </p:cNvPr>
          <p:cNvSpPr/>
          <p:nvPr/>
        </p:nvSpPr>
        <p:spPr>
          <a:xfrm>
            <a:off x="7333049" y="4620253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0" name="グループ化 239">
            <a:extLst>
              <a:ext uri="{FF2B5EF4-FFF2-40B4-BE49-F238E27FC236}">
                <a16:creationId xmlns:a16="http://schemas.microsoft.com/office/drawing/2014/main" id="{4B636B12-68A3-DEDF-351A-F280251156F8}"/>
              </a:ext>
            </a:extLst>
          </p:cNvPr>
          <p:cNvGrpSpPr/>
          <p:nvPr/>
        </p:nvGrpSpPr>
        <p:grpSpPr>
          <a:xfrm>
            <a:off x="7063049" y="4878941"/>
            <a:ext cx="2427728" cy="273717"/>
            <a:chOff x="6273162" y="2949946"/>
            <a:chExt cx="2427728" cy="273717"/>
          </a:xfrm>
        </p:grpSpPr>
        <p:sp>
          <p:nvSpPr>
            <p:cNvPr id="253" name="正方形/長方形 252">
              <a:extLst>
                <a:ext uri="{FF2B5EF4-FFF2-40B4-BE49-F238E27FC236}">
                  <a16:creationId xmlns:a16="http://schemas.microsoft.com/office/drawing/2014/main" id="{37DFBD9E-4994-391A-5D86-6A5207FCEE40}"/>
                </a:ext>
              </a:extLst>
            </p:cNvPr>
            <p:cNvSpPr/>
            <p:nvPr/>
          </p:nvSpPr>
          <p:spPr>
            <a:xfrm>
              <a:off x="681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正方形/長方形 253">
              <a:extLst>
                <a:ext uri="{FF2B5EF4-FFF2-40B4-BE49-F238E27FC236}">
                  <a16:creationId xmlns:a16="http://schemas.microsoft.com/office/drawing/2014/main" id="{606F1508-B120-EB68-D70B-D179C33941B3}"/>
                </a:ext>
              </a:extLst>
            </p:cNvPr>
            <p:cNvSpPr/>
            <p:nvPr/>
          </p:nvSpPr>
          <p:spPr>
            <a:xfrm>
              <a:off x="708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正方形/長方形 254">
              <a:extLst>
                <a:ext uri="{FF2B5EF4-FFF2-40B4-BE49-F238E27FC236}">
                  <a16:creationId xmlns:a16="http://schemas.microsoft.com/office/drawing/2014/main" id="{B170B2C5-2C10-65BB-88B6-16C2B7E193A2}"/>
                </a:ext>
              </a:extLst>
            </p:cNvPr>
            <p:cNvSpPr/>
            <p:nvPr/>
          </p:nvSpPr>
          <p:spPr>
            <a:xfrm>
              <a:off x="735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正方形/長方形 255">
              <a:extLst>
                <a:ext uri="{FF2B5EF4-FFF2-40B4-BE49-F238E27FC236}">
                  <a16:creationId xmlns:a16="http://schemas.microsoft.com/office/drawing/2014/main" id="{271059F9-CD79-01EA-E1EE-EEB9E671AD75}"/>
                </a:ext>
              </a:extLst>
            </p:cNvPr>
            <p:cNvSpPr/>
            <p:nvPr/>
          </p:nvSpPr>
          <p:spPr>
            <a:xfrm>
              <a:off x="762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正方形/長方形 256">
              <a:extLst>
                <a:ext uri="{FF2B5EF4-FFF2-40B4-BE49-F238E27FC236}">
                  <a16:creationId xmlns:a16="http://schemas.microsoft.com/office/drawing/2014/main" id="{5DF6876E-8914-588E-1C5E-6CE794BB5F3F}"/>
                </a:ext>
              </a:extLst>
            </p:cNvPr>
            <p:cNvSpPr/>
            <p:nvPr/>
          </p:nvSpPr>
          <p:spPr>
            <a:xfrm>
              <a:off x="789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正方形/長方形 257">
              <a:extLst>
                <a:ext uri="{FF2B5EF4-FFF2-40B4-BE49-F238E27FC236}">
                  <a16:creationId xmlns:a16="http://schemas.microsoft.com/office/drawing/2014/main" id="{B89F981E-B16C-EFC9-BC43-C8CFF35751D1}"/>
                </a:ext>
              </a:extLst>
            </p:cNvPr>
            <p:cNvSpPr/>
            <p:nvPr/>
          </p:nvSpPr>
          <p:spPr>
            <a:xfrm>
              <a:off x="8160890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正方形/長方形 258">
              <a:extLst>
                <a:ext uri="{FF2B5EF4-FFF2-40B4-BE49-F238E27FC236}">
                  <a16:creationId xmlns:a16="http://schemas.microsoft.com/office/drawing/2014/main" id="{C18557FA-7003-48E3-99F0-19673712CBE0}"/>
                </a:ext>
              </a:extLst>
            </p:cNvPr>
            <p:cNvSpPr/>
            <p:nvPr/>
          </p:nvSpPr>
          <p:spPr>
            <a:xfrm>
              <a:off x="8430890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正方形/長方形 259">
              <a:extLst>
                <a:ext uri="{FF2B5EF4-FFF2-40B4-BE49-F238E27FC236}">
                  <a16:creationId xmlns:a16="http://schemas.microsoft.com/office/drawing/2014/main" id="{94F0DEE0-2413-3747-8F0C-7E7312109526}"/>
                </a:ext>
              </a:extLst>
            </p:cNvPr>
            <p:cNvSpPr/>
            <p:nvPr/>
          </p:nvSpPr>
          <p:spPr>
            <a:xfrm>
              <a:off x="6273162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正方形/長方形 260">
              <a:extLst>
                <a:ext uri="{FF2B5EF4-FFF2-40B4-BE49-F238E27FC236}">
                  <a16:creationId xmlns:a16="http://schemas.microsoft.com/office/drawing/2014/main" id="{26053A69-9D94-1E90-8CBF-2A7489A1A187}"/>
                </a:ext>
              </a:extLst>
            </p:cNvPr>
            <p:cNvSpPr/>
            <p:nvPr/>
          </p:nvSpPr>
          <p:spPr>
            <a:xfrm>
              <a:off x="6543162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2" name="グループ化 261">
            <a:extLst>
              <a:ext uri="{FF2B5EF4-FFF2-40B4-BE49-F238E27FC236}">
                <a16:creationId xmlns:a16="http://schemas.microsoft.com/office/drawing/2014/main" id="{94B3302D-49D2-22D0-66F6-A05FD373B9DA}"/>
              </a:ext>
            </a:extLst>
          </p:cNvPr>
          <p:cNvGrpSpPr/>
          <p:nvPr/>
        </p:nvGrpSpPr>
        <p:grpSpPr>
          <a:xfrm>
            <a:off x="7063049" y="5138088"/>
            <a:ext cx="2427728" cy="273717"/>
            <a:chOff x="6273162" y="2949946"/>
            <a:chExt cx="2427728" cy="273717"/>
          </a:xfrm>
        </p:grpSpPr>
        <p:sp>
          <p:nvSpPr>
            <p:cNvPr id="263" name="正方形/長方形 262">
              <a:extLst>
                <a:ext uri="{FF2B5EF4-FFF2-40B4-BE49-F238E27FC236}">
                  <a16:creationId xmlns:a16="http://schemas.microsoft.com/office/drawing/2014/main" id="{0D5CEF8B-C12D-9EA2-43B2-19EC9EB09A8E}"/>
                </a:ext>
              </a:extLst>
            </p:cNvPr>
            <p:cNvSpPr/>
            <p:nvPr/>
          </p:nvSpPr>
          <p:spPr>
            <a:xfrm>
              <a:off x="681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正方形/長方形 263">
              <a:extLst>
                <a:ext uri="{FF2B5EF4-FFF2-40B4-BE49-F238E27FC236}">
                  <a16:creationId xmlns:a16="http://schemas.microsoft.com/office/drawing/2014/main" id="{B61493D5-D965-03C1-A279-BDC5ACB5F56B}"/>
                </a:ext>
              </a:extLst>
            </p:cNvPr>
            <p:cNvSpPr/>
            <p:nvPr/>
          </p:nvSpPr>
          <p:spPr>
            <a:xfrm>
              <a:off x="708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正方形/長方形 264">
              <a:extLst>
                <a:ext uri="{FF2B5EF4-FFF2-40B4-BE49-F238E27FC236}">
                  <a16:creationId xmlns:a16="http://schemas.microsoft.com/office/drawing/2014/main" id="{5F2A9551-9E62-A46C-85BF-FDAE5580B122}"/>
                </a:ext>
              </a:extLst>
            </p:cNvPr>
            <p:cNvSpPr/>
            <p:nvPr/>
          </p:nvSpPr>
          <p:spPr>
            <a:xfrm>
              <a:off x="735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正方形/長方形 275">
              <a:extLst>
                <a:ext uri="{FF2B5EF4-FFF2-40B4-BE49-F238E27FC236}">
                  <a16:creationId xmlns:a16="http://schemas.microsoft.com/office/drawing/2014/main" id="{CF942A09-45E6-7D43-1CCB-2760576D9C96}"/>
                </a:ext>
              </a:extLst>
            </p:cNvPr>
            <p:cNvSpPr/>
            <p:nvPr/>
          </p:nvSpPr>
          <p:spPr>
            <a:xfrm>
              <a:off x="762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正方形/長方形 285">
              <a:extLst>
                <a:ext uri="{FF2B5EF4-FFF2-40B4-BE49-F238E27FC236}">
                  <a16:creationId xmlns:a16="http://schemas.microsoft.com/office/drawing/2014/main" id="{891557AC-B48A-C09B-2581-E477A5C7A9FA}"/>
                </a:ext>
              </a:extLst>
            </p:cNvPr>
            <p:cNvSpPr/>
            <p:nvPr/>
          </p:nvSpPr>
          <p:spPr>
            <a:xfrm>
              <a:off x="789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正方形/長方形 286">
              <a:extLst>
                <a:ext uri="{FF2B5EF4-FFF2-40B4-BE49-F238E27FC236}">
                  <a16:creationId xmlns:a16="http://schemas.microsoft.com/office/drawing/2014/main" id="{EEFC972C-205C-6F35-5E06-C0C0ECD1E801}"/>
                </a:ext>
              </a:extLst>
            </p:cNvPr>
            <p:cNvSpPr/>
            <p:nvPr/>
          </p:nvSpPr>
          <p:spPr>
            <a:xfrm>
              <a:off x="8160890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正方形/長方形 287">
              <a:extLst>
                <a:ext uri="{FF2B5EF4-FFF2-40B4-BE49-F238E27FC236}">
                  <a16:creationId xmlns:a16="http://schemas.microsoft.com/office/drawing/2014/main" id="{5F6DED55-73AD-920C-0DB7-5D477FC03686}"/>
                </a:ext>
              </a:extLst>
            </p:cNvPr>
            <p:cNvSpPr/>
            <p:nvPr/>
          </p:nvSpPr>
          <p:spPr>
            <a:xfrm>
              <a:off x="8430890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正方形/長方形 288">
              <a:extLst>
                <a:ext uri="{FF2B5EF4-FFF2-40B4-BE49-F238E27FC236}">
                  <a16:creationId xmlns:a16="http://schemas.microsoft.com/office/drawing/2014/main" id="{7CEC31F7-BEB2-7CC0-D068-D97F38448351}"/>
                </a:ext>
              </a:extLst>
            </p:cNvPr>
            <p:cNvSpPr/>
            <p:nvPr/>
          </p:nvSpPr>
          <p:spPr>
            <a:xfrm>
              <a:off x="6273162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正方形/長方形 289">
              <a:extLst>
                <a:ext uri="{FF2B5EF4-FFF2-40B4-BE49-F238E27FC236}">
                  <a16:creationId xmlns:a16="http://schemas.microsoft.com/office/drawing/2014/main" id="{28568843-FBAF-D250-2BFB-BF829B831377}"/>
                </a:ext>
              </a:extLst>
            </p:cNvPr>
            <p:cNvSpPr/>
            <p:nvPr/>
          </p:nvSpPr>
          <p:spPr>
            <a:xfrm>
              <a:off x="6543162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1" name="正方形/長方形 290">
            <a:extLst>
              <a:ext uri="{FF2B5EF4-FFF2-40B4-BE49-F238E27FC236}">
                <a16:creationId xmlns:a16="http://schemas.microsoft.com/office/drawing/2014/main" id="{0B4241B7-F22B-EBFF-5FF4-8AE6E98F5EB8}"/>
              </a:ext>
            </a:extLst>
          </p:cNvPr>
          <p:cNvSpPr/>
          <p:nvPr/>
        </p:nvSpPr>
        <p:spPr>
          <a:xfrm>
            <a:off x="7604185" y="5132252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正方形/長方形 291">
            <a:extLst>
              <a:ext uri="{FF2B5EF4-FFF2-40B4-BE49-F238E27FC236}">
                <a16:creationId xmlns:a16="http://schemas.microsoft.com/office/drawing/2014/main" id="{3B079430-7C14-6A39-F40F-F8A350FA66AA}"/>
              </a:ext>
            </a:extLst>
          </p:cNvPr>
          <p:cNvSpPr/>
          <p:nvPr/>
        </p:nvSpPr>
        <p:spPr>
          <a:xfrm>
            <a:off x="7874185" y="5132252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正方形/長方形 292">
            <a:extLst>
              <a:ext uri="{FF2B5EF4-FFF2-40B4-BE49-F238E27FC236}">
                <a16:creationId xmlns:a16="http://schemas.microsoft.com/office/drawing/2014/main" id="{3AAD9436-C3B2-6239-11B2-35A132E0DCAC}"/>
              </a:ext>
            </a:extLst>
          </p:cNvPr>
          <p:cNvSpPr/>
          <p:nvPr/>
        </p:nvSpPr>
        <p:spPr>
          <a:xfrm>
            <a:off x="8144185" y="5132252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正方形/長方形 293">
            <a:extLst>
              <a:ext uri="{FF2B5EF4-FFF2-40B4-BE49-F238E27FC236}">
                <a16:creationId xmlns:a16="http://schemas.microsoft.com/office/drawing/2014/main" id="{5AFE8700-AA5E-CCAC-2A31-05AFE987938E}"/>
              </a:ext>
            </a:extLst>
          </p:cNvPr>
          <p:cNvSpPr/>
          <p:nvPr/>
        </p:nvSpPr>
        <p:spPr>
          <a:xfrm>
            <a:off x="8414185" y="5132252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正方形/長方形 294">
            <a:extLst>
              <a:ext uri="{FF2B5EF4-FFF2-40B4-BE49-F238E27FC236}">
                <a16:creationId xmlns:a16="http://schemas.microsoft.com/office/drawing/2014/main" id="{B13E90A8-481B-3B55-9692-A9A7875E255B}"/>
              </a:ext>
            </a:extLst>
          </p:cNvPr>
          <p:cNvSpPr/>
          <p:nvPr/>
        </p:nvSpPr>
        <p:spPr>
          <a:xfrm>
            <a:off x="8684185" y="5132252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正方形/長方形 295">
            <a:extLst>
              <a:ext uri="{FF2B5EF4-FFF2-40B4-BE49-F238E27FC236}">
                <a16:creationId xmlns:a16="http://schemas.microsoft.com/office/drawing/2014/main" id="{39C9AD2E-E13A-F363-8645-2137FC1FCF4B}"/>
              </a:ext>
            </a:extLst>
          </p:cNvPr>
          <p:cNvSpPr/>
          <p:nvPr/>
        </p:nvSpPr>
        <p:spPr>
          <a:xfrm>
            <a:off x="8951913" y="5139168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正方形/長方形 296">
            <a:extLst>
              <a:ext uri="{FF2B5EF4-FFF2-40B4-BE49-F238E27FC236}">
                <a16:creationId xmlns:a16="http://schemas.microsoft.com/office/drawing/2014/main" id="{D305E713-8082-057C-7DEA-E9069E097467}"/>
              </a:ext>
            </a:extLst>
          </p:cNvPr>
          <p:cNvSpPr/>
          <p:nvPr/>
        </p:nvSpPr>
        <p:spPr>
          <a:xfrm>
            <a:off x="9221913" y="5139168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正方形/長方形 297">
            <a:extLst>
              <a:ext uri="{FF2B5EF4-FFF2-40B4-BE49-F238E27FC236}">
                <a16:creationId xmlns:a16="http://schemas.microsoft.com/office/drawing/2014/main" id="{6597398E-A043-89C3-C136-B8D2D6DD9D90}"/>
              </a:ext>
            </a:extLst>
          </p:cNvPr>
          <p:cNvSpPr/>
          <p:nvPr/>
        </p:nvSpPr>
        <p:spPr>
          <a:xfrm>
            <a:off x="7064185" y="5139168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正方形/長方形 298">
            <a:extLst>
              <a:ext uri="{FF2B5EF4-FFF2-40B4-BE49-F238E27FC236}">
                <a16:creationId xmlns:a16="http://schemas.microsoft.com/office/drawing/2014/main" id="{3EF38A06-6243-CE05-394B-B5FE803C29A0}"/>
              </a:ext>
            </a:extLst>
          </p:cNvPr>
          <p:cNvSpPr/>
          <p:nvPr/>
        </p:nvSpPr>
        <p:spPr>
          <a:xfrm>
            <a:off x="7334185" y="5139168"/>
            <a:ext cx="270000" cy="27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0" name="グループ化 299">
            <a:extLst>
              <a:ext uri="{FF2B5EF4-FFF2-40B4-BE49-F238E27FC236}">
                <a16:creationId xmlns:a16="http://schemas.microsoft.com/office/drawing/2014/main" id="{8150B2CB-75E1-7221-9A94-4242CFE734F0}"/>
              </a:ext>
            </a:extLst>
          </p:cNvPr>
          <p:cNvGrpSpPr/>
          <p:nvPr/>
        </p:nvGrpSpPr>
        <p:grpSpPr>
          <a:xfrm>
            <a:off x="7061913" y="3293409"/>
            <a:ext cx="2427728" cy="273717"/>
            <a:chOff x="6273162" y="2949946"/>
            <a:chExt cx="2427728" cy="273717"/>
          </a:xfrm>
        </p:grpSpPr>
        <p:sp>
          <p:nvSpPr>
            <p:cNvPr id="301" name="正方形/長方形 300">
              <a:extLst>
                <a:ext uri="{FF2B5EF4-FFF2-40B4-BE49-F238E27FC236}">
                  <a16:creationId xmlns:a16="http://schemas.microsoft.com/office/drawing/2014/main" id="{680F9C1E-9569-10E6-3E78-1BCAE0C504F6}"/>
                </a:ext>
              </a:extLst>
            </p:cNvPr>
            <p:cNvSpPr/>
            <p:nvPr/>
          </p:nvSpPr>
          <p:spPr>
            <a:xfrm>
              <a:off x="681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正方形/長方形 301">
              <a:extLst>
                <a:ext uri="{FF2B5EF4-FFF2-40B4-BE49-F238E27FC236}">
                  <a16:creationId xmlns:a16="http://schemas.microsoft.com/office/drawing/2014/main" id="{ED639D06-EA66-BFE4-7AF9-EA8B4249DF5B}"/>
                </a:ext>
              </a:extLst>
            </p:cNvPr>
            <p:cNvSpPr/>
            <p:nvPr/>
          </p:nvSpPr>
          <p:spPr>
            <a:xfrm>
              <a:off x="708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正方形/長方形 302">
              <a:extLst>
                <a:ext uri="{FF2B5EF4-FFF2-40B4-BE49-F238E27FC236}">
                  <a16:creationId xmlns:a16="http://schemas.microsoft.com/office/drawing/2014/main" id="{9C0179BF-B1DD-0302-8C29-8522CA577D8C}"/>
                </a:ext>
              </a:extLst>
            </p:cNvPr>
            <p:cNvSpPr/>
            <p:nvPr/>
          </p:nvSpPr>
          <p:spPr>
            <a:xfrm>
              <a:off x="735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正方形/長方形 303">
              <a:extLst>
                <a:ext uri="{FF2B5EF4-FFF2-40B4-BE49-F238E27FC236}">
                  <a16:creationId xmlns:a16="http://schemas.microsoft.com/office/drawing/2014/main" id="{CF2A4F7F-0489-33FC-D3A1-8964A456E19B}"/>
                </a:ext>
              </a:extLst>
            </p:cNvPr>
            <p:cNvSpPr/>
            <p:nvPr/>
          </p:nvSpPr>
          <p:spPr>
            <a:xfrm>
              <a:off x="762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正方形/長方形 304">
              <a:extLst>
                <a:ext uri="{FF2B5EF4-FFF2-40B4-BE49-F238E27FC236}">
                  <a16:creationId xmlns:a16="http://schemas.microsoft.com/office/drawing/2014/main" id="{5ED91B23-4FE0-DC85-592D-7BD962752ACC}"/>
                </a:ext>
              </a:extLst>
            </p:cNvPr>
            <p:cNvSpPr/>
            <p:nvPr/>
          </p:nvSpPr>
          <p:spPr>
            <a:xfrm>
              <a:off x="789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正方形/長方形 305">
              <a:extLst>
                <a:ext uri="{FF2B5EF4-FFF2-40B4-BE49-F238E27FC236}">
                  <a16:creationId xmlns:a16="http://schemas.microsoft.com/office/drawing/2014/main" id="{B5DCAD4E-B7B5-38CD-5C68-121C212459BA}"/>
                </a:ext>
              </a:extLst>
            </p:cNvPr>
            <p:cNvSpPr/>
            <p:nvPr/>
          </p:nvSpPr>
          <p:spPr>
            <a:xfrm>
              <a:off x="8160890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正方形/長方形 306">
              <a:extLst>
                <a:ext uri="{FF2B5EF4-FFF2-40B4-BE49-F238E27FC236}">
                  <a16:creationId xmlns:a16="http://schemas.microsoft.com/office/drawing/2014/main" id="{BAEBDB5E-D527-FFC3-7560-BFC3BEA2E1EF}"/>
                </a:ext>
              </a:extLst>
            </p:cNvPr>
            <p:cNvSpPr/>
            <p:nvPr/>
          </p:nvSpPr>
          <p:spPr>
            <a:xfrm>
              <a:off x="8430890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正方形/長方形 307">
              <a:extLst>
                <a:ext uri="{FF2B5EF4-FFF2-40B4-BE49-F238E27FC236}">
                  <a16:creationId xmlns:a16="http://schemas.microsoft.com/office/drawing/2014/main" id="{53041DCA-2075-CA0C-A120-EE6537C2AE5F}"/>
                </a:ext>
              </a:extLst>
            </p:cNvPr>
            <p:cNvSpPr/>
            <p:nvPr/>
          </p:nvSpPr>
          <p:spPr>
            <a:xfrm>
              <a:off x="6273162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正方形/長方形 308">
              <a:extLst>
                <a:ext uri="{FF2B5EF4-FFF2-40B4-BE49-F238E27FC236}">
                  <a16:creationId xmlns:a16="http://schemas.microsoft.com/office/drawing/2014/main" id="{D965CF09-6555-C129-D203-DB5575B96B35}"/>
                </a:ext>
              </a:extLst>
            </p:cNvPr>
            <p:cNvSpPr/>
            <p:nvPr/>
          </p:nvSpPr>
          <p:spPr>
            <a:xfrm>
              <a:off x="6543162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0" name="グループ化 309">
            <a:extLst>
              <a:ext uri="{FF2B5EF4-FFF2-40B4-BE49-F238E27FC236}">
                <a16:creationId xmlns:a16="http://schemas.microsoft.com/office/drawing/2014/main" id="{9D2675F0-B780-4428-9CE8-EA1225861830}"/>
              </a:ext>
            </a:extLst>
          </p:cNvPr>
          <p:cNvGrpSpPr/>
          <p:nvPr/>
        </p:nvGrpSpPr>
        <p:grpSpPr>
          <a:xfrm>
            <a:off x="7063049" y="3294490"/>
            <a:ext cx="2427728" cy="273717"/>
            <a:chOff x="6273162" y="2949946"/>
            <a:chExt cx="2427728" cy="273717"/>
          </a:xfrm>
        </p:grpSpPr>
        <p:sp>
          <p:nvSpPr>
            <p:cNvPr id="311" name="正方形/長方形 310">
              <a:extLst>
                <a:ext uri="{FF2B5EF4-FFF2-40B4-BE49-F238E27FC236}">
                  <a16:creationId xmlns:a16="http://schemas.microsoft.com/office/drawing/2014/main" id="{2B127ACC-FE6C-4493-E78A-321A54564349}"/>
                </a:ext>
              </a:extLst>
            </p:cNvPr>
            <p:cNvSpPr/>
            <p:nvPr/>
          </p:nvSpPr>
          <p:spPr>
            <a:xfrm>
              <a:off x="681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正方形/長方形 311">
              <a:extLst>
                <a:ext uri="{FF2B5EF4-FFF2-40B4-BE49-F238E27FC236}">
                  <a16:creationId xmlns:a16="http://schemas.microsoft.com/office/drawing/2014/main" id="{6B5A56E3-22C8-E599-6DB8-51864CE805F3}"/>
                </a:ext>
              </a:extLst>
            </p:cNvPr>
            <p:cNvSpPr/>
            <p:nvPr/>
          </p:nvSpPr>
          <p:spPr>
            <a:xfrm>
              <a:off x="708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正方形/長方形 312">
              <a:extLst>
                <a:ext uri="{FF2B5EF4-FFF2-40B4-BE49-F238E27FC236}">
                  <a16:creationId xmlns:a16="http://schemas.microsoft.com/office/drawing/2014/main" id="{9635A1D7-10EE-C2FC-159F-A07A70B09849}"/>
                </a:ext>
              </a:extLst>
            </p:cNvPr>
            <p:cNvSpPr/>
            <p:nvPr/>
          </p:nvSpPr>
          <p:spPr>
            <a:xfrm>
              <a:off x="735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正方形/長方形 313">
              <a:extLst>
                <a:ext uri="{FF2B5EF4-FFF2-40B4-BE49-F238E27FC236}">
                  <a16:creationId xmlns:a16="http://schemas.microsoft.com/office/drawing/2014/main" id="{A62398BC-BF6E-6205-7DD9-5C46A917996A}"/>
                </a:ext>
              </a:extLst>
            </p:cNvPr>
            <p:cNvSpPr/>
            <p:nvPr/>
          </p:nvSpPr>
          <p:spPr>
            <a:xfrm>
              <a:off x="762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正方形/長方形 314">
              <a:extLst>
                <a:ext uri="{FF2B5EF4-FFF2-40B4-BE49-F238E27FC236}">
                  <a16:creationId xmlns:a16="http://schemas.microsoft.com/office/drawing/2014/main" id="{A4F88937-BF95-9EC3-D626-AA2F5C32F93C}"/>
                </a:ext>
              </a:extLst>
            </p:cNvPr>
            <p:cNvSpPr/>
            <p:nvPr/>
          </p:nvSpPr>
          <p:spPr>
            <a:xfrm>
              <a:off x="789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正方形/長方形 315">
              <a:extLst>
                <a:ext uri="{FF2B5EF4-FFF2-40B4-BE49-F238E27FC236}">
                  <a16:creationId xmlns:a16="http://schemas.microsoft.com/office/drawing/2014/main" id="{43A136F5-7C36-08C2-66A4-B60C054FA250}"/>
                </a:ext>
              </a:extLst>
            </p:cNvPr>
            <p:cNvSpPr/>
            <p:nvPr/>
          </p:nvSpPr>
          <p:spPr>
            <a:xfrm>
              <a:off x="8160890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正方形/長方形 316">
              <a:extLst>
                <a:ext uri="{FF2B5EF4-FFF2-40B4-BE49-F238E27FC236}">
                  <a16:creationId xmlns:a16="http://schemas.microsoft.com/office/drawing/2014/main" id="{BBB42EC4-ED81-2266-7D8F-76095EE36A22}"/>
                </a:ext>
              </a:extLst>
            </p:cNvPr>
            <p:cNvSpPr/>
            <p:nvPr/>
          </p:nvSpPr>
          <p:spPr>
            <a:xfrm>
              <a:off x="8430890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正方形/長方形 317">
              <a:extLst>
                <a:ext uri="{FF2B5EF4-FFF2-40B4-BE49-F238E27FC236}">
                  <a16:creationId xmlns:a16="http://schemas.microsoft.com/office/drawing/2014/main" id="{0F83D326-88D6-50A0-44E2-2493EF386F51}"/>
                </a:ext>
              </a:extLst>
            </p:cNvPr>
            <p:cNvSpPr/>
            <p:nvPr/>
          </p:nvSpPr>
          <p:spPr>
            <a:xfrm>
              <a:off x="6273162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正方形/長方形 318">
              <a:extLst>
                <a:ext uri="{FF2B5EF4-FFF2-40B4-BE49-F238E27FC236}">
                  <a16:creationId xmlns:a16="http://schemas.microsoft.com/office/drawing/2014/main" id="{3BB5F0BF-2128-41AB-A835-EC2D723A7DE8}"/>
                </a:ext>
              </a:extLst>
            </p:cNvPr>
            <p:cNvSpPr/>
            <p:nvPr/>
          </p:nvSpPr>
          <p:spPr>
            <a:xfrm>
              <a:off x="6543162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0" name="グループ化 319">
            <a:extLst>
              <a:ext uri="{FF2B5EF4-FFF2-40B4-BE49-F238E27FC236}">
                <a16:creationId xmlns:a16="http://schemas.microsoft.com/office/drawing/2014/main" id="{EA4E40C7-D5D6-4418-5551-B32E8BECCE9F}"/>
              </a:ext>
            </a:extLst>
          </p:cNvPr>
          <p:cNvGrpSpPr/>
          <p:nvPr/>
        </p:nvGrpSpPr>
        <p:grpSpPr>
          <a:xfrm>
            <a:off x="7060777" y="3034835"/>
            <a:ext cx="2427728" cy="273717"/>
            <a:chOff x="6273162" y="2949946"/>
            <a:chExt cx="2427728" cy="273717"/>
          </a:xfrm>
        </p:grpSpPr>
        <p:sp>
          <p:nvSpPr>
            <p:cNvPr id="321" name="正方形/長方形 320">
              <a:extLst>
                <a:ext uri="{FF2B5EF4-FFF2-40B4-BE49-F238E27FC236}">
                  <a16:creationId xmlns:a16="http://schemas.microsoft.com/office/drawing/2014/main" id="{96DF7506-E04F-7F54-1A1F-E4BFFDFE1154}"/>
                </a:ext>
              </a:extLst>
            </p:cNvPr>
            <p:cNvSpPr/>
            <p:nvPr/>
          </p:nvSpPr>
          <p:spPr>
            <a:xfrm>
              <a:off x="681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正方形/長方形 321">
              <a:extLst>
                <a:ext uri="{FF2B5EF4-FFF2-40B4-BE49-F238E27FC236}">
                  <a16:creationId xmlns:a16="http://schemas.microsoft.com/office/drawing/2014/main" id="{E168D14C-D070-9538-02CB-CEC1BC3F82AC}"/>
                </a:ext>
              </a:extLst>
            </p:cNvPr>
            <p:cNvSpPr/>
            <p:nvPr/>
          </p:nvSpPr>
          <p:spPr>
            <a:xfrm>
              <a:off x="708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正方形/長方形 322">
              <a:extLst>
                <a:ext uri="{FF2B5EF4-FFF2-40B4-BE49-F238E27FC236}">
                  <a16:creationId xmlns:a16="http://schemas.microsoft.com/office/drawing/2014/main" id="{61CAB994-3B28-79F2-6CFF-CE7A7D2F091B}"/>
                </a:ext>
              </a:extLst>
            </p:cNvPr>
            <p:cNvSpPr/>
            <p:nvPr/>
          </p:nvSpPr>
          <p:spPr>
            <a:xfrm>
              <a:off x="735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正方形/長方形 323">
              <a:extLst>
                <a:ext uri="{FF2B5EF4-FFF2-40B4-BE49-F238E27FC236}">
                  <a16:creationId xmlns:a16="http://schemas.microsoft.com/office/drawing/2014/main" id="{6913FB97-36A6-A896-3DF8-21644232D514}"/>
                </a:ext>
              </a:extLst>
            </p:cNvPr>
            <p:cNvSpPr/>
            <p:nvPr/>
          </p:nvSpPr>
          <p:spPr>
            <a:xfrm>
              <a:off x="762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正方形/長方形 324">
              <a:extLst>
                <a:ext uri="{FF2B5EF4-FFF2-40B4-BE49-F238E27FC236}">
                  <a16:creationId xmlns:a16="http://schemas.microsoft.com/office/drawing/2014/main" id="{AE377A9E-60FB-D7A2-373D-6ADCD5DD7872}"/>
                </a:ext>
              </a:extLst>
            </p:cNvPr>
            <p:cNvSpPr/>
            <p:nvPr/>
          </p:nvSpPr>
          <p:spPr>
            <a:xfrm>
              <a:off x="7893162" y="2953663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正方形/長方形 325">
              <a:extLst>
                <a:ext uri="{FF2B5EF4-FFF2-40B4-BE49-F238E27FC236}">
                  <a16:creationId xmlns:a16="http://schemas.microsoft.com/office/drawing/2014/main" id="{1D00DB76-E63B-A079-DC83-36D19CE523C6}"/>
                </a:ext>
              </a:extLst>
            </p:cNvPr>
            <p:cNvSpPr/>
            <p:nvPr/>
          </p:nvSpPr>
          <p:spPr>
            <a:xfrm>
              <a:off x="8160890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正方形/長方形 326">
              <a:extLst>
                <a:ext uri="{FF2B5EF4-FFF2-40B4-BE49-F238E27FC236}">
                  <a16:creationId xmlns:a16="http://schemas.microsoft.com/office/drawing/2014/main" id="{3237E1A5-3141-718C-CA47-2A285EB76930}"/>
                </a:ext>
              </a:extLst>
            </p:cNvPr>
            <p:cNvSpPr/>
            <p:nvPr/>
          </p:nvSpPr>
          <p:spPr>
            <a:xfrm>
              <a:off x="8430890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正方形/長方形 327">
              <a:extLst>
                <a:ext uri="{FF2B5EF4-FFF2-40B4-BE49-F238E27FC236}">
                  <a16:creationId xmlns:a16="http://schemas.microsoft.com/office/drawing/2014/main" id="{5286CCFB-8D73-0010-05F5-1C240BE7F72F}"/>
                </a:ext>
              </a:extLst>
            </p:cNvPr>
            <p:cNvSpPr/>
            <p:nvPr/>
          </p:nvSpPr>
          <p:spPr>
            <a:xfrm>
              <a:off x="6273162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正方形/長方形 328">
              <a:extLst>
                <a:ext uri="{FF2B5EF4-FFF2-40B4-BE49-F238E27FC236}">
                  <a16:creationId xmlns:a16="http://schemas.microsoft.com/office/drawing/2014/main" id="{476B2243-FF57-C532-5D03-40E6CAD321B9}"/>
                </a:ext>
              </a:extLst>
            </p:cNvPr>
            <p:cNvSpPr/>
            <p:nvPr/>
          </p:nvSpPr>
          <p:spPr>
            <a:xfrm>
              <a:off x="6543162" y="2949946"/>
              <a:ext cx="270000" cy="27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0" name="正方形/長方形 329">
            <a:extLst>
              <a:ext uri="{FF2B5EF4-FFF2-40B4-BE49-F238E27FC236}">
                <a16:creationId xmlns:a16="http://schemas.microsoft.com/office/drawing/2014/main" id="{C3223784-D475-7FF8-B1D3-B02EC5BBFA4F}"/>
              </a:ext>
            </a:extLst>
          </p:cNvPr>
          <p:cNvSpPr/>
          <p:nvPr/>
        </p:nvSpPr>
        <p:spPr>
          <a:xfrm>
            <a:off x="8143049" y="3831070"/>
            <a:ext cx="270000" cy="27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6CE832D5-250B-579B-B2D8-4DB8E2B2F0A2}"/>
              </a:ext>
            </a:extLst>
          </p:cNvPr>
          <p:cNvSpPr/>
          <p:nvPr/>
        </p:nvSpPr>
        <p:spPr>
          <a:xfrm>
            <a:off x="8413049" y="3831070"/>
            <a:ext cx="270000" cy="27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正方形/長方形 331">
            <a:extLst>
              <a:ext uri="{FF2B5EF4-FFF2-40B4-BE49-F238E27FC236}">
                <a16:creationId xmlns:a16="http://schemas.microsoft.com/office/drawing/2014/main" id="{A7EA4F65-AA82-D74C-1D1D-32D9E4C6FA8D}"/>
              </a:ext>
            </a:extLst>
          </p:cNvPr>
          <p:cNvSpPr/>
          <p:nvPr/>
        </p:nvSpPr>
        <p:spPr>
          <a:xfrm>
            <a:off x="7873049" y="4101070"/>
            <a:ext cx="270000" cy="27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正方形/長方形 332">
            <a:extLst>
              <a:ext uri="{FF2B5EF4-FFF2-40B4-BE49-F238E27FC236}">
                <a16:creationId xmlns:a16="http://schemas.microsoft.com/office/drawing/2014/main" id="{36F17616-4E65-D103-5BAC-2AE5D1B20219}"/>
              </a:ext>
            </a:extLst>
          </p:cNvPr>
          <p:cNvSpPr/>
          <p:nvPr/>
        </p:nvSpPr>
        <p:spPr>
          <a:xfrm>
            <a:off x="8413049" y="4101070"/>
            <a:ext cx="270000" cy="27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4" name="正方形/長方形 363">
            <a:extLst>
              <a:ext uri="{FF2B5EF4-FFF2-40B4-BE49-F238E27FC236}">
                <a16:creationId xmlns:a16="http://schemas.microsoft.com/office/drawing/2014/main" id="{E29C9487-F585-95D3-2227-FB0FDA35DB8A}"/>
              </a:ext>
            </a:extLst>
          </p:cNvPr>
          <p:cNvSpPr/>
          <p:nvPr/>
        </p:nvSpPr>
        <p:spPr>
          <a:xfrm>
            <a:off x="7873049" y="4353970"/>
            <a:ext cx="270000" cy="27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正方形/長方形 366">
            <a:extLst>
              <a:ext uri="{FF2B5EF4-FFF2-40B4-BE49-F238E27FC236}">
                <a16:creationId xmlns:a16="http://schemas.microsoft.com/office/drawing/2014/main" id="{15ED7AD8-F5A7-5195-D3E0-9B3C25595268}"/>
              </a:ext>
            </a:extLst>
          </p:cNvPr>
          <p:cNvSpPr/>
          <p:nvPr/>
        </p:nvSpPr>
        <p:spPr>
          <a:xfrm>
            <a:off x="8413049" y="4353970"/>
            <a:ext cx="270000" cy="27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正方形/長方形 367">
            <a:extLst>
              <a:ext uri="{FF2B5EF4-FFF2-40B4-BE49-F238E27FC236}">
                <a16:creationId xmlns:a16="http://schemas.microsoft.com/office/drawing/2014/main" id="{CAA3B72A-95F8-D929-39B2-F310C305A040}"/>
              </a:ext>
            </a:extLst>
          </p:cNvPr>
          <p:cNvSpPr/>
          <p:nvPr/>
        </p:nvSpPr>
        <p:spPr>
          <a:xfrm>
            <a:off x="8143049" y="4101070"/>
            <a:ext cx="270000" cy="24783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正方形/長方形 368">
            <a:extLst>
              <a:ext uri="{FF2B5EF4-FFF2-40B4-BE49-F238E27FC236}">
                <a16:creationId xmlns:a16="http://schemas.microsoft.com/office/drawing/2014/main" id="{90D5C1B9-0187-466A-477B-027DB269865B}"/>
              </a:ext>
            </a:extLst>
          </p:cNvPr>
          <p:cNvSpPr/>
          <p:nvPr/>
        </p:nvSpPr>
        <p:spPr>
          <a:xfrm>
            <a:off x="8140777" y="4348454"/>
            <a:ext cx="270000" cy="2926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正方形/長方形 369">
            <a:extLst>
              <a:ext uri="{FF2B5EF4-FFF2-40B4-BE49-F238E27FC236}">
                <a16:creationId xmlns:a16="http://schemas.microsoft.com/office/drawing/2014/main" id="{78C22A16-B7D2-5313-EF96-D3BBBA8CDDAF}"/>
              </a:ext>
            </a:extLst>
          </p:cNvPr>
          <p:cNvSpPr/>
          <p:nvPr/>
        </p:nvSpPr>
        <p:spPr>
          <a:xfrm>
            <a:off x="7870777" y="3815590"/>
            <a:ext cx="810000" cy="819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正方形/長方形 370">
            <a:extLst>
              <a:ext uri="{FF2B5EF4-FFF2-40B4-BE49-F238E27FC236}">
                <a16:creationId xmlns:a16="http://schemas.microsoft.com/office/drawing/2014/main" id="{51E654DE-093B-BE21-3899-4FA7C909B890}"/>
              </a:ext>
            </a:extLst>
          </p:cNvPr>
          <p:cNvSpPr/>
          <p:nvPr/>
        </p:nvSpPr>
        <p:spPr>
          <a:xfrm>
            <a:off x="2936775" y="3199842"/>
            <a:ext cx="2171653" cy="2160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正方形/長方形 371">
            <a:extLst>
              <a:ext uri="{FF2B5EF4-FFF2-40B4-BE49-F238E27FC236}">
                <a16:creationId xmlns:a16="http://schemas.microsoft.com/office/drawing/2014/main" id="{FF59FD74-7A29-67FA-1510-215AED154CB7}"/>
              </a:ext>
            </a:extLst>
          </p:cNvPr>
          <p:cNvSpPr/>
          <p:nvPr/>
        </p:nvSpPr>
        <p:spPr>
          <a:xfrm>
            <a:off x="7052629" y="3029205"/>
            <a:ext cx="2435877" cy="23620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F1A9E164-A9D1-8B24-3593-E2ADA4D9CF50}"/>
              </a:ext>
            </a:extLst>
          </p:cNvPr>
          <p:cNvSpPr/>
          <p:nvPr/>
        </p:nvSpPr>
        <p:spPr>
          <a:xfrm>
            <a:off x="4871085" y="5935526"/>
            <a:ext cx="318157" cy="2791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コンテンツ プレースホルダー 2">
            <a:extLst>
              <a:ext uri="{FF2B5EF4-FFF2-40B4-BE49-F238E27FC236}">
                <a16:creationId xmlns:a16="http://schemas.microsoft.com/office/drawing/2014/main" id="{55FFED96-2DAF-36E2-118B-4C3D4C826163}"/>
              </a:ext>
            </a:extLst>
          </p:cNvPr>
          <p:cNvSpPr txBox="1">
            <a:spLocks/>
          </p:cNvSpPr>
          <p:nvPr/>
        </p:nvSpPr>
        <p:spPr bwMode="auto">
          <a:xfrm>
            <a:off x="5189241" y="5903189"/>
            <a:ext cx="2374686" cy="41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/>
              <a:t>Spatial homogeneity area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873BC30-A9CB-B056-485F-54E8E8F072A6}"/>
              </a:ext>
            </a:extLst>
          </p:cNvPr>
          <p:cNvCxnSpPr>
            <a:cxnSpLocks/>
            <a:endCxn id="167" idx="3"/>
          </p:cNvCxnSpPr>
          <p:nvPr/>
        </p:nvCxnSpPr>
        <p:spPr>
          <a:xfrm flipV="1">
            <a:off x="4171551" y="2464355"/>
            <a:ext cx="2374686" cy="6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EBAFAF94-3EDE-D70F-9B26-2BC1FD1521F4}"/>
              </a:ext>
            </a:extLst>
          </p:cNvPr>
          <p:cNvSpPr txBox="1"/>
          <p:nvPr/>
        </p:nvSpPr>
        <p:spPr>
          <a:xfrm>
            <a:off x="4171551" y="2110411"/>
            <a:ext cx="23746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dk1"/>
                </a:solidFill>
                <a:latin typeface="+mn-lt"/>
                <a:ea typeface="+mn-ea"/>
              </a:rPr>
              <a:t>STDV of reflectance</a:t>
            </a:r>
          </a:p>
          <a:p>
            <a:r>
              <a:rPr lang="en-US" altLang="ja-JP" sz="2000" dirty="0">
                <a:solidFill>
                  <a:schemeClr val="dk1"/>
                </a:solidFill>
                <a:latin typeface="+mn-lt"/>
                <a:ea typeface="+mn-ea"/>
              </a:rPr>
              <a:t>Mean of reflectance</a:t>
            </a:r>
            <a:endParaRPr lang="ja-JP" altLang="en-US" sz="2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063888-1391-4458-19BB-A9E02C174AFA}"/>
              </a:ext>
            </a:extLst>
          </p:cNvPr>
          <p:cNvSpPr txBox="1"/>
          <p:nvPr/>
        </p:nvSpPr>
        <p:spPr>
          <a:xfrm>
            <a:off x="6570523" y="2223728"/>
            <a:ext cx="1520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&lt; 0.3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1557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58E3D-E207-4F30-C647-C3A8E2DBD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19E106C-B573-64CB-6A1C-6699232FEA76}"/>
              </a:ext>
            </a:extLst>
          </p:cNvPr>
          <p:cNvSpPr/>
          <p:nvPr/>
        </p:nvSpPr>
        <p:spPr>
          <a:xfrm>
            <a:off x="859675" y="4924425"/>
            <a:ext cx="10706099" cy="121675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en-US" altLang="ja-JP" sz="20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9EC1EC-0F79-DD40-A8D0-97AFB692C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Introduction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9494C5-4469-C3DA-A842-05CA888B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89E278C-D880-1F2A-48E7-B3C4C8A5F7CB}"/>
              </a:ext>
            </a:extLst>
          </p:cNvPr>
          <p:cNvSpPr txBox="1">
            <a:spLocks/>
          </p:cNvSpPr>
          <p:nvPr/>
        </p:nvSpPr>
        <p:spPr bwMode="auto">
          <a:xfrm>
            <a:off x="100473" y="980727"/>
            <a:ext cx="11967703" cy="394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In JMA, the validation methods for VIS/NIR bands of</a:t>
            </a:r>
            <a:r>
              <a:rPr kumimoji="1" lang="en-US" altLang="ja-JP" sz="2400" dirty="0"/>
              <a:t> Himawari-8,-9/AHI.</a:t>
            </a:r>
          </a:p>
          <a:p>
            <a:pPr lvl="1"/>
            <a:r>
              <a:rPr lang="en-US" altLang="ja-JP" sz="2000" dirty="0"/>
              <a:t>Implementation routinely: The method comparing with RTM and Ray-matching method</a:t>
            </a:r>
          </a:p>
          <a:p>
            <a:pPr lvl="1"/>
            <a:r>
              <a:rPr lang="en-US" altLang="ja-JP" sz="2000" dirty="0"/>
              <a:t>Under development : DCC and Lunar calibration methods </a:t>
            </a:r>
            <a:endParaRPr kumimoji="1" lang="en-US" altLang="ja-JP" sz="2000" dirty="0"/>
          </a:p>
          <a:p>
            <a:r>
              <a:rPr kumimoji="1" lang="en-US" altLang="ja-JP" sz="2400" dirty="0"/>
              <a:t>Our implementation of</a:t>
            </a:r>
            <a:r>
              <a:rPr lang="en-US" altLang="ja-JP" sz="2400" dirty="0"/>
              <a:t> Ray-matching method has some issues for further investigation.</a:t>
            </a:r>
          </a:p>
          <a:p>
            <a:pPr marL="457200" lvl="1" indent="0">
              <a:buNone/>
            </a:pPr>
            <a:r>
              <a:rPr lang="en-US" altLang="ja-JP" sz="2000" dirty="0"/>
              <a:t>For example,</a:t>
            </a:r>
          </a:p>
          <a:p>
            <a:pPr lvl="2">
              <a:buFont typeface="ＭＳ Ｐゴシック" panose="020B0600070205080204" pitchFamily="50" charset="-128"/>
              <a:buChar char="-"/>
            </a:pPr>
            <a:r>
              <a:rPr lang="en-US" altLang="ja-JP" sz="2000" dirty="0"/>
              <a:t>Using the data : using the resampled data (2km resolution) is suitable? </a:t>
            </a:r>
          </a:p>
          <a:p>
            <a:pPr lvl="2">
              <a:buFont typeface="ＭＳ Ｐゴシック" panose="020B0600070205080204" pitchFamily="50" charset="-128"/>
              <a:buChar char="-"/>
            </a:pPr>
            <a:r>
              <a:rPr lang="en-US" altLang="ja-JP" sz="2000" dirty="0"/>
              <a:t>Stability of validation results : still more variable compared to solar diffuser results.</a:t>
            </a:r>
          </a:p>
          <a:p>
            <a:pPr lvl="2">
              <a:buFont typeface="ＭＳ Ｐゴシック" panose="020B0600070205080204" pitchFamily="50" charset="-128"/>
              <a:buChar char="-"/>
            </a:pPr>
            <a:r>
              <a:rPr lang="en-US" altLang="ja-JP" sz="2000" dirty="0"/>
              <a:t>Regression methods : linear regression is the best way? </a:t>
            </a:r>
          </a:p>
          <a:p>
            <a:pPr lvl="2">
              <a:buFont typeface="ＭＳ Ｐゴシック" panose="020B0600070205080204" pitchFamily="50" charset="-128"/>
              <a:buChar char="-"/>
            </a:pPr>
            <a:r>
              <a:rPr lang="en-US" altLang="ja-JP" sz="2000" dirty="0"/>
              <a:t>Uncertainty analysis : not work on yet</a:t>
            </a:r>
          </a:p>
          <a:p>
            <a:pPr lvl="2">
              <a:buFont typeface="ＭＳ Ｐゴシック" panose="020B0600070205080204" pitchFamily="50" charset="-128"/>
              <a:buChar char="-"/>
            </a:pPr>
            <a:r>
              <a:rPr lang="en-US" altLang="ja-JP" sz="2000" dirty="0">
                <a:solidFill>
                  <a:srgbClr val="FF0000"/>
                </a:solidFill>
              </a:rPr>
              <a:t>Data amount : getting the stable validations even if using smaller samples than before?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01A2FF-FCA2-A85B-A3C2-6C5E65379FF2}"/>
              </a:ext>
            </a:extLst>
          </p:cNvPr>
          <p:cNvSpPr txBox="1"/>
          <p:nvPr/>
        </p:nvSpPr>
        <p:spPr>
          <a:xfrm>
            <a:off x="945399" y="4994195"/>
            <a:ext cx="10508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u="sng" dirty="0"/>
              <a:t>Background</a:t>
            </a:r>
          </a:p>
          <a:p>
            <a:r>
              <a:rPr lang="en-US" altLang="ja-JP" sz="2000" dirty="0"/>
              <a:t>As the preparation toward Himawari-10, the quick validation is important to find out and deal with technical issues during the in</a:t>
            </a:r>
            <a:r>
              <a:rPr lang="ja-JP" altLang="en-US" sz="2000" dirty="0"/>
              <a:t> </a:t>
            </a:r>
            <a:r>
              <a:rPr lang="en-US" altLang="ja-JP" sz="2000" dirty="0"/>
              <a:t>orbit test.</a:t>
            </a:r>
          </a:p>
        </p:txBody>
      </p:sp>
    </p:spTree>
    <p:extLst>
      <p:ext uri="{BB962C8B-B14F-4D97-AF65-F5344CB8AC3E}">
        <p14:creationId xmlns:p14="http://schemas.microsoft.com/office/powerpoint/2010/main" val="118468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74AEC-AC75-B90C-BF5E-CF5831A1D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011262-9E83-8361-6178-9171E08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/>
              <a:t>Data amount</a:t>
            </a:r>
            <a:r>
              <a:rPr lang="ja-JP" altLang="en-US" dirty="0"/>
              <a:t> </a:t>
            </a:r>
            <a:r>
              <a:rPr lang="en-US" altLang="ja-JP" dirty="0"/>
              <a:t>issues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951C17-5F71-0A03-F44C-C30D3D05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86A3354-40BE-C41F-43B8-A8F85AFADD56}"/>
              </a:ext>
            </a:extLst>
          </p:cNvPr>
          <p:cNvSpPr txBox="1"/>
          <p:nvPr/>
        </p:nvSpPr>
        <p:spPr>
          <a:xfrm>
            <a:off x="900653" y="1484100"/>
            <a:ext cx="10390694" cy="20005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b="1" i="1" u="sng" dirty="0"/>
              <a:t>Our implementation issues for using data amount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/>
              <a:t>Need to download the reference data via Internet.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Is it possible to restrict more narrow area and small data size to download…?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Collocating in longer statistics period to get more stabler validation results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Currently, statistics period is 29 days.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Is it possible to get the stable results in short period…? </a:t>
            </a:r>
            <a:endParaRPr kumimoji="1" lang="ja-JP" altLang="en-US" dirty="0"/>
          </a:p>
        </p:txBody>
      </p:sp>
      <p:sp>
        <p:nvSpPr>
          <p:cNvPr id="16" name="コンテンツ プレースホルダー 4">
            <a:extLst>
              <a:ext uri="{FF2B5EF4-FFF2-40B4-BE49-F238E27FC236}">
                <a16:creationId xmlns:a16="http://schemas.microsoft.com/office/drawing/2014/main" id="{9CE13359-1A69-CE52-D399-93291940A8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00654" y="4262861"/>
            <a:ext cx="10390693" cy="1138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400" b="1" u="sng" dirty="0">
                <a:latin typeface="+mn-ea"/>
              </a:rPr>
              <a:t>Goal</a:t>
            </a:r>
            <a:r>
              <a:rPr lang="en-US" altLang="ja-JP" sz="2400" b="1" u="sng" dirty="0">
                <a:latin typeface="+mn-ea"/>
                <a:ea typeface="+mn-ea"/>
              </a:rPr>
              <a:t> of this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n-ea"/>
                <a:ea typeface="+mn-ea"/>
              </a:rPr>
              <a:t>To get reliable and stable validation results in short statistics period by using smaller amount of data volume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892161F1-8AAD-7917-C7CA-87D24FEBDA7E}"/>
              </a:ext>
            </a:extLst>
          </p:cNvPr>
          <p:cNvSpPr/>
          <p:nvPr/>
        </p:nvSpPr>
        <p:spPr>
          <a:xfrm>
            <a:off x="5362575" y="3573321"/>
            <a:ext cx="733425" cy="645195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FA43B644-A79C-ED62-1BE1-DFB4EB242F8C}"/>
              </a:ext>
            </a:extLst>
          </p:cNvPr>
          <p:cNvSpPr/>
          <p:nvPr/>
        </p:nvSpPr>
        <p:spPr>
          <a:xfrm rot="16200000">
            <a:off x="1323694" y="5353825"/>
            <a:ext cx="461667" cy="947197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EC44666-7BEE-D00A-EBFC-BC47DC7F3BCF}"/>
              </a:ext>
            </a:extLst>
          </p:cNvPr>
          <p:cNvSpPr txBox="1"/>
          <p:nvPr/>
        </p:nvSpPr>
        <p:spPr>
          <a:xfrm>
            <a:off x="2142426" y="5596592"/>
            <a:ext cx="760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One of the solutions: utilization of low radiance scenes  </a:t>
            </a:r>
          </a:p>
        </p:txBody>
      </p:sp>
    </p:spTree>
    <p:extLst>
      <p:ext uri="{BB962C8B-B14F-4D97-AF65-F5344CB8AC3E}">
        <p14:creationId xmlns:p14="http://schemas.microsoft.com/office/powerpoint/2010/main" val="21194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5AD4175-6C27-AE5C-105E-23E3AF134042}"/>
              </a:ext>
            </a:extLst>
          </p:cNvPr>
          <p:cNvSpPr/>
          <p:nvPr/>
        </p:nvSpPr>
        <p:spPr>
          <a:xfrm>
            <a:off x="2147580" y="5704638"/>
            <a:ext cx="7696200" cy="577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CD897E0-6A8A-5F3A-18E9-FDC46648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</a:t>
            </a:r>
            <a:r>
              <a:rPr kumimoji="1" lang="en-US" altLang="ja-JP" dirty="0"/>
              <a:t>ow radiance scenes in Ray-matching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DD7275-E4F1-752D-E9FA-3B166B6D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7D6E610-5473-0CA6-0909-5A8BB6C5E0DE}"/>
              </a:ext>
            </a:extLst>
          </p:cNvPr>
          <p:cNvSpPr txBox="1"/>
          <p:nvPr/>
        </p:nvSpPr>
        <p:spPr>
          <a:xfrm>
            <a:off x="2301093" y="5812218"/>
            <a:ext cx="8161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R</a:t>
            </a:r>
            <a:r>
              <a:rPr kumimoji="1" lang="en-US" altLang="ja-JP" sz="2000" dirty="0"/>
              <a:t>e-consider the handling the low radiance for utilizing these data</a:t>
            </a:r>
            <a:endParaRPr kumimoji="1" lang="ja-JP" altLang="en-US" sz="2000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711D66E-90CF-1AB0-1149-FA98F5889399}"/>
              </a:ext>
            </a:extLst>
          </p:cNvPr>
          <p:cNvSpPr/>
          <p:nvPr/>
        </p:nvSpPr>
        <p:spPr>
          <a:xfrm>
            <a:off x="6352616" y="3156475"/>
            <a:ext cx="2380854" cy="439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832D90D-E22D-E674-6165-B190BE6F97FA}"/>
              </a:ext>
            </a:extLst>
          </p:cNvPr>
          <p:cNvSpPr/>
          <p:nvPr/>
        </p:nvSpPr>
        <p:spPr>
          <a:xfrm>
            <a:off x="8593912" y="3350194"/>
            <a:ext cx="1421628" cy="2087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B2C6D750-5B30-D2F4-1934-B9960A50CC03}"/>
              </a:ext>
            </a:extLst>
          </p:cNvPr>
          <p:cNvSpPr/>
          <p:nvPr/>
        </p:nvSpPr>
        <p:spPr>
          <a:xfrm>
            <a:off x="8320719" y="4164852"/>
            <a:ext cx="1421628" cy="40958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0CD99DC-8E51-1DA0-BDCD-117F776DEF18}"/>
              </a:ext>
            </a:extLst>
          </p:cNvPr>
          <p:cNvSpPr txBox="1"/>
          <p:nvPr/>
        </p:nvSpPr>
        <p:spPr>
          <a:xfrm>
            <a:off x="8135010" y="3672033"/>
            <a:ext cx="1658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Applying the condition  less than 273.15K </a:t>
            </a:r>
            <a:endParaRPr kumimoji="1" lang="ja-JP" altLang="en-US" sz="1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D95CBCF-755A-ADED-27DD-F958F84EE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0968"/>
          <a:stretch/>
        </p:blipFill>
        <p:spPr bwMode="auto">
          <a:xfrm>
            <a:off x="5865057" y="2727586"/>
            <a:ext cx="2497043" cy="298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B3071E7-55F1-BF1A-9548-8354E60292E1}"/>
              </a:ext>
            </a:extLst>
          </p:cNvPr>
          <p:cNvSpPr txBox="1"/>
          <p:nvPr/>
        </p:nvSpPr>
        <p:spPr>
          <a:xfrm>
            <a:off x="6381999" y="3054423"/>
            <a:ext cx="1833909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/>
              <a:t>B03 vs. </a:t>
            </a:r>
            <a:r>
              <a:rPr lang="en-US" altLang="ja-JP" sz="1400" b="1" dirty="0"/>
              <a:t>I01</a:t>
            </a:r>
            <a:endParaRPr kumimoji="1" lang="ja-JP" altLang="en-US" sz="1400" b="1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733EDD2-238F-FE99-CE3A-9E1AA91E095D}"/>
              </a:ext>
            </a:extLst>
          </p:cNvPr>
          <p:cNvSpPr/>
          <p:nvPr/>
        </p:nvSpPr>
        <p:spPr>
          <a:xfrm>
            <a:off x="6336732" y="2590896"/>
            <a:ext cx="2011309" cy="439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4699850-CA23-A2A1-20E3-37942E2C5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0844"/>
          <a:stretch/>
        </p:blipFill>
        <p:spPr bwMode="auto">
          <a:xfrm>
            <a:off x="9665794" y="2727690"/>
            <a:ext cx="2473717" cy="294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1D52CC0-B0A2-9F0D-9305-437D86720464}"/>
              </a:ext>
            </a:extLst>
          </p:cNvPr>
          <p:cNvSpPr txBox="1"/>
          <p:nvPr/>
        </p:nvSpPr>
        <p:spPr>
          <a:xfrm>
            <a:off x="10169332" y="3055128"/>
            <a:ext cx="179545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/>
              <a:t>B03 vs. </a:t>
            </a:r>
            <a:r>
              <a:rPr lang="en-US" altLang="ja-JP" sz="1400" b="1" dirty="0"/>
              <a:t>I01</a:t>
            </a:r>
            <a:endParaRPr kumimoji="1" lang="ja-JP" altLang="en-US" sz="14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4F5ED46-41BC-FB2A-34D5-696FF6887138}"/>
              </a:ext>
            </a:extLst>
          </p:cNvPr>
          <p:cNvSpPr/>
          <p:nvPr/>
        </p:nvSpPr>
        <p:spPr>
          <a:xfrm>
            <a:off x="10075714" y="2579808"/>
            <a:ext cx="2011309" cy="439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E311E5-D6E5-7DD7-4207-56443AE7F1EE}"/>
              </a:ext>
            </a:extLst>
          </p:cNvPr>
          <p:cNvSpPr/>
          <p:nvPr/>
        </p:nvSpPr>
        <p:spPr>
          <a:xfrm>
            <a:off x="12017271" y="2611748"/>
            <a:ext cx="69752" cy="1178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E3D060F-1DA7-7ED5-ABDB-FFB4DE675686}"/>
              </a:ext>
            </a:extLst>
          </p:cNvPr>
          <p:cNvSpPr/>
          <p:nvPr/>
        </p:nvSpPr>
        <p:spPr>
          <a:xfrm>
            <a:off x="6293828" y="3837544"/>
            <a:ext cx="217744" cy="736891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B59CD598-1088-C7D5-5BD6-0A1A2528C675}"/>
              </a:ext>
            </a:extLst>
          </p:cNvPr>
          <p:cNvSpPr/>
          <p:nvPr/>
        </p:nvSpPr>
        <p:spPr>
          <a:xfrm>
            <a:off x="10132154" y="3854819"/>
            <a:ext cx="217744" cy="736891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E889069-4625-6B34-3993-97D287609C82}"/>
              </a:ext>
            </a:extLst>
          </p:cNvPr>
          <p:cNvSpPr txBox="1"/>
          <p:nvPr/>
        </p:nvSpPr>
        <p:spPr>
          <a:xfrm>
            <a:off x="10119946" y="3529767"/>
            <a:ext cx="1161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removed</a:t>
            </a:r>
            <a:endParaRPr kumimoji="1" lang="ja-JP" altLang="en-US" sz="1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BE0FA8-C87F-86F0-804F-9C5C04471FA9}"/>
              </a:ext>
            </a:extLst>
          </p:cNvPr>
          <p:cNvSpPr txBox="1"/>
          <p:nvPr/>
        </p:nvSpPr>
        <p:spPr>
          <a:xfrm>
            <a:off x="136607" y="1065039"/>
            <a:ext cx="928060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/>
              <a:t>Merit of using </a:t>
            </a:r>
            <a:r>
              <a:rPr lang="en-US" altLang="ja-JP" sz="2000" b="1" u="sng" dirty="0"/>
              <a:t>l</a:t>
            </a:r>
            <a:r>
              <a:rPr kumimoji="1" lang="en-US" altLang="ja-JP" sz="2000" b="1" u="sng" dirty="0"/>
              <a:t>ow radiance scenes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Low radiance scenes have more collocations than mid/high radiance scenes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enable to get e</a:t>
            </a:r>
            <a:r>
              <a:rPr kumimoji="1" lang="en-US" altLang="ja-JP" sz="2000" dirty="0"/>
              <a:t>nough amount of data for validation in short period</a:t>
            </a:r>
          </a:p>
          <a:p>
            <a:endParaRPr lang="en-US" altLang="ja-JP" b="1" u="sng" dirty="0"/>
          </a:p>
          <a:p>
            <a:r>
              <a:rPr lang="en-US" altLang="ja-JP" sz="2000" b="1" u="sng" dirty="0"/>
              <a:t>The issues for using low radiance scenes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+mn-lt"/>
              </a:rPr>
              <a:t>The pattern of ratio (=AHI/(VIIRS*SBAF) ) in low radiance scenes is different from that in other radiance scenes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+mn-lt"/>
              </a:rPr>
              <a:t>This issue is seen for all VIS/NIR bands.</a:t>
            </a:r>
          </a:p>
          <a:p>
            <a:pPr lvl="2"/>
            <a:endParaRPr lang="en-US" altLang="ja-JP" sz="2000" dirty="0">
              <a:latin typeface="+mn-lt"/>
            </a:endParaRPr>
          </a:p>
          <a:p>
            <a:pPr lvl="2"/>
            <a:endParaRPr lang="en-US" altLang="ja-JP" sz="2000" dirty="0">
              <a:latin typeface="+mn-lt"/>
            </a:endParaRPr>
          </a:p>
          <a:p>
            <a:endParaRPr lang="en-US" altLang="ja-JP" sz="2000" b="1" u="sng" dirty="0">
              <a:latin typeface="+mn-lt"/>
            </a:endParaRPr>
          </a:p>
          <a:p>
            <a:r>
              <a:rPr lang="en-US" altLang="ja-JP" sz="2000" b="1" u="sng" dirty="0">
                <a:latin typeface="+mn-lt"/>
              </a:rPr>
              <a:t>Current handling the low radiance scenes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+mn-lt"/>
              </a:rPr>
              <a:t>Removing these data by TB threshold of 10.4um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US" altLang="ja-JP" sz="2000" dirty="0">
              <a:latin typeface="+mn-lt"/>
            </a:endParaRPr>
          </a:p>
          <a:p>
            <a:endParaRPr lang="en-US" altLang="ja-JP" sz="2000" dirty="0">
              <a:latin typeface="+mn-lt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C300A6-69C0-986D-EDA2-AF1805353672}"/>
              </a:ext>
            </a:extLst>
          </p:cNvPr>
          <p:cNvSpPr txBox="1"/>
          <p:nvPr/>
        </p:nvSpPr>
        <p:spPr>
          <a:xfrm>
            <a:off x="754055" y="3713940"/>
            <a:ext cx="5058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low radiance scenes </a:t>
            </a:r>
            <a:r>
              <a:rPr lang="en-US" altLang="ja-JP" sz="2000" dirty="0"/>
              <a:t>can</a:t>
            </a:r>
            <a:r>
              <a:rPr kumimoji="1" lang="en-US" altLang="ja-JP" sz="2000" dirty="0"/>
              <a:t>not be used </a:t>
            </a:r>
            <a:r>
              <a:rPr lang="en-US" altLang="ja-JP" sz="2000" dirty="0"/>
              <a:t>as is.</a:t>
            </a:r>
            <a:endParaRPr kumimoji="1" lang="ja-JP" altLang="en-US" sz="2000" dirty="0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3D1B9665-E21D-D82D-0972-578A2FA3E33D}"/>
              </a:ext>
            </a:extLst>
          </p:cNvPr>
          <p:cNvSpPr/>
          <p:nvPr/>
        </p:nvSpPr>
        <p:spPr>
          <a:xfrm rot="16200000">
            <a:off x="249014" y="3646951"/>
            <a:ext cx="461667" cy="523918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40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正方形/長方形 233">
            <a:extLst>
              <a:ext uri="{FF2B5EF4-FFF2-40B4-BE49-F238E27FC236}">
                <a16:creationId xmlns:a16="http://schemas.microsoft.com/office/drawing/2014/main" id="{A7A3D9F2-577D-4D42-06B9-8E2028AF7E5D}"/>
              </a:ext>
            </a:extLst>
          </p:cNvPr>
          <p:cNvSpPr/>
          <p:nvPr/>
        </p:nvSpPr>
        <p:spPr>
          <a:xfrm>
            <a:off x="372710" y="1415837"/>
            <a:ext cx="11193063" cy="45057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948CBB9-899D-3F8D-2EA3-7EB8CEAB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JMA implementation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5F4D40-6C43-895B-CBED-146A54C1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4C5194-4909-B2F7-5B45-AC91490EDC05}"/>
              </a:ext>
            </a:extLst>
          </p:cNvPr>
          <p:cNvSpPr txBox="1"/>
          <p:nvPr/>
        </p:nvSpPr>
        <p:spPr>
          <a:xfrm>
            <a:off x="178404" y="979423"/>
            <a:ext cx="5536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/>
              <a:t>Consideration of collocation conditions</a:t>
            </a:r>
          </a:p>
        </p:txBody>
      </p:sp>
      <p:graphicFrame>
        <p:nvGraphicFramePr>
          <p:cNvPr id="6" name="表 75">
            <a:extLst>
              <a:ext uri="{FF2B5EF4-FFF2-40B4-BE49-F238E27FC236}">
                <a16:creationId xmlns:a16="http://schemas.microsoft.com/office/drawing/2014/main" id="{6A7BFEC3-9D94-D682-877E-C32ABC92E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50017"/>
              </p:ext>
            </p:extLst>
          </p:nvPr>
        </p:nvGraphicFramePr>
        <p:xfrm>
          <a:off x="5436351" y="2874071"/>
          <a:ext cx="5000578" cy="2944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8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(a) Observation time difference</a:t>
                      </a:r>
                      <a:endParaRPr lang="ja-JP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5 min.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5" marR="9145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54">
                <a:tc>
                  <a:txBody>
                    <a:bodyPr/>
                    <a:lstStyle/>
                    <a:p>
                      <a:r>
                        <a:rPr lang="en-US" altLang="ja-JP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(b) Satellite zenith angle difference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91455" marR="9145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10 deg.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91455" marR="9145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454">
                <a:tc>
                  <a:txBody>
                    <a:bodyPr/>
                    <a:lstStyle/>
                    <a:p>
                      <a:r>
                        <a:rPr lang="en-US" altLang="ja-JP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(c) Satellite azimuth angle difference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91455" marR="9145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10 deg.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91455" marR="9145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454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+mn-lt"/>
                        </a:rPr>
                        <a:t>(d) Sun zenith angle difference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91455" marR="9145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+mn-lt"/>
                        </a:rPr>
                        <a:t>&lt; 10 deg.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91455" marR="9145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41001"/>
                  </a:ext>
                </a:extLst>
              </a:tr>
              <a:tr h="289454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+mn-lt"/>
                        </a:rPr>
                        <a:t>(e) Sun azimuth angle difference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91455" marR="9145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+mn-lt"/>
                        </a:rPr>
                        <a:t>&lt; 10 deg.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91455" marR="9145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248251"/>
                  </a:ext>
                </a:extLst>
              </a:tr>
              <a:tr h="353942">
                <a:tc>
                  <a:txBody>
                    <a:bodyPr/>
                    <a:lstStyle/>
                    <a:p>
                      <a:r>
                        <a:rPr lang="en-US" altLang="ja-JP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(f) Sun glint angle (AHI only)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91455" marR="9145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25 deg.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91455" marR="9145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587">
                <a:tc>
                  <a:txBody>
                    <a:bodyPr/>
                    <a:lstStyle/>
                    <a:p>
                      <a:r>
                        <a:rPr lang="en-US" altLang="ja-JP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Brightness temperature @ 10.4 </a:t>
                      </a:r>
                      <a:r>
                        <a:rPr lang="ja-JP" altLang="ja-JP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ja-JP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(AHI only)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5" marR="9145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273.15 K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5" marR="9145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454">
                <a:tc>
                  <a:txBody>
                    <a:bodyPr/>
                    <a:lstStyle/>
                    <a:p>
                      <a:r>
                        <a:rPr lang="en-US" altLang="ja-JP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(g) STDV of radiance/Mean of radiance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91455" marR="9145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 0.3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91455" marR="91455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テキスト ボックス 172">
            <a:extLst>
              <a:ext uri="{FF2B5EF4-FFF2-40B4-BE49-F238E27FC236}">
                <a16:creationId xmlns:a16="http://schemas.microsoft.com/office/drawing/2014/main" id="{A73F29F0-E06F-4F64-F5EA-44CE547E4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49" y="2118176"/>
            <a:ext cx="477290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1800" b="1" u="sng" dirty="0">
                <a:latin typeface="+mn-lt"/>
              </a:rPr>
              <a:t>Himawari-8/9 data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+mn-lt"/>
              </a:rPr>
              <a:t>The data is not calibrated by solar diffuser on real-time basis.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+mn-lt"/>
              </a:rPr>
              <a:t>2km resampled data is used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ja-JP" sz="18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800" b="1" u="sng" dirty="0">
                <a:latin typeface="+mn-lt"/>
              </a:rPr>
              <a:t>SNPP,N20/VIIRS data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+mn-lt"/>
              </a:rPr>
              <a:t>downloading from NOAA CLASS servers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ja-JP" sz="18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800" u="sng" dirty="0">
                <a:latin typeface="+mn-lt"/>
              </a:rPr>
              <a:t>SBAF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+mn-lt"/>
              </a:rPr>
              <a:t>NASA SBAF Tool (B01-05) and calculating radiative transfer model (B06) </a:t>
            </a:r>
          </a:p>
          <a:p>
            <a:pPr marL="914400" lvl="1" indent="-171450">
              <a:spcBef>
                <a:spcPct val="0"/>
              </a:spcBef>
            </a:pPr>
            <a:r>
              <a:rPr lang="en-US" altLang="ja-JP" sz="1600" dirty="0">
                <a:latin typeface="+mn-lt"/>
              </a:rPr>
              <a:t>“All-sky Tropical Ocean” is selected</a:t>
            </a:r>
          </a:p>
          <a:p>
            <a:pPr marL="171450" indent="-171450">
              <a:spcBef>
                <a:spcPct val="0"/>
              </a:spcBef>
            </a:pPr>
            <a:endParaRPr lang="en-US" altLang="ja-JP" sz="2400" dirty="0">
              <a:latin typeface="+mn-lt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63C71C-C5D8-A6BD-2901-41A3158EAEE1}"/>
              </a:ext>
            </a:extLst>
          </p:cNvPr>
          <p:cNvSpPr txBox="1"/>
          <p:nvPr/>
        </p:nvSpPr>
        <p:spPr>
          <a:xfrm>
            <a:off x="372710" y="1516873"/>
            <a:ext cx="3608889" cy="405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altLang="ja-JP" sz="2000" b="1" dirty="0">
                <a:latin typeface="+mn-lt"/>
              </a:rPr>
              <a:t>JMA’s current implementation</a:t>
            </a:r>
          </a:p>
        </p:txBody>
      </p:sp>
      <p:graphicFrame>
        <p:nvGraphicFramePr>
          <p:cNvPr id="227" name="表 226">
            <a:extLst>
              <a:ext uri="{FF2B5EF4-FFF2-40B4-BE49-F238E27FC236}">
                <a16:creationId xmlns:a16="http://schemas.microsoft.com/office/drawing/2014/main" id="{71A8BA21-8BD4-D341-8243-400AD48E5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97991"/>
              </p:ext>
            </p:extLst>
          </p:nvPr>
        </p:nvGraphicFramePr>
        <p:xfrm>
          <a:off x="5436351" y="1483300"/>
          <a:ext cx="594794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0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Himawari-8/9 </a:t>
                      </a:r>
                    </a:p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AHI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Band01</a:t>
                      </a:r>
                    </a:p>
                    <a:p>
                      <a:pPr algn="ctr"/>
                      <a:r>
                        <a:rPr kumimoji="1" lang="en-US" altLang="ja-JP" sz="14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0.47 </a:t>
                      </a:r>
                      <a:r>
                        <a:rPr kumimoji="1" lang="en-US" altLang="ja-JP" sz="1400" b="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μm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Band02</a:t>
                      </a:r>
                    </a:p>
                    <a:p>
                      <a:pPr algn="ctr"/>
                      <a:r>
                        <a:rPr kumimoji="1" lang="en-US" altLang="ja-JP" sz="14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0.51 </a:t>
                      </a:r>
                      <a:r>
                        <a:rPr kumimoji="1" lang="en-US" altLang="ja-JP" sz="1400" b="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μm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Band03</a:t>
                      </a:r>
                    </a:p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0.64 </a:t>
                      </a:r>
                      <a:r>
                        <a:rPr kumimoji="1" lang="en-US" altLang="ja-JP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μm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Band04</a:t>
                      </a:r>
                    </a:p>
                    <a:p>
                      <a:pPr algn="ctr"/>
                      <a:r>
                        <a:rPr kumimoji="1" lang="en-US" altLang="ja-JP" sz="14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0.86 </a:t>
                      </a:r>
                      <a:r>
                        <a:rPr kumimoji="1" lang="en-US" altLang="ja-JP" sz="1400" b="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μm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Band05</a:t>
                      </a:r>
                    </a:p>
                    <a:p>
                      <a:pPr algn="ctr"/>
                      <a:r>
                        <a:rPr kumimoji="1" lang="en-US" altLang="ja-JP" sz="14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1.6 </a:t>
                      </a:r>
                      <a:r>
                        <a:rPr kumimoji="1" lang="en-US" altLang="ja-JP" sz="1400" b="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μm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Band06</a:t>
                      </a:r>
                    </a:p>
                    <a:p>
                      <a:pPr algn="ctr"/>
                      <a:r>
                        <a:rPr kumimoji="1" lang="en-US" altLang="ja-JP" sz="14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2.3 </a:t>
                      </a:r>
                      <a:r>
                        <a:rPr kumimoji="1" lang="en-US" altLang="ja-JP" sz="1400" b="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μm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039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SNPP or N20</a:t>
                      </a:r>
                    </a:p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VIIRS</a:t>
                      </a: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M3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0.49 </a:t>
                      </a:r>
                      <a:r>
                        <a:rPr kumimoji="1" lang="en-US" altLang="ja-JP" sz="1400" dirty="0" err="1">
                          <a:latin typeface="+mn-lt"/>
                        </a:rPr>
                        <a:t>μm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I1</a:t>
                      </a:r>
                    </a:p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0.64 </a:t>
                      </a:r>
                      <a:r>
                        <a:rPr kumimoji="1" lang="en-US" altLang="ja-JP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μm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M7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0.87 </a:t>
                      </a:r>
                      <a:r>
                        <a:rPr kumimoji="1" lang="en-US" altLang="ja-JP" sz="1400" dirty="0" err="1">
                          <a:latin typeface="+mn-lt"/>
                        </a:rPr>
                        <a:t>μm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M10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1.6 </a:t>
                      </a:r>
                      <a:r>
                        <a:rPr kumimoji="1" lang="en-US" altLang="ja-JP" sz="1400" dirty="0" err="1">
                          <a:latin typeface="+mn-lt"/>
                        </a:rPr>
                        <a:t>μm</a:t>
                      </a:r>
                      <a:r>
                        <a:rPr kumimoji="1" lang="en-US" altLang="ja-JP" sz="1400" dirty="0">
                          <a:latin typeface="+mn-lt"/>
                        </a:rPr>
                        <a:t>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M11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2.3 </a:t>
                      </a:r>
                      <a:r>
                        <a:rPr kumimoji="1" lang="en-US" altLang="ja-JP" sz="1400" dirty="0" err="1">
                          <a:latin typeface="+mn-lt"/>
                        </a:rPr>
                        <a:t>μm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9" name="矢印: 下 228">
            <a:extLst>
              <a:ext uri="{FF2B5EF4-FFF2-40B4-BE49-F238E27FC236}">
                <a16:creationId xmlns:a16="http://schemas.microsoft.com/office/drawing/2014/main" id="{08447480-A783-0FAC-3635-DEE61D59E92C}"/>
              </a:ext>
            </a:extLst>
          </p:cNvPr>
          <p:cNvSpPr/>
          <p:nvPr/>
        </p:nvSpPr>
        <p:spPr>
          <a:xfrm rot="16200000">
            <a:off x="1098760" y="5845489"/>
            <a:ext cx="461667" cy="613823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60457F14-EB8D-6346-25D4-CA6F80E99EB4}"/>
              </a:ext>
            </a:extLst>
          </p:cNvPr>
          <p:cNvSpPr txBox="1"/>
          <p:nvPr/>
        </p:nvSpPr>
        <p:spPr>
          <a:xfrm>
            <a:off x="1685926" y="5927845"/>
            <a:ext cx="9155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/>
              <a:t>Researching each condition dependence on the ratio : AHI/(VIIRS*SBAF) </a:t>
            </a:r>
          </a:p>
        </p:txBody>
      </p:sp>
    </p:spTree>
    <p:extLst>
      <p:ext uri="{BB962C8B-B14F-4D97-AF65-F5344CB8AC3E}">
        <p14:creationId xmlns:p14="http://schemas.microsoft.com/office/powerpoint/2010/main" val="107448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98092-53B8-A62B-1249-5D1C02596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画像のプレビュー">
            <a:extLst>
              <a:ext uri="{FF2B5EF4-FFF2-40B4-BE49-F238E27FC236}">
                <a16:creationId xmlns:a16="http://schemas.microsoft.com/office/drawing/2014/main" id="{A78EC56E-D23C-44B8-2520-B2094C79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9" y="983804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50C6BFC-FAC1-B307-B13E-1AFA43FB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428" y="205645"/>
            <a:ext cx="10972800" cy="729912"/>
          </a:xfrm>
        </p:spPr>
        <p:txBody>
          <a:bodyPr/>
          <a:lstStyle/>
          <a:p>
            <a:r>
              <a:rPr lang="en-US" altLang="ja-JP" dirty="0"/>
              <a:t>Dependence in current implementation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B0BD3B-5C82-0A30-FA7C-3514F1B2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4D2358-D32A-82F6-088B-6DF9880578EB}"/>
              </a:ext>
            </a:extLst>
          </p:cNvPr>
          <p:cNvSpPr txBox="1"/>
          <p:nvPr/>
        </p:nvSpPr>
        <p:spPr>
          <a:xfrm>
            <a:off x="688302" y="1107106"/>
            <a:ext cx="1980221" cy="2661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(a) Observation time diff.</a:t>
            </a:r>
            <a:endParaRPr kumimoji="1" lang="ja-JP" altLang="en-US" sz="11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ABECCD8-1F53-6E72-4C6F-D4FE201B30F3}"/>
              </a:ext>
            </a:extLst>
          </p:cNvPr>
          <p:cNvSpPr/>
          <p:nvPr/>
        </p:nvSpPr>
        <p:spPr>
          <a:xfrm flipH="1">
            <a:off x="522960" y="1230747"/>
            <a:ext cx="168086" cy="18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0BFF566-E2E9-1B56-5F6E-B94FC7F3DF2F}"/>
              </a:ext>
            </a:extLst>
          </p:cNvPr>
          <p:cNvSpPr txBox="1"/>
          <p:nvPr/>
        </p:nvSpPr>
        <p:spPr>
          <a:xfrm>
            <a:off x="320115" y="1354243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1.4</a:t>
            </a:r>
            <a:endParaRPr kumimoji="1" lang="ja-JP" altLang="en-US" sz="1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A1234DF-26D0-81F7-DC46-F5C3F75147F4}"/>
              </a:ext>
            </a:extLst>
          </p:cNvPr>
          <p:cNvSpPr txBox="1"/>
          <p:nvPr/>
        </p:nvSpPr>
        <p:spPr>
          <a:xfrm>
            <a:off x="220894" y="1725959"/>
            <a:ext cx="50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1.2</a:t>
            </a:r>
            <a:endParaRPr kumimoji="1" lang="ja-JP" altLang="en-US" sz="10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BEBD0C8-8505-53DB-6A85-CE95F7ABDB22}"/>
              </a:ext>
            </a:extLst>
          </p:cNvPr>
          <p:cNvSpPr txBox="1"/>
          <p:nvPr/>
        </p:nvSpPr>
        <p:spPr>
          <a:xfrm>
            <a:off x="225456" y="2081995"/>
            <a:ext cx="50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1.0</a:t>
            </a:r>
            <a:endParaRPr kumimoji="1" lang="ja-JP" altLang="en-US" sz="1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4DE4254-396D-7825-B7E6-8429199BBBE7}"/>
              </a:ext>
            </a:extLst>
          </p:cNvPr>
          <p:cNvSpPr txBox="1"/>
          <p:nvPr/>
        </p:nvSpPr>
        <p:spPr>
          <a:xfrm>
            <a:off x="214317" y="2487186"/>
            <a:ext cx="505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0.8</a:t>
            </a:r>
            <a:endParaRPr kumimoji="1" lang="ja-JP" altLang="en-US" sz="1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ECF1AD0-6260-40FC-5272-0F105185F51C}"/>
              </a:ext>
            </a:extLst>
          </p:cNvPr>
          <p:cNvSpPr txBox="1"/>
          <p:nvPr/>
        </p:nvSpPr>
        <p:spPr>
          <a:xfrm>
            <a:off x="210585" y="2819719"/>
            <a:ext cx="505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0.6</a:t>
            </a:r>
            <a:endParaRPr kumimoji="1" lang="ja-JP" altLang="en-US" sz="1000" dirty="0"/>
          </a:p>
        </p:txBody>
      </p:sp>
      <p:sp>
        <p:nvSpPr>
          <p:cNvPr id="3073" name="テキスト ボックス 3072">
            <a:extLst>
              <a:ext uri="{FF2B5EF4-FFF2-40B4-BE49-F238E27FC236}">
                <a16:creationId xmlns:a16="http://schemas.microsoft.com/office/drawing/2014/main" id="{F3A819ED-D65D-7DFE-9E66-BFD4671359FA}"/>
              </a:ext>
            </a:extLst>
          </p:cNvPr>
          <p:cNvSpPr txBox="1"/>
          <p:nvPr/>
        </p:nvSpPr>
        <p:spPr>
          <a:xfrm>
            <a:off x="526752" y="3005734"/>
            <a:ext cx="236174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 0      50    100   150   200    250   300</a:t>
            </a:r>
            <a:endParaRPr kumimoji="1" lang="ja-JP" altLang="en-US" sz="1000" dirty="0"/>
          </a:p>
        </p:txBody>
      </p:sp>
      <p:sp>
        <p:nvSpPr>
          <p:cNvPr id="3085" name="テキスト ボックス 3084">
            <a:extLst>
              <a:ext uri="{FF2B5EF4-FFF2-40B4-BE49-F238E27FC236}">
                <a16:creationId xmlns:a16="http://schemas.microsoft.com/office/drawing/2014/main" id="{6F34A878-2AD4-51F4-A750-6B8B71CA9EED}"/>
              </a:ext>
            </a:extLst>
          </p:cNvPr>
          <p:cNvSpPr txBox="1"/>
          <p:nvPr/>
        </p:nvSpPr>
        <p:spPr>
          <a:xfrm rot="16200000">
            <a:off x="-584336" y="1959639"/>
            <a:ext cx="1876715" cy="2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Raito: AHI</a:t>
            </a:r>
            <a:r>
              <a:rPr lang="en-US" altLang="ja-JP" sz="1200" dirty="0"/>
              <a:t>/(VIIRS*SBAF)</a:t>
            </a:r>
            <a:endParaRPr kumimoji="1" lang="ja-JP" altLang="en-US" sz="1200" dirty="0"/>
          </a:p>
        </p:txBody>
      </p:sp>
      <p:sp>
        <p:nvSpPr>
          <p:cNvPr id="3095" name="テキスト ボックス 3094">
            <a:extLst>
              <a:ext uri="{FF2B5EF4-FFF2-40B4-BE49-F238E27FC236}">
                <a16:creationId xmlns:a16="http://schemas.microsoft.com/office/drawing/2014/main" id="{A550E748-F280-DF66-A67C-0ADEBE079BBF}"/>
              </a:ext>
            </a:extLst>
          </p:cNvPr>
          <p:cNvSpPr txBox="1"/>
          <p:nvPr/>
        </p:nvSpPr>
        <p:spPr>
          <a:xfrm>
            <a:off x="1170716" y="3176649"/>
            <a:ext cx="110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Time diff. [s]</a:t>
            </a:r>
            <a:endParaRPr kumimoji="1" lang="ja-JP" altLang="en-US" sz="1200" dirty="0"/>
          </a:p>
        </p:txBody>
      </p:sp>
      <p:pic>
        <p:nvPicPr>
          <p:cNvPr id="1030" name="Picture 6" descr="画像のプレビュー">
            <a:extLst>
              <a:ext uri="{FF2B5EF4-FFF2-40B4-BE49-F238E27FC236}">
                <a16:creationId xmlns:a16="http://schemas.microsoft.com/office/drawing/2014/main" id="{BA7C8D70-9591-2584-4E64-03CFC133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26" y="980066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画像のプレビュー">
            <a:extLst>
              <a:ext uri="{FF2B5EF4-FFF2-40B4-BE49-F238E27FC236}">
                <a16:creationId xmlns:a16="http://schemas.microsoft.com/office/drawing/2014/main" id="{8566BE0C-FB71-3E0E-EDEB-129BDE522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97" y="997316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画像のプレビュー">
            <a:extLst>
              <a:ext uri="{FF2B5EF4-FFF2-40B4-BE49-F238E27FC236}">
                <a16:creationId xmlns:a16="http://schemas.microsoft.com/office/drawing/2014/main" id="{2E21C8C5-F1CD-C7AD-FDF8-B539C4635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587" y="987194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画像のプレビュー">
            <a:extLst>
              <a:ext uri="{FF2B5EF4-FFF2-40B4-BE49-F238E27FC236}">
                <a16:creationId xmlns:a16="http://schemas.microsoft.com/office/drawing/2014/main" id="{4A53DBAC-B3A2-C75E-9ECF-DCCB1B7B5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1" y="332244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画像のプレビュー">
            <a:extLst>
              <a:ext uri="{FF2B5EF4-FFF2-40B4-BE49-F238E27FC236}">
                <a16:creationId xmlns:a16="http://schemas.microsoft.com/office/drawing/2014/main" id="{E29A571B-E88E-E7C9-25F7-E6ED3F5A4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679" y="3342131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画像のプレビュー">
            <a:extLst>
              <a:ext uri="{FF2B5EF4-FFF2-40B4-BE49-F238E27FC236}">
                <a16:creationId xmlns:a16="http://schemas.microsoft.com/office/drawing/2014/main" id="{9CDF0C87-767A-20B5-1464-9A2BCFC2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97" y="3357047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画像のプレビュー">
            <a:extLst>
              <a:ext uri="{FF2B5EF4-FFF2-40B4-BE49-F238E27FC236}">
                <a16:creationId xmlns:a16="http://schemas.microsoft.com/office/drawing/2014/main" id="{DF8854C4-8305-084C-2A32-42BE262F8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615" y="3341179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3353DC-D551-44E3-6690-61D05E2E1C97}"/>
              </a:ext>
            </a:extLst>
          </p:cNvPr>
          <p:cNvSpPr txBox="1"/>
          <p:nvPr/>
        </p:nvSpPr>
        <p:spPr>
          <a:xfrm>
            <a:off x="5589553" y="3476459"/>
            <a:ext cx="2069022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(</a:t>
            </a:r>
            <a:r>
              <a:rPr lang="en-US" altLang="ja-JP" sz="1100" dirty="0"/>
              <a:t>g</a:t>
            </a:r>
            <a:r>
              <a:rPr kumimoji="1" lang="en-US" altLang="ja-JP" sz="1100" dirty="0"/>
              <a:t>) Smooth conditio</a:t>
            </a:r>
            <a:r>
              <a:rPr lang="en-US" altLang="ja-JP" sz="1100" dirty="0"/>
              <a:t>n for AHI </a:t>
            </a:r>
            <a:r>
              <a:rPr kumimoji="1" lang="en-US" altLang="ja-JP" sz="1100" dirty="0"/>
              <a:t> </a:t>
            </a:r>
            <a:endParaRPr kumimoji="1" lang="ja-JP" altLang="en-US" sz="11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89D807C-9C05-D216-191C-BBFB9DB01A6F}"/>
              </a:ext>
            </a:extLst>
          </p:cNvPr>
          <p:cNvSpPr txBox="1"/>
          <p:nvPr/>
        </p:nvSpPr>
        <p:spPr>
          <a:xfrm>
            <a:off x="8260315" y="3457511"/>
            <a:ext cx="2121661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(</a:t>
            </a:r>
            <a:r>
              <a:rPr lang="en-US" altLang="ja-JP" sz="1100" dirty="0"/>
              <a:t>g</a:t>
            </a:r>
            <a:r>
              <a:rPr kumimoji="1" lang="en-US" altLang="ja-JP" sz="1100" dirty="0"/>
              <a:t>) Smooth conditio</a:t>
            </a:r>
            <a:r>
              <a:rPr lang="en-US" altLang="ja-JP" sz="1100" dirty="0"/>
              <a:t>n for VIIRS </a:t>
            </a:r>
            <a:r>
              <a:rPr kumimoji="1" lang="en-US" altLang="ja-JP" sz="1100" dirty="0"/>
              <a:t> </a:t>
            </a:r>
            <a:endParaRPr kumimoji="1" lang="ja-JP" altLang="en-US" sz="1100" dirty="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19BD77D-9493-43B7-1071-0C02925656A1}"/>
              </a:ext>
            </a:extLst>
          </p:cNvPr>
          <p:cNvSpPr/>
          <p:nvPr/>
        </p:nvSpPr>
        <p:spPr>
          <a:xfrm flipH="1">
            <a:off x="489587" y="3359567"/>
            <a:ext cx="145440" cy="20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テキスト ボックス 1024">
            <a:extLst>
              <a:ext uri="{FF2B5EF4-FFF2-40B4-BE49-F238E27FC236}">
                <a16:creationId xmlns:a16="http://schemas.microsoft.com/office/drawing/2014/main" id="{C2A17404-D8ED-9509-E085-8D9EF6A76BE9}"/>
              </a:ext>
            </a:extLst>
          </p:cNvPr>
          <p:cNvSpPr txBox="1"/>
          <p:nvPr/>
        </p:nvSpPr>
        <p:spPr>
          <a:xfrm>
            <a:off x="278076" y="3732588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1.4</a:t>
            </a:r>
            <a:endParaRPr kumimoji="1" lang="ja-JP" altLang="en-US" sz="1000" dirty="0"/>
          </a:p>
        </p:txBody>
      </p:sp>
      <p:sp>
        <p:nvSpPr>
          <p:cNvPr id="1027" name="テキスト ボックス 1026">
            <a:extLst>
              <a:ext uri="{FF2B5EF4-FFF2-40B4-BE49-F238E27FC236}">
                <a16:creationId xmlns:a16="http://schemas.microsoft.com/office/drawing/2014/main" id="{A8ABD731-B386-D442-78E9-F90E2225AC7F}"/>
              </a:ext>
            </a:extLst>
          </p:cNvPr>
          <p:cNvSpPr txBox="1"/>
          <p:nvPr/>
        </p:nvSpPr>
        <p:spPr>
          <a:xfrm>
            <a:off x="180410" y="4046317"/>
            <a:ext cx="50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1.2</a:t>
            </a:r>
            <a:endParaRPr kumimoji="1" lang="ja-JP" altLang="en-US" sz="1000" dirty="0"/>
          </a:p>
        </p:txBody>
      </p:sp>
      <p:sp>
        <p:nvSpPr>
          <p:cNvPr id="1029" name="テキスト ボックス 1028">
            <a:extLst>
              <a:ext uri="{FF2B5EF4-FFF2-40B4-BE49-F238E27FC236}">
                <a16:creationId xmlns:a16="http://schemas.microsoft.com/office/drawing/2014/main" id="{5A4DF355-7325-A0A3-B58C-8B10AAD844C8}"/>
              </a:ext>
            </a:extLst>
          </p:cNvPr>
          <p:cNvSpPr txBox="1"/>
          <p:nvPr/>
        </p:nvSpPr>
        <p:spPr>
          <a:xfrm>
            <a:off x="184972" y="4402353"/>
            <a:ext cx="50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1.0</a:t>
            </a:r>
            <a:endParaRPr kumimoji="1" lang="ja-JP" altLang="en-US" sz="1000" dirty="0"/>
          </a:p>
        </p:txBody>
      </p:sp>
      <p:sp>
        <p:nvSpPr>
          <p:cNvPr id="1031" name="テキスト ボックス 1030">
            <a:extLst>
              <a:ext uri="{FF2B5EF4-FFF2-40B4-BE49-F238E27FC236}">
                <a16:creationId xmlns:a16="http://schemas.microsoft.com/office/drawing/2014/main" id="{FA8737DC-454A-BB09-4DE8-9DF3983B5A47}"/>
              </a:ext>
            </a:extLst>
          </p:cNvPr>
          <p:cNvSpPr txBox="1"/>
          <p:nvPr/>
        </p:nvSpPr>
        <p:spPr>
          <a:xfrm>
            <a:off x="173833" y="4807544"/>
            <a:ext cx="505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0.8</a:t>
            </a:r>
            <a:endParaRPr kumimoji="1" lang="ja-JP" altLang="en-US" sz="1000" dirty="0"/>
          </a:p>
        </p:txBody>
      </p:sp>
      <p:sp>
        <p:nvSpPr>
          <p:cNvPr id="1033" name="テキスト ボックス 1032">
            <a:extLst>
              <a:ext uri="{FF2B5EF4-FFF2-40B4-BE49-F238E27FC236}">
                <a16:creationId xmlns:a16="http://schemas.microsoft.com/office/drawing/2014/main" id="{DFA527E5-EF6F-508E-5744-1650DE5149A6}"/>
              </a:ext>
            </a:extLst>
          </p:cNvPr>
          <p:cNvSpPr txBox="1"/>
          <p:nvPr/>
        </p:nvSpPr>
        <p:spPr>
          <a:xfrm>
            <a:off x="170101" y="5140077"/>
            <a:ext cx="505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0.6</a:t>
            </a:r>
            <a:endParaRPr kumimoji="1" lang="ja-JP" altLang="en-US" sz="1000" dirty="0"/>
          </a:p>
        </p:txBody>
      </p:sp>
      <p:sp>
        <p:nvSpPr>
          <p:cNvPr id="1035" name="テキスト ボックス 1034">
            <a:extLst>
              <a:ext uri="{FF2B5EF4-FFF2-40B4-BE49-F238E27FC236}">
                <a16:creationId xmlns:a16="http://schemas.microsoft.com/office/drawing/2014/main" id="{93832D8A-0DD3-BD55-D761-EE77AB7DE6E0}"/>
              </a:ext>
            </a:extLst>
          </p:cNvPr>
          <p:cNvSpPr txBox="1"/>
          <p:nvPr/>
        </p:nvSpPr>
        <p:spPr>
          <a:xfrm rot="16200000">
            <a:off x="-781641" y="4293204"/>
            <a:ext cx="2142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Raito: AHI</a:t>
            </a:r>
            <a:r>
              <a:rPr lang="en-US" altLang="ja-JP" sz="1200" dirty="0"/>
              <a:t>/(VIIRS*SBAF)</a:t>
            </a:r>
            <a:endParaRPr kumimoji="1" lang="ja-JP" altLang="en-US" sz="1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31C750-69A2-F862-D0EB-CBAD509CA3BF}"/>
              </a:ext>
            </a:extLst>
          </p:cNvPr>
          <p:cNvSpPr txBox="1"/>
          <p:nvPr/>
        </p:nvSpPr>
        <p:spPr>
          <a:xfrm>
            <a:off x="672722" y="3442678"/>
            <a:ext cx="1974003" cy="261610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/>
              <a:t>(e) Sun azimuth angle</a:t>
            </a:r>
            <a:r>
              <a:rPr kumimoji="1" lang="en-US" altLang="ja-JP" sz="1100" dirty="0"/>
              <a:t> diff.</a:t>
            </a:r>
            <a:endParaRPr kumimoji="1" lang="ja-JP" altLang="en-US" sz="1100" dirty="0"/>
          </a:p>
        </p:txBody>
      </p:sp>
      <p:sp>
        <p:nvSpPr>
          <p:cNvPr id="1037" name="テキスト ボックス 1036">
            <a:extLst>
              <a:ext uri="{FF2B5EF4-FFF2-40B4-BE49-F238E27FC236}">
                <a16:creationId xmlns:a16="http://schemas.microsoft.com/office/drawing/2014/main" id="{82CA39A1-E2B2-4093-B4FA-6BD017B673DD}"/>
              </a:ext>
            </a:extLst>
          </p:cNvPr>
          <p:cNvSpPr txBox="1"/>
          <p:nvPr/>
        </p:nvSpPr>
        <p:spPr>
          <a:xfrm>
            <a:off x="567203" y="5548172"/>
            <a:ext cx="236174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000" dirty="0"/>
          </a:p>
        </p:txBody>
      </p:sp>
      <p:sp>
        <p:nvSpPr>
          <p:cNvPr id="1039" name="テキスト ボックス 1038">
            <a:extLst>
              <a:ext uri="{FF2B5EF4-FFF2-40B4-BE49-F238E27FC236}">
                <a16:creationId xmlns:a16="http://schemas.microsoft.com/office/drawing/2014/main" id="{55CF7EDB-7A0A-0518-4FDE-E4575FEA5FF8}"/>
              </a:ext>
            </a:extLst>
          </p:cNvPr>
          <p:cNvSpPr txBox="1"/>
          <p:nvPr/>
        </p:nvSpPr>
        <p:spPr>
          <a:xfrm>
            <a:off x="507465" y="5365984"/>
            <a:ext cx="240981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  0          </a:t>
            </a:r>
            <a:r>
              <a:rPr lang="en-US" altLang="ja-JP" sz="1000" dirty="0"/>
              <a:t>0.5</a:t>
            </a:r>
            <a:r>
              <a:rPr kumimoji="1" lang="en-US" altLang="ja-JP" sz="1000" dirty="0"/>
              <a:t>         1.0         1.5         </a:t>
            </a:r>
            <a:r>
              <a:rPr lang="en-US" altLang="ja-JP" sz="1000" dirty="0"/>
              <a:t>2.0</a:t>
            </a:r>
            <a:r>
              <a:rPr kumimoji="1" lang="en-US" altLang="ja-JP" sz="1000" dirty="0"/>
              <a:t> </a:t>
            </a:r>
            <a:endParaRPr kumimoji="1" lang="ja-JP" altLang="en-US" sz="1000" dirty="0"/>
          </a:p>
        </p:txBody>
      </p:sp>
      <p:sp>
        <p:nvSpPr>
          <p:cNvPr id="3103" name="テキスト ボックス 3102">
            <a:extLst>
              <a:ext uri="{FF2B5EF4-FFF2-40B4-BE49-F238E27FC236}">
                <a16:creationId xmlns:a16="http://schemas.microsoft.com/office/drawing/2014/main" id="{A055D01B-DBD5-30FF-82F1-98B7BF8A57DB}"/>
              </a:ext>
            </a:extLst>
          </p:cNvPr>
          <p:cNvSpPr txBox="1"/>
          <p:nvPr/>
        </p:nvSpPr>
        <p:spPr>
          <a:xfrm>
            <a:off x="740544" y="5469403"/>
            <a:ext cx="181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Angle diff.</a:t>
            </a:r>
            <a:r>
              <a:rPr kumimoji="1" lang="en-US" altLang="ja-JP" sz="1200" dirty="0"/>
              <a:t> [deg.]</a:t>
            </a:r>
            <a:endParaRPr kumimoji="1" lang="ja-JP" altLang="en-US" sz="1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E8C8571-AB21-AD22-12F0-C576547DF91C}"/>
              </a:ext>
            </a:extLst>
          </p:cNvPr>
          <p:cNvSpPr txBox="1"/>
          <p:nvPr/>
        </p:nvSpPr>
        <p:spPr>
          <a:xfrm>
            <a:off x="3122819" y="1107391"/>
            <a:ext cx="197790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(b) Satellite zenith angle</a:t>
            </a:r>
            <a:r>
              <a:rPr kumimoji="1" lang="en-US" altLang="ja-JP" sz="1100" dirty="0"/>
              <a:t> diff.</a:t>
            </a:r>
            <a:endParaRPr kumimoji="1" lang="ja-JP" altLang="en-US" sz="1100" dirty="0"/>
          </a:p>
        </p:txBody>
      </p:sp>
      <p:sp>
        <p:nvSpPr>
          <p:cNvPr id="1041" name="正方形/長方形 1040">
            <a:extLst>
              <a:ext uri="{FF2B5EF4-FFF2-40B4-BE49-F238E27FC236}">
                <a16:creationId xmlns:a16="http://schemas.microsoft.com/office/drawing/2014/main" id="{A9764B1B-5853-11D0-FB2F-4D019811C003}"/>
              </a:ext>
            </a:extLst>
          </p:cNvPr>
          <p:cNvSpPr/>
          <p:nvPr/>
        </p:nvSpPr>
        <p:spPr>
          <a:xfrm flipH="1">
            <a:off x="2965169" y="1076232"/>
            <a:ext cx="145440" cy="20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正方形/長方形 1042">
            <a:extLst>
              <a:ext uri="{FF2B5EF4-FFF2-40B4-BE49-F238E27FC236}">
                <a16:creationId xmlns:a16="http://schemas.microsoft.com/office/drawing/2014/main" id="{94DEEB94-2D91-8292-2E8D-ED144F7B51C5}"/>
              </a:ext>
            </a:extLst>
          </p:cNvPr>
          <p:cNvSpPr/>
          <p:nvPr/>
        </p:nvSpPr>
        <p:spPr>
          <a:xfrm flipH="1">
            <a:off x="2962906" y="1230747"/>
            <a:ext cx="117512" cy="1945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テキスト ボックス 1044">
            <a:extLst>
              <a:ext uri="{FF2B5EF4-FFF2-40B4-BE49-F238E27FC236}">
                <a16:creationId xmlns:a16="http://schemas.microsoft.com/office/drawing/2014/main" id="{15E9AB43-14FC-6BE6-5950-6D0882DAE291}"/>
              </a:ext>
            </a:extLst>
          </p:cNvPr>
          <p:cNvSpPr txBox="1"/>
          <p:nvPr/>
        </p:nvSpPr>
        <p:spPr>
          <a:xfrm>
            <a:off x="2750910" y="1367558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1.4</a:t>
            </a:r>
            <a:endParaRPr kumimoji="1" lang="ja-JP" altLang="en-US" sz="1000" dirty="0"/>
          </a:p>
        </p:txBody>
      </p:sp>
      <p:sp>
        <p:nvSpPr>
          <p:cNvPr id="1047" name="テキスト ボックス 1046">
            <a:extLst>
              <a:ext uri="{FF2B5EF4-FFF2-40B4-BE49-F238E27FC236}">
                <a16:creationId xmlns:a16="http://schemas.microsoft.com/office/drawing/2014/main" id="{FBDF45B7-E687-364F-E825-DDD415DE52AA}"/>
              </a:ext>
            </a:extLst>
          </p:cNvPr>
          <p:cNvSpPr txBox="1"/>
          <p:nvPr/>
        </p:nvSpPr>
        <p:spPr>
          <a:xfrm>
            <a:off x="2664012" y="1716603"/>
            <a:ext cx="50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1.2</a:t>
            </a:r>
            <a:endParaRPr kumimoji="1" lang="ja-JP" altLang="en-US" sz="1000" dirty="0"/>
          </a:p>
        </p:txBody>
      </p:sp>
      <p:sp>
        <p:nvSpPr>
          <p:cNvPr id="1049" name="テキスト ボックス 1048">
            <a:extLst>
              <a:ext uri="{FF2B5EF4-FFF2-40B4-BE49-F238E27FC236}">
                <a16:creationId xmlns:a16="http://schemas.microsoft.com/office/drawing/2014/main" id="{493F84C9-216D-8742-248B-6AFE558C77D0}"/>
              </a:ext>
            </a:extLst>
          </p:cNvPr>
          <p:cNvSpPr txBox="1"/>
          <p:nvPr/>
        </p:nvSpPr>
        <p:spPr>
          <a:xfrm>
            <a:off x="2664012" y="2081985"/>
            <a:ext cx="50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1.0</a:t>
            </a:r>
            <a:endParaRPr kumimoji="1" lang="ja-JP" altLang="en-US" sz="1000" dirty="0"/>
          </a:p>
        </p:txBody>
      </p:sp>
      <p:sp>
        <p:nvSpPr>
          <p:cNvPr id="1050" name="テキスト ボックス 1049">
            <a:extLst>
              <a:ext uri="{FF2B5EF4-FFF2-40B4-BE49-F238E27FC236}">
                <a16:creationId xmlns:a16="http://schemas.microsoft.com/office/drawing/2014/main" id="{FB7913AD-09AC-4CAA-343F-089BF3EA78AC}"/>
              </a:ext>
            </a:extLst>
          </p:cNvPr>
          <p:cNvSpPr txBox="1"/>
          <p:nvPr/>
        </p:nvSpPr>
        <p:spPr>
          <a:xfrm>
            <a:off x="2654263" y="2466748"/>
            <a:ext cx="505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0.8</a:t>
            </a:r>
            <a:endParaRPr kumimoji="1" lang="ja-JP" altLang="en-US" sz="1000" dirty="0"/>
          </a:p>
        </p:txBody>
      </p:sp>
      <p:sp>
        <p:nvSpPr>
          <p:cNvPr id="1052" name="テキスト ボックス 1051">
            <a:extLst>
              <a:ext uri="{FF2B5EF4-FFF2-40B4-BE49-F238E27FC236}">
                <a16:creationId xmlns:a16="http://schemas.microsoft.com/office/drawing/2014/main" id="{61D938F5-B1CB-31EF-5724-E27FFFDC1860}"/>
              </a:ext>
            </a:extLst>
          </p:cNvPr>
          <p:cNvSpPr txBox="1"/>
          <p:nvPr/>
        </p:nvSpPr>
        <p:spPr>
          <a:xfrm rot="16200000">
            <a:off x="1879087" y="2030032"/>
            <a:ext cx="1876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Raito: AHI</a:t>
            </a:r>
            <a:r>
              <a:rPr lang="en-US" altLang="ja-JP" sz="1200" dirty="0"/>
              <a:t>/(VIIRS*SBAF)</a:t>
            </a:r>
            <a:endParaRPr kumimoji="1" lang="ja-JP" altLang="en-US" sz="1200" dirty="0"/>
          </a:p>
        </p:txBody>
      </p:sp>
      <p:sp>
        <p:nvSpPr>
          <p:cNvPr id="3074" name="テキスト ボックス 3073">
            <a:extLst>
              <a:ext uri="{FF2B5EF4-FFF2-40B4-BE49-F238E27FC236}">
                <a16:creationId xmlns:a16="http://schemas.microsoft.com/office/drawing/2014/main" id="{18E734DE-87EE-CD60-D8A9-B09111D0EA16}"/>
              </a:ext>
            </a:extLst>
          </p:cNvPr>
          <p:cNvSpPr txBox="1"/>
          <p:nvPr/>
        </p:nvSpPr>
        <p:spPr>
          <a:xfrm>
            <a:off x="2961135" y="3002173"/>
            <a:ext cx="249913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  0         2         4         6          8        10 </a:t>
            </a:r>
            <a:endParaRPr kumimoji="1" lang="ja-JP" altLang="en-US" sz="1000" dirty="0"/>
          </a:p>
        </p:txBody>
      </p:sp>
      <p:sp>
        <p:nvSpPr>
          <p:cNvPr id="1051" name="テキスト ボックス 1050">
            <a:extLst>
              <a:ext uri="{FF2B5EF4-FFF2-40B4-BE49-F238E27FC236}">
                <a16:creationId xmlns:a16="http://schemas.microsoft.com/office/drawing/2014/main" id="{B9274C3A-879E-DEC3-2FD2-15EC8C26A5D8}"/>
              </a:ext>
            </a:extLst>
          </p:cNvPr>
          <p:cNvSpPr txBox="1"/>
          <p:nvPr/>
        </p:nvSpPr>
        <p:spPr>
          <a:xfrm>
            <a:off x="2650874" y="2867153"/>
            <a:ext cx="505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0.6</a:t>
            </a:r>
            <a:endParaRPr kumimoji="1" lang="ja-JP" altLang="en-US" sz="1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7FC1D14-970D-D478-CAD1-434254740E3B}"/>
              </a:ext>
            </a:extLst>
          </p:cNvPr>
          <p:cNvSpPr txBox="1"/>
          <p:nvPr/>
        </p:nvSpPr>
        <p:spPr>
          <a:xfrm>
            <a:off x="8295704" y="1107616"/>
            <a:ext cx="2087883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/>
              <a:t>(d) Sun zenith angle</a:t>
            </a:r>
            <a:r>
              <a:rPr kumimoji="1" lang="en-US" altLang="ja-JP" sz="1100" dirty="0"/>
              <a:t> diff.</a:t>
            </a:r>
            <a:endParaRPr kumimoji="1" lang="ja-JP" altLang="en-US" sz="1100" dirty="0"/>
          </a:p>
        </p:txBody>
      </p:sp>
      <p:sp>
        <p:nvSpPr>
          <p:cNvPr id="3097" name="テキスト ボックス 3096">
            <a:extLst>
              <a:ext uri="{FF2B5EF4-FFF2-40B4-BE49-F238E27FC236}">
                <a16:creationId xmlns:a16="http://schemas.microsoft.com/office/drawing/2014/main" id="{EC9B5221-5BFB-9CD3-C44D-E5673B47A377}"/>
              </a:ext>
            </a:extLst>
          </p:cNvPr>
          <p:cNvSpPr txBox="1"/>
          <p:nvPr/>
        </p:nvSpPr>
        <p:spPr>
          <a:xfrm>
            <a:off x="3200079" y="3154462"/>
            <a:ext cx="181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Angle diff.</a:t>
            </a:r>
            <a:r>
              <a:rPr kumimoji="1" lang="en-US" altLang="ja-JP" sz="1200" dirty="0"/>
              <a:t> [deg.]</a:t>
            </a:r>
            <a:endParaRPr kumimoji="1" lang="ja-JP" altLang="en-US" sz="1200" dirty="0"/>
          </a:p>
        </p:txBody>
      </p:sp>
      <p:sp>
        <p:nvSpPr>
          <p:cNvPr id="3079" name="正方形/長方形 3078">
            <a:extLst>
              <a:ext uri="{FF2B5EF4-FFF2-40B4-BE49-F238E27FC236}">
                <a16:creationId xmlns:a16="http://schemas.microsoft.com/office/drawing/2014/main" id="{DF968A9C-09C5-E42A-A857-41C8D9CF4716}"/>
              </a:ext>
            </a:extLst>
          </p:cNvPr>
          <p:cNvSpPr/>
          <p:nvPr/>
        </p:nvSpPr>
        <p:spPr>
          <a:xfrm flipH="1">
            <a:off x="5401278" y="1114122"/>
            <a:ext cx="145440" cy="20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6" name="正方形/長方形 3095">
            <a:extLst>
              <a:ext uri="{FF2B5EF4-FFF2-40B4-BE49-F238E27FC236}">
                <a16:creationId xmlns:a16="http://schemas.microsoft.com/office/drawing/2014/main" id="{9B31901E-5440-09F1-D208-DEEEF9638D37}"/>
              </a:ext>
            </a:extLst>
          </p:cNvPr>
          <p:cNvSpPr/>
          <p:nvPr/>
        </p:nvSpPr>
        <p:spPr>
          <a:xfrm flipH="1">
            <a:off x="5506577" y="1058777"/>
            <a:ext cx="137813" cy="212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8" name="テキスト ボックス 3097">
            <a:extLst>
              <a:ext uri="{FF2B5EF4-FFF2-40B4-BE49-F238E27FC236}">
                <a16:creationId xmlns:a16="http://schemas.microsoft.com/office/drawing/2014/main" id="{DF597122-EA35-72D0-6D35-8BB9879456CD}"/>
              </a:ext>
            </a:extLst>
          </p:cNvPr>
          <p:cNvSpPr txBox="1"/>
          <p:nvPr/>
        </p:nvSpPr>
        <p:spPr>
          <a:xfrm>
            <a:off x="5294582" y="1374686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1.4</a:t>
            </a:r>
            <a:endParaRPr kumimoji="1" lang="ja-JP" altLang="en-US" sz="1000" dirty="0"/>
          </a:p>
        </p:txBody>
      </p:sp>
      <p:sp>
        <p:nvSpPr>
          <p:cNvPr id="3099" name="テキスト ボックス 3098">
            <a:extLst>
              <a:ext uri="{FF2B5EF4-FFF2-40B4-BE49-F238E27FC236}">
                <a16:creationId xmlns:a16="http://schemas.microsoft.com/office/drawing/2014/main" id="{33934BF6-B537-020C-0B5E-A2CBFFB9579D}"/>
              </a:ext>
            </a:extLst>
          </p:cNvPr>
          <p:cNvSpPr txBox="1"/>
          <p:nvPr/>
        </p:nvSpPr>
        <p:spPr>
          <a:xfrm>
            <a:off x="5207684" y="1723731"/>
            <a:ext cx="50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1.2</a:t>
            </a:r>
            <a:endParaRPr kumimoji="1" lang="ja-JP" altLang="en-US" sz="1000" dirty="0"/>
          </a:p>
        </p:txBody>
      </p:sp>
      <p:sp>
        <p:nvSpPr>
          <p:cNvPr id="3100" name="テキスト ボックス 3099">
            <a:extLst>
              <a:ext uri="{FF2B5EF4-FFF2-40B4-BE49-F238E27FC236}">
                <a16:creationId xmlns:a16="http://schemas.microsoft.com/office/drawing/2014/main" id="{3BD5F9F2-D46E-8A27-F5E3-6D3BB0ED939B}"/>
              </a:ext>
            </a:extLst>
          </p:cNvPr>
          <p:cNvSpPr txBox="1"/>
          <p:nvPr/>
        </p:nvSpPr>
        <p:spPr>
          <a:xfrm>
            <a:off x="5207684" y="2089113"/>
            <a:ext cx="50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1.0</a:t>
            </a:r>
            <a:endParaRPr kumimoji="1" lang="ja-JP" altLang="en-US" sz="1000" dirty="0"/>
          </a:p>
        </p:txBody>
      </p:sp>
      <p:sp>
        <p:nvSpPr>
          <p:cNvPr id="3105" name="テキスト ボックス 3104">
            <a:extLst>
              <a:ext uri="{FF2B5EF4-FFF2-40B4-BE49-F238E27FC236}">
                <a16:creationId xmlns:a16="http://schemas.microsoft.com/office/drawing/2014/main" id="{A7707E47-6E82-E853-348A-561C9861C128}"/>
              </a:ext>
            </a:extLst>
          </p:cNvPr>
          <p:cNvSpPr txBox="1"/>
          <p:nvPr/>
        </p:nvSpPr>
        <p:spPr>
          <a:xfrm>
            <a:off x="5197935" y="2473876"/>
            <a:ext cx="505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0.8</a:t>
            </a:r>
            <a:endParaRPr kumimoji="1" lang="ja-JP" altLang="en-US" sz="1000" dirty="0"/>
          </a:p>
        </p:txBody>
      </p:sp>
      <p:sp>
        <p:nvSpPr>
          <p:cNvPr id="3106" name="テキスト ボックス 3105">
            <a:extLst>
              <a:ext uri="{FF2B5EF4-FFF2-40B4-BE49-F238E27FC236}">
                <a16:creationId xmlns:a16="http://schemas.microsoft.com/office/drawing/2014/main" id="{7E78A217-803F-C8D9-F1D1-6F4AF7D3D44B}"/>
              </a:ext>
            </a:extLst>
          </p:cNvPr>
          <p:cNvSpPr txBox="1"/>
          <p:nvPr/>
        </p:nvSpPr>
        <p:spPr>
          <a:xfrm rot="16200000">
            <a:off x="4362989" y="1984672"/>
            <a:ext cx="1885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Raito: AHI</a:t>
            </a:r>
            <a:r>
              <a:rPr lang="en-US" altLang="ja-JP" sz="1200" dirty="0"/>
              <a:t>/(VIIRS*SBAF)</a:t>
            </a:r>
            <a:endParaRPr kumimoji="1" lang="ja-JP" altLang="en-US" sz="1200" dirty="0"/>
          </a:p>
        </p:txBody>
      </p:sp>
      <p:sp>
        <p:nvSpPr>
          <p:cNvPr id="3107" name="テキスト ボックス 3106">
            <a:extLst>
              <a:ext uri="{FF2B5EF4-FFF2-40B4-BE49-F238E27FC236}">
                <a16:creationId xmlns:a16="http://schemas.microsoft.com/office/drawing/2014/main" id="{B664C722-93EB-B88F-F24A-D65E0BEB44A2}"/>
              </a:ext>
            </a:extLst>
          </p:cNvPr>
          <p:cNvSpPr txBox="1"/>
          <p:nvPr/>
        </p:nvSpPr>
        <p:spPr>
          <a:xfrm>
            <a:off x="5504807" y="3009301"/>
            <a:ext cx="249913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  0         2         4         6          8        10 </a:t>
            </a:r>
            <a:endParaRPr kumimoji="1" lang="ja-JP" altLang="en-US" sz="1000" dirty="0"/>
          </a:p>
        </p:txBody>
      </p:sp>
      <p:sp>
        <p:nvSpPr>
          <p:cNvPr id="3108" name="テキスト ボックス 3107">
            <a:extLst>
              <a:ext uri="{FF2B5EF4-FFF2-40B4-BE49-F238E27FC236}">
                <a16:creationId xmlns:a16="http://schemas.microsoft.com/office/drawing/2014/main" id="{83270C14-8B8E-84C0-6759-C6BA2D59FE5B}"/>
              </a:ext>
            </a:extLst>
          </p:cNvPr>
          <p:cNvSpPr txBox="1"/>
          <p:nvPr/>
        </p:nvSpPr>
        <p:spPr>
          <a:xfrm>
            <a:off x="5194546" y="2874281"/>
            <a:ext cx="505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0.6</a:t>
            </a:r>
            <a:endParaRPr kumimoji="1" lang="ja-JP" altLang="en-US" sz="1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082B434-AD6A-9DBB-2B52-B2F34627C293}"/>
              </a:ext>
            </a:extLst>
          </p:cNvPr>
          <p:cNvSpPr txBox="1"/>
          <p:nvPr/>
        </p:nvSpPr>
        <p:spPr>
          <a:xfrm>
            <a:off x="5557808" y="1106987"/>
            <a:ext cx="2160072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/>
              <a:t>(c) Satellite azimuth angle</a:t>
            </a:r>
            <a:r>
              <a:rPr kumimoji="1" lang="en-US" altLang="ja-JP" sz="1100" dirty="0"/>
              <a:t> diff.</a:t>
            </a:r>
            <a:endParaRPr kumimoji="1" lang="ja-JP" altLang="en-US" sz="1100" dirty="0"/>
          </a:p>
        </p:txBody>
      </p:sp>
      <p:sp>
        <p:nvSpPr>
          <p:cNvPr id="3109" name="正方形/長方形 3108">
            <a:extLst>
              <a:ext uri="{FF2B5EF4-FFF2-40B4-BE49-F238E27FC236}">
                <a16:creationId xmlns:a16="http://schemas.microsoft.com/office/drawing/2014/main" id="{D92E9CF3-618D-3C1F-FC30-7FAAD8041D3C}"/>
              </a:ext>
            </a:extLst>
          </p:cNvPr>
          <p:cNvSpPr/>
          <p:nvPr/>
        </p:nvSpPr>
        <p:spPr>
          <a:xfrm flipH="1">
            <a:off x="8067281" y="1069187"/>
            <a:ext cx="145440" cy="20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0" name="正方形/長方形 3109">
            <a:extLst>
              <a:ext uri="{FF2B5EF4-FFF2-40B4-BE49-F238E27FC236}">
                <a16:creationId xmlns:a16="http://schemas.microsoft.com/office/drawing/2014/main" id="{17DA8066-E78B-29B8-8138-E2B32D7ECA8F}"/>
              </a:ext>
            </a:extLst>
          </p:cNvPr>
          <p:cNvSpPr/>
          <p:nvPr/>
        </p:nvSpPr>
        <p:spPr>
          <a:xfrm flipH="1">
            <a:off x="8172581" y="1045216"/>
            <a:ext cx="140378" cy="209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1" name="テキスト ボックス 3110">
            <a:extLst>
              <a:ext uri="{FF2B5EF4-FFF2-40B4-BE49-F238E27FC236}">
                <a16:creationId xmlns:a16="http://schemas.microsoft.com/office/drawing/2014/main" id="{DFBD57B3-C469-A24B-BAF7-77E553F56D62}"/>
              </a:ext>
            </a:extLst>
          </p:cNvPr>
          <p:cNvSpPr txBox="1"/>
          <p:nvPr/>
        </p:nvSpPr>
        <p:spPr>
          <a:xfrm>
            <a:off x="7960585" y="1329751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1.4</a:t>
            </a:r>
            <a:endParaRPr kumimoji="1" lang="ja-JP" altLang="en-US" sz="1000" dirty="0"/>
          </a:p>
        </p:txBody>
      </p:sp>
      <p:sp>
        <p:nvSpPr>
          <p:cNvPr id="3112" name="テキスト ボックス 3111">
            <a:extLst>
              <a:ext uri="{FF2B5EF4-FFF2-40B4-BE49-F238E27FC236}">
                <a16:creationId xmlns:a16="http://schemas.microsoft.com/office/drawing/2014/main" id="{CC500CC8-5735-A400-8510-97C711DA4F2B}"/>
              </a:ext>
            </a:extLst>
          </p:cNvPr>
          <p:cNvSpPr txBox="1"/>
          <p:nvPr/>
        </p:nvSpPr>
        <p:spPr>
          <a:xfrm>
            <a:off x="7873687" y="1678796"/>
            <a:ext cx="50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1.2</a:t>
            </a:r>
            <a:endParaRPr kumimoji="1" lang="ja-JP" altLang="en-US" sz="1000" dirty="0"/>
          </a:p>
        </p:txBody>
      </p:sp>
      <p:sp>
        <p:nvSpPr>
          <p:cNvPr id="3113" name="テキスト ボックス 3112">
            <a:extLst>
              <a:ext uri="{FF2B5EF4-FFF2-40B4-BE49-F238E27FC236}">
                <a16:creationId xmlns:a16="http://schemas.microsoft.com/office/drawing/2014/main" id="{00EA7FCA-95D0-100D-51D9-470FD978575D}"/>
              </a:ext>
            </a:extLst>
          </p:cNvPr>
          <p:cNvSpPr txBox="1"/>
          <p:nvPr/>
        </p:nvSpPr>
        <p:spPr>
          <a:xfrm>
            <a:off x="7873687" y="2079165"/>
            <a:ext cx="50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1.0</a:t>
            </a:r>
            <a:endParaRPr kumimoji="1" lang="ja-JP" altLang="en-US" sz="1000" dirty="0"/>
          </a:p>
        </p:txBody>
      </p:sp>
      <p:sp>
        <p:nvSpPr>
          <p:cNvPr id="3114" name="テキスト ボックス 3113">
            <a:extLst>
              <a:ext uri="{FF2B5EF4-FFF2-40B4-BE49-F238E27FC236}">
                <a16:creationId xmlns:a16="http://schemas.microsoft.com/office/drawing/2014/main" id="{94D43820-7E91-15A6-75B8-D9DD4158520B}"/>
              </a:ext>
            </a:extLst>
          </p:cNvPr>
          <p:cNvSpPr txBox="1"/>
          <p:nvPr/>
        </p:nvSpPr>
        <p:spPr>
          <a:xfrm>
            <a:off x="7863938" y="2428941"/>
            <a:ext cx="505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0.8</a:t>
            </a:r>
            <a:endParaRPr kumimoji="1" lang="ja-JP" altLang="en-US" sz="1000" dirty="0"/>
          </a:p>
        </p:txBody>
      </p:sp>
      <p:sp>
        <p:nvSpPr>
          <p:cNvPr id="3115" name="テキスト ボックス 3114">
            <a:extLst>
              <a:ext uri="{FF2B5EF4-FFF2-40B4-BE49-F238E27FC236}">
                <a16:creationId xmlns:a16="http://schemas.microsoft.com/office/drawing/2014/main" id="{2C2C0410-F964-4985-EE7A-B18E5D1149BA}"/>
              </a:ext>
            </a:extLst>
          </p:cNvPr>
          <p:cNvSpPr txBox="1"/>
          <p:nvPr/>
        </p:nvSpPr>
        <p:spPr>
          <a:xfrm rot="16200000">
            <a:off x="6925384" y="1908202"/>
            <a:ext cx="1932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Raito: AHI</a:t>
            </a:r>
            <a:r>
              <a:rPr lang="en-US" altLang="ja-JP" sz="1200" dirty="0"/>
              <a:t>/(VIIRS*SBAF)</a:t>
            </a:r>
            <a:endParaRPr kumimoji="1" lang="ja-JP" altLang="en-US" sz="1200" dirty="0"/>
          </a:p>
        </p:txBody>
      </p:sp>
      <p:sp>
        <p:nvSpPr>
          <p:cNvPr id="3116" name="テキスト ボックス 3115">
            <a:extLst>
              <a:ext uri="{FF2B5EF4-FFF2-40B4-BE49-F238E27FC236}">
                <a16:creationId xmlns:a16="http://schemas.microsoft.com/office/drawing/2014/main" id="{A3229B09-AD2E-C2AC-F1F1-9CF194AC6971}"/>
              </a:ext>
            </a:extLst>
          </p:cNvPr>
          <p:cNvSpPr txBox="1"/>
          <p:nvPr/>
        </p:nvSpPr>
        <p:spPr>
          <a:xfrm>
            <a:off x="7860549" y="2829346"/>
            <a:ext cx="505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0.6</a:t>
            </a:r>
            <a:endParaRPr kumimoji="1" lang="ja-JP" altLang="en-US" sz="1000" dirty="0"/>
          </a:p>
        </p:txBody>
      </p:sp>
      <p:sp>
        <p:nvSpPr>
          <p:cNvPr id="3102" name="テキスト ボックス 3101">
            <a:extLst>
              <a:ext uri="{FF2B5EF4-FFF2-40B4-BE49-F238E27FC236}">
                <a16:creationId xmlns:a16="http://schemas.microsoft.com/office/drawing/2014/main" id="{193EA537-B06B-FBC0-6256-198E3DF38063}"/>
              </a:ext>
            </a:extLst>
          </p:cNvPr>
          <p:cNvSpPr txBox="1"/>
          <p:nvPr/>
        </p:nvSpPr>
        <p:spPr>
          <a:xfrm>
            <a:off x="5771902" y="3160343"/>
            <a:ext cx="181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Angle diff.</a:t>
            </a:r>
            <a:r>
              <a:rPr kumimoji="1" lang="en-US" altLang="ja-JP" sz="1200" dirty="0"/>
              <a:t> [deg.]</a:t>
            </a:r>
            <a:endParaRPr kumimoji="1" lang="ja-JP" altLang="en-US" sz="1200" dirty="0"/>
          </a:p>
        </p:txBody>
      </p:sp>
      <p:sp>
        <p:nvSpPr>
          <p:cNvPr id="3125" name="テキスト ボックス 3124">
            <a:extLst>
              <a:ext uri="{FF2B5EF4-FFF2-40B4-BE49-F238E27FC236}">
                <a16:creationId xmlns:a16="http://schemas.microsoft.com/office/drawing/2014/main" id="{1C26C574-6522-64DD-7779-5AAA674C1082}"/>
              </a:ext>
            </a:extLst>
          </p:cNvPr>
          <p:cNvSpPr txBox="1"/>
          <p:nvPr/>
        </p:nvSpPr>
        <p:spPr>
          <a:xfrm>
            <a:off x="8146137" y="3000434"/>
            <a:ext cx="240981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  0          </a:t>
            </a:r>
            <a:r>
              <a:rPr lang="en-US" altLang="ja-JP" sz="1000" dirty="0"/>
              <a:t>0.5</a:t>
            </a:r>
            <a:r>
              <a:rPr kumimoji="1" lang="en-US" altLang="ja-JP" sz="1000" dirty="0"/>
              <a:t>         1.0         1.5         </a:t>
            </a:r>
            <a:r>
              <a:rPr lang="en-US" altLang="ja-JP" sz="1000" dirty="0"/>
              <a:t>2.0</a:t>
            </a:r>
            <a:r>
              <a:rPr kumimoji="1" lang="en-US" altLang="ja-JP" sz="1000" dirty="0"/>
              <a:t> </a:t>
            </a:r>
            <a:endParaRPr kumimoji="1" lang="ja-JP" altLang="en-US" sz="1000" dirty="0"/>
          </a:p>
        </p:txBody>
      </p:sp>
      <p:sp>
        <p:nvSpPr>
          <p:cNvPr id="3126" name="テキスト ボックス 3125">
            <a:extLst>
              <a:ext uri="{FF2B5EF4-FFF2-40B4-BE49-F238E27FC236}">
                <a16:creationId xmlns:a16="http://schemas.microsoft.com/office/drawing/2014/main" id="{99203BCF-2E51-8DF9-9A0A-6DBEAE74FF7A}"/>
              </a:ext>
            </a:extLst>
          </p:cNvPr>
          <p:cNvSpPr txBox="1"/>
          <p:nvPr/>
        </p:nvSpPr>
        <p:spPr>
          <a:xfrm>
            <a:off x="8431493" y="3163268"/>
            <a:ext cx="181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Angle diff.</a:t>
            </a:r>
            <a:r>
              <a:rPr kumimoji="1" lang="en-US" altLang="ja-JP" sz="1200" dirty="0"/>
              <a:t> [deg.]</a:t>
            </a:r>
            <a:endParaRPr kumimoji="1" lang="ja-JP" altLang="en-US" sz="1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8CAE49F-4BBE-7CEB-C50B-751EB9DB3D11}"/>
              </a:ext>
            </a:extLst>
          </p:cNvPr>
          <p:cNvSpPr txBox="1"/>
          <p:nvPr/>
        </p:nvSpPr>
        <p:spPr>
          <a:xfrm>
            <a:off x="3155856" y="3436562"/>
            <a:ext cx="1996391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(f) Sun-glint angle</a:t>
            </a:r>
            <a:endParaRPr kumimoji="1" lang="ja-JP" altLang="en-US" sz="1100" dirty="0"/>
          </a:p>
        </p:txBody>
      </p:sp>
      <p:sp>
        <p:nvSpPr>
          <p:cNvPr id="3127" name="正方形/長方形 3126">
            <a:extLst>
              <a:ext uri="{FF2B5EF4-FFF2-40B4-BE49-F238E27FC236}">
                <a16:creationId xmlns:a16="http://schemas.microsoft.com/office/drawing/2014/main" id="{FE24D092-A403-9538-CCE2-F0D86D2D6676}"/>
              </a:ext>
            </a:extLst>
          </p:cNvPr>
          <p:cNvSpPr/>
          <p:nvPr/>
        </p:nvSpPr>
        <p:spPr>
          <a:xfrm flipH="1">
            <a:off x="2977267" y="3357145"/>
            <a:ext cx="145440" cy="20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8" name="テキスト ボックス 3127">
            <a:extLst>
              <a:ext uri="{FF2B5EF4-FFF2-40B4-BE49-F238E27FC236}">
                <a16:creationId xmlns:a16="http://schemas.microsoft.com/office/drawing/2014/main" id="{FFE60490-F549-5172-4945-17485EE94776}"/>
              </a:ext>
            </a:extLst>
          </p:cNvPr>
          <p:cNvSpPr txBox="1"/>
          <p:nvPr/>
        </p:nvSpPr>
        <p:spPr>
          <a:xfrm>
            <a:off x="2766343" y="3712524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1.4</a:t>
            </a:r>
            <a:endParaRPr kumimoji="1" lang="ja-JP" altLang="en-US" sz="1000" dirty="0"/>
          </a:p>
        </p:txBody>
      </p:sp>
      <p:sp>
        <p:nvSpPr>
          <p:cNvPr id="3129" name="テキスト ボックス 3128">
            <a:extLst>
              <a:ext uri="{FF2B5EF4-FFF2-40B4-BE49-F238E27FC236}">
                <a16:creationId xmlns:a16="http://schemas.microsoft.com/office/drawing/2014/main" id="{CF626D94-CFA8-450E-3DDD-035FDBA6A6E0}"/>
              </a:ext>
            </a:extLst>
          </p:cNvPr>
          <p:cNvSpPr txBox="1"/>
          <p:nvPr/>
        </p:nvSpPr>
        <p:spPr>
          <a:xfrm>
            <a:off x="2669618" y="4059165"/>
            <a:ext cx="50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1.2</a:t>
            </a:r>
            <a:endParaRPr kumimoji="1" lang="ja-JP" altLang="en-US" sz="1000" dirty="0"/>
          </a:p>
        </p:txBody>
      </p:sp>
      <p:sp>
        <p:nvSpPr>
          <p:cNvPr id="3130" name="テキスト ボックス 3129">
            <a:extLst>
              <a:ext uri="{FF2B5EF4-FFF2-40B4-BE49-F238E27FC236}">
                <a16:creationId xmlns:a16="http://schemas.microsoft.com/office/drawing/2014/main" id="{466DC50C-0032-29B3-D98A-4EF787A70586}"/>
              </a:ext>
            </a:extLst>
          </p:cNvPr>
          <p:cNvSpPr txBox="1"/>
          <p:nvPr/>
        </p:nvSpPr>
        <p:spPr>
          <a:xfrm>
            <a:off x="2673158" y="4457178"/>
            <a:ext cx="50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1.0</a:t>
            </a:r>
            <a:endParaRPr kumimoji="1" lang="ja-JP" altLang="en-US" sz="1000" dirty="0"/>
          </a:p>
        </p:txBody>
      </p:sp>
      <p:sp>
        <p:nvSpPr>
          <p:cNvPr id="3131" name="テキスト ボックス 3130">
            <a:extLst>
              <a:ext uri="{FF2B5EF4-FFF2-40B4-BE49-F238E27FC236}">
                <a16:creationId xmlns:a16="http://schemas.microsoft.com/office/drawing/2014/main" id="{C4D9989F-A870-0591-58E2-1CE7A2FBB762}"/>
              </a:ext>
            </a:extLst>
          </p:cNvPr>
          <p:cNvSpPr txBox="1"/>
          <p:nvPr/>
        </p:nvSpPr>
        <p:spPr>
          <a:xfrm>
            <a:off x="2662211" y="4812565"/>
            <a:ext cx="505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0.8</a:t>
            </a:r>
            <a:endParaRPr kumimoji="1" lang="ja-JP" altLang="en-US" sz="1000" dirty="0"/>
          </a:p>
        </p:txBody>
      </p:sp>
      <p:sp>
        <p:nvSpPr>
          <p:cNvPr id="3132" name="テキスト ボックス 3131">
            <a:extLst>
              <a:ext uri="{FF2B5EF4-FFF2-40B4-BE49-F238E27FC236}">
                <a16:creationId xmlns:a16="http://schemas.microsoft.com/office/drawing/2014/main" id="{ECC24A0C-2A9D-2006-B512-CE6DA7989C82}"/>
              </a:ext>
            </a:extLst>
          </p:cNvPr>
          <p:cNvSpPr txBox="1"/>
          <p:nvPr/>
        </p:nvSpPr>
        <p:spPr>
          <a:xfrm>
            <a:off x="2659167" y="5168677"/>
            <a:ext cx="505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0.6</a:t>
            </a:r>
            <a:endParaRPr kumimoji="1" lang="ja-JP" altLang="en-US" sz="1000" dirty="0"/>
          </a:p>
        </p:txBody>
      </p:sp>
      <p:sp>
        <p:nvSpPr>
          <p:cNvPr id="3133" name="テキスト ボックス 3132">
            <a:extLst>
              <a:ext uri="{FF2B5EF4-FFF2-40B4-BE49-F238E27FC236}">
                <a16:creationId xmlns:a16="http://schemas.microsoft.com/office/drawing/2014/main" id="{6CD35F2F-9330-A364-7DC4-CE132C9FE2E5}"/>
              </a:ext>
            </a:extLst>
          </p:cNvPr>
          <p:cNvSpPr txBox="1"/>
          <p:nvPr/>
        </p:nvSpPr>
        <p:spPr>
          <a:xfrm rot="16200000">
            <a:off x="1706039" y="4290782"/>
            <a:ext cx="2142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Raito: AHI</a:t>
            </a:r>
            <a:r>
              <a:rPr lang="en-US" altLang="ja-JP" sz="1200" dirty="0"/>
              <a:t>/(VIIRS*SBAF)</a:t>
            </a:r>
            <a:endParaRPr kumimoji="1" lang="ja-JP" altLang="en-US" sz="1200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F9EF7D9-38EC-C23D-8C25-AC1D08871EEA}"/>
              </a:ext>
            </a:extLst>
          </p:cNvPr>
          <p:cNvSpPr/>
          <p:nvPr/>
        </p:nvSpPr>
        <p:spPr>
          <a:xfrm>
            <a:off x="3165959" y="3707161"/>
            <a:ext cx="478882" cy="16085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8" name="テキスト ボックス 3077">
            <a:extLst>
              <a:ext uri="{FF2B5EF4-FFF2-40B4-BE49-F238E27FC236}">
                <a16:creationId xmlns:a16="http://schemas.microsoft.com/office/drawing/2014/main" id="{43FB48FE-5ED6-0148-A637-EBA0192226DC}"/>
              </a:ext>
            </a:extLst>
          </p:cNvPr>
          <p:cNvSpPr txBox="1"/>
          <p:nvPr/>
        </p:nvSpPr>
        <p:spPr>
          <a:xfrm>
            <a:off x="3032957" y="5348342"/>
            <a:ext cx="228771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25 30   40    50     60     70     80    90</a:t>
            </a:r>
            <a:endParaRPr kumimoji="1" lang="ja-JP" altLang="en-US" sz="1000" dirty="0"/>
          </a:p>
        </p:txBody>
      </p:sp>
      <p:sp>
        <p:nvSpPr>
          <p:cNvPr id="3104" name="テキスト ボックス 3103">
            <a:extLst>
              <a:ext uri="{FF2B5EF4-FFF2-40B4-BE49-F238E27FC236}">
                <a16:creationId xmlns:a16="http://schemas.microsoft.com/office/drawing/2014/main" id="{10D42499-2E23-5017-4648-E690E63A048C}"/>
              </a:ext>
            </a:extLst>
          </p:cNvPr>
          <p:cNvSpPr txBox="1"/>
          <p:nvPr/>
        </p:nvSpPr>
        <p:spPr>
          <a:xfrm>
            <a:off x="3232806" y="5469428"/>
            <a:ext cx="181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Angle </a:t>
            </a:r>
            <a:r>
              <a:rPr kumimoji="1" lang="en-US" altLang="ja-JP" sz="1200" dirty="0"/>
              <a:t>[deg.]</a:t>
            </a:r>
            <a:endParaRPr kumimoji="1" lang="ja-JP" altLang="en-US" sz="12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94606DB-9C81-7AD2-5D57-1E36D0DA8E3F}"/>
              </a:ext>
            </a:extLst>
          </p:cNvPr>
          <p:cNvSpPr/>
          <p:nvPr/>
        </p:nvSpPr>
        <p:spPr>
          <a:xfrm>
            <a:off x="3911534" y="1369001"/>
            <a:ext cx="1201789" cy="1601147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17B9018-E652-2AF8-B7AA-5004ECD786BB}"/>
              </a:ext>
            </a:extLst>
          </p:cNvPr>
          <p:cNvSpPr txBox="1"/>
          <p:nvPr/>
        </p:nvSpPr>
        <p:spPr>
          <a:xfrm>
            <a:off x="10328646" y="552613"/>
            <a:ext cx="179850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Monthly statistics period: Oct. 2023</a:t>
            </a:r>
            <a:endParaRPr kumimoji="1" lang="ja-JP" altLang="en-US" sz="1400" dirty="0"/>
          </a:p>
        </p:txBody>
      </p:sp>
      <p:sp>
        <p:nvSpPr>
          <p:cNvPr id="3134" name="正方形/長方形 3133">
            <a:extLst>
              <a:ext uri="{FF2B5EF4-FFF2-40B4-BE49-F238E27FC236}">
                <a16:creationId xmlns:a16="http://schemas.microsoft.com/office/drawing/2014/main" id="{FDCBEF6B-D421-5F11-CBA7-C9E131F2BA26}"/>
              </a:ext>
            </a:extLst>
          </p:cNvPr>
          <p:cNvSpPr/>
          <p:nvPr/>
        </p:nvSpPr>
        <p:spPr>
          <a:xfrm flipH="1">
            <a:off x="5484039" y="3376431"/>
            <a:ext cx="145440" cy="20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9" name="テキスト ボックス 3138">
            <a:extLst>
              <a:ext uri="{FF2B5EF4-FFF2-40B4-BE49-F238E27FC236}">
                <a16:creationId xmlns:a16="http://schemas.microsoft.com/office/drawing/2014/main" id="{06FBD942-671E-87C7-287A-B4FEDCBECAFE}"/>
              </a:ext>
            </a:extLst>
          </p:cNvPr>
          <p:cNvSpPr txBox="1"/>
          <p:nvPr/>
        </p:nvSpPr>
        <p:spPr>
          <a:xfrm rot="16200000">
            <a:off x="4285366" y="4263029"/>
            <a:ext cx="2142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Raito: AHI</a:t>
            </a:r>
            <a:r>
              <a:rPr lang="en-US" altLang="ja-JP" sz="1200" dirty="0"/>
              <a:t>/(VIIRS*SBAF)</a:t>
            </a:r>
            <a:endParaRPr kumimoji="1" lang="ja-JP" altLang="en-US" sz="1200" dirty="0"/>
          </a:p>
        </p:txBody>
      </p:sp>
      <p:sp>
        <p:nvSpPr>
          <p:cNvPr id="3141" name="正方形/長方形 3140">
            <a:extLst>
              <a:ext uri="{FF2B5EF4-FFF2-40B4-BE49-F238E27FC236}">
                <a16:creationId xmlns:a16="http://schemas.microsoft.com/office/drawing/2014/main" id="{3B2E156A-B40D-030A-A210-84A23DB3788B}"/>
              </a:ext>
            </a:extLst>
          </p:cNvPr>
          <p:cNvSpPr/>
          <p:nvPr/>
        </p:nvSpPr>
        <p:spPr>
          <a:xfrm flipH="1">
            <a:off x="5539521" y="3400581"/>
            <a:ext cx="145440" cy="20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5" name="テキスト ボックス 3134">
            <a:extLst>
              <a:ext uri="{FF2B5EF4-FFF2-40B4-BE49-F238E27FC236}">
                <a16:creationId xmlns:a16="http://schemas.microsoft.com/office/drawing/2014/main" id="{59388EB2-7870-DBC4-AF06-5082069A53B5}"/>
              </a:ext>
            </a:extLst>
          </p:cNvPr>
          <p:cNvSpPr txBox="1"/>
          <p:nvPr/>
        </p:nvSpPr>
        <p:spPr>
          <a:xfrm>
            <a:off x="5312407" y="3746448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1.4</a:t>
            </a:r>
            <a:endParaRPr kumimoji="1" lang="ja-JP" altLang="en-US" sz="1000" dirty="0"/>
          </a:p>
        </p:txBody>
      </p:sp>
      <p:sp>
        <p:nvSpPr>
          <p:cNvPr id="3136" name="テキスト ボックス 3135">
            <a:extLst>
              <a:ext uri="{FF2B5EF4-FFF2-40B4-BE49-F238E27FC236}">
                <a16:creationId xmlns:a16="http://schemas.microsoft.com/office/drawing/2014/main" id="{4ED33E9D-83C7-13AE-D3B5-F2976D00D141}"/>
              </a:ext>
            </a:extLst>
          </p:cNvPr>
          <p:cNvSpPr txBox="1"/>
          <p:nvPr/>
        </p:nvSpPr>
        <p:spPr>
          <a:xfrm>
            <a:off x="5225509" y="4105225"/>
            <a:ext cx="50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1.2</a:t>
            </a:r>
            <a:endParaRPr kumimoji="1" lang="ja-JP" altLang="en-US" sz="1000" dirty="0"/>
          </a:p>
        </p:txBody>
      </p:sp>
      <p:sp>
        <p:nvSpPr>
          <p:cNvPr id="3137" name="テキスト ボックス 3136">
            <a:extLst>
              <a:ext uri="{FF2B5EF4-FFF2-40B4-BE49-F238E27FC236}">
                <a16:creationId xmlns:a16="http://schemas.microsoft.com/office/drawing/2014/main" id="{703879D5-5400-E56E-B734-A853D7374963}"/>
              </a:ext>
            </a:extLst>
          </p:cNvPr>
          <p:cNvSpPr txBox="1"/>
          <p:nvPr/>
        </p:nvSpPr>
        <p:spPr>
          <a:xfrm>
            <a:off x="5237756" y="4494401"/>
            <a:ext cx="50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1.0</a:t>
            </a:r>
            <a:endParaRPr kumimoji="1" lang="ja-JP" altLang="en-US" sz="1000" dirty="0"/>
          </a:p>
        </p:txBody>
      </p:sp>
      <p:sp>
        <p:nvSpPr>
          <p:cNvPr id="3138" name="テキスト ボックス 3137">
            <a:extLst>
              <a:ext uri="{FF2B5EF4-FFF2-40B4-BE49-F238E27FC236}">
                <a16:creationId xmlns:a16="http://schemas.microsoft.com/office/drawing/2014/main" id="{57BCE02E-1382-91B0-3C75-C6C34B467439}"/>
              </a:ext>
            </a:extLst>
          </p:cNvPr>
          <p:cNvSpPr txBox="1"/>
          <p:nvPr/>
        </p:nvSpPr>
        <p:spPr>
          <a:xfrm>
            <a:off x="5228871" y="4830923"/>
            <a:ext cx="505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0.8</a:t>
            </a:r>
            <a:endParaRPr kumimoji="1" lang="ja-JP" altLang="en-US" sz="1000" dirty="0"/>
          </a:p>
        </p:txBody>
      </p:sp>
      <p:sp>
        <p:nvSpPr>
          <p:cNvPr id="3140" name="テキスト ボックス 3139">
            <a:extLst>
              <a:ext uri="{FF2B5EF4-FFF2-40B4-BE49-F238E27FC236}">
                <a16:creationId xmlns:a16="http://schemas.microsoft.com/office/drawing/2014/main" id="{44753A00-FAC9-A342-B653-9ACB6C2244BA}"/>
              </a:ext>
            </a:extLst>
          </p:cNvPr>
          <p:cNvSpPr txBox="1"/>
          <p:nvPr/>
        </p:nvSpPr>
        <p:spPr>
          <a:xfrm>
            <a:off x="5229347" y="5204575"/>
            <a:ext cx="505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0.6</a:t>
            </a:r>
            <a:endParaRPr kumimoji="1" lang="ja-JP" altLang="en-US" sz="1000" dirty="0"/>
          </a:p>
        </p:txBody>
      </p:sp>
      <p:sp>
        <p:nvSpPr>
          <p:cNvPr id="3147" name="正方形/長方形 3146">
            <a:extLst>
              <a:ext uri="{FF2B5EF4-FFF2-40B4-BE49-F238E27FC236}">
                <a16:creationId xmlns:a16="http://schemas.microsoft.com/office/drawing/2014/main" id="{49025664-7323-44DA-F662-33E106370FA7}"/>
              </a:ext>
            </a:extLst>
          </p:cNvPr>
          <p:cNvSpPr/>
          <p:nvPr/>
        </p:nvSpPr>
        <p:spPr>
          <a:xfrm flipH="1">
            <a:off x="8167519" y="3353775"/>
            <a:ext cx="145440" cy="20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8" name="テキスト ボックス 3147">
            <a:extLst>
              <a:ext uri="{FF2B5EF4-FFF2-40B4-BE49-F238E27FC236}">
                <a16:creationId xmlns:a16="http://schemas.microsoft.com/office/drawing/2014/main" id="{88A47E4B-0A21-E527-093B-49875B8BCED7}"/>
              </a:ext>
            </a:extLst>
          </p:cNvPr>
          <p:cNvSpPr txBox="1"/>
          <p:nvPr/>
        </p:nvSpPr>
        <p:spPr>
          <a:xfrm rot="16200000">
            <a:off x="6816446" y="4240373"/>
            <a:ext cx="2142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Raito: AHI</a:t>
            </a:r>
            <a:r>
              <a:rPr lang="en-US" altLang="ja-JP" sz="1200" dirty="0"/>
              <a:t>/(VIIRS*SBAF)</a:t>
            </a:r>
            <a:endParaRPr kumimoji="1" lang="ja-JP" altLang="en-US" sz="1200" dirty="0"/>
          </a:p>
        </p:txBody>
      </p:sp>
      <p:sp>
        <p:nvSpPr>
          <p:cNvPr id="3149" name="正方形/長方形 3148">
            <a:extLst>
              <a:ext uri="{FF2B5EF4-FFF2-40B4-BE49-F238E27FC236}">
                <a16:creationId xmlns:a16="http://schemas.microsoft.com/office/drawing/2014/main" id="{7E7FA626-878C-F650-C0EC-9FB7F3D271EA}"/>
              </a:ext>
            </a:extLst>
          </p:cNvPr>
          <p:cNvSpPr/>
          <p:nvPr/>
        </p:nvSpPr>
        <p:spPr>
          <a:xfrm flipH="1">
            <a:off x="8070601" y="3377925"/>
            <a:ext cx="145440" cy="20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0" name="テキスト ボックス 3149">
            <a:extLst>
              <a:ext uri="{FF2B5EF4-FFF2-40B4-BE49-F238E27FC236}">
                <a16:creationId xmlns:a16="http://schemas.microsoft.com/office/drawing/2014/main" id="{463A4898-9EBA-D677-8DD4-B9486110CB76}"/>
              </a:ext>
            </a:extLst>
          </p:cNvPr>
          <p:cNvSpPr txBox="1"/>
          <p:nvPr/>
        </p:nvSpPr>
        <p:spPr>
          <a:xfrm>
            <a:off x="7904489" y="3724363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1.4</a:t>
            </a:r>
            <a:endParaRPr kumimoji="1" lang="ja-JP" altLang="en-US" sz="1000" dirty="0"/>
          </a:p>
        </p:txBody>
      </p:sp>
      <p:sp>
        <p:nvSpPr>
          <p:cNvPr id="3151" name="テキスト ボックス 3150">
            <a:extLst>
              <a:ext uri="{FF2B5EF4-FFF2-40B4-BE49-F238E27FC236}">
                <a16:creationId xmlns:a16="http://schemas.microsoft.com/office/drawing/2014/main" id="{D59600F4-FC4D-3643-7C45-EE17E9CF331F}"/>
              </a:ext>
            </a:extLst>
          </p:cNvPr>
          <p:cNvSpPr txBox="1"/>
          <p:nvPr/>
        </p:nvSpPr>
        <p:spPr>
          <a:xfrm>
            <a:off x="7817591" y="4083140"/>
            <a:ext cx="50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1.2</a:t>
            </a:r>
            <a:endParaRPr kumimoji="1" lang="ja-JP" altLang="en-US" sz="1000" dirty="0"/>
          </a:p>
        </p:txBody>
      </p:sp>
      <p:sp>
        <p:nvSpPr>
          <p:cNvPr id="3152" name="テキスト ボックス 3151">
            <a:extLst>
              <a:ext uri="{FF2B5EF4-FFF2-40B4-BE49-F238E27FC236}">
                <a16:creationId xmlns:a16="http://schemas.microsoft.com/office/drawing/2014/main" id="{FC6BB821-CEDB-4934-3998-7B1802392B6F}"/>
              </a:ext>
            </a:extLst>
          </p:cNvPr>
          <p:cNvSpPr txBox="1"/>
          <p:nvPr/>
        </p:nvSpPr>
        <p:spPr>
          <a:xfrm>
            <a:off x="7829838" y="4472316"/>
            <a:ext cx="50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1.0</a:t>
            </a:r>
            <a:endParaRPr kumimoji="1" lang="ja-JP" altLang="en-US" sz="1000" dirty="0"/>
          </a:p>
        </p:txBody>
      </p:sp>
      <p:sp>
        <p:nvSpPr>
          <p:cNvPr id="3153" name="テキスト ボックス 3152">
            <a:extLst>
              <a:ext uri="{FF2B5EF4-FFF2-40B4-BE49-F238E27FC236}">
                <a16:creationId xmlns:a16="http://schemas.microsoft.com/office/drawing/2014/main" id="{701CF78E-B63F-858A-AC00-F701677F1EDA}"/>
              </a:ext>
            </a:extLst>
          </p:cNvPr>
          <p:cNvSpPr txBox="1"/>
          <p:nvPr/>
        </p:nvSpPr>
        <p:spPr>
          <a:xfrm>
            <a:off x="7820953" y="4808838"/>
            <a:ext cx="505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0.8</a:t>
            </a:r>
            <a:endParaRPr kumimoji="1" lang="ja-JP" altLang="en-US" sz="1000" dirty="0"/>
          </a:p>
        </p:txBody>
      </p:sp>
      <p:sp>
        <p:nvSpPr>
          <p:cNvPr id="3154" name="テキスト ボックス 3153">
            <a:extLst>
              <a:ext uri="{FF2B5EF4-FFF2-40B4-BE49-F238E27FC236}">
                <a16:creationId xmlns:a16="http://schemas.microsoft.com/office/drawing/2014/main" id="{4C379405-7F9B-AA37-FED5-47C58EF42251}"/>
              </a:ext>
            </a:extLst>
          </p:cNvPr>
          <p:cNvSpPr txBox="1"/>
          <p:nvPr/>
        </p:nvSpPr>
        <p:spPr>
          <a:xfrm>
            <a:off x="7821429" y="5182490"/>
            <a:ext cx="505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0.6</a:t>
            </a:r>
            <a:endParaRPr kumimoji="1" lang="ja-JP" altLang="en-US" sz="1000" dirty="0"/>
          </a:p>
        </p:txBody>
      </p:sp>
      <p:sp>
        <p:nvSpPr>
          <p:cNvPr id="3155" name="テキスト ボックス 3154">
            <a:extLst>
              <a:ext uri="{FF2B5EF4-FFF2-40B4-BE49-F238E27FC236}">
                <a16:creationId xmlns:a16="http://schemas.microsoft.com/office/drawing/2014/main" id="{65442F16-A67B-4270-6E89-BD476F72E838}"/>
              </a:ext>
            </a:extLst>
          </p:cNvPr>
          <p:cNvSpPr txBox="1"/>
          <p:nvPr/>
        </p:nvSpPr>
        <p:spPr>
          <a:xfrm>
            <a:off x="5489533" y="5379981"/>
            <a:ext cx="27993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  0      </a:t>
            </a:r>
            <a:r>
              <a:rPr lang="en-US" altLang="ja-JP" sz="1000" dirty="0"/>
              <a:t>0.01     0.02     0.03    0.04    0.05     </a:t>
            </a:r>
            <a:r>
              <a:rPr kumimoji="1" lang="en-US" altLang="ja-JP" sz="1000" dirty="0"/>
              <a:t> </a:t>
            </a:r>
            <a:endParaRPr kumimoji="1" lang="ja-JP" altLang="en-US" sz="1000" dirty="0"/>
          </a:p>
        </p:txBody>
      </p:sp>
      <p:sp>
        <p:nvSpPr>
          <p:cNvPr id="3156" name="テキスト ボックス 3155">
            <a:extLst>
              <a:ext uri="{FF2B5EF4-FFF2-40B4-BE49-F238E27FC236}">
                <a16:creationId xmlns:a16="http://schemas.microsoft.com/office/drawing/2014/main" id="{8265FC16-ACC3-9C6D-4BBC-FCDFD5C3F2D5}"/>
              </a:ext>
            </a:extLst>
          </p:cNvPr>
          <p:cNvSpPr txBox="1"/>
          <p:nvPr/>
        </p:nvSpPr>
        <p:spPr>
          <a:xfrm>
            <a:off x="8125326" y="5374468"/>
            <a:ext cx="27993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  0      </a:t>
            </a:r>
            <a:r>
              <a:rPr lang="en-US" altLang="ja-JP" sz="1000" dirty="0"/>
              <a:t>0.01     0.02     0.03    0.04    0.05     </a:t>
            </a:r>
            <a:r>
              <a:rPr kumimoji="1" lang="en-US" altLang="ja-JP" sz="1000" dirty="0"/>
              <a:t> </a:t>
            </a:r>
            <a:endParaRPr kumimoji="1" lang="ja-JP" altLang="en-US" sz="1000" dirty="0"/>
          </a:p>
        </p:txBody>
      </p:sp>
      <p:sp>
        <p:nvSpPr>
          <p:cNvPr id="3157" name="テキスト ボックス 3156">
            <a:extLst>
              <a:ext uri="{FF2B5EF4-FFF2-40B4-BE49-F238E27FC236}">
                <a16:creationId xmlns:a16="http://schemas.microsoft.com/office/drawing/2014/main" id="{B566AEFE-0ADD-8419-C0C4-21B4541BAFEB}"/>
              </a:ext>
            </a:extLst>
          </p:cNvPr>
          <p:cNvSpPr txBox="1"/>
          <p:nvPr/>
        </p:nvSpPr>
        <p:spPr>
          <a:xfrm>
            <a:off x="5597706" y="5498360"/>
            <a:ext cx="2178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AHI </a:t>
            </a:r>
            <a:r>
              <a:rPr lang="en-US" altLang="ja-JP" sz="1200" dirty="0" err="1"/>
              <a:t>St.Dev</a:t>
            </a:r>
            <a:r>
              <a:rPr lang="en-US" altLang="ja-JP" sz="1200" dirty="0"/>
              <a:t>. of Radiance /  Ave. of Radiance</a:t>
            </a:r>
            <a:endParaRPr kumimoji="1" lang="ja-JP" altLang="en-US" sz="1200" dirty="0"/>
          </a:p>
        </p:txBody>
      </p:sp>
      <p:sp>
        <p:nvSpPr>
          <p:cNvPr id="3158" name="テキスト ボックス 3157">
            <a:extLst>
              <a:ext uri="{FF2B5EF4-FFF2-40B4-BE49-F238E27FC236}">
                <a16:creationId xmlns:a16="http://schemas.microsoft.com/office/drawing/2014/main" id="{5ACCEBA2-0D4F-3667-FB45-8FAB844FC856}"/>
              </a:ext>
            </a:extLst>
          </p:cNvPr>
          <p:cNvSpPr txBox="1"/>
          <p:nvPr/>
        </p:nvSpPr>
        <p:spPr>
          <a:xfrm>
            <a:off x="8371497" y="5517047"/>
            <a:ext cx="202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VIIRS </a:t>
            </a:r>
            <a:r>
              <a:rPr lang="en-US" altLang="ja-JP" sz="1200" dirty="0" err="1"/>
              <a:t>St.Dev</a:t>
            </a:r>
            <a:r>
              <a:rPr lang="en-US" altLang="ja-JP" sz="1200" dirty="0"/>
              <a:t>. of Radiance /  Ave. of Radiance</a:t>
            </a:r>
            <a:endParaRPr kumimoji="1" lang="ja-JP" altLang="en-US" sz="1200" dirty="0"/>
          </a:p>
        </p:txBody>
      </p:sp>
      <p:sp>
        <p:nvSpPr>
          <p:cNvPr id="3159" name="矢印: 下 3158">
            <a:extLst>
              <a:ext uri="{FF2B5EF4-FFF2-40B4-BE49-F238E27FC236}">
                <a16:creationId xmlns:a16="http://schemas.microsoft.com/office/drawing/2014/main" id="{57C36175-28E4-CCCF-41ED-32C5037ED791}"/>
              </a:ext>
            </a:extLst>
          </p:cNvPr>
          <p:cNvSpPr/>
          <p:nvPr/>
        </p:nvSpPr>
        <p:spPr>
          <a:xfrm rot="16200000">
            <a:off x="1362503" y="6011266"/>
            <a:ext cx="461667" cy="613823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0" name="正方形/長方形 3159">
            <a:extLst>
              <a:ext uri="{FF2B5EF4-FFF2-40B4-BE49-F238E27FC236}">
                <a16:creationId xmlns:a16="http://schemas.microsoft.com/office/drawing/2014/main" id="{BFB5A9CD-049C-68D3-0094-8DFFBD34992C}"/>
              </a:ext>
            </a:extLst>
          </p:cNvPr>
          <p:cNvSpPr/>
          <p:nvPr/>
        </p:nvSpPr>
        <p:spPr>
          <a:xfrm>
            <a:off x="1963960" y="6009699"/>
            <a:ext cx="8479039" cy="5533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1" name="テキスト ボックス 3160">
            <a:extLst>
              <a:ext uri="{FF2B5EF4-FFF2-40B4-BE49-F238E27FC236}">
                <a16:creationId xmlns:a16="http://schemas.microsoft.com/office/drawing/2014/main" id="{38CF9881-2F13-FB61-F0EE-5B9DC29045A1}"/>
              </a:ext>
            </a:extLst>
          </p:cNvPr>
          <p:cNvSpPr txBox="1"/>
          <p:nvPr/>
        </p:nvSpPr>
        <p:spPr>
          <a:xfrm>
            <a:off x="2066228" y="6087751"/>
            <a:ext cx="8440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SZA diff. and sun-glint angle are promising candidates for improvement</a:t>
            </a:r>
            <a:endParaRPr kumimoji="1" lang="ja-JP" altLang="en-US" sz="2000" dirty="0"/>
          </a:p>
        </p:txBody>
      </p:sp>
      <p:sp>
        <p:nvSpPr>
          <p:cNvPr id="3162" name="テキスト ボックス 3161">
            <a:extLst>
              <a:ext uri="{FF2B5EF4-FFF2-40B4-BE49-F238E27FC236}">
                <a16:creationId xmlns:a16="http://schemas.microsoft.com/office/drawing/2014/main" id="{B9454F70-C336-EB91-9A53-1420C0E6B377}"/>
              </a:ext>
            </a:extLst>
          </p:cNvPr>
          <p:cNvSpPr txBox="1"/>
          <p:nvPr/>
        </p:nvSpPr>
        <p:spPr>
          <a:xfrm>
            <a:off x="10442999" y="2727792"/>
            <a:ext cx="1659425" cy="107721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Blue: Leo reflectance &lt;= 0.2</a:t>
            </a:r>
          </a:p>
          <a:p>
            <a:r>
              <a:rPr kumimoji="1" lang="en-US" altLang="ja-JP" sz="1600" dirty="0">
                <a:solidFill>
                  <a:srgbClr val="FF0000"/>
                </a:solidFill>
              </a:rPr>
              <a:t>Red: Leo reflectance &gt; 0.2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5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88E3F-CB61-021A-A9E9-92CC10A64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5604D6-8760-BE1C-2367-C224F697F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Applying new thresholds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CF8478-261E-7ECF-5F92-DDB57003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7190" y="6454824"/>
            <a:ext cx="2844800" cy="365125"/>
          </a:xfrm>
        </p:spPr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pic>
        <p:nvPicPr>
          <p:cNvPr id="2057" name="Picture 8">
            <a:extLst>
              <a:ext uri="{FF2B5EF4-FFF2-40B4-BE49-F238E27FC236}">
                <a16:creationId xmlns:a16="http://schemas.microsoft.com/office/drawing/2014/main" id="{6B33EA6C-3AA1-EB32-3984-1721D4E3E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025" y="3353248"/>
            <a:ext cx="3362640" cy="336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0">
            <a:extLst>
              <a:ext uri="{FF2B5EF4-FFF2-40B4-BE49-F238E27FC236}">
                <a16:creationId xmlns:a16="http://schemas.microsoft.com/office/drawing/2014/main" id="{C27372F3-61C5-571C-AC0A-C67089179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10" y="3338190"/>
            <a:ext cx="3377698" cy="337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テキスト ボックス 2059">
            <a:extLst>
              <a:ext uri="{FF2B5EF4-FFF2-40B4-BE49-F238E27FC236}">
                <a16:creationId xmlns:a16="http://schemas.microsoft.com/office/drawing/2014/main" id="{B3ADBD8C-0DD7-6A9C-8013-62E4ACD90778}"/>
              </a:ext>
            </a:extLst>
          </p:cNvPr>
          <p:cNvSpPr txBox="1"/>
          <p:nvPr/>
        </p:nvSpPr>
        <p:spPr>
          <a:xfrm>
            <a:off x="5979189" y="6233650"/>
            <a:ext cx="301131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  0.0                  0.5                    1.0                  </a:t>
            </a:r>
            <a:r>
              <a:rPr lang="en-US" altLang="ja-JP" sz="1000" dirty="0"/>
              <a:t>1.5</a:t>
            </a:r>
            <a:r>
              <a:rPr kumimoji="1" lang="en-US" altLang="ja-JP" sz="1000" dirty="0"/>
              <a:t> </a:t>
            </a:r>
            <a:endParaRPr kumimoji="1" lang="ja-JP" altLang="en-US" sz="1000" dirty="0"/>
          </a:p>
        </p:txBody>
      </p:sp>
      <p:sp>
        <p:nvSpPr>
          <p:cNvPr id="2061" name="正方形/長方形 2060">
            <a:extLst>
              <a:ext uri="{FF2B5EF4-FFF2-40B4-BE49-F238E27FC236}">
                <a16:creationId xmlns:a16="http://schemas.microsoft.com/office/drawing/2014/main" id="{CB45E325-1C32-C524-3AB9-6AF2B57216FD}"/>
              </a:ext>
            </a:extLst>
          </p:cNvPr>
          <p:cNvSpPr/>
          <p:nvPr/>
        </p:nvSpPr>
        <p:spPr>
          <a:xfrm>
            <a:off x="7559602" y="6581015"/>
            <a:ext cx="3507467" cy="16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テキスト ボックス 2064">
            <a:extLst>
              <a:ext uri="{FF2B5EF4-FFF2-40B4-BE49-F238E27FC236}">
                <a16:creationId xmlns:a16="http://schemas.microsoft.com/office/drawing/2014/main" id="{F7F8A226-034C-6640-0C5F-B16A9F763D9C}"/>
              </a:ext>
            </a:extLst>
          </p:cNvPr>
          <p:cNvSpPr txBox="1"/>
          <p:nvPr/>
        </p:nvSpPr>
        <p:spPr>
          <a:xfrm>
            <a:off x="8927314" y="6242355"/>
            <a:ext cx="320150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  0.0                  0.5                  1.0                    </a:t>
            </a:r>
            <a:r>
              <a:rPr lang="en-US" altLang="ja-JP" sz="1000" dirty="0"/>
              <a:t>1.5</a:t>
            </a:r>
            <a:r>
              <a:rPr kumimoji="1" lang="en-US" altLang="ja-JP" sz="1000" dirty="0"/>
              <a:t> </a:t>
            </a:r>
            <a:endParaRPr kumimoji="1" lang="ja-JP" altLang="en-US" sz="1000" dirty="0"/>
          </a:p>
        </p:txBody>
      </p:sp>
      <p:sp>
        <p:nvSpPr>
          <p:cNvPr id="2067" name="テキスト ボックス 2066">
            <a:extLst>
              <a:ext uri="{FF2B5EF4-FFF2-40B4-BE49-F238E27FC236}">
                <a16:creationId xmlns:a16="http://schemas.microsoft.com/office/drawing/2014/main" id="{912D047D-11EA-C665-5187-FDC8BD19E2A3}"/>
              </a:ext>
            </a:extLst>
          </p:cNvPr>
          <p:cNvSpPr txBox="1"/>
          <p:nvPr/>
        </p:nvSpPr>
        <p:spPr>
          <a:xfrm>
            <a:off x="9709414" y="6417940"/>
            <a:ext cx="152750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VIIRS reflectance</a:t>
            </a:r>
            <a:endParaRPr kumimoji="1" lang="ja-JP" altLang="en-US" sz="1200" dirty="0"/>
          </a:p>
        </p:txBody>
      </p:sp>
      <p:sp>
        <p:nvSpPr>
          <p:cNvPr id="2081" name="テキスト ボックス 2080">
            <a:extLst>
              <a:ext uri="{FF2B5EF4-FFF2-40B4-BE49-F238E27FC236}">
                <a16:creationId xmlns:a16="http://schemas.microsoft.com/office/drawing/2014/main" id="{7FDD33AE-952B-F918-4A70-3F593BA4BE98}"/>
              </a:ext>
            </a:extLst>
          </p:cNvPr>
          <p:cNvSpPr txBox="1"/>
          <p:nvPr/>
        </p:nvSpPr>
        <p:spPr>
          <a:xfrm>
            <a:off x="11112847" y="3754509"/>
            <a:ext cx="69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After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82EB31EE-09B4-1DD0-E3CE-5A98B8479937}"/>
              </a:ext>
            </a:extLst>
          </p:cNvPr>
          <p:cNvSpPr/>
          <p:nvPr/>
        </p:nvSpPr>
        <p:spPr>
          <a:xfrm>
            <a:off x="7338099" y="5058996"/>
            <a:ext cx="1367831" cy="1090109"/>
          </a:xfrm>
          <a:prstGeom prst="wedgeRectCallout">
            <a:avLst>
              <a:gd name="adj1" fmla="val -123883"/>
              <a:gd name="adj2" fmla="val 39620"/>
            </a:avLst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775B95B-531B-F2DC-69A7-D5058E333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787" y="5111755"/>
            <a:ext cx="1105774" cy="1007956"/>
          </a:xfrm>
          <a:prstGeom prst="rect">
            <a:avLst/>
          </a:prstGeom>
        </p:spPr>
      </p:pic>
      <p:sp>
        <p:nvSpPr>
          <p:cNvPr id="2080" name="テキスト ボックス 2079">
            <a:extLst>
              <a:ext uri="{FF2B5EF4-FFF2-40B4-BE49-F238E27FC236}">
                <a16:creationId xmlns:a16="http://schemas.microsoft.com/office/drawing/2014/main" id="{4EB482A7-AE14-3781-BB2F-64A3EB6F2213}"/>
              </a:ext>
            </a:extLst>
          </p:cNvPr>
          <p:cNvSpPr txBox="1"/>
          <p:nvPr/>
        </p:nvSpPr>
        <p:spPr>
          <a:xfrm>
            <a:off x="8047104" y="3770583"/>
            <a:ext cx="86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Before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4DCBC84-FBAE-0CD8-4C36-00DF1C15D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7146" y="5074120"/>
            <a:ext cx="1092946" cy="1058924"/>
          </a:xfrm>
          <a:prstGeom prst="rect">
            <a:avLst/>
          </a:prstGeom>
        </p:spPr>
      </p:pic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16113560-FC1F-8240-A2C7-DFEBF1D268D4}"/>
              </a:ext>
            </a:extLst>
          </p:cNvPr>
          <p:cNvSpPr/>
          <p:nvPr/>
        </p:nvSpPr>
        <p:spPr>
          <a:xfrm>
            <a:off x="10319968" y="5058527"/>
            <a:ext cx="1367831" cy="1090109"/>
          </a:xfrm>
          <a:prstGeom prst="wedgeRectCallout">
            <a:avLst>
              <a:gd name="adj1" fmla="val -126978"/>
              <a:gd name="adj2" fmla="val 41950"/>
            </a:avLst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834CE3E-5441-FBF6-B264-94ACFAFBF6E5}"/>
              </a:ext>
            </a:extLst>
          </p:cNvPr>
          <p:cNvSpPr/>
          <p:nvPr/>
        </p:nvSpPr>
        <p:spPr>
          <a:xfrm>
            <a:off x="6978256" y="6524951"/>
            <a:ext cx="1109133" cy="205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テキスト ボックス 2062">
            <a:extLst>
              <a:ext uri="{FF2B5EF4-FFF2-40B4-BE49-F238E27FC236}">
                <a16:creationId xmlns:a16="http://schemas.microsoft.com/office/drawing/2014/main" id="{6F2CD976-4C30-3209-DC1C-09105FD4A7A3}"/>
              </a:ext>
            </a:extLst>
          </p:cNvPr>
          <p:cNvSpPr txBox="1"/>
          <p:nvPr/>
        </p:nvSpPr>
        <p:spPr>
          <a:xfrm>
            <a:off x="6822264" y="6381738"/>
            <a:ext cx="1527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VIIRS reflectance</a:t>
            </a:r>
            <a:endParaRPr kumimoji="1" lang="ja-JP" altLang="en-US" sz="1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9587FA4-7187-F126-CDCF-86449307F47E}"/>
              </a:ext>
            </a:extLst>
          </p:cNvPr>
          <p:cNvSpPr txBox="1"/>
          <p:nvPr/>
        </p:nvSpPr>
        <p:spPr>
          <a:xfrm>
            <a:off x="132174" y="3826858"/>
            <a:ext cx="5539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Restricting the satellite zenith angle and sun-glint angle indicates: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In the other collocation conditions, some outliers are also removed to some 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Scatter plots in low radiance scenes became smoother.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Also, effect to other bands and other seasonal results</a:t>
            </a:r>
          </a:p>
        </p:txBody>
      </p:sp>
      <p:pic>
        <p:nvPicPr>
          <p:cNvPr id="20" name="Picture 10" descr="画像のプレビュー">
            <a:extLst>
              <a:ext uri="{FF2B5EF4-FFF2-40B4-BE49-F238E27FC236}">
                <a16:creationId xmlns:a16="http://schemas.microsoft.com/office/drawing/2014/main" id="{CDF075B3-DEDC-AA78-AEEC-EF2CF29E4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74" y="1549767"/>
            <a:ext cx="1800000" cy="17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楕円 20">
            <a:extLst>
              <a:ext uri="{FF2B5EF4-FFF2-40B4-BE49-F238E27FC236}">
                <a16:creationId xmlns:a16="http://schemas.microsoft.com/office/drawing/2014/main" id="{DC4A2E20-C768-F474-6C21-E0CCE807936C}"/>
              </a:ext>
            </a:extLst>
          </p:cNvPr>
          <p:cNvSpPr/>
          <p:nvPr/>
        </p:nvSpPr>
        <p:spPr>
          <a:xfrm>
            <a:off x="799756" y="2674316"/>
            <a:ext cx="1661395" cy="352362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Picture 16" descr="画像のプレビュー">
            <a:extLst>
              <a:ext uri="{FF2B5EF4-FFF2-40B4-BE49-F238E27FC236}">
                <a16:creationId xmlns:a16="http://schemas.microsoft.com/office/drawing/2014/main" id="{39B1DD37-3545-8095-0BAF-156AC9D5B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77" y="153610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画像のプレビュー">
            <a:extLst>
              <a:ext uri="{FF2B5EF4-FFF2-40B4-BE49-F238E27FC236}">
                <a16:creationId xmlns:a16="http://schemas.microsoft.com/office/drawing/2014/main" id="{CBC9F1FC-E7E4-3377-ECCE-F2DD2965E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005" y="1536660"/>
            <a:ext cx="1816304" cy="181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楕円 23">
            <a:extLst>
              <a:ext uri="{FF2B5EF4-FFF2-40B4-BE49-F238E27FC236}">
                <a16:creationId xmlns:a16="http://schemas.microsoft.com/office/drawing/2014/main" id="{356EA55D-AE1B-632E-4A1F-E383424E632B}"/>
              </a:ext>
            </a:extLst>
          </p:cNvPr>
          <p:cNvSpPr/>
          <p:nvPr/>
        </p:nvSpPr>
        <p:spPr>
          <a:xfrm>
            <a:off x="7982271" y="2609973"/>
            <a:ext cx="745066" cy="5080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8" descr="画像のプレビュー">
            <a:extLst>
              <a:ext uri="{FF2B5EF4-FFF2-40B4-BE49-F238E27FC236}">
                <a16:creationId xmlns:a16="http://schemas.microsoft.com/office/drawing/2014/main" id="{48D5FC25-651C-252F-0F0E-1121B344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04" y="156026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画像のプレビュー">
            <a:extLst>
              <a:ext uri="{FF2B5EF4-FFF2-40B4-BE49-F238E27FC236}">
                <a16:creationId xmlns:a16="http://schemas.microsoft.com/office/drawing/2014/main" id="{9728E086-FAE5-4364-434E-9C8DD8214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48" y="156143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楕円 26">
            <a:extLst>
              <a:ext uri="{FF2B5EF4-FFF2-40B4-BE49-F238E27FC236}">
                <a16:creationId xmlns:a16="http://schemas.microsoft.com/office/drawing/2014/main" id="{B303BD97-AB55-D2A0-1644-C5D738B3874C}"/>
              </a:ext>
            </a:extLst>
          </p:cNvPr>
          <p:cNvSpPr/>
          <p:nvPr/>
        </p:nvSpPr>
        <p:spPr>
          <a:xfrm>
            <a:off x="4371267" y="2645159"/>
            <a:ext cx="1132475" cy="364067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6475FD1-E11A-D6C2-D1D3-B8D5442CF9C5}"/>
              </a:ext>
            </a:extLst>
          </p:cNvPr>
          <p:cNvSpPr/>
          <p:nvPr/>
        </p:nvSpPr>
        <p:spPr>
          <a:xfrm flipH="1">
            <a:off x="545907" y="1289861"/>
            <a:ext cx="145440" cy="20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5C6C3F4-78E1-7183-7D75-F9ACC4AB9BC9}"/>
              </a:ext>
            </a:extLst>
          </p:cNvPr>
          <p:cNvSpPr/>
          <p:nvPr/>
        </p:nvSpPr>
        <p:spPr>
          <a:xfrm flipH="1">
            <a:off x="657200" y="1328608"/>
            <a:ext cx="142385" cy="2245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B3B3F86-06C7-175A-DEC3-AAD092359195}"/>
              </a:ext>
            </a:extLst>
          </p:cNvPr>
          <p:cNvSpPr txBox="1"/>
          <p:nvPr/>
        </p:nvSpPr>
        <p:spPr>
          <a:xfrm>
            <a:off x="437402" y="1830874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1.4</a:t>
            </a:r>
            <a:endParaRPr kumimoji="1" lang="ja-JP" altLang="en-US" sz="1000" dirty="0"/>
          </a:p>
        </p:txBody>
      </p:sp>
      <p:sp>
        <p:nvSpPr>
          <p:cNvPr id="2048" name="テキスト ボックス 2047">
            <a:extLst>
              <a:ext uri="{FF2B5EF4-FFF2-40B4-BE49-F238E27FC236}">
                <a16:creationId xmlns:a16="http://schemas.microsoft.com/office/drawing/2014/main" id="{B271AFE5-B68C-642C-D26A-D56C198F1E97}"/>
              </a:ext>
            </a:extLst>
          </p:cNvPr>
          <p:cNvSpPr txBox="1"/>
          <p:nvPr/>
        </p:nvSpPr>
        <p:spPr>
          <a:xfrm>
            <a:off x="345802" y="2127410"/>
            <a:ext cx="50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1.2</a:t>
            </a:r>
            <a:endParaRPr kumimoji="1" lang="ja-JP" altLang="en-US" sz="1000" dirty="0"/>
          </a:p>
        </p:txBody>
      </p:sp>
      <p:sp>
        <p:nvSpPr>
          <p:cNvPr id="2049" name="テキスト ボックス 2048">
            <a:extLst>
              <a:ext uri="{FF2B5EF4-FFF2-40B4-BE49-F238E27FC236}">
                <a16:creationId xmlns:a16="http://schemas.microsoft.com/office/drawing/2014/main" id="{2B6E8605-C9FD-1AF1-1554-C8487D4DC112}"/>
              </a:ext>
            </a:extLst>
          </p:cNvPr>
          <p:cNvSpPr txBox="1"/>
          <p:nvPr/>
        </p:nvSpPr>
        <p:spPr>
          <a:xfrm>
            <a:off x="352312" y="2407566"/>
            <a:ext cx="50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1.0</a:t>
            </a:r>
            <a:endParaRPr kumimoji="1" lang="ja-JP" altLang="en-US" sz="1000" dirty="0"/>
          </a:p>
        </p:txBody>
      </p:sp>
      <p:sp>
        <p:nvSpPr>
          <p:cNvPr id="2050" name="テキスト ボックス 2049">
            <a:extLst>
              <a:ext uri="{FF2B5EF4-FFF2-40B4-BE49-F238E27FC236}">
                <a16:creationId xmlns:a16="http://schemas.microsoft.com/office/drawing/2014/main" id="{732DBBF1-5EEF-452B-6E84-5D636EB4BE65}"/>
              </a:ext>
            </a:extLst>
          </p:cNvPr>
          <p:cNvSpPr txBox="1"/>
          <p:nvPr/>
        </p:nvSpPr>
        <p:spPr>
          <a:xfrm>
            <a:off x="362412" y="2758765"/>
            <a:ext cx="505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0.8</a:t>
            </a:r>
            <a:endParaRPr kumimoji="1" lang="ja-JP" altLang="en-US" sz="1000" dirty="0"/>
          </a:p>
        </p:txBody>
      </p:sp>
      <p:sp>
        <p:nvSpPr>
          <p:cNvPr id="2051" name="テキスト ボックス 2050">
            <a:extLst>
              <a:ext uri="{FF2B5EF4-FFF2-40B4-BE49-F238E27FC236}">
                <a16:creationId xmlns:a16="http://schemas.microsoft.com/office/drawing/2014/main" id="{FB8748EE-E656-CFB6-2FD6-6C20C7B5E3D6}"/>
              </a:ext>
            </a:extLst>
          </p:cNvPr>
          <p:cNvSpPr txBox="1"/>
          <p:nvPr/>
        </p:nvSpPr>
        <p:spPr>
          <a:xfrm rot="16200000">
            <a:off x="-609691" y="2093902"/>
            <a:ext cx="2142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Raito: AHI</a:t>
            </a:r>
            <a:r>
              <a:rPr lang="en-US" altLang="ja-JP" sz="1200" dirty="0"/>
              <a:t>/(VIIRS*SBAF)</a:t>
            </a:r>
            <a:endParaRPr kumimoji="1" lang="ja-JP" altLang="en-US" sz="1200" dirty="0"/>
          </a:p>
        </p:txBody>
      </p:sp>
      <p:pic>
        <p:nvPicPr>
          <p:cNvPr id="19" name="Picture 6" descr="画像のプレビュー">
            <a:extLst>
              <a:ext uri="{FF2B5EF4-FFF2-40B4-BE49-F238E27FC236}">
                <a16:creationId xmlns:a16="http://schemas.microsoft.com/office/drawing/2014/main" id="{BA8DF68E-9C6A-A2A3-C21F-174A12502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55" y="154976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" name="テキスト ボックス 2088">
            <a:extLst>
              <a:ext uri="{FF2B5EF4-FFF2-40B4-BE49-F238E27FC236}">
                <a16:creationId xmlns:a16="http://schemas.microsoft.com/office/drawing/2014/main" id="{1ED23F3C-8A00-82D7-D1B4-6DC7AA88CB31}"/>
              </a:ext>
            </a:extLst>
          </p:cNvPr>
          <p:cNvSpPr txBox="1"/>
          <p:nvPr/>
        </p:nvSpPr>
        <p:spPr>
          <a:xfrm>
            <a:off x="443325" y="1526421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1.6</a:t>
            </a:r>
            <a:endParaRPr kumimoji="1" lang="ja-JP" altLang="en-US" sz="1000" dirty="0"/>
          </a:p>
        </p:txBody>
      </p:sp>
      <p:sp>
        <p:nvSpPr>
          <p:cNvPr id="2097" name="正方形/長方形 2096">
            <a:extLst>
              <a:ext uri="{FF2B5EF4-FFF2-40B4-BE49-F238E27FC236}">
                <a16:creationId xmlns:a16="http://schemas.microsoft.com/office/drawing/2014/main" id="{505EA258-CB8E-8A67-1B62-585B1D970146}"/>
              </a:ext>
            </a:extLst>
          </p:cNvPr>
          <p:cNvSpPr/>
          <p:nvPr/>
        </p:nvSpPr>
        <p:spPr>
          <a:xfrm flipH="1">
            <a:off x="2480129" y="1258570"/>
            <a:ext cx="104966" cy="2245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テキスト ボックス 2051">
            <a:extLst>
              <a:ext uri="{FF2B5EF4-FFF2-40B4-BE49-F238E27FC236}">
                <a16:creationId xmlns:a16="http://schemas.microsoft.com/office/drawing/2014/main" id="{A1611888-CB82-D2C0-53CA-20BD589C90A0}"/>
              </a:ext>
            </a:extLst>
          </p:cNvPr>
          <p:cNvSpPr txBox="1"/>
          <p:nvPr/>
        </p:nvSpPr>
        <p:spPr>
          <a:xfrm>
            <a:off x="339222" y="3066020"/>
            <a:ext cx="505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0.6</a:t>
            </a:r>
            <a:endParaRPr kumimoji="1" lang="ja-JP" altLang="en-US" sz="1000" dirty="0"/>
          </a:p>
        </p:txBody>
      </p:sp>
      <p:sp>
        <p:nvSpPr>
          <p:cNvPr id="2098" name="正方形/長方形 2097">
            <a:extLst>
              <a:ext uri="{FF2B5EF4-FFF2-40B4-BE49-F238E27FC236}">
                <a16:creationId xmlns:a16="http://schemas.microsoft.com/office/drawing/2014/main" id="{4FE549D3-5742-1828-E385-AF9DB1D24ADA}"/>
              </a:ext>
            </a:extLst>
          </p:cNvPr>
          <p:cNvSpPr/>
          <p:nvPr/>
        </p:nvSpPr>
        <p:spPr>
          <a:xfrm flipH="1">
            <a:off x="4241863" y="1243384"/>
            <a:ext cx="104966" cy="2245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正方形/長方形 2098">
            <a:extLst>
              <a:ext uri="{FF2B5EF4-FFF2-40B4-BE49-F238E27FC236}">
                <a16:creationId xmlns:a16="http://schemas.microsoft.com/office/drawing/2014/main" id="{527B50DE-D32B-AF86-77DF-4CE107551FFC}"/>
              </a:ext>
            </a:extLst>
          </p:cNvPr>
          <p:cNvSpPr/>
          <p:nvPr/>
        </p:nvSpPr>
        <p:spPr>
          <a:xfrm flipH="1">
            <a:off x="6018628" y="1289861"/>
            <a:ext cx="104966" cy="2245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テキスト ボックス 2052">
            <a:extLst>
              <a:ext uri="{FF2B5EF4-FFF2-40B4-BE49-F238E27FC236}">
                <a16:creationId xmlns:a16="http://schemas.microsoft.com/office/drawing/2014/main" id="{CEF47317-39B3-71D1-427F-C5D19E995814}"/>
              </a:ext>
            </a:extLst>
          </p:cNvPr>
          <p:cNvSpPr txBox="1"/>
          <p:nvPr/>
        </p:nvSpPr>
        <p:spPr>
          <a:xfrm>
            <a:off x="615125" y="3239455"/>
            <a:ext cx="1123517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  0       2        4       6       8      10  0       2       4        6       8     10   0       0.5        1.0       1.5     2.0  0      0.5        1.0       1.5      2.0   0   </a:t>
            </a:r>
            <a:r>
              <a:rPr lang="en-US" altLang="ja-JP" sz="1000" dirty="0"/>
              <a:t>0.01  0.02   0.03  0.04   0.05</a:t>
            </a:r>
            <a:r>
              <a:rPr kumimoji="1" lang="en-US" altLang="ja-JP" sz="1000" dirty="0"/>
              <a:t>  0    </a:t>
            </a:r>
            <a:r>
              <a:rPr lang="en-US" altLang="ja-JP" sz="1000" dirty="0"/>
              <a:t>0.01   0.02   0.03   0.04   0.05     </a:t>
            </a:r>
            <a:r>
              <a:rPr kumimoji="1" lang="en-US" altLang="ja-JP" sz="1000" dirty="0"/>
              <a:t>   </a:t>
            </a:r>
            <a:endParaRPr kumimoji="1" lang="ja-JP" altLang="en-US" sz="1000" dirty="0"/>
          </a:p>
          <a:p>
            <a:r>
              <a:rPr kumimoji="1" lang="en-US" altLang="ja-JP" sz="1000" dirty="0"/>
              <a:t> </a:t>
            </a:r>
            <a:endParaRPr kumimoji="1" lang="ja-JP" altLang="en-US" sz="1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0A888D-4ABE-1D53-5CF4-012FBD0BC579}"/>
              </a:ext>
            </a:extLst>
          </p:cNvPr>
          <p:cNvSpPr txBox="1"/>
          <p:nvPr/>
        </p:nvSpPr>
        <p:spPr>
          <a:xfrm>
            <a:off x="209544" y="923487"/>
            <a:ext cx="600313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b="1" u="sng" dirty="0"/>
              <a:t>Results by applying new thresholds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/>
                <a:ea typeface="ＭＳ Ｐゴシック"/>
                <a:cs typeface="Arial"/>
              </a:rPr>
              <a:t>SZA&lt;4 deg. and sun-glint angle &gt; 40 deg.</a:t>
            </a:r>
          </a:p>
        </p:txBody>
      </p:sp>
      <p:sp>
        <p:nvSpPr>
          <p:cNvPr id="2100" name="正方形/長方形 2099">
            <a:extLst>
              <a:ext uri="{FF2B5EF4-FFF2-40B4-BE49-F238E27FC236}">
                <a16:creationId xmlns:a16="http://schemas.microsoft.com/office/drawing/2014/main" id="{99ED6BD8-DC87-39AC-67D9-A953FDB5F2F5}"/>
              </a:ext>
            </a:extLst>
          </p:cNvPr>
          <p:cNvSpPr/>
          <p:nvPr/>
        </p:nvSpPr>
        <p:spPr>
          <a:xfrm flipH="1">
            <a:off x="7854661" y="1507266"/>
            <a:ext cx="104966" cy="1792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正方形/長方形 2100">
            <a:extLst>
              <a:ext uri="{FF2B5EF4-FFF2-40B4-BE49-F238E27FC236}">
                <a16:creationId xmlns:a16="http://schemas.microsoft.com/office/drawing/2014/main" id="{654FEEF8-3652-516A-B0AF-1B0564AEC334}"/>
              </a:ext>
            </a:extLst>
          </p:cNvPr>
          <p:cNvSpPr/>
          <p:nvPr/>
        </p:nvSpPr>
        <p:spPr>
          <a:xfrm flipH="1">
            <a:off x="9721104" y="1468030"/>
            <a:ext cx="104966" cy="1792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テキスト ボックス 2101">
            <a:extLst>
              <a:ext uri="{FF2B5EF4-FFF2-40B4-BE49-F238E27FC236}">
                <a16:creationId xmlns:a16="http://schemas.microsoft.com/office/drawing/2014/main" id="{60A8CC49-BE03-D3A4-B53E-C7CC7363A375}"/>
              </a:ext>
            </a:extLst>
          </p:cNvPr>
          <p:cNvSpPr txBox="1"/>
          <p:nvPr/>
        </p:nvSpPr>
        <p:spPr>
          <a:xfrm>
            <a:off x="699688" y="3398305"/>
            <a:ext cx="181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Angle diff.</a:t>
            </a:r>
            <a:r>
              <a:rPr kumimoji="1" lang="en-US" altLang="ja-JP" sz="1200" dirty="0"/>
              <a:t> [deg.]</a:t>
            </a:r>
            <a:endParaRPr kumimoji="1" lang="ja-JP" altLang="en-US" sz="1200" dirty="0"/>
          </a:p>
        </p:txBody>
      </p:sp>
      <p:sp>
        <p:nvSpPr>
          <p:cNvPr id="2103" name="テキスト ボックス 2102">
            <a:extLst>
              <a:ext uri="{FF2B5EF4-FFF2-40B4-BE49-F238E27FC236}">
                <a16:creationId xmlns:a16="http://schemas.microsoft.com/office/drawing/2014/main" id="{91B6289B-FE49-4BB3-D179-EDCF154484FE}"/>
              </a:ext>
            </a:extLst>
          </p:cNvPr>
          <p:cNvSpPr txBox="1"/>
          <p:nvPr/>
        </p:nvSpPr>
        <p:spPr>
          <a:xfrm>
            <a:off x="2511974" y="3388929"/>
            <a:ext cx="181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Angle diff.</a:t>
            </a:r>
            <a:r>
              <a:rPr kumimoji="1" lang="en-US" altLang="ja-JP" sz="1200" dirty="0"/>
              <a:t> [deg.]</a:t>
            </a:r>
            <a:endParaRPr kumimoji="1" lang="ja-JP" altLang="en-US" sz="1200" dirty="0"/>
          </a:p>
        </p:txBody>
      </p:sp>
      <p:sp>
        <p:nvSpPr>
          <p:cNvPr id="2104" name="テキスト ボックス 2103">
            <a:extLst>
              <a:ext uri="{FF2B5EF4-FFF2-40B4-BE49-F238E27FC236}">
                <a16:creationId xmlns:a16="http://schemas.microsoft.com/office/drawing/2014/main" id="{ACF641EB-32A9-13C6-F2EE-C1A86A2F8E9C}"/>
              </a:ext>
            </a:extLst>
          </p:cNvPr>
          <p:cNvSpPr txBox="1"/>
          <p:nvPr/>
        </p:nvSpPr>
        <p:spPr>
          <a:xfrm>
            <a:off x="4250096" y="3402837"/>
            <a:ext cx="181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Angle diff.</a:t>
            </a:r>
            <a:r>
              <a:rPr kumimoji="1" lang="en-US" altLang="ja-JP" sz="1200" dirty="0"/>
              <a:t> [deg.]</a:t>
            </a:r>
            <a:endParaRPr kumimoji="1" lang="ja-JP" altLang="en-US" sz="1200" dirty="0"/>
          </a:p>
        </p:txBody>
      </p:sp>
      <p:sp>
        <p:nvSpPr>
          <p:cNvPr id="2105" name="テキスト ボックス 2104">
            <a:extLst>
              <a:ext uri="{FF2B5EF4-FFF2-40B4-BE49-F238E27FC236}">
                <a16:creationId xmlns:a16="http://schemas.microsoft.com/office/drawing/2014/main" id="{41056786-CD6C-F15A-502E-AAA66B8F8DC8}"/>
              </a:ext>
            </a:extLst>
          </p:cNvPr>
          <p:cNvSpPr txBox="1"/>
          <p:nvPr/>
        </p:nvSpPr>
        <p:spPr>
          <a:xfrm>
            <a:off x="6135618" y="3388929"/>
            <a:ext cx="181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Angle diff.</a:t>
            </a:r>
            <a:r>
              <a:rPr kumimoji="1" lang="en-US" altLang="ja-JP" sz="1200" dirty="0"/>
              <a:t> [deg.]</a:t>
            </a:r>
            <a:endParaRPr kumimoji="1" lang="ja-JP" altLang="en-US" sz="1200" dirty="0"/>
          </a:p>
        </p:txBody>
      </p:sp>
      <p:sp>
        <p:nvSpPr>
          <p:cNvPr id="2106" name="テキスト ボックス 2105">
            <a:extLst>
              <a:ext uri="{FF2B5EF4-FFF2-40B4-BE49-F238E27FC236}">
                <a16:creationId xmlns:a16="http://schemas.microsoft.com/office/drawing/2014/main" id="{79F022CE-2756-4FE6-0141-B9F1C0163706}"/>
              </a:ext>
            </a:extLst>
          </p:cNvPr>
          <p:cNvSpPr txBox="1">
            <a:spLocks/>
          </p:cNvSpPr>
          <p:nvPr/>
        </p:nvSpPr>
        <p:spPr>
          <a:xfrm>
            <a:off x="7769233" y="3399153"/>
            <a:ext cx="3901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AHI </a:t>
            </a:r>
            <a:r>
              <a:rPr lang="en-US" altLang="ja-JP" sz="1200" dirty="0" err="1"/>
              <a:t>St.Dev</a:t>
            </a:r>
            <a:r>
              <a:rPr lang="en-US" altLang="ja-JP" sz="1200" dirty="0"/>
              <a:t>. of Radiance /  </a:t>
            </a:r>
            <a:r>
              <a:rPr lang="en-US" altLang="ja-JP" sz="1200" dirty="0" err="1"/>
              <a:t>ave.</a:t>
            </a:r>
            <a:r>
              <a:rPr lang="en-US" altLang="ja-JP" sz="1200" dirty="0"/>
              <a:t> of Radiance</a:t>
            </a:r>
            <a:endParaRPr kumimoji="1" lang="ja-JP" altLang="en-US" sz="1200" dirty="0"/>
          </a:p>
          <a:p>
            <a:pPr algn="ctr"/>
            <a:endParaRPr kumimoji="1" lang="ja-JP" altLang="en-US" sz="1200" dirty="0"/>
          </a:p>
        </p:txBody>
      </p:sp>
      <p:sp>
        <p:nvSpPr>
          <p:cNvPr id="2107" name="テキスト ボックス 2106">
            <a:extLst>
              <a:ext uri="{FF2B5EF4-FFF2-40B4-BE49-F238E27FC236}">
                <a16:creationId xmlns:a16="http://schemas.microsoft.com/office/drawing/2014/main" id="{411655D2-A844-FFF3-A42D-E594B0C8A275}"/>
              </a:ext>
            </a:extLst>
          </p:cNvPr>
          <p:cNvSpPr txBox="1"/>
          <p:nvPr/>
        </p:nvSpPr>
        <p:spPr>
          <a:xfrm>
            <a:off x="822907" y="1651428"/>
            <a:ext cx="3416546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/>
              <a:t>(c) Satellite azimuth angle</a:t>
            </a:r>
            <a:r>
              <a:rPr kumimoji="1" lang="en-US" altLang="ja-JP" sz="1100" dirty="0"/>
              <a:t> diff.</a:t>
            </a:r>
            <a:endParaRPr kumimoji="1" lang="ja-JP" altLang="en-US" sz="1100" dirty="0"/>
          </a:p>
        </p:txBody>
      </p:sp>
      <p:sp>
        <p:nvSpPr>
          <p:cNvPr id="2108" name="テキスト ボックス 2107">
            <a:extLst>
              <a:ext uri="{FF2B5EF4-FFF2-40B4-BE49-F238E27FC236}">
                <a16:creationId xmlns:a16="http://schemas.microsoft.com/office/drawing/2014/main" id="{E24406C1-213A-8CF4-60F0-A96A56FDF763}"/>
              </a:ext>
            </a:extLst>
          </p:cNvPr>
          <p:cNvSpPr txBox="1"/>
          <p:nvPr/>
        </p:nvSpPr>
        <p:spPr>
          <a:xfrm>
            <a:off x="4355902" y="1660667"/>
            <a:ext cx="3433413" cy="260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/>
              <a:t>(d) Sun zenith angle</a:t>
            </a:r>
            <a:r>
              <a:rPr kumimoji="1" lang="en-US" altLang="ja-JP" sz="1100" dirty="0"/>
              <a:t> diff.</a:t>
            </a:r>
            <a:endParaRPr kumimoji="1" lang="ja-JP" altLang="en-US" sz="1100" dirty="0"/>
          </a:p>
        </p:txBody>
      </p:sp>
      <p:sp>
        <p:nvSpPr>
          <p:cNvPr id="2109" name="テキスト ボックス 2108">
            <a:extLst>
              <a:ext uri="{FF2B5EF4-FFF2-40B4-BE49-F238E27FC236}">
                <a16:creationId xmlns:a16="http://schemas.microsoft.com/office/drawing/2014/main" id="{E51E1C47-E01C-9BC4-1ADF-9831FC91D370}"/>
              </a:ext>
            </a:extLst>
          </p:cNvPr>
          <p:cNvSpPr txBox="1"/>
          <p:nvPr/>
        </p:nvSpPr>
        <p:spPr>
          <a:xfrm>
            <a:off x="7976701" y="1623228"/>
            <a:ext cx="3543390" cy="260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(</a:t>
            </a:r>
            <a:r>
              <a:rPr lang="en-US" altLang="ja-JP" sz="1100" dirty="0"/>
              <a:t>g</a:t>
            </a:r>
            <a:r>
              <a:rPr kumimoji="1" lang="en-US" altLang="ja-JP" sz="1100" dirty="0"/>
              <a:t>) Smooth conditio</a:t>
            </a:r>
            <a:r>
              <a:rPr lang="en-US" altLang="ja-JP" sz="1100" dirty="0"/>
              <a:t>n for AHI </a:t>
            </a:r>
            <a:r>
              <a:rPr kumimoji="1" lang="en-US" altLang="ja-JP" sz="1100" dirty="0"/>
              <a:t> </a:t>
            </a:r>
            <a:endParaRPr kumimoji="1" lang="ja-JP" altLang="en-US" sz="1100" dirty="0"/>
          </a:p>
        </p:txBody>
      </p:sp>
      <p:sp>
        <p:nvSpPr>
          <p:cNvPr id="2110" name="テキスト ボックス 2109">
            <a:extLst>
              <a:ext uri="{FF2B5EF4-FFF2-40B4-BE49-F238E27FC236}">
                <a16:creationId xmlns:a16="http://schemas.microsoft.com/office/drawing/2014/main" id="{2BBC0B89-D902-E924-3399-1133952C21FD}"/>
              </a:ext>
            </a:extLst>
          </p:cNvPr>
          <p:cNvSpPr txBox="1"/>
          <p:nvPr/>
        </p:nvSpPr>
        <p:spPr>
          <a:xfrm>
            <a:off x="1581746" y="1900124"/>
            <a:ext cx="9938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Before                    </a:t>
            </a:r>
            <a:r>
              <a:rPr kumimoji="1" lang="en-US" altLang="ja-JP" dirty="0">
                <a:solidFill>
                  <a:srgbClr val="0070C0"/>
                </a:solidFill>
              </a:rPr>
              <a:t>After                  </a:t>
            </a:r>
            <a:r>
              <a:rPr kumimoji="1" lang="en-US" altLang="ja-JP" dirty="0">
                <a:solidFill>
                  <a:srgbClr val="FF0000"/>
                </a:solidFill>
              </a:rPr>
              <a:t>Before                    </a:t>
            </a:r>
            <a:r>
              <a:rPr kumimoji="1" lang="en-US" altLang="ja-JP" dirty="0">
                <a:solidFill>
                  <a:srgbClr val="0070C0"/>
                </a:solidFill>
              </a:rPr>
              <a:t>After                    </a:t>
            </a:r>
            <a:r>
              <a:rPr kumimoji="1" lang="en-US" altLang="ja-JP" dirty="0">
                <a:solidFill>
                  <a:srgbClr val="FF0000"/>
                </a:solidFill>
              </a:rPr>
              <a:t>Before                    </a:t>
            </a:r>
            <a:r>
              <a:rPr kumimoji="1" lang="en-US" altLang="ja-JP" dirty="0">
                <a:solidFill>
                  <a:srgbClr val="0070C0"/>
                </a:solidFill>
              </a:rPr>
              <a:t>After</a:t>
            </a:r>
            <a:endParaRPr kumimoji="1" lang="ja-JP" altLang="en-US" dirty="0">
              <a:solidFill>
                <a:srgbClr val="0070C0"/>
              </a:solidFill>
            </a:endParaRPr>
          </a:p>
          <a:p>
            <a:endParaRPr kumimoji="1" lang="ja-JP" altLang="en-US" dirty="0">
              <a:solidFill>
                <a:srgbClr val="0070C0"/>
              </a:solidFill>
            </a:endParaRPr>
          </a:p>
          <a:p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111" name="正方形/長方形 2110">
            <a:extLst>
              <a:ext uri="{FF2B5EF4-FFF2-40B4-BE49-F238E27FC236}">
                <a16:creationId xmlns:a16="http://schemas.microsoft.com/office/drawing/2014/main" id="{45D4AB3D-10F6-F07A-8776-AAFE03D90BE6}"/>
              </a:ext>
            </a:extLst>
          </p:cNvPr>
          <p:cNvSpPr/>
          <p:nvPr/>
        </p:nvSpPr>
        <p:spPr>
          <a:xfrm>
            <a:off x="5626248" y="3697040"/>
            <a:ext cx="369612" cy="2188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テキスト ボックス 2111">
            <a:extLst>
              <a:ext uri="{FF2B5EF4-FFF2-40B4-BE49-F238E27FC236}">
                <a16:creationId xmlns:a16="http://schemas.microsoft.com/office/drawing/2014/main" id="{F03EFBD6-A50F-276E-DEDA-2CFBC182C209}"/>
              </a:ext>
            </a:extLst>
          </p:cNvPr>
          <p:cNvSpPr txBox="1"/>
          <p:nvPr/>
        </p:nvSpPr>
        <p:spPr>
          <a:xfrm>
            <a:off x="5606476" y="3725384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1.5</a:t>
            </a:r>
            <a:endParaRPr kumimoji="1" lang="ja-JP" altLang="en-US" sz="1000" dirty="0"/>
          </a:p>
        </p:txBody>
      </p:sp>
      <p:sp>
        <p:nvSpPr>
          <p:cNvPr id="2113" name="テキスト ボックス 2112">
            <a:extLst>
              <a:ext uri="{FF2B5EF4-FFF2-40B4-BE49-F238E27FC236}">
                <a16:creationId xmlns:a16="http://schemas.microsoft.com/office/drawing/2014/main" id="{91001283-4922-65D6-0BC2-251F675D7E9E}"/>
              </a:ext>
            </a:extLst>
          </p:cNvPr>
          <p:cNvSpPr txBox="1"/>
          <p:nvPr/>
        </p:nvSpPr>
        <p:spPr>
          <a:xfrm>
            <a:off x="5598983" y="4475130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1.0</a:t>
            </a:r>
            <a:endParaRPr kumimoji="1" lang="ja-JP" altLang="en-US" sz="1000" dirty="0"/>
          </a:p>
        </p:txBody>
      </p:sp>
      <p:sp>
        <p:nvSpPr>
          <p:cNvPr id="2114" name="テキスト ボックス 2113">
            <a:extLst>
              <a:ext uri="{FF2B5EF4-FFF2-40B4-BE49-F238E27FC236}">
                <a16:creationId xmlns:a16="http://schemas.microsoft.com/office/drawing/2014/main" id="{4E2BD4AC-08C2-585D-82B6-68C512E672AB}"/>
              </a:ext>
            </a:extLst>
          </p:cNvPr>
          <p:cNvSpPr txBox="1"/>
          <p:nvPr/>
        </p:nvSpPr>
        <p:spPr>
          <a:xfrm>
            <a:off x="5606476" y="5213278"/>
            <a:ext cx="421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0.5</a:t>
            </a:r>
            <a:endParaRPr kumimoji="1" lang="ja-JP" altLang="en-US" sz="1000" dirty="0"/>
          </a:p>
        </p:txBody>
      </p:sp>
      <p:sp>
        <p:nvSpPr>
          <p:cNvPr id="2115" name="テキスト ボックス 2114">
            <a:extLst>
              <a:ext uri="{FF2B5EF4-FFF2-40B4-BE49-F238E27FC236}">
                <a16:creationId xmlns:a16="http://schemas.microsoft.com/office/drawing/2014/main" id="{5212E5DF-8DC2-1893-0DC7-2605192BD8E9}"/>
              </a:ext>
            </a:extLst>
          </p:cNvPr>
          <p:cNvSpPr txBox="1"/>
          <p:nvPr/>
        </p:nvSpPr>
        <p:spPr>
          <a:xfrm>
            <a:off x="5598983" y="5984058"/>
            <a:ext cx="42189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ja-JP" sz="1000" dirty="0"/>
              <a:t>0.0</a:t>
            </a:r>
            <a:endParaRPr kumimoji="1" lang="ja-JP" altLang="en-US" sz="1000" dirty="0"/>
          </a:p>
        </p:txBody>
      </p:sp>
      <p:sp>
        <p:nvSpPr>
          <p:cNvPr id="2116" name="テキスト ボックス 2115">
            <a:extLst>
              <a:ext uri="{FF2B5EF4-FFF2-40B4-BE49-F238E27FC236}">
                <a16:creationId xmlns:a16="http://schemas.microsoft.com/office/drawing/2014/main" id="{D7AF6DDA-774F-B786-0FAE-362D4F7E385F}"/>
              </a:ext>
            </a:extLst>
          </p:cNvPr>
          <p:cNvSpPr txBox="1"/>
          <p:nvPr/>
        </p:nvSpPr>
        <p:spPr>
          <a:xfrm rot="16200000">
            <a:off x="4869139" y="4710534"/>
            <a:ext cx="1527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AHI reflectance</a:t>
            </a:r>
            <a:endParaRPr kumimoji="1" lang="ja-JP" altLang="en-US" sz="1200" dirty="0"/>
          </a:p>
        </p:txBody>
      </p:sp>
      <p:sp>
        <p:nvSpPr>
          <p:cNvPr id="2117" name="テキスト ボックス 2116">
            <a:extLst>
              <a:ext uri="{FF2B5EF4-FFF2-40B4-BE49-F238E27FC236}">
                <a16:creationId xmlns:a16="http://schemas.microsoft.com/office/drawing/2014/main" id="{2A7909AF-CD55-3491-E5B4-89BF6B1B1ED8}"/>
              </a:ext>
            </a:extLst>
          </p:cNvPr>
          <p:cNvSpPr txBox="1"/>
          <p:nvPr/>
        </p:nvSpPr>
        <p:spPr>
          <a:xfrm>
            <a:off x="9439323" y="996321"/>
            <a:ext cx="2673964" cy="58477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Blue: Leo reflectance &lt;= 0.2</a:t>
            </a:r>
          </a:p>
          <a:p>
            <a:r>
              <a:rPr kumimoji="1" lang="en-US" altLang="ja-JP" sz="1600" dirty="0">
                <a:solidFill>
                  <a:srgbClr val="FF0000"/>
                </a:solidFill>
              </a:rPr>
              <a:t>Red: Leo reflectance &gt; 0.2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5C4729-EEA7-B596-28F7-3E463104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Variations in low radiance scenes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5337E4-7AEB-1406-CE90-6A1F6626C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48" y="1079717"/>
            <a:ext cx="8999337" cy="5607781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000" dirty="0"/>
              <a:t>Applying the new threshold makes the smaller variations in low radiance. </a:t>
            </a:r>
          </a:p>
          <a:p>
            <a:pPr marL="0" indent="0">
              <a:buNone/>
            </a:pPr>
            <a:r>
              <a:rPr lang="en-US" altLang="ja-JP" sz="2000" dirty="0"/>
              <a:t>Is it difficult to minimize variations in low radiance scenes anymore?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1800" dirty="0"/>
              <a:t>How is the validation in low radiance scenes for other sensors?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800" dirty="0"/>
              <a:t>AHI in low radiance scenes seems to be good agreement with ABI  </a:t>
            </a:r>
          </a:p>
          <a:p>
            <a:pPr marL="0" indent="0">
              <a:buNone/>
            </a:pPr>
            <a:r>
              <a:rPr lang="en-US" altLang="ja-JP" sz="1800" dirty="0"/>
              <a:t>On the other hand, are there other factors to need to consider more?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In AHI case</a:t>
            </a:r>
            <a:r>
              <a:rPr lang="en-US" altLang="ja-JP" sz="1800" dirty="0"/>
              <a:t>,</a:t>
            </a:r>
            <a:endParaRPr kumimoji="1" lang="en-US" altLang="ja-JP" sz="1800" dirty="0"/>
          </a:p>
          <a:p>
            <a:pPr marL="1314450" lvl="2" indent="-514350">
              <a:buFont typeface="+mj-lt"/>
              <a:buAutoNum type="alphaUcParenR"/>
            </a:pPr>
            <a:r>
              <a:rPr lang="en-US" altLang="ja-JP" sz="1800" dirty="0"/>
              <a:t>Due to the sensor </a:t>
            </a:r>
          </a:p>
          <a:p>
            <a:pPr lvl="3" indent="-342900"/>
            <a:r>
              <a:rPr lang="en-US" altLang="ja-JP" sz="1800" dirty="0"/>
              <a:t>Coherent noise</a:t>
            </a:r>
          </a:p>
          <a:p>
            <a:pPr lvl="4" indent="-342900">
              <a:buFont typeface="Wingdings" panose="05000000000000000000" pitchFamily="2" charset="2"/>
              <a:buChar char="ü"/>
            </a:pPr>
            <a:r>
              <a:rPr lang="en-US" altLang="ja-JP" sz="1800" dirty="0"/>
              <a:t>AHI has the issue of coherent noise. After applying reduction process for noise, the large variability in low radiance scenes is still seen.</a:t>
            </a:r>
          </a:p>
          <a:p>
            <a:pPr lvl="4" indent="-342900">
              <a:buFont typeface="Wingdings" panose="05000000000000000000" pitchFamily="2" charset="2"/>
              <a:buChar char="Ø"/>
            </a:pPr>
            <a:r>
              <a:rPr lang="en-US" altLang="ja-JP" sz="1800" dirty="0"/>
              <a:t>It seems that coherent noise has no effect on the larger variation.</a:t>
            </a:r>
          </a:p>
          <a:p>
            <a:pPr marL="1314450" lvl="2" indent="-514350">
              <a:buFont typeface="+mj-lt"/>
              <a:buAutoNum type="alphaUcParenR"/>
            </a:pPr>
            <a:r>
              <a:rPr lang="en-US" altLang="ja-JP" sz="1800" dirty="0"/>
              <a:t>Misalignment of collocation condition</a:t>
            </a:r>
            <a:endParaRPr kumimoji="1" lang="en-US" altLang="ja-JP" sz="1800" dirty="0"/>
          </a:p>
          <a:p>
            <a:pPr marL="1543050" lvl="3" indent="-285750"/>
            <a:r>
              <a:rPr kumimoji="1" lang="en-US" altLang="ja-JP" sz="1800" dirty="0"/>
              <a:t>Sun glint effect</a:t>
            </a:r>
            <a:endParaRPr lang="en-US" altLang="ja-JP" sz="1600" dirty="0"/>
          </a:p>
          <a:p>
            <a:pPr marL="1314450" lvl="2" indent="-514350">
              <a:buFont typeface="+mj-lt"/>
              <a:buAutoNum type="alphaUcParenR"/>
            </a:pPr>
            <a:r>
              <a:rPr lang="en-US" altLang="ja-JP" sz="1800" dirty="0"/>
              <a:t>Others factor</a:t>
            </a:r>
          </a:p>
          <a:p>
            <a:pPr lvl="3" indent="-342900"/>
            <a:r>
              <a:rPr lang="en-US" altLang="ja-JP" sz="1600" dirty="0"/>
              <a:t>SBAFs</a:t>
            </a:r>
            <a:r>
              <a:rPr kumimoji="1" lang="en-US" altLang="ja-JP" dirty="0"/>
              <a:t>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58A0DB-4A30-17C3-E28C-9756D81F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pic>
        <p:nvPicPr>
          <p:cNvPr id="6" name="Picture 2" descr="画像のプレビュー">
            <a:extLst>
              <a:ext uri="{FF2B5EF4-FFF2-40B4-BE49-F238E27FC236}">
                <a16:creationId xmlns:a16="http://schemas.microsoft.com/office/drawing/2014/main" id="{05866244-CB22-511A-9EF2-6B5841055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1"/>
          <a:stretch/>
        </p:blipFill>
        <p:spPr bwMode="auto">
          <a:xfrm>
            <a:off x="9122854" y="1104012"/>
            <a:ext cx="2638988" cy="24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F95D10-DDA6-D8D9-5F77-E2ABE2644C82}"/>
              </a:ext>
            </a:extLst>
          </p:cNvPr>
          <p:cNvSpPr txBox="1"/>
          <p:nvPr/>
        </p:nvSpPr>
        <p:spPr>
          <a:xfrm>
            <a:off x="9828700" y="3278890"/>
            <a:ext cx="152750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VIIRS reflectance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5250E5-303D-2741-BBE4-9C5D88B5F826}"/>
              </a:ext>
            </a:extLst>
          </p:cNvPr>
          <p:cNvSpPr txBox="1"/>
          <p:nvPr/>
        </p:nvSpPr>
        <p:spPr>
          <a:xfrm rot="16200000">
            <a:off x="8197141" y="1964386"/>
            <a:ext cx="19156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Raito: AHI</a:t>
            </a:r>
            <a:r>
              <a:rPr lang="en-US" altLang="ja-JP" sz="1200" dirty="0"/>
              <a:t>/(VIIRS*SBAF)</a:t>
            </a:r>
            <a:endParaRPr kumimoji="1" lang="ja-JP" altLang="en-US" sz="12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1B5415C-AA23-261F-D0C7-A5D40AD7B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52" t="59955" r="39742"/>
          <a:stretch/>
        </p:blipFill>
        <p:spPr>
          <a:xfrm>
            <a:off x="9066453" y="3663500"/>
            <a:ext cx="2602654" cy="231774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22FBD7-57F3-5A8C-C0B0-EC889A06D769}"/>
              </a:ext>
            </a:extLst>
          </p:cNvPr>
          <p:cNvSpPr txBox="1"/>
          <p:nvPr/>
        </p:nvSpPr>
        <p:spPr>
          <a:xfrm>
            <a:off x="8891701" y="5816920"/>
            <a:ext cx="3300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Reference: Fangfang Yu’s presentation</a:t>
            </a:r>
          </a:p>
          <a:p>
            <a:r>
              <a:rPr kumimoji="1" lang="en-US" altLang="ja-JP" sz="1100" dirty="0"/>
              <a:t>@GSICS monthly </a:t>
            </a:r>
            <a:r>
              <a:rPr lang="en-US" altLang="ja-JP" sz="1100" dirty="0"/>
              <a:t>w</a:t>
            </a:r>
            <a:r>
              <a:rPr kumimoji="1" lang="en-US" altLang="ja-JP" sz="1100" dirty="0"/>
              <a:t>eb meeting on 05 May 2022</a:t>
            </a:r>
            <a:endParaRPr kumimoji="1" lang="ja-JP" altLang="en-US" sz="1100" dirty="0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BCD69124-499D-C809-4A3E-8284FDEDA69C}"/>
              </a:ext>
            </a:extLst>
          </p:cNvPr>
          <p:cNvSpPr/>
          <p:nvPr/>
        </p:nvSpPr>
        <p:spPr>
          <a:xfrm>
            <a:off x="9399853" y="1493239"/>
            <a:ext cx="393680" cy="947957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163605-2F6D-0944-8DDF-964D8A0C4C2E}"/>
              </a:ext>
            </a:extLst>
          </p:cNvPr>
          <p:cNvSpPr txBox="1"/>
          <p:nvPr/>
        </p:nvSpPr>
        <p:spPr>
          <a:xfrm>
            <a:off x="9663673" y="1262406"/>
            <a:ext cx="122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Still larger variation?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5682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画像のプレビュー">
            <a:extLst>
              <a:ext uri="{FF2B5EF4-FFF2-40B4-BE49-F238E27FC236}">
                <a16:creationId xmlns:a16="http://schemas.microsoft.com/office/drawing/2014/main" id="{B22E57D4-D0EC-6712-0305-A5DEB3A48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3" y="2511685"/>
            <a:ext cx="2894358" cy="289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87B3F72-99B9-B60C-821A-4B7ADF25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B) S</a:t>
            </a:r>
            <a:r>
              <a:rPr kumimoji="1" lang="en-US" altLang="ja-JP" dirty="0"/>
              <a:t>un-glint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86F6E2-B3BF-61CE-ADB6-3A8F7F19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097-32C8-4C75-8994-ACA15410FFEE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86FC75F-775C-E250-E334-68D4F3110F1A}"/>
              </a:ext>
            </a:extLst>
          </p:cNvPr>
          <p:cNvSpPr txBox="1"/>
          <p:nvPr/>
        </p:nvSpPr>
        <p:spPr>
          <a:xfrm>
            <a:off x="181249" y="2351984"/>
            <a:ext cx="502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/>
              <a:t>Case study </a:t>
            </a:r>
            <a:r>
              <a:rPr kumimoji="1" lang="en-US" altLang="ja-JP" sz="1400" b="1" u="sng" dirty="0"/>
              <a:t>(20 Aug. 2023 0250UTC)</a:t>
            </a:r>
            <a:endParaRPr kumimoji="1" lang="ja-JP" altLang="en-US" sz="2000" b="1" u="sng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93BEC41-9489-BB8F-FC90-CD3A37E2B761}"/>
              </a:ext>
            </a:extLst>
          </p:cNvPr>
          <p:cNvSpPr txBox="1"/>
          <p:nvPr/>
        </p:nvSpPr>
        <p:spPr>
          <a:xfrm>
            <a:off x="674392" y="3041353"/>
            <a:ext cx="111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0.64um</a:t>
            </a: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C1BA03E7-7037-8704-2957-8A3EAB3F1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967" y="2793134"/>
            <a:ext cx="3719023" cy="12029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+mn-lt"/>
                <a:ea typeface="ＭＳ Ｐゴシック"/>
              </a:rPr>
              <a:t>Large variations are seen in low radiance scene.</a:t>
            </a:r>
          </a:p>
          <a:p>
            <a:pPr lvl="1"/>
            <a:r>
              <a:rPr lang="en-US" altLang="ja-JP" sz="1800" b="1" dirty="0">
                <a:solidFill>
                  <a:srgbClr val="7030A0"/>
                </a:solidFill>
                <a:latin typeface="+mn-lt"/>
              </a:rPr>
              <a:t>Collocation points </a:t>
            </a:r>
            <a:r>
              <a:rPr lang="en-US" altLang="ja-JP" sz="1800" dirty="0">
                <a:latin typeface="+mn-lt"/>
              </a:rPr>
              <a:t>are NOT located in/near sun-glint area.</a:t>
            </a:r>
          </a:p>
          <a:p>
            <a:pPr lvl="1"/>
            <a:r>
              <a:rPr lang="en-US" altLang="ja-JP" sz="1800" dirty="0">
                <a:latin typeface="+mn-lt"/>
              </a:rPr>
              <a:t>Sun-glint angle threshold is effective to remove the sun glint area.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AE08BA-57A4-6C8E-7D42-76DCEDFFA119}"/>
              </a:ext>
            </a:extLst>
          </p:cNvPr>
          <p:cNvSpPr txBox="1"/>
          <p:nvPr/>
        </p:nvSpPr>
        <p:spPr>
          <a:xfrm>
            <a:off x="1095630" y="5144433"/>
            <a:ext cx="1188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Leo reflectance</a:t>
            </a:r>
            <a:endParaRPr kumimoji="1" lang="ja-JP" altLang="en-US" sz="11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13168C5-7C55-DFBE-DC73-4C96282A4DD3}"/>
              </a:ext>
            </a:extLst>
          </p:cNvPr>
          <p:cNvSpPr txBox="1"/>
          <p:nvPr/>
        </p:nvSpPr>
        <p:spPr>
          <a:xfrm rot="16200000">
            <a:off x="-694395" y="3841172"/>
            <a:ext cx="20683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Geo/(Leo reflectance*SBAF)</a:t>
            </a:r>
            <a:endParaRPr kumimoji="1" lang="ja-JP" altLang="en-US" sz="1100" dirty="0"/>
          </a:p>
        </p:txBody>
      </p:sp>
      <p:pic>
        <p:nvPicPr>
          <p:cNvPr id="5" name="Picture 14" descr="画像のプレビュー">
            <a:extLst>
              <a:ext uri="{FF2B5EF4-FFF2-40B4-BE49-F238E27FC236}">
                <a16:creationId xmlns:a16="http://schemas.microsoft.com/office/drawing/2014/main" id="{BA2A25F1-CC37-475F-44A7-4B0F7CF00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97" y="2868560"/>
            <a:ext cx="3486278" cy="319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画像のプレビュー">
            <a:extLst>
              <a:ext uri="{FF2B5EF4-FFF2-40B4-BE49-F238E27FC236}">
                <a16:creationId xmlns:a16="http://schemas.microsoft.com/office/drawing/2014/main" id="{B1F04F17-9CA2-33CB-2C50-509869F0B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84" y="2330694"/>
            <a:ext cx="4293066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85539BE-3755-74ED-BE22-FBF7695C0FDA}"/>
              </a:ext>
            </a:extLst>
          </p:cNvPr>
          <p:cNvSpPr txBox="1"/>
          <p:nvPr/>
        </p:nvSpPr>
        <p:spPr>
          <a:xfrm>
            <a:off x="306932" y="1204691"/>
            <a:ext cx="6622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We defined the sun-glint angle to remove sun glint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Sun-glint angle new threshold : more than 40 degree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kumimoji="1" lang="en-US" altLang="ja-JP" dirty="0"/>
              <a:t>Is this threshold might be examined in more detail. 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3E27DE6-5BA5-67AC-C103-96E5B509A0D6}"/>
              </a:ext>
            </a:extLst>
          </p:cNvPr>
          <p:cNvCxnSpPr>
            <a:cxnSpLocks/>
          </p:cNvCxnSpPr>
          <p:nvPr/>
        </p:nvCxnSpPr>
        <p:spPr>
          <a:xfrm>
            <a:off x="7545111" y="2625521"/>
            <a:ext cx="26046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33AF6E4-8B4C-4C25-AFB2-750EE91E3A69}"/>
              </a:ext>
            </a:extLst>
          </p:cNvPr>
          <p:cNvCxnSpPr>
            <a:cxnSpLocks/>
          </p:cNvCxnSpPr>
          <p:nvPr/>
        </p:nvCxnSpPr>
        <p:spPr>
          <a:xfrm flipV="1">
            <a:off x="8908852" y="1475330"/>
            <a:ext cx="21324" cy="113862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A90470D-2C5F-A06E-310A-C480610B8B36}"/>
              </a:ext>
            </a:extLst>
          </p:cNvPr>
          <p:cNvCxnSpPr>
            <a:cxnSpLocks/>
          </p:cNvCxnSpPr>
          <p:nvPr/>
        </p:nvCxnSpPr>
        <p:spPr>
          <a:xfrm flipV="1">
            <a:off x="8915442" y="1767566"/>
            <a:ext cx="731074" cy="8463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3E47D8EB-876D-B861-C36F-BE74EBE7B973}"/>
              </a:ext>
            </a:extLst>
          </p:cNvPr>
          <p:cNvCxnSpPr>
            <a:cxnSpLocks/>
          </p:cNvCxnSpPr>
          <p:nvPr/>
        </p:nvCxnSpPr>
        <p:spPr>
          <a:xfrm flipH="1" flipV="1">
            <a:off x="8107869" y="1475330"/>
            <a:ext cx="800983" cy="1129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楕円 41">
            <a:extLst>
              <a:ext uri="{FF2B5EF4-FFF2-40B4-BE49-F238E27FC236}">
                <a16:creationId xmlns:a16="http://schemas.microsoft.com/office/drawing/2014/main" id="{440A4C56-E01D-E4B7-7A3E-CF49A9730308}"/>
              </a:ext>
            </a:extLst>
          </p:cNvPr>
          <p:cNvSpPr/>
          <p:nvPr/>
        </p:nvSpPr>
        <p:spPr>
          <a:xfrm>
            <a:off x="9584391" y="1653307"/>
            <a:ext cx="150834" cy="161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F0428B0-02A5-FA1F-59E0-16C9C5876264}"/>
              </a:ext>
            </a:extLst>
          </p:cNvPr>
          <p:cNvSpPr txBox="1"/>
          <p:nvPr/>
        </p:nvSpPr>
        <p:spPr>
          <a:xfrm>
            <a:off x="9456594" y="1393459"/>
            <a:ext cx="485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sun</a:t>
            </a:r>
            <a:endParaRPr kumimoji="1" lang="ja-JP" altLang="en-US" sz="12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9681300-9C45-873C-9984-5985E13486F1}"/>
              </a:ext>
            </a:extLst>
          </p:cNvPr>
          <p:cNvSpPr txBox="1"/>
          <p:nvPr/>
        </p:nvSpPr>
        <p:spPr>
          <a:xfrm>
            <a:off x="7343482" y="1219159"/>
            <a:ext cx="2180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Forward scattering</a:t>
            </a:r>
            <a:endParaRPr kumimoji="1" lang="ja-JP" altLang="en-US" sz="1200" dirty="0"/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EF358FEE-2095-620C-1821-A352D994853E}"/>
              </a:ext>
            </a:extLst>
          </p:cNvPr>
          <p:cNvCxnSpPr>
            <a:cxnSpLocks/>
          </p:cNvCxnSpPr>
          <p:nvPr/>
        </p:nvCxnSpPr>
        <p:spPr>
          <a:xfrm flipH="1" flipV="1">
            <a:off x="8044687" y="2099124"/>
            <a:ext cx="866350" cy="507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楕円 48">
            <a:extLst>
              <a:ext uri="{FF2B5EF4-FFF2-40B4-BE49-F238E27FC236}">
                <a16:creationId xmlns:a16="http://schemas.microsoft.com/office/drawing/2014/main" id="{F11934C8-B488-CCBC-87A0-0D80D14D4020}"/>
              </a:ext>
            </a:extLst>
          </p:cNvPr>
          <p:cNvSpPr/>
          <p:nvPr/>
        </p:nvSpPr>
        <p:spPr>
          <a:xfrm>
            <a:off x="7893853" y="1959267"/>
            <a:ext cx="150834" cy="161275"/>
          </a:xfrm>
          <a:prstGeom prst="ellipse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40504AB-5E48-6B0A-363E-C8405DC4CBBA}"/>
              </a:ext>
            </a:extLst>
          </p:cNvPr>
          <p:cNvSpPr txBox="1"/>
          <p:nvPr/>
        </p:nvSpPr>
        <p:spPr>
          <a:xfrm>
            <a:off x="7219248" y="1799735"/>
            <a:ext cx="1323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satellite</a:t>
            </a:r>
            <a:endParaRPr kumimoji="1" lang="ja-JP" altLang="en-US" sz="1200" dirty="0"/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4EA8499A-0DB6-76C8-E44F-A2794C50F545}"/>
              </a:ext>
            </a:extLst>
          </p:cNvPr>
          <p:cNvCxnSpPr>
            <a:cxnSpLocks/>
          </p:cNvCxnSpPr>
          <p:nvPr/>
        </p:nvCxnSpPr>
        <p:spPr>
          <a:xfrm flipH="1">
            <a:off x="8643542" y="2328700"/>
            <a:ext cx="66670" cy="139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7757D8E-580F-5069-DC19-249B426DB1C6}"/>
              </a:ext>
            </a:extLst>
          </p:cNvPr>
          <p:cNvSpPr txBox="1"/>
          <p:nvPr/>
        </p:nvSpPr>
        <p:spPr>
          <a:xfrm>
            <a:off x="8361722" y="2057111"/>
            <a:ext cx="28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θ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DCEA31-1B1C-3507-A5D8-F77A95FF1F49}"/>
              </a:ext>
            </a:extLst>
          </p:cNvPr>
          <p:cNvSpPr txBox="1"/>
          <p:nvPr/>
        </p:nvSpPr>
        <p:spPr>
          <a:xfrm>
            <a:off x="111647" y="5506897"/>
            <a:ext cx="6475487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+mn-lt"/>
                <a:ea typeface="ＭＳ Ｐゴシック"/>
              </a:rPr>
              <a:t>Sun-glint doesn’t seem to affect to large variations in low radiance scenes.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9ED068A-2981-88E8-A62F-8BE0A680A49E}"/>
              </a:ext>
            </a:extLst>
          </p:cNvPr>
          <p:cNvSpPr txBox="1"/>
          <p:nvPr/>
        </p:nvSpPr>
        <p:spPr>
          <a:xfrm>
            <a:off x="9242497" y="5854338"/>
            <a:ext cx="152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highlight>
                  <a:srgbClr val="E6E6E6"/>
                </a:highlight>
              </a:rPr>
              <a:t>20 Aug.2023. 0250UTC</a:t>
            </a:r>
            <a:endParaRPr kumimoji="1" lang="ja-JP" altLang="en-US" sz="800" dirty="0">
              <a:highlight>
                <a:srgbClr val="E6E6E6"/>
              </a:highlight>
            </a:endParaRPr>
          </a:p>
        </p:txBody>
      </p:sp>
      <p:sp>
        <p:nvSpPr>
          <p:cNvPr id="1031" name="テキスト ボックス 1030">
            <a:extLst>
              <a:ext uri="{FF2B5EF4-FFF2-40B4-BE49-F238E27FC236}">
                <a16:creationId xmlns:a16="http://schemas.microsoft.com/office/drawing/2014/main" id="{DF49EFDD-6014-F135-5D05-19F4D2CBED59}"/>
              </a:ext>
            </a:extLst>
          </p:cNvPr>
          <p:cNvSpPr txBox="1"/>
          <p:nvPr/>
        </p:nvSpPr>
        <p:spPr>
          <a:xfrm>
            <a:off x="8511339" y="6385768"/>
            <a:ext cx="1188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Lon</a:t>
            </a:r>
            <a:endParaRPr kumimoji="1" lang="ja-JP" altLang="en-US" sz="1100" dirty="0"/>
          </a:p>
        </p:txBody>
      </p:sp>
      <p:pic>
        <p:nvPicPr>
          <p:cNvPr id="9" name="Picture 8" descr="画像のプレビュー">
            <a:extLst>
              <a:ext uri="{FF2B5EF4-FFF2-40B4-BE49-F238E27FC236}">
                <a16:creationId xmlns:a16="http://schemas.microsoft.com/office/drawing/2014/main" id="{6417436E-CCAC-B975-07B4-83C22B7ED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51" y="2328700"/>
            <a:ext cx="4297399" cy="43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0301B2-4D4E-5EBD-1A1B-B27CD30CCFA4}"/>
              </a:ext>
            </a:extLst>
          </p:cNvPr>
          <p:cNvSpPr txBox="1"/>
          <p:nvPr/>
        </p:nvSpPr>
        <p:spPr>
          <a:xfrm>
            <a:off x="10124111" y="4717890"/>
            <a:ext cx="1872892" cy="10695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050" b="1" dirty="0">
                <a:solidFill>
                  <a:srgbClr val="7030A0"/>
                </a:solidFill>
              </a:rPr>
              <a:t>Purple: Collocation points</a:t>
            </a:r>
          </a:p>
          <a:p>
            <a:r>
              <a:rPr lang="en-US" altLang="ja-JP" sz="1050" dirty="0"/>
              <a:t>θ: Sun-glint angle </a:t>
            </a:r>
          </a:p>
          <a:p>
            <a:r>
              <a:rPr lang="en-US" altLang="ja-JP" sz="1050" dirty="0">
                <a:solidFill>
                  <a:srgbClr val="FF0000"/>
                </a:solidFill>
              </a:rPr>
              <a:t>Red</a:t>
            </a:r>
            <a:r>
              <a:rPr lang="ja-JP" altLang="en-US" sz="1050" dirty="0">
                <a:solidFill>
                  <a:srgbClr val="FF0000"/>
                </a:solidFill>
              </a:rPr>
              <a:t>：</a:t>
            </a:r>
            <a:r>
              <a:rPr lang="en-US" altLang="ja-JP" sz="1050" dirty="0">
                <a:solidFill>
                  <a:srgbClr val="FF0000"/>
                </a:solidFill>
              </a:rPr>
              <a:t>θ</a:t>
            </a:r>
            <a:r>
              <a:rPr lang="ja-JP" altLang="en-US" sz="1050" dirty="0">
                <a:solidFill>
                  <a:srgbClr val="FF0000"/>
                </a:solidFill>
              </a:rPr>
              <a:t> </a:t>
            </a:r>
            <a:r>
              <a:rPr lang="en-US" altLang="ja-JP" sz="1050" dirty="0">
                <a:solidFill>
                  <a:srgbClr val="FF0000"/>
                </a:solidFill>
              </a:rPr>
              <a:t>is less than 25 deg.</a:t>
            </a:r>
          </a:p>
          <a:p>
            <a:r>
              <a:rPr lang="en-US" altLang="ja-JP" sz="1050" dirty="0">
                <a:solidFill>
                  <a:schemeClr val="accent2"/>
                </a:solidFill>
              </a:rPr>
              <a:t>Yellow</a:t>
            </a:r>
            <a:r>
              <a:rPr kumimoji="1" lang="ja-JP" altLang="en-US" sz="1050" dirty="0">
                <a:solidFill>
                  <a:schemeClr val="accent2"/>
                </a:solidFill>
              </a:rPr>
              <a:t>：</a:t>
            </a:r>
            <a:r>
              <a:rPr lang="en-US" altLang="ja-JP" sz="1050" dirty="0">
                <a:solidFill>
                  <a:schemeClr val="accent2"/>
                </a:solidFill>
              </a:rPr>
              <a:t>25 deg.&lt;θ&lt;40 deg.</a:t>
            </a:r>
            <a:endParaRPr kumimoji="1" lang="en-US" altLang="ja-JP" sz="1050" dirty="0">
              <a:solidFill>
                <a:schemeClr val="accent2"/>
              </a:solidFill>
            </a:endParaRPr>
          </a:p>
          <a:p>
            <a:r>
              <a:rPr lang="en-US" altLang="ja-JP" sz="1050" dirty="0">
                <a:solidFill>
                  <a:srgbClr val="00B050"/>
                </a:solidFill>
              </a:rPr>
              <a:t>Green</a:t>
            </a:r>
            <a:r>
              <a:rPr lang="ja-JP" altLang="en-US" sz="1050" dirty="0">
                <a:solidFill>
                  <a:srgbClr val="00B050"/>
                </a:solidFill>
              </a:rPr>
              <a:t>：</a:t>
            </a:r>
            <a:r>
              <a:rPr lang="en-US" altLang="ja-JP" sz="1050" dirty="0">
                <a:solidFill>
                  <a:srgbClr val="00B050"/>
                </a:solidFill>
              </a:rPr>
              <a:t>40 deg. &lt;θ&lt; 60 deg.</a:t>
            </a:r>
          </a:p>
          <a:p>
            <a:r>
              <a:rPr lang="en-US" altLang="ja-JP" sz="1050" dirty="0">
                <a:solidFill>
                  <a:srgbClr val="0070C0"/>
                </a:solidFill>
              </a:rPr>
              <a:t>Blue</a:t>
            </a:r>
            <a:r>
              <a:rPr kumimoji="1" lang="ja-JP" altLang="en-US" sz="1050" dirty="0">
                <a:solidFill>
                  <a:srgbClr val="0070C0"/>
                </a:solidFill>
              </a:rPr>
              <a:t>：</a:t>
            </a:r>
            <a:r>
              <a:rPr kumimoji="1" lang="en-US" altLang="ja-JP" sz="1050" dirty="0">
                <a:solidFill>
                  <a:srgbClr val="0070C0"/>
                </a:solidFill>
              </a:rPr>
              <a:t>θ is more tha</a:t>
            </a:r>
            <a:r>
              <a:rPr lang="en-US" altLang="ja-JP" sz="1050" dirty="0">
                <a:solidFill>
                  <a:srgbClr val="0070C0"/>
                </a:solidFill>
              </a:rPr>
              <a:t>n </a:t>
            </a:r>
            <a:r>
              <a:rPr kumimoji="1" lang="en-US" altLang="ja-JP" sz="1050" dirty="0">
                <a:solidFill>
                  <a:srgbClr val="0070C0"/>
                </a:solidFill>
              </a:rPr>
              <a:t>60 deg</a:t>
            </a:r>
            <a:r>
              <a:rPr kumimoji="1" lang="en-US" altLang="ja-JP" sz="11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033" name="テキスト ボックス 1032">
            <a:extLst>
              <a:ext uri="{FF2B5EF4-FFF2-40B4-BE49-F238E27FC236}">
                <a16:creationId xmlns:a16="http://schemas.microsoft.com/office/drawing/2014/main" id="{FB4741F5-A6E1-B3D8-4465-DF93F23F17E6}"/>
              </a:ext>
            </a:extLst>
          </p:cNvPr>
          <p:cNvSpPr txBox="1"/>
          <p:nvPr/>
        </p:nvSpPr>
        <p:spPr>
          <a:xfrm rot="16200000">
            <a:off x="5923985" y="3985103"/>
            <a:ext cx="1188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Lat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6140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eb6c10-b30e-4e82-8bdb-95f791b83be0">
      <Terms xmlns="http://schemas.microsoft.com/office/infopath/2007/PartnerControls"/>
    </lcf76f155ced4ddcb4097134ff3c332f>
    <TaxCatchAll xmlns="fdc985f9-c1de-4431-ae14-26927b8c434e" xsi:nil="true"/>
    <SharedWithUsers xmlns="fdc985f9-c1de-4431-ae14-26927b8c434e">
      <UserInfo>
        <DisplayName>山田 和孝</DisplayName>
        <AccountId>80</AccountId>
        <AccountType/>
      </UserInfo>
      <UserInfo>
        <DisplayName>別所 康太郎</DisplayName>
        <AccountId>738</AccountId>
        <AccountType/>
      </UserInfo>
      <UserInfo>
        <DisplayName>伊達 謙二</DisplayName>
        <AccountId>78</AccountId>
        <AccountType/>
      </UserInfo>
      <UserInfo>
        <DisplayName>宮川 卓也</DisplayName>
        <AccountId>558</AccountId>
        <AccountType/>
      </UserInfo>
      <UserInfo>
        <DisplayName>隅田 康彦</DisplayName>
        <AccountId>510</AccountId>
        <AccountType/>
      </UserInfo>
      <UserInfo>
        <DisplayName>勝山 健一</DisplayName>
        <AccountId>2341</AccountId>
        <AccountType/>
      </UserInfo>
      <UserInfo>
        <DisplayName>下地 和希</DisplayName>
        <AccountId>74</AccountId>
        <AccountType/>
      </UserInfo>
      <UserInfo>
        <DisplayName>坂下 卓也</DisplayName>
        <AccountId>493</AccountId>
        <AccountType/>
      </UserInfo>
      <UserInfo>
        <DisplayName>渡辺 伊吹</DisplayName>
        <AccountId>1523</AccountId>
        <AccountType/>
      </UserInfo>
      <UserInfo>
        <DisplayName>小寺 和貴</DisplayName>
        <AccountId>73</AccountId>
        <AccountType/>
      </UserInfo>
      <UserInfo>
        <DisplayName>原田 礼子</DisplayName>
        <AccountId>495</AccountId>
        <AccountType/>
      </UserInfo>
      <UserInfo>
        <DisplayName>亀山 和宏</DisplayName>
        <AccountId>1367</AccountId>
        <AccountType/>
      </UserInfo>
      <UserInfo>
        <DisplayName>長谷川 昌樹</DisplayName>
        <AccountId>1139</AccountId>
        <AccountType/>
      </UserInfo>
      <UserInfo>
        <DisplayName>高橋 昌也</DisplayName>
        <AccountId>350</AccountId>
        <AccountType/>
      </UserInfo>
      <UserInfo>
        <DisplayName>国松 洋</DisplayName>
        <AccountId>555</AccountId>
        <AccountType/>
      </UserInfo>
      <UserInfo>
        <DisplayName>竹内 義明</DisplayName>
        <AccountId>82</AccountId>
        <AccountType/>
      </UserInfo>
      <UserInfo>
        <DisplayName>遠藤 健太郎</DisplayName>
        <AccountId>2117</AccountId>
        <AccountType/>
      </UserInfo>
      <UserInfo>
        <DisplayName>井上 晃輔</DisplayName>
        <AccountId>593</AccountId>
        <AccountType/>
      </UserInfo>
      <UserInfo>
        <DisplayName>栄木 美沙紀</DisplayName>
        <AccountId>88</AccountId>
        <AccountType/>
      </UserInfo>
      <UserInfo>
        <DisplayName>安部 実希</DisplayName>
        <AccountId>496</AccountId>
        <AccountType/>
      </UserInfo>
      <UserInfo>
        <DisplayName>熊谷 幸浩</DisplayName>
        <AccountId>3274</AccountId>
        <AccountType/>
      </UserInfo>
      <UserInfo>
        <DisplayName>金山 雄大</DisplayName>
        <AccountId>1808</AccountId>
        <AccountType/>
      </UserInfo>
      <UserInfo>
        <DisplayName>武藤 大介</DisplayName>
        <AccountId>983</AccountId>
        <AccountType/>
      </UserInfo>
      <UserInfo>
        <DisplayName>高橋 伸之介</DisplayName>
        <AccountId>1004</AccountId>
        <AccountType/>
      </UserInfo>
      <UserInfo>
        <DisplayName>森川 博瑛</DisplayName>
        <AccountId>598</AccountId>
        <AccountType/>
      </UserInfo>
      <UserInfo>
        <DisplayName>安井 一樹</DisplayName>
        <AccountId>569</AccountId>
        <AccountType/>
      </UserInfo>
      <UserInfo>
        <DisplayName>岡垣 晶</DisplayName>
        <AccountId>3292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AE874ABEA78964AA7D0811A66B4BECA" ma:contentTypeVersion="21" ma:contentTypeDescription="新しいドキュメントを作成します。" ma:contentTypeScope="" ma:versionID="b988929053429ff6a3c0d9a841a5d1de">
  <xsd:schema xmlns:xsd="http://www.w3.org/2001/XMLSchema" xmlns:xs="http://www.w3.org/2001/XMLSchema" xmlns:p="http://schemas.microsoft.com/office/2006/metadata/properties" xmlns:ns2="d1eb6c10-b30e-4e82-8bdb-95f791b83be0" xmlns:ns3="fdc985f9-c1de-4431-ae14-26927b8c434e" targetNamespace="http://schemas.microsoft.com/office/2006/metadata/properties" ma:root="true" ma:fieldsID="2b14f8d5f295814ae4306707d282f1b3" ns2:_="" ns3:_="">
    <xsd:import namespace="d1eb6c10-b30e-4e82-8bdb-95f791b83be0"/>
    <xsd:import namespace="fdc985f9-c1de-4431-ae14-26927b8c4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b6c10-b30e-4e82-8bdb-95f791b83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63c53a08-2524-4b2f-a5a2-c632f6aa4b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985f9-c1de-4431-ae14-26927b8c4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191695e-c7e5-47ea-86cb-0e1d66650e64}" ma:internalName="TaxCatchAll" ma:showField="CatchAllData" ma:web="fdc985f9-c1de-4431-ae14-26927b8c4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C48ED-A9F3-4F85-B246-24ACE36F78F2}">
  <ds:schemaRefs>
    <ds:schemaRef ds:uri="http://purl.org/dc/dcmitype/"/>
    <ds:schemaRef ds:uri="http://www.w3.org/XML/1998/namespace"/>
    <ds:schemaRef ds:uri="d1eb6c10-b30e-4e82-8bdb-95f791b83be0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fdc985f9-c1de-4431-ae14-26927b8c434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71BA736-42F8-49CA-98E4-EA4744FC4D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AC265E-650D-412D-96D8-A6DF625A6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eb6c10-b30e-4e82-8bdb-95f791b83be0"/>
    <ds:schemaRef ds:uri="fdc985f9-c1de-4431-ae14-26927b8c4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15065</TotalTime>
  <Words>3073</Words>
  <Application>Microsoft Office PowerPoint</Application>
  <PresentationFormat>Widescreen</PresentationFormat>
  <Paragraphs>534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デザインの設定</vt:lpstr>
      <vt:lpstr>Challenges for AHI Ray-matching  in low radiance scenes</vt:lpstr>
      <vt:lpstr>Introduction</vt:lpstr>
      <vt:lpstr>Data amount issues</vt:lpstr>
      <vt:lpstr>Low radiance scenes in Ray-matching</vt:lpstr>
      <vt:lpstr>JMA implementation</vt:lpstr>
      <vt:lpstr>Dependence in current implementation </vt:lpstr>
      <vt:lpstr>Applying new thresholds</vt:lpstr>
      <vt:lpstr>Variations in low radiance scenes</vt:lpstr>
      <vt:lpstr>B) Sun-glint</vt:lpstr>
      <vt:lpstr>C) SBAFs</vt:lpstr>
      <vt:lpstr>Summary and future works</vt:lpstr>
      <vt:lpstr>PowerPoint Presentation</vt:lpstr>
      <vt:lpstr>Coherent noise</vt:lpstr>
      <vt:lpstr>SRF differences (AHI8,AHI9 and NPP/VIIRS)</vt:lpstr>
      <vt:lpstr>JMA Ray-matching criteria Table</vt:lpstr>
      <vt:lpstr>JMA Ray-matching criteria Table</vt:lpstr>
      <vt:lpstr>Our implementation details – resolution difference -</vt:lpstr>
      <vt:lpstr>Our implementation details – spatial homogeneity -</vt:lpstr>
    </vt:vector>
  </TitlesOfParts>
  <Company>JMA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部内用</dc:title>
  <dc:creator>Yasuhiko Sumida</dc:creator>
  <cp:lastModifiedBy>和貴 小寺</cp:lastModifiedBy>
  <cp:revision>912</cp:revision>
  <cp:lastPrinted>2023-02-24T08:18:48Z</cp:lastPrinted>
  <dcterms:created xsi:type="dcterms:W3CDTF">2012-07-17T06:47:01Z</dcterms:created>
  <dcterms:modified xsi:type="dcterms:W3CDTF">2024-03-13T11:48:08Z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0x010100DAE874ABEA78964AA7D0811A66B4BECA</vt:lpwstr>
  </property>
  <property fmtid="{D5CDD505-2E9C-101B-9397-08002B2CF9AE}" pid="3" name="MediaServiceImageTags">
    <vt:lpwstr/>
  </property>
</Properties>
</file>