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793" r:id="rId6"/>
    <p:sldId id="780" r:id="rId7"/>
    <p:sldId id="801" r:id="rId8"/>
    <p:sldId id="787" r:id="rId9"/>
    <p:sldId id="265" r:id="rId10"/>
    <p:sldId id="785" r:id="rId11"/>
    <p:sldId id="786" r:id="rId12"/>
    <p:sldId id="784" r:id="rId13"/>
    <p:sldId id="795" r:id="rId14"/>
    <p:sldId id="797" r:id="rId15"/>
    <p:sldId id="796" r:id="rId16"/>
    <p:sldId id="783" r:id="rId17"/>
    <p:sldId id="792" r:id="rId18"/>
    <p:sldId id="799" r:id="rId19"/>
    <p:sldId id="798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B4CDE-F3FC-9506-1BD4-0962704FDE10}" v="16" dt="2024-02-26T08:17:27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99537-6A60-4228-A6B4-0CF497C2D988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06615-3542-4594-B2FB-CC2BC479FE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83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33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97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6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GSICS Annual Meeting 2024 in </a:t>
            </a:r>
            <a:r>
              <a:rPr lang="en-US" altLang="ja-JP" dirty="0" err="1"/>
              <a:t>Darmstadt,Germany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9ED2095-3BFD-43AE-946B-3CD8AED9629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8CAD5C6-DDCA-423C-6C33-F7F0C2BF78C5}"/>
              </a:ext>
            </a:extLst>
          </p:cNvPr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7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10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07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02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31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3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4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GSICS Annual Meeting 2024 in Darmstadt,Germany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D2095-3BFD-43AE-946B-3CD8AED96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78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Transition from MODIS to VIIRS for AHI vicarious calibration</a:t>
            </a:r>
            <a:endParaRPr kumimoji="1" lang="ja-JP" alt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EIKI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Misaki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Meteorological Satellite Center of Japan Meteorological Agency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2177D-189D-814B-4976-41266A6FB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56AEC6-C4AC-9AA1-67B2-B4706A68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Himawari-9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B02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30E9E4B-077F-9448-BFF0-58B3E8C75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" y="1715294"/>
            <a:ext cx="3600000" cy="360000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DFCAAD-33C2-A6DE-F188-7CA779517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7650" y="1714500"/>
            <a:ext cx="3600000" cy="360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7EFADB0-8D2C-F129-03E1-74DB63CF9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8150" y="1714500"/>
            <a:ext cx="3600000" cy="3600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6DB07C3-E5B6-A1E4-B72A-7A92D02D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07DD584-2198-A7EE-26C2-997A544A2C8A}"/>
              </a:ext>
            </a:extLst>
          </p:cNvPr>
          <p:cNvSpPr txBox="1"/>
          <p:nvPr/>
        </p:nvSpPr>
        <p:spPr>
          <a:xfrm>
            <a:off x="292232" y="1485861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Aqua/MODIS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2849DA-14EC-A9FE-E344-8947885C02B9}"/>
              </a:ext>
            </a:extLst>
          </p:cNvPr>
          <p:cNvSpPr txBox="1"/>
          <p:nvPr/>
        </p:nvSpPr>
        <p:spPr>
          <a:xfrm>
            <a:off x="4229591" y="1485861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Terra/MODIS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391468-E12B-5536-3079-B08032B69B03}"/>
              </a:ext>
            </a:extLst>
          </p:cNvPr>
          <p:cNvSpPr txBox="1"/>
          <p:nvPr/>
        </p:nvSpPr>
        <p:spPr>
          <a:xfrm>
            <a:off x="8275484" y="1485861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SNPP/VIIRS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31062D-8180-6690-7442-E96D42509095}"/>
              </a:ext>
            </a:extLst>
          </p:cNvPr>
          <p:cNvSpPr txBox="1"/>
          <p:nvPr/>
        </p:nvSpPr>
        <p:spPr>
          <a:xfrm>
            <a:off x="970961" y="5486400"/>
            <a:ext cx="751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VIIRS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’s slope is larger than MODIS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What is the major cause of this variation?</a:t>
            </a: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need to research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618A27-35A9-66F2-12E2-DAB97378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1457903-8742-930C-ABE8-09B4366574D3}"/>
              </a:ext>
            </a:extLst>
          </p:cNvPr>
          <p:cNvSpPr txBox="1"/>
          <p:nvPr/>
        </p:nvSpPr>
        <p:spPr>
          <a:xfrm>
            <a:off x="637672" y="2593301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Slope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1.0508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040658-C045-06A8-467F-B7ACDE6EAF03}"/>
              </a:ext>
            </a:extLst>
          </p:cNvPr>
          <p:cNvSpPr txBox="1"/>
          <p:nvPr/>
        </p:nvSpPr>
        <p:spPr>
          <a:xfrm>
            <a:off x="4681352" y="2593301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Slope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1.0380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2D76B0-9C97-68E7-963B-EDFF68726E8A}"/>
              </a:ext>
            </a:extLst>
          </p:cNvPr>
          <p:cNvSpPr txBox="1"/>
          <p:nvPr/>
        </p:nvSpPr>
        <p:spPr>
          <a:xfrm>
            <a:off x="8664072" y="2593301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Slope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1.0729</a:t>
            </a: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2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924AA-B5E5-4676-1DD1-295E12581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289C73-7526-0D00-8635-7446BE6EF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044F97-51AB-99BF-B3AC-302FA396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thickness histogram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5E749CE-003A-E5BA-E120-0CDE19B9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7020" y="1725702"/>
            <a:ext cx="3600000" cy="3600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5431F9-AA9D-F155-023E-E740AD2442CC}"/>
              </a:ext>
            </a:extLst>
          </p:cNvPr>
          <p:cNvSpPr txBox="1"/>
          <p:nvPr/>
        </p:nvSpPr>
        <p:spPr>
          <a:xfrm>
            <a:off x="2821361" y="1731431"/>
            <a:ext cx="187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15FA3BE-C541-52AC-098B-1D4E124A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3D6B033-E028-C1D2-EB83-93AAF77DD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370" y="1736460"/>
            <a:ext cx="3594458" cy="36000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5A3659-BA3D-A680-FA03-B8D02AA7840C}"/>
              </a:ext>
            </a:extLst>
          </p:cNvPr>
          <p:cNvSpPr txBox="1"/>
          <p:nvPr/>
        </p:nvSpPr>
        <p:spPr>
          <a:xfrm>
            <a:off x="8377346" y="1762495"/>
            <a:ext cx="187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52BC2-4D98-8971-EB08-6DD147EA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ED6FDFB-62FD-4999-3334-74A9A1FCFAB7}"/>
              </a:ext>
            </a:extLst>
          </p:cNvPr>
          <p:cNvSpPr txBox="1"/>
          <p:nvPr/>
        </p:nvSpPr>
        <p:spPr>
          <a:xfrm>
            <a:off x="4658060" y="2000920"/>
            <a:ext cx="23559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Aqua/MODIS</a:t>
            </a:r>
          </a:p>
          <a:p>
            <a:r>
              <a:rPr kumimoji="1" lang="ja-JP" altLang="en-US" sz="1600" dirty="0">
                <a:solidFill>
                  <a:srgbClr val="99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SNPP/VIIRS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29A27F-091F-CC82-9374-94866235A405}"/>
              </a:ext>
            </a:extLst>
          </p:cNvPr>
          <p:cNvSpPr txBox="1"/>
          <p:nvPr/>
        </p:nvSpPr>
        <p:spPr>
          <a:xfrm>
            <a:off x="10284759" y="1979404"/>
            <a:ext cx="23559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Terra/MODIS</a:t>
            </a:r>
          </a:p>
          <a:p>
            <a:r>
              <a:rPr kumimoji="1" lang="ja-JP" altLang="en-US" sz="1600" dirty="0">
                <a:solidFill>
                  <a:srgbClr val="99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SNPP/VIIRS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3CEE05-F832-3476-2DAC-EA80D7A74668}"/>
              </a:ext>
            </a:extLst>
          </p:cNvPr>
          <p:cNvSpPr txBox="1"/>
          <p:nvPr/>
        </p:nvSpPr>
        <p:spPr>
          <a:xfrm>
            <a:off x="477520" y="5271240"/>
            <a:ext cx="11348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set up VIIRS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hreshold for optical thickness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25~70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which is inputted 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adiative transfer calculation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VIIRS, small value of optical thickness is removed 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mall cloud is removed</a:t>
            </a:r>
            <a:endParaRPr kumimoji="1"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threshold for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MODIS(10~100)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 applied to VIIRS, how 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it affect? 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eed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054222" y="5216640"/>
            <a:ext cx="1603838" cy="819"/>
          </a:xfrm>
          <a:prstGeom prst="straightConnector1">
            <a:avLst/>
          </a:prstGeom>
          <a:ln w="28575">
            <a:solidFill>
              <a:srgbClr val="9999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549562" y="4991135"/>
            <a:ext cx="2829262" cy="1"/>
          </a:xfrm>
          <a:prstGeom prst="straightConnector1">
            <a:avLst/>
          </a:prstGeom>
          <a:ln w="28575">
            <a:solidFill>
              <a:srgbClr val="FF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8811334" y="5218432"/>
            <a:ext cx="1603838" cy="819"/>
          </a:xfrm>
          <a:prstGeom prst="straightConnector1">
            <a:avLst/>
          </a:prstGeom>
          <a:ln w="28575">
            <a:solidFill>
              <a:srgbClr val="9999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8231373" y="5046715"/>
            <a:ext cx="2829262" cy="1"/>
          </a:xfrm>
          <a:prstGeom prst="straightConnector1">
            <a:avLst/>
          </a:prstGeom>
          <a:ln w="28575">
            <a:solidFill>
              <a:srgbClr val="FF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536581" y="5116091"/>
            <a:ext cx="1237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VIIRS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38375" y="4891969"/>
            <a:ext cx="1237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MODIS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327769" y="4947552"/>
            <a:ext cx="1237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MODIS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379760" y="5117884"/>
            <a:ext cx="1237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VIIRS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3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26B21-50C1-8C2C-7BEB-03E9AB328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F1399-A51F-E471-CEBD-728C7152B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0B486F0-33B1-399E-CA3A-44AE6197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Effective radius histogram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EA3B1A8-7407-BF53-3A35-90081981C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1262" y="1724506"/>
            <a:ext cx="3600000" cy="3600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6F877A-66CD-98C4-7CFD-4CB21722F4D1}"/>
              </a:ext>
            </a:extLst>
          </p:cNvPr>
          <p:cNvSpPr txBox="1"/>
          <p:nvPr/>
        </p:nvSpPr>
        <p:spPr>
          <a:xfrm>
            <a:off x="8113628" y="1724544"/>
            <a:ext cx="187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7D4CD0C-00F5-FE56-0837-6F9A276D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EE29016-4821-6C2E-8CE5-3AE7602B5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04" y="1722708"/>
            <a:ext cx="3600000" cy="36000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72C10C-501B-B3B0-A9BF-41727C9EEDEF}"/>
              </a:ext>
            </a:extLst>
          </p:cNvPr>
          <p:cNvSpPr txBox="1"/>
          <p:nvPr/>
        </p:nvSpPr>
        <p:spPr>
          <a:xfrm>
            <a:off x="2568687" y="1724544"/>
            <a:ext cx="187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E6917A-7CEA-8316-1CD1-6D4C29C5153F}"/>
              </a:ext>
            </a:extLst>
          </p:cNvPr>
          <p:cNvSpPr txBox="1"/>
          <p:nvPr/>
        </p:nvSpPr>
        <p:spPr>
          <a:xfrm>
            <a:off x="4647304" y="1979404"/>
            <a:ext cx="23559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/MODIS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600" dirty="0">
                <a:solidFill>
                  <a:srgbClr val="99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SNPP/VIIRS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8DF41-D76D-DC7D-A069-B7E30E23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0BAC39-40AC-6750-7EE0-D9268F3BEC47}"/>
              </a:ext>
            </a:extLst>
          </p:cNvPr>
          <p:cNvSpPr txBox="1"/>
          <p:nvPr/>
        </p:nvSpPr>
        <p:spPr>
          <a:xfrm>
            <a:off x="10284759" y="1979404"/>
            <a:ext cx="23559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Terra/MODIS</a:t>
            </a:r>
          </a:p>
          <a:p>
            <a:r>
              <a:rPr kumimoji="1" lang="ja-JP" altLang="en-US" sz="1600" dirty="0">
                <a:solidFill>
                  <a:srgbClr val="99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SNPP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/VIIRS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5F942D-59F7-B612-02BF-5485E28A478C}"/>
              </a:ext>
            </a:extLst>
          </p:cNvPr>
          <p:cNvSpPr txBox="1"/>
          <p:nvPr/>
        </p:nvSpPr>
        <p:spPr>
          <a:xfrm>
            <a:off x="477520" y="5249724"/>
            <a:ext cx="11348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set up VIIRS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hreshold for effective ra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dius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20~35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which is inputted 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adiative transfer calculation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case of VIIRS, small value of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radius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 removed 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mall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cloud is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</a:p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 for MODIS(1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~100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 is applied to VIIRS, how 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does it affect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kumimoji="1"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eed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3699685" y="5209162"/>
            <a:ext cx="947619" cy="8298"/>
          </a:xfrm>
          <a:prstGeom prst="straightConnector1">
            <a:avLst/>
          </a:prstGeom>
          <a:ln w="28575">
            <a:solidFill>
              <a:srgbClr val="9999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298503" y="5019946"/>
            <a:ext cx="3177139" cy="5877"/>
          </a:xfrm>
          <a:prstGeom prst="straightConnector1">
            <a:avLst/>
          </a:prstGeom>
          <a:ln w="28575">
            <a:solidFill>
              <a:srgbClr val="FF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827041" y="5116091"/>
            <a:ext cx="1237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VIIRS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38375" y="4891969"/>
            <a:ext cx="1237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MODIS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9521353" y="5253984"/>
            <a:ext cx="947619" cy="8298"/>
          </a:xfrm>
          <a:prstGeom prst="straightConnector1">
            <a:avLst/>
          </a:prstGeom>
          <a:ln w="28575">
            <a:solidFill>
              <a:srgbClr val="9999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8141687" y="5064768"/>
            <a:ext cx="3177139" cy="5877"/>
          </a:xfrm>
          <a:prstGeom prst="straightConnector1">
            <a:avLst/>
          </a:prstGeom>
          <a:ln w="28575">
            <a:solidFill>
              <a:srgbClr val="FF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9327769" y="4947552"/>
            <a:ext cx="1237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MODIS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508857" y="5117884"/>
            <a:ext cx="1237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VIIRS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4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FEEED-F085-7443-B35C-F4E63546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Summary and Future work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B0458C-F0A8-F52A-51B0-769F61AD6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72000" bIns="72000">
            <a:normAutofit fontScale="77500" lnSpcReduction="20000"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JMA/MSC 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compares Himawari-9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AHI visible and near-infrared data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with radiative transfer calculation to check its 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We try to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transfer input data from MODIS to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VIIRS and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improve the accuracy of this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We changed the thresholds of cloud parameters which are used in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radiative transfer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</a:t>
            </a:r>
          </a:p>
          <a:p>
            <a:r>
              <a:rPr lang="en-US" altLang="ja-JP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Compare 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to current </a:t>
            </a:r>
            <a:r>
              <a:rPr lang="en-US" altLang="ja-JP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approach(Aqua/MODIS and Terra/MODIS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) and the approach which uses SNPP/</a:t>
            </a:r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VIIRS and changes water cloud’s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hreshold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   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SNPP/VIIRS approach’s slope</a:t>
            </a:r>
            <a:r>
              <a:rPr lang="ja-JP" altLang="en-US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tends to be large</a:t>
            </a:r>
            <a:endParaRPr lang="ja-JP" altLang="en-US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Extend th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 period</a:t>
            </a:r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test</a:t>
            </a:r>
            <a:endParaRPr kumimoji="1"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Reconsider the water cloud’s thresholds 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Transition to VIIRS since SNPP in order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Adaptation REAP to VIIRS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DC39B7-C945-C21C-06C8-E2F59BB8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0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9D37D6-7AF7-2BFE-7A72-30411F29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D72508-A252-F97C-5801-125FB24E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90EA12-02FC-3D52-2CF8-7BDADC09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RSTAR</a:t>
            </a:r>
          </a:p>
          <a:p>
            <a:pPr marL="0" indent="0">
              <a:buNone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Nakajima, T. and M. Tanaka, (1988) Algorithms for radiative intensity calculations in moderately thick atmospheres using a truncation approximation, J. Quant. Spec. Rad. Trans., 40, pp. 51-69 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CAPCOM</a:t>
            </a:r>
          </a:p>
          <a:p>
            <a:pPr marL="0" indent="0">
              <a:buNone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Nakajima, T.Y. and T. Nakajima, (1995) Wide area determination of cloud microphysical properties from NOAA AVHRR measurement for FIRE and ASTEX regions, J. Atmos. Sci., 52, pp. 4043-4059 </a:t>
            </a:r>
            <a:endParaRPr kumimoji="1"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REAP</a:t>
            </a:r>
          </a:p>
          <a:p>
            <a:pPr marL="0" indent="0">
              <a:buNone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Higurashi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A. and T. Nakajima, (1999) Development of a Two Channel Aerosol Retrieval Algorithm on Global Scale Using NOAA/AVHRR., J. Atmos. Sci., 56, pp. 924-941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Higurashi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A. and T. Nakajima, (2002) Detection of aerosol types over the East China Sea near Japan from four-channel satellite data.,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 Res. Lett., 29, pp. 1836-1839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6BC5B7-1138-0BFE-A4D4-06AEA8D2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6FFA37-7364-C2A8-F938-BBC77987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1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F36110-DF0A-361C-B4E7-A8490197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E61342-A984-6E49-8DDC-8B2CDEAD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 retrieval package “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REAP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B1E26B-6DD8-5A88-3AE7-F115083C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Aerosol parameters(optical thickness and Angstrom exponent) are obtained from MODIS L1B data using REAP aerosol analysis package(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Higurashi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and Nakajima,1999)</a:t>
            </a:r>
          </a:p>
          <a:p>
            <a:pPr marL="0" indent="0">
              <a:buNone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This approach utilizes three MODIS bands,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Band 1(0.645um)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Band2(0.858um)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727242-8B88-FEB6-6779-9061BF3D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950DE4-32F6-C30B-FAD6-9EDB225D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6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D7025-5B1D-F2B1-9EFE-523E5BE3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kumimoji="1" lang="en-US" altLang="ja-JP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0A28AE-A3BA-3DAE-07B0-69F4C6829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Current JMA/MSC vicarious calibration uses MODIS for input data to retrieve parameters.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try to transfer input data from MODIS to VIIRS.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Current approach was developed for MODIS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We need to reconsider setting up for VIIRS 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also try to improve the accuracy of this approach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Suitable selection of the calculation targets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We need to choose good 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hresholds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15D26E-3461-4C44-B77A-5CAD9376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1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343C53-EFB8-9CA7-BCF3-6039E440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AHI VNIR vicarious calibration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7D0634-DBBF-6AA2-41C3-18A07C6CF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EC663E-31BE-B770-A00C-FEA3A859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A947165-E986-BE26-A4E7-4D3A27F33876}"/>
              </a:ext>
            </a:extLst>
          </p:cNvPr>
          <p:cNvSpPr/>
          <p:nvPr/>
        </p:nvSpPr>
        <p:spPr>
          <a:xfrm>
            <a:off x="831793" y="2795501"/>
            <a:ext cx="2225040" cy="13273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Atm profile</a:t>
            </a:r>
          </a:p>
          <a:p>
            <a:pPr algn="ctr"/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JRA-3Q (JMA‘s reanalysis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data)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1524778-5A8B-2118-E54D-38ED45E2A767}"/>
              </a:ext>
            </a:extLst>
          </p:cNvPr>
          <p:cNvSpPr/>
          <p:nvPr/>
        </p:nvSpPr>
        <p:spPr>
          <a:xfrm>
            <a:off x="831793" y="1554896"/>
            <a:ext cx="2225040" cy="8737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MODIS L1B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05262CC-99E9-9879-2379-94CBACDE4A33}"/>
              </a:ext>
            </a:extLst>
          </p:cNvPr>
          <p:cNvSpPr/>
          <p:nvPr/>
        </p:nvSpPr>
        <p:spPr>
          <a:xfrm>
            <a:off x="831793" y="4200634"/>
            <a:ext cx="2225040" cy="132734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SNPP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/OMPS Ozone L3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7AEF30A-BC99-D7B6-E1D9-40221AA9D30B}"/>
              </a:ext>
            </a:extLst>
          </p:cNvPr>
          <p:cNvSpPr/>
          <p:nvPr/>
        </p:nvSpPr>
        <p:spPr>
          <a:xfrm>
            <a:off x="3943776" y="1248052"/>
            <a:ext cx="1467203" cy="265017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REAP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</a:p>
          <a:p>
            <a:pPr algn="ctr"/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CAPCOM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ja-JP" altLang="en-US" sz="14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1B6BF2C-B884-9BDD-6CA9-89D318081093}"/>
              </a:ext>
            </a:extLst>
          </p:cNvPr>
          <p:cNvSpPr/>
          <p:nvPr/>
        </p:nvSpPr>
        <p:spPr>
          <a:xfrm>
            <a:off x="6961911" y="1752863"/>
            <a:ext cx="1383070" cy="304815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RSTAR</a:t>
            </a:r>
          </a:p>
          <a:p>
            <a:pPr algn="ctr"/>
            <a:r>
              <a:rPr lang="en-US" altLang="ja-JP" sz="1600" dirty="0"/>
              <a:t>Radiative transfer calculation</a:t>
            </a:r>
            <a:endParaRPr lang="ja-JP" altLang="en-US" sz="1600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34250FAA-66EC-BCD1-E920-D755DFB93D4E}"/>
              </a:ext>
            </a:extLst>
          </p:cNvPr>
          <p:cNvSpPr/>
          <p:nvPr/>
        </p:nvSpPr>
        <p:spPr>
          <a:xfrm>
            <a:off x="3075689" y="1978579"/>
            <a:ext cx="81153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7F8D851-A6F0-729C-E09C-B1365DBF57E5}"/>
              </a:ext>
            </a:extLst>
          </p:cNvPr>
          <p:cNvSpPr/>
          <p:nvPr/>
        </p:nvSpPr>
        <p:spPr>
          <a:xfrm>
            <a:off x="3075689" y="3004739"/>
            <a:ext cx="7874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DB9E779-7ABF-551F-D44A-1919B1D6DEA5}"/>
              </a:ext>
            </a:extLst>
          </p:cNvPr>
          <p:cNvSpPr/>
          <p:nvPr/>
        </p:nvSpPr>
        <p:spPr>
          <a:xfrm>
            <a:off x="3085114" y="3868525"/>
            <a:ext cx="3757077" cy="27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7EF9622-CAE8-DB58-3878-F79CF3D81B3D}"/>
              </a:ext>
            </a:extLst>
          </p:cNvPr>
          <p:cNvSpPr/>
          <p:nvPr/>
        </p:nvSpPr>
        <p:spPr>
          <a:xfrm>
            <a:off x="3085115" y="4517937"/>
            <a:ext cx="3757078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3FE29FB5-B2A3-32DB-0930-51B152B165D3}"/>
              </a:ext>
            </a:extLst>
          </p:cNvPr>
          <p:cNvSpPr/>
          <p:nvPr/>
        </p:nvSpPr>
        <p:spPr>
          <a:xfrm>
            <a:off x="5582352" y="2680197"/>
            <a:ext cx="1259840" cy="286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3A6AD05-4392-7C9F-0472-5ED5887CFBA5}"/>
              </a:ext>
            </a:extLst>
          </p:cNvPr>
          <p:cNvSpPr/>
          <p:nvPr/>
        </p:nvSpPr>
        <p:spPr>
          <a:xfrm>
            <a:off x="9134091" y="1751472"/>
            <a:ext cx="2562918" cy="9622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Simulated reflectivity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4C45331A-77C1-F0ED-C198-D40D9141EE8C}"/>
              </a:ext>
            </a:extLst>
          </p:cNvPr>
          <p:cNvSpPr/>
          <p:nvPr/>
        </p:nvSpPr>
        <p:spPr>
          <a:xfrm>
            <a:off x="8396001" y="2184474"/>
            <a:ext cx="687070" cy="287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021E00-BA72-5501-6181-92162887E7FB}"/>
              </a:ext>
            </a:extLst>
          </p:cNvPr>
          <p:cNvSpPr txBox="1"/>
          <p:nvPr/>
        </p:nvSpPr>
        <p:spPr>
          <a:xfrm>
            <a:off x="5620139" y="3099026"/>
            <a:ext cx="11107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75EE30-3F6C-D90D-A564-93162169BF1B}"/>
              </a:ext>
            </a:extLst>
          </p:cNvPr>
          <p:cNvSpPr txBox="1"/>
          <p:nvPr/>
        </p:nvSpPr>
        <p:spPr>
          <a:xfrm>
            <a:off x="5631134" y="1912817"/>
            <a:ext cx="11107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2CC0B40-F1FA-0241-8932-A655C1E6C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007" y="2937883"/>
            <a:ext cx="2864899" cy="2880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B86C420-B90C-87FE-2330-5A6CC6DF4050}"/>
              </a:ext>
            </a:extLst>
          </p:cNvPr>
          <p:cNvSpPr txBox="1"/>
          <p:nvPr/>
        </p:nvSpPr>
        <p:spPr>
          <a:xfrm>
            <a:off x="8148265" y="5381480"/>
            <a:ext cx="31090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Sea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used in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B03-B06(0.64-2.3um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29FE402-D4A7-E2AB-BCDC-13D147650F5F}"/>
              </a:ext>
            </a:extLst>
          </p:cNvPr>
          <p:cNvSpPr/>
          <p:nvPr/>
        </p:nvSpPr>
        <p:spPr>
          <a:xfrm rot="18808226">
            <a:off x="9275947" y="5045546"/>
            <a:ext cx="367701" cy="413522"/>
          </a:xfrm>
          <a:prstGeom prst="ellipse">
            <a:avLst/>
          </a:prstGeom>
          <a:noFill/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44A7736-78EA-A5D5-8938-C18BC18D7212}"/>
              </a:ext>
            </a:extLst>
          </p:cNvPr>
          <p:cNvSpPr txBox="1"/>
          <p:nvPr/>
        </p:nvSpPr>
        <p:spPr>
          <a:xfrm>
            <a:off x="10330502" y="4283150"/>
            <a:ext cx="191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Water cloud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33407FD-0E22-FDAD-5F58-580A4F653381}"/>
              </a:ext>
            </a:extLst>
          </p:cNvPr>
          <p:cNvSpPr/>
          <p:nvPr/>
        </p:nvSpPr>
        <p:spPr>
          <a:xfrm rot="18808226">
            <a:off x="9511388" y="4160442"/>
            <a:ext cx="1512330" cy="66576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67F062C-0F10-F036-7EF8-F8D9DF669DA4}"/>
              </a:ext>
            </a:extLst>
          </p:cNvPr>
          <p:cNvSpPr txBox="1"/>
          <p:nvPr/>
        </p:nvSpPr>
        <p:spPr>
          <a:xfrm>
            <a:off x="671711" y="5554207"/>
            <a:ext cx="7331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Radiative transfer calculation using the model "RSTAR"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for targets water cloud and sea surface</a:t>
            </a:r>
          </a:p>
          <a:p>
            <a:endParaRPr lang="en-US" altLang="ja-JP" sz="1800" dirty="0"/>
          </a:p>
          <a:p>
            <a:endParaRPr kumimoji="1" lang="ja-JP" altLang="en-US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20" name="日付プレースホルダー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3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2BC1A-C431-A56D-18DE-A04A136B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Transition from MODIS to VIIRS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1E33F6-B948-F1B3-DDAE-050526DB4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Transition input data from MODIS to VIIRS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Aqua and Terra MODIS </a:t>
            </a: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NPP/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VIIRS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(We will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 NOAA-20/VIIRS in the future)</a:t>
            </a:r>
          </a:p>
          <a:p>
            <a:pPr marL="0" indent="0">
              <a:buNone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Improve the accuracy of this approach</a:t>
            </a: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Select thicker and flatter cloud (We now consider good value about cloud parameters)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Strict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hresholds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  (optical thickness and effective radius etc.)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change the input data from MODIS to VIIRS and the value of cloud parameters which are inputted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adiative transfer calculation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to current approach</a:t>
            </a:r>
            <a:endParaRPr lang="ja-JP" altLang="en-US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We also need to adapt aerosol analysis package to VIIRS and consider aerosol parameter’s value.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1"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is future task.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14A7BE-5001-6284-96F4-12CAFEC4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雲 5"/>
          <p:cNvSpPr/>
          <p:nvPr/>
        </p:nvSpPr>
        <p:spPr>
          <a:xfrm>
            <a:off x="7228242" y="1870075"/>
            <a:ext cx="1549998" cy="865315"/>
          </a:xfrm>
          <a:prstGeom prst="clou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3813" y="2646068"/>
            <a:ext cx="230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cloud</a:t>
            </a:r>
          </a:p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(ex. 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stratocumulus)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6734288" y="1591040"/>
            <a:ext cx="2366682" cy="1659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50831" y="1552062"/>
            <a:ext cx="2304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arget of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雲 9"/>
          <p:cNvSpPr/>
          <p:nvPr/>
        </p:nvSpPr>
        <p:spPr>
          <a:xfrm>
            <a:off x="10970336" y="1921394"/>
            <a:ext cx="485883" cy="427234"/>
          </a:xfrm>
          <a:prstGeom prst="clou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雲 10"/>
          <p:cNvSpPr/>
          <p:nvPr/>
        </p:nvSpPr>
        <p:spPr>
          <a:xfrm>
            <a:off x="10001921" y="1791229"/>
            <a:ext cx="485883" cy="427234"/>
          </a:xfrm>
          <a:prstGeom prst="clou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雲 11"/>
          <p:cNvSpPr/>
          <p:nvPr/>
        </p:nvSpPr>
        <p:spPr>
          <a:xfrm>
            <a:off x="10329129" y="2308156"/>
            <a:ext cx="485883" cy="427234"/>
          </a:xfrm>
          <a:prstGeom prst="clou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318157" y="2772734"/>
            <a:ext cx="287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mall cloud (ex. small cumulus)</a:t>
            </a:r>
          </a:p>
          <a:p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exclusion from calculation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右矢印 13"/>
          <p:cNvSpPr/>
          <p:nvPr/>
        </p:nvSpPr>
        <p:spPr>
          <a:xfrm rot="20256643" flipH="1">
            <a:off x="5409485" y="2871999"/>
            <a:ext cx="1263018" cy="387587"/>
          </a:xfrm>
          <a:prstGeom prst="rightArrow">
            <a:avLst>
              <a:gd name="adj1" fmla="val 57393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日付プレースホルダー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D7025-5B1D-F2B1-9EFE-523E5BE3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Cloud retrieval package “CAPCOM”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0A28AE-A3BA-3DAE-07B0-69F4C6829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Cloud parameters(optical thickness and effective radius) are obtained from MODIS L1B data using CAPCOM cloud analysis package(Nakajima and Nakajima,1995)</a:t>
            </a:r>
          </a:p>
          <a:p>
            <a:pPr marL="0" indent="0">
              <a:buNone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This approach utilizes three MODIS bands,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Band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1(0.645um),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Band31(11.03um),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Band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7(2.130um) or 20(3.750um)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Band 7 is used for validation of AHI B05 and B06</a:t>
            </a:r>
          </a:p>
          <a:p>
            <a:pPr marL="0" indent="0">
              <a:buNone/>
            </a:pPr>
            <a:r>
              <a:rPr kumimoji="1" lang="ja-JP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Band 20 is used for validation of AHI B01, B02, B03, and </a:t>
            </a:r>
            <a:r>
              <a:rPr kumimoji="1"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B04</a:t>
            </a:r>
          </a:p>
          <a:p>
            <a:pPr marL="0" indent="0">
              <a:buNone/>
            </a:pPr>
            <a:endParaRPr lang="en-US" altLang="ja-JP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900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The </a:t>
            </a:r>
            <a:r>
              <a:rPr lang="en-US" altLang="ja-JP" sz="2900" dirty="0">
                <a:latin typeface="Arial" panose="020B0604020202020204" pitchFamily="34" charset="0"/>
                <a:cs typeface="Arial" panose="020B0604020202020204" pitchFamily="34" charset="0"/>
              </a:rPr>
              <a:t>thresholds of c</a:t>
            </a:r>
            <a:r>
              <a:rPr kumimoji="1" lang="en-US" altLang="ja-JP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loud parameters</a:t>
            </a:r>
          </a:p>
          <a:p>
            <a:pPr marL="0" indent="0"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optical thickness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10~100</a:t>
            </a:r>
            <a:endParaRPr kumimoji="1" lang="en-US" altLang="ja-JP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effective radius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1~100</a:t>
            </a:r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15D26E-3461-4C44-B77A-5CAD9376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Comparative experiment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F35285-6963-0027-E6E4-7E3C5BF2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Utilize VIIRS for input data</a:t>
            </a:r>
          </a:p>
          <a:p>
            <a:pPr marL="0" indent="0">
              <a:buNone/>
            </a:pPr>
            <a:r>
              <a:rPr lang="en-US" altLang="ja-JP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M05(0.67um)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,</a:t>
            </a:r>
            <a:r>
              <a:rPr lang="en-US" altLang="ja-JP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M15(10.8um), and M10(1.61um)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Change the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thresholds of optical thickness and effective radius for VIIRS</a:t>
            </a:r>
            <a:endParaRPr lang="en-US" altLang="ja-JP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optical thickness : MODIS 10~100 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VIIRS 25~70</a:t>
            </a:r>
          </a:p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effective radius : MODIS 1~100 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VIIRS 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20~35</a:t>
            </a:r>
            <a:endParaRPr lang="en-US" altLang="ja-JP" sz="1800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1800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(These 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thresholds were studied by 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predecessor</a:t>
            </a:r>
            <a:r>
              <a:rPr lang="ja-JP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 thresholds of parameter are also changed )</a:t>
            </a:r>
            <a:r>
              <a:rPr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1800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Compare to current </a:t>
            </a:r>
            <a:r>
              <a:rPr lang="en-US" altLang="ja-JP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approach (Aqua/MODIS and Terra/MODIS)</a:t>
            </a:r>
            <a:endParaRPr lang="ja-JP" altLang="en-US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→</a:t>
            </a:r>
            <a:r>
              <a:rPr lang="en-US" altLang="ja-JP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MODIS 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L1B </a:t>
            </a:r>
            <a:r>
              <a:rPr lang="en-US" altLang="ja-JP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C61(MYD02SSH,MOD02SSH)</a:t>
            </a:r>
            <a:endParaRPr lang="en-US" altLang="ja-JP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MYD02SSH and MOD02SSH are 5km subsampled data</a:t>
            </a:r>
          </a:p>
          <a:p>
            <a:pPr marL="0" indent="0">
              <a:buNone/>
            </a:pPr>
            <a:endParaRPr lang="en-US" altLang="ja-JP" dirty="0" smtClean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・</a:t>
            </a:r>
            <a:r>
              <a:rPr lang="en-US" altLang="ja-JP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Period</a:t>
            </a:r>
            <a:r>
              <a:rPr lang="ja-JP" altLang="en-US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：</a:t>
            </a:r>
            <a:r>
              <a:rPr lang="en-US" altLang="ja-JP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0</a:t>
            </a:r>
            <a:r>
              <a:rPr lang="ja-JP" altLang="en-US" dirty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1</a:t>
            </a:r>
            <a:r>
              <a:rPr lang="en-US" altLang="ja-JP" dirty="0" smtClean="0">
                <a:latin typeface="Arial" panose="020B0604020202020204" pitchFamily="34" charset="0"/>
                <a:ea typeface="游ゴシック"/>
                <a:cs typeface="Arial" panose="020B0604020202020204" pitchFamily="34" charset="0"/>
              </a:rPr>
              <a:t>/02/2023-01/31/2023</a:t>
            </a:r>
            <a:endParaRPr lang="en-US" altLang="ja-JP" dirty="0">
              <a:latin typeface="Arial" panose="020B0604020202020204" pitchFamily="34" charset="0"/>
              <a:ea typeface="游ゴシック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ED7F2C4-38E0-EFA9-5DF4-CCBB274C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1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Himawari-9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/AHI</a:t>
            </a:r>
            <a:r>
              <a:rPr kumimoji="1"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vs. Aqua/MODIS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4" y="1637085"/>
            <a:ext cx="6804000" cy="4536000"/>
          </a:xfr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80007"/>
              </p:ext>
            </p:extLst>
          </p:nvPr>
        </p:nvGraphicFramePr>
        <p:xfrm>
          <a:off x="7787335" y="2738198"/>
          <a:ext cx="4024560" cy="28327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2280">
                  <a:extLst>
                    <a:ext uri="{9D8B030D-6E8A-4147-A177-3AD203B41FA5}">
                      <a16:colId xmlns:a16="http://schemas.microsoft.com/office/drawing/2014/main" val="1981521038"/>
                    </a:ext>
                  </a:extLst>
                </a:gridCol>
                <a:gridCol w="2012280">
                  <a:extLst>
                    <a:ext uri="{9D8B030D-6E8A-4147-A177-3AD203B41FA5}">
                      <a16:colId xmlns:a16="http://schemas.microsoft.com/office/drawing/2014/main" val="2679503233"/>
                    </a:ext>
                  </a:extLst>
                </a:gridCol>
              </a:tblGrid>
              <a:tr h="638195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Himawari-9/AHI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55828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B01(0.47um)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0.9987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1182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B02(0.51um)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1.0508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67606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B03(0.64um)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1.0633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553945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B04(0.86um)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1.0330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13646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B05(1.6um)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1.0275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35239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B06(2.3um)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1.0715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33427"/>
                  </a:ext>
                </a:extLst>
              </a:tr>
            </a:tbl>
          </a:graphicData>
        </a:graphic>
      </p:graphicFrame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3211FF-1A6B-5B1C-31D8-136635FFDE80}"/>
              </a:ext>
            </a:extLst>
          </p:cNvPr>
          <p:cNvSpPr txBox="1"/>
          <p:nvPr/>
        </p:nvSpPr>
        <p:spPr>
          <a:xfrm>
            <a:off x="1196472" y="1536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447D7F-B452-3687-4ED8-EA502B00BED9}"/>
              </a:ext>
            </a:extLst>
          </p:cNvPr>
          <p:cNvSpPr txBox="1"/>
          <p:nvPr/>
        </p:nvSpPr>
        <p:spPr>
          <a:xfrm>
            <a:off x="1196472" y="3822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B04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492F7A-1F50-B1B2-6DCA-303F1C437378}"/>
              </a:ext>
            </a:extLst>
          </p:cNvPr>
          <p:cNvSpPr txBox="1"/>
          <p:nvPr/>
        </p:nvSpPr>
        <p:spPr>
          <a:xfrm>
            <a:off x="3451992" y="1536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B02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DAF587-9FE9-1784-E95E-E38A9ED41A24}"/>
              </a:ext>
            </a:extLst>
          </p:cNvPr>
          <p:cNvSpPr txBox="1"/>
          <p:nvPr/>
        </p:nvSpPr>
        <p:spPr>
          <a:xfrm>
            <a:off x="5748152" y="154695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9CFB964-0270-B391-5503-F50D2EE47777}"/>
              </a:ext>
            </a:extLst>
          </p:cNvPr>
          <p:cNvSpPr txBox="1"/>
          <p:nvPr/>
        </p:nvSpPr>
        <p:spPr>
          <a:xfrm>
            <a:off x="3451992" y="380247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A2697F-963F-3AE5-2114-BE487B7B7A86}"/>
              </a:ext>
            </a:extLst>
          </p:cNvPr>
          <p:cNvSpPr txBox="1"/>
          <p:nvPr/>
        </p:nvSpPr>
        <p:spPr>
          <a:xfrm>
            <a:off x="5748152" y="3822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B06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0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Himawari-9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/AHI</a:t>
            </a:r>
            <a:r>
              <a:rPr kumimoji="1"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erra/MODIS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8" y="1637085"/>
            <a:ext cx="6804000" cy="4536000"/>
          </a:xfrm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70209"/>
              </p:ext>
            </p:extLst>
          </p:nvPr>
        </p:nvGraphicFramePr>
        <p:xfrm>
          <a:off x="7787335" y="2738198"/>
          <a:ext cx="4024560" cy="28327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2280">
                  <a:extLst>
                    <a:ext uri="{9D8B030D-6E8A-4147-A177-3AD203B41FA5}">
                      <a16:colId xmlns:a16="http://schemas.microsoft.com/office/drawing/2014/main" val="1981521038"/>
                    </a:ext>
                  </a:extLst>
                </a:gridCol>
                <a:gridCol w="2012280">
                  <a:extLst>
                    <a:ext uri="{9D8B030D-6E8A-4147-A177-3AD203B41FA5}">
                      <a16:colId xmlns:a16="http://schemas.microsoft.com/office/drawing/2014/main" val="2679503233"/>
                    </a:ext>
                  </a:extLst>
                </a:gridCol>
              </a:tblGrid>
              <a:tr h="638195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Himawari-9/AHI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55828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B01(0.47um)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0.9878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1182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B02(0.51um)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1.0380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67606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B03(0.64um)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1.0463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553945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B04(0.86um)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1.0173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13646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B05(1.6um)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1.0215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35239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B06(2.3um)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1.0673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33427"/>
                  </a:ext>
                </a:extLst>
              </a:tr>
            </a:tbl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B0648F-7082-4DA0-0D1F-C4323E58F217}"/>
              </a:ext>
            </a:extLst>
          </p:cNvPr>
          <p:cNvSpPr txBox="1"/>
          <p:nvPr/>
        </p:nvSpPr>
        <p:spPr>
          <a:xfrm>
            <a:off x="1196472" y="1536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0BC49B-27A9-33C3-9F2B-AE0EB2863401}"/>
              </a:ext>
            </a:extLst>
          </p:cNvPr>
          <p:cNvSpPr txBox="1"/>
          <p:nvPr/>
        </p:nvSpPr>
        <p:spPr>
          <a:xfrm>
            <a:off x="1196472" y="3822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B04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7DFB6E-35DF-DCB2-D996-83369016853B}"/>
              </a:ext>
            </a:extLst>
          </p:cNvPr>
          <p:cNvSpPr txBox="1"/>
          <p:nvPr/>
        </p:nvSpPr>
        <p:spPr>
          <a:xfrm>
            <a:off x="3451992" y="1536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B02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772C96-C0B2-C48A-01D1-93AADCBEC2BE}"/>
              </a:ext>
            </a:extLst>
          </p:cNvPr>
          <p:cNvSpPr txBox="1"/>
          <p:nvPr/>
        </p:nvSpPr>
        <p:spPr>
          <a:xfrm>
            <a:off x="5748152" y="154695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CD8C07-17CA-11FF-1A0D-64CC831377E5}"/>
              </a:ext>
            </a:extLst>
          </p:cNvPr>
          <p:cNvSpPr txBox="1"/>
          <p:nvPr/>
        </p:nvSpPr>
        <p:spPr>
          <a:xfrm>
            <a:off x="3451992" y="380247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F2EE07-3415-53ED-F38A-FF54C0E4FCB1}"/>
              </a:ext>
            </a:extLst>
          </p:cNvPr>
          <p:cNvSpPr txBox="1"/>
          <p:nvPr/>
        </p:nvSpPr>
        <p:spPr>
          <a:xfrm>
            <a:off x="5748152" y="3822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B06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2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Himawari-9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/AHI</a:t>
            </a:r>
            <a:r>
              <a:rPr kumimoji="1"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4000" b="1" dirty="0">
                <a:latin typeface="Arial" panose="020B0604020202020204" pitchFamily="34" charset="0"/>
                <a:cs typeface="Arial" panose="020B0604020202020204" pitchFamily="34" charset="0"/>
              </a:rPr>
              <a:t>vs. SNPP/VIIRS</a:t>
            </a:r>
            <a:endParaRPr kumimoji="1"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2095-3BFD-43AE-946B-3CD8AED96293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2" y="1637085"/>
            <a:ext cx="6804000" cy="4536000"/>
          </a:xfrm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12771"/>
              </p:ext>
            </p:extLst>
          </p:nvPr>
        </p:nvGraphicFramePr>
        <p:xfrm>
          <a:off x="7787335" y="2738198"/>
          <a:ext cx="4024560" cy="28327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2280">
                  <a:extLst>
                    <a:ext uri="{9D8B030D-6E8A-4147-A177-3AD203B41FA5}">
                      <a16:colId xmlns:a16="http://schemas.microsoft.com/office/drawing/2014/main" val="1981521038"/>
                    </a:ext>
                  </a:extLst>
                </a:gridCol>
                <a:gridCol w="2012280">
                  <a:extLst>
                    <a:ext uri="{9D8B030D-6E8A-4147-A177-3AD203B41FA5}">
                      <a16:colId xmlns:a16="http://schemas.microsoft.com/office/drawing/2014/main" val="2679503233"/>
                    </a:ext>
                  </a:extLst>
                </a:gridCol>
              </a:tblGrid>
              <a:tr h="638195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Himawari-9/AHI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55828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B01(0.47um)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1.0194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1182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B02(0.51um)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1.0729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67606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B03(0.64um)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1.0832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553945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B04(0.86um)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1.0483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13646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B05(1.6um)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1.0309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35239"/>
                  </a:ext>
                </a:extLst>
              </a:tr>
              <a:tr h="36492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B06(2.3um)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1.0088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33427"/>
                  </a:ext>
                </a:extLst>
              </a:tr>
            </a:tbl>
          </a:graphicData>
        </a:graphic>
      </p:graphicFrame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GSICS Annual Meeting 2024 in Darmstadt,Germany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6F74B7-7FEC-BEAD-4834-A8B79D152E17}"/>
              </a:ext>
            </a:extLst>
          </p:cNvPr>
          <p:cNvSpPr txBox="1"/>
          <p:nvPr/>
        </p:nvSpPr>
        <p:spPr>
          <a:xfrm>
            <a:off x="1196472" y="1536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53F711-10FE-F896-CB13-840BC04C5BA9}"/>
              </a:ext>
            </a:extLst>
          </p:cNvPr>
          <p:cNvSpPr txBox="1"/>
          <p:nvPr/>
        </p:nvSpPr>
        <p:spPr>
          <a:xfrm>
            <a:off x="1196472" y="3822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B04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1C297A-6980-795E-B3BF-4885853377A4}"/>
              </a:ext>
            </a:extLst>
          </p:cNvPr>
          <p:cNvSpPr txBox="1"/>
          <p:nvPr/>
        </p:nvSpPr>
        <p:spPr>
          <a:xfrm>
            <a:off x="3451992" y="1536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B02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61B079-E661-FE4D-2A0F-8AC8F52A2E25}"/>
              </a:ext>
            </a:extLst>
          </p:cNvPr>
          <p:cNvSpPr txBox="1"/>
          <p:nvPr/>
        </p:nvSpPr>
        <p:spPr>
          <a:xfrm>
            <a:off x="5748152" y="154695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B03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BF5CBF-9D1E-FA51-EB4B-663108EF1387}"/>
              </a:ext>
            </a:extLst>
          </p:cNvPr>
          <p:cNvSpPr txBox="1"/>
          <p:nvPr/>
        </p:nvSpPr>
        <p:spPr>
          <a:xfrm>
            <a:off x="3451992" y="380247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CFCF02-E981-7059-AE2A-11644A066942}"/>
              </a:ext>
            </a:extLst>
          </p:cNvPr>
          <p:cNvSpPr txBox="1"/>
          <p:nvPr/>
        </p:nvSpPr>
        <p:spPr>
          <a:xfrm>
            <a:off x="5748152" y="3822799"/>
            <a:ext cx="96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B06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Mar 2024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21" ma:contentTypeDescription="新しいドキュメントを作成します。" ma:contentTypeScope="" ma:versionID="b988929053429ff6a3c0d9a841a5d1de">
  <xsd:schema xmlns:xsd="http://www.w3.org/2001/XMLSchema" xmlns:xs="http://www.w3.org/2001/XMLSchema" xmlns:p="http://schemas.microsoft.com/office/2006/metadata/properties" xmlns:ns2="d1eb6c10-b30e-4e82-8bdb-95f791b83be0" xmlns:ns3="fdc985f9-c1de-4431-ae14-26927b8c434e" targetNamespace="http://schemas.microsoft.com/office/2006/metadata/properties" ma:root="true" ma:fieldsID="2b14f8d5f295814ae4306707d282f1b3" ns2:_="" ns3:_="">
    <xsd:import namespace="d1eb6c10-b30e-4e82-8bdb-95f791b83be0"/>
    <xsd:import namespace="fdc985f9-c1de-4431-ae14-26927b8c4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85f9-c1de-4431-ae14-26927b8c4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91695e-c7e5-47ea-86cb-0e1d66650e64}" ma:internalName="TaxCatchAll" ma:showField="CatchAllData" ma:web="fdc985f9-c1de-4431-ae14-26927b8c4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eb6c10-b30e-4e82-8bdb-95f791b83be0">
      <Terms xmlns="http://schemas.microsoft.com/office/infopath/2007/PartnerControls"/>
    </lcf76f155ced4ddcb4097134ff3c332f>
    <TaxCatchAll xmlns="fdc985f9-c1de-4431-ae14-26927b8c434e" xsi:nil="true"/>
    <SharedWithUsers xmlns="fdc985f9-c1de-4431-ae14-26927b8c434e">
      <UserInfo>
        <DisplayName>山田 和孝</DisplayName>
        <AccountId>80</AccountId>
        <AccountType/>
      </UserInfo>
      <UserInfo>
        <DisplayName>別所 康太郎</DisplayName>
        <AccountId>738</AccountId>
        <AccountType/>
      </UserInfo>
      <UserInfo>
        <DisplayName>伊達 謙二</DisplayName>
        <AccountId>78</AccountId>
        <AccountType/>
      </UserInfo>
      <UserInfo>
        <DisplayName>宮川 卓也</DisplayName>
        <AccountId>558</AccountId>
        <AccountType/>
      </UserInfo>
      <UserInfo>
        <DisplayName>隅田 康彦</DisplayName>
        <AccountId>510</AccountId>
        <AccountType/>
      </UserInfo>
      <UserInfo>
        <DisplayName>勝山 健一</DisplayName>
        <AccountId>2341</AccountId>
        <AccountType/>
      </UserInfo>
      <UserInfo>
        <DisplayName>下地 和希</DisplayName>
        <AccountId>74</AccountId>
        <AccountType/>
      </UserInfo>
      <UserInfo>
        <DisplayName>坂下 卓也</DisplayName>
        <AccountId>493</AccountId>
        <AccountType/>
      </UserInfo>
      <UserInfo>
        <DisplayName>渡辺 伊吹</DisplayName>
        <AccountId>1523</AccountId>
        <AccountType/>
      </UserInfo>
      <UserInfo>
        <DisplayName>小寺 和貴</DisplayName>
        <AccountId>73</AccountId>
        <AccountType/>
      </UserInfo>
      <UserInfo>
        <DisplayName>原田 礼子</DisplayName>
        <AccountId>495</AccountId>
        <AccountType/>
      </UserInfo>
      <UserInfo>
        <DisplayName>亀山 和宏</DisplayName>
        <AccountId>1367</AccountId>
        <AccountType/>
      </UserInfo>
      <UserInfo>
        <DisplayName>長谷川 昌樹</DisplayName>
        <AccountId>1139</AccountId>
        <AccountType/>
      </UserInfo>
      <UserInfo>
        <DisplayName>高橋 昌也</DisplayName>
        <AccountId>350</AccountId>
        <AccountType/>
      </UserInfo>
      <UserInfo>
        <DisplayName>国松 洋</DisplayName>
        <AccountId>555</AccountId>
        <AccountType/>
      </UserInfo>
      <UserInfo>
        <DisplayName>竹内 義明</DisplayName>
        <AccountId>82</AccountId>
        <AccountType/>
      </UserInfo>
      <UserInfo>
        <DisplayName>遠藤 健太郎</DisplayName>
        <AccountId>2117</AccountId>
        <AccountType/>
      </UserInfo>
      <UserInfo>
        <DisplayName>井上 晃輔</DisplayName>
        <AccountId>593</AccountId>
        <AccountType/>
      </UserInfo>
      <UserInfo>
        <DisplayName>栄木 美沙紀</DisplayName>
        <AccountId>88</AccountId>
        <AccountType/>
      </UserInfo>
      <UserInfo>
        <DisplayName>安部 実希</DisplayName>
        <AccountId>496</AccountId>
        <AccountType/>
      </UserInfo>
      <UserInfo>
        <DisplayName>熊谷 幸浩</DisplayName>
        <AccountId>3274</AccountId>
        <AccountType/>
      </UserInfo>
      <UserInfo>
        <DisplayName>金山 雄大</DisplayName>
        <AccountId>1808</AccountId>
        <AccountType/>
      </UserInfo>
      <UserInfo>
        <DisplayName>武藤 大介</DisplayName>
        <AccountId>983</AccountId>
        <AccountType/>
      </UserInfo>
      <UserInfo>
        <DisplayName>高橋 伸之介</DisplayName>
        <AccountId>1004</AccountId>
        <AccountType/>
      </UserInfo>
      <UserInfo>
        <DisplayName>森川 博瑛</DisplayName>
        <AccountId>598</AccountId>
        <AccountType/>
      </UserInfo>
      <UserInfo>
        <DisplayName>安井 一樹</DisplayName>
        <AccountId>569</AccountId>
        <AccountType/>
      </UserInfo>
      <UserInfo>
        <DisplayName>岡垣 晶</DisplayName>
        <AccountId>3292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9B4204-ECCB-4646-87FF-D09FD6D18F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62549F-1A2E-4182-BBEC-BD237FEA6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b6c10-b30e-4e82-8bdb-95f791b83be0"/>
    <ds:schemaRef ds:uri="fdc985f9-c1de-4431-ae14-26927b8c4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A4A7EF-FA65-406B-B592-BC0CBAF849ED}">
  <ds:schemaRefs>
    <ds:schemaRef ds:uri="http://schemas.microsoft.com/office/2006/metadata/properties"/>
    <ds:schemaRef ds:uri="http://schemas.microsoft.com/office/infopath/2007/PartnerControls"/>
    <ds:schemaRef ds:uri="d1eb6c10-b30e-4e82-8bdb-95f791b83be0"/>
    <ds:schemaRef ds:uri="fdc985f9-c1de-4431-ae14-26927b8c43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1167</Words>
  <Application>Microsoft Office PowerPoint</Application>
  <PresentationFormat>ワイド画面</PresentationFormat>
  <Paragraphs>246</Paragraphs>
  <Slides>16</Slides>
  <Notes>0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Transition from MODIS to VIIRS for AHI vicarious calibration</vt:lpstr>
      <vt:lpstr>Motivation</vt:lpstr>
      <vt:lpstr>AHI VNIR vicarious calibration</vt:lpstr>
      <vt:lpstr>Transition from MODIS to VIIRS</vt:lpstr>
      <vt:lpstr>Cloud retrieval package “CAPCOM”</vt:lpstr>
      <vt:lpstr>Comparative experiment</vt:lpstr>
      <vt:lpstr>Himawari-9/AHI vs. Aqua/MODIS</vt:lpstr>
      <vt:lpstr>Himawari-9/AHI vs. Terra/MODIS</vt:lpstr>
      <vt:lpstr>Himawari-9/AHI vs. SNPP/VIIRS</vt:lpstr>
      <vt:lpstr>Himawari-9 B02</vt:lpstr>
      <vt:lpstr>Optical thickness histogram</vt:lpstr>
      <vt:lpstr>Effective radius histogram</vt:lpstr>
      <vt:lpstr>Summary and Future work</vt:lpstr>
      <vt:lpstr>PowerPoint プレゼンテーション</vt:lpstr>
      <vt:lpstr>References</vt:lpstr>
      <vt:lpstr>Aerosol retrieval package “REAP”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182</cp:revision>
  <dcterms:created xsi:type="dcterms:W3CDTF">2024-02-02T10:51:33Z</dcterms:created>
  <dcterms:modified xsi:type="dcterms:W3CDTF">2024-03-08T07:22:03Z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0x010100DAE874ABEA78964AA7D0811A66B4BECA</vt:lpwstr>
  </property>
  <property fmtid="{D5CDD505-2E9C-101B-9397-08002B2CF9AE}" pid="3" name="MediaServiceImageTags">
    <vt:lpwstr/>
  </property>
</Properties>
</file>