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71" r:id="rId6"/>
    <p:sldId id="265" r:id="rId7"/>
    <p:sldId id="266" r:id="rId8"/>
    <p:sldId id="268" r:id="rId9"/>
    <p:sldId id="267" r:id="rId10"/>
    <p:sldId id="270" r:id="rId11"/>
    <p:sldId id="269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7"/>
    <p:restoredTop sz="94712"/>
  </p:normalViewPr>
  <p:slideViewPr>
    <p:cSldViewPr snapToGrid="0">
      <p:cViewPr varScale="1">
        <p:scale>
          <a:sx n="151" d="100"/>
          <a:sy n="151" d="100"/>
        </p:scale>
        <p:origin x="2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D6E9-9246-EAF2-909C-0F7AEDF9E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AB392-C626-3810-F7DE-6FF965C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12D2-9B13-A949-953B-CC947E70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7642D-0E40-1466-F3AD-5B87C759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0A0F0-B260-7A0C-C1C2-172C79E3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2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9BCA-FB59-44A4-06FB-C9A5CBE0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099E3-EF16-7774-750E-CEBAE295F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5E250-2AEE-EB06-8CD2-3568EB3C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8C010-75BD-E7EA-48BA-8583EABA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541DD-2BBD-BF50-4C11-C5F71D3D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4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7811C-23C6-1306-0AA7-9F1546891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8D845-817C-7361-ADBA-CABBBCDFE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BF480-000A-E1AD-5522-1ED7F26E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758B3-C1E5-2D8D-CEE6-9F4EA6FB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EEF7-7B9E-85CB-4066-A043BA5F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E43F-7EA8-992C-D1C0-136B6D59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89FAD-89F8-1709-D726-125DA259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286C3-C7C3-0C57-A489-A7EB211D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AEB3C-E698-14CA-D2A8-D0DDEA6C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AE6AF-7B15-0D7F-1E54-BC98DA8E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9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7C79-7F99-A0E0-A213-D042728D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939C-F64A-4F93-FF41-E4E53380A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840C5-4D8C-6D85-9123-DF623060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27A35-49B5-38AA-2884-1EAB4812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1FEA1-6E4B-3100-93D0-E01F50F1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6E91-E415-297E-0E30-3B7C8C01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4B1A-2958-6B31-7AEB-E027F4510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D8855-DEFA-841F-6C89-6AAEA2EB0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529D8-9F72-2397-8A14-D82B7400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7090-29BD-DDD5-8EC2-2C3B14D0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479FB-5B79-1A6A-9392-967F4786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3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E13F-0F81-75B2-4F8F-5F109D91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D3F37-0EEC-FBFF-A686-659404D6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BCE09-76ED-6F2F-E74D-3C797811E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660A2-144E-B2BA-F71B-1774B2DC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1EE0C-1E82-7A18-334B-4752D21F8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6812C-2637-2BA5-9759-D3DD1E75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2A930-FD68-7CEF-76C8-0A173370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E6469-50EA-70CB-BA60-D7FAB39C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0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0185-41F3-1413-A287-7255F4D4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2D6D4-92F1-6208-2B86-D7B91464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D696B-634B-1CC4-C2D8-D4F220AF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0F98C-DB5D-E80D-4C58-D2EA1586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A706DE-D607-8739-8369-B8745BEE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C36C0-8698-BCEF-1B8A-72C987B7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9313F-6A21-C44D-402D-EB67FD82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59AB-85FB-2291-26A3-F8C34E9D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0F882-E2BE-5A09-1BD6-E0D01A6B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51C57-786E-8E2E-6A25-A2996CDE7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EB1B7-837D-67A4-6865-AA1B75EC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5A90E-21EC-CAC1-9EE8-1AF2FABF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D895-CEAC-B922-3976-D6057508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FBB-2CAF-191F-CFE8-C90698A9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8ABEF-D8E7-45E6-4018-C170B4886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37DE5-0A98-832D-ACB0-26A25B1D9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4F42-3201-211C-7CD7-8C691A0C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E4F6B-A325-1485-AE3B-21994855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27C18-8940-6E5D-A00A-06732FF2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EBE0F-60C3-2CDF-02B2-E2CE90BB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B10FF-E89A-94C6-3516-689AFC6F3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32A3-BA7E-6F54-02E7-74E5810D3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9C4999-8DFD-B446-A69F-3306F831DABC}" type="datetimeFigureOut">
              <a:rPr lang="en-US" smtClean="0"/>
              <a:t>3/3/24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33CB7-7703-C4ED-8EC0-DADA4CADA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ED67-EFCE-C94A-D92C-E675C268C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3EF4E8-4FB2-9C48-BFAF-A257223DF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40-049C-BF97-1249-0048ACAD1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DCC BRDF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netCDF</a:t>
            </a: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formats and pixel resolution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DE588-9FBE-7268-BC9B-83580A814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Doelling, Conor Haney, </a:t>
            </a:r>
            <a:r>
              <a:rPr lang="en-US" dirty="0" err="1"/>
              <a:t>Prathana</a:t>
            </a:r>
            <a:r>
              <a:rPr lang="en-US" dirty="0"/>
              <a:t> </a:t>
            </a:r>
            <a:r>
              <a:rPr lang="en-US" dirty="0" err="1"/>
              <a:t>Khakurel</a:t>
            </a:r>
            <a:r>
              <a:rPr lang="en-US" dirty="0"/>
              <a:t>, Rajendra Bhatt, Arun Gopalan</a:t>
            </a:r>
          </a:p>
          <a:p>
            <a:r>
              <a:rPr lang="en-US" dirty="0"/>
              <a:t>GSICS annual meeting, VIS/NIR session,</a:t>
            </a:r>
          </a:p>
          <a:p>
            <a:r>
              <a:rPr lang="en-US" dirty="0"/>
              <a:t>EUMETSAT, Darmstadt, Germany, March 14, 2024</a:t>
            </a:r>
          </a:p>
        </p:txBody>
      </p:sp>
    </p:spTree>
    <p:extLst>
      <p:ext uri="{BB962C8B-B14F-4D97-AF65-F5344CB8AC3E}">
        <p14:creationId xmlns:p14="http://schemas.microsoft.com/office/powerpoint/2010/main" val="283617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9B9B6-B435-94E4-7D12-E7D6E52B0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3" y="670406"/>
            <a:ext cx="11878654" cy="6187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3AC157-9E61-5183-CD61-2498F789F566}"/>
              </a:ext>
            </a:extLst>
          </p:cNvPr>
          <p:cNvSpPr txBox="1"/>
          <p:nvPr/>
        </p:nvSpPr>
        <p:spPr>
          <a:xfrm>
            <a:off x="1288719" y="76200"/>
            <a:ext cx="997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0.65µm reflectance 3x3 homogeneity images by pixel resolution </a:t>
            </a:r>
          </a:p>
        </p:txBody>
      </p:sp>
    </p:spTree>
    <p:extLst>
      <p:ext uri="{BB962C8B-B14F-4D97-AF65-F5344CB8AC3E}">
        <p14:creationId xmlns:p14="http://schemas.microsoft.com/office/powerpoint/2010/main" val="93890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2E35-7443-5E60-17A0-311040C2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statistics using homogeneity thresholds</a:t>
            </a:r>
          </a:p>
        </p:txBody>
      </p:sp>
      <p:pic>
        <p:nvPicPr>
          <p:cNvPr id="3" name="Picture 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4E17066C-D584-BA8D-E451-D920E5F5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7" y="1842122"/>
            <a:ext cx="2821113" cy="3173753"/>
          </a:xfrm>
          <a:prstGeom prst="rect">
            <a:avLst/>
          </a:prstGeom>
        </p:spPr>
      </p:pic>
      <p:pic>
        <p:nvPicPr>
          <p:cNvPr id="4" name="Picture 3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4488D71D-AD13-132C-9921-7AA45C9CD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58" y="1842123"/>
            <a:ext cx="2821114" cy="3173753"/>
          </a:xfrm>
          <a:prstGeom prst="rect">
            <a:avLst/>
          </a:prstGeom>
        </p:spPr>
      </p:pic>
      <p:pic>
        <p:nvPicPr>
          <p:cNvPr id="5" name="Picture 4" descr="A graph of a reflection&#10;&#10;Description automatically generated">
            <a:extLst>
              <a:ext uri="{FF2B5EF4-FFF2-40B4-BE49-F238E27FC236}">
                <a16:creationId xmlns:a16="http://schemas.microsoft.com/office/drawing/2014/main" id="{5028E51A-60A5-E969-CE62-CB68FE49A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384" y="1865911"/>
            <a:ext cx="2820416" cy="3172968"/>
          </a:xfrm>
          <a:prstGeom prst="rect">
            <a:avLst/>
          </a:prstGeom>
        </p:spPr>
      </p:pic>
      <p:pic>
        <p:nvPicPr>
          <p:cNvPr id="6" name="Picture 5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E3D35492-E655-B163-2FB6-E76068C1A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442" y="1842122"/>
            <a:ext cx="2820416" cy="317296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263C86C-3111-5453-8862-83D389644EB8}"/>
              </a:ext>
            </a:extLst>
          </p:cNvPr>
          <p:cNvSpPr/>
          <p:nvPr/>
        </p:nvSpPr>
        <p:spPr>
          <a:xfrm>
            <a:off x="668867" y="2252133"/>
            <a:ext cx="321733" cy="262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10730D-CA7D-E640-C499-90C40919FC42}"/>
              </a:ext>
            </a:extLst>
          </p:cNvPr>
          <p:cNvSpPr/>
          <p:nvPr/>
        </p:nvSpPr>
        <p:spPr>
          <a:xfrm>
            <a:off x="3337006" y="2243666"/>
            <a:ext cx="321733" cy="262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4A7091-F104-7A52-0839-101F7F013CF7}"/>
              </a:ext>
            </a:extLst>
          </p:cNvPr>
          <p:cNvSpPr/>
          <p:nvPr/>
        </p:nvSpPr>
        <p:spPr>
          <a:xfrm>
            <a:off x="6171783" y="2234233"/>
            <a:ext cx="321733" cy="50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555BB0-4BE9-520B-5FCC-FD7C31E60510}"/>
              </a:ext>
            </a:extLst>
          </p:cNvPr>
          <p:cNvSpPr/>
          <p:nvPr/>
        </p:nvSpPr>
        <p:spPr>
          <a:xfrm>
            <a:off x="9141776" y="2293985"/>
            <a:ext cx="321733" cy="50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60DF21-3211-1EAA-2365-B0AE9950D604}"/>
              </a:ext>
            </a:extLst>
          </p:cNvPr>
          <p:cNvGrpSpPr/>
          <p:nvPr/>
        </p:nvGrpSpPr>
        <p:grpSpPr>
          <a:xfrm>
            <a:off x="689206" y="2252133"/>
            <a:ext cx="909786" cy="553998"/>
            <a:chOff x="2350467" y="5538596"/>
            <a:chExt cx="909786" cy="553998"/>
          </a:xfrm>
        </p:grpSpPr>
        <p:pic>
          <p:nvPicPr>
            <p:cNvPr id="13" name="Picture 12" descr="A red and blue line&#10;&#10;Description automatically generated">
              <a:extLst>
                <a:ext uri="{FF2B5EF4-FFF2-40B4-BE49-F238E27FC236}">
                  <a16:creationId xmlns:a16="http://schemas.microsoft.com/office/drawing/2014/main" id="{F38862C1-5980-1509-E47C-E3D49D4AE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0467" y="5613978"/>
              <a:ext cx="274200" cy="4032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79B57B-0930-91F7-7C34-CD03826FE6CE}"/>
                </a:ext>
              </a:extLst>
            </p:cNvPr>
            <p:cNvSpPr txBox="1"/>
            <p:nvPr/>
          </p:nvSpPr>
          <p:spPr>
            <a:xfrm>
              <a:off x="2518707" y="5538596"/>
              <a:ext cx="7415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0.75-km</a:t>
              </a:r>
            </a:p>
            <a:p>
              <a:r>
                <a:rPr lang="en-US" sz="1000" dirty="0"/>
                <a:t>1.5-km</a:t>
              </a:r>
            </a:p>
            <a:p>
              <a:r>
                <a:rPr lang="en-US" sz="1000" dirty="0"/>
                <a:t>3.0-km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61564C-23F1-20F7-8D0F-603E4C32461E}"/>
              </a:ext>
            </a:extLst>
          </p:cNvPr>
          <p:cNvGrpSpPr/>
          <p:nvPr/>
        </p:nvGrpSpPr>
        <p:grpSpPr>
          <a:xfrm>
            <a:off x="3359834" y="2234233"/>
            <a:ext cx="909786" cy="553998"/>
            <a:chOff x="2350467" y="5538596"/>
            <a:chExt cx="909786" cy="553998"/>
          </a:xfrm>
        </p:grpSpPr>
        <p:pic>
          <p:nvPicPr>
            <p:cNvPr id="30" name="Picture 29" descr="A red and blue line&#10;&#10;Description automatically generated">
              <a:extLst>
                <a:ext uri="{FF2B5EF4-FFF2-40B4-BE49-F238E27FC236}">
                  <a16:creationId xmlns:a16="http://schemas.microsoft.com/office/drawing/2014/main" id="{34E1F8BE-FF3C-E3D5-79AD-A9CBC1861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0467" y="5613978"/>
              <a:ext cx="274200" cy="40323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B9848A-01D1-59CE-5840-B06528A02867}"/>
                </a:ext>
              </a:extLst>
            </p:cNvPr>
            <p:cNvSpPr txBox="1"/>
            <p:nvPr/>
          </p:nvSpPr>
          <p:spPr>
            <a:xfrm>
              <a:off x="2518707" y="5538596"/>
              <a:ext cx="7415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0.75-km</a:t>
              </a:r>
            </a:p>
            <a:p>
              <a:r>
                <a:rPr lang="en-US" sz="1000" dirty="0"/>
                <a:t>1.5-km</a:t>
              </a:r>
            </a:p>
            <a:p>
              <a:r>
                <a:rPr lang="en-US" sz="1000" dirty="0"/>
                <a:t>3.0-km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A232B6-FB85-4377-116D-F82A616D76FA}"/>
              </a:ext>
            </a:extLst>
          </p:cNvPr>
          <p:cNvGrpSpPr/>
          <p:nvPr/>
        </p:nvGrpSpPr>
        <p:grpSpPr>
          <a:xfrm>
            <a:off x="6248515" y="2252133"/>
            <a:ext cx="951586" cy="1015663"/>
            <a:chOff x="5144414" y="5502366"/>
            <a:chExt cx="951586" cy="1015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42931A-4BD1-4984-8828-7F7A1BED0643}"/>
                </a:ext>
              </a:extLst>
            </p:cNvPr>
            <p:cNvSpPr txBox="1"/>
            <p:nvPr/>
          </p:nvSpPr>
          <p:spPr>
            <a:xfrm>
              <a:off x="5354454" y="5502366"/>
              <a:ext cx="7415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0.03-km</a:t>
              </a:r>
            </a:p>
            <a:p>
              <a:r>
                <a:rPr lang="en-US" sz="1000" dirty="0"/>
                <a:t>0.06-km</a:t>
              </a:r>
            </a:p>
            <a:p>
              <a:r>
                <a:rPr lang="en-US" sz="1000" dirty="0"/>
                <a:t>0.12-km</a:t>
              </a:r>
            </a:p>
            <a:p>
              <a:r>
                <a:rPr lang="en-US" sz="1000" dirty="0"/>
                <a:t>0.24-km</a:t>
              </a:r>
            </a:p>
            <a:p>
              <a:r>
                <a:rPr lang="en-US" sz="1000" dirty="0"/>
                <a:t>0.48-km</a:t>
              </a:r>
            </a:p>
            <a:p>
              <a:r>
                <a:rPr lang="en-US" sz="1000" dirty="0"/>
                <a:t>0.96-km</a:t>
              </a:r>
            </a:p>
          </p:txBody>
        </p:sp>
        <p:pic>
          <p:nvPicPr>
            <p:cNvPr id="35" name="Picture 34" descr="A blue and green line&#10;&#10;Description automatically generated">
              <a:extLst>
                <a:ext uri="{FF2B5EF4-FFF2-40B4-BE49-F238E27FC236}">
                  <a16:creationId xmlns:a16="http://schemas.microsoft.com/office/drawing/2014/main" id="{1EA1F3DC-ABD0-6EB8-6614-A47BA1C86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4414" y="5580833"/>
              <a:ext cx="286243" cy="85872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BD3CA2-75F7-54D2-F028-512AD2BB4BD4}"/>
              </a:ext>
            </a:extLst>
          </p:cNvPr>
          <p:cNvGrpSpPr/>
          <p:nvPr/>
        </p:nvGrpSpPr>
        <p:grpSpPr>
          <a:xfrm>
            <a:off x="9176173" y="2238949"/>
            <a:ext cx="951586" cy="1060649"/>
            <a:chOff x="5144414" y="5502366"/>
            <a:chExt cx="951586" cy="10156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74E566-8C0A-7423-D4FF-6585141CA7F1}"/>
                </a:ext>
              </a:extLst>
            </p:cNvPr>
            <p:cNvSpPr txBox="1"/>
            <p:nvPr/>
          </p:nvSpPr>
          <p:spPr>
            <a:xfrm>
              <a:off x="5354454" y="5502366"/>
              <a:ext cx="7415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0.03-km</a:t>
              </a:r>
            </a:p>
            <a:p>
              <a:r>
                <a:rPr lang="en-US" sz="1000" dirty="0"/>
                <a:t>0.06-km</a:t>
              </a:r>
            </a:p>
            <a:p>
              <a:r>
                <a:rPr lang="en-US" sz="1000" dirty="0"/>
                <a:t>0.12-km</a:t>
              </a:r>
            </a:p>
            <a:p>
              <a:r>
                <a:rPr lang="en-US" sz="1000" dirty="0"/>
                <a:t>0.24-km</a:t>
              </a:r>
            </a:p>
            <a:p>
              <a:r>
                <a:rPr lang="en-US" sz="1000" dirty="0"/>
                <a:t>0.48-km</a:t>
              </a:r>
            </a:p>
            <a:p>
              <a:r>
                <a:rPr lang="en-US" sz="1000" dirty="0"/>
                <a:t>0.96-km</a:t>
              </a:r>
            </a:p>
          </p:txBody>
        </p:sp>
        <p:pic>
          <p:nvPicPr>
            <p:cNvPr id="39" name="Picture 38" descr="A blue and green line&#10;&#10;Description automatically generated">
              <a:extLst>
                <a:ext uri="{FF2B5EF4-FFF2-40B4-BE49-F238E27FC236}">
                  <a16:creationId xmlns:a16="http://schemas.microsoft.com/office/drawing/2014/main" id="{E8EB0102-F2A8-6C57-67F6-7B793BC42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4414" y="5580833"/>
              <a:ext cx="286243" cy="858728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5DFBA0-8643-6CAC-390B-47D9885B2257}"/>
              </a:ext>
            </a:extLst>
          </p:cNvPr>
          <p:cNvSpPr txBox="1"/>
          <p:nvPr/>
        </p:nvSpPr>
        <p:spPr>
          <a:xfrm>
            <a:off x="602567" y="1541530"/>
            <a:ext cx="1992854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VIIRS M05 0.65µm</a:t>
            </a:r>
          </a:p>
          <a:p>
            <a:pPr algn="ctr"/>
            <a:r>
              <a:rPr lang="en-US" dirty="0"/>
              <a:t>BT</a:t>
            </a:r>
            <a:r>
              <a:rPr lang="en-US" baseline="-25000" dirty="0"/>
              <a:t>11µm</a:t>
            </a:r>
            <a:r>
              <a:rPr lang="en-US" dirty="0"/>
              <a:t>&lt;205K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A00625-BB6F-50CA-0654-166725AB567B}"/>
              </a:ext>
            </a:extLst>
          </p:cNvPr>
          <p:cNvSpPr txBox="1"/>
          <p:nvPr/>
        </p:nvSpPr>
        <p:spPr>
          <a:xfrm>
            <a:off x="8903379" y="1560260"/>
            <a:ext cx="2331664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OLI B04 0.65µm</a:t>
            </a:r>
          </a:p>
          <a:p>
            <a:r>
              <a:rPr lang="en-US" dirty="0"/>
              <a:t>BT</a:t>
            </a:r>
            <a:r>
              <a:rPr lang="en-US" baseline="-25000" dirty="0"/>
              <a:t>11µm</a:t>
            </a:r>
            <a:r>
              <a:rPr lang="en-US" dirty="0"/>
              <a:t>&lt;205K, </a:t>
            </a:r>
            <a:r>
              <a:rPr lang="en-US" dirty="0" err="1"/>
              <a:t>Hom</a:t>
            </a:r>
            <a:r>
              <a:rPr lang="en-US" dirty="0"/>
              <a:t> 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64060A-996E-72E2-7F87-1BF497E1E91D}"/>
              </a:ext>
            </a:extLst>
          </p:cNvPr>
          <p:cNvSpPr txBox="1"/>
          <p:nvPr/>
        </p:nvSpPr>
        <p:spPr>
          <a:xfrm>
            <a:off x="6238428" y="1541167"/>
            <a:ext cx="1770036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OLI B04 0.65µm</a:t>
            </a:r>
          </a:p>
          <a:p>
            <a:pPr algn="ctr"/>
            <a:r>
              <a:rPr lang="en-US" dirty="0"/>
              <a:t>BT</a:t>
            </a:r>
            <a:r>
              <a:rPr lang="en-US" baseline="-25000" dirty="0"/>
              <a:t>11µm</a:t>
            </a:r>
            <a:r>
              <a:rPr lang="en-US" dirty="0"/>
              <a:t>&lt;205K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4AB907-9E00-3676-081E-0ADD8CD4B143}"/>
              </a:ext>
            </a:extLst>
          </p:cNvPr>
          <p:cNvSpPr txBox="1"/>
          <p:nvPr/>
        </p:nvSpPr>
        <p:spPr>
          <a:xfrm>
            <a:off x="3207419" y="1524596"/>
            <a:ext cx="2331664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VIIRS M05 0.65µm</a:t>
            </a:r>
          </a:p>
          <a:p>
            <a:pPr algn="ctr"/>
            <a:r>
              <a:rPr lang="en-US" dirty="0"/>
              <a:t>BT</a:t>
            </a:r>
            <a:r>
              <a:rPr lang="en-US" baseline="-25000" dirty="0"/>
              <a:t>11µm</a:t>
            </a:r>
            <a:r>
              <a:rPr lang="en-US" dirty="0"/>
              <a:t>&lt;205K, </a:t>
            </a:r>
            <a:r>
              <a:rPr lang="en-US" dirty="0" err="1"/>
              <a:t>Hom</a:t>
            </a:r>
            <a:r>
              <a:rPr lang="en-US" dirty="0"/>
              <a:t> on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E9EE6928-43E0-CDD1-C996-0B033B43A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81733"/>
              </p:ext>
            </p:extLst>
          </p:nvPr>
        </p:nvGraphicFramePr>
        <p:xfrm>
          <a:off x="476480" y="5028560"/>
          <a:ext cx="482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95875562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08936892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58072682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220221053"/>
                    </a:ext>
                  </a:extLst>
                </a:gridCol>
              </a:tblGrid>
              <a:tr h="161583">
                <a:tc>
                  <a:txBody>
                    <a:bodyPr/>
                    <a:lstStyle/>
                    <a:p>
                      <a:r>
                        <a:rPr lang="en-US" sz="1200" dirty="0"/>
                        <a:t>BT</a:t>
                      </a:r>
                      <a:r>
                        <a:rPr lang="en-US" sz="1200" baseline="-25000" dirty="0"/>
                        <a:t>11µm</a:t>
                      </a:r>
                      <a:r>
                        <a:rPr lang="en-US" sz="1200" dirty="0"/>
                        <a:t>&lt;205K, </a:t>
                      </a:r>
                      <a:r>
                        <a:rPr lang="en-US" sz="1200" dirty="0" err="1"/>
                        <a:t>Hom</a:t>
                      </a:r>
                      <a:r>
                        <a:rPr lang="en-US" sz="1200" dirty="0"/>
                        <a:t> 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368745"/>
                  </a:ext>
                </a:extLst>
              </a:tr>
              <a:tr h="16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x1 (0.75km)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0.892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1.005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220937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247919"/>
                  </a:ext>
                </a:extLst>
              </a:tr>
              <a:tr h="16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x2 (1.5km)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0.890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1.015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40778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126070"/>
                  </a:ext>
                </a:extLst>
              </a:tr>
              <a:tr h="161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x4 (3.0km)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0.889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1.015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5754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908065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67583537-9939-3B5B-FD1E-93F2C8282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059618"/>
              </p:ext>
            </p:extLst>
          </p:nvPr>
        </p:nvGraphicFramePr>
        <p:xfrm>
          <a:off x="6171783" y="5019547"/>
          <a:ext cx="4826000" cy="1562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3403914739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63328760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82832664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595126956"/>
                    </a:ext>
                  </a:extLst>
                </a:gridCol>
              </a:tblGrid>
              <a:tr h="199533">
                <a:tc>
                  <a:txBody>
                    <a:bodyPr/>
                    <a:lstStyle/>
                    <a:p>
                      <a:r>
                        <a:rPr lang="en-US" sz="1200" dirty="0"/>
                        <a:t>BT</a:t>
                      </a:r>
                      <a:r>
                        <a:rPr lang="en-US" sz="1200" baseline="-25000" dirty="0"/>
                        <a:t>11µm</a:t>
                      </a:r>
                      <a:r>
                        <a:rPr lang="en-US" sz="1200" dirty="0"/>
                        <a:t>&lt;205K, </a:t>
                      </a:r>
                      <a:r>
                        <a:rPr lang="en-US" sz="1200" dirty="0" err="1"/>
                        <a:t>Hom</a:t>
                      </a:r>
                      <a:r>
                        <a:rPr lang="en-US" sz="1200" dirty="0"/>
                        <a:t> 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100305"/>
                  </a:ext>
                </a:extLst>
              </a:tr>
              <a:tr h="199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x1 (0.03km)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0.875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0.915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11979587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945159"/>
                  </a:ext>
                </a:extLst>
              </a:tr>
              <a:tr h="199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x2 (0.06km)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0.875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0.915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2967211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6289966"/>
                  </a:ext>
                </a:extLst>
              </a:tr>
              <a:tr h="199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x4 (0.12km)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0.873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0.915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707787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961408"/>
                  </a:ext>
                </a:extLst>
              </a:tr>
              <a:tr h="199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x8 (0.24km)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0.867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0.915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152943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031241"/>
                  </a:ext>
                </a:extLst>
              </a:tr>
              <a:tr h="199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x16 (0.48km)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0.858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0.915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27817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0052997"/>
                  </a:ext>
                </a:extLst>
              </a:tr>
              <a:tr h="199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x32 (0.96km)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0.850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0.915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3854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451858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BEF7BA5E-48A0-4AAE-7C60-19E3138B27EF}"/>
              </a:ext>
            </a:extLst>
          </p:cNvPr>
          <p:cNvSpPr txBox="1"/>
          <p:nvPr/>
        </p:nvSpPr>
        <p:spPr>
          <a:xfrm>
            <a:off x="457494" y="5993762"/>
            <a:ext cx="511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 For these images the homogeneity thresholds or pixel resolution do not significantly change the shape of the PDF</a:t>
            </a:r>
          </a:p>
        </p:txBody>
      </p:sp>
    </p:spTree>
    <p:extLst>
      <p:ext uri="{BB962C8B-B14F-4D97-AF65-F5344CB8AC3E}">
        <p14:creationId xmlns:p14="http://schemas.microsoft.com/office/powerpoint/2010/main" val="25174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9637-64ED-FDF2-5169-03BDD268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 BRDF </a:t>
            </a:r>
            <a:r>
              <a:rPr lang="en-US" dirty="0" err="1"/>
              <a:t>netCDF</a:t>
            </a:r>
            <a:r>
              <a:rPr lang="en-US" dirty="0"/>
              <a:t> 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6A5376-BAC7-165A-3142-FB071836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visible wavelengths the DCC reflectance is well behaved</a:t>
            </a:r>
          </a:p>
          <a:p>
            <a:pPr lvl="1"/>
            <a:r>
              <a:rPr lang="en-US" dirty="0"/>
              <a:t>Use the Hu DCC BRDF model </a:t>
            </a:r>
          </a:p>
          <a:p>
            <a:pPr lvl="1"/>
            <a:r>
              <a:rPr lang="en-US" dirty="0"/>
              <a:t>For SWIR bands the DCC reflectance is wavelength dependent</a:t>
            </a:r>
          </a:p>
          <a:p>
            <a:pPr lvl="1"/>
            <a:r>
              <a:rPr lang="en-US" dirty="0"/>
              <a:t>Need wavelength specific DCC BRDFs</a:t>
            </a:r>
          </a:p>
          <a:p>
            <a:r>
              <a:rPr lang="en-US" dirty="0"/>
              <a:t>Empirical DCC reflectance BRDFs are based on angular binned pixel-level DCC identified </a:t>
            </a:r>
            <a:r>
              <a:rPr lang="en-US" dirty="0" err="1"/>
              <a:t>reflectances</a:t>
            </a:r>
            <a:endParaRPr lang="en-US" dirty="0"/>
          </a:p>
          <a:p>
            <a:r>
              <a:rPr lang="en-US" dirty="0"/>
              <a:t>Standardization of DCC BRDFs amongst agencies allows the DCC BRDFs to be shared</a:t>
            </a:r>
          </a:p>
          <a:p>
            <a:pPr lvl="1"/>
            <a:r>
              <a:rPr lang="en-US" dirty="0"/>
              <a:t>Make sure the DCC BRDF </a:t>
            </a:r>
            <a:r>
              <a:rPr lang="en-US" dirty="0" err="1"/>
              <a:t>netCDF</a:t>
            </a:r>
            <a:r>
              <a:rPr lang="en-US" dirty="0"/>
              <a:t> file is self describing for traceability and universal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9058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ED7C-3F99-1C27-8BDB-C30865C6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Terra-MODIS DCC BRDFs for 35°&lt;SZA&lt;40°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5F595-6AC6-4FA1-1191-D4CBC8CD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1637109"/>
            <a:ext cx="7772400" cy="1453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B5143-8EAF-57EC-E301-63CE4C793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0" y="3090332"/>
            <a:ext cx="7772400" cy="1526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0204D-7485-DAAD-FC7A-099551407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49" y="4646269"/>
            <a:ext cx="7772400" cy="1507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ADFF01-8348-9DFD-6F86-41FDF5BA6D5C}"/>
              </a:ext>
            </a:extLst>
          </p:cNvPr>
          <p:cNvSpPr txBox="1"/>
          <p:nvPr/>
        </p:nvSpPr>
        <p:spPr>
          <a:xfrm>
            <a:off x="815566" y="5167225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1.64 µm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5FDED-15B2-BE6D-2A6F-CE34D989AD7E}"/>
              </a:ext>
            </a:extLst>
          </p:cNvPr>
          <p:cNvSpPr txBox="1"/>
          <p:nvPr/>
        </p:nvSpPr>
        <p:spPr>
          <a:xfrm>
            <a:off x="2607734" y="1350572"/>
            <a:ext cx="11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pixels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3761-187E-9B5F-F136-FBF0F83C0F51}"/>
              </a:ext>
            </a:extLst>
          </p:cNvPr>
          <p:cNvSpPr txBox="1"/>
          <p:nvPr/>
        </p:nvSpPr>
        <p:spPr>
          <a:xfrm>
            <a:off x="4897680" y="1329544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Reflectance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483C1-F1D2-3DAE-49CE-8DF347276871}"/>
              </a:ext>
            </a:extLst>
          </p:cNvPr>
          <p:cNvSpPr txBox="1"/>
          <p:nvPr/>
        </p:nvSpPr>
        <p:spPr>
          <a:xfrm>
            <a:off x="7532485" y="1350572"/>
            <a:ext cx="204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Sigma Reflectance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D3490-C634-6B67-8BFA-B24D9E53F508}"/>
              </a:ext>
            </a:extLst>
          </p:cNvPr>
          <p:cNvSpPr txBox="1"/>
          <p:nvPr/>
        </p:nvSpPr>
        <p:spPr>
          <a:xfrm>
            <a:off x="838200" y="366902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1.24 µm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60046F-7943-C92F-FBE7-AA9368AD8822}"/>
              </a:ext>
            </a:extLst>
          </p:cNvPr>
          <p:cNvSpPr txBox="1"/>
          <p:nvPr/>
        </p:nvSpPr>
        <p:spPr>
          <a:xfrm>
            <a:off x="878701" y="1986161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0.65 µm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4843B3-FE04-F3E0-5144-45A1B2F35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846" y="6183423"/>
            <a:ext cx="2620475" cy="5467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8673B2-CAB4-19A3-9F59-2BB7E27E64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373"/>
          <a:stretch/>
        </p:blipFill>
        <p:spPr>
          <a:xfrm>
            <a:off x="4593534" y="6183423"/>
            <a:ext cx="2365037" cy="4798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5B39D-CDBF-4D64-E6A0-09066AF188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33"/>
          <a:stretch/>
        </p:blipFill>
        <p:spPr>
          <a:xfrm>
            <a:off x="7239783" y="6179718"/>
            <a:ext cx="2365037" cy="4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6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63BF-6FBF-CECD-C66B-C1301D90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 BRDF </a:t>
            </a:r>
            <a:r>
              <a:rPr lang="en-US" dirty="0" err="1"/>
              <a:t>netCDF</a:t>
            </a:r>
            <a:r>
              <a:rPr lang="en-US" dirty="0"/>
              <a:t>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CEF64-42B4-2E7B-40C8-3B4429430F47}"/>
              </a:ext>
            </a:extLst>
          </p:cNvPr>
          <p:cNvSpPr txBox="1"/>
          <p:nvPr/>
        </p:nvSpPr>
        <p:spPr>
          <a:xfrm>
            <a:off x="626537" y="1690688"/>
            <a:ext cx="110659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netcdf</a:t>
            </a:r>
            <a:r>
              <a:rPr lang="en-US" sz="1200" dirty="0"/>
              <a:t> file:/Users/</a:t>
            </a:r>
            <a:r>
              <a:rPr lang="en-US" sz="1200" dirty="0" err="1"/>
              <a:t>ddoellin</a:t>
            </a:r>
            <a:r>
              <a:rPr lang="en-US" sz="1200" dirty="0"/>
              <a:t>/Desktop/DCC_BRDF_2023/</a:t>
            </a:r>
            <a:r>
              <a:rPr lang="en-US" sz="1200" dirty="0" err="1"/>
              <a:t>DCC_TERRA_MODIS_ADM_All_Months_TWP.nc</a:t>
            </a:r>
            <a:r>
              <a:rPr lang="en-US" sz="1200" dirty="0"/>
              <a:t> { dimensions: </a:t>
            </a:r>
          </a:p>
          <a:p>
            <a:r>
              <a:rPr lang="en-US" sz="1200" dirty="0" err="1"/>
              <a:t>n_channel</a:t>
            </a:r>
            <a:r>
              <a:rPr lang="en-US" sz="1200" dirty="0"/>
              <a:t> = 4; </a:t>
            </a:r>
          </a:p>
          <a:p>
            <a:r>
              <a:rPr lang="en-US" sz="1200" dirty="0" err="1"/>
              <a:t>n_sza</a:t>
            </a:r>
            <a:r>
              <a:rPr lang="en-US" sz="1200" dirty="0"/>
              <a:t> = 18; </a:t>
            </a:r>
          </a:p>
          <a:p>
            <a:r>
              <a:rPr lang="en-US" sz="1200" dirty="0" err="1"/>
              <a:t>n_month</a:t>
            </a:r>
            <a:r>
              <a:rPr lang="en-US" sz="1200" dirty="0"/>
              <a:t> = 13;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n_raa</a:t>
            </a:r>
            <a:r>
              <a:rPr lang="en-US" sz="1200" dirty="0"/>
              <a:t> = 18;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n_vza</a:t>
            </a:r>
            <a:r>
              <a:rPr lang="en-US" sz="1200" dirty="0"/>
              <a:t> = 11; </a:t>
            </a:r>
          </a:p>
          <a:p>
            <a:endParaRPr lang="en-US" sz="1200" dirty="0"/>
          </a:p>
          <a:p>
            <a:r>
              <a:rPr lang="en-US" sz="1200" dirty="0"/>
              <a:t>group: geometry { variables: float </a:t>
            </a:r>
            <a:r>
              <a:rPr lang="en-US" sz="1200" dirty="0" err="1"/>
              <a:t>nbin_sza_bound</a:t>
            </a:r>
            <a:r>
              <a:rPr lang="en-US" sz="1200" dirty="0"/>
              <a:t>(</a:t>
            </a:r>
            <a:r>
              <a:rPr lang="en-US" sz="1200" dirty="0" err="1"/>
              <a:t>n_sza</a:t>
            </a:r>
            <a:r>
              <a:rPr lang="en-US" sz="1200" dirty="0"/>
              <a:t>=18); :</a:t>
            </a:r>
            <a:r>
              <a:rPr lang="en-US" sz="1200" dirty="0" err="1"/>
              <a:t>long_name</a:t>
            </a:r>
            <a:r>
              <a:rPr lang="en-US" sz="1200" dirty="0"/>
              <a:t> = "solar zenith angle bin boundaries"; :units = "degrees"; :</a:t>
            </a:r>
            <a:r>
              <a:rPr lang="en-US" sz="1200" dirty="0" err="1"/>
              <a:t>lo_bound</a:t>
            </a:r>
            <a:r>
              <a:rPr lang="en-US" sz="1200" dirty="0"/>
              <a:t> = 0.0, 5.0, 10.0, 15.0, 20.0, 25.0, 30.0, 35.0, 40.0, 45.0, 50.0, 55.0, 60.0, 65.0, 70.0, 75.0, 80.0, 85.0; // double :</a:t>
            </a:r>
            <a:r>
              <a:rPr lang="en-US" sz="1200" dirty="0" err="1"/>
              <a:t>high_bound</a:t>
            </a:r>
            <a:r>
              <a:rPr lang="en-US" sz="1200" dirty="0"/>
              <a:t> = 5.0, 10.0, 15.0, 20.0, 25.0, 30.0, 35.0, 40.0, 45.0, 50.0, 55.0, 60.0, 65.0, 70.0, 75.0, 80.0, 85.0, 90.0; // </a:t>
            </a:r>
          </a:p>
          <a:p>
            <a:endParaRPr lang="en-US" sz="1200" dirty="0"/>
          </a:p>
          <a:p>
            <a:r>
              <a:rPr lang="en-US" sz="1200" dirty="0"/>
              <a:t>double float </a:t>
            </a:r>
            <a:r>
              <a:rPr lang="en-US" sz="1200" dirty="0" err="1"/>
              <a:t>nbin_raa_bound</a:t>
            </a:r>
            <a:r>
              <a:rPr lang="en-US" sz="1200" dirty="0"/>
              <a:t>(</a:t>
            </a:r>
            <a:r>
              <a:rPr lang="en-US" sz="1200" dirty="0" err="1"/>
              <a:t>n_raa</a:t>
            </a:r>
            <a:r>
              <a:rPr lang="en-US" sz="1200" dirty="0"/>
              <a:t>=18); :</a:t>
            </a:r>
            <a:r>
              <a:rPr lang="en-US" sz="1200" dirty="0" err="1"/>
              <a:t>long_name</a:t>
            </a:r>
            <a:r>
              <a:rPr lang="en-US" sz="1200" dirty="0"/>
              <a:t> = "relative azimuth angle bin boundaries"; :units = "degrees"; :</a:t>
            </a:r>
            <a:r>
              <a:rPr lang="en-US" sz="1200" dirty="0" err="1"/>
              <a:t>lo_bound</a:t>
            </a:r>
            <a:r>
              <a:rPr lang="en-US" sz="1200" dirty="0"/>
              <a:t> = 0.0, 10.0, 20.0, 30.0, 40.0, 50.0, 60.0, 70.0, 80.0, 90.0, 100.0, 110.0, 120.0, 130.0, 140.0, 150.0, 160.0, 170.0; // double :</a:t>
            </a:r>
            <a:r>
              <a:rPr lang="en-US" sz="1200" dirty="0" err="1"/>
              <a:t>high_bound</a:t>
            </a:r>
            <a:r>
              <a:rPr lang="en-US" sz="1200" dirty="0"/>
              <a:t> = 10.0, 20.0, 30.0, 40.0, 50.0, 60.0, 70.0, 80.0, 90.0, 100.0, 110.0, 120.0, 130.0, 140.0, 150.0, 160.0, 170.0, 180.0; // </a:t>
            </a:r>
          </a:p>
          <a:p>
            <a:endParaRPr lang="en-US" sz="1200" dirty="0"/>
          </a:p>
          <a:p>
            <a:r>
              <a:rPr lang="en-US" sz="1200" dirty="0"/>
              <a:t>double float </a:t>
            </a:r>
            <a:r>
              <a:rPr lang="en-US" sz="1200" dirty="0" err="1"/>
              <a:t>nbin_vza_bound</a:t>
            </a:r>
            <a:r>
              <a:rPr lang="en-US" sz="1200" dirty="0"/>
              <a:t>(</a:t>
            </a:r>
            <a:r>
              <a:rPr lang="en-US" sz="1200" dirty="0" err="1"/>
              <a:t>n_vza</a:t>
            </a:r>
            <a:r>
              <a:rPr lang="en-US" sz="1200" dirty="0"/>
              <a:t>=11); :</a:t>
            </a:r>
            <a:r>
              <a:rPr lang="en-US" sz="1200" dirty="0" err="1"/>
              <a:t>long_name</a:t>
            </a:r>
            <a:r>
              <a:rPr lang="en-US" sz="1200" dirty="0"/>
              <a:t> = "view zenith angle bin boundaries"; :units = "degrees"; :</a:t>
            </a:r>
            <a:r>
              <a:rPr lang="en-US" sz="1200" dirty="0" err="1"/>
              <a:t>lo_bound</a:t>
            </a:r>
            <a:r>
              <a:rPr lang="en-US" sz="1200" dirty="0"/>
              <a:t> = 0.0, 5.0, 10.0, 15.0, 20.0, 25.0, 30.0, 35.0, 40.0, 45.0, 50.0, 55.0, 60.0, 65.0, 70.0, 75.0, 80.0, 85.0; // double :</a:t>
            </a:r>
            <a:r>
              <a:rPr lang="en-US" sz="1200" dirty="0" err="1"/>
              <a:t>high_bound</a:t>
            </a:r>
            <a:r>
              <a:rPr lang="en-US" sz="1200" dirty="0"/>
              <a:t> = 5.0, 10.0, 15.0, 20.0, 25.0, 30.0, 35.0, 40.0, 45.0, 50.0, 55.0, 60.0, 65.0, 70.0, 75.0, 80.0, 85.0, 90.0; // </a:t>
            </a:r>
          </a:p>
          <a:p>
            <a:endParaRPr lang="en-US" sz="1200" dirty="0"/>
          </a:p>
          <a:p>
            <a:r>
              <a:rPr lang="en-US" sz="1200" dirty="0"/>
              <a:t>double float </a:t>
            </a:r>
            <a:r>
              <a:rPr lang="en-US" sz="1200" dirty="0" err="1"/>
              <a:t>raa_bin_centers</a:t>
            </a:r>
            <a:r>
              <a:rPr lang="en-US" sz="1200" dirty="0"/>
              <a:t>(</a:t>
            </a:r>
            <a:r>
              <a:rPr lang="en-US" sz="1200" dirty="0" err="1"/>
              <a:t>n_raa</a:t>
            </a:r>
            <a:r>
              <a:rPr lang="en-US" sz="1200" dirty="0"/>
              <a:t>=18); :centers = 5.0, 15.0, 25.0, 35.0, 45.0, 55.0, 65.0, 75.0, 85.0, 95.0, 105.0, 115.0, 125.0, 135.0, 145.0, 155.0, 165.0, 175.0; // double :</a:t>
            </a:r>
            <a:r>
              <a:rPr lang="en-US" sz="1200" dirty="0" err="1"/>
              <a:t>long_name</a:t>
            </a:r>
            <a:r>
              <a:rPr lang="en-US" sz="1200" dirty="0"/>
              <a:t> = "relative azimuth angle bin centers"; :units = "degrees"; :</a:t>
            </a:r>
            <a:r>
              <a:rPr lang="en-US" sz="1200" dirty="0" err="1"/>
              <a:t>valid_range</a:t>
            </a:r>
            <a:r>
              <a:rPr lang="en-US" sz="1200" dirty="0"/>
              <a:t> = 0.0f, 180.0f; // float :bounds = "</a:t>
            </a:r>
            <a:r>
              <a:rPr lang="en-US" sz="1200" dirty="0" err="1"/>
              <a:t>raa_bound</a:t>
            </a:r>
            <a:r>
              <a:rPr lang="en-US" sz="1200" dirty="0"/>
              <a:t>"; float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err="1"/>
              <a:t>vza_bin_centers</a:t>
            </a:r>
            <a:r>
              <a:rPr lang="en-US" sz="1200" dirty="0"/>
              <a:t>(</a:t>
            </a:r>
            <a:r>
              <a:rPr lang="en-US" sz="1200" dirty="0" err="1"/>
              <a:t>n_vza</a:t>
            </a:r>
            <a:r>
              <a:rPr lang="en-US" sz="1200" dirty="0"/>
              <a:t>=11); :centers = 2.5, 7.5, 12.5, 17.5, 22.5, 27.5, 32.5, 37.5, 42.5, 47.5, 52.5; // </a:t>
            </a:r>
          </a:p>
          <a:p>
            <a:r>
              <a:rPr lang="en-US" sz="1200" dirty="0"/>
              <a:t>double :</a:t>
            </a:r>
            <a:r>
              <a:rPr lang="en-US" sz="1200" dirty="0" err="1"/>
              <a:t>long_name</a:t>
            </a:r>
            <a:r>
              <a:rPr lang="en-US" sz="1200" dirty="0"/>
              <a:t> = "view zenith angle bin centers"; :units = "degrees"; :</a:t>
            </a:r>
            <a:r>
              <a:rPr lang="en-US" sz="1200" dirty="0" err="1"/>
              <a:t>valid_range</a:t>
            </a:r>
            <a:r>
              <a:rPr lang="en-US" sz="1200" dirty="0"/>
              <a:t> = 0.0f, 90.0f; // float :bounds = "</a:t>
            </a:r>
            <a:r>
              <a:rPr lang="en-US" sz="1200" dirty="0" err="1"/>
              <a:t>vza_bound</a:t>
            </a:r>
            <a:r>
              <a:rPr lang="en-US" sz="1200" dirty="0"/>
              <a:t>"; </a:t>
            </a:r>
          </a:p>
          <a:p>
            <a:endParaRPr lang="en-US" sz="1200" dirty="0"/>
          </a:p>
          <a:p>
            <a:r>
              <a:rPr lang="en-US" sz="1200" dirty="0"/>
              <a:t>float </a:t>
            </a:r>
            <a:r>
              <a:rPr lang="en-US" sz="1200" dirty="0" err="1"/>
              <a:t>sza_bin_centers</a:t>
            </a:r>
            <a:r>
              <a:rPr lang="en-US" sz="1200" dirty="0"/>
              <a:t>(</a:t>
            </a:r>
            <a:r>
              <a:rPr lang="en-US" sz="1200" dirty="0" err="1"/>
              <a:t>n_sza</a:t>
            </a:r>
            <a:r>
              <a:rPr lang="en-US" sz="1200" dirty="0"/>
              <a:t>=18); :</a:t>
            </a:r>
            <a:r>
              <a:rPr lang="en-US" sz="1200" dirty="0" err="1"/>
              <a:t>long_name</a:t>
            </a:r>
            <a:r>
              <a:rPr lang="en-US" sz="1200" dirty="0"/>
              <a:t> = "solar zenith angle bin centers"; :units = "degrees"; :</a:t>
            </a:r>
            <a:r>
              <a:rPr lang="en-US" sz="1200" dirty="0" err="1"/>
              <a:t>valid_range</a:t>
            </a:r>
            <a:r>
              <a:rPr lang="en-US" sz="1200" dirty="0"/>
              <a:t> = 0.0f, 90.0f; // </a:t>
            </a:r>
          </a:p>
          <a:p>
            <a:r>
              <a:rPr lang="en-US" sz="1200" dirty="0"/>
              <a:t>float :bounds = "</a:t>
            </a:r>
            <a:r>
              <a:rPr lang="en-US" sz="1200" dirty="0" err="1"/>
              <a:t>sza_bound</a:t>
            </a:r>
            <a:r>
              <a:rPr lang="en-US" sz="1200" dirty="0"/>
              <a:t>"; :centers = 2.5, 7.5, 12.5, 17.5, 22.5, 27.5, 32.5, 37.5, 42.5, 47.5, 52.5, 57.5, 62.5, 67.5, 72.5, 77.5, 82.5, 87.5; // double </a:t>
            </a:r>
          </a:p>
        </p:txBody>
      </p:sp>
    </p:spTree>
    <p:extLst>
      <p:ext uri="{BB962C8B-B14F-4D97-AF65-F5344CB8AC3E}">
        <p14:creationId xmlns:p14="http://schemas.microsoft.com/office/powerpoint/2010/main" val="263712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CA80-1C07-011A-CB88-96BD5FC0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 BRDF </a:t>
            </a:r>
            <a:r>
              <a:rPr lang="en-US" dirty="0" err="1"/>
              <a:t>netCDF</a:t>
            </a:r>
            <a:r>
              <a:rPr lang="en-US" dirty="0"/>
              <a:t> 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C28C3-C4C0-87A0-576C-3BCC85E0EB6E}"/>
              </a:ext>
            </a:extLst>
          </p:cNvPr>
          <p:cNvSpPr txBox="1"/>
          <p:nvPr/>
        </p:nvSpPr>
        <p:spPr>
          <a:xfrm>
            <a:off x="660402" y="1270629"/>
            <a:ext cx="110997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group: </a:t>
            </a:r>
            <a:r>
              <a:rPr lang="en-US" sz="1400" dirty="0" err="1"/>
              <a:t>channel_data</a:t>
            </a:r>
            <a:r>
              <a:rPr lang="en-US" sz="1400" dirty="0"/>
              <a:t> { variables: String </a:t>
            </a:r>
            <a:r>
              <a:rPr lang="en-US" sz="1400" dirty="0" err="1"/>
              <a:t>channel_id</a:t>
            </a:r>
            <a:r>
              <a:rPr lang="en-US" sz="1400" dirty="0"/>
              <a:t>(</a:t>
            </a:r>
            <a:r>
              <a:rPr lang="en-US" sz="1400" dirty="0" err="1"/>
              <a:t>n_channel</a:t>
            </a:r>
            <a:r>
              <a:rPr lang="en-US" sz="1400" dirty="0"/>
              <a:t>=4);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channel_names</a:t>
            </a:r>
            <a:r>
              <a:rPr lang="en-US" sz="1400" dirty="0"/>
              <a:t> = "B1", "B4", "B6", "B2"; </a:t>
            </a:r>
          </a:p>
          <a:p>
            <a:r>
              <a:rPr lang="en-US" sz="1400" dirty="0"/>
              <a:t>:wavelengths = "1.24um", "1.64um", "2.12um", "1.37um"; </a:t>
            </a:r>
          </a:p>
          <a:p>
            <a:r>
              <a:rPr lang="en-US" sz="1400" dirty="0"/>
              <a:t>String </a:t>
            </a:r>
            <a:r>
              <a:rPr lang="en-US" sz="1400" dirty="0" err="1"/>
              <a:t>month_id</a:t>
            </a:r>
            <a:r>
              <a:rPr lang="en-US" sz="1400" dirty="0"/>
              <a:t>(</a:t>
            </a:r>
            <a:r>
              <a:rPr lang="en-US" sz="1400" dirty="0" err="1"/>
              <a:t>n_month</a:t>
            </a:r>
            <a:r>
              <a:rPr lang="en-US" sz="1400" dirty="0"/>
              <a:t>=13); :months = "January", "February", "March", "April", "May", "June", "July", "August", "September", "October", "November", "December", "Annual"; </a:t>
            </a:r>
          </a:p>
          <a:p>
            <a:endParaRPr lang="en-US" sz="1400" dirty="0"/>
          </a:p>
          <a:p>
            <a:r>
              <a:rPr lang="en-US" sz="1400" dirty="0"/>
              <a:t>float </a:t>
            </a:r>
            <a:r>
              <a:rPr lang="en-US" sz="1400" dirty="0" err="1"/>
              <a:t>channel_brdf_coeff</a:t>
            </a:r>
            <a:r>
              <a:rPr lang="en-US" sz="1400" dirty="0"/>
              <a:t>(</a:t>
            </a:r>
            <a:r>
              <a:rPr lang="en-US" sz="1400" dirty="0" err="1"/>
              <a:t>n_sza</a:t>
            </a:r>
            <a:r>
              <a:rPr lang="en-US" sz="1400" dirty="0"/>
              <a:t>=18, </a:t>
            </a:r>
            <a:r>
              <a:rPr lang="en-US" sz="1400" dirty="0" err="1"/>
              <a:t>n_vza</a:t>
            </a:r>
            <a:r>
              <a:rPr lang="en-US" sz="1400" dirty="0"/>
              <a:t>=11, </a:t>
            </a:r>
            <a:r>
              <a:rPr lang="en-US" sz="1400" dirty="0" err="1"/>
              <a:t>n_raa</a:t>
            </a:r>
            <a:r>
              <a:rPr lang="en-US" sz="1400" dirty="0"/>
              <a:t>=18, </a:t>
            </a:r>
            <a:r>
              <a:rPr lang="en-US" sz="1400" dirty="0" err="1"/>
              <a:t>n_channel</a:t>
            </a:r>
            <a:r>
              <a:rPr lang="en-US" sz="1400" dirty="0"/>
              <a:t>=4, </a:t>
            </a:r>
            <a:r>
              <a:rPr lang="en-US" sz="1400" dirty="0" err="1"/>
              <a:t>n_month</a:t>
            </a:r>
            <a:r>
              <a:rPr lang="en-US" sz="1400" dirty="0"/>
              <a:t>=13); </a:t>
            </a:r>
          </a:p>
          <a:p>
            <a:r>
              <a:rPr lang="en-US" sz="1400" dirty="0"/>
              <a:t>float </a:t>
            </a:r>
            <a:r>
              <a:rPr lang="en-US" sz="1400" dirty="0" err="1"/>
              <a:t>number_of_pixels</a:t>
            </a:r>
            <a:r>
              <a:rPr lang="en-US" sz="1400" dirty="0"/>
              <a:t>(</a:t>
            </a:r>
            <a:r>
              <a:rPr lang="en-US" sz="1400" dirty="0" err="1"/>
              <a:t>n_sza</a:t>
            </a:r>
            <a:r>
              <a:rPr lang="en-US" sz="1400" dirty="0"/>
              <a:t>=18, </a:t>
            </a:r>
            <a:r>
              <a:rPr lang="en-US" sz="1400" dirty="0" err="1"/>
              <a:t>n_vza</a:t>
            </a:r>
            <a:r>
              <a:rPr lang="en-US" sz="1400" dirty="0"/>
              <a:t>=11, </a:t>
            </a:r>
            <a:r>
              <a:rPr lang="en-US" sz="1400" dirty="0" err="1"/>
              <a:t>n_raa</a:t>
            </a:r>
            <a:r>
              <a:rPr lang="en-US" sz="1400" dirty="0"/>
              <a:t>=18, </a:t>
            </a:r>
            <a:r>
              <a:rPr lang="en-US" sz="1400" dirty="0" err="1"/>
              <a:t>n_channel</a:t>
            </a:r>
            <a:r>
              <a:rPr lang="en-US" sz="1400" dirty="0"/>
              <a:t>=4, </a:t>
            </a:r>
            <a:r>
              <a:rPr lang="en-US" sz="1400" dirty="0" err="1"/>
              <a:t>n_month</a:t>
            </a:r>
            <a:r>
              <a:rPr lang="en-US" sz="1400" dirty="0"/>
              <a:t>=13);</a:t>
            </a:r>
          </a:p>
          <a:p>
            <a:r>
              <a:rPr lang="en-US" sz="1400" dirty="0"/>
              <a:t> float </a:t>
            </a:r>
            <a:r>
              <a:rPr lang="en-US" sz="1400" dirty="0" err="1"/>
              <a:t>standard_deviation</a:t>
            </a:r>
            <a:r>
              <a:rPr lang="en-US" sz="1400" dirty="0"/>
              <a:t>(</a:t>
            </a:r>
            <a:r>
              <a:rPr lang="en-US" sz="1400" dirty="0" err="1"/>
              <a:t>n_sza</a:t>
            </a:r>
            <a:r>
              <a:rPr lang="en-US" sz="1400" dirty="0"/>
              <a:t>=18, </a:t>
            </a:r>
            <a:r>
              <a:rPr lang="en-US" sz="1400" dirty="0" err="1"/>
              <a:t>n_vza</a:t>
            </a:r>
            <a:r>
              <a:rPr lang="en-US" sz="1400" dirty="0"/>
              <a:t>=11, </a:t>
            </a:r>
            <a:r>
              <a:rPr lang="en-US" sz="1400" dirty="0" err="1"/>
              <a:t>n_raa</a:t>
            </a:r>
            <a:r>
              <a:rPr lang="en-US" sz="1400" dirty="0"/>
              <a:t>=18, </a:t>
            </a:r>
            <a:r>
              <a:rPr lang="en-US" sz="1400" dirty="0" err="1"/>
              <a:t>n_channel</a:t>
            </a:r>
            <a:r>
              <a:rPr lang="en-US" sz="1400" dirty="0"/>
              <a:t>=4, </a:t>
            </a:r>
            <a:r>
              <a:rPr lang="en-US" sz="1400" dirty="0" err="1"/>
              <a:t>n_month</a:t>
            </a:r>
            <a:r>
              <a:rPr lang="en-US" sz="1400" dirty="0"/>
              <a:t>=13); :unit = "%"; } // </a:t>
            </a:r>
          </a:p>
          <a:p>
            <a:endParaRPr lang="en-US" sz="1400" dirty="0"/>
          </a:p>
          <a:p>
            <a:r>
              <a:rPr lang="en-US" sz="1400" dirty="0"/>
              <a:t>global attributes: </a:t>
            </a:r>
          </a:p>
          <a:p>
            <a:r>
              <a:rPr lang="en-US" sz="1400" dirty="0"/>
              <a:t>:title = "DCC BRDF coefficients (TWP)"; </a:t>
            </a:r>
          </a:p>
          <a:p>
            <a:r>
              <a:rPr lang="en-US" sz="1400" dirty="0"/>
              <a:t>:satellite = "TERRA"; </a:t>
            </a:r>
          </a:p>
          <a:p>
            <a:r>
              <a:rPr lang="en-US" sz="1400" dirty="0"/>
              <a:t>:instrument = "MODIS"; :collection = "NASA C7 product";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DCC_latitude_domain</a:t>
            </a:r>
            <a:r>
              <a:rPr lang="en-US" sz="1400" dirty="0"/>
              <a:t> = "±30°";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DCC_longitude_domain</a:t>
            </a:r>
            <a:r>
              <a:rPr lang="en-US" sz="1400" dirty="0"/>
              <a:t> = "95° to 175°"; :</a:t>
            </a:r>
            <a:r>
              <a:rPr lang="en-US" sz="1400" dirty="0" err="1"/>
              <a:t>DCC_time_range</a:t>
            </a:r>
            <a:r>
              <a:rPr lang="en-US" sz="1400" dirty="0"/>
              <a:t> = "Jan 2002 to Dec 2010";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DCC_temperature_threshold</a:t>
            </a:r>
            <a:r>
              <a:rPr lang="en-US" sz="1400" dirty="0"/>
              <a:t> = "&lt;210 K";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DCC_BT_channel</a:t>
            </a:r>
            <a:r>
              <a:rPr lang="en-US" sz="1400" dirty="0"/>
              <a:t> = "B31(11</a:t>
            </a:r>
            <a:r>
              <a:rPr lang="el-GR" sz="1400" dirty="0"/>
              <a:t>μ</a:t>
            </a:r>
            <a:r>
              <a:rPr lang="en-US" sz="1400" dirty="0"/>
              <a:t>m)";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VZA_threshold</a:t>
            </a:r>
            <a:r>
              <a:rPr lang="en-US" sz="1400" dirty="0"/>
              <a:t> = "&lt;60°";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SZA_threshold</a:t>
            </a:r>
            <a:r>
              <a:rPr lang="en-US" sz="1400" dirty="0"/>
              <a:t> = "&lt;82°";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IR_threshold</a:t>
            </a:r>
            <a:r>
              <a:rPr lang="en-US" sz="1400" dirty="0"/>
              <a:t> = "&lt;1%";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VIS_std_threshold</a:t>
            </a:r>
            <a:r>
              <a:rPr lang="en-US" sz="1400" dirty="0"/>
              <a:t> = "&lt;3%";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RAA_threshold</a:t>
            </a:r>
            <a:r>
              <a:rPr lang="en-US" sz="1400" dirty="0"/>
              <a:t> = "0° to 180° (0° to 90° as forward scatter)"; </a:t>
            </a:r>
          </a:p>
          <a:p>
            <a:r>
              <a:rPr lang="en-US" sz="1400" dirty="0"/>
              <a:t>:</a:t>
            </a:r>
            <a:r>
              <a:rPr lang="en-US" sz="1400" dirty="0" err="1"/>
              <a:t>fill_value</a:t>
            </a:r>
            <a:r>
              <a:rPr lang="en-US" sz="1400" dirty="0"/>
              <a:t> = -9999.0; // double :created = "2024-01-10 16:15:37"; </a:t>
            </a:r>
          </a:p>
          <a:p>
            <a:r>
              <a:rPr lang="en-US" sz="1400" dirty="0"/>
              <a:t>:author = "</a:t>
            </a:r>
            <a:r>
              <a:rPr lang="en-US" sz="1400" dirty="0" err="1"/>
              <a:t>Prathana</a:t>
            </a:r>
            <a:r>
              <a:rPr lang="en-US" sz="1400" dirty="0"/>
              <a:t> </a:t>
            </a:r>
            <a:r>
              <a:rPr lang="en-US" sz="1400" dirty="0" err="1"/>
              <a:t>Khakurel</a:t>
            </a:r>
            <a:r>
              <a:rPr lang="en-US" sz="1400" dirty="0"/>
              <a:t>"; </a:t>
            </a:r>
          </a:p>
        </p:txBody>
      </p:sp>
    </p:spTree>
    <p:extLst>
      <p:ext uri="{BB962C8B-B14F-4D97-AF65-F5344CB8AC3E}">
        <p14:creationId xmlns:p14="http://schemas.microsoft.com/office/powerpoint/2010/main" val="163185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98BD-457D-FEEC-8364-F0DA0808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321D-F3A2-9286-3EE2-A7893883E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DCC identification thresholds</a:t>
            </a:r>
          </a:p>
          <a:p>
            <a:pPr lvl="1"/>
            <a:r>
              <a:rPr lang="en-US" dirty="0"/>
              <a:t>Colder BT thresholds reduce the tail of the PDF at the expense of sampling</a:t>
            </a:r>
          </a:p>
          <a:p>
            <a:pPr lvl="1"/>
            <a:r>
              <a:rPr lang="en-US" dirty="0"/>
              <a:t>The spatial homogeneity thresholds remove the overshooting tops and corresponding shadows and partially reduce the PDF tail</a:t>
            </a:r>
          </a:p>
          <a:p>
            <a:r>
              <a:rPr lang="en-US" dirty="0"/>
              <a:t>Preliminary pixel resolution results</a:t>
            </a:r>
          </a:p>
          <a:p>
            <a:pPr lvl="1"/>
            <a:r>
              <a:rPr lang="en-US" dirty="0"/>
              <a:t>Pixel resolution impacts the homogeneity factor to identify DCC pixels</a:t>
            </a:r>
          </a:p>
          <a:p>
            <a:pPr lvl="1"/>
            <a:r>
              <a:rPr lang="en-US" dirty="0"/>
              <a:t>Pixel resolution seems to have only a slight impact on DCC PDF shape allowing for the potential of DCC inter-calibration across pixel resolutions</a:t>
            </a:r>
          </a:p>
          <a:p>
            <a:r>
              <a:rPr lang="en-US" dirty="0"/>
              <a:t>DCC BRDF </a:t>
            </a:r>
            <a:r>
              <a:rPr lang="en-US" dirty="0" err="1"/>
              <a:t>netCDF</a:t>
            </a:r>
            <a:r>
              <a:rPr lang="en-US" dirty="0"/>
              <a:t> formats</a:t>
            </a:r>
          </a:p>
          <a:p>
            <a:pPr lvl="1"/>
            <a:r>
              <a:rPr lang="en-US" dirty="0"/>
              <a:t>Make sure all </a:t>
            </a:r>
            <a:r>
              <a:rPr lang="en-US" dirty="0" err="1"/>
              <a:t>netCDF</a:t>
            </a:r>
            <a:r>
              <a:rPr lang="en-US" dirty="0"/>
              <a:t> files are self describing</a:t>
            </a:r>
          </a:p>
          <a:p>
            <a:pPr lvl="1"/>
            <a:r>
              <a:rPr lang="en-US" dirty="0"/>
              <a:t>Allows DCC BRDF to be shared amongst agencies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9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65CE-0E95-406C-04DE-3D1473D9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Pixel</a:t>
            </a:r>
            <a:r>
              <a:rPr lang="en-US" dirty="0"/>
              <a:t> resolution impact on DCC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40EB-D916-1324-A55E-258E3CA8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The DCC methodology relies on identifying DCC pixels based  on the following criteria:</a:t>
            </a:r>
          </a:p>
          <a:p>
            <a:pPr lvl="1"/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BT</a:t>
            </a:r>
            <a:r>
              <a:rPr lang="en-US" baseline="-25000" dirty="0">
                <a:latin typeface="Aptos" panose="020B0004020202020204" pitchFamily="34" charset="0"/>
                <a:cs typeface="Calibri" panose="020F0502020204030204" pitchFamily="34" charset="0"/>
              </a:rPr>
              <a:t>11µm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&lt; 205 K</a:t>
            </a:r>
          </a:p>
          <a:p>
            <a:pPr lvl="1"/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Hom</a:t>
            </a:r>
            <a:r>
              <a:rPr lang="en-US" baseline="-25000" dirty="0">
                <a:latin typeface="Aptos" panose="020B0004020202020204" pitchFamily="34" charset="0"/>
                <a:cs typeface="Calibri" panose="020F0502020204030204" pitchFamily="34" charset="0"/>
              </a:rPr>
              <a:t>0.65µm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&lt; 0.03</a:t>
            </a:r>
          </a:p>
          <a:p>
            <a:pPr lvl="1"/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Hom</a:t>
            </a:r>
            <a:r>
              <a:rPr lang="en-US" baseline="-25000" dirty="0">
                <a:latin typeface="Aptos" panose="020B0004020202020204" pitchFamily="34" charset="0"/>
                <a:cs typeface="Calibri" panose="020F0502020204030204" pitchFamily="34" charset="0"/>
              </a:rPr>
              <a:t>11µm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&lt; 1.0 K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where </a:t>
            </a:r>
            <a:r>
              <a:rPr lang="en-US" dirty="0" err="1">
                <a:latin typeface="Aptos" panose="020B0004020202020204" pitchFamily="34" charset="0"/>
                <a:cs typeface="Calibri" panose="020F0502020204030204" pitchFamily="34" charset="0"/>
              </a:rPr>
              <a:t>Hom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= spatial homogeneity of 3x3 pixels</a:t>
            </a:r>
          </a:p>
          <a:p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Aggregate the VIIRS M band 750-m and Landsat-8 30-m native resolution imagery to lower pixel resolutions</a:t>
            </a:r>
          </a:p>
          <a:p>
            <a:pPr lvl="1"/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How does the pixel resolution impact the standard DCC identification thresholds?</a:t>
            </a:r>
          </a:p>
          <a:p>
            <a:pPr lvl="1"/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Is the DCC reflectance PDF shape dependent on pixel resolution?</a:t>
            </a:r>
          </a:p>
          <a:p>
            <a:r>
              <a:rPr lang="en-US" dirty="0"/>
              <a:t>Can the reference DCC reflectance be transferred to other sensors with differing pixel resolution?</a:t>
            </a:r>
          </a:p>
        </p:txBody>
      </p:sp>
    </p:spTree>
    <p:extLst>
      <p:ext uri="{BB962C8B-B14F-4D97-AF65-F5344CB8AC3E}">
        <p14:creationId xmlns:p14="http://schemas.microsoft.com/office/powerpoint/2010/main" val="261558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4AB0-0D7E-68EF-9024-2C259011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SNPP VIIRS M05 DCC 750-m TSP granule</a:t>
            </a:r>
            <a:br>
              <a:rPr lang="en-US" dirty="0"/>
            </a:br>
            <a:r>
              <a:rPr lang="en-US" dirty="0"/>
              <a:t>East of Solomon Islands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657E2-4601-8374-6430-2781F7B2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1" y="1777093"/>
            <a:ext cx="5004708" cy="5004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94BE8-F879-2968-0A1E-50B5EB2C9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72" y="1798864"/>
            <a:ext cx="5323114" cy="4961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82644B-1F7F-1B09-C767-F02BCA5D8651}"/>
              </a:ext>
            </a:extLst>
          </p:cNvPr>
          <p:cNvSpPr txBox="1"/>
          <p:nvPr/>
        </p:nvSpPr>
        <p:spPr>
          <a:xfrm>
            <a:off x="1234358" y="1798864"/>
            <a:ext cx="280929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Himawari-8 0.65µm image</a:t>
            </a:r>
          </a:p>
        </p:txBody>
      </p:sp>
    </p:spTree>
    <p:extLst>
      <p:ext uri="{BB962C8B-B14F-4D97-AF65-F5344CB8AC3E}">
        <p14:creationId xmlns:p14="http://schemas.microsoft.com/office/powerpoint/2010/main" val="90699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earth&#10;&#10;Description automatically generated">
            <a:extLst>
              <a:ext uri="{FF2B5EF4-FFF2-40B4-BE49-F238E27FC236}">
                <a16:creationId xmlns:a16="http://schemas.microsoft.com/office/drawing/2014/main" id="{DC954DE9-D7C5-1D7D-AC69-E44E266F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493" y="2123059"/>
            <a:ext cx="3958030" cy="4755021"/>
          </a:xfrm>
          <a:prstGeom prst="rect">
            <a:avLst/>
          </a:prstGeom>
        </p:spPr>
      </p:pic>
      <p:pic>
        <p:nvPicPr>
          <p:cNvPr id="3" name="Picture 2" descr="A map of the earth&#10;&#10;Description automatically generated">
            <a:extLst>
              <a:ext uri="{FF2B5EF4-FFF2-40B4-BE49-F238E27FC236}">
                <a16:creationId xmlns:a16="http://schemas.microsoft.com/office/drawing/2014/main" id="{11966CCF-08FE-0B37-7202-49388E2A4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466" y="2123059"/>
            <a:ext cx="3879086" cy="4681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63DAEE-DBA3-827C-2F93-6D3E0FD3F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2" y="2137291"/>
            <a:ext cx="3766768" cy="3442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51B9E-A2E1-828C-3E32-13DBD68B76C9}"/>
              </a:ext>
            </a:extLst>
          </p:cNvPr>
          <p:cNvSpPr txBox="1"/>
          <p:nvPr/>
        </p:nvSpPr>
        <p:spPr>
          <a:xfrm>
            <a:off x="1074564" y="1753727"/>
            <a:ext cx="188843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SNPP-VIIRS, 750m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54E1F-7583-368A-82BC-217F497228FF}"/>
              </a:ext>
            </a:extLst>
          </p:cNvPr>
          <p:cNvSpPr txBox="1"/>
          <p:nvPr/>
        </p:nvSpPr>
        <p:spPr>
          <a:xfrm>
            <a:off x="5324926" y="1753727"/>
            <a:ext cx="1560761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M05 0.67µm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21F30-113F-57AE-C1C7-E87C3D91A741}"/>
              </a:ext>
            </a:extLst>
          </p:cNvPr>
          <p:cNvSpPr txBox="1"/>
          <p:nvPr/>
        </p:nvSpPr>
        <p:spPr>
          <a:xfrm>
            <a:off x="9018279" y="1753727"/>
            <a:ext cx="2343504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M15 11µm BT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1AD06-671E-3C53-9650-C9920FA165EB}"/>
              </a:ext>
            </a:extLst>
          </p:cNvPr>
          <p:cNvSpPr txBox="1"/>
          <p:nvPr/>
        </p:nvSpPr>
        <p:spPr>
          <a:xfrm>
            <a:off x="4153574" y="2137291"/>
            <a:ext cx="1600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205K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1E89D-854F-3B09-7203-AC9FE91FC452}"/>
              </a:ext>
            </a:extLst>
          </p:cNvPr>
          <p:cNvSpPr txBox="1"/>
          <p:nvPr/>
        </p:nvSpPr>
        <p:spPr>
          <a:xfrm>
            <a:off x="8126785" y="2137291"/>
            <a:ext cx="163041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0.8 ref contour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775AA3-F987-AAB1-C2B9-A962C888BEE9}"/>
              </a:ext>
            </a:extLst>
          </p:cNvPr>
          <p:cNvCxnSpPr/>
          <p:nvPr/>
        </p:nvCxnSpPr>
        <p:spPr>
          <a:xfrm>
            <a:off x="5637426" y="2434230"/>
            <a:ext cx="410163" cy="412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A9C562-3932-B17F-6F80-21CFA9D477ED}"/>
              </a:ext>
            </a:extLst>
          </p:cNvPr>
          <p:cNvCxnSpPr>
            <a:cxnSpLocks/>
          </p:cNvCxnSpPr>
          <p:nvPr/>
        </p:nvCxnSpPr>
        <p:spPr>
          <a:xfrm>
            <a:off x="9296400" y="2506623"/>
            <a:ext cx="599741" cy="4120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B36A003-8C37-8768-F9F6-F47F89C8B88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SNPP VIIRS M05 DCC 750-m granule, East of Solomon Islands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2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C0196-CDFB-D48F-5D43-0298393E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846449"/>
            <a:ext cx="11976100" cy="5988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4461C8-F2DC-D8C6-4D52-BAB020B6985C}"/>
              </a:ext>
            </a:extLst>
          </p:cNvPr>
          <p:cNvSpPr txBox="1"/>
          <p:nvPr/>
        </p:nvSpPr>
        <p:spPr>
          <a:xfrm>
            <a:off x="1406387" y="473227"/>
            <a:ext cx="253447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M05 pixel </a:t>
            </a:r>
            <a:r>
              <a:rPr lang="en-US" dirty="0" err="1"/>
              <a:t>reflectances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5DB6A-B439-76B0-8163-FE49557CB2B5}"/>
              </a:ext>
            </a:extLst>
          </p:cNvPr>
          <p:cNvSpPr txBox="1"/>
          <p:nvPr/>
        </p:nvSpPr>
        <p:spPr>
          <a:xfrm>
            <a:off x="7126444" y="473227"/>
            <a:ext cx="427382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M05 pixel </a:t>
            </a:r>
            <a:r>
              <a:rPr lang="en-US" dirty="0" err="1"/>
              <a:t>reflectances</a:t>
            </a:r>
            <a:r>
              <a:rPr lang="en-US" dirty="0"/>
              <a:t> (w/ H</a:t>
            </a:r>
            <a:r>
              <a:rPr lang="en-US" baseline="-25000" dirty="0"/>
              <a:t>s</a:t>
            </a:r>
            <a:r>
              <a:rPr lang="en-US" dirty="0"/>
              <a:t> thresholds)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623F4-16F0-3ECE-22D5-B5D399339CAE}"/>
              </a:ext>
            </a:extLst>
          </p:cNvPr>
          <p:cNvSpPr txBox="1"/>
          <p:nvPr/>
        </p:nvSpPr>
        <p:spPr>
          <a:xfrm>
            <a:off x="462170" y="842559"/>
            <a:ext cx="1888434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BT</a:t>
            </a:r>
            <a:r>
              <a:rPr lang="en-US" baseline="-25000" dirty="0"/>
              <a:t>M15</a:t>
            </a:r>
            <a:r>
              <a:rPr lang="en-US" dirty="0"/>
              <a:t> &lt; 205 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E3D77-BA6F-1B3A-42A9-1B9EF85EDBD9}"/>
              </a:ext>
            </a:extLst>
          </p:cNvPr>
          <p:cNvSpPr txBox="1"/>
          <p:nvPr/>
        </p:nvSpPr>
        <p:spPr>
          <a:xfrm>
            <a:off x="6644459" y="842559"/>
            <a:ext cx="2083905" cy="923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BT</a:t>
            </a:r>
            <a:r>
              <a:rPr lang="en-US" baseline="-25000" dirty="0"/>
              <a:t>M15</a:t>
            </a:r>
            <a:r>
              <a:rPr lang="en-US" dirty="0"/>
              <a:t> &lt; 205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baseline="-25000" dirty="0"/>
              <a:t>M05</a:t>
            </a:r>
            <a:r>
              <a:rPr lang="en-US" dirty="0"/>
              <a:t> &lt; 0.03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SDV</a:t>
            </a:r>
            <a:r>
              <a:rPr lang="en-US" baseline="-25000" dirty="0"/>
              <a:t>M15</a:t>
            </a:r>
            <a:r>
              <a:rPr lang="en-US" dirty="0"/>
              <a:t> &lt; 1.0 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05632-2F33-B458-0890-5EA8258CBE1F}"/>
              </a:ext>
            </a:extLst>
          </p:cNvPr>
          <p:cNvSpPr txBox="1"/>
          <p:nvPr/>
        </p:nvSpPr>
        <p:spPr>
          <a:xfrm>
            <a:off x="6644459" y="2006893"/>
            <a:ext cx="208390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Many overshooting tops are removed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0B4202-D4B4-80F5-80FE-F3CD0FAD2A1E}"/>
              </a:ext>
            </a:extLst>
          </p:cNvPr>
          <p:cNvCxnSpPr>
            <a:cxnSpLocks/>
          </p:cNvCxnSpPr>
          <p:nvPr/>
        </p:nvCxnSpPr>
        <p:spPr>
          <a:xfrm>
            <a:off x="8728364" y="2524022"/>
            <a:ext cx="17179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2D3E89-45EB-2174-E33A-FF5505F1381B}"/>
              </a:ext>
            </a:extLst>
          </p:cNvPr>
          <p:cNvCxnSpPr>
            <a:cxnSpLocks/>
          </p:cNvCxnSpPr>
          <p:nvPr/>
        </p:nvCxnSpPr>
        <p:spPr>
          <a:xfrm>
            <a:off x="7873598" y="2675534"/>
            <a:ext cx="2184802" cy="2575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34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D154-D12F-8012-2C98-9CA7C93F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Landsat-8 OLI/TIRS B4 30-m TWP granule</a:t>
            </a:r>
            <a:br>
              <a:rPr lang="en-US" dirty="0"/>
            </a:br>
            <a:r>
              <a:rPr lang="en-US" dirty="0"/>
              <a:t>Banda Arc, Indonesia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430C2-4013-7616-C040-82BFD187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28" y="1717675"/>
            <a:ext cx="4673600" cy="477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14823-5987-0ED3-ED02-7BBB0797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1755775"/>
            <a:ext cx="58039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6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0083-2519-84D4-DC92-45FE9667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Landsat-8 OLI/TIRS B4 30-m TWP granule</a:t>
            </a:r>
            <a:br>
              <a:rPr lang="en-US" dirty="0"/>
            </a:br>
            <a:r>
              <a:rPr lang="en-US" dirty="0"/>
              <a:t>Banda Arc, Indonesia</a:t>
            </a:r>
          </a:p>
        </p:txBody>
      </p:sp>
      <p:pic>
        <p:nvPicPr>
          <p:cNvPr id="3" name="Picture 2" descr="A map of the earth&#10;&#10;Description automatically generated">
            <a:extLst>
              <a:ext uri="{FF2B5EF4-FFF2-40B4-BE49-F238E27FC236}">
                <a16:creationId xmlns:a16="http://schemas.microsoft.com/office/drawing/2014/main" id="{E958803A-389E-3FDC-7604-AA5B1A8D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64" y="2039030"/>
            <a:ext cx="4032745" cy="4802187"/>
          </a:xfrm>
          <a:prstGeom prst="rect">
            <a:avLst/>
          </a:prstGeom>
        </p:spPr>
      </p:pic>
      <p:pic>
        <p:nvPicPr>
          <p:cNvPr id="4" name="Picture 3" descr="A map of the earth&#10;&#10;Description automatically generated with medium confidence">
            <a:extLst>
              <a:ext uri="{FF2B5EF4-FFF2-40B4-BE49-F238E27FC236}">
                <a16:creationId xmlns:a16="http://schemas.microsoft.com/office/drawing/2014/main" id="{8B46F253-7A3E-ACE6-CF18-8955F13DC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09" y="2039029"/>
            <a:ext cx="4018334" cy="4802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8F6CB6-CB92-AF39-F27B-064624A00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506" b="12514"/>
          <a:stretch/>
        </p:blipFill>
        <p:spPr>
          <a:xfrm>
            <a:off x="0" y="2039029"/>
            <a:ext cx="4143864" cy="3675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BDDA7-A8A4-8460-4715-55E6B3A4E8C3}"/>
              </a:ext>
            </a:extLst>
          </p:cNvPr>
          <p:cNvSpPr txBox="1"/>
          <p:nvPr/>
        </p:nvSpPr>
        <p:spPr>
          <a:xfrm>
            <a:off x="1074564" y="1753727"/>
            <a:ext cx="188843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Landsat-8, 30m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AD9D9-AC5F-9A7F-6DA4-2D3553951AF6}"/>
              </a:ext>
            </a:extLst>
          </p:cNvPr>
          <p:cNvSpPr txBox="1"/>
          <p:nvPr/>
        </p:nvSpPr>
        <p:spPr>
          <a:xfrm>
            <a:off x="5324926" y="1753727"/>
            <a:ext cx="1794331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OLI B04 0.66µm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99B18-F543-069C-4D0D-435A5A905062}"/>
              </a:ext>
            </a:extLst>
          </p:cNvPr>
          <p:cNvSpPr txBox="1"/>
          <p:nvPr/>
        </p:nvSpPr>
        <p:spPr>
          <a:xfrm>
            <a:off x="9018279" y="1753727"/>
            <a:ext cx="2343504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TIRS B1 10.8µm BT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11350-F8E5-B7ED-02EC-9E761637B183}"/>
              </a:ext>
            </a:extLst>
          </p:cNvPr>
          <p:cNvSpPr txBox="1"/>
          <p:nvPr/>
        </p:nvSpPr>
        <p:spPr>
          <a:xfrm>
            <a:off x="6619748" y="2321957"/>
            <a:ext cx="1600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205K contour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F2FB8-89D7-C54C-BE1D-EC734A432A3D}"/>
              </a:ext>
            </a:extLst>
          </p:cNvPr>
          <p:cNvSpPr txBox="1"/>
          <p:nvPr/>
        </p:nvSpPr>
        <p:spPr>
          <a:xfrm>
            <a:off x="10341930" y="2286734"/>
            <a:ext cx="163041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0.8 ref contour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BE82EF-9678-CAD6-187B-C759F3BE0FAE}"/>
              </a:ext>
            </a:extLst>
          </p:cNvPr>
          <p:cNvCxnSpPr>
            <a:cxnSpLocks/>
          </p:cNvCxnSpPr>
          <p:nvPr/>
        </p:nvCxnSpPr>
        <p:spPr>
          <a:xfrm flipH="1">
            <a:off x="6047589" y="2506623"/>
            <a:ext cx="572159" cy="339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81092B-7A65-D9F0-D45F-A493ED4A7E43}"/>
              </a:ext>
            </a:extLst>
          </p:cNvPr>
          <p:cNvCxnSpPr>
            <a:cxnSpLocks/>
          </p:cNvCxnSpPr>
          <p:nvPr/>
        </p:nvCxnSpPr>
        <p:spPr>
          <a:xfrm flipH="1">
            <a:off x="9966678" y="2506623"/>
            <a:ext cx="375252" cy="690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67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6169-6767-88CA-AD12-339545D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  <a:cs typeface="Times New Roman" panose="02020603050405020304" pitchFamily="18" charset="0"/>
              </a:rPr>
              <a:t>BT Threshold Sensitivity Analysis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6D6EB-2359-AA73-1F78-CE115212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2168196"/>
            <a:ext cx="4062351" cy="3666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D5F36-361C-3A8A-D39C-CDA03A6E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90" y="2080004"/>
            <a:ext cx="4164889" cy="3754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B89FB-6E3B-2C97-E42B-5516BD905DB3}"/>
              </a:ext>
            </a:extLst>
          </p:cNvPr>
          <p:cNvSpPr txBox="1"/>
          <p:nvPr/>
        </p:nvSpPr>
        <p:spPr>
          <a:xfrm>
            <a:off x="2324853" y="1802001"/>
            <a:ext cx="235557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SNPP-VIIRS M05, 750m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EBAD0-DE9E-87D3-F4A1-9B31E1DC429D}"/>
              </a:ext>
            </a:extLst>
          </p:cNvPr>
          <p:cNvSpPr txBox="1"/>
          <p:nvPr/>
        </p:nvSpPr>
        <p:spPr>
          <a:xfrm>
            <a:off x="6285018" y="1798864"/>
            <a:ext cx="274595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Landsat 8 OLI/TIRS B4, 30m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4349F3-BF75-9C49-4FBA-726B9662A102}"/>
              </a:ext>
            </a:extLst>
          </p:cNvPr>
          <p:cNvGrpSpPr/>
          <p:nvPr/>
        </p:nvGrpSpPr>
        <p:grpSpPr>
          <a:xfrm>
            <a:off x="9717785" y="2264670"/>
            <a:ext cx="1866752" cy="2024576"/>
            <a:chOff x="8320094" y="4833424"/>
            <a:chExt cx="1866752" cy="2024576"/>
          </a:xfrm>
        </p:grpSpPr>
        <p:pic>
          <p:nvPicPr>
            <p:cNvPr id="8" name="Picture 7" descr="A blue and green line&#10;&#10;Description automatically generated with medium confidence">
              <a:extLst>
                <a:ext uri="{FF2B5EF4-FFF2-40B4-BE49-F238E27FC236}">
                  <a16:creationId xmlns:a16="http://schemas.microsoft.com/office/drawing/2014/main" id="{9977AB68-8596-AA08-5840-3053A30FE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0094" y="4851400"/>
              <a:ext cx="787400" cy="2006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BB312-E397-2044-4737-4802B1269C8C}"/>
                </a:ext>
              </a:extLst>
            </p:cNvPr>
            <p:cNvSpPr txBox="1"/>
            <p:nvPr/>
          </p:nvSpPr>
          <p:spPr>
            <a:xfrm>
              <a:off x="9024921" y="4833424"/>
              <a:ext cx="1161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 &lt; 190 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58C01C-08F1-DB5F-597B-DAC0EA951769}"/>
                </a:ext>
              </a:extLst>
            </p:cNvPr>
            <p:cNvSpPr txBox="1"/>
            <p:nvPr/>
          </p:nvSpPr>
          <p:spPr>
            <a:xfrm>
              <a:off x="9024925" y="5222995"/>
              <a:ext cx="1161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 &lt; 195 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800A3-F246-D4B9-F36A-2AFB0CFD68B7}"/>
                </a:ext>
              </a:extLst>
            </p:cNvPr>
            <p:cNvSpPr txBox="1"/>
            <p:nvPr/>
          </p:nvSpPr>
          <p:spPr>
            <a:xfrm>
              <a:off x="9024923" y="5650926"/>
              <a:ext cx="1161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 &lt; 200 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529C8D-C202-6156-74D6-91FA80CF637C}"/>
                </a:ext>
              </a:extLst>
            </p:cNvPr>
            <p:cNvSpPr txBox="1"/>
            <p:nvPr/>
          </p:nvSpPr>
          <p:spPr>
            <a:xfrm>
              <a:off x="9024924" y="6078858"/>
              <a:ext cx="1161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 &lt; 205 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C0AC6F-8FF2-6300-B80B-CAE4041601E3}"/>
                </a:ext>
              </a:extLst>
            </p:cNvPr>
            <p:cNvSpPr txBox="1"/>
            <p:nvPr/>
          </p:nvSpPr>
          <p:spPr>
            <a:xfrm>
              <a:off x="9024922" y="6488668"/>
              <a:ext cx="1161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 &lt; 210 K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B9F8BC-612F-519E-4A56-CD5294E77E47}"/>
              </a:ext>
            </a:extLst>
          </p:cNvPr>
          <p:cNvSpPr txBox="1"/>
          <p:nvPr/>
        </p:nvSpPr>
        <p:spPr>
          <a:xfrm>
            <a:off x="905854" y="5834940"/>
            <a:ext cx="7922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 Decreasing the BT threshold decreases the skewness or darker tail of the PDF</a:t>
            </a:r>
          </a:p>
          <a:p>
            <a:r>
              <a:rPr lang="en-US" dirty="0"/>
              <a:t>• Increasing the BT threshold increases the frequency of DCC identified pixels</a:t>
            </a:r>
          </a:p>
        </p:txBody>
      </p:sp>
    </p:spTree>
    <p:extLst>
      <p:ext uri="{BB962C8B-B14F-4D97-AF65-F5344CB8AC3E}">
        <p14:creationId xmlns:p14="http://schemas.microsoft.com/office/powerpoint/2010/main" val="368100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88C1BF-3007-59E1-E12E-33E9A315B19E}"/>
              </a:ext>
            </a:extLst>
          </p:cNvPr>
          <p:cNvSpPr txBox="1"/>
          <p:nvPr/>
        </p:nvSpPr>
        <p:spPr>
          <a:xfrm>
            <a:off x="2677253" y="0"/>
            <a:ext cx="734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0.65µm reflectance images by pixel resolution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65A8C-CB38-CA4B-E1A6-865BB0DC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" y="572256"/>
            <a:ext cx="11941629" cy="6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1745</Words>
  <Application>Microsoft Macintosh PowerPoint</Application>
  <PresentationFormat>Widescreen</PresentationFormat>
  <Paragraphs>191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Office Theme</vt:lpstr>
      <vt:lpstr>DCC BRDF netCDF formats and pixel resolution</vt:lpstr>
      <vt:lpstr>Pixel resolution impact on DCC identification</vt:lpstr>
      <vt:lpstr>SNPP VIIRS M05 DCC 750-m TSP granule East of Solomon Islands</vt:lpstr>
      <vt:lpstr>PowerPoint Presentation</vt:lpstr>
      <vt:lpstr>PowerPoint Presentation</vt:lpstr>
      <vt:lpstr>Landsat-8 OLI/TIRS B4 30-m TWP granule Banda Arc, Indonesia</vt:lpstr>
      <vt:lpstr>Landsat-8 OLI/TIRS B4 30-m TWP granule Banda Arc, Indonesia</vt:lpstr>
      <vt:lpstr>BT Threshold Sensitivity Analysis</vt:lpstr>
      <vt:lpstr>PowerPoint Presentation</vt:lpstr>
      <vt:lpstr>PowerPoint Presentation</vt:lpstr>
      <vt:lpstr>PDF statistics using homogeneity thresholds</vt:lpstr>
      <vt:lpstr>DCC BRDF netCDF files</vt:lpstr>
      <vt:lpstr>Terra-MODIS DCC BRDFs for 35°&lt;SZA&lt;40°</vt:lpstr>
      <vt:lpstr>DCC BRDF netCDF parameters</vt:lpstr>
      <vt:lpstr>DCC BRDF netCDF parameters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DCC BRDF netCDF formats and pixel resolution</dc:title>
  <dc:creator>Doelling, David Robert (LARC-E302)</dc:creator>
  <cp:lastModifiedBy>Doelling, David Robert (LARC-E302)</cp:lastModifiedBy>
  <cp:revision>27</cp:revision>
  <dcterms:created xsi:type="dcterms:W3CDTF">2024-03-03T01:05:41Z</dcterms:created>
  <dcterms:modified xsi:type="dcterms:W3CDTF">2024-03-04T11:00:25Z</dcterms:modified>
</cp:coreProperties>
</file>