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21"/>
  </p:notesMasterIdLst>
  <p:handoutMasterIdLst>
    <p:handoutMasterId r:id="rId22"/>
  </p:handoutMasterIdLst>
  <p:sldIdLst>
    <p:sldId id="695" r:id="rId5"/>
    <p:sldId id="702" r:id="rId6"/>
    <p:sldId id="686" r:id="rId7"/>
    <p:sldId id="700" r:id="rId8"/>
    <p:sldId id="742" r:id="rId9"/>
    <p:sldId id="747" r:id="rId10"/>
    <p:sldId id="746" r:id="rId11"/>
    <p:sldId id="698" r:id="rId12"/>
    <p:sldId id="748" r:id="rId13"/>
    <p:sldId id="749" r:id="rId14"/>
    <p:sldId id="751" r:id="rId15"/>
    <p:sldId id="754" r:id="rId16"/>
    <p:sldId id="753" r:id="rId17"/>
    <p:sldId id="704" r:id="rId18"/>
    <p:sldId id="755" r:id="rId19"/>
    <p:sldId id="720" r:id="rId2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29D03-590D-4405-AC05-566599CB27B0}" v="137" dt="2024-03-12T13:57:51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68" y="5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4.xml" Type="http://schemas.openxmlformats.org/officeDocument/2006/relationships/slide" Id="rId8"></Relationship><Relationship Target="slides/slide9.xml" Type="http://schemas.openxmlformats.org/officeDocument/2006/relationships/slide" Id="rId13"></Relationship><Relationship Target="slides/slide14.xml" Type="http://schemas.openxmlformats.org/officeDocument/2006/relationships/slide" Id="rId18"></Relationship><Relationship Target="tableStyles.xml" Type="http://schemas.openxmlformats.org/officeDocument/2006/relationships/tableStyles" Id="rId26"></Relationship><Relationship Target="../customXml/item3.xml" Type="http://schemas.openxmlformats.org/officeDocument/2006/relationships/customXml" Id="rId3"></Relationship><Relationship Target="notesMasters/notesMaster1.xml" Type="http://schemas.openxmlformats.org/officeDocument/2006/relationships/notesMaster" Id="rId21"></Relationship><Relationship Target="slides/slide3.xml" Type="http://schemas.openxmlformats.org/officeDocument/2006/relationships/slide" Id="rId7"></Relationship><Relationship Target="slides/slide8.xml" Type="http://schemas.openxmlformats.org/officeDocument/2006/relationships/slide" Id="rId12"></Relationship><Relationship Target="slides/slide13.xml" Type="http://schemas.openxmlformats.org/officeDocument/2006/relationships/slide" Id="rId17"></Relationship><Relationship Target="theme/theme1.xml" Type="http://schemas.openxmlformats.org/officeDocument/2006/relationships/theme" Id="rId25"></Relationship><Relationship Target="../customXml/item2.xml" Type="http://schemas.openxmlformats.org/officeDocument/2006/relationships/customXml" Id="rId2"></Relationship><Relationship Target="slides/slide12.xml" Type="http://schemas.openxmlformats.org/officeDocument/2006/relationships/slide" Id="rId16"></Relationship><Relationship Target="slides/slide16.xml" Type="http://schemas.openxmlformats.org/officeDocument/2006/relationships/slide" Id="rId20"></Relationship><Relationship Target="../customXml/item1.xml" Type="http://schemas.openxmlformats.org/officeDocument/2006/relationships/customXml" Id="rId1"></Relationship><Relationship Target="slides/slide2.xml" Type="http://schemas.openxmlformats.org/officeDocument/2006/relationships/slide" Id="rId6"></Relationship><Relationship Target="slides/slide7.xml" Type="http://schemas.openxmlformats.org/officeDocument/2006/relationships/slide" Id="rId11"></Relationship><Relationship Target="viewProps.xml" Type="http://schemas.openxmlformats.org/officeDocument/2006/relationships/viewProps" Id="rId24"></Relationship><Relationship Target="slides/slide1.xml" Type="http://schemas.openxmlformats.org/officeDocument/2006/relationships/slide" Id="rId5"></Relationship><Relationship Target="slides/slide11.xml" Type="http://schemas.openxmlformats.org/officeDocument/2006/relationships/slide" Id="rId15"></Relationship><Relationship Target="presProps.xml" Type="http://schemas.openxmlformats.org/officeDocument/2006/relationships/presProps" Id="rId23"></Relationship><Relationship Target="slides/slide6.xml" Type="http://schemas.openxmlformats.org/officeDocument/2006/relationships/slide" Id="rId10"></Relationship><Relationship Target="slides/slide15.xml" Type="http://schemas.openxmlformats.org/officeDocument/2006/relationships/slide" Id="rId19"></Relationship><Relationship Target="slideMasters/slideMaster1.xml" Type="http://schemas.openxmlformats.org/officeDocument/2006/relationships/slideMaster" Id="rId4"></Relationship><Relationship Target="slides/slide5.xml" Type="http://schemas.openxmlformats.org/officeDocument/2006/relationships/slide" Id="rId9"></Relationship><Relationship Target="slides/slide10.xml" Type="http://schemas.openxmlformats.org/officeDocument/2006/relationships/slide" Id="rId14"></Relationship><Relationship Target="handoutMasters/handoutMaster1.xml" Type="http://schemas.openxmlformats.org/officeDocument/2006/relationships/handoutMaster" Id="rId22"></Relationship><Relationship Target="revisionInfo.xml" Type="http://schemas.microsoft.com/office/2015/10/relationships/revisionInfo" Id="rId27"></Relationship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2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77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24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9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ρ0 (mean reflectance), Θ(Asymmetry parameter), k (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Minnart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parameter), h (hot spot parameter)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Effort is on-going to create a database of Hyperspectral over desert targets using data from DESIS, </a:t>
            </a:r>
            <a:r>
              <a:rPr lang="en-US" sz="1400" dirty="0" err="1"/>
              <a:t>EnMap</a:t>
            </a:r>
            <a:endParaRPr lang="en-US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40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67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A6FA-450A-598E-E88B-B2A22FD7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E6112-E3E4-3592-165A-957FF7519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1E93F-EF0D-F7B3-BB60-9D6D4F62E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9862-82C1-8EDD-B83C-EE639C27F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10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B76B-16BD-6685-5127-ED41192F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355A9-7C83-C009-0715-57290F3B0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8A368-7FB1-B9CB-40AC-B17587831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94B64-0561-B335-F645-627CE3BD0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936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1203B-87B8-4138-2770-3BC3B4D3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E457F-FB30-C188-288D-46BC5F0B0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A6EB3-5199-CF24-6342-3CA155147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C99A-C168-8300-C00C-D4D9F9492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78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76" y="1197439"/>
            <a:ext cx="9430064" cy="538860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69" y="1286131"/>
            <a:ext cx="4468377" cy="344119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622176" y="21281"/>
            <a:ext cx="9606770" cy="612551"/>
            <a:chOff x="-1505219" y="21281"/>
            <a:chExt cx="9606770" cy="61255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2" b="6844"/>
            <a:stretch/>
          </p:blipFill>
          <p:spPr>
            <a:xfrm>
              <a:off x="4235317" y="21281"/>
              <a:ext cx="3866234" cy="6125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5" t="31080" r="19264" b="31479"/>
            <a:stretch/>
          </p:blipFill>
          <p:spPr>
            <a:xfrm>
              <a:off x="-1505219" y="160540"/>
              <a:ext cx="943713" cy="365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6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/>
        </p:blipFill>
        <p:spPr>
          <a:xfrm>
            <a:off x="2729554" y="1187355"/>
            <a:ext cx="9382234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005" y="-1"/>
            <a:ext cx="2146974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0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1033313" y="64156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900" b="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900" b="0" smtClean="0">
                <a:solidFill>
                  <a:schemeClr val="accent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900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5" r:id="rId1"/>
    <p:sldLayoutId id="2147487737" r:id="rId2"/>
    <p:sldLayoutId id="2147487738" r:id="rId3"/>
    <p:sldLayoutId id="2147487717" r:id="rId4"/>
    <p:sldLayoutId id="2147487720" r:id="rId5"/>
    <p:sldLayoutId id="2147487718" r:id="rId6"/>
    <p:sldLayoutId id="2147487740" r:id="rId7"/>
    <p:sldLayoutId id="2147487743" r:id="rId8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884153"/>
            <a:ext cx="5310909" cy="3071949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Inter-calibration using desert sites</a:t>
            </a:r>
            <a:endParaRPr lang="en-GB" sz="320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Ali Mousivand, Sebastien Wagner, Rakshith Shanbhag, Mounir Lekouara and Bertrand </a:t>
            </a:r>
            <a:r>
              <a:rPr lang="en-GB" sz="16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Fougnie</a:t>
            </a:r>
            <a:endParaRPr lang="en-GB" sz="16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GSICS annual meeting 2024</a:t>
            </a:r>
          </a:p>
          <a:p>
            <a:pPr>
              <a:defRPr/>
            </a:pPr>
            <a:endParaRPr lang="en-GB" sz="16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14th March 2024, Darmstadt</a:t>
            </a:r>
          </a:p>
        </p:txBody>
      </p:sp>
    </p:spTree>
    <p:extLst>
      <p:ext uri="{BB962C8B-B14F-4D97-AF65-F5344CB8AC3E}">
        <p14:creationId xmlns:p14="http://schemas.microsoft.com/office/powerpoint/2010/main" val="17500166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4B44-43AA-BD52-DF17-EC1F87CA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MSG4 SEVIRI Desert Inter-calibration (Ref: OLCI-A)</a:t>
            </a:r>
            <a:endParaRPr lang="en-I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5E5BE-20A6-E92F-DB10-BA0F1C1A3D9F}"/>
              </a:ext>
            </a:extLst>
          </p:cNvPr>
          <p:cNvGrpSpPr/>
          <p:nvPr/>
        </p:nvGrpSpPr>
        <p:grpSpPr>
          <a:xfrm>
            <a:off x="8922981" y="739739"/>
            <a:ext cx="2978025" cy="2988000"/>
            <a:chOff x="8922981" y="739739"/>
            <a:chExt cx="2978025" cy="298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FD0A40-13BE-0F36-638D-F97C63716C8F}"/>
                </a:ext>
              </a:extLst>
            </p:cNvPr>
            <p:cNvGrpSpPr/>
            <p:nvPr/>
          </p:nvGrpSpPr>
          <p:grpSpPr>
            <a:xfrm>
              <a:off x="8922981" y="739739"/>
              <a:ext cx="2978025" cy="2988000"/>
              <a:chOff x="7963250" y="1587869"/>
              <a:chExt cx="3779144" cy="395069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F87996D-3A4F-6A45-0E24-0281F0F14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63250" y="1587869"/>
                <a:ext cx="3779144" cy="395069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B7D503A-C1A4-29EC-9858-515245A1B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114160" y="2176028"/>
                <a:ext cx="1293561" cy="705925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ED3D3F-D824-E9E2-F49C-8F81035B585A}"/>
                </a:ext>
              </a:extLst>
            </p:cNvPr>
            <p:cNvSpPr txBox="1"/>
            <p:nvPr/>
          </p:nvSpPr>
          <p:spPr>
            <a:xfrm>
              <a:off x="10023022" y="957538"/>
              <a:ext cx="86302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002569"/>
                  </a:solidFill>
                </a:rPr>
                <a:t>Algeria-5</a:t>
              </a:r>
              <a:endParaRPr lang="en-IE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3EFB90-C3AD-A8E0-3114-DA65C8A00FD7}"/>
              </a:ext>
            </a:extLst>
          </p:cNvPr>
          <p:cNvGrpSpPr/>
          <p:nvPr/>
        </p:nvGrpSpPr>
        <p:grpSpPr>
          <a:xfrm>
            <a:off x="8875588" y="3827398"/>
            <a:ext cx="3072809" cy="2880000"/>
            <a:chOff x="8820238" y="3871401"/>
            <a:chExt cx="3072809" cy="28662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816D84-1AB4-30EA-BD01-082A74FCAB63}"/>
                </a:ext>
              </a:extLst>
            </p:cNvPr>
            <p:cNvGrpSpPr/>
            <p:nvPr/>
          </p:nvGrpSpPr>
          <p:grpSpPr>
            <a:xfrm>
              <a:off x="8820238" y="3871401"/>
              <a:ext cx="3072809" cy="2866226"/>
              <a:chOff x="8820238" y="3819415"/>
              <a:chExt cx="3190252" cy="29182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A759C4E-2B55-EDBC-FFA6-AD79EAB32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276" b="1"/>
              <a:stretch/>
            </p:blipFill>
            <p:spPr>
              <a:xfrm>
                <a:off x="8820238" y="3819415"/>
                <a:ext cx="3190252" cy="29182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6C4B4A4-1F58-6C6B-0148-8F65A16BA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829915" y="4186484"/>
                <a:ext cx="1019346" cy="533907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8271EC-25E6-CCCF-1460-11D04AAC9EB5}"/>
                </a:ext>
              </a:extLst>
            </p:cNvPr>
            <p:cNvSpPr txBox="1"/>
            <p:nvPr/>
          </p:nvSpPr>
          <p:spPr>
            <a:xfrm>
              <a:off x="10098629" y="3996125"/>
              <a:ext cx="787422" cy="209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2569"/>
                  </a:solidFill>
                </a:rPr>
                <a:t>Libya-4</a:t>
              </a:r>
              <a:endParaRPr lang="en-IE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C0A45D-DB26-1AAD-949A-D4BF8B97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20" y="964983"/>
            <a:ext cx="7670893" cy="56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38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5166-F8EA-A198-BCAC-BD1A858E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4B70-D646-6073-D90C-A9C2FBC3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MSG4 SEVIRI Desert Inter-calibration (Ref: OLCI-B)</a:t>
            </a:r>
            <a:endParaRPr lang="en-I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B754A7-F854-6553-0F72-C65F4CEADB01}"/>
              </a:ext>
            </a:extLst>
          </p:cNvPr>
          <p:cNvGrpSpPr/>
          <p:nvPr/>
        </p:nvGrpSpPr>
        <p:grpSpPr>
          <a:xfrm>
            <a:off x="8850443" y="741984"/>
            <a:ext cx="3134236" cy="6033822"/>
            <a:chOff x="5686002" y="824177"/>
            <a:chExt cx="3134236" cy="60338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39325B-3781-4B8B-B79D-D77D6A9541E4}"/>
                </a:ext>
              </a:extLst>
            </p:cNvPr>
            <p:cNvGrpSpPr/>
            <p:nvPr/>
          </p:nvGrpSpPr>
          <p:grpSpPr>
            <a:xfrm>
              <a:off x="5686002" y="824177"/>
              <a:ext cx="3037682" cy="3012390"/>
              <a:chOff x="3826540" y="1634248"/>
              <a:chExt cx="3324275" cy="331551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D477EE1-5551-470F-9AE0-982AA8123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6540" y="1634248"/>
                <a:ext cx="3324275" cy="331551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787DA9-1008-922E-9660-0A473F574E67}"/>
                  </a:ext>
                </a:extLst>
              </p:cNvPr>
              <p:cNvSpPr txBox="1"/>
              <p:nvPr/>
            </p:nvSpPr>
            <p:spPr>
              <a:xfrm>
                <a:off x="5151348" y="1859952"/>
                <a:ext cx="863029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solidFill>
                      <a:srgbClr val="002569"/>
                    </a:solidFill>
                  </a:rPr>
                  <a:t>Algeria-5</a:t>
                </a:r>
                <a:endParaRPr lang="en-IE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DD81C0E-05A5-4462-B3CF-00D007705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21013" y="2201170"/>
                <a:ext cx="1136856" cy="57003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BEAAC74-A0EB-CDDC-F127-E693C445389E}"/>
                </a:ext>
              </a:extLst>
            </p:cNvPr>
            <p:cNvGrpSpPr/>
            <p:nvPr/>
          </p:nvGrpSpPr>
          <p:grpSpPr>
            <a:xfrm>
              <a:off x="5782556" y="3929969"/>
              <a:ext cx="3037682" cy="2928030"/>
              <a:chOff x="2685024" y="3632828"/>
              <a:chExt cx="3329354" cy="32251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EDD0BBB-1096-B863-18A5-8763DF574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639"/>
              <a:stretch/>
            </p:blipFill>
            <p:spPr>
              <a:xfrm>
                <a:off x="2685024" y="3632828"/>
                <a:ext cx="3329354" cy="322517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19D5595-88C4-D1EE-9397-9F644516D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88099" y="4110044"/>
                <a:ext cx="1136856" cy="57003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72B706-AAD7-A9A1-AEF7-E8A4AF45E3A9}"/>
                  </a:ext>
                </a:extLst>
              </p:cNvPr>
              <p:cNvSpPr txBox="1"/>
              <p:nvPr/>
            </p:nvSpPr>
            <p:spPr>
              <a:xfrm>
                <a:off x="3949008" y="3773931"/>
                <a:ext cx="863029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569"/>
                    </a:solidFill>
                  </a:rPr>
                  <a:t>Libya-4</a:t>
                </a:r>
                <a:endParaRPr lang="en-IE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8D97D36-6BC1-E01B-3E62-4F24C392B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80" y="947053"/>
            <a:ext cx="7676503" cy="5659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55BF7-5C7D-C5DD-DA26-EBDEE0FBD72B}"/>
              </a:ext>
            </a:extLst>
          </p:cNvPr>
          <p:cNvSpPr txBox="1"/>
          <p:nvPr/>
        </p:nvSpPr>
        <p:spPr>
          <a:xfrm>
            <a:off x="3223317" y="6092715"/>
            <a:ext cx="5342220" cy="36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6781" lvl="2" indent="-457200" algn="r" rtl="1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</a:rPr>
              <a:t>Only Libya-4 for OLCI-B</a:t>
            </a:r>
          </a:p>
        </p:txBody>
      </p:sp>
    </p:spTree>
    <p:extLst>
      <p:ext uri="{BB962C8B-B14F-4D97-AF65-F5344CB8AC3E}">
        <p14:creationId xmlns:p14="http://schemas.microsoft.com/office/powerpoint/2010/main" val="21883304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F6D6-E87D-2007-CFC2-97D2CC31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68F4-DCB5-FEA1-C1F3-B27AC0D1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MSG4-SEVIRI inter-calibration with OLCI-A and OLCI-B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7FCE2-BBB2-3299-6D67-75FCC9CBF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75" y="679634"/>
            <a:ext cx="5666684" cy="4191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7F329-CC0C-0D48-35C5-D84DA41B33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589" y="679634"/>
            <a:ext cx="5589831" cy="412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CF8F9-6C28-00DB-755E-79A85A0BE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4"/>
          <a:stretch/>
        </p:blipFill>
        <p:spPr>
          <a:xfrm>
            <a:off x="298333" y="4918984"/>
            <a:ext cx="6107256" cy="191407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5294A9-57C7-2B12-47B3-98B4AFFFCDDE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 flipV="1">
            <a:off x="1604675" y="908925"/>
            <a:ext cx="185281" cy="16586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67AE2B-F620-C77B-A4A7-C3FA296DB592}"/>
              </a:ext>
            </a:extLst>
          </p:cNvPr>
          <p:cNvGrpSpPr/>
          <p:nvPr/>
        </p:nvGrpSpPr>
        <p:grpSpPr>
          <a:xfrm>
            <a:off x="792480" y="727882"/>
            <a:ext cx="7147731" cy="1018725"/>
            <a:chOff x="792480" y="727882"/>
            <a:chExt cx="7147731" cy="10187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ADC949-8871-5361-EFF8-8BF4F7B0FE56}"/>
                </a:ext>
              </a:extLst>
            </p:cNvPr>
            <p:cNvSpPr/>
            <p:nvPr/>
          </p:nvSpPr>
          <p:spPr bwMode="auto">
            <a:xfrm>
              <a:off x="792480" y="1068512"/>
              <a:ext cx="995223" cy="678095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AD237D-B9E1-8790-480D-7E32BD7983B0}"/>
                </a:ext>
              </a:extLst>
            </p:cNvPr>
            <p:cNvSpPr/>
            <p:nvPr/>
          </p:nvSpPr>
          <p:spPr bwMode="auto">
            <a:xfrm>
              <a:off x="6944988" y="1068512"/>
              <a:ext cx="995223" cy="678095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44BB17-ADB4-EC84-545D-E6FE7562D808}"/>
                </a:ext>
              </a:extLst>
            </p:cNvPr>
            <p:cNvSpPr txBox="1"/>
            <p:nvPr/>
          </p:nvSpPr>
          <p:spPr>
            <a:xfrm>
              <a:off x="1789956" y="727882"/>
              <a:ext cx="5342220" cy="362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06781" lvl="2" indent="-457200" algn="r" rtl="1">
                <a:lnSpc>
                  <a:spcPct val="107000"/>
                </a:lnSpc>
                <a:spcAft>
                  <a:spcPts val="0"/>
                </a:spcAft>
              </a:pPr>
              <a:r>
                <a:rPr lang="en-US" sz="1800" dirty="0">
                  <a:solidFill>
                    <a:srgbClr val="FF0000"/>
                  </a:solidFill>
                </a:rPr>
                <a:t>A bias between the two?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BFE073-40DF-B629-77D4-5F62A21F1D0F}"/>
                </a:ext>
              </a:extLst>
            </p:cNvPr>
            <p:cNvCxnSpPr>
              <a:cxnSpLocks/>
              <a:stCxn id="8" idx="7"/>
            </p:cNvCxnSpPr>
            <p:nvPr/>
          </p:nvCxnSpPr>
          <p:spPr bwMode="auto">
            <a:xfrm flipV="1">
              <a:off x="1641956" y="908925"/>
              <a:ext cx="1451292" cy="258892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FA421A-688E-D67A-F035-7C3CB1C2AAC9}"/>
                </a:ext>
              </a:extLst>
            </p:cNvPr>
            <p:cNvCxnSpPr>
              <a:cxnSpLocks/>
              <a:stCxn id="9" idx="1"/>
            </p:cNvCxnSpPr>
            <p:nvPr/>
          </p:nvCxnSpPr>
          <p:spPr bwMode="auto">
            <a:xfrm flipH="1" flipV="1">
              <a:off x="6132368" y="962428"/>
              <a:ext cx="958367" cy="205389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D4DCA6-919A-E73E-C6DD-CB59229B88B0}"/>
              </a:ext>
            </a:extLst>
          </p:cNvPr>
          <p:cNvGrpSpPr/>
          <p:nvPr/>
        </p:nvGrpSpPr>
        <p:grpSpPr>
          <a:xfrm>
            <a:off x="5786412" y="4735396"/>
            <a:ext cx="5235696" cy="1890803"/>
            <a:chOff x="5786412" y="4735396"/>
            <a:chExt cx="5235696" cy="189080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4586CA-20EC-EF68-16A3-5535212F803F}"/>
                </a:ext>
              </a:extLst>
            </p:cNvPr>
            <p:cNvSpPr txBox="1"/>
            <p:nvPr/>
          </p:nvSpPr>
          <p:spPr>
            <a:xfrm>
              <a:off x="6493266" y="5344749"/>
              <a:ext cx="3821988" cy="1251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06781" lvl="2" indent="-457200" rtl="1">
                <a:lnSpc>
                  <a:spcPct val="107000"/>
                </a:lnSpc>
                <a:spcAft>
                  <a:spcPts val="0"/>
                </a:spcAft>
              </a:pPr>
              <a:r>
                <a:rPr lang="en-US" sz="1800" dirty="0">
                  <a:solidFill>
                    <a:srgbClr val="FF0000"/>
                  </a:solidFill>
                </a:rPr>
                <a:t>OLCI channels cover 400nm -1020nm, using OLCI for NIR1.6???</a:t>
              </a:r>
            </a:p>
          </p:txBody>
        </p:sp>
        <p:pic>
          <p:nvPicPr>
            <p:cNvPr id="1028" name="Picture 4" descr="Magician GIFs - Get the best gif on GIFER">
              <a:extLst>
                <a:ext uri="{FF2B5EF4-FFF2-40B4-BE49-F238E27FC236}">
                  <a16:creationId xmlns:a16="http://schemas.microsoft.com/office/drawing/2014/main" id="{78673BED-15C6-579D-4767-82C18AAB1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488" y="5040072"/>
              <a:ext cx="1590620" cy="158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0DCEA6-F304-E6BB-7C99-A62B82D74C04}"/>
                </a:ext>
              </a:extLst>
            </p:cNvPr>
            <p:cNvCxnSpPr>
              <a:cxnSpLocks/>
              <a:stCxn id="28" idx="0"/>
              <a:endCxn id="4" idx="2"/>
            </p:cNvCxnSpPr>
            <p:nvPr/>
          </p:nvCxnSpPr>
          <p:spPr bwMode="auto">
            <a:xfrm flipV="1">
              <a:off x="8404260" y="4800807"/>
              <a:ext cx="796245" cy="543942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535DF7-E2B6-00E8-3C9B-A03CEA25C556}"/>
                </a:ext>
              </a:extLst>
            </p:cNvPr>
            <p:cNvCxnSpPr>
              <a:cxnSpLocks/>
              <a:endCxn id="28" idx="0"/>
            </p:cNvCxnSpPr>
            <p:nvPr/>
          </p:nvCxnSpPr>
          <p:spPr bwMode="auto">
            <a:xfrm>
              <a:off x="5786412" y="4735396"/>
              <a:ext cx="2617848" cy="609353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567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B1CD-FE53-50CB-2362-F924762F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Inter-calibration MSG4-SEVIRI comparison with Lunar and desert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50037-D793-4472-C096-9607213A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894" y="909149"/>
            <a:ext cx="6450425" cy="54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50A58-A8E9-27F5-08EA-DA9C4E38F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34" y="729149"/>
            <a:ext cx="5269058" cy="57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E0A69-71C4-2619-3A82-0EF9AD774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811" y="909149"/>
            <a:ext cx="6450426" cy="54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AA1CB-3C72-602A-2CC6-2F3A5F003D20}"/>
              </a:ext>
            </a:extLst>
          </p:cNvPr>
          <p:cNvSpPr txBox="1"/>
          <p:nvPr/>
        </p:nvSpPr>
        <p:spPr>
          <a:xfrm>
            <a:off x="4065798" y="6481520"/>
            <a:ext cx="5342220" cy="36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6781" lvl="2" indent="-457200" algn="r" rtl="1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</a:rPr>
              <a:t>Preliminary results, still promising!</a:t>
            </a:r>
          </a:p>
        </p:txBody>
      </p:sp>
    </p:spTree>
    <p:extLst>
      <p:ext uri="{BB962C8B-B14F-4D97-AF65-F5344CB8AC3E}">
        <p14:creationId xmlns:p14="http://schemas.microsoft.com/office/powerpoint/2010/main" val="1779192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C29EE-AAAB-5B7C-516B-7B4D2005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CC71-32E3-AE69-C581-640AD655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 and conclusions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818DA28-16B1-C4EC-21E6-68BB1A116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9642357" cy="5756829"/>
          </a:xfrm>
        </p:spPr>
        <p:txBody>
          <a:bodyPr>
            <a:normAutofit fontScale="92500" lnSpcReduction="10000"/>
          </a:bodyPr>
          <a:lstStyle/>
          <a:p>
            <a:r>
              <a:rPr lang="en-GB" sz="2700" b="1" kern="1200" dirty="0">
                <a:solidFill>
                  <a:srgbClr val="0070C0"/>
                </a:solidFill>
              </a:rPr>
              <a:t>Why Desert Inter-calibration?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The method offers great potential inter-calibration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Relevant for all spectral bands from VIS to SWIR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Variety of reference instruments can serve as references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All desert targets can be used (no concern regarding BRDF)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Temporal calibration accuracy remains independent of the reference sensor used</a:t>
            </a:r>
          </a:p>
          <a:p>
            <a:pPr marL="1125443" lvl="2" indent="0">
              <a:buNone/>
            </a:pPr>
            <a:endParaRPr lang="en-US" sz="2900" dirty="0"/>
          </a:p>
          <a:p>
            <a:r>
              <a:rPr lang="en-GB" sz="2700" b="1" kern="1200" dirty="0">
                <a:solidFill>
                  <a:srgbClr val="0070C0"/>
                </a:solidFill>
              </a:rPr>
              <a:t>Limitation and challenges</a:t>
            </a:r>
          </a:p>
          <a:p>
            <a:pPr lvl="1"/>
            <a:r>
              <a:rPr lang="en-US" sz="2900" dirty="0"/>
              <a:t>Constraints for use as an absolute calibration method</a:t>
            </a:r>
          </a:p>
          <a:p>
            <a:pPr lvl="1"/>
            <a:r>
              <a:rPr lang="en-US" sz="2900" dirty="0"/>
              <a:t>Accuracy is contingent upon factors such as atmospheric correction, calibration of reference instruments, and differences in SRF</a:t>
            </a:r>
          </a:p>
        </p:txBody>
      </p:sp>
    </p:spTree>
    <p:extLst>
      <p:ext uri="{BB962C8B-B14F-4D97-AF65-F5344CB8AC3E}">
        <p14:creationId xmlns:p14="http://schemas.microsoft.com/office/powerpoint/2010/main" val="4089094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9DB90-7BAD-9483-DE26-A3B19AF66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FFC8-63B4-FEE1-595F-DD703858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 and conclusions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5F437A89-DAAF-A525-0969-A605118AB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326" y="813872"/>
            <a:ext cx="11399520" cy="5756829"/>
          </a:xfrm>
        </p:spPr>
        <p:txBody>
          <a:bodyPr>
            <a:normAutofit/>
          </a:bodyPr>
          <a:lstStyle/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sz="2500" b="1" kern="1200" dirty="0">
                <a:solidFill>
                  <a:srgbClr val="0070C0"/>
                </a:solidFill>
              </a:rPr>
              <a:t>Atmospheric correction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Improving the atmospheric correction model?</a:t>
            </a:r>
            <a:endParaRPr lang="en-US" sz="2400" dirty="0"/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sz="2500" b="1" kern="1200" dirty="0">
                <a:solidFill>
                  <a:srgbClr val="0070C0"/>
                </a:solidFill>
              </a:rPr>
              <a:t>Spectral interpolation 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Finding the best spectral interpolation method?</a:t>
            </a:r>
          </a:p>
          <a:p>
            <a:pPr marL="1969503" lvl="3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Machine learning approach?</a:t>
            </a:r>
          </a:p>
          <a:p>
            <a:pPr marL="1969503" lvl="3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Using SBAF?</a:t>
            </a:r>
          </a:p>
          <a:p>
            <a:pPr marL="1969503" lvl="3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Use of a continuous spectral database (e.g. from hyperspectral instruments such as </a:t>
            </a:r>
            <a:r>
              <a:rPr lang="en-US" dirty="0" err="1"/>
              <a:t>EnMap</a:t>
            </a:r>
            <a:r>
              <a:rPr lang="en-US" dirty="0"/>
              <a:t>, DESIS) instead of a single reference spectra?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Seeking to develop a methodology with less reliance on user input</a:t>
            </a: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</a:pPr>
            <a:r>
              <a:rPr lang="en-US" sz="2500" b="1" kern="1200" dirty="0">
                <a:solidFill>
                  <a:srgbClr val="0070C0"/>
                </a:solidFill>
              </a:rPr>
              <a:t>Filtering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Time filtering?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Fixed criteria or dynamic?</a:t>
            </a:r>
          </a:p>
          <a:p>
            <a:pPr marL="1406781" lvl="2" indent="-457200">
              <a:lnSpc>
                <a:spcPct val="107000"/>
              </a:lnSpc>
              <a:spcAft>
                <a:spcPts val="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27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5456190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MICMICS </a:t>
            </a:r>
            <a:r>
              <a:rPr lang="en-GB" sz="2700" dirty="0"/>
              <a:t>(Mission Integrated Calibration Monitoring and Inter-Calibration System)</a:t>
            </a: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33864" y="1448499"/>
            <a:ext cx="6562835" cy="5303746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200" spc="-100" dirty="0">
                <a:solidFill>
                  <a:srgbClr val="0070C0"/>
                </a:solidFill>
                <a:latin typeface="+mn-lt"/>
              </a:rPr>
              <a:t>Main assets: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new missions;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new calibration methods;</a:t>
            </a:r>
          </a:p>
          <a:p>
            <a:pPr lvl="1"/>
            <a:r>
              <a:rPr lang="en-GB" sz="1700" b="0" spc="-100" dirty="0">
                <a:latin typeface="+mn-lt"/>
              </a:rPr>
              <a:t>Inter-operability of the processing modules;</a:t>
            </a:r>
          </a:p>
          <a:p>
            <a:pPr lvl="1"/>
            <a:r>
              <a:rPr lang="en-GB" sz="1700" b="0" spc="-100" dirty="0">
                <a:latin typeface="+mn-lt"/>
              </a:rPr>
              <a:t>Rationalisation of resources + efforts (including maintenance);</a:t>
            </a:r>
          </a:p>
          <a:p>
            <a:pPr lvl="1"/>
            <a:r>
              <a:rPr lang="en-GB" sz="1700" b="0" spc="-100" dirty="0">
                <a:latin typeface="+mn-lt"/>
              </a:rPr>
              <a:t>Support the operational generation of GSICS products (and intermediate products such as collocations);</a:t>
            </a:r>
          </a:p>
          <a:p>
            <a:pPr lvl="1"/>
            <a:r>
              <a:rPr lang="en-GB" sz="1700" b="0" spc="-100" dirty="0">
                <a:latin typeface="+mn-lt"/>
              </a:rPr>
              <a:t>Support generation of Fundamental Climate Data Records;</a:t>
            </a:r>
          </a:p>
          <a:p>
            <a:r>
              <a:rPr lang="en-GB" sz="2200" spc="-100" dirty="0">
                <a:solidFill>
                  <a:srgbClr val="0070C0"/>
                </a:solidFill>
                <a:latin typeface="+mn-lt"/>
              </a:rPr>
              <a:t>Status:</a:t>
            </a:r>
          </a:p>
          <a:p>
            <a:pPr lvl="1"/>
            <a:r>
              <a:rPr lang="en-GB" sz="1700" b="0" spc="-100" dirty="0">
                <a:latin typeface="+mn-lt"/>
              </a:rPr>
              <a:t>The prototype has been extensively tested and validated;</a:t>
            </a:r>
          </a:p>
          <a:p>
            <a:pPr lvl="1"/>
            <a:r>
              <a:rPr lang="en-GB" sz="1700" b="0" spc="-100" dirty="0">
                <a:latin typeface="+mn-lt"/>
              </a:rPr>
              <a:t>Already supporting the EUMETSAT diagnostics on SEVIRI, AVHRR, OLCI &amp; SLSTR;</a:t>
            </a:r>
          </a:p>
          <a:p>
            <a:pPr lvl="1"/>
            <a:r>
              <a:rPr lang="en-GB" sz="1700" b="0" spc="-100" dirty="0">
                <a:latin typeface="+mn-lt"/>
              </a:rPr>
              <a:t>Currently used for the FCI and LI commissioning;</a:t>
            </a:r>
          </a:p>
          <a:p>
            <a:pPr lvl="1"/>
            <a:r>
              <a:rPr lang="en-GB" sz="1700" b="0" spc="-100" dirty="0">
                <a:latin typeface="+mn-lt"/>
              </a:rPr>
              <a:t>Developments are on-going for EPS-SG and CO2M.</a:t>
            </a:r>
          </a:p>
          <a:p>
            <a:pPr lvl="1"/>
            <a:r>
              <a:rPr lang="en-GB" sz="1700" b="0" spc="-100" dirty="0">
                <a:latin typeface="+mn-lt"/>
              </a:rPr>
              <a:t>Will become the EUM GSICS engine and replace MPSTAR in 2024;</a:t>
            </a:r>
          </a:p>
          <a:p>
            <a:pPr marL="562722" lvl="1" indent="0">
              <a:buNone/>
            </a:pPr>
            <a:endParaRPr lang="en-GB" sz="1700" b="0" spc="-1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593" y="809297"/>
            <a:ext cx="1209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8254" indent="-328254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spc="-100" dirty="0">
                <a:solidFill>
                  <a:srgbClr val="0070C0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MICMICS = agile system dedicated to the near-real time monitoring of radiometric performances and inter-calibration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99" y="2027386"/>
            <a:ext cx="5117147" cy="39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2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MICMICS workflows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1928903" y="639565"/>
            <a:ext cx="8335354" cy="6161907"/>
            <a:chOff x="1490148" y="211809"/>
            <a:chExt cx="6374159" cy="4734125"/>
          </a:xfrm>
        </p:grpSpPr>
        <p:grpSp>
          <p:nvGrpSpPr>
            <p:cNvPr id="219" name="Group 218"/>
            <p:cNvGrpSpPr/>
            <p:nvPr/>
          </p:nvGrpSpPr>
          <p:grpSpPr>
            <a:xfrm>
              <a:off x="2484686" y="419422"/>
              <a:ext cx="4236677" cy="4313501"/>
              <a:chOff x="2165324" y="482491"/>
              <a:chExt cx="4579801" cy="4590582"/>
            </a:xfrm>
          </p:grpSpPr>
          <p:sp>
            <p:nvSpPr>
              <p:cNvPr id="342" name="Google Shape;242;p24"/>
              <p:cNvSpPr/>
              <p:nvPr/>
            </p:nvSpPr>
            <p:spPr>
              <a:xfrm rot="508489">
                <a:off x="4471144" y="1461006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234;p24"/>
              <p:cNvSpPr/>
              <p:nvPr/>
            </p:nvSpPr>
            <p:spPr>
              <a:xfrm rot="408888">
                <a:off x="4444894" y="483111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242;p24"/>
              <p:cNvSpPr/>
              <p:nvPr/>
            </p:nvSpPr>
            <p:spPr>
              <a:xfrm rot="21262260">
                <a:off x="4189877" y="146409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34;p24"/>
              <p:cNvSpPr/>
              <p:nvPr/>
            </p:nvSpPr>
            <p:spPr>
              <a:xfrm rot="21193508">
                <a:off x="3952573" y="482491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242;p24"/>
              <p:cNvSpPr/>
              <p:nvPr/>
            </p:nvSpPr>
            <p:spPr>
              <a:xfrm rot="20296239">
                <a:off x="3931664" y="1533450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234;p24"/>
              <p:cNvSpPr/>
              <p:nvPr/>
            </p:nvSpPr>
            <p:spPr>
              <a:xfrm rot="20119787">
                <a:off x="3465103" y="607478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242;p24"/>
              <p:cNvSpPr/>
              <p:nvPr/>
            </p:nvSpPr>
            <p:spPr>
              <a:xfrm rot="1293399">
                <a:off x="4728053" y="15307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234;p24"/>
              <p:cNvSpPr/>
              <p:nvPr/>
            </p:nvSpPr>
            <p:spPr>
              <a:xfrm rot="1430964">
                <a:off x="4911034" y="60958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242;p24"/>
              <p:cNvSpPr/>
              <p:nvPr/>
            </p:nvSpPr>
            <p:spPr>
              <a:xfrm rot="2282900">
                <a:off x="4959209" y="166230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234;p24"/>
              <p:cNvSpPr/>
              <p:nvPr/>
            </p:nvSpPr>
            <p:spPr>
              <a:xfrm rot="2351663">
                <a:off x="5341312" y="827635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242;p24"/>
              <p:cNvSpPr/>
              <p:nvPr/>
            </p:nvSpPr>
            <p:spPr>
              <a:xfrm rot="4862293">
                <a:off x="5362015" y="2344501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234;p24"/>
              <p:cNvSpPr/>
              <p:nvPr/>
            </p:nvSpPr>
            <p:spPr>
              <a:xfrm rot="4956884">
                <a:off x="6041142" y="2070349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242;p24"/>
              <p:cNvSpPr/>
              <p:nvPr/>
            </p:nvSpPr>
            <p:spPr>
              <a:xfrm rot="4105851">
                <a:off x="5291390" y="2094338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234;p24"/>
              <p:cNvSpPr/>
              <p:nvPr/>
            </p:nvSpPr>
            <p:spPr>
              <a:xfrm rot="3988951">
                <a:off x="5915019" y="160986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242;p24"/>
              <p:cNvSpPr/>
              <p:nvPr/>
            </p:nvSpPr>
            <p:spPr>
              <a:xfrm rot="3280148">
                <a:off x="5159921" y="1854638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234;p24"/>
              <p:cNvSpPr/>
              <p:nvPr/>
            </p:nvSpPr>
            <p:spPr>
              <a:xfrm rot="3087361">
                <a:off x="5670175" y="118615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242;p24"/>
              <p:cNvSpPr/>
              <p:nvPr/>
            </p:nvSpPr>
            <p:spPr>
              <a:xfrm rot="5945707">
                <a:off x="5363223" y="2604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34;p24"/>
              <p:cNvSpPr/>
              <p:nvPr/>
            </p:nvSpPr>
            <p:spPr>
              <a:xfrm rot="5888082">
                <a:off x="6050325" y="255821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42;p24"/>
              <p:cNvSpPr/>
              <p:nvPr/>
            </p:nvSpPr>
            <p:spPr>
              <a:xfrm rot="6819081">
                <a:off x="5302587" y="2881706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34;p24"/>
              <p:cNvSpPr/>
              <p:nvPr/>
            </p:nvSpPr>
            <p:spPr>
              <a:xfrm rot="6706654">
                <a:off x="5947936" y="3033634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42;p24"/>
              <p:cNvSpPr/>
              <p:nvPr/>
            </p:nvSpPr>
            <p:spPr>
              <a:xfrm rot="13148576">
                <a:off x="3674269" y="3302553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34;p24"/>
              <p:cNvSpPr/>
              <p:nvPr/>
            </p:nvSpPr>
            <p:spPr>
              <a:xfrm rot="12938197">
                <a:off x="3039147" y="38130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242;p24"/>
              <p:cNvSpPr/>
              <p:nvPr/>
            </p:nvSpPr>
            <p:spPr>
              <a:xfrm rot="12138269">
                <a:off x="3922691" y="345182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234;p24"/>
              <p:cNvSpPr/>
              <p:nvPr/>
            </p:nvSpPr>
            <p:spPr>
              <a:xfrm rot="12161020">
                <a:off x="3469429" y="406447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242;p24"/>
              <p:cNvSpPr/>
              <p:nvPr/>
            </p:nvSpPr>
            <p:spPr>
              <a:xfrm rot="11154913">
                <a:off x="4182322" y="3537085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234;p24"/>
              <p:cNvSpPr/>
              <p:nvPr/>
            </p:nvSpPr>
            <p:spPr>
              <a:xfrm rot="11261769">
                <a:off x="3938085" y="419122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242;p24"/>
              <p:cNvSpPr/>
              <p:nvPr/>
            </p:nvSpPr>
            <p:spPr>
              <a:xfrm rot="13886946">
                <a:off x="3497816" y="3123553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34;p24"/>
              <p:cNvSpPr/>
              <p:nvPr/>
            </p:nvSpPr>
            <p:spPr>
              <a:xfrm rot="13983230">
                <a:off x="2692169" y="344872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242;p24"/>
              <p:cNvSpPr/>
              <p:nvPr/>
            </p:nvSpPr>
            <p:spPr>
              <a:xfrm rot="14851522">
                <a:off x="3360237" y="288267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234;p24"/>
              <p:cNvSpPr/>
              <p:nvPr/>
            </p:nvSpPr>
            <p:spPr>
              <a:xfrm rot="14883411">
                <a:off x="2453595" y="3025089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242;p24"/>
              <p:cNvSpPr/>
              <p:nvPr/>
            </p:nvSpPr>
            <p:spPr>
              <a:xfrm rot="17481641">
                <a:off x="3373585" y="2088838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234;p24"/>
              <p:cNvSpPr/>
              <p:nvPr/>
            </p:nvSpPr>
            <p:spPr>
              <a:xfrm rot="17589277">
                <a:off x="2467405" y="1609615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242;p24"/>
              <p:cNvSpPr/>
              <p:nvPr/>
            </p:nvSpPr>
            <p:spPr>
              <a:xfrm rot="16656345">
                <a:off x="3308599" y="233057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4;p24"/>
              <p:cNvSpPr/>
              <p:nvPr/>
            </p:nvSpPr>
            <p:spPr>
              <a:xfrm rot="16620189">
                <a:off x="2340218" y="20716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242;p24"/>
              <p:cNvSpPr/>
              <p:nvPr/>
            </p:nvSpPr>
            <p:spPr>
              <a:xfrm rot="15769318">
                <a:off x="3293833" y="2619530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234;p24"/>
              <p:cNvSpPr/>
              <p:nvPr/>
            </p:nvSpPr>
            <p:spPr>
              <a:xfrm rot="15758942">
                <a:off x="2334524" y="255743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94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242;p24"/>
              <p:cNvSpPr/>
              <p:nvPr/>
            </p:nvSpPr>
            <p:spPr>
              <a:xfrm rot="18484708">
                <a:off x="3502306" y="1856757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234;p24"/>
              <p:cNvSpPr/>
              <p:nvPr/>
            </p:nvSpPr>
            <p:spPr>
              <a:xfrm rot="18498129">
                <a:off x="2715654" y="119273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242;p24"/>
              <p:cNvSpPr/>
              <p:nvPr/>
            </p:nvSpPr>
            <p:spPr>
              <a:xfrm rot="19396391">
                <a:off x="3697424" y="16654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234;p24"/>
              <p:cNvSpPr/>
              <p:nvPr/>
            </p:nvSpPr>
            <p:spPr>
              <a:xfrm rot="19333649">
                <a:off x="3063980" y="832576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AF2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242;p24"/>
              <p:cNvSpPr/>
              <p:nvPr/>
            </p:nvSpPr>
            <p:spPr>
              <a:xfrm rot="7553442">
                <a:off x="5165033" y="3117769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234;p24"/>
              <p:cNvSpPr/>
              <p:nvPr/>
            </p:nvSpPr>
            <p:spPr>
              <a:xfrm rot="7641095">
                <a:off x="5683932" y="34633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242;p24"/>
              <p:cNvSpPr/>
              <p:nvPr/>
            </p:nvSpPr>
            <p:spPr>
              <a:xfrm rot="9240329">
                <a:off x="4714035" y="345430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234;p24"/>
              <p:cNvSpPr/>
              <p:nvPr/>
            </p:nvSpPr>
            <p:spPr>
              <a:xfrm rot="9430872">
                <a:off x="4919201" y="406098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242;p24"/>
              <p:cNvSpPr/>
              <p:nvPr/>
            </p:nvSpPr>
            <p:spPr>
              <a:xfrm rot="10246986">
                <a:off x="4473661" y="352881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234;p24"/>
              <p:cNvSpPr/>
              <p:nvPr/>
            </p:nvSpPr>
            <p:spPr>
              <a:xfrm rot="10393191">
                <a:off x="4451361" y="4187473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EF9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242;p24"/>
              <p:cNvSpPr/>
              <p:nvPr/>
            </p:nvSpPr>
            <p:spPr>
              <a:xfrm rot="8313265">
                <a:off x="4955132" y="3318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234;p24"/>
              <p:cNvSpPr/>
              <p:nvPr/>
            </p:nvSpPr>
            <p:spPr>
              <a:xfrm rot="8555093">
                <a:off x="5343496" y="38138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244;p24"/>
              <p:cNvSpPr/>
              <p:nvPr/>
            </p:nvSpPr>
            <p:spPr>
              <a:xfrm>
                <a:off x="3294023" y="1589289"/>
                <a:ext cx="2340000" cy="2340000"/>
              </a:xfrm>
              <a:prstGeom prst="donut">
                <a:avLst>
                  <a:gd name="adj" fmla="val 1084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244;p24"/>
              <p:cNvSpPr/>
              <p:nvPr/>
            </p:nvSpPr>
            <p:spPr>
              <a:xfrm>
                <a:off x="3730789" y="2033907"/>
                <a:ext cx="144000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5" extrusionOk="0">
                    <a:moveTo>
                      <a:pt x="1030605" y="515303"/>
                    </a:moveTo>
                    <a:cubicBezTo>
                      <a:pt x="1030605" y="799896"/>
                      <a:pt x="799896" y="1030605"/>
                      <a:pt x="515303" y="1030605"/>
                    </a:cubicBezTo>
                    <a:cubicBezTo>
                      <a:pt x="230709" y="1030605"/>
                      <a:pt x="0" y="799896"/>
                      <a:pt x="0" y="515303"/>
                    </a:cubicBezTo>
                    <a:cubicBezTo>
                      <a:pt x="0" y="230709"/>
                      <a:pt x="230709" y="0"/>
                      <a:pt x="515303" y="0"/>
                    </a:cubicBezTo>
                    <a:cubicBezTo>
                      <a:pt x="799896" y="0"/>
                      <a:pt x="1030605" y="230709"/>
                      <a:pt x="1030605" y="51530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2" name="Picture 2" descr="https://confluence.eumetsat.int/download/attachments/67744371/MICMICS%20Logo2.png?version=1&amp;modificationDate=1576750929000&amp;api=v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86" y="2483463"/>
                <a:ext cx="1115626" cy="557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3" name="Google Shape;244;p24"/>
              <p:cNvSpPr/>
              <p:nvPr/>
            </p:nvSpPr>
            <p:spPr>
              <a:xfrm>
                <a:off x="3015202" y="1322217"/>
                <a:ext cx="2880000" cy="2880000"/>
              </a:xfrm>
              <a:prstGeom prst="donut">
                <a:avLst>
                  <a:gd name="adj" fmla="val 4518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1452;p40"/>
            <p:cNvSpPr txBox="1"/>
            <p:nvPr/>
          </p:nvSpPr>
          <p:spPr>
            <a:xfrm>
              <a:off x="6408786" y="4404805"/>
              <a:ext cx="820759" cy="21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#9ba9ea</a:t>
              </a:r>
              <a:endParaRPr sz="7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311;p25"/>
            <p:cNvSpPr txBox="1"/>
            <p:nvPr/>
          </p:nvSpPr>
          <p:spPr>
            <a:xfrm>
              <a:off x="2489315" y="714216"/>
              <a:ext cx="87477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Calibration</a:t>
              </a:r>
            </a:p>
          </p:txBody>
        </p:sp>
        <p:sp>
          <p:nvSpPr>
            <p:cNvPr id="222" name="Google Shape;311;p25"/>
            <p:cNvSpPr txBox="1"/>
            <p:nvPr/>
          </p:nvSpPr>
          <p:spPr>
            <a:xfrm>
              <a:off x="2753778" y="428365"/>
              <a:ext cx="110048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Inter-Calibration</a:t>
              </a:r>
            </a:p>
          </p:txBody>
        </p:sp>
        <p:sp>
          <p:nvSpPr>
            <p:cNvPr id="223" name="Google Shape;311;p25"/>
            <p:cNvSpPr txBox="1"/>
            <p:nvPr/>
          </p:nvSpPr>
          <p:spPr>
            <a:xfrm>
              <a:off x="3537985" y="244437"/>
              <a:ext cx="96768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Calibration</a:t>
              </a:r>
            </a:p>
          </p:txBody>
        </p:sp>
        <p:sp>
          <p:nvSpPr>
            <p:cNvPr id="224" name="Google Shape;311;p25"/>
            <p:cNvSpPr txBox="1"/>
            <p:nvPr/>
          </p:nvSpPr>
          <p:spPr>
            <a:xfrm>
              <a:off x="4822333" y="211809"/>
              <a:ext cx="1136104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Inter-Calibration</a:t>
              </a:r>
            </a:p>
          </p:txBody>
        </p:sp>
        <p:sp>
          <p:nvSpPr>
            <p:cNvPr id="225" name="Google Shape;311;p25"/>
            <p:cNvSpPr txBox="1"/>
            <p:nvPr/>
          </p:nvSpPr>
          <p:spPr>
            <a:xfrm>
              <a:off x="5442888" y="442642"/>
              <a:ext cx="90373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Calibration</a:t>
              </a:r>
            </a:p>
          </p:txBody>
        </p:sp>
        <p:sp>
          <p:nvSpPr>
            <p:cNvPr id="226" name="Google Shape;311;p25"/>
            <p:cNvSpPr txBox="1"/>
            <p:nvPr/>
          </p:nvSpPr>
          <p:spPr>
            <a:xfrm>
              <a:off x="1921081" y="1111251"/>
              <a:ext cx="1299900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Imager-Hyperspectral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27" name="Google Shape;311;p25"/>
            <p:cNvSpPr txBox="1"/>
            <p:nvPr/>
          </p:nvSpPr>
          <p:spPr>
            <a:xfrm>
              <a:off x="5918509" y="744396"/>
              <a:ext cx="1102701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Lunar Inter-Calibration</a:t>
              </a:r>
            </a:p>
          </p:txBody>
        </p:sp>
        <p:sp>
          <p:nvSpPr>
            <p:cNvPr id="228" name="Google Shape;311;p25"/>
            <p:cNvSpPr txBox="1"/>
            <p:nvPr/>
          </p:nvSpPr>
          <p:spPr>
            <a:xfrm>
              <a:off x="6260410" y="1121310"/>
              <a:ext cx="106382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Calibration</a:t>
              </a:r>
            </a:p>
          </p:txBody>
        </p:sp>
        <p:sp>
          <p:nvSpPr>
            <p:cNvPr id="229" name="Google Shape;311;p25"/>
            <p:cNvSpPr txBox="1"/>
            <p:nvPr/>
          </p:nvSpPr>
          <p:spPr>
            <a:xfrm>
              <a:off x="6527085" y="1617616"/>
              <a:ext cx="12682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Inter-Calibration</a:t>
              </a:r>
            </a:p>
          </p:txBody>
        </p:sp>
        <p:sp>
          <p:nvSpPr>
            <p:cNvPr id="230" name="Google Shape;311;p25"/>
            <p:cNvSpPr txBox="1"/>
            <p:nvPr/>
          </p:nvSpPr>
          <p:spPr>
            <a:xfrm>
              <a:off x="1873971" y="1558995"/>
              <a:ext cx="890977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Imager-Imager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31" name="Google Shape;311;p25"/>
            <p:cNvSpPr txBox="1"/>
            <p:nvPr/>
          </p:nvSpPr>
          <p:spPr>
            <a:xfrm>
              <a:off x="1711583" y="2132548"/>
              <a:ext cx="85866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Calibration</a:t>
              </a:r>
            </a:p>
          </p:txBody>
        </p:sp>
        <p:sp>
          <p:nvSpPr>
            <p:cNvPr id="232" name="Google Shape;311;p25"/>
            <p:cNvSpPr txBox="1"/>
            <p:nvPr/>
          </p:nvSpPr>
          <p:spPr>
            <a:xfrm>
              <a:off x="1490148" y="2663055"/>
              <a:ext cx="1094862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Inter-Calibration</a:t>
              </a:r>
            </a:p>
          </p:txBody>
        </p:sp>
        <p:sp>
          <p:nvSpPr>
            <p:cNvPr id="233" name="Google Shape;311;p25"/>
            <p:cNvSpPr txBox="1"/>
            <p:nvPr/>
          </p:nvSpPr>
          <p:spPr>
            <a:xfrm>
              <a:off x="1534450" y="3208638"/>
              <a:ext cx="112436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Extraction Module</a:t>
              </a:r>
            </a:p>
          </p:txBody>
        </p:sp>
        <p:sp>
          <p:nvSpPr>
            <p:cNvPr id="234" name="Google Shape;311;p25"/>
            <p:cNvSpPr txBox="1"/>
            <p:nvPr/>
          </p:nvSpPr>
          <p:spPr>
            <a:xfrm>
              <a:off x="1766562" y="3712725"/>
              <a:ext cx="116791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Extraction Module</a:t>
              </a:r>
            </a:p>
          </p:txBody>
        </p:sp>
        <p:sp>
          <p:nvSpPr>
            <p:cNvPr id="235" name="Google Shape;311;p25"/>
            <p:cNvSpPr txBox="1"/>
            <p:nvPr/>
          </p:nvSpPr>
          <p:spPr>
            <a:xfrm>
              <a:off x="2555710" y="4146678"/>
              <a:ext cx="7890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Subsetter Tool</a:t>
              </a:r>
            </a:p>
          </p:txBody>
        </p:sp>
        <p:sp>
          <p:nvSpPr>
            <p:cNvPr id="236" name="Google Shape;311;p25"/>
            <p:cNvSpPr txBox="1"/>
            <p:nvPr/>
          </p:nvSpPr>
          <p:spPr>
            <a:xfrm>
              <a:off x="2931793" y="4459443"/>
              <a:ext cx="85382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Data-Fusion Tool</a:t>
              </a:r>
            </a:p>
          </p:txBody>
        </p:sp>
        <p:sp>
          <p:nvSpPr>
            <p:cNvPr id="237" name="Google Shape;311;p25"/>
            <p:cNvSpPr txBox="1"/>
            <p:nvPr/>
          </p:nvSpPr>
          <p:spPr>
            <a:xfrm>
              <a:off x="4769489" y="4675454"/>
              <a:ext cx="9928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Pre-Colocation Tool</a:t>
              </a:r>
            </a:p>
          </p:txBody>
        </p:sp>
        <p:sp>
          <p:nvSpPr>
            <p:cNvPr id="238" name="Google Shape;311;p25"/>
            <p:cNvSpPr txBox="1"/>
            <p:nvPr/>
          </p:nvSpPr>
          <p:spPr>
            <a:xfrm>
              <a:off x="3590521" y="4647999"/>
              <a:ext cx="100979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Colocation</a:t>
              </a:r>
              <a:r>
                <a:rPr lang="en-GB" sz="10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Tool</a:t>
              </a:r>
            </a:p>
          </p:txBody>
        </p:sp>
        <p:sp>
          <p:nvSpPr>
            <p:cNvPr id="239" name="Google Shape;311;p25"/>
            <p:cNvSpPr txBox="1"/>
            <p:nvPr/>
          </p:nvSpPr>
          <p:spPr>
            <a:xfrm>
              <a:off x="6679538" y="2674439"/>
              <a:ext cx="118476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 Blender</a:t>
              </a:r>
            </a:p>
          </p:txBody>
        </p:sp>
        <p:sp>
          <p:nvSpPr>
            <p:cNvPr id="240" name="Google Shape;311;p25"/>
            <p:cNvSpPr txBox="1"/>
            <p:nvPr/>
          </p:nvSpPr>
          <p:spPr>
            <a:xfrm>
              <a:off x="6550996" y="3228870"/>
              <a:ext cx="12375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Sun Glint Inter-Calibration</a:t>
              </a:r>
            </a:p>
          </p:txBody>
        </p:sp>
        <p:sp>
          <p:nvSpPr>
            <p:cNvPr id="241" name="Google Shape;311;p25"/>
            <p:cNvSpPr txBox="1"/>
            <p:nvPr/>
          </p:nvSpPr>
          <p:spPr>
            <a:xfrm>
              <a:off x="5914668" y="4119163"/>
              <a:ext cx="129663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Radiative Transfer Module</a:t>
              </a:r>
            </a:p>
          </p:txBody>
        </p:sp>
        <p:sp>
          <p:nvSpPr>
            <p:cNvPr id="242" name="Google Shape;311;p25"/>
            <p:cNvSpPr txBox="1"/>
            <p:nvPr/>
          </p:nvSpPr>
          <p:spPr>
            <a:xfrm>
              <a:off x="6276612" y="3698517"/>
              <a:ext cx="141669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Snow and Ice Inter-Calibration</a:t>
              </a:r>
            </a:p>
          </p:txBody>
        </p:sp>
        <p:grpSp>
          <p:nvGrpSpPr>
            <p:cNvPr id="243" name="Google Shape;6794;p51"/>
            <p:cNvGrpSpPr/>
            <p:nvPr/>
          </p:nvGrpSpPr>
          <p:grpSpPr>
            <a:xfrm>
              <a:off x="4718833" y="4287766"/>
              <a:ext cx="220892" cy="209815"/>
              <a:chOff x="-31817400" y="3910025"/>
              <a:chExt cx="301675" cy="294075"/>
            </a:xfrm>
          </p:grpSpPr>
          <p:sp>
            <p:nvSpPr>
              <p:cNvPr id="339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4" name="Google Shape;8461;p54"/>
            <p:cNvGrpSpPr/>
            <p:nvPr/>
          </p:nvGrpSpPr>
          <p:grpSpPr>
            <a:xfrm>
              <a:off x="2855297" y="3152914"/>
              <a:ext cx="231621" cy="210319"/>
              <a:chOff x="-1592325" y="3957400"/>
              <a:chExt cx="293025" cy="277275"/>
            </a:xfrm>
          </p:grpSpPr>
          <p:sp>
            <p:nvSpPr>
              <p:cNvPr id="335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5" name="Google Shape;8461;p54"/>
            <p:cNvGrpSpPr/>
            <p:nvPr/>
          </p:nvGrpSpPr>
          <p:grpSpPr>
            <a:xfrm>
              <a:off x="3060920" y="3535572"/>
              <a:ext cx="231621" cy="210319"/>
              <a:chOff x="-1592325" y="3957400"/>
              <a:chExt cx="293025" cy="277275"/>
            </a:xfrm>
          </p:grpSpPr>
          <p:sp>
            <p:nvSpPr>
              <p:cNvPr id="331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6" name="Google Shape;6794;p51"/>
            <p:cNvGrpSpPr/>
            <p:nvPr/>
          </p:nvGrpSpPr>
          <p:grpSpPr>
            <a:xfrm>
              <a:off x="4240462" y="4264525"/>
              <a:ext cx="220892" cy="209815"/>
              <a:chOff x="-31817400" y="3910025"/>
              <a:chExt cx="301675" cy="294075"/>
            </a:xfrm>
          </p:grpSpPr>
          <p:sp>
            <p:nvSpPr>
              <p:cNvPr id="328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9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7" name="Google Shape;6794;p51"/>
            <p:cNvGrpSpPr/>
            <p:nvPr/>
          </p:nvGrpSpPr>
          <p:grpSpPr>
            <a:xfrm>
              <a:off x="3801176" y="4151543"/>
              <a:ext cx="220892" cy="209815"/>
              <a:chOff x="-31817400" y="3910025"/>
              <a:chExt cx="301675" cy="294075"/>
            </a:xfrm>
          </p:grpSpPr>
          <p:sp>
            <p:nvSpPr>
              <p:cNvPr id="325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8" name="Google Shape;6794;p51"/>
            <p:cNvGrpSpPr/>
            <p:nvPr/>
          </p:nvGrpSpPr>
          <p:grpSpPr>
            <a:xfrm>
              <a:off x="3378430" y="3888632"/>
              <a:ext cx="220892" cy="209815"/>
              <a:chOff x="-31817400" y="3910025"/>
              <a:chExt cx="301675" cy="294075"/>
            </a:xfrm>
          </p:grpSpPr>
          <p:sp>
            <p:nvSpPr>
              <p:cNvPr id="322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738706" y="715815"/>
              <a:ext cx="351294" cy="310532"/>
              <a:chOff x="3263562" y="628231"/>
              <a:chExt cx="379745" cy="330479"/>
            </a:xfrm>
          </p:grpSpPr>
          <p:sp>
            <p:nvSpPr>
              <p:cNvPr id="319" name="Google Shape;5645;p48"/>
              <p:cNvSpPr/>
              <p:nvPr/>
            </p:nvSpPr>
            <p:spPr>
              <a:xfrm>
                <a:off x="3350961" y="812728"/>
                <a:ext cx="268967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6" extrusionOk="0">
                    <a:moveTo>
                      <a:pt x="8589" y="0"/>
                    </a:moveTo>
                    <a:cubicBezTo>
                      <a:pt x="7469" y="3"/>
                      <a:pt x="6385" y="407"/>
                      <a:pt x="5536" y="1138"/>
                    </a:cubicBezTo>
                    <a:cubicBezTo>
                      <a:pt x="4819" y="1759"/>
                      <a:pt x="4289" y="2566"/>
                      <a:pt x="4006" y="3469"/>
                    </a:cubicBezTo>
                    <a:lnTo>
                      <a:pt x="3891" y="3469"/>
                    </a:lnTo>
                    <a:cubicBezTo>
                      <a:pt x="1747" y="3469"/>
                      <a:pt x="1" y="5294"/>
                      <a:pt x="1" y="7537"/>
                    </a:cubicBezTo>
                    <a:cubicBezTo>
                      <a:pt x="1" y="9781"/>
                      <a:pt x="1744" y="11605"/>
                      <a:pt x="3891" y="11605"/>
                    </a:cubicBezTo>
                    <a:lnTo>
                      <a:pt x="14798" y="11605"/>
                    </a:lnTo>
                    <a:cubicBezTo>
                      <a:pt x="17264" y="11605"/>
                      <a:pt x="19273" y="9507"/>
                      <a:pt x="19273" y="6923"/>
                    </a:cubicBezTo>
                    <a:cubicBezTo>
                      <a:pt x="19273" y="6044"/>
                      <a:pt x="19035" y="5182"/>
                      <a:pt x="18583" y="4430"/>
                    </a:cubicBezTo>
                    <a:cubicBezTo>
                      <a:pt x="18153" y="3707"/>
                      <a:pt x="17529" y="3117"/>
                      <a:pt x="16783" y="2728"/>
                    </a:cubicBezTo>
                    <a:cubicBezTo>
                      <a:pt x="16161" y="2404"/>
                      <a:pt x="15479" y="2243"/>
                      <a:pt x="14797" y="2243"/>
                    </a:cubicBezTo>
                    <a:cubicBezTo>
                      <a:pt x="14134" y="2243"/>
                      <a:pt x="13470" y="2395"/>
                      <a:pt x="12862" y="2701"/>
                    </a:cubicBezTo>
                    <a:cubicBezTo>
                      <a:pt x="12233" y="1442"/>
                      <a:pt x="11118" y="512"/>
                      <a:pt x="9784" y="157"/>
                    </a:cubicBezTo>
                    <a:cubicBezTo>
                      <a:pt x="9393" y="54"/>
                      <a:pt x="8992" y="0"/>
                      <a:pt x="8589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32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3501768" y="628231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3264792" y="65785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0" name="Picture 24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4284036" y="773635"/>
              <a:ext cx="214202" cy="161710"/>
            </a:xfrm>
            <a:prstGeom prst="rect">
              <a:avLst/>
            </a:prstGeom>
          </p:spPr>
        </p:pic>
        <p:grpSp>
          <p:nvGrpSpPr>
            <p:cNvPr id="251" name="Group 250"/>
            <p:cNvGrpSpPr/>
            <p:nvPr/>
          </p:nvGrpSpPr>
          <p:grpSpPr>
            <a:xfrm>
              <a:off x="4671995" y="674790"/>
              <a:ext cx="311013" cy="262153"/>
              <a:chOff x="4288062" y="575620"/>
              <a:chExt cx="336202" cy="278993"/>
            </a:xfrm>
          </p:grpSpPr>
          <p:pic>
            <p:nvPicPr>
              <p:cNvPr id="316" name="Picture 315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4339968" y="749799"/>
                <a:ext cx="231550" cy="104814"/>
              </a:xfrm>
              <a:prstGeom prst="rect">
                <a:avLst/>
              </a:prstGeom>
            </p:spPr>
          </p:pic>
          <p:pic>
            <p:nvPicPr>
              <p:cNvPr id="317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4482725" y="57562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4289292" y="57844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2" name="Picture 10" descr="Transparent Moon And Stars Clipart Black And White - Full Moon And Stars  Icon, HD Png Download , Transparent Png Image | PNG.ToolXoX.com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33" y="854491"/>
              <a:ext cx="209559" cy="18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3" name="Group 252"/>
            <p:cNvGrpSpPr/>
            <p:nvPr/>
          </p:nvGrpSpPr>
          <p:grpSpPr>
            <a:xfrm>
              <a:off x="5558965" y="916206"/>
              <a:ext cx="341554" cy="328234"/>
              <a:chOff x="5231241" y="841495"/>
              <a:chExt cx="369216" cy="349318"/>
            </a:xfrm>
          </p:grpSpPr>
          <p:pic>
            <p:nvPicPr>
              <p:cNvPr id="313" name="Picture 10" descr="Transparent Moon And Stars Clipart Black And White - Full Moon And Stars  Icon, HD Png Download , Transparent Png Image | PNG.ToolXoX.com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241" y="993421"/>
                <a:ext cx="226531" cy="19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349485">
                <a:off x="5458918" y="9626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8144797">
                <a:off x="5255289" y="8402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4" name="Picture 25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09" b="22069"/>
            <a:stretch/>
          </p:blipFill>
          <p:spPr>
            <a:xfrm rot="21264185">
              <a:off x="5871558" y="1394308"/>
              <a:ext cx="248223" cy="140492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6044264" y="1680134"/>
              <a:ext cx="321143" cy="331646"/>
              <a:chOff x="5755844" y="1654494"/>
              <a:chExt cx="347152" cy="352949"/>
            </a:xfrm>
          </p:grpSpPr>
          <p:pic>
            <p:nvPicPr>
              <p:cNvPr id="310" name="Picture 309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2209" b="22069"/>
              <a:stretch/>
            </p:blipFill>
            <p:spPr>
              <a:xfrm rot="21264185">
                <a:off x="5826809" y="1857926"/>
                <a:ext cx="268326" cy="149517"/>
              </a:xfrm>
              <a:prstGeom prst="rect">
                <a:avLst/>
              </a:prstGeom>
            </p:spPr>
          </p:pic>
          <p:pic>
            <p:nvPicPr>
              <p:cNvPr id="31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1457" y="165449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757074" y="1686858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6" name="Google Shape;5645;p48"/>
            <p:cNvSpPr/>
            <p:nvPr/>
          </p:nvSpPr>
          <p:spPr>
            <a:xfrm>
              <a:off x="3407527" y="1110243"/>
              <a:ext cx="248816" cy="13717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5764026" y="3418774"/>
              <a:ext cx="344604" cy="340134"/>
              <a:chOff x="5452910" y="3504817"/>
              <a:chExt cx="372513" cy="361983"/>
            </a:xfrm>
          </p:grpSpPr>
          <p:pic>
            <p:nvPicPr>
              <p:cNvPr id="307" name="Picture 18" descr="Antarctica Icons - Free SVG &amp; PNG Antarctica Images - Noun Project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6" t="26912" r="24638" b="26649"/>
              <a:stretch/>
            </p:blipFill>
            <p:spPr bwMode="auto">
              <a:xfrm>
                <a:off x="5554402" y="3651791"/>
                <a:ext cx="242457" cy="215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683884" y="3504817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454140" y="35474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8" name="Picture 20" descr="forecast Icon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50" y="2198201"/>
              <a:ext cx="226549" cy="23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9" name="Group 258"/>
            <p:cNvGrpSpPr/>
            <p:nvPr/>
          </p:nvGrpSpPr>
          <p:grpSpPr>
            <a:xfrm>
              <a:off x="2985387" y="1297990"/>
              <a:ext cx="462258" cy="320503"/>
              <a:chOff x="7931209" y="3385290"/>
              <a:chExt cx="1029911" cy="577478"/>
            </a:xfrm>
          </p:grpSpPr>
          <p:pic>
            <p:nvPicPr>
              <p:cNvPr id="30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675708">
                <a:off x="8257902" y="3384277"/>
                <a:ext cx="116477" cy="118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7931209" y="3492749"/>
                <a:ext cx="1029911" cy="397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6" name="Oval 305"/>
              <p:cNvSpPr/>
              <p:nvPr/>
            </p:nvSpPr>
            <p:spPr>
              <a:xfrm rot="20111990">
                <a:off x="8353368" y="3398952"/>
                <a:ext cx="205491" cy="563816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2756306" y="1749977"/>
              <a:ext cx="484044" cy="246870"/>
              <a:chOff x="6612480" y="880368"/>
              <a:chExt cx="1991069" cy="812857"/>
            </a:xfrm>
          </p:grpSpPr>
          <p:pic>
            <p:nvPicPr>
              <p:cNvPr id="302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6612480" y="880368"/>
                <a:ext cx="1991069" cy="812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1257158">
                <a:off x="7979890" y="1098541"/>
                <a:ext cx="318660" cy="548385"/>
              </a:xfrm>
              <a:prstGeom prst="rect">
                <a:avLst/>
              </a:prstGeom>
            </p:spPr>
          </p:pic>
        </p:grpSp>
        <p:grpSp>
          <p:nvGrpSpPr>
            <p:cNvPr id="261" name="Group 260"/>
            <p:cNvGrpSpPr/>
            <p:nvPr/>
          </p:nvGrpSpPr>
          <p:grpSpPr>
            <a:xfrm>
              <a:off x="2674254" y="2585357"/>
              <a:ext cx="350184" cy="322117"/>
              <a:chOff x="2112901" y="2617865"/>
              <a:chExt cx="378545" cy="342808"/>
            </a:xfrm>
          </p:grpSpPr>
          <p:pic>
            <p:nvPicPr>
              <p:cNvPr id="299" name="Picture 20" descr="forecast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734" y="2715776"/>
                <a:ext cx="244897" cy="24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2349907" y="26178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2114131" y="2631762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>
              <a:off x="6065569" y="3097346"/>
              <a:ext cx="387380" cy="297418"/>
              <a:chOff x="5691141" y="3124964"/>
              <a:chExt cx="418754" cy="316523"/>
            </a:xfrm>
          </p:grpSpPr>
          <p:pic>
            <p:nvPicPr>
              <p:cNvPr id="28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8356" y="312496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5692371" y="313932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6" name="Google Shape;7912;p53"/>
              <p:cNvGrpSpPr/>
              <p:nvPr/>
            </p:nvGrpSpPr>
            <p:grpSpPr>
              <a:xfrm>
                <a:off x="5820157" y="3277109"/>
                <a:ext cx="185434" cy="164378"/>
                <a:chOff x="-21322300" y="4077125"/>
                <a:chExt cx="307200" cy="285925"/>
              </a:xfrm>
              <a:solidFill>
                <a:schemeClr val="accent6">
                  <a:lumMod val="10000"/>
                </a:schemeClr>
              </a:solidFill>
            </p:grpSpPr>
            <p:sp>
              <p:nvSpPr>
                <p:cNvPr id="287" name="Google Shape;7913;p53"/>
                <p:cNvSpPr/>
                <p:nvPr/>
              </p:nvSpPr>
              <p:spPr>
                <a:xfrm>
                  <a:off x="-21177375" y="4077125"/>
                  <a:ext cx="173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112" extrusionOk="0">
                      <a:moveTo>
                        <a:pt x="347" y="0"/>
                      </a:moveTo>
                      <a:cubicBezTo>
                        <a:pt x="158" y="0"/>
                        <a:pt x="0" y="158"/>
                        <a:pt x="0" y="347"/>
                      </a:cubicBezTo>
                      <a:lnTo>
                        <a:pt x="0" y="1764"/>
                      </a:lnTo>
                      <a:cubicBezTo>
                        <a:pt x="0" y="1953"/>
                        <a:pt x="158" y="2111"/>
                        <a:pt x="347" y="2111"/>
                      </a:cubicBezTo>
                      <a:cubicBezTo>
                        <a:pt x="536" y="2111"/>
                        <a:pt x="693" y="1953"/>
                        <a:pt x="693" y="1764"/>
                      </a:cubicBezTo>
                      <a:lnTo>
                        <a:pt x="693" y="347"/>
                      </a:lnTo>
                      <a:cubicBezTo>
                        <a:pt x="693" y="158"/>
                        <a:pt x="536" y="0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7914;p53"/>
                <p:cNvSpPr/>
                <p:nvPr/>
              </p:nvSpPr>
              <p:spPr>
                <a:xfrm>
                  <a:off x="-21279775" y="4117475"/>
                  <a:ext cx="465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781" extrusionOk="0">
                      <a:moveTo>
                        <a:pt x="410" y="1"/>
                      </a:moveTo>
                      <a:cubicBezTo>
                        <a:pt x="323" y="1"/>
                        <a:pt x="237" y="40"/>
                        <a:pt x="158" y="119"/>
                      </a:cubicBezTo>
                      <a:cubicBezTo>
                        <a:pt x="0" y="276"/>
                        <a:pt x="0" y="466"/>
                        <a:pt x="158" y="623"/>
                      </a:cubicBezTo>
                      <a:lnTo>
                        <a:pt x="1166" y="1663"/>
                      </a:lnTo>
                      <a:cubicBezTo>
                        <a:pt x="1261" y="1741"/>
                        <a:pt x="1355" y="1781"/>
                        <a:pt x="1446" y="1781"/>
                      </a:cubicBezTo>
                      <a:cubicBezTo>
                        <a:pt x="1536" y="1781"/>
                        <a:pt x="1623" y="1741"/>
                        <a:pt x="1702" y="1663"/>
                      </a:cubicBezTo>
                      <a:cubicBezTo>
                        <a:pt x="1859" y="1505"/>
                        <a:pt x="1859" y="1285"/>
                        <a:pt x="1702" y="1127"/>
                      </a:cubicBezTo>
                      <a:lnTo>
                        <a:pt x="662" y="119"/>
                      </a:lnTo>
                      <a:cubicBezTo>
                        <a:pt x="583" y="40"/>
                        <a:pt x="497" y="1"/>
                        <a:pt x="4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7915;p53"/>
                <p:cNvSpPr/>
                <p:nvPr/>
              </p:nvSpPr>
              <p:spPr>
                <a:xfrm>
                  <a:off x="-21103350" y="4117475"/>
                  <a:ext cx="457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1781" extrusionOk="0">
                      <a:moveTo>
                        <a:pt x="1418" y="1"/>
                      </a:moveTo>
                      <a:cubicBezTo>
                        <a:pt x="1332" y="1"/>
                        <a:pt x="1245" y="40"/>
                        <a:pt x="1166" y="119"/>
                      </a:cubicBezTo>
                      <a:lnTo>
                        <a:pt x="158" y="1127"/>
                      </a:lnTo>
                      <a:cubicBezTo>
                        <a:pt x="1" y="1285"/>
                        <a:pt x="1" y="1474"/>
                        <a:pt x="158" y="1663"/>
                      </a:cubicBezTo>
                      <a:cubicBezTo>
                        <a:pt x="237" y="1741"/>
                        <a:pt x="331" y="1781"/>
                        <a:pt x="422" y="1781"/>
                      </a:cubicBezTo>
                      <a:cubicBezTo>
                        <a:pt x="513" y="1781"/>
                        <a:pt x="599" y="1741"/>
                        <a:pt x="662" y="1663"/>
                      </a:cubicBezTo>
                      <a:lnTo>
                        <a:pt x="1670" y="623"/>
                      </a:lnTo>
                      <a:cubicBezTo>
                        <a:pt x="1828" y="466"/>
                        <a:pt x="1828" y="276"/>
                        <a:pt x="1670" y="119"/>
                      </a:cubicBezTo>
                      <a:cubicBezTo>
                        <a:pt x="1592" y="40"/>
                        <a:pt x="1505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7916;p53"/>
                <p:cNvSpPr/>
                <p:nvPr/>
              </p:nvSpPr>
              <p:spPr>
                <a:xfrm>
                  <a:off x="-21137225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670" y="1"/>
                      </a:moveTo>
                      <a:cubicBezTo>
                        <a:pt x="536" y="1"/>
                        <a:pt x="417" y="89"/>
                        <a:pt x="347" y="227"/>
                      </a:cubicBezTo>
                      <a:lnTo>
                        <a:pt x="95" y="888"/>
                      </a:lnTo>
                      <a:cubicBezTo>
                        <a:pt x="1" y="1109"/>
                        <a:pt x="127" y="1298"/>
                        <a:pt x="284" y="1361"/>
                      </a:cubicBezTo>
                      <a:cubicBezTo>
                        <a:pt x="335" y="1386"/>
                        <a:pt x="386" y="1398"/>
                        <a:pt x="435" y="1398"/>
                      </a:cubicBezTo>
                      <a:cubicBezTo>
                        <a:pt x="568" y="1398"/>
                        <a:pt x="688" y="1310"/>
                        <a:pt x="757" y="1172"/>
                      </a:cubicBezTo>
                      <a:lnTo>
                        <a:pt x="1041" y="510"/>
                      </a:lnTo>
                      <a:cubicBezTo>
                        <a:pt x="1104" y="321"/>
                        <a:pt x="1041" y="101"/>
                        <a:pt x="820" y="38"/>
                      </a:cubicBezTo>
                      <a:cubicBezTo>
                        <a:pt x="769" y="13"/>
                        <a:pt x="719" y="1"/>
                        <a:pt x="6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7917;p53"/>
                <p:cNvSpPr/>
                <p:nvPr/>
              </p:nvSpPr>
              <p:spPr>
                <a:xfrm>
                  <a:off x="-21227800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434" y="1"/>
                      </a:moveTo>
                      <a:cubicBezTo>
                        <a:pt x="386" y="1"/>
                        <a:pt x="335" y="13"/>
                        <a:pt x="284" y="38"/>
                      </a:cubicBezTo>
                      <a:cubicBezTo>
                        <a:pt x="95" y="101"/>
                        <a:pt x="1" y="321"/>
                        <a:pt x="95" y="510"/>
                      </a:cubicBezTo>
                      <a:lnTo>
                        <a:pt x="347" y="1172"/>
                      </a:lnTo>
                      <a:cubicBezTo>
                        <a:pt x="417" y="1310"/>
                        <a:pt x="536" y="1398"/>
                        <a:pt x="670" y="1398"/>
                      </a:cubicBezTo>
                      <a:cubicBezTo>
                        <a:pt x="719" y="1398"/>
                        <a:pt x="769" y="1386"/>
                        <a:pt x="820" y="1361"/>
                      </a:cubicBezTo>
                      <a:cubicBezTo>
                        <a:pt x="1040" y="1298"/>
                        <a:pt x="1103" y="1109"/>
                        <a:pt x="1040" y="888"/>
                      </a:cubicBezTo>
                      <a:lnTo>
                        <a:pt x="757" y="227"/>
                      </a:lnTo>
                      <a:cubicBezTo>
                        <a:pt x="688" y="89"/>
                        <a:pt x="568" y="1"/>
                        <a:pt x="4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7918;p53"/>
                <p:cNvSpPr/>
                <p:nvPr/>
              </p:nvSpPr>
              <p:spPr>
                <a:xfrm>
                  <a:off x="-21319950" y="4219675"/>
                  <a:ext cx="5360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97" y="725"/>
                      </a:lnTo>
                      <a:cubicBezTo>
                        <a:pt x="1986" y="725"/>
                        <a:pt x="2143" y="568"/>
                        <a:pt x="2143" y="347"/>
                      </a:cubicBezTo>
                      <a:cubicBezTo>
                        <a:pt x="2143" y="158"/>
                        <a:pt x="1986" y="1"/>
                        <a:pt x="1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7919;p53"/>
                <p:cNvSpPr/>
                <p:nvPr/>
              </p:nvSpPr>
              <p:spPr>
                <a:xfrm>
                  <a:off x="-21070275" y="4219675"/>
                  <a:ext cx="543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828" y="725"/>
                      </a:lnTo>
                      <a:cubicBezTo>
                        <a:pt x="2017" y="725"/>
                        <a:pt x="2175" y="568"/>
                        <a:pt x="2175" y="347"/>
                      </a:cubicBezTo>
                      <a:cubicBezTo>
                        <a:pt x="2175" y="158"/>
                        <a:pt x="2017" y="1"/>
                        <a:pt x="182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7920;p53"/>
                <p:cNvSpPr/>
                <p:nvPr/>
              </p:nvSpPr>
              <p:spPr>
                <a:xfrm>
                  <a:off x="-21078925" y="4171825"/>
                  <a:ext cx="370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007" extrusionOk="0">
                      <a:moveTo>
                        <a:pt x="1086" y="1"/>
                      </a:moveTo>
                      <a:cubicBezTo>
                        <a:pt x="1040" y="1"/>
                        <a:pt x="993" y="9"/>
                        <a:pt x="945" y="24"/>
                      </a:cubicBezTo>
                      <a:lnTo>
                        <a:pt x="284" y="308"/>
                      </a:lnTo>
                      <a:cubicBezTo>
                        <a:pt x="63" y="371"/>
                        <a:pt x="0" y="623"/>
                        <a:pt x="63" y="780"/>
                      </a:cubicBezTo>
                      <a:cubicBezTo>
                        <a:pt x="132" y="919"/>
                        <a:pt x="252" y="1006"/>
                        <a:pt x="386" y="1006"/>
                      </a:cubicBezTo>
                      <a:cubicBezTo>
                        <a:pt x="435" y="1006"/>
                        <a:pt x="485" y="995"/>
                        <a:pt x="536" y="969"/>
                      </a:cubicBezTo>
                      <a:lnTo>
                        <a:pt x="1229" y="686"/>
                      </a:lnTo>
                      <a:cubicBezTo>
                        <a:pt x="1418" y="623"/>
                        <a:pt x="1481" y="434"/>
                        <a:pt x="1418" y="213"/>
                      </a:cubicBezTo>
                      <a:cubicBezTo>
                        <a:pt x="1347" y="72"/>
                        <a:pt x="1223" y="1"/>
                        <a:pt x="108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7921;p53"/>
                <p:cNvSpPr/>
                <p:nvPr/>
              </p:nvSpPr>
              <p:spPr>
                <a:xfrm>
                  <a:off x="-21294750" y="4172625"/>
                  <a:ext cx="3785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006" extrusionOk="0">
                      <a:moveTo>
                        <a:pt x="414" y="1"/>
                      </a:moveTo>
                      <a:cubicBezTo>
                        <a:pt x="263" y="1"/>
                        <a:pt x="143" y="77"/>
                        <a:pt x="95" y="244"/>
                      </a:cubicBezTo>
                      <a:cubicBezTo>
                        <a:pt x="1" y="402"/>
                        <a:pt x="127" y="622"/>
                        <a:pt x="284" y="717"/>
                      </a:cubicBezTo>
                      <a:lnTo>
                        <a:pt x="946" y="969"/>
                      </a:lnTo>
                      <a:cubicBezTo>
                        <a:pt x="997" y="994"/>
                        <a:pt x="1050" y="1006"/>
                        <a:pt x="1101" y="1006"/>
                      </a:cubicBezTo>
                      <a:cubicBezTo>
                        <a:pt x="1242" y="1006"/>
                        <a:pt x="1372" y="918"/>
                        <a:pt x="1419" y="780"/>
                      </a:cubicBezTo>
                      <a:cubicBezTo>
                        <a:pt x="1513" y="591"/>
                        <a:pt x="1419" y="402"/>
                        <a:pt x="1230" y="307"/>
                      </a:cubicBezTo>
                      <a:lnTo>
                        <a:pt x="568" y="24"/>
                      </a:lnTo>
                      <a:cubicBezTo>
                        <a:pt x="514" y="8"/>
                        <a:pt x="463" y="1"/>
                        <a:pt x="4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7922;p53"/>
                <p:cNvSpPr/>
                <p:nvPr/>
              </p:nvSpPr>
              <p:spPr>
                <a:xfrm>
                  <a:off x="-21321525" y="4328375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630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103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103"/>
                        <a:pt x="11563" y="1166"/>
                        <a:pt x="11721" y="1260"/>
                      </a:cubicBezTo>
                      <a:cubicBezTo>
                        <a:pt x="11766" y="1276"/>
                        <a:pt x="11812" y="1284"/>
                        <a:pt x="11857" y="1284"/>
                      </a:cubicBezTo>
                      <a:cubicBezTo>
                        <a:pt x="11996" y="1284"/>
                        <a:pt x="12122" y="1207"/>
                        <a:pt x="12193" y="1040"/>
                      </a:cubicBezTo>
                      <a:cubicBezTo>
                        <a:pt x="12256" y="819"/>
                        <a:pt x="12193" y="567"/>
                        <a:pt x="11973" y="536"/>
                      </a:cubicBezTo>
                      <a:cubicBezTo>
                        <a:pt x="11878" y="504"/>
                        <a:pt x="11784" y="473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2"/>
                        <a:pt x="8546" y="638"/>
                        <a:pt x="8239" y="638"/>
                      </a:cubicBezTo>
                      <a:cubicBezTo>
                        <a:pt x="7932" y="638"/>
                        <a:pt x="7625" y="552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2"/>
                        <a:pt x="4293" y="638"/>
                        <a:pt x="3986" y="638"/>
                      </a:cubicBezTo>
                      <a:cubicBezTo>
                        <a:pt x="3679" y="638"/>
                        <a:pt x="3372" y="552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7923;p53"/>
                <p:cNvSpPr/>
                <p:nvPr/>
              </p:nvSpPr>
              <p:spPr>
                <a:xfrm>
                  <a:off x="-21321525" y="4292150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599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071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071"/>
                        <a:pt x="11563" y="1166"/>
                        <a:pt x="11721" y="1229"/>
                      </a:cubicBezTo>
                      <a:cubicBezTo>
                        <a:pt x="11771" y="1254"/>
                        <a:pt x="11822" y="1266"/>
                        <a:pt x="11871" y="1266"/>
                      </a:cubicBezTo>
                      <a:cubicBezTo>
                        <a:pt x="12004" y="1266"/>
                        <a:pt x="12124" y="1178"/>
                        <a:pt x="12193" y="1040"/>
                      </a:cubicBezTo>
                      <a:cubicBezTo>
                        <a:pt x="12256" y="819"/>
                        <a:pt x="12193" y="599"/>
                        <a:pt x="11973" y="536"/>
                      </a:cubicBezTo>
                      <a:cubicBezTo>
                        <a:pt x="11878" y="504"/>
                        <a:pt x="11784" y="441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1"/>
                        <a:pt x="8546" y="638"/>
                        <a:pt x="8239" y="638"/>
                      </a:cubicBezTo>
                      <a:cubicBezTo>
                        <a:pt x="7932" y="638"/>
                        <a:pt x="7625" y="551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1"/>
                        <a:pt x="4293" y="638"/>
                        <a:pt x="3986" y="638"/>
                      </a:cubicBezTo>
                      <a:cubicBezTo>
                        <a:pt x="3679" y="638"/>
                        <a:pt x="3372" y="551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7924;p53"/>
                <p:cNvSpPr/>
                <p:nvPr/>
              </p:nvSpPr>
              <p:spPr>
                <a:xfrm>
                  <a:off x="-21322300" y="4148000"/>
                  <a:ext cx="307200" cy="1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5735" extrusionOk="0">
                      <a:moveTo>
                        <a:pt x="6175" y="1"/>
                      </a:moveTo>
                      <a:cubicBezTo>
                        <a:pt x="4411" y="1"/>
                        <a:pt x="2962" y="1450"/>
                        <a:pt x="2962" y="3214"/>
                      </a:cubicBezTo>
                      <a:cubicBezTo>
                        <a:pt x="2962" y="3813"/>
                        <a:pt x="3151" y="4380"/>
                        <a:pt x="3434" y="4884"/>
                      </a:cubicBezTo>
                      <a:cubicBezTo>
                        <a:pt x="3308" y="4852"/>
                        <a:pt x="3245" y="4789"/>
                        <a:pt x="3119" y="4726"/>
                      </a:cubicBezTo>
                      <a:cubicBezTo>
                        <a:pt x="2725" y="4474"/>
                        <a:pt x="2284" y="4348"/>
                        <a:pt x="1843" y="4348"/>
                      </a:cubicBezTo>
                      <a:cubicBezTo>
                        <a:pt x="1402" y="4348"/>
                        <a:pt x="961" y="4474"/>
                        <a:pt x="567" y="4726"/>
                      </a:cubicBezTo>
                      <a:cubicBezTo>
                        <a:pt x="473" y="4758"/>
                        <a:pt x="347" y="4852"/>
                        <a:pt x="284" y="4884"/>
                      </a:cubicBezTo>
                      <a:cubicBezTo>
                        <a:pt x="95" y="4947"/>
                        <a:pt x="0" y="5167"/>
                        <a:pt x="95" y="5356"/>
                      </a:cubicBezTo>
                      <a:cubicBezTo>
                        <a:pt x="141" y="5495"/>
                        <a:pt x="255" y="5583"/>
                        <a:pt x="399" y="5583"/>
                      </a:cubicBezTo>
                      <a:cubicBezTo>
                        <a:pt x="451" y="5583"/>
                        <a:pt x="508" y="5571"/>
                        <a:pt x="567" y="5545"/>
                      </a:cubicBezTo>
                      <a:cubicBezTo>
                        <a:pt x="725" y="5514"/>
                        <a:pt x="882" y="5419"/>
                        <a:pt x="977" y="5356"/>
                      </a:cubicBezTo>
                      <a:cubicBezTo>
                        <a:pt x="1245" y="5183"/>
                        <a:pt x="1552" y="5097"/>
                        <a:pt x="1855" y="5097"/>
                      </a:cubicBezTo>
                      <a:cubicBezTo>
                        <a:pt x="2158" y="5097"/>
                        <a:pt x="2458" y="5183"/>
                        <a:pt x="2710" y="5356"/>
                      </a:cubicBezTo>
                      <a:cubicBezTo>
                        <a:pt x="3103" y="5608"/>
                        <a:pt x="3552" y="5735"/>
                        <a:pt x="3993" y="5735"/>
                      </a:cubicBezTo>
                      <a:cubicBezTo>
                        <a:pt x="4435" y="5735"/>
                        <a:pt x="4868" y="5608"/>
                        <a:pt x="5230" y="5356"/>
                      </a:cubicBezTo>
                      <a:cubicBezTo>
                        <a:pt x="5498" y="5183"/>
                        <a:pt x="5805" y="5097"/>
                        <a:pt x="6108" y="5097"/>
                      </a:cubicBezTo>
                      <a:cubicBezTo>
                        <a:pt x="6411" y="5097"/>
                        <a:pt x="6711" y="5183"/>
                        <a:pt x="6963" y="5356"/>
                      </a:cubicBezTo>
                      <a:cubicBezTo>
                        <a:pt x="7341" y="5608"/>
                        <a:pt x="7790" y="5735"/>
                        <a:pt x="8235" y="5735"/>
                      </a:cubicBezTo>
                      <a:cubicBezTo>
                        <a:pt x="8680" y="5735"/>
                        <a:pt x="9121" y="5608"/>
                        <a:pt x="9483" y="5356"/>
                      </a:cubicBezTo>
                      <a:cubicBezTo>
                        <a:pt x="9751" y="5183"/>
                        <a:pt x="10058" y="5097"/>
                        <a:pt x="10369" y="5097"/>
                      </a:cubicBezTo>
                      <a:cubicBezTo>
                        <a:pt x="10680" y="5097"/>
                        <a:pt x="10995" y="5183"/>
                        <a:pt x="11279" y="5356"/>
                      </a:cubicBezTo>
                      <a:cubicBezTo>
                        <a:pt x="11437" y="5419"/>
                        <a:pt x="11531" y="5514"/>
                        <a:pt x="11689" y="5577"/>
                      </a:cubicBezTo>
                      <a:cubicBezTo>
                        <a:pt x="11748" y="5602"/>
                        <a:pt x="11804" y="5614"/>
                        <a:pt x="11857" y="5614"/>
                      </a:cubicBezTo>
                      <a:cubicBezTo>
                        <a:pt x="12001" y="5614"/>
                        <a:pt x="12115" y="5526"/>
                        <a:pt x="12161" y="5388"/>
                      </a:cubicBezTo>
                      <a:cubicBezTo>
                        <a:pt x="12287" y="5167"/>
                        <a:pt x="12224" y="4947"/>
                        <a:pt x="12004" y="4884"/>
                      </a:cubicBezTo>
                      <a:cubicBezTo>
                        <a:pt x="11909" y="4852"/>
                        <a:pt x="11815" y="4789"/>
                        <a:pt x="11689" y="4726"/>
                      </a:cubicBezTo>
                      <a:cubicBezTo>
                        <a:pt x="11295" y="4474"/>
                        <a:pt x="10854" y="4348"/>
                        <a:pt x="10413" y="4348"/>
                      </a:cubicBezTo>
                      <a:cubicBezTo>
                        <a:pt x="9972" y="4348"/>
                        <a:pt x="9530" y="4474"/>
                        <a:pt x="9137" y="4726"/>
                      </a:cubicBezTo>
                      <a:lnTo>
                        <a:pt x="8916" y="4852"/>
                      </a:lnTo>
                      <a:cubicBezTo>
                        <a:pt x="9168" y="4380"/>
                        <a:pt x="9389" y="3781"/>
                        <a:pt x="9389" y="3214"/>
                      </a:cubicBezTo>
                      <a:cubicBezTo>
                        <a:pt x="9389" y="1450"/>
                        <a:pt x="7971" y="1"/>
                        <a:pt x="617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63" name="Picture 36" descr="Blender Svg Png Icon Free Download (#481521) - OnlineWebFonts.CO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7" t="3556" r="22148" b="2889"/>
            <a:stretch/>
          </p:blipFill>
          <p:spPr bwMode="auto">
            <a:xfrm>
              <a:off x="6266761" y="2651059"/>
              <a:ext cx="159732" cy="27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4" descr="Templat Design Vector Hd PNG Images, Satellite Icon Design Template Vector  Isolated, Template Icons, Satellite Icons, Icon PNG Image For Free Download  | Disenos de unas, Arte en lienzo de bricolaje, Iconos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385204">
              <a:off x="6281263" y="2622294"/>
              <a:ext cx="130935" cy="1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" name="Rectangle 264"/>
            <p:cNvSpPr/>
            <p:nvPr/>
          </p:nvSpPr>
          <p:spPr>
            <a:xfrm rot="19461979">
              <a:off x="3821444" y="1652057"/>
              <a:ext cx="483724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 rot="20840411">
              <a:off x="4227720" y="1504686"/>
              <a:ext cx="323570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4469255" y="1477501"/>
              <a:ext cx="250907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LI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 rot="823197">
              <a:off x="4634112" y="1512964"/>
              <a:ext cx="477792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 rot="2353504">
              <a:off x="4998021" y="1666762"/>
              <a:ext cx="393266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OLCI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 rot="3683975">
              <a:off x="5145778" y="2021745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 rot="5608082">
              <a:off x="5309342" y="2524064"/>
              <a:ext cx="510920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AVHRR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 rot="7055292">
              <a:off x="5321466" y="2870781"/>
              <a:ext cx="33468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3MI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 rot="7707375">
              <a:off x="5146983" y="3112984"/>
              <a:ext cx="403976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CLIM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 rot="8829512">
              <a:off x="4958149" y="3299270"/>
              <a:ext cx="376955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MAP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 rot="15839416">
              <a:off x="3412135" y="2570762"/>
              <a:ext cx="49133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 rot="17051535">
              <a:off x="3498705" y="2266719"/>
              <a:ext cx="32866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 rot="17675616">
              <a:off x="3514422" y="2000718"/>
              <a:ext cx="48531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 rot="14213557">
              <a:off x="3478078" y="3000712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9" name="Google Shape;311;p25"/>
            <p:cNvSpPr txBox="1"/>
            <p:nvPr/>
          </p:nvSpPr>
          <p:spPr>
            <a:xfrm>
              <a:off x="6662673" y="2091238"/>
              <a:ext cx="922013" cy="35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Ray-Matching </a:t>
              </a:r>
            </a:p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Inter-Calibration</a:t>
              </a:r>
            </a:p>
          </p:txBody>
        </p:sp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1438" y="2186901"/>
              <a:ext cx="264913" cy="226514"/>
            </a:xfrm>
            <a:prstGeom prst="rect">
              <a:avLst/>
            </a:prstGeom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0"/>
            <a:stretch/>
          </p:blipFill>
          <p:spPr>
            <a:xfrm>
              <a:off x="5543290" y="3893373"/>
              <a:ext cx="354547" cy="197062"/>
            </a:xfrm>
            <a:prstGeom prst="rect">
              <a:avLst/>
            </a:prstGeom>
          </p:spPr>
        </p:pic>
        <p:sp>
          <p:nvSpPr>
            <p:cNvPr id="282" name="Rectangle 281"/>
            <p:cNvSpPr/>
            <p:nvPr/>
          </p:nvSpPr>
          <p:spPr>
            <a:xfrm rot="9811702">
              <a:off x="4698535" y="3404101"/>
              <a:ext cx="401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 rot="10800000">
              <a:off x="4382747" y="3447569"/>
              <a:ext cx="4700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UVNS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211C9-5EA3-927B-0B68-A4123FCEB72B}"/>
              </a:ext>
            </a:extLst>
          </p:cNvPr>
          <p:cNvGrpSpPr/>
          <p:nvPr/>
        </p:nvGrpSpPr>
        <p:grpSpPr>
          <a:xfrm>
            <a:off x="1927193" y="637852"/>
            <a:ext cx="8335354" cy="6161907"/>
            <a:chOff x="1490148" y="211809"/>
            <a:chExt cx="6374159" cy="47341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E880A8-D59A-1567-C5FE-1B18D0989336}"/>
                </a:ext>
              </a:extLst>
            </p:cNvPr>
            <p:cNvGrpSpPr/>
            <p:nvPr/>
          </p:nvGrpSpPr>
          <p:grpSpPr>
            <a:xfrm>
              <a:off x="2484686" y="419422"/>
              <a:ext cx="4236677" cy="4313501"/>
              <a:chOff x="2165324" y="482491"/>
              <a:chExt cx="4579801" cy="4590582"/>
            </a:xfrm>
          </p:grpSpPr>
          <p:sp>
            <p:nvSpPr>
              <p:cNvPr id="431" name="Google Shape;242;p24">
                <a:extLst>
                  <a:ext uri="{FF2B5EF4-FFF2-40B4-BE49-F238E27FC236}">
                    <a16:creationId xmlns:a16="http://schemas.microsoft.com/office/drawing/2014/main" id="{FB7BE92C-2EAF-580C-352C-0EDCB2CB64D4}"/>
                  </a:ext>
                </a:extLst>
              </p:cNvPr>
              <p:cNvSpPr/>
              <p:nvPr/>
            </p:nvSpPr>
            <p:spPr>
              <a:xfrm rot="508489">
                <a:off x="4471144" y="1461006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234;p24">
                <a:extLst>
                  <a:ext uri="{FF2B5EF4-FFF2-40B4-BE49-F238E27FC236}">
                    <a16:creationId xmlns:a16="http://schemas.microsoft.com/office/drawing/2014/main" id="{D4791C7D-4A08-7090-7A3A-6241CDFF60D4}"/>
                  </a:ext>
                </a:extLst>
              </p:cNvPr>
              <p:cNvSpPr/>
              <p:nvPr/>
            </p:nvSpPr>
            <p:spPr>
              <a:xfrm rot="408888">
                <a:off x="4444894" y="483111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242;p24">
                <a:extLst>
                  <a:ext uri="{FF2B5EF4-FFF2-40B4-BE49-F238E27FC236}">
                    <a16:creationId xmlns:a16="http://schemas.microsoft.com/office/drawing/2014/main" id="{E77A2EB2-5F32-4D46-28EB-22D0861286A1}"/>
                  </a:ext>
                </a:extLst>
              </p:cNvPr>
              <p:cNvSpPr/>
              <p:nvPr/>
            </p:nvSpPr>
            <p:spPr>
              <a:xfrm rot="21262260">
                <a:off x="4189877" y="146409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234;p24">
                <a:extLst>
                  <a:ext uri="{FF2B5EF4-FFF2-40B4-BE49-F238E27FC236}">
                    <a16:creationId xmlns:a16="http://schemas.microsoft.com/office/drawing/2014/main" id="{A9F22C61-1729-C6B6-54EA-B6F6B24E9AD5}"/>
                  </a:ext>
                </a:extLst>
              </p:cNvPr>
              <p:cNvSpPr/>
              <p:nvPr/>
            </p:nvSpPr>
            <p:spPr>
              <a:xfrm rot="21193508">
                <a:off x="3952573" y="482491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242;p24">
                <a:extLst>
                  <a:ext uri="{FF2B5EF4-FFF2-40B4-BE49-F238E27FC236}">
                    <a16:creationId xmlns:a16="http://schemas.microsoft.com/office/drawing/2014/main" id="{10E0EA65-62BF-423B-22AD-C4F6D97A3E54}"/>
                  </a:ext>
                </a:extLst>
              </p:cNvPr>
              <p:cNvSpPr/>
              <p:nvPr/>
            </p:nvSpPr>
            <p:spPr>
              <a:xfrm rot="20296239">
                <a:off x="3931664" y="1533450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234;p24">
                <a:extLst>
                  <a:ext uri="{FF2B5EF4-FFF2-40B4-BE49-F238E27FC236}">
                    <a16:creationId xmlns:a16="http://schemas.microsoft.com/office/drawing/2014/main" id="{56C2E1B0-2AE7-1696-5E76-89B14B098CCC}"/>
                  </a:ext>
                </a:extLst>
              </p:cNvPr>
              <p:cNvSpPr/>
              <p:nvPr/>
            </p:nvSpPr>
            <p:spPr>
              <a:xfrm rot="20119787">
                <a:off x="3465103" y="607478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242;p24">
                <a:extLst>
                  <a:ext uri="{FF2B5EF4-FFF2-40B4-BE49-F238E27FC236}">
                    <a16:creationId xmlns:a16="http://schemas.microsoft.com/office/drawing/2014/main" id="{F7B3FC0B-E889-58B2-9E6F-966EF4333EBA}"/>
                  </a:ext>
                </a:extLst>
              </p:cNvPr>
              <p:cNvSpPr/>
              <p:nvPr/>
            </p:nvSpPr>
            <p:spPr>
              <a:xfrm rot="1293399">
                <a:off x="4728053" y="15307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234;p24">
                <a:extLst>
                  <a:ext uri="{FF2B5EF4-FFF2-40B4-BE49-F238E27FC236}">
                    <a16:creationId xmlns:a16="http://schemas.microsoft.com/office/drawing/2014/main" id="{7092D2B0-D585-0A28-14A0-2E3FA80330E6}"/>
                  </a:ext>
                </a:extLst>
              </p:cNvPr>
              <p:cNvSpPr/>
              <p:nvPr/>
            </p:nvSpPr>
            <p:spPr>
              <a:xfrm rot="1430964">
                <a:off x="4911034" y="60958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242;p24">
                <a:extLst>
                  <a:ext uri="{FF2B5EF4-FFF2-40B4-BE49-F238E27FC236}">
                    <a16:creationId xmlns:a16="http://schemas.microsoft.com/office/drawing/2014/main" id="{72413B5D-67E8-D7A5-622E-9171864637BE}"/>
                  </a:ext>
                </a:extLst>
              </p:cNvPr>
              <p:cNvSpPr/>
              <p:nvPr/>
            </p:nvSpPr>
            <p:spPr>
              <a:xfrm rot="2282900">
                <a:off x="4959209" y="166230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234;p24">
                <a:extLst>
                  <a:ext uri="{FF2B5EF4-FFF2-40B4-BE49-F238E27FC236}">
                    <a16:creationId xmlns:a16="http://schemas.microsoft.com/office/drawing/2014/main" id="{D04120FA-CEED-22FA-11CC-851C37350F70}"/>
                  </a:ext>
                </a:extLst>
              </p:cNvPr>
              <p:cNvSpPr/>
              <p:nvPr/>
            </p:nvSpPr>
            <p:spPr>
              <a:xfrm rot="2351663">
                <a:off x="5341312" y="827635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242;p24">
                <a:extLst>
                  <a:ext uri="{FF2B5EF4-FFF2-40B4-BE49-F238E27FC236}">
                    <a16:creationId xmlns:a16="http://schemas.microsoft.com/office/drawing/2014/main" id="{CD9A13DF-2723-0389-B3A9-9BFA88A01CDB}"/>
                  </a:ext>
                </a:extLst>
              </p:cNvPr>
              <p:cNvSpPr/>
              <p:nvPr/>
            </p:nvSpPr>
            <p:spPr>
              <a:xfrm rot="4862293">
                <a:off x="5362015" y="2344501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234;p24">
                <a:extLst>
                  <a:ext uri="{FF2B5EF4-FFF2-40B4-BE49-F238E27FC236}">
                    <a16:creationId xmlns:a16="http://schemas.microsoft.com/office/drawing/2014/main" id="{CF12B303-65B9-77EC-3311-25C4501BCF4D}"/>
                  </a:ext>
                </a:extLst>
              </p:cNvPr>
              <p:cNvSpPr/>
              <p:nvPr/>
            </p:nvSpPr>
            <p:spPr>
              <a:xfrm rot="4956884">
                <a:off x="6041142" y="2070349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242;p24">
                <a:extLst>
                  <a:ext uri="{FF2B5EF4-FFF2-40B4-BE49-F238E27FC236}">
                    <a16:creationId xmlns:a16="http://schemas.microsoft.com/office/drawing/2014/main" id="{C8647C87-D8D1-409F-7F0E-5748561F5278}"/>
                  </a:ext>
                </a:extLst>
              </p:cNvPr>
              <p:cNvSpPr/>
              <p:nvPr/>
            </p:nvSpPr>
            <p:spPr>
              <a:xfrm rot="4105851">
                <a:off x="5291390" y="2094338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234;p24">
                <a:extLst>
                  <a:ext uri="{FF2B5EF4-FFF2-40B4-BE49-F238E27FC236}">
                    <a16:creationId xmlns:a16="http://schemas.microsoft.com/office/drawing/2014/main" id="{3B5FC281-1F89-A580-92D2-5E74CAD1D071}"/>
                  </a:ext>
                </a:extLst>
              </p:cNvPr>
              <p:cNvSpPr/>
              <p:nvPr/>
            </p:nvSpPr>
            <p:spPr>
              <a:xfrm rot="3988951">
                <a:off x="5915019" y="160986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242;p24">
                <a:extLst>
                  <a:ext uri="{FF2B5EF4-FFF2-40B4-BE49-F238E27FC236}">
                    <a16:creationId xmlns:a16="http://schemas.microsoft.com/office/drawing/2014/main" id="{1AD54FDB-ADF9-EAB9-D629-280D6C2E84B4}"/>
                  </a:ext>
                </a:extLst>
              </p:cNvPr>
              <p:cNvSpPr/>
              <p:nvPr/>
            </p:nvSpPr>
            <p:spPr>
              <a:xfrm rot="3280148">
                <a:off x="5159921" y="1854638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234;p24">
                <a:extLst>
                  <a:ext uri="{FF2B5EF4-FFF2-40B4-BE49-F238E27FC236}">
                    <a16:creationId xmlns:a16="http://schemas.microsoft.com/office/drawing/2014/main" id="{DB28A500-A976-9B7A-1E11-985C354171D5}"/>
                  </a:ext>
                </a:extLst>
              </p:cNvPr>
              <p:cNvSpPr/>
              <p:nvPr/>
            </p:nvSpPr>
            <p:spPr>
              <a:xfrm rot="3087361">
                <a:off x="5670175" y="118615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242;p24">
                <a:extLst>
                  <a:ext uri="{FF2B5EF4-FFF2-40B4-BE49-F238E27FC236}">
                    <a16:creationId xmlns:a16="http://schemas.microsoft.com/office/drawing/2014/main" id="{50371DFF-0566-9A4A-CA86-05DCA9A01881}"/>
                  </a:ext>
                </a:extLst>
              </p:cNvPr>
              <p:cNvSpPr/>
              <p:nvPr/>
            </p:nvSpPr>
            <p:spPr>
              <a:xfrm rot="5945707">
                <a:off x="5363223" y="2604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234;p24">
                <a:extLst>
                  <a:ext uri="{FF2B5EF4-FFF2-40B4-BE49-F238E27FC236}">
                    <a16:creationId xmlns:a16="http://schemas.microsoft.com/office/drawing/2014/main" id="{E9F280FA-7B8E-99CC-5157-68831191E144}"/>
                  </a:ext>
                </a:extLst>
              </p:cNvPr>
              <p:cNvSpPr/>
              <p:nvPr/>
            </p:nvSpPr>
            <p:spPr>
              <a:xfrm rot="5888082">
                <a:off x="6050325" y="255821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242;p24">
                <a:extLst>
                  <a:ext uri="{FF2B5EF4-FFF2-40B4-BE49-F238E27FC236}">
                    <a16:creationId xmlns:a16="http://schemas.microsoft.com/office/drawing/2014/main" id="{BDCF1AE8-8FD2-2C5B-DF64-B7D30DB3A579}"/>
                  </a:ext>
                </a:extLst>
              </p:cNvPr>
              <p:cNvSpPr/>
              <p:nvPr/>
            </p:nvSpPr>
            <p:spPr>
              <a:xfrm rot="6819081">
                <a:off x="5302587" y="2881706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234;p24">
                <a:extLst>
                  <a:ext uri="{FF2B5EF4-FFF2-40B4-BE49-F238E27FC236}">
                    <a16:creationId xmlns:a16="http://schemas.microsoft.com/office/drawing/2014/main" id="{2A59A7B0-95AA-ED71-B0CC-0E9E1C432586}"/>
                  </a:ext>
                </a:extLst>
              </p:cNvPr>
              <p:cNvSpPr/>
              <p:nvPr/>
            </p:nvSpPr>
            <p:spPr>
              <a:xfrm rot="6706654">
                <a:off x="5947936" y="3033634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242;p24">
                <a:extLst>
                  <a:ext uri="{FF2B5EF4-FFF2-40B4-BE49-F238E27FC236}">
                    <a16:creationId xmlns:a16="http://schemas.microsoft.com/office/drawing/2014/main" id="{BC531C99-DC7D-7C82-2448-344632708914}"/>
                  </a:ext>
                </a:extLst>
              </p:cNvPr>
              <p:cNvSpPr/>
              <p:nvPr/>
            </p:nvSpPr>
            <p:spPr>
              <a:xfrm rot="13148576">
                <a:off x="3674269" y="3302553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234;p24">
                <a:extLst>
                  <a:ext uri="{FF2B5EF4-FFF2-40B4-BE49-F238E27FC236}">
                    <a16:creationId xmlns:a16="http://schemas.microsoft.com/office/drawing/2014/main" id="{63EBD4CF-910C-86EB-3DA3-8D068CB28152}"/>
                  </a:ext>
                </a:extLst>
              </p:cNvPr>
              <p:cNvSpPr/>
              <p:nvPr/>
            </p:nvSpPr>
            <p:spPr>
              <a:xfrm rot="12938197">
                <a:off x="3039147" y="38130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242;p24">
                <a:extLst>
                  <a:ext uri="{FF2B5EF4-FFF2-40B4-BE49-F238E27FC236}">
                    <a16:creationId xmlns:a16="http://schemas.microsoft.com/office/drawing/2014/main" id="{D21C2846-5D8B-D530-C280-B044DECC6269}"/>
                  </a:ext>
                </a:extLst>
              </p:cNvPr>
              <p:cNvSpPr/>
              <p:nvPr/>
            </p:nvSpPr>
            <p:spPr>
              <a:xfrm rot="12138269">
                <a:off x="3922691" y="345182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234;p24">
                <a:extLst>
                  <a:ext uri="{FF2B5EF4-FFF2-40B4-BE49-F238E27FC236}">
                    <a16:creationId xmlns:a16="http://schemas.microsoft.com/office/drawing/2014/main" id="{E59E8620-8EF2-9FB1-9A82-410E87AA1865}"/>
                  </a:ext>
                </a:extLst>
              </p:cNvPr>
              <p:cNvSpPr/>
              <p:nvPr/>
            </p:nvSpPr>
            <p:spPr>
              <a:xfrm rot="12161020">
                <a:off x="3469429" y="406447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242;p24">
                <a:extLst>
                  <a:ext uri="{FF2B5EF4-FFF2-40B4-BE49-F238E27FC236}">
                    <a16:creationId xmlns:a16="http://schemas.microsoft.com/office/drawing/2014/main" id="{FFA9EA23-FC3C-0EC8-9CD9-31E9B00B9B30}"/>
                  </a:ext>
                </a:extLst>
              </p:cNvPr>
              <p:cNvSpPr/>
              <p:nvPr/>
            </p:nvSpPr>
            <p:spPr>
              <a:xfrm rot="11154913">
                <a:off x="4182322" y="3537085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234;p24">
                <a:extLst>
                  <a:ext uri="{FF2B5EF4-FFF2-40B4-BE49-F238E27FC236}">
                    <a16:creationId xmlns:a16="http://schemas.microsoft.com/office/drawing/2014/main" id="{7BA4D492-6009-91C8-1E86-BDBA8A6126D2}"/>
                  </a:ext>
                </a:extLst>
              </p:cNvPr>
              <p:cNvSpPr/>
              <p:nvPr/>
            </p:nvSpPr>
            <p:spPr>
              <a:xfrm rot="11261769">
                <a:off x="3938085" y="419122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242;p24">
                <a:extLst>
                  <a:ext uri="{FF2B5EF4-FFF2-40B4-BE49-F238E27FC236}">
                    <a16:creationId xmlns:a16="http://schemas.microsoft.com/office/drawing/2014/main" id="{256523A1-27CB-5BB6-6F23-D830FA9256DE}"/>
                  </a:ext>
                </a:extLst>
              </p:cNvPr>
              <p:cNvSpPr/>
              <p:nvPr/>
            </p:nvSpPr>
            <p:spPr>
              <a:xfrm rot="13886946">
                <a:off x="3497816" y="3123553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234;p24">
                <a:extLst>
                  <a:ext uri="{FF2B5EF4-FFF2-40B4-BE49-F238E27FC236}">
                    <a16:creationId xmlns:a16="http://schemas.microsoft.com/office/drawing/2014/main" id="{0B71CC5F-B6BD-603A-FB7E-494AE18E8E2A}"/>
                  </a:ext>
                </a:extLst>
              </p:cNvPr>
              <p:cNvSpPr/>
              <p:nvPr/>
            </p:nvSpPr>
            <p:spPr>
              <a:xfrm rot="13983230">
                <a:off x="2692169" y="344872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242;p24">
                <a:extLst>
                  <a:ext uri="{FF2B5EF4-FFF2-40B4-BE49-F238E27FC236}">
                    <a16:creationId xmlns:a16="http://schemas.microsoft.com/office/drawing/2014/main" id="{8F6AAA7E-6E4B-1257-5634-67A8EE158CC7}"/>
                  </a:ext>
                </a:extLst>
              </p:cNvPr>
              <p:cNvSpPr/>
              <p:nvPr/>
            </p:nvSpPr>
            <p:spPr>
              <a:xfrm rot="14851522">
                <a:off x="3360237" y="288267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234;p24">
                <a:extLst>
                  <a:ext uri="{FF2B5EF4-FFF2-40B4-BE49-F238E27FC236}">
                    <a16:creationId xmlns:a16="http://schemas.microsoft.com/office/drawing/2014/main" id="{F80474E0-1117-6819-25F6-1653DA5D2870}"/>
                  </a:ext>
                </a:extLst>
              </p:cNvPr>
              <p:cNvSpPr/>
              <p:nvPr/>
            </p:nvSpPr>
            <p:spPr>
              <a:xfrm rot="14883411">
                <a:off x="2453595" y="3025089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242;p24">
                <a:extLst>
                  <a:ext uri="{FF2B5EF4-FFF2-40B4-BE49-F238E27FC236}">
                    <a16:creationId xmlns:a16="http://schemas.microsoft.com/office/drawing/2014/main" id="{7DAADE54-A3A5-BA7F-6806-B7ECDE469AA4}"/>
                  </a:ext>
                </a:extLst>
              </p:cNvPr>
              <p:cNvSpPr/>
              <p:nvPr/>
            </p:nvSpPr>
            <p:spPr>
              <a:xfrm rot="17481641">
                <a:off x="3373585" y="2088838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234;p24">
                <a:extLst>
                  <a:ext uri="{FF2B5EF4-FFF2-40B4-BE49-F238E27FC236}">
                    <a16:creationId xmlns:a16="http://schemas.microsoft.com/office/drawing/2014/main" id="{48FA18BD-C367-A7FF-0697-8B8A865FA2FB}"/>
                  </a:ext>
                </a:extLst>
              </p:cNvPr>
              <p:cNvSpPr/>
              <p:nvPr/>
            </p:nvSpPr>
            <p:spPr>
              <a:xfrm rot="17589277">
                <a:off x="2467405" y="1609615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242;p24">
                <a:extLst>
                  <a:ext uri="{FF2B5EF4-FFF2-40B4-BE49-F238E27FC236}">
                    <a16:creationId xmlns:a16="http://schemas.microsoft.com/office/drawing/2014/main" id="{32B6F5ED-1389-7888-B314-BE016390362F}"/>
                  </a:ext>
                </a:extLst>
              </p:cNvPr>
              <p:cNvSpPr/>
              <p:nvPr/>
            </p:nvSpPr>
            <p:spPr>
              <a:xfrm rot="16656345">
                <a:off x="3308599" y="233057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234;p24">
                <a:extLst>
                  <a:ext uri="{FF2B5EF4-FFF2-40B4-BE49-F238E27FC236}">
                    <a16:creationId xmlns:a16="http://schemas.microsoft.com/office/drawing/2014/main" id="{BA8B9CFD-0C4B-CFFE-AC3B-965F4D4C1DC3}"/>
                  </a:ext>
                </a:extLst>
              </p:cNvPr>
              <p:cNvSpPr/>
              <p:nvPr/>
            </p:nvSpPr>
            <p:spPr>
              <a:xfrm rot="16620189">
                <a:off x="2340218" y="20716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242;p24">
                <a:extLst>
                  <a:ext uri="{FF2B5EF4-FFF2-40B4-BE49-F238E27FC236}">
                    <a16:creationId xmlns:a16="http://schemas.microsoft.com/office/drawing/2014/main" id="{08C9CC21-5DB4-5169-DE34-ACEDA8CA8766}"/>
                  </a:ext>
                </a:extLst>
              </p:cNvPr>
              <p:cNvSpPr/>
              <p:nvPr/>
            </p:nvSpPr>
            <p:spPr>
              <a:xfrm rot="15769318">
                <a:off x="3293833" y="2619530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234;p24">
                <a:extLst>
                  <a:ext uri="{FF2B5EF4-FFF2-40B4-BE49-F238E27FC236}">
                    <a16:creationId xmlns:a16="http://schemas.microsoft.com/office/drawing/2014/main" id="{EC0CC815-3FF3-BAB9-9692-21886B45E813}"/>
                  </a:ext>
                </a:extLst>
              </p:cNvPr>
              <p:cNvSpPr/>
              <p:nvPr/>
            </p:nvSpPr>
            <p:spPr>
              <a:xfrm rot="15758942">
                <a:off x="2334524" y="255743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94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242;p24">
                <a:extLst>
                  <a:ext uri="{FF2B5EF4-FFF2-40B4-BE49-F238E27FC236}">
                    <a16:creationId xmlns:a16="http://schemas.microsoft.com/office/drawing/2014/main" id="{673B924E-557E-9E12-7D87-4AF680F9C196}"/>
                  </a:ext>
                </a:extLst>
              </p:cNvPr>
              <p:cNvSpPr/>
              <p:nvPr/>
            </p:nvSpPr>
            <p:spPr>
              <a:xfrm rot="18484708">
                <a:off x="3502306" y="1856757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234;p24">
                <a:extLst>
                  <a:ext uri="{FF2B5EF4-FFF2-40B4-BE49-F238E27FC236}">
                    <a16:creationId xmlns:a16="http://schemas.microsoft.com/office/drawing/2014/main" id="{20BDB14F-0059-1964-C0CD-9C6D8D729DA9}"/>
                  </a:ext>
                </a:extLst>
              </p:cNvPr>
              <p:cNvSpPr/>
              <p:nvPr/>
            </p:nvSpPr>
            <p:spPr>
              <a:xfrm rot="18498129">
                <a:off x="2715654" y="119273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242;p24">
                <a:extLst>
                  <a:ext uri="{FF2B5EF4-FFF2-40B4-BE49-F238E27FC236}">
                    <a16:creationId xmlns:a16="http://schemas.microsoft.com/office/drawing/2014/main" id="{003A8837-BE32-7223-A08B-C1F57297D518}"/>
                  </a:ext>
                </a:extLst>
              </p:cNvPr>
              <p:cNvSpPr/>
              <p:nvPr/>
            </p:nvSpPr>
            <p:spPr>
              <a:xfrm rot="19396391">
                <a:off x="3697424" y="16654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234;p24">
                <a:extLst>
                  <a:ext uri="{FF2B5EF4-FFF2-40B4-BE49-F238E27FC236}">
                    <a16:creationId xmlns:a16="http://schemas.microsoft.com/office/drawing/2014/main" id="{EA85D823-19DC-9AE4-43A3-E9BA8CD2805F}"/>
                  </a:ext>
                </a:extLst>
              </p:cNvPr>
              <p:cNvSpPr/>
              <p:nvPr/>
            </p:nvSpPr>
            <p:spPr>
              <a:xfrm rot="19333649">
                <a:off x="3063980" y="832576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AF2F8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242;p24">
                <a:extLst>
                  <a:ext uri="{FF2B5EF4-FFF2-40B4-BE49-F238E27FC236}">
                    <a16:creationId xmlns:a16="http://schemas.microsoft.com/office/drawing/2014/main" id="{20A445FB-AB42-A5C7-7856-8773CB03EFC5}"/>
                  </a:ext>
                </a:extLst>
              </p:cNvPr>
              <p:cNvSpPr/>
              <p:nvPr/>
            </p:nvSpPr>
            <p:spPr>
              <a:xfrm rot="7553442">
                <a:off x="5165033" y="3117769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234;p24">
                <a:extLst>
                  <a:ext uri="{FF2B5EF4-FFF2-40B4-BE49-F238E27FC236}">
                    <a16:creationId xmlns:a16="http://schemas.microsoft.com/office/drawing/2014/main" id="{B901E2D7-A533-BBF4-2580-D39A2ACF0F89}"/>
                  </a:ext>
                </a:extLst>
              </p:cNvPr>
              <p:cNvSpPr/>
              <p:nvPr/>
            </p:nvSpPr>
            <p:spPr>
              <a:xfrm rot="7641095">
                <a:off x="5683932" y="34633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242;p24">
                <a:extLst>
                  <a:ext uri="{FF2B5EF4-FFF2-40B4-BE49-F238E27FC236}">
                    <a16:creationId xmlns:a16="http://schemas.microsoft.com/office/drawing/2014/main" id="{2ED3B55D-D56C-8C29-A53D-072D0C79BA79}"/>
                  </a:ext>
                </a:extLst>
              </p:cNvPr>
              <p:cNvSpPr/>
              <p:nvPr/>
            </p:nvSpPr>
            <p:spPr>
              <a:xfrm rot="9240329">
                <a:off x="4714035" y="345430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234;p24">
                <a:extLst>
                  <a:ext uri="{FF2B5EF4-FFF2-40B4-BE49-F238E27FC236}">
                    <a16:creationId xmlns:a16="http://schemas.microsoft.com/office/drawing/2014/main" id="{5A1A6146-767C-62C4-DF76-7533C2347F82}"/>
                  </a:ext>
                </a:extLst>
              </p:cNvPr>
              <p:cNvSpPr/>
              <p:nvPr/>
            </p:nvSpPr>
            <p:spPr>
              <a:xfrm rot="9430872">
                <a:off x="4919201" y="406098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242;p24">
                <a:extLst>
                  <a:ext uri="{FF2B5EF4-FFF2-40B4-BE49-F238E27FC236}">
                    <a16:creationId xmlns:a16="http://schemas.microsoft.com/office/drawing/2014/main" id="{9BD39AE9-FB1C-2921-BA81-0863627B4E30}"/>
                  </a:ext>
                </a:extLst>
              </p:cNvPr>
              <p:cNvSpPr/>
              <p:nvPr/>
            </p:nvSpPr>
            <p:spPr>
              <a:xfrm rot="10246986">
                <a:off x="4473661" y="352881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234;p24">
                <a:extLst>
                  <a:ext uri="{FF2B5EF4-FFF2-40B4-BE49-F238E27FC236}">
                    <a16:creationId xmlns:a16="http://schemas.microsoft.com/office/drawing/2014/main" id="{E6F3971C-AE89-32DF-B90C-A451B8975536}"/>
                  </a:ext>
                </a:extLst>
              </p:cNvPr>
              <p:cNvSpPr/>
              <p:nvPr/>
            </p:nvSpPr>
            <p:spPr>
              <a:xfrm rot="10393191">
                <a:off x="4451361" y="4187473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EF9E7"/>
              </a:solidFill>
              <a:ln>
                <a:noFill/>
              </a:ln>
              <a:effectLst/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242;p24">
                <a:extLst>
                  <a:ext uri="{FF2B5EF4-FFF2-40B4-BE49-F238E27FC236}">
                    <a16:creationId xmlns:a16="http://schemas.microsoft.com/office/drawing/2014/main" id="{99B0B40B-923D-D9B3-73E4-B9990D81C60E}"/>
                  </a:ext>
                </a:extLst>
              </p:cNvPr>
              <p:cNvSpPr/>
              <p:nvPr/>
            </p:nvSpPr>
            <p:spPr>
              <a:xfrm rot="8313265">
                <a:off x="4955132" y="3318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234;p24">
                <a:extLst>
                  <a:ext uri="{FF2B5EF4-FFF2-40B4-BE49-F238E27FC236}">
                    <a16:creationId xmlns:a16="http://schemas.microsoft.com/office/drawing/2014/main" id="{B7883586-4D35-BFFA-C4EA-72AD2E1659E8}"/>
                  </a:ext>
                </a:extLst>
              </p:cNvPr>
              <p:cNvSpPr/>
              <p:nvPr/>
            </p:nvSpPr>
            <p:spPr>
              <a:xfrm rot="8555093">
                <a:off x="5343496" y="38138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244;p24">
                <a:extLst>
                  <a:ext uri="{FF2B5EF4-FFF2-40B4-BE49-F238E27FC236}">
                    <a16:creationId xmlns:a16="http://schemas.microsoft.com/office/drawing/2014/main" id="{51406FAD-14AA-E166-3CD7-4FBA09B9CC76}"/>
                  </a:ext>
                </a:extLst>
              </p:cNvPr>
              <p:cNvSpPr/>
              <p:nvPr/>
            </p:nvSpPr>
            <p:spPr>
              <a:xfrm>
                <a:off x="3294023" y="1589289"/>
                <a:ext cx="2340000" cy="2340000"/>
              </a:xfrm>
              <a:prstGeom prst="donut">
                <a:avLst>
                  <a:gd name="adj" fmla="val 1084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244;p24">
                <a:extLst>
                  <a:ext uri="{FF2B5EF4-FFF2-40B4-BE49-F238E27FC236}">
                    <a16:creationId xmlns:a16="http://schemas.microsoft.com/office/drawing/2014/main" id="{5A94472E-8A2F-EDED-B0A6-FC73B6507B2B}"/>
                  </a:ext>
                </a:extLst>
              </p:cNvPr>
              <p:cNvSpPr/>
              <p:nvPr/>
            </p:nvSpPr>
            <p:spPr>
              <a:xfrm>
                <a:off x="3730789" y="2033907"/>
                <a:ext cx="144000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5" extrusionOk="0">
                    <a:moveTo>
                      <a:pt x="1030605" y="515303"/>
                    </a:moveTo>
                    <a:cubicBezTo>
                      <a:pt x="1030605" y="799896"/>
                      <a:pt x="799896" y="1030605"/>
                      <a:pt x="515303" y="1030605"/>
                    </a:cubicBezTo>
                    <a:cubicBezTo>
                      <a:pt x="230709" y="1030605"/>
                      <a:pt x="0" y="799896"/>
                      <a:pt x="0" y="515303"/>
                    </a:cubicBezTo>
                    <a:cubicBezTo>
                      <a:pt x="0" y="230709"/>
                      <a:pt x="230709" y="0"/>
                      <a:pt x="515303" y="0"/>
                    </a:cubicBezTo>
                    <a:cubicBezTo>
                      <a:pt x="799896" y="0"/>
                      <a:pt x="1030605" y="230709"/>
                      <a:pt x="1030605" y="51530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1" name="Picture 2" descr="https://confluence.eumetsat.int/download/attachments/67744371/MICMICS%20Logo2.png?version=1&amp;modificationDate=1576750929000&amp;api=v2">
                <a:extLst>
                  <a:ext uri="{FF2B5EF4-FFF2-40B4-BE49-F238E27FC236}">
                    <a16:creationId xmlns:a16="http://schemas.microsoft.com/office/drawing/2014/main" id="{734B1091-BA6A-CDDA-3F19-BEFE66C70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86" y="2483463"/>
                <a:ext cx="1115626" cy="557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2" name="Google Shape;244;p24">
                <a:extLst>
                  <a:ext uri="{FF2B5EF4-FFF2-40B4-BE49-F238E27FC236}">
                    <a16:creationId xmlns:a16="http://schemas.microsoft.com/office/drawing/2014/main" id="{97503EFC-3AC0-B61E-DF0B-941908DA1800}"/>
                  </a:ext>
                </a:extLst>
              </p:cNvPr>
              <p:cNvSpPr/>
              <p:nvPr/>
            </p:nvSpPr>
            <p:spPr>
              <a:xfrm>
                <a:off x="3015202" y="1322217"/>
                <a:ext cx="2880000" cy="2880000"/>
              </a:xfrm>
              <a:prstGeom prst="donut">
                <a:avLst>
                  <a:gd name="adj" fmla="val 4518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1452;p40">
              <a:extLst>
                <a:ext uri="{FF2B5EF4-FFF2-40B4-BE49-F238E27FC236}">
                  <a16:creationId xmlns:a16="http://schemas.microsoft.com/office/drawing/2014/main" id="{9FD713D1-FD77-5694-6264-4DA09B5C3B51}"/>
                </a:ext>
              </a:extLst>
            </p:cNvPr>
            <p:cNvSpPr txBox="1"/>
            <p:nvPr/>
          </p:nvSpPr>
          <p:spPr>
            <a:xfrm>
              <a:off x="6408786" y="4404805"/>
              <a:ext cx="820759" cy="21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#9ba9ea</a:t>
              </a:r>
              <a:endParaRPr sz="700">
                <a:solidFill>
                  <a:srgbClr val="FFFFFF"/>
                </a:solidFill>
              </a:endParaRPr>
            </a:p>
          </p:txBody>
        </p:sp>
        <p:sp>
          <p:nvSpPr>
            <p:cNvPr id="6" name="Google Shape;311;p25">
              <a:extLst>
                <a:ext uri="{FF2B5EF4-FFF2-40B4-BE49-F238E27FC236}">
                  <a16:creationId xmlns:a16="http://schemas.microsoft.com/office/drawing/2014/main" id="{C48E38C8-74AA-92A8-FDAF-63A9F9F43B5E}"/>
                </a:ext>
              </a:extLst>
            </p:cNvPr>
            <p:cNvSpPr txBox="1"/>
            <p:nvPr/>
          </p:nvSpPr>
          <p:spPr>
            <a:xfrm>
              <a:off x="2489315" y="714216"/>
              <a:ext cx="87477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Calibration</a:t>
              </a:r>
            </a:p>
          </p:txBody>
        </p:sp>
        <p:sp>
          <p:nvSpPr>
            <p:cNvPr id="7" name="Google Shape;311;p25">
              <a:extLst>
                <a:ext uri="{FF2B5EF4-FFF2-40B4-BE49-F238E27FC236}">
                  <a16:creationId xmlns:a16="http://schemas.microsoft.com/office/drawing/2014/main" id="{D476122B-952D-ACB3-9071-7409AE619FA1}"/>
                </a:ext>
              </a:extLst>
            </p:cNvPr>
            <p:cNvSpPr txBox="1"/>
            <p:nvPr/>
          </p:nvSpPr>
          <p:spPr>
            <a:xfrm>
              <a:off x="2753778" y="428365"/>
              <a:ext cx="110048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Inter-Calibration</a:t>
              </a:r>
            </a:p>
          </p:txBody>
        </p:sp>
        <p:sp>
          <p:nvSpPr>
            <p:cNvPr id="8" name="Google Shape;311;p25">
              <a:extLst>
                <a:ext uri="{FF2B5EF4-FFF2-40B4-BE49-F238E27FC236}">
                  <a16:creationId xmlns:a16="http://schemas.microsoft.com/office/drawing/2014/main" id="{91A5ED11-7889-3E19-8C1F-892DACBCBCA9}"/>
                </a:ext>
              </a:extLst>
            </p:cNvPr>
            <p:cNvSpPr txBox="1"/>
            <p:nvPr/>
          </p:nvSpPr>
          <p:spPr>
            <a:xfrm>
              <a:off x="3537985" y="244437"/>
              <a:ext cx="96768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Calibration</a:t>
              </a:r>
            </a:p>
          </p:txBody>
        </p:sp>
        <p:sp>
          <p:nvSpPr>
            <p:cNvPr id="9" name="Google Shape;311;p25">
              <a:extLst>
                <a:ext uri="{FF2B5EF4-FFF2-40B4-BE49-F238E27FC236}">
                  <a16:creationId xmlns:a16="http://schemas.microsoft.com/office/drawing/2014/main" id="{FB14E025-F724-8875-6AC2-67EABF18D580}"/>
                </a:ext>
              </a:extLst>
            </p:cNvPr>
            <p:cNvSpPr txBox="1"/>
            <p:nvPr/>
          </p:nvSpPr>
          <p:spPr>
            <a:xfrm>
              <a:off x="4822333" y="211809"/>
              <a:ext cx="1136104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Inter-Calibration</a:t>
              </a:r>
            </a:p>
          </p:txBody>
        </p:sp>
        <p:sp>
          <p:nvSpPr>
            <p:cNvPr id="10" name="Google Shape;311;p25">
              <a:extLst>
                <a:ext uri="{FF2B5EF4-FFF2-40B4-BE49-F238E27FC236}">
                  <a16:creationId xmlns:a16="http://schemas.microsoft.com/office/drawing/2014/main" id="{162FE4BB-BB82-AD4F-782B-BE38D34480C2}"/>
                </a:ext>
              </a:extLst>
            </p:cNvPr>
            <p:cNvSpPr txBox="1"/>
            <p:nvPr/>
          </p:nvSpPr>
          <p:spPr>
            <a:xfrm>
              <a:off x="5442888" y="442642"/>
              <a:ext cx="90373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Calibration</a:t>
              </a:r>
            </a:p>
          </p:txBody>
        </p:sp>
        <p:sp>
          <p:nvSpPr>
            <p:cNvPr id="11" name="Google Shape;311;p25">
              <a:extLst>
                <a:ext uri="{FF2B5EF4-FFF2-40B4-BE49-F238E27FC236}">
                  <a16:creationId xmlns:a16="http://schemas.microsoft.com/office/drawing/2014/main" id="{58D80E65-C3F5-B1E4-B302-FCB39D35EA54}"/>
                </a:ext>
              </a:extLst>
            </p:cNvPr>
            <p:cNvSpPr txBox="1"/>
            <p:nvPr/>
          </p:nvSpPr>
          <p:spPr>
            <a:xfrm>
              <a:off x="1921081" y="1111251"/>
              <a:ext cx="1299900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Imager-Hyperspectral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12" name="Google Shape;311;p25">
              <a:extLst>
                <a:ext uri="{FF2B5EF4-FFF2-40B4-BE49-F238E27FC236}">
                  <a16:creationId xmlns:a16="http://schemas.microsoft.com/office/drawing/2014/main" id="{03B40165-61ED-3176-581C-7307A652A094}"/>
                </a:ext>
              </a:extLst>
            </p:cNvPr>
            <p:cNvSpPr txBox="1"/>
            <p:nvPr/>
          </p:nvSpPr>
          <p:spPr>
            <a:xfrm>
              <a:off x="5918509" y="744396"/>
              <a:ext cx="1102701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Lunar Inter-Calibration</a:t>
              </a:r>
            </a:p>
          </p:txBody>
        </p:sp>
        <p:sp>
          <p:nvSpPr>
            <p:cNvPr id="13" name="Google Shape;311;p25">
              <a:extLst>
                <a:ext uri="{FF2B5EF4-FFF2-40B4-BE49-F238E27FC236}">
                  <a16:creationId xmlns:a16="http://schemas.microsoft.com/office/drawing/2014/main" id="{C7834FA0-BADF-E3A1-3581-7FABF59104F8}"/>
                </a:ext>
              </a:extLst>
            </p:cNvPr>
            <p:cNvSpPr txBox="1"/>
            <p:nvPr/>
          </p:nvSpPr>
          <p:spPr>
            <a:xfrm>
              <a:off x="6260410" y="1121310"/>
              <a:ext cx="106382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Calibration</a:t>
              </a:r>
            </a:p>
          </p:txBody>
        </p:sp>
        <p:sp>
          <p:nvSpPr>
            <p:cNvPr id="14" name="Google Shape;311;p25">
              <a:extLst>
                <a:ext uri="{FF2B5EF4-FFF2-40B4-BE49-F238E27FC236}">
                  <a16:creationId xmlns:a16="http://schemas.microsoft.com/office/drawing/2014/main" id="{8536834B-885D-000F-D7A0-AB123A57691F}"/>
                </a:ext>
              </a:extLst>
            </p:cNvPr>
            <p:cNvSpPr txBox="1"/>
            <p:nvPr/>
          </p:nvSpPr>
          <p:spPr>
            <a:xfrm>
              <a:off x="6527085" y="1617616"/>
              <a:ext cx="12682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Inter-Calibration</a:t>
              </a:r>
            </a:p>
          </p:txBody>
        </p:sp>
        <p:sp>
          <p:nvSpPr>
            <p:cNvPr id="15" name="Google Shape;311;p25">
              <a:extLst>
                <a:ext uri="{FF2B5EF4-FFF2-40B4-BE49-F238E27FC236}">
                  <a16:creationId xmlns:a16="http://schemas.microsoft.com/office/drawing/2014/main" id="{47D2926E-0D62-067B-4B24-DC1A96B6F74B}"/>
                </a:ext>
              </a:extLst>
            </p:cNvPr>
            <p:cNvSpPr txBox="1"/>
            <p:nvPr/>
          </p:nvSpPr>
          <p:spPr>
            <a:xfrm>
              <a:off x="1873971" y="1558995"/>
              <a:ext cx="890977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Imager-Imager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16" name="Google Shape;311;p25">
              <a:extLst>
                <a:ext uri="{FF2B5EF4-FFF2-40B4-BE49-F238E27FC236}">
                  <a16:creationId xmlns:a16="http://schemas.microsoft.com/office/drawing/2014/main" id="{6BB9BE79-C5AA-3CCA-54B1-1C8B38A24E6C}"/>
                </a:ext>
              </a:extLst>
            </p:cNvPr>
            <p:cNvSpPr txBox="1"/>
            <p:nvPr/>
          </p:nvSpPr>
          <p:spPr>
            <a:xfrm>
              <a:off x="1711583" y="2132548"/>
              <a:ext cx="85866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Calibration</a:t>
              </a:r>
            </a:p>
          </p:txBody>
        </p:sp>
        <p:sp>
          <p:nvSpPr>
            <p:cNvPr id="17" name="Google Shape;311;p25">
              <a:extLst>
                <a:ext uri="{FF2B5EF4-FFF2-40B4-BE49-F238E27FC236}">
                  <a16:creationId xmlns:a16="http://schemas.microsoft.com/office/drawing/2014/main" id="{9AB68808-E1A0-9297-818B-81367FACC0E6}"/>
                </a:ext>
              </a:extLst>
            </p:cNvPr>
            <p:cNvSpPr txBox="1"/>
            <p:nvPr/>
          </p:nvSpPr>
          <p:spPr>
            <a:xfrm>
              <a:off x="1490148" y="2663055"/>
              <a:ext cx="1094862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Inter-Calibration</a:t>
              </a:r>
            </a:p>
          </p:txBody>
        </p:sp>
        <p:sp>
          <p:nvSpPr>
            <p:cNvPr id="18" name="Google Shape;311;p25">
              <a:extLst>
                <a:ext uri="{FF2B5EF4-FFF2-40B4-BE49-F238E27FC236}">
                  <a16:creationId xmlns:a16="http://schemas.microsoft.com/office/drawing/2014/main" id="{3B853E1B-FFEA-2FC9-343D-EA1984045881}"/>
                </a:ext>
              </a:extLst>
            </p:cNvPr>
            <p:cNvSpPr txBox="1"/>
            <p:nvPr/>
          </p:nvSpPr>
          <p:spPr>
            <a:xfrm>
              <a:off x="1534450" y="3208638"/>
              <a:ext cx="112436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Extraction Module</a:t>
              </a:r>
            </a:p>
          </p:txBody>
        </p:sp>
        <p:sp>
          <p:nvSpPr>
            <p:cNvPr id="19" name="Google Shape;311;p25">
              <a:extLst>
                <a:ext uri="{FF2B5EF4-FFF2-40B4-BE49-F238E27FC236}">
                  <a16:creationId xmlns:a16="http://schemas.microsoft.com/office/drawing/2014/main" id="{8B4015E5-9E0D-D6B7-9B8D-6C14E8F49A5D}"/>
                </a:ext>
              </a:extLst>
            </p:cNvPr>
            <p:cNvSpPr txBox="1"/>
            <p:nvPr/>
          </p:nvSpPr>
          <p:spPr>
            <a:xfrm>
              <a:off x="1766562" y="3712725"/>
              <a:ext cx="116791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Extraction Module</a:t>
              </a:r>
            </a:p>
          </p:txBody>
        </p:sp>
        <p:sp>
          <p:nvSpPr>
            <p:cNvPr id="20" name="Google Shape;311;p25">
              <a:extLst>
                <a:ext uri="{FF2B5EF4-FFF2-40B4-BE49-F238E27FC236}">
                  <a16:creationId xmlns:a16="http://schemas.microsoft.com/office/drawing/2014/main" id="{27C980E1-5D32-33B4-BCFE-6130398A372A}"/>
                </a:ext>
              </a:extLst>
            </p:cNvPr>
            <p:cNvSpPr txBox="1"/>
            <p:nvPr/>
          </p:nvSpPr>
          <p:spPr>
            <a:xfrm>
              <a:off x="2555710" y="4146678"/>
              <a:ext cx="7890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Subsetter Tool</a:t>
              </a:r>
            </a:p>
          </p:txBody>
        </p:sp>
        <p:sp>
          <p:nvSpPr>
            <p:cNvPr id="21" name="Google Shape;311;p25">
              <a:extLst>
                <a:ext uri="{FF2B5EF4-FFF2-40B4-BE49-F238E27FC236}">
                  <a16:creationId xmlns:a16="http://schemas.microsoft.com/office/drawing/2014/main" id="{38B1BD8D-88DA-BF15-7842-E3B5F76BC6AD}"/>
                </a:ext>
              </a:extLst>
            </p:cNvPr>
            <p:cNvSpPr txBox="1"/>
            <p:nvPr/>
          </p:nvSpPr>
          <p:spPr>
            <a:xfrm>
              <a:off x="2931793" y="4459443"/>
              <a:ext cx="85382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Data-Fusion Tool</a:t>
              </a:r>
            </a:p>
          </p:txBody>
        </p:sp>
        <p:sp>
          <p:nvSpPr>
            <p:cNvPr id="22" name="Google Shape;311;p25">
              <a:extLst>
                <a:ext uri="{FF2B5EF4-FFF2-40B4-BE49-F238E27FC236}">
                  <a16:creationId xmlns:a16="http://schemas.microsoft.com/office/drawing/2014/main" id="{D222E720-258C-C7E1-E73D-B514E8C3FD0F}"/>
                </a:ext>
              </a:extLst>
            </p:cNvPr>
            <p:cNvSpPr txBox="1"/>
            <p:nvPr/>
          </p:nvSpPr>
          <p:spPr>
            <a:xfrm>
              <a:off x="4769489" y="4675454"/>
              <a:ext cx="9928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Pre-Colocation Tool</a:t>
              </a:r>
            </a:p>
          </p:txBody>
        </p:sp>
        <p:sp>
          <p:nvSpPr>
            <p:cNvPr id="23" name="Google Shape;311;p25">
              <a:extLst>
                <a:ext uri="{FF2B5EF4-FFF2-40B4-BE49-F238E27FC236}">
                  <a16:creationId xmlns:a16="http://schemas.microsoft.com/office/drawing/2014/main" id="{AA87B1E4-EEE9-9E7F-9535-FA25536D243F}"/>
                </a:ext>
              </a:extLst>
            </p:cNvPr>
            <p:cNvSpPr txBox="1"/>
            <p:nvPr/>
          </p:nvSpPr>
          <p:spPr>
            <a:xfrm>
              <a:off x="3590521" y="4647999"/>
              <a:ext cx="100979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Colocation</a:t>
              </a:r>
              <a:r>
                <a:rPr lang="en-GB" sz="10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Tool</a:t>
              </a:r>
            </a:p>
          </p:txBody>
        </p:sp>
        <p:sp>
          <p:nvSpPr>
            <p:cNvPr id="24" name="Google Shape;311;p25">
              <a:extLst>
                <a:ext uri="{FF2B5EF4-FFF2-40B4-BE49-F238E27FC236}">
                  <a16:creationId xmlns:a16="http://schemas.microsoft.com/office/drawing/2014/main" id="{17CB1620-071D-D2F9-4513-9C3F488B079D}"/>
                </a:ext>
              </a:extLst>
            </p:cNvPr>
            <p:cNvSpPr txBox="1"/>
            <p:nvPr/>
          </p:nvSpPr>
          <p:spPr>
            <a:xfrm>
              <a:off x="6679538" y="2674439"/>
              <a:ext cx="118476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 Blender</a:t>
              </a:r>
            </a:p>
          </p:txBody>
        </p:sp>
        <p:sp>
          <p:nvSpPr>
            <p:cNvPr id="25" name="Google Shape;311;p25">
              <a:extLst>
                <a:ext uri="{FF2B5EF4-FFF2-40B4-BE49-F238E27FC236}">
                  <a16:creationId xmlns:a16="http://schemas.microsoft.com/office/drawing/2014/main" id="{ED02C38D-72A4-62CB-2DB8-2EEEE8DF8F63}"/>
                </a:ext>
              </a:extLst>
            </p:cNvPr>
            <p:cNvSpPr txBox="1"/>
            <p:nvPr/>
          </p:nvSpPr>
          <p:spPr>
            <a:xfrm>
              <a:off x="6550996" y="3228870"/>
              <a:ext cx="12375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Sun Glint Inter-Calibration</a:t>
              </a:r>
            </a:p>
          </p:txBody>
        </p:sp>
        <p:sp>
          <p:nvSpPr>
            <p:cNvPr id="26" name="Google Shape;311;p25">
              <a:extLst>
                <a:ext uri="{FF2B5EF4-FFF2-40B4-BE49-F238E27FC236}">
                  <a16:creationId xmlns:a16="http://schemas.microsoft.com/office/drawing/2014/main" id="{A08EB4B9-6FDB-7149-41DC-950EABFA904F}"/>
                </a:ext>
              </a:extLst>
            </p:cNvPr>
            <p:cNvSpPr txBox="1"/>
            <p:nvPr/>
          </p:nvSpPr>
          <p:spPr>
            <a:xfrm>
              <a:off x="5914668" y="4119163"/>
              <a:ext cx="129663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Radiative Transfer Module</a:t>
              </a:r>
            </a:p>
          </p:txBody>
        </p:sp>
        <p:sp>
          <p:nvSpPr>
            <p:cNvPr id="27" name="Google Shape;311;p25">
              <a:extLst>
                <a:ext uri="{FF2B5EF4-FFF2-40B4-BE49-F238E27FC236}">
                  <a16:creationId xmlns:a16="http://schemas.microsoft.com/office/drawing/2014/main" id="{F0123B50-6E3B-A109-EDCE-4272504E2EA3}"/>
                </a:ext>
              </a:extLst>
            </p:cNvPr>
            <p:cNvSpPr txBox="1"/>
            <p:nvPr/>
          </p:nvSpPr>
          <p:spPr>
            <a:xfrm>
              <a:off x="6276612" y="3698517"/>
              <a:ext cx="141669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Snow and Ice Inter-Calibration</a:t>
              </a:r>
            </a:p>
          </p:txBody>
        </p:sp>
        <p:grpSp>
          <p:nvGrpSpPr>
            <p:cNvPr id="28" name="Google Shape;6794;p51">
              <a:extLst>
                <a:ext uri="{FF2B5EF4-FFF2-40B4-BE49-F238E27FC236}">
                  <a16:creationId xmlns:a16="http://schemas.microsoft.com/office/drawing/2014/main" id="{4A7A78A4-B554-7C4E-D86C-D661D92664D3}"/>
                </a:ext>
              </a:extLst>
            </p:cNvPr>
            <p:cNvGrpSpPr/>
            <p:nvPr/>
          </p:nvGrpSpPr>
          <p:grpSpPr>
            <a:xfrm>
              <a:off x="4718833" y="4287766"/>
              <a:ext cx="220892" cy="209815"/>
              <a:chOff x="-31817400" y="3910025"/>
              <a:chExt cx="301675" cy="294075"/>
            </a:xfrm>
          </p:grpSpPr>
          <p:sp>
            <p:nvSpPr>
              <p:cNvPr id="428" name="Google Shape;6795;p51">
                <a:extLst>
                  <a:ext uri="{FF2B5EF4-FFF2-40B4-BE49-F238E27FC236}">
                    <a16:creationId xmlns:a16="http://schemas.microsoft.com/office/drawing/2014/main" id="{1E6264C9-F29B-C1D7-0600-4475F25C54EF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9" name="Google Shape;6796;p51">
                <a:extLst>
                  <a:ext uri="{FF2B5EF4-FFF2-40B4-BE49-F238E27FC236}">
                    <a16:creationId xmlns:a16="http://schemas.microsoft.com/office/drawing/2014/main" id="{191B8086-B1B2-7A3D-68F5-7E730A1180B4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Google Shape;6797;p51">
                <a:extLst>
                  <a:ext uri="{FF2B5EF4-FFF2-40B4-BE49-F238E27FC236}">
                    <a16:creationId xmlns:a16="http://schemas.microsoft.com/office/drawing/2014/main" id="{FE116B25-65DA-F905-21EA-8F7DABE03515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" name="Google Shape;8461;p54">
              <a:extLst>
                <a:ext uri="{FF2B5EF4-FFF2-40B4-BE49-F238E27FC236}">
                  <a16:creationId xmlns:a16="http://schemas.microsoft.com/office/drawing/2014/main" id="{4702F71D-5D3F-E9D2-0D17-504E84D8DD04}"/>
                </a:ext>
              </a:extLst>
            </p:cNvPr>
            <p:cNvGrpSpPr/>
            <p:nvPr/>
          </p:nvGrpSpPr>
          <p:grpSpPr>
            <a:xfrm>
              <a:off x="2855297" y="3152914"/>
              <a:ext cx="231621" cy="210319"/>
              <a:chOff x="-1592325" y="3957400"/>
              <a:chExt cx="293025" cy="277275"/>
            </a:xfrm>
          </p:grpSpPr>
          <p:sp>
            <p:nvSpPr>
              <p:cNvPr id="424" name="Google Shape;8462;p54">
                <a:extLst>
                  <a:ext uri="{FF2B5EF4-FFF2-40B4-BE49-F238E27FC236}">
                    <a16:creationId xmlns:a16="http://schemas.microsoft.com/office/drawing/2014/main" id="{65936526-0FE3-CCA9-A15F-425C04A78031}"/>
                  </a:ext>
                </a:extLst>
              </p:cNvPr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5" name="Google Shape;8463;p54">
                <a:extLst>
                  <a:ext uri="{FF2B5EF4-FFF2-40B4-BE49-F238E27FC236}">
                    <a16:creationId xmlns:a16="http://schemas.microsoft.com/office/drawing/2014/main" id="{92437D01-06AB-99D8-2B60-AADADE4A8C2A}"/>
                  </a:ext>
                </a:extLst>
              </p:cNvPr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6" name="Google Shape;8464;p54">
                <a:extLst>
                  <a:ext uri="{FF2B5EF4-FFF2-40B4-BE49-F238E27FC236}">
                    <a16:creationId xmlns:a16="http://schemas.microsoft.com/office/drawing/2014/main" id="{1132B3CB-48EC-160F-3CD2-312A6175C4E8}"/>
                  </a:ext>
                </a:extLst>
              </p:cNvPr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7" name="Google Shape;8465;p54">
                <a:extLst>
                  <a:ext uri="{FF2B5EF4-FFF2-40B4-BE49-F238E27FC236}">
                    <a16:creationId xmlns:a16="http://schemas.microsoft.com/office/drawing/2014/main" id="{F77153DB-4A15-DDEF-5570-D514934862F8}"/>
                  </a:ext>
                </a:extLst>
              </p:cNvPr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" name="Google Shape;8461;p54">
              <a:extLst>
                <a:ext uri="{FF2B5EF4-FFF2-40B4-BE49-F238E27FC236}">
                  <a16:creationId xmlns:a16="http://schemas.microsoft.com/office/drawing/2014/main" id="{4A30FA3B-C2E0-FA9D-1D37-BC84032998CE}"/>
                </a:ext>
              </a:extLst>
            </p:cNvPr>
            <p:cNvGrpSpPr/>
            <p:nvPr/>
          </p:nvGrpSpPr>
          <p:grpSpPr>
            <a:xfrm>
              <a:off x="3060920" y="3535572"/>
              <a:ext cx="231621" cy="210319"/>
              <a:chOff x="-1592325" y="3957400"/>
              <a:chExt cx="293025" cy="277275"/>
            </a:xfrm>
          </p:grpSpPr>
          <p:sp>
            <p:nvSpPr>
              <p:cNvPr id="420" name="Google Shape;8462;p54">
                <a:extLst>
                  <a:ext uri="{FF2B5EF4-FFF2-40B4-BE49-F238E27FC236}">
                    <a16:creationId xmlns:a16="http://schemas.microsoft.com/office/drawing/2014/main" id="{05426107-A547-0788-70C7-2755771E92A9}"/>
                  </a:ext>
                </a:extLst>
              </p:cNvPr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1" name="Google Shape;8463;p54">
                <a:extLst>
                  <a:ext uri="{FF2B5EF4-FFF2-40B4-BE49-F238E27FC236}">
                    <a16:creationId xmlns:a16="http://schemas.microsoft.com/office/drawing/2014/main" id="{96E9535B-BF14-E2CA-0659-3CCB73610C48}"/>
                  </a:ext>
                </a:extLst>
              </p:cNvPr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2" name="Google Shape;8464;p54">
                <a:extLst>
                  <a:ext uri="{FF2B5EF4-FFF2-40B4-BE49-F238E27FC236}">
                    <a16:creationId xmlns:a16="http://schemas.microsoft.com/office/drawing/2014/main" id="{0141D5AF-104B-A7FF-2728-9A42284830D4}"/>
                  </a:ext>
                </a:extLst>
              </p:cNvPr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3" name="Google Shape;8465;p54">
                <a:extLst>
                  <a:ext uri="{FF2B5EF4-FFF2-40B4-BE49-F238E27FC236}">
                    <a16:creationId xmlns:a16="http://schemas.microsoft.com/office/drawing/2014/main" id="{92384F3A-286F-AD85-44C3-F39D5EF4DFB9}"/>
                  </a:ext>
                </a:extLst>
              </p:cNvPr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1" name="Google Shape;6794;p51">
              <a:extLst>
                <a:ext uri="{FF2B5EF4-FFF2-40B4-BE49-F238E27FC236}">
                  <a16:creationId xmlns:a16="http://schemas.microsoft.com/office/drawing/2014/main" id="{CDB85D18-48D8-D679-5BA5-996E219B1A9D}"/>
                </a:ext>
              </a:extLst>
            </p:cNvPr>
            <p:cNvGrpSpPr/>
            <p:nvPr/>
          </p:nvGrpSpPr>
          <p:grpSpPr>
            <a:xfrm>
              <a:off x="4240462" y="4264525"/>
              <a:ext cx="220892" cy="209815"/>
              <a:chOff x="-31817400" y="3910025"/>
              <a:chExt cx="301675" cy="294075"/>
            </a:xfrm>
          </p:grpSpPr>
          <p:sp>
            <p:nvSpPr>
              <p:cNvPr id="417" name="Google Shape;6795;p51">
                <a:extLst>
                  <a:ext uri="{FF2B5EF4-FFF2-40B4-BE49-F238E27FC236}">
                    <a16:creationId xmlns:a16="http://schemas.microsoft.com/office/drawing/2014/main" id="{5C5F1D28-E74D-97AB-7931-B3690E660FE8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8" name="Google Shape;6796;p51">
                <a:extLst>
                  <a:ext uri="{FF2B5EF4-FFF2-40B4-BE49-F238E27FC236}">
                    <a16:creationId xmlns:a16="http://schemas.microsoft.com/office/drawing/2014/main" id="{834D5BEE-938D-157D-740D-6D1A9F2CE19F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9" name="Google Shape;6797;p51">
                <a:extLst>
                  <a:ext uri="{FF2B5EF4-FFF2-40B4-BE49-F238E27FC236}">
                    <a16:creationId xmlns:a16="http://schemas.microsoft.com/office/drawing/2014/main" id="{C0832CA0-83C7-E772-8755-6008AC00015A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" name="Google Shape;6794;p51">
              <a:extLst>
                <a:ext uri="{FF2B5EF4-FFF2-40B4-BE49-F238E27FC236}">
                  <a16:creationId xmlns:a16="http://schemas.microsoft.com/office/drawing/2014/main" id="{EAD92688-8BFD-4E4F-0A82-7E044993242C}"/>
                </a:ext>
              </a:extLst>
            </p:cNvPr>
            <p:cNvGrpSpPr/>
            <p:nvPr/>
          </p:nvGrpSpPr>
          <p:grpSpPr>
            <a:xfrm>
              <a:off x="3801176" y="4151543"/>
              <a:ext cx="220892" cy="209815"/>
              <a:chOff x="-31817400" y="3910025"/>
              <a:chExt cx="301675" cy="294075"/>
            </a:xfrm>
          </p:grpSpPr>
          <p:sp>
            <p:nvSpPr>
              <p:cNvPr id="414" name="Google Shape;6795;p51">
                <a:extLst>
                  <a:ext uri="{FF2B5EF4-FFF2-40B4-BE49-F238E27FC236}">
                    <a16:creationId xmlns:a16="http://schemas.microsoft.com/office/drawing/2014/main" id="{02C777BD-7675-F740-A0CB-48ECCEFA791A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" name="Google Shape;6796;p51">
                <a:extLst>
                  <a:ext uri="{FF2B5EF4-FFF2-40B4-BE49-F238E27FC236}">
                    <a16:creationId xmlns:a16="http://schemas.microsoft.com/office/drawing/2014/main" id="{E5F0EFA3-25D4-B324-7794-E114C9261BF9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Google Shape;6797;p51">
                <a:extLst>
                  <a:ext uri="{FF2B5EF4-FFF2-40B4-BE49-F238E27FC236}">
                    <a16:creationId xmlns:a16="http://schemas.microsoft.com/office/drawing/2014/main" id="{FE6DFD78-BE0E-4F9C-E469-43AE8B846360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oogle Shape;6794;p51">
              <a:extLst>
                <a:ext uri="{FF2B5EF4-FFF2-40B4-BE49-F238E27FC236}">
                  <a16:creationId xmlns:a16="http://schemas.microsoft.com/office/drawing/2014/main" id="{66CDBDB4-2427-6C87-C34B-A7EB14167F1E}"/>
                </a:ext>
              </a:extLst>
            </p:cNvPr>
            <p:cNvGrpSpPr/>
            <p:nvPr/>
          </p:nvGrpSpPr>
          <p:grpSpPr>
            <a:xfrm>
              <a:off x="3378430" y="3888632"/>
              <a:ext cx="220892" cy="209815"/>
              <a:chOff x="-31817400" y="3910025"/>
              <a:chExt cx="301675" cy="294075"/>
            </a:xfrm>
          </p:grpSpPr>
          <p:sp>
            <p:nvSpPr>
              <p:cNvPr id="411" name="Google Shape;6795;p51">
                <a:extLst>
                  <a:ext uri="{FF2B5EF4-FFF2-40B4-BE49-F238E27FC236}">
                    <a16:creationId xmlns:a16="http://schemas.microsoft.com/office/drawing/2014/main" id="{2009F9B3-B3F5-A900-C93B-1A0BDAD691CD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Google Shape;6796;p51">
                <a:extLst>
                  <a:ext uri="{FF2B5EF4-FFF2-40B4-BE49-F238E27FC236}">
                    <a16:creationId xmlns:a16="http://schemas.microsoft.com/office/drawing/2014/main" id="{264AAAB3-B022-4072-9CD8-23FCE1E230E2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Google Shape;6797;p51">
                <a:extLst>
                  <a:ext uri="{FF2B5EF4-FFF2-40B4-BE49-F238E27FC236}">
                    <a16:creationId xmlns:a16="http://schemas.microsoft.com/office/drawing/2014/main" id="{44789139-0180-DBA8-3DED-FBE30104FA9C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7E422A6-9FA5-974A-AE4C-AAB8268CA5DE}"/>
                </a:ext>
              </a:extLst>
            </p:cNvPr>
            <p:cNvGrpSpPr/>
            <p:nvPr/>
          </p:nvGrpSpPr>
          <p:grpSpPr>
            <a:xfrm>
              <a:off x="3738706" y="715815"/>
              <a:ext cx="351294" cy="310532"/>
              <a:chOff x="3263562" y="628231"/>
              <a:chExt cx="379745" cy="330479"/>
            </a:xfrm>
          </p:grpSpPr>
          <p:sp>
            <p:nvSpPr>
              <p:cNvPr id="408" name="Google Shape;5645;p48">
                <a:extLst>
                  <a:ext uri="{FF2B5EF4-FFF2-40B4-BE49-F238E27FC236}">
                    <a16:creationId xmlns:a16="http://schemas.microsoft.com/office/drawing/2014/main" id="{E51E530D-CED7-7927-A467-9A662A2420D5}"/>
                  </a:ext>
                </a:extLst>
              </p:cNvPr>
              <p:cNvSpPr/>
              <p:nvPr/>
            </p:nvSpPr>
            <p:spPr>
              <a:xfrm>
                <a:off x="3350961" y="812728"/>
                <a:ext cx="268967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6" extrusionOk="0">
                    <a:moveTo>
                      <a:pt x="8589" y="0"/>
                    </a:moveTo>
                    <a:cubicBezTo>
                      <a:pt x="7469" y="3"/>
                      <a:pt x="6385" y="407"/>
                      <a:pt x="5536" y="1138"/>
                    </a:cubicBezTo>
                    <a:cubicBezTo>
                      <a:pt x="4819" y="1759"/>
                      <a:pt x="4289" y="2566"/>
                      <a:pt x="4006" y="3469"/>
                    </a:cubicBezTo>
                    <a:lnTo>
                      <a:pt x="3891" y="3469"/>
                    </a:lnTo>
                    <a:cubicBezTo>
                      <a:pt x="1747" y="3469"/>
                      <a:pt x="1" y="5294"/>
                      <a:pt x="1" y="7537"/>
                    </a:cubicBezTo>
                    <a:cubicBezTo>
                      <a:pt x="1" y="9781"/>
                      <a:pt x="1744" y="11605"/>
                      <a:pt x="3891" y="11605"/>
                    </a:cubicBezTo>
                    <a:lnTo>
                      <a:pt x="14798" y="11605"/>
                    </a:lnTo>
                    <a:cubicBezTo>
                      <a:pt x="17264" y="11605"/>
                      <a:pt x="19273" y="9507"/>
                      <a:pt x="19273" y="6923"/>
                    </a:cubicBezTo>
                    <a:cubicBezTo>
                      <a:pt x="19273" y="6044"/>
                      <a:pt x="19035" y="5182"/>
                      <a:pt x="18583" y="4430"/>
                    </a:cubicBezTo>
                    <a:cubicBezTo>
                      <a:pt x="18153" y="3707"/>
                      <a:pt x="17529" y="3117"/>
                      <a:pt x="16783" y="2728"/>
                    </a:cubicBezTo>
                    <a:cubicBezTo>
                      <a:pt x="16161" y="2404"/>
                      <a:pt x="15479" y="2243"/>
                      <a:pt x="14797" y="2243"/>
                    </a:cubicBezTo>
                    <a:cubicBezTo>
                      <a:pt x="14134" y="2243"/>
                      <a:pt x="13470" y="2395"/>
                      <a:pt x="12862" y="2701"/>
                    </a:cubicBezTo>
                    <a:cubicBezTo>
                      <a:pt x="12233" y="1442"/>
                      <a:pt x="11118" y="512"/>
                      <a:pt x="9784" y="157"/>
                    </a:cubicBezTo>
                    <a:cubicBezTo>
                      <a:pt x="9393" y="54"/>
                      <a:pt x="8992" y="0"/>
                      <a:pt x="8589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409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EB6F8E6D-B8DE-F377-74F5-3F1FEC875C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3501768" y="628231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B9BDCC76-FEA9-B85A-7CB3-5DB413939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3264792" y="65785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F934A5-B600-302C-DADD-1093406F2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4284036" y="773635"/>
              <a:ext cx="214202" cy="16171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3B24AF-6F4A-FA12-9350-F946F10B7971}"/>
                </a:ext>
              </a:extLst>
            </p:cNvPr>
            <p:cNvGrpSpPr/>
            <p:nvPr/>
          </p:nvGrpSpPr>
          <p:grpSpPr>
            <a:xfrm>
              <a:off x="4671995" y="674790"/>
              <a:ext cx="311013" cy="262153"/>
              <a:chOff x="4288062" y="575620"/>
              <a:chExt cx="336202" cy="278993"/>
            </a:xfrm>
          </p:grpSpPr>
          <p:pic>
            <p:nvPicPr>
              <p:cNvPr id="405" name="Picture 404">
                <a:extLst>
                  <a:ext uri="{FF2B5EF4-FFF2-40B4-BE49-F238E27FC236}">
                    <a16:creationId xmlns:a16="http://schemas.microsoft.com/office/drawing/2014/main" id="{8626E67C-F78B-A97C-BF77-6DEC46DA6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4339968" y="749799"/>
                <a:ext cx="231550" cy="104814"/>
              </a:xfrm>
              <a:prstGeom prst="rect">
                <a:avLst/>
              </a:prstGeom>
            </p:spPr>
          </p:pic>
          <p:pic>
            <p:nvPicPr>
              <p:cNvPr id="406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51D0A05D-FC89-2073-1C82-BDEAB31A7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4482725" y="57562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5C88FF29-52F4-4A3C-B9CF-1278ADB357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4289292" y="57844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10" descr="Transparent Moon And Stars Clipart Black And White - Full Moon And Stars  Icon, HD Png Download , Transparent Png Image | PNG.ToolXoX.com">
              <a:extLst>
                <a:ext uri="{FF2B5EF4-FFF2-40B4-BE49-F238E27FC236}">
                  <a16:creationId xmlns:a16="http://schemas.microsoft.com/office/drawing/2014/main" id="{6F79B0CA-FFE8-511A-9F6D-8BDEEE210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33" y="854491"/>
              <a:ext cx="209559" cy="18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479DA9A-EA24-DE58-5982-EF4AB05DE519}"/>
                </a:ext>
              </a:extLst>
            </p:cNvPr>
            <p:cNvGrpSpPr/>
            <p:nvPr/>
          </p:nvGrpSpPr>
          <p:grpSpPr>
            <a:xfrm>
              <a:off x="5558965" y="916206"/>
              <a:ext cx="341554" cy="328234"/>
              <a:chOff x="5231241" y="841495"/>
              <a:chExt cx="369216" cy="349318"/>
            </a:xfrm>
          </p:grpSpPr>
          <p:pic>
            <p:nvPicPr>
              <p:cNvPr id="402" name="Picture 10" descr="Transparent Moon And Stars Clipart Black And White - Full Moon And Stars  Icon, HD Png Download , Transparent Png Image | PNG.ToolXoX.com">
                <a:extLst>
                  <a:ext uri="{FF2B5EF4-FFF2-40B4-BE49-F238E27FC236}">
                    <a16:creationId xmlns:a16="http://schemas.microsoft.com/office/drawing/2014/main" id="{F3BDB9A5-1BD6-F547-D8C0-6EF1C7AF1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241" y="993421"/>
                <a:ext cx="226531" cy="19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37ED23C7-D675-19B8-6A57-0C65420C8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349485">
                <a:off x="5458918" y="9626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4E3FE726-CCCD-6503-95EC-047F30152E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8144797">
                <a:off x="5255289" y="8402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395C366-8F0A-BF4E-5CBB-42D983C0B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09" b="22069"/>
            <a:stretch/>
          </p:blipFill>
          <p:spPr>
            <a:xfrm rot="21264185">
              <a:off x="5871558" y="1394308"/>
              <a:ext cx="248223" cy="140492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51042C-C257-FAA1-9DFD-F5EDBB310475}"/>
                </a:ext>
              </a:extLst>
            </p:cNvPr>
            <p:cNvGrpSpPr/>
            <p:nvPr/>
          </p:nvGrpSpPr>
          <p:grpSpPr>
            <a:xfrm>
              <a:off x="6044264" y="1680134"/>
              <a:ext cx="321143" cy="331646"/>
              <a:chOff x="5755844" y="1654494"/>
              <a:chExt cx="347152" cy="352949"/>
            </a:xfrm>
          </p:grpSpPr>
          <p:pic>
            <p:nvPicPr>
              <p:cNvPr id="399" name="Picture 398">
                <a:extLst>
                  <a:ext uri="{FF2B5EF4-FFF2-40B4-BE49-F238E27FC236}">
                    <a16:creationId xmlns:a16="http://schemas.microsoft.com/office/drawing/2014/main" id="{02CC29A0-2DB7-F408-6105-78756A263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2209" b="22069"/>
              <a:stretch/>
            </p:blipFill>
            <p:spPr>
              <a:xfrm rot="21264185">
                <a:off x="5826809" y="1857926"/>
                <a:ext cx="268326" cy="149517"/>
              </a:xfrm>
              <a:prstGeom prst="rect">
                <a:avLst/>
              </a:prstGeom>
            </p:spPr>
          </p:pic>
          <p:pic>
            <p:nvPicPr>
              <p:cNvPr id="400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FB6D82EC-6F91-B71B-6AC6-E7988331FA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1457" y="165449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FD33BFB-BEE3-6611-4A96-8F6D03688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757074" y="1686858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Google Shape;5645;p48">
              <a:extLst>
                <a:ext uri="{FF2B5EF4-FFF2-40B4-BE49-F238E27FC236}">
                  <a16:creationId xmlns:a16="http://schemas.microsoft.com/office/drawing/2014/main" id="{A526DA7D-FF92-D935-0C5E-21BD84E76ECE}"/>
                </a:ext>
              </a:extLst>
            </p:cNvPr>
            <p:cNvSpPr/>
            <p:nvPr/>
          </p:nvSpPr>
          <p:spPr>
            <a:xfrm>
              <a:off x="3407527" y="1110243"/>
              <a:ext cx="248816" cy="13717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910C7F2-8C66-E9BE-EC78-0AED54B82517}"/>
                </a:ext>
              </a:extLst>
            </p:cNvPr>
            <p:cNvGrpSpPr/>
            <p:nvPr/>
          </p:nvGrpSpPr>
          <p:grpSpPr>
            <a:xfrm>
              <a:off x="5764026" y="3418774"/>
              <a:ext cx="344604" cy="340134"/>
              <a:chOff x="5452910" y="3504817"/>
              <a:chExt cx="372513" cy="361983"/>
            </a:xfrm>
          </p:grpSpPr>
          <p:pic>
            <p:nvPicPr>
              <p:cNvPr id="396" name="Picture 18" descr="Antarctica Icons - Free SVG &amp; PNG Antarctica Images - Noun Project">
                <a:extLst>
                  <a:ext uri="{FF2B5EF4-FFF2-40B4-BE49-F238E27FC236}">
                    <a16:creationId xmlns:a16="http://schemas.microsoft.com/office/drawing/2014/main" id="{CC33E159-15C8-C251-A56E-BB290AB17F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6" t="26912" r="24638" b="26649"/>
              <a:stretch/>
            </p:blipFill>
            <p:spPr bwMode="auto">
              <a:xfrm>
                <a:off x="5554402" y="3651791"/>
                <a:ext cx="242457" cy="215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3EA8153B-DF24-66F2-1246-D8367EECE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683884" y="3504817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CA4B5EEC-BB81-DD26-DA96-C0F2A563E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454140" y="35474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20" descr="forecast Icon">
              <a:extLst>
                <a:ext uri="{FF2B5EF4-FFF2-40B4-BE49-F238E27FC236}">
                  <a16:creationId xmlns:a16="http://schemas.microsoft.com/office/drawing/2014/main" id="{0EFCA33B-F8D0-BF68-1B02-D9858F1CC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50" y="2198201"/>
              <a:ext cx="226549" cy="23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2BE1700-D8D7-DBF4-92C9-92294C1647DB}"/>
                </a:ext>
              </a:extLst>
            </p:cNvPr>
            <p:cNvGrpSpPr/>
            <p:nvPr/>
          </p:nvGrpSpPr>
          <p:grpSpPr>
            <a:xfrm>
              <a:off x="2985387" y="1297990"/>
              <a:ext cx="462258" cy="320503"/>
              <a:chOff x="7931209" y="3385290"/>
              <a:chExt cx="1029911" cy="577478"/>
            </a:xfrm>
          </p:grpSpPr>
          <p:pic>
            <p:nvPicPr>
              <p:cNvPr id="21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4D077665-68EF-0F97-F0C3-D574FC62F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675708">
                <a:off x="8257902" y="3384277"/>
                <a:ext cx="116477" cy="118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4" descr="Satellite Orbiting the Earth Icon or Logo Stock Vector - Illustration of  flat, graphic: 138217795">
                <a:extLst>
                  <a:ext uri="{FF2B5EF4-FFF2-40B4-BE49-F238E27FC236}">
                    <a16:creationId xmlns:a16="http://schemas.microsoft.com/office/drawing/2014/main" id="{2322BE8D-29DE-2678-8468-CD88FD83D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7931209" y="3492749"/>
                <a:ext cx="1029911" cy="397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27732E28-354B-9D64-5A97-74B2BD155DB2}"/>
                  </a:ext>
                </a:extLst>
              </p:cNvPr>
              <p:cNvSpPr/>
              <p:nvPr/>
            </p:nvSpPr>
            <p:spPr>
              <a:xfrm rot="20111990">
                <a:off x="8353368" y="3398952"/>
                <a:ext cx="205491" cy="563816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D843335-D28C-8CD6-3169-F922D02099F0}"/>
                </a:ext>
              </a:extLst>
            </p:cNvPr>
            <p:cNvGrpSpPr/>
            <p:nvPr/>
          </p:nvGrpSpPr>
          <p:grpSpPr>
            <a:xfrm>
              <a:off x="2756306" y="1749977"/>
              <a:ext cx="484044" cy="246870"/>
              <a:chOff x="6612480" y="880368"/>
              <a:chExt cx="1991069" cy="812857"/>
            </a:xfrm>
          </p:grpSpPr>
          <p:pic>
            <p:nvPicPr>
              <p:cNvPr id="215" name="Picture 24" descr="Satellite Orbiting the Earth Icon or Logo Stock Vector - Illustration of  flat, graphic: 138217795">
                <a:extLst>
                  <a:ext uri="{FF2B5EF4-FFF2-40B4-BE49-F238E27FC236}">
                    <a16:creationId xmlns:a16="http://schemas.microsoft.com/office/drawing/2014/main" id="{66AD6743-6BF7-C052-E52A-5C93F2C25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6612480" y="880368"/>
                <a:ext cx="1991069" cy="812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F984B0E-263F-F71B-379C-A42451181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1257158">
                <a:off x="7979890" y="1098541"/>
                <a:ext cx="318660" cy="548385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51CCD7-A458-410C-8B8A-A660F90190D1}"/>
                </a:ext>
              </a:extLst>
            </p:cNvPr>
            <p:cNvGrpSpPr/>
            <p:nvPr/>
          </p:nvGrpSpPr>
          <p:grpSpPr>
            <a:xfrm>
              <a:off x="2674254" y="2585357"/>
              <a:ext cx="350184" cy="322117"/>
              <a:chOff x="2112901" y="2617865"/>
              <a:chExt cx="378545" cy="342808"/>
            </a:xfrm>
          </p:grpSpPr>
          <p:pic>
            <p:nvPicPr>
              <p:cNvPr id="212" name="Picture 20" descr="forecast Icon">
                <a:extLst>
                  <a:ext uri="{FF2B5EF4-FFF2-40B4-BE49-F238E27FC236}">
                    <a16:creationId xmlns:a16="http://schemas.microsoft.com/office/drawing/2014/main" id="{CB6BE645-7E29-20D7-4D07-A922D468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734" y="2715776"/>
                <a:ext cx="244897" cy="24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22F55FF-85AE-1BA6-CBFD-E16165943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2349907" y="26178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F15E15F-D134-6214-5542-5230FFF228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2114131" y="2631762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7BD3F64-3642-2563-A8E0-0030100B5DA6}"/>
                </a:ext>
              </a:extLst>
            </p:cNvPr>
            <p:cNvGrpSpPr/>
            <p:nvPr/>
          </p:nvGrpSpPr>
          <p:grpSpPr>
            <a:xfrm>
              <a:off x="6065569" y="3097346"/>
              <a:ext cx="387380" cy="297418"/>
              <a:chOff x="5691141" y="3124964"/>
              <a:chExt cx="418754" cy="316523"/>
            </a:xfrm>
          </p:grpSpPr>
          <p:pic>
            <p:nvPicPr>
              <p:cNvPr id="19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79631676-727E-6474-61B2-86E397C14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8356" y="312496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75B53ACB-E73A-3A37-7F94-6E606E5D6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5692371" y="313932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9" name="Google Shape;7912;p53">
                <a:extLst>
                  <a:ext uri="{FF2B5EF4-FFF2-40B4-BE49-F238E27FC236}">
                    <a16:creationId xmlns:a16="http://schemas.microsoft.com/office/drawing/2014/main" id="{6A29EF0C-4D61-21C5-409E-E532E913B6B7}"/>
                  </a:ext>
                </a:extLst>
              </p:cNvPr>
              <p:cNvGrpSpPr/>
              <p:nvPr/>
            </p:nvGrpSpPr>
            <p:grpSpPr>
              <a:xfrm>
                <a:off x="5820157" y="3277109"/>
                <a:ext cx="185434" cy="164378"/>
                <a:chOff x="-21322300" y="4077125"/>
                <a:chExt cx="307200" cy="285925"/>
              </a:xfrm>
              <a:solidFill>
                <a:schemeClr val="accent6">
                  <a:lumMod val="10000"/>
                </a:schemeClr>
              </a:solidFill>
            </p:grpSpPr>
            <p:sp>
              <p:nvSpPr>
                <p:cNvPr id="200" name="Google Shape;7913;p53">
                  <a:extLst>
                    <a:ext uri="{FF2B5EF4-FFF2-40B4-BE49-F238E27FC236}">
                      <a16:creationId xmlns:a16="http://schemas.microsoft.com/office/drawing/2014/main" id="{7BE7E145-0238-8D75-6B0C-25B443A1BB74}"/>
                    </a:ext>
                  </a:extLst>
                </p:cNvPr>
                <p:cNvSpPr/>
                <p:nvPr/>
              </p:nvSpPr>
              <p:spPr>
                <a:xfrm>
                  <a:off x="-21177375" y="4077125"/>
                  <a:ext cx="173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112" extrusionOk="0">
                      <a:moveTo>
                        <a:pt x="347" y="0"/>
                      </a:moveTo>
                      <a:cubicBezTo>
                        <a:pt x="158" y="0"/>
                        <a:pt x="0" y="158"/>
                        <a:pt x="0" y="347"/>
                      </a:cubicBezTo>
                      <a:lnTo>
                        <a:pt x="0" y="1764"/>
                      </a:lnTo>
                      <a:cubicBezTo>
                        <a:pt x="0" y="1953"/>
                        <a:pt x="158" y="2111"/>
                        <a:pt x="347" y="2111"/>
                      </a:cubicBezTo>
                      <a:cubicBezTo>
                        <a:pt x="536" y="2111"/>
                        <a:pt x="693" y="1953"/>
                        <a:pt x="693" y="1764"/>
                      </a:cubicBezTo>
                      <a:lnTo>
                        <a:pt x="693" y="347"/>
                      </a:lnTo>
                      <a:cubicBezTo>
                        <a:pt x="693" y="158"/>
                        <a:pt x="536" y="0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7914;p53">
                  <a:extLst>
                    <a:ext uri="{FF2B5EF4-FFF2-40B4-BE49-F238E27FC236}">
                      <a16:creationId xmlns:a16="http://schemas.microsoft.com/office/drawing/2014/main" id="{FAD9E97D-39E5-3138-D05B-A98BA33F9EB5}"/>
                    </a:ext>
                  </a:extLst>
                </p:cNvPr>
                <p:cNvSpPr/>
                <p:nvPr/>
              </p:nvSpPr>
              <p:spPr>
                <a:xfrm>
                  <a:off x="-21279775" y="4117475"/>
                  <a:ext cx="465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781" extrusionOk="0">
                      <a:moveTo>
                        <a:pt x="410" y="1"/>
                      </a:moveTo>
                      <a:cubicBezTo>
                        <a:pt x="323" y="1"/>
                        <a:pt x="237" y="40"/>
                        <a:pt x="158" y="119"/>
                      </a:cubicBezTo>
                      <a:cubicBezTo>
                        <a:pt x="0" y="276"/>
                        <a:pt x="0" y="466"/>
                        <a:pt x="158" y="623"/>
                      </a:cubicBezTo>
                      <a:lnTo>
                        <a:pt x="1166" y="1663"/>
                      </a:lnTo>
                      <a:cubicBezTo>
                        <a:pt x="1261" y="1741"/>
                        <a:pt x="1355" y="1781"/>
                        <a:pt x="1446" y="1781"/>
                      </a:cubicBezTo>
                      <a:cubicBezTo>
                        <a:pt x="1536" y="1781"/>
                        <a:pt x="1623" y="1741"/>
                        <a:pt x="1702" y="1663"/>
                      </a:cubicBezTo>
                      <a:cubicBezTo>
                        <a:pt x="1859" y="1505"/>
                        <a:pt x="1859" y="1285"/>
                        <a:pt x="1702" y="1127"/>
                      </a:cubicBezTo>
                      <a:lnTo>
                        <a:pt x="662" y="119"/>
                      </a:lnTo>
                      <a:cubicBezTo>
                        <a:pt x="583" y="40"/>
                        <a:pt x="497" y="1"/>
                        <a:pt x="4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7915;p53">
                  <a:extLst>
                    <a:ext uri="{FF2B5EF4-FFF2-40B4-BE49-F238E27FC236}">
                      <a16:creationId xmlns:a16="http://schemas.microsoft.com/office/drawing/2014/main" id="{12FA73E2-4866-7718-B3AB-760903AB930B}"/>
                    </a:ext>
                  </a:extLst>
                </p:cNvPr>
                <p:cNvSpPr/>
                <p:nvPr/>
              </p:nvSpPr>
              <p:spPr>
                <a:xfrm>
                  <a:off x="-21103350" y="4117475"/>
                  <a:ext cx="457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1781" extrusionOk="0">
                      <a:moveTo>
                        <a:pt x="1418" y="1"/>
                      </a:moveTo>
                      <a:cubicBezTo>
                        <a:pt x="1332" y="1"/>
                        <a:pt x="1245" y="40"/>
                        <a:pt x="1166" y="119"/>
                      </a:cubicBezTo>
                      <a:lnTo>
                        <a:pt x="158" y="1127"/>
                      </a:lnTo>
                      <a:cubicBezTo>
                        <a:pt x="1" y="1285"/>
                        <a:pt x="1" y="1474"/>
                        <a:pt x="158" y="1663"/>
                      </a:cubicBezTo>
                      <a:cubicBezTo>
                        <a:pt x="237" y="1741"/>
                        <a:pt x="331" y="1781"/>
                        <a:pt x="422" y="1781"/>
                      </a:cubicBezTo>
                      <a:cubicBezTo>
                        <a:pt x="513" y="1781"/>
                        <a:pt x="599" y="1741"/>
                        <a:pt x="662" y="1663"/>
                      </a:cubicBezTo>
                      <a:lnTo>
                        <a:pt x="1670" y="623"/>
                      </a:lnTo>
                      <a:cubicBezTo>
                        <a:pt x="1828" y="466"/>
                        <a:pt x="1828" y="276"/>
                        <a:pt x="1670" y="119"/>
                      </a:cubicBezTo>
                      <a:cubicBezTo>
                        <a:pt x="1592" y="40"/>
                        <a:pt x="1505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7916;p53">
                  <a:extLst>
                    <a:ext uri="{FF2B5EF4-FFF2-40B4-BE49-F238E27FC236}">
                      <a16:creationId xmlns:a16="http://schemas.microsoft.com/office/drawing/2014/main" id="{B9166874-4311-0EFA-17F4-A2D913BC92A1}"/>
                    </a:ext>
                  </a:extLst>
                </p:cNvPr>
                <p:cNvSpPr/>
                <p:nvPr/>
              </p:nvSpPr>
              <p:spPr>
                <a:xfrm>
                  <a:off x="-21137225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670" y="1"/>
                      </a:moveTo>
                      <a:cubicBezTo>
                        <a:pt x="536" y="1"/>
                        <a:pt x="417" y="89"/>
                        <a:pt x="347" y="227"/>
                      </a:cubicBezTo>
                      <a:lnTo>
                        <a:pt x="95" y="888"/>
                      </a:lnTo>
                      <a:cubicBezTo>
                        <a:pt x="1" y="1109"/>
                        <a:pt x="127" y="1298"/>
                        <a:pt x="284" y="1361"/>
                      </a:cubicBezTo>
                      <a:cubicBezTo>
                        <a:pt x="335" y="1386"/>
                        <a:pt x="386" y="1398"/>
                        <a:pt x="435" y="1398"/>
                      </a:cubicBezTo>
                      <a:cubicBezTo>
                        <a:pt x="568" y="1398"/>
                        <a:pt x="688" y="1310"/>
                        <a:pt x="757" y="1172"/>
                      </a:cubicBezTo>
                      <a:lnTo>
                        <a:pt x="1041" y="510"/>
                      </a:lnTo>
                      <a:cubicBezTo>
                        <a:pt x="1104" y="321"/>
                        <a:pt x="1041" y="101"/>
                        <a:pt x="820" y="38"/>
                      </a:cubicBezTo>
                      <a:cubicBezTo>
                        <a:pt x="769" y="13"/>
                        <a:pt x="719" y="1"/>
                        <a:pt x="6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7917;p53">
                  <a:extLst>
                    <a:ext uri="{FF2B5EF4-FFF2-40B4-BE49-F238E27FC236}">
                      <a16:creationId xmlns:a16="http://schemas.microsoft.com/office/drawing/2014/main" id="{C4894004-5E38-D5F7-3F71-01D748B69DA8}"/>
                    </a:ext>
                  </a:extLst>
                </p:cNvPr>
                <p:cNvSpPr/>
                <p:nvPr/>
              </p:nvSpPr>
              <p:spPr>
                <a:xfrm>
                  <a:off x="-21227800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434" y="1"/>
                      </a:moveTo>
                      <a:cubicBezTo>
                        <a:pt x="386" y="1"/>
                        <a:pt x="335" y="13"/>
                        <a:pt x="284" y="38"/>
                      </a:cubicBezTo>
                      <a:cubicBezTo>
                        <a:pt x="95" y="101"/>
                        <a:pt x="1" y="321"/>
                        <a:pt x="95" y="510"/>
                      </a:cubicBezTo>
                      <a:lnTo>
                        <a:pt x="347" y="1172"/>
                      </a:lnTo>
                      <a:cubicBezTo>
                        <a:pt x="417" y="1310"/>
                        <a:pt x="536" y="1398"/>
                        <a:pt x="670" y="1398"/>
                      </a:cubicBezTo>
                      <a:cubicBezTo>
                        <a:pt x="719" y="1398"/>
                        <a:pt x="769" y="1386"/>
                        <a:pt x="820" y="1361"/>
                      </a:cubicBezTo>
                      <a:cubicBezTo>
                        <a:pt x="1040" y="1298"/>
                        <a:pt x="1103" y="1109"/>
                        <a:pt x="1040" y="888"/>
                      </a:cubicBezTo>
                      <a:lnTo>
                        <a:pt x="757" y="227"/>
                      </a:lnTo>
                      <a:cubicBezTo>
                        <a:pt x="688" y="89"/>
                        <a:pt x="568" y="1"/>
                        <a:pt x="4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7918;p53">
                  <a:extLst>
                    <a:ext uri="{FF2B5EF4-FFF2-40B4-BE49-F238E27FC236}">
                      <a16:creationId xmlns:a16="http://schemas.microsoft.com/office/drawing/2014/main" id="{D01F3FA5-7F02-1912-7159-780ADF52A80C}"/>
                    </a:ext>
                  </a:extLst>
                </p:cNvPr>
                <p:cNvSpPr/>
                <p:nvPr/>
              </p:nvSpPr>
              <p:spPr>
                <a:xfrm>
                  <a:off x="-21319950" y="4219675"/>
                  <a:ext cx="5360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97" y="725"/>
                      </a:lnTo>
                      <a:cubicBezTo>
                        <a:pt x="1986" y="725"/>
                        <a:pt x="2143" y="568"/>
                        <a:pt x="2143" y="347"/>
                      </a:cubicBezTo>
                      <a:cubicBezTo>
                        <a:pt x="2143" y="158"/>
                        <a:pt x="1986" y="1"/>
                        <a:pt x="1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7919;p53">
                  <a:extLst>
                    <a:ext uri="{FF2B5EF4-FFF2-40B4-BE49-F238E27FC236}">
                      <a16:creationId xmlns:a16="http://schemas.microsoft.com/office/drawing/2014/main" id="{713C5ECF-91F6-AA4C-B3FC-AC0D95529E36}"/>
                    </a:ext>
                  </a:extLst>
                </p:cNvPr>
                <p:cNvSpPr/>
                <p:nvPr/>
              </p:nvSpPr>
              <p:spPr>
                <a:xfrm>
                  <a:off x="-21070275" y="4219675"/>
                  <a:ext cx="543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828" y="725"/>
                      </a:lnTo>
                      <a:cubicBezTo>
                        <a:pt x="2017" y="725"/>
                        <a:pt x="2175" y="568"/>
                        <a:pt x="2175" y="347"/>
                      </a:cubicBezTo>
                      <a:cubicBezTo>
                        <a:pt x="2175" y="158"/>
                        <a:pt x="2017" y="1"/>
                        <a:pt x="182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7920;p53">
                  <a:extLst>
                    <a:ext uri="{FF2B5EF4-FFF2-40B4-BE49-F238E27FC236}">
                      <a16:creationId xmlns:a16="http://schemas.microsoft.com/office/drawing/2014/main" id="{CC0F5B4E-E05A-AF78-C3A0-D1CB1FC3DA28}"/>
                    </a:ext>
                  </a:extLst>
                </p:cNvPr>
                <p:cNvSpPr/>
                <p:nvPr/>
              </p:nvSpPr>
              <p:spPr>
                <a:xfrm>
                  <a:off x="-21078925" y="4171825"/>
                  <a:ext cx="370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007" extrusionOk="0">
                      <a:moveTo>
                        <a:pt x="1086" y="1"/>
                      </a:moveTo>
                      <a:cubicBezTo>
                        <a:pt x="1040" y="1"/>
                        <a:pt x="993" y="9"/>
                        <a:pt x="945" y="24"/>
                      </a:cubicBezTo>
                      <a:lnTo>
                        <a:pt x="284" y="308"/>
                      </a:lnTo>
                      <a:cubicBezTo>
                        <a:pt x="63" y="371"/>
                        <a:pt x="0" y="623"/>
                        <a:pt x="63" y="780"/>
                      </a:cubicBezTo>
                      <a:cubicBezTo>
                        <a:pt x="132" y="919"/>
                        <a:pt x="252" y="1006"/>
                        <a:pt x="386" y="1006"/>
                      </a:cubicBezTo>
                      <a:cubicBezTo>
                        <a:pt x="435" y="1006"/>
                        <a:pt x="485" y="995"/>
                        <a:pt x="536" y="969"/>
                      </a:cubicBezTo>
                      <a:lnTo>
                        <a:pt x="1229" y="686"/>
                      </a:lnTo>
                      <a:cubicBezTo>
                        <a:pt x="1418" y="623"/>
                        <a:pt x="1481" y="434"/>
                        <a:pt x="1418" y="213"/>
                      </a:cubicBezTo>
                      <a:cubicBezTo>
                        <a:pt x="1347" y="72"/>
                        <a:pt x="1223" y="1"/>
                        <a:pt x="108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7921;p53">
                  <a:extLst>
                    <a:ext uri="{FF2B5EF4-FFF2-40B4-BE49-F238E27FC236}">
                      <a16:creationId xmlns:a16="http://schemas.microsoft.com/office/drawing/2014/main" id="{9FB38BA4-B5D5-DA99-ACE2-B3AA3E03E8AD}"/>
                    </a:ext>
                  </a:extLst>
                </p:cNvPr>
                <p:cNvSpPr/>
                <p:nvPr/>
              </p:nvSpPr>
              <p:spPr>
                <a:xfrm>
                  <a:off x="-21294750" y="4172625"/>
                  <a:ext cx="3785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006" extrusionOk="0">
                      <a:moveTo>
                        <a:pt x="414" y="1"/>
                      </a:moveTo>
                      <a:cubicBezTo>
                        <a:pt x="263" y="1"/>
                        <a:pt x="143" y="77"/>
                        <a:pt x="95" y="244"/>
                      </a:cubicBezTo>
                      <a:cubicBezTo>
                        <a:pt x="1" y="402"/>
                        <a:pt x="127" y="622"/>
                        <a:pt x="284" y="717"/>
                      </a:cubicBezTo>
                      <a:lnTo>
                        <a:pt x="946" y="969"/>
                      </a:lnTo>
                      <a:cubicBezTo>
                        <a:pt x="997" y="994"/>
                        <a:pt x="1050" y="1006"/>
                        <a:pt x="1101" y="1006"/>
                      </a:cubicBezTo>
                      <a:cubicBezTo>
                        <a:pt x="1242" y="1006"/>
                        <a:pt x="1372" y="918"/>
                        <a:pt x="1419" y="780"/>
                      </a:cubicBezTo>
                      <a:cubicBezTo>
                        <a:pt x="1513" y="591"/>
                        <a:pt x="1419" y="402"/>
                        <a:pt x="1230" y="307"/>
                      </a:cubicBezTo>
                      <a:lnTo>
                        <a:pt x="568" y="24"/>
                      </a:lnTo>
                      <a:cubicBezTo>
                        <a:pt x="514" y="8"/>
                        <a:pt x="463" y="1"/>
                        <a:pt x="4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7922;p53">
                  <a:extLst>
                    <a:ext uri="{FF2B5EF4-FFF2-40B4-BE49-F238E27FC236}">
                      <a16:creationId xmlns:a16="http://schemas.microsoft.com/office/drawing/2014/main" id="{41F95A78-7D4F-A1D6-A0A9-25B4D5F5CEE5}"/>
                    </a:ext>
                  </a:extLst>
                </p:cNvPr>
                <p:cNvSpPr/>
                <p:nvPr/>
              </p:nvSpPr>
              <p:spPr>
                <a:xfrm>
                  <a:off x="-21321525" y="4328375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630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103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103"/>
                        <a:pt x="11563" y="1166"/>
                        <a:pt x="11721" y="1260"/>
                      </a:cubicBezTo>
                      <a:cubicBezTo>
                        <a:pt x="11766" y="1276"/>
                        <a:pt x="11812" y="1284"/>
                        <a:pt x="11857" y="1284"/>
                      </a:cubicBezTo>
                      <a:cubicBezTo>
                        <a:pt x="11996" y="1284"/>
                        <a:pt x="12122" y="1207"/>
                        <a:pt x="12193" y="1040"/>
                      </a:cubicBezTo>
                      <a:cubicBezTo>
                        <a:pt x="12256" y="819"/>
                        <a:pt x="12193" y="567"/>
                        <a:pt x="11973" y="536"/>
                      </a:cubicBezTo>
                      <a:cubicBezTo>
                        <a:pt x="11878" y="504"/>
                        <a:pt x="11784" y="473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2"/>
                        <a:pt x="8546" y="638"/>
                        <a:pt x="8239" y="638"/>
                      </a:cubicBezTo>
                      <a:cubicBezTo>
                        <a:pt x="7932" y="638"/>
                        <a:pt x="7625" y="552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2"/>
                        <a:pt x="4293" y="638"/>
                        <a:pt x="3986" y="638"/>
                      </a:cubicBezTo>
                      <a:cubicBezTo>
                        <a:pt x="3679" y="638"/>
                        <a:pt x="3372" y="552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7923;p53">
                  <a:extLst>
                    <a:ext uri="{FF2B5EF4-FFF2-40B4-BE49-F238E27FC236}">
                      <a16:creationId xmlns:a16="http://schemas.microsoft.com/office/drawing/2014/main" id="{12376934-43F1-9BAA-EFD8-A707EE351A0E}"/>
                    </a:ext>
                  </a:extLst>
                </p:cNvPr>
                <p:cNvSpPr/>
                <p:nvPr/>
              </p:nvSpPr>
              <p:spPr>
                <a:xfrm>
                  <a:off x="-21321525" y="4292150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599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071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071"/>
                        <a:pt x="11563" y="1166"/>
                        <a:pt x="11721" y="1229"/>
                      </a:cubicBezTo>
                      <a:cubicBezTo>
                        <a:pt x="11771" y="1254"/>
                        <a:pt x="11822" y="1266"/>
                        <a:pt x="11871" y="1266"/>
                      </a:cubicBezTo>
                      <a:cubicBezTo>
                        <a:pt x="12004" y="1266"/>
                        <a:pt x="12124" y="1178"/>
                        <a:pt x="12193" y="1040"/>
                      </a:cubicBezTo>
                      <a:cubicBezTo>
                        <a:pt x="12256" y="819"/>
                        <a:pt x="12193" y="599"/>
                        <a:pt x="11973" y="536"/>
                      </a:cubicBezTo>
                      <a:cubicBezTo>
                        <a:pt x="11878" y="504"/>
                        <a:pt x="11784" y="441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1"/>
                        <a:pt x="8546" y="638"/>
                        <a:pt x="8239" y="638"/>
                      </a:cubicBezTo>
                      <a:cubicBezTo>
                        <a:pt x="7932" y="638"/>
                        <a:pt x="7625" y="551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1"/>
                        <a:pt x="4293" y="638"/>
                        <a:pt x="3986" y="638"/>
                      </a:cubicBezTo>
                      <a:cubicBezTo>
                        <a:pt x="3679" y="638"/>
                        <a:pt x="3372" y="551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7924;p53">
                  <a:extLst>
                    <a:ext uri="{FF2B5EF4-FFF2-40B4-BE49-F238E27FC236}">
                      <a16:creationId xmlns:a16="http://schemas.microsoft.com/office/drawing/2014/main" id="{D7BAB529-57B1-9C2F-52BF-15C59FADAB44}"/>
                    </a:ext>
                  </a:extLst>
                </p:cNvPr>
                <p:cNvSpPr/>
                <p:nvPr/>
              </p:nvSpPr>
              <p:spPr>
                <a:xfrm>
                  <a:off x="-21322300" y="4148000"/>
                  <a:ext cx="307200" cy="1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5735" extrusionOk="0">
                      <a:moveTo>
                        <a:pt x="6175" y="1"/>
                      </a:moveTo>
                      <a:cubicBezTo>
                        <a:pt x="4411" y="1"/>
                        <a:pt x="2962" y="1450"/>
                        <a:pt x="2962" y="3214"/>
                      </a:cubicBezTo>
                      <a:cubicBezTo>
                        <a:pt x="2962" y="3813"/>
                        <a:pt x="3151" y="4380"/>
                        <a:pt x="3434" y="4884"/>
                      </a:cubicBezTo>
                      <a:cubicBezTo>
                        <a:pt x="3308" y="4852"/>
                        <a:pt x="3245" y="4789"/>
                        <a:pt x="3119" y="4726"/>
                      </a:cubicBezTo>
                      <a:cubicBezTo>
                        <a:pt x="2725" y="4474"/>
                        <a:pt x="2284" y="4348"/>
                        <a:pt x="1843" y="4348"/>
                      </a:cubicBezTo>
                      <a:cubicBezTo>
                        <a:pt x="1402" y="4348"/>
                        <a:pt x="961" y="4474"/>
                        <a:pt x="567" y="4726"/>
                      </a:cubicBezTo>
                      <a:cubicBezTo>
                        <a:pt x="473" y="4758"/>
                        <a:pt x="347" y="4852"/>
                        <a:pt x="284" y="4884"/>
                      </a:cubicBezTo>
                      <a:cubicBezTo>
                        <a:pt x="95" y="4947"/>
                        <a:pt x="0" y="5167"/>
                        <a:pt x="95" y="5356"/>
                      </a:cubicBezTo>
                      <a:cubicBezTo>
                        <a:pt x="141" y="5495"/>
                        <a:pt x="255" y="5583"/>
                        <a:pt x="399" y="5583"/>
                      </a:cubicBezTo>
                      <a:cubicBezTo>
                        <a:pt x="451" y="5583"/>
                        <a:pt x="508" y="5571"/>
                        <a:pt x="567" y="5545"/>
                      </a:cubicBezTo>
                      <a:cubicBezTo>
                        <a:pt x="725" y="5514"/>
                        <a:pt x="882" y="5419"/>
                        <a:pt x="977" y="5356"/>
                      </a:cubicBezTo>
                      <a:cubicBezTo>
                        <a:pt x="1245" y="5183"/>
                        <a:pt x="1552" y="5097"/>
                        <a:pt x="1855" y="5097"/>
                      </a:cubicBezTo>
                      <a:cubicBezTo>
                        <a:pt x="2158" y="5097"/>
                        <a:pt x="2458" y="5183"/>
                        <a:pt x="2710" y="5356"/>
                      </a:cubicBezTo>
                      <a:cubicBezTo>
                        <a:pt x="3103" y="5608"/>
                        <a:pt x="3552" y="5735"/>
                        <a:pt x="3993" y="5735"/>
                      </a:cubicBezTo>
                      <a:cubicBezTo>
                        <a:pt x="4435" y="5735"/>
                        <a:pt x="4868" y="5608"/>
                        <a:pt x="5230" y="5356"/>
                      </a:cubicBezTo>
                      <a:cubicBezTo>
                        <a:pt x="5498" y="5183"/>
                        <a:pt x="5805" y="5097"/>
                        <a:pt x="6108" y="5097"/>
                      </a:cubicBezTo>
                      <a:cubicBezTo>
                        <a:pt x="6411" y="5097"/>
                        <a:pt x="6711" y="5183"/>
                        <a:pt x="6963" y="5356"/>
                      </a:cubicBezTo>
                      <a:cubicBezTo>
                        <a:pt x="7341" y="5608"/>
                        <a:pt x="7790" y="5735"/>
                        <a:pt x="8235" y="5735"/>
                      </a:cubicBezTo>
                      <a:cubicBezTo>
                        <a:pt x="8680" y="5735"/>
                        <a:pt x="9121" y="5608"/>
                        <a:pt x="9483" y="5356"/>
                      </a:cubicBezTo>
                      <a:cubicBezTo>
                        <a:pt x="9751" y="5183"/>
                        <a:pt x="10058" y="5097"/>
                        <a:pt x="10369" y="5097"/>
                      </a:cubicBezTo>
                      <a:cubicBezTo>
                        <a:pt x="10680" y="5097"/>
                        <a:pt x="10995" y="5183"/>
                        <a:pt x="11279" y="5356"/>
                      </a:cubicBezTo>
                      <a:cubicBezTo>
                        <a:pt x="11437" y="5419"/>
                        <a:pt x="11531" y="5514"/>
                        <a:pt x="11689" y="5577"/>
                      </a:cubicBezTo>
                      <a:cubicBezTo>
                        <a:pt x="11748" y="5602"/>
                        <a:pt x="11804" y="5614"/>
                        <a:pt x="11857" y="5614"/>
                      </a:cubicBezTo>
                      <a:cubicBezTo>
                        <a:pt x="12001" y="5614"/>
                        <a:pt x="12115" y="5526"/>
                        <a:pt x="12161" y="5388"/>
                      </a:cubicBezTo>
                      <a:cubicBezTo>
                        <a:pt x="12287" y="5167"/>
                        <a:pt x="12224" y="4947"/>
                        <a:pt x="12004" y="4884"/>
                      </a:cubicBezTo>
                      <a:cubicBezTo>
                        <a:pt x="11909" y="4852"/>
                        <a:pt x="11815" y="4789"/>
                        <a:pt x="11689" y="4726"/>
                      </a:cubicBezTo>
                      <a:cubicBezTo>
                        <a:pt x="11295" y="4474"/>
                        <a:pt x="10854" y="4348"/>
                        <a:pt x="10413" y="4348"/>
                      </a:cubicBezTo>
                      <a:cubicBezTo>
                        <a:pt x="9972" y="4348"/>
                        <a:pt x="9530" y="4474"/>
                        <a:pt x="9137" y="4726"/>
                      </a:cubicBezTo>
                      <a:lnTo>
                        <a:pt x="8916" y="4852"/>
                      </a:lnTo>
                      <a:cubicBezTo>
                        <a:pt x="9168" y="4380"/>
                        <a:pt x="9389" y="3781"/>
                        <a:pt x="9389" y="3214"/>
                      </a:cubicBezTo>
                      <a:cubicBezTo>
                        <a:pt x="9389" y="1450"/>
                        <a:pt x="7971" y="1"/>
                        <a:pt x="617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48" name="Picture 36" descr="Blender Svg Png Icon Free Download (#481521) - OnlineWebFonts.COM">
              <a:extLst>
                <a:ext uri="{FF2B5EF4-FFF2-40B4-BE49-F238E27FC236}">
                  <a16:creationId xmlns:a16="http://schemas.microsoft.com/office/drawing/2014/main" id="{0A827AF4-40C7-ABD5-C19F-981DF957B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7" t="3556" r="22148" b="2889"/>
            <a:stretch/>
          </p:blipFill>
          <p:spPr bwMode="auto">
            <a:xfrm>
              <a:off x="6266761" y="2651059"/>
              <a:ext cx="159732" cy="27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CAC08905-0371-962C-B507-72F0DC1F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385204">
              <a:off x="6281263" y="2622294"/>
              <a:ext cx="130935" cy="1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9539F2D-F0D7-970C-6258-C908264E18D0}"/>
                </a:ext>
              </a:extLst>
            </p:cNvPr>
            <p:cNvSpPr/>
            <p:nvPr/>
          </p:nvSpPr>
          <p:spPr>
            <a:xfrm rot="19461979">
              <a:off x="3821444" y="1652057"/>
              <a:ext cx="483724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C6BF143-5A56-43D9-884A-93FB1AA87C67}"/>
                </a:ext>
              </a:extLst>
            </p:cNvPr>
            <p:cNvSpPr/>
            <p:nvPr/>
          </p:nvSpPr>
          <p:spPr>
            <a:xfrm rot="20840411">
              <a:off x="4227720" y="1504686"/>
              <a:ext cx="323570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DEDC4B-102D-6BB7-00F8-9428AEA8D2AC}"/>
                </a:ext>
              </a:extLst>
            </p:cNvPr>
            <p:cNvSpPr/>
            <p:nvPr/>
          </p:nvSpPr>
          <p:spPr>
            <a:xfrm>
              <a:off x="4469255" y="1477501"/>
              <a:ext cx="250907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LI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7A923B-4AB5-3165-5243-AE9C835E98F3}"/>
                </a:ext>
              </a:extLst>
            </p:cNvPr>
            <p:cNvSpPr/>
            <p:nvPr/>
          </p:nvSpPr>
          <p:spPr>
            <a:xfrm rot="823197">
              <a:off x="4634112" y="1512964"/>
              <a:ext cx="477792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C1BAF2-6D9D-0000-AE51-9FACAA398C35}"/>
                </a:ext>
              </a:extLst>
            </p:cNvPr>
            <p:cNvSpPr/>
            <p:nvPr/>
          </p:nvSpPr>
          <p:spPr>
            <a:xfrm rot="2353504">
              <a:off x="4998021" y="1666762"/>
              <a:ext cx="393266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OLCI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E04777-5B3A-84ED-1954-492A235528A3}"/>
                </a:ext>
              </a:extLst>
            </p:cNvPr>
            <p:cNvSpPr/>
            <p:nvPr/>
          </p:nvSpPr>
          <p:spPr>
            <a:xfrm rot="3683975">
              <a:off x="5145778" y="2021745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81B825-FF59-DFDA-E054-56737D7E648A}"/>
                </a:ext>
              </a:extLst>
            </p:cNvPr>
            <p:cNvSpPr/>
            <p:nvPr/>
          </p:nvSpPr>
          <p:spPr>
            <a:xfrm rot="5608082">
              <a:off x="5309342" y="2524064"/>
              <a:ext cx="510920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AVHRR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073B263-10C9-E1F2-F9B8-00A2503EAD2B}"/>
                </a:ext>
              </a:extLst>
            </p:cNvPr>
            <p:cNvSpPr/>
            <p:nvPr/>
          </p:nvSpPr>
          <p:spPr>
            <a:xfrm rot="7055292">
              <a:off x="5321466" y="2870781"/>
              <a:ext cx="33468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3MI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9EA74C9-F02A-7F00-708A-17DDE7E49363}"/>
                </a:ext>
              </a:extLst>
            </p:cNvPr>
            <p:cNvSpPr/>
            <p:nvPr/>
          </p:nvSpPr>
          <p:spPr>
            <a:xfrm rot="7707375">
              <a:off x="5146983" y="3112984"/>
              <a:ext cx="403976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CLIM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6F33431-6F8F-4098-FA96-077A18ED594D}"/>
                </a:ext>
              </a:extLst>
            </p:cNvPr>
            <p:cNvSpPr/>
            <p:nvPr/>
          </p:nvSpPr>
          <p:spPr>
            <a:xfrm rot="8829512">
              <a:off x="4958149" y="3299270"/>
              <a:ext cx="376955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MAP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D77667E-EF6B-3F5E-C285-C28585CAD93B}"/>
                </a:ext>
              </a:extLst>
            </p:cNvPr>
            <p:cNvSpPr/>
            <p:nvPr/>
          </p:nvSpPr>
          <p:spPr>
            <a:xfrm rot="15839416">
              <a:off x="3412135" y="2570762"/>
              <a:ext cx="49133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58B8F0-3F53-833B-7812-15F98F3168A5}"/>
                </a:ext>
              </a:extLst>
            </p:cNvPr>
            <p:cNvSpPr/>
            <p:nvPr/>
          </p:nvSpPr>
          <p:spPr>
            <a:xfrm rot="17051535">
              <a:off x="3498705" y="2266719"/>
              <a:ext cx="32866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DF5570C-7482-C498-3F13-BB40519E890F}"/>
                </a:ext>
              </a:extLst>
            </p:cNvPr>
            <p:cNvSpPr/>
            <p:nvPr/>
          </p:nvSpPr>
          <p:spPr>
            <a:xfrm rot="17675616">
              <a:off x="3514422" y="2000718"/>
              <a:ext cx="48531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9DE97A-208A-8F7B-9C7C-68CF84F7F081}"/>
                </a:ext>
              </a:extLst>
            </p:cNvPr>
            <p:cNvSpPr/>
            <p:nvPr/>
          </p:nvSpPr>
          <p:spPr>
            <a:xfrm rot="14213557">
              <a:off x="3478078" y="3000712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192" name="Google Shape;311;p25">
              <a:extLst>
                <a:ext uri="{FF2B5EF4-FFF2-40B4-BE49-F238E27FC236}">
                  <a16:creationId xmlns:a16="http://schemas.microsoft.com/office/drawing/2014/main" id="{767BC173-5159-D081-CCA2-7F726185C101}"/>
                </a:ext>
              </a:extLst>
            </p:cNvPr>
            <p:cNvSpPr txBox="1"/>
            <p:nvPr/>
          </p:nvSpPr>
          <p:spPr>
            <a:xfrm>
              <a:off x="6662673" y="2091238"/>
              <a:ext cx="922013" cy="35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Ray-Matching </a:t>
              </a:r>
            </a:p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Inter-Calibration</a:t>
              </a:r>
            </a:p>
          </p:txBody>
        </p:sp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63698FDB-5716-A854-D859-6AF18C73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1438" y="2186901"/>
              <a:ext cx="264913" cy="226514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05EDCAB7-66ED-4145-D251-3989A992F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0"/>
            <a:stretch/>
          </p:blipFill>
          <p:spPr>
            <a:xfrm>
              <a:off x="5543290" y="3893373"/>
              <a:ext cx="354547" cy="197062"/>
            </a:xfrm>
            <a:prstGeom prst="rect">
              <a:avLst/>
            </a:prstGeom>
          </p:spPr>
        </p:pic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58D63A3-587B-71FB-E1E6-FB4A6159D2C3}"/>
                </a:ext>
              </a:extLst>
            </p:cNvPr>
            <p:cNvSpPr/>
            <p:nvPr/>
          </p:nvSpPr>
          <p:spPr>
            <a:xfrm rot="9811702">
              <a:off x="4698535" y="3404101"/>
              <a:ext cx="401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E4CCDBD-11B3-749B-C904-767111099367}"/>
                </a:ext>
              </a:extLst>
            </p:cNvPr>
            <p:cNvSpPr/>
            <p:nvPr/>
          </p:nvSpPr>
          <p:spPr>
            <a:xfrm rot="10800000">
              <a:off x="4382747" y="3447569"/>
              <a:ext cx="4700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UVNS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06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DESert</a:t>
            </a:r>
            <a:r>
              <a:rPr lang="en-US" dirty="0"/>
              <a:t> Inter-Calibration System (DESICS)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 Placeholder 2">
                <a:extLst>
                  <a:ext uri="{FF2B5EF4-FFF2-40B4-BE49-F238E27FC236}">
                    <a16:creationId xmlns:a16="http://schemas.microsoft.com/office/drawing/2014/main" id="{1AC29281-C350-B183-7FC6-D15F7424663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1019355"/>
                <a:ext cx="7009806" cy="5756829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2900" dirty="0"/>
                  <a:t>Uses desert Pseudo Invariant Calibration Sites (PICS) to transfer the calibration from a reference instrument to </a:t>
                </a:r>
                <a:r>
                  <a:rPr lang="en-GB" sz="2900" dirty="0"/>
                  <a:t>the monitored instrument</a:t>
                </a:r>
                <a:r>
                  <a:rPr lang="en-US" sz="2900" dirty="0"/>
                  <a:t>.</a:t>
                </a:r>
              </a:p>
              <a:p>
                <a:endParaRPr lang="en-US" sz="2600" dirty="0"/>
              </a:p>
              <a:p>
                <a:r>
                  <a:rPr lang="en-GB" sz="2600" b="1" kern="1200" dirty="0">
                    <a:solidFill>
                      <a:srgbClr val="0070C0"/>
                    </a:solidFill>
                    <a:latin typeface="+mn-lt"/>
                  </a:rPr>
                  <a:t>BOA reflectance retrieval</a:t>
                </a:r>
              </a:p>
              <a:p>
                <a:pPr lvl="1"/>
                <a:r>
                  <a:rPr lang="en-GB" sz="2600" b="1" kern="1200" dirty="0">
                    <a:solidFill>
                      <a:srgbClr val="0070C0"/>
                    </a:solidFill>
                    <a:latin typeface="+mn-lt"/>
                  </a:rPr>
                  <a:t>Atmospheric correction</a:t>
                </a:r>
                <a:r>
                  <a:rPr lang="en-GB" sz="2200" dirty="0"/>
                  <a:t>:  </a:t>
                </a:r>
                <a:r>
                  <a:rPr lang="en-GB" sz="2600" dirty="0"/>
                  <a:t>Customised version of the polarized 6SV2.1, </a:t>
                </a:r>
                <a:endParaRPr lang="en-US" sz="2200" dirty="0"/>
              </a:p>
              <a:p>
                <a:pPr lvl="1"/>
                <a:r>
                  <a:rPr lang="en-US" sz="2600" b="1" kern="1200" dirty="0">
                    <a:solidFill>
                      <a:srgbClr val="0070C0"/>
                    </a:solidFill>
                    <a:latin typeface="+mn-lt"/>
                  </a:rPr>
                  <a:t>Atmosphere</a:t>
                </a:r>
                <a:r>
                  <a:rPr lang="en-US" sz="2600" dirty="0"/>
                  <a:t>:</a:t>
                </a:r>
              </a:p>
              <a:p>
                <a:pPr lvl="2"/>
                <a:r>
                  <a:rPr lang="en-US" sz="2600" dirty="0"/>
                  <a:t>Customized Desert Aerosol model over the Sahara and Arabian Peninsula;</a:t>
                </a:r>
              </a:p>
              <a:p>
                <a:pPr lvl="2"/>
                <a:r>
                  <a:rPr lang="en-GB" sz="2600" dirty="0"/>
                  <a:t>US standard atmosphere, scaled with H2O and O3 column;</a:t>
                </a:r>
              </a:p>
              <a:p>
                <a:pPr lvl="2"/>
                <a:r>
                  <a:rPr lang="en-GB" sz="2600" dirty="0"/>
                  <a:t>O3, WV, surface pressure from ECMWF, and AOT550 from CAMS;</a:t>
                </a:r>
              </a:p>
              <a:p>
                <a:r>
                  <a:rPr lang="en-GB" sz="2600" b="1" kern="1200" dirty="0">
                    <a:solidFill>
                      <a:srgbClr val="0070C0"/>
                    </a:solidFill>
                    <a:latin typeface="+mn-lt"/>
                  </a:rPr>
                  <a:t>TOA reflectance simulation</a:t>
                </a:r>
              </a:p>
              <a:p>
                <a:pPr lvl="1"/>
                <a:r>
                  <a:rPr lang="en-GB" sz="2600" b="1" kern="1200" dirty="0">
                    <a:solidFill>
                      <a:srgbClr val="0070C0"/>
                    </a:solidFill>
                    <a:latin typeface="+mn-lt"/>
                  </a:rPr>
                  <a:t>RTM</a:t>
                </a:r>
                <a:r>
                  <a:rPr lang="en-GB" sz="2200" dirty="0"/>
                  <a:t>:  </a:t>
                </a:r>
                <a:r>
                  <a:rPr lang="en-GB" sz="2600" dirty="0"/>
                  <a:t>customised version of the polarized 6SV2.1</a:t>
                </a:r>
                <a:endParaRPr lang="en-GB" sz="2200" dirty="0"/>
              </a:p>
              <a:p>
                <a:pPr lvl="1"/>
                <a:r>
                  <a:rPr lang="en-US" sz="2600" b="1" kern="1200" dirty="0">
                    <a:solidFill>
                      <a:srgbClr val="0070C0"/>
                    </a:solidFill>
                    <a:latin typeface="+mn-lt"/>
                  </a:rPr>
                  <a:t>Surface</a:t>
                </a:r>
                <a:r>
                  <a:rPr lang="en-US" sz="2200" dirty="0"/>
                  <a:t>: </a:t>
                </a:r>
                <a:r>
                  <a:rPr lang="en-US" sz="2600" dirty="0"/>
                  <a:t>simulated spectral surface reflectance for monitored instrument</a:t>
                </a:r>
              </a:p>
              <a:p>
                <a:pPr lvl="1"/>
                <a:r>
                  <a:rPr lang="en-US" sz="2600" b="1" kern="1200" dirty="0">
                    <a:solidFill>
                      <a:srgbClr val="0070C0"/>
                    </a:solidFill>
                    <a:latin typeface="+mn-lt"/>
                  </a:rPr>
                  <a:t>Atmosphere</a:t>
                </a:r>
                <a:r>
                  <a:rPr lang="en-US" sz="2600" dirty="0"/>
                  <a:t>: same as those of BOA reflectance retrieval</a:t>
                </a:r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E" sz="2900" b="1" kern="1200" dirty="0">
                    <a:solidFill>
                      <a:srgbClr val="0070C0"/>
                    </a:solidFill>
                    <a:latin typeface="+mn-lt"/>
                  </a:rPr>
                  <a:t>Filtering</a:t>
                </a:r>
              </a:p>
              <a:p>
                <a:pPr marL="1064966" lvl="1" indent="-285750">
                  <a:buFont typeface="Arial" panose="020B0604020202020204" pitchFamily="34" charset="0"/>
                  <a:buChar char="•"/>
                </a:pPr>
                <a:r>
                  <a:rPr lang="en-IE" sz="2600" dirty="0"/>
                  <a:t>Apply geometry criteria</a:t>
                </a:r>
              </a:p>
              <a:p>
                <a:pPr marL="1064966" lvl="1" indent="-285750"/>
                <a:r>
                  <a:rPr lang="en-IE" sz="26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SZA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GB" sz="260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SZA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mon</m:t>
                        </m:r>
                      </m:sub>
                    </m:sSub>
                  </m:oMath>
                </a14:m>
                <a:r>
                  <a:rPr lang="de-DE" sz="2600" dirty="0"/>
                  <a:t>| &lt; 2 </a:t>
                </a:r>
                <a:r>
                  <a:rPr lang="de-DE" sz="2600" dirty="0" err="1"/>
                  <a:t>deg</a:t>
                </a:r>
                <a:endParaRPr lang="de-DE" sz="2600" dirty="0"/>
              </a:p>
              <a:p>
                <a:pPr marL="1064966" lvl="1" indent="-285750"/>
                <a:r>
                  <a:rPr lang="en-IE" sz="26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ZA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GB" sz="260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ZA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mon</m:t>
                        </m:r>
                      </m:sub>
                    </m:sSub>
                  </m:oMath>
                </a14:m>
                <a:r>
                  <a:rPr lang="de-DE" sz="2600" dirty="0"/>
                  <a:t>| &lt; 2 </a:t>
                </a:r>
                <a:r>
                  <a:rPr lang="de-DE" sz="2600" dirty="0" err="1"/>
                  <a:t>deg</a:t>
                </a:r>
                <a:endParaRPr lang="de-DE" sz="2600" dirty="0"/>
              </a:p>
              <a:p>
                <a:pPr marL="1064966" lvl="1" indent="-285750"/>
                <a:r>
                  <a:rPr lang="en-IE" sz="26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RAA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GB" sz="260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RA</m:t>
                        </m:r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mon</m:t>
                        </m:r>
                      </m:sub>
                    </m:sSub>
                  </m:oMath>
                </a14:m>
                <a:r>
                  <a:rPr lang="de-DE" sz="2600" dirty="0"/>
                  <a:t>| &lt; 5 </a:t>
                </a:r>
                <a:r>
                  <a:rPr lang="de-DE" sz="2600" dirty="0" err="1"/>
                  <a:t>deg</a:t>
                </a:r>
                <a:endParaRPr lang="de-DE" sz="2600" dirty="0"/>
              </a:p>
              <a:p>
                <a:pPr marL="1064966" lvl="1" indent="-285750">
                  <a:buFont typeface="Arial" panose="020B0604020202020204" pitchFamily="34" charset="0"/>
                  <a:buChar char="•"/>
                </a:pPr>
                <a:r>
                  <a:rPr lang="de-DE" sz="2600" dirty="0"/>
                  <a:t>SZA&lt;60</a:t>
                </a:r>
                <a:endParaRPr lang="en-GB" sz="2600" dirty="0"/>
              </a:p>
              <a:p>
                <a:r>
                  <a:rPr lang="en-GB" sz="2600" b="1" kern="1200" dirty="0">
                    <a:solidFill>
                      <a:srgbClr val="0070C0"/>
                    </a:solidFill>
                    <a:latin typeface="+mn-lt"/>
                  </a:rPr>
                  <a:t>Evaluate &amp; Monitor bias:</a:t>
                </a:r>
              </a:p>
              <a:p>
                <a:pPr lvl="1"/>
                <a:r>
                  <a:rPr lang="en-US" sz="2600" dirty="0"/>
                  <a:t>Estimate the relative calibrations by comparing TOA simulated reflectance against actual measurements</a:t>
                </a:r>
                <a:endParaRPr lang="en-GB" sz="3800" dirty="0"/>
              </a:p>
            </p:txBody>
          </p:sp>
        </mc:Choice>
        <mc:Fallback xmlns="">
          <p:sp>
            <p:nvSpPr>
              <p:cNvPr id="75" name="Text Placeholder 2">
                <a:extLst>
                  <a:ext uri="{FF2B5EF4-FFF2-40B4-BE49-F238E27FC236}">
                    <a16:creationId xmlns:a16="http://schemas.microsoft.com/office/drawing/2014/main" id="{1AC29281-C350-B183-7FC6-D15F74246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1019355"/>
                <a:ext cx="7009806" cy="5756829"/>
              </a:xfrm>
              <a:blipFill>
                <a:blip r:embed="rId3"/>
                <a:stretch>
                  <a:fillRect l="-609" t="-148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34D00B75-9540-81EE-98D9-36EC8E1789FB}"/>
              </a:ext>
            </a:extLst>
          </p:cNvPr>
          <p:cNvGrpSpPr/>
          <p:nvPr/>
        </p:nvGrpSpPr>
        <p:grpSpPr>
          <a:xfrm>
            <a:off x="7143184" y="1142856"/>
            <a:ext cx="4543772" cy="5205381"/>
            <a:chOff x="7143184" y="1142856"/>
            <a:chExt cx="4543772" cy="5205381"/>
          </a:xfrm>
        </p:grpSpPr>
        <p:sp>
          <p:nvSpPr>
            <p:cNvPr id="5" name="Google Shape;158;p18">
              <a:extLst>
                <a:ext uri="{FF2B5EF4-FFF2-40B4-BE49-F238E27FC236}">
                  <a16:creationId xmlns:a16="http://schemas.microsoft.com/office/drawing/2014/main" id="{CA27954E-F8E2-7A5C-08B6-9DBBD50C2451}"/>
                </a:ext>
              </a:extLst>
            </p:cNvPr>
            <p:cNvSpPr/>
            <p:nvPr/>
          </p:nvSpPr>
          <p:spPr>
            <a:xfrm>
              <a:off x="9194214" y="1142856"/>
              <a:ext cx="1351735" cy="530764"/>
            </a:xfrm>
            <a:prstGeom prst="flowChartInputOutpu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Monitored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8;p18">
              <a:extLst>
                <a:ext uri="{FF2B5EF4-FFF2-40B4-BE49-F238E27FC236}">
                  <a16:creationId xmlns:a16="http://schemas.microsoft.com/office/drawing/2014/main" id="{703544A2-8C9B-0499-823F-2EE6E54A36EF}"/>
                </a:ext>
              </a:extLst>
            </p:cNvPr>
            <p:cNvSpPr/>
            <p:nvPr/>
          </p:nvSpPr>
          <p:spPr>
            <a:xfrm>
              <a:off x="7411438" y="1146026"/>
              <a:ext cx="1351735" cy="530764"/>
            </a:xfrm>
            <a:prstGeom prst="flowChartInputOutpu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Reference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" name="Google Shape;76;p16">
              <a:extLst>
                <a:ext uri="{FF2B5EF4-FFF2-40B4-BE49-F238E27FC236}">
                  <a16:creationId xmlns:a16="http://schemas.microsoft.com/office/drawing/2014/main" id="{A3BFD52B-7349-7318-1421-9E3BC5ADA7AC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9645354" y="4020784"/>
              <a:ext cx="253134" cy="574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sp>
          <p:nvSpPr>
            <p:cNvPr id="10" name="Google Shape;66;p16">
              <a:extLst>
                <a:ext uri="{FF2B5EF4-FFF2-40B4-BE49-F238E27FC236}">
                  <a16:creationId xmlns:a16="http://schemas.microsoft.com/office/drawing/2014/main" id="{199AB493-28B4-8751-5E6E-72F134329EAF}"/>
                </a:ext>
              </a:extLst>
            </p:cNvPr>
            <p:cNvSpPr/>
            <p:nvPr/>
          </p:nvSpPr>
          <p:spPr>
            <a:xfrm>
              <a:off x="9902141" y="2796209"/>
              <a:ext cx="1097958" cy="406830"/>
            </a:xfrm>
            <a:prstGeom prst="roundRect">
              <a:avLst>
                <a:gd name="adj" fmla="val 43049"/>
              </a:avLst>
            </a:prstGeom>
            <a:solidFill>
              <a:schemeClr val="bg1">
                <a:lumMod val="10000"/>
                <a:lumOff val="9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Forward RT simulation</a:t>
              </a:r>
            </a:p>
          </p:txBody>
        </p:sp>
        <p:sp>
          <p:nvSpPr>
            <p:cNvPr id="11" name="Google Shape;66;p16">
              <a:extLst>
                <a:ext uri="{FF2B5EF4-FFF2-40B4-BE49-F238E27FC236}">
                  <a16:creationId xmlns:a16="http://schemas.microsoft.com/office/drawing/2014/main" id="{7E059570-5680-CE19-9110-59B34BB69DB3}"/>
                </a:ext>
              </a:extLst>
            </p:cNvPr>
            <p:cNvSpPr/>
            <p:nvPr/>
          </p:nvSpPr>
          <p:spPr>
            <a:xfrm>
              <a:off x="9321103" y="2017782"/>
              <a:ext cx="1097958" cy="423577"/>
            </a:xfrm>
            <a:prstGeom prst="roundRect">
              <a:avLst>
                <a:gd name="adj" fmla="val 43049"/>
              </a:avLst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Update Meteo data</a:t>
              </a:r>
            </a:p>
          </p:txBody>
        </p:sp>
        <p:sp>
          <p:nvSpPr>
            <p:cNvPr id="12" name="Google Shape;71;p16">
              <a:extLst>
                <a:ext uri="{FF2B5EF4-FFF2-40B4-BE49-F238E27FC236}">
                  <a16:creationId xmlns:a16="http://schemas.microsoft.com/office/drawing/2014/main" id="{79F177AC-A1C8-2221-7C92-24DA4C93B0D4}"/>
                </a:ext>
              </a:extLst>
            </p:cNvPr>
            <p:cNvSpPr/>
            <p:nvPr/>
          </p:nvSpPr>
          <p:spPr>
            <a:xfrm>
              <a:off x="7260505" y="4074562"/>
              <a:ext cx="874168" cy="493166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Reference BOA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6;p16">
              <a:extLst>
                <a:ext uri="{FF2B5EF4-FFF2-40B4-BE49-F238E27FC236}">
                  <a16:creationId xmlns:a16="http://schemas.microsoft.com/office/drawing/2014/main" id="{014E4F65-A408-AADD-4790-E6004333BB43}"/>
                </a:ext>
              </a:extLst>
            </p:cNvPr>
            <p:cNvSpPr/>
            <p:nvPr/>
          </p:nvSpPr>
          <p:spPr>
            <a:xfrm>
              <a:off x="7143184" y="3435385"/>
              <a:ext cx="1097958" cy="406830"/>
            </a:xfrm>
            <a:prstGeom prst="roundRect">
              <a:avLst>
                <a:gd name="adj" fmla="val 43049"/>
              </a:avLst>
            </a:prstGeom>
            <a:solidFill>
              <a:schemeClr val="bg1">
                <a:lumMod val="25000"/>
                <a:lumOff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</a:rPr>
                <a:t>Atmospheric correction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" name="Google Shape;66;p16">
              <a:extLst>
                <a:ext uri="{FF2B5EF4-FFF2-40B4-BE49-F238E27FC236}">
                  <a16:creationId xmlns:a16="http://schemas.microsoft.com/office/drawing/2014/main" id="{AAACC39F-CFB3-464B-9C54-66691147C155}"/>
                </a:ext>
              </a:extLst>
            </p:cNvPr>
            <p:cNvSpPr/>
            <p:nvPr/>
          </p:nvSpPr>
          <p:spPr>
            <a:xfrm>
              <a:off x="7144932" y="2796209"/>
              <a:ext cx="1097958" cy="406830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Outlier removal</a:t>
              </a:r>
            </a:p>
          </p:txBody>
        </p:sp>
        <p:sp>
          <p:nvSpPr>
            <p:cNvPr id="15" name="Google Shape;66;p16">
              <a:extLst>
                <a:ext uri="{FF2B5EF4-FFF2-40B4-BE49-F238E27FC236}">
                  <a16:creationId xmlns:a16="http://schemas.microsoft.com/office/drawing/2014/main" id="{85007DC5-B0DC-B7DD-33A3-A8E70E89B383}"/>
                </a:ext>
              </a:extLst>
            </p:cNvPr>
            <p:cNvSpPr/>
            <p:nvPr/>
          </p:nvSpPr>
          <p:spPr>
            <a:xfrm>
              <a:off x="7533775" y="1997256"/>
              <a:ext cx="1097958" cy="423577"/>
            </a:xfrm>
            <a:prstGeom prst="roundRect">
              <a:avLst>
                <a:gd name="adj" fmla="val 43049"/>
              </a:avLst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Update Meteo data</a:t>
              </a:r>
            </a:p>
          </p:txBody>
        </p:sp>
        <p:cxnSp>
          <p:nvCxnSpPr>
            <p:cNvPr id="16" name="Google Shape;76;p16">
              <a:extLst>
                <a:ext uri="{FF2B5EF4-FFF2-40B4-BE49-F238E27FC236}">
                  <a16:creationId xmlns:a16="http://schemas.microsoft.com/office/drawing/2014/main" id="{0C1128C2-27B1-4591-D6A1-5179A75A631D}"/>
                </a:ext>
              </a:extLst>
            </p:cNvPr>
            <p:cNvCxnSpPr>
              <a:cxnSpLocks/>
              <a:stCxn id="13" idx="2"/>
              <a:endCxn id="12" idx="0"/>
            </p:cNvCxnSpPr>
            <p:nvPr/>
          </p:nvCxnSpPr>
          <p:spPr>
            <a:xfrm>
              <a:off x="7692163" y="3842215"/>
              <a:ext cx="5426" cy="23234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sp>
          <p:nvSpPr>
            <p:cNvPr id="17" name="Google Shape;71;p16">
              <a:extLst>
                <a:ext uri="{FF2B5EF4-FFF2-40B4-BE49-F238E27FC236}">
                  <a16:creationId xmlns:a16="http://schemas.microsoft.com/office/drawing/2014/main" id="{E9FD181A-2465-4453-4AE6-44484C3B3306}"/>
                </a:ext>
              </a:extLst>
            </p:cNvPr>
            <p:cNvSpPr/>
            <p:nvPr/>
          </p:nvSpPr>
          <p:spPr>
            <a:xfrm>
              <a:off x="9898488" y="3717783"/>
              <a:ext cx="1118092" cy="606002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Simulated BOA reflectance for monitored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6;p16">
              <a:extLst>
                <a:ext uri="{FF2B5EF4-FFF2-40B4-BE49-F238E27FC236}">
                  <a16:creationId xmlns:a16="http://schemas.microsoft.com/office/drawing/2014/main" id="{EAAFC687-C338-0092-CF59-13C2E3F4185A}"/>
                </a:ext>
              </a:extLst>
            </p:cNvPr>
            <p:cNvSpPr/>
            <p:nvPr/>
          </p:nvSpPr>
          <p:spPr>
            <a:xfrm>
              <a:off x="8394149" y="3823117"/>
              <a:ext cx="1251205" cy="406830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</a:rPr>
                <a:t>Spectrally interpolate BOA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Google Shape;69;p16">
              <a:extLst>
                <a:ext uri="{FF2B5EF4-FFF2-40B4-BE49-F238E27FC236}">
                  <a16:creationId xmlns:a16="http://schemas.microsoft.com/office/drawing/2014/main" id="{1920D8BD-52EC-BF4F-30C1-8C7AD7437F49}"/>
                </a:ext>
              </a:extLst>
            </p:cNvPr>
            <p:cNvSpPr/>
            <p:nvPr/>
          </p:nvSpPr>
          <p:spPr>
            <a:xfrm>
              <a:off x="8725039" y="5441457"/>
              <a:ext cx="1322647" cy="513710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Calibration coefficients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" name="Google Shape;81;p16">
              <a:extLst>
                <a:ext uri="{FF2B5EF4-FFF2-40B4-BE49-F238E27FC236}">
                  <a16:creationId xmlns:a16="http://schemas.microsoft.com/office/drawing/2014/main" id="{C8BE9766-EA80-F81B-A05A-7B618AA6227D}"/>
                </a:ext>
              </a:extLst>
            </p:cNvPr>
            <p:cNvCxnSpPr>
              <a:cxnSpLocks/>
              <a:stCxn id="10" idx="1"/>
              <a:endCxn id="23" idx="3"/>
            </p:cNvCxnSpPr>
            <p:nvPr/>
          </p:nvCxnSpPr>
          <p:spPr>
            <a:xfrm rot="10800000" flipV="1">
              <a:off x="9695619" y="2999623"/>
              <a:ext cx="206522" cy="16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1" name="Google Shape;71;p16">
              <a:extLst>
                <a:ext uri="{FF2B5EF4-FFF2-40B4-BE49-F238E27FC236}">
                  <a16:creationId xmlns:a16="http://schemas.microsoft.com/office/drawing/2014/main" id="{07BD268E-7B32-CDAD-AF7A-C9E7BA97EEBE}"/>
                </a:ext>
              </a:extLst>
            </p:cNvPr>
            <p:cNvSpPr/>
            <p:nvPr/>
          </p:nvSpPr>
          <p:spPr>
            <a:xfrm>
              <a:off x="7233545" y="4906480"/>
              <a:ext cx="1310228" cy="381725"/>
            </a:xfrm>
            <a:prstGeom prst="flowChartProcess">
              <a:avLst/>
            </a:prstGeom>
            <a:solidFill>
              <a:schemeClr val="accent6">
                <a:lumMod val="9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lvl="0"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High resolution spectrum</a:t>
              </a:r>
            </a:p>
          </p:txBody>
        </p:sp>
        <p:cxnSp>
          <p:nvCxnSpPr>
            <p:cNvPr id="22" name="Google Shape;81;p16">
              <a:extLst>
                <a:ext uri="{FF2B5EF4-FFF2-40B4-BE49-F238E27FC236}">
                  <a16:creationId xmlns:a16="http://schemas.microsoft.com/office/drawing/2014/main" id="{D3C2D2DC-F010-333E-15A2-BB08AB96C763}"/>
                </a:ext>
              </a:extLst>
            </p:cNvPr>
            <p:cNvCxnSpPr>
              <a:cxnSpLocks/>
              <a:stCxn id="18" idx="2"/>
              <a:endCxn id="21" idx="3"/>
            </p:cNvCxnSpPr>
            <p:nvPr/>
          </p:nvCxnSpPr>
          <p:spPr>
            <a:xfrm rot="5400000">
              <a:off x="8348065" y="4425656"/>
              <a:ext cx="867396" cy="475978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3" name="Google Shape;66;p16">
              <a:extLst>
                <a:ext uri="{FF2B5EF4-FFF2-40B4-BE49-F238E27FC236}">
                  <a16:creationId xmlns:a16="http://schemas.microsoft.com/office/drawing/2014/main" id="{77B023B1-7FFF-297B-B66E-44256FC131C6}"/>
                </a:ext>
              </a:extLst>
            </p:cNvPr>
            <p:cNvSpPr/>
            <p:nvPr/>
          </p:nvSpPr>
          <p:spPr>
            <a:xfrm>
              <a:off x="8343884" y="2713501"/>
              <a:ext cx="1351735" cy="572582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Filtering observations by geometry criteria </a:t>
              </a:r>
            </a:p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(∆SZA, ∆VZA, ∆RAA)</a:t>
              </a:r>
            </a:p>
          </p:txBody>
        </p:sp>
        <p:cxnSp>
          <p:nvCxnSpPr>
            <p:cNvPr id="24" name="Google Shape;81;p16">
              <a:extLst>
                <a:ext uri="{FF2B5EF4-FFF2-40B4-BE49-F238E27FC236}">
                  <a16:creationId xmlns:a16="http://schemas.microsoft.com/office/drawing/2014/main" id="{982830CC-7969-64AA-4EF9-13615461B83B}"/>
                </a:ext>
              </a:extLst>
            </p:cNvPr>
            <p:cNvCxnSpPr>
              <a:cxnSpLocks/>
              <a:stCxn id="23" idx="0"/>
              <a:endCxn id="6" idx="5"/>
            </p:cNvCxnSpPr>
            <p:nvPr/>
          </p:nvCxnSpPr>
          <p:spPr>
            <a:xfrm rot="16200000" flipV="1">
              <a:off x="8172830" y="1866580"/>
              <a:ext cx="1302093" cy="391752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25" name="Google Shape;81;p16">
              <a:extLst>
                <a:ext uri="{FF2B5EF4-FFF2-40B4-BE49-F238E27FC236}">
                  <a16:creationId xmlns:a16="http://schemas.microsoft.com/office/drawing/2014/main" id="{4A54B0AF-3ACC-FCF9-D348-5AA891FD9C74}"/>
                </a:ext>
              </a:extLst>
            </p:cNvPr>
            <p:cNvCxnSpPr>
              <a:cxnSpLocks/>
              <a:stCxn id="23" idx="0"/>
              <a:endCxn id="5" idx="2"/>
            </p:cNvCxnSpPr>
            <p:nvPr/>
          </p:nvCxnSpPr>
          <p:spPr>
            <a:xfrm rot="5400000" flipH="1" flipV="1">
              <a:off x="8521939" y="1906052"/>
              <a:ext cx="1305263" cy="309636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26" name="Google Shape;81;p16">
              <a:extLst>
                <a:ext uri="{FF2B5EF4-FFF2-40B4-BE49-F238E27FC236}">
                  <a16:creationId xmlns:a16="http://schemas.microsoft.com/office/drawing/2014/main" id="{40D6EBBF-2E93-8127-4A2D-4E3D1C907844}"/>
                </a:ext>
              </a:extLst>
            </p:cNvPr>
            <p:cNvCxnSpPr>
              <a:cxnSpLocks/>
              <a:stCxn id="18" idx="1"/>
              <a:endCxn id="12" idx="3"/>
            </p:cNvCxnSpPr>
            <p:nvPr/>
          </p:nvCxnSpPr>
          <p:spPr>
            <a:xfrm rot="10800000" flipV="1">
              <a:off x="8134674" y="4026531"/>
              <a:ext cx="259475" cy="29461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8" name="Google Shape;71;p16">
              <a:extLst>
                <a:ext uri="{FF2B5EF4-FFF2-40B4-BE49-F238E27FC236}">
                  <a16:creationId xmlns:a16="http://schemas.microsoft.com/office/drawing/2014/main" id="{2BAD959D-DEBA-D569-828A-F439F92798F9}"/>
                </a:ext>
              </a:extLst>
            </p:cNvPr>
            <p:cNvSpPr/>
            <p:nvPr/>
          </p:nvSpPr>
          <p:spPr>
            <a:xfrm>
              <a:off x="10457978" y="5012110"/>
              <a:ext cx="1227978" cy="606002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Simulated TOA reflectance for monitored instrument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71;p16">
              <a:extLst>
                <a:ext uri="{FF2B5EF4-FFF2-40B4-BE49-F238E27FC236}">
                  <a16:creationId xmlns:a16="http://schemas.microsoft.com/office/drawing/2014/main" id="{6AA9E3D8-33A6-F467-4599-7E2657DBC672}"/>
                </a:ext>
              </a:extLst>
            </p:cNvPr>
            <p:cNvSpPr/>
            <p:nvPr/>
          </p:nvSpPr>
          <p:spPr>
            <a:xfrm>
              <a:off x="10458978" y="5834528"/>
              <a:ext cx="1227978" cy="513709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Measured TOA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cxnSp>
          <p:nvCxnSpPr>
            <p:cNvPr id="30" name="Google Shape;81;p16">
              <a:extLst>
                <a:ext uri="{FF2B5EF4-FFF2-40B4-BE49-F238E27FC236}">
                  <a16:creationId xmlns:a16="http://schemas.microsoft.com/office/drawing/2014/main" id="{B7D30B79-99D3-335F-03F6-C68C71DF8109}"/>
                </a:ext>
              </a:extLst>
            </p:cNvPr>
            <p:cNvCxnSpPr>
              <a:cxnSpLocks/>
              <a:stCxn id="29" idx="3"/>
              <a:endCxn id="5" idx="5"/>
            </p:cNvCxnSpPr>
            <p:nvPr/>
          </p:nvCxnSpPr>
          <p:spPr>
            <a:xfrm flipH="1" flipV="1">
              <a:off x="10410776" y="1408238"/>
              <a:ext cx="1276180" cy="4683145"/>
            </a:xfrm>
            <a:prstGeom prst="bentConnector3">
              <a:avLst>
                <a:gd name="adj1" fmla="val -17913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1" name="Google Shape;81;p16">
              <a:extLst>
                <a:ext uri="{FF2B5EF4-FFF2-40B4-BE49-F238E27FC236}">
                  <a16:creationId xmlns:a16="http://schemas.microsoft.com/office/drawing/2014/main" id="{CCD520AA-2E8B-D582-6B3C-C2EED015B688}"/>
                </a:ext>
              </a:extLst>
            </p:cNvPr>
            <p:cNvCxnSpPr>
              <a:cxnSpLocks/>
              <a:stCxn id="28" idx="0"/>
              <a:endCxn id="10" idx="3"/>
            </p:cNvCxnSpPr>
            <p:nvPr/>
          </p:nvCxnSpPr>
          <p:spPr>
            <a:xfrm rot="16200000" flipV="1">
              <a:off x="10029790" y="3969933"/>
              <a:ext cx="2012486" cy="71868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2" name="Google Shape;81;p16">
              <a:extLst>
                <a:ext uri="{FF2B5EF4-FFF2-40B4-BE49-F238E27FC236}">
                  <a16:creationId xmlns:a16="http://schemas.microsoft.com/office/drawing/2014/main" id="{BEAFF612-04C3-9107-1209-EB15579B8994}"/>
                </a:ext>
              </a:extLst>
            </p:cNvPr>
            <p:cNvCxnSpPr>
              <a:cxnSpLocks/>
              <a:stCxn id="19" idx="0"/>
              <a:endCxn id="28" idx="1"/>
            </p:cNvCxnSpPr>
            <p:nvPr/>
          </p:nvCxnSpPr>
          <p:spPr>
            <a:xfrm rot="5400000" flipH="1" flipV="1">
              <a:off x="9858997" y="4842477"/>
              <a:ext cx="126346" cy="1071615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3" name="Google Shape;81;p16">
              <a:extLst>
                <a:ext uri="{FF2B5EF4-FFF2-40B4-BE49-F238E27FC236}">
                  <a16:creationId xmlns:a16="http://schemas.microsoft.com/office/drawing/2014/main" id="{4F78E968-84A2-600E-2F8C-6E9277701550}"/>
                </a:ext>
              </a:extLst>
            </p:cNvPr>
            <p:cNvCxnSpPr>
              <a:cxnSpLocks/>
              <a:stCxn id="14" idx="0"/>
              <a:endCxn id="15" idx="2"/>
            </p:cNvCxnSpPr>
            <p:nvPr/>
          </p:nvCxnSpPr>
          <p:spPr>
            <a:xfrm rot="5400000" flipH="1" flipV="1">
              <a:off x="7700645" y="2414101"/>
              <a:ext cx="375376" cy="38884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4" name="Google Shape;81;p16">
              <a:extLst>
                <a:ext uri="{FF2B5EF4-FFF2-40B4-BE49-F238E27FC236}">
                  <a16:creationId xmlns:a16="http://schemas.microsoft.com/office/drawing/2014/main" id="{C58AE1BA-DB7E-A352-4D67-938155B21AAF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rot="16200000" flipV="1">
              <a:off x="9983177" y="2328264"/>
              <a:ext cx="354850" cy="58103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5" name="Google Shape;81;p16">
              <a:extLst>
                <a:ext uri="{FF2B5EF4-FFF2-40B4-BE49-F238E27FC236}">
                  <a16:creationId xmlns:a16="http://schemas.microsoft.com/office/drawing/2014/main" id="{94B42703-421E-CAF9-06F1-D08406515471}"/>
                </a:ext>
              </a:extLst>
            </p:cNvPr>
            <p:cNvCxnSpPr>
              <a:cxnSpLocks/>
              <a:stCxn id="19" idx="2"/>
              <a:endCxn id="29" idx="1"/>
            </p:cNvCxnSpPr>
            <p:nvPr/>
          </p:nvCxnSpPr>
          <p:spPr>
            <a:xfrm rot="16200000" flipH="1">
              <a:off x="9854562" y="5486967"/>
              <a:ext cx="136216" cy="1072615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6" name="Google Shape;76;p16">
              <a:extLst>
                <a:ext uri="{FF2B5EF4-FFF2-40B4-BE49-F238E27FC236}">
                  <a16:creationId xmlns:a16="http://schemas.microsoft.com/office/drawing/2014/main" id="{22223063-EC9F-C426-2CF5-9300D0F4B5A1}"/>
                </a:ext>
              </a:extLst>
            </p:cNvPr>
            <p:cNvCxnSpPr>
              <a:cxnSpLocks/>
              <a:stCxn id="23" idx="2"/>
              <a:endCxn id="18" idx="0"/>
            </p:cNvCxnSpPr>
            <p:nvPr/>
          </p:nvCxnSpPr>
          <p:spPr>
            <a:xfrm flipH="1">
              <a:off x="9019751" y="3286083"/>
              <a:ext cx="1" cy="53703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37" name="Google Shape;76;p16">
              <a:extLst>
                <a:ext uri="{FF2B5EF4-FFF2-40B4-BE49-F238E27FC236}">
                  <a16:creationId xmlns:a16="http://schemas.microsoft.com/office/drawing/2014/main" id="{54DBC5D2-E238-3C89-8030-643234684695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7692163" y="3203039"/>
              <a:ext cx="1748" cy="23234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62" name="Google Shape;76;p16">
              <a:extLst>
                <a:ext uri="{FF2B5EF4-FFF2-40B4-BE49-F238E27FC236}">
                  <a16:creationId xmlns:a16="http://schemas.microsoft.com/office/drawing/2014/main" id="{E8B30A81-DF91-EE33-E6EE-7BBEEFE3CD06}"/>
                </a:ext>
              </a:extLst>
            </p:cNvPr>
            <p:cNvCxnSpPr>
              <a:cxnSpLocks/>
              <a:stCxn id="17" idx="0"/>
              <a:endCxn id="10" idx="2"/>
            </p:cNvCxnSpPr>
            <p:nvPr/>
          </p:nvCxnSpPr>
          <p:spPr>
            <a:xfrm flipH="1" flipV="1">
              <a:off x="10451120" y="3203039"/>
              <a:ext cx="6414" cy="51474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76" name="Google Shape;76;p16">
              <a:extLst>
                <a:ext uri="{FF2B5EF4-FFF2-40B4-BE49-F238E27FC236}">
                  <a16:creationId xmlns:a16="http://schemas.microsoft.com/office/drawing/2014/main" id="{207F1923-DD83-CB85-9EBC-3D7D3C5858D5}"/>
                </a:ext>
              </a:extLst>
            </p:cNvPr>
            <p:cNvCxnSpPr>
              <a:cxnSpLocks/>
              <a:stCxn id="6" idx="4"/>
              <a:endCxn id="15" idx="0"/>
            </p:cNvCxnSpPr>
            <p:nvPr/>
          </p:nvCxnSpPr>
          <p:spPr>
            <a:xfrm flipH="1">
              <a:off x="8082754" y="1676790"/>
              <a:ext cx="4552" cy="320466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82" name="Google Shape;76;p16">
              <a:extLst>
                <a:ext uri="{FF2B5EF4-FFF2-40B4-BE49-F238E27FC236}">
                  <a16:creationId xmlns:a16="http://schemas.microsoft.com/office/drawing/2014/main" id="{C97359D0-1779-0006-1E6E-C8DD5013EC52}"/>
                </a:ext>
              </a:extLst>
            </p:cNvPr>
            <p:cNvCxnSpPr>
              <a:cxnSpLocks/>
              <a:stCxn id="5" idx="4"/>
              <a:endCxn id="11" idx="0"/>
            </p:cNvCxnSpPr>
            <p:nvPr/>
          </p:nvCxnSpPr>
          <p:spPr>
            <a:xfrm>
              <a:off x="9870082" y="1673620"/>
              <a:ext cx="0" cy="34416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61530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correction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7026310" cy="5756829"/>
          </a:xfrm>
        </p:spPr>
        <p:txBody>
          <a:bodyPr>
            <a:normAutofit/>
          </a:bodyPr>
          <a:lstStyle/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To extract the BOA reflectance for the reference instrument</a:t>
            </a:r>
          </a:p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The customized polarized 6SV2.1 integrated atmospheric correction module is used</a:t>
            </a:r>
          </a:p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SMAC is the frequently used approach by other desert-inter-</a:t>
            </a:r>
            <a:r>
              <a:rPr lang="en-US" sz="2400" dirty="0" err="1"/>
              <a:t>cal</a:t>
            </a:r>
            <a:r>
              <a:rPr lang="en-US" sz="2400" dirty="0"/>
              <a:t> systems </a:t>
            </a:r>
          </a:p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Expected accuracy of SMAC is understood to be 2-3% (similar on 6SV)</a:t>
            </a:r>
          </a:p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6SV is expected to offer similar accuracy if not better</a:t>
            </a:r>
          </a:p>
          <a:p>
            <a:pPr marL="328231" indent="-457200">
              <a:lnSpc>
                <a:spcPct val="107000"/>
              </a:lnSpc>
              <a:spcAft>
                <a:spcPts val="0"/>
              </a:spcAft>
            </a:pPr>
            <a:r>
              <a:rPr lang="en-US" sz="2400" dirty="0"/>
              <a:t>All atmospheric parameters are spatially and temporally interpolated over each target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2400" dirty="0"/>
          </a:p>
          <a:p>
            <a:pPr lvl="1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3ABA6-4825-51C0-64AE-F296DABF6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6F6364"/>
              </a:clrFrom>
              <a:clrTo>
                <a:srgbClr val="6F63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9" b="1957"/>
          <a:stretch/>
        </p:blipFill>
        <p:spPr>
          <a:xfrm>
            <a:off x="7356297" y="845574"/>
            <a:ext cx="4690651" cy="3087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42414-39FB-F1B5-8707-0AC219334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072" y="3958622"/>
            <a:ext cx="4998876" cy="28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3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46009C-C9AE-E0D1-9461-8EF0A1AD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41200" cy="455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interpolation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844698"/>
            <a:ext cx="11901896" cy="1282053"/>
          </a:xfrm>
        </p:spPr>
        <p:txBody>
          <a:bodyPr>
            <a:normAutofit/>
          </a:bodyPr>
          <a:lstStyle/>
          <a:p>
            <a:r>
              <a:rPr lang="en-US" sz="2000" dirty="0"/>
              <a:t>To transfer the reference BOA reflectance to monitored one</a:t>
            </a:r>
          </a:p>
          <a:p>
            <a:r>
              <a:rPr lang="en-US" sz="2000" dirty="0"/>
              <a:t>Currently,  the ρ0 (mean reflectance) parameter of the RPV model BRDF is used </a:t>
            </a:r>
          </a:p>
          <a:p>
            <a:r>
              <a:rPr lang="en-US" sz="2000" dirty="0"/>
              <a:t>Critical step when there's a disparity in SRF between the reference and monitored instruments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B0309-D26F-8962-B075-173963C38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4960" y="5853700"/>
            <a:ext cx="661988" cy="7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88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 Invariant Calibration Sites (PICS)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1A1D53-5173-602C-B744-6B46AE0DC724}"/>
              </a:ext>
            </a:extLst>
          </p:cNvPr>
          <p:cNvSpPr/>
          <p:nvPr/>
        </p:nvSpPr>
        <p:spPr>
          <a:xfrm>
            <a:off x="2915825" y="5522056"/>
            <a:ext cx="633588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 dirty="0"/>
              <a:t>Six priority one targets: Libya4, Egypt1, Algeria5, Niger2, Sudan1 and Arabia2 (skipped for this analysis)</a:t>
            </a:r>
          </a:p>
          <a:p>
            <a:endParaRPr lang="en-GB" sz="1100" b="0" dirty="0"/>
          </a:p>
          <a:p>
            <a:r>
              <a:rPr lang="en-GB" sz="1100" b="0" dirty="0"/>
              <a:t>Total observations:</a:t>
            </a:r>
          </a:p>
          <a:p>
            <a:r>
              <a:rPr lang="en-GB" sz="1100" b="0" dirty="0"/>
              <a:t>S3A SLSTR:    6,548 </a:t>
            </a:r>
          </a:p>
          <a:p>
            <a:r>
              <a:rPr lang="en-GB" sz="1100" b="0" dirty="0"/>
              <a:t>S3B SLSTR:    4,597</a:t>
            </a:r>
          </a:p>
          <a:p>
            <a:r>
              <a:rPr lang="en-GB" sz="1100" b="0" dirty="0"/>
              <a:t>MSG4:    256,971</a:t>
            </a:r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BE5B64F0-6AB7-07BE-5C29-11CBBB6E1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1" y="3293574"/>
            <a:ext cx="6281531" cy="22198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4B07A3-CB57-961B-88A4-22377483A0D5}"/>
              </a:ext>
            </a:extLst>
          </p:cNvPr>
          <p:cNvGrpSpPr/>
          <p:nvPr/>
        </p:nvGrpSpPr>
        <p:grpSpPr>
          <a:xfrm>
            <a:off x="2576702" y="1062314"/>
            <a:ext cx="2160000" cy="2742637"/>
            <a:chOff x="2576702" y="1062314"/>
            <a:chExt cx="2160000" cy="27426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47A08F-6E0B-E6A2-BA83-5BB59065CDC7}"/>
                </a:ext>
              </a:extLst>
            </p:cNvPr>
            <p:cNvSpPr/>
            <p:nvPr/>
          </p:nvSpPr>
          <p:spPr bwMode="auto">
            <a:xfrm>
              <a:off x="4162646" y="3561301"/>
              <a:ext cx="253079" cy="24365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0A880F-2E5F-1ED4-E256-AF2287D22C6B}"/>
                </a:ext>
              </a:extLst>
            </p:cNvPr>
            <p:cNvCxnSpPr>
              <a:stCxn id="15" idx="1"/>
              <a:endCxn id="18" idx="2"/>
            </p:cNvCxnSpPr>
            <p:nvPr/>
          </p:nvCxnSpPr>
          <p:spPr bwMode="auto">
            <a:xfrm flipH="1" flipV="1">
              <a:off x="3656702" y="2862314"/>
              <a:ext cx="543007" cy="734669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Dot"/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A23CC2-5A55-AFE8-09F8-7BF171E393AF}"/>
                </a:ext>
              </a:extLst>
            </p:cNvPr>
            <p:cNvGrpSpPr/>
            <p:nvPr/>
          </p:nvGrpSpPr>
          <p:grpSpPr>
            <a:xfrm>
              <a:off x="2576702" y="1062314"/>
              <a:ext cx="2160000" cy="1800000"/>
              <a:chOff x="1323713" y="628864"/>
              <a:chExt cx="2648089" cy="220276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2248B8-09A1-DA14-D6B1-3803122E7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3713" y="690082"/>
                <a:ext cx="2648089" cy="2141543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72EED97-E0B0-4189-07CD-B55B07EDB7B6}"/>
                  </a:ext>
                </a:extLst>
              </p:cNvPr>
              <p:cNvSpPr/>
              <p:nvPr/>
            </p:nvSpPr>
            <p:spPr>
              <a:xfrm>
                <a:off x="1323713" y="628864"/>
                <a:ext cx="2648089" cy="1468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dirty="0"/>
                  <a:t>Algeria5</a:t>
                </a:r>
                <a:r>
                  <a:rPr lang="en-US" sz="1200" dirty="0"/>
                  <a:t> </a:t>
                </a:r>
              </a:p>
              <a:p>
                <a:r>
                  <a:rPr lang="en-US" sz="1100" b="0" dirty="0"/>
                  <a:t>S3A SLSTR: 1028</a:t>
                </a:r>
              </a:p>
              <a:p>
                <a:r>
                  <a:rPr lang="en-US" sz="1100" b="0" dirty="0"/>
                  <a:t>S3B SLSTR: 775</a:t>
                </a:r>
              </a:p>
              <a:p>
                <a:r>
                  <a:rPr lang="en-US" sz="1200" b="0" dirty="0"/>
                  <a:t>MSG4: 40,890</a:t>
                </a:r>
              </a:p>
              <a:p>
                <a:endParaRPr lang="en-US" sz="1200" dirty="0"/>
              </a:p>
              <a:p>
                <a:pPr algn="ctr"/>
                <a:endParaRPr lang="en-GB" sz="1200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F6EFE4-7533-05B1-5E3F-D3F649C3149B}"/>
              </a:ext>
            </a:extLst>
          </p:cNvPr>
          <p:cNvGrpSpPr/>
          <p:nvPr/>
        </p:nvGrpSpPr>
        <p:grpSpPr>
          <a:xfrm>
            <a:off x="4990431" y="1047465"/>
            <a:ext cx="2160000" cy="3067335"/>
            <a:chOff x="4990431" y="1047465"/>
            <a:chExt cx="2160000" cy="306733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1B9A828-148D-D7CE-122B-5EE8ED9CDB67}"/>
                </a:ext>
              </a:extLst>
            </p:cNvPr>
            <p:cNvCxnSpPr>
              <a:stCxn id="22" idx="1"/>
              <a:endCxn id="24" idx="2"/>
            </p:cNvCxnSpPr>
            <p:nvPr/>
          </p:nvCxnSpPr>
          <p:spPr bwMode="auto">
            <a:xfrm flipH="1" flipV="1">
              <a:off x="6072121" y="2847465"/>
              <a:ext cx="219160" cy="1035106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Dot"/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33C7DB2-944F-5075-FB55-07D78050194E}"/>
                </a:ext>
              </a:extLst>
            </p:cNvPr>
            <p:cNvSpPr/>
            <p:nvPr/>
          </p:nvSpPr>
          <p:spPr bwMode="auto">
            <a:xfrm>
              <a:off x="6254218" y="3842727"/>
              <a:ext cx="253079" cy="272073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667C23-9F00-1378-4545-69A79E372C76}"/>
                </a:ext>
              </a:extLst>
            </p:cNvPr>
            <p:cNvGrpSpPr/>
            <p:nvPr/>
          </p:nvGrpSpPr>
          <p:grpSpPr>
            <a:xfrm>
              <a:off x="4990431" y="1047465"/>
              <a:ext cx="2160000" cy="1800000"/>
              <a:chOff x="4190166" y="636826"/>
              <a:chExt cx="2641791" cy="2221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DE43ADC-220D-DADE-ABB8-8921A565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4299" y="698824"/>
                <a:ext cx="2637658" cy="21600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69650BC-2A27-2773-556D-83E069A4A1FF}"/>
                  </a:ext>
                </a:extLst>
              </p:cNvPr>
              <p:cNvSpPr/>
              <p:nvPr/>
            </p:nvSpPr>
            <p:spPr>
              <a:xfrm>
                <a:off x="4190166" y="636826"/>
                <a:ext cx="2641791" cy="1215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dirty="0"/>
                  <a:t>Libya4</a:t>
                </a:r>
              </a:p>
              <a:p>
                <a:r>
                  <a:rPr lang="en-US" sz="1100" b="0" dirty="0"/>
                  <a:t>S3A SLSTR: 1321</a:t>
                </a:r>
              </a:p>
              <a:p>
                <a:r>
                  <a:rPr lang="en-US" sz="1100" b="0" dirty="0"/>
                  <a:t>S3B SLSTR: 937</a:t>
                </a:r>
              </a:p>
              <a:p>
                <a:r>
                  <a:rPr lang="nn-NO" sz="1100" b="0" dirty="0"/>
                  <a:t>MSG4: 60,235</a:t>
                </a:r>
              </a:p>
              <a:p>
                <a:endParaRPr lang="en-US" sz="1100" b="0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C61481-B8CD-A23F-525C-A7E7306C44CF}"/>
              </a:ext>
            </a:extLst>
          </p:cNvPr>
          <p:cNvGrpSpPr/>
          <p:nvPr/>
        </p:nvGrpSpPr>
        <p:grpSpPr>
          <a:xfrm>
            <a:off x="6557146" y="1068562"/>
            <a:ext cx="3016605" cy="3179691"/>
            <a:chOff x="6557146" y="1068562"/>
            <a:chExt cx="3016605" cy="3179691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161E06-2E01-6A14-7AB6-0E3AC3AA25FF}"/>
                </a:ext>
              </a:extLst>
            </p:cNvPr>
            <p:cNvCxnSpPr>
              <a:stCxn id="29" idx="7"/>
              <a:endCxn id="31" idx="2"/>
            </p:cNvCxnSpPr>
            <p:nvPr/>
          </p:nvCxnSpPr>
          <p:spPr bwMode="auto">
            <a:xfrm flipV="1">
              <a:off x="6773162" y="2868562"/>
              <a:ext cx="1720589" cy="1147895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Dot"/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1299B96-DF54-74D2-E1F0-A31B28A3841F}"/>
                </a:ext>
              </a:extLst>
            </p:cNvPr>
            <p:cNvSpPr/>
            <p:nvPr/>
          </p:nvSpPr>
          <p:spPr bwMode="auto">
            <a:xfrm>
              <a:off x="6557146" y="3976687"/>
              <a:ext cx="253079" cy="271566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F943E7-4444-EE01-3394-2A76D1056F72}"/>
                </a:ext>
              </a:extLst>
            </p:cNvPr>
            <p:cNvGrpSpPr/>
            <p:nvPr/>
          </p:nvGrpSpPr>
          <p:grpSpPr>
            <a:xfrm>
              <a:off x="7413751" y="1068562"/>
              <a:ext cx="2160000" cy="1800000"/>
              <a:chOff x="7403028" y="629964"/>
              <a:chExt cx="2638800" cy="221421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199A89C-4EFE-6456-685C-6AC3D5970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3028" y="677526"/>
                <a:ext cx="2638800" cy="2166655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6BE0224-9B10-678F-5697-09217252496C}"/>
                  </a:ext>
                </a:extLst>
              </p:cNvPr>
              <p:cNvSpPr/>
              <p:nvPr/>
            </p:nvSpPr>
            <p:spPr>
              <a:xfrm>
                <a:off x="7403028" y="629964"/>
                <a:ext cx="2638800" cy="1173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dirty="0"/>
                  <a:t>Egypt1</a:t>
                </a:r>
              </a:p>
              <a:p>
                <a:r>
                  <a:rPr lang="en-US" sz="1050" b="0" dirty="0"/>
                  <a:t>S3A SLSTR: 1458</a:t>
                </a:r>
              </a:p>
              <a:p>
                <a:r>
                  <a:rPr lang="en-US" sz="1050" b="0" dirty="0"/>
                  <a:t>S3B SLSTR: 1013</a:t>
                </a:r>
              </a:p>
              <a:p>
                <a:r>
                  <a:rPr lang="nn-NO" sz="1050" b="0" dirty="0"/>
                  <a:t>MSG4: 58,140</a:t>
                </a:r>
              </a:p>
              <a:p>
                <a:endParaRPr lang="en-US" sz="1050" b="0"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8EB184-AF09-BB2C-9785-27CC16497938}"/>
              </a:ext>
            </a:extLst>
          </p:cNvPr>
          <p:cNvGrpSpPr/>
          <p:nvPr/>
        </p:nvGrpSpPr>
        <p:grpSpPr>
          <a:xfrm>
            <a:off x="153895" y="1071242"/>
            <a:ext cx="5087142" cy="3817596"/>
            <a:chOff x="153895" y="1071242"/>
            <a:chExt cx="5087142" cy="38175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D4B9868-65FC-17CA-6F3B-6312BE1896C5}"/>
                </a:ext>
              </a:extLst>
            </p:cNvPr>
            <p:cNvSpPr/>
            <p:nvPr/>
          </p:nvSpPr>
          <p:spPr bwMode="auto">
            <a:xfrm>
              <a:off x="5019199" y="4662667"/>
              <a:ext cx="221838" cy="226171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0A139B0-B9DF-3A9C-5DA9-B0154DEB4AC5}"/>
                </a:ext>
              </a:extLst>
            </p:cNvPr>
            <p:cNvCxnSpPr>
              <a:stCxn id="34" idx="2"/>
              <a:endCxn id="37" idx="2"/>
            </p:cNvCxnSpPr>
            <p:nvPr/>
          </p:nvCxnSpPr>
          <p:spPr bwMode="auto">
            <a:xfrm flipH="1" flipV="1">
              <a:off x="1233895" y="2871242"/>
              <a:ext cx="3785304" cy="1904511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Dot"/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A1F410-543F-88CB-C82F-64024FAE093E}"/>
                </a:ext>
              </a:extLst>
            </p:cNvPr>
            <p:cNvGrpSpPr/>
            <p:nvPr/>
          </p:nvGrpSpPr>
          <p:grpSpPr>
            <a:xfrm>
              <a:off x="153895" y="1071242"/>
              <a:ext cx="2160000" cy="1800000"/>
              <a:chOff x="611181" y="3013478"/>
              <a:chExt cx="2498469" cy="221389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F79D3B9-E8CD-E254-2C50-ACDDD6F2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181" y="3067374"/>
                <a:ext cx="2498469" cy="216000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C3AFA3-BA54-8B83-62A6-E8A855D8EEA6}"/>
                  </a:ext>
                </a:extLst>
              </p:cNvPr>
              <p:cNvSpPr/>
              <p:nvPr/>
            </p:nvSpPr>
            <p:spPr>
              <a:xfrm>
                <a:off x="611181" y="3013478"/>
                <a:ext cx="2498469" cy="1211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dirty="0"/>
                  <a:t>Niger2</a:t>
                </a:r>
              </a:p>
              <a:p>
                <a:r>
                  <a:rPr lang="en-US" sz="1100" b="0" dirty="0"/>
                  <a:t>S3A SLSTR: 1316</a:t>
                </a:r>
              </a:p>
              <a:p>
                <a:r>
                  <a:rPr lang="en-US" sz="1100" b="0" dirty="0"/>
                  <a:t>S3B SLSTR: 903</a:t>
                </a:r>
              </a:p>
              <a:p>
                <a:r>
                  <a:rPr lang="nn-NO" sz="1100" b="0" dirty="0"/>
                  <a:t>MSG4: 45,577</a:t>
                </a:r>
              </a:p>
              <a:p>
                <a:endParaRPr lang="en-US" sz="1100" b="0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45C7A6-8E82-3C88-E9F9-8FF9A2A8E23F}"/>
              </a:ext>
            </a:extLst>
          </p:cNvPr>
          <p:cNvGrpSpPr/>
          <p:nvPr/>
        </p:nvGrpSpPr>
        <p:grpSpPr>
          <a:xfrm>
            <a:off x="6702469" y="1060479"/>
            <a:ext cx="5288037" cy="3803967"/>
            <a:chOff x="6702469" y="1060479"/>
            <a:chExt cx="5288037" cy="380396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E08890-1049-7EC2-029D-97827DC56EB6}"/>
                </a:ext>
              </a:extLst>
            </p:cNvPr>
            <p:cNvSpPr/>
            <p:nvPr/>
          </p:nvSpPr>
          <p:spPr bwMode="auto">
            <a:xfrm flipV="1">
              <a:off x="6702469" y="4638275"/>
              <a:ext cx="225140" cy="226171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21EA7C4-4435-7123-1267-9CE07049327B}"/>
                </a:ext>
              </a:extLst>
            </p:cNvPr>
            <p:cNvCxnSpPr>
              <a:stCxn id="40" idx="6"/>
              <a:endCxn id="43" idx="2"/>
            </p:cNvCxnSpPr>
            <p:nvPr/>
          </p:nvCxnSpPr>
          <p:spPr bwMode="auto">
            <a:xfrm flipV="1">
              <a:off x="6927609" y="2860479"/>
              <a:ext cx="3982898" cy="1890881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Dot"/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71907D1-E7B8-FDCD-DFDD-7E20DF001F1C}"/>
                </a:ext>
              </a:extLst>
            </p:cNvPr>
            <p:cNvGrpSpPr/>
            <p:nvPr/>
          </p:nvGrpSpPr>
          <p:grpSpPr>
            <a:xfrm>
              <a:off x="9830506" y="1060479"/>
              <a:ext cx="2160000" cy="1800000"/>
              <a:chOff x="5617213" y="4828505"/>
              <a:chExt cx="2286506" cy="197585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DEAD4FA-1285-4244-1E94-3938F3BCE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17214" y="4881615"/>
                <a:ext cx="2286505" cy="1922744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336D99B-79F8-D301-D255-06C70905DCAD}"/>
                  </a:ext>
                </a:extLst>
              </p:cNvPr>
              <p:cNvSpPr/>
              <p:nvPr/>
            </p:nvSpPr>
            <p:spPr>
              <a:xfrm>
                <a:off x="5617213" y="4828505"/>
                <a:ext cx="2286505" cy="1047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dirty="0"/>
                  <a:t>Sudan1</a:t>
                </a:r>
              </a:p>
              <a:p>
                <a:r>
                  <a:rPr lang="en-US" sz="1050" b="0" dirty="0"/>
                  <a:t>S3A SLSTR: 1425</a:t>
                </a:r>
              </a:p>
              <a:p>
                <a:r>
                  <a:rPr lang="en-US" sz="1050" b="0" dirty="0"/>
                  <a:t>S3B SLSTR: 969</a:t>
                </a:r>
              </a:p>
              <a:p>
                <a:r>
                  <a:rPr lang="nn-NO" sz="1050" b="0" dirty="0"/>
                  <a:t>MSG4: 52,129</a:t>
                </a:r>
              </a:p>
              <a:p>
                <a:endParaRPr lang="en-US" sz="1050" b="0" dirty="0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3EBC4E3-4479-2480-37DE-DDE17DE80972}"/>
              </a:ext>
            </a:extLst>
          </p:cNvPr>
          <p:cNvSpPr/>
          <p:nvPr/>
        </p:nvSpPr>
        <p:spPr>
          <a:xfrm>
            <a:off x="0" y="706094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S3A and S3B SLSTR and MSG4-SEVIRI observations until March 2024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38612F-1BBD-23A9-0A6D-6945374E214E}"/>
              </a:ext>
            </a:extLst>
          </p:cNvPr>
          <p:cNvGrpSpPr/>
          <p:nvPr/>
        </p:nvGrpSpPr>
        <p:grpSpPr>
          <a:xfrm>
            <a:off x="49875" y="3386335"/>
            <a:ext cx="3050151" cy="2778833"/>
            <a:chOff x="8812179" y="872823"/>
            <a:chExt cx="3050151" cy="27788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5214D49-D366-FA65-FC6C-243C0BF33734}"/>
                </a:ext>
              </a:extLst>
            </p:cNvPr>
            <p:cNvGrpSpPr/>
            <p:nvPr/>
          </p:nvGrpSpPr>
          <p:grpSpPr>
            <a:xfrm>
              <a:off x="8812179" y="872823"/>
              <a:ext cx="3050151" cy="2778833"/>
              <a:chOff x="6865030" y="1394789"/>
              <a:chExt cx="4292705" cy="406842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83BBC1-1F78-74A3-B5A0-64C42EB2F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65030" y="1394789"/>
                <a:ext cx="4292705" cy="406842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324DAF3-7EEC-D1AB-0156-17CA0487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322068" y="2095512"/>
                <a:ext cx="1593075" cy="88399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D619A9-995E-6047-823D-635B4D1C5EDB}"/>
                </a:ext>
              </a:extLst>
            </p:cNvPr>
            <p:cNvSpPr txBox="1"/>
            <p:nvPr/>
          </p:nvSpPr>
          <p:spPr>
            <a:xfrm>
              <a:off x="9981926" y="1111648"/>
              <a:ext cx="86302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002569"/>
                  </a:solidFill>
                </a:rPr>
                <a:t>Algeria-5</a:t>
              </a:r>
              <a:endParaRPr lang="en-IE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A138D5-4C71-BDE2-0D02-33C3A94FA77C}"/>
              </a:ext>
            </a:extLst>
          </p:cNvPr>
          <p:cNvGrpSpPr/>
          <p:nvPr/>
        </p:nvGrpSpPr>
        <p:grpSpPr>
          <a:xfrm>
            <a:off x="9145574" y="3428238"/>
            <a:ext cx="3017709" cy="2778833"/>
            <a:chOff x="8846782" y="3630668"/>
            <a:chExt cx="3017709" cy="277883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5EA23D9-86C1-AE7F-6C19-D460B6B14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549"/>
            <a:stretch/>
          </p:blipFill>
          <p:spPr>
            <a:xfrm>
              <a:off x="8846782" y="3630668"/>
              <a:ext cx="3017709" cy="277883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9DFCCC-D4C3-46F7-F1BF-AE9E2D8A4BBB}"/>
                </a:ext>
              </a:extLst>
            </p:cNvPr>
            <p:cNvSpPr txBox="1"/>
            <p:nvPr/>
          </p:nvSpPr>
          <p:spPr>
            <a:xfrm>
              <a:off x="10041860" y="3740115"/>
              <a:ext cx="86302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2569"/>
                  </a:solidFill>
                </a:rPr>
                <a:t>Libya</a:t>
              </a:r>
              <a:r>
                <a:rPr lang="en-US" sz="900" dirty="0">
                  <a:solidFill>
                    <a:srgbClr val="002569"/>
                  </a:solidFill>
                </a:rPr>
                <a:t>-4</a:t>
              </a:r>
              <a:endParaRPr lang="en-IE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7A6CC2-287D-C2EF-C1F3-CEBFFE5F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1860" y="4031173"/>
              <a:ext cx="1131948" cy="603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455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872A-199B-95CB-D7E9-D135A517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SLSTR-A Desert Inter-calibration (Ref: OLCI-A &amp; OLCI-B)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093AB-025C-98B8-01B6-DF94C9B6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546"/>
            <a:ext cx="5983564" cy="44461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648132-12F4-9A74-F2AF-85872FCA2057}"/>
              </a:ext>
            </a:extLst>
          </p:cNvPr>
          <p:cNvGrpSpPr/>
          <p:nvPr/>
        </p:nvGrpSpPr>
        <p:grpSpPr>
          <a:xfrm>
            <a:off x="11126696" y="5828281"/>
            <a:ext cx="830234" cy="695461"/>
            <a:chOff x="5302080" y="618990"/>
            <a:chExt cx="1190160" cy="10606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C0B24E-BC0E-6B2A-26F4-BCF985FB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5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9450CBF9-183B-67D7-BED9-DE2E1844E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BCFE83AD-B1EA-AC94-D826-40AEBD4BFF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E9829F-F435-140D-2BFD-820D4155D251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2EA869-EEB8-7BAA-A300-C2D1547C7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82546"/>
            <a:ext cx="5967690" cy="44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8200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872A-199B-95CB-D7E9-D135A517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Desert Inter-calibration (Ref: OLCI-A &amp; OLCI-B)</a:t>
            </a:r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D3AA0-E11F-DA4F-FB96-03073DC1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43" y="1182546"/>
            <a:ext cx="5962257" cy="44019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648132-12F4-9A74-F2AF-85872FCA2057}"/>
              </a:ext>
            </a:extLst>
          </p:cNvPr>
          <p:cNvGrpSpPr/>
          <p:nvPr/>
        </p:nvGrpSpPr>
        <p:grpSpPr>
          <a:xfrm>
            <a:off x="11126696" y="5828281"/>
            <a:ext cx="830234" cy="695461"/>
            <a:chOff x="5302080" y="618990"/>
            <a:chExt cx="1190160" cy="10606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C0B24E-BC0E-6B2A-26F4-BCF985FB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5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9450CBF9-183B-67D7-BED9-DE2E1844E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BCFE83AD-B1EA-AC94-D826-40AEBD4BFF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E9829F-F435-140D-2BFD-820D4155D251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09405B-F8D5-C809-4AAE-FF123AF55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2546"/>
            <a:ext cx="6029028" cy="442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229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.pptx" id="{916E855E-4427-42B1-8819-8EAC73F12188}" vid="{1B57C641-3ACF-40A0-A56F-8EA30E60594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4" ma:contentTypeDescription="Create a new document." ma:contentTypeScope="" ma:versionID="37d6b10da50ce3acc2b26f52f89dd94e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098ccdb7ded28b549206b472b489e0f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434cde1-f776-4c3f-9525-3f132e87b814"/>
    <ds:schemaRef ds:uri="http://purl.org/dc/dcmitype/"/>
    <ds:schemaRef ds:uri="4c0d32b7-afc5-4577-b835-8ee209ff46e1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E3E2D9-58AB-4CA8-8340-66C72DEC41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(Corporate) (3)</Template>
  <TotalTime>8011</TotalTime>
  <Words>1036</Words>
  <Application>Microsoft Office PowerPoint</Application>
  <PresentationFormat>Widescreen</PresentationFormat>
  <Paragraphs>239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 Math</vt:lpstr>
      <vt:lpstr>Century Gothic</vt:lpstr>
      <vt:lpstr>Helvetica</vt:lpstr>
      <vt:lpstr>Oxygen</vt:lpstr>
      <vt:lpstr>Roboto</vt:lpstr>
      <vt:lpstr>Roboto Light</vt:lpstr>
      <vt:lpstr>Roboto Medium</vt:lpstr>
      <vt:lpstr>Tahoma</vt:lpstr>
      <vt:lpstr>Times New Roman</vt:lpstr>
      <vt:lpstr>Title &amp; Seperator Slides</vt:lpstr>
      <vt:lpstr>PowerPoint Presentation</vt:lpstr>
      <vt:lpstr>MICMICS (Mission Integrated Calibration Monitoring and Inter-Calibration System)</vt:lpstr>
      <vt:lpstr>MICMICS workflows</vt:lpstr>
      <vt:lpstr>DESert Inter-Calibration System (DESICS) </vt:lpstr>
      <vt:lpstr>Atmospheric correction</vt:lpstr>
      <vt:lpstr>Spectral interpolation</vt:lpstr>
      <vt:lpstr>Pseudo Invariant Calibration Sites (PICS)</vt:lpstr>
      <vt:lpstr>SLSTR-A Desert Inter-calibration (Ref: OLCI-A &amp; OLCI-B)</vt:lpstr>
      <vt:lpstr>SLSTR-B Desert Inter-calibration (Ref: OLCI-A &amp; OLCI-B)</vt:lpstr>
      <vt:lpstr>MSG4 SEVIRI Desert Inter-calibration (Ref: OLCI-A)</vt:lpstr>
      <vt:lpstr>MSG4 SEVIRI Desert Inter-calibration (Ref: OLCI-B)</vt:lpstr>
      <vt:lpstr>MSG4-SEVIRI inter-calibration with OLCI-A and OLCI-B</vt:lpstr>
      <vt:lpstr>Inter-calibration MSG4-SEVIRI comparison with Lunar and desert</vt:lpstr>
      <vt:lpstr>Discussions and conclusions</vt:lpstr>
      <vt:lpstr>Discussions and conclusions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Killick</dc:creator>
  <cp:lastModifiedBy>Ali Mousivand</cp:lastModifiedBy>
  <cp:revision>273</cp:revision>
  <cp:lastPrinted>2006-03-06T14:11:17Z</cp:lastPrinted>
  <dcterms:created xsi:type="dcterms:W3CDTF">2023-09-26T07:18:13Z</dcterms:created>
  <dcterms:modified xsi:type="dcterms:W3CDTF">2024-03-14T09:29:40Z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14" name="DM_DOCNUM">
    <vt:lpwstr>1404564</vt:lpwstr>
  </property>
  <property fmtid="{D5CDD505-2E9C-101B-9397-08002B2CF9AE}" pid="15" name="DM_DOCNAME">
    <vt:lpwstr>GSICS2024_Inter-calibrationusing desert sites</vt:lpwstr>
  </property>
  <property fmtid="{D5CDD505-2E9C-101B-9397-08002B2CF9AE}" pid="16" name="DM_AUTHOR">
    <vt:lpwstr>Ali Mousivand</vt:lpwstr>
  </property>
  <property fmtid="{D5CDD505-2E9C-101B-9397-08002B2CF9AE}" pid="17" name="DM_E_DOC_NO">
    <vt:lpwstr>EUM/RSP/VWG/24/1404564</vt:lpwstr>
  </property>
  <property fmtid="{D5CDD505-2E9C-101B-9397-08002B2CF9AE}" pid="18" name="DM_E_VER_NO">
    <vt:lpwstr>1 Draft</vt:lpwstr>
  </property>
  <property fmtid="{D5CDD505-2E9C-101B-9397-08002B2CF9AE}" pid="19" name="DM_E_ISS_DATE">
    <vt:lpwstr>12 March 2024</vt:lpwstr>
  </property>
  <property fmtid="{D5CDD505-2E9C-101B-9397-08002B2CF9AE}" pid="20" name="DM_E_FROM_PERS2">
    <vt:lpwstr/>
  </property>
  <property fmtid="{D5CDD505-2E9C-101B-9397-08002B2CF9AE}" pid="21" name="DM_E_CONFID">
    <vt:lpwstr/>
  </property>
  <property fmtid="{D5CDD505-2E9C-101B-9397-08002B2CF9AE}" pid="22" name="DM_E_WBS_CODE">
    <vt:lpwstr/>
  </property>
  <property fmtid="{D5CDD505-2E9C-101B-9397-08002B2CF9AE}" pid="23" name="DM_E_DISTRIB">
    <vt:lpwstr/>
  </property>
  <property fmtid="{D5CDD505-2E9C-101B-9397-08002B2CF9AE}" pid="24" name="DIGITAL_SIGNATURE">
    <vt:lpwstr/>
  </property>
</Properties>
</file>