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2"/>
  </p:notesMasterIdLst>
  <p:handoutMasterIdLst>
    <p:handoutMasterId r:id="rId13"/>
  </p:handoutMasterIdLst>
  <p:sldIdLst>
    <p:sldId id="577" r:id="rId2"/>
    <p:sldId id="618" r:id="rId3"/>
    <p:sldId id="599" r:id="rId4"/>
    <p:sldId id="628" r:id="rId5"/>
    <p:sldId id="639" r:id="rId6"/>
    <p:sldId id="640" r:id="rId7"/>
    <p:sldId id="632" r:id="rId8"/>
    <p:sldId id="638" r:id="rId9"/>
    <p:sldId id="641" r:id="rId10"/>
    <p:sldId id="260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  <p:cmAuthor id="1" name="Daela Huff" initials="D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F67C"/>
    <a:srgbClr val="00CC66"/>
    <a:srgbClr val="0000FF"/>
    <a:srgbClr val="3333FF"/>
    <a:srgbClr val="FFFFFF"/>
    <a:srgbClr val="008000"/>
    <a:srgbClr val="33CC33"/>
    <a:srgbClr val="0033CC"/>
    <a:srgbClr val="99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695" autoAdjust="0"/>
  </p:normalViewPr>
  <p:slideViewPr>
    <p:cSldViewPr snapToGrid="0" snapToObjects="1" showGuides="1">
      <p:cViewPr varScale="1">
        <p:scale>
          <a:sx n="60" d="100"/>
          <a:sy n="60" d="100"/>
        </p:scale>
        <p:origin x="84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1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7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8101-E5EA-4C88-B4D0-3502433140B4}" type="datetime1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7906-65D5-4AE4-A415-88914DE5D980}" type="datetime1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0722-D66D-4130-97EC-A01543D99507}" type="datetime1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39757" y="-1"/>
            <a:ext cx="9842643" cy="885825"/>
          </a:xfrm>
        </p:spPr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26161"/>
            <a:ext cx="10972800" cy="545274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7"/>
            <a:ext cx="2844800" cy="365125"/>
          </a:xfrm>
        </p:spPr>
        <p:txBody>
          <a:bodyPr/>
          <a:lstStyle/>
          <a:p>
            <a:fld id="{36AA9D06-0DDC-43DB-B80A-B18B30663611}" type="datetime1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8908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8907"/>
            <a:ext cx="2844800" cy="365125"/>
          </a:xfrm>
        </p:spPr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AB1-A58A-4BFB-80A1-8ACA6DC51A05}" type="datetime1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371600"/>
            <a:ext cx="5384800" cy="47548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371600"/>
            <a:ext cx="5384800" cy="47548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390-D426-4E3F-B0F6-8C02A945A8DB}" type="datetime1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CA2C-2027-4265-906F-F35038E2DE2A}" type="datetime1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A763-F383-4DC6-B253-7B04196021E0}" type="datetime1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DE52-4227-4B49-A7E3-71040B03D5CD}" type="datetime1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E9E-917F-4224-8662-01E965D4C2F7}" type="datetime1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19202"/>
            <a:ext cx="7315200" cy="35083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DC9-07D6-4CB7-BBD2-7ADEB6B7A259}" type="datetime1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7759"/>
            <a:ext cx="10972800" cy="522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44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5DE5-E8DD-40CE-B017-3C2FB130B14C}" type="datetime1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25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6720" y="64782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88582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9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6005"/>
            <a:ext cx="2105291" cy="85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475" b="1" i="0" strike="noStrike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likun@umd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20230706" TargetMode="External"/><Relationship Id="rId2" Type="http://schemas.openxmlformats.org/officeDocument/2006/relationships/hyperlink" Target="http://gsics.atmos.umd.edu/bin/view/Development/202305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sics.atmos.umd.edu/bin/view/Development/20231102" TargetMode="External"/><Relationship Id="rId4" Type="http://schemas.openxmlformats.org/officeDocument/2006/relationships/hyperlink" Target="http://gsics.atmos.umd.edu/bin/view/Development/2023090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101" y="1457326"/>
            <a:ext cx="8534399" cy="1881802"/>
          </a:xfrm>
        </p:spPr>
        <p:txBody>
          <a:bodyPr>
            <a:normAutofit fontScale="90000"/>
          </a:bodyPr>
          <a:lstStyle/>
          <a:p>
            <a:br>
              <a:rPr lang="en-US" sz="3000" dirty="0"/>
            </a:br>
            <a:r>
              <a:rPr lang="en-US" sz="4800" dirty="0"/>
              <a:t>GRWG IR Session of GSICS Annual Meeting 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4641" y="4157361"/>
            <a:ext cx="6329253" cy="153733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Likun Wang</a:t>
            </a:r>
            <a:endParaRPr lang="en-US" sz="28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endParaRPr lang="en-US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ESSIC/Univ. of Maryland; 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2"/>
              </a:rPr>
              <a:t>wlikun@umd.edu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 </a:t>
            </a:r>
          </a:p>
          <a:p>
            <a:pPr marL="385763" indent="-385763"/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marL="385763" indent="-385763"/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>
              <a:spcBef>
                <a:spcPts val="0"/>
              </a:spcBef>
            </a:pPr>
            <a:endParaRPr lang="en-US" sz="825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825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25" dirty="0"/>
              <a:t> 2024 GSICS Annual Meeting, Darmstadt, Germany, EUMETSAT; March 13 2023 </a:t>
            </a:r>
            <a:endParaRPr lang="en-US" sz="825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4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E44A-23D0-44EC-B757-7E3BDF64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Status and Future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6174-9DD0-4896-AD7F-74B1BC62E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016" y="1127760"/>
            <a:ext cx="10003536" cy="52527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GSICS IR group is very energetic in the year of 2023.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 err="1"/>
              <a:t>Chengli</a:t>
            </a:r>
            <a:r>
              <a:rPr lang="en-US" b="1" dirty="0"/>
              <a:t> Qi (CMA) will be a new IR group chair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monthly or bi-monthly web meeting</a:t>
            </a:r>
          </a:p>
          <a:p>
            <a:pPr lvl="1"/>
            <a:r>
              <a:rPr lang="en-US" dirty="0"/>
              <a:t>Plan on Thursday for the first week of each Month</a:t>
            </a:r>
          </a:p>
          <a:p>
            <a:endParaRPr lang="en-US" dirty="0"/>
          </a:p>
          <a:p>
            <a:r>
              <a:rPr lang="en-US" b="0" i="0" dirty="0">
                <a:effectLst/>
              </a:rPr>
              <a:t>Support more cross-community efforts,</a:t>
            </a:r>
          </a:p>
          <a:p>
            <a:pPr lvl="1"/>
            <a:r>
              <a:rPr lang="en-US" sz="2100" dirty="0"/>
              <a:t>Dialogue between GSICS with ISSCP-NG, NWP community, CEOS WGVS   </a:t>
            </a:r>
          </a:p>
          <a:p>
            <a:pPr marL="342900" lvl="1" indent="0">
              <a:buNone/>
            </a:pPr>
            <a:endParaRPr lang="en-US" sz="2100" dirty="0"/>
          </a:p>
          <a:p>
            <a:r>
              <a:rPr lang="en-US" dirty="0"/>
              <a:t>Encourage more experts involved in the IR group</a:t>
            </a:r>
          </a:p>
          <a:p>
            <a:pPr lvl="1"/>
            <a:r>
              <a:rPr lang="en-US" dirty="0"/>
              <a:t>Updates on new instrument, methods, and datasets for the IR group</a:t>
            </a:r>
          </a:p>
          <a:p>
            <a:endParaRPr lang="en-US" dirty="0"/>
          </a:p>
          <a:p>
            <a:r>
              <a:rPr lang="en-US" dirty="0"/>
              <a:t>Share the tools and codes, knowledge Exchange memo</a:t>
            </a:r>
          </a:p>
          <a:p>
            <a:pPr lvl="1"/>
            <a:r>
              <a:rPr lang="en-US" dirty="0"/>
              <a:t>GitHub or GSICS wiki may be the best host place </a:t>
            </a:r>
          </a:p>
          <a:p>
            <a:endParaRPr lang="en-US" dirty="0"/>
          </a:p>
          <a:p>
            <a:r>
              <a:rPr lang="en-US" dirty="0"/>
              <a:t>Other Items?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1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Scope of IR Subgroup</a:t>
            </a:r>
          </a:p>
          <a:p>
            <a:endParaRPr lang="en-US" sz="3200" dirty="0"/>
          </a:p>
          <a:p>
            <a:r>
              <a:rPr lang="en-US" sz="3200" dirty="0"/>
              <a:t>IR Group Activities in FY23 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3200" dirty="0"/>
          </a:p>
          <a:p>
            <a:r>
              <a:rPr lang="en-US" sz="3200" dirty="0"/>
              <a:t>Agenda and Discussion </a:t>
            </a:r>
          </a:p>
          <a:p>
            <a:endParaRPr lang="en-US" sz="3200" dirty="0"/>
          </a:p>
          <a:p>
            <a:r>
              <a:rPr lang="en-US" sz="3200" dirty="0"/>
              <a:t>Future Direction and Plans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1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Scope of the IR Sub-Group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Counterpart of VIS/NIR, Microwave and UV Sub-Groups</a:t>
            </a:r>
          </a:p>
          <a:p>
            <a:pPr lvl="1"/>
            <a:r>
              <a:rPr lang="en-US" sz="2100" dirty="0"/>
              <a:t>For satellite instrument channels in thermal infrared</a:t>
            </a:r>
          </a:p>
          <a:p>
            <a:pPr lvl="1"/>
            <a:r>
              <a:rPr lang="en-US" sz="2100" dirty="0"/>
              <a:t>For Hyperspectral instruments</a:t>
            </a:r>
          </a:p>
          <a:p>
            <a:pPr lvl="1"/>
            <a:endParaRPr lang="en-US" sz="2100" dirty="0"/>
          </a:p>
          <a:p>
            <a:r>
              <a:rPr lang="en-US" sz="2400" dirty="0"/>
              <a:t>To establish user requirements for inter-calibration</a:t>
            </a:r>
          </a:p>
          <a:p>
            <a:endParaRPr lang="en-US" sz="2400" dirty="0"/>
          </a:p>
          <a:p>
            <a:r>
              <a:rPr lang="en-US" sz="2400" dirty="0"/>
              <a:t>Cooperate with instrument calibration groups</a:t>
            </a:r>
          </a:p>
          <a:p>
            <a:pPr lvl="1"/>
            <a:r>
              <a:rPr lang="en-US" sz="2100" dirty="0"/>
              <a:t>To communicate relevant information to the users</a:t>
            </a:r>
          </a:p>
          <a:p>
            <a:pPr lvl="1"/>
            <a:r>
              <a:rPr lang="en-US" sz="2100" dirty="0"/>
              <a:t>To help them understand the root cause of observed biases and develop fixes</a:t>
            </a:r>
          </a:p>
          <a:p>
            <a:pPr lvl="1"/>
            <a:endParaRPr lang="en-US" sz="2100" dirty="0"/>
          </a:p>
          <a:p>
            <a:r>
              <a:rPr lang="en-US" sz="2400" dirty="0"/>
              <a:t>Review existing, or develop new inter-calibration</a:t>
            </a:r>
          </a:p>
          <a:p>
            <a:pPr lvl="1"/>
            <a:r>
              <a:rPr lang="en-US" sz="2100" dirty="0"/>
              <a:t> Algorithms, procedures, corrections, collocation, spectral-gap filling etc.</a:t>
            </a:r>
          </a:p>
          <a:p>
            <a:pPr lvl="1"/>
            <a:r>
              <a:rPr lang="en-US" sz="2100" dirty="0"/>
              <a:t>Using NWP, ground-based, near-space measurements, etc.   </a:t>
            </a:r>
            <a:br>
              <a:rPr lang="en-US" sz="2100" dirty="0"/>
            </a:br>
            <a:endParaRPr lang="en-US" sz="2100" dirty="0"/>
          </a:p>
          <a:p>
            <a:r>
              <a:rPr lang="en-US" sz="2400" dirty="0"/>
              <a:t>To define and promote calibration standards, tools and datasets, and best practices</a:t>
            </a:r>
          </a:p>
          <a:p>
            <a:pPr lvl="1"/>
            <a:r>
              <a:rPr lang="en-US" sz="2100" dirty="0"/>
              <a:t>Including selection of inter-calibration reference</a:t>
            </a:r>
          </a:p>
          <a:p>
            <a:pPr lvl="1"/>
            <a:endParaRPr lang="en-US" sz="2100" dirty="0"/>
          </a:p>
          <a:p>
            <a:r>
              <a:rPr lang="en-US" sz="2400" dirty="0"/>
              <a:t>Chair: Likun Wang (NOAA affiliation, Since 2018) with the help from Tim </a:t>
            </a:r>
            <a:r>
              <a:rPr lang="en-US" sz="2400" dirty="0" err="1"/>
              <a:t>Hewison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74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 Web Meetings in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982554"/>
            <a:ext cx="10963656" cy="5399623"/>
          </a:xfrm>
        </p:spPr>
        <p:txBody>
          <a:bodyPr>
            <a:normAutofit/>
          </a:bodyPr>
          <a:lstStyle/>
          <a:p>
            <a:r>
              <a:rPr lang="en-US" sz="2700" dirty="0"/>
              <a:t>The IR group is active as usual. Four web meetings have been organized. </a:t>
            </a:r>
            <a:r>
              <a:rPr lang="en-US" dirty="0"/>
              <a:t>	</a:t>
            </a:r>
            <a:r>
              <a:rPr lang="en-US" sz="1800" dirty="0"/>
              <a:t>05/04: </a:t>
            </a:r>
            <a:r>
              <a:rPr lang="en-US" sz="1800" b="0" i="0" u="sng" dirty="0">
                <a:solidFill>
                  <a:srgbClr val="4571D0"/>
                </a:solidFill>
                <a:effectLst/>
                <a:hlinkClick r:id="rId2"/>
              </a:rPr>
              <a:t>Inter-calibration imager and Sounder and Angle Effects</a:t>
            </a:r>
            <a:r>
              <a:rPr lang="en-US" sz="1800" dirty="0"/>
              <a:t> </a:t>
            </a:r>
          </a:p>
          <a:p>
            <a:pPr marL="342900" lvl="1" indent="0">
              <a:buNone/>
            </a:pPr>
            <a:r>
              <a:rPr lang="en-US" dirty="0"/>
              <a:t>	07/06: </a:t>
            </a:r>
            <a:r>
              <a:rPr lang="en-US" b="0" i="0" u="sng" dirty="0">
                <a:solidFill>
                  <a:srgbClr val="4571D0"/>
                </a:solidFill>
                <a:effectLst/>
                <a:hlinkClick r:id="rId3"/>
              </a:rPr>
              <a:t>Hot Land Issue, VIIRS-</a:t>
            </a:r>
            <a:r>
              <a:rPr lang="en-US" b="0" i="0" u="sng" dirty="0" err="1">
                <a:solidFill>
                  <a:srgbClr val="4571D0"/>
                </a:solidFill>
                <a:effectLst/>
                <a:hlinkClick r:id="rId3"/>
              </a:rPr>
              <a:t>CrIS</a:t>
            </a:r>
            <a:r>
              <a:rPr lang="en-US" b="0" i="0" u="sng" dirty="0">
                <a:solidFill>
                  <a:srgbClr val="4571D0"/>
                </a:solidFill>
                <a:effectLst/>
                <a:hlinkClick r:id="rId3"/>
              </a:rPr>
              <a:t> and Terrain Corrected Geolocation</a:t>
            </a:r>
            <a:endParaRPr lang="en-US" b="0" i="0" u="sng" dirty="0">
              <a:solidFill>
                <a:srgbClr val="4571D0"/>
              </a:solidFill>
              <a:effectLst/>
            </a:endParaRPr>
          </a:p>
          <a:p>
            <a:pPr marL="342900" lvl="1" indent="0">
              <a:buNone/>
            </a:pPr>
            <a:r>
              <a:rPr lang="en-US" dirty="0"/>
              <a:t>	09/07: </a:t>
            </a:r>
            <a:r>
              <a:rPr lang="en-US" b="0" i="0" u="sng" dirty="0">
                <a:solidFill>
                  <a:srgbClr val="4571D0"/>
                </a:solidFill>
                <a:effectLst/>
                <a:hlinkClick r:id="rId4"/>
              </a:rPr>
              <a:t>IR Algorithms Discussion and SSU/AIRS Merge</a:t>
            </a:r>
            <a:r>
              <a:rPr lang="en-US" b="0" i="0" u="sng" dirty="0">
                <a:solidFill>
                  <a:srgbClr val="4571D0"/>
                </a:solidFill>
                <a:effectLst/>
              </a:rPr>
              <a:t> </a:t>
            </a:r>
          </a:p>
          <a:p>
            <a:pPr marL="342900" lvl="1" indent="0">
              <a:buNone/>
            </a:pPr>
            <a:r>
              <a:rPr lang="en-US" dirty="0"/>
              <a:t>	11/02: </a:t>
            </a:r>
            <a:r>
              <a:rPr lang="en-US" b="0" i="0" u="sng" dirty="0">
                <a:solidFill>
                  <a:srgbClr val="4571D0"/>
                </a:solidFill>
                <a:effectLst/>
                <a:hlinkClick r:id="rId5"/>
              </a:rPr>
              <a:t>Spectral Band Adjustment and Lunar Calibration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571D0"/>
              </a:solidFill>
              <a:latin typeface="arial" panose="020B0604020202020204" pitchFamily="34" charset="0"/>
            </a:endParaRPr>
          </a:p>
          <a:p>
            <a:r>
              <a:rPr lang="en-US" sz="2400" dirty="0"/>
              <a:t>The topics includes inter-calibration algorithms improvements,  development of climate data records, and using the moon for IR inter-calibration.    </a:t>
            </a:r>
          </a:p>
          <a:p>
            <a:endParaRPr lang="en-US" b="0" i="0" dirty="0">
              <a:solidFill>
                <a:srgbClr val="4571D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These web meetings are very important to keep the team members communicate and exchange information.  We should continue it. </a:t>
            </a:r>
            <a:r>
              <a:rPr lang="en-US" b="0" i="0" dirty="0">
                <a:effectLst/>
                <a:latin typeface="arial" panose="020B0604020202020204" pitchFamily="34" charset="0"/>
              </a:rPr>
              <a:t>Please let </a:t>
            </a:r>
            <a:r>
              <a:rPr lang="en-US" dirty="0">
                <a:latin typeface="arial" panose="020B0604020202020204" pitchFamily="34" charset="0"/>
              </a:rPr>
              <a:t>new chair</a:t>
            </a:r>
            <a:r>
              <a:rPr lang="en-US" b="0" i="0" dirty="0">
                <a:effectLst/>
                <a:latin typeface="arial" panose="020B0604020202020204" pitchFamily="34" charset="0"/>
              </a:rPr>
              <a:t> know if you or someone you know like to present.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5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8BCB-47D2-507F-A8D5-4B83456C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Highlights: GEO-LEO Algorithm Improvements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D5A9-99E1-CB5F-896C-34A59CEC3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2" y="1026161"/>
            <a:ext cx="5305474" cy="5452743"/>
          </a:xfrm>
        </p:spPr>
        <p:txBody>
          <a:bodyPr/>
          <a:lstStyle/>
          <a:p>
            <a:r>
              <a:rPr lang="en-US" dirty="0"/>
              <a:t>The IR group is focused on the inter-calibration algorithms improvements for current GEO-LEO inter-calibration. Some issues are under investigation toward the 2</a:t>
            </a:r>
            <a:r>
              <a:rPr lang="en-US" baseline="30000" dirty="0"/>
              <a:t>nd</a:t>
            </a:r>
            <a:r>
              <a:rPr lang="en-US" dirty="0"/>
              <a:t> version of GSICS inter-calibration algorithm.   </a:t>
            </a:r>
          </a:p>
          <a:p>
            <a:pPr lvl="1"/>
            <a:r>
              <a:rPr lang="en-US" dirty="0"/>
              <a:t>Regression </a:t>
            </a:r>
          </a:p>
          <a:p>
            <a:pPr lvl="1"/>
            <a:r>
              <a:rPr lang="en-US" dirty="0"/>
              <a:t>Hot Land Bias issue</a:t>
            </a:r>
          </a:p>
          <a:p>
            <a:pPr lvl="1"/>
            <a:r>
              <a:rPr lang="en-GB" dirty="0"/>
              <a:t>High viewing angles</a:t>
            </a:r>
          </a:p>
          <a:p>
            <a:pPr lvl="1"/>
            <a:r>
              <a:rPr lang="en-US" dirty="0"/>
              <a:t>Interpolation between GEO images</a:t>
            </a:r>
          </a:p>
          <a:p>
            <a:pPr lvl="1"/>
            <a:r>
              <a:rPr lang="en-US" dirty="0"/>
              <a:t>Uncertainty analysis  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Several web meetings are organized to respond last year’s actions</a:t>
            </a:r>
          </a:p>
          <a:p>
            <a:pPr lvl="1"/>
            <a:r>
              <a:rPr lang="en-US" dirty="0"/>
              <a:t>View angle (Likun Wang) </a:t>
            </a:r>
          </a:p>
          <a:p>
            <a:pPr lvl="1"/>
            <a:r>
              <a:rPr lang="en-US" dirty="0"/>
              <a:t>Hot land Bias (Tim </a:t>
            </a:r>
            <a:r>
              <a:rPr lang="en-US" dirty="0" err="1"/>
              <a:t>Hewison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Uncertainty Analysis (Tim </a:t>
            </a:r>
            <a:r>
              <a:rPr lang="en-US" dirty="0" err="1"/>
              <a:t>Hewison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768E8-D679-9D50-07F1-85D97F1D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A chart with many colored lines&#10;&#10;Description automatically generated with medium confidence">
            <a:extLst>
              <a:ext uri="{FF2B5EF4-FFF2-40B4-BE49-F238E27FC236}">
                <a16:creationId xmlns:a16="http://schemas.microsoft.com/office/drawing/2014/main" id="{D7104659-4EBB-CBB2-52AB-114BF7D3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150" y="1754834"/>
            <a:ext cx="6350361" cy="3572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8C0CA-ACE4-5A70-206B-B75F9A392636}"/>
              </a:ext>
            </a:extLst>
          </p:cNvPr>
          <p:cNvSpPr txBox="1"/>
          <p:nvPr/>
        </p:nvSpPr>
        <p:spPr>
          <a:xfrm>
            <a:off x="7666075" y="5380809"/>
            <a:ext cx="199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Tim </a:t>
            </a:r>
            <a:r>
              <a:rPr lang="en-US" dirty="0" err="1"/>
              <a:t>Hewison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76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97DC-1EA7-70B7-71B7-AC35A6A5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Highlights:  Innovative Research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B2F1-1DB1-88B8-6297-2F2A42DE3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3" y="1026161"/>
            <a:ext cx="4997302" cy="5452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Imager and Sounder inter-calibration on the same platform is continued to be refined and improved. </a:t>
            </a:r>
          </a:p>
          <a:p>
            <a:pPr lvl="1"/>
            <a:r>
              <a:rPr lang="en-US" dirty="0"/>
              <a:t>Wenhui Wang: </a:t>
            </a:r>
            <a:r>
              <a:rPr lang="en-US" dirty="0" err="1"/>
              <a:t>CrIS</a:t>
            </a:r>
            <a:r>
              <a:rPr lang="en-US" dirty="0"/>
              <a:t> and VIIRS on JPSS  satellites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Imager and sounder on FY4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/>
              <a:t>The IR group explore an innovative way to use Moon (Venus) potential stable target to inter-calibrate IR sensors when the Moon was within their FOVs.</a:t>
            </a:r>
          </a:p>
          <a:p>
            <a:pPr lvl="1"/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Burgdorf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: Venus for IR inter-calibration</a:t>
            </a:r>
            <a:endParaRPr lang="en-US" dirty="0"/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Spectral band adjustment is further explored.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David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Doelling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GOES-13 and -16 difference    </a:t>
            </a: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F97A4-BC51-11B2-9DA0-C5E1C64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DBB95B17-73CF-1654-DDB6-E54D2560E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455" y="1822722"/>
            <a:ext cx="6861545" cy="3859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684795-6E51-494A-D325-48226C672207}"/>
              </a:ext>
            </a:extLst>
          </p:cNvPr>
          <p:cNvSpPr txBox="1"/>
          <p:nvPr/>
        </p:nvSpPr>
        <p:spPr>
          <a:xfrm>
            <a:off x="7357731" y="5750141"/>
            <a:ext cx="215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 </a:t>
            </a:r>
            <a:r>
              <a:rPr lang="en-US"/>
              <a:t>Wenhui Wang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1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5A81B-1BAE-4442-9E53-017B880A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Session in 2024 GSICS Annual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A3F06-BB0D-4E3F-ADA0-46E4CC21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DCA40-4B0C-57BD-B138-2EA52B7D5DAB}"/>
              </a:ext>
            </a:extLst>
          </p:cNvPr>
          <p:cNvSpPr txBox="1"/>
          <p:nvPr/>
        </p:nvSpPr>
        <p:spPr>
          <a:xfrm>
            <a:off x="1166899" y="6445290"/>
            <a:ext cx="795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15 minutes</a:t>
            </a:r>
            <a:r>
              <a:rPr lang="en-US" dirty="0"/>
              <a:t> for talk and </a:t>
            </a:r>
            <a:r>
              <a:rPr lang="en-US" b="1" u="sng" dirty="0"/>
              <a:t>5 minutes</a:t>
            </a:r>
            <a:r>
              <a:rPr lang="en-US" dirty="0"/>
              <a:t> for questions; I will remind you during the talk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DDBFAE-4710-46FF-2E52-D7F2CE28D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031518"/>
              </p:ext>
            </p:extLst>
          </p:nvPr>
        </p:nvGraphicFramePr>
        <p:xfrm>
          <a:off x="890299" y="1127126"/>
          <a:ext cx="7279582" cy="5229222"/>
        </p:xfrm>
        <a:graphic>
          <a:graphicData uri="http://schemas.openxmlformats.org/drawingml/2006/table">
            <a:tbl>
              <a:tblPr/>
              <a:tblGrid>
                <a:gridCol w="533218">
                  <a:extLst>
                    <a:ext uri="{9D8B030D-6E8A-4147-A177-3AD203B41FA5}">
                      <a16:colId xmlns:a16="http://schemas.microsoft.com/office/drawing/2014/main" val="1132645313"/>
                    </a:ext>
                  </a:extLst>
                </a:gridCol>
                <a:gridCol w="4914877">
                  <a:extLst>
                    <a:ext uri="{9D8B030D-6E8A-4147-A177-3AD203B41FA5}">
                      <a16:colId xmlns:a16="http://schemas.microsoft.com/office/drawing/2014/main" val="1992252894"/>
                    </a:ext>
                  </a:extLst>
                </a:gridCol>
                <a:gridCol w="1831487">
                  <a:extLst>
                    <a:ext uri="{9D8B030D-6E8A-4147-A177-3AD203B41FA5}">
                      <a16:colId xmlns:a16="http://schemas.microsoft.com/office/drawing/2014/main" val="3201855828"/>
                    </a:ext>
                  </a:extLst>
                </a:gridCol>
              </a:tblGrid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8:30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Welcome Remarks and Review for IR Groups 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Likun Wang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44444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8:50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HIRAS and GIIRS data quality analysis using PC technics and comparisons to IASI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Shin Koyamatsu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2235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GOES ABI IR midnight calibration variation detected with GEO-GEO Inter-calibration</a:t>
                      </a: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Fangfang Yu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061564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On-orbit characteristics monitoring and analysis of Fengyun-4 AGRI infrared channels</a:t>
                      </a: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Xingwei He (remotely)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79890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9:50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and Dynamic Correction of Spectral Calibration of FY-3D/HIRAS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Chengli Qi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76153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10:10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Minutes Coffee Break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723686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FY-4B GIIRS / Metop-IASI Inter-comparison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 Dussarrat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456745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10:50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Thermal radiance model for Moon and Mercury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 Wohlfarth (remotely, check)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1267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11:10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Checking the radiometric stability of CrIS with the Moon</a:t>
                      </a: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 Burgdorf</a:t>
                      </a: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17744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11:30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Re-calibration results of COMS/MI and GK2A/AMI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Euidong Hwang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84659"/>
                  </a:ext>
                </a:extLst>
              </a:tr>
              <a:tr h="354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11:50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Merging of SSU Observations with AIRS toward Extending Stratospheric Temperature Climate Data Records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Likun Wang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38141"/>
                  </a:ext>
                </a:extLst>
              </a:tr>
              <a:tr h="354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Improvements in the Current SNO method for Long-Term monitoring of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Inter-sensor Radiometric Biases with ABI within the NOAA ICVS Framework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Xin JIn (remotely)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127226"/>
                  </a:ext>
                </a:extLst>
              </a:tr>
              <a:tr h="186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of GSICS  GSICS SOS Reports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</a:t>
                      </a: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553713"/>
                  </a:ext>
                </a:extLst>
              </a:tr>
              <a:tr h="186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12:50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23971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 Time (1300-1400)</a:t>
                      </a:r>
                    </a:p>
                  </a:txBody>
                  <a:tcPr marL="5805" marR="5805" marT="5805" marB="4179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90220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of Inter-calibration Algorithm issues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 Hewison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68861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Ongoing GEO-LEO IR algorithm studies - Insights on FCI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Vincent Debaecker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547488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Revisit to AHI GEO-LEO-IR Regression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Masaya Takahashi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893827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Defining Warm Radiance Scenes and simple model for Parallax Uncertainty</a:t>
                      </a: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 Hewison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30992"/>
                  </a:ext>
                </a:extLst>
              </a:tr>
              <a:tr h="330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15:20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on Angle errors, parallax, and proposed resolutions  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Likun Wang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46781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Minutes Coffee Break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865287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Discussion 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5" marR="5805" marT="5805" marB="4179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76162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16:00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Algorithms Improvements and the way forward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710762"/>
                  </a:ext>
                </a:extLst>
              </a:tr>
              <a:tr h="20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16:30</a:t>
                      </a:r>
                    </a:p>
                  </a:txBody>
                  <a:tcPr marL="5805" marR="5805" marT="5805" marB="417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 Transition and Plan for next year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</a:t>
                      </a:r>
                    </a:p>
                  </a:txBody>
                  <a:tcPr marL="5805" marR="5805" marT="5805" marB="4179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179070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BB4ABB68-DCA3-50B7-10D2-5D24CCCFB449}"/>
              </a:ext>
            </a:extLst>
          </p:cNvPr>
          <p:cNvSpPr/>
          <p:nvPr/>
        </p:nvSpPr>
        <p:spPr>
          <a:xfrm>
            <a:off x="8346558" y="1127126"/>
            <a:ext cx="542261" cy="28069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C9EC2CF-F5CD-6168-EDE6-AAFED69EECD3}"/>
              </a:ext>
            </a:extLst>
          </p:cNvPr>
          <p:cNvSpPr/>
          <p:nvPr/>
        </p:nvSpPr>
        <p:spPr>
          <a:xfrm>
            <a:off x="8466469" y="4086447"/>
            <a:ext cx="271131" cy="20910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C9B93-ECCB-B8F7-6677-ED63FC6E66E5}"/>
              </a:ext>
            </a:extLst>
          </p:cNvPr>
          <p:cNvSpPr txBox="1"/>
          <p:nvPr/>
        </p:nvSpPr>
        <p:spPr>
          <a:xfrm>
            <a:off x="9065495" y="2020185"/>
            <a:ext cx="284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Research topics:</a:t>
            </a:r>
            <a:r>
              <a:rPr lang="en-US" dirty="0"/>
              <a:t> New sensor calibration results, climate data records, reprocessing,  lunar model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F7092-4165-0D27-EEE2-15D7F0EA8007}"/>
              </a:ext>
            </a:extLst>
          </p:cNvPr>
          <p:cNvSpPr txBox="1"/>
          <p:nvPr/>
        </p:nvSpPr>
        <p:spPr>
          <a:xfrm>
            <a:off x="9034188" y="4627988"/>
            <a:ext cx="284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Inter-calibration calibration improvements: </a:t>
            </a:r>
            <a:r>
              <a:rPr lang="en-US" dirty="0"/>
              <a:t>regression, angle effects, interpolation GEO, warm scenes, uncertainty analysis </a:t>
            </a:r>
          </a:p>
        </p:txBody>
      </p:sp>
    </p:spTree>
    <p:extLst>
      <p:ext uri="{BB962C8B-B14F-4D97-AF65-F5344CB8AC3E}">
        <p14:creationId xmlns:p14="http://schemas.microsoft.com/office/powerpoint/2010/main" val="395142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24A4-CEFA-3751-5B6B-B917B844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48FF8-B5F7-3341-75C6-75AC2D9E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939" y="1318437"/>
            <a:ext cx="9314121" cy="4965405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Discussion 1</a:t>
            </a:r>
            <a:r>
              <a:rPr lang="en-US" sz="2000" dirty="0">
                <a:latin typeface="Calibri" panose="020F0502020204030204" pitchFamily="34" charset="0"/>
              </a:rPr>
              <a:t> : </a:t>
            </a:r>
            <a:r>
              <a:rPr lang="en-US" sz="2000" b="1" dirty="0">
                <a:latin typeface="Calibri" panose="020F0502020204030204" pitchFamily="34" charset="0"/>
              </a:rPr>
              <a:t>GSICS SOS Reports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12:30 – 12:50 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Hosted by Tim </a:t>
            </a:r>
            <a:r>
              <a:rPr lang="en-US" sz="2000" dirty="0" err="1">
                <a:latin typeface="Calibri" panose="020F0502020204030204" pitchFamily="34" charset="0"/>
              </a:rPr>
              <a:t>Hewison</a:t>
            </a:r>
            <a:r>
              <a:rPr lang="en-US" sz="2000" dirty="0"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Discussion 2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  <a:r>
              <a:rPr lang="en-US" sz="2000" b="1" dirty="0">
                <a:latin typeface="Calibri" panose="020F0502020204030204" pitchFamily="34" charset="0"/>
              </a:rPr>
              <a:t>Algorithms Improvements and the way forward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16:00-16:30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Hosted by Likun Wang </a:t>
            </a: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Discussion 3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  <a:r>
              <a:rPr lang="en-US" sz="2000" b="1" dirty="0">
                <a:latin typeface="Calibri" panose="020F0502020204030204" pitchFamily="34" charset="0"/>
              </a:rPr>
              <a:t>Chair Transition and Plan for next year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16:30-17:00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Hosted by Likun Wang</a:t>
            </a:r>
          </a:p>
          <a:p>
            <a:pPr lvl="1"/>
            <a:r>
              <a:rPr lang="en-US" sz="2000" dirty="0" err="1">
                <a:latin typeface="Calibri" panose="020F0502020204030204" pitchFamily="34" charset="0"/>
              </a:rPr>
              <a:t>Chengli</a:t>
            </a:r>
            <a:r>
              <a:rPr lang="en-US" sz="2000" dirty="0">
                <a:latin typeface="Calibri" panose="020F0502020204030204" pitchFamily="34" charset="0"/>
              </a:rPr>
              <a:t> Qi will step in as a new IR group chair after this meeting</a:t>
            </a:r>
          </a:p>
          <a:p>
            <a:pPr marL="342900" lvl="1" indent="0">
              <a:buNone/>
            </a:pPr>
            <a:r>
              <a:rPr lang="en-US" sz="2000" b="1" dirty="0">
                <a:latin typeface="Calibri" panose="020F0502020204030204" pitchFamily="34" charset="0"/>
              </a:rPr>
              <a:t>  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7985F-B6F7-5CBE-211B-9BB71D77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6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8AA5-62F6-925E-0B2F-8B288F43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3DD44-1AAB-116E-02EB-A2A6647B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EFEFF9-9D99-CDDD-F2B7-EE5594547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1" y="1331736"/>
            <a:ext cx="11317419" cy="465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6529"/>
      </p:ext>
    </p:extLst>
  </p:cSld>
  <p:clrMapOvr>
    <a:masterClrMapping/>
  </p:clrMapOvr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1B136CF-ACD6-40F1-A501-AC7F17619019}">
  <we:reference id="wa104379504" version="1.0.1.0" store="en-US" storeType="OMEX"/>
  <we:alternateReferences>
    <we:reference id="WA104379504" version="1.0.1.0" store="WA10437950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79207</TotalTime>
  <Words>953</Words>
  <Application>Microsoft Office PowerPoint</Application>
  <PresentationFormat>Widescreen</PresentationFormat>
  <Paragraphs>177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</vt:lpstr>
      <vt:lpstr>Baskerville Old Face</vt:lpstr>
      <vt:lpstr>Calibri</vt:lpstr>
      <vt:lpstr>Century</vt:lpstr>
      <vt:lpstr>Times New Roman</vt:lpstr>
      <vt:lpstr>NPP_FOR</vt:lpstr>
      <vt:lpstr> GRWG IR Session of GSICS Annual Meeting </vt:lpstr>
      <vt:lpstr>Outline</vt:lpstr>
      <vt:lpstr>Review Scope of the IR Sub-Group</vt:lpstr>
      <vt:lpstr>Four  Web Meetings in 2023</vt:lpstr>
      <vt:lpstr>Highlights: GEO-LEO Algorithm Improvements  </vt:lpstr>
      <vt:lpstr>Highlights:  Innovative Research  </vt:lpstr>
      <vt:lpstr>IR Session in 2024 GSICS Annual Meeting</vt:lpstr>
      <vt:lpstr>Three Discussion </vt:lpstr>
      <vt:lpstr>Actions</vt:lpstr>
      <vt:lpstr>Status and Future </vt:lpstr>
    </vt:vector>
  </TitlesOfParts>
  <Company>Lockheed Martin IS&amp;GS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Chris Barnet</dc:creator>
  <cp:lastModifiedBy>Likun Wang</cp:lastModifiedBy>
  <cp:revision>3541</cp:revision>
  <dcterms:created xsi:type="dcterms:W3CDTF">2011-10-05T18:31:57Z</dcterms:created>
  <dcterms:modified xsi:type="dcterms:W3CDTF">2024-03-12T16:56:34Z</dcterms:modified>
</cp:coreProperties>
</file>