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?><Relationships xmlns="http://schemas.openxmlformats.org/package/2006/relationships"><Relationship Target="ppt/presentation.xml" Type="http://schemas.openxmlformats.org/officeDocument/2006/relationships/officeDocument" Id="rId1"></Relationship><Relationship Target="docProps/core.xml" Type="http://schemas.openxmlformats.org/package/2006/relationships/metadata/core-properties" Id="rId2"></Relationship><Relationship Target="docProps/app.xml" Type="http://schemas.openxmlformats.org/officeDocument/2006/relationships/extended-properties" Id="rId3"></Relationship><Relationship Target="docProps/custom.xml" Type="http://schemas.openxmlformats.org/officeDocument/2006/relationships/custom-properties" Id="rId4"></Relationship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7690" r:id="rId1"/>
  </p:sldMasterIdLst>
  <p:notesMasterIdLst>
    <p:notesMasterId r:id="rId26"/>
  </p:notesMasterIdLst>
  <p:handoutMasterIdLst>
    <p:handoutMasterId r:id="rId27"/>
  </p:handoutMasterIdLst>
  <p:sldIdLst>
    <p:sldId id="612" r:id="rId2"/>
    <p:sldId id="638" r:id="rId3"/>
    <p:sldId id="639" r:id="rId4"/>
    <p:sldId id="640" r:id="rId5"/>
    <p:sldId id="641" r:id="rId6"/>
    <p:sldId id="642" r:id="rId7"/>
    <p:sldId id="643" r:id="rId8"/>
    <p:sldId id="644" r:id="rId9"/>
    <p:sldId id="645" r:id="rId10"/>
    <p:sldId id="646" r:id="rId11"/>
    <p:sldId id="647" r:id="rId12"/>
    <p:sldId id="648" r:id="rId13"/>
    <p:sldId id="649" r:id="rId14"/>
    <p:sldId id="650" r:id="rId15"/>
    <p:sldId id="651" r:id="rId16"/>
    <p:sldId id="652" r:id="rId17"/>
    <p:sldId id="653" r:id="rId18"/>
    <p:sldId id="654" r:id="rId19"/>
    <p:sldId id="655" r:id="rId20"/>
    <p:sldId id="656" r:id="rId21"/>
    <p:sldId id="657" r:id="rId22"/>
    <p:sldId id="658" r:id="rId23"/>
    <p:sldId id="659" r:id="rId24"/>
    <p:sldId id="660" r:id="rId25"/>
  </p:sldIdLst>
  <p:sldSz cx="12192000" cy="6858000"/>
  <p:notesSz cx="9931400" cy="1436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4" userDrawn="1">
          <p15:clr>
            <a:srgbClr val="A4A3A4"/>
          </p15:clr>
        </p15:guide>
        <p15:guide id="2" orient="horz" pos="1410" userDrawn="1">
          <p15:clr>
            <a:srgbClr val="A4A3A4"/>
          </p15:clr>
        </p15:guide>
        <p15:guide id="3" orient="horz" pos="2715" userDrawn="1">
          <p15:clr>
            <a:srgbClr val="A4A3A4"/>
          </p15:clr>
        </p15:guide>
        <p15:guide id="4" orient="horz" pos="2389" userDrawn="1">
          <p15:clr>
            <a:srgbClr val="A4A3A4"/>
          </p15:clr>
        </p15:guide>
        <p15:guide id="5" orient="horz" pos="2064" userDrawn="1">
          <p15:clr>
            <a:srgbClr val="A4A3A4"/>
          </p15:clr>
        </p15:guide>
        <p15:guide id="6" orient="horz" pos="1735" userDrawn="1">
          <p15:clr>
            <a:srgbClr val="A4A3A4"/>
          </p15:clr>
        </p15:guide>
        <p15:guide id="7" orient="horz" pos="3369" userDrawn="1">
          <p15:clr>
            <a:srgbClr val="A4A3A4"/>
          </p15:clr>
        </p15:guide>
        <p15:guide id="8" orient="horz" pos="3698" userDrawn="1">
          <p15:clr>
            <a:srgbClr val="A4A3A4"/>
          </p15:clr>
        </p15:guide>
        <p15:guide id="9" pos="5186" userDrawn="1">
          <p15:clr>
            <a:srgbClr val="A4A3A4"/>
          </p15:clr>
        </p15:guide>
        <p15:guide id="10" pos="241" userDrawn="1">
          <p15:clr>
            <a:srgbClr val="A4A3A4"/>
          </p15:clr>
        </p15:guide>
        <p15:guide id="11" pos="1910" userDrawn="1">
          <p15:clr>
            <a:srgbClr val="A4A3A4"/>
          </p15:clr>
        </p15:guide>
        <p15:guide id="12" pos="6005" userDrawn="1">
          <p15:clr>
            <a:srgbClr val="A4A3A4"/>
          </p15:clr>
        </p15:guide>
        <p15:guide id="13" pos="6838" userDrawn="1">
          <p15:clr>
            <a:srgbClr val="A4A3A4"/>
          </p15:clr>
        </p15:guide>
        <p15:guide id="14" pos="2751" userDrawn="1">
          <p15:clr>
            <a:srgbClr val="A4A3A4"/>
          </p15:clr>
        </p15:guide>
        <p15:guide id="15" pos="10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525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9AC"/>
    <a:srgbClr val="00205B"/>
    <a:srgbClr val="D6D2C4"/>
    <a:srgbClr val="E8E8E8"/>
    <a:srgbClr val="E0E0E0"/>
    <a:srgbClr val="F1F1F1"/>
    <a:srgbClr val="00B5E2"/>
    <a:srgbClr val="FEDB00"/>
    <a:srgbClr val="99C221"/>
    <a:srgbClr val="FE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299" autoAdjust="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5186"/>
        <p:guide pos="241"/>
        <p:guide pos="1910"/>
        <p:guide pos="6005"/>
        <p:guide pos="6838"/>
        <p:guide pos="2751"/>
        <p:guide pos="10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020"/>
    </p:cViewPr>
  </p:sorterViewPr>
  <p:notesViewPr>
    <p:cSldViewPr snapToGrid="0">
      <p:cViewPr varScale="1">
        <p:scale>
          <a:sx n="57" d="100"/>
          <a:sy n="57" d="100"/>
        </p:scale>
        <p:origin x="3096" y="78"/>
      </p:cViewPr>
      <p:guideLst>
        <p:guide orient="horz" pos="4525"/>
        <p:guide pos="3127"/>
      </p:guideLst>
    </p:cSldViewPr>
  </p:notesViewPr>
  <p:gridSpacing cx="72008" cy="72008"/>
</p:viewPr>
</file>

<file path=ppt/_rels/presentation.xml.rels><?xml version="1.0" encoding="UTF-8" ?><Relationships xmlns="http://schemas.openxmlformats.org/package/2006/relationships"><Relationship Target="slides/slide7.xml" Type="http://schemas.openxmlformats.org/officeDocument/2006/relationships/slide" Id="rId8"></Relationship><Relationship Target="slides/slide12.xml" Type="http://schemas.openxmlformats.org/officeDocument/2006/relationships/slide" Id="rId13"></Relationship><Relationship Target="slides/slide17.xml" Type="http://schemas.openxmlformats.org/officeDocument/2006/relationships/slide" Id="rId18"></Relationship><Relationship Target="notesMasters/notesMaster1.xml" Type="http://schemas.openxmlformats.org/officeDocument/2006/relationships/notesMaster" Id="rId26"></Relationship><Relationship Target="slides/slide2.xml" Type="http://schemas.openxmlformats.org/officeDocument/2006/relationships/slide" Id="rId3"></Relationship><Relationship Target="slides/slide20.xml" Type="http://schemas.openxmlformats.org/officeDocument/2006/relationships/slide" Id="rId21"></Relationship><Relationship Target="slides/slide6.xml" Type="http://schemas.openxmlformats.org/officeDocument/2006/relationships/slide" Id="rId7"></Relationship><Relationship Target="slides/slide11.xml" Type="http://schemas.openxmlformats.org/officeDocument/2006/relationships/slide" Id="rId12"></Relationship><Relationship Target="slides/slide16.xml" Type="http://schemas.openxmlformats.org/officeDocument/2006/relationships/slide" Id="rId17"></Relationship><Relationship Target="slides/slide24.xml" Type="http://schemas.openxmlformats.org/officeDocument/2006/relationships/slide" Id="rId25"></Relationship><Relationship Target="slides/slide1.xml" Type="http://schemas.openxmlformats.org/officeDocument/2006/relationships/slide" Id="rId2"></Relationship><Relationship Target="slides/slide15.xml" Type="http://schemas.openxmlformats.org/officeDocument/2006/relationships/slide" Id="rId16"></Relationship><Relationship Target="slides/slide19.xml" Type="http://schemas.openxmlformats.org/officeDocument/2006/relationships/slide" Id="rId20"></Relationship><Relationship Target="viewProps.xml" Type="http://schemas.openxmlformats.org/officeDocument/2006/relationships/viewProps" Id="rId29"></Relationship><Relationship Target="slideMasters/slideMaster1.xml" Type="http://schemas.openxmlformats.org/officeDocument/2006/relationships/slideMaster" Id="rId1"></Relationship><Relationship Target="slides/slide5.xml" Type="http://schemas.openxmlformats.org/officeDocument/2006/relationships/slide" Id="rId6"></Relationship><Relationship Target="slides/slide10.xml" Type="http://schemas.openxmlformats.org/officeDocument/2006/relationships/slide" Id="rId11"></Relationship><Relationship Target="slides/slide23.xml" Type="http://schemas.openxmlformats.org/officeDocument/2006/relationships/slide" Id="rId24"></Relationship><Relationship Target="slides/slide4.xml" Type="http://schemas.openxmlformats.org/officeDocument/2006/relationships/slide" Id="rId5"></Relationship><Relationship Target="slides/slide14.xml" Type="http://schemas.openxmlformats.org/officeDocument/2006/relationships/slide" Id="rId15"></Relationship><Relationship Target="slides/slide22.xml" Type="http://schemas.openxmlformats.org/officeDocument/2006/relationships/slide" Id="rId23"></Relationship><Relationship Target="presProps.xml" Type="http://schemas.openxmlformats.org/officeDocument/2006/relationships/presProps" Id="rId28"></Relationship><Relationship Target="slides/slide9.xml" Type="http://schemas.openxmlformats.org/officeDocument/2006/relationships/slide" Id="rId10"></Relationship><Relationship Target="slides/slide18.xml" Type="http://schemas.openxmlformats.org/officeDocument/2006/relationships/slide" Id="rId19"></Relationship><Relationship Target="tableStyles.xml" Type="http://schemas.openxmlformats.org/officeDocument/2006/relationships/tableStyles" Id="rId31"></Relationship><Relationship Target="slides/slide3.xml" Type="http://schemas.openxmlformats.org/officeDocument/2006/relationships/slide" Id="rId4"></Relationship><Relationship Target="slides/slide8.xml" Type="http://schemas.openxmlformats.org/officeDocument/2006/relationships/slide" Id="rId9"></Relationship><Relationship Target="slides/slide13.xml" Type="http://schemas.openxmlformats.org/officeDocument/2006/relationships/slide" Id="rId14"></Relationship><Relationship Target="slides/slide21.xml" Type="http://schemas.openxmlformats.org/officeDocument/2006/relationships/slide" Id="rId22"></Relationship><Relationship Target="handoutMasters/handoutMaster1.xml" Type="http://schemas.openxmlformats.org/officeDocument/2006/relationships/handoutMaster" Id="rId27"></Relationship><Relationship Target="theme/theme1.xml" Type="http://schemas.openxmlformats.org/officeDocument/2006/relationships/theme" Id="rId30"></Relationship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9982200" y="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90650"/>
            <a:ext cx="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9707563" y="14085888"/>
            <a:ext cx="274637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842FA72-B9ED-494F-A64D-EC1E1901C3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361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9275" y="0"/>
            <a:ext cx="430212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7800" y="1074738"/>
            <a:ext cx="9575800" cy="5386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2388" y="6819900"/>
            <a:ext cx="7286625" cy="64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9275" y="13644563"/>
            <a:ext cx="43021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601" tIns="66800" rIns="133601" bIns="66800" numCol="1" anchor="b" anchorCtr="0" compatLnSpc="1">
            <a:prstTxWarp prst="textNoShape">
              <a:avLst/>
            </a:prstTxWarp>
          </a:bodyPr>
          <a:lstStyle>
            <a:lvl1pPr algn="r" defTabSz="1336954" eaLnBrk="0" hangingPunct="0">
              <a:spcBef>
                <a:spcPct val="0"/>
              </a:spcBef>
              <a:defRPr sz="17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FE02029-9BE2-4139-82E8-7E205433FD5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419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or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98" y="1191201"/>
            <a:ext cx="9421602" cy="533890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8718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115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5" b="3434"/>
          <a:stretch/>
        </p:blipFill>
        <p:spPr>
          <a:xfrm>
            <a:off x="0" y="858982"/>
            <a:ext cx="12192000" cy="576349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 anchor="ctr"/>
          <a:lstStyle>
            <a:lvl1pPr marL="0" indent="0">
              <a:buNone/>
              <a:defRPr sz="3200"/>
            </a:lvl1pPr>
            <a:lvl2pPr marL="562722" indent="0">
              <a:buNone/>
              <a:defRPr sz="2800"/>
            </a:lvl2pPr>
            <a:lvl3pPr marL="1125443" indent="0">
              <a:buNone/>
              <a:defRPr sz="2400"/>
            </a:lvl3pPr>
            <a:lvl4pPr marL="1688165" indent="0">
              <a:buNone/>
              <a:defRPr sz="2000"/>
            </a:lvl4pPr>
            <a:lvl5pPr marL="2250887" indent="0">
              <a:buNone/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47" y="2427580"/>
            <a:ext cx="2640047" cy="26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93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1199"/>
            <a:ext cx="9436548" cy="5347376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598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Atmosphe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58" y="1199921"/>
            <a:ext cx="9406214" cy="5330187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>
            <a:off x="36945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>
            <a:off x="-1" y="-1"/>
            <a:ext cx="12192001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993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Ocea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9921"/>
            <a:ext cx="9421156" cy="5338654"/>
          </a:xfrm>
          <a:prstGeom prst="rect">
            <a:avLst/>
          </a:prstGeom>
        </p:spPr>
      </p:pic>
      <p:sp>
        <p:nvSpPr>
          <p:cNvPr id="243" name="Freeform 242"/>
          <p:cNvSpPr/>
          <p:nvPr userDrawn="1"/>
        </p:nvSpPr>
        <p:spPr bwMode="auto">
          <a:xfrm flipH="1">
            <a:off x="8871770" y="1154545"/>
            <a:ext cx="3306619" cy="5375564"/>
          </a:xfrm>
          <a:custGeom>
            <a:avLst/>
            <a:gdLst>
              <a:gd name="connsiteX0" fmla="*/ 46182 w 3306619"/>
              <a:gd name="connsiteY0" fmla="*/ 0 h 5375564"/>
              <a:gd name="connsiteX1" fmla="*/ 3306619 w 3306619"/>
              <a:gd name="connsiteY1" fmla="*/ 0 h 5375564"/>
              <a:gd name="connsiteX2" fmla="*/ 2050473 w 3306619"/>
              <a:gd name="connsiteY2" fmla="*/ 5375564 h 5375564"/>
              <a:gd name="connsiteX3" fmla="*/ 0 w 3306619"/>
              <a:gd name="connsiteY3" fmla="*/ 5375564 h 5375564"/>
              <a:gd name="connsiteX4" fmla="*/ 46182 w 3306619"/>
              <a:gd name="connsiteY4" fmla="*/ 0 h 53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6619" h="5375564">
                <a:moveTo>
                  <a:pt x="46182" y="0"/>
                </a:moveTo>
                <a:lnTo>
                  <a:pt x="3306619" y="0"/>
                </a:lnTo>
                <a:lnTo>
                  <a:pt x="2050473" y="5375564"/>
                </a:lnTo>
                <a:lnTo>
                  <a:pt x="0" y="5375564"/>
                </a:lnTo>
                <a:lnTo>
                  <a:pt x="46182" y="0"/>
                </a:lnTo>
                <a:close/>
              </a:path>
            </a:pathLst>
          </a:cu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9"/>
          <a:stretch/>
        </p:blipFill>
        <p:spPr>
          <a:xfrm flipH="1">
            <a:off x="0" y="0"/>
            <a:ext cx="12192000" cy="6594765"/>
          </a:xfrm>
          <a:prstGeom prst="rect">
            <a:avLst/>
          </a:prstGeom>
        </p:spPr>
      </p:pic>
      <p:sp>
        <p:nvSpPr>
          <p:cNvPr id="264" name="Rectangle 263"/>
          <p:cNvSpPr/>
          <p:nvPr userDrawn="1"/>
        </p:nvSpPr>
        <p:spPr bwMode="auto">
          <a:xfrm>
            <a:off x="145054" y="-8719"/>
            <a:ext cx="2107258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cxnSp>
        <p:nvCxnSpPr>
          <p:cNvPr id="268" name="Straight Connector 267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67" name="Picture 26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"/>
          <a:stretch/>
        </p:blipFill>
        <p:spPr>
          <a:xfrm>
            <a:off x="371032" y="114424"/>
            <a:ext cx="1703214" cy="4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9885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139429"/>
            <a:ext cx="8183418" cy="5447472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 b="3165"/>
          <a:stretch/>
        </p:blipFill>
        <p:spPr>
          <a:xfrm>
            <a:off x="0" y="877455"/>
            <a:ext cx="12192000" cy="576349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308436" y="1237673"/>
            <a:ext cx="5463956" cy="51644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78" y="3061592"/>
            <a:ext cx="1245440" cy="124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013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7782" y="-8719"/>
            <a:ext cx="11896436" cy="647425"/>
          </a:xfrm>
          <a:prstGeom prst="rect">
            <a:avLst/>
          </a:prstGeom>
          <a:solidFill>
            <a:srgbClr val="00205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2551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254467" cy="640079"/>
          </a:xfrm>
        </p:spPr>
        <p:txBody>
          <a:bodyPr/>
          <a:lstStyle>
            <a:lvl1pPr marL="221544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28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rgbClr val="D6D2C4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3" t="28964" r="31087" b="35710"/>
          <a:stretch/>
        </p:blipFill>
        <p:spPr>
          <a:xfrm>
            <a:off x="-42530" y="-42530"/>
            <a:ext cx="12227442" cy="6911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8413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314311" y="-1679944"/>
            <a:ext cx="11288822" cy="11288822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45053" y="-8719"/>
            <a:ext cx="11901894" cy="6474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1"/>
            <a:ext cx="11399520" cy="640079"/>
          </a:xfrm>
        </p:spPr>
        <p:txBody>
          <a:bodyPr/>
          <a:lstStyle>
            <a:lvl1pPr marL="221544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45053" y="1139429"/>
            <a:ext cx="11627339" cy="52626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45054" y="-8719"/>
            <a:ext cx="647425" cy="64742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91"/>
          <a:stretch/>
        </p:blipFill>
        <p:spPr>
          <a:xfrm>
            <a:off x="207400" y="83805"/>
            <a:ext cx="485747" cy="48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6061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92479" y="4"/>
            <a:ext cx="11399521" cy="6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2970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054" y="1139429"/>
            <a:ext cx="11627339" cy="526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145054" y="638706"/>
            <a:ext cx="12046946" cy="0"/>
          </a:xfrm>
          <a:prstGeom prst="line">
            <a:avLst/>
          </a:prstGeom>
          <a:solidFill>
            <a:schemeClr val="bg2"/>
          </a:solidFill>
          <a:ln w="6350" cap="flat" cmpd="sng" algn="ctr">
            <a:solidFill>
              <a:schemeClr val="tx2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10901866" y="641568"/>
            <a:ext cx="12266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b="0" baseline="0" dirty="0">
                <a:solidFill>
                  <a:schemeClr val="bg1"/>
                </a:solidFill>
                <a:latin typeface="+mj-lt"/>
                <a:ea typeface="Roboto" panose="02000000000000000000" pitchFamily="2" charset="0"/>
              </a:rPr>
              <a:t>www.eumetsat.int</a:t>
            </a:r>
          </a:p>
        </p:txBody>
      </p:sp>
      <p:sp>
        <p:nvSpPr>
          <p:cNvPr id="12" name="Rectangle 61" title="[DM_E_CONFID]"/>
          <p:cNvSpPr>
            <a:spLocks noChangeArrowheads="1"/>
          </p:cNvSpPr>
          <p:nvPr userDrawn="1"/>
        </p:nvSpPr>
        <p:spPr bwMode="auto">
          <a:xfrm>
            <a:off x="4576120" y="6649210"/>
            <a:ext cx="311364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defRPr/>
            </a:pPr>
            <a:endParaRPr lang="de-DE" sz="1000" b="0" baseline="0" dirty="0">
              <a:solidFill>
                <a:srgbClr val="00B5E2"/>
              </a:solidFill>
              <a:latin typeface="Roboto" panose="02000000000000000000" pitchFamily="2" charset="0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13" name="Rectangle 61" title="[DM_E_DOC_NO], v[DM_E_VER_NO], [DM_E_ISS_DATE]"/>
          <p:cNvSpPr>
            <a:spLocks noChangeArrowheads="1"/>
          </p:cNvSpPr>
          <p:nvPr userDrawn="1"/>
        </p:nvSpPr>
        <p:spPr bwMode="auto">
          <a:xfrm>
            <a:off x="161047" y="6648056"/>
            <a:ext cx="462861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000" b="0" baseline="0">
                <a:solidFill>
                  <a:schemeClr val="accent5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t>EUM/RSP/PLN/24/1403327, v1 Draft, 4 March 2024</a:t>
            </a:r>
            <a:endParaRPr lang="de-DE" sz="1000" b="0" baseline="0" dirty="0">
              <a:solidFill>
                <a:schemeClr val="accent5"/>
              </a:solidFill>
              <a:latin typeface="+mn-lt"/>
              <a:ea typeface="Roboto" panose="02000000000000000000" pitchFamily="2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1519350" y="6593586"/>
            <a:ext cx="609135" cy="262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FF9CC606-8418-49EA-9DB7-3FFD72983DD3}" type="slidenum">
              <a:rPr lang="de-DE" sz="1050" b="0" smtClean="0">
                <a:solidFill>
                  <a:schemeClr val="accent5"/>
                </a:solidFill>
                <a:latin typeface="+mn-lt"/>
                <a:ea typeface="Roboto" panose="02000000000000000000" pitchFamily="2" charset="0"/>
                <a:cs typeface="Arial" pitchFamily="34" charset="0"/>
              </a:rPr>
              <a:pPr algn="r"/>
              <a:t>‹#›</a:t>
            </a:fld>
            <a:endParaRPr lang="en-GB" sz="1050" dirty="0">
              <a:solidFill>
                <a:schemeClr val="accent5"/>
              </a:solidFill>
              <a:latin typeface="+mn-lt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88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93" r:id="rId1"/>
    <p:sldLayoutId id="2147487692" r:id="rId2"/>
    <p:sldLayoutId id="2147487691" r:id="rId3"/>
    <p:sldLayoutId id="2147487700" r:id="rId4"/>
    <p:sldLayoutId id="2147487694" r:id="rId5"/>
    <p:sldLayoutId id="2147487695" r:id="rId6"/>
    <p:sldLayoutId id="2147487696" r:id="rId7"/>
    <p:sldLayoutId id="2147487697" r:id="rId8"/>
    <p:sldLayoutId id="2147487698" r:id="rId9"/>
    <p:sldLayoutId id="2147487699" r:id="rId10"/>
  </p:sldLayoutIdLst>
  <p:transition/>
  <p:txStyles>
    <p:titleStyle>
      <a:lvl1pPr marL="220791" algn="l" rtl="0" eaLnBrk="1" fontAlgn="base" hangingPunct="1">
        <a:spcBef>
          <a:spcPct val="0"/>
        </a:spcBef>
        <a:spcAft>
          <a:spcPct val="0"/>
        </a:spcAft>
        <a:defRPr sz="3200" b="0" spc="-100" baseline="0">
          <a:solidFill>
            <a:schemeClr val="bg1"/>
          </a:solidFill>
          <a:latin typeface="Bahnschrift SemiLight" panose="020B0502040204020203" pitchFamily="34" charset="0"/>
          <a:ea typeface="+mj-ea"/>
          <a:cs typeface="Arial" pitchFamily="34" charset="0"/>
        </a:defRPr>
      </a:lvl1pPr>
      <a:lvl2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20791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562722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6pPr>
      <a:lvl7pPr marL="1125444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7pPr>
      <a:lvl8pPr marL="1688165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8pPr>
      <a:lvl9pPr marL="2250887" algn="l" rtl="0" eaLnBrk="1" fontAlgn="base" hangingPunct="1">
        <a:spcBef>
          <a:spcPct val="0"/>
        </a:spcBef>
        <a:spcAft>
          <a:spcPct val="0"/>
        </a:spcAft>
        <a:defRPr sz="3446" b="1">
          <a:solidFill>
            <a:schemeClr val="bg1"/>
          </a:solidFill>
          <a:latin typeface="Century Gothic" pitchFamily="34" charset="0"/>
        </a:defRPr>
      </a:lvl9pPr>
    </p:titleStyle>
    <p:bodyStyle>
      <a:lvl1pPr marL="328254" indent="-328254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4431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1pPr>
      <a:lvl2pPr marL="914423" indent="-35170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939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2pPr>
      <a:lvl3pPr marL="1406804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446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3pPr>
      <a:lvl4pPr marL="1969526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954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4pPr>
      <a:lvl5pPr marL="2532248" indent="-281361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62" spc="-100" baseline="0">
          <a:solidFill>
            <a:schemeClr val="tx2"/>
          </a:solidFill>
          <a:latin typeface="+mn-lt"/>
          <a:ea typeface="Roboto" panose="02000000000000000000" pitchFamily="2" charset="0"/>
          <a:cs typeface="Arial" pitchFamily="34" charset="0"/>
        </a:defRPr>
      </a:lvl5pPr>
      <a:lvl6pPr marL="3094970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6pPr>
      <a:lvl7pPr marL="3657691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7pPr>
      <a:lvl8pPr marL="4220413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8pPr>
      <a:lvl9pPr marL="4783135" indent="-281361" algn="l" rtl="0" eaLnBrk="1" fontAlgn="base" hangingPunct="1">
        <a:spcBef>
          <a:spcPct val="20000"/>
        </a:spcBef>
        <a:spcAft>
          <a:spcPct val="0"/>
        </a:spcAft>
        <a:defRPr sz="2954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hyperlink" Target="http://gsics.atmos.umd.edu/pub/Development/Annualmeeting2022/2022.03.12%20Performance%20Status%20of%20FY-3E%EF%BC%8FHIRAS%20and%20FY-4B%EF%BC%8FGIIRS.pdf" TargetMode="Externa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title="[DM_DOCNAME]"/>
          <p:cNvSpPr txBox="1"/>
          <p:nvPr/>
        </p:nvSpPr>
        <p:spPr>
          <a:xfrm>
            <a:off x="5908431" y="1884153"/>
            <a:ext cx="6283569" cy="2641062"/>
          </a:xfrm>
          <a:prstGeom prst="rect">
            <a:avLst/>
          </a:prstGeom>
          <a:solidFill>
            <a:schemeClr val="bg1"/>
          </a:solidFill>
        </p:spPr>
        <p:txBody>
          <a:bodyPr wrap="square" lIns="288000" tIns="180000" rIns="288000" bIns="180000" rtlCol="0" anchor="t" anchorCtr="0">
            <a:spAutoFit/>
          </a:bodyPr>
          <a:lstStyle/>
          <a:p>
            <a:pPr>
              <a:defRPr/>
            </a:pPr>
            <a:r>
              <a:rPr lang="en-US" sz="3200" b="0" spc="-100" dirty="0">
                <a:solidFill>
                  <a:schemeClr val="tx1"/>
                </a:solidFill>
                <a:latin typeface="Bahnschrift SemiLight" panose="020B0502040204020203" pitchFamily="34" charset="0"/>
                <a:cs typeface="Calibri" panose="020F0502020204030204" pitchFamily="34" charset="0"/>
              </a:rPr>
              <a:t>Evaluation of Hyperspectral Infrared Sounder Data with PCA</a:t>
            </a:r>
            <a:endParaRPr lang="en-GB" sz="1800" b="0" kern="0" dirty="0">
              <a:solidFill>
                <a:schemeClr val="tx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1800" b="0" dirty="0">
              <a:solidFill>
                <a:schemeClr val="tx1"/>
              </a:solidFill>
              <a:latin typeface="Bahnschrift SemiBold" panose="020B0502040204020203" pitchFamily="34" charset="0"/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GB" sz="1800" b="0" dirty="0">
                <a:solidFill>
                  <a:schemeClr val="tx1"/>
                </a:solidFill>
                <a:latin typeface="Bahnschrift SemiBold" panose="020B0502040204020203" pitchFamily="34" charset="0"/>
                <a:ea typeface="Roboto Medium" panose="02000000000000000000" pitchFamily="2" charset="0"/>
                <a:cs typeface="Calibri" panose="020F0502020204030204" pitchFamily="34" charset="0"/>
              </a:rPr>
              <a:t>Shin Koyamatsu &amp; Pierre Dussarrat</a:t>
            </a:r>
          </a:p>
          <a:p>
            <a:pPr>
              <a:defRPr/>
            </a:pPr>
            <a:r>
              <a:rPr lang="en-GB" sz="1800" b="0" i="1" dirty="0">
                <a:solidFill>
                  <a:schemeClr val="tx1"/>
                </a:solidFill>
                <a:latin typeface="Bahnschrift Light" panose="020B0502040204020203" pitchFamily="34" charset="0"/>
                <a:ea typeface="Roboto" panose="02000000000000000000" pitchFamily="2" charset="0"/>
                <a:cs typeface="Calibri" panose="020F0502020204030204" pitchFamily="34" charset="0"/>
              </a:rPr>
              <a:t>Remote Sensing Scientists</a:t>
            </a:r>
          </a:p>
          <a:p>
            <a:pPr>
              <a:defRPr/>
            </a:pPr>
            <a:endParaRPr lang="en-GB" sz="1600" b="0" i="1" kern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1400" b="0" i="1" dirty="0">
                <a:solidFill>
                  <a:schemeClr val="tx1"/>
                </a:solidFill>
                <a:latin typeface="Bahnschrift Light" panose="020B0502040204020203" pitchFamily="34" charset="0"/>
                <a:ea typeface="Roboto Light" panose="02000000000000000000" pitchFamily="2" charset="0"/>
                <a:cs typeface="Calibri Light" panose="020F0302020204030204" pitchFamily="34" charset="0"/>
              </a:rPr>
              <a:t>GSICS Meeting – 13/03/2024</a:t>
            </a:r>
          </a:p>
        </p:txBody>
      </p:sp>
    </p:spTree>
    <p:extLst>
      <p:ext uri="{BB962C8B-B14F-4D97-AF65-F5344CB8AC3E}">
        <p14:creationId xmlns:p14="http://schemas.microsoft.com/office/powerpoint/2010/main" val="20268992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480" y="-10159"/>
            <a:ext cx="11254467" cy="640079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ja-JP" sz="2800" dirty="0"/>
              <a:t>Principal Component Analysis</a:t>
            </a: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Instrument: FY-3E / HIRAS-2</a:t>
            </a: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dirty="0"/>
              <a:t>Noise Estimation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solidFill>
                  <a:schemeClr val="accent4"/>
                </a:solidFill>
              </a:rPr>
              <a:t>Anomaly Detection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Harmonisation Experiments</a:t>
            </a: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GB" sz="2800" dirty="0"/>
              <a:t>Conclusion</a:t>
            </a: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48570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DE851-0861-0625-0E1A-EA28674C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Anomaly Detection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7B54D-459F-699F-60B1-0267F72CB1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4" y="1139429"/>
            <a:ext cx="4487906" cy="5262675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By looking at PC scores, it may be possible to find small anomalies that cannot be noticed from the radiance.</a:t>
            </a:r>
          </a:p>
          <a:p>
            <a:endParaRPr lang="en-IE" sz="2800" dirty="0"/>
          </a:p>
          <a:p>
            <a:r>
              <a:rPr kumimoji="1" lang="en-US" altLang="ja-JP" sz="2800" dirty="0"/>
              <a:t>If we look at lower PC scores…</a:t>
            </a:r>
          </a:p>
          <a:p>
            <a:endParaRPr lang="en-IE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7F021764-1698-0E4F-E731-4E61EF33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744" y="1161265"/>
            <a:ext cx="7155759" cy="52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86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59165-0638-9F77-B8E1-CE0E05FCA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00AF34C5-D382-4548-A46B-1C0CA1416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10"/>
          <a:stretch/>
        </p:blipFill>
        <p:spPr>
          <a:xfrm>
            <a:off x="4710087" y="1161264"/>
            <a:ext cx="7336859" cy="524083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871387-50B8-516F-3A8B-FCFE98C1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Anomaly Detection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5FCA7-C4DA-9B59-EE73-2E97431FE0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4" y="1139429"/>
            <a:ext cx="4487906" cy="5262675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By looking at PC scores, it may be possible to find small anomalies that cannot be noticed from the radiance.</a:t>
            </a:r>
          </a:p>
          <a:p>
            <a:pPr marL="0" indent="0">
              <a:buNone/>
            </a:pPr>
            <a:endParaRPr kumimoji="1" lang="en-US" altLang="ja-JP" sz="2800" dirty="0"/>
          </a:p>
          <a:p>
            <a:r>
              <a:rPr kumimoji="1" lang="en-US" altLang="ja-JP" sz="2800" dirty="0"/>
              <a:t>If we look at lower PC scores…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1191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F1A00-5FAE-451D-0789-F480840D6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C4F8D4B4-10C8-4979-97AD-C91961872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28" y="1154989"/>
            <a:ext cx="7155759" cy="497333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2F9266-044B-E268-FD7A-763C91A5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Anomaly Detection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0CC59-74D3-2B65-F6F1-736AA13E76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4" y="1139429"/>
            <a:ext cx="4487906" cy="5262675"/>
          </a:xfrm>
        </p:spPr>
        <p:txBody>
          <a:bodyPr>
            <a:normAutofit/>
          </a:bodyPr>
          <a:lstStyle/>
          <a:p>
            <a:r>
              <a:rPr kumimoji="1" lang="en-US" altLang="ja-JP" sz="2800" dirty="0"/>
              <a:t>By looking at PC scores, it may be possible to find small anomalies that cannot be noticed from the radiance.</a:t>
            </a:r>
          </a:p>
          <a:p>
            <a:pPr marL="0" indent="0">
              <a:buNone/>
            </a:pPr>
            <a:endParaRPr kumimoji="1" lang="en-US" altLang="ja-JP" sz="2800" dirty="0"/>
          </a:p>
          <a:p>
            <a:r>
              <a:rPr kumimoji="1" lang="en-US" altLang="ja-JP" sz="2800" dirty="0"/>
              <a:t>If we look at lower PC scores…</a:t>
            </a:r>
          </a:p>
          <a:p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97525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9ACF31CB-4F40-45EB-5426-331074E6A20F}"/>
              </a:ext>
            </a:extLst>
          </p:cNvPr>
          <p:cNvGrpSpPr/>
          <p:nvPr/>
        </p:nvGrpSpPr>
        <p:grpSpPr>
          <a:xfrm>
            <a:off x="4945772" y="811282"/>
            <a:ext cx="7108870" cy="6046717"/>
            <a:chOff x="4945772" y="792232"/>
            <a:chExt cx="7108870" cy="6046717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E75B7012-51EE-BDB4-2D48-13DC9708A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1242" y="792232"/>
              <a:ext cx="7073400" cy="4591931"/>
            </a:xfrm>
            <a:prstGeom prst="rect">
              <a:avLst/>
            </a:prstGeom>
          </p:spPr>
        </p:pic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45658C86-C59A-731A-294A-AFA0AC190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52" t="-1893" r="8333" b="-2643"/>
            <a:stretch/>
          </p:blipFill>
          <p:spPr>
            <a:xfrm>
              <a:off x="4945772" y="5428155"/>
              <a:ext cx="6954592" cy="141079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26CEB0-64C4-7C23-A942-62F63793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 Scores per Pixel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4252D-7C5D-4BD0-ECF8-E6C4437880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734" y="1139429"/>
            <a:ext cx="4934946" cy="5262675"/>
          </a:xfrm>
        </p:spPr>
        <p:txBody>
          <a:bodyPr>
            <a:normAutofit/>
          </a:bodyPr>
          <a:lstStyle/>
          <a:p>
            <a:r>
              <a:rPr lang="en-IE" altLang="ja-JP" sz="2800" dirty="0">
                <a:latin typeface="Bahnschrift Light" panose="020B0502040204020203" pitchFamily="34" charset="0"/>
              </a:rPr>
              <a:t>Spatial distribution per pixel shows …</a:t>
            </a:r>
            <a:endParaRPr kumimoji="1" lang="ja-JP" altLang="en-US" sz="2400" dirty="0">
              <a:latin typeface="Bahnschrift Light" panose="020B0502040204020203" pitchFamily="34" charset="0"/>
            </a:endParaRPr>
          </a:p>
          <a:p>
            <a:endParaRPr lang="en-IE" sz="2800" dirty="0"/>
          </a:p>
          <a:p>
            <a:endParaRPr lang="en-IE" altLang="ja-JP" sz="2800" dirty="0"/>
          </a:p>
          <a:p>
            <a:endParaRPr lang="en-IE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0B5C4B4-700A-5C05-2728-09A5A0FD2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89" y="4030803"/>
            <a:ext cx="1059277" cy="143145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F1734D74-643A-E071-269F-2D150F103B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9" r="-342"/>
          <a:stretch/>
        </p:blipFill>
        <p:spPr>
          <a:xfrm>
            <a:off x="4075693" y="5422262"/>
            <a:ext cx="657226" cy="1338819"/>
          </a:xfrm>
          <a:prstGeom prst="rect">
            <a:avLst/>
          </a:prstGeom>
          <a:noFill/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854F0B8-B8B2-5A57-FE45-CEC69DEE5084}"/>
              </a:ext>
            </a:extLst>
          </p:cNvPr>
          <p:cNvSpPr txBox="1"/>
          <p:nvPr/>
        </p:nvSpPr>
        <p:spPr>
          <a:xfrm>
            <a:off x="5093205" y="730966"/>
            <a:ext cx="34340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1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2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3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4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5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6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7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8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7137338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7A871-0ADF-6066-B3B2-9345D7216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31363C7D-CF34-1E65-9C7C-95ECC63A5CB6}"/>
              </a:ext>
            </a:extLst>
          </p:cNvPr>
          <p:cNvGrpSpPr/>
          <p:nvPr/>
        </p:nvGrpSpPr>
        <p:grpSpPr>
          <a:xfrm>
            <a:off x="4935499" y="811281"/>
            <a:ext cx="7119143" cy="6012464"/>
            <a:chOff x="4935499" y="792231"/>
            <a:chExt cx="7119143" cy="6012464"/>
          </a:xfrm>
          <a:noFill/>
        </p:grpSpPr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637B9FAA-2D4D-D2F6-0DC7-5E805BA6CC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09" r="8355"/>
            <a:stretch/>
          </p:blipFill>
          <p:spPr>
            <a:xfrm>
              <a:off x="4935499" y="5465876"/>
              <a:ext cx="6957350" cy="1338819"/>
            </a:xfrm>
            <a:prstGeom prst="rect">
              <a:avLst/>
            </a:prstGeom>
            <a:noFill/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D5CBA2D6-BF87-A389-56CE-CB3F8EC8B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-349"/>
            <a:stretch/>
          </p:blipFill>
          <p:spPr>
            <a:xfrm>
              <a:off x="4984044" y="792231"/>
              <a:ext cx="7070598" cy="4591931"/>
            </a:xfrm>
            <a:prstGeom prst="rect">
              <a:avLst/>
            </a:prstGeom>
            <a:grpFill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4C52019-C251-B536-324A-CB795051A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 Scores per Pixel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73791-A160-2264-8831-EB219F40A7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734" y="1139429"/>
            <a:ext cx="4934946" cy="5262675"/>
          </a:xfrm>
        </p:spPr>
        <p:txBody>
          <a:bodyPr>
            <a:normAutofit/>
          </a:bodyPr>
          <a:lstStyle/>
          <a:p>
            <a:r>
              <a:rPr lang="en-IE" altLang="ja-JP" sz="2800" dirty="0">
                <a:latin typeface="Bahnschrift Light" panose="020B0502040204020203" pitchFamily="34" charset="0"/>
              </a:rPr>
              <a:t>Spatial distribution per pixel shows anomalies like</a:t>
            </a:r>
          </a:p>
          <a:p>
            <a:pPr lvl="1"/>
            <a:r>
              <a:rPr lang="en-US" altLang="ja-JP" sz="2400" dirty="0">
                <a:latin typeface="Bahnschrift Light" panose="020B0502040204020203" pitchFamily="34" charset="0"/>
              </a:rPr>
              <a:t>discontinuous distribution</a:t>
            </a:r>
          </a:p>
          <a:p>
            <a:pPr lvl="1"/>
            <a:r>
              <a:rPr lang="en-US" altLang="ja-JP" sz="2400" dirty="0">
                <a:latin typeface="Bahnschrift Light" panose="020B0502040204020203" pitchFamily="34" charset="0"/>
              </a:rPr>
              <a:t>bias between pixels, etc..</a:t>
            </a:r>
            <a:endParaRPr kumimoji="1" lang="ja-JP" altLang="en-US" sz="2400" dirty="0">
              <a:latin typeface="Bahnschrift Light" panose="020B0502040204020203" pitchFamily="34" charset="0"/>
            </a:endParaRPr>
          </a:p>
          <a:p>
            <a:endParaRPr lang="en-IE" sz="2800" dirty="0"/>
          </a:p>
          <a:p>
            <a:endParaRPr lang="en-IE" altLang="ja-JP" sz="2800" dirty="0"/>
          </a:p>
          <a:p>
            <a:endParaRPr lang="en-IE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DC14E24-83B9-9328-CB5D-005318FE6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89" y="4030803"/>
            <a:ext cx="1059277" cy="143145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0F27225-8274-4851-A63B-8A6A9DB9A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9" r="-342"/>
          <a:stretch/>
        </p:blipFill>
        <p:spPr>
          <a:xfrm>
            <a:off x="4075693" y="5422262"/>
            <a:ext cx="657226" cy="1338819"/>
          </a:xfrm>
          <a:prstGeom prst="rect">
            <a:avLst/>
          </a:prstGeom>
          <a:noFill/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742E484-D5D9-B34D-4400-D57B4FB4AD1C}"/>
              </a:ext>
            </a:extLst>
          </p:cNvPr>
          <p:cNvSpPr txBox="1"/>
          <p:nvPr/>
        </p:nvSpPr>
        <p:spPr>
          <a:xfrm>
            <a:off x="5093205" y="730966"/>
            <a:ext cx="34340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1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2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3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4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5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6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7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8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18382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42CF7-CBD3-0A85-1162-1404D15E9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図 32">
            <a:extLst>
              <a:ext uri="{FF2B5EF4-FFF2-40B4-BE49-F238E27FC236}">
                <a16:creationId xmlns:a16="http://schemas.microsoft.com/office/drawing/2014/main" id="{2F10E963-0B5C-321C-2E4B-BDF2DE2BD5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078" y="816641"/>
            <a:ext cx="7043067" cy="4590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396649-5BBF-7234-53A7-BD3FBA4E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 Scores per Pixel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52ACC-9C95-A0A7-F185-F1A8491387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8734" y="1139429"/>
            <a:ext cx="4934946" cy="5262675"/>
          </a:xfrm>
        </p:spPr>
        <p:txBody>
          <a:bodyPr>
            <a:normAutofit/>
          </a:bodyPr>
          <a:lstStyle/>
          <a:p>
            <a:r>
              <a:rPr lang="en-IE" altLang="ja-JP" sz="2800" dirty="0">
                <a:latin typeface="Bahnschrift Light" panose="020B0502040204020203" pitchFamily="34" charset="0"/>
              </a:rPr>
              <a:t>Spatial distribution per pixel shows anomalies like</a:t>
            </a:r>
          </a:p>
          <a:p>
            <a:pPr lvl="1"/>
            <a:r>
              <a:rPr lang="en-US" altLang="ja-JP" sz="2400" dirty="0">
                <a:latin typeface="Bahnschrift Light" panose="020B0502040204020203" pitchFamily="34" charset="0"/>
              </a:rPr>
              <a:t>discontinuous distribution</a:t>
            </a:r>
          </a:p>
          <a:p>
            <a:pPr lvl="1"/>
            <a:r>
              <a:rPr lang="en-US" altLang="ja-JP" sz="2400" dirty="0">
                <a:latin typeface="Bahnschrift Light" panose="020B0502040204020203" pitchFamily="34" charset="0"/>
              </a:rPr>
              <a:t>bias between pixels, etc..</a:t>
            </a:r>
            <a:endParaRPr kumimoji="1" lang="ja-JP" altLang="en-US" sz="2400" dirty="0">
              <a:latin typeface="Bahnschrift Light" panose="020B0502040204020203" pitchFamily="34" charset="0"/>
            </a:endParaRPr>
          </a:p>
          <a:p>
            <a:endParaRPr lang="en-IE" sz="2800" dirty="0"/>
          </a:p>
          <a:p>
            <a:endParaRPr lang="en-IE" altLang="ja-JP" sz="2800" dirty="0"/>
          </a:p>
          <a:p>
            <a:endParaRPr lang="en-IE" sz="2800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AD1D15D-96E9-24BD-A34A-4DA4803AB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289" y="4030803"/>
            <a:ext cx="1059277" cy="143145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B5B4E0F9-19FD-6F23-3245-BEDB3A884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09" r="-342"/>
          <a:stretch/>
        </p:blipFill>
        <p:spPr>
          <a:xfrm>
            <a:off x="4075693" y="5422262"/>
            <a:ext cx="657226" cy="1338819"/>
          </a:xfrm>
          <a:prstGeom prst="rect">
            <a:avLst/>
          </a:prstGeom>
          <a:noFill/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3C414EE-E2EC-A241-AD0A-19FE8B367793}"/>
              </a:ext>
            </a:extLst>
          </p:cNvPr>
          <p:cNvSpPr txBox="1"/>
          <p:nvPr/>
        </p:nvSpPr>
        <p:spPr>
          <a:xfrm>
            <a:off x="5093205" y="730966"/>
            <a:ext cx="34340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1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2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3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4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5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6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7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8</a:t>
            </a: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endParaRPr lang="en-US" altLang="ja-JP" sz="1000" b="0" dirty="0">
              <a:solidFill>
                <a:schemeClr val="bg1">
                  <a:lumMod val="90000"/>
                  <a:lumOff val="10000"/>
                </a:schemeClr>
              </a:solidFill>
              <a:latin typeface="Bahnschrift" panose="020B0502040204020203" pitchFamily="34" charset="0"/>
            </a:endParaRPr>
          </a:p>
          <a:p>
            <a:pPr>
              <a:spcAft>
                <a:spcPts val="100"/>
              </a:spcAft>
            </a:pPr>
            <a:r>
              <a:rPr lang="en-US" altLang="ja-JP" sz="1000" b="0" dirty="0" err="1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FoV</a:t>
            </a:r>
            <a:r>
              <a:rPr lang="en-US" altLang="ja-JP" sz="10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 9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8B4254E-835E-11FA-5DAE-C1BD4D8B98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7"/>
          <a:stretch/>
        </p:blipFill>
        <p:spPr>
          <a:xfrm>
            <a:off x="4986078" y="5481955"/>
            <a:ext cx="6911397" cy="13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3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E87410B-C4E7-2748-395A-D9BE74C49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167"/>
          <a:stretch/>
        </p:blipFill>
        <p:spPr>
          <a:xfrm>
            <a:off x="3303309" y="1328311"/>
            <a:ext cx="5165988" cy="515251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7CEC8FE-09D9-4532-D015-4C60B3A78D9D}"/>
              </a:ext>
            </a:extLst>
          </p:cNvPr>
          <p:cNvSpPr/>
          <p:nvPr/>
        </p:nvSpPr>
        <p:spPr bwMode="auto">
          <a:xfrm>
            <a:off x="3275861" y="1328311"/>
            <a:ext cx="5165988" cy="552968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559AD67-E548-B2B7-8F24-688137E9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Anomaly Detection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EDA8C7C-38FC-A8DD-B5B2-CE71112DC7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911" y="881976"/>
            <a:ext cx="11014178" cy="5262675"/>
          </a:xfrm>
        </p:spPr>
        <p:txBody>
          <a:bodyPr>
            <a:normAutofit/>
          </a:bodyPr>
          <a:lstStyle/>
          <a:p>
            <a:r>
              <a:rPr lang="en-GB" altLang="ja-JP" sz="2800" dirty="0"/>
              <a:t>Pixel discrepancies are visible in the PCS averages per pixel.</a:t>
            </a:r>
          </a:p>
          <a:p>
            <a:pPr marL="0" indent="0">
              <a:buNone/>
            </a:pPr>
            <a:endParaRPr kumimoji="1" lang="en-US" altLang="ja-JP" sz="2800" dirty="0"/>
          </a:p>
          <a:p>
            <a:endParaRPr kumimoji="1" lang="en-US" altLang="ja-JP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C9AA384-61C0-A74F-D992-A85F19C4B53F}"/>
                  </a:ext>
                </a:extLst>
              </p:cNvPr>
              <p:cNvSpPr txBox="1"/>
              <p:nvPr/>
            </p:nvSpPr>
            <p:spPr>
              <a:xfrm>
                <a:off x="8435312" y="5622850"/>
                <a:ext cx="3434080" cy="8093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600" b="0" dirty="0">
                    <a:solidFill>
                      <a:schemeClr val="bg2">
                        <a:lumMod val="75000"/>
                      </a:schemeClr>
                    </a:solidFill>
                    <a:latin typeface="Bahnschrift Light" panose="020B0502040204020203" pitchFamily="34" charset="0"/>
                  </a:rPr>
                  <a:t>* PCS averages are normalized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altLang="ja-JP" sz="1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1200" b="0" i="1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𝑃𝐶𝑆</m:t>
                          </m:r>
                        </m:e>
                      </m:acc>
                      <m:d>
                        <m:dPr>
                          <m:ctrlPr>
                            <a:rPr lang="de-DE" altLang="ja-JP" sz="1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ja-JP" sz="1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de-DE" altLang="ja-JP" sz="1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ja-JP" sz="1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ja-JP" sz="1200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1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𝑚𝑒𝑎𝑛</m:t>
                          </m:r>
                          <m:r>
                            <a:rPr lang="en-US" altLang="ja-JP" sz="1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1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𝑃𝐶𝑆</m:t>
                          </m:r>
                          <m:d>
                            <m:dPr>
                              <m:ctrlPr>
                                <a:rPr lang="en-US" altLang="ja-JP" sz="12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2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altLang="ja-JP" sz="12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ja-JP" sz="12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altLang="ja-JP" sz="1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12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12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2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𝑃𝐶𝑆</m:t>
                                  </m:r>
                                  <m:d>
                                    <m:dPr>
                                      <m:ctrlPr>
                                        <a:rPr lang="en-US" altLang="ja-JP" sz="12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2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altLang="ja-JP" sz="12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12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ja-JP" sz="12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altLang="ja-JP" sz="1200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12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12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1200" b="0" i="1" smtClean="0">
                                      <a:solidFill>
                                        <a:schemeClr val="bg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𝑠𝑡𝑑</m:t>
                                  </m:r>
                                  <m:d>
                                    <m:dPr>
                                      <m:ctrlPr>
                                        <a:rPr lang="en-US" altLang="ja-JP" sz="12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1200" b="0" i="1" smtClean="0">
                                          <a:solidFill>
                                            <a:schemeClr val="bg2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𝑃𝐶𝑆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1200" b="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1200" b="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altLang="ja-JP" sz="1200" b="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z="1200" b="0" i="1" smtClean="0">
                                              <a:solidFill>
                                                <a:schemeClr val="bg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US" altLang="ja-JP" sz="1200" b="0" i="1" smtClean="0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ja-JP" sz="1600" b="0" dirty="0">
                  <a:solidFill>
                    <a:schemeClr val="bg2">
                      <a:lumMod val="75000"/>
                    </a:schemeClr>
                  </a:solidFill>
                  <a:latin typeface="Bahnschrift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C9AA384-61C0-A74F-D992-A85F19C4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312" y="5622850"/>
                <a:ext cx="3434080" cy="809389"/>
              </a:xfrm>
              <a:prstGeom prst="rect">
                <a:avLst/>
              </a:prstGeom>
              <a:blipFill>
                <a:blip r:embed="rId3"/>
                <a:stretch>
                  <a:fillRect l="-1066" t="-22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AF2F6727-6345-44FD-0649-952A4046362F}"/>
              </a:ext>
            </a:extLst>
          </p:cNvPr>
          <p:cNvGrpSpPr/>
          <p:nvPr/>
        </p:nvGrpSpPr>
        <p:grpSpPr>
          <a:xfrm>
            <a:off x="340364" y="1568012"/>
            <a:ext cx="11413616" cy="3880039"/>
            <a:chOff x="322608" y="1434842"/>
            <a:chExt cx="11413616" cy="388003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311F70A-6AD6-13B4-2CC6-0667D15DC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72"/>
            <a:stretch/>
          </p:blipFill>
          <p:spPr>
            <a:xfrm>
              <a:off x="322608" y="1443720"/>
              <a:ext cx="3530302" cy="3871161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68FAE0D8-F8E7-77F2-4A87-CD85776BED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88"/>
            <a:stretch/>
          </p:blipFill>
          <p:spPr>
            <a:xfrm>
              <a:off x="4153847" y="1434843"/>
              <a:ext cx="3530302" cy="3871161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1C0B2E3F-18DD-5B29-5D8D-A4B39FD85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0698" y="1434842"/>
              <a:ext cx="3795526" cy="3871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58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ja-JP" sz="2800" dirty="0"/>
              <a:t>Principal Component Analysis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Instrument: FY-3E / HIRAS-2</a:t>
            </a: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dirty="0"/>
              <a:t>Noise Estimation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Anomaly Detection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>
                <a:solidFill>
                  <a:schemeClr val="accent4"/>
                </a:solidFill>
              </a:rPr>
              <a:t>Harmonisation Experiments</a:t>
            </a: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GB" sz="2800" dirty="0"/>
              <a:t>Conclusion</a:t>
            </a: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318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D651-6FAC-072A-92A4-EC613F0F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Harmonisation Experiments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801EF44-DC6E-0D0C-B620-0DB5EE820FE4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76596" y="1139429"/>
                <a:ext cx="11238808" cy="5262675"/>
              </a:xfrm>
            </p:spPr>
            <p:txBody>
              <a:bodyPr>
                <a:noAutofit/>
              </a:bodyPr>
              <a:lstStyle/>
              <a:p>
                <a:r>
                  <a:rPr lang="en-GB" sz="2400" dirty="0"/>
                  <a:t>We would like to define a new set of PC that </a:t>
                </a:r>
                <a:r>
                  <a:rPr lang="en-GB" sz="2400" u="sng" dirty="0"/>
                  <a:t>favours the directions common to all pixels </a:t>
                </a:r>
                <a:r>
                  <a:rPr lang="en-GB" sz="2400" dirty="0"/>
                  <a:t>to remove pixel-dependent instrumental defects.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r>
                  <a:rPr lang="en-GB" altLang="ja-JP" sz="2400" dirty="0"/>
                  <a:t>PCA is performed on each pixel, and PCs obtained for each pixel are used to evaluate their commonality. 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r>
                  <a:rPr lang="en-IE" altLang="ja-JP" sz="2400" dirty="0"/>
                  <a:t>By adding the term of </a:t>
                </a:r>
                <a:r>
                  <a:rPr lang="en-IE" altLang="ja-JP" sz="2400" dirty="0">
                    <a:solidFill>
                      <a:schemeClr val="accent4"/>
                    </a:solidFill>
                  </a:rPr>
                  <a:t>“pixel-commonality”</a:t>
                </a:r>
                <a:r>
                  <a:rPr lang="en-IE" altLang="ja-JP" sz="2400" dirty="0"/>
                  <a:t> to the covariance matrix, both SNR and commonality are maximised simultaneously.</a:t>
                </a:r>
              </a:p>
              <a:p>
                <a:pPr marL="0" indent="0">
                  <a:buNone/>
                </a:pPr>
                <a:r>
                  <a:rPr kumimoji="1" lang="en-IE" altLang="ja-JP" sz="2400" b="0" dirty="0"/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p>
                        </m:sSubSup>
                        <m:sSub>
                          <m:sSubPr>
                            <m:ctrlPr>
                              <a:rPr kumimoji="1"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Sup>
                          <m:sSubSupPr>
                            <m:ctrlPr>
                              <a:rPr kumimoji="1" lang="en-US" altLang="ja-JP" sz="2000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p>
                        </m:sSubSup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ja-JP" altLang="en-US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f>
                          <m:fPr>
                            <m:ctrlPr>
                              <a:rPr kumimoji="1" lang="en-US" altLang="ja-JP" sz="2000" i="1" smtClean="0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0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𝑝𝑖𝑥</m:t>
                                    </m:r>
                                  </m:sub>
                                </m:sSub>
                                <m:r>
                                  <a:rPr kumimoji="1" lang="en-US" altLang="ja-JP" sz="20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0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𝑃𝐶</m:t>
                                </m:r>
                              </m:sub>
                            </m:sSub>
                          </m:den>
                        </m:f>
                        <m:nary>
                          <m:naryPr>
                            <m:chr m:val="∑"/>
                            <m:supHide m:val="on"/>
                            <m:ctrlPr>
                              <a:rPr kumimoji="1" lang="en-US" altLang="ja-JP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1" lang="en-US" altLang="ja-JP" sz="2000" i="1">
                                <a:solidFill>
                                  <a:schemeClr val="accent4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ctrlPr>
                                  <a:rPr kumimoji="1" lang="en-US" altLang="ja-JP" sz="20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kumimoji="1" lang="en-US" altLang="ja-JP" sz="20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kumimoji="1" lang="en-US" altLang="ja-JP" sz="2000" i="1">
                                    <a:solidFill>
                                      <a:schemeClr val="accent4"/>
                                    </a:solidFill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kumimoji="1" lang="en-US" altLang="ja-JP" sz="20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𝑝𝑐</m:t>
                                    </m:r>
                                  </m:sub>
                                </m:sSub>
                              </m:sup>
                              <m:e>
                                <m:sSub>
                                  <m:sSubPr>
                                    <m:ctrlPr>
                                      <a:rPr kumimoji="1" lang="en-US" altLang="ja-JP" sz="2000" b="1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1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kumimoji="1" lang="en-US" altLang="ja-JP" sz="20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sz="20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kumimoji="1" lang="en-US" altLang="ja-JP" sz="2000" b="1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1" lang="en-US" altLang="ja-JP" sz="2000" b="1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kumimoji="1" lang="en-US" altLang="ja-JP" sz="20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r>
                                      <a:rPr kumimoji="1" lang="en-US" altLang="ja-JP" sz="20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kumimoji="1" lang="en-US" altLang="ja-JP" sz="20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kumimoji="1" lang="en-US" altLang="ja-JP" sz="2000" i="1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bSup>
                              </m:e>
                            </m:nary>
                          </m:e>
                        </m:nary>
                      </m:e>
                    </m:d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l-GR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IE" altLang="ja-JP" sz="2400" dirty="0"/>
              </a:p>
              <a:p>
                <a:pPr marL="0" indent="0">
                  <a:buNone/>
                </a:pPr>
                <a:endParaRPr lang="en-IE" altLang="ja-JP" sz="2400" dirty="0"/>
              </a:p>
              <a:p>
                <a:r>
                  <a:rPr lang="en-US" altLang="ja-JP" sz="2400" dirty="0"/>
                  <a:t>In this study, samples are divided into 18 “pixels” according to 9 </a:t>
                </a:r>
                <a:r>
                  <a:rPr lang="en-US" altLang="ja-JP" sz="2400" dirty="0" err="1"/>
                  <a:t>FoVs</a:t>
                </a:r>
                <a:r>
                  <a:rPr lang="en-US" altLang="ja-JP" sz="2400" dirty="0"/>
                  <a:t> and 2 directions of the interferometer scanning.</a:t>
                </a:r>
                <a:endParaRPr lang="en-IE" altLang="ja-JP" sz="2400" dirty="0"/>
              </a:p>
              <a:p>
                <a:pPr marL="0" indent="0">
                  <a:buNone/>
                </a:pPr>
                <a:endParaRPr lang="en-IE" altLang="ja-JP" sz="2400" dirty="0"/>
              </a:p>
              <a:p>
                <a:endParaRPr lang="en-GB" altLang="ja-JP" sz="2400" dirty="0"/>
              </a:p>
              <a:p>
                <a:pPr marL="0" indent="0">
                  <a:buNone/>
                </a:pPr>
                <a:endParaRPr lang="en-IE" altLang="ja-JP" sz="2400" dirty="0"/>
              </a:p>
              <a:p>
                <a:endParaRPr lang="en-GB" sz="2400" dirty="0"/>
              </a:p>
              <a:p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  <a:p>
                <a:endParaRPr kumimoji="1" lang="en-US" sz="2400" dirty="0">
                  <a:latin typeface="Bahnschrift Light" panose="020B0502040204020203" pitchFamily="34" charset="0"/>
                </a:endParaRPr>
              </a:p>
              <a:p>
                <a:endParaRPr lang="en-IE" sz="24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801EF44-DC6E-0D0C-B620-0DB5EE820F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76596" y="1139429"/>
                <a:ext cx="11238808" cy="5262675"/>
              </a:xfrm>
              <a:blipFill>
                <a:blip r:embed="rId2"/>
                <a:stretch>
                  <a:fillRect l="-705" t="-927" r="-54" b="-197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0AD47CA-58A7-37FE-69BF-5ECA631794E8}"/>
              </a:ext>
            </a:extLst>
          </p:cNvPr>
          <p:cNvSpPr txBox="1"/>
          <p:nvPr/>
        </p:nvSpPr>
        <p:spPr>
          <a:xfrm>
            <a:off x="6089010" y="6213997"/>
            <a:ext cx="610299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Hultberg, T. et al. "Removal of instrument artefacts by </a:t>
            </a:r>
            <a:r>
              <a:rPr lang="en-US" dirty="0" err="1"/>
              <a:t>harmonisation</a:t>
            </a:r>
            <a:r>
              <a:rPr lang="en-US" dirty="0"/>
              <a:t> of hyperspectral sensor data from multiple detectors." Sensors, Systems, and Next-Generation Satellites XXI. Vol. 10423. SPIE, 2017.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229533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480" y="-10159"/>
            <a:ext cx="11254467" cy="640079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ja-JP" sz="2800" dirty="0">
                <a:solidFill>
                  <a:schemeClr val="accent4"/>
                </a:solidFill>
              </a:rPr>
              <a:t>Principal Component Analysis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Instrument: FY-3E / HIRAS-2</a:t>
            </a: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dirty="0"/>
              <a:t>Noise Estimation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Anomaly Detection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Harmonisation Experiments</a:t>
            </a: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GB" sz="2800" dirty="0"/>
              <a:t>Conclusion</a:t>
            </a: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5618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1EF44-DC6E-0D0C-B620-0DB5EE820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343" y="860746"/>
            <a:ext cx="10557314" cy="5746937"/>
          </a:xfrm>
        </p:spPr>
        <p:txBody>
          <a:bodyPr>
            <a:normAutofit/>
          </a:bodyPr>
          <a:lstStyle/>
          <a:p>
            <a:r>
              <a:rPr lang="en-IE" altLang="ja-JP" sz="2400" dirty="0"/>
              <a:t>Some of the standard PCs are poorly aligned with some pixel PCs.</a:t>
            </a:r>
          </a:p>
          <a:p>
            <a:r>
              <a:rPr lang="en-IE" sz="2400" dirty="0"/>
              <a:t>The harmonised PCs are more aligned with pixel PCs.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66D651-6FAC-072A-92A4-EC613F0F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ja-JP" dirty="0"/>
              <a:t>Alignment with Pixel PCs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36AFDAC-C868-6BE7-C346-1537B229F7AA}"/>
                  </a:ext>
                </a:extLst>
              </p:cNvPr>
              <p:cNvSpPr txBox="1"/>
              <p:nvPr/>
            </p:nvSpPr>
            <p:spPr>
              <a:xfrm>
                <a:off x="9551630" y="1244078"/>
                <a:ext cx="2482634" cy="64466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1" lang="en-US" altLang="ja-JP" b="0" dirty="0">
                    <a:latin typeface="+mn-ea"/>
                  </a:rPr>
                  <a:t>A</a:t>
                </a:r>
                <a:r>
                  <a:rPr kumimoji="1" lang="en-US" altLang="ja-JP" sz="900" b="0" dirty="0">
                    <a:latin typeface="+mn-ea"/>
                  </a:rPr>
                  <a:t>ngle between k-</a:t>
                </a:r>
                <a:r>
                  <a:rPr kumimoji="1" lang="en-US" altLang="ja-JP" sz="900" b="0" dirty="0" err="1">
                    <a:latin typeface="+mn-ea"/>
                  </a:rPr>
                  <a:t>th</a:t>
                </a:r>
                <a:r>
                  <a:rPr kumimoji="1" lang="en-US" altLang="ja-JP" sz="900" b="0" dirty="0">
                    <a:latin typeface="+mn-ea"/>
                  </a:rPr>
                  <a:t> PC and PC per pixel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9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9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9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kumimoji="1" lang="en-US" altLang="ja-JP" sz="900" b="0" dirty="0">
                  <a:latin typeface="+mn-ea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GB" altLang="ja-JP" sz="9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1" lang="en-US" altLang="ja-JP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1" lang="en-GB" altLang="ja-JP" sz="9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kumimoji="1" lang="en-US" altLang="ja-JP" sz="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kumimoji="1" lang="ja-JP" altLang="en-GB" sz="9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kumimoji="1" lang="en-US" altLang="ja-JP" sz="9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9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9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ja-JP" sz="9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9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900" b="0" i="1" smtClean="0">
                                  <a:latin typeface="Cambria Math" panose="02040503050406030204" pitchFamily="18" charset="0"/>
                                </a:rPr>
                                <m:t>𝑝𝑐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kumimoji="1" lang="en-US" altLang="ja-JP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kumimoji="1" lang="en-US" altLang="ja-JP" sz="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kumimoji="1" lang="en-US" altLang="ja-JP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kumimoji="1" lang="en-US" altLang="ja-JP" sz="900" b="1" i="1" smtClean="0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kumimoji="1" lang="en-US" altLang="ja-JP" sz="900" b="0" i="1" smtClean="0">
                                          <a:latin typeface="Cambria Math" panose="02040503050406030204" pitchFamily="18" charset="0"/>
                                        </a:rPr>
                                        <m:t>0,</m:t>
                                      </m:r>
                                      <m:r>
                                        <a:rPr kumimoji="1" lang="en-US" altLang="ja-JP" sz="9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kumimoji="1" lang="en-US" altLang="ja-JP" sz="900" b="0" i="1" smtClean="0">
                                          <a:latin typeface="Cambria Math" panose="02040503050406030204" pitchFamily="18" charset="0"/>
                                        </a:rPr>
                                        <m:t>⊤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kumimoji="1" lang="en-US" altLang="ja-JP" sz="9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900" b="1" i="1" smtClean="0">
                                          <a:latin typeface="Cambria Math" panose="02040503050406030204" pitchFamily="18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kumimoji="1" lang="en-US" altLang="ja-JP" sz="9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kumimoji="1" lang="en-US" altLang="ja-JP" sz="9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kumimoji="1" lang="en-US" altLang="ja-JP" sz="9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kumimoji="1" lang="en-US" altLang="ja-JP" sz="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236AFDAC-C868-6BE7-C346-1537B229F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630" y="1244078"/>
                <a:ext cx="2482634" cy="644664"/>
              </a:xfrm>
              <a:prstGeom prst="rect">
                <a:avLst/>
              </a:prstGeom>
              <a:blipFill>
                <a:blip r:embed="rId2"/>
                <a:stretch>
                  <a:fillRect t="-38889" b="-10185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31F54BBF-AC57-0338-BDC2-DE5973DB77CF}"/>
              </a:ext>
            </a:extLst>
          </p:cNvPr>
          <p:cNvGrpSpPr/>
          <p:nvPr/>
        </p:nvGrpSpPr>
        <p:grpSpPr>
          <a:xfrm>
            <a:off x="1359810" y="1706842"/>
            <a:ext cx="4589558" cy="4900841"/>
            <a:chOff x="576044" y="1706842"/>
            <a:chExt cx="4589558" cy="4900841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30C3E674-BD23-CD32-2FE4-FD2224D41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044" y="1923578"/>
              <a:ext cx="4589558" cy="4684105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DD59AE6-92D5-7C17-75A6-8395E494EA8C}"/>
                </a:ext>
              </a:extLst>
            </p:cNvPr>
            <p:cNvSpPr txBox="1"/>
            <p:nvPr/>
          </p:nvSpPr>
          <p:spPr>
            <a:xfrm>
              <a:off x="859357" y="1706842"/>
              <a:ext cx="1323986" cy="330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altLang="ja-JP" sz="1600" b="0" dirty="0">
                  <a:solidFill>
                    <a:schemeClr val="bg1">
                      <a:lumMod val="90000"/>
                      <a:lumOff val="10000"/>
                    </a:schemeClr>
                  </a:solidFill>
                  <a:latin typeface="Bahnschrift" panose="020B0502040204020203" pitchFamily="34" charset="0"/>
                </a:rPr>
                <a:t>Standard PC</a:t>
              </a: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E1319C19-0DC2-D69E-6CA8-890DCE0A412F}"/>
              </a:ext>
            </a:extLst>
          </p:cNvPr>
          <p:cNvGrpSpPr/>
          <p:nvPr/>
        </p:nvGrpSpPr>
        <p:grpSpPr>
          <a:xfrm>
            <a:off x="6335491" y="1706842"/>
            <a:ext cx="4596179" cy="4909549"/>
            <a:chOff x="5229495" y="1706842"/>
            <a:chExt cx="4596179" cy="4909549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1E586A9A-B022-AEC2-9B5C-4B791D8AD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495" y="1932286"/>
              <a:ext cx="4596179" cy="4684105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175ED7B-18E0-F9AD-2D7B-6B36C74D9263}"/>
                </a:ext>
              </a:extLst>
            </p:cNvPr>
            <p:cNvSpPr txBox="1"/>
            <p:nvPr/>
          </p:nvSpPr>
          <p:spPr>
            <a:xfrm>
              <a:off x="5490509" y="1706842"/>
              <a:ext cx="160202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00"/>
                </a:spcAft>
              </a:pPr>
              <a:r>
                <a:rPr lang="en-US" altLang="ja-JP" sz="1600" b="0" dirty="0" err="1">
                  <a:solidFill>
                    <a:schemeClr val="accent4"/>
                  </a:solidFill>
                  <a:latin typeface="Bahnschrift" panose="020B0502040204020203" pitchFamily="34" charset="0"/>
                </a:rPr>
                <a:t>Harmonised</a:t>
              </a:r>
              <a:r>
                <a:rPr lang="en-US" altLang="ja-JP" sz="1600" b="0" dirty="0">
                  <a:solidFill>
                    <a:schemeClr val="accent4"/>
                  </a:solidFill>
                  <a:latin typeface="Bahnschrift" panose="020B0502040204020203" pitchFamily="34" charset="0"/>
                </a:rPr>
                <a:t> 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9678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C1F41895-EFCA-778E-7182-08C634E23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30" y="1909593"/>
            <a:ext cx="4596748" cy="468410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E5ED61E-D83F-E356-2208-78BA85696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Mitigation of Pixel-Dependent Defects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325450-863B-1CB8-39C3-6FDDE09428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3568" y="736951"/>
            <a:ext cx="10570308" cy="5788943"/>
          </a:xfrm>
        </p:spPr>
        <p:txBody>
          <a:bodyPr>
            <a:normAutofit/>
          </a:bodyPr>
          <a:lstStyle/>
          <a:p>
            <a:r>
              <a:rPr kumimoji="1" lang="en-US" altLang="ja-JP" sz="2000" dirty="0"/>
              <a:t>Bias between pixels as seen at #21 are mitigated in the </a:t>
            </a:r>
            <a:r>
              <a:rPr kumimoji="1" lang="en-US" altLang="ja-JP" sz="2000" dirty="0" err="1"/>
              <a:t>Harmonised</a:t>
            </a:r>
            <a:r>
              <a:rPr kumimoji="1" lang="en-US" altLang="ja-JP" sz="2000" dirty="0"/>
              <a:t> PC.</a:t>
            </a:r>
          </a:p>
          <a:p>
            <a:r>
              <a:rPr kumimoji="1" lang="en-US" altLang="ja-JP" sz="2000" dirty="0"/>
              <a:t>Noisy distribution at #15 is not removed but appears at lower PC of #20 in the </a:t>
            </a:r>
            <a:r>
              <a:rPr kumimoji="1" lang="en-US" altLang="ja-JP" sz="2000" dirty="0" err="1"/>
              <a:t>Harmonised</a:t>
            </a:r>
            <a:r>
              <a:rPr kumimoji="1" lang="en-US" altLang="ja-JP" sz="2000" dirty="0"/>
              <a:t> PC.</a:t>
            </a:r>
            <a:endParaRPr kumimoji="1" lang="ja-JP" altLang="en-US" sz="2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F22AF85-73C1-349F-DEC6-F874823A5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92" y="1909592"/>
            <a:ext cx="4592587" cy="468410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FBB1AF-CBBF-BD1F-A737-745FBE44D64B}"/>
              </a:ext>
            </a:extLst>
          </p:cNvPr>
          <p:cNvSpPr txBox="1"/>
          <p:nvPr/>
        </p:nvSpPr>
        <p:spPr>
          <a:xfrm>
            <a:off x="963865" y="1706842"/>
            <a:ext cx="1323986" cy="330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"/>
              </a:spcAft>
            </a:pPr>
            <a:r>
              <a:rPr lang="en-US" altLang="ja-JP" sz="1600" b="0" dirty="0">
                <a:solidFill>
                  <a:schemeClr val="bg1">
                    <a:lumMod val="90000"/>
                    <a:lumOff val="10000"/>
                  </a:schemeClr>
                </a:solidFill>
                <a:latin typeface="Bahnschrift" panose="020B0502040204020203" pitchFamily="34" charset="0"/>
              </a:rPr>
              <a:t>Standard PC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4D4727A-790F-3146-54B1-078B9E380FA5}"/>
              </a:ext>
            </a:extLst>
          </p:cNvPr>
          <p:cNvSpPr txBox="1"/>
          <p:nvPr/>
        </p:nvSpPr>
        <p:spPr>
          <a:xfrm>
            <a:off x="6570376" y="1706842"/>
            <a:ext cx="16020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"/>
              </a:spcAft>
            </a:pPr>
            <a:r>
              <a:rPr lang="en-US" altLang="ja-JP" sz="1600" b="0" dirty="0" err="1">
                <a:solidFill>
                  <a:schemeClr val="accent4"/>
                </a:solidFill>
                <a:latin typeface="Bahnschrift" panose="020B0502040204020203" pitchFamily="34" charset="0"/>
              </a:rPr>
              <a:t>Harmonised</a:t>
            </a:r>
            <a:r>
              <a:rPr lang="en-US" altLang="ja-JP" sz="1600" b="0" dirty="0">
                <a:solidFill>
                  <a:schemeClr val="accent4"/>
                </a:solidFill>
                <a:latin typeface="Bahnschrift" panose="020B0502040204020203" pitchFamily="34" charset="0"/>
              </a:rPr>
              <a:t> PC</a:t>
            </a:r>
          </a:p>
        </p:txBody>
      </p:sp>
    </p:spTree>
    <p:extLst>
      <p:ext uri="{BB962C8B-B14F-4D97-AF65-F5344CB8AC3E}">
        <p14:creationId xmlns:p14="http://schemas.microsoft.com/office/powerpoint/2010/main" val="31493757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ja-JP" sz="2800" dirty="0"/>
              <a:t>Principal Component Analysis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Instrument: FY-3E / HIRAS-2</a:t>
            </a: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dirty="0"/>
              <a:t>Noise Estimation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Anomaly Detection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Harmonisation Experiments</a:t>
            </a: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Conclusion</a:t>
            </a:r>
            <a:endParaRPr lang="en-GB" sz="2000" dirty="0">
              <a:solidFill>
                <a:srgbClr val="FF000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31168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6D651-6FAC-072A-92A4-EC613F0F7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1EF44-DC6E-0D0C-B620-0DB5EE820F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309" y="1139429"/>
            <a:ext cx="11243383" cy="5262675"/>
          </a:xfrm>
        </p:spPr>
        <p:txBody>
          <a:bodyPr>
            <a:normAutofit fontScale="92500" lnSpcReduction="10000"/>
          </a:bodyPr>
          <a:lstStyle/>
          <a:p>
            <a:r>
              <a:rPr lang="en-IE" dirty="0"/>
              <a:t>The noise of HIRAS-2 instrument was estimated by using PCA, a data driven method.</a:t>
            </a:r>
          </a:p>
          <a:p>
            <a:endParaRPr lang="en-IE" dirty="0"/>
          </a:p>
          <a:p>
            <a:r>
              <a:rPr lang="en-US" dirty="0"/>
              <a:t>We confirmed that the distribution and statistics of PC scores can be used to detect instrument anomalies.</a:t>
            </a:r>
          </a:p>
          <a:p>
            <a:endParaRPr lang="en-US" dirty="0"/>
          </a:p>
          <a:p>
            <a:r>
              <a:rPr lang="en-US" dirty="0"/>
              <a:t>EUMETSAT will use such technics during the commissioning of </a:t>
            </a:r>
            <a:r>
              <a:rPr lang="en-US" dirty="0" err="1"/>
              <a:t>Metop</a:t>
            </a:r>
            <a:r>
              <a:rPr lang="en-US" dirty="0"/>
              <a:t>-SG IASI-NG and MTG-S IRS</a:t>
            </a:r>
          </a:p>
          <a:p>
            <a:endParaRPr lang="en-US" dirty="0"/>
          </a:p>
          <a:p>
            <a:r>
              <a:rPr lang="en-US" dirty="0"/>
              <a:t>The anomalies could be mitigated by harmonization method, which evaluates the SNR and pixel-commonality simultaneously.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394889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GB" sz="2800" dirty="0"/>
              <a:t>Thank you!</a:t>
            </a:r>
          </a:p>
          <a:p>
            <a:pPr marL="0" indent="0">
              <a:buNone/>
            </a:pPr>
            <a:r>
              <a:rPr lang="en-GB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Questions are welcome.</a:t>
            </a:r>
          </a:p>
        </p:txBody>
      </p:sp>
    </p:spTree>
    <p:extLst>
      <p:ext uri="{BB962C8B-B14F-4D97-AF65-F5344CB8AC3E}">
        <p14:creationId xmlns:p14="http://schemas.microsoft.com/office/powerpoint/2010/main" val="29997306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638E-515E-1417-F166-E125B1DA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Principal Component Analysis (PCA)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29AB6C-5CC3-C5F6-B9E4-EAABE5CB3A1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45054" y="1139429"/>
                <a:ext cx="7317719" cy="5262675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000" u="sng" dirty="0">
                    <a:solidFill>
                      <a:schemeClr val="accent4"/>
                    </a:solidFill>
                    <a:latin typeface="Bahnschrift Light" panose="020B0502040204020203" pitchFamily="34" charset="0"/>
                  </a:rPr>
                  <a:t>PCA is a p</a:t>
                </a:r>
                <a:r>
                  <a:rPr kumimoji="1" lang="en-US" sz="2000" u="sng" dirty="0">
                    <a:solidFill>
                      <a:schemeClr val="accent4"/>
                    </a:solidFill>
                    <a:latin typeface="Bahnschrift Light" panose="020B0502040204020203" pitchFamily="34" charset="0"/>
                  </a:rPr>
                  <a:t>opular dimension reduction methodology.</a:t>
                </a:r>
              </a:p>
              <a:p>
                <a:endParaRPr kumimoji="1" lang="en-US" sz="2000" dirty="0">
                  <a:latin typeface="Bahnschrift Light" panose="020B0502040204020203" pitchFamily="34" charset="0"/>
                </a:endParaRPr>
              </a:p>
              <a:p>
                <a:r>
                  <a:rPr kumimoji="1" lang="en-US" sz="2000" u="sng" dirty="0">
                    <a:latin typeface="Bahnschrift Light" panose="020B0502040204020203" pitchFamily="34" charset="0"/>
                  </a:rPr>
                  <a:t>The methodology is data driven</a:t>
                </a:r>
                <a:r>
                  <a:rPr kumimoji="1" lang="en-US" sz="2000" dirty="0">
                    <a:latin typeface="Bahnschrift Light" panose="020B0502040204020203" pitchFamily="34" charset="0"/>
                  </a:rPr>
                  <a:t>; a set of </a:t>
                </a:r>
                <a:r>
                  <a:rPr kumimoji="1" lang="en-US" altLang="ja-JP" sz="2000" dirty="0">
                    <a:latin typeface="Bahnschrift Light" panose="020B0502040204020203" pitchFamily="34" charset="0"/>
                  </a:rPr>
                  <a:t>“signals axes”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kumimoji="1" lang="en-US" altLang="ja-JP" sz="2000" dirty="0">
                    <a:latin typeface="Bahnschrift Light" panose="020B0502040204020203" pitchFamily="34" charset="0"/>
                  </a:rPr>
                  <a:t> called the Principal Components (PC)</a:t>
                </a:r>
                <a:r>
                  <a:rPr kumimoji="1" lang="en-US" sz="2000" dirty="0">
                    <a:latin typeface="Bahnschrift Light" panose="020B0502040204020203" pitchFamily="34" charset="0"/>
                  </a:rPr>
                  <a:t> is chosen as the eigenvectors of the signal covariance:</a:t>
                </a:r>
              </a:p>
              <a:p>
                <a:pPr marL="0" indent="0">
                  <a:buNone/>
                </a:pPr>
                <a:r>
                  <a:rPr kumimoji="1" lang="en-US" sz="2000" b="0" dirty="0">
                    <a:latin typeface="Bahnschrift Light" panose="020B0502040204020203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GB" sz="20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1"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GB" sz="20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kumimoji="1"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kumimoji="1"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1" lang="en-US" sz="20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d>
                    <m:r>
                      <a:rPr kumimoji="1" lang="en-GB" sz="2000" b="0" i="1" smtClean="0">
                        <a:latin typeface="Cambria Math" panose="02040503050406030204" pitchFamily="18" charset="0"/>
                      </a:rPr>
                      <m:t>− </m:t>
                    </m:r>
                    <m:d>
                      <m:dPr>
                        <m:begChr m:val="⟨"/>
                        <m:endChr m:val="⟩"/>
                        <m:ctrlPr>
                          <a:rPr kumimoji="1"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GB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d>
                      <m:dPr>
                        <m:begChr m:val="⟨"/>
                        <m:endChr m:val="⟩"/>
                        <m:ctrlPr>
                          <a:rPr kumimoji="1" lang="en-GB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GB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kumimoji="1" lang="en-US" sz="2000" b="0" i="1" smtClean="0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d>
                  </m:oMath>
                </a14:m>
                <a:endParaRPr kumimoji="1"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sz="2000" b="1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GB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GB" altLang="ja-JP" sz="2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kumimoji="1" lang="en-GB" altLang="ja-JP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US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kumimoji="1"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sz="20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IE" sz="2800" dirty="0"/>
              </a:p>
              <a:p>
                <a:pPr marL="0" indent="0">
                  <a:buNone/>
                </a:pPr>
                <a:endParaRPr lang="en-GB" altLang="ja-JP" sz="2000" b="0" dirty="0"/>
              </a:p>
              <a:p>
                <a:r>
                  <a:rPr kumimoji="1" lang="en-US" altLang="ja-JP" sz="2000" dirty="0">
                    <a:latin typeface="Bahnschrift Light" panose="020B0502040204020203" pitchFamily="34" charset="0"/>
                  </a:rPr>
                  <a:t>PCA splits the measurements (the light power spectra </a:t>
                </a:r>
                <a14:m>
                  <m:oMath xmlns:m="http://schemas.openxmlformats.org/officeDocument/2006/math">
                    <m:r>
                      <a:rPr kumimoji="1" lang="en-GB" altLang="ja-JP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kumimoji="1" lang="en-US" altLang="ja-JP" sz="2000" dirty="0">
                    <a:latin typeface="Bahnschrift Light" panose="020B0502040204020203" pitchFamily="34" charset="0"/>
                  </a:rPr>
                  <a:t>) into independent pieces called the </a:t>
                </a:r>
                <a:r>
                  <a:rPr kumimoji="1" lang="en-US" altLang="ja-JP" sz="2000" u="sng" dirty="0">
                    <a:latin typeface="Bahnschrift Light" panose="020B0502040204020203" pitchFamily="34" charset="0"/>
                  </a:rPr>
                  <a:t>Principal Component Scores (PCS)</a:t>
                </a:r>
                <a:r>
                  <a:rPr kumimoji="1" lang="en-US" altLang="ja-JP" sz="2000" dirty="0">
                    <a:latin typeface="Bahnschrift Light" panose="020B0502040204020203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kumimoji="1" lang="en-US" altLang="ja-JP" sz="2000" b="0" dirty="0"/>
                  <a:t>	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𝑃𝐶𝑆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kumimoji="1" lang="en-US" altLang="ja-JP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000" dirty="0"/>
              </a:p>
              <a:p>
                <a:endParaRPr lang="en-GB" altLang="ja-JP" sz="2000" b="0" dirty="0"/>
              </a:p>
              <a:p>
                <a:r>
                  <a:rPr lang="en-GB" altLang="ja-JP" sz="2000" dirty="0"/>
                  <a:t>Eigenvalues represent variability of PCSs, corresponding to the Signal-to-Noise Ratio if signals are noise-normalized.</a:t>
                </a:r>
                <a:endParaRPr lang="en-GB" altLang="ja-JP" sz="2000" b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29AB6C-5CC3-C5F6-B9E4-EAABE5CB3A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45054" y="1139429"/>
                <a:ext cx="7317719" cy="5262675"/>
              </a:xfrm>
              <a:blipFill>
                <a:blip r:embed="rId2"/>
                <a:stretch>
                  <a:fillRect l="-750" t="-69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72AB744-A537-C43C-F7A9-F9AD0E9D208E}"/>
              </a:ext>
            </a:extLst>
          </p:cNvPr>
          <p:cNvSpPr txBox="1"/>
          <p:nvPr/>
        </p:nvSpPr>
        <p:spPr>
          <a:xfrm>
            <a:off x="3578219" y="6627168"/>
            <a:ext cx="388455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https://en.wikipedia.org/wiki/Principal_component_analysis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147176E-1DFB-A1E2-9A35-85ECF0C5D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05" y="1884340"/>
            <a:ext cx="4556738" cy="481777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EBB31A7-59F4-6B1F-FB87-4BE53FFAD2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2388" r="-110" b="10120"/>
          <a:stretch/>
        </p:blipFill>
        <p:spPr>
          <a:xfrm>
            <a:off x="7322099" y="722511"/>
            <a:ext cx="4533840" cy="11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193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F449-7C5B-E45E-866D-A2727275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PCA at EUMETSAT</a:t>
            </a: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43A78-7C63-E82E-682D-C7123ECA16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5053" y="901108"/>
            <a:ext cx="11627339" cy="5243063"/>
          </a:xfrm>
        </p:spPr>
        <p:txBody>
          <a:bodyPr>
            <a:normAutofit/>
          </a:bodyPr>
          <a:lstStyle/>
          <a:p>
            <a:r>
              <a:rPr lang="en-GB" sz="2800" dirty="0"/>
              <a:t>Dissemination of the PCS</a:t>
            </a:r>
          </a:p>
          <a:p>
            <a:pPr lvl="1"/>
            <a:r>
              <a:rPr lang="en-GB" sz="2400" dirty="0"/>
              <a:t>Available to users for METOP-IASI data</a:t>
            </a:r>
          </a:p>
          <a:p>
            <a:pPr lvl="1"/>
            <a:r>
              <a:rPr lang="en-GB" sz="2400" dirty="0"/>
              <a:t>Dissemination baseline for MTG-S IRS; </a:t>
            </a:r>
            <a:br>
              <a:rPr lang="en-GB" sz="2400" dirty="0"/>
            </a:br>
            <a:r>
              <a:rPr lang="en-GB" sz="2400" dirty="0"/>
              <a:t>The users will use the PCS to reconstruct the radiances on their side</a:t>
            </a:r>
            <a:endParaRPr lang="en-GB" sz="2400" u="sng" dirty="0"/>
          </a:p>
          <a:p>
            <a:endParaRPr lang="en-GB" sz="2800" dirty="0"/>
          </a:p>
          <a:p>
            <a:r>
              <a:rPr lang="en-GB" sz="2800" dirty="0"/>
              <a:t>EUMETSAT is studying the interest of PCA for many years.</a:t>
            </a:r>
          </a:p>
          <a:p>
            <a:endParaRPr lang="en-GB" sz="2800" dirty="0"/>
          </a:p>
          <a:p>
            <a:r>
              <a:rPr lang="en-GB" sz="2800" dirty="0"/>
              <a:t>This presentation provides examples of application of PCA:</a:t>
            </a:r>
          </a:p>
          <a:p>
            <a:pPr lvl="1"/>
            <a:r>
              <a:rPr lang="en-GB" sz="2400" dirty="0"/>
              <a:t>Computation of instrumental noise without prior-knowledge of the instrument</a:t>
            </a:r>
          </a:p>
          <a:p>
            <a:pPr lvl="1"/>
            <a:r>
              <a:rPr lang="en-GB" sz="2400" dirty="0"/>
              <a:t>Detection of instrumental anomalies</a:t>
            </a:r>
          </a:p>
          <a:p>
            <a:pPr lvl="1"/>
            <a:r>
              <a:rPr lang="en-GB" sz="2400" dirty="0"/>
              <a:t>Experiment of data harmonisation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A58E51-C4CA-0F6D-E313-7B5B5B753CCD}"/>
              </a:ext>
            </a:extLst>
          </p:cNvPr>
          <p:cNvSpPr txBox="1"/>
          <p:nvPr/>
        </p:nvSpPr>
        <p:spPr>
          <a:xfrm>
            <a:off x="6096000" y="6230775"/>
            <a:ext cx="610299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Hultberg, T. et al. "Local or global? How to choose the training set for principal component compression of hyperspectral satellite measurements: a hybrid approach." Sensors, Systems, and Next-Generation Satellites XXI. Vol. 10423. SPIE, 2017.</a:t>
            </a:r>
          </a:p>
        </p:txBody>
      </p:sp>
    </p:spTree>
    <p:extLst>
      <p:ext uri="{BB962C8B-B14F-4D97-AF65-F5344CB8AC3E}">
        <p14:creationId xmlns:p14="http://schemas.microsoft.com/office/powerpoint/2010/main" val="11505025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480" y="-10159"/>
            <a:ext cx="11254467" cy="640079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ja-JP" sz="2800" dirty="0"/>
              <a:t>Principal Component Analysis</a:t>
            </a: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accent4"/>
                </a:solidFill>
              </a:rPr>
              <a:t>Instrument: FY-3E / HIRAS-2</a:t>
            </a: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dirty="0"/>
              <a:t>Noise Estimation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Anomaly Detection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Harmonisation Experiments</a:t>
            </a: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GB" sz="2800" dirty="0"/>
              <a:t>Conclusion</a:t>
            </a: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7250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FY-3E / HIRAS-2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45053" y="921315"/>
            <a:ext cx="11627339" cy="5262675"/>
          </a:xfrm>
        </p:spPr>
        <p:txBody>
          <a:bodyPr>
            <a:normAutofit/>
          </a:bodyPr>
          <a:lstStyle/>
          <a:p>
            <a:r>
              <a:rPr kumimoji="1" lang="en-US" altLang="ja-JP" sz="2400" dirty="0">
                <a:latin typeface="Bahnschrift Light" panose="020B0502040204020203" pitchFamily="34" charset="0"/>
              </a:rPr>
              <a:t>Launch: 04 Jul 2021</a:t>
            </a:r>
          </a:p>
          <a:p>
            <a:r>
              <a:rPr kumimoji="1" lang="en-US" altLang="ja-JP" sz="2400" dirty="0">
                <a:latin typeface="Bahnschrift Light" panose="020B0502040204020203" pitchFamily="34" charset="0"/>
              </a:rPr>
              <a:t>Orbit</a:t>
            </a:r>
            <a:r>
              <a:rPr lang="en-US" altLang="ja-JP" sz="2400" dirty="0">
                <a:latin typeface="Bahnschrift Light" panose="020B0502040204020203" pitchFamily="34" charset="0"/>
              </a:rPr>
              <a:t>: Sun synchronous (ECT 05:40)</a:t>
            </a:r>
            <a:endParaRPr kumimoji="1" lang="en-US" altLang="ja-JP" sz="2400" dirty="0">
              <a:latin typeface="Bahnschrift Light" panose="020B0502040204020203" pitchFamily="34" charset="0"/>
            </a:endParaRPr>
          </a:p>
          <a:p>
            <a:r>
              <a:rPr lang="en-US" altLang="ja-JP" sz="2400" dirty="0">
                <a:latin typeface="Bahnschrift Light" panose="020B0502040204020203" pitchFamily="34" charset="0"/>
              </a:rPr>
              <a:t>Configuration:</a:t>
            </a:r>
          </a:p>
          <a:p>
            <a:pPr lvl="1"/>
            <a:r>
              <a:rPr kumimoji="1" lang="en-US" altLang="ja-JP" sz="2000" dirty="0">
                <a:latin typeface="Bahnschrift Light" panose="020B0502040204020203" pitchFamily="34" charset="0"/>
              </a:rPr>
              <a:t>28 Fields of Regard (</a:t>
            </a:r>
            <a:r>
              <a:rPr kumimoji="1" lang="en-US" altLang="ja-JP" sz="2000" dirty="0" err="1">
                <a:latin typeface="Bahnschrift Light" panose="020B0502040204020203" pitchFamily="34" charset="0"/>
              </a:rPr>
              <a:t>FoR</a:t>
            </a:r>
            <a:r>
              <a:rPr kumimoji="1" lang="en-US" altLang="ja-JP" sz="2000" dirty="0">
                <a:latin typeface="Bahnschrift Light" panose="020B0502040204020203" pitchFamily="34" charset="0"/>
              </a:rPr>
              <a:t>)</a:t>
            </a:r>
          </a:p>
          <a:p>
            <a:pPr lvl="1"/>
            <a:r>
              <a:rPr lang="en-US" altLang="ja-JP" sz="2000" dirty="0">
                <a:latin typeface="Bahnschrift Light" panose="020B0502040204020203" pitchFamily="34" charset="0"/>
              </a:rPr>
              <a:t>3 x 3 pixel arrays (</a:t>
            </a:r>
            <a:r>
              <a:rPr lang="en-US" altLang="ja-JP" sz="2000" dirty="0" err="1">
                <a:latin typeface="Bahnschrift Light" panose="020B0502040204020203" pitchFamily="34" charset="0"/>
              </a:rPr>
              <a:t>FoV</a:t>
            </a:r>
            <a:r>
              <a:rPr lang="en-US" altLang="ja-JP" sz="2000" dirty="0">
                <a:latin typeface="Bahnschrift Light" panose="020B0502040204020203" pitchFamily="34" charset="0"/>
              </a:rPr>
              <a:t>)</a:t>
            </a:r>
          </a:p>
          <a:p>
            <a:pPr lvl="1"/>
            <a:r>
              <a:rPr kumimoji="1" lang="en-US" altLang="ja-JP" sz="2000" dirty="0">
                <a:latin typeface="Bahnschrift Light" panose="020B0502040204020203" pitchFamily="34" charset="0"/>
              </a:rPr>
              <a:t>3 bands covering 648.75-2551.25 cm</a:t>
            </a:r>
            <a:r>
              <a:rPr kumimoji="1" lang="en-US" altLang="ja-JP" sz="2000" baseline="30000" dirty="0">
                <a:latin typeface="Bahnschrift Light" panose="020B0502040204020203" pitchFamily="34" charset="0"/>
              </a:rPr>
              <a:t>-1</a:t>
            </a:r>
            <a:endParaRPr kumimoji="1" lang="ja-JP" altLang="en-US" sz="2000" dirty="0">
              <a:latin typeface="Bahnschrift Light" panose="020B0502040204020203" pitchFamily="34" charset="0"/>
            </a:endParaRPr>
          </a:p>
          <a:p>
            <a:endParaRPr lang="en-GB" dirty="0"/>
          </a:p>
        </p:txBody>
      </p:sp>
      <p:pic>
        <p:nvPicPr>
          <p:cNvPr id="2" name="図 6">
            <a:extLst>
              <a:ext uri="{FF2B5EF4-FFF2-40B4-BE49-F238E27FC236}">
                <a16:creationId xmlns:a16="http://schemas.microsoft.com/office/drawing/2014/main" id="{658D7301-EA7C-17DF-2F28-5C798107A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277" y="1081017"/>
            <a:ext cx="5125140" cy="2649670"/>
          </a:xfrm>
          <a:prstGeom prst="rect">
            <a:avLst/>
          </a:prstGeom>
        </p:spPr>
      </p:pic>
      <p:pic>
        <p:nvPicPr>
          <p:cNvPr id="3" name="Picture 2" descr="HIRAS-II">
            <a:extLst>
              <a:ext uri="{FF2B5EF4-FFF2-40B4-BE49-F238E27FC236}">
                <a16:creationId xmlns:a16="http://schemas.microsoft.com/office/drawing/2014/main" id="{9F2919F5-FCBC-8CA6-C63A-6729D7CEC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01" y="581892"/>
            <a:ext cx="1777393" cy="165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4F361-9F17-3D91-8037-2C6B1C2C3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17" y="3907593"/>
            <a:ext cx="6661288" cy="24979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2F0183-D1F8-4B4C-C1B5-5BA42512B209}"/>
              </a:ext>
            </a:extLst>
          </p:cNvPr>
          <p:cNvSpPr txBox="1"/>
          <p:nvPr/>
        </p:nvSpPr>
        <p:spPr>
          <a:xfrm>
            <a:off x="8937350" y="6627167"/>
            <a:ext cx="32546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GSICS 03/2022: PowerPoint </a:t>
            </a:r>
            <a:r>
              <a:rPr lang="ja-JP" alt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演示文稿 </a:t>
            </a:r>
            <a:r>
              <a:rPr lang="en-US" altLang="ja-JP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IE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umd.edu)</a:t>
            </a:r>
            <a:endParaRPr lang="en-IE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C86020-8271-C0F2-54EB-B7730D8EC5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24" y="1884051"/>
            <a:ext cx="1409897" cy="190526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E865AAE-974F-AC56-896E-341827FB49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3658829"/>
            <a:ext cx="3984284" cy="291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124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480" y="-10159"/>
            <a:ext cx="11254467" cy="640079"/>
          </a:xfrm>
        </p:spPr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altLang="ja-JP" sz="2800" dirty="0"/>
              <a:t>Principal Component Analysis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Instrument: FY-3E / HIRAS-2</a:t>
            </a:r>
          </a:p>
          <a:p>
            <a:pPr marL="0" indent="0">
              <a:buNone/>
            </a:pPr>
            <a:endParaRPr lang="en-GB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accent4"/>
                </a:solidFill>
              </a:rPr>
              <a:t>Noise Estimation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Anomaly Detection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Harmonisation Experiments</a:t>
            </a: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r>
              <a:rPr lang="en-GB" sz="2800" dirty="0"/>
              <a:t>Conclusion</a:t>
            </a: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indent="0">
              <a:buNone/>
            </a:pPr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5426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2638E-515E-1417-F166-E125B1DAE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Noise Estimation: Methodology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29AB6C-5CC3-C5F6-B9E4-EAABE5CB3A1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15177" y="949913"/>
                <a:ext cx="6638518" cy="554447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ja-JP" sz="2600" b="0" dirty="0">
                    <a:latin typeface="Bahnschrift Light" panose="020B0502040204020203" pitchFamily="34" charset="0"/>
                    <a:ea typeface="Cambria Math" panose="02040503050406030204" pitchFamily="18" charset="0"/>
                  </a:rPr>
                  <a:t>Eigenvalues of covariance matrix represent the variability of PC scores at the corresponding PC.</a:t>
                </a:r>
              </a:p>
              <a:p>
                <a:pPr lvl="1"/>
                <a:r>
                  <a:rPr lang="en-US" altLang="ja-JP" sz="2200" b="0" dirty="0">
                    <a:latin typeface="Bahnschrift Light" panose="020B0502040204020203" pitchFamily="34" charset="0"/>
                    <a:ea typeface="Cambria Math" panose="02040503050406030204" pitchFamily="18" charset="0"/>
                  </a:rPr>
                  <a:t>Leading PCs contain most of the signal information</a:t>
                </a:r>
                <a:r>
                  <a:rPr lang="en-US" altLang="ja-JP" sz="2200" dirty="0">
                    <a:latin typeface="Bahnschrift Light" panose="020B0502040204020203" pitchFamily="34" charset="0"/>
                    <a:ea typeface="Cambria Math" panose="02040503050406030204" pitchFamily="18" charset="0"/>
                  </a:rPr>
                  <a:t>, and </a:t>
                </a:r>
                <a:r>
                  <a:rPr kumimoji="1" lang="en-US" altLang="ja-JP" sz="2200" dirty="0">
                    <a:latin typeface="Bahnschrift Light" panose="020B0502040204020203" pitchFamily="34" charset="0"/>
                    <a:ea typeface="Cambria Math" panose="02040503050406030204" pitchFamily="18" charset="0"/>
                  </a:rPr>
                  <a:t>l</a:t>
                </a:r>
                <a:r>
                  <a:rPr kumimoji="1" lang="en-US" altLang="ja-JP" sz="2200" dirty="0">
                    <a:latin typeface="Bahnschrift Light" panose="020B0502040204020203" pitchFamily="34" charset="0"/>
                  </a:rPr>
                  <a:t>ower PCs contain mostly random noise.</a:t>
                </a:r>
              </a:p>
              <a:p>
                <a:endParaRPr kumimoji="1" lang="en-US" altLang="ja-JP" sz="2600" dirty="0">
                  <a:latin typeface="Bahnschrift Light" panose="020B0502040204020203" pitchFamily="34" charset="0"/>
                </a:endParaRPr>
              </a:p>
              <a:p>
                <a:r>
                  <a:rPr lang="en-US" altLang="ja-JP" sz="2600" dirty="0">
                    <a:latin typeface="Bahnschrift Light" panose="020B0502040204020203" pitchFamily="34" charset="0"/>
                  </a:rPr>
                  <a:t>Noise can be estimated by truncating eigenvalues above a certain value at some threshold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600" b="0" i="1" smtClean="0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r>
                  <a:rPr lang="en-US" altLang="ja-JP" sz="2600" dirty="0">
                    <a:latin typeface="Bahnschrift Light" panose="020B0502040204020203" pitchFamily="34" charset="0"/>
                  </a:rPr>
                  <a:t> as:</a:t>
                </a:r>
                <a:endParaRPr kumimoji="1" lang="en-US" altLang="ja-JP" sz="2600" dirty="0">
                  <a:latin typeface="Bahnschrift Light" panose="020B0502040204020203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7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𝜦</m:t>
                          </m:r>
                        </m:e>
                        <m:sup>
                          <m:r>
                            <a:rPr lang="en-US" altLang="ja-JP" sz="17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ja-JP" sz="17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altLang="ja-JP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ja-JP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GB" altLang="ja-JP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altLang="ja-JP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altLang="ja-JP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  <m:e/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17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Ο</m:t>
                                </m:r>
                              </m:e>
                            </m:mr>
                            <m:mr>
                              <m:e/>
                              <m:e>
                                <m:r>
                                  <a:rPr lang="en-GB" altLang="ja-JP" sz="17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ja-JP" sz="17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Ο</m:t>
                                </m:r>
                              </m:e>
                              <m:e/>
                              <m:e>
                                <m:sSubSup>
                                  <m:sSubSupPr>
                                    <m:ctrlPr>
                                      <a:rPr lang="en-GB" altLang="ja-JP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GB" altLang="ja-JP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  <m:sup>
                                    <m:r>
                                      <a:rPr lang="en-GB" altLang="ja-JP" sz="17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altLang="ja-JP" sz="17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altLang="ja-JP" sz="17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altLang="ja-JP" sz="17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GB" altLang="ja-JP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altLang="ja-JP" sz="17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altLang="ja-JP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GB" altLang="ja-JP" sz="17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GB" altLang="ja-JP" sz="1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altLang="ja-JP" sz="1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altLang="ja-JP" sz="17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ja-JP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ja-JP" sz="1700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ja-JP" sz="1700" b="0" i="1" smtClean="0">
                                              <a:solidFill>
                                                <a:schemeClr val="accent4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altLang="ja-JP" sz="17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17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1700" b="0" i="1" smtClean="0">
                                                  <a:solidFill>
                                                    <a:schemeClr val="accent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𝑡h𝑟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GB" altLang="ja-JP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altLang="ja-JP" sz="17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GB" altLang="ja-JP" sz="17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altLang="ja-JP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=1, 2, ⋯, 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17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𝑡h𝑟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d>
                                        <m:dPr>
                                          <m:ctrlPr>
                                            <a:rPr lang="en-US" altLang="ja-JP" sz="17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17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ja-JP" sz="17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&gt;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sz="17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17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17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𝑡h𝑟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GB" altLang="ja-JP" sz="1700" b="0" dirty="0">
                    <a:latin typeface="Bahnschrift Light" panose="020B0502040204020203" pitchFamily="34" charset="0"/>
                  </a:rPr>
                </a:br>
                <a:r>
                  <a:rPr lang="en-GB" altLang="ja-JP" sz="1700" b="0" dirty="0">
                    <a:latin typeface="Bahnschrift Light" panose="020B0502040204020203" pitchFamily="34" charset="0"/>
                  </a:rPr>
                  <a:t>        </a:t>
                </a:r>
              </a:p>
              <a:p>
                <a:r>
                  <a:rPr lang="en-GB" altLang="ja-JP" sz="2600" dirty="0">
                    <a:latin typeface="Bahnschrift Light" panose="020B0502040204020203" pitchFamily="34" charset="0"/>
                  </a:rPr>
                  <a:t>Noise covariance is retrieved as: </a:t>
                </a:r>
                <a14:m>
                  <m:oMath xmlns:m="http://schemas.openxmlformats.org/officeDocument/2006/math">
                    <m:r>
                      <a:rPr lang="en-GB" altLang="ja-JP" sz="2200" b="0" i="0" smtClean="0">
                        <a:latin typeface="Cambria Math" panose="02040503050406030204" pitchFamily="18" charset="0"/>
                      </a:rPr>
                      <m:t>  </m:t>
                    </m:r>
                    <m:borderBox>
                      <m:borderBoxPr>
                        <m:ctrlPr>
                          <a:rPr lang="en-GB" altLang="ja-JP" sz="2200" b="0" i="1" smtClean="0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en-GB" altLang="ja-JP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altLang="ja-JP" sz="22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ja-JP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altLang="ja-JP" sz="2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200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GB" altLang="ja-JP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ja-JP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𝜦</m:t>
                        </m:r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sSup>
                          <m:sSupPr>
                            <m:ctrlPr>
                              <a:rPr lang="el-GR" altLang="ja-JP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ja-JP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p>
                            <m:r>
                              <a:rPr lang="en-US" altLang="ja-JP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borderBox>
                  </m:oMath>
                </a14:m>
                <a:endParaRPr kumimoji="1" lang="ja-JP" altLang="en-US" sz="2600" dirty="0">
                  <a:latin typeface="Bahnschrift Light" panose="020B0502040204020203" pitchFamily="34" charset="0"/>
                </a:endParaRPr>
              </a:p>
              <a:p>
                <a:endParaRPr lang="en-IE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729AB6C-5CC3-C5F6-B9E4-EAABE5CB3A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15177" y="949913"/>
                <a:ext cx="6638518" cy="5544478"/>
              </a:xfrm>
              <a:blipFill>
                <a:blip r:embed="rId2"/>
                <a:stretch>
                  <a:fillRect l="-1286" t="-88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0B767BD-ADA4-8A53-7410-AE2FB56B2421}"/>
              </a:ext>
            </a:extLst>
          </p:cNvPr>
          <p:cNvSpPr txBox="1"/>
          <p:nvPr/>
        </p:nvSpPr>
        <p:spPr>
          <a:xfrm>
            <a:off x="7094625" y="5709561"/>
            <a:ext cx="439792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Lee, Lu, et al. "HIRAS noise performance improvement based on principal component analysis." Applied Optics 58.20 (2019): 5506-5515.</a:t>
            </a:r>
          </a:p>
          <a:p>
            <a:endParaRPr lang="en-IE" dirty="0"/>
          </a:p>
          <a:p>
            <a:r>
              <a:rPr lang="en-US" dirty="0" err="1"/>
              <a:t>Zavyalov</a:t>
            </a:r>
            <a:r>
              <a:rPr lang="en-US" dirty="0"/>
              <a:t>, Vladimir, et al. "Noise performance of the </a:t>
            </a:r>
            <a:r>
              <a:rPr lang="en-US" dirty="0" err="1"/>
              <a:t>CrIS</a:t>
            </a:r>
            <a:r>
              <a:rPr lang="en-US" dirty="0"/>
              <a:t> instrument." Journal of Geophysical Research: Atmospheres 118.23 (2013): 13-108.</a:t>
            </a:r>
            <a:endParaRPr lang="en-IE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24660761-C3EF-DC62-352B-1CB0D118B345}"/>
              </a:ext>
            </a:extLst>
          </p:cNvPr>
          <p:cNvGrpSpPr/>
          <p:nvPr/>
        </p:nvGrpSpPr>
        <p:grpSpPr>
          <a:xfrm>
            <a:off x="7335844" y="949912"/>
            <a:ext cx="3954647" cy="4632234"/>
            <a:chOff x="6876897" y="1074736"/>
            <a:chExt cx="3954647" cy="4632234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B1D15E47-8C4F-86A6-90E5-686A1FEFC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897" y="1074736"/>
              <a:ext cx="3875659" cy="149122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5C7224C-C495-1B6F-3C1D-0325AABFF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188" y="2633643"/>
              <a:ext cx="3951356" cy="1491220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E39BACD0-C304-864B-269B-80A046BAF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6897" y="4215750"/>
              <a:ext cx="3928647" cy="1491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2998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50CDCAC-B3FF-A455-A5FF-D4F5B3B5ABD9}"/>
              </a:ext>
            </a:extLst>
          </p:cNvPr>
          <p:cNvGrpSpPr/>
          <p:nvPr/>
        </p:nvGrpSpPr>
        <p:grpSpPr>
          <a:xfrm>
            <a:off x="6217922" y="827939"/>
            <a:ext cx="5267572" cy="6018459"/>
            <a:chOff x="6217922" y="827939"/>
            <a:chExt cx="5267572" cy="6018459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F1E6AE22-0A2C-E7B8-336D-D141CB2F6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5475" y="827939"/>
              <a:ext cx="5158503" cy="1984814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1042112-7C3F-229B-3C05-39EEAB1053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239" y="2857897"/>
              <a:ext cx="5259255" cy="1984814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A443E43-E2B6-DF32-A939-431E64F27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922" y="4861584"/>
              <a:ext cx="5229029" cy="198481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2DE851-0861-0625-0E1A-EA28674C2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Noise Estimates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777B54D-459F-699F-60B1-0267F72CB1B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145053" y="1139429"/>
                <a:ext cx="5829027" cy="5262675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2800" dirty="0">
                    <a:latin typeface="Bahnschrift Light" panose="020B0502040204020203" pitchFamily="34" charset="0"/>
                  </a:rPr>
                  <a:t>Noise was estimated for various thresholds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ja-JP" sz="28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altLang="ja-JP" sz="2800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endParaRPr lang="en-US" altLang="ja-JP" sz="2800" dirty="0">
                  <a:latin typeface="Bahnschrift Light" panose="020B0502040204020203" pitchFamily="34" charset="0"/>
                </a:endParaRPr>
              </a:p>
              <a:p>
                <a:pPr lvl="1"/>
                <a:r>
                  <a:rPr lang="en-US" altLang="ja-JP" sz="2400" dirty="0">
                    <a:latin typeface="Bahnschrift Light" panose="020B0502040204020203" pitchFamily="34" charset="0"/>
                  </a:rPr>
                  <a:t>Little sensitivity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altLang="ja-JP" sz="2400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Bahnschrift Light" panose="020B0502040204020203" pitchFamily="34" charset="0"/>
                  </a:rPr>
                  <a:t> across a wide range</a:t>
                </a:r>
                <a:endParaRPr lang="en-US" altLang="ja-JP" dirty="0">
                  <a:latin typeface="Bahnschrift Light" panose="020B0502040204020203" pitchFamily="34" charset="0"/>
                </a:endParaRPr>
              </a:p>
              <a:p>
                <a:pPr lvl="1"/>
                <a:r>
                  <a:rPr lang="en-US" altLang="ja-JP" sz="2400" dirty="0">
                    <a:latin typeface="Bahnschrift Light" panose="020B0502040204020203" pitchFamily="34" charset="0"/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altLang="ja-JP" sz="2400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r>
                  <a:rPr lang="en-US" altLang="ja-JP" sz="2400" dirty="0">
                    <a:latin typeface="Bahnschrift Light" panose="020B0502040204020203" pitchFamily="34" charset="0"/>
                  </a:rPr>
                  <a:t> lead to noise saturation</a:t>
                </a:r>
              </a:p>
              <a:p>
                <a:pPr marL="562722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altLang="ja-JP" sz="2400" b="0" i="1" smtClean="0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altLang="ja-JP" sz="2400" dirty="0">
                    <a:latin typeface="Bahnschrift Light" panose="020B0502040204020203" pitchFamily="34" charset="0"/>
                  </a:rPr>
                  <a:t> is used for the following analysis.</a:t>
                </a:r>
              </a:p>
              <a:p>
                <a:endParaRPr lang="en-US" altLang="ja-JP" sz="2800" dirty="0">
                  <a:latin typeface="Bahnschrift Light" panose="020B0502040204020203" pitchFamily="34" charset="0"/>
                </a:endParaRPr>
              </a:p>
              <a:p>
                <a:r>
                  <a:rPr lang="en-US" altLang="ja-JP" sz="2800" dirty="0">
                    <a:latin typeface="Bahnschrift Light" panose="020B0502040204020203" pitchFamily="34" charset="0"/>
                  </a:rPr>
                  <a:t>The estimated noise is in good agreement with the stored values.</a:t>
                </a:r>
              </a:p>
              <a:p>
                <a:endParaRPr lang="en-IE" sz="28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777B54D-459F-699F-60B1-0267F72CB1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145053" y="1139429"/>
                <a:ext cx="5829027" cy="5262675"/>
              </a:xfrm>
              <a:blipFill>
                <a:blip r:embed="rId5"/>
                <a:stretch>
                  <a:fillRect l="-1883" t="-1275" r="-13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FA3E3B9-7B99-0D12-9B0A-8159E9CF248F}"/>
              </a:ext>
            </a:extLst>
          </p:cNvPr>
          <p:cNvSpPr/>
          <p:nvPr/>
        </p:nvSpPr>
        <p:spPr bwMode="auto">
          <a:xfrm>
            <a:off x="5899959" y="816338"/>
            <a:ext cx="5829027" cy="603006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6C93CA2-62BA-B704-7FF3-2BF4D38495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818" y="1257349"/>
            <a:ext cx="6144260" cy="2346766"/>
          </a:xfrm>
          <a:prstGeom prst="rect">
            <a:avLst/>
          </a:prstGeo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6023BE0-8445-0BBE-E662-3231A9A112EC}"/>
              </a:ext>
            </a:extLst>
          </p:cNvPr>
          <p:cNvGrpSpPr/>
          <p:nvPr/>
        </p:nvGrpSpPr>
        <p:grpSpPr>
          <a:xfrm>
            <a:off x="5927898" y="4083630"/>
            <a:ext cx="6144260" cy="2340670"/>
            <a:chOff x="5927898" y="4083630"/>
            <a:chExt cx="6144260" cy="2340670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6B776182-5EC4-626C-E10B-0B10F9B33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7898" y="4083630"/>
              <a:ext cx="6144260" cy="23406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CEDCB68D-5672-C9C0-6990-106EAA824383}"/>
                    </a:ext>
                  </a:extLst>
                </p:cNvPr>
                <p:cNvSpPr txBox="1"/>
                <p:nvPr/>
              </p:nvSpPr>
              <p:spPr>
                <a:xfrm>
                  <a:off x="6792418" y="4687138"/>
                  <a:ext cx="750005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altLang="ja-JP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altLang="ja-JP" b="0" i="1" smtClean="0">
                              <a:latin typeface="Cambria Math" panose="02040503050406030204" pitchFamily="18" charset="0"/>
                            </a:rPr>
                            <m:t>𝑡h𝑟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a14:m>
                  <a:r>
                    <a:rPr lang="en-US" altLang="ja-JP" dirty="0">
                      <a:latin typeface="Bahnschrift Light" panose="020B0502040204020203" pitchFamily="34" charset="0"/>
                    </a:rPr>
                    <a:t> </a:t>
                  </a:r>
                  <a:endParaRPr lang="ja-JP" altLang="en-US" dirty="0"/>
                </a:p>
              </p:txBody>
            </p:sp>
          </mc:Choice>
          <mc:Fallback xmlns=""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CEDCB68D-5672-C9C0-6990-106EAA8243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2418" y="4687138"/>
                  <a:ext cx="750005" cy="2308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54294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Applications Template">
  <a:themeElements>
    <a:clrScheme name="EUMETSAT 2021 Colours">
      <a:dk1>
        <a:srgbClr val="FFFFFF"/>
      </a:dk1>
      <a:lt1>
        <a:srgbClr val="00205B"/>
      </a:lt1>
      <a:dk2>
        <a:srgbClr val="38484E"/>
      </a:dk2>
      <a:lt2>
        <a:srgbClr val="5B7F95"/>
      </a:lt2>
      <a:accent1>
        <a:srgbClr val="00B5E2"/>
      </a:accent1>
      <a:accent2>
        <a:srgbClr val="EAAA00"/>
      </a:accent2>
      <a:accent3>
        <a:srgbClr val="00B2A9"/>
      </a:accent3>
      <a:accent4>
        <a:srgbClr val="FE5000"/>
      </a:accent4>
      <a:accent5>
        <a:srgbClr val="7C7FAB"/>
      </a:accent5>
      <a:accent6>
        <a:srgbClr val="D6D2C4"/>
      </a:accent6>
      <a:hlink>
        <a:srgbClr val="C5B9AC"/>
      </a:hlink>
      <a:folHlink>
        <a:srgbClr val="968C83"/>
      </a:folHlink>
    </a:clrScheme>
    <a:fontScheme name="EUMETSAT">
      <a:majorFont>
        <a:latin typeface="Bahnschrift SemiLight"/>
        <a:ea typeface=""/>
        <a:cs typeface=""/>
      </a:majorFont>
      <a:minorFont>
        <a:latin typeface="Bahnschrif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600" b="0" kern="100" spc="-100" dirty="0" err="1" smtClean="0">
            <a:solidFill>
              <a:schemeClr val="tx2"/>
            </a:solidFill>
            <a:latin typeface="Bahnschrift Light" panose="020B0502040204020203" pitchFamily="34" charset="0"/>
            <a:ea typeface="Roboto" panose="02000000000000000000" pitchFamily="2" charset="0"/>
          </a:defRPr>
        </a:defPPr>
      </a:lstStyle>
    </a:tx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Landscape Template (Applications)" id="{D785BFDD-2E5B-4C55-920E-06CEA1B1407C}" vid="{68D8182D-4241-4F8F-9547-816F8DFF90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Landscape Template (Applications) (16)</Template>
  <TotalTime>73</TotalTime>
  <Words>1097</Words>
  <Application>Microsoft Office PowerPoint</Application>
  <PresentationFormat>Widescreen</PresentationFormat>
  <Paragraphs>270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Bahnschrift</vt:lpstr>
      <vt:lpstr>Bahnschrift Light</vt:lpstr>
      <vt:lpstr>Bahnschrift SemiBold</vt:lpstr>
      <vt:lpstr>Bahnschrift SemiLight</vt:lpstr>
      <vt:lpstr>Cambria Math</vt:lpstr>
      <vt:lpstr>Century Gothic</vt:lpstr>
      <vt:lpstr>Helvetica</vt:lpstr>
      <vt:lpstr>Roboto</vt:lpstr>
      <vt:lpstr>Roboto Light</vt:lpstr>
      <vt:lpstr>Roboto Medium</vt:lpstr>
      <vt:lpstr>Tahoma</vt:lpstr>
      <vt:lpstr>Times New Roman</vt:lpstr>
      <vt:lpstr>1_Applications Template</vt:lpstr>
      <vt:lpstr>PowerPoint Presentation</vt:lpstr>
      <vt:lpstr>Agenda</vt:lpstr>
      <vt:lpstr>Principal Component Analysis (PCA)</vt:lpstr>
      <vt:lpstr>PCA at EUMETSAT</vt:lpstr>
      <vt:lpstr>Agenda</vt:lpstr>
      <vt:lpstr>FY-3E / HIRAS-2</vt:lpstr>
      <vt:lpstr>Agenda</vt:lpstr>
      <vt:lpstr>Noise Estimation: Methodology</vt:lpstr>
      <vt:lpstr>Noise Estimates</vt:lpstr>
      <vt:lpstr>Agenda</vt:lpstr>
      <vt:lpstr>Anomaly Detection</vt:lpstr>
      <vt:lpstr>Anomaly Detection</vt:lpstr>
      <vt:lpstr>Anomaly Detection</vt:lpstr>
      <vt:lpstr>PC Scores per Pixel</vt:lpstr>
      <vt:lpstr>PC Scores per Pixel</vt:lpstr>
      <vt:lpstr>PC Scores per Pixel</vt:lpstr>
      <vt:lpstr>Anomaly Detection</vt:lpstr>
      <vt:lpstr>Agenda</vt:lpstr>
      <vt:lpstr>Harmonisation Experiments</vt:lpstr>
      <vt:lpstr>Alignment with Pixel PCs</vt:lpstr>
      <vt:lpstr>Mitigation of Pixel-Dependent Defects</vt:lpstr>
      <vt:lpstr>Agenda</vt:lpstr>
      <vt:lpstr>Conclusions</vt:lpstr>
      <vt:lpstr>PowerPoint Presentation</vt:lpstr>
    </vt:vector>
  </TitlesOfParts>
  <Company>EUMETSAT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 Dussarrat</dc:creator>
  <cp:lastModifiedBy>Pierre Dussarrat</cp:lastModifiedBy>
  <cp:revision>7</cp:revision>
  <cp:lastPrinted>2006-03-06T14:11:17Z</cp:lastPrinted>
  <dcterms:created xsi:type="dcterms:W3CDTF">2024-03-04T12:22:48Z</dcterms:created>
  <dcterms:modified xsi:type="dcterms:W3CDTF">2024-03-12T16:31:42Z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13" name="DM_DOCNUM">
    <vt:lpwstr>1403327</vt:lpwstr>
  </property>
  <property fmtid="{D5CDD505-2E9C-101B-9397-08002B2CF9AE}" pid="14" name="DM_DOCNAME">
    <vt:lpwstr>GSICS - Infrared sounder PCA - Shin Koyamatsu - 032024</vt:lpwstr>
  </property>
  <property fmtid="{D5CDD505-2E9C-101B-9397-08002B2CF9AE}" pid="15" name="DM_AUTHOR">
    <vt:lpwstr>Pierre Dussarrat</vt:lpwstr>
  </property>
  <property fmtid="{D5CDD505-2E9C-101B-9397-08002B2CF9AE}" pid="16" name="DM_E_DOC_NO">
    <vt:lpwstr>EUM/RSP/PLN/24/1403327</vt:lpwstr>
  </property>
  <property fmtid="{D5CDD505-2E9C-101B-9397-08002B2CF9AE}" pid="17" name="DM_E_VER_NO">
    <vt:lpwstr>1 Draft</vt:lpwstr>
  </property>
  <property fmtid="{D5CDD505-2E9C-101B-9397-08002B2CF9AE}" pid="18" name="DM_E_ISS_DATE">
    <vt:lpwstr>4 March 2024</vt:lpwstr>
  </property>
  <property fmtid="{D5CDD505-2E9C-101B-9397-08002B2CF9AE}" pid="19" name="DM_E_FROM_PERS2">
    <vt:lpwstr/>
  </property>
  <property fmtid="{D5CDD505-2E9C-101B-9397-08002B2CF9AE}" pid="20" name="DM_E_CONFID">
    <vt:lpwstr/>
  </property>
  <property fmtid="{D5CDD505-2E9C-101B-9397-08002B2CF9AE}" pid="21" name="DM_E_WBS_CODE">
    <vt:lpwstr/>
  </property>
  <property fmtid="{D5CDD505-2E9C-101B-9397-08002B2CF9AE}" pid="22" name="DM_E_DISTRIB">
    <vt:lpwstr/>
  </property>
  <property fmtid="{D5CDD505-2E9C-101B-9397-08002B2CF9AE}" pid="23" name="DIGITAL_SIGNATURE">
    <vt:lpwstr/>
  </property>
</Properties>
</file>