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56" r:id="rId2"/>
    <p:sldId id="495" r:id="rId3"/>
    <p:sldId id="487" r:id="rId4"/>
    <p:sldId id="488" r:id="rId5"/>
    <p:sldId id="465" r:id="rId6"/>
    <p:sldId id="472" r:id="rId7"/>
    <p:sldId id="503" r:id="rId8"/>
    <p:sldId id="5516" r:id="rId9"/>
    <p:sldId id="1135" r:id="rId10"/>
    <p:sldId id="1137" r:id="rId11"/>
    <p:sldId id="5514" r:id="rId12"/>
    <p:sldId id="5515" r:id="rId13"/>
    <p:sldId id="47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21ECD84-145D-41FF-88AB-FD62718D85B2}">
          <p14:sldIdLst>
            <p14:sldId id="256"/>
            <p14:sldId id="495"/>
            <p14:sldId id="487"/>
            <p14:sldId id="488"/>
            <p14:sldId id="465"/>
            <p14:sldId id="472"/>
            <p14:sldId id="503"/>
            <p14:sldId id="5516"/>
            <p14:sldId id="1135"/>
            <p14:sldId id="1137"/>
            <p14:sldId id="5514"/>
            <p14:sldId id="5515"/>
            <p14:sldId id="477"/>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0KRNb1U9FibKQk0JQejKLhrDF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uFillTx/>
              </a:rPr>
              <a:t>CALCON June 12-15, 2023, Logan, Utah</a:t>
            </a:r>
          </a:p>
        </p:txBody>
      </p:sp>
      <p:sp>
        <p:nvSpPr>
          <p:cNvPr id="5" name="Slide Number Placeholder 4"/>
          <p:cNvSpPr>
            <a:spLocks noGrp="1"/>
          </p:cNvSpPr>
          <p:nvPr>
            <p:ph type="sldNum" sz="quarter" idx="5"/>
          </p:nvPr>
        </p:nvSpPr>
        <p:spPr/>
        <p:txBody>
          <a:bodyPr/>
          <a:lstStyle/>
          <a:p>
            <a:fld id="{0D06836A-E74D-4296-99F3-8D1D9C87C1EF}" type="slidenum">
              <a:rPr lang="en-US" smtClean="0">
                <a:uFillTx/>
              </a:rPr>
              <a:pPr/>
              <a:t>3</a:t>
            </a:fld>
            <a:endParaRPr lang="en-US">
              <a:uFillTx/>
            </a:endParaRPr>
          </a:p>
        </p:txBody>
      </p:sp>
    </p:spTree>
    <p:extLst>
      <p:ext uri="{BB962C8B-B14F-4D97-AF65-F5344CB8AC3E}">
        <p14:creationId xmlns:p14="http://schemas.microsoft.com/office/powerpoint/2010/main" val="102266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823565" y="1688367"/>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ubTitle" idx="1"/>
          </p:nvPr>
        </p:nvSpPr>
        <p:spPr>
          <a:xfrm>
            <a:off x="1895412" y="3613696"/>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body" idx="1"/>
          </p:nvPr>
        </p:nvSpPr>
        <p:spPr>
          <a:xfrm>
            <a:off x="609600" y="1182255"/>
            <a:ext cx="10972800" cy="527370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o"/>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6"/>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6"/>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6"/>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GSICS Annual Meeting, 11-15 March 2024, Darmstdat, Germany</a:t>
            </a:r>
            <a:endParaRPr/>
          </a:p>
        </p:txBody>
      </p:sp>
      <p:sp>
        <p:nvSpPr>
          <p:cNvPr id="26" name="Google Shape;26;p6"/>
          <p:cNvSpPr txBox="1">
            <a:spLocks noGrp="1"/>
          </p:cNvSpPr>
          <p:nvPr>
            <p:ph type="title"/>
          </p:nvPr>
        </p:nvSpPr>
        <p:spPr>
          <a:xfrm>
            <a:off x="1294680" y="134454"/>
            <a:ext cx="9144000" cy="701964"/>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32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33"/>
        <p:cNvGrpSpPr/>
        <p:nvPr/>
      </p:nvGrpSpPr>
      <p:grpSpPr>
        <a:xfrm>
          <a:off x="0" y="0"/>
          <a:ext cx="0" cy="0"/>
          <a:chOff x="0" y="0"/>
          <a:chExt cx="0" cy="0"/>
        </a:xfrm>
      </p:grpSpPr>
      <p:sp>
        <p:nvSpPr>
          <p:cNvPr id="34" name="Google Shape;34;p14"/>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4"/>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14"/>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GSICS Annual Meeting, 11-15 March 2024, Darmstdat, Germany</a:t>
            </a:r>
            <a:endParaRPr/>
          </a:p>
        </p:txBody>
      </p:sp>
      <p:sp>
        <p:nvSpPr>
          <p:cNvPr id="37" name="Google Shape;37;p14"/>
          <p:cNvSpPr txBox="1">
            <a:spLocks noGrp="1"/>
          </p:cNvSpPr>
          <p:nvPr>
            <p:ph type="title"/>
          </p:nvPr>
        </p:nvSpPr>
        <p:spPr>
          <a:xfrm>
            <a:off x="1318903" y="119767"/>
            <a:ext cx="9144000" cy="701964"/>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32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66800"/>
            <a:ext cx="10972800" cy="5486400"/>
          </a:xfrm>
          <a:prstGeom prst="rect">
            <a:avLst/>
          </a:prstGeom>
        </p:spPr>
        <p:txBody>
          <a:bodyPr/>
          <a:lstStyle>
            <a:lvl1pPr>
              <a:defRPr sz="2400" b="0" baseline="0">
                <a:uFillTx/>
                <a:latin typeface="Times New Roman" panose="02020603050405020304" pitchFamily="18" charset="0"/>
              </a:defRPr>
            </a:lvl1pPr>
            <a:lvl2pPr>
              <a:defRPr sz="2000" b="0" baseline="0">
                <a:uFillTx/>
                <a:latin typeface="Times New Roman" panose="02020603050405020304" pitchFamily="18" charset="0"/>
              </a:defRPr>
            </a:lvl2pPr>
            <a:lvl3pPr>
              <a:defRPr sz="1600" b="0" baseline="0">
                <a:uFillTx/>
                <a:latin typeface="Times New Roman" panose="02020603050405020304" pitchFamily="18" charset="0"/>
              </a:defRPr>
            </a:lvl3pPr>
            <a:lvl4pPr>
              <a:defRPr sz="1200" baseline="0">
                <a:uFillTx/>
                <a:latin typeface="Times New Roman" panose="02020603050405020304" pitchFamily="18" charset="0"/>
              </a:defRPr>
            </a:lvl4pPr>
            <a:lvl5pPr>
              <a:defRPr sz="1600">
                <a:uFillTx/>
                <a:latin typeface="Calibri" panose="020F0502020204030204" pitchFamily="34" charset="0"/>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p:txBody>
      </p:sp>
      <p:sp>
        <p:nvSpPr>
          <p:cNvPr id="9" name="Rectangle 8"/>
          <p:cNvSpPr>
            <a:spLocks/>
          </p:cNvSpPr>
          <p:nvPr/>
        </p:nvSpPr>
        <p:spPr>
          <a:xfrm>
            <a:off x="304800" y="875951"/>
            <a:ext cx="11582400" cy="182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uFillTx/>
              <a:latin typeface="Arial Unicode MS" panose="020B0604020202020204" pitchFamily="34" charset="-128"/>
            </a:endParaRPr>
          </a:p>
        </p:txBody>
      </p:sp>
      <p:sp>
        <p:nvSpPr>
          <p:cNvPr id="11" name="Title 1"/>
          <p:cNvSpPr>
            <a:spLocks noGrp="1"/>
          </p:cNvSpPr>
          <p:nvPr>
            <p:ph type="title"/>
          </p:nvPr>
        </p:nvSpPr>
        <p:spPr>
          <a:xfrm>
            <a:off x="1066800" y="210312"/>
            <a:ext cx="9829800" cy="493078"/>
          </a:xfrm>
          <a:prstGeom prst="rect">
            <a:avLst/>
          </a:prstGeom>
        </p:spPr>
        <p:txBody>
          <a:bodyPr lIns="0" tIns="0" rIns="0" bIns="0" anchor="ctr" anchorCtr="0">
            <a:noAutofit/>
          </a:bodyPr>
          <a:lstStyle>
            <a:lvl1pPr algn="ctr">
              <a:defRPr sz="2800" b="1">
                <a:solidFill>
                  <a:srgbClr val="002060"/>
                </a:solidFill>
                <a:uFillTx/>
                <a:latin typeface="Times New Roman" panose="02020603050405020304" pitchFamily="18" charset="0"/>
                <a:cs typeface="Times New Roman" panose="02020603050405020304" pitchFamily="18" charset="0"/>
              </a:defRPr>
            </a:lvl1pPr>
          </a:lstStyle>
          <a:p>
            <a:r>
              <a:rPr lang="en-US" dirty="0">
                <a:uFillTx/>
              </a:rPr>
              <a:t>Click to edit Master title style</a:t>
            </a:r>
          </a:p>
        </p:txBody>
      </p:sp>
    </p:spTree>
    <p:extLst>
      <p:ext uri="{BB962C8B-B14F-4D97-AF65-F5344CB8AC3E}">
        <p14:creationId xmlns:p14="http://schemas.microsoft.com/office/powerpoint/2010/main" val="405026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66800"/>
            <a:ext cx="10972800" cy="5486400"/>
          </a:xfrm>
          <a:prstGeom prst="rect">
            <a:avLst/>
          </a:prstGeom>
        </p:spPr>
        <p:txBody>
          <a:bodyPr/>
          <a:lstStyle>
            <a:lvl1pPr>
              <a:defRPr sz="2400" b="1" baseline="0">
                <a:uFillTx/>
                <a:latin typeface="Times New Roman" panose="02020603050405020304" pitchFamily="18" charset="0"/>
              </a:defRPr>
            </a:lvl1pPr>
            <a:lvl2pPr>
              <a:defRPr sz="2000" b="1" baseline="0">
                <a:uFillTx/>
                <a:latin typeface="Times New Roman" panose="02020603050405020304" pitchFamily="18" charset="0"/>
              </a:defRPr>
            </a:lvl2pPr>
            <a:lvl3pPr>
              <a:defRPr sz="1600" b="1" baseline="0">
                <a:uFillTx/>
                <a:latin typeface="Times New Roman" panose="02020603050405020304" pitchFamily="18" charset="0"/>
              </a:defRPr>
            </a:lvl3pPr>
            <a:lvl4pPr>
              <a:defRPr sz="1200" baseline="0">
                <a:uFillTx/>
                <a:latin typeface="Times New Roman" panose="02020603050405020304" pitchFamily="18" charset="0"/>
              </a:defRPr>
            </a:lvl4pPr>
            <a:lvl5pPr>
              <a:defRPr sz="1600">
                <a:uFillTx/>
                <a:latin typeface="Calibri" panose="020F0502020204030204" pitchFamily="34" charset="0"/>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p:txBody>
      </p:sp>
      <p:sp>
        <p:nvSpPr>
          <p:cNvPr id="9" name="Rectangle 8"/>
          <p:cNvSpPr>
            <a:spLocks/>
          </p:cNvSpPr>
          <p:nvPr/>
        </p:nvSpPr>
        <p:spPr>
          <a:xfrm>
            <a:off x="0" y="914400"/>
            <a:ext cx="11582400" cy="18288"/>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uFillTx/>
              <a:latin typeface="Arial Unicode MS" panose="020B0604020202020204" pitchFamily="34" charset="-128"/>
            </a:endParaRPr>
          </a:p>
        </p:txBody>
      </p:sp>
      <p:sp>
        <p:nvSpPr>
          <p:cNvPr id="11" name="Title 1"/>
          <p:cNvSpPr>
            <a:spLocks noGrp="1"/>
          </p:cNvSpPr>
          <p:nvPr>
            <p:ph type="title"/>
          </p:nvPr>
        </p:nvSpPr>
        <p:spPr>
          <a:xfrm>
            <a:off x="914401" y="228600"/>
            <a:ext cx="9233996" cy="493078"/>
          </a:xfrm>
          <a:prstGeom prst="rect">
            <a:avLst/>
          </a:prstGeom>
        </p:spPr>
        <p:txBody>
          <a:bodyPr lIns="0" tIns="0" rIns="0" bIns="0" anchor="ctr" anchorCtr="0">
            <a:noAutofit/>
          </a:bodyPr>
          <a:lstStyle>
            <a:lvl1pPr algn="ctr">
              <a:defRPr sz="2800" b="1">
                <a:solidFill>
                  <a:srgbClr val="002060"/>
                </a:solidFill>
                <a:uFillTx/>
                <a:latin typeface="Times New Roman" panose="02020603050405020304" pitchFamily="18" charset="0"/>
                <a:cs typeface="Times New Roman" panose="02020603050405020304" pitchFamily="18" charset="0"/>
              </a:defRPr>
            </a:lvl1pPr>
          </a:lstStyle>
          <a:p>
            <a:r>
              <a:rPr lang="en-US" dirty="0">
                <a:uFillTx/>
              </a:rPr>
              <a:t>Click to edit Master title style</a:t>
            </a:r>
          </a:p>
        </p:txBody>
      </p:sp>
    </p:spTree>
    <p:extLst>
      <p:ext uri="{BB962C8B-B14F-4D97-AF65-F5344CB8AC3E}">
        <p14:creationId xmlns:p14="http://schemas.microsoft.com/office/powerpoint/2010/main" val="420557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453350" y="64093"/>
            <a:ext cx="8930829" cy="701964"/>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609600" y="1159321"/>
            <a:ext cx="10972800" cy="5272064"/>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4" descr="GOESR_Logo.jpg"/>
          <p:cNvPicPr preferRelativeResize="0"/>
          <p:nvPr/>
        </p:nvPicPr>
        <p:blipFill rotWithShape="1">
          <a:blip r:embed="rId7">
            <a:alphaModFix/>
          </a:blip>
          <a:srcRect/>
          <a:stretch/>
        </p:blipFill>
        <p:spPr>
          <a:xfrm>
            <a:off x="287368" y="97507"/>
            <a:ext cx="1018175" cy="706057"/>
          </a:xfrm>
          <a:prstGeom prst="rect">
            <a:avLst/>
          </a:prstGeom>
          <a:noFill/>
          <a:ln>
            <a:noFill/>
          </a:ln>
        </p:spPr>
      </p:pic>
      <p:cxnSp>
        <p:nvCxnSpPr>
          <p:cNvPr id="14" name="Google Shape;14;p4"/>
          <p:cNvCxnSpPr/>
          <p:nvPr/>
        </p:nvCxnSpPr>
        <p:spPr>
          <a:xfrm>
            <a:off x="166255" y="999915"/>
            <a:ext cx="118872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0196"/>
              </a:srgbClr>
            </a:outerShdw>
          </a:effectLst>
        </p:spPr>
      </p:cxnSp>
      <p:sp>
        <p:nvSpPr>
          <p:cNvPr id="15" name="Google Shape;15;p4"/>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4"/>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GSICS Annual Meeting, 11-15 March 2024, </a:t>
            </a:r>
            <a:r>
              <a:rPr lang="en-US" dirty="0" err="1"/>
              <a:t>Darmstdat</a:t>
            </a:r>
            <a:r>
              <a:rPr lang="en-US" dirty="0"/>
              <a:t>, Germany</a:t>
            </a:r>
            <a:endParaRPr dirty="0"/>
          </a:p>
        </p:txBody>
      </p:sp>
      <p:pic>
        <p:nvPicPr>
          <p:cNvPr id="1026" name="Picture 2" descr="http://gsics.atmos.umd.edu/pub/Development/Logos/GSICS180px.png">
            <a:extLst>
              <a:ext uri="{FF2B5EF4-FFF2-40B4-BE49-F238E27FC236}">
                <a16:creationId xmlns:a16="http://schemas.microsoft.com/office/drawing/2014/main" id="{42F98933-12E7-4062-A6BB-AF3ADA560F6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338955" y="108239"/>
            <a:ext cx="1714500" cy="6953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914400" y="1628152"/>
            <a:ext cx="10786056"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6000"/>
              <a:buFont typeface="Times New Roman"/>
              <a:buNone/>
            </a:pPr>
            <a:r>
              <a:rPr lang="en-US" sz="4800" dirty="0"/>
              <a:t>GOES ABI IR Midnight Calibration Variations Detected with GEO-GEO: </a:t>
            </a:r>
            <a:r>
              <a:rPr lang="en-US" sz="4800"/>
              <a:t>Early Analysis</a:t>
            </a:r>
            <a:endParaRPr sz="2800" dirty="0"/>
          </a:p>
        </p:txBody>
      </p:sp>
      <p:sp>
        <p:nvSpPr>
          <p:cNvPr id="43" name="Google Shape;43;p1"/>
          <p:cNvSpPr txBox="1">
            <a:spLocks noGrp="1"/>
          </p:cNvSpPr>
          <p:nvPr>
            <p:ph type="subTitle" idx="1"/>
          </p:nvPr>
        </p:nvSpPr>
        <p:spPr>
          <a:xfrm>
            <a:off x="1828800" y="3651159"/>
            <a:ext cx="8534400" cy="1751528"/>
          </a:xfrm>
          <a:prstGeom prst="rect">
            <a:avLst/>
          </a:prstGeom>
          <a:noFill/>
          <a:ln>
            <a:noFill/>
          </a:ln>
        </p:spPr>
        <p:txBody>
          <a:bodyPr spcFirstLastPara="1" wrap="square" lIns="91425" tIns="45700" rIns="91425" bIns="45700" anchor="t" anchorCtr="0">
            <a:normAutofit/>
          </a:bodyPr>
          <a:lstStyle/>
          <a:p>
            <a:pPr marL="457200" lvl="0" indent="-381000" algn="ctr" rtl="0">
              <a:lnSpc>
                <a:spcPct val="100000"/>
              </a:lnSpc>
              <a:spcBef>
                <a:spcPts val="480"/>
              </a:spcBef>
              <a:spcAft>
                <a:spcPts val="0"/>
              </a:spcAft>
              <a:buClr>
                <a:srgbClr val="888888"/>
              </a:buClr>
              <a:buSzPct val="108108"/>
              <a:buNone/>
            </a:pPr>
            <a:r>
              <a:rPr lang="en-US" dirty="0">
                <a:solidFill>
                  <a:schemeClr val="dk1"/>
                </a:solidFill>
              </a:rPr>
              <a:t>Fangfang Yu</a:t>
            </a:r>
            <a:r>
              <a:rPr lang="en-US" baseline="30000" dirty="0">
                <a:solidFill>
                  <a:schemeClr val="dk1"/>
                </a:solidFill>
              </a:rPr>
              <a:t>1</a:t>
            </a:r>
            <a:r>
              <a:rPr lang="en-US" dirty="0">
                <a:solidFill>
                  <a:schemeClr val="dk1"/>
                </a:solidFill>
              </a:rPr>
              <a:t>, </a:t>
            </a:r>
            <a:r>
              <a:rPr lang="en-US" dirty="0" err="1">
                <a:solidFill>
                  <a:schemeClr val="dk1"/>
                </a:solidFill>
              </a:rPr>
              <a:t>Xiangqian</a:t>
            </a:r>
            <a:r>
              <a:rPr lang="en-US" dirty="0">
                <a:solidFill>
                  <a:schemeClr val="dk1"/>
                </a:solidFill>
              </a:rPr>
              <a:t> Wu</a:t>
            </a:r>
            <a:r>
              <a:rPr lang="en-US" baseline="30000" dirty="0">
                <a:solidFill>
                  <a:schemeClr val="dk1"/>
                </a:solidFill>
              </a:rPr>
              <a:t>2</a:t>
            </a:r>
            <a:r>
              <a:rPr lang="en-US" dirty="0">
                <a:solidFill>
                  <a:schemeClr val="dk1"/>
                </a:solidFill>
              </a:rPr>
              <a:t>, Haifeng Qian</a:t>
            </a:r>
            <a:r>
              <a:rPr lang="en-US" baseline="30000" dirty="0">
                <a:solidFill>
                  <a:schemeClr val="dk1"/>
                </a:solidFill>
              </a:rPr>
              <a:t>3</a:t>
            </a:r>
            <a:r>
              <a:rPr lang="en-US" dirty="0">
                <a:solidFill>
                  <a:schemeClr val="dk1"/>
                </a:solidFill>
              </a:rPr>
              <a:t> and Hui Xu</a:t>
            </a:r>
            <a:r>
              <a:rPr lang="en-US" baseline="30000" dirty="0">
                <a:solidFill>
                  <a:schemeClr val="dk1"/>
                </a:solidFill>
              </a:rPr>
              <a:t>3</a:t>
            </a:r>
          </a:p>
          <a:p>
            <a:pPr marL="457200" lvl="0" indent="-381000" algn="ctr" rtl="0">
              <a:lnSpc>
                <a:spcPct val="100000"/>
              </a:lnSpc>
              <a:spcBef>
                <a:spcPts val="480"/>
              </a:spcBef>
              <a:spcAft>
                <a:spcPts val="0"/>
              </a:spcAft>
              <a:buClr>
                <a:srgbClr val="888888"/>
              </a:buClr>
              <a:buSzPct val="108108"/>
              <a:buNone/>
            </a:pPr>
            <a:r>
              <a:rPr lang="en-US" sz="1900" dirty="0">
                <a:solidFill>
                  <a:schemeClr val="dk1"/>
                </a:solidFill>
              </a:rPr>
              <a:t>1: University of Maryland, College Park, MD</a:t>
            </a:r>
          </a:p>
          <a:p>
            <a:pPr marL="457200" lvl="0" indent="-381000" algn="ctr" rtl="0">
              <a:lnSpc>
                <a:spcPct val="100000"/>
              </a:lnSpc>
              <a:spcBef>
                <a:spcPts val="480"/>
              </a:spcBef>
              <a:spcAft>
                <a:spcPts val="0"/>
              </a:spcAft>
              <a:buClr>
                <a:srgbClr val="888888"/>
              </a:buClr>
              <a:buSzPct val="108108"/>
              <a:buNone/>
            </a:pPr>
            <a:r>
              <a:rPr lang="en-US" sz="1900" dirty="0">
                <a:solidFill>
                  <a:schemeClr val="dk1"/>
                </a:solidFill>
              </a:rPr>
              <a:t>2: NOAA/NESDIS/STAR, College Park, MD</a:t>
            </a:r>
          </a:p>
          <a:p>
            <a:pPr marL="457200" lvl="0" indent="-381000" algn="ctr" rtl="0">
              <a:lnSpc>
                <a:spcPct val="100000"/>
              </a:lnSpc>
              <a:spcBef>
                <a:spcPts val="480"/>
              </a:spcBef>
              <a:spcAft>
                <a:spcPts val="0"/>
              </a:spcAft>
              <a:buClr>
                <a:srgbClr val="888888"/>
              </a:buClr>
              <a:buSzPct val="108108"/>
              <a:buNone/>
            </a:pPr>
            <a:r>
              <a:rPr lang="en-US" sz="1900" dirty="0">
                <a:solidFill>
                  <a:schemeClr val="dk1"/>
                </a:solidFill>
              </a:rPr>
              <a:t>3: GST, Inc., Greenbelt, MD</a:t>
            </a:r>
          </a:p>
          <a:p>
            <a:pPr marL="457200" lvl="0" indent="-381000" algn="ctr" rtl="0">
              <a:lnSpc>
                <a:spcPct val="100000"/>
              </a:lnSpc>
              <a:spcBef>
                <a:spcPts val="480"/>
              </a:spcBef>
              <a:spcAft>
                <a:spcPts val="0"/>
              </a:spcAft>
              <a:buClr>
                <a:srgbClr val="888888"/>
              </a:buClr>
              <a:buSzPct val="108108"/>
              <a:buNone/>
            </a:pPr>
            <a:endParaRPr lang="en-US" dirty="0">
              <a:solidFill>
                <a:schemeClr val="dk1"/>
              </a:solidFill>
            </a:endParaRPr>
          </a:p>
          <a:p>
            <a:pPr marL="457200" lvl="0" indent="-381000" algn="ctr" rtl="0">
              <a:lnSpc>
                <a:spcPct val="100000"/>
              </a:lnSpc>
              <a:spcBef>
                <a:spcPts val="480"/>
              </a:spcBef>
              <a:spcAft>
                <a:spcPts val="0"/>
              </a:spcAft>
              <a:buClr>
                <a:srgbClr val="888888"/>
              </a:buClr>
              <a:buSzPct val="108108"/>
              <a:buNone/>
            </a:pPr>
            <a:endParaRPr dirty="0">
              <a:solidFill>
                <a:schemeClr val="dk1"/>
              </a:solidFill>
            </a:endParaRPr>
          </a:p>
        </p:txBody>
      </p:sp>
      <p:sp>
        <p:nvSpPr>
          <p:cNvPr id="2" name="Rectangle 1">
            <a:extLst>
              <a:ext uri="{FF2B5EF4-FFF2-40B4-BE49-F238E27FC236}">
                <a16:creationId xmlns:a16="http://schemas.microsoft.com/office/drawing/2014/main" id="{6BFB3ADB-17B6-4B7E-AF62-3A89B8F6DCF7}"/>
              </a:ext>
            </a:extLst>
          </p:cNvPr>
          <p:cNvSpPr/>
          <p:nvPr/>
        </p:nvSpPr>
        <p:spPr>
          <a:xfrm>
            <a:off x="3795517" y="6443315"/>
            <a:ext cx="4934364" cy="307777"/>
          </a:xfrm>
          <a:prstGeom prst="rect">
            <a:avLst/>
          </a:prstGeom>
        </p:spPr>
        <p:txBody>
          <a:bodyPr wrap="none">
            <a:spAutoFit/>
          </a:bodyPr>
          <a:lstStyle/>
          <a:p>
            <a:r>
              <a:rPr lang="en-US" dirty="0">
                <a:solidFill>
                  <a:schemeClr val="bg1">
                    <a:lumMod val="50000"/>
                  </a:schemeClr>
                </a:solidFill>
                <a:latin typeface="Times New Roman" panose="02020603050405020304" pitchFamily="18" charset="0"/>
                <a:ea typeface="Tahoma" panose="020B0604030504040204" pitchFamily="34" charset="0"/>
                <a:cs typeface="Times New Roman" panose="02020603050405020304" pitchFamily="18" charset="0"/>
              </a:rPr>
              <a:t>GSICS Annual Meeting, 11-15 March 2024, Darmstadt, Germany</a:t>
            </a:r>
          </a:p>
        </p:txBody>
      </p:sp>
      <p:sp>
        <p:nvSpPr>
          <p:cNvPr id="3" name="Rectangle 2">
            <a:extLst>
              <a:ext uri="{FF2B5EF4-FFF2-40B4-BE49-F238E27FC236}">
                <a16:creationId xmlns:a16="http://schemas.microsoft.com/office/drawing/2014/main" id="{ABACCC8D-27F7-40C8-BFCD-04726AD209CA}"/>
              </a:ext>
            </a:extLst>
          </p:cNvPr>
          <p:cNvSpPr/>
          <p:nvPr/>
        </p:nvSpPr>
        <p:spPr>
          <a:xfrm>
            <a:off x="1674254" y="5722807"/>
            <a:ext cx="8744755" cy="338554"/>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With contributions </a:t>
            </a:r>
            <a:r>
              <a:rPr lang="en-US" sz="1600">
                <a:latin typeface="Times New Roman" panose="02020603050405020304" pitchFamily="18" charset="0"/>
                <a:cs typeface="Times New Roman" panose="02020603050405020304" pitchFamily="18" charset="0"/>
              </a:rPr>
              <a:t>from the GOES-R </a:t>
            </a:r>
            <a:r>
              <a:rPr lang="en-US" sz="1600" dirty="0">
                <a:latin typeface="Times New Roman" panose="02020603050405020304" pitchFamily="18" charset="0"/>
                <a:cs typeface="Times New Roman" panose="02020603050405020304" pitchFamily="18" charset="0"/>
              </a:rPr>
              <a:t>Calibration Working Group (CWG)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A4AF1-A2AF-4F5C-B670-4E785CE4F5FB}"/>
              </a:ext>
            </a:extLst>
          </p:cNvPr>
          <p:cNvSpPr>
            <a:spLocks noGrp="1"/>
          </p:cNvSpPr>
          <p:nvPr>
            <p:ph type="title"/>
          </p:nvPr>
        </p:nvSpPr>
        <p:spPr/>
        <p:txBody>
          <a:bodyPr/>
          <a:lstStyle/>
          <a:p>
            <a:r>
              <a:rPr lang="en-US" dirty="0"/>
              <a:t>Midnight Variation around Eclipse Seasons – “Eyes”</a:t>
            </a:r>
          </a:p>
        </p:txBody>
      </p:sp>
      <p:sp>
        <p:nvSpPr>
          <p:cNvPr id="29" name="Content Placeholder 20">
            <a:extLst>
              <a:ext uri="{FF2B5EF4-FFF2-40B4-BE49-F238E27FC236}">
                <a16:creationId xmlns:a16="http://schemas.microsoft.com/office/drawing/2014/main" id="{18229447-7FD9-4E30-BB03-0ADFFDF07416}"/>
              </a:ext>
            </a:extLst>
          </p:cNvPr>
          <p:cNvSpPr>
            <a:spLocks noGrp="1"/>
          </p:cNvSpPr>
          <p:nvPr>
            <p:ph idx="1"/>
          </p:nvPr>
        </p:nvSpPr>
        <p:spPr>
          <a:xfrm>
            <a:off x="640781" y="4173967"/>
            <a:ext cx="7917230" cy="2473721"/>
          </a:xfrm>
        </p:spPr>
        <p:txBody>
          <a:bodyPr>
            <a:normAutofit fontScale="92500" lnSpcReduction="10000"/>
          </a:bodyPr>
          <a:lstStyle/>
          <a:p>
            <a:pPr marL="342900" indent="-342900"/>
            <a:r>
              <a:rPr lang="en-US" sz="2000" b="0" dirty="0"/>
              <a:t>Cold GEO-GEO </a:t>
            </a:r>
            <a:r>
              <a:rPr lang="en-US" sz="2000" dirty="0"/>
              <a:t>bias o</a:t>
            </a:r>
            <a:r>
              <a:rPr lang="en-US" sz="2000" b="0" dirty="0"/>
              <a:t>ccurs </a:t>
            </a:r>
            <a:r>
              <a:rPr lang="en-US" sz="2000" dirty="0"/>
              <a:t>around satellite midnight during the eclipse seasons</a:t>
            </a:r>
          </a:p>
          <a:p>
            <a:pPr marL="800100" lvl="1" indent="-342900"/>
            <a:r>
              <a:rPr lang="en-US" sz="1600" b="0" dirty="0"/>
              <a:t>Seems </a:t>
            </a:r>
            <a:r>
              <a:rPr lang="en-US" sz="1600" dirty="0"/>
              <a:t>increasing when</a:t>
            </a:r>
            <a:r>
              <a:rPr lang="en-US" sz="1600" b="0" dirty="0"/>
              <a:t> the </a:t>
            </a:r>
            <a:r>
              <a:rPr lang="en-US" sz="1600" dirty="0"/>
              <a:t>Sun is close to the Earth before and after it is being occluded.</a:t>
            </a:r>
          </a:p>
          <a:p>
            <a:pPr marL="800100" lvl="1" indent="-342900"/>
            <a:r>
              <a:rPr lang="en-US" sz="1600" b="0" dirty="0"/>
              <a:t>Disappears abruptly as the Sun is behind the Earth. </a:t>
            </a:r>
          </a:p>
          <a:p>
            <a:pPr marL="342900" indent="-342900"/>
            <a:r>
              <a:rPr lang="en-US" sz="2000" dirty="0"/>
              <a:t>Possible root cause: scattered light into the spacelook scene used for ICT calibration (aka, ICT SPLK), as shown with the elevated ICT SPLK for the VNIR bands, (e.g. B06), can lead to a lower radiance during the impacted midnight time</a:t>
            </a:r>
          </a:p>
        </p:txBody>
      </p:sp>
      <p:pic>
        <p:nvPicPr>
          <p:cNvPr id="23" name="Picture 22">
            <a:extLst>
              <a:ext uri="{FF2B5EF4-FFF2-40B4-BE49-F238E27FC236}">
                <a16:creationId xmlns:a16="http://schemas.microsoft.com/office/drawing/2014/main" id="{96C79649-1AE6-4F3B-A17E-D43FC439B8FE}"/>
              </a:ext>
            </a:extLst>
          </p:cNvPr>
          <p:cNvPicPr>
            <a:picLocks noChangeAspect="1"/>
          </p:cNvPicPr>
          <p:nvPr/>
        </p:nvPicPr>
        <p:blipFill>
          <a:blip r:embed="rId2"/>
          <a:stretch>
            <a:fillRect/>
          </a:stretch>
        </p:blipFill>
        <p:spPr>
          <a:xfrm>
            <a:off x="6510263" y="1125368"/>
            <a:ext cx="5294709" cy="2820230"/>
          </a:xfrm>
          <a:prstGeom prst="rect">
            <a:avLst/>
          </a:prstGeom>
        </p:spPr>
      </p:pic>
      <p:grpSp>
        <p:nvGrpSpPr>
          <p:cNvPr id="9" name="Group 8">
            <a:extLst>
              <a:ext uri="{FF2B5EF4-FFF2-40B4-BE49-F238E27FC236}">
                <a16:creationId xmlns:a16="http://schemas.microsoft.com/office/drawing/2014/main" id="{F8CBEFEA-87C4-47CE-B737-2F60E3FE9BEB}"/>
              </a:ext>
            </a:extLst>
          </p:cNvPr>
          <p:cNvGrpSpPr/>
          <p:nvPr/>
        </p:nvGrpSpPr>
        <p:grpSpPr>
          <a:xfrm>
            <a:off x="295438" y="1065420"/>
            <a:ext cx="6364720" cy="2940126"/>
            <a:chOff x="2807998" y="1900202"/>
            <a:chExt cx="6364720" cy="2940126"/>
          </a:xfrm>
        </p:grpSpPr>
        <p:pic>
          <p:nvPicPr>
            <p:cNvPr id="10" name="Picture 9">
              <a:extLst>
                <a:ext uri="{FF2B5EF4-FFF2-40B4-BE49-F238E27FC236}">
                  <a16:creationId xmlns:a16="http://schemas.microsoft.com/office/drawing/2014/main" id="{8BC0A034-888F-411E-B5DF-083007905576}"/>
                </a:ext>
              </a:extLst>
            </p:cNvPr>
            <p:cNvPicPr>
              <a:picLocks noChangeAspect="1"/>
            </p:cNvPicPr>
            <p:nvPr/>
          </p:nvPicPr>
          <p:blipFill>
            <a:blip r:embed="rId3"/>
            <a:stretch>
              <a:fillRect/>
            </a:stretch>
          </p:blipFill>
          <p:spPr>
            <a:xfrm>
              <a:off x="3293642" y="1900202"/>
              <a:ext cx="5879076" cy="2940126"/>
            </a:xfrm>
            <a:prstGeom prst="rect">
              <a:avLst/>
            </a:prstGeom>
          </p:spPr>
        </p:pic>
        <p:grpSp>
          <p:nvGrpSpPr>
            <p:cNvPr id="11" name="Group 10">
              <a:extLst>
                <a:ext uri="{FF2B5EF4-FFF2-40B4-BE49-F238E27FC236}">
                  <a16:creationId xmlns:a16="http://schemas.microsoft.com/office/drawing/2014/main" id="{552FC095-C5E3-4ECD-BBAE-C18163CA9650}"/>
                </a:ext>
              </a:extLst>
            </p:cNvPr>
            <p:cNvGrpSpPr/>
            <p:nvPr/>
          </p:nvGrpSpPr>
          <p:grpSpPr>
            <a:xfrm>
              <a:off x="2807998" y="2169265"/>
              <a:ext cx="1097000" cy="1257079"/>
              <a:chOff x="2807998" y="2169265"/>
              <a:chExt cx="1097000" cy="1257079"/>
            </a:xfrm>
          </p:grpSpPr>
          <p:sp>
            <p:nvSpPr>
              <p:cNvPr id="12" name="Right Brace 11">
                <a:extLst>
                  <a:ext uri="{FF2B5EF4-FFF2-40B4-BE49-F238E27FC236}">
                    <a16:creationId xmlns:a16="http://schemas.microsoft.com/office/drawing/2014/main" id="{497634A0-5E25-4185-AC61-FE6644A99DA9}"/>
                  </a:ext>
                </a:extLst>
              </p:cNvPr>
              <p:cNvSpPr/>
              <p:nvPr/>
            </p:nvSpPr>
            <p:spPr>
              <a:xfrm rot="10800000">
                <a:off x="3237228" y="3118569"/>
                <a:ext cx="238539" cy="30777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90692DA5-C0D1-4AE6-A483-1E1BD9036343}"/>
                  </a:ext>
                </a:extLst>
              </p:cNvPr>
              <p:cNvSpPr txBox="1"/>
              <p:nvPr/>
            </p:nvSpPr>
            <p:spPr>
              <a:xfrm>
                <a:off x="2807998" y="2169265"/>
                <a:ext cx="1097000" cy="738664"/>
              </a:xfrm>
              <a:prstGeom prst="rect">
                <a:avLst/>
              </a:prstGeom>
              <a:noFill/>
            </p:spPr>
            <p:txBody>
              <a:bodyPr wrap="square" rtlCol="0">
                <a:spAutoFit/>
              </a:bodyPr>
              <a:lstStyle/>
              <a:p>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G18 satellite midnight </a:t>
                </a:r>
              </a:p>
            </p:txBody>
          </p:sp>
        </p:grpSp>
      </p:grpSp>
      <p:pic>
        <p:nvPicPr>
          <p:cNvPr id="16" name="Picture 15">
            <a:extLst>
              <a:ext uri="{FF2B5EF4-FFF2-40B4-BE49-F238E27FC236}">
                <a16:creationId xmlns:a16="http://schemas.microsoft.com/office/drawing/2014/main" id="{6568B3DA-0AF2-4AE0-AA9B-FF525710A8A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0513" y="4150630"/>
            <a:ext cx="2780706" cy="2158027"/>
          </a:xfrm>
          <a:prstGeom prst="rect">
            <a:avLst/>
          </a:prstGeom>
          <a:noFill/>
          <a:ln>
            <a:noFill/>
          </a:ln>
        </p:spPr>
      </p:pic>
      <p:sp>
        <p:nvSpPr>
          <p:cNvPr id="2" name="Rectangle 1">
            <a:extLst>
              <a:ext uri="{FF2B5EF4-FFF2-40B4-BE49-F238E27FC236}">
                <a16:creationId xmlns:a16="http://schemas.microsoft.com/office/drawing/2014/main" id="{0D5CEF75-F313-CB4B-2933-EF104414BDCB}"/>
              </a:ext>
            </a:extLst>
          </p:cNvPr>
          <p:cNvSpPr/>
          <p:nvPr/>
        </p:nvSpPr>
        <p:spPr>
          <a:xfrm>
            <a:off x="2131729" y="1231017"/>
            <a:ext cx="913223" cy="24133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E705077-5A41-F944-89A6-4EC67989FA5C}"/>
              </a:ext>
            </a:extLst>
          </p:cNvPr>
          <p:cNvSpPr/>
          <p:nvPr/>
        </p:nvSpPr>
        <p:spPr>
          <a:xfrm>
            <a:off x="4599396" y="1189376"/>
            <a:ext cx="913223" cy="24133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0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E0817-AA6C-4F09-8684-468715655396}"/>
              </a:ext>
            </a:extLst>
          </p:cNvPr>
          <p:cNvSpPr>
            <a:spLocks noGrp="1"/>
          </p:cNvSpPr>
          <p:nvPr>
            <p:ph type="body" idx="1"/>
          </p:nvPr>
        </p:nvSpPr>
        <p:spPr>
          <a:xfrm>
            <a:off x="475837" y="4929138"/>
            <a:ext cx="10972800" cy="1059712"/>
          </a:xfrm>
        </p:spPr>
        <p:txBody>
          <a:bodyPr>
            <a:normAutofit/>
          </a:bodyPr>
          <a:lstStyle/>
          <a:p>
            <a:r>
              <a:rPr lang="en-US" dirty="0"/>
              <a:t>Occurrence of the ICT radiance fluctuation and elevated B06 ICT SPLK events is highly correlated with GEO-GEO fluctuation time</a:t>
            </a:r>
          </a:p>
        </p:txBody>
      </p:sp>
      <p:sp>
        <p:nvSpPr>
          <p:cNvPr id="3" name="Slide Number Placeholder 2">
            <a:extLst>
              <a:ext uri="{FF2B5EF4-FFF2-40B4-BE49-F238E27FC236}">
                <a16:creationId xmlns:a16="http://schemas.microsoft.com/office/drawing/2014/main" id="{4FC35CCC-F389-4DD4-BCCD-993DA335C0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Title 3">
            <a:extLst>
              <a:ext uri="{FF2B5EF4-FFF2-40B4-BE49-F238E27FC236}">
                <a16:creationId xmlns:a16="http://schemas.microsoft.com/office/drawing/2014/main" id="{3F6B2754-3C06-4136-A8F2-A32ABAEF6F29}"/>
              </a:ext>
            </a:extLst>
          </p:cNvPr>
          <p:cNvSpPr>
            <a:spLocks noGrp="1"/>
          </p:cNvSpPr>
          <p:nvPr>
            <p:ph type="title"/>
          </p:nvPr>
        </p:nvSpPr>
        <p:spPr/>
        <p:txBody>
          <a:bodyPr/>
          <a:lstStyle/>
          <a:p>
            <a:r>
              <a:rPr lang="en-US" dirty="0"/>
              <a:t>Combined Impacts </a:t>
            </a:r>
          </a:p>
        </p:txBody>
      </p:sp>
      <p:pic>
        <p:nvPicPr>
          <p:cNvPr id="11" name="Picture 10">
            <a:extLst>
              <a:ext uri="{FF2B5EF4-FFF2-40B4-BE49-F238E27FC236}">
                <a16:creationId xmlns:a16="http://schemas.microsoft.com/office/drawing/2014/main" id="{87AF758B-9E21-416C-9157-7B4670FC8894}"/>
              </a:ext>
            </a:extLst>
          </p:cNvPr>
          <p:cNvPicPr>
            <a:picLocks noChangeAspect="1"/>
          </p:cNvPicPr>
          <p:nvPr/>
        </p:nvPicPr>
        <p:blipFill>
          <a:blip r:embed="rId2"/>
          <a:stretch>
            <a:fillRect/>
          </a:stretch>
        </p:blipFill>
        <p:spPr>
          <a:xfrm>
            <a:off x="5866680" y="1548579"/>
            <a:ext cx="5791108" cy="2775168"/>
          </a:xfrm>
          <a:prstGeom prst="rect">
            <a:avLst/>
          </a:prstGeom>
        </p:spPr>
      </p:pic>
      <p:grpSp>
        <p:nvGrpSpPr>
          <p:cNvPr id="32" name="Group 31">
            <a:extLst>
              <a:ext uri="{FF2B5EF4-FFF2-40B4-BE49-F238E27FC236}">
                <a16:creationId xmlns:a16="http://schemas.microsoft.com/office/drawing/2014/main" id="{3068A4FB-00F8-4391-B615-19E8B4550278}"/>
              </a:ext>
            </a:extLst>
          </p:cNvPr>
          <p:cNvGrpSpPr/>
          <p:nvPr/>
        </p:nvGrpSpPr>
        <p:grpSpPr>
          <a:xfrm>
            <a:off x="604970" y="1504700"/>
            <a:ext cx="5357267" cy="2675418"/>
            <a:chOff x="6308436" y="1194720"/>
            <a:chExt cx="5357267" cy="2675418"/>
          </a:xfrm>
        </p:grpSpPr>
        <p:pic>
          <p:nvPicPr>
            <p:cNvPr id="10" name="Picture 9">
              <a:extLst>
                <a:ext uri="{FF2B5EF4-FFF2-40B4-BE49-F238E27FC236}">
                  <a16:creationId xmlns:a16="http://schemas.microsoft.com/office/drawing/2014/main" id="{25ECF3C4-4B8F-45B4-A21F-ABC290E1799F}"/>
                </a:ext>
              </a:extLst>
            </p:cNvPr>
            <p:cNvPicPr>
              <a:picLocks noChangeAspect="1"/>
            </p:cNvPicPr>
            <p:nvPr/>
          </p:nvPicPr>
          <p:blipFill>
            <a:blip r:embed="rId3"/>
            <a:stretch>
              <a:fillRect/>
            </a:stretch>
          </p:blipFill>
          <p:spPr>
            <a:xfrm>
              <a:off x="6308436" y="1194720"/>
              <a:ext cx="5357267" cy="2675418"/>
            </a:xfrm>
            <a:prstGeom prst="rect">
              <a:avLst/>
            </a:prstGeom>
          </p:spPr>
        </p:pic>
        <p:cxnSp>
          <p:nvCxnSpPr>
            <p:cNvPr id="13" name="Straight Arrow Connector 12">
              <a:extLst>
                <a:ext uri="{FF2B5EF4-FFF2-40B4-BE49-F238E27FC236}">
                  <a16:creationId xmlns:a16="http://schemas.microsoft.com/office/drawing/2014/main" id="{5D4E2557-E191-4AC8-AADC-E69854C351AF}"/>
                </a:ext>
              </a:extLst>
            </p:cNvPr>
            <p:cNvCxnSpPr>
              <a:cxnSpLocks/>
            </p:cNvCxnSpPr>
            <p:nvPr/>
          </p:nvCxnSpPr>
          <p:spPr>
            <a:xfrm flipH="1">
              <a:off x="7343802" y="2047741"/>
              <a:ext cx="766711" cy="32051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387C87-5C51-460D-8B85-0D26417100A8}"/>
                </a:ext>
              </a:extLst>
            </p:cNvPr>
            <p:cNvSpPr txBox="1"/>
            <p:nvPr/>
          </p:nvSpPr>
          <p:spPr>
            <a:xfrm>
              <a:off x="8110513" y="1832596"/>
              <a:ext cx="2050561" cy="307777"/>
            </a:xfrm>
            <a:prstGeom prst="rect">
              <a:avLst/>
            </a:prstGeom>
            <a:noFill/>
          </p:spPr>
          <p:txBody>
            <a:bodyPr wrap="none" rtlCol="0">
              <a:spAutoFit/>
            </a:bodyPr>
            <a:lstStyle/>
            <a:p>
              <a:r>
                <a:rPr lang="en-US" dirty="0">
                  <a:solidFill>
                    <a:srgbClr val="00B050"/>
                  </a:solidFill>
                  <a:latin typeface="Times New Roman" panose="02020603050405020304" pitchFamily="18" charset="0"/>
                  <a:cs typeface="Times New Roman" panose="02020603050405020304" pitchFamily="18" charset="0"/>
                </a:rPr>
                <a:t>ICT Radiance Fluctuation</a:t>
              </a:r>
            </a:p>
          </p:txBody>
        </p:sp>
        <p:cxnSp>
          <p:nvCxnSpPr>
            <p:cNvPr id="17" name="Straight Arrow Connector 16">
              <a:extLst>
                <a:ext uri="{FF2B5EF4-FFF2-40B4-BE49-F238E27FC236}">
                  <a16:creationId xmlns:a16="http://schemas.microsoft.com/office/drawing/2014/main" id="{6B800F82-FAF8-480F-9B65-363A38EEA43B}"/>
                </a:ext>
              </a:extLst>
            </p:cNvPr>
            <p:cNvCxnSpPr>
              <a:cxnSpLocks/>
            </p:cNvCxnSpPr>
            <p:nvPr/>
          </p:nvCxnSpPr>
          <p:spPr>
            <a:xfrm>
              <a:off x="10077718" y="2099256"/>
              <a:ext cx="851643" cy="29899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577B4BE-1CFC-46A9-B9F8-D49DE853B8E3}"/>
                </a:ext>
              </a:extLst>
            </p:cNvPr>
            <p:cNvSpPr txBox="1"/>
            <p:nvPr/>
          </p:nvSpPr>
          <p:spPr>
            <a:xfrm>
              <a:off x="8163058" y="2746367"/>
              <a:ext cx="1973617" cy="307777"/>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Elevated B06 ICT SPLK</a:t>
              </a:r>
            </a:p>
          </p:txBody>
        </p:sp>
        <p:cxnSp>
          <p:nvCxnSpPr>
            <p:cNvPr id="22" name="Straight Arrow Connector 21">
              <a:extLst>
                <a:ext uri="{FF2B5EF4-FFF2-40B4-BE49-F238E27FC236}">
                  <a16:creationId xmlns:a16="http://schemas.microsoft.com/office/drawing/2014/main" id="{731730CF-466B-4CD3-AA91-036C82B4D2D6}"/>
                </a:ext>
              </a:extLst>
            </p:cNvPr>
            <p:cNvCxnSpPr>
              <a:cxnSpLocks/>
            </p:cNvCxnSpPr>
            <p:nvPr/>
          </p:nvCxnSpPr>
          <p:spPr>
            <a:xfrm flipH="1" flipV="1">
              <a:off x="8036417" y="2626183"/>
              <a:ext cx="193184" cy="1507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49A3BC9-53A6-4FD4-9CF1-F3CA22F8B1FC}"/>
                </a:ext>
              </a:extLst>
            </p:cNvPr>
            <p:cNvCxnSpPr>
              <a:cxnSpLocks/>
            </p:cNvCxnSpPr>
            <p:nvPr/>
          </p:nvCxnSpPr>
          <p:spPr>
            <a:xfrm flipV="1">
              <a:off x="9646276" y="2634915"/>
              <a:ext cx="251138" cy="107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74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C1F9E-BE0D-400E-A4CC-3EC1D2A6CA60}"/>
              </a:ext>
            </a:extLst>
          </p:cNvPr>
          <p:cNvSpPr>
            <a:spLocks noGrp="1"/>
          </p:cNvSpPr>
          <p:nvPr>
            <p:ph type="body" idx="1"/>
          </p:nvPr>
        </p:nvSpPr>
        <p:spPr/>
        <p:txBody>
          <a:bodyPr>
            <a:normAutofit fontScale="92500" lnSpcReduction="20000"/>
          </a:bodyPr>
          <a:lstStyle/>
          <a:p>
            <a:r>
              <a:rPr lang="en-US" dirty="0"/>
              <a:t>Time-series of ABI GEO-GEO inter-comparison, due to its high temporal scale, is sensitive to small change in the radiance difference between the two satellites</a:t>
            </a:r>
          </a:p>
          <a:p>
            <a:pPr lvl="1"/>
            <a:r>
              <a:rPr lang="en-US" dirty="0"/>
              <a:t>A powerful tool to detect possible calibration anomaly</a:t>
            </a:r>
          </a:p>
          <a:p>
            <a:endParaRPr lang="en-US" dirty="0"/>
          </a:p>
          <a:p>
            <a:r>
              <a:rPr lang="en-US" dirty="0"/>
              <a:t>GEO-GEO for GOES-East and GOES-West is able to detect subtle fluctuations around satellite midnight </a:t>
            </a:r>
          </a:p>
          <a:p>
            <a:endParaRPr lang="en-US" dirty="0"/>
          </a:p>
          <a:p>
            <a:r>
              <a:rPr lang="en-US" dirty="0"/>
              <a:t>The midnight fluctuation magnitude is within a few tenth of a degree at 300 K, well within the SPEC</a:t>
            </a:r>
          </a:p>
          <a:p>
            <a:pPr lvl="1"/>
            <a:r>
              <a:rPr lang="en-US" dirty="0"/>
              <a:t>Slightly colder radiance, instrument dependent</a:t>
            </a:r>
          </a:p>
          <a:p>
            <a:endParaRPr lang="en-US" dirty="0"/>
          </a:p>
          <a:p>
            <a:r>
              <a:rPr lang="en-US" dirty="0"/>
              <a:t>Early assessment with one year of G18 B13 data shows two types of midnight variation patterns</a:t>
            </a:r>
          </a:p>
          <a:p>
            <a:pPr lvl="1"/>
            <a:r>
              <a:rPr lang="en-US" dirty="0"/>
              <a:t>Around winter Solstice after midnight: associated with the rapidly and unevenly heated ICT. </a:t>
            </a:r>
          </a:p>
          <a:p>
            <a:pPr lvl="1"/>
            <a:r>
              <a:rPr lang="en-US" dirty="0"/>
              <a:t>Eclipse season midnight, before and after the occlusion times: most likely due to slightly contaminated ICT spacelook when the instrument faces the Sun, which is evidenced with the VNIR ICT SPLK midnight data</a:t>
            </a:r>
          </a:p>
          <a:p>
            <a:pPr lvl="1"/>
            <a:endParaRPr lang="en-US" dirty="0"/>
          </a:p>
        </p:txBody>
      </p:sp>
      <p:sp>
        <p:nvSpPr>
          <p:cNvPr id="3" name="Slide Number Placeholder 2">
            <a:extLst>
              <a:ext uri="{FF2B5EF4-FFF2-40B4-BE49-F238E27FC236}">
                <a16:creationId xmlns:a16="http://schemas.microsoft.com/office/drawing/2014/main" id="{FABF9993-D212-4301-BB0E-6554886367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4" name="Title 3">
            <a:extLst>
              <a:ext uri="{FF2B5EF4-FFF2-40B4-BE49-F238E27FC236}">
                <a16:creationId xmlns:a16="http://schemas.microsoft.com/office/drawing/2014/main" id="{33E81679-C32F-46CD-A3C5-1AB50BB35C53}"/>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92818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73924-58BE-48C2-B210-CFEA33ACA026}"/>
              </a:ext>
            </a:extLst>
          </p:cNvPr>
          <p:cNvSpPr>
            <a:spLocks noGrp="1"/>
          </p:cNvSpPr>
          <p:nvPr>
            <p:ph idx="1"/>
          </p:nvPr>
        </p:nvSpPr>
        <p:spPr>
          <a:xfrm>
            <a:off x="990600" y="2209800"/>
            <a:ext cx="10287000" cy="2209800"/>
          </a:xfrm>
        </p:spPr>
        <p:txBody>
          <a:bodyPr/>
          <a:lstStyle/>
          <a:p>
            <a:pPr marL="0" indent="0" algn="ctr">
              <a:buNone/>
            </a:pPr>
            <a:r>
              <a:rPr lang="en-US" b="0" dirty="0"/>
              <a:t>The scientific results and conclusions, as well as any views or opinions expressed herein, are those of the authors and do not necessarily reflect those of NOAA or the Department of Commerce</a:t>
            </a:r>
          </a:p>
          <a:p>
            <a:endParaRPr lang="en-US" dirty="0"/>
          </a:p>
        </p:txBody>
      </p:sp>
      <p:sp>
        <p:nvSpPr>
          <p:cNvPr id="3" name="Title 2">
            <a:extLst>
              <a:ext uri="{FF2B5EF4-FFF2-40B4-BE49-F238E27FC236}">
                <a16:creationId xmlns:a16="http://schemas.microsoft.com/office/drawing/2014/main" id="{FE72D99C-14C0-4F3C-90CF-F85FBF15A411}"/>
              </a:ext>
            </a:extLst>
          </p:cNvPr>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263853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F38FD3-ECA0-4C52-9816-530653F24C8A}"/>
              </a:ext>
            </a:extLst>
          </p:cNvPr>
          <p:cNvSpPr>
            <a:spLocks noGrp="1"/>
          </p:cNvSpPr>
          <p:nvPr>
            <p:ph type="title"/>
          </p:nvPr>
        </p:nvSpPr>
        <p:spPr/>
        <p:txBody>
          <a:bodyPr/>
          <a:lstStyle/>
          <a:p>
            <a:r>
              <a:rPr lang="en-US" dirty="0"/>
              <a:t>Introduction</a:t>
            </a:r>
          </a:p>
        </p:txBody>
      </p:sp>
      <p:sp>
        <p:nvSpPr>
          <p:cNvPr id="4" name="Content Placeholder 2">
            <a:extLst>
              <a:ext uri="{FF2B5EF4-FFF2-40B4-BE49-F238E27FC236}">
                <a16:creationId xmlns:a16="http://schemas.microsoft.com/office/drawing/2014/main" id="{E343C4AB-E2E3-4554-8BC5-72DAB0EAD739}"/>
              </a:ext>
            </a:extLst>
          </p:cNvPr>
          <p:cNvSpPr txBox="1">
            <a:spLocks/>
          </p:cNvSpPr>
          <p:nvPr/>
        </p:nvSpPr>
        <p:spPr>
          <a:xfrm>
            <a:off x="533400" y="1143000"/>
            <a:ext cx="11353073" cy="30199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b="0" kern="1200" baseline="0">
                <a:solidFill>
                  <a:schemeClr val="tx1"/>
                </a:solidFill>
                <a:uFillTx/>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0" kern="1200" baseline="0">
                <a:solidFill>
                  <a:schemeClr val="tx1"/>
                </a:solidFill>
                <a:uFillTx/>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b="0" kern="1200" baseline="0">
                <a:solidFill>
                  <a:schemeClr val="tx1"/>
                </a:solidFill>
                <a:uFillTx/>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uFillTx/>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a:lstStyle>
          <a:p>
            <a:r>
              <a:rPr lang="en-US" sz="2600" dirty="0"/>
              <a:t>Three of the four GOES-R fleet satellites have been launched since November 2016</a:t>
            </a:r>
          </a:p>
          <a:p>
            <a:pPr lvl="1"/>
            <a:r>
              <a:rPr lang="en-US" sz="1800" dirty="0"/>
              <a:t>GOES-16:  Launched on 11/19/2016, serving as GOES-East since 12/18/2017</a:t>
            </a:r>
          </a:p>
          <a:p>
            <a:pPr lvl="1"/>
            <a:r>
              <a:rPr lang="en-US" sz="1800" dirty="0"/>
              <a:t>GOES-17 : Launched on 03/01/2018 and served as GOES-West between 02/12/2019 – 01/04/2023</a:t>
            </a:r>
          </a:p>
          <a:p>
            <a:pPr lvl="1"/>
            <a:r>
              <a:rPr lang="en-US" sz="1800" dirty="0"/>
              <a:t>GOES-18: Launched on 03/01/2022, serving as GOES-West since 01/04/2023</a:t>
            </a:r>
          </a:p>
          <a:p>
            <a:pPr lvl="1"/>
            <a:endParaRPr lang="en-US" sz="1800" dirty="0"/>
          </a:p>
          <a:p>
            <a:r>
              <a:rPr lang="en-US" dirty="0"/>
              <a:t>GOES-U (GOES-19) is scheduled to be launched in the summer of 2024</a:t>
            </a:r>
          </a:p>
        </p:txBody>
      </p:sp>
      <p:grpSp>
        <p:nvGrpSpPr>
          <p:cNvPr id="10" name="Group 9">
            <a:extLst>
              <a:ext uri="{FF2B5EF4-FFF2-40B4-BE49-F238E27FC236}">
                <a16:creationId xmlns:a16="http://schemas.microsoft.com/office/drawing/2014/main" id="{F8DBE269-1EBF-460F-AB76-F93B69EE4E1B}"/>
              </a:ext>
            </a:extLst>
          </p:cNvPr>
          <p:cNvGrpSpPr/>
          <p:nvPr/>
        </p:nvGrpSpPr>
        <p:grpSpPr>
          <a:xfrm>
            <a:off x="533400" y="4315022"/>
            <a:ext cx="5176157" cy="2203877"/>
            <a:chOff x="1413603" y="2437720"/>
            <a:chExt cx="7385841" cy="3737017"/>
          </a:xfrm>
        </p:grpSpPr>
        <p:sp>
          <p:nvSpPr>
            <p:cNvPr id="11" name="TextBox 10">
              <a:extLst>
                <a:ext uri="{FF2B5EF4-FFF2-40B4-BE49-F238E27FC236}">
                  <a16:creationId xmlns:a16="http://schemas.microsoft.com/office/drawing/2014/main" id="{9269D9B4-7733-4B7A-980A-248262A74B75}"/>
                </a:ext>
              </a:extLst>
            </p:cNvPr>
            <p:cNvSpPr txBox="1"/>
            <p:nvPr/>
          </p:nvSpPr>
          <p:spPr>
            <a:xfrm>
              <a:off x="6997148" y="5183160"/>
              <a:ext cx="1629029" cy="99157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GOES-East</a:t>
              </a:r>
            </a:p>
            <a:p>
              <a:r>
                <a:rPr lang="en-US" sz="1600" dirty="0">
                  <a:latin typeface="Times New Roman" panose="02020603050405020304" pitchFamily="18" charset="0"/>
                  <a:cs typeface="Times New Roman" panose="02020603050405020304" pitchFamily="18" charset="0"/>
                </a:rPr>
                <a:t>(75.2</a:t>
              </a:r>
              <a:r>
                <a:rPr lang="en-US" sz="1600" baseline="30000" dirty="0">
                  <a:latin typeface="Times New Roman" panose="02020603050405020304" pitchFamily="18" charset="0"/>
                  <a:cs typeface="Times New Roman" panose="02020603050405020304" pitchFamily="18" charset="0"/>
                </a:rPr>
                <a:t>o</a:t>
              </a:r>
              <a:r>
                <a:rPr lang="en-US" sz="1600" dirty="0">
                  <a:latin typeface="Times New Roman" panose="02020603050405020304" pitchFamily="18" charset="0"/>
                  <a:cs typeface="Times New Roman" panose="02020603050405020304" pitchFamily="18" charset="0"/>
                </a:rPr>
                <a:t>W)</a:t>
              </a:r>
            </a:p>
          </p:txBody>
        </p:sp>
        <p:grpSp>
          <p:nvGrpSpPr>
            <p:cNvPr id="12" name="Group 11">
              <a:extLst>
                <a:ext uri="{FF2B5EF4-FFF2-40B4-BE49-F238E27FC236}">
                  <a16:creationId xmlns:a16="http://schemas.microsoft.com/office/drawing/2014/main" id="{F561F6F7-B404-41CA-8B85-D9410276D177}"/>
                </a:ext>
              </a:extLst>
            </p:cNvPr>
            <p:cNvGrpSpPr/>
            <p:nvPr/>
          </p:nvGrpSpPr>
          <p:grpSpPr>
            <a:xfrm>
              <a:off x="1413603" y="2437720"/>
              <a:ext cx="7385841" cy="3032051"/>
              <a:chOff x="1413603" y="2437720"/>
              <a:chExt cx="7385841" cy="3032051"/>
            </a:xfrm>
          </p:grpSpPr>
          <p:pic>
            <p:nvPicPr>
              <p:cNvPr id="13" name="Picture 12">
                <a:extLst>
                  <a:ext uri="{FF2B5EF4-FFF2-40B4-BE49-F238E27FC236}">
                    <a16:creationId xmlns:a16="http://schemas.microsoft.com/office/drawing/2014/main" id="{8475067C-D49C-4A59-976A-10AEAAAA4A4E}"/>
                  </a:ext>
                </a:extLst>
              </p:cNvPr>
              <p:cNvPicPr>
                <a:picLocks noChangeAspect="1"/>
              </p:cNvPicPr>
              <p:nvPr/>
            </p:nvPicPr>
            <p:blipFill>
              <a:blip r:embed="rId2"/>
              <a:stretch>
                <a:fillRect/>
              </a:stretch>
            </p:blipFill>
            <p:spPr>
              <a:xfrm>
                <a:off x="4711768" y="2828246"/>
                <a:ext cx="2285379" cy="2205096"/>
              </a:xfrm>
              <a:prstGeom prst="rect">
                <a:avLst/>
              </a:prstGeom>
            </p:spPr>
          </p:pic>
          <p:sp>
            <p:nvSpPr>
              <p:cNvPr id="14" name="Oval 13">
                <a:extLst>
                  <a:ext uri="{FF2B5EF4-FFF2-40B4-BE49-F238E27FC236}">
                    <a16:creationId xmlns:a16="http://schemas.microsoft.com/office/drawing/2014/main" id="{1AC03D0B-DB76-4855-B7CC-3C58265664D2}"/>
                  </a:ext>
                </a:extLst>
              </p:cNvPr>
              <p:cNvSpPr/>
              <p:nvPr/>
            </p:nvSpPr>
            <p:spPr>
              <a:xfrm>
                <a:off x="2796210" y="2524539"/>
                <a:ext cx="6003234" cy="27829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2E907B1-5B82-409E-81D6-AC6147C6DE04}"/>
                  </a:ext>
                </a:extLst>
              </p:cNvPr>
              <p:cNvSpPr txBox="1"/>
              <p:nvPr/>
            </p:nvSpPr>
            <p:spPr>
              <a:xfrm rot="1427817">
                <a:off x="7286287" y="2459065"/>
                <a:ext cx="1224018" cy="467831"/>
              </a:xfrm>
              <a:prstGeom prst="rect">
                <a:avLst/>
              </a:prstGeom>
              <a:noFill/>
            </p:spPr>
            <p:txBody>
              <a:bodyPr wrap="none" rtlCol="0">
                <a:spAutoFit/>
              </a:bodyPr>
              <a:lstStyle/>
              <a:p>
                <a:r>
                  <a:rPr lang="en-US" sz="1400" dirty="0">
                    <a:solidFill>
                      <a:schemeClr val="accent1">
                        <a:lumMod val="75000"/>
                      </a:schemeClr>
                    </a:solidFill>
                    <a:latin typeface="Times New Roman" panose="02020603050405020304" pitchFamily="18" charset="0"/>
                    <a:cs typeface="Times New Roman" panose="02020603050405020304" pitchFamily="18" charset="0"/>
                  </a:rPr>
                  <a:t>GEO Orbit</a:t>
                </a:r>
              </a:p>
            </p:txBody>
          </p:sp>
          <p:pic>
            <p:nvPicPr>
              <p:cNvPr id="17" name="Picture 16">
                <a:extLst>
                  <a:ext uri="{FF2B5EF4-FFF2-40B4-BE49-F238E27FC236}">
                    <a16:creationId xmlns:a16="http://schemas.microsoft.com/office/drawing/2014/main" id="{066CDE8D-3DD7-4B47-B461-91CC0199CF76}"/>
                  </a:ext>
                </a:extLst>
              </p:cNvPr>
              <p:cNvPicPr>
                <a:picLocks noChangeAspect="1"/>
              </p:cNvPicPr>
              <p:nvPr/>
            </p:nvPicPr>
            <p:blipFill>
              <a:blip r:embed="rId3"/>
              <a:stretch>
                <a:fillRect/>
              </a:stretch>
            </p:blipFill>
            <p:spPr>
              <a:xfrm>
                <a:off x="3001355" y="4439272"/>
                <a:ext cx="447675" cy="314325"/>
              </a:xfrm>
              <a:prstGeom prst="rect">
                <a:avLst/>
              </a:prstGeom>
            </p:spPr>
          </p:pic>
          <p:pic>
            <p:nvPicPr>
              <p:cNvPr id="18" name="Picture 17">
                <a:extLst>
                  <a:ext uri="{FF2B5EF4-FFF2-40B4-BE49-F238E27FC236}">
                    <a16:creationId xmlns:a16="http://schemas.microsoft.com/office/drawing/2014/main" id="{F01AD12A-6BFD-460D-83FD-B7A0C9F589B6}"/>
                  </a:ext>
                </a:extLst>
              </p:cNvPr>
              <p:cNvPicPr>
                <a:picLocks noChangeAspect="1"/>
              </p:cNvPicPr>
              <p:nvPr/>
            </p:nvPicPr>
            <p:blipFill>
              <a:blip r:embed="rId3"/>
              <a:stretch>
                <a:fillRect/>
              </a:stretch>
            </p:blipFill>
            <p:spPr>
              <a:xfrm>
                <a:off x="4638262" y="5081213"/>
                <a:ext cx="447675" cy="314325"/>
              </a:xfrm>
              <a:prstGeom prst="rect">
                <a:avLst/>
              </a:prstGeom>
            </p:spPr>
          </p:pic>
          <p:pic>
            <p:nvPicPr>
              <p:cNvPr id="19" name="Picture 18">
                <a:extLst>
                  <a:ext uri="{FF2B5EF4-FFF2-40B4-BE49-F238E27FC236}">
                    <a16:creationId xmlns:a16="http://schemas.microsoft.com/office/drawing/2014/main" id="{2CC084D0-FB86-4F6F-98DB-EB3381340E9C}"/>
                  </a:ext>
                </a:extLst>
              </p:cNvPr>
              <p:cNvPicPr>
                <a:picLocks noChangeAspect="1"/>
              </p:cNvPicPr>
              <p:nvPr/>
            </p:nvPicPr>
            <p:blipFill>
              <a:blip r:embed="rId3"/>
              <a:stretch>
                <a:fillRect/>
              </a:stretch>
            </p:blipFill>
            <p:spPr>
              <a:xfrm>
                <a:off x="7373869" y="4774998"/>
                <a:ext cx="447675" cy="314325"/>
              </a:xfrm>
              <a:prstGeom prst="rect">
                <a:avLst/>
              </a:prstGeom>
            </p:spPr>
          </p:pic>
          <p:sp>
            <p:nvSpPr>
              <p:cNvPr id="20" name="TextBox 19">
                <a:extLst>
                  <a:ext uri="{FF2B5EF4-FFF2-40B4-BE49-F238E27FC236}">
                    <a16:creationId xmlns:a16="http://schemas.microsoft.com/office/drawing/2014/main" id="{5DD029A1-7957-4B0E-BB7D-36BECDE8176B}"/>
                  </a:ext>
                </a:extLst>
              </p:cNvPr>
              <p:cNvSpPr txBox="1"/>
              <p:nvPr/>
            </p:nvSpPr>
            <p:spPr>
              <a:xfrm rot="20436182">
                <a:off x="3267227" y="2437720"/>
                <a:ext cx="1224017" cy="467831"/>
              </a:xfrm>
              <a:prstGeom prst="rect">
                <a:avLst/>
              </a:prstGeom>
              <a:noFill/>
            </p:spPr>
            <p:txBody>
              <a:bodyPr wrap="none" rtlCol="0">
                <a:spAutoFit/>
              </a:bodyPr>
              <a:lstStyle/>
              <a:p>
                <a:r>
                  <a:rPr lang="en-US" sz="1400" dirty="0">
                    <a:solidFill>
                      <a:schemeClr val="accent1">
                        <a:lumMod val="75000"/>
                      </a:schemeClr>
                    </a:solidFill>
                    <a:latin typeface="Times New Roman" panose="02020603050405020304" pitchFamily="18" charset="0"/>
                    <a:cs typeface="Times New Roman" panose="02020603050405020304" pitchFamily="18" charset="0"/>
                  </a:rPr>
                  <a:t>GEO Orbit</a:t>
                </a:r>
              </a:p>
            </p:txBody>
          </p:sp>
          <p:sp>
            <p:nvSpPr>
              <p:cNvPr id="21" name="TextBox 20">
                <a:extLst>
                  <a:ext uri="{FF2B5EF4-FFF2-40B4-BE49-F238E27FC236}">
                    <a16:creationId xmlns:a16="http://schemas.microsoft.com/office/drawing/2014/main" id="{0F619002-B8D9-4D7A-99A7-0E791394D91D}"/>
                  </a:ext>
                </a:extLst>
              </p:cNvPr>
              <p:cNvSpPr txBox="1"/>
              <p:nvPr/>
            </p:nvSpPr>
            <p:spPr>
              <a:xfrm>
                <a:off x="1413603" y="4478194"/>
                <a:ext cx="1727384" cy="99157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GOES-West</a:t>
                </a:r>
              </a:p>
              <a:p>
                <a:r>
                  <a:rPr lang="en-US" sz="1600" dirty="0">
                    <a:latin typeface="Times New Roman" panose="02020603050405020304" pitchFamily="18" charset="0"/>
                    <a:cs typeface="Times New Roman" panose="02020603050405020304" pitchFamily="18" charset="0"/>
                  </a:rPr>
                  <a:t>(~137</a:t>
                </a:r>
                <a:r>
                  <a:rPr lang="en-US" sz="1600" baseline="30000" dirty="0">
                    <a:latin typeface="Times New Roman" panose="02020603050405020304" pitchFamily="18" charset="0"/>
                    <a:cs typeface="Times New Roman" panose="02020603050405020304" pitchFamily="18" charset="0"/>
                  </a:rPr>
                  <a:t>o</a:t>
                </a:r>
                <a:r>
                  <a:rPr lang="en-US" sz="1600" dirty="0">
                    <a:latin typeface="Times New Roman" panose="02020603050405020304" pitchFamily="18" charset="0"/>
                    <a:cs typeface="Times New Roman" panose="02020603050405020304" pitchFamily="18" charset="0"/>
                  </a:rPr>
                  <a:t>W)</a:t>
                </a:r>
              </a:p>
            </p:txBody>
          </p:sp>
        </p:grpSp>
      </p:grpSp>
      <p:graphicFrame>
        <p:nvGraphicFramePr>
          <p:cNvPr id="24" name="Content Placeholder 3">
            <a:extLst>
              <a:ext uri="{FF2B5EF4-FFF2-40B4-BE49-F238E27FC236}">
                <a16:creationId xmlns:a16="http://schemas.microsoft.com/office/drawing/2014/main" id="{812040A1-9B51-4EC3-B899-FF2B1000B6E8}"/>
              </a:ext>
            </a:extLst>
          </p:cNvPr>
          <p:cNvGraphicFramePr>
            <a:graphicFrameLocks noGrp="1"/>
          </p:cNvGraphicFramePr>
          <p:nvPr>
            <p:ph idx="1"/>
            <p:extLst>
              <p:ext uri="{D42A27DB-BD31-4B8C-83A1-F6EECF244321}">
                <p14:modId xmlns:p14="http://schemas.microsoft.com/office/powerpoint/2010/main" val="746516276"/>
              </p:ext>
            </p:extLst>
          </p:nvPr>
        </p:nvGraphicFramePr>
        <p:xfrm>
          <a:off x="6072480" y="4240097"/>
          <a:ext cx="5634507" cy="1201143"/>
        </p:xfrm>
        <a:graphic>
          <a:graphicData uri="http://schemas.openxmlformats.org/drawingml/2006/table">
            <a:tbl>
              <a:tblPr firstRow="1" bandRow="1">
                <a:tableStyleId>{5C22544A-7EE6-4342-B048-85BDC9FD1C3A}</a:tableStyleId>
              </a:tblPr>
              <a:tblGrid>
                <a:gridCol w="502120">
                  <a:extLst>
                    <a:ext uri="{9D8B030D-6E8A-4147-A177-3AD203B41FA5}">
                      <a16:colId xmlns:a16="http://schemas.microsoft.com/office/drawing/2014/main" val="731839680"/>
                    </a:ext>
                  </a:extLst>
                </a:gridCol>
                <a:gridCol w="906507">
                  <a:extLst>
                    <a:ext uri="{9D8B030D-6E8A-4147-A177-3AD203B41FA5}">
                      <a16:colId xmlns:a16="http://schemas.microsoft.com/office/drawing/2014/main" val="2920984661"/>
                    </a:ext>
                  </a:extLst>
                </a:gridCol>
                <a:gridCol w="1386089">
                  <a:extLst>
                    <a:ext uri="{9D8B030D-6E8A-4147-A177-3AD203B41FA5}">
                      <a16:colId xmlns:a16="http://schemas.microsoft.com/office/drawing/2014/main" val="364304000"/>
                    </a:ext>
                  </a:extLst>
                </a:gridCol>
                <a:gridCol w="1157264">
                  <a:extLst>
                    <a:ext uri="{9D8B030D-6E8A-4147-A177-3AD203B41FA5}">
                      <a16:colId xmlns:a16="http://schemas.microsoft.com/office/drawing/2014/main" val="3272490490"/>
                    </a:ext>
                  </a:extLst>
                </a:gridCol>
                <a:gridCol w="1682527">
                  <a:extLst>
                    <a:ext uri="{9D8B030D-6E8A-4147-A177-3AD203B41FA5}">
                      <a16:colId xmlns:a16="http://schemas.microsoft.com/office/drawing/2014/main" val="3631683430"/>
                    </a:ext>
                  </a:extLst>
                </a:gridCol>
              </a:tblGrid>
              <a:tr h="240626">
                <a:tc>
                  <a:txBody>
                    <a:bodyPr/>
                    <a:lstStyle/>
                    <a:p>
                      <a:pPr algn="ct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n-US" sz="1000" dirty="0">
                          <a:latin typeface="Times New Roman" panose="02020603050405020304" pitchFamily="18" charset="0"/>
                          <a:cs typeface="Times New Roman" panose="02020603050405020304" pitchFamily="18" charset="0"/>
                        </a:rPr>
                        <a:t>Launch Date</a:t>
                      </a:r>
                    </a:p>
                  </a:txBody>
                  <a:tcPr/>
                </a:tc>
                <a:tc>
                  <a:txBody>
                    <a:bodyPr/>
                    <a:lstStyle/>
                    <a:p>
                      <a:pPr algn="ctr"/>
                      <a:r>
                        <a:rPr lang="en-US" sz="1000" dirty="0">
                          <a:latin typeface="Times New Roman" panose="02020603050405020304" pitchFamily="18" charset="0"/>
                          <a:cs typeface="Times New Roman" panose="02020603050405020304" pitchFamily="18" charset="0"/>
                        </a:rPr>
                        <a:t>L1b satellite nadir</a:t>
                      </a:r>
                    </a:p>
                  </a:txBody>
                  <a:tcPr/>
                </a:tc>
                <a:tc>
                  <a:txBody>
                    <a:bodyPr/>
                    <a:lstStyle/>
                    <a:p>
                      <a:pPr algn="ctr"/>
                      <a:r>
                        <a:rPr lang="en-US" sz="1000" dirty="0">
                          <a:latin typeface="Times New Roman" panose="02020603050405020304" pitchFamily="18" charset="0"/>
                          <a:cs typeface="Times New Roman" panose="02020603050405020304" pitchFamily="18" charset="0"/>
                        </a:rPr>
                        <a:t>Actual Satellite Nadir</a:t>
                      </a:r>
                    </a:p>
                  </a:txBody>
                  <a:tcPr/>
                </a:tc>
                <a:tc>
                  <a:txBody>
                    <a:bodyPr/>
                    <a:lstStyle/>
                    <a:p>
                      <a:pPr algn="ctr"/>
                      <a:r>
                        <a:rPr lang="en-US" sz="1000" dirty="0">
                          <a:latin typeface="Times New Roman" panose="02020603050405020304" pitchFamily="18" charset="0"/>
                          <a:cs typeface="Times New Roman" panose="02020603050405020304" pitchFamily="18" charset="0"/>
                        </a:rPr>
                        <a:t>Operational Duration</a:t>
                      </a:r>
                    </a:p>
                  </a:txBody>
                  <a:tcPr/>
                </a:tc>
                <a:extLst>
                  <a:ext uri="{0D108BD9-81ED-4DB2-BD59-A6C34878D82A}">
                    <a16:rowId xmlns:a16="http://schemas.microsoft.com/office/drawing/2014/main" val="2861701425"/>
                  </a:ext>
                </a:extLst>
              </a:tr>
              <a:tr h="240626">
                <a:tc>
                  <a:txBody>
                    <a:bodyPr/>
                    <a:lstStyle/>
                    <a:p>
                      <a:pPr algn="ctr"/>
                      <a:r>
                        <a:rPr lang="en-US" sz="1000" dirty="0">
                          <a:latin typeface="Times New Roman" panose="02020603050405020304" pitchFamily="18" charset="0"/>
                          <a:cs typeface="Times New Roman" panose="02020603050405020304" pitchFamily="18" charset="0"/>
                        </a:rPr>
                        <a:t>G16</a:t>
                      </a:r>
                    </a:p>
                  </a:txBody>
                  <a:tcPr/>
                </a:tc>
                <a:tc>
                  <a:txBody>
                    <a:bodyPr/>
                    <a:lstStyle/>
                    <a:p>
                      <a:pPr algn="ctr"/>
                      <a:r>
                        <a:rPr lang="en-US" sz="1000" dirty="0">
                          <a:latin typeface="Times New Roman" panose="02020603050405020304" pitchFamily="18" charset="0"/>
                          <a:cs typeface="Times New Roman" panose="02020603050405020304" pitchFamily="18" charset="0"/>
                        </a:rPr>
                        <a:t>11/19/2016</a:t>
                      </a:r>
                    </a:p>
                  </a:txBody>
                  <a:tcPr/>
                </a:tc>
                <a:tc>
                  <a:txBody>
                    <a:bodyPr/>
                    <a:lstStyle/>
                    <a:p>
                      <a:pPr algn="ctr"/>
                      <a:r>
                        <a:rPr lang="en-US" sz="1000" dirty="0">
                          <a:latin typeface="Times New Roman" panose="02020603050405020304" pitchFamily="18" charset="0"/>
                          <a:cs typeface="Times New Roman" panose="02020603050405020304" pitchFamily="18" charset="0"/>
                        </a:rPr>
                        <a:t>75</a:t>
                      </a:r>
                      <a:r>
                        <a:rPr lang="en-US" sz="1000" baseline="300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W (GOES-East)</a:t>
                      </a:r>
                    </a:p>
                  </a:txBody>
                  <a:tcPr/>
                </a:tc>
                <a:tc>
                  <a:txBody>
                    <a:bodyPr/>
                    <a:lstStyle/>
                    <a:p>
                      <a:pPr algn="ctr"/>
                      <a:r>
                        <a:rPr lang="en-US" sz="1000" dirty="0">
                          <a:latin typeface="Times New Roman" panose="02020603050405020304" pitchFamily="18" charset="0"/>
                          <a:cs typeface="Times New Roman" panose="02020603050405020304" pitchFamily="18" charset="0"/>
                        </a:rPr>
                        <a:t>75.2</a:t>
                      </a:r>
                      <a:r>
                        <a:rPr lang="en-US" sz="1000" baseline="300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W</a:t>
                      </a:r>
                    </a:p>
                  </a:txBody>
                  <a:tcPr/>
                </a:tc>
                <a:tc>
                  <a:txBody>
                    <a:bodyPr/>
                    <a:lstStyle/>
                    <a:p>
                      <a:pPr algn="ctr"/>
                      <a:r>
                        <a:rPr lang="en-US" sz="1000" dirty="0">
                          <a:latin typeface="Times New Roman" panose="02020603050405020304" pitchFamily="18" charset="0"/>
                          <a:cs typeface="Times New Roman" panose="02020603050405020304" pitchFamily="18" charset="0"/>
                        </a:rPr>
                        <a:t>12/18/2017 -</a:t>
                      </a:r>
                    </a:p>
                  </a:txBody>
                  <a:tcPr/>
                </a:tc>
                <a:extLst>
                  <a:ext uri="{0D108BD9-81ED-4DB2-BD59-A6C34878D82A}">
                    <a16:rowId xmlns:a16="http://schemas.microsoft.com/office/drawing/2014/main" val="2216986083"/>
                  </a:ext>
                </a:extLst>
              </a:tr>
              <a:tr h="294066">
                <a:tc>
                  <a:txBody>
                    <a:bodyPr/>
                    <a:lstStyle/>
                    <a:p>
                      <a:pPr algn="ctr"/>
                      <a:r>
                        <a:rPr lang="en-US" sz="1000" dirty="0">
                          <a:latin typeface="Times New Roman" panose="02020603050405020304" pitchFamily="18" charset="0"/>
                          <a:cs typeface="Times New Roman" panose="02020603050405020304" pitchFamily="18" charset="0"/>
                        </a:rPr>
                        <a:t>G17</a:t>
                      </a:r>
                    </a:p>
                  </a:txBody>
                  <a:tcPr/>
                </a:tc>
                <a:tc>
                  <a:txBody>
                    <a:bodyPr/>
                    <a:lstStyle/>
                    <a:p>
                      <a:pPr algn="ctr"/>
                      <a:r>
                        <a:rPr lang="en-US" sz="1000" dirty="0">
                          <a:latin typeface="Times New Roman" panose="02020603050405020304" pitchFamily="18" charset="0"/>
                          <a:cs typeface="Times New Roman" panose="02020603050405020304" pitchFamily="18" charset="0"/>
                        </a:rPr>
                        <a:t>03/01/2018</a:t>
                      </a:r>
                    </a:p>
                  </a:txBody>
                  <a:tcPr/>
                </a:tc>
                <a:tc>
                  <a:txBody>
                    <a:bodyPr/>
                    <a:lstStyle/>
                    <a:p>
                      <a:pPr algn="ctr"/>
                      <a:r>
                        <a:rPr lang="en-US" sz="1000" dirty="0">
                          <a:latin typeface="Times New Roman" panose="02020603050405020304" pitchFamily="18" charset="0"/>
                          <a:cs typeface="Times New Roman" panose="02020603050405020304" pitchFamily="18" charset="0"/>
                        </a:rPr>
                        <a:t>137</a:t>
                      </a:r>
                      <a:r>
                        <a:rPr lang="en-US" sz="1000" baseline="300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W (GOES-West)</a:t>
                      </a:r>
                    </a:p>
                  </a:txBody>
                  <a:tcPr/>
                </a:tc>
                <a:tc>
                  <a:txBody>
                    <a:bodyPr/>
                    <a:lstStyle/>
                    <a:p>
                      <a:pPr algn="ctr"/>
                      <a:r>
                        <a:rPr lang="en-US" sz="1000" dirty="0">
                          <a:latin typeface="Times New Roman" panose="02020603050405020304" pitchFamily="18" charset="0"/>
                          <a:cs typeface="Times New Roman" panose="02020603050405020304" pitchFamily="18" charset="0"/>
                        </a:rPr>
                        <a:t>137.2</a:t>
                      </a:r>
                      <a:r>
                        <a:rPr lang="en-US" sz="1000" baseline="300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W/137.3</a:t>
                      </a:r>
                      <a:r>
                        <a:rPr lang="en-US" sz="1000" baseline="300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W</a:t>
                      </a:r>
                    </a:p>
                  </a:txBody>
                  <a:tcPr/>
                </a:tc>
                <a:tc>
                  <a:txBody>
                    <a:bodyPr/>
                    <a:lstStyle/>
                    <a:p>
                      <a:pPr algn="ctr"/>
                      <a:r>
                        <a:rPr lang="en-US" sz="1000" dirty="0">
                          <a:latin typeface="Times New Roman" panose="02020603050405020304" pitchFamily="18" charset="0"/>
                          <a:cs typeface="Times New Roman" panose="02020603050405020304" pitchFamily="18" charset="0"/>
                        </a:rPr>
                        <a:t>2/12/2019 – 01/04/2023 </a:t>
                      </a:r>
                    </a:p>
                  </a:txBody>
                  <a:tcPr/>
                </a:tc>
                <a:extLst>
                  <a:ext uri="{0D108BD9-81ED-4DB2-BD59-A6C34878D82A}">
                    <a16:rowId xmlns:a16="http://schemas.microsoft.com/office/drawing/2014/main" val="2827778449"/>
                  </a:ext>
                </a:extLst>
              </a:tr>
              <a:tr h="266997">
                <a:tc>
                  <a:txBody>
                    <a:bodyPr/>
                    <a:lstStyle/>
                    <a:p>
                      <a:pPr algn="ctr"/>
                      <a:r>
                        <a:rPr lang="en-US" sz="1000" dirty="0">
                          <a:latin typeface="Times New Roman" panose="02020603050405020304" pitchFamily="18" charset="0"/>
                          <a:cs typeface="Times New Roman" panose="02020603050405020304" pitchFamily="18" charset="0"/>
                        </a:rPr>
                        <a:t>G18</a:t>
                      </a:r>
                    </a:p>
                  </a:txBody>
                  <a:tcPr/>
                </a:tc>
                <a:tc>
                  <a:txBody>
                    <a:bodyPr/>
                    <a:lstStyle/>
                    <a:p>
                      <a:pPr algn="ctr"/>
                      <a:r>
                        <a:rPr lang="en-US" sz="1000" dirty="0">
                          <a:latin typeface="Times New Roman" panose="02020603050405020304" pitchFamily="18" charset="0"/>
                          <a:cs typeface="Times New Roman" panose="02020603050405020304" pitchFamily="18" charset="0"/>
                        </a:rPr>
                        <a:t>03/01/2022</a:t>
                      </a:r>
                    </a:p>
                  </a:txBody>
                  <a:tcPr/>
                </a:tc>
                <a:tc>
                  <a:txBody>
                    <a:bodyPr/>
                    <a:lstStyle/>
                    <a:p>
                      <a:pPr algn="ctr"/>
                      <a:r>
                        <a:rPr lang="en-US" sz="1000" dirty="0">
                          <a:latin typeface="Times New Roman" panose="02020603050405020304" pitchFamily="18" charset="0"/>
                          <a:cs typeface="Times New Roman" panose="02020603050405020304" pitchFamily="18" charset="0"/>
                        </a:rPr>
                        <a:t>137</a:t>
                      </a:r>
                      <a:r>
                        <a:rPr lang="en-US" sz="1000" baseline="300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W (GOES-West)</a:t>
                      </a:r>
                    </a:p>
                  </a:txBody>
                  <a:tcPr/>
                </a:tc>
                <a:tc>
                  <a:txBody>
                    <a:bodyPr/>
                    <a:lstStyle/>
                    <a:p>
                      <a:pPr algn="ctr"/>
                      <a:r>
                        <a:rPr lang="en-US" sz="1000" dirty="0">
                          <a:latin typeface="Times New Roman" panose="02020603050405020304" pitchFamily="18" charset="0"/>
                          <a:cs typeface="Times New Roman" panose="02020603050405020304" pitchFamily="18" charset="0"/>
                        </a:rPr>
                        <a:t>137.0</a:t>
                      </a:r>
                      <a:r>
                        <a:rPr lang="en-US" sz="1000" baseline="300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W</a:t>
                      </a:r>
                    </a:p>
                  </a:txBody>
                  <a:tcPr/>
                </a:tc>
                <a:tc>
                  <a:txBody>
                    <a:bodyPr/>
                    <a:lstStyle/>
                    <a:p>
                      <a:pPr algn="ctr"/>
                      <a:r>
                        <a:rPr lang="en-US" sz="1000" dirty="0">
                          <a:solidFill>
                            <a:schemeClr val="tx1"/>
                          </a:solidFill>
                          <a:latin typeface="Times New Roman" panose="02020603050405020304" pitchFamily="18" charset="0"/>
                          <a:cs typeface="Times New Roman" panose="02020603050405020304" pitchFamily="18" charset="0"/>
                        </a:rPr>
                        <a:t>01/04/2023 - </a:t>
                      </a:r>
                    </a:p>
                  </a:txBody>
                  <a:tcPr/>
                </a:tc>
                <a:extLst>
                  <a:ext uri="{0D108BD9-81ED-4DB2-BD59-A6C34878D82A}">
                    <a16:rowId xmlns:a16="http://schemas.microsoft.com/office/drawing/2014/main" val="1119261647"/>
                  </a:ext>
                </a:extLst>
              </a:tr>
            </a:tbl>
          </a:graphicData>
        </a:graphic>
      </p:graphicFrame>
      <p:sp>
        <p:nvSpPr>
          <p:cNvPr id="25" name="Rectangle 24">
            <a:extLst>
              <a:ext uri="{FF2B5EF4-FFF2-40B4-BE49-F238E27FC236}">
                <a16:creationId xmlns:a16="http://schemas.microsoft.com/office/drawing/2014/main" id="{9A11B0D1-74B3-4B7A-BA2D-339F718FA23E}"/>
              </a:ext>
            </a:extLst>
          </p:cNvPr>
          <p:cNvSpPr/>
          <p:nvPr/>
        </p:nvSpPr>
        <p:spPr>
          <a:xfrm>
            <a:off x="6366457" y="5462582"/>
            <a:ext cx="2980718" cy="230832"/>
          </a:xfrm>
          <a:prstGeom prst="rect">
            <a:avLst/>
          </a:prstGeom>
        </p:spPr>
        <p:txBody>
          <a:bodyPr wrap="square">
            <a:spAutoFit/>
          </a:bodyPr>
          <a:lstStyle/>
          <a:p>
            <a:r>
              <a:rPr lang="en-US" sz="900" dirty="0">
                <a:latin typeface="Times New Roman" panose="02020603050405020304" pitchFamily="18" charset="0"/>
                <a:cs typeface="Times New Roman" panose="02020603050405020304" pitchFamily="18" charset="0"/>
              </a:rPr>
              <a:t>G17 was nudged from 137.2W to 137.3W in July 2022</a:t>
            </a:r>
          </a:p>
        </p:txBody>
      </p:sp>
    </p:spTree>
    <p:extLst>
      <p:ext uri="{BB962C8B-B14F-4D97-AF65-F5344CB8AC3E}">
        <p14:creationId xmlns:p14="http://schemas.microsoft.com/office/powerpoint/2010/main" val="95372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09988E-42B5-44A5-A360-CF6D045E8A0D}"/>
              </a:ext>
            </a:extLst>
          </p:cNvPr>
          <p:cNvGrpSpPr/>
          <p:nvPr/>
        </p:nvGrpSpPr>
        <p:grpSpPr>
          <a:xfrm>
            <a:off x="7959007" y="3948972"/>
            <a:ext cx="3432765" cy="2384246"/>
            <a:chOff x="5638800" y="1075279"/>
            <a:chExt cx="3249065" cy="2177531"/>
          </a:xfrm>
        </p:grpSpPr>
        <p:pic>
          <p:nvPicPr>
            <p:cNvPr id="6" name="Picture 5">
              <a:extLst>
                <a:ext uri="{FF2B5EF4-FFF2-40B4-BE49-F238E27FC236}">
                  <a16:creationId xmlns:a16="http://schemas.microsoft.com/office/drawing/2014/main" id="{0F7398A1-5153-4FA9-A9D6-A0A51D436F2B}"/>
                </a:ext>
              </a:extLst>
            </p:cNvPr>
            <p:cNvPicPr>
              <a:picLocks noChangeAspect="1"/>
            </p:cNvPicPr>
            <p:nvPr/>
          </p:nvPicPr>
          <p:blipFill>
            <a:blip r:embed="rId3"/>
            <a:stretch>
              <a:fillRect/>
            </a:stretch>
          </p:blipFill>
          <p:spPr>
            <a:xfrm>
              <a:off x="5638800" y="1075279"/>
              <a:ext cx="3249065" cy="2069811"/>
            </a:xfrm>
            <a:prstGeom prst="rect">
              <a:avLst/>
            </a:prstGeom>
          </p:spPr>
        </p:pic>
        <p:sp>
          <p:nvSpPr>
            <p:cNvPr id="7" name="Rectangle 6">
              <a:extLst>
                <a:ext uri="{FF2B5EF4-FFF2-40B4-BE49-F238E27FC236}">
                  <a16:creationId xmlns:a16="http://schemas.microsoft.com/office/drawing/2014/main" id="{DF259A75-F306-4071-9E4F-B5EBBF9A76DB}"/>
                </a:ext>
              </a:extLst>
            </p:cNvPr>
            <p:cNvSpPr/>
            <p:nvPr/>
          </p:nvSpPr>
          <p:spPr>
            <a:xfrm>
              <a:off x="7135935" y="3006589"/>
              <a:ext cx="1492716"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ABI Optical Architecture</a:t>
              </a:r>
            </a:p>
          </p:txBody>
        </p:sp>
      </p:grpSp>
      <p:sp>
        <p:nvSpPr>
          <p:cNvPr id="2" name="Content Placeholder 1">
            <a:extLst>
              <a:ext uri="{FF2B5EF4-FFF2-40B4-BE49-F238E27FC236}">
                <a16:creationId xmlns:a16="http://schemas.microsoft.com/office/drawing/2014/main" id="{942A1B55-4381-4CD7-B5BB-7B352AF66438}"/>
              </a:ext>
            </a:extLst>
          </p:cNvPr>
          <p:cNvSpPr>
            <a:spLocks noGrp="1"/>
          </p:cNvSpPr>
          <p:nvPr>
            <p:ph idx="1"/>
          </p:nvPr>
        </p:nvSpPr>
        <p:spPr>
          <a:xfrm>
            <a:off x="609599" y="1066799"/>
            <a:ext cx="8231747" cy="5507865"/>
          </a:xfrm>
        </p:spPr>
        <p:txBody>
          <a:bodyPr>
            <a:normAutofit/>
          </a:bodyPr>
          <a:lstStyle/>
          <a:p>
            <a:r>
              <a:rPr lang="en-US" dirty="0"/>
              <a:t>Two independent orthogonal scan mirrors</a:t>
            </a:r>
          </a:p>
          <a:p>
            <a:r>
              <a:rPr lang="en-US" dirty="0"/>
              <a:t>A total of 16 bands</a:t>
            </a:r>
          </a:p>
          <a:p>
            <a:pPr lvl="1"/>
            <a:r>
              <a:rPr lang="en-US" dirty="0"/>
              <a:t>six visible and near-infrared (VNIR) at one focal plane module (FPM)</a:t>
            </a:r>
          </a:p>
          <a:p>
            <a:pPr lvl="2"/>
            <a:r>
              <a:rPr lang="en-US" dirty="0"/>
              <a:t>Calibration targets: solar diffuser and space</a:t>
            </a:r>
          </a:p>
          <a:p>
            <a:pPr lvl="1"/>
            <a:r>
              <a:rPr lang="en-US" dirty="0"/>
              <a:t>10 infrared (IR) bands at two FPMs</a:t>
            </a:r>
          </a:p>
          <a:p>
            <a:pPr lvl="2"/>
            <a:r>
              <a:rPr lang="en-US" b="0" dirty="0"/>
              <a:t>Calibration targets: </a:t>
            </a:r>
            <a:r>
              <a:rPr lang="en-US" dirty="0"/>
              <a:t>Internal Calibration Target (ICT) and space</a:t>
            </a:r>
          </a:p>
          <a:p>
            <a:endParaRPr lang="en-US" dirty="0"/>
          </a:p>
        </p:txBody>
      </p:sp>
      <p:sp>
        <p:nvSpPr>
          <p:cNvPr id="3" name="Title 2">
            <a:extLst>
              <a:ext uri="{FF2B5EF4-FFF2-40B4-BE49-F238E27FC236}">
                <a16:creationId xmlns:a16="http://schemas.microsoft.com/office/drawing/2014/main" id="{4653C2EC-2081-46D9-B450-C2ADF55885FC}"/>
              </a:ext>
            </a:extLst>
          </p:cNvPr>
          <p:cNvSpPr>
            <a:spLocks noGrp="1"/>
          </p:cNvSpPr>
          <p:nvPr>
            <p:ph type="title"/>
          </p:nvPr>
        </p:nvSpPr>
        <p:spPr/>
        <p:txBody>
          <a:bodyPr/>
          <a:lstStyle/>
          <a:p>
            <a:r>
              <a:rPr lang="en-US" dirty="0"/>
              <a:t>ABI Instrument and IR Bands</a:t>
            </a:r>
          </a:p>
        </p:txBody>
      </p:sp>
      <p:pic>
        <p:nvPicPr>
          <p:cNvPr id="4" name="Picture 3">
            <a:extLst>
              <a:ext uri="{FF2B5EF4-FFF2-40B4-BE49-F238E27FC236}">
                <a16:creationId xmlns:a16="http://schemas.microsoft.com/office/drawing/2014/main" id="{3A680DBA-E9FC-4945-BF7C-757D5842F350}"/>
              </a:ext>
            </a:extLst>
          </p:cNvPr>
          <p:cNvPicPr>
            <a:picLocks noChangeAspect="1"/>
          </p:cNvPicPr>
          <p:nvPr/>
        </p:nvPicPr>
        <p:blipFill>
          <a:blip r:embed="rId4"/>
          <a:stretch>
            <a:fillRect/>
          </a:stretch>
        </p:blipFill>
        <p:spPr>
          <a:xfrm>
            <a:off x="9045617" y="1066799"/>
            <a:ext cx="2121492" cy="2384246"/>
          </a:xfrm>
          <a:prstGeom prst="rect">
            <a:avLst/>
          </a:prstGeom>
        </p:spPr>
      </p:pic>
      <p:graphicFrame>
        <p:nvGraphicFramePr>
          <p:cNvPr id="10" name="Table 9">
            <a:extLst>
              <a:ext uri="{FF2B5EF4-FFF2-40B4-BE49-F238E27FC236}">
                <a16:creationId xmlns:a16="http://schemas.microsoft.com/office/drawing/2014/main" id="{CB62AE17-750B-47FF-9156-531139C027EF}"/>
              </a:ext>
            </a:extLst>
          </p:cNvPr>
          <p:cNvGraphicFramePr>
            <a:graphicFrameLocks noGrp="1"/>
          </p:cNvGraphicFramePr>
          <p:nvPr>
            <p:extLst>
              <p:ext uri="{D42A27DB-BD31-4B8C-83A1-F6EECF244321}">
                <p14:modId xmlns:p14="http://schemas.microsoft.com/office/powerpoint/2010/main" val="1550497645"/>
              </p:ext>
            </p:extLst>
          </p:nvPr>
        </p:nvGraphicFramePr>
        <p:xfrm>
          <a:off x="1443643" y="3816450"/>
          <a:ext cx="5290211" cy="2443207"/>
        </p:xfrm>
        <a:graphic>
          <a:graphicData uri="http://schemas.openxmlformats.org/drawingml/2006/table">
            <a:tbl>
              <a:tblPr bandRow="1">
                <a:tableStyleId>{5C22544A-7EE6-4342-B048-85BDC9FD1C3A}</a:tableStyleId>
              </a:tblPr>
              <a:tblGrid>
                <a:gridCol w="685216">
                  <a:extLst>
                    <a:ext uri="{9D8B030D-6E8A-4147-A177-3AD203B41FA5}">
                      <a16:colId xmlns:a16="http://schemas.microsoft.com/office/drawing/2014/main" val="3033146408"/>
                    </a:ext>
                  </a:extLst>
                </a:gridCol>
                <a:gridCol w="1302337">
                  <a:extLst>
                    <a:ext uri="{9D8B030D-6E8A-4147-A177-3AD203B41FA5}">
                      <a16:colId xmlns:a16="http://schemas.microsoft.com/office/drawing/2014/main" val="1214543082"/>
                    </a:ext>
                  </a:extLst>
                </a:gridCol>
                <a:gridCol w="766080">
                  <a:extLst>
                    <a:ext uri="{9D8B030D-6E8A-4147-A177-3AD203B41FA5}">
                      <a16:colId xmlns:a16="http://schemas.microsoft.com/office/drawing/2014/main" val="418691961"/>
                    </a:ext>
                  </a:extLst>
                </a:gridCol>
                <a:gridCol w="2536578">
                  <a:extLst>
                    <a:ext uri="{9D8B030D-6E8A-4147-A177-3AD203B41FA5}">
                      <a16:colId xmlns:a16="http://schemas.microsoft.com/office/drawing/2014/main" val="1177624878"/>
                    </a:ext>
                  </a:extLst>
                </a:gridCol>
              </a:tblGrid>
              <a:tr h="419407">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Band No.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Central Wavelength (µm)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FPM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Descriptive name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929644"/>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B07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Shortwave window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28914"/>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6.2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Upper-level water vapor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9771573"/>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B09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6.9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Midlevel water vapor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7724667"/>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7.3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Lower/midlevel water vapor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121988"/>
                  </a:ext>
                </a:extLst>
              </a:tr>
              <a:tr h="202380">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B11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8.4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Cloud-top phase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170817"/>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9.6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LWIR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Ozone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984823"/>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10.3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LWIR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Clean longwave window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599161"/>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LWIR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Longwave window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4971685"/>
                  </a:ext>
                </a:extLst>
              </a:tr>
              <a:tr h="20238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LWIR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Dirty longwave window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36660"/>
                  </a:ext>
                </a:extLst>
              </a:tr>
              <a:tr h="202380">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B16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13.3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LWIR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a:t>
                      </a:r>
                      <a:r>
                        <a:rPr lang="en-US" sz="1200" baseline="-25000" dirty="0">
                          <a:effectLst/>
                          <a:latin typeface="Times New Roman" panose="02020603050405020304" pitchFamily="18" charset="0"/>
                          <a:cs typeface="Times New Roman" panose="02020603050405020304" pitchFamily="18" charset="0"/>
                        </a:rPr>
                        <a:t>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627467"/>
                  </a:ext>
                </a:extLst>
              </a:tr>
            </a:tbl>
          </a:graphicData>
        </a:graphic>
      </p:graphicFrame>
      <p:sp>
        <p:nvSpPr>
          <p:cNvPr id="8" name="TextBox 7">
            <a:extLst>
              <a:ext uri="{FF2B5EF4-FFF2-40B4-BE49-F238E27FC236}">
                <a16:creationId xmlns:a16="http://schemas.microsoft.com/office/drawing/2014/main" id="{2BACBDD9-B912-06A9-AD77-40BE754E4C45}"/>
              </a:ext>
            </a:extLst>
          </p:cNvPr>
          <p:cNvSpPr txBox="1"/>
          <p:nvPr/>
        </p:nvSpPr>
        <p:spPr>
          <a:xfrm>
            <a:off x="7764185" y="6405422"/>
            <a:ext cx="3823483" cy="276999"/>
          </a:xfrm>
          <a:prstGeom prst="rect">
            <a:avLst/>
          </a:prstGeom>
          <a:noFill/>
        </p:spPr>
        <p:txBody>
          <a:bodyPr wrap="none" rtlCol="0">
            <a:spAutoFit/>
          </a:bodyPr>
          <a:lstStyle/>
          <a:p>
            <a:r>
              <a:rPr lang="en-US" sz="1200" dirty="0"/>
              <a:t>Figures from </a:t>
            </a:r>
            <a:r>
              <a:rPr lang="pt-BR" sz="1200" b="0" i="0" dirty="0">
                <a:solidFill>
                  <a:srgbClr val="000000"/>
                </a:solidFill>
                <a:effectLst/>
                <a:latin typeface="Arial" panose="020B0604020202020204" pitchFamily="34" charset="0"/>
              </a:rPr>
              <a:t>GOES-R Series Data Book, NASA 2019</a:t>
            </a:r>
            <a:endParaRPr lang="en-US" sz="1200" dirty="0"/>
          </a:p>
        </p:txBody>
      </p:sp>
    </p:spTree>
    <p:extLst>
      <p:ext uri="{BB962C8B-B14F-4D97-AF65-F5344CB8AC3E}">
        <p14:creationId xmlns:p14="http://schemas.microsoft.com/office/powerpoint/2010/main" val="392911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8A12B-2DC4-48AD-AE27-5FD0113C0F36}"/>
              </a:ext>
            </a:extLst>
          </p:cNvPr>
          <p:cNvSpPr>
            <a:spLocks noGrp="1"/>
          </p:cNvSpPr>
          <p:nvPr>
            <p:ph type="title"/>
          </p:nvPr>
        </p:nvSpPr>
        <p:spPr/>
        <p:txBody>
          <a:bodyPr/>
          <a:lstStyle/>
          <a:p>
            <a:r>
              <a:rPr lang="en-US" dirty="0"/>
              <a:t>ABI Earth Scans</a:t>
            </a:r>
          </a:p>
        </p:txBody>
      </p:sp>
      <p:sp>
        <p:nvSpPr>
          <p:cNvPr id="4" name="Content Placeholder 2">
            <a:extLst>
              <a:ext uri="{FF2B5EF4-FFF2-40B4-BE49-F238E27FC236}">
                <a16:creationId xmlns:a16="http://schemas.microsoft.com/office/drawing/2014/main" id="{C6A09201-A710-486C-A23D-630C92A6D082}"/>
              </a:ext>
            </a:extLst>
          </p:cNvPr>
          <p:cNvSpPr txBox="1">
            <a:spLocks/>
          </p:cNvSpPr>
          <p:nvPr/>
        </p:nvSpPr>
        <p:spPr>
          <a:xfrm>
            <a:off x="5446643" y="1066800"/>
            <a:ext cx="6394174" cy="540571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b="0" kern="1200" baseline="0">
                <a:solidFill>
                  <a:schemeClr val="tx1"/>
                </a:solidFill>
                <a:uFillTx/>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0" kern="1200" baseline="0">
                <a:solidFill>
                  <a:schemeClr val="tx1"/>
                </a:solidFill>
                <a:uFillTx/>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b="0" kern="1200" baseline="0">
                <a:solidFill>
                  <a:schemeClr val="tx1"/>
                </a:solidFill>
                <a:uFillTx/>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uFillTx/>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a:lstStyle>
          <a:p>
            <a:r>
              <a:rPr lang="en-US" dirty="0"/>
              <a:t>ABI scan mode is configurable </a:t>
            </a:r>
          </a:p>
          <a:p>
            <a:pPr lvl="1"/>
            <a:r>
              <a:rPr lang="en-US" dirty="0"/>
              <a:t>The current default is a 10-minute flex mode</a:t>
            </a:r>
          </a:p>
          <a:p>
            <a:endParaRPr lang="en-US" sz="1600" dirty="0"/>
          </a:p>
          <a:p>
            <a:r>
              <a:rPr lang="en-US" dirty="0"/>
              <a:t>One timeline = Earth scans + radiometric calibration target scans (space look and ICT look) + geometric calibration target scans (star)</a:t>
            </a:r>
          </a:p>
          <a:p>
            <a:endParaRPr lang="en-US" sz="1600" dirty="0"/>
          </a:p>
          <a:p>
            <a:r>
              <a:rPr lang="en-US" dirty="0"/>
              <a:t>Earth scans in a timeline include one FD image and mode-dependent CONUS and MESO images</a:t>
            </a:r>
          </a:p>
          <a:p>
            <a:pPr lvl="1"/>
            <a:r>
              <a:rPr lang="en-US" dirty="0"/>
              <a:t>FD: fixed location</a:t>
            </a:r>
          </a:p>
          <a:p>
            <a:pPr lvl="1"/>
            <a:r>
              <a:rPr lang="en-US" dirty="0"/>
              <a:t>CONUS: fixed location</a:t>
            </a:r>
          </a:p>
          <a:p>
            <a:pPr lvl="1"/>
            <a:r>
              <a:rPr lang="en-US" dirty="0"/>
              <a:t>MESO</a:t>
            </a:r>
          </a:p>
        </p:txBody>
      </p:sp>
      <p:pic>
        <p:nvPicPr>
          <p:cNvPr id="5" name="Picture 4">
            <a:extLst>
              <a:ext uri="{FF2B5EF4-FFF2-40B4-BE49-F238E27FC236}">
                <a16:creationId xmlns:a16="http://schemas.microsoft.com/office/drawing/2014/main" id="{6D0DA933-3534-44CC-A5C9-56786F7243AD}"/>
              </a:ext>
            </a:extLst>
          </p:cNvPr>
          <p:cNvPicPr>
            <a:picLocks noChangeAspect="1"/>
          </p:cNvPicPr>
          <p:nvPr/>
        </p:nvPicPr>
        <p:blipFill>
          <a:blip r:embed="rId2"/>
          <a:stretch>
            <a:fillRect/>
          </a:stretch>
        </p:blipFill>
        <p:spPr>
          <a:xfrm>
            <a:off x="271380" y="1066800"/>
            <a:ext cx="5098872" cy="3478414"/>
          </a:xfrm>
          <a:prstGeom prst="rect">
            <a:avLst/>
          </a:prstGeom>
        </p:spPr>
      </p:pic>
      <p:pic>
        <p:nvPicPr>
          <p:cNvPr id="6" name="Picture 5">
            <a:extLst>
              <a:ext uri="{FF2B5EF4-FFF2-40B4-BE49-F238E27FC236}">
                <a16:creationId xmlns:a16="http://schemas.microsoft.com/office/drawing/2014/main" id="{C91E8335-DED3-4C39-99FA-28749D9DE239}"/>
              </a:ext>
            </a:extLst>
          </p:cNvPr>
          <p:cNvPicPr>
            <a:picLocks noChangeAspect="1"/>
          </p:cNvPicPr>
          <p:nvPr/>
        </p:nvPicPr>
        <p:blipFill>
          <a:blip r:embed="rId3"/>
          <a:stretch>
            <a:fillRect/>
          </a:stretch>
        </p:blipFill>
        <p:spPr>
          <a:xfrm>
            <a:off x="586122" y="4545214"/>
            <a:ext cx="1255929" cy="2174328"/>
          </a:xfrm>
          <a:prstGeom prst="rect">
            <a:avLst/>
          </a:prstGeom>
        </p:spPr>
      </p:pic>
      <p:sp>
        <p:nvSpPr>
          <p:cNvPr id="7" name="TextBox 6">
            <a:extLst>
              <a:ext uri="{FF2B5EF4-FFF2-40B4-BE49-F238E27FC236}">
                <a16:creationId xmlns:a16="http://schemas.microsoft.com/office/drawing/2014/main" id="{99576E88-8E57-4F97-90D8-A4FE005500A9}"/>
              </a:ext>
            </a:extLst>
          </p:cNvPr>
          <p:cNvSpPr txBox="1"/>
          <p:nvPr/>
        </p:nvSpPr>
        <p:spPr>
          <a:xfrm>
            <a:off x="2380779" y="5181384"/>
            <a:ext cx="298947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Nominal operational timeline</a:t>
            </a:r>
          </a:p>
        </p:txBody>
      </p:sp>
    </p:spTree>
    <p:extLst>
      <p:ext uri="{BB962C8B-B14F-4D97-AF65-F5344CB8AC3E}">
        <p14:creationId xmlns:p14="http://schemas.microsoft.com/office/powerpoint/2010/main" val="235943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15DB4-DB6D-4DCF-AABB-6840C0FFB500}"/>
              </a:ext>
            </a:extLst>
          </p:cNvPr>
          <p:cNvSpPr>
            <a:spLocks noGrp="1"/>
          </p:cNvSpPr>
          <p:nvPr>
            <p:ph type="title"/>
          </p:nvPr>
        </p:nvSpPr>
        <p:spPr/>
        <p:txBody>
          <a:bodyPr/>
          <a:lstStyle/>
          <a:p>
            <a:r>
              <a:rPr lang="en-US" dirty="0"/>
              <a:t>GEO-GEO at NOAA: Matched at ABI Pixel</a:t>
            </a:r>
          </a:p>
        </p:txBody>
      </p:sp>
      <p:pic>
        <p:nvPicPr>
          <p:cNvPr id="44" name="Picture 43">
            <a:extLst>
              <a:ext uri="{FF2B5EF4-FFF2-40B4-BE49-F238E27FC236}">
                <a16:creationId xmlns:a16="http://schemas.microsoft.com/office/drawing/2014/main" id="{EA060B48-020D-4691-9E02-9C8F8B8A5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554" y="1032224"/>
            <a:ext cx="2622063" cy="2622063"/>
          </a:xfrm>
          <a:prstGeom prst="rect">
            <a:avLst/>
          </a:prstGeom>
        </p:spPr>
      </p:pic>
      <p:pic>
        <p:nvPicPr>
          <p:cNvPr id="41" name="Picture 40">
            <a:extLst>
              <a:ext uri="{FF2B5EF4-FFF2-40B4-BE49-F238E27FC236}">
                <a16:creationId xmlns:a16="http://schemas.microsoft.com/office/drawing/2014/main" id="{E4757C2F-C64E-412E-8F78-5A28C921AE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25425" y="1304104"/>
            <a:ext cx="4002485" cy="4826239"/>
          </a:xfrm>
          <a:prstGeom prst="rect">
            <a:avLst/>
          </a:prstGeom>
        </p:spPr>
      </p:pic>
      <p:sp>
        <p:nvSpPr>
          <p:cNvPr id="43" name="Content Placeholder 1">
            <a:extLst>
              <a:ext uri="{FF2B5EF4-FFF2-40B4-BE49-F238E27FC236}">
                <a16:creationId xmlns:a16="http://schemas.microsoft.com/office/drawing/2014/main" id="{BFC148B0-FA8C-4D85-AE6D-311D35E43289}"/>
              </a:ext>
            </a:extLst>
          </p:cNvPr>
          <p:cNvSpPr>
            <a:spLocks noGrp="1"/>
          </p:cNvSpPr>
          <p:nvPr>
            <p:ph idx="1"/>
          </p:nvPr>
        </p:nvSpPr>
        <p:spPr>
          <a:xfrm>
            <a:off x="310103" y="3400173"/>
            <a:ext cx="6673403" cy="1814782"/>
          </a:xfrm>
        </p:spPr>
        <p:txBody>
          <a:bodyPr>
            <a:normAutofit fontScale="92500" lnSpcReduction="20000"/>
          </a:bodyPr>
          <a:lstStyle/>
          <a:p>
            <a:r>
              <a:rPr lang="en-US" sz="2000" b="0" dirty="0"/>
              <a:t>Co-location criteria</a:t>
            </a:r>
          </a:p>
          <a:p>
            <a:pPr marL="742950" lvl="1" indent="-285750"/>
            <a:r>
              <a:rPr lang="en-US" sz="1400" b="0" dirty="0"/>
              <a:t>- 20° &lt; Lat &lt; 20° (ocean only, no land: to avoid thermal BRDF impact observed over land)</a:t>
            </a:r>
          </a:p>
          <a:p>
            <a:pPr marL="742950" lvl="1" indent="-285750"/>
            <a:r>
              <a:rPr lang="en-US" sz="1400" b="0" dirty="0"/>
              <a:t>Time difference &lt; 1 minute (actually difference is within a few seconds)</a:t>
            </a:r>
          </a:p>
          <a:p>
            <a:pPr marL="742950" lvl="1" indent="-285750"/>
            <a:r>
              <a:rPr lang="en-US" sz="1400" b="0" dirty="0"/>
              <a:t>Cos(View zenith angle) difference &lt;  2%</a:t>
            </a:r>
          </a:p>
          <a:p>
            <a:pPr marL="742950" lvl="1" indent="-285750"/>
            <a:r>
              <a:rPr lang="en-US" sz="1400" b="0" dirty="0"/>
              <a:t>Uniform selection with 5 x 5 arrays:  to reduce parallax impact</a:t>
            </a:r>
          </a:p>
          <a:p>
            <a:pPr marL="457200" lvl="1" indent="0">
              <a:buNone/>
            </a:pPr>
            <a:r>
              <a:rPr lang="en-US" sz="1400" b="0" dirty="0"/>
              <a:t>	Criteria: T</a:t>
            </a:r>
            <a:r>
              <a:rPr lang="en-US" sz="1400" b="0" baseline="-25000" dirty="0"/>
              <a:t>b</a:t>
            </a:r>
            <a:r>
              <a:rPr lang="en-US" sz="1400" b="0" dirty="0"/>
              <a:t> STD &lt; threshold. Thresholds used in this study are given in the Table below (Unit: K @ 300 K)</a:t>
            </a:r>
          </a:p>
          <a:p>
            <a:pPr lvl="1"/>
            <a:endParaRPr lang="en-US" b="0" dirty="0"/>
          </a:p>
        </p:txBody>
      </p:sp>
      <p:graphicFrame>
        <p:nvGraphicFramePr>
          <p:cNvPr id="2" name="Table 1">
            <a:extLst>
              <a:ext uri="{FF2B5EF4-FFF2-40B4-BE49-F238E27FC236}">
                <a16:creationId xmlns:a16="http://schemas.microsoft.com/office/drawing/2014/main" id="{23078E9A-F2D6-4C9E-9977-986B7DF99D32}"/>
              </a:ext>
            </a:extLst>
          </p:cNvPr>
          <p:cNvGraphicFramePr>
            <a:graphicFrameLocks noGrp="1"/>
          </p:cNvGraphicFramePr>
          <p:nvPr>
            <p:extLst>
              <p:ext uri="{D42A27DB-BD31-4B8C-83A1-F6EECF244321}">
                <p14:modId xmlns:p14="http://schemas.microsoft.com/office/powerpoint/2010/main" val="3381906974"/>
              </p:ext>
            </p:extLst>
          </p:nvPr>
        </p:nvGraphicFramePr>
        <p:xfrm>
          <a:off x="478558" y="5289161"/>
          <a:ext cx="5937250" cy="364998"/>
        </p:xfrm>
        <a:graphic>
          <a:graphicData uri="http://schemas.openxmlformats.org/drawingml/2006/table">
            <a:tbl>
              <a:tblPr firstRow="1" firstCol="1" bandRow="1">
                <a:tableStyleId>{5C22544A-7EE6-4342-B048-85BDC9FD1C3A}</a:tableStyleId>
              </a:tblPr>
              <a:tblGrid>
                <a:gridCol w="534670">
                  <a:extLst>
                    <a:ext uri="{9D8B030D-6E8A-4147-A177-3AD203B41FA5}">
                      <a16:colId xmlns:a16="http://schemas.microsoft.com/office/drawing/2014/main" val="2473987233"/>
                    </a:ext>
                  </a:extLst>
                </a:gridCol>
                <a:gridCol w="565150">
                  <a:extLst>
                    <a:ext uri="{9D8B030D-6E8A-4147-A177-3AD203B41FA5}">
                      <a16:colId xmlns:a16="http://schemas.microsoft.com/office/drawing/2014/main" val="776776566"/>
                    </a:ext>
                  </a:extLst>
                </a:gridCol>
                <a:gridCol w="565150">
                  <a:extLst>
                    <a:ext uri="{9D8B030D-6E8A-4147-A177-3AD203B41FA5}">
                      <a16:colId xmlns:a16="http://schemas.microsoft.com/office/drawing/2014/main" val="388539732"/>
                    </a:ext>
                  </a:extLst>
                </a:gridCol>
                <a:gridCol w="534035">
                  <a:extLst>
                    <a:ext uri="{9D8B030D-6E8A-4147-A177-3AD203B41FA5}">
                      <a16:colId xmlns:a16="http://schemas.microsoft.com/office/drawing/2014/main" val="3569185369"/>
                    </a:ext>
                  </a:extLst>
                </a:gridCol>
                <a:gridCol w="534035">
                  <a:extLst>
                    <a:ext uri="{9D8B030D-6E8A-4147-A177-3AD203B41FA5}">
                      <a16:colId xmlns:a16="http://schemas.microsoft.com/office/drawing/2014/main" val="963118116"/>
                    </a:ext>
                  </a:extLst>
                </a:gridCol>
                <a:gridCol w="534035">
                  <a:extLst>
                    <a:ext uri="{9D8B030D-6E8A-4147-A177-3AD203B41FA5}">
                      <a16:colId xmlns:a16="http://schemas.microsoft.com/office/drawing/2014/main" val="757325666"/>
                    </a:ext>
                  </a:extLst>
                </a:gridCol>
                <a:gridCol w="534035">
                  <a:extLst>
                    <a:ext uri="{9D8B030D-6E8A-4147-A177-3AD203B41FA5}">
                      <a16:colId xmlns:a16="http://schemas.microsoft.com/office/drawing/2014/main" val="3620441738"/>
                    </a:ext>
                  </a:extLst>
                </a:gridCol>
                <a:gridCol w="534035">
                  <a:extLst>
                    <a:ext uri="{9D8B030D-6E8A-4147-A177-3AD203B41FA5}">
                      <a16:colId xmlns:a16="http://schemas.microsoft.com/office/drawing/2014/main" val="3379893991"/>
                    </a:ext>
                  </a:extLst>
                </a:gridCol>
                <a:gridCol w="534035">
                  <a:extLst>
                    <a:ext uri="{9D8B030D-6E8A-4147-A177-3AD203B41FA5}">
                      <a16:colId xmlns:a16="http://schemas.microsoft.com/office/drawing/2014/main" val="99035490"/>
                    </a:ext>
                  </a:extLst>
                </a:gridCol>
                <a:gridCol w="534035">
                  <a:extLst>
                    <a:ext uri="{9D8B030D-6E8A-4147-A177-3AD203B41FA5}">
                      <a16:colId xmlns:a16="http://schemas.microsoft.com/office/drawing/2014/main" val="923988300"/>
                    </a:ext>
                  </a:extLst>
                </a:gridCol>
                <a:gridCol w="534035">
                  <a:extLst>
                    <a:ext uri="{9D8B030D-6E8A-4147-A177-3AD203B41FA5}">
                      <a16:colId xmlns:a16="http://schemas.microsoft.com/office/drawing/2014/main" val="1430284569"/>
                    </a:ext>
                  </a:extLst>
                </a:gridCol>
              </a:tblGrid>
              <a:tr h="0">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B07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B08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B09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B16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795051"/>
                  </a:ext>
                </a:extLst>
              </a:tr>
              <a:tr h="0">
                <a:tc>
                  <a:txBody>
                    <a:bodyPr/>
                    <a:lstStyle/>
                    <a:p>
                      <a:pPr marL="0" marR="0" algn="ctr">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0.74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0.23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0.28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0.22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0.34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368289"/>
                  </a:ext>
                </a:extLst>
              </a:tr>
            </a:tbl>
          </a:graphicData>
        </a:graphic>
      </p:graphicFrame>
    </p:spTree>
    <p:extLst>
      <p:ext uri="{BB962C8B-B14F-4D97-AF65-F5344CB8AC3E}">
        <p14:creationId xmlns:p14="http://schemas.microsoft.com/office/powerpoint/2010/main" val="235836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86982-53D6-48CD-B1B9-1CF61DA71773}"/>
              </a:ext>
            </a:extLst>
          </p:cNvPr>
          <p:cNvSpPr>
            <a:spLocks noGrp="1"/>
          </p:cNvSpPr>
          <p:nvPr>
            <p:ph type="title"/>
          </p:nvPr>
        </p:nvSpPr>
        <p:spPr/>
        <p:txBody>
          <a:bodyPr/>
          <a:lstStyle/>
          <a:p>
            <a:r>
              <a:rPr lang="en-US" dirty="0"/>
              <a:t>GOES-East (G16) vs. GOES-West (G18)</a:t>
            </a:r>
          </a:p>
        </p:txBody>
      </p:sp>
      <p:grpSp>
        <p:nvGrpSpPr>
          <p:cNvPr id="5" name="Group 4">
            <a:extLst>
              <a:ext uri="{FF2B5EF4-FFF2-40B4-BE49-F238E27FC236}">
                <a16:creationId xmlns:a16="http://schemas.microsoft.com/office/drawing/2014/main" id="{A4E15496-48E5-4CD0-97DA-3996EC382CC4}"/>
              </a:ext>
            </a:extLst>
          </p:cNvPr>
          <p:cNvGrpSpPr/>
          <p:nvPr/>
        </p:nvGrpSpPr>
        <p:grpSpPr>
          <a:xfrm>
            <a:off x="2209798" y="2158088"/>
            <a:ext cx="3429000" cy="3817334"/>
            <a:chOff x="6157791" y="1426113"/>
            <a:chExt cx="3771652" cy="4253852"/>
          </a:xfrm>
        </p:grpSpPr>
        <p:pic>
          <p:nvPicPr>
            <p:cNvPr id="6" name="Picture 5">
              <a:extLst>
                <a:ext uri="{FF2B5EF4-FFF2-40B4-BE49-F238E27FC236}">
                  <a16:creationId xmlns:a16="http://schemas.microsoft.com/office/drawing/2014/main" id="{CE035E32-E5B9-41EB-B0CF-08C44D5B2695}"/>
                </a:ext>
              </a:extLst>
            </p:cNvPr>
            <p:cNvPicPr>
              <a:picLocks noChangeAspect="1"/>
            </p:cNvPicPr>
            <p:nvPr/>
          </p:nvPicPr>
          <p:blipFill>
            <a:blip r:embed="rId2"/>
            <a:stretch>
              <a:fillRect/>
            </a:stretch>
          </p:blipFill>
          <p:spPr>
            <a:xfrm>
              <a:off x="6157791" y="1908313"/>
              <a:ext cx="3771652" cy="3771652"/>
            </a:xfrm>
            <a:prstGeom prst="rect">
              <a:avLst/>
            </a:prstGeom>
          </p:spPr>
        </p:pic>
        <p:sp>
          <p:nvSpPr>
            <p:cNvPr id="7" name="TextBox 6">
              <a:extLst>
                <a:ext uri="{FF2B5EF4-FFF2-40B4-BE49-F238E27FC236}">
                  <a16:creationId xmlns:a16="http://schemas.microsoft.com/office/drawing/2014/main" id="{89B24FDD-2711-4ABC-9A1D-4C0D2FDCB71A}"/>
                </a:ext>
              </a:extLst>
            </p:cNvPr>
            <p:cNvSpPr txBox="1"/>
            <p:nvPr/>
          </p:nvSpPr>
          <p:spPr>
            <a:xfrm>
              <a:off x="7236785" y="1426113"/>
              <a:ext cx="1613669" cy="445863"/>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GOES-West</a:t>
              </a:r>
            </a:p>
          </p:txBody>
        </p:sp>
      </p:grpSp>
      <p:pic>
        <p:nvPicPr>
          <p:cNvPr id="9" name="Picture 8">
            <a:extLst>
              <a:ext uri="{FF2B5EF4-FFF2-40B4-BE49-F238E27FC236}">
                <a16:creationId xmlns:a16="http://schemas.microsoft.com/office/drawing/2014/main" id="{6F9A3C1E-CED3-4CD0-AADD-428C1D9E1976}"/>
              </a:ext>
            </a:extLst>
          </p:cNvPr>
          <p:cNvPicPr>
            <a:picLocks noChangeAspect="1"/>
          </p:cNvPicPr>
          <p:nvPr/>
        </p:nvPicPr>
        <p:blipFill>
          <a:blip r:embed="rId3"/>
          <a:stretch>
            <a:fillRect/>
          </a:stretch>
        </p:blipFill>
        <p:spPr>
          <a:xfrm>
            <a:off x="6096000" y="2632146"/>
            <a:ext cx="3428998" cy="3343275"/>
          </a:xfrm>
          <a:prstGeom prst="rect">
            <a:avLst/>
          </a:prstGeom>
        </p:spPr>
      </p:pic>
      <p:sp>
        <p:nvSpPr>
          <p:cNvPr id="11" name="TextBox 10">
            <a:extLst>
              <a:ext uri="{FF2B5EF4-FFF2-40B4-BE49-F238E27FC236}">
                <a16:creationId xmlns:a16="http://schemas.microsoft.com/office/drawing/2014/main" id="{208A950E-81FD-4A5E-8671-EF9A3C8F67D9}"/>
              </a:ext>
            </a:extLst>
          </p:cNvPr>
          <p:cNvSpPr txBox="1"/>
          <p:nvPr/>
        </p:nvSpPr>
        <p:spPr>
          <a:xfrm>
            <a:off x="7119445" y="2158088"/>
            <a:ext cx="1382110"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GOES-East</a:t>
            </a:r>
          </a:p>
        </p:txBody>
      </p:sp>
      <p:sp>
        <p:nvSpPr>
          <p:cNvPr id="12" name="Content Placeholder 11">
            <a:extLst>
              <a:ext uri="{FF2B5EF4-FFF2-40B4-BE49-F238E27FC236}">
                <a16:creationId xmlns:a16="http://schemas.microsoft.com/office/drawing/2014/main" id="{34562BC4-978A-446C-9C75-06F4A54346E3}"/>
              </a:ext>
            </a:extLst>
          </p:cNvPr>
          <p:cNvSpPr>
            <a:spLocks noGrp="1"/>
          </p:cNvSpPr>
          <p:nvPr>
            <p:ph idx="1"/>
          </p:nvPr>
        </p:nvSpPr>
        <p:spPr>
          <a:xfrm>
            <a:off x="609600" y="1066800"/>
            <a:ext cx="10972800" cy="1311965"/>
          </a:xfrm>
        </p:spPr>
        <p:txBody>
          <a:bodyPr>
            <a:normAutofit/>
          </a:bodyPr>
          <a:lstStyle/>
          <a:p>
            <a:r>
              <a:rPr lang="en-US" b="0" dirty="0"/>
              <a:t>GOES-16 (GOES-East) vs. GOES-18 (GOES-West)</a:t>
            </a:r>
          </a:p>
          <a:p>
            <a:r>
              <a:rPr lang="en-US" b="0" dirty="0"/>
              <a:t>One year study period of 2023/01/01 – 2023/12/31 at every 10-minute resolution</a:t>
            </a:r>
          </a:p>
        </p:txBody>
      </p:sp>
    </p:spTree>
    <p:extLst>
      <p:ext uri="{BB962C8B-B14F-4D97-AF65-F5344CB8AC3E}">
        <p14:creationId xmlns:p14="http://schemas.microsoft.com/office/powerpoint/2010/main" val="299675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A2AE80-29D1-427D-86FF-0389C0923994}"/>
              </a:ext>
            </a:extLst>
          </p:cNvPr>
          <p:cNvSpPr>
            <a:spLocks noGrp="1"/>
          </p:cNvSpPr>
          <p:nvPr>
            <p:ph type="title"/>
          </p:nvPr>
        </p:nvSpPr>
        <p:spPr/>
        <p:txBody>
          <a:bodyPr/>
          <a:lstStyle/>
          <a:p>
            <a:r>
              <a:rPr lang="en-US" dirty="0"/>
              <a:t>Time-Series of Long-term Monitoring: B13 as an Example</a:t>
            </a:r>
          </a:p>
        </p:txBody>
      </p:sp>
      <p:sp>
        <p:nvSpPr>
          <p:cNvPr id="21" name="Content Placeholder 20">
            <a:extLst>
              <a:ext uri="{FF2B5EF4-FFF2-40B4-BE49-F238E27FC236}">
                <a16:creationId xmlns:a16="http://schemas.microsoft.com/office/drawing/2014/main" id="{A0129E2B-472D-4AFC-9EE0-7B184166850B}"/>
              </a:ext>
            </a:extLst>
          </p:cNvPr>
          <p:cNvSpPr>
            <a:spLocks noGrp="1"/>
          </p:cNvSpPr>
          <p:nvPr>
            <p:ph idx="1"/>
          </p:nvPr>
        </p:nvSpPr>
        <p:spPr>
          <a:xfrm>
            <a:off x="914400" y="4973544"/>
            <a:ext cx="10439397" cy="1503455"/>
          </a:xfrm>
        </p:spPr>
        <p:txBody>
          <a:bodyPr>
            <a:normAutofit fontScale="85000" lnSpcReduction="20000"/>
          </a:bodyPr>
          <a:lstStyle/>
          <a:p>
            <a:pPr marL="0" indent="0">
              <a:buNone/>
            </a:pPr>
            <a:r>
              <a:rPr lang="en-US" sz="2000" b="0" dirty="0"/>
              <a:t>The 24-hour long-term 2D monitoring is unique to detect daily and seasonal calibration variations:</a:t>
            </a:r>
          </a:p>
          <a:p>
            <a:r>
              <a:rPr lang="en-US" sz="2000" dirty="0"/>
              <a:t>Small midnight calibration variations at both satellites, shaping “eyes”</a:t>
            </a:r>
          </a:p>
          <a:p>
            <a:r>
              <a:rPr lang="en-US" sz="2000" b="0" dirty="0"/>
              <a:t>Variation</a:t>
            </a:r>
            <a:r>
              <a:rPr lang="en-US" sz="2000" dirty="0"/>
              <a:t> is instrument dependent and within only a few tenth of a degree at 300 K.</a:t>
            </a:r>
          </a:p>
          <a:p>
            <a:pPr lvl="1"/>
            <a:r>
              <a:rPr lang="en-US" sz="1600" b="0" dirty="0"/>
              <a:t>Slightly colder radiance </a:t>
            </a:r>
          </a:p>
          <a:p>
            <a:r>
              <a:rPr lang="en-US" sz="2000" dirty="0"/>
              <a:t>G18 B13 data is used for investigation</a:t>
            </a:r>
            <a:endParaRPr lang="en-US" sz="2000" b="0" dirty="0"/>
          </a:p>
        </p:txBody>
      </p:sp>
      <p:sp>
        <p:nvSpPr>
          <p:cNvPr id="7" name="TextBox 6">
            <a:extLst>
              <a:ext uri="{FF2B5EF4-FFF2-40B4-BE49-F238E27FC236}">
                <a16:creationId xmlns:a16="http://schemas.microsoft.com/office/drawing/2014/main" id="{407C0215-6D46-42AF-B936-73C375AB08FE}"/>
              </a:ext>
            </a:extLst>
          </p:cNvPr>
          <p:cNvSpPr txBox="1"/>
          <p:nvPr/>
        </p:nvSpPr>
        <p:spPr>
          <a:xfrm>
            <a:off x="2919185" y="1082856"/>
            <a:ext cx="4202757" cy="307777"/>
          </a:xfrm>
          <a:prstGeom prst="rect">
            <a:avLst/>
          </a:prstGeom>
        </p:spPr>
        <p:txBody>
          <a:bodyPr wrap="square" rtlCol="0">
            <a:spAutoFit/>
          </a:bodyPr>
          <a:lstStyle/>
          <a:p>
            <a:r>
              <a:rPr lang="en-US" b="1" dirty="0">
                <a:latin typeface="Times New Roman" panose="02020603050405020304" pitchFamily="18" charset="0"/>
                <a:cs typeface="Times New Roman" panose="02020603050405020304" pitchFamily="18" charset="0"/>
              </a:rPr>
              <a:t>G18 vs. G16:  Midnight Calibration Variations</a:t>
            </a:r>
          </a:p>
        </p:txBody>
      </p:sp>
      <p:grpSp>
        <p:nvGrpSpPr>
          <p:cNvPr id="17" name="Group 16">
            <a:extLst>
              <a:ext uri="{FF2B5EF4-FFF2-40B4-BE49-F238E27FC236}">
                <a16:creationId xmlns:a16="http://schemas.microsoft.com/office/drawing/2014/main" id="{A99AFDB2-F2C7-4C50-A323-861B234C527A}"/>
              </a:ext>
            </a:extLst>
          </p:cNvPr>
          <p:cNvGrpSpPr/>
          <p:nvPr/>
        </p:nvGrpSpPr>
        <p:grpSpPr>
          <a:xfrm>
            <a:off x="1875796" y="1445604"/>
            <a:ext cx="8553665" cy="3527940"/>
            <a:chOff x="3293642" y="1900202"/>
            <a:chExt cx="7965409" cy="2940126"/>
          </a:xfrm>
        </p:grpSpPr>
        <p:pic>
          <p:nvPicPr>
            <p:cNvPr id="23" name="Picture 22">
              <a:extLst>
                <a:ext uri="{FF2B5EF4-FFF2-40B4-BE49-F238E27FC236}">
                  <a16:creationId xmlns:a16="http://schemas.microsoft.com/office/drawing/2014/main" id="{8C93D000-F6EC-47FF-8F64-0CEB35175917}"/>
                </a:ext>
              </a:extLst>
            </p:cNvPr>
            <p:cNvPicPr>
              <a:picLocks noChangeAspect="1"/>
            </p:cNvPicPr>
            <p:nvPr/>
          </p:nvPicPr>
          <p:blipFill>
            <a:blip r:embed="rId2"/>
            <a:stretch>
              <a:fillRect/>
            </a:stretch>
          </p:blipFill>
          <p:spPr>
            <a:xfrm>
              <a:off x="3293642" y="1900202"/>
              <a:ext cx="5879076" cy="2940126"/>
            </a:xfrm>
            <a:prstGeom prst="rect">
              <a:avLst/>
            </a:prstGeom>
          </p:spPr>
        </p:pic>
        <p:grpSp>
          <p:nvGrpSpPr>
            <p:cNvPr id="15" name="Group 14">
              <a:extLst>
                <a:ext uri="{FF2B5EF4-FFF2-40B4-BE49-F238E27FC236}">
                  <a16:creationId xmlns:a16="http://schemas.microsoft.com/office/drawing/2014/main" id="{22148517-16B7-47BB-9EED-62CCC6E0212E}"/>
                </a:ext>
              </a:extLst>
            </p:cNvPr>
            <p:cNvGrpSpPr/>
            <p:nvPr/>
          </p:nvGrpSpPr>
          <p:grpSpPr>
            <a:xfrm>
              <a:off x="9011481" y="3111203"/>
              <a:ext cx="2247570" cy="748769"/>
              <a:chOff x="9011481" y="3111203"/>
              <a:chExt cx="2247570" cy="748769"/>
            </a:xfrm>
          </p:grpSpPr>
          <p:grpSp>
            <p:nvGrpSpPr>
              <p:cNvPr id="14" name="Group 13">
                <a:extLst>
                  <a:ext uri="{FF2B5EF4-FFF2-40B4-BE49-F238E27FC236}">
                    <a16:creationId xmlns:a16="http://schemas.microsoft.com/office/drawing/2014/main" id="{1749BE54-000F-47E0-8B62-B42548204CE4}"/>
                  </a:ext>
                </a:extLst>
              </p:cNvPr>
              <p:cNvGrpSpPr/>
              <p:nvPr/>
            </p:nvGrpSpPr>
            <p:grpSpPr>
              <a:xfrm>
                <a:off x="9011481" y="3128127"/>
                <a:ext cx="2247570" cy="731845"/>
                <a:chOff x="8488020" y="2610678"/>
                <a:chExt cx="2247570" cy="731845"/>
              </a:xfrm>
            </p:grpSpPr>
            <p:sp>
              <p:nvSpPr>
                <p:cNvPr id="11" name="Right Brace 10">
                  <a:extLst>
                    <a:ext uri="{FF2B5EF4-FFF2-40B4-BE49-F238E27FC236}">
                      <a16:creationId xmlns:a16="http://schemas.microsoft.com/office/drawing/2014/main" id="{5783BBD9-CBDC-49DF-9F90-008987DF5E26}"/>
                    </a:ext>
                  </a:extLst>
                </p:cNvPr>
                <p:cNvSpPr/>
                <p:nvPr/>
              </p:nvSpPr>
              <p:spPr>
                <a:xfrm>
                  <a:off x="8501270" y="3034748"/>
                  <a:ext cx="238539" cy="30777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B970410A-9A3D-495B-B8F5-E2D8A7DB197B}"/>
                    </a:ext>
                  </a:extLst>
                </p:cNvPr>
                <p:cNvSpPr txBox="1"/>
                <p:nvPr/>
              </p:nvSpPr>
              <p:spPr>
                <a:xfrm>
                  <a:off x="8768385" y="3028099"/>
                  <a:ext cx="1967205" cy="307777"/>
                </a:xfrm>
                <a:prstGeom prst="rect">
                  <a:avLst/>
                </a:prstGeom>
                <a:noFill/>
              </p:spPr>
              <p:txBody>
                <a:bodyPr wrap="none" rtlCol="0">
                  <a:spAutoFit/>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G16 satellite midnight </a:t>
                  </a:r>
                </a:p>
              </p:txBody>
            </p:sp>
            <p:sp>
              <p:nvSpPr>
                <p:cNvPr id="25" name="Right Brace 24">
                  <a:extLst>
                    <a:ext uri="{FF2B5EF4-FFF2-40B4-BE49-F238E27FC236}">
                      <a16:creationId xmlns:a16="http://schemas.microsoft.com/office/drawing/2014/main" id="{E6728445-ABA8-469E-86D0-3FCED2902B89}"/>
                    </a:ext>
                  </a:extLst>
                </p:cNvPr>
                <p:cNvSpPr/>
                <p:nvPr/>
              </p:nvSpPr>
              <p:spPr>
                <a:xfrm>
                  <a:off x="8488020" y="2610678"/>
                  <a:ext cx="238539" cy="30777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77B7D4D2-9C43-4317-95D6-B49859FBB52F}"/>
                  </a:ext>
                </a:extLst>
              </p:cNvPr>
              <p:cNvSpPr txBox="1"/>
              <p:nvPr/>
            </p:nvSpPr>
            <p:spPr>
              <a:xfrm>
                <a:off x="9250020" y="3111203"/>
                <a:ext cx="1967205" cy="307777"/>
              </a:xfrm>
              <a:prstGeom prst="rect">
                <a:avLst/>
              </a:prstGeom>
              <a:noFill/>
            </p:spPr>
            <p:txBody>
              <a:bodyPr wrap="none" rtlCol="0">
                <a:spAutoFit/>
              </a:bodyPr>
              <a:lstStyle/>
              <a:p>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G18 satellite midnight </a:t>
                </a:r>
              </a:p>
            </p:txBody>
          </p:sp>
        </p:grpSp>
      </p:grpSp>
    </p:spTree>
    <p:extLst>
      <p:ext uri="{BB962C8B-B14F-4D97-AF65-F5344CB8AC3E}">
        <p14:creationId xmlns:p14="http://schemas.microsoft.com/office/powerpoint/2010/main" val="407310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A4AF1-A2AF-4F5C-B670-4E785CE4F5FB}"/>
              </a:ext>
            </a:extLst>
          </p:cNvPr>
          <p:cNvSpPr>
            <a:spLocks noGrp="1"/>
          </p:cNvSpPr>
          <p:nvPr>
            <p:ph type="title"/>
          </p:nvPr>
        </p:nvSpPr>
        <p:spPr/>
        <p:txBody>
          <a:bodyPr/>
          <a:lstStyle/>
          <a:p>
            <a:r>
              <a:rPr lang="en-US" dirty="0"/>
              <a:t>Midnight Variation Around Winter Solstice</a:t>
            </a:r>
          </a:p>
        </p:txBody>
      </p:sp>
      <p:sp>
        <p:nvSpPr>
          <p:cNvPr id="29" name="Content Placeholder 20">
            <a:extLst>
              <a:ext uri="{FF2B5EF4-FFF2-40B4-BE49-F238E27FC236}">
                <a16:creationId xmlns:a16="http://schemas.microsoft.com/office/drawing/2014/main" id="{18229447-7FD9-4E30-BB03-0ADFFDF07416}"/>
              </a:ext>
            </a:extLst>
          </p:cNvPr>
          <p:cNvSpPr>
            <a:spLocks noGrp="1"/>
          </p:cNvSpPr>
          <p:nvPr>
            <p:ph idx="1"/>
          </p:nvPr>
        </p:nvSpPr>
        <p:spPr>
          <a:xfrm>
            <a:off x="319572" y="6075606"/>
            <a:ext cx="9281628" cy="644993"/>
          </a:xfrm>
        </p:spPr>
        <p:txBody>
          <a:bodyPr>
            <a:normAutofit fontScale="85000" lnSpcReduction="10000"/>
          </a:bodyPr>
          <a:lstStyle/>
          <a:p>
            <a:r>
              <a:rPr lang="en-US" sz="1800" dirty="0">
                <a:solidFill>
                  <a:schemeClr val="tx1"/>
                </a:solidFill>
              </a:rPr>
              <a:t>Temporal correlation between elevated internal calibration target (ICT) radiance and GEO-GEO bias</a:t>
            </a:r>
          </a:p>
          <a:p>
            <a:r>
              <a:rPr lang="en-US" sz="1800" dirty="0">
                <a:solidFill>
                  <a:schemeClr val="tx1"/>
                </a:solidFill>
              </a:rPr>
              <a:t>Correlation is negative</a:t>
            </a:r>
          </a:p>
          <a:p>
            <a:endParaRPr lang="en-US" sz="2000" dirty="0">
              <a:solidFill>
                <a:schemeClr val="tx1"/>
              </a:solidFill>
            </a:endParaRPr>
          </a:p>
        </p:txBody>
      </p:sp>
      <p:grpSp>
        <p:nvGrpSpPr>
          <p:cNvPr id="9" name="Group 8">
            <a:extLst>
              <a:ext uri="{FF2B5EF4-FFF2-40B4-BE49-F238E27FC236}">
                <a16:creationId xmlns:a16="http://schemas.microsoft.com/office/drawing/2014/main" id="{48383833-6447-49E4-A119-B603EECE0575}"/>
              </a:ext>
            </a:extLst>
          </p:cNvPr>
          <p:cNvGrpSpPr/>
          <p:nvPr/>
        </p:nvGrpSpPr>
        <p:grpSpPr>
          <a:xfrm>
            <a:off x="1443301" y="1054192"/>
            <a:ext cx="7403612" cy="5078598"/>
            <a:chOff x="3706036" y="826997"/>
            <a:chExt cx="7403612" cy="5078598"/>
          </a:xfrm>
        </p:grpSpPr>
        <p:grpSp>
          <p:nvGrpSpPr>
            <p:cNvPr id="21" name="Group 20">
              <a:extLst>
                <a:ext uri="{FF2B5EF4-FFF2-40B4-BE49-F238E27FC236}">
                  <a16:creationId xmlns:a16="http://schemas.microsoft.com/office/drawing/2014/main" id="{AF3823B3-E441-43CF-BC35-EA640FA7C567}"/>
                </a:ext>
              </a:extLst>
            </p:cNvPr>
            <p:cNvGrpSpPr/>
            <p:nvPr/>
          </p:nvGrpSpPr>
          <p:grpSpPr>
            <a:xfrm>
              <a:off x="3706036" y="3177577"/>
              <a:ext cx="7102754" cy="2728018"/>
              <a:chOff x="3293642" y="1900202"/>
              <a:chExt cx="7965409" cy="2940126"/>
            </a:xfrm>
          </p:grpSpPr>
          <p:pic>
            <p:nvPicPr>
              <p:cNvPr id="26" name="Picture 25">
                <a:extLst>
                  <a:ext uri="{FF2B5EF4-FFF2-40B4-BE49-F238E27FC236}">
                    <a16:creationId xmlns:a16="http://schemas.microsoft.com/office/drawing/2014/main" id="{2D0ED6D0-2740-4E00-AC0C-09C04A49A486}"/>
                  </a:ext>
                </a:extLst>
              </p:cNvPr>
              <p:cNvPicPr>
                <a:picLocks noChangeAspect="1"/>
              </p:cNvPicPr>
              <p:nvPr/>
            </p:nvPicPr>
            <p:blipFill>
              <a:blip r:embed="rId2"/>
              <a:stretch>
                <a:fillRect/>
              </a:stretch>
            </p:blipFill>
            <p:spPr>
              <a:xfrm>
                <a:off x="3293642" y="1900202"/>
                <a:ext cx="5879076" cy="2940126"/>
              </a:xfrm>
              <a:prstGeom prst="rect">
                <a:avLst/>
              </a:prstGeom>
            </p:spPr>
          </p:pic>
          <p:grpSp>
            <p:nvGrpSpPr>
              <p:cNvPr id="27" name="Group 26">
                <a:extLst>
                  <a:ext uri="{FF2B5EF4-FFF2-40B4-BE49-F238E27FC236}">
                    <a16:creationId xmlns:a16="http://schemas.microsoft.com/office/drawing/2014/main" id="{EB0A0535-0402-4780-B1F1-CE6FE7A16363}"/>
                  </a:ext>
                </a:extLst>
              </p:cNvPr>
              <p:cNvGrpSpPr/>
              <p:nvPr/>
            </p:nvGrpSpPr>
            <p:grpSpPr>
              <a:xfrm>
                <a:off x="9011481" y="3111203"/>
                <a:ext cx="2247570" cy="748769"/>
                <a:chOff x="9011481" y="3111203"/>
                <a:chExt cx="2247570" cy="748769"/>
              </a:xfrm>
            </p:grpSpPr>
            <p:grpSp>
              <p:nvGrpSpPr>
                <p:cNvPr id="28" name="Group 27">
                  <a:extLst>
                    <a:ext uri="{FF2B5EF4-FFF2-40B4-BE49-F238E27FC236}">
                      <a16:creationId xmlns:a16="http://schemas.microsoft.com/office/drawing/2014/main" id="{803A3C36-DEF1-43A3-B963-BBB7F73EF898}"/>
                    </a:ext>
                  </a:extLst>
                </p:cNvPr>
                <p:cNvGrpSpPr/>
                <p:nvPr/>
              </p:nvGrpSpPr>
              <p:grpSpPr>
                <a:xfrm>
                  <a:off x="9011481" y="3128127"/>
                  <a:ext cx="2247570" cy="731845"/>
                  <a:chOff x="8488020" y="2610678"/>
                  <a:chExt cx="2247570" cy="731845"/>
                </a:xfrm>
              </p:grpSpPr>
              <p:sp>
                <p:nvSpPr>
                  <p:cNvPr id="31" name="Right Brace 30">
                    <a:extLst>
                      <a:ext uri="{FF2B5EF4-FFF2-40B4-BE49-F238E27FC236}">
                        <a16:creationId xmlns:a16="http://schemas.microsoft.com/office/drawing/2014/main" id="{091B68A3-7833-4D0B-9353-6D4FFCFA3174}"/>
                      </a:ext>
                    </a:extLst>
                  </p:cNvPr>
                  <p:cNvSpPr/>
                  <p:nvPr/>
                </p:nvSpPr>
                <p:spPr>
                  <a:xfrm>
                    <a:off x="8501270" y="3034748"/>
                    <a:ext cx="238539" cy="30777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TextBox 31">
                    <a:extLst>
                      <a:ext uri="{FF2B5EF4-FFF2-40B4-BE49-F238E27FC236}">
                        <a16:creationId xmlns:a16="http://schemas.microsoft.com/office/drawing/2014/main" id="{27D0BDF5-05A1-48E3-91DF-66036858373B}"/>
                      </a:ext>
                    </a:extLst>
                  </p:cNvPr>
                  <p:cNvSpPr txBox="1"/>
                  <p:nvPr/>
                </p:nvSpPr>
                <p:spPr>
                  <a:xfrm>
                    <a:off x="8768385" y="3028099"/>
                    <a:ext cx="1967205" cy="307777"/>
                  </a:xfrm>
                  <a:prstGeom prst="rect">
                    <a:avLst/>
                  </a:prstGeom>
                  <a:noFill/>
                </p:spPr>
                <p:txBody>
                  <a:bodyPr wrap="none" rtlCol="0">
                    <a:spAutoFit/>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G16 satellite midnight </a:t>
                    </a:r>
                  </a:p>
                </p:txBody>
              </p:sp>
              <p:sp>
                <p:nvSpPr>
                  <p:cNvPr id="33" name="Right Brace 32">
                    <a:extLst>
                      <a:ext uri="{FF2B5EF4-FFF2-40B4-BE49-F238E27FC236}">
                        <a16:creationId xmlns:a16="http://schemas.microsoft.com/office/drawing/2014/main" id="{8177288F-DFFE-47DC-A6F7-AA3AED2E57E5}"/>
                      </a:ext>
                    </a:extLst>
                  </p:cNvPr>
                  <p:cNvSpPr/>
                  <p:nvPr/>
                </p:nvSpPr>
                <p:spPr>
                  <a:xfrm>
                    <a:off x="8488020" y="2610678"/>
                    <a:ext cx="238539" cy="30777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547079F2-1095-495E-8BD6-0CCAE9C56BAF}"/>
                    </a:ext>
                  </a:extLst>
                </p:cNvPr>
                <p:cNvSpPr txBox="1"/>
                <p:nvPr/>
              </p:nvSpPr>
              <p:spPr>
                <a:xfrm>
                  <a:off x="9250020" y="3111203"/>
                  <a:ext cx="1967205" cy="307777"/>
                </a:xfrm>
                <a:prstGeom prst="rect">
                  <a:avLst/>
                </a:prstGeom>
                <a:noFill/>
              </p:spPr>
              <p:txBody>
                <a:bodyPr wrap="none" rtlCol="0">
                  <a:spAutoFit/>
                </a:bodyPr>
                <a:lstStyle/>
                <a:p>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G18 satellite midnight </a:t>
                  </a:r>
                </a:p>
              </p:txBody>
            </p:sp>
          </p:grpSp>
        </p:grpSp>
        <p:grpSp>
          <p:nvGrpSpPr>
            <p:cNvPr id="8" name="Group 7">
              <a:extLst>
                <a:ext uri="{FF2B5EF4-FFF2-40B4-BE49-F238E27FC236}">
                  <a16:creationId xmlns:a16="http://schemas.microsoft.com/office/drawing/2014/main" id="{08F383EF-7A5E-44C0-B497-C235F8BFAE2A}"/>
                </a:ext>
              </a:extLst>
            </p:cNvPr>
            <p:cNvGrpSpPr/>
            <p:nvPr/>
          </p:nvGrpSpPr>
          <p:grpSpPr>
            <a:xfrm>
              <a:off x="3722432" y="826997"/>
              <a:ext cx="7387216" cy="2436211"/>
              <a:chOff x="3722432" y="826997"/>
              <a:chExt cx="7387216" cy="2436211"/>
            </a:xfrm>
          </p:grpSpPr>
          <p:pic>
            <p:nvPicPr>
              <p:cNvPr id="6" name="Picture 5">
                <a:extLst>
                  <a:ext uri="{FF2B5EF4-FFF2-40B4-BE49-F238E27FC236}">
                    <a16:creationId xmlns:a16="http://schemas.microsoft.com/office/drawing/2014/main" id="{34E613DB-5E25-427B-99B5-2D6FCB104806}"/>
                  </a:ext>
                </a:extLst>
              </p:cNvPr>
              <p:cNvPicPr>
                <a:picLocks noChangeAspect="1"/>
              </p:cNvPicPr>
              <p:nvPr/>
            </p:nvPicPr>
            <p:blipFill>
              <a:blip r:embed="rId3"/>
              <a:stretch>
                <a:fillRect/>
              </a:stretch>
            </p:blipFill>
            <p:spPr>
              <a:xfrm>
                <a:off x="3722432" y="826997"/>
                <a:ext cx="5187351" cy="2436211"/>
              </a:xfrm>
              <a:prstGeom prst="rect">
                <a:avLst/>
              </a:prstGeom>
            </p:spPr>
          </p:pic>
          <p:cxnSp>
            <p:nvCxnSpPr>
              <p:cNvPr id="16" name="Straight Arrow Connector 15">
                <a:extLst>
                  <a:ext uri="{FF2B5EF4-FFF2-40B4-BE49-F238E27FC236}">
                    <a16:creationId xmlns:a16="http://schemas.microsoft.com/office/drawing/2014/main" id="{F093CCA8-3EF0-450B-999F-49252FAF7C78}"/>
                  </a:ext>
                </a:extLst>
              </p:cNvPr>
              <p:cNvCxnSpPr>
                <a:cxnSpLocks/>
              </p:cNvCxnSpPr>
              <p:nvPr/>
            </p:nvCxnSpPr>
            <p:spPr>
              <a:xfrm flipH="1">
                <a:off x="8707078" y="1953401"/>
                <a:ext cx="43144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452EF8-946D-4DF8-BA18-AE59F8F271D8}"/>
                  </a:ext>
                </a:extLst>
              </p:cNvPr>
              <p:cNvSpPr txBox="1"/>
              <p:nvPr/>
            </p:nvSpPr>
            <p:spPr>
              <a:xfrm>
                <a:off x="9142443" y="1826340"/>
                <a:ext cx="1967205" cy="307777"/>
              </a:xfrm>
              <a:prstGeom prst="rect">
                <a:avLst/>
              </a:prstGeom>
              <a:noFill/>
            </p:spPr>
            <p:txBody>
              <a:bodyPr wrap="none" rtlCol="0">
                <a:spAutoFit/>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G18 satellite midnight </a:t>
                </a:r>
              </a:p>
            </p:txBody>
          </p:sp>
        </p:grpSp>
      </p:grpSp>
      <p:pic>
        <p:nvPicPr>
          <p:cNvPr id="4" name="Picture 3">
            <a:extLst>
              <a:ext uri="{FF2B5EF4-FFF2-40B4-BE49-F238E27FC236}">
                <a16:creationId xmlns:a16="http://schemas.microsoft.com/office/drawing/2014/main" id="{B4F7EDB4-C76A-4A75-8F6F-920E2D360906}"/>
              </a:ext>
            </a:extLst>
          </p:cNvPr>
          <p:cNvPicPr>
            <a:picLocks noChangeAspect="1"/>
          </p:cNvPicPr>
          <p:nvPr/>
        </p:nvPicPr>
        <p:blipFill>
          <a:blip r:embed="rId4"/>
          <a:stretch>
            <a:fillRect/>
          </a:stretch>
        </p:blipFill>
        <p:spPr>
          <a:xfrm>
            <a:off x="8044070" y="2377671"/>
            <a:ext cx="4038537" cy="2019269"/>
          </a:xfrm>
          <a:prstGeom prst="rect">
            <a:avLst/>
          </a:prstGeom>
        </p:spPr>
      </p:pic>
    </p:spTree>
    <p:extLst>
      <p:ext uri="{BB962C8B-B14F-4D97-AF65-F5344CB8AC3E}">
        <p14:creationId xmlns:p14="http://schemas.microsoft.com/office/powerpoint/2010/main" val="325723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8B41967-D09C-44C9-A338-130BC5AADC3F}"/>
              </a:ext>
            </a:extLst>
          </p:cNvPr>
          <p:cNvGrpSpPr/>
          <p:nvPr/>
        </p:nvGrpSpPr>
        <p:grpSpPr>
          <a:xfrm>
            <a:off x="1070371" y="1084826"/>
            <a:ext cx="3428343" cy="1667026"/>
            <a:chOff x="451626" y="1121606"/>
            <a:chExt cx="3077893" cy="1464246"/>
          </a:xfrm>
        </p:grpSpPr>
        <p:pic>
          <p:nvPicPr>
            <p:cNvPr id="9" name="Picture 8">
              <a:extLst>
                <a:ext uri="{FF2B5EF4-FFF2-40B4-BE49-F238E27FC236}">
                  <a16:creationId xmlns:a16="http://schemas.microsoft.com/office/drawing/2014/main" id="{0A6EC44C-5B6F-44D3-A4A2-7E131D93D741}"/>
                </a:ext>
              </a:extLst>
            </p:cNvPr>
            <p:cNvPicPr>
              <a:picLocks noChangeAspect="1"/>
            </p:cNvPicPr>
            <p:nvPr/>
          </p:nvPicPr>
          <p:blipFill>
            <a:blip r:embed="rId2"/>
            <a:stretch>
              <a:fillRect/>
            </a:stretch>
          </p:blipFill>
          <p:spPr>
            <a:xfrm>
              <a:off x="458040" y="1121606"/>
              <a:ext cx="3071479" cy="1234366"/>
            </a:xfrm>
            <a:prstGeom prst="rect">
              <a:avLst/>
            </a:prstGeom>
          </p:spPr>
        </p:pic>
        <p:sp>
          <p:nvSpPr>
            <p:cNvPr id="27" name="Rectangle 26">
              <a:extLst>
                <a:ext uri="{FF2B5EF4-FFF2-40B4-BE49-F238E27FC236}">
                  <a16:creationId xmlns:a16="http://schemas.microsoft.com/office/drawing/2014/main" id="{0EE260EC-DD7B-4678-98E8-C38EA8FE7DF5}"/>
                </a:ext>
              </a:extLst>
            </p:cNvPr>
            <p:cNvSpPr/>
            <p:nvPr/>
          </p:nvSpPr>
          <p:spPr>
            <a:xfrm>
              <a:off x="451626" y="2342548"/>
              <a:ext cx="2684287" cy="243304"/>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01/01 – 01/02: Max PRT – min PRT &gt; ~1.0K</a:t>
              </a:r>
            </a:p>
          </p:txBody>
        </p:sp>
      </p:grpSp>
      <p:sp>
        <p:nvSpPr>
          <p:cNvPr id="3" name="Title 2">
            <a:extLst>
              <a:ext uri="{FF2B5EF4-FFF2-40B4-BE49-F238E27FC236}">
                <a16:creationId xmlns:a16="http://schemas.microsoft.com/office/drawing/2014/main" id="{E20A4AF1-A2AF-4F5C-B670-4E785CE4F5FB}"/>
              </a:ext>
            </a:extLst>
          </p:cNvPr>
          <p:cNvSpPr>
            <a:spLocks noGrp="1"/>
          </p:cNvSpPr>
          <p:nvPr>
            <p:ph type="title"/>
          </p:nvPr>
        </p:nvSpPr>
        <p:spPr/>
        <p:txBody>
          <a:bodyPr/>
          <a:lstStyle/>
          <a:p>
            <a:r>
              <a:rPr lang="en-US" dirty="0"/>
              <a:t>Midnight Variation around Winter Solstice</a:t>
            </a:r>
          </a:p>
        </p:txBody>
      </p:sp>
      <p:grpSp>
        <p:nvGrpSpPr>
          <p:cNvPr id="31" name="Group 30">
            <a:extLst>
              <a:ext uri="{FF2B5EF4-FFF2-40B4-BE49-F238E27FC236}">
                <a16:creationId xmlns:a16="http://schemas.microsoft.com/office/drawing/2014/main" id="{535A0B65-0FCE-40DD-B6EB-40EF749638D7}"/>
              </a:ext>
            </a:extLst>
          </p:cNvPr>
          <p:cNvGrpSpPr/>
          <p:nvPr/>
        </p:nvGrpSpPr>
        <p:grpSpPr>
          <a:xfrm>
            <a:off x="5336096" y="1117876"/>
            <a:ext cx="3488099" cy="1459277"/>
            <a:chOff x="4067906" y="1222583"/>
            <a:chExt cx="3488099" cy="1459277"/>
          </a:xfrm>
        </p:grpSpPr>
        <p:pic>
          <p:nvPicPr>
            <p:cNvPr id="21" name="Picture 20">
              <a:extLst>
                <a:ext uri="{FF2B5EF4-FFF2-40B4-BE49-F238E27FC236}">
                  <a16:creationId xmlns:a16="http://schemas.microsoft.com/office/drawing/2014/main" id="{2B0ABD95-09E8-4569-AC06-23AC8A710E0E}"/>
                </a:ext>
              </a:extLst>
            </p:cNvPr>
            <p:cNvPicPr>
              <a:picLocks noChangeAspect="1"/>
            </p:cNvPicPr>
            <p:nvPr/>
          </p:nvPicPr>
          <p:blipFill>
            <a:blip r:embed="rId3"/>
            <a:stretch>
              <a:fillRect/>
            </a:stretch>
          </p:blipFill>
          <p:spPr>
            <a:xfrm>
              <a:off x="4067906" y="1222583"/>
              <a:ext cx="3428343" cy="1239666"/>
            </a:xfrm>
            <a:prstGeom prst="rect">
              <a:avLst/>
            </a:prstGeom>
          </p:spPr>
        </p:pic>
        <p:sp>
          <p:nvSpPr>
            <p:cNvPr id="25" name="Rectangle 24">
              <a:extLst>
                <a:ext uri="{FF2B5EF4-FFF2-40B4-BE49-F238E27FC236}">
                  <a16:creationId xmlns:a16="http://schemas.microsoft.com/office/drawing/2014/main" id="{409B0806-0FAA-4198-99DD-9868085AE68C}"/>
                </a:ext>
              </a:extLst>
            </p:cNvPr>
            <p:cNvSpPr/>
            <p:nvPr/>
          </p:nvSpPr>
          <p:spPr>
            <a:xfrm>
              <a:off x="4198997" y="2404861"/>
              <a:ext cx="3357008"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07/11 – 07/12: Max PRT – min PRT &lt; 0.1K</a:t>
              </a:r>
            </a:p>
          </p:txBody>
        </p:sp>
      </p:grpSp>
      <p:sp>
        <p:nvSpPr>
          <p:cNvPr id="29" name="Content Placeholder 20">
            <a:extLst>
              <a:ext uri="{FF2B5EF4-FFF2-40B4-BE49-F238E27FC236}">
                <a16:creationId xmlns:a16="http://schemas.microsoft.com/office/drawing/2014/main" id="{18229447-7FD9-4E30-BB03-0ADFFDF07416}"/>
              </a:ext>
            </a:extLst>
          </p:cNvPr>
          <p:cNvSpPr>
            <a:spLocks noGrp="1"/>
          </p:cNvSpPr>
          <p:nvPr>
            <p:ph idx="1"/>
          </p:nvPr>
        </p:nvSpPr>
        <p:spPr>
          <a:xfrm>
            <a:off x="522159" y="5791129"/>
            <a:ext cx="11147682" cy="921026"/>
          </a:xfrm>
        </p:spPr>
        <p:txBody>
          <a:bodyPr>
            <a:normAutofit fontScale="70000" lnSpcReduction="20000"/>
          </a:bodyPr>
          <a:lstStyle/>
          <a:p>
            <a:pPr marL="342900" indent="-342900"/>
            <a:r>
              <a:rPr lang="en-US" sz="2000" dirty="0"/>
              <a:t>ABI ICT has 12 PRTs over the blackbody surface, providing weighted temperature for IR calibration </a:t>
            </a:r>
          </a:p>
          <a:p>
            <a:pPr marL="342900" indent="-342900"/>
            <a:r>
              <a:rPr lang="en-US" sz="2000" dirty="0"/>
              <a:t>The 12 PRT temperature are generally well controlled most time in a year, except for a short time after midnight around winter solstice</a:t>
            </a:r>
          </a:p>
          <a:p>
            <a:pPr marL="342900" indent="-342900"/>
            <a:r>
              <a:rPr lang="en-US" sz="2000" dirty="0"/>
              <a:t>ICT is heated rapidly and unevenly after midnight during this period, which likely causes inaccurate lower ICT count due to latency </a:t>
            </a:r>
          </a:p>
        </p:txBody>
      </p:sp>
      <p:grpSp>
        <p:nvGrpSpPr>
          <p:cNvPr id="23" name="Group 22">
            <a:extLst>
              <a:ext uri="{FF2B5EF4-FFF2-40B4-BE49-F238E27FC236}">
                <a16:creationId xmlns:a16="http://schemas.microsoft.com/office/drawing/2014/main" id="{9D978BD4-F9D9-4357-90BB-E296F3CA3B3D}"/>
              </a:ext>
            </a:extLst>
          </p:cNvPr>
          <p:cNvGrpSpPr/>
          <p:nvPr/>
        </p:nvGrpSpPr>
        <p:grpSpPr>
          <a:xfrm>
            <a:off x="2784543" y="2784902"/>
            <a:ext cx="7923583" cy="2940126"/>
            <a:chOff x="3293642" y="1900202"/>
            <a:chExt cx="7923583" cy="2940126"/>
          </a:xfrm>
        </p:grpSpPr>
        <p:pic>
          <p:nvPicPr>
            <p:cNvPr id="24" name="Picture 23">
              <a:extLst>
                <a:ext uri="{FF2B5EF4-FFF2-40B4-BE49-F238E27FC236}">
                  <a16:creationId xmlns:a16="http://schemas.microsoft.com/office/drawing/2014/main" id="{312E5497-AED9-4977-915C-9A9491BD9569}"/>
                </a:ext>
              </a:extLst>
            </p:cNvPr>
            <p:cNvPicPr>
              <a:picLocks noChangeAspect="1"/>
            </p:cNvPicPr>
            <p:nvPr/>
          </p:nvPicPr>
          <p:blipFill>
            <a:blip r:embed="rId4"/>
            <a:stretch>
              <a:fillRect/>
            </a:stretch>
          </p:blipFill>
          <p:spPr>
            <a:xfrm>
              <a:off x="3293642" y="1900202"/>
              <a:ext cx="5879076" cy="2940126"/>
            </a:xfrm>
            <a:prstGeom prst="rect">
              <a:avLst/>
            </a:prstGeom>
          </p:spPr>
        </p:pic>
        <p:grpSp>
          <p:nvGrpSpPr>
            <p:cNvPr id="33" name="Group 32">
              <a:extLst>
                <a:ext uri="{FF2B5EF4-FFF2-40B4-BE49-F238E27FC236}">
                  <a16:creationId xmlns:a16="http://schemas.microsoft.com/office/drawing/2014/main" id="{6597E1DC-0D32-4795-AAD0-EB3B6B68489D}"/>
                </a:ext>
              </a:extLst>
            </p:cNvPr>
            <p:cNvGrpSpPr/>
            <p:nvPr/>
          </p:nvGrpSpPr>
          <p:grpSpPr>
            <a:xfrm>
              <a:off x="9011481" y="3111203"/>
              <a:ext cx="2205744" cy="324699"/>
              <a:chOff x="9011481" y="3111203"/>
              <a:chExt cx="2205744" cy="324699"/>
            </a:xfrm>
          </p:grpSpPr>
          <p:sp>
            <p:nvSpPr>
              <p:cNvPr id="38" name="Right Brace 37">
                <a:extLst>
                  <a:ext uri="{FF2B5EF4-FFF2-40B4-BE49-F238E27FC236}">
                    <a16:creationId xmlns:a16="http://schemas.microsoft.com/office/drawing/2014/main" id="{63E1F2AC-038F-474A-A712-21F01735B317}"/>
                  </a:ext>
                </a:extLst>
              </p:cNvPr>
              <p:cNvSpPr/>
              <p:nvPr/>
            </p:nvSpPr>
            <p:spPr>
              <a:xfrm>
                <a:off x="9011481" y="3128127"/>
                <a:ext cx="238539" cy="30777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TextBox 34">
                <a:extLst>
                  <a:ext uri="{FF2B5EF4-FFF2-40B4-BE49-F238E27FC236}">
                    <a16:creationId xmlns:a16="http://schemas.microsoft.com/office/drawing/2014/main" id="{0D75448E-8D9E-4FFA-AE42-15D9EBFAAFC8}"/>
                  </a:ext>
                </a:extLst>
              </p:cNvPr>
              <p:cNvSpPr txBox="1"/>
              <p:nvPr/>
            </p:nvSpPr>
            <p:spPr>
              <a:xfrm>
                <a:off x="9250020" y="3111203"/>
                <a:ext cx="1967205" cy="307777"/>
              </a:xfrm>
              <a:prstGeom prst="rect">
                <a:avLst/>
              </a:prstGeom>
              <a:noFill/>
            </p:spPr>
            <p:txBody>
              <a:bodyPr wrap="none" rtlCol="0">
                <a:spAutoFit/>
              </a:bodyPr>
              <a:lstStyle/>
              <a:p>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G18 satellite midnight </a:t>
                </a:r>
              </a:p>
            </p:txBody>
          </p:sp>
        </p:grpSp>
      </p:grpSp>
      <p:sp>
        <p:nvSpPr>
          <p:cNvPr id="2" name="Rectangle 1">
            <a:extLst>
              <a:ext uri="{FF2B5EF4-FFF2-40B4-BE49-F238E27FC236}">
                <a16:creationId xmlns:a16="http://schemas.microsoft.com/office/drawing/2014/main" id="{3D730308-1FC0-A909-155A-CBE917553F6B}"/>
              </a:ext>
            </a:extLst>
          </p:cNvPr>
          <p:cNvSpPr/>
          <p:nvPr/>
        </p:nvSpPr>
        <p:spPr>
          <a:xfrm>
            <a:off x="7415784" y="2871919"/>
            <a:ext cx="1009296" cy="24133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9A987E-7BEA-BB20-2E5C-8E0B9F4AC107}"/>
              </a:ext>
            </a:extLst>
          </p:cNvPr>
          <p:cNvSpPr/>
          <p:nvPr/>
        </p:nvSpPr>
        <p:spPr>
          <a:xfrm>
            <a:off x="3282696" y="2905447"/>
            <a:ext cx="896520" cy="24133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fade">
                                      <p:cBhvr>
                                        <p:cTn id="20" dur="500"/>
                                        <p:tgtEl>
                                          <p:spTgt spid="2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fade">
                                      <p:cBhvr>
                                        <p:cTn id="25"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4080</TotalTime>
  <Words>1076</Words>
  <Application>Microsoft Office PowerPoint</Application>
  <PresentationFormat>Widescreen</PresentationFormat>
  <Paragraphs>187</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 Unicode MS</vt:lpstr>
      <vt:lpstr>Arial</vt:lpstr>
      <vt:lpstr>Calibri</vt:lpstr>
      <vt:lpstr>Tahoma</vt:lpstr>
      <vt:lpstr>Times New Roman</vt:lpstr>
      <vt:lpstr>1_Office Theme</vt:lpstr>
      <vt:lpstr>GOES ABI IR Midnight Calibration Variations Detected with GEO-GEO: Early Analysis</vt:lpstr>
      <vt:lpstr>Introduction</vt:lpstr>
      <vt:lpstr>ABI Instrument and IR Bands</vt:lpstr>
      <vt:lpstr>ABI Earth Scans</vt:lpstr>
      <vt:lpstr>GEO-GEO at NOAA: Matched at ABI Pixel</vt:lpstr>
      <vt:lpstr>GOES-East (G16) vs. GOES-West (G18)</vt:lpstr>
      <vt:lpstr>Time-Series of Long-term Monitoring: B13 as an Example</vt:lpstr>
      <vt:lpstr>Midnight Variation Around Winter Solstice</vt:lpstr>
      <vt:lpstr>Midnight Variation around Winter Solstice</vt:lpstr>
      <vt:lpstr>Midnight Variation around Eclipse Seasons – “Eyes”</vt:lpstr>
      <vt:lpstr>Combined Impacts </vt:lpstr>
      <vt:lpstr>Summary</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 Weekly Status Report</dc:title>
  <dc:creator>Hyelim Yoo</dc:creator>
  <cp:lastModifiedBy>fangfang yu</cp:lastModifiedBy>
  <cp:revision>573</cp:revision>
  <dcterms:created xsi:type="dcterms:W3CDTF">2018-02-12T16:49:30Z</dcterms:created>
  <dcterms:modified xsi:type="dcterms:W3CDTF">2024-03-13T07:26:52Z</dcterms:modified>
</cp:coreProperties>
</file>