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p:sldMasterIdLst>
    <p:sldMasterId id="2147483648" r:id="rId1"/>
  </p:sldMasterIdLst>
  <p:notesMasterIdLst>
    <p:notesMasterId r:id="rId17"/>
  </p:notesMasterIdLst>
  <p:handoutMasterIdLst>
    <p:handoutMasterId r:id="rId18"/>
  </p:handoutMasterIdLst>
  <p:sldIdLst>
    <p:sldId id="733" r:id="rId2"/>
    <p:sldId id="832" r:id="rId3"/>
    <p:sldId id="862" r:id="rId4"/>
    <p:sldId id="856" r:id="rId5"/>
    <p:sldId id="871" r:id="rId6"/>
    <p:sldId id="872" r:id="rId7"/>
    <p:sldId id="864" r:id="rId8"/>
    <p:sldId id="863" r:id="rId9"/>
    <p:sldId id="865" r:id="rId10"/>
    <p:sldId id="866" r:id="rId11"/>
    <p:sldId id="867" r:id="rId12"/>
    <p:sldId id="869" r:id="rId13"/>
    <p:sldId id="868" r:id="rId14"/>
    <p:sldId id="870" r:id="rId15"/>
    <p:sldId id="861" r:id="rId16"/>
  </p:sldIdLst>
  <p:sldSz cx="12192000" cy="6858000"/>
  <p:notesSz cx="6797675" cy="9926638"/>
  <p:custDataLst>
    <p:tags r:id="rId19"/>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5E4"/>
    <a:srgbClr val="0000FF"/>
    <a:srgbClr val="00FF00"/>
    <a:srgbClr val="FF3300"/>
    <a:srgbClr val="333399"/>
    <a:srgbClr val="000000"/>
    <a:srgbClr val="008000"/>
    <a:srgbClr val="5F5F5F"/>
    <a:srgbClr val="33333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9" autoAdjust="0"/>
    <p:restoredTop sz="87867" autoAdjust="0"/>
  </p:normalViewPr>
  <p:slideViewPr>
    <p:cSldViewPr snapToGrid="0" showGuides="1">
      <p:cViewPr varScale="1">
        <p:scale>
          <a:sx n="81" d="100"/>
          <a:sy n="81" d="100"/>
        </p:scale>
        <p:origin x="1172" y="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8" d="100"/>
          <a:sy n="88" d="100"/>
        </p:scale>
        <p:origin x="-2874" y="-108"/>
      </p:cViewPr>
      <p:guideLst>
        <p:guide orient="horz" pos="3126"/>
        <p:guide pos="2142"/>
      </p:guideLst>
    </p:cSldViewPr>
  </p:notes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46400" cy="495300"/>
          </a:xfrm>
          <a:prstGeom prst="rect">
            <a:avLst/>
          </a:prstGeom>
          <a:noFill/>
          <a:ln w="9525">
            <a:noFill/>
            <a:miter lim="800000"/>
          </a:ln>
          <a:effectLst/>
        </p:spPr>
        <p:txBody>
          <a:bodyPr vert="horz" wrap="square" lIns="92309" tIns="46154" rIns="92309" bIns="46154" numCol="1" anchor="t" anchorCtr="0" compatLnSpc="1"/>
          <a:lstStyle>
            <a:lvl1pPr defTabSz="922655">
              <a:defRPr sz="1200"/>
            </a:lvl1pPr>
          </a:lstStyle>
          <a:p>
            <a:pPr>
              <a:defRPr/>
            </a:pPr>
            <a:endParaRPr lang="en-US"/>
          </a:p>
        </p:txBody>
      </p:sp>
      <p:sp>
        <p:nvSpPr>
          <p:cNvPr id="270339" name="Rectangle 3"/>
          <p:cNvSpPr>
            <a:spLocks noGrp="1" noChangeArrowheads="1"/>
          </p:cNvSpPr>
          <p:nvPr>
            <p:ph type="dt" sz="quarter" idx="1"/>
          </p:nvPr>
        </p:nvSpPr>
        <p:spPr bwMode="auto">
          <a:xfrm>
            <a:off x="3849688" y="0"/>
            <a:ext cx="2946400" cy="495300"/>
          </a:xfrm>
          <a:prstGeom prst="rect">
            <a:avLst/>
          </a:prstGeom>
          <a:noFill/>
          <a:ln w="9525">
            <a:noFill/>
            <a:miter lim="800000"/>
          </a:ln>
          <a:effectLst/>
        </p:spPr>
        <p:txBody>
          <a:bodyPr vert="horz" wrap="square" lIns="92309" tIns="46154" rIns="92309" bIns="46154" numCol="1" anchor="t" anchorCtr="0" compatLnSpc="1"/>
          <a:lstStyle>
            <a:lvl1pPr algn="r" defTabSz="922655">
              <a:defRPr sz="1200"/>
            </a:lvl1pPr>
          </a:lstStyle>
          <a:p>
            <a:pPr>
              <a:defRPr/>
            </a:pPr>
            <a:endParaRPr lang="en-US"/>
          </a:p>
        </p:txBody>
      </p:sp>
      <p:sp>
        <p:nvSpPr>
          <p:cNvPr id="270340" name="Rectangle 4"/>
          <p:cNvSpPr>
            <a:spLocks noGrp="1" noChangeArrowheads="1"/>
          </p:cNvSpPr>
          <p:nvPr>
            <p:ph type="ftr" sz="quarter" idx="2"/>
          </p:nvPr>
        </p:nvSpPr>
        <p:spPr bwMode="auto">
          <a:xfrm>
            <a:off x="0" y="9429750"/>
            <a:ext cx="2946400" cy="495300"/>
          </a:xfrm>
          <a:prstGeom prst="rect">
            <a:avLst/>
          </a:prstGeom>
          <a:noFill/>
          <a:ln w="9525">
            <a:noFill/>
            <a:miter lim="800000"/>
          </a:ln>
          <a:effectLst/>
        </p:spPr>
        <p:txBody>
          <a:bodyPr vert="horz" wrap="square" lIns="92309" tIns="46154" rIns="92309" bIns="46154" numCol="1" anchor="b" anchorCtr="0" compatLnSpc="1"/>
          <a:lstStyle>
            <a:lvl1pPr defTabSz="922655">
              <a:defRPr sz="1200"/>
            </a:lvl1pPr>
          </a:lstStyle>
          <a:p>
            <a:pPr>
              <a:defRPr/>
            </a:pPr>
            <a:endParaRPr lang="en-US"/>
          </a:p>
        </p:txBody>
      </p:sp>
      <p:sp>
        <p:nvSpPr>
          <p:cNvPr id="270341" name="Rectangle 5"/>
          <p:cNvSpPr>
            <a:spLocks noGrp="1" noChangeArrowheads="1"/>
          </p:cNvSpPr>
          <p:nvPr>
            <p:ph type="sldNum" sz="quarter" idx="3"/>
          </p:nvPr>
        </p:nvSpPr>
        <p:spPr bwMode="auto">
          <a:xfrm>
            <a:off x="3849688" y="9429750"/>
            <a:ext cx="2946400" cy="495300"/>
          </a:xfrm>
          <a:prstGeom prst="rect">
            <a:avLst/>
          </a:prstGeom>
          <a:noFill/>
          <a:ln w="9525">
            <a:noFill/>
            <a:miter lim="800000"/>
          </a:ln>
          <a:effectLst/>
        </p:spPr>
        <p:txBody>
          <a:bodyPr vert="horz" wrap="square" lIns="92309" tIns="46154" rIns="92309" bIns="46154" numCol="1" anchor="b" anchorCtr="0" compatLnSpc="1"/>
          <a:lstStyle>
            <a:lvl1pPr algn="r" defTabSz="922655">
              <a:defRPr sz="1200"/>
            </a:lvl1pPr>
          </a:lstStyle>
          <a:p>
            <a:pPr>
              <a:defRPr/>
            </a:pPr>
            <a:fld id="{5D828D66-AEB5-4DE2-AE3C-788B6F5E35E5}" type="slidenum">
              <a:rPr lang="en-US"/>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6400" cy="495300"/>
          </a:xfrm>
          <a:prstGeom prst="rect">
            <a:avLst/>
          </a:prstGeom>
          <a:noFill/>
          <a:ln w="9525">
            <a:noFill/>
            <a:miter lim="800000"/>
          </a:ln>
          <a:effectLst/>
        </p:spPr>
        <p:txBody>
          <a:bodyPr vert="horz" wrap="square" lIns="92309" tIns="46154" rIns="92309" bIns="46154" numCol="1" anchor="t" anchorCtr="0" compatLnSpc="1"/>
          <a:lstStyle>
            <a:lvl1pPr defTabSz="922655">
              <a:defRPr sz="1200"/>
            </a:lvl1pPr>
          </a:lstStyle>
          <a:p>
            <a:pPr>
              <a:defRPr/>
            </a:pPr>
            <a:endParaRPr lang="en-US"/>
          </a:p>
        </p:txBody>
      </p:sp>
      <p:sp>
        <p:nvSpPr>
          <p:cNvPr id="39939" name="Rectangle 3"/>
          <p:cNvSpPr>
            <a:spLocks noGrp="1" noChangeArrowheads="1"/>
          </p:cNvSpPr>
          <p:nvPr>
            <p:ph type="dt" idx="1"/>
          </p:nvPr>
        </p:nvSpPr>
        <p:spPr bwMode="auto">
          <a:xfrm>
            <a:off x="3849688" y="0"/>
            <a:ext cx="2946400" cy="495300"/>
          </a:xfrm>
          <a:prstGeom prst="rect">
            <a:avLst/>
          </a:prstGeom>
          <a:noFill/>
          <a:ln w="9525">
            <a:noFill/>
            <a:miter lim="800000"/>
          </a:ln>
          <a:effectLst/>
        </p:spPr>
        <p:txBody>
          <a:bodyPr vert="horz" wrap="square" lIns="92309" tIns="46154" rIns="92309" bIns="46154" numCol="1" anchor="t" anchorCtr="0" compatLnSpc="1"/>
          <a:lstStyle>
            <a:lvl1pPr algn="r" defTabSz="922655">
              <a:defRPr sz="1200"/>
            </a:lvl1pPr>
          </a:lstStyle>
          <a:p>
            <a:pPr>
              <a:defRPr/>
            </a:pPr>
            <a:endParaRPr lang="en-US"/>
          </a:p>
        </p:txBody>
      </p:sp>
      <p:sp>
        <p:nvSpPr>
          <p:cNvPr id="7172" name="Rectangle 4"/>
          <p:cNvSpPr>
            <a:spLocks noGrp="1" noRot="1" noChangeAspect="1" noChangeArrowheads="1" noTextEdit="1"/>
          </p:cNvSpPr>
          <p:nvPr>
            <p:ph type="sldImg" idx="2"/>
          </p:nvPr>
        </p:nvSpPr>
        <p:spPr bwMode="auto">
          <a:xfrm>
            <a:off x="90488" y="746125"/>
            <a:ext cx="6616700" cy="3722688"/>
          </a:xfrm>
          <a:prstGeom prst="rect">
            <a:avLst/>
          </a:prstGeom>
          <a:noFill/>
          <a:ln w="9525">
            <a:solidFill>
              <a:srgbClr val="000000"/>
            </a:solidFill>
            <a:miter lim="800000"/>
          </a:ln>
        </p:spPr>
      </p:sp>
      <p:sp>
        <p:nvSpPr>
          <p:cNvPr id="39941" name="Rectangle 5"/>
          <p:cNvSpPr>
            <a:spLocks noGrp="1" noChangeArrowheads="1"/>
          </p:cNvSpPr>
          <p:nvPr>
            <p:ph type="body" sz="quarter" idx="3"/>
          </p:nvPr>
        </p:nvSpPr>
        <p:spPr bwMode="auto">
          <a:xfrm>
            <a:off x="679450" y="4716463"/>
            <a:ext cx="5438775" cy="4464050"/>
          </a:xfrm>
          <a:prstGeom prst="rect">
            <a:avLst/>
          </a:prstGeom>
          <a:noFill/>
          <a:ln w="9525">
            <a:noFill/>
            <a:miter lim="800000"/>
          </a:ln>
          <a:effectLst/>
        </p:spPr>
        <p:txBody>
          <a:bodyPr vert="horz" wrap="square" lIns="92309" tIns="46154" rIns="92309" bIns="46154"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9429750"/>
            <a:ext cx="2946400" cy="495300"/>
          </a:xfrm>
          <a:prstGeom prst="rect">
            <a:avLst/>
          </a:prstGeom>
          <a:noFill/>
          <a:ln w="9525">
            <a:noFill/>
            <a:miter lim="800000"/>
          </a:ln>
          <a:effectLst/>
        </p:spPr>
        <p:txBody>
          <a:bodyPr vert="horz" wrap="square" lIns="92309" tIns="46154" rIns="92309" bIns="46154" numCol="1" anchor="b" anchorCtr="0" compatLnSpc="1"/>
          <a:lstStyle>
            <a:lvl1pPr defTabSz="922655">
              <a:defRPr sz="1200"/>
            </a:lvl1pPr>
          </a:lstStyle>
          <a:p>
            <a:pPr>
              <a:defRPr/>
            </a:pPr>
            <a:endParaRPr lang="en-US"/>
          </a:p>
        </p:txBody>
      </p:sp>
      <p:sp>
        <p:nvSpPr>
          <p:cNvPr id="39943" name="Rectangle 7"/>
          <p:cNvSpPr>
            <a:spLocks noGrp="1" noChangeArrowheads="1"/>
          </p:cNvSpPr>
          <p:nvPr>
            <p:ph type="sldNum" sz="quarter" idx="5"/>
          </p:nvPr>
        </p:nvSpPr>
        <p:spPr bwMode="auto">
          <a:xfrm>
            <a:off x="3849688" y="9429750"/>
            <a:ext cx="2946400" cy="495300"/>
          </a:xfrm>
          <a:prstGeom prst="rect">
            <a:avLst/>
          </a:prstGeom>
          <a:noFill/>
          <a:ln w="9525">
            <a:noFill/>
            <a:miter lim="800000"/>
          </a:ln>
          <a:effectLst/>
        </p:spPr>
        <p:txBody>
          <a:bodyPr vert="horz" wrap="square" lIns="92309" tIns="46154" rIns="92309" bIns="46154" numCol="1" anchor="b" anchorCtr="0" compatLnSpc="1"/>
          <a:lstStyle>
            <a:lvl1pPr algn="r" defTabSz="922655">
              <a:defRPr sz="1200"/>
            </a:lvl1pPr>
          </a:lstStyle>
          <a:p>
            <a:pPr>
              <a:defRPr/>
            </a:pPr>
            <a:fld id="{D2E840EC-3661-47EA-B292-7ED791E1B58E}"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9AD4F94-4851-4065-BA9C-947A644B85B9}" type="slidenum">
              <a:rPr lang="en-US" smtClean="0"/>
              <a:t>0</a:t>
            </a:fld>
            <a:endParaRPr lang="en-US"/>
          </a:p>
        </p:txBody>
      </p:sp>
      <p:sp>
        <p:nvSpPr>
          <p:cNvPr id="8195" name="Rectangle 2"/>
          <p:cNvSpPr>
            <a:spLocks noGrp="1" noRot="1" noChangeAspect="1" noChangeArrowheads="1" noTextEdit="1"/>
          </p:cNvSpPr>
          <p:nvPr>
            <p:ph type="sldImg"/>
          </p:nvPr>
        </p:nvSpPr>
        <p:spPr>
          <a:xfrm>
            <a:off x="90488" y="746125"/>
            <a:ext cx="6616700" cy="3722688"/>
          </a:xfrm>
        </p:spPr>
      </p:sp>
      <p:sp>
        <p:nvSpPr>
          <p:cNvPr id="8196" name="Rectangle 3"/>
          <p:cNvSpPr>
            <a:spLocks noGrp="1" noChangeArrowheads="1"/>
          </p:cNvSpPr>
          <p:nvPr>
            <p:ph type="body" idx="1"/>
          </p:nvPr>
        </p:nvSpPr>
        <p:spPr>
          <a:noFill/>
        </p:spPr>
        <p:txBody>
          <a:bodyPr/>
          <a:lstStyle/>
          <a:p>
            <a:pPr eaLnBrk="1" hangingPunct="1"/>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2E840EC-3661-47EA-B292-7ED791E1B58E}" type="slidenum">
              <a:rPr lang="en-US" smtClean="0"/>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2E840EC-3661-47EA-B292-7ED791E1B58E}" type="slidenum">
              <a:rPr lang="en-US" smtClean="0"/>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2E840EC-3661-47EA-B292-7ED791E1B58E}" type="slidenum">
              <a:rPr lang="en-US" smtClean="0"/>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2E840EC-3661-47EA-B292-7ED791E1B58E}" type="slidenum">
              <a:rPr lang="en-US" smtClean="0"/>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2E840EC-3661-47EA-B292-7ED791E1B58E}"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80654" y="2130426"/>
            <a:ext cx="10041775" cy="14700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989513" y="3886200"/>
            <a:ext cx="822405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6"/>
          <p:cNvSpPr>
            <a:spLocks noGrp="1" noChangeArrowheads="1"/>
          </p:cNvSpPr>
          <p:nvPr>
            <p:ph type="sldNum" sz="quarter" idx="10"/>
          </p:nvPr>
        </p:nvSpPr>
        <p:spPr/>
        <p:txBody>
          <a:bodyPr/>
          <a:lstStyle>
            <a:lvl1pPr>
              <a:defRPr/>
            </a:lvl1pPr>
          </a:lstStyle>
          <a:p>
            <a:pPr>
              <a:defRPr/>
            </a:pPr>
            <a:fld id="{CAF0C06C-A120-4CEF-A9AD-F4118C12BC70}" type="slidenum">
              <a:rPr lang="en-US"/>
              <a:t>‹#›</a:t>
            </a:fld>
            <a:endParaRPr lang="en-US" dirty="0"/>
          </a:p>
        </p:txBody>
      </p:sp>
      <p:sp>
        <p:nvSpPr>
          <p:cNvPr id="6" name="日期占位符 6"/>
          <p:cNvSpPr>
            <a:spLocks noGrp="1"/>
          </p:cNvSpPr>
          <p:nvPr>
            <p:ph type="dt" sz="half" idx="2"/>
          </p:nvPr>
        </p:nvSpPr>
        <p:spPr>
          <a:xfrm>
            <a:off x="9253599" y="6410262"/>
            <a:ext cx="2328801" cy="344196"/>
          </a:xfrm>
          <a:prstGeom prst="rect">
            <a:avLst/>
          </a:prstGeom>
        </p:spPr>
        <p:txBody>
          <a:bodyPr anchor="ctr"/>
          <a:lstStyle>
            <a:lvl1pPr>
              <a:defRPr sz="1200">
                <a:solidFill>
                  <a:schemeClr val="tx1"/>
                </a:solidFill>
              </a:defRPr>
            </a:lvl1pPr>
          </a:lstStyle>
          <a:p>
            <a:pPr algn="ctr"/>
            <a:fld id="{B1CBBB2D-0D26-425C-82F0-BCFAAFEF8B19}" type="datetime2">
              <a:rPr lang="en-US" altLang="zh-CN"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Tuesday, March 12, 2024</a:t>
            </a:fld>
            <a:endPar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2800" y="132628"/>
            <a:ext cx="7772400" cy="667472"/>
          </a:xfrm>
          <a:prstGeom prst="rect">
            <a:avLst/>
          </a:prstGeom>
        </p:spPr>
        <p:txBody>
          <a:bodyPr/>
          <a:lstStyle>
            <a:lvl1pPr>
              <a:defRPr sz="4000">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6"/>
          <p:cNvSpPr>
            <a:spLocks noGrp="1" noChangeArrowheads="1"/>
          </p:cNvSpPr>
          <p:nvPr>
            <p:ph type="sldNum" sz="quarter" idx="10"/>
          </p:nvPr>
        </p:nvSpPr>
        <p:spPr/>
        <p:txBody>
          <a:bodyPr/>
          <a:lstStyle>
            <a:lvl1pPr>
              <a:defRPr/>
            </a:lvl1pPr>
          </a:lstStyle>
          <a:p>
            <a:pPr>
              <a:defRPr/>
            </a:pPr>
            <a:fld id="{DA28AC38-E0E8-49D7-B2FE-71FD7C42C09E}" type="slidenum">
              <a:rPr lang="en-US"/>
              <a:t>‹#›</a:t>
            </a:fld>
            <a:endParaRPr lang="en-US"/>
          </a:p>
        </p:txBody>
      </p:sp>
      <p:sp>
        <p:nvSpPr>
          <p:cNvPr id="5" name="日期占位符 6"/>
          <p:cNvSpPr>
            <a:spLocks noGrp="1"/>
          </p:cNvSpPr>
          <p:nvPr>
            <p:ph type="dt" sz="half" idx="2"/>
          </p:nvPr>
        </p:nvSpPr>
        <p:spPr>
          <a:xfrm>
            <a:off x="9253599" y="6410262"/>
            <a:ext cx="2328801" cy="344196"/>
          </a:xfrm>
          <a:prstGeom prst="rect">
            <a:avLst/>
          </a:prstGeom>
        </p:spPr>
        <p:txBody>
          <a:bodyPr anchor="ctr"/>
          <a:lstStyle>
            <a:lvl1pPr>
              <a:defRPr sz="1200">
                <a:solidFill>
                  <a:schemeClr val="tx1"/>
                </a:solidFill>
              </a:defRPr>
            </a:lvl1pPr>
          </a:lstStyle>
          <a:p>
            <a:pPr algn="ctr"/>
            <a:fld id="{B99AC51F-57F4-4F44-98A2-77CB468C09BC}" type="datetime2">
              <a:rPr lang="en-US" altLang="zh-CN"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Tuesday, March 12, 2024</a:t>
            </a:fld>
            <a:endPar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fld id="{62C94469-C24B-4485-9554-864CA5BFE27B}" type="slidenum">
              <a:rPr lang="en-US"/>
              <a:t>‹#›</a:t>
            </a:fld>
            <a:endParaRPr lang="en-US"/>
          </a:p>
        </p:txBody>
      </p:sp>
      <p:sp>
        <p:nvSpPr>
          <p:cNvPr id="5" name="日期占位符 6"/>
          <p:cNvSpPr>
            <a:spLocks noGrp="1"/>
          </p:cNvSpPr>
          <p:nvPr>
            <p:ph type="dt" sz="half" idx="2"/>
          </p:nvPr>
        </p:nvSpPr>
        <p:spPr>
          <a:xfrm>
            <a:off x="9253599" y="6410262"/>
            <a:ext cx="2328801" cy="344196"/>
          </a:xfrm>
          <a:prstGeom prst="rect">
            <a:avLst/>
          </a:prstGeom>
        </p:spPr>
        <p:txBody>
          <a:bodyPr anchor="ctr"/>
          <a:lstStyle>
            <a:lvl1pPr>
              <a:defRPr sz="1200">
                <a:solidFill>
                  <a:schemeClr val="tx1"/>
                </a:solidFill>
              </a:defRPr>
            </a:lvl1pPr>
          </a:lstStyle>
          <a:p>
            <a:pPr algn="ctr"/>
            <a:fld id="{A06D58D1-6F9D-44D0-957D-57AB2A4B45F0}" type="datetime2">
              <a:rPr lang="en-US" altLang="zh-CN"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Tuesday, March 12, 2024</a:t>
            </a:fld>
            <a:endPar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p:txBody>
          <a:bodyPr/>
          <a:lstStyle>
            <a:lvl1pPr>
              <a:defRPr/>
            </a:lvl1pPr>
          </a:lstStyle>
          <a:p>
            <a:pPr>
              <a:defRPr/>
            </a:pPr>
            <a:fld id="{D4866AD1-022E-4E0E-AE7E-C7A6C4DD8D01}" type="slidenum">
              <a:rPr lang="en-US"/>
              <a:t>‹#›</a:t>
            </a:fld>
            <a:endParaRPr lang="en-US"/>
          </a:p>
        </p:txBody>
      </p:sp>
      <p:sp>
        <p:nvSpPr>
          <p:cNvPr id="6" name="日期占位符 6"/>
          <p:cNvSpPr>
            <a:spLocks noGrp="1"/>
          </p:cNvSpPr>
          <p:nvPr>
            <p:ph type="dt" sz="half" idx="11"/>
          </p:nvPr>
        </p:nvSpPr>
        <p:spPr>
          <a:xfrm>
            <a:off x="9253599" y="6410262"/>
            <a:ext cx="2328801" cy="344196"/>
          </a:xfrm>
          <a:prstGeom prst="rect">
            <a:avLst/>
          </a:prstGeom>
        </p:spPr>
        <p:txBody>
          <a:bodyPr anchor="ctr"/>
          <a:lstStyle>
            <a:lvl1pPr>
              <a:defRPr sz="1200">
                <a:solidFill>
                  <a:schemeClr val="tx1"/>
                </a:solidFill>
              </a:defRPr>
            </a:lvl1pPr>
          </a:lstStyle>
          <a:p>
            <a:pPr algn="ctr"/>
            <a:fld id="{2946B1C6-B581-48B3-8838-C18132A4EEC8}" type="datetime2">
              <a:rPr lang="en-US" altLang="zh-CN"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Tuesday, March 12, 2024</a:t>
            </a:fld>
            <a:endPar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文本框 6"/>
          <p:cNvSpPr txBox="1"/>
          <p:nvPr userDrawn="1"/>
        </p:nvSpPr>
        <p:spPr>
          <a:xfrm>
            <a:off x="5638800" y="6609080"/>
            <a:ext cx="4064000" cy="368300"/>
          </a:xfrm>
          <a:prstGeom prst="rect">
            <a:avLst/>
          </a:prstGeom>
          <a:noFill/>
        </p:spPr>
        <p:txBody>
          <a:bodyPr wrap="square" rtlCol="0">
            <a:spAutoFit/>
          </a:bodyPr>
          <a:lstStyle/>
          <a:p>
            <a:endParaRPr lang="zh-CN" altLang="en-US"/>
          </a:p>
        </p:txBody>
      </p:sp>
      <p:sp>
        <p:nvSpPr>
          <p:cNvPr id="8" name="文本框 7"/>
          <p:cNvSpPr txBox="1"/>
          <p:nvPr userDrawn="1"/>
        </p:nvSpPr>
        <p:spPr>
          <a:xfrm>
            <a:off x="4771390" y="6630670"/>
            <a:ext cx="4064000" cy="368300"/>
          </a:xfrm>
          <a:prstGeom prst="rect">
            <a:avLst/>
          </a:prstGeom>
          <a:noFill/>
        </p:spPr>
        <p:txBody>
          <a:bodyPr wrap="square" rtlCol="0">
            <a:sp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p:txBody>
          <a:bodyPr/>
          <a:lstStyle>
            <a:lvl1pPr>
              <a:defRPr/>
            </a:lvl1pPr>
          </a:lstStyle>
          <a:p>
            <a:pPr>
              <a:defRPr/>
            </a:pPr>
            <a:fld id="{0D0EA962-5ACB-4E0A-B99B-F2A901C15787}" type="slidenum">
              <a:rPr lang="en-US"/>
              <a:t>‹#›</a:t>
            </a:fld>
            <a:endParaRPr lang="en-US"/>
          </a:p>
        </p:txBody>
      </p:sp>
      <p:sp>
        <p:nvSpPr>
          <p:cNvPr id="8" name="日期占位符 6"/>
          <p:cNvSpPr>
            <a:spLocks noGrp="1"/>
          </p:cNvSpPr>
          <p:nvPr>
            <p:ph type="dt" sz="half" idx="11"/>
          </p:nvPr>
        </p:nvSpPr>
        <p:spPr>
          <a:xfrm>
            <a:off x="9253599" y="6410262"/>
            <a:ext cx="2328801" cy="344196"/>
          </a:xfrm>
          <a:prstGeom prst="rect">
            <a:avLst/>
          </a:prstGeom>
        </p:spPr>
        <p:txBody>
          <a:bodyPr anchor="ctr"/>
          <a:lstStyle>
            <a:lvl1pPr>
              <a:defRPr sz="1200">
                <a:solidFill>
                  <a:schemeClr val="tx1"/>
                </a:solidFill>
              </a:defRPr>
            </a:lvl1pPr>
          </a:lstStyle>
          <a:p>
            <a:pPr algn="ctr"/>
            <a:fld id="{9A734255-2821-4E80-8122-156A98D3A54A}" type="datetime2">
              <a:rPr lang="en-US" altLang="zh-CN"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Tuesday, March 12, 2024</a:t>
            </a:fld>
            <a:endPar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p:txBody>
          <a:bodyPr/>
          <a:lstStyle>
            <a:lvl1pPr>
              <a:defRPr/>
            </a:lvl1pPr>
          </a:lstStyle>
          <a:p>
            <a:pPr>
              <a:defRPr/>
            </a:pPr>
            <a:fld id="{D24831DE-8CB6-4B98-B2F1-D4EBA8FF1804}" type="slidenum">
              <a:rPr lang="en-US"/>
              <a:t>‹#›</a:t>
            </a:fld>
            <a:endParaRPr lang="en-US"/>
          </a:p>
        </p:txBody>
      </p:sp>
      <p:sp>
        <p:nvSpPr>
          <p:cNvPr id="4" name="Title 1"/>
          <p:cNvSpPr txBox="1"/>
          <p:nvPr userDrawn="1"/>
        </p:nvSpPr>
        <p:spPr>
          <a:xfrm>
            <a:off x="3352800" y="132628"/>
            <a:ext cx="7772400" cy="667472"/>
          </a:xfrm>
          <a:prstGeom prst="rect">
            <a:avLst/>
          </a:prstGeom>
        </p:spPr>
        <p:txBody>
          <a:bodyPr/>
          <a:lstStyle>
            <a:lvl1pPr algn="ctr" rtl="0" eaLnBrk="0" fontAlgn="base" hangingPunct="0">
              <a:spcBef>
                <a:spcPct val="0"/>
              </a:spcBef>
              <a:spcAft>
                <a:spcPct val="0"/>
              </a:spcAft>
              <a:defRPr sz="4000">
                <a:solidFill>
                  <a:schemeClr val="tx2"/>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kern="0" dirty="0"/>
              <a:t>Click to edit Master title style</a:t>
            </a:r>
            <a:endParaRPr lang="en-GB" kern="0" dirty="0"/>
          </a:p>
        </p:txBody>
      </p:sp>
      <p:sp>
        <p:nvSpPr>
          <p:cNvPr id="5" name="日期占位符 6"/>
          <p:cNvSpPr>
            <a:spLocks noGrp="1"/>
          </p:cNvSpPr>
          <p:nvPr>
            <p:ph type="dt" sz="half" idx="2"/>
          </p:nvPr>
        </p:nvSpPr>
        <p:spPr>
          <a:xfrm>
            <a:off x="9253599" y="6410262"/>
            <a:ext cx="2328801" cy="344196"/>
          </a:xfrm>
          <a:prstGeom prst="rect">
            <a:avLst/>
          </a:prstGeom>
        </p:spPr>
        <p:txBody>
          <a:bodyPr anchor="ctr"/>
          <a:lstStyle>
            <a:lvl1pPr>
              <a:defRPr sz="1200">
                <a:solidFill>
                  <a:schemeClr val="tx1"/>
                </a:solidFill>
              </a:defRPr>
            </a:lvl1pPr>
          </a:lstStyle>
          <a:p>
            <a:pPr algn="ctr"/>
            <a:fld id="{A58B3CF4-4818-4303-8DF2-BB6F58E3ACA0}" type="datetime2">
              <a:rPr lang="en-US" altLang="zh-CN"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Tuesday, March 12, 2024</a:t>
            </a:fld>
            <a:endPar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914400"/>
            <a:ext cx="10972800" cy="5257799"/>
          </a:xfrm>
          <a:prstGeom prst="rect">
            <a:avLst/>
          </a:prstGeom>
          <a:noFill/>
          <a:ln w="9525">
            <a:noFill/>
            <a:miter lim="800000"/>
          </a:ln>
        </p:spPr>
        <p:txBody>
          <a:bodyPr vert="horz" wrap="square" lIns="91440" tIns="45720" rIns="91440" bIns="45720" numCol="1" anchor="t" anchorCtr="0" compatLnSpc="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11679730" y="6413428"/>
            <a:ext cx="386763" cy="337865"/>
          </a:xfrm>
          <a:prstGeom prst="rect">
            <a:avLst/>
          </a:prstGeom>
          <a:noFill/>
          <a:ln w="9525">
            <a:noFill/>
            <a:miter lim="800000"/>
          </a:ln>
          <a:effectLst/>
        </p:spPr>
        <p:txBody>
          <a:bodyPr vert="horz" wrap="square" lIns="91440" tIns="45720" rIns="91440" bIns="45720" numCol="1" anchor="ctr" anchorCtr="0" compatLnSpc="1"/>
          <a:lstStyle>
            <a:lvl1pPr algn="ctr">
              <a:defRPr sz="120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defRPr>
            </a:lvl1pPr>
          </a:lstStyle>
          <a:p>
            <a:pPr>
              <a:defRPr/>
            </a:pPr>
            <a:fld id="{CAF0C06C-A120-4CEF-A9AD-F4118C12BC70}" type="slidenum">
              <a:rPr lang="en-US" altLang="zh-CN" smtClean="0"/>
              <a:t>‹#›</a:t>
            </a:fld>
            <a:endParaRPr lang="en-US" altLang="zh-CN" dirty="0"/>
          </a:p>
        </p:txBody>
      </p:sp>
      <p:sp>
        <p:nvSpPr>
          <p:cNvPr id="1031" name="Rectangle 7"/>
          <p:cNvSpPr>
            <a:spLocks noChangeArrowheads="1"/>
          </p:cNvSpPr>
          <p:nvPr/>
        </p:nvSpPr>
        <p:spPr bwMode="auto">
          <a:xfrm>
            <a:off x="609600" y="1147156"/>
            <a:ext cx="10972800" cy="5177444"/>
          </a:xfrm>
          <a:prstGeom prst="rect">
            <a:avLst/>
          </a:prstGeom>
          <a:noFill/>
          <a:ln w="9525">
            <a:noFill/>
            <a:miter lim="800000"/>
          </a:ln>
          <a:effectLst/>
        </p:spPr>
        <p:txBody>
          <a:bodyPr/>
          <a:lstStyle/>
          <a:p>
            <a:pPr marL="342900" indent="-342900">
              <a:spcBef>
                <a:spcPct val="20000"/>
              </a:spcBef>
              <a:buClr>
                <a:srgbClr val="FF0000"/>
              </a:buClr>
              <a:buFont typeface="Wingdings" panose="05000000000000000000" pitchFamily="2" charset="2"/>
              <a:buChar char="v"/>
              <a:defRPr/>
            </a:pPr>
            <a:endParaRPr lang="en-GB" sz="3200"/>
          </a:p>
        </p:txBody>
      </p:sp>
      <p:sp>
        <p:nvSpPr>
          <p:cNvPr id="1032" name="Rectangle 8"/>
          <p:cNvSpPr>
            <a:spLocks noChangeArrowheads="1"/>
          </p:cNvSpPr>
          <p:nvPr/>
        </p:nvSpPr>
        <p:spPr bwMode="auto">
          <a:xfrm>
            <a:off x="3347049" y="6413428"/>
            <a:ext cx="5497902" cy="337864"/>
          </a:xfrm>
          <a:prstGeom prst="rect">
            <a:avLst/>
          </a:prstGeom>
          <a:noFill/>
          <a:ln w="9525">
            <a:noFill/>
            <a:miter lim="800000"/>
          </a:ln>
          <a:effectLst/>
        </p:spPr>
        <p:txBody>
          <a:bodyPr anchor="ctr"/>
          <a:lstStyle/>
          <a:p>
            <a:pPr algn="ctr">
              <a:defRPr/>
            </a:pPr>
            <a:r>
              <a:rPr lang="en-US" sz="1200" b="0" dirty="0" smtClean="0">
                <a:solidFill>
                  <a:schemeClr val="tx1"/>
                </a:solidFill>
                <a:effectLst/>
                <a:latin typeface="微软雅黑" panose="020B0503020204020204" pitchFamily="34" charset="-122"/>
                <a:ea typeface="微软雅黑" panose="020B0503020204020204" pitchFamily="34" charset="-122"/>
              </a:rPr>
              <a:t>11 - 15 </a:t>
            </a:r>
            <a:r>
              <a:rPr lang="en-US" sz="1200" b="0" dirty="0">
                <a:solidFill>
                  <a:schemeClr val="tx1"/>
                </a:solidFill>
                <a:effectLst/>
                <a:latin typeface="微软雅黑" panose="020B0503020204020204" pitchFamily="34" charset="-122"/>
                <a:ea typeface="微软雅黑" panose="020B0503020204020204" pitchFamily="34" charset="-122"/>
              </a:rPr>
              <a:t>Mar. </a:t>
            </a:r>
            <a:r>
              <a:rPr lang="en-US" sz="1200" b="0" dirty="0" smtClean="0">
                <a:solidFill>
                  <a:schemeClr val="tx1"/>
                </a:solidFill>
                <a:effectLst/>
                <a:latin typeface="微软雅黑" panose="020B0503020204020204" pitchFamily="34" charset="-122"/>
                <a:ea typeface="微软雅黑" panose="020B0503020204020204" pitchFamily="34" charset="-122"/>
              </a:rPr>
              <a:t>2024</a:t>
            </a:r>
            <a:r>
              <a:rPr lang="it-IT" sz="1200" b="0" dirty="0" smtClean="0">
                <a:solidFill>
                  <a:schemeClr val="tx1"/>
                </a:solidFill>
                <a:effectLst/>
                <a:latin typeface="微软雅黑" panose="020B0503020204020204" pitchFamily="34" charset="-122"/>
                <a:ea typeface="微软雅黑" panose="020B0503020204020204" pitchFamily="34" charset="-122"/>
              </a:rPr>
              <a:t>, </a:t>
            </a:r>
            <a:r>
              <a:rPr lang="it-IT" sz="1200" b="0" dirty="0">
                <a:solidFill>
                  <a:schemeClr val="tx1"/>
                </a:solidFill>
                <a:effectLst/>
                <a:latin typeface="微软雅黑" panose="020B0503020204020204" pitchFamily="34" charset="-122"/>
                <a:ea typeface="微软雅黑" panose="020B0503020204020204" pitchFamily="34" charset="-122"/>
              </a:rPr>
              <a:t>GSICS Annual </a:t>
            </a:r>
            <a:r>
              <a:rPr lang="it-IT" sz="1200" b="0" dirty="0" smtClean="0">
                <a:solidFill>
                  <a:schemeClr val="tx1"/>
                </a:solidFill>
                <a:effectLst/>
                <a:latin typeface="微软雅黑" panose="020B0503020204020204" pitchFamily="34" charset="-122"/>
                <a:ea typeface="微软雅黑" panose="020B0503020204020204" pitchFamily="34" charset="-122"/>
              </a:rPr>
              <a:t>Meeting, Darmstadt,</a:t>
            </a:r>
            <a:r>
              <a:rPr lang="it-IT" sz="1200" b="0" baseline="0" dirty="0" smtClean="0">
                <a:solidFill>
                  <a:schemeClr val="tx1"/>
                </a:solidFill>
                <a:effectLst/>
                <a:latin typeface="微软雅黑" panose="020B0503020204020204" pitchFamily="34" charset="-122"/>
                <a:ea typeface="微软雅黑" panose="020B0503020204020204" pitchFamily="34" charset="-122"/>
              </a:rPr>
              <a:t> Germany</a:t>
            </a:r>
            <a:endParaRPr lang="en-US" sz="1200" b="0" dirty="0">
              <a:solidFill>
                <a:schemeClr val="tx1"/>
              </a:solidFill>
              <a:effectLst/>
              <a:latin typeface="微软雅黑" panose="020B0503020204020204" pitchFamily="34" charset="-122"/>
              <a:ea typeface="微软雅黑" panose="020B0503020204020204" pitchFamily="34" charset="-122"/>
            </a:endParaRPr>
          </a:p>
        </p:txBody>
      </p:sp>
      <p:sp>
        <p:nvSpPr>
          <p:cNvPr id="1035" name="Line 11"/>
          <p:cNvSpPr>
            <a:spLocks noChangeShapeType="1"/>
          </p:cNvSpPr>
          <p:nvPr/>
        </p:nvSpPr>
        <p:spPr bwMode="auto">
          <a:xfrm flipV="1">
            <a:off x="609600" y="6324600"/>
            <a:ext cx="10972800" cy="0"/>
          </a:xfrm>
          <a:prstGeom prst="line">
            <a:avLst/>
          </a:prstGeom>
          <a:noFill/>
          <a:ln w="38100">
            <a:solidFill>
              <a:srgbClr val="0000FF"/>
            </a:solidFill>
            <a:round/>
          </a:ln>
          <a:effectLst/>
        </p:spPr>
        <p:txBody>
          <a:bodyPr/>
          <a:lstStyle/>
          <a:p>
            <a:pPr>
              <a:defRPr/>
            </a:pPr>
            <a:endParaRPr lang="en-GB"/>
          </a:p>
        </p:txBody>
      </p:sp>
      <p:sp>
        <p:nvSpPr>
          <p:cNvPr id="10" name="Rectangle 8"/>
          <p:cNvSpPr>
            <a:spLocks noChangeArrowheads="1"/>
          </p:cNvSpPr>
          <p:nvPr userDrawn="1"/>
        </p:nvSpPr>
        <p:spPr bwMode="auto">
          <a:xfrm>
            <a:off x="609600" y="6413428"/>
            <a:ext cx="2748951" cy="337864"/>
          </a:xfrm>
          <a:prstGeom prst="rect">
            <a:avLst/>
          </a:prstGeom>
          <a:noFill/>
          <a:ln w="9525">
            <a:noFill/>
            <a:miter lim="800000"/>
          </a:ln>
          <a:effectLst/>
        </p:spPr>
        <p:txBody>
          <a:bodyPr anchor="ctr"/>
          <a:lstStyle/>
          <a:p>
            <a:pPr>
              <a:defRPr/>
            </a:pPr>
            <a:r>
              <a:rPr lang="en-US" sz="1200" b="1"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GSICS IR Sub-Group</a:t>
            </a:r>
          </a:p>
        </p:txBody>
      </p:sp>
      <p:pic>
        <p:nvPicPr>
          <p:cNvPr id="11" name="Picture 4" descr="http://gsics.atmos.umd.edu/pub/Development/Logos/GSICS180px.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8233" y="102700"/>
            <a:ext cx="1714500" cy="6953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FF0000"/>
        </a:buClr>
        <a:buFont typeface="Wingdings" panose="05000000000000000000" pitchFamily="2" charset="2"/>
        <a:buChar char="v"/>
        <a:defRPr sz="3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rgbClr val="006600"/>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GIF"/><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GIF"/><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bwMode="auto">
          <a:xfrm>
            <a:off x="1725817" y="1383957"/>
            <a:ext cx="8759219" cy="1358048"/>
          </a:xfrm>
          <a:noFill/>
          <a:ln>
            <a:miter lim="800000"/>
          </a:ln>
        </p:spPr>
        <p:txBody>
          <a:bodyPr vert="horz" wrap="square" lIns="91440" tIns="45720" rIns="91440" bIns="45720" numCol="1" anchor="t" anchorCtr="0" compatLnSpc="1"/>
          <a:lstStyle/>
          <a:p>
            <a:pPr eaLnBrk="1" hangingPunct="1"/>
            <a:r>
              <a:rPr lang="en-US" sz="4000" b="1" dirty="0"/>
              <a:t>Assessment and Dynamic Correction of Spectral Calibration of FY-3D/HIRAS</a:t>
            </a:r>
            <a:r>
              <a:rPr lang="en-IE" sz="4000" dirty="0">
                <a:solidFill>
                  <a:srgbClr val="0000FF"/>
                </a:solidFill>
              </a:rPr>
              <a:t/>
            </a:r>
            <a:br>
              <a:rPr lang="en-IE" sz="4000" dirty="0">
                <a:solidFill>
                  <a:srgbClr val="0000FF"/>
                </a:solidFill>
              </a:rPr>
            </a:br>
            <a:endParaRPr lang="en-US" sz="4000" i="1" dirty="0">
              <a:solidFill>
                <a:srgbClr val="0C45E4"/>
              </a:solidFill>
            </a:endParaRPr>
          </a:p>
        </p:txBody>
      </p:sp>
      <p:sp>
        <p:nvSpPr>
          <p:cNvPr id="2052" name="Rectangle 3"/>
          <p:cNvSpPr>
            <a:spLocks noGrp="1" noChangeArrowheads="1"/>
          </p:cNvSpPr>
          <p:nvPr>
            <p:ph type="subTitle" idx="1"/>
          </p:nvPr>
        </p:nvSpPr>
        <p:spPr>
          <a:xfrm>
            <a:off x="3365369" y="3097427"/>
            <a:ext cx="5486400" cy="1021492"/>
          </a:xfrm>
        </p:spPr>
        <p:txBody>
          <a:bodyPr anchor="ctr"/>
          <a:lstStyle/>
          <a:p>
            <a:pPr eaLnBrk="1" hangingPunct="1">
              <a:spcBef>
                <a:spcPts val="0"/>
              </a:spcBef>
            </a:pPr>
            <a:endParaRPr lang="en-US" altLang="zh-CN" sz="2000" b="1" dirty="0">
              <a:ea typeface="宋体" panose="02010600030101010101" pitchFamily="2" charset="-122"/>
            </a:endParaRPr>
          </a:p>
          <a:p>
            <a:pPr eaLnBrk="1" hangingPunct="1">
              <a:spcBef>
                <a:spcPts val="0"/>
              </a:spcBef>
            </a:pPr>
            <a:r>
              <a:rPr lang="en-US" altLang="zh-CN" sz="2000" b="1" dirty="0" err="1">
                <a:ea typeface="宋体" panose="02010600030101010101" pitchFamily="2" charset="-122"/>
              </a:rPr>
              <a:t>Chengli</a:t>
            </a:r>
            <a:r>
              <a:rPr lang="en-US" altLang="zh-CN" sz="2000" b="1" dirty="0">
                <a:ea typeface="宋体" panose="02010600030101010101" pitchFamily="2" charset="-122"/>
              </a:rPr>
              <a:t> Qi</a:t>
            </a:r>
            <a:r>
              <a:rPr lang="en-US" altLang="zh-CN" sz="2000" dirty="0">
                <a:ea typeface="宋体" panose="02010600030101010101" pitchFamily="2" charset="-122"/>
              </a:rPr>
              <a:t>, </a:t>
            </a:r>
            <a:r>
              <a:rPr lang="en-US" altLang="zh-CN" sz="2000" dirty="0" err="1">
                <a:ea typeface="宋体" panose="02010600030101010101" pitchFamily="2" charset="-122"/>
              </a:rPr>
              <a:t>Junwei</a:t>
            </a:r>
            <a:r>
              <a:rPr lang="en-US" altLang="zh-CN" sz="2000" dirty="0">
                <a:ea typeface="宋体" panose="02010600030101010101" pitchFamily="2" charset="-122"/>
              </a:rPr>
              <a:t> Wang, </a:t>
            </a:r>
            <a:r>
              <a:rPr lang="en-US" altLang="zh-CN" sz="2000" dirty="0" smtClean="0">
                <a:ea typeface="宋体" panose="02010600030101010101" pitchFamily="2" charset="-122"/>
              </a:rPr>
              <a:t>Lu Lee, </a:t>
            </a:r>
            <a:r>
              <a:rPr lang="en-US" altLang="zh-CN" sz="2000" dirty="0" err="1" smtClean="0">
                <a:ea typeface="宋体" panose="02010600030101010101" pitchFamily="2" charset="-122"/>
              </a:rPr>
              <a:t>Xiuqing</a:t>
            </a:r>
            <a:r>
              <a:rPr lang="en-US" altLang="zh-CN" sz="2000" dirty="0" smtClean="0">
                <a:ea typeface="宋体" panose="02010600030101010101" pitchFamily="2" charset="-122"/>
              </a:rPr>
              <a:t> </a:t>
            </a:r>
            <a:r>
              <a:rPr lang="en-US" altLang="zh-CN" sz="2000" dirty="0">
                <a:ea typeface="宋体" panose="02010600030101010101" pitchFamily="2" charset="-122"/>
              </a:rPr>
              <a:t>Hu</a:t>
            </a:r>
          </a:p>
          <a:p>
            <a:pPr eaLnBrk="1" hangingPunct="1">
              <a:spcBef>
                <a:spcPts val="0"/>
              </a:spcBef>
            </a:pPr>
            <a:endParaRPr lang="en-US" altLang="en-US" sz="1200" dirty="0">
              <a:latin typeface="Arial" panose="020B0604020202020204" pitchFamily="34" charset="0"/>
            </a:endParaRPr>
          </a:p>
        </p:txBody>
      </p:sp>
      <p:sp>
        <p:nvSpPr>
          <p:cNvPr id="4" name="Rectangle 3"/>
          <p:cNvSpPr txBox="1">
            <a:spLocks noChangeArrowheads="1"/>
          </p:cNvSpPr>
          <p:nvPr/>
        </p:nvSpPr>
        <p:spPr bwMode="auto">
          <a:xfrm>
            <a:off x="1513137" y="4397105"/>
            <a:ext cx="9179578" cy="1125318"/>
          </a:xfrm>
          <a:prstGeom prst="rect">
            <a:avLst/>
          </a:prstGeom>
          <a:noFill/>
          <a:ln w="9525">
            <a:noFill/>
            <a:miter lim="800000"/>
          </a:ln>
        </p:spPr>
        <p:txBody>
          <a:bodyPr vert="horz" wrap="square" lIns="91440" tIns="45720" rIns="91440" bIns="45720" numCol="1" anchor="ctr" anchorCtr="0" compatLnSpc="1"/>
          <a:lstStyle>
            <a:lvl1pPr marL="0" indent="0" algn="ctr" rtl="0" eaLnBrk="0" fontAlgn="base" hangingPunct="0">
              <a:spcBef>
                <a:spcPct val="20000"/>
              </a:spcBef>
              <a:spcAft>
                <a:spcPct val="0"/>
              </a:spcAft>
              <a:buClr>
                <a:srgbClr val="FF0000"/>
              </a:buClr>
              <a:buFont typeface="Wingdings" panose="05000000000000000000" pitchFamily="2" charset="2"/>
              <a:buNone/>
              <a:defRPr sz="3200">
                <a:solidFill>
                  <a:schemeClr val="tx1"/>
                </a:solidFill>
                <a:latin typeface="Times New Roman" panose="02020603050405020304" pitchFamily="18" charset="0"/>
                <a:ea typeface="+mn-ea"/>
                <a:cs typeface="Times New Roman" panose="02020603050405020304" pitchFamily="18" charset="0"/>
              </a:defRPr>
            </a:lvl1pPr>
            <a:lvl2pPr marL="457200" indent="0" algn="ctr" rtl="0" eaLnBrk="0" fontAlgn="base" hangingPunct="0">
              <a:spcBef>
                <a:spcPct val="20000"/>
              </a:spcBef>
              <a:spcAft>
                <a:spcPct val="0"/>
              </a:spcAft>
              <a:buClr>
                <a:srgbClr val="006600"/>
              </a:buClr>
              <a:buFont typeface="Wingdings" panose="05000000000000000000" pitchFamily="2" charset="2"/>
              <a:buNone/>
              <a:defRPr sz="2800">
                <a:solidFill>
                  <a:schemeClr val="tx1"/>
                </a:solidFill>
                <a:latin typeface="Times New Roman" panose="02020603050405020304" pitchFamily="18" charset="0"/>
                <a:cs typeface="Times New Roman" panose="02020603050405020304" pitchFamily="18" charset="0"/>
              </a:defRPr>
            </a:lvl2pPr>
            <a:lvl3pPr marL="914400" indent="0" algn="ctr" rtl="0" eaLnBrk="0" fontAlgn="base" hangingPunct="0">
              <a:spcBef>
                <a:spcPct val="20000"/>
              </a:spcBef>
              <a:spcAft>
                <a:spcPct val="0"/>
              </a:spcAft>
              <a:buNone/>
              <a:defRPr sz="2400">
                <a:solidFill>
                  <a:schemeClr val="tx1"/>
                </a:solidFill>
                <a:latin typeface="Times New Roman" panose="02020603050405020304" pitchFamily="18" charset="0"/>
                <a:cs typeface="Times New Roman" panose="02020603050405020304" pitchFamily="18" charset="0"/>
              </a:defRPr>
            </a:lvl3pPr>
            <a:lvl4pPr marL="1371600" indent="0" algn="ctr" rtl="0" eaLnBrk="0" fontAlgn="base" hangingPunct="0">
              <a:spcBef>
                <a:spcPct val="20000"/>
              </a:spcBef>
              <a:spcAft>
                <a:spcPct val="0"/>
              </a:spcAft>
              <a:buNone/>
              <a:defRPr sz="2000">
                <a:solidFill>
                  <a:schemeClr val="tx1"/>
                </a:solidFill>
                <a:latin typeface="Times New Roman" panose="02020603050405020304" pitchFamily="18" charset="0"/>
                <a:cs typeface="Times New Roman" panose="02020603050405020304" pitchFamily="18" charset="0"/>
              </a:defRPr>
            </a:lvl4pPr>
            <a:lvl5pPr marL="1828800" indent="0" algn="ctr" rtl="0" eaLnBrk="0" fontAlgn="base" hangingPunct="0">
              <a:spcBef>
                <a:spcPct val="20000"/>
              </a:spcBef>
              <a:spcAft>
                <a:spcPct val="0"/>
              </a:spcAft>
              <a:buNone/>
              <a:defRPr sz="2000">
                <a:solidFill>
                  <a:schemeClr val="tx1"/>
                </a:solidFill>
                <a:latin typeface="Times New Roman" panose="02020603050405020304" pitchFamily="18" charset="0"/>
                <a:cs typeface="Times New Roman" panose="02020603050405020304" pitchFamily="18"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lnSpc>
                <a:spcPct val="80000"/>
              </a:lnSpc>
            </a:pPr>
            <a:r>
              <a:rPr lang="en-US" altLang="zh-CN" sz="2000" b="1" kern="0" dirty="0">
                <a:ea typeface="宋体" panose="02010600030101010101" pitchFamily="2" charset="-122"/>
              </a:rPr>
              <a:t>National Satellite Meteorological Center (NSMC), CMA</a:t>
            </a:r>
            <a:endParaRPr lang="en-US" altLang="en-US" sz="1200" kern="0" dirty="0">
              <a:latin typeface="Arial" panose="020B0604020202020204" pitchFamily="34" charset="0"/>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786156">
            <a:off x="63360" y="1014688"/>
            <a:ext cx="1968609" cy="1080000"/>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flipH="1">
            <a:off x="10724209" y="1014689"/>
            <a:ext cx="1723779" cy="108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1746419" y="222422"/>
            <a:ext cx="9152240"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Correction of FY-3D/HIRAS spectral calibration </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文本框 8"/>
          <p:cNvSpPr txBox="1"/>
          <p:nvPr/>
        </p:nvSpPr>
        <p:spPr>
          <a:xfrm>
            <a:off x="161338" y="984292"/>
            <a:ext cx="11869324" cy="728982"/>
          </a:xfrm>
          <a:prstGeom prst="rect">
            <a:avLst/>
          </a:prstGeom>
          <a:noFill/>
        </p:spPr>
        <p:txBody>
          <a:bodyPr wrap="square">
            <a:spAutoFit/>
          </a:bodyPr>
          <a:lstStyle/>
          <a:p>
            <a:pPr algn="l">
              <a:lnSpc>
                <a:spcPct val="120000"/>
              </a:lnSpc>
            </a:pP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Second, the residual bias trend can be fitted with a time-varying quadratic curve. Therefore, the final off-axis parameters for each detector can be dynamically determined by driving the residual bias to zero.</a:t>
            </a: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37" y="2158121"/>
            <a:ext cx="10071726" cy="3222954"/>
          </a:xfrm>
          <a:prstGeom prst="rect">
            <a:avLst/>
          </a:prstGeom>
        </p:spPr>
      </p:pic>
      <p:sp>
        <p:nvSpPr>
          <p:cNvPr id="2" name="灯片编号占位符 1"/>
          <p:cNvSpPr>
            <a:spLocks noGrp="1"/>
          </p:cNvSpPr>
          <p:nvPr>
            <p:ph type="sldNum" sz="quarter" idx="10"/>
          </p:nvPr>
        </p:nvSpPr>
        <p:spPr/>
        <p:txBody>
          <a:bodyPr/>
          <a:lstStyle/>
          <a:p>
            <a:pPr>
              <a:defRPr/>
            </a:pPr>
            <a:fld id="{DA28AC38-E0E8-49D7-B2FE-71FD7C42C09E}" type="slidenum">
              <a:rPr lang="en-US" smtClean="0"/>
              <a:t>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1746419" y="222422"/>
            <a:ext cx="9152240"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Correction of FY-3D/HIRAS spectral calibration </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142" y="1061465"/>
            <a:ext cx="5367703" cy="1717665"/>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141" y="2720760"/>
            <a:ext cx="5367703" cy="171766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917141" y="4373791"/>
            <a:ext cx="5367703" cy="1717665"/>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278" y="1061465"/>
            <a:ext cx="4877122" cy="4735070"/>
          </a:xfrm>
          <a:prstGeom prst="rect">
            <a:avLst/>
          </a:prstGeom>
        </p:spPr>
      </p:pic>
      <p:sp>
        <p:nvSpPr>
          <p:cNvPr id="8" name="文本框 7"/>
          <p:cNvSpPr txBox="1"/>
          <p:nvPr/>
        </p:nvSpPr>
        <p:spPr>
          <a:xfrm>
            <a:off x="1300362" y="1296751"/>
            <a:ext cx="2168414" cy="338554"/>
          </a:xfrm>
          <a:prstGeom prst="rect">
            <a:avLst/>
          </a:prstGeom>
          <a:noFill/>
        </p:spPr>
        <p:txBody>
          <a:bodyPr wrap="none" rtlCol="0">
            <a:spAutoFit/>
          </a:bodyPr>
          <a:lstStyle/>
          <a:p>
            <a:r>
              <a:rPr lang="en-US" altLang="zh-CN" sz="1600" dirty="0">
                <a:latin typeface="微软雅黑" panose="020B0503020204020204" pitchFamily="34" charset="-122"/>
                <a:ea typeface="微软雅黑" panose="020B0503020204020204" pitchFamily="34" charset="-122"/>
              </a:rPr>
              <a:t>Spectral shift by LBL</a:t>
            </a:r>
            <a:endParaRPr lang="zh-CN" altLang="en-US" sz="16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1300362" y="2971842"/>
            <a:ext cx="2416944" cy="338554"/>
          </a:xfrm>
          <a:prstGeom prst="rect">
            <a:avLst/>
          </a:prstGeom>
          <a:noFill/>
        </p:spPr>
        <p:txBody>
          <a:bodyPr wrap="none" rtlCol="0">
            <a:spAutoFit/>
          </a:bodyPr>
          <a:lstStyle/>
          <a:p>
            <a:r>
              <a:rPr lang="en-US" altLang="zh-CN" sz="1600" dirty="0">
                <a:latin typeface="微软雅黑" panose="020B0503020204020204" pitchFamily="34" charset="-122"/>
                <a:ea typeface="微软雅黑" panose="020B0503020204020204" pitchFamily="34" charset="-122"/>
              </a:rPr>
              <a:t>After step-1 correction</a:t>
            </a:r>
            <a:endParaRPr lang="zh-CN" altLang="en-US" sz="16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1300362" y="4631137"/>
            <a:ext cx="2416944" cy="338554"/>
          </a:xfrm>
          <a:prstGeom prst="rect">
            <a:avLst/>
          </a:prstGeom>
          <a:noFill/>
        </p:spPr>
        <p:txBody>
          <a:bodyPr wrap="none" rtlCol="0">
            <a:spAutoFit/>
          </a:bodyPr>
          <a:lstStyle/>
          <a:p>
            <a:r>
              <a:rPr lang="en-US" altLang="zh-CN" sz="1600" dirty="0">
                <a:latin typeface="微软雅黑" panose="020B0503020204020204" pitchFamily="34" charset="-122"/>
                <a:ea typeface="微软雅黑" panose="020B0503020204020204" pitchFamily="34" charset="-122"/>
              </a:rPr>
              <a:t>After step-2 correction</a:t>
            </a:r>
            <a:endParaRPr lang="zh-CN" altLang="en-US" sz="16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096926" y="5809125"/>
            <a:ext cx="4093826" cy="338554"/>
          </a:xfrm>
          <a:prstGeom prst="rect">
            <a:avLst/>
          </a:prstGeom>
          <a:noFill/>
        </p:spPr>
        <p:txBody>
          <a:bodyPr wrap="square">
            <a:spAutoFit/>
          </a:bodyPr>
          <a:lstStyle/>
          <a:p>
            <a:r>
              <a:rPr lang="en-US" altLang="zh-CN"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position of the four detectors over time.</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文本框 12"/>
          <p:cNvSpPr txBox="1"/>
          <p:nvPr/>
        </p:nvSpPr>
        <p:spPr>
          <a:xfrm>
            <a:off x="311705" y="926044"/>
            <a:ext cx="858184" cy="400110"/>
          </a:xfrm>
          <a:prstGeom prst="rect">
            <a:avLst/>
          </a:prstGeom>
          <a:noFill/>
        </p:spPr>
        <p:txBody>
          <a:bodyPr wrap="none" rtlCol="0">
            <a:spAutoFit/>
          </a:bodyPr>
          <a:lstStyle/>
          <a:p>
            <a:r>
              <a:rPr lang="en-US" altLang="zh-CN" sz="2000" b="1" dirty="0">
                <a:latin typeface="微软雅黑" panose="020B0503020204020204" pitchFamily="34" charset="-122"/>
                <a:ea typeface="微软雅黑" panose="020B0503020204020204" pitchFamily="34" charset="-122"/>
              </a:rPr>
              <a:t>LWIR</a:t>
            </a:r>
            <a:endParaRPr lang="zh-CN" altLang="en-US" sz="2000" b="1" dirty="0">
              <a:latin typeface="微软雅黑" panose="020B0503020204020204" pitchFamily="34" charset="-122"/>
              <a:ea typeface="微软雅黑" panose="020B0503020204020204" pitchFamily="34" charset="-122"/>
            </a:endParaRPr>
          </a:p>
        </p:txBody>
      </p:sp>
      <p:sp>
        <p:nvSpPr>
          <p:cNvPr id="9" name="灯片编号占位符 8"/>
          <p:cNvSpPr>
            <a:spLocks noGrp="1"/>
          </p:cNvSpPr>
          <p:nvPr>
            <p:ph type="sldNum" sz="quarter" idx="10"/>
          </p:nvPr>
        </p:nvSpPr>
        <p:spPr/>
        <p:txBody>
          <a:bodyPr/>
          <a:lstStyle/>
          <a:p>
            <a:pPr>
              <a:defRPr/>
            </a:pPr>
            <a:fld id="{DA28AC38-E0E8-49D7-B2FE-71FD7C42C09E}" type="slidenum">
              <a:rPr lang="en-US" smtClean="0"/>
              <a:t>10</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956434" y="1062535"/>
            <a:ext cx="5366250" cy="1717200"/>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956433" y="2721830"/>
            <a:ext cx="5366250" cy="1717200"/>
          </a:xfrm>
          <a:prstGeom prst="rect">
            <a:avLst/>
          </a:prstGeom>
        </p:spPr>
      </p:pic>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956433" y="4374861"/>
            <a:ext cx="5366250" cy="1717200"/>
          </a:xfrm>
          <a:prstGeom prst="rect">
            <a:avLst/>
          </a:prstGeom>
        </p:spPr>
      </p:pic>
      <p:sp>
        <p:nvSpPr>
          <p:cNvPr id="16" name="文本框 15"/>
          <p:cNvSpPr txBox="1"/>
          <p:nvPr/>
        </p:nvSpPr>
        <p:spPr>
          <a:xfrm>
            <a:off x="1746419" y="222422"/>
            <a:ext cx="9152240"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Correction of FY-3D/HIRAS spectral calibration </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文本框 7"/>
          <p:cNvSpPr txBox="1"/>
          <p:nvPr/>
        </p:nvSpPr>
        <p:spPr>
          <a:xfrm>
            <a:off x="1471144" y="1422507"/>
            <a:ext cx="2168414" cy="338554"/>
          </a:xfrm>
          <a:prstGeom prst="rect">
            <a:avLst/>
          </a:prstGeom>
          <a:noFill/>
        </p:spPr>
        <p:txBody>
          <a:bodyPr wrap="none" rtlCol="0">
            <a:spAutoFit/>
          </a:bodyPr>
          <a:lstStyle/>
          <a:p>
            <a:r>
              <a:rPr lang="en-US" altLang="zh-CN" sz="1600" dirty="0">
                <a:latin typeface="微软雅黑" panose="020B0503020204020204" pitchFamily="34" charset="-122"/>
                <a:ea typeface="微软雅黑" panose="020B0503020204020204" pitchFamily="34" charset="-122"/>
              </a:rPr>
              <a:t>Spectral shift by LBL</a:t>
            </a:r>
            <a:endParaRPr lang="zh-CN" altLang="en-US" sz="16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1471144" y="3097598"/>
            <a:ext cx="2416944" cy="338554"/>
          </a:xfrm>
          <a:prstGeom prst="rect">
            <a:avLst/>
          </a:prstGeom>
          <a:noFill/>
        </p:spPr>
        <p:txBody>
          <a:bodyPr wrap="none" rtlCol="0">
            <a:spAutoFit/>
          </a:bodyPr>
          <a:lstStyle/>
          <a:p>
            <a:r>
              <a:rPr lang="en-US" altLang="zh-CN" sz="1600" dirty="0">
                <a:latin typeface="微软雅黑" panose="020B0503020204020204" pitchFamily="34" charset="-122"/>
                <a:ea typeface="微软雅黑" panose="020B0503020204020204" pitchFamily="34" charset="-122"/>
              </a:rPr>
              <a:t>After step-1 correction</a:t>
            </a:r>
            <a:endParaRPr lang="zh-CN" altLang="en-US" sz="16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1471144" y="4756893"/>
            <a:ext cx="2416944" cy="338554"/>
          </a:xfrm>
          <a:prstGeom prst="rect">
            <a:avLst/>
          </a:prstGeom>
          <a:noFill/>
        </p:spPr>
        <p:txBody>
          <a:bodyPr wrap="none" rtlCol="0">
            <a:spAutoFit/>
          </a:bodyPr>
          <a:lstStyle/>
          <a:p>
            <a:r>
              <a:rPr lang="en-US" altLang="zh-CN" sz="1600" dirty="0">
                <a:latin typeface="微软雅黑" panose="020B0503020204020204" pitchFamily="34" charset="-122"/>
                <a:ea typeface="微软雅黑" panose="020B0503020204020204" pitchFamily="34" charset="-122"/>
              </a:rPr>
              <a:t>After step-2 correction</a:t>
            </a:r>
            <a:endParaRPr lang="zh-CN" altLang="en-US" sz="16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096926" y="5809125"/>
            <a:ext cx="4093826" cy="338554"/>
          </a:xfrm>
          <a:prstGeom prst="rect">
            <a:avLst/>
          </a:prstGeom>
          <a:noFill/>
        </p:spPr>
        <p:txBody>
          <a:bodyPr wrap="square">
            <a:spAutoFit/>
          </a:bodyPr>
          <a:lstStyle/>
          <a:p>
            <a:r>
              <a:rPr lang="en-US" altLang="zh-CN"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position of the four detectors over time.</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706381" y="1062535"/>
            <a:ext cx="4876019" cy="4734000"/>
          </a:xfrm>
          <a:prstGeom prst="rect">
            <a:avLst/>
          </a:prstGeom>
        </p:spPr>
      </p:pic>
      <p:sp>
        <p:nvSpPr>
          <p:cNvPr id="23" name="文本框 22"/>
          <p:cNvSpPr txBox="1"/>
          <p:nvPr/>
        </p:nvSpPr>
        <p:spPr>
          <a:xfrm>
            <a:off x="311705" y="926044"/>
            <a:ext cx="990977" cy="400110"/>
          </a:xfrm>
          <a:prstGeom prst="rect">
            <a:avLst/>
          </a:prstGeom>
          <a:noFill/>
        </p:spPr>
        <p:txBody>
          <a:bodyPr wrap="none" rtlCol="0">
            <a:spAutoFit/>
          </a:bodyPr>
          <a:lstStyle/>
          <a:p>
            <a:r>
              <a:rPr lang="en-US" altLang="zh-CN" sz="2000" b="1" dirty="0">
                <a:latin typeface="微软雅黑" panose="020B0503020204020204" pitchFamily="34" charset="-122"/>
                <a:ea typeface="微软雅黑" panose="020B0503020204020204" pitchFamily="34" charset="-122"/>
              </a:rPr>
              <a:t>MWIR</a:t>
            </a:r>
            <a:endParaRPr lang="zh-CN" altLang="en-US" sz="20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0"/>
          </p:nvPr>
        </p:nvSpPr>
        <p:spPr/>
        <p:txBody>
          <a:bodyPr/>
          <a:lstStyle/>
          <a:p>
            <a:pPr>
              <a:defRPr/>
            </a:pPr>
            <a:fld id="{DA28AC38-E0E8-49D7-B2FE-71FD7C42C09E}" type="slidenum">
              <a:rPr lang="en-US" smtClean="0"/>
              <a:t>11</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948482" y="1017375"/>
            <a:ext cx="5366250" cy="1717200"/>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948481" y="2676670"/>
            <a:ext cx="5366250" cy="1717200"/>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948481" y="4329701"/>
            <a:ext cx="5366250" cy="1717200"/>
          </a:xfrm>
          <a:prstGeom prst="rect">
            <a:avLst/>
          </a:prstGeom>
        </p:spPr>
      </p:pic>
      <p:sp>
        <p:nvSpPr>
          <p:cNvPr id="16" name="文本框 15"/>
          <p:cNvSpPr txBox="1"/>
          <p:nvPr/>
        </p:nvSpPr>
        <p:spPr>
          <a:xfrm>
            <a:off x="1746419" y="222422"/>
            <a:ext cx="9152240"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Correction of FY-3D/HIRAS spectral calibration </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文本框 7"/>
          <p:cNvSpPr txBox="1"/>
          <p:nvPr/>
        </p:nvSpPr>
        <p:spPr>
          <a:xfrm>
            <a:off x="1300362" y="1296751"/>
            <a:ext cx="2168414" cy="338554"/>
          </a:xfrm>
          <a:prstGeom prst="rect">
            <a:avLst/>
          </a:prstGeom>
          <a:noFill/>
        </p:spPr>
        <p:txBody>
          <a:bodyPr wrap="none" rtlCol="0">
            <a:spAutoFit/>
          </a:bodyPr>
          <a:lstStyle/>
          <a:p>
            <a:r>
              <a:rPr lang="en-US" altLang="zh-CN" sz="1600" dirty="0">
                <a:latin typeface="微软雅黑" panose="020B0503020204020204" pitchFamily="34" charset="-122"/>
                <a:ea typeface="微软雅黑" panose="020B0503020204020204" pitchFamily="34" charset="-122"/>
              </a:rPr>
              <a:t>Spectral shift by LBL</a:t>
            </a:r>
            <a:endParaRPr lang="zh-CN" altLang="en-US" sz="16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1300362" y="2971842"/>
            <a:ext cx="2416944" cy="338554"/>
          </a:xfrm>
          <a:prstGeom prst="rect">
            <a:avLst/>
          </a:prstGeom>
          <a:noFill/>
        </p:spPr>
        <p:txBody>
          <a:bodyPr wrap="none" rtlCol="0">
            <a:spAutoFit/>
          </a:bodyPr>
          <a:lstStyle/>
          <a:p>
            <a:r>
              <a:rPr lang="en-US" altLang="zh-CN" sz="1600" dirty="0">
                <a:latin typeface="微软雅黑" panose="020B0503020204020204" pitchFamily="34" charset="-122"/>
                <a:ea typeface="微软雅黑" panose="020B0503020204020204" pitchFamily="34" charset="-122"/>
              </a:rPr>
              <a:t>After step-1 correction</a:t>
            </a:r>
            <a:endParaRPr lang="zh-CN" altLang="en-US" sz="16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1300362" y="4631137"/>
            <a:ext cx="2416944" cy="338554"/>
          </a:xfrm>
          <a:prstGeom prst="rect">
            <a:avLst/>
          </a:prstGeom>
          <a:noFill/>
        </p:spPr>
        <p:txBody>
          <a:bodyPr wrap="none" rtlCol="0">
            <a:spAutoFit/>
          </a:bodyPr>
          <a:lstStyle/>
          <a:p>
            <a:r>
              <a:rPr lang="en-US" altLang="zh-CN" sz="1600" dirty="0">
                <a:latin typeface="微软雅黑" panose="020B0503020204020204" pitchFamily="34" charset="-122"/>
                <a:ea typeface="微软雅黑" panose="020B0503020204020204" pitchFamily="34" charset="-122"/>
              </a:rPr>
              <a:t>After step-2 correction</a:t>
            </a:r>
            <a:endParaRPr lang="zh-CN" altLang="en-US" sz="16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7096926" y="5809125"/>
            <a:ext cx="4093826" cy="338554"/>
          </a:xfrm>
          <a:prstGeom prst="rect">
            <a:avLst/>
          </a:prstGeom>
          <a:noFill/>
        </p:spPr>
        <p:txBody>
          <a:bodyPr wrap="square">
            <a:spAutoFit/>
          </a:bodyPr>
          <a:lstStyle/>
          <a:p>
            <a:r>
              <a:rPr lang="en-US" altLang="zh-CN"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position of the four detectors over time.</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706380" y="1017375"/>
            <a:ext cx="4876020" cy="4734000"/>
          </a:xfrm>
          <a:prstGeom prst="rect">
            <a:avLst/>
          </a:prstGeom>
        </p:spPr>
      </p:pic>
      <p:sp>
        <p:nvSpPr>
          <p:cNvPr id="17" name="文本框 16"/>
          <p:cNvSpPr txBox="1"/>
          <p:nvPr/>
        </p:nvSpPr>
        <p:spPr>
          <a:xfrm>
            <a:off x="311705" y="926044"/>
            <a:ext cx="880369" cy="400110"/>
          </a:xfrm>
          <a:prstGeom prst="rect">
            <a:avLst/>
          </a:prstGeom>
          <a:noFill/>
        </p:spPr>
        <p:txBody>
          <a:bodyPr wrap="none" rtlCol="0">
            <a:spAutoFit/>
          </a:bodyPr>
          <a:lstStyle/>
          <a:p>
            <a:r>
              <a:rPr lang="en-US" altLang="zh-CN" sz="2000" b="1" dirty="0">
                <a:latin typeface="微软雅黑" panose="020B0503020204020204" pitchFamily="34" charset="-122"/>
                <a:ea typeface="微软雅黑" panose="020B0503020204020204" pitchFamily="34" charset="-122"/>
              </a:rPr>
              <a:t>SWIR</a:t>
            </a:r>
            <a:endParaRPr lang="zh-CN" altLang="en-US" sz="20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0"/>
          </p:nvPr>
        </p:nvSpPr>
        <p:spPr/>
        <p:txBody>
          <a:bodyPr/>
          <a:lstStyle/>
          <a:p>
            <a:pPr>
              <a:defRPr/>
            </a:pPr>
            <a:fld id="{DA28AC38-E0E8-49D7-B2FE-71FD7C42C09E}" type="slidenum">
              <a:rPr lang="en-US" smtClean="0"/>
              <a:t>12</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52800" y="132628"/>
            <a:ext cx="5649310" cy="667472"/>
          </a:xfrm>
        </p:spPr>
        <p:txBody>
          <a:bodyPr/>
          <a:lstStyle/>
          <a:p>
            <a:r>
              <a:rPr lang="en-US" altLang="zh-CN" dirty="0" smtClean="0"/>
              <a:t>Next work</a:t>
            </a:r>
            <a:endParaRPr lang="zh-CN" altLang="en-US" dirty="0"/>
          </a:p>
        </p:txBody>
      </p:sp>
      <p:sp>
        <p:nvSpPr>
          <p:cNvPr id="3" name="内容占位符 2"/>
          <p:cNvSpPr>
            <a:spLocks noGrp="1"/>
          </p:cNvSpPr>
          <p:nvPr>
            <p:ph idx="1"/>
          </p:nvPr>
        </p:nvSpPr>
        <p:spPr/>
        <p:txBody>
          <a:bodyPr/>
          <a:lstStyle/>
          <a:p>
            <a:r>
              <a:rPr lang="en-US" altLang="zh-CN" dirty="0" smtClean="0"/>
              <a:t> Apply the correction method to the all life time data.</a:t>
            </a:r>
          </a:p>
          <a:p>
            <a:r>
              <a:rPr lang="en-US" altLang="zh-CN" dirty="0"/>
              <a:t> </a:t>
            </a:r>
            <a:r>
              <a:rPr lang="en-US" altLang="zh-CN" dirty="0" smtClean="0"/>
              <a:t>Consider how to correct it in real time processing.</a:t>
            </a:r>
          </a:p>
          <a:p>
            <a:r>
              <a:rPr lang="en-US" altLang="zh-CN" dirty="0"/>
              <a:t> Found out the </a:t>
            </a:r>
            <a:r>
              <a:rPr lang="en-US" altLang="zh-CN" dirty="0" err="1" smtClean="0"/>
              <a:t>the</a:t>
            </a:r>
            <a:r>
              <a:rPr lang="en-US" altLang="zh-CN" dirty="0" smtClean="0"/>
              <a:t> </a:t>
            </a:r>
            <a:r>
              <a:rPr lang="en-US" altLang="zh-CN" dirty="0"/>
              <a:t>influence mechanism of silica gel gas on </a:t>
            </a:r>
            <a:r>
              <a:rPr lang="en-US" altLang="zh-CN" dirty="0" smtClean="0"/>
              <a:t>frequency change with time. </a:t>
            </a:r>
          </a:p>
          <a:p>
            <a:r>
              <a:rPr lang="en-US" altLang="zh-CN" dirty="0"/>
              <a:t> </a:t>
            </a:r>
            <a:r>
              <a:rPr lang="en-US" altLang="zh-CN" dirty="0" smtClean="0"/>
              <a:t>Reprocessing of FY-3D/HIRAS.</a:t>
            </a:r>
            <a:endParaRPr lang="zh-CN" altLang="en-US" dirty="0"/>
          </a:p>
        </p:txBody>
      </p:sp>
      <p:sp>
        <p:nvSpPr>
          <p:cNvPr id="6" name="灯片编号占位符 5"/>
          <p:cNvSpPr>
            <a:spLocks noGrp="1"/>
          </p:cNvSpPr>
          <p:nvPr>
            <p:ph type="sldNum" sz="quarter" idx="10"/>
          </p:nvPr>
        </p:nvSpPr>
        <p:spPr/>
        <p:txBody>
          <a:bodyPr/>
          <a:lstStyle/>
          <a:p>
            <a:pPr>
              <a:defRPr/>
            </a:pPr>
            <a:fld id="{DA28AC38-E0E8-49D7-B2FE-71FD7C42C09E}" type="slidenum">
              <a:rPr lang="en-US" smtClean="0"/>
              <a:t>13</a:t>
            </a:fld>
            <a:endParaRPr lang="en-US"/>
          </a:p>
        </p:txBody>
      </p:sp>
    </p:spTree>
    <p:extLst>
      <p:ext uri="{BB962C8B-B14F-4D97-AF65-F5344CB8AC3E}">
        <p14:creationId xmlns:p14="http://schemas.microsoft.com/office/powerpoint/2010/main" val="1673024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74795" y="2242686"/>
            <a:ext cx="5052345" cy="523220"/>
          </a:xfrm>
          <a:prstGeom prst="rect">
            <a:avLst/>
          </a:prstGeom>
          <a:noFill/>
        </p:spPr>
        <p:txBody>
          <a:bodyPr wrap="none" rtlCol="0">
            <a:spAutoFit/>
          </a:bodyPr>
          <a:lstStyle/>
          <a:p>
            <a:r>
              <a:rPr lang="en-US" altLang="zh-CN"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Thanks for your attention !</a:t>
            </a:r>
            <a:endPar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0"/>
          </p:nvPr>
        </p:nvSpPr>
        <p:spPr/>
        <p:txBody>
          <a:bodyPr/>
          <a:lstStyle/>
          <a:p>
            <a:pPr>
              <a:defRPr/>
            </a:pPr>
            <a:fld id="{DA28AC38-E0E8-49D7-B2FE-71FD7C42C09E}" type="slidenum">
              <a:rPr lang="en-US" smtClean="0"/>
              <a:t>14</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746419" y="222422"/>
            <a:ext cx="9152240"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FY-3D/HIRAS overview  </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6012581" y="1489639"/>
            <a:ext cx="6179419" cy="3144484"/>
          </a:xfrm>
          <a:prstGeom prst="rect">
            <a:avLst/>
          </a:prstGeom>
        </p:spPr>
      </p:pic>
      <p:sp>
        <p:nvSpPr>
          <p:cNvPr id="11" name="文本框 10"/>
          <p:cNvSpPr txBox="1"/>
          <p:nvPr/>
        </p:nvSpPr>
        <p:spPr>
          <a:xfrm>
            <a:off x="143120" y="1065375"/>
            <a:ext cx="10755539" cy="369332"/>
          </a:xfrm>
          <a:prstGeom prst="rect">
            <a:avLst/>
          </a:prstGeom>
          <a:noFill/>
        </p:spPr>
        <p:txBody>
          <a:bodyPr wrap="square">
            <a:spAutoFit/>
          </a:bodyPr>
          <a:lstStyle/>
          <a:p>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HIRAS is an infrared Fourier transform spectrometer(FTS) on board FY-3D satellite</a:t>
            </a:r>
          </a:p>
        </p:txBody>
      </p:sp>
      <p:graphicFrame>
        <p:nvGraphicFramePr>
          <p:cNvPr id="12" name="表格 11"/>
          <p:cNvGraphicFramePr>
            <a:graphicFrameLocks noGrp="1"/>
          </p:cNvGraphicFramePr>
          <p:nvPr/>
        </p:nvGraphicFramePr>
        <p:xfrm>
          <a:off x="143120" y="1607482"/>
          <a:ext cx="5869461" cy="3643035"/>
        </p:xfrm>
        <a:graphic>
          <a:graphicData uri="http://schemas.openxmlformats.org/drawingml/2006/table">
            <a:tbl>
              <a:tblPr>
                <a:tableStyleId>{775DCB02-9BB8-47FD-8907-85C794F793BA}</a:tableStyleId>
              </a:tblPr>
              <a:tblGrid>
                <a:gridCol w="1406547">
                  <a:extLst>
                    <a:ext uri="{9D8B030D-6E8A-4147-A177-3AD203B41FA5}">
                      <a16:colId xmlns:a16="http://schemas.microsoft.com/office/drawing/2014/main" val="20000"/>
                    </a:ext>
                  </a:extLst>
                </a:gridCol>
                <a:gridCol w="4462914">
                  <a:extLst>
                    <a:ext uri="{9D8B030D-6E8A-4147-A177-3AD203B41FA5}">
                      <a16:colId xmlns:a16="http://schemas.microsoft.com/office/drawing/2014/main" val="20001"/>
                    </a:ext>
                  </a:extLst>
                </a:gridCol>
              </a:tblGrid>
              <a:tr h="242289">
                <a:tc>
                  <a:txBody>
                    <a:bodyPr/>
                    <a:lstStyle/>
                    <a:p>
                      <a:pPr fontAlgn="t"/>
                      <a:r>
                        <a:rPr lang="en-US" sz="1600" b="1" dirty="0">
                          <a:solidFill>
                            <a:srgbClr val="003366"/>
                          </a:solidFill>
                          <a:effectLst/>
                          <a:latin typeface="微软雅黑" panose="020B0503020204020204" pitchFamily="34" charset="-122"/>
                          <a:ea typeface="微软雅黑" panose="020B0503020204020204" pitchFamily="34" charset="-122"/>
                        </a:rPr>
                        <a:t>Acronym</a:t>
                      </a:r>
                    </a:p>
                  </a:txBody>
                  <a:tcPr marL="40569" marR="81139" marT="32456" marB="32456"/>
                </a:tc>
                <a:tc>
                  <a:txBody>
                    <a:bodyPr/>
                    <a:lstStyle/>
                    <a:p>
                      <a:pPr fontAlgn="t"/>
                      <a:r>
                        <a:rPr lang="en-US" sz="1600" dirty="0">
                          <a:effectLst/>
                          <a:latin typeface="微软雅黑" panose="020B0503020204020204" pitchFamily="34" charset="-122"/>
                          <a:ea typeface="微软雅黑" panose="020B0503020204020204" pitchFamily="34" charset="-122"/>
                        </a:rPr>
                        <a:t>HIRAS</a:t>
                      </a:r>
                    </a:p>
                  </a:txBody>
                  <a:tcPr marL="40569" marR="81139" marT="32456" marB="32456"/>
                </a:tc>
                <a:extLst>
                  <a:ext uri="{0D108BD9-81ED-4DB2-BD59-A6C34878D82A}">
                    <a16:rowId xmlns:a16="http://schemas.microsoft.com/office/drawing/2014/main" val="10000"/>
                  </a:ext>
                </a:extLst>
              </a:tr>
              <a:tr h="431907">
                <a:tc>
                  <a:txBody>
                    <a:bodyPr/>
                    <a:lstStyle/>
                    <a:p>
                      <a:pPr fontAlgn="t"/>
                      <a:r>
                        <a:rPr lang="en-US" sz="1600" b="1" dirty="0">
                          <a:solidFill>
                            <a:srgbClr val="003366"/>
                          </a:solidFill>
                          <a:effectLst/>
                          <a:latin typeface="微软雅黑" panose="020B0503020204020204" pitchFamily="34" charset="-122"/>
                          <a:ea typeface="微软雅黑" panose="020B0503020204020204" pitchFamily="34" charset="-122"/>
                        </a:rPr>
                        <a:t>Full name</a:t>
                      </a:r>
                    </a:p>
                  </a:txBody>
                  <a:tcPr marL="40569" marR="81139" marT="32456" marB="32456"/>
                </a:tc>
                <a:tc>
                  <a:txBody>
                    <a:bodyPr/>
                    <a:lstStyle/>
                    <a:p>
                      <a:pPr fontAlgn="t"/>
                      <a:r>
                        <a:rPr lang="en-US" sz="1600" dirty="0">
                          <a:effectLst/>
                          <a:latin typeface="微软雅黑" panose="020B0503020204020204" pitchFamily="34" charset="-122"/>
                          <a:ea typeface="微软雅黑" panose="020B0503020204020204" pitchFamily="34" charset="-122"/>
                        </a:rPr>
                        <a:t>Hyperspectral Infrared Atmospheric Sounder</a:t>
                      </a:r>
                    </a:p>
                  </a:txBody>
                  <a:tcPr marL="40569" marR="81139" marT="32456" marB="32456"/>
                </a:tc>
                <a:extLst>
                  <a:ext uri="{0D108BD9-81ED-4DB2-BD59-A6C34878D82A}">
                    <a16:rowId xmlns:a16="http://schemas.microsoft.com/office/drawing/2014/main" val="10001"/>
                  </a:ext>
                </a:extLst>
              </a:tr>
              <a:tr h="621525">
                <a:tc>
                  <a:txBody>
                    <a:bodyPr/>
                    <a:lstStyle/>
                    <a:p>
                      <a:pPr fontAlgn="t"/>
                      <a:r>
                        <a:rPr lang="en-US" sz="1600" b="1" dirty="0">
                          <a:solidFill>
                            <a:srgbClr val="003366"/>
                          </a:solidFill>
                          <a:effectLst/>
                          <a:latin typeface="微软雅黑" panose="020B0503020204020204" pitchFamily="34" charset="-122"/>
                          <a:ea typeface="微软雅黑" panose="020B0503020204020204" pitchFamily="34" charset="-122"/>
                        </a:rPr>
                        <a:t>Short description</a:t>
                      </a:r>
                    </a:p>
                  </a:txBody>
                  <a:tcPr marL="40569" marR="81139" marT="32456" marB="32456"/>
                </a:tc>
                <a:tc>
                  <a:txBody>
                    <a:bodyPr/>
                    <a:lstStyle/>
                    <a:p>
                      <a:pPr fontAlgn="t"/>
                      <a:r>
                        <a:rPr lang="en-US" sz="1600" dirty="0">
                          <a:effectLst/>
                          <a:latin typeface="微软雅黑" panose="020B0503020204020204" pitchFamily="34" charset="-122"/>
                          <a:ea typeface="微软雅黑" panose="020B0503020204020204" pitchFamily="34" charset="-122"/>
                        </a:rPr>
                        <a:t>Michelson interferometer with three bands, 1370 channels</a:t>
                      </a:r>
                    </a:p>
                  </a:txBody>
                  <a:tcPr marL="40569" marR="81139" marT="32456" marB="32456"/>
                </a:tc>
                <a:extLst>
                  <a:ext uri="{0D108BD9-81ED-4DB2-BD59-A6C34878D82A}">
                    <a16:rowId xmlns:a16="http://schemas.microsoft.com/office/drawing/2014/main" val="10002"/>
                  </a:ext>
                </a:extLst>
              </a:tr>
              <a:tr h="811142">
                <a:tc>
                  <a:txBody>
                    <a:bodyPr/>
                    <a:lstStyle/>
                    <a:p>
                      <a:pPr fontAlgn="t"/>
                      <a:r>
                        <a:rPr lang="en-US" altLang="zh-CN" sz="1600" b="1" kern="1200" dirty="0">
                          <a:solidFill>
                            <a:srgbClr val="003366"/>
                          </a:solidFill>
                          <a:effectLst/>
                          <a:latin typeface="微软雅黑" panose="020B0503020204020204" pitchFamily="34" charset="-122"/>
                          <a:ea typeface="微软雅黑" panose="020B0503020204020204" pitchFamily="34" charset="-122"/>
                          <a:cs typeface="+mn-cs"/>
                        </a:rPr>
                        <a:t>Spectral range</a:t>
                      </a:r>
                      <a:endParaRPr lang="en-US" sz="1600" b="1" kern="1200" dirty="0">
                        <a:solidFill>
                          <a:srgbClr val="003366"/>
                        </a:solidFill>
                        <a:effectLst/>
                        <a:latin typeface="微软雅黑" panose="020B0503020204020204" pitchFamily="34" charset="-122"/>
                        <a:ea typeface="微软雅黑" panose="020B0503020204020204" pitchFamily="34" charset="-122"/>
                        <a:cs typeface="+mn-cs"/>
                      </a:endParaRPr>
                    </a:p>
                  </a:txBody>
                  <a:tcPr marL="40569" marR="81139" marT="32456" marB="32456"/>
                </a:tc>
                <a:tc>
                  <a:txBody>
                    <a:bodyPr/>
                    <a:lstStyle/>
                    <a:p>
                      <a:pPr fontAlgn="t"/>
                      <a:r>
                        <a:rPr lang="en-US" sz="1600" kern="1200" dirty="0">
                          <a:solidFill>
                            <a:schemeClr val="dk1"/>
                          </a:solidFill>
                          <a:effectLst/>
                          <a:latin typeface="微软雅黑" panose="020B0503020204020204" pitchFamily="34" charset="-122"/>
                          <a:ea typeface="微软雅黑" panose="020B0503020204020204" pitchFamily="34" charset="-122"/>
                          <a:cs typeface="+mn-cs"/>
                        </a:rPr>
                        <a:t>LWIR: 0.</a:t>
                      </a:r>
                      <a:r>
                        <a:rPr lang="en-US" altLang="zh-CN" sz="1600" kern="1200" dirty="0">
                          <a:solidFill>
                            <a:schemeClr val="dk1"/>
                          </a:solidFill>
                          <a:effectLst/>
                          <a:latin typeface="微软雅黑" panose="020B0503020204020204" pitchFamily="34" charset="-122"/>
                          <a:ea typeface="微软雅黑" panose="020B0503020204020204" pitchFamily="34" charset="-122"/>
                          <a:cs typeface="+mn-cs"/>
                        </a:rPr>
                        <a:t>650 - 1136 cm</a:t>
                      </a:r>
                      <a:r>
                        <a:rPr lang="en-US" altLang="zh-CN" sz="1600" kern="1200" baseline="10000" dirty="0">
                          <a:solidFill>
                            <a:schemeClr val="dk1"/>
                          </a:solidFill>
                          <a:effectLst/>
                          <a:latin typeface="微软雅黑" panose="020B0503020204020204" pitchFamily="34" charset="-122"/>
                          <a:ea typeface="微软雅黑" panose="020B0503020204020204" pitchFamily="34" charset="-122"/>
                          <a:cs typeface="+mn-cs"/>
                        </a:rPr>
                        <a:t>-1</a:t>
                      </a:r>
                      <a:endParaRPr lang="en-US" altLang="zh-CN" sz="1600" kern="1200" dirty="0">
                        <a:solidFill>
                          <a:schemeClr val="dk1"/>
                        </a:solidFill>
                        <a:effectLst/>
                        <a:latin typeface="微软雅黑" panose="020B0503020204020204" pitchFamily="34" charset="-122"/>
                        <a:ea typeface="微软雅黑" panose="020B0503020204020204" pitchFamily="34" charset="-122"/>
                        <a:cs typeface="+mn-cs"/>
                      </a:endParaRPr>
                    </a:p>
                    <a:p>
                      <a:pPr marL="0" marR="0" lvl="0" indent="0" algn="l" defTabSz="914400" rtl="0" eaLnBrk="1" fontAlgn="t" latinLnBrk="0" hangingPunct="1">
                        <a:lnSpc>
                          <a:spcPct val="100000"/>
                        </a:lnSpc>
                        <a:spcBef>
                          <a:spcPts val="0"/>
                        </a:spcBef>
                        <a:spcAft>
                          <a:spcPts val="0"/>
                        </a:spcAft>
                        <a:buClrTx/>
                        <a:buSzTx/>
                        <a:buFontTx/>
                        <a:buNone/>
                        <a:defRPr/>
                      </a:pPr>
                      <a:r>
                        <a:rPr lang="en-US" altLang="zh-CN" sz="1600" kern="1200" dirty="0">
                          <a:solidFill>
                            <a:schemeClr val="dk1"/>
                          </a:solidFill>
                          <a:effectLst/>
                          <a:latin typeface="微软雅黑" panose="020B0503020204020204" pitchFamily="34" charset="-122"/>
                          <a:ea typeface="微软雅黑" panose="020B0503020204020204" pitchFamily="34" charset="-122"/>
                          <a:cs typeface="+mn-cs"/>
                        </a:rPr>
                        <a:t>MWIR: 1210 - 1750 cm</a:t>
                      </a:r>
                      <a:r>
                        <a:rPr lang="en-US" altLang="zh-CN" sz="1600" kern="1200" baseline="10000" dirty="0">
                          <a:solidFill>
                            <a:schemeClr val="dk1"/>
                          </a:solidFill>
                          <a:effectLst/>
                          <a:latin typeface="微软雅黑" panose="020B0503020204020204" pitchFamily="34" charset="-122"/>
                          <a:ea typeface="微软雅黑" panose="020B0503020204020204" pitchFamily="34" charset="-122"/>
                          <a:cs typeface="+mn-cs"/>
                        </a:rPr>
                        <a:t>-1</a:t>
                      </a:r>
                      <a:endParaRPr lang="en-US" altLang="zh-CN" sz="1600" kern="1200" dirty="0">
                        <a:solidFill>
                          <a:schemeClr val="dk1"/>
                        </a:solidFill>
                        <a:effectLst/>
                        <a:latin typeface="微软雅黑" panose="020B0503020204020204" pitchFamily="34" charset="-122"/>
                        <a:ea typeface="微软雅黑" panose="020B0503020204020204" pitchFamily="34" charset="-122"/>
                        <a:cs typeface="+mn-cs"/>
                      </a:endParaRPr>
                    </a:p>
                    <a:p>
                      <a:pPr fontAlgn="t"/>
                      <a:r>
                        <a:rPr lang="en-US" sz="1600" kern="1200" dirty="0">
                          <a:solidFill>
                            <a:schemeClr val="dk1"/>
                          </a:solidFill>
                          <a:effectLst/>
                          <a:latin typeface="微软雅黑" panose="020B0503020204020204" pitchFamily="34" charset="-122"/>
                          <a:ea typeface="微软雅黑" panose="020B0503020204020204" pitchFamily="34" charset="-122"/>
                          <a:cs typeface="+mn-cs"/>
                        </a:rPr>
                        <a:t>SWIR: </a:t>
                      </a:r>
                      <a:r>
                        <a:rPr lang="en-US" altLang="zh-CN" sz="1600" kern="1200" dirty="0">
                          <a:solidFill>
                            <a:schemeClr val="dk1"/>
                          </a:solidFill>
                          <a:effectLst/>
                          <a:latin typeface="微软雅黑" panose="020B0503020204020204" pitchFamily="34" charset="-122"/>
                          <a:ea typeface="微软雅黑" panose="020B0503020204020204" pitchFamily="34" charset="-122"/>
                          <a:cs typeface="+mn-cs"/>
                        </a:rPr>
                        <a:t>2155-2550 cm</a:t>
                      </a:r>
                      <a:r>
                        <a:rPr lang="en-US" altLang="zh-CN" sz="1600" kern="1200" baseline="10000" dirty="0">
                          <a:solidFill>
                            <a:schemeClr val="dk1"/>
                          </a:solidFill>
                          <a:effectLst/>
                          <a:latin typeface="微软雅黑" panose="020B0503020204020204" pitchFamily="34" charset="-122"/>
                          <a:ea typeface="微软雅黑" panose="020B0503020204020204" pitchFamily="34" charset="-122"/>
                          <a:cs typeface="+mn-cs"/>
                        </a:rPr>
                        <a:t>-1</a:t>
                      </a:r>
                      <a:endParaRPr lang="en-US" sz="1600" kern="1200" dirty="0">
                        <a:solidFill>
                          <a:schemeClr val="dk1"/>
                        </a:solidFill>
                        <a:effectLst/>
                        <a:latin typeface="微软雅黑" panose="020B0503020204020204" pitchFamily="34" charset="-122"/>
                        <a:ea typeface="微软雅黑" panose="020B0503020204020204" pitchFamily="34" charset="-122"/>
                        <a:cs typeface="+mn-cs"/>
                      </a:endParaRPr>
                    </a:p>
                  </a:txBody>
                  <a:tcPr marL="40569" marR="81139" marT="32456" marB="32456"/>
                </a:tc>
                <a:extLst>
                  <a:ext uri="{0D108BD9-81ED-4DB2-BD59-A6C34878D82A}">
                    <a16:rowId xmlns:a16="http://schemas.microsoft.com/office/drawing/2014/main" val="10003"/>
                  </a:ext>
                </a:extLst>
              </a:tr>
              <a:tr h="431907">
                <a:tc>
                  <a:txBody>
                    <a:bodyPr/>
                    <a:lstStyle/>
                    <a:p>
                      <a:pPr fontAlgn="t"/>
                      <a:r>
                        <a:rPr lang="en-US" sz="1600" b="1" dirty="0">
                          <a:solidFill>
                            <a:srgbClr val="003366"/>
                          </a:solidFill>
                          <a:effectLst/>
                          <a:latin typeface="微软雅黑" panose="020B0503020204020204" pitchFamily="34" charset="-122"/>
                          <a:ea typeface="微软雅黑" panose="020B0503020204020204" pitchFamily="34" charset="-122"/>
                        </a:rPr>
                        <a:t>calibration accuracy</a:t>
                      </a:r>
                    </a:p>
                  </a:txBody>
                  <a:tcPr marL="40569" marR="81139" marT="32456" marB="32456"/>
                </a:tc>
                <a:tc>
                  <a:txBody>
                    <a:bodyPr/>
                    <a:lstStyle/>
                    <a:p>
                      <a:pPr fontAlgn="t"/>
                      <a:r>
                        <a:rPr lang="en-US" sz="1600" dirty="0">
                          <a:effectLst/>
                          <a:latin typeface="微软雅黑" panose="020B0503020204020204" pitchFamily="34" charset="-122"/>
                          <a:ea typeface="微软雅黑" panose="020B0503020204020204" pitchFamily="34" charset="-122"/>
                        </a:rPr>
                        <a:t>1K, expected 0.7K (radiometric)</a:t>
                      </a:r>
                    </a:p>
                    <a:p>
                      <a:pPr fontAlgn="t"/>
                      <a:r>
                        <a:rPr lang="en-US" sz="1600" dirty="0">
                          <a:effectLst/>
                          <a:latin typeface="微软雅黑" panose="020B0503020204020204" pitchFamily="34" charset="-122"/>
                          <a:ea typeface="微软雅黑" panose="020B0503020204020204" pitchFamily="34" charset="-122"/>
                        </a:rPr>
                        <a:t>10ppm, expected 7ppm(spectral)</a:t>
                      </a:r>
                    </a:p>
                  </a:txBody>
                  <a:tcPr marL="40569" marR="81139" marT="32456" marB="32456"/>
                </a:tc>
                <a:extLst>
                  <a:ext uri="{0D108BD9-81ED-4DB2-BD59-A6C34878D82A}">
                    <a16:rowId xmlns:a16="http://schemas.microsoft.com/office/drawing/2014/main" val="10004"/>
                  </a:ext>
                </a:extLst>
              </a:tr>
              <a:tr h="431907">
                <a:tc>
                  <a:txBody>
                    <a:bodyPr/>
                    <a:lstStyle/>
                    <a:p>
                      <a:pPr fontAlgn="t"/>
                      <a:r>
                        <a:rPr lang="en-US" sz="1600" b="1" dirty="0">
                          <a:solidFill>
                            <a:srgbClr val="003366"/>
                          </a:solidFill>
                          <a:effectLst/>
                          <a:latin typeface="微软雅黑" panose="020B0503020204020204" pitchFamily="34" charset="-122"/>
                          <a:ea typeface="微软雅黑" panose="020B0503020204020204" pitchFamily="34" charset="-122"/>
                        </a:rPr>
                        <a:t>Sensitivity*</a:t>
                      </a:r>
                    </a:p>
                    <a:p>
                      <a:pPr fontAlgn="t"/>
                      <a:r>
                        <a:rPr lang="en-US" sz="1400" b="1" dirty="0">
                          <a:solidFill>
                            <a:srgbClr val="003366"/>
                          </a:solidFill>
                          <a:effectLst/>
                          <a:latin typeface="微软雅黑" panose="020B0503020204020204" pitchFamily="34" charset="-122"/>
                          <a:ea typeface="微软雅黑" panose="020B0503020204020204" pitchFamily="34" charset="-122"/>
                        </a:rPr>
                        <a:t>(NE</a:t>
                      </a:r>
                      <a:r>
                        <a:rPr lang="en-US" altLang="zh-CN" sz="1400" b="1" dirty="0">
                          <a:solidFill>
                            <a:srgbClr val="003366"/>
                          </a:solidFill>
                          <a:effectLst/>
                          <a:latin typeface="微软雅黑" panose="020B0503020204020204" pitchFamily="34" charset="-122"/>
                          <a:ea typeface="微软雅黑" panose="020B0503020204020204" pitchFamily="34" charset="-122"/>
                        </a:rPr>
                        <a:t>ΔT@280K</a:t>
                      </a:r>
                      <a:r>
                        <a:rPr lang="zh-CN" altLang="en-US" sz="1400" b="1" dirty="0">
                          <a:solidFill>
                            <a:srgbClr val="003366"/>
                          </a:solidFill>
                          <a:effectLst/>
                          <a:latin typeface="微软雅黑" panose="020B0503020204020204" pitchFamily="34" charset="-122"/>
                          <a:ea typeface="微软雅黑" panose="020B0503020204020204" pitchFamily="34" charset="-122"/>
                        </a:rPr>
                        <a:t>）</a:t>
                      </a:r>
                      <a:endParaRPr lang="en-US" sz="1400" b="1" dirty="0">
                        <a:solidFill>
                          <a:srgbClr val="003366"/>
                        </a:solidFill>
                        <a:effectLst/>
                        <a:latin typeface="微软雅黑" panose="020B0503020204020204" pitchFamily="34" charset="-122"/>
                        <a:ea typeface="微软雅黑" panose="020B0503020204020204" pitchFamily="34" charset="-122"/>
                      </a:endParaRPr>
                    </a:p>
                  </a:txBody>
                  <a:tcPr marL="40569" marR="81139" marT="32456" marB="32456"/>
                </a:tc>
                <a:tc>
                  <a:txBody>
                    <a:bodyPr/>
                    <a:lstStyle/>
                    <a:p>
                      <a:pPr fontAlgn="t"/>
                      <a:r>
                        <a:rPr lang="en-US" altLang="zh-CN" sz="1600" dirty="0">
                          <a:effectLst/>
                          <a:latin typeface="微软雅黑" panose="020B0503020204020204" pitchFamily="34" charset="-122"/>
                          <a:ea typeface="微软雅黑" panose="020B0503020204020204" pitchFamily="34" charset="-122"/>
                        </a:rPr>
                        <a:t>LWIR:</a:t>
                      </a:r>
                      <a:r>
                        <a:rPr lang="zh-CN" altLang="en-US" sz="1600" dirty="0">
                          <a:effectLst/>
                          <a:latin typeface="微软雅黑" panose="020B0503020204020204" pitchFamily="34" charset="-122"/>
                          <a:ea typeface="微软雅黑" panose="020B0503020204020204" pitchFamily="34" charset="-122"/>
                        </a:rPr>
                        <a:t> </a:t>
                      </a:r>
                      <a:r>
                        <a:rPr lang="en-US" altLang="zh-CN" sz="1600" dirty="0">
                          <a:effectLst/>
                          <a:latin typeface="微软雅黑" panose="020B0503020204020204" pitchFamily="34" charset="-122"/>
                          <a:ea typeface="微软雅黑" panose="020B0503020204020204" pitchFamily="34" charset="-122"/>
                        </a:rPr>
                        <a:t>0.15~0.4K</a:t>
                      </a:r>
                    </a:p>
                    <a:p>
                      <a:pPr fontAlgn="t"/>
                      <a:r>
                        <a:rPr lang="en-US" sz="1600" dirty="0">
                          <a:effectLst/>
                          <a:latin typeface="微软雅黑" panose="020B0503020204020204" pitchFamily="34" charset="-122"/>
                          <a:ea typeface="微软雅黑" panose="020B0503020204020204" pitchFamily="34" charset="-122"/>
                        </a:rPr>
                        <a:t>MWIR: 0.1-0.7K</a:t>
                      </a:r>
                    </a:p>
                    <a:p>
                      <a:pPr fontAlgn="t"/>
                      <a:r>
                        <a:rPr lang="en-US" sz="1600" dirty="0">
                          <a:effectLst/>
                          <a:latin typeface="微软雅黑" panose="020B0503020204020204" pitchFamily="34" charset="-122"/>
                          <a:ea typeface="微软雅黑" panose="020B0503020204020204" pitchFamily="34" charset="-122"/>
                        </a:rPr>
                        <a:t>SWIR: 0.3-1.2K</a:t>
                      </a:r>
                    </a:p>
                  </a:txBody>
                  <a:tcPr marL="40569" marR="81139" marT="32456" marB="32456"/>
                </a:tc>
                <a:extLst>
                  <a:ext uri="{0D108BD9-81ED-4DB2-BD59-A6C34878D82A}">
                    <a16:rowId xmlns:a16="http://schemas.microsoft.com/office/drawing/2014/main" val="10005"/>
                  </a:ext>
                </a:extLst>
              </a:tr>
            </a:tbl>
          </a:graphicData>
        </a:graphic>
      </p:graphicFrame>
      <p:sp>
        <p:nvSpPr>
          <p:cNvPr id="14" name="文本框 13"/>
          <p:cNvSpPr txBox="1"/>
          <p:nvPr/>
        </p:nvSpPr>
        <p:spPr>
          <a:xfrm>
            <a:off x="6179421" y="4643519"/>
            <a:ext cx="6097604" cy="1338828"/>
          </a:xfrm>
          <a:prstGeom prst="rect">
            <a:avLst/>
          </a:prstGeom>
          <a:noFill/>
        </p:spPr>
        <p:txBody>
          <a:bodyPr wrap="square">
            <a:spAutoFit/>
          </a:bodyPr>
          <a:lstStyle/>
          <a:p>
            <a:pPr fontAlgn="t">
              <a:lnSpc>
                <a:spcPct val="150000"/>
              </a:lnSpc>
            </a:pPr>
            <a:r>
              <a:rPr lang="en-US" altLang="zh-CN"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Swath</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50.4 degrees (2400 km), 29 fields of regards, with 2 x 2 arrays giving 29 x 4 pixels per scan line; </a:t>
            </a:r>
          </a:p>
          <a:p>
            <a:pPr fontAlgn="t">
              <a:lnSpc>
                <a:spcPct val="150000"/>
              </a:lnSpc>
            </a:pPr>
            <a:r>
              <a:rPr lang="en-US" altLang="zh-CN"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Resolution</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1.1 degree (16 km at nadir)</a:t>
            </a:r>
          </a:p>
        </p:txBody>
      </p:sp>
      <p:sp>
        <p:nvSpPr>
          <p:cNvPr id="6" name="文本框 5"/>
          <p:cNvSpPr txBox="1"/>
          <p:nvPr/>
        </p:nvSpPr>
        <p:spPr>
          <a:xfrm>
            <a:off x="9342568" y="3902886"/>
            <a:ext cx="3422135" cy="400110"/>
          </a:xfrm>
          <a:prstGeom prst="rect">
            <a:avLst/>
          </a:prstGeom>
          <a:noFill/>
        </p:spPr>
        <p:txBody>
          <a:bodyPr wrap="square" rtlCol="0">
            <a:spAutoFit/>
          </a:bodyPr>
          <a:lstStyle/>
          <a:p>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HIRAS Scan Pattern</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0"/>
          </p:nvPr>
        </p:nvSpPr>
        <p:spPr/>
        <p:txBody>
          <a:bodyPr/>
          <a:lstStyle/>
          <a:p>
            <a:pPr>
              <a:defRPr/>
            </a:pPr>
            <a:fld id="{DA28AC38-E0E8-49D7-B2FE-71FD7C42C09E}" type="slidenum">
              <a:rPr lang="en-US" smtClean="0"/>
              <a:t>1</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43119" y="1024610"/>
            <a:ext cx="11536611" cy="2346283"/>
          </a:xfrm>
          <a:prstGeom prst="rect">
            <a:avLst/>
          </a:prstGeom>
          <a:noFill/>
        </p:spPr>
        <p:txBody>
          <a:bodyPr wrap="square">
            <a:spAutoFit/>
          </a:bodyPr>
          <a:lstStyle/>
          <a:p>
            <a:pPr>
              <a:lnSpc>
                <a:spcPct val="150000"/>
              </a:lnSpc>
            </a:pP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The spectral accuracy of FY-3D/HIRAS can be assessed by two independent methods</a:t>
            </a:r>
          </a:p>
          <a:p>
            <a:pPr marL="457200" indent="-457200">
              <a:lnSpc>
                <a:spcPct val="150000"/>
              </a:lnSpc>
              <a:buFont typeface="+mj-lt"/>
              <a:buAutoNum type="arabicPeriod"/>
            </a:pP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Correlated the observed radiance to the simulated radiance from an accurate forward model over clear ocean samples</a:t>
            </a:r>
          </a:p>
          <a:p>
            <a:pPr marL="457200" indent="-457200">
              <a:lnSpc>
                <a:spcPct val="150000"/>
              </a:lnSpc>
              <a:buFont typeface="+mj-lt"/>
              <a:buAutoNum type="arabicPeriod"/>
            </a:pP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Correlated the observed radiance to the radiance from other instrument over SNO samples</a:t>
            </a:r>
          </a:p>
        </p:txBody>
      </p:sp>
      <p:sp>
        <p:nvSpPr>
          <p:cNvPr id="9" name="文本框 8"/>
          <p:cNvSpPr txBox="1"/>
          <p:nvPr/>
        </p:nvSpPr>
        <p:spPr>
          <a:xfrm>
            <a:off x="1746419" y="222422"/>
            <a:ext cx="9152240"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Assessment of FY-3D/HIRAS spectral accuracy  </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矩形 1"/>
          <p:cNvSpPr/>
          <p:nvPr/>
        </p:nvSpPr>
        <p:spPr>
          <a:xfrm>
            <a:off x="250255" y="3511917"/>
            <a:ext cx="2021305" cy="622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a:t>HIRAS spectra</a:t>
            </a:r>
            <a:endParaRPr lang="zh-CN" altLang="en-US" dirty="0"/>
          </a:p>
        </p:txBody>
      </p:sp>
      <p:sp>
        <p:nvSpPr>
          <p:cNvPr id="3" name="矩形 2"/>
          <p:cNvSpPr/>
          <p:nvPr/>
        </p:nvSpPr>
        <p:spPr>
          <a:xfrm>
            <a:off x="250255" y="4517089"/>
            <a:ext cx="2021305" cy="62273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a:t>reference spectra</a:t>
            </a:r>
            <a:endParaRPr lang="zh-CN" altLang="en-US" dirty="0"/>
          </a:p>
        </p:txBody>
      </p:sp>
      <p:sp>
        <p:nvSpPr>
          <p:cNvPr id="8" name="矩形 7"/>
          <p:cNvSpPr/>
          <p:nvPr/>
        </p:nvSpPr>
        <p:spPr>
          <a:xfrm>
            <a:off x="2683842" y="4517088"/>
            <a:ext cx="2764058" cy="62273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sz="1600" dirty="0"/>
              <a:t>transform to HIRAS spectra</a:t>
            </a:r>
          </a:p>
          <a:p>
            <a:pPr algn="ctr"/>
            <a:r>
              <a:rPr lang="en-US" altLang="zh-CN" sz="1600" dirty="0"/>
              <a:t>(FFT</a:t>
            </a:r>
            <a:r>
              <a:rPr lang="zh-CN" altLang="en-US" sz="1600" dirty="0"/>
              <a:t>→</a:t>
            </a:r>
            <a:r>
              <a:rPr lang="en-US" altLang="zh-CN" sz="1600" dirty="0"/>
              <a:t>MPD cut</a:t>
            </a:r>
            <a:r>
              <a:rPr lang="zh-CN" altLang="en-US" sz="1600" dirty="0"/>
              <a:t>→</a:t>
            </a:r>
            <a:r>
              <a:rPr lang="en-US" altLang="zh-CN" sz="1600" dirty="0" err="1"/>
              <a:t>iFFT</a:t>
            </a:r>
            <a:r>
              <a:rPr lang="en-US" altLang="zh-CN" sz="1600" dirty="0"/>
              <a:t>)</a:t>
            </a:r>
            <a:endParaRPr lang="zh-CN" altLang="en-US" sz="1600" dirty="0"/>
          </a:p>
        </p:txBody>
      </p:sp>
      <p:sp>
        <p:nvSpPr>
          <p:cNvPr id="12" name="矩形 11"/>
          <p:cNvSpPr/>
          <p:nvPr/>
        </p:nvSpPr>
        <p:spPr>
          <a:xfrm>
            <a:off x="5993843" y="3976177"/>
            <a:ext cx="3259756" cy="622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sz="1600" dirty="0"/>
              <a:t>Interpolate spectra to a finer grid</a:t>
            </a:r>
          </a:p>
          <a:p>
            <a:pPr algn="ctr"/>
            <a:r>
              <a:rPr lang="en-US" altLang="zh-CN" sz="1600" dirty="0"/>
              <a:t>(FFT</a:t>
            </a:r>
            <a:r>
              <a:rPr lang="zh-CN" altLang="en-US" sz="1600" dirty="0"/>
              <a:t>→</a:t>
            </a:r>
            <a:r>
              <a:rPr lang="en-US" altLang="zh-CN" sz="1600" dirty="0"/>
              <a:t>increase MPD by 0</a:t>
            </a:r>
            <a:r>
              <a:rPr lang="zh-CN" altLang="en-US" sz="1600" dirty="0"/>
              <a:t>→</a:t>
            </a:r>
            <a:r>
              <a:rPr lang="en-US" altLang="zh-CN" sz="1600" dirty="0" err="1"/>
              <a:t>iFFT</a:t>
            </a:r>
            <a:r>
              <a:rPr lang="en-US" altLang="zh-CN" sz="1600" dirty="0"/>
              <a:t>)</a:t>
            </a:r>
            <a:endParaRPr lang="zh-CN" altLang="en-US" sz="1600" dirty="0"/>
          </a:p>
        </p:txBody>
      </p:sp>
      <p:sp>
        <p:nvSpPr>
          <p:cNvPr id="13" name="矩形 12"/>
          <p:cNvSpPr/>
          <p:nvPr/>
        </p:nvSpPr>
        <p:spPr>
          <a:xfrm>
            <a:off x="9799542" y="3975627"/>
            <a:ext cx="2021305" cy="622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a:t>cross-correlation</a:t>
            </a:r>
            <a:endParaRPr lang="zh-CN" altLang="en-US" dirty="0"/>
          </a:p>
        </p:txBody>
      </p:sp>
      <p:cxnSp>
        <p:nvCxnSpPr>
          <p:cNvPr id="16" name="连接符: 肘形 15"/>
          <p:cNvCxnSpPr>
            <a:stCxn id="2" idx="3"/>
            <a:endCxn id="12" idx="1"/>
          </p:cNvCxnSpPr>
          <p:nvPr/>
        </p:nvCxnSpPr>
        <p:spPr>
          <a:xfrm>
            <a:off x="2271560" y="3823317"/>
            <a:ext cx="3722283" cy="464260"/>
          </a:xfrm>
          <a:prstGeom prst="bentConnector3">
            <a:avLst>
              <a:gd name="adj1" fmla="val 92667"/>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1" name="直接箭头连接符 20"/>
          <p:cNvCxnSpPr>
            <a:stCxn id="3" idx="3"/>
            <a:endCxn id="8" idx="1"/>
          </p:cNvCxnSpPr>
          <p:nvPr/>
        </p:nvCxnSpPr>
        <p:spPr>
          <a:xfrm flipV="1">
            <a:off x="2271560" y="4828456"/>
            <a:ext cx="412282" cy="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3" name="连接符: 肘形 22"/>
          <p:cNvCxnSpPr>
            <a:stCxn id="8" idx="3"/>
            <a:endCxn id="12" idx="1"/>
          </p:cNvCxnSpPr>
          <p:nvPr/>
        </p:nvCxnSpPr>
        <p:spPr>
          <a:xfrm flipV="1">
            <a:off x="5447900" y="4287577"/>
            <a:ext cx="545943" cy="540879"/>
          </a:xfrm>
          <a:prstGeom prst="bentConnector3">
            <a:avLst>
              <a:gd name="adj1" fmla="val 49999"/>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7" name="直接箭头连接符 26"/>
          <p:cNvCxnSpPr>
            <a:stCxn id="12" idx="3"/>
            <a:endCxn id="13" idx="1"/>
          </p:cNvCxnSpPr>
          <p:nvPr/>
        </p:nvCxnSpPr>
        <p:spPr>
          <a:xfrm flipV="1">
            <a:off x="9253599" y="4287027"/>
            <a:ext cx="545943" cy="5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31" name="文本框 30"/>
          <p:cNvSpPr txBox="1"/>
          <p:nvPr/>
        </p:nvSpPr>
        <p:spPr>
          <a:xfrm>
            <a:off x="9253600" y="4736439"/>
            <a:ext cx="2812894" cy="923330"/>
          </a:xfrm>
          <a:prstGeom prst="rect">
            <a:avLst/>
          </a:prstGeom>
          <a:noFill/>
        </p:spPr>
        <p:txBody>
          <a:bodyPr wrap="square">
            <a:spAutoFit/>
          </a:bodyPr>
          <a:lstStyle/>
          <a:p>
            <a:pPr algn="l"/>
            <a:r>
              <a:rPr lang="en-US" altLang="zh-CN" dirty="0">
                <a:latin typeface="NimbusRomNo9L-Regu"/>
              </a:rPr>
              <a:t>LWIR: 704-754 cm</a:t>
            </a:r>
            <a:r>
              <a:rPr lang="en-US" altLang="zh-CN" baseline="20000" dirty="0">
                <a:latin typeface="NimbusRomNo9L-Regu"/>
              </a:rPr>
              <a:t>-1</a:t>
            </a:r>
          </a:p>
          <a:p>
            <a:pPr algn="l"/>
            <a:r>
              <a:rPr lang="en-US" altLang="zh-CN" dirty="0">
                <a:latin typeface="NimbusRomNo9L-Regu"/>
              </a:rPr>
              <a:t>MWIR: 1264-1314 cm</a:t>
            </a:r>
            <a:r>
              <a:rPr lang="en-US" altLang="zh-CN" baseline="20000" dirty="0">
                <a:latin typeface="NimbusRomNo9L-Regu"/>
              </a:rPr>
              <a:t>-1</a:t>
            </a:r>
          </a:p>
          <a:p>
            <a:r>
              <a:rPr lang="en-US" altLang="zh-CN" dirty="0">
                <a:latin typeface="NimbusRomNo9L-Regu"/>
              </a:rPr>
              <a:t>SWIR: 2310-2360 cm</a:t>
            </a:r>
            <a:r>
              <a:rPr lang="en-US" altLang="zh-CN" baseline="20000" dirty="0">
                <a:latin typeface="NimbusRomNo9L-Regu"/>
              </a:rPr>
              <a:t>-1</a:t>
            </a:r>
          </a:p>
        </p:txBody>
      </p:sp>
      <p:sp>
        <p:nvSpPr>
          <p:cNvPr id="6" name="灯片编号占位符 5"/>
          <p:cNvSpPr>
            <a:spLocks noGrp="1"/>
          </p:cNvSpPr>
          <p:nvPr>
            <p:ph type="sldNum" sz="quarter" idx="10"/>
          </p:nvPr>
        </p:nvSpPr>
        <p:spPr/>
        <p:txBody>
          <a:bodyPr/>
          <a:lstStyle/>
          <a:p>
            <a:pPr>
              <a:defRPr/>
            </a:pPr>
            <a:fld id="{DA28AC38-E0E8-49D7-B2FE-71FD7C42C09E}" type="slidenum">
              <a:rPr lang="en-US" smtClean="0"/>
              <a:t>2</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356505" y="5798477"/>
            <a:ext cx="4753104" cy="369332"/>
          </a:xfrm>
          <a:prstGeom prst="rect">
            <a:avLst/>
          </a:prstGeom>
          <a:noFill/>
        </p:spPr>
        <p:txBody>
          <a:bodyPr wrap="square" rtlCol="0">
            <a:spAutoFit/>
          </a:bodyPr>
          <a:lstStyle/>
          <a:p>
            <a:pPr algn="ctr"/>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Compared with </a:t>
            </a:r>
            <a:r>
              <a:rPr lang="en-US" altLang="zh-CN" dirty="0" err="1"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Metop</a:t>
            </a:r>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-B/C </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IASI SNO</a:t>
            </a:r>
            <a:endPar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文本框 12"/>
          <p:cNvSpPr txBox="1"/>
          <p:nvPr/>
        </p:nvSpPr>
        <p:spPr>
          <a:xfrm>
            <a:off x="919447" y="5798477"/>
            <a:ext cx="5074951" cy="369332"/>
          </a:xfrm>
          <a:prstGeom prst="rect">
            <a:avLst/>
          </a:prstGeom>
          <a:noFill/>
        </p:spPr>
        <p:txBody>
          <a:bodyPr wrap="square" rtlCol="0">
            <a:spAutoFit/>
          </a:bodyPr>
          <a:lstStyle/>
          <a:p>
            <a:pPr algn="ctr"/>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Compared with LBLRTM </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simulation </a:t>
            </a:r>
            <a:endPar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919447" y="1151443"/>
            <a:ext cx="5074954" cy="1623985"/>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197601" y="1154647"/>
            <a:ext cx="5074948" cy="1623984"/>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197601" y="2659929"/>
            <a:ext cx="5074948" cy="1623984"/>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919447" y="2655507"/>
            <a:ext cx="5074951" cy="1623985"/>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919447" y="4159571"/>
            <a:ext cx="5074951" cy="1623985"/>
          </a:xfrm>
          <a:prstGeom prst="rect">
            <a:avLst/>
          </a:prstGeom>
        </p:spPr>
      </p:pic>
      <p:sp>
        <p:nvSpPr>
          <p:cNvPr id="16" name="文本框 15"/>
          <p:cNvSpPr txBox="1"/>
          <p:nvPr/>
        </p:nvSpPr>
        <p:spPr>
          <a:xfrm>
            <a:off x="1746419" y="222422"/>
            <a:ext cx="9152240"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Assessment of FY-3D/HIRAS spectral accuracy  </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6197601" y="4159571"/>
            <a:ext cx="5070913" cy="1622692"/>
          </a:xfrm>
          <a:prstGeom prst="rect">
            <a:avLst/>
          </a:prstGeom>
        </p:spPr>
      </p:pic>
      <p:sp>
        <p:nvSpPr>
          <p:cNvPr id="8" name="灯片编号占位符 7"/>
          <p:cNvSpPr>
            <a:spLocks noGrp="1"/>
          </p:cNvSpPr>
          <p:nvPr>
            <p:ph type="sldNum" sz="quarter" idx="10"/>
          </p:nvPr>
        </p:nvSpPr>
        <p:spPr/>
        <p:txBody>
          <a:bodyPr/>
          <a:lstStyle/>
          <a:p>
            <a:pPr>
              <a:defRPr/>
            </a:pPr>
            <a:fld id="{DA28AC38-E0E8-49D7-B2FE-71FD7C42C09E}" type="slidenum">
              <a:rPr lang="en-US" smtClean="0"/>
              <a:t>3</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20158" y="187807"/>
            <a:ext cx="7772400" cy="667472"/>
          </a:xfrm>
        </p:spPr>
        <p:txBody>
          <a:bodyPr/>
          <a:lstStyle/>
          <a:p>
            <a:r>
              <a:rPr lang="en-US" altLang="zh-CN" dirty="0" smtClean="0"/>
              <a:t>Operational </a:t>
            </a:r>
            <a:r>
              <a:rPr lang="en-US" altLang="zh-CN" dirty="0" err="1" smtClean="0"/>
              <a:t>Spc</a:t>
            </a:r>
            <a:r>
              <a:rPr lang="en-US" altLang="zh-CN" dirty="0" smtClean="0"/>
              <a:t> monitoring results</a:t>
            </a:r>
            <a:endParaRPr lang="zh-CN" altLang="en-US" dirty="0"/>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208" y="839401"/>
            <a:ext cx="6402965" cy="2048949"/>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58" y="2800698"/>
            <a:ext cx="6372861" cy="2039316"/>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68" y="4846729"/>
            <a:ext cx="6370385" cy="2038523"/>
          </a:xfrm>
          <a:prstGeom prst="rect">
            <a:avLst/>
          </a:prstGeom>
        </p:spPr>
      </p:pic>
      <p:sp>
        <p:nvSpPr>
          <p:cNvPr id="10" name="文本框 9"/>
          <p:cNvSpPr txBox="1"/>
          <p:nvPr/>
        </p:nvSpPr>
        <p:spPr>
          <a:xfrm>
            <a:off x="6889530" y="1711006"/>
            <a:ext cx="5147441" cy="4154984"/>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altLang="zh-CN" sz="2000" b="1" dirty="0" smtClean="0">
                <a:latin typeface="Times New Roman" panose="02020603050405020304" pitchFamily="18" charset="0"/>
                <a:cs typeface="Times New Roman" panose="02020603050405020304" pitchFamily="18" charset="0"/>
              </a:rPr>
              <a:t>Lack of ECMWF prediction data in 2019.6~2020.6, data recovered in 2023.</a:t>
            </a:r>
          </a:p>
          <a:p>
            <a:pPr marL="285750" indent="-285750">
              <a:lnSpc>
                <a:spcPct val="120000"/>
              </a:lnSpc>
              <a:buFont typeface="Arial" panose="020B0604020202020204" pitchFamily="34" charset="0"/>
              <a:buChar char="•"/>
            </a:pPr>
            <a:r>
              <a:rPr lang="en-US" altLang="zh-CN" sz="2000" b="1" dirty="0" smtClean="0">
                <a:latin typeface="Times New Roman" panose="02020603050405020304" pitchFamily="18" charset="0"/>
                <a:cs typeface="Times New Roman" panose="02020603050405020304" pitchFamily="18" charset="0"/>
              </a:rPr>
              <a:t>FY-3D/HIRAS experienced </a:t>
            </a:r>
            <a:r>
              <a:rPr lang="en-US" altLang="zh-CN" sz="2000" b="1" dirty="0">
                <a:latin typeface="Times New Roman" panose="02020603050405020304" pitchFamily="18" charset="0"/>
                <a:cs typeface="Times New Roman" panose="02020603050405020304" pitchFamily="18" charset="0"/>
              </a:rPr>
              <a:t>volatile silica </a:t>
            </a:r>
            <a:r>
              <a:rPr lang="en-US" altLang="zh-CN" sz="2000" b="1" dirty="0" smtClean="0">
                <a:latin typeface="Times New Roman" panose="02020603050405020304" pitchFamily="18" charset="0"/>
                <a:cs typeface="Times New Roman" panose="02020603050405020304" pitchFamily="18" charset="0"/>
              </a:rPr>
              <a:t>-gel </a:t>
            </a:r>
            <a:r>
              <a:rPr lang="en-US" altLang="zh-CN" sz="2000" b="1" dirty="0">
                <a:latin typeface="Times New Roman" panose="02020603050405020304" pitchFamily="18" charset="0"/>
                <a:cs typeface="Times New Roman" panose="02020603050405020304" pitchFamily="18" charset="0"/>
              </a:rPr>
              <a:t>gas </a:t>
            </a:r>
            <a:r>
              <a:rPr lang="en-US" altLang="zh-CN" sz="2000" b="1" dirty="0" smtClean="0">
                <a:latin typeface="Times New Roman" panose="02020603050405020304" pitchFamily="18" charset="0"/>
                <a:cs typeface="Times New Roman" panose="02020603050405020304" pitchFamily="18" charset="0"/>
              </a:rPr>
              <a:t>contamination, conduct decontamination once per year. </a:t>
            </a:r>
          </a:p>
          <a:p>
            <a:pPr marL="285750" indent="-285750">
              <a:lnSpc>
                <a:spcPct val="120000"/>
              </a:lnSpc>
              <a:buFont typeface="Arial" panose="020B0604020202020204" pitchFamily="34" charset="0"/>
              <a:buChar char="•"/>
            </a:pPr>
            <a:r>
              <a:rPr lang="en-US" altLang="zh-CN" sz="2000" b="1" dirty="0" smtClean="0">
                <a:latin typeface="Times New Roman" panose="02020603050405020304" pitchFamily="18" charset="0"/>
                <a:cs typeface="Times New Roman" panose="02020603050405020304" pitchFamily="18" charset="0"/>
              </a:rPr>
              <a:t>Spectral bias varies with time and </a:t>
            </a:r>
            <a:r>
              <a:rPr lang="en-US" altLang="zh-CN" sz="2000" b="1" dirty="0" err="1" smtClean="0">
                <a:latin typeface="Times New Roman" panose="02020603050405020304" pitchFamily="18" charset="0"/>
                <a:cs typeface="Times New Roman" panose="02020603050405020304" pitchFamily="18" charset="0"/>
              </a:rPr>
              <a:t>recoveed</a:t>
            </a:r>
            <a:r>
              <a:rPr lang="en-US" altLang="zh-CN" sz="2000" b="1" dirty="0" smtClean="0">
                <a:latin typeface="Times New Roman" panose="02020603050405020304" pitchFamily="18" charset="0"/>
                <a:cs typeface="Times New Roman" panose="02020603050405020304" pitchFamily="18" charset="0"/>
              </a:rPr>
              <a:t> after decontamination, but the trend pattern are not just same between every year, 3 bands, </a:t>
            </a:r>
            <a:r>
              <a:rPr lang="en-US" altLang="zh-CN" sz="2000" b="1" dirty="0">
                <a:latin typeface="Times New Roman" panose="02020603050405020304" pitchFamily="18" charset="0"/>
                <a:cs typeface="Times New Roman" panose="02020603050405020304" pitchFamily="18" charset="0"/>
              </a:rPr>
              <a:t>and </a:t>
            </a:r>
            <a:r>
              <a:rPr lang="en-US" altLang="zh-CN" sz="2000" b="1" dirty="0" smtClean="0">
                <a:latin typeface="Times New Roman" panose="02020603050405020304" pitchFamily="18" charset="0"/>
                <a:cs typeface="Times New Roman" panose="02020603050405020304" pitchFamily="18" charset="0"/>
              </a:rPr>
              <a:t>4 </a:t>
            </a:r>
            <a:r>
              <a:rPr lang="en-US" altLang="zh-CN" sz="2000" b="1" dirty="0">
                <a:latin typeface="Times New Roman" panose="02020603050405020304" pitchFamily="18" charset="0"/>
                <a:cs typeface="Times New Roman" panose="02020603050405020304" pitchFamily="18" charset="0"/>
              </a:rPr>
              <a:t>detectors</a:t>
            </a:r>
            <a:r>
              <a:rPr lang="en-US" altLang="zh-CN" sz="2000" b="1" dirty="0" smtClean="0">
                <a:latin typeface="Times New Roman" panose="02020603050405020304" pitchFamily="18" charset="0"/>
                <a:cs typeface="Times New Roman" panose="02020603050405020304" pitchFamily="18" charset="0"/>
              </a:rPr>
              <a:t>.</a:t>
            </a:r>
          </a:p>
          <a:p>
            <a:pPr marL="285750" indent="-285750">
              <a:lnSpc>
                <a:spcPct val="120000"/>
              </a:lnSpc>
              <a:buFont typeface="Arial" panose="020B0604020202020204" pitchFamily="34" charset="0"/>
              <a:buChar char="•"/>
            </a:pPr>
            <a:endParaRPr lang="en-US" altLang="zh-CN" sz="2000" b="1" dirty="0" smtClean="0">
              <a:latin typeface="Times New Roman" panose="02020603050405020304" pitchFamily="18" charset="0"/>
              <a:cs typeface="Times New Roman" panose="02020603050405020304" pitchFamily="18" charset="0"/>
            </a:endParaRPr>
          </a:p>
          <a:p>
            <a:pPr marL="285750" indent="-285750">
              <a:lnSpc>
                <a:spcPct val="120000"/>
              </a:lnSpc>
              <a:buFont typeface="Arial" panose="020B0604020202020204" pitchFamily="34" charset="0"/>
              <a:buChar char="•"/>
            </a:pPr>
            <a:endParaRPr lang="zh-CN" altLang="en-US" sz="2000" b="1"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1860332" y="1141971"/>
            <a:ext cx="1269124" cy="461665"/>
          </a:xfrm>
          <a:prstGeom prst="rect">
            <a:avLst/>
          </a:prstGeom>
          <a:noFill/>
        </p:spPr>
        <p:txBody>
          <a:bodyPr wrap="square" rtlCol="0">
            <a:spAutoFit/>
          </a:bodyPr>
          <a:lstStyle/>
          <a:p>
            <a:r>
              <a:rPr lang="en-US" altLang="zh-CN" sz="2400" b="1" dirty="0" smtClean="0">
                <a:solidFill>
                  <a:srgbClr val="FF0000"/>
                </a:solidFill>
              </a:rPr>
              <a:t>LW</a:t>
            </a:r>
            <a:endParaRPr lang="zh-CN" altLang="en-US" sz="2400" b="1" dirty="0">
              <a:solidFill>
                <a:srgbClr val="FF0000"/>
              </a:solidFill>
            </a:endParaRPr>
          </a:p>
        </p:txBody>
      </p:sp>
      <p:sp>
        <p:nvSpPr>
          <p:cNvPr id="12" name="文本框 11"/>
          <p:cNvSpPr txBox="1"/>
          <p:nvPr/>
        </p:nvSpPr>
        <p:spPr>
          <a:xfrm>
            <a:off x="1799897" y="3100350"/>
            <a:ext cx="1269124" cy="461665"/>
          </a:xfrm>
          <a:prstGeom prst="rect">
            <a:avLst/>
          </a:prstGeom>
          <a:noFill/>
        </p:spPr>
        <p:txBody>
          <a:bodyPr wrap="square" rtlCol="0">
            <a:spAutoFit/>
          </a:bodyPr>
          <a:lstStyle/>
          <a:p>
            <a:r>
              <a:rPr lang="en-US" altLang="zh-CN" sz="2400" b="1" dirty="0" smtClean="0">
                <a:solidFill>
                  <a:srgbClr val="FF0000"/>
                </a:solidFill>
              </a:rPr>
              <a:t>MW</a:t>
            </a:r>
            <a:endParaRPr lang="zh-CN" altLang="en-US" sz="2400" b="1" dirty="0">
              <a:solidFill>
                <a:srgbClr val="FF0000"/>
              </a:solidFill>
            </a:endParaRPr>
          </a:p>
        </p:txBody>
      </p:sp>
      <p:sp>
        <p:nvSpPr>
          <p:cNvPr id="13" name="文本框 12"/>
          <p:cNvSpPr txBox="1"/>
          <p:nvPr/>
        </p:nvSpPr>
        <p:spPr>
          <a:xfrm>
            <a:off x="1799897" y="5123866"/>
            <a:ext cx="1269124" cy="461665"/>
          </a:xfrm>
          <a:prstGeom prst="rect">
            <a:avLst/>
          </a:prstGeom>
          <a:noFill/>
        </p:spPr>
        <p:txBody>
          <a:bodyPr wrap="square" rtlCol="0">
            <a:spAutoFit/>
          </a:bodyPr>
          <a:lstStyle/>
          <a:p>
            <a:r>
              <a:rPr lang="en-US" altLang="zh-CN" sz="2400" b="1" dirty="0" smtClean="0">
                <a:solidFill>
                  <a:srgbClr val="FF0000"/>
                </a:solidFill>
              </a:rPr>
              <a:t>SW</a:t>
            </a:r>
            <a:endParaRPr lang="zh-CN" altLang="en-US" sz="2400" b="1" dirty="0">
              <a:solidFill>
                <a:srgbClr val="FF0000"/>
              </a:solidFill>
            </a:endParaRPr>
          </a:p>
        </p:txBody>
      </p:sp>
      <p:sp>
        <p:nvSpPr>
          <p:cNvPr id="14" name="灯片编号占位符 13"/>
          <p:cNvSpPr>
            <a:spLocks noGrp="1"/>
          </p:cNvSpPr>
          <p:nvPr>
            <p:ph type="sldNum" sz="quarter" idx="10"/>
          </p:nvPr>
        </p:nvSpPr>
        <p:spPr/>
        <p:txBody>
          <a:bodyPr/>
          <a:lstStyle/>
          <a:p>
            <a:pPr>
              <a:defRPr/>
            </a:pPr>
            <a:fld id="{DA28AC38-E0E8-49D7-B2FE-71FD7C42C09E}" type="slidenum">
              <a:rPr lang="en-US" smtClean="0"/>
              <a:t>4</a:t>
            </a:fld>
            <a:endParaRPr lang="en-US"/>
          </a:p>
        </p:txBody>
      </p:sp>
    </p:spTree>
    <p:extLst>
      <p:ext uri="{BB962C8B-B14F-4D97-AF65-F5344CB8AC3E}">
        <p14:creationId xmlns:p14="http://schemas.microsoft.com/office/powerpoint/2010/main" val="981218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20158" y="187807"/>
            <a:ext cx="7772400" cy="667472"/>
          </a:xfrm>
        </p:spPr>
        <p:txBody>
          <a:bodyPr/>
          <a:lstStyle/>
          <a:p>
            <a:r>
              <a:rPr lang="en-US" altLang="zh-CN" dirty="0" smtClean="0"/>
              <a:t>Operational </a:t>
            </a:r>
            <a:r>
              <a:rPr lang="en-US" altLang="zh-CN" dirty="0" err="1" smtClean="0"/>
              <a:t>Spc</a:t>
            </a:r>
            <a:r>
              <a:rPr lang="en-US" altLang="zh-CN" dirty="0" smtClean="0"/>
              <a:t> monitoring results</a:t>
            </a:r>
            <a:endParaRPr lang="zh-CN" altLang="en-US" dirty="0"/>
          </a:p>
        </p:txBody>
      </p:sp>
      <p:sp>
        <p:nvSpPr>
          <p:cNvPr id="4" name="灯片编号占位符 3"/>
          <p:cNvSpPr>
            <a:spLocks noGrp="1"/>
          </p:cNvSpPr>
          <p:nvPr>
            <p:ph type="sldNum" sz="quarter" idx="10"/>
          </p:nvPr>
        </p:nvSpPr>
        <p:spPr/>
        <p:txBody>
          <a:bodyPr/>
          <a:lstStyle/>
          <a:p>
            <a:pPr>
              <a:defRPr/>
            </a:pPr>
            <a:fld id="{DA28AC38-E0E8-49D7-B2FE-71FD7C42C09E}" type="slidenum">
              <a:rPr lang="en-US" smtClean="0"/>
              <a:t>5</a:t>
            </a:fld>
            <a:endParaRPr lang="en-US"/>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772" y="1383203"/>
            <a:ext cx="11689339" cy="3740589"/>
          </a:xfrm>
          <a:prstGeom prst="rect">
            <a:avLst/>
          </a:prstGeom>
        </p:spPr>
      </p:pic>
      <p:sp>
        <p:nvSpPr>
          <p:cNvPr id="7" name="圆角矩形 6"/>
          <p:cNvSpPr/>
          <p:nvPr/>
        </p:nvSpPr>
        <p:spPr>
          <a:xfrm>
            <a:off x="9338550" y="1529256"/>
            <a:ext cx="2170278" cy="3429000"/>
          </a:xfrm>
          <a:prstGeom prst="roundRect">
            <a:avLst>
              <a:gd name="adj" fmla="val 4882"/>
            </a:avLst>
          </a:prstGeom>
          <a:noFill/>
          <a:ln>
            <a:solidFill>
              <a:srgbClr val="0C45E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72510" y="5273566"/>
            <a:ext cx="4527201" cy="400110"/>
          </a:xfrm>
          <a:prstGeom prst="rect">
            <a:avLst/>
          </a:prstGeom>
          <a:noFill/>
        </p:spPr>
        <p:txBody>
          <a:bodyPr wrap="none" rtlCol="0">
            <a:spAutoFit/>
          </a:bodyPr>
          <a:lstStyle/>
          <a:p>
            <a:pPr marL="285750" indent="-285750">
              <a:buFont typeface="Arial" panose="020B0604020202020204" pitchFamily="34" charset="0"/>
              <a:buChar char="•"/>
            </a:pPr>
            <a:r>
              <a:rPr lang="en-US" altLang="zh-CN" sz="2000" dirty="0" smtClean="0"/>
              <a:t>For start, data of 2022 are selected.</a:t>
            </a:r>
            <a:endParaRPr lang="zh-CN" altLang="en-US" sz="2000" dirty="0"/>
          </a:p>
        </p:txBody>
      </p:sp>
    </p:spTree>
    <p:extLst>
      <p:ext uri="{BB962C8B-B14F-4D97-AF65-F5344CB8AC3E}">
        <p14:creationId xmlns:p14="http://schemas.microsoft.com/office/powerpoint/2010/main" val="925382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1746419" y="222422"/>
            <a:ext cx="9152240"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Correction of FY-3D/HIRAS spectral calibration </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文本框 8"/>
          <p:cNvSpPr txBox="1"/>
          <p:nvPr/>
        </p:nvSpPr>
        <p:spPr>
          <a:xfrm>
            <a:off x="197169" y="926540"/>
            <a:ext cx="12123167" cy="2536400"/>
          </a:xfrm>
          <a:prstGeom prst="rect">
            <a:avLst/>
          </a:prstGeom>
          <a:noFill/>
        </p:spPr>
        <p:txBody>
          <a:bodyPr wrap="square">
            <a:spAutoFit/>
          </a:bodyPr>
          <a:lstStyle/>
          <a:p>
            <a:pPr algn="l">
              <a:lnSpc>
                <a:spcPct val="150000"/>
              </a:lnSpc>
            </a:pPr>
            <a:r>
              <a:rPr lang="en-US" altLang="zh-CN"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The accuracy of HIRAS spectral calibration is influenced by various factors, including but not limited to</a:t>
            </a: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a:p>
            <a:pPr marL="342900" indent="-342900" algn="l">
              <a:lnSpc>
                <a:spcPct val="150000"/>
              </a:lnSpc>
              <a:buFont typeface="+mj-lt"/>
              <a:buAutoNum type="arabicPeriod"/>
            </a:pP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misalignment of interferometer optical axis caused by mirror jitters or stationary mirror adjustment</a:t>
            </a:r>
          </a:p>
          <a:p>
            <a:pPr marL="342900" indent="-342900" algn="l">
              <a:lnSpc>
                <a:spcPct val="150000"/>
              </a:lnSpc>
              <a:buFont typeface="+mj-lt"/>
              <a:buAutoNum type="arabicPeriod"/>
            </a:pP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inaccurate geometry of the focal plane detectors </a:t>
            </a:r>
          </a:p>
          <a:p>
            <a:pPr marL="342900" indent="-342900" algn="l">
              <a:lnSpc>
                <a:spcPct val="150000"/>
              </a:lnSpc>
              <a:buFont typeface="+mj-lt"/>
              <a:buAutoNum type="arabicPeriod"/>
            </a:pP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variations in the wavelength of the metrology laser, </a:t>
            </a:r>
          </a:p>
          <a:p>
            <a:pPr marL="342900" indent="-342900" algn="l">
              <a:lnSpc>
                <a:spcPct val="150000"/>
              </a:lnSpc>
              <a:buFont typeface="+mj-lt"/>
              <a:buAutoNum type="arabicPeriod"/>
            </a:pPr>
            <a:r>
              <a:rPr lang="en-US" altLang="zh-CN" u="sng"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issue of the volatile silica gel gas in the path of the </a:t>
            </a:r>
          </a:p>
          <a:p>
            <a:pPr algn="l">
              <a:lnSpc>
                <a:spcPct val="150000"/>
              </a:lnSpc>
            </a:pP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u="sng"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interferometer optical system</a:t>
            </a:r>
            <a:endParaRPr lang="zh-CN" altLang="en-US" u="sng"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aphicFrame>
        <p:nvGraphicFramePr>
          <p:cNvPr id="10" name="对象 9"/>
          <p:cNvGraphicFramePr>
            <a:graphicFrameLocks noChangeAspect="1"/>
          </p:cNvGraphicFramePr>
          <p:nvPr/>
        </p:nvGraphicFramePr>
        <p:xfrm>
          <a:off x="851400" y="3705393"/>
          <a:ext cx="4459847" cy="779864"/>
        </p:xfrm>
        <a:graphic>
          <a:graphicData uri="http://schemas.openxmlformats.org/presentationml/2006/ole">
            <mc:AlternateContent xmlns:mc="http://schemas.openxmlformats.org/markup-compatibility/2006">
              <mc:Choice xmlns:v="urn:schemas-microsoft-com:vml" Requires="v">
                <p:oleObj spid="_x0000_s1035" name="Equation" r:id="rId3" imgW="55778400" imgH="9753600" progId="Equation.DSMT4">
                  <p:embed/>
                </p:oleObj>
              </mc:Choice>
              <mc:Fallback>
                <p:oleObj name="Equation" r:id="rId3" imgW="55778400" imgH="9753600" progId="Equation.DSMT4">
                  <p:embed/>
                  <p:pic>
                    <p:nvPicPr>
                      <p:cNvPr id="0" name="对象 9"/>
                      <p:cNvPicPr/>
                      <p:nvPr/>
                    </p:nvPicPr>
                    <p:blipFill>
                      <a:blip r:embed="rId4"/>
                      <a:stretch>
                        <a:fillRect/>
                      </a:stretch>
                    </p:blipFill>
                    <p:spPr>
                      <a:xfrm>
                        <a:off x="851400" y="3705393"/>
                        <a:ext cx="4459847" cy="779864"/>
                      </a:xfrm>
                      <a:prstGeom prst="rect">
                        <a:avLst/>
                      </a:prstGeom>
                    </p:spPr>
                  </p:pic>
                </p:oleObj>
              </mc:Fallback>
            </mc:AlternateContent>
          </a:graphicData>
        </a:graphic>
      </p:graphicFrame>
      <p:pic>
        <p:nvPicPr>
          <p:cNvPr id="11" name="图片 10"/>
          <p:cNvPicPr>
            <a:picLocks noChangeAspect="1"/>
          </p:cNvPicPr>
          <p:nvPr/>
        </p:nvPicPr>
        <p:blipFill>
          <a:blip r:embed="rId5"/>
          <a:stretch>
            <a:fillRect/>
          </a:stretch>
        </p:blipFill>
        <p:spPr>
          <a:xfrm>
            <a:off x="7649796" y="2058401"/>
            <a:ext cx="3690804" cy="3603501"/>
          </a:xfrm>
          <a:prstGeom prst="rect">
            <a:avLst/>
          </a:prstGeom>
        </p:spPr>
      </p:pic>
      <p:sp>
        <p:nvSpPr>
          <p:cNvPr id="18" name="文本框 17"/>
          <p:cNvSpPr txBox="1"/>
          <p:nvPr/>
        </p:nvSpPr>
        <p:spPr>
          <a:xfrm>
            <a:off x="147933" y="4630708"/>
            <a:ext cx="6965136" cy="1281826"/>
          </a:xfrm>
          <a:prstGeom prst="rect">
            <a:avLst/>
          </a:prstGeom>
          <a:noFill/>
        </p:spPr>
        <p:txBody>
          <a:bodyPr wrap="square">
            <a:spAutoFit/>
          </a:bodyPr>
          <a:lstStyle/>
          <a:p>
            <a:pPr algn="l"/>
            <a:r>
              <a:rPr lang="en-US" altLang="zh-CN" sz="1800" b="1" i="1" u="none" strike="noStrike" baseline="0" dirty="0">
                <a:latin typeface="TimesNewRomanItalic"/>
              </a:rPr>
              <a:t>Δr</a:t>
            </a:r>
            <a:r>
              <a:rPr lang="en-US" altLang="zh-CN" sz="1800" b="1" i="1" u="none" strike="noStrike" baseline="-25000" dirty="0">
                <a:latin typeface="TimesNewRomanItalic"/>
              </a:rPr>
              <a:t>i</a:t>
            </a:r>
            <a:r>
              <a:rPr lang="en-US" altLang="zh-CN" sz="1800" b="0" i="1" u="none" strike="noStrike" baseline="-25000" dirty="0">
                <a:latin typeface="TimesNewRomanItalic"/>
              </a:rPr>
              <a:t>  </a:t>
            </a:r>
            <a:r>
              <a:rPr lang="en-US" altLang="zh-CN" dirty="0">
                <a:latin typeface="TimesNewRomanRegular"/>
              </a:rPr>
              <a:t>is the </a:t>
            </a:r>
            <a:r>
              <a:rPr lang="en-US" altLang="zh-CN" sz="1800" b="0" i="0" u="none" strike="noStrike" baseline="0" dirty="0">
                <a:latin typeface="TimesNewRomanRegular"/>
              </a:rPr>
              <a:t>offset to the nominal detector radial position that causes the shift of </a:t>
            </a:r>
            <a:r>
              <a:rPr lang="en-US" altLang="zh-CN" sz="1800" b="0" i="1" u="none" strike="noStrike" baseline="0" dirty="0" err="1">
                <a:latin typeface="TimesNewRomanItalic"/>
              </a:rPr>
              <a:t>i</a:t>
            </a:r>
            <a:r>
              <a:rPr lang="en-US" altLang="zh-CN" sz="1800" b="0" i="1" u="none" strike="noStrike" baseline="0" dirty="0">
                <a:latin typeface="TimesNewRomanItalic"/>
              </a:rPr>
              <a:t> </a:t>
            </a:r>
            <a:r>
              <a:rPr lang="en-US" altLang="zh-CN" sz="1800" b="0" i="0" u="none" strike="noStrike" baseline="0" dirty="0">
                <a:latin typeface="TimesNewRomanRegular"/>
              </a:rPr>
              <a:t>in the observed frequencies</a:t>
            </a:r>
            <a:endParaRPr lang="en-US" altLang="zh-CN" dirty="0">
              <a:latin typeface="TimesNewRomanRegular"/>
            </a:endParaRPr>
          </a:p>
          <a:p>
            <a:pPr algn="l">
              <a:lnSpc>
                <a:spcPct val="120000"/>
              </a:lnSpc>
            </a:pPr>
            <a:r>
              <a:rPr lang="en-US" altLang="zh-CN" sz="1800" b="1" i="1" u="none" strike="noStrike" baseline="0" dirty="0">
                <a:latin typeface="TimesNewRomanItalic"/>
              </a:rPr>
              <a:t>dv</a:t>
            </a:r>
            <a:r>
              <a:rPr lang="en-US" altLang="zh-CN" sz="1800" b="1" i="0" u="none" strike="noStrike" baseline="0" dirty="0">
                <a:latin typeface="TimesNewRomanRegular"/>
              </a:rPr>
              <a:t>/</a:t>
            </a:r>
            <a:r>
              <a:rPr lang="en-US" altLang="zh-CN" sz="1800" b="1" i="1" u="none" strike="noStrike" baseline="0" dirty="0">
                <a:latin typeface="TimesNewRomanItalic"/>
              </a:rPr>
              <a:t>dr</a:t>
            </a:r>
            <a:r>
              <a:rPr lang="en-US" altLang="zh-CN" b="1" i="1" u="none" strike="noStrike" baseline="-25000" dirty="0">
                <a:latin typeface="TimesNewRomanItalic"/>
              </a:rPr>
              <a:t>i</a:t>
            </a:r>
            <a:r>
              <a:rPr lang="en-US" altLang="zh-CN" b="1" i="1" u="none" strike="noStrike" baseline="0" dirty="0">
                <a:latin typeface="TimesNewRomanItalic"/>
              </a:rPr>
              <a:t> </a:t>
            </a:r>
            <a:r>
              <a:rPr lang="en-US" altLang="zh-CN" sz="800" b="1" i="1" u="none" strike="noStrike" baseline="0" dirty="0">
                <a:latin typeface="TimesNewRomanItalic"/>
              </a:rPr>
              <a:t> </a:t>
            </a:r>
            <a:r>
              <a:rPr lang="en-US" altLang="zh-CN" sz="1800" b="0" i="0" u="none" strike="noStrike" baseline="0" dirty="0">
                <a:latin typeface="TimesNewRomanRegular"/>
              </a:rPr>
              <a:t>is the sensitivity of the detector frequency to its radial distance from the axis, which can be obtained fro</a:t>
            </a:r>
            <a:r>
              <a:rPr lang="en-US" altLang="zh-CN" dirty="0">
                <a:latin typeface="TimesNewRomanRegular"/>
              </a:rPr>
              <a:t>m pre-launch calibration.</a:t>
            </a:r>
            <a:endParaRPr lang="zh-CN" altLang="en-US" dirty="0"/>
          </a:p>
        </p:txBody>
      </p:sp>
      <p:sp>
        <p:nvSpPr>
          <p:cNvPr id="19" name="文本框 18"/>
          <p:cNvSpPr txBox="1"/>
          <p:nvPr/>
        </p:nvSpPr>
        <p:spPr>
          <a:xfrm>
            <a:off x="5190424" y="4322931"/>
            <a:ext cx="1479636" cy="307777"/>
          </a:xfrm>
          <a:prstGeom prst="rect">
            <a:avLst/>
          </a:prstGeom>
          <a:noFill/>
        </p:spPr>
        <p:txBody>
          <a:bodyPr wrap="none" rtlCol="0">
            <a:spAutoFit/>
          </a:bodyPr>
          <a:lstStyle/>
          <a:p>
            <a:r>
              <a:rPr lang="en-US" altLang="zh-CN" sz="1400" b="0" i="1" u="none" strike="noStrike" baseline="0" dirty="0">
                <a:latin typeface="TimesNewRomanRegular"/>
              </a:rPr>
              <a:t>Strow et.al (2013)</a:t>
            </a:r>
            <a:endParaRPr lang="zh-CN" altLang="en-US" sz="1400" i="1" dirty="0"/>
          </a:p>
        </p:txBody>
      </p:sp>
      <p:sp>
        <p:nvSpPr>
          <p:cNvPr id="2" name="灯片编号占位符 1"/>
          <p:cNvSpPr>
            <a:spLocks noGrp="1"/>
          </p:cNvSpPr>
          <p:nvPr>
            <p:ph type="sldNum" sz="quarter" idx="10"/>
          </p:nvPr>
        </p:nvSpPr>
        <p:spPr/>
        <p:txBody>
          <a:bodyPr/>
          <a:lstStyle/>
          <a:p>
            <a:pPr>
              <a:defRPr/>
            </a:pPr>
            <a:fld id="{DA28AC38-E0E8-49D7-B2FE-71FD7C42C09E}" type="slidenum">
              <a:rPr lang="en-US" smtClean="0"/>
              <a:t>6</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1746419" y="222422"/>
            <a:ext cx="9152240"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Correction of FY-3D/HIRAS spectral calibration </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文本框 8"/>
          <p:cNvSpPr txBox="1"/>
          <p:nvPr/>
        </p:nvSpPr>
        <p:spPr>
          <a:xfrm>
            <a:off x="197169" y="926540"/>
            <a:ext cx="12123167" cy="1705210"/>
          </a:xfrm>
          <a:prstGeom prst="rect">
            <a:avLst/>
          </a:prstGeom>
          <a:noFill/>
        </p:spPr>
        <p:txBody>
          <a:bodyPr wrap="square">
            <a:spAutoFit/>
          </a:bodyPr>
          <a:lstStyle/>
          <a:p>
            <a:pPr>
              <a:lnSpc>
                <a:spcPct val="150000"/>
              </a:lnSpc>
            </a:pPr>
            <a:r>
              <a:rPr lang="en-US" altLang="zh-CN"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 two-step approach was used to find the final focal plane configuration.</a:t>
            </a:r>
            <a:endPar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l">
              <a:lnSpc>
                <a:spcPct val="150000"/>
              </a:lnSpc>
            </a:pPr>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First, for each band, perturb the optical axis position and calculate the standard deviation of the four detector frequency bias at each new optical axis position. The actual optical axis position can be determined at the point where the standard deviation is minimized.</a:t>
            </a:r>
          </a:p>
        </p:txBody>
      </p:sp>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8374" y="2831117"/>
            <a:ext cx="3236209" cy="3236209"/>
          </a:xfrm>
          <a:prstGeom prst="rect">
            <a:avLst/>
          </a:prstGeom>
        </p:spPr>
      </p:pic>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415" y="2831117"/>
            <a:ext cx="3236209" cy="3236209"/>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7895" y="2831117"/>
            <a:ext cx="3236209" cy="3236209"/>
          </a:xfrm>
          <a:prstGeom prst="rect">
            <a:avLst/>
          </a:prstGeom>
        </p:spPr>
      </p:pic>
      <p:sp>
        <p:nvSpPr>
          <p:cNvPr id="25" name="文本框 24"/>
          <p:cNvSpPr txBox="1"/>
          <p:nvPr/>
        </p:nvSpPr>
        <p:spPr>
          <a:xfrm>
            <a:off x="1578636" y="5897361"/>
            <a:ext cx="1813766"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LW focal plane</a:t>
            </a:r>
            <a:endPar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6" name="文本框 25"/>
          <p:cNvSpPr txBox="1"/>
          <p:nvPr/>
        </p:nvSpPr>
        <p:spPr>
          <a:xfrm>
            <a:off x="5189116" y="5897361"/>
            <a:ext cx="1927131"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MW focal plane</a:t>
            </a:r>
            <a:endPar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7" name="文本框 26"/>
          <p:cNvSpPr txBox="1"/>
          <p:nvPr/>
        </p:nvSpPr>
        <p:spPr>
          <a:xfrm>
            <a:off x="8742912" y="5897361"/>
            <a:ext cx="1834156"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SW focal plane</a:t>
            </a:r>
            <a:endPar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0"/>
          </p:nvPr>
        </p:nvSpPr>
        <p:spPr/>
        <p:txBody>
          <a:bodyPr/>
          <a:lstStyle/>
          <a:p>
            <a:pPr>
              <a:defRPr/>
            </a:pPr>
            <a:fld id="{DA28AC38-E0E8-49D7-B2FE-71FD7C42C09E}" type="slidenum">
              <a:rPr lang="en-US" smtClean="0"/>
              <a:t>7</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028" y="1300920"/>
            <a:ext cx="4555957" cy="1457907"/>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128028" y="2632769"/>
            <a:ext cx="4555958" cy="1457907"/>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132532" y="1300920"/>
            <a:ext cx="4555959" cy="1457906"/>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132532" y="2632769"/>
            <a:ext cx="4555957" cy="1457907"/>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1128028" y="3964618"/>
            <a:ext cx="4555958" cy="1457907"/>
          </a:xfrm>
          <a:prstGeom prst="rect">
            <a:avLst/>
          </a:prstGeom>
        </p:spPr>
      </p:pic>
      <p:sp>
        <p:nvSpPr>
          <p:cNvPr id="12" name="文本框 11"/>
          <p:cNvSpPr txBox="1"/>
          <p:nvPr/>
        </p:nvSpPr>
        <p:spPr>
          <a:xfrm>
            <a:off x="917856" y="935616"/>
            <a:ext cx="4976299" cy="338554"/>
          </a:xfrm>
          <a:prstGeom prst="rect">
            <a:avLst/>
          </a:prstGeom>
          <a:noFill/>
        </p:spPr>
        <p:txBody>
          <a:bodyPr wrap="none" rtlCol="0">
            <a:spAutoFit/>
          </a:bodyPr>
          <a:lstStyle/>
          <a:p>
            <a:r>
              <a:rPr lang="en-US" altLang="zh-CN"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Spectral shifts after optical alignment correction </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文本框 12"/>
          <p:cNvSpPr txBox="1"/>
          <p:nvPr/>
        </p:nvSpPr>
        <p:spPr>
          <a:xfrm>
            <a:off x="6297847" y="931073"/>
            <a:ext cx="4098686" cy="338554"/>
          </a:xfrm>
          <a:prstGeom prst="rect">
            <a:avLst/>
          </a:prstGeom>
          <a:noFill/>
        </p:spPr>
        <p:txBody>
          <a:bodyPr wrap="none" rtlCol="0">
            <a:spAutoFit/>
          </a:bodyPr>
          <a:lstStyle/>
          <a:p>
            <a:r>
              <a:rPr lang="en-US" altLang="zh-CN"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Changes in optical axis offset over time</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文本框 15"/>
          <p:cNvSpPr txBox="1"/>
          <p:nvPr/>
        </p:nvSpPr>
        <p:spPr>
          <a:xfrm>
            <a:off x="1746419" y="222422"/>
            <a:ext cx="9152240" cy="461665"/>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Correction of FY-3D/HIRAS spectral calibration </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文本框 17"/>
          <p:cNvSpPr txBox="1"/>
          <p:nvPr/>
        </p:nvSpPr>
        <p:spPr>
          <a:xfrm>
            <a:off x="10001071" y="386011"/>
            <a:ext cx="2183686" cy="584775"/>
          </a:xfrm>
          <a:prstGeom prst="rect">
            <a:avLst/>
          </a:prstGeom>
          <a:noFill/>
        </p:spPr>
        <p:txBody>
          <a:bodyPr wrap="square" rtlCol="0">
            <a:spAutoFit/>
          </a:bodyPr>
          <a:lstStyle/>
          <a:p>
            <a:r>
              <a:rPr lang="en-US" altLang="zh-CN" sz="1600" b="1" dirty="0"/>
              <a:t>HIRAS in-orbit main-</a:t>
            </a:r>
            <a:r>
              <a:rPr lang="en-US" altLang="zh-CN" sz="1600" b="1" dirty="0" err="1"/>
              <a:t>tenance</a:t>
            </a:r>
            <a:r>
              <a:rPr lang="en-US" altLang="zh-CN" sz="1600" b="1" dirty="0"/>
              <a:t> begins</a:t>
            </a:r>
            <a:endParaRPr lang="zh-CN" altLang="en-US" sz="1600" b="1" dirty="0"/>
          </a:p>
        </p:txBody>
      </p:sp>
      <p:cxnSp>
        <p:nvCxnSpPr>
          <p:cNvPr id="21" name="直接箭头连接符 20"/>
          <p:cNvCxnSpPr/>
          <p:nvPr/>
        </p:nvCxnSpPr>
        <p:spPr>
          <a:xfrm flipH="1">
            <a:off x="10396533" y="1145632"/>
            <a:ext cx="129812" cy="259882"/>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sp>
        <p:nvSpPr>
          <p:cNvPr id="29" name="文本框 28"/>
          <p:cNvSpPr txBox="1"/>
          <p:nvPr/>
        </p:nvSpPr>
        <p:spPr>
          <a:xfrm>
            <a:off x="629136" y="5542611"/>
            <a:ext cx="10530038" cy="584775"/>
          </a:xfrm>
          <a:prstGeom prst="rect">
            <a:avLst/>
          </a:prstGeom>
          <a:noFill/>
        </p:spPr>
        <p:txBody>
          <a:bodyPr wrap="square">
            <a:spAutoFit/>
          </a:bodyPr>
          <a:lstStyle/>
          <a:p>
            <a:r>
              <a:rPr lang="en-US" altLang="zh-CN"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the residual bias of the four detectors will still exhibit a gradual temporal trend. This is mainly attributed to the silica gel gas that are slowly volatilized from the silica gel material over time.</a:t>
            </a:r>
            <a:endParaRPr lang="zh-CN" altLang="en-US" sz="1600" dirty="0"/>
          </a:p>
        </p:txBody>
      </p:sp>
      <p:pic>
        <p:nvPicPr>
          <p:cNvPr id="6" name="图片 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6132532" y="3964619"/>
            <a:ext cx="4555956" cy="1457906"/>
          </a:xfrm>
          <a:prstGeom prst="rect">
            <a:avLst/>
          </a:prstGeom>
        </p:spPr>
      </p:pic>
      <p:cxnSp>
        <p:nvCxnSpPr>
          <p:cNvPr id="15" name="直接连接符 14"/>
          <p:cNvCxnSpPr/>
          <p:nvPr/>
        </p:nvCxnSpPr>
        <p:spPr>
          <a:xfrm>
            <a:off x="10308656" y="1376413"/>
            <a:ext cx="0" cy="391748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灯片编号占位符 2"/>
          <p:cNvSpPr>
            <a:spLocks noGrp="1"/>
          </p:cNvSpPr>
          <p:nvPr>
            <p:ph type="sldNum" sz="quarter" idx="10"/>
          </p:nvPr>
        </p:nvSpPr>
        <p:spPr/>
        <p:txBody>
          <a:bodyPr/>
          <a:lstStyle/>
          <a:p>
            <a:pPr>
              <a:defRPr/>
            </a:pPr>
            <a:fld id="{DA28AC38-E0E8-49D7-B2FE-71FD7C42C09E}" type="slidenum">
              <a:rPr lang="en-US" smtClean="0"/>
              <a:t>8</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DQ1ZWFmM2FiZmFmODAyNjI1MmJiNThhY2Y2MGQ4YzcifQ=="/>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764</Words>
  <Application>Microsoft Office PowerPoint</Application>
  <PresentationFormat>宽屏</PresentationFormat>
  <Paragraphs>120</Paragraphs>
  <Slides>15</Slides>
  <Notes>6</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15</vt:i4>
      </vt:variant>
    </vt:vector>
  </HeadingPairs>
  <TitlesOfParts>
    <vt:vector size="25" baseType="lpstr">
      <vt:lpstr>NimbusRomNo9L-Regu</vt:lpstr>
      <vt:lpstr>TimesNewRomanItalic</vt:lpstr>
      <vt:lpstr>TimesNewRomanRegular</vt:lpstr>
      <vt:lpstr>宋体</vt:lpstr>
      <vt:lpstr>微软雅黑</vt:lpstr>
      <vt:lpstr>Arial</vt:lpstr>
      <vt:lpstr>Times New Roman</vt:lpstr>
      <vt:lpstr>Wingdings</vt:lpstr>
      <vt:lpstr>Default Design</vt:lpstr>
      <vt:lpstr>Equation</vt:lpstr>
      <vt:lpstr>Assessment and Dynamic Correction of Spectral Calibration of FY-3D/HIRAS </vt:lpstr>
      <vt:lpstr>PowerPoint 演示文稿</vt:lpstr>
      <vt:lpstr>PowerPoint 演示文稿</vt:lpstr>
      <vt:lpstr>PowerPoint 演示文稿</vt:lpstr>
      <vt:lpstr>Operational Spc monitoring results</vt:lpstr>
      <vt:lpstr>Operational Spc monitoring results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Next work</vt:lpstr>
      <vt:lpstr>PowerPoint 演示文稿</vt:lpstr>
    </vt:vector>
  </TitlesOfParts>
  <Company>NOAA / NESDIS / ORA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GSICS GEO-LEO ATBD</dc:title>
  <dc:subject>SPIE 2009 tALK</dc:subject>
  <dc:creator>Fred Wu</dc:creator>
  <cp:lastModifiedBy>lenovo</cp:lastModifiedBy>
  <cp:revision>1086</cp:revision>
  <dcterms:created xsi:type="dcterms:W3CDTF">2004-06-10T15:46:00Z</dcterms:created>
  <dcterms:modified xsi:type="dcterms:W3CDTF">2024-03-12T11:07:08Z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74374DF58F0A492DB59F7C8C1182CBFB_12</vt:lpwstr>
  </property>
  <property fmtid="{D5CDD505-2E9C-101B-9397-08002B2CF9AE}" pid="3" name="KSOProductBuildVer">
    <vt:lpwstr>2052-12.1.0.16388</vt:lpwstr>
  </property>
</Properties>
</file>