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20"/>
  </p:notesMasterIdLst>
  <p:handoutMasterIdLst>
    <p:handoutMasterId r:id="rId21"/>
  </p:handoutMasterIdLst>
  <p:sldIdLst>
    <p:sldId id="589" r:id="rId2"/>
    <p:sldId id="624" r:id="rId3"/>
    <p:sldId id="604" r:id="rId4"/>
    <p:sldId id="610" r:id="rId5"/>
    <p:sldId id="611" r:id="rId6"/>
    <p:sldId id="623" r:id="rId7"/>
    <p:sldId id="613" r:id="rId8"/>
    <p:sldId id="622" r:id="rId9"/>
    <p:sldId id="614" r:id="rId10"/>
    <p:sldId id="616" r:id="rId11"/>
    <p:sldId id="626" r:id="rId12"/>
    <p:sldId id="621" r:id="rId13"/>
    <p:sldId id="618" r:id="rId14"/>
    <p:sldId id="619" r:id="rId15"/>
    <p:sldId id="620" r:id="rId16"/>
    <p:sldId id="625" r:id="rId17"/>
    <p:sldId id="627" r:id="rId18"/>
    <p:sldId id="609" r:id="rId19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29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7.xml" Type="http://schemas.openxmlformats.org/officeDocument/2006/relationships/slide" Id="rId8"></Relationship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slides/slide2.xml" Type="http://schemas.openxmlformats.org/officeDocument/2006/relationships/slide" Id="rId3"></Relationship><Relationship Target="handoutMasters/handoutMaster1.xml" Type="http://schemas.openxmlformats.org/officeDocument/2006/relationships/handoutMaster" Id="rId21"></Relationship><Relationship Target="slides/slide6.xml" Type="http://schemas.openxmlformats.org/officeDocument/2006/relationships/slide" Id="rId7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tableStyles.xml" Type="http://schemas.openxmlformats.org/officeDocument/2006/relationships/tableStyles" Id="rId25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notesMasters/notesMaster1.xml" Type="http://schemas.openxmlformats.org/officeDocument/2006/relationships/notesMaster" Id="rId20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theme/theme1.xml" Type="http://schemas.openxmlformats.org/officeDocument/2006/relationships/theme" Id="rId24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viewProps.xml" Type="http://schemas.openxmlformats.org/officeDocument/2006/relationships/viewProps" Id="rId23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presProps.xml" Type="http://schemas.openxmlformats.org/officeDocument/2006/relationships/presProps" Id="rId22"></Relationship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EUM/RSP/PLN/24/1402639, v1 Draft, 27 February 2024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incipal_component_analysi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title="[DM_DOCNAME]"/>
          <p:cNvSpPr txBox="1"/>
          <p:nvPr/>
        </p:nvSpPr>
        <p:spPr>
          <a:xfrm>
            <a:off x="0" y="1884153"/>
            <a:ext cx="5915770" cy="2641062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FY-4B GIIRS-2 / </a:t>
            </a:r>
            <a:r>
              <a:rPr lang="en-GB" sz="3200" b="0" spc="-100" dirty="0" err="1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Metop</a:t>
            </a: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-IASI</a:t>
            </a:r>
          </a:p>
          <a:p>
            <a:pPr>
              <a:defRPr/>
            </a:pP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Inter-comparison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Pierre Dussarrat &amp; Guillaume Deschamps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Remote Sensing Scientists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 meeting – 13/03/2024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8B4C-83B4-7CF7-95BF-79B0C001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Radiometric calibration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3F16EA3-1143-8DC5-A86C-D6C464F43A9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979131"/>
                <a:ext cx="5806547" cy="406265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GB" dirty="0"/>
                  <a:t>GIIRS radiometric calibration assessment taking IASI and RT-model as references: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u="sng" dirty="0"/>
                  <a:t>Mid-wave IR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>
                    <a:solidFill>
                      <a:schemeClr val="accent3"/>
                    </a:solidFill>
                  </a:rPr>
                  <a:t>Overall good calibration</a:t>
                </a:r>
              </a:p>
              <a:p>
                <a:pPr lvl="1"/>
                <a:endParaRPr lang="en-GB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Large spikes up to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chemeClr val="accent4"/>
                    </a:solidFill>
                  </a:rPr>
                  <a:t>500mK</a:t>
                </a:r>
                <a:r>
                  <a:rPr lang="en-GB" dirty="0"/>
                  <a:t>, the spectral responses functions of the GIIRS channels seem highly distorted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Believed to be related to a strong straylight contamination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3F16EA3-1143-8DC5-A86C-D6C464F43A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979131"/>
                <a:ext cx="5806547" cy="4062652"/>
              </a:xfrm>
              <a:blipFill>
                <a:blip r:embed="rId2"/>
                <a:stretch>
                  <a:fillRect l="-1786" t="-3153" r="-840" b="-15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FBADB98-23D4-F451-8908-B91AAE131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" t="-1146" r="-499" b="48523"/>
          <a:stretch/>
        </p:blipFill>
        <p:spPr>
          <a:xfrm>
            <a:off x="6061789" y="979130"/>
            <a:ext cx="6130211" cy="2237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17E904-523B-FA5B-61C6-195F293FF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8" b="4740"/>
          <a:stretch/>
        </p:blipFill>
        <p:spPr>
          <a:xfrm>
            <a:off x="6662928" y="2105572"/>
            <a:ext cx="1828800" cy="5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95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3E10-57CA-7028-EE5A-7CA4A020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Radiometric calibration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F6AED-C942-31B2-CDED-45C91EBCD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913877"/>
            <a:ext cx="5725395" cy="459690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Assessment of the radiometric gain by linear regression between GIIRS-2 and IASI radiances</a:t>
            </a:r>
          </a:p>
          <a:p>
            <a:endParaRPr lang="en-GB" dirty="0"/>
          </a:p>
          <a:p>
            <a:r>
              <a:rPr lang="en-GB" u="sng" dirty="0"/>
              <a:t>Long-wave IR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Gain &lt; 1</a:t>
            </a:r>
          </a:p>
          <a:p>
            <a:pPr lvl="1"/>
            <a:endParaRPr lang="en-GB" dirty="0">
              <a:solidFill>
                <a:schemeClr val="accent3"/>
              </a:solidFill>
            </a:endParaRPr>
          </a:p>
          <a:p>
            <a:r>
              <a:rPr lang="en-GB" u="sng" dirty="0"/>
              <a:t>Mid-wave IR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Gain &gt; 1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3100" dirty="0"/>
              <a:t>Believed to be related to some under and over-evaluation of the instrument transmissions in the calibration equation</a:t>
            </a:r>
          </a:p>
          <a:p>
            <a:pPr lvl="1"/>
            <a:endParaRPr lang="en-GB" dirty="0">
              <a:solidFill>
                <a:schemeClr val="accent4"/>
              </a:solidFill>
            </a:endParaRPr>
          </a:p>
          <a:p>
            <a:pPr lvl="1"/>
            <a:endParaRPr lang="en-IE" dirty="0">
              <a:solidFill>
                <a:schemeClr val="accent4"/>
              </a:solidFill>
            </a:endParaRPr>
          </a:p>
          <a:p>
            <a:pPr lvl="1"/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4C697-C65D-A616-F0FD-6A9A65D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547" y="1105470"/>
            <a:ext cx="6121400" cy="3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11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Introduction to GIIRS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Colocations with IASI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Radiometric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Spectral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Limbs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213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1171-56C6-EE88-F863-0034A90A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Calibration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0744E189-1969-20E9-0B9B-0DA981E7B51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979131"/>
                <a:ext cx="5806547" cy="5421669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GB" dirty="0"/>
                  <a:t>GIIRS spectral calibration assessment taking IASI as reference: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u="sng" dirty="0"/>
                  <a:t>Long-wave IR:</a:t>
                </a:r>
              </a:p>
              <a:p>
                <a:pPr lvl="1"/>
                <a:r>
                  <a:rPr lang="en-GB" dirty="0">
                    <a:solidFill>
                      <a:schemeClr val="accent3"/>
                    </a:solidFill>
                  </a:rPr>
                  <a:t>Mostly inside the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10ppm requirement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Strong checkerboard pattern</a:t>
                </a:r>
              </a:p>
              <a:p>
                <a:pPr lvl="1"/>
                <a:r>
                  <a:rPr lang="en-GB" dirty="0"/>
                  <a:t>Related to parasite and pixels-dependent clutter signals at interferogram level (CMA results presented on 08/2023)</a:t>
                </a:r>
              </a:p>
              <a:p>
                <a:endParaRPr lang="en-GB" u="sng" dirty="0"/>
              </a:p>
              <a:p>
                <a:r>
                  <a:rPr lang="en-GB" u="sng" dirty="0"/>
                  <a:t>Mid-wave IR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>
                    <a:solidFill>
                      <a:schemeClr val="accent3"/>
                    </a:solidFill>
                  </a:rPr>
                  <a:t>Mostly inside the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10ppm requirement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Strong diamond shape</a:t>
                </a:r>
              </a:p>
              <a:p>
                <a:pPr lvl="1"/>
                <a:r>
                  <a:rPr lang="en-GB" dirty="0"/>
                  <a:t>Believed to be related to strong straylight contamination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Consistent with CMA results presented to EUM on 08/2023</a:t>
                </a:r>
                <a:endParaRPr lang="en-IE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0744E189-1969-20E9-0B9B-0DA981E7B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979131"/>
                <a:ext cx="5806547" cy="5421669"/>
              </a:xfrm>
              <a:blipFill>
                <a:blip r:embed="rId2"/>
                <a:stretch>
                  <a:fillRect l="-1366" t="-2025" r="-1576" b="-135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13A7ADE-FBAF-5596-6E7D-03314962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536" y="1009334"/>
            <a:ext cx="5674064" cy="2419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9678C-2AA2-B1B2-EEA1-6D0931D7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563" y="4126795"/>
            <a:ext cx="3720037" cy="2549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DBC37C-3BBE-794F-A40C-F4A63EA92194}"/>
              </a:ext>
            </a:extLst>
          </p:cNvPr>
          <p:cNvSpPr txBox="1"/>
          <p:nvPr/>
        </p:nvSpPr>
        <p:spPr>
          <a:xfrm>
            <a:off x="6622469" y="3689965"/>
            <a:ext cx="481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Spectral calibration per pixel [ppm]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5EE6C-DD02-068B-59FE-BC62FE9C4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17"/>
          <a:stretch/>
        </p:blipFill>
        <p:spPr>
          <a:xfrm>
            <a:off x="6417578" y="4118621"/>
            <a:ext cx="1616481" cy="25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98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AA85D-11AA-0E63-5236-92FFD369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Principal Components Analysis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086F7-DA91-9B27-07AB-9007A14FC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671" y="1050341"/>
            <a:ext cx="5962514" cy="52626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PCA allows decomposing the signal into independent components ordered by variability amplitude and detecting subtle defects:</a:t>
            </a:r>
          </a:p>
          <a:p>
            <a:endParaRPr lang="en-GB" dirty="0"/>
          </a:p>
          <a:p>
            <a:r>
              <a:rPr lang="en-GB" dirty="0"/>
              <a:t>PC#12 (LWIR) and #8 (MWIR) can be clearly associated to spectral calibration </a:t>
            </a:r>
          </a:p>
          <a:p>
            <a:endParaRPr lang="en-GB" dirty="0"/>
          </a:p>
          <a:p>
            <a:r>
              <a:rPr lang="en-GB" dirty="0"/>
              <a:t>These can be monitored outside of the colocation times with IASI to assess the temporal variability of the spectral calibration</a:t>
            </a:r>
          </a:p>
          <a:p>
            <a:endParaRPr lang="en-GB" dirty="0"/>
          </a:p>
          <a:p>
            <a:r>
              <a:rPr lang="en-GB" dirty="0"/>
              <a:t>See Shin Koyamatsu’ s talk</a:t>
            </a:r>
          </a:p>
          <a:p>
            <a:endParaRPr lang="en-IE" dirty="0"/>
          </a:p>
        </p:txBody>
      </p:sp>
      <p:pic>
        <p:nvPicPr>
          <p:cNvPr id="4" name="Picture 3" descr="FY4B_PC_plot">
            <a:extLst>
              <a:ext uri="{FF2B5EF4-FFF2-40B4-BE49-F238E27FC236}">
                <a16:creationId xmlns:a16="http://schemas.microsoft.com/office/drawing/2014/main" id="{7B542EB9-FFFC-9A3D-8881-C4BE4527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964" r="7153" b="14944"/>
          <a:stretch>
            <a:fillRect/>
          </a:stretch>
        </p:blipFill>
        <p:spPr bwMode="auto">
          <a:xfrm>
            <a:off x="6304588" y="1050341"/>
            <a:ext cx="5800741" cy="42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EF071-155A-ECB8-FC6E-5763031B1AB2}"/>
              </a:ext>
            </a:extLst>
          </p:cNvPr>
          <p:cNvSpPr txBox="1"/>
          <p:nvPr/>
        </p:nvSpPr>
        <p:spPr>
          <a:xfrm>
            <a:off x="6254496" y="5934670"/>
            <a:ext cx="6106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https://en.wikipedia.org/wiki/Principal_component_analysis</a:t>
            </a:r>
            <a:endParaRPr lang="en-IE" dirty="0"/>
          </a:p>
          <a:p>
            <a:endParaRPr lang="en-IE" dirty="0"/>
          </a:p>
          <a:p>
            <a:r>
              <a:rPr lang="en-IE" dirty="0"/>
              <a:t>Hultberg, T. et al. "Local or global? How to choose the training set for principal component compression of hyperspectral satellite measurements: a hybrid approach." Sensors, Systems, and Next-Generation Satellites XXI. Vol. 10423. SPIE, 2017.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1549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Introduction to GIIRS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Colocations with IASI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Radiometric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Spectral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Limbs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421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AA85D-11AA-0E63-5236-92FFD369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Limbs (01/2023)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086F7-DA91-9B27-07AB-9007A14FC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486" y="995477"/>
            <a:ext cx="5962514" cy="435071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Use the limb views to assess:</a:t>
            </a:r>
          </a:p>
          <a:p>
            <a:pPr lvl="1"/>
            <a:r>
              <a:rPr lang="en-GB" dirty="0"/>
              <a:t>The background calibration (spectra in space should equal 0)</a:t>
            </a:r>
          </a:p>
          <a:p>
            <a:pPr lvl="1"/>
            <a:r>
              <a:rPr lang="en-GB" dirty="0"/>
              <a:t>Potential straylight effects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Great improvements with respect to FY-4A </a:t>
            </a:r>
            <a:r>
              <a:rPr lang="en-GB" dirty="0"/>
              <a:t>but </a:t>
            </a:r>
            <a:r>
              <a:rPr lang="en-GB" dirty="0">
                <a:solidFill>
                  <a:schemeClr val="accent2"/>
                </a:solidFill>
              </a:rPr>
              <a:t>patterns still visible in both bands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Believed to be a hint of “flaring” in LWIR band: symmetrical ghosts produces by lens internal reflections.</a:t>
            </a:r>
          </a:p>
          <a:p>
            <a:endParaRPr lang="en-GB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55406-1A3A-633F-498E-12BCA1FF72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1" r="12735" b="10402"/>
          <a:stretch/>
        </p:blipFill>
        <p:spPr>
          <a:xfrm>
            <a:off x="6589776" y="823983"/>
            <a:ext cx="5342048" cy="4194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F5398-E042-4534-6C25-22776C76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605" y="5408601"/>
            <a:ext cx="3286568" cy="911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B04B5-D98A-BFAA-D6CA-EE8C0856C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13" y="5475845"/>
            <a:ext cx="1013559" cy="7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4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E11E-BEC0-1E94-B2C3-E9FFF59C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D4668-B43A-1BF8-29C4-58E9EAAF0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FY-4B GIIRS-2 data quality is certainly better than FY-4A GIIRS-1</a:t>
            </a:r>
          </a:p>
          <a:p>
            <a:pPr lvl="1"/>
            <a:r>
              <a:rPr lang="en-GB" dirty="0"/>
              <a:t>Nonetheless many anomalies remain:</a:t>
            </a:r>
          </a:p>
          <a:p>
            <a:pPr lvl="2"/>
            <a:r>
              <a:rPr lang="en-GB" dirty="0"/>
              <a:t>Electronic parasites (spectral calibration LWIR), </a:t>
            </a:r>
          </a:p>
          <a:p>
            <a:pPr lvl="2"/>
            <a:r>
              <a:rPr lang="en-GB" dirty="0"/>
              <a:t>Straylight (spectral and radiometric calibration MWIR),</a:t>
            </a:r>
          </a:p>
          <a:p>
            <a:pPr lvl="2"/>
            <a:r>
              <a:rPr lang="en-GB" dirty="0"/>
              <a:t>Calibration equation (LWIR and MWIR)</a:t>
            </a:r>
          </a:p>
          <a:p>
            <a:endParaRPr lang="en-GB" dirty="0"/>
          </a:p>
          <a:p>
            <a:r>
              <a:rPr lang="en-GB" dirty="0"/>
              <a:t>Analysing GIIRS data is a great rehearsal for the EUMETSAT teams</a:t>
            </a:r>
          </a:p>
          <a:p>
            <a:endParaRPr lang="en-GB" dirty="0"/>
          </a:p>
          <a:p>
            <a:r>
              <a:rPr lang="en-GB" dirty="0"/>
              <a:t>Most of EUMETSAT monitoring modules are ready for MTG-S IRS commissioning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9589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/>
              <a:t>Thank you!</a:t>
            </a:r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Introduction to GIIRS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Colocations with IASI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Radiometric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Spectral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Limbs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862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FY-4B / GIIRS-2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61D3E-A742-BFD4-C417-083D8BC23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86" y="914960"/>
            <a:ext cx="5135624" cy="253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E13D5-63BE-46C1-1FB5-3D7D6BC5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32" y="981457"/>
            <a:ext cx="5281267" cy="3182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7587F-DEEF-2806-CCDE-0D56C2D3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6" y="4677894"/>
            <a:ext cx="5103198" cy="1238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94B421-74BA-6E3B-5C97-8E380672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786" y="3545996"/>
            <a:ext cx="4962263" cy="2856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C8846C-7C17-70C0-E6AB-A60569A43E07}"/>
              </a:ext>
            </a:extLst>
          </p:cNvPr>
          <p:cNvSpPr txBox="1"/>
          <p:nvPr/>
        </p:nvSpPr>
        <p:spPr>
          <a:xfrm>
            <a:off x="8317523" y="6592820"/>
            <a:ext cx="36253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https://space.oscar.wmo.int/instruments/view/giirs_2</a:t>
            </a:r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A736-B58D-01B9-3F4A-6A023C039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FY-4B / GIIRS-2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25979-194E-7FE2-DCC9-AECC5EC9B2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60705"/>
            <a:ext cx="5341347" cy="31028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FY-4A / GIIRS-1</a:t>
            </a:r>
          </a:p>
          <a:p>
            <a:pPr lvl="1"/>
            <a:r>
              <a:rPr lang="en-GB" dirty="0"/>
              <a:t>Launch: 10/12/2016</a:t>
            </a:r>
          </a:p>
          <a:p>
            <a:pPr lvl="1"/>
            <a:r>
              <a:rPr lang="en-GB" dirty="0"/>
              <a:t>Geostationary at 104.7</a:t>
            </a:r>
            <a:r>
              <a:rPr lang="en-US" dirty="0"/>
              <a:t>°E</a:t>
            </a:r>
            <a:endParaRPr lang="en-GB" dirty="0"/>
          </a:p>
          <a:p>
            <a:pPr marL="562722" lvl="1" indent="0">
              <a:buNone/>
            </a:pPr>
            <a:endParaRPr lang="en-GB" dirty="0"/>
          </a:p>
          <a:p>
            <a:r>
              <a:rPr lang="en-GB" dirty="0"/>
              <a:t>FY-4B / GIIRS-2</a:t>
            </a:r>
          </a:p>
          <a:p>
            <a:pPr lvl="1"/>
            <a:r>
              <a:rPr lang="en-GB" dirty="0"/>
              <a:t>Launch: 02/06/2021</a:t>
            </a:r>
          </a:p>
          <a:p>
            <a:pPr lvl="1"/>
            <a:r>
              <a:rPr lang="en-GB" dirty="0"/>
              <a:t>Geostationary at 133.0</a:t>
            </a:r>
            <a:r>
              <a:rPr lang="en-US" dirty="0"/>
              <a:t>°E</a:t>
            </a:r>
          </a:p>
          <a:p>
            <a:pPr lvl="1"/>
            <a:r>
              <a:rPr lang="en-US" dirty="0"/>
              <a:t>Relocation to </a:t>
            </a:r>
            <a:r>
              <a:rPr lang="en-GB" dirty="0"/>
              <a:t>105.0</a:t>
            </a:r>
            <a:r>
              <a:rPr lang="en-US" dirty="0"/>
              <a:t>°E in 02/2024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F7CEF-C12D-D629-8B7F-4861EB47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5048330"/>
            <a:ext cx="6914398" cy="1497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29C6E-5829-44A6-0C45-6C73EBC25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2"/>
          <a:stretch/>
        </p:blipFill>
        <p:spPr>
          <a:xfrm>
            <a:off x="6096000" y="850814"/>
            <a:ext cx="5546117" cy="4015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F95BA-BA7A-5442-F1E9-8B9592BF2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84" y="5125589"/>
            <a:ext cx="2066039" cy="15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6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EEA21-8B64-2927-05A7-611C8BE2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GIIRS Detector Matrix</a:t>
            </a:r>
            <a:endParaRPr lang="en-I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2F97822-6C10-FDFA-7ED0-BBB21D6A9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160" y="714207"/>
            <a:ext cx="11627339" cy="135843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Pixel matrix change:</a:t>
            </a:r>
          </a:p>
          <a:p>
            <a:pPr lvl="1"/>
            <a:r>
              <a:rPr lang="en-GB" dirty="0"/>
              <a:t>FY-4A: 32x4 pixels (16km)</a:t>
            </a:r>
          </a:p>
          <a:p>
            <a:pPr lvl="1"/>
            <a:r>
              <a:rPr lang="en-GB" dirty="0"/>
              <a:t>FY-4B: 16x8 pixels (12km)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9E27C-A181-5358-6D79-DBCEB46EB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7"/>
          <a:stretch/>
        </p:blipFill>
        <p:spPr>
          <a:xfrm>
            <a:off x="8888934" y="2345619"/>
            <a:ext cx="2604981" cy="4123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1F00A8-5FC6-38D0-F20D-1443D9EB2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513" y="2610017"/>
            <a:ext cx="2998244" cy="3914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A43BA-3AFE-9678-6CD6-AB883FB59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099" y="2610017"/>
            <a:ext cx="2235897" cy="3716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348DA3-AA50-5449-82D4-C85CF1F88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630" y="2620252"/>
            <a:ext cx="1915505" cy="3894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49406B-37BE-4AF0-E8BD-B2A4EAF7A5C1}"/>
              </a:ext>
            </a:extLst>
          </p:cNvPr>
          <p:cNvSpPr txBox="1"/>
          <p:nvPr/>
        </p:nvSpPr>
        <p:spPr>
          <a:xfrm>
            <a:off x="3386691" y="2274726"/>
            <a:ext cx="8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C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FY4A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76EDC-E40F-630C-5FDB-745B640D2894}"/>
              </a:ext>
            </a:extLst>
          </p:cNvPr>
          <p:cNvSpPr txBox="1"/>
          <p:nvPr/>
        </p:nvSpPr>
        <p:spPr>
          <a:xfrm>
            <a:off x="8385308" y="2274726"/>
            <a:ext cx="85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C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FY4B</a:t>
            </a:r>
          </a:p>
        </p:txBody>
      </p:sp>
    </p:spTree>
    <p:extLst>
      <p:ext uri="{BB962C8B-B14F-4D97-AF65-F5344CB8AC3E}">
        <p14:creationId xmlns:p14="http://schemas.microsoft.com/office/powerpoint/2010/main" val="51034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Introduction to GIIRS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Colocations with IASI</a:t>
            </a:r>
            <a:endParaRPr lang="en-GB" sz="20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Radiometric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Spectral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Limbs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589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81F7D-8DB3-7659-9C89-8ECBDC8BE8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869213"/>
            <a:ext cx="11627339" cy="5262675"/>
          </a:xfrm>
        </p:spPr>
        <p:txBody>
          <a:bodyPr>
            <a:normAutofit/>
          </a:bodyPr>
          <a:lstStyle/>
          <a:p>
            <a:r>
              <a:rPr lang="en-GB" sz="2400" dirty="0"/>
              <a:t>Colocations definitions with IASI flybys:</a:t>
            </a:r>
            <a:endParaRPr lang="en-IE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9BF09-5BE1-E868-CC1B-4A9FFFED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Colocation IASI - GIIRS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DFA7F30-378C-8A8A-24A8-9622C63544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3668836"/>
                  </p:ext>
                </p:extLst>
              </p:nvPr>
            </p:nvGraphicFramePr>
            <p:xfrm>
              <a:off x="145054" y="1614397"/>
              <a:ext cx="4683878" cy="474662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043410">
                      <a:extLst>
                        <a:ext uri="{9D8B030D-6E8A-4147-A177-3AD203B41FA5}">
                          <a16:colId xmlns:a16="http://schemas.microsoft.com/office/drawing/2014/main" val="1432052279"/>
                        </a:ext>
                      </a:extLst>
                    </a:gridCol>
                    <a:gridCol w="2640468">
                      <a:extLst>
                        <a:ext uri="{9D8B030D-6E8A-4147-A177-3AD203B41FA5}">
                          <a16:colId xmlns:a16="http://schemas.microsoft.com/office/drawing/2014/main" val="2757442212"/>
                        </a:ext>
                      </a:extLst>
                    </a:gridCol>
                  </a:tblGrid>
                  <a:tr h="40903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Colocation criteria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0531967"/>
                      </a:ext>
                    </a:extLst>
                  </a:tr>
                  <a:tr h="40903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Distance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10 km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2062222"/>
                      </a:ext>
                    </a:extLst>
                  </a:tr>
                  <a:tr h="40903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10 min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6469255"/>
                      </a:ext>
                    </a:extLst>
                  </a:tr>
                  <a:tr h="40903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 Secant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0.01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1210887"/>
                      </a:ext>
                    </a:extLst>
                  </a:tr>
                  <a:tr h="73088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Period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01/10/2023 </a:t>
                          </a:r>
                          <a:r>
                            <a:rPr lang="en-GB" dirty="0">
                              <a:solidFill>
                                <a:schemeClr val="bg1"/>
                              </a:solidFill>
                              <a:sym typeface="Wingdings" panose="05000000000000000000" pitchFamily="2" charset="2"/>
                            </a:rPr>
                            <a:t> 01/02/2024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3189449"/>
                      </a:ext>
                    </a:extLst>
                  </a:tr>
                  <a:tr h="73088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Apodisation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Hamming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1563025"/>
                      </a:ext>
                    </a:extLst>
                  </a:tr>
                  <a:tr h="105273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 Temperature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GB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𝐿𝑊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2K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3K</a:t>
                          </a:r>
                        </a:p>
                        <a:p>
                          <a:pPr algn="ctr"/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2300876"/>
                      </a:ext>
                    </a:extLst>
                  </a:tr>
                  <a:tr h="41989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17142 spectra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621309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DFA7F30-378C-8A8A-24A8-9622C63544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3668836"/>
                  </p:ext>
                </p:extLst>
              </p:nvPr>
            </p:nvGraphicFramePr>
            <p:xfrm>
              <a:off x="145054" y="1614397"/>
              <a:ext cx="4683878" cy="474662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043410">
                      <a:extLst>
                        <a:ext uri="{9D8B030D-6E8A-4147-A177-3AD203B41FA5}">
                          <a16:colId xmlns:a16="http://schemas.microsoft.com/office/drawing/2014/main" val="1432052279"/>
                        </a:ext>
                      </a:extLst>
                    </a:gridCol>
                    <a:gridCol w="2640468">
                      <a:extLst>
                        <a:ext uri="{9D8B030D-6E8A-4147-A177-3AD203B41FA5}">
                          <a16:colId xmlns:a16="http://schemas.microsoft.com/office/drawing/2014/main" val="2757442212"/>
                        </a:ext>
                      </a:extLst>
                    </a:gridCol>
                  </a:tblGrid>
                  <a:tr h="42900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Colocation criteria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0531967"/>
                      </a:ext>
                    </a:extLst>
                  </a:tr>
                  <a:tr h="4290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8" t="-107042" r="-130357" b="-928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10 km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2062222"/>
                      </a:ext>
                    </a:extLst>
                  </a:tr>
                  <a:tr h="4290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8" t="-210000" r="-130357" b="-84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10 min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6469255"/>
                      </a:ext>
                    </a:extLst>
                  </a:tr>
                  <a:tr h="4290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8" t="-305634" r="-130357" b="-7295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&lt; 0.01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1210887"/>
                      </a:ext>
                    </a:extLst>
                  </a:tr>
                  <a:tr h="76657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Period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01/10/2023 </a:t>
                          </a:r>
                          <a:r>
                            <a:rPr lang="en-GB" dirty="0">
                              <a:solidFill>
                                <a:schemeClr val="bg1"/>
                              </a:solidFill>
                              <a:sym typeface="Wingdings" panose="05000000000000000000" pitchFamily="2" charset="2"/>
                            </a:rPr>
                            <a:t> 01/02/2024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3189449"/>
                      </a:ext>
                    </a:extLst>
                  </a:tr>
                  <a:tr h="73088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Apodisation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Hamming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1563025"/>
                      </a:ext>
                    </a:extLst>
                  </a:tr>
                  <a:tr h="11041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8" t="-293407" r="-130357" b="-494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77650" t="-293407" r="-922" b="-494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300876"/>
                      </a:ext>
                    </a:extLst>
                  </a:tr>
                  <a:tr h="42900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bg1"/>
                              </a:solidFill>
                            </a:rPr>
                            <a:t>17142 spectra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6213097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BD68F14-4204-DF0F-7FB1-478F4F3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624" y="2691189"/>
            <a:ext cx="5494250" cy="3767016"/>
          </a:xfrm>
          <a:prstGeom prst="rect">
            <a:avLst/>
          </a:prstGeom>
        </p:spPr>
      </p:pic>
      <p:pic>
        <p:nvPicPr>
          <p:cNvPr id="3" name="Picture 2" descr="5977ECCA">
            <a:extLst>
              <a:ext uri="{FF2B5EF4-FFF2-40B4-BE49-F238E27FC236}">
                <a16:creationId xmlns:a16="http://schemas.microsoft.com/office/drawing/2014/main" id="{71887792-4F3E-6CFF-5CB7-7C4F33F0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726112"/>
            <a:ext cx="4079967" cy="165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739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Introduction to GIIRS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Colocations with IASI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Radiometric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Spectral calibration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Limbs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118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8B4C-83B4-7CF7-95BF-79B0C001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Radiometric calibration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16EA3-1143-8DC5-A86C-D6C464F43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979131"/>
            <a:ext cx="5806547" cy="54229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GIIRS radiometric calibration assessment taking IASI and RT-model as references: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u="sng" dirty="0"/>
              <a:t>Long-wave IR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Cold bias for low wavenumbers</a:t>
            </a:r>
            <a:r>
              <a:rPr lang="en-GB" dirty="0"/>
              <a:t>, introduced by the processing update from June 2023, the scan mirror thermal radiation is now accounted improving the calibration stability but producing a bias !</a:t>
            </a:r>
          </a:p>
          <a:p>
            <a:pPr lvl="1"/>
            <a:endParaRPr lang="en-GB" dirty="0">
              <a:solidFill>
                <a:schemeClr val="accent4"/>
              </a:solidFill>
            </a:endParaRPr>
          </a:p>
          <a:p>
            <a:pPr lvl="1"/>
            <a:r>
              <a:rPr lang="en-GB" dirty="0">
                <a:solidFill>
                  <a:schemeClr val="accent4"/>
                </a:solidFill>
              </a:rPr>
              <a:t>The bias remains function of the scanning angle mirrors </a:t>
            </a:r>
            <a:r>
              <a:rPr lang="en-GB" dirty="0"/>
              <a:t>and reversed after yaw flips at equinoxes. Believed to be related to a wrong angle dependency of the scanning mirror reflectivity in the calibration equation.</a:t>
            </a:r>
          </a:p>
          <a:p>
            <a:pPr lvl="1"/>
            <a:endParaRPr lang="en-GB" dirty="0">
              <a:solidFill>
                <a:schemeClr val="accent4"/>
              </a:solidFill>
            </a:endParaRPr>
          </a:p>
          <a:p>
            <a:pPr lvl="1"/>
            <a:r>
              <a:rPr lang="en-GB" dirty="0"/>
              <a:t>Consistent with CMA results presented to EUM on 08/2023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ADB98-23D4-F451-8908-B91AAE131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" t="-1146" r="-499" b="48523"/>
          <a:stretch/>
        </p:blipFill>
        <p:spPr>
          <a:xfrm>
            <a:off x="6061789" y="979130"/>
            <a:ext cx="6130211" cy="223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6DCEA-4D6F-172F-11E5-A7CF0D0F7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5" t="11470" r="10406" b="50965"/>
          <a:stretch/>
        </p:blipFill>
        <p:spPr>
          <a:xfrm>
            <a:off x="6267901" y="4413504"/>
            <a:ext cx="2966249" cy="1800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957C3-5BE3-8E10-24C3-3803D7EF40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3" t="10406" r="10448" b="50406"/>
          <a:stretch/>
        </p:blipFill>
        <p:spPr>
          <a:xfrm>
            <a:off x="9344339" y="4413504"/>
            <a:ext cx="2702608" cy="1691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FE1B87-CC2B-81F7-FDAB-04A1DC820EDB}"/>
                  </a:ext>
                </a:extLst>
              </p:cNvPr>
              <p:cNvSpPr txBox="1"/>
              <p:nvPr/>
            </p:nvSpPr>
            <p:spPr>
              <a:xfrm>
                <a:off x="6718795" y="3641639"/>
                <a:ext cx="48161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kern="100" spc="-100" dirty="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Giirs 2 @680</a:t>
                </a:r>
                <a14:m>
                  <m:oMath xmlns:m="http://schemas.openxmlformats.org/officeDocument/2006/math">
                    <m:r>
                      <a:rPr lang="en-GB" sz="1800" b="1" i="0" kern="100" spc="-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 </m:t>
                    </m:r>
                    <m:sSup>
                      <m:sSupPr>
                        <m:ctrlPr>
                          <a:rPr lang="en-GB" sz="1800" b="0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cm</m:t>
                        </m:r>
                      </m:e>
                      <m:sup>
                        <m:r>
                          <a:rPr lang="en-GB" sz="1800" b="0" i="0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800" kern="100" spc="-100" dirty="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– Background [K] </a:t>
                </a:r>
              </a:p>
              <a:p>
                <a:pPr algn="ctr"/>
                <a:r>
                  <a:rPr lang="en-GB" sz="1800" kern="100" spc="-100" dirty="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(Chris Burrows / ECMWF)</a:t>
                </a:r>
                <a:endParaRPr lang="en-IE" sz="1800" kern="100" spc="-100" dirty="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FE1B87-CC2B-81F7-FDAB-04A1DC820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795" y="3641639"/>
                <a:ext cx="4816197" cy="646331"/>
              </a:xfrm>
              <a:prstGeom prst="rect">
                <a:avLst/>
              </a:prstGeom>
              <a:blipFill>
                <a:blip r:embed="rId5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DE20F7A-3033-1B40-A54B-0F4540B2F253}"/>
              </a:ext>
            </a:extLst>
          </p:cNvPr>
          <p:cNvSpPr txBox="1"/>
          <p:nvPr/>
        </p:nvSpPr>
        <p:spPr>
          <a:xfrm>
            <a:off x="7129072" y="4308864"/>
            <a:ext cx="172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C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01/2023</a:t>
            </a:r>
            <a:endParaRPr lang="en-GB" sz="1600" kern="100" spc="-100" dirty="0">
              <a:solidFill>
                <a:srgbClr val="C0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B3183-151A-5653-429A-FD0AAB54F639}"/>
              </a:ext>
            </a:extLst>
          </p:cNvPr>
          <p:cNvSpPr txBox="1"/>
          <p:nvPr/>
        </p:nvSpPr>
        <p:spPr>
          <a:xfrm>
            <a:off x="10081241" y="4308864"/>
            <a:ext cx="172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C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07/2023</a:t>
            </a:r>
            <a:endParaRPr lang="en-GB" sz="1600" kern="100" spc="-100" dirty="0">
              <a:solidFill>
                <a:srgbClr val="C0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2AAB-B193-B667-1104-1C2ECFA823BB}"/>
              </a:ext>
            </a:extLst>
          </p:cNvPr>
          <p:cNvSpPr txBox="1"/>
          <p:nvPr/>
        </p:nvSpPr>
        <p:spPr>
          <a:xfrm>
            <a:off x="7173523" y="6201946"/>
            <a:ext cx="4121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Calibration is reversed after yaw flip (03/2023) !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650154-3DD7-63F7-D531-00A97D466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224" y="1542288"/>
            <a:ext cx="1682496" cy="1023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E26A0D-F8A8-DC72-9477-6D088E9C3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455" y="1548383"/>
            <a:ext cx="1682496" cy="10239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27902B-8AE0-B2F0-B4F1-7CC6F497CA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857"/>
          <a:stretch/>
        </p:blipFill>
        <p:spPr>
          <a:xfrm>
            <a:off x="10826496" y="1543456"/>
            <a:ext cx="1146509" cy="10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25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(13)</Template>
  <TotalTime>548</TotalTime>
  <Words>739</Words>
  <Application>Microsoft Office PowerPoint</Application>
  <PresentationFormat>Widescreen</PresentationFormat>
  <Paragraphs>183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Bahnschrift Light</vt:lpstr>
      <vt:lpstr>Bahnschrift SemiBold</vt:lpstr>
      <vt:lpstr>Bahnschrift SemiLight</vt:lpstr>
      <vt:lpstr>Cambria Math</vt:lpstr>
      <vt:lpstr>Century Gothic</vt:lpstr>
      <vt:lpstr>Helvetica</vt:lpstr>
      <vt:lpstr>Roboto</vt:lpstr>
      <vt:lpstr>Roboto Light</vt:lpstr>
      <vt:lpstr>Roboto Medium</vt:lpstr>
      <vt:lpstr>Tahoma</vt:lpstr>
      <vt:lpstr>Times New Roman</vt:lpstr>
      <vt:lpstr>Wingdings</vt:lpstr>
      <vt:lpstr>1_Applications Template</vt:lpstr>
      <vt:lpstr>PowerPoint Presentation</vt:lpstr>
      <vt:lpstr>Agenda</vt:lpstr>
      <vt:lpstr>FY-4B / GIIRS-2</vt:lpstr>
      <vt:lpstr>FY-4B / GIIRS-2</vt:lpstr>
      <vt:lpstr>GIIRS Detector Matrix</vt:lpstr>
      <vt:lpstr>Agenda</vt:lpstr>
      <vt:lpstr>Colocation IASI - GIIRS</vt:lpstr>
      <vt:lpstr>Agenda</vt:lpstr>
      <vt:lpstr>Radiometric calibration</vt:lpstr>
      <vt:lpstr>Radiometric calibration</vt:lpstr>
      <vt:lpstr>Radiometric calibration</vt:lpstr>
      <vt:lpstr>Agenda</vt:lpstr>
      <vt:lpstr>Spectral Calibration</vt:lpstr>
      <vt:lpstr>Principal Components Analysis</vt:lpstr>
      <vt:lpstr>Agenda</vt:lpstr>
      <vt:lpstr>Limbs (01/2023)</vt:lpstr>
      <vt:lpstr>Conclusions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 Dussarrat</dc:creator>
  <cp:lastModifiedBy>Pierre Dussarrat</cp:lastModifiedBy>
  <cp:revision>13</cp:revision>
  <cp:lastPrinted>2006-03-06T14:11:17Z</cp:lastPrinted>
  <dcterms:created xsi:type="dcterms:W3CDTF">2024-02-27T10:21:45Z</dcterms:created>
  <dcterms:modified xsi:type="dcterms:W3CDTF">2024-03-13T07:16:23Z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3" name="DM_DOCNUM">
    <vt:lpwstr>1402639</vt:lpwstr>
  </property>
  <property fmtid="{D5CDD505-2E9C-101B-9397-08002B2CF9AE}" pid="14" name="DM_DOCNAME">
    <vt:lpwstr>GSICS meeting - GIIRS-2 to IASI - 032024</vt:lpwstr>
  </property>
  <property fmtid="{D5CDD505-2E9C-101B-9397-08002B2CF9AE}" pid="15" name="DM_AUTHOR">
    <vt:lpwstr>Pierre Dussarrat</vt:lpwstr>
  </property>
  <property fmtid="{D5CDD505-2E9C-101B-9397-08002B2CF9AE}" pid="16" name="DM_E_DOC_NO">
    <vt:lpwstr>EUM/RSP/PLN/24/1402639</vt:lpwstr>
  </property>
  <property fmtid="{D5CDD505-2E9C-101B-9397-08002B2CF9AE}" pid="17" name="DM_E_VER_NO">
    <vt:lpwstr>1 Draft</vt:lpwstr>
  </property>
  <property fmtid="{D5CDD505-2E9C-101B-9397-08002B2CF9AE}" pid="18" name="DM_E_ISS_DATE">
    <vt:lpwstr>27 February 2024</vt:lpwstr>
  </property>
  <property fmtid="{D5CDD505-2E9C-101B-9397-08002B2CF9AE}" pid="19" name="DM_E_FROM_PERS2">
    <vt:lpwstr/>
  </property>
  <property fmtid="{D5CDD505-2E9C-101B-9397-08002B2CF9AE}" pid="20" name="DM_E_CONFID">
    <vt:lpwstr/>
  </property>
  <property fmtid="{D5CDD505-2E9C-101B-9397-08002B2CF9AE}" pid="21" name="DM_E_WBS_CODE">
    <vt:lpwstr/>
  </property>
  <property fmtid="{D5CDD505-2E9C-101B-9397-08002B2CF9AE}" pid="22" name="DM_E_DISTRIB">
    <vt:lpwstr/>
  </property>
  <property fmtid="{D5CDD505-2E9C-101B-9397-08002B2CF9AE}" pid="23" name="DIGITAL_SIGNATURE">
    <vt:lpwstr/>
  </property>
</Properties>
</file>