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1" r:id="rId3"/>
    <p:sldId id="468" r:id="rId4"/>
    <p:sldId id="486" r:id="rId5"/>
    <p:sldId id="490" r:id="rId6"/>
    <p:sldId id="496" r:id="rId7"/>
    <p:sldId id="495" r:id="rId8"/>
    <p:sldId id="493" r:id="rId9"/>
    <p:sldId id="279" r:id="rId10"/>
    <p:sldId id="280" r:id="rId11"/>
    <p:sldId id="488" r:id="rId12"/>
    <p:sldId id="489" r:id="rId13"/>
    <p:sldId id="282" r:id="rId14"/>
    <p:sldId id="484" r:id="rId15"/>
    <p:sldId id="281" r:id="rId16"/>
    <p:sldId id="485" r:id="rId17"/>
    <p:sldId id="267" r:id="rId18"/>
  </p:sldIdLst>
  <p:sldSz cx="9144000" cy="5143500" type="screen16x9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  <a:srgbClr val="3366FF"/>
    <a:srgbClr val="DCE6F2"/>
    <a:srgbClr val="E9EDF4"/>
    <a:srgbClr val="595959"/>
    <a:srgbClr val="F2F2F2"/>
    <a:srgbClr val="0509BB"/>
    <a:srgbClr val="00E2B2"/>
    <a:srgbClr val="00FFCA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23" autoAdjust="0"/>
  </p:normalViewPr>
  <p:slideViewPr>
    <p:cSldViewPr>
      <p:cViewPr varScale="1">
        <p:scale>
          <a:sx n="105" d="100"/>
          <a:sy n="105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922" y="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95B997DE-5A30-49DD-8FC1-3A666593D5A4}" type="datetimeFigureOut">
              <a:rPr lang="ko-KR" altLang="en-US" smtClean="0"/>
              <a:t>2024-03-11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03D40FE2-6512-41F3-AF59-5E4DB885C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330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8A5D4C16-7203-4DA5-8C14-1EF6E5D8D8C5}" type="datetimeFigureOut">
              <a:rPr lang="ko-KR" altLang="en-US" smtClean="0"/>
              <a:t>2024-03-11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C63137B-CB16-486C-8865-6264DD5F77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340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altLang="ko-KR" dirty="0">
                <a:ea typeface="맑은 고딕"/>
              </a:rPr>
              <a:t>Hello everyone. </a:t>
            </a:r>
            <a:endParaRPr lang="en-US" altLang="ko-KR" dirty="0"/>
          </a:p>
          <a:p>
            <a:pPr latinLnBrk="0"/>
            <a:endParaRPr lang="en-US" altLang="ko-KR" dirty="0"/>
          </a:p>
          <a:p>
            <a:pPr latinLnBrk="0"/>
            <a:r>
              <a:rPr lang="en-US" altLang="ko-KR" dirty="0">
                <a:ea typeface="맑은 고딕"/>
              </a:rPr>
              <a:t>I am </a:t>
            </a:r>
            <a:r>
              <a:rPr lang="en-US" altLang="ko-KR" dirty="0" err="1">
                <a:ea typeface="맑은 고딕"/>
              </a:rPr>
              <a:t>Euidong</a:t>
            </a:r>
            <a:r>
              <a:rPr lang="en-US" altLang="ko-KR" dirty="0">
                <a:ea typeface="맑은 고딕"/>
              </a:rPr>
              <a:t> Hwang working for national meteorological(</a:t>
            </a:r>
            <a:r>
              <a:rPr lang="en-US" altLang="ko-KR" dirty="0" err="1">
                <a:ea typeface="맑은 고딕"/>
              </a:rPr>
              <a:t>미테오로로지컬</a:t>
            </a:r>
            <a:r>
              <a:rPr lang="en-US" altLang="ko-KR" dirty="0">
                <a:ea typeface="맑은 고딕"/>
              </a:rPr>
              <a:t>) satellite center of KMA.</a:t>
            </a:r>
          </a:p>
          <a:p>
            <a:endParaRPr lang="en-US" altLang="ko-KR" dirty="0"/>
          </a:p>
          <a:p>
            <a:r>
              <a:rPr lang="en-US" altLang="ko-KR" dirty="0"/>
              <a:t>I would like to show about Re-Calibration result of COMS and GK2A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638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237" indent="-296237">
              <a:buFont typeface="Wingdings" panose="05000000000000000000" pitchFamily="2" charset="2"/>
              <a:buChar char="v"/>
            </a:pPr>
            <a:r>
              <a:rPr lang="en-US" altLang="ko-KR" dirty="0"/>
              <a:t>After prime correction, each bias is </a:t>
            </a:r>
            <a:r>
              <a:rPr lang="en-US" altLang="ko-KR" b="1" dirty="0"/>
              <a:t>stable</a:t>
            </a:r>
            <a:r>
              <a:rPr lang="en-US" altLang="ko-KR" dirty="0"/>
              <a:t> and </a:t>
            </a:r>
            <a:r>
              <a:rPr lang="en-US" altLang="ko-KR" b="1" dirty="0"/>
              <a:t>consistent</a:t>
            </a:r>
            <a:r>
              <a:rPr lang="en-US" altLang="ko-KR" dirty="0"/>
              <a:t>, with 0.03~0.04K for IR10.5, 0.03K for IR12.3 and 0.02K for WV6.9 </a:t>
            </a:r>
          </a:p>
          <a:p>
            <a:pPr marL="177742" indent="-177742">
              <a:buFont typeface="Wingdings" panose="05000000000000000000" pitchFamily="2" charset="2"/>
              <a:buChar char="v"/>
            </a:pPr>
            <a:r>
              <a:rPr lang="en-US" altLang="ko-KR" dirty="0"/>
              <a:t>  SW channel seems to be consistent; however, it has </a:t>
            </a:r>
            <a:r>
              <a:rPr lang="en-US" altLang="ko-KR" b="1" dirty="0"/>
              <a:t>a negative bias of -0.12K   </a:t>
            </a:r>
            <a:r>
              <a:rPr lang="ko-KR" altLang="en-US" b="1" dirty="0"/>
              <a:t> </a:t>
            </a:r>
            <a:endParaRPr lang="en-US" altLang="ko-KR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6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plot is the time series of mean tb in domain.</a:t>
            </a:r>
          </a:p>
          <a:p>
            <a:endParaRPr lang="en-US" altLang="ko-KR" dirty="0"/>
          </a:p>
          <a:p>
            <a:r>
              <a:rPr lang="en-US" altLang="ko-KR" dirty="0"/>
              <a:t>The top represents the original TB, and the bottom is the re-calibrated TB.</a:t>
            </a:r>
          </a:p>
          <a:p>
            <a:endParaRPr lang="en-US" altLang="ko-KR" dirty="0"/>
          </a:p>
          <a:p>
            <a:r>
              <a:rPr lang="en-US" altLang="ko-KR" dirty="0"/>
              <a:t>As seen in this slide, the window channels show consistency both before and after recalibration.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536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On the other hand, there is something significant about the WV and SW channel. </a:t>
            </a:r>
          </a:p>
          <a:p>
            <a:endParaRPr lang="en-US" altLang="ko-KR" dirty="0"/>
          </a:p>
          <a:p>
            <a:r>
              <a:rPr lang="en-US" altLang="ko-KR" dirty="0"/>
              <a:t>In the WV channel, you can see that the jump that appeared in the original TB, disappeared in the recalibrated TB.</a:t>
            </a:r>
          </a:p>
          <a:p>
            <a:endParaRPr lang="en-US" altLang="ko-KR" dirty="0"/>
          </a:p>
          <a:p>
            <a:r>
              <a:rPr lang="en-US" altLang="ko-KR" dirty="0"/>
              <a:t>However, In the SW channel, a jump appeared in the recalibrated TB.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1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To quantity this, </a:t>
            </a:r>
            <a:r>
              <a:rPr lang="en-US" altLang="ko-KR" dirty="0" err="1"/>
              <a:t>i</a:t>
            </a:r>
            <a:r>
              <a:rPr lang="en-US" altLang="ko-KR" dirty="0"/>
              <a:t> compared the recalibrated COMS and recalibrated GK2A data in the overlapping period. </a:t>
            </a:r>
          </a:p>
          <a:p>
            <a:endParaRPr lang="en-US" altLang="ko-KR" dirty="0"/>
          </a:p>
          <a:p>
            <a:r>
              <a:rPr lang="en-US" altLang="ko-KR" dirty="0"/>
              <a:t>The black dot means GK2A, the blue dot is COMS without SBAF, and the red dot is COMS with SBAF.</a:t>
            </a:r>
          </a:p>
          <a:p>
            <a:endParaRPr lang="en-US" altLang="ko-KR" dirty="0"/>
          </a:p>
          <a:p>
            <a:r>
              <a:rPr lang="en-US" altLang="ko-KR" dirty="0"/>
              <a:t>The figure below shows bias between AMI and MI, the blue dots indicating without SBAF and the red dots is with SBAF.</a:t>
            </a:r>
          </a:p>
          <a:p>
            <a:pPr defTabSz="947958">
              <a:defRPr/>
            </a:pPr>
            <a:endParaRPr lang="en-US" altLang="ko-KR" dirty="0"/>
          </a:p>
          <a:p>
            <a:pPr defTabSz="947958">
              <a:defRPr/>
            </a:pPr>
            <a:r>
              <a:rPr lang="en-US" altLang="ko-KR" dirty="0"/>
              <a:t>Applying SBAFs, mean bias of MI/AMI decreases from 0.44K to -0.37K for IR10.5, -1.37K to 0.07K (IR12.3) and 7.03K to 1.03K (WV6.9)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494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395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and I also </a:t>
            </a:r>
            <a:r>
              <a:rPr lang="en-US" altLang="ko-KR" dirty="0" err="1"/>
              <a:t>comfirmed</a:t>
            </a:r>
            <a:r>
              <a:rPr lang="en-US" altLang="ko-KR" dirty="0"/>
              <a:t> the similarity between the GSICS corrected radiances and recalibrated radiances.</a:t>
            </a:r>
            <a:endParaRPr lang="en-US" altLang="ko-KR" b="1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22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I`d like to briefly summarize this presentation.</a:t>
            </a:r>
          </a:p>
          <a:p>
            <a:endParaRPr lang="en-US" altLang="ko-KR" dirty="0"/>
          </a:p>
          <a:p>
            <a:r>
              <a:rPr lang="en-US" altLang="ko-KR" dirty="0"/>
              <a:t>standard scene bias decrease from a range of 0.04K to 0.09K to a range of 0.02K to 0.04K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6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74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today`s my presentation would be like this.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70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>
                <a:ea typeface="맑은 고딕"/>
              </a:rPr>
              <a:t>KMA </a:t>
            </a:r>
            <a:r>
              <a:rPr lang="ko-KR" altLang="en-US" dirty="0" err="1">
                <a:ea typeface="맑은 고딕"/>
              </a:rPr>
              <a:t>has</a:t>
            </a:r>
            <a:r>
              <a:rPr lang="ko-KR" altLang="en-US" dirty="0">
                <a:ea typeface="맑은 고딕"/>
              </a:rPr>
              <a:t> </a:t>
            </a:r>
            <a:r>
              <a:rPr lang="ko-KR" altLang="en-US" dirty="0" err="1">
                <a:ea typeface="맑은 고딕"/>
              </a:rPr>
              <a:t>been</a:t>
            </a:r>
            <a:r>
              <a:rPr lang="ko-KR" altLang="en-US" dirty="0">
                <a:ea typeface="맑은 고딕"/>
              </a:rPr>
              <a:t> </a:t>
            </a:r>
            <a:r>
              <a:rPr lang="ko-KR" altLang="en-US" dirty="0" err="1">
                <a:ea typeface="맑은 고딕"/>
              </a:rPr>
              <a:t>operating</a:t>
            </a:r>
            <a:r>
              <a:rPr lang="ko-KR" altLang="en-US" dirty="0">
                <a:ea typeface="맑은 고딕"/>
              </a:rPr>
              <a:t> COMS and GK2A </a:t>
            </a:r>
            <a:r>
              <a:rPr lang="en-US" altLang="ko-KR" dirty="0" err="1">
                <a:ea typeface="맑은 고딕"/>
              </a:rPr>
              <a:t>sattellites</a:t>
            </a:r>
            <a:r>
              <a:rPr lang="en-US" altLang="ko-KR" dirty="0">
                <a:ea typeface="맑은 고딕"/>
              </a:rPr>
              <a:t> to provide </a:t>
            </a:r>
            <a:r>
              <a:rPr lang="ko-KR" altLang="en-US" dirty="0" err="1">
                <a:ea typeface="맑은 고딕"/>
              </a:rPr>
              <a:t>stabl</a:t>
            </a:r>
            <a:r>
              <a:rPr lang="en-US" altLang="ko-KR" dirty="0">
                <a:ea typeface="맑은 고딕"/>
              </a:rPr>
              <a:t>e</a:t>
            </a:r>
            <a:r>
              <a:rPr lang="ko-KR" altLang="en-US" dirty="0">
                <a:ea typeface="맑은 고딕"/>
              </a:rPr>
              <a:t> and </a:t>
            </a:r>
            <a:r>
              <a:rPr lang="ko-KR" altLang="en-US" dirty="0" err="1">
                <a:ea typeface="맑은 고딕"/>
              </a:rPr>
              <a:t>continuous</a:t>
            </a:r>
            <a:r>
              <a:rPr lang="ko-KR" altLang="en-US" dirty="0">
                <a:ea typeface="맑은 고딕"/>
              </a:rPr>
              <a:t> </a:t>
            </a:r>
            <a:r>
              <a:rPr lang="en-US" altLang="ko-KR" dirty="0">
                <a:ea typeface="맑은 고딕"/>
              </a:rPr>
              <a:t>satellite data </a:t>
            </a:r>
            <a:r>
              <a:rPr lang="ko-KR" altLang="en-US" dirty="0" err="1">
                <a:ea typeface="맑은 고딕"/>
              </a:rPr>
              <a:t>since</a:t>
            </a:r>
            <a:r>
              <a:rPr lang="ko-KR" altLang="en-US" dirty="0">
                <a:ea typeface="맑은 고딕"/>
              </a:rPr>
              <a:t> 2011. </a:t>
            </a:r>
            <a:endParaRPr lang="en-US" altLang="ko-KR" dirty="0"/>
          </a:p>
          <a:p>
            <a:pPr defTabSz="947958">
              <a:defRPr/>
            </a:pPr>
            <a:endParaRPr lang="en-US" altLang="ko-KR" dirty="0"/>
          </a:p>
          <a:p>
            <a:pPr defTabSz="947958">
              <a:defRPr/>
            </a:pPr>
            <a:r>
              <a:rPr lang="ko-KR" altLang="en-US" dirty="0" err="1"/>
              <a:t>As</a:t>
            </a:r>
            <a:r>
              <a:rPr lang="ko-KR" altLang="en-US" dirty="0"/>
              <a:t> </a:t>
            </a:r>
            <a:r>
              <a:rPr lang="ko-KR" altLang="en-US" dirty="0" err="1"/>
              <a:t>you</a:t>
            </a:r>
            <a:r>
              <a:rPr lang="ko-KR" altLang="en-US" dirty="0"/>
              <a:t> </a:t>
            </a:r>
            <a:r>
              <a:rPr lang="ko-KR" altLang="en-US" dirty="0" err="1"/>
              <a:t>already</a:t>
            </a:r>
            <a:r>
              <a:rPr lang="ko-KR" altLang="en-US" dirty="0"/>
              <a:t> </a:t>
            </a:r>
            <a:r>
              <a:rPr lang="ko-KR" altLang="en-US" dirty="0" err="1"/>
              <a:t>know</a:t>
            </a:r>
            <a:r>
              <a:rPr lang="ko-KR" altLang="en-US" dirty="0"/>
              <a:t>, </a:t>
            </a:r>
            <a:r>
              <a:rPr lang="ko-KR" altLang="en-US" dirty="0" err="1"/>
              <a:t>climate</a:t>
            </a:r>
            <a:r>
              <a:rPr lang="ko-KR" altLang="en-US" dirty="0"/>
              <a:t> </a:t>
            </a:r>
            <a:r>
              <a:rPr lang="ko-KR" altLang="en-US" dirty="0" err="1"/>
              <a:t>products</a:t>
            </a:r>
            <a:r>
              <a:rPr lang="ko-KR" altLang="en-US" dirty="0"/>
              <a:t> </a:t>
            </a:r>
            <a:r>
              <a:rPr lang="ko-KR" altLang="en-US" dirty="0" err="1"/>
              <a:t>u</a:t>
            </a:r>
            <a:r>
              <a:rPr lang="en-US" altLang="ko-KR" dirty="0"/>
              <a:t>s</a:t>
            </a:r>
            <a:r>
              <a:rPr lang="ko-KR" altLang="en-US" dirty="0" err="1"/>
              <a:t>ing</a:t>
            </a:r>
            <a:r>
              <a:rPr lang="ko-KR" altLang="en-US" dirty="0"/>
              <a:t> </a:t>
            </a:r>
            <a:r>
              <a:rPr lang="ko-KR" altLang="en-US" dirty="0" err="1"/>
              <a:t>satellite</a:t>
            </a:r>
            <a:r>
              <a:rPr lang="ko-KR" altLang="en-US" dirty="0"/>
              <a:t> </a:t>
            </a:r>
            <a:r>
              <a:rPr lang="ko-KR" altLang="en-US" dirty="0" err="1"/>
              <a:t>data</a:t>
            </a:r>
            <a:r>
              <a:rPr lang="ko-KR" altLang="en-US" dirty="0"/>
              <a:t> </a:t>
            </a:r>
            <a:r>
              <a:rPr lang="en-US" altLang="ko-KR" dirty="0"/>
              <a:t>need</a:t>
            </a:r>
            <a:r>
              <a:rPr lang="ko-KR" altLang="en-US" dirty="0"/>
              <a:t> </a:t>
            </a:r>
            <a:r>
              <a:rPr lang="ko-KR" altLang="en-US" dirty="0" err="1"/>
              <a:t>reprocessing</a:t>
            </a:r>
            <a:r>
              <a:rPr lang="ko-KR" altLang="en-US" dirty="0"/>
              <a:t>. </a:t>
            </a:r>
            <a:endParaRPr lang="en-US" altLang="ko-KR" dirty="0"/>
          </a:p>
          <a:p>
            <a:pPr defTabSz="947958">
              <a:defRPr/>
            </a:pPr>
            <a:endParaRPr lang="en-US" altLang="ko-KR" dirty="0"/>
          </a:p>
          <a:p>
            <a:pPr defTabSz="947958">
              <a:defRPr/>
            </a:pPr>
            <a:r>
              <a:rPr lang="ko-KR" altLang="en-US" dirty="0" err="1"/>
              <a:t>because</a:t>
            </a:r>
            <a:r>
              <a:rPr lang="ko-KR" altLang="en-US" dirty="0"/>
              <a:t> </a:t>
            </a:r>
            <a:r>
              <a:rPr lang="ko-KR" altLang="en-US" dirty="0" err="1"/>
              <a:t>it’s</a:t>
            </a:r>
            <a:r>
              <a:rPr lang="ko-KR" altLang="en-US" dirty="0"/>
              <a:t> </a:t>
            </a:r>
            <a:r>
              <a:rPr lang="ko-KR" altLang="en-US" dirty="0" err="1"/>
              <a:t>necessary</a:t>
            </a:r>
            <a:r>
              <a:rPr lang="ko-KR" altLang="en-US" dirty="0"/>
              <a:t> </a:t>
            </a:r>
            <a:r>
              <a:rPr lang="ko-KR" altLang="en-US" dirty="0" err="1"/>
              <a:t>to</a:t>
            </a:r>
            <a:r>
              <a:rPr lang="ko-KR" altLang="en-US" dirty="0"/>
              <a:t> </a:t>
            </a:r>
            <a:r>
              <a:rPr lang="ko-KR" altLang="en-US" dirty="0" err="1"/>
              <a:t>correct</a:t>
            </a:r>
            <a:r>
              <a:rPr lang="ko-KR" altLang="en-US" dirty="0"/>
              <a:t> </a:t>
            </a:r>
            <a:r>
              <a:rPr lang="ko-KR" altLang="en-US" dirty="0" err="1"/>
              <a:t>differences</a:t>
            </a:r>
            <a:r>
              <a:rPr lang="ko-KR" altLang="en-US" dirty="0"/>
              <a:t> </a:t>
            </a:r>
            <a:r>
              <a:rPr lang="ko-KR" altLang="en-US" dirty="0" err="1"/>
              <a:t>between</a:t>
            </a:r>
            <a:r>
              <a:rPr lang="ko-KR" altLang="en-US" dirty="0"/>
              <a:t> </a:t>
            </a:r>
            <a:r>
              <a:rPr lang="ko-KR" altLang="en-US" dirty="0" err="1"/>
              <a:t>historical</a:t>
            </a:r>
            <a:r>
              <a:rPr lang="ko-KR" altLang="en-US" dirty="0"/>
              <a:t> </a:t>
            </a:r>
            <a:r>
              <a:rPr lang="ko-KR" altLang="en-US" dirty="0" err="1"/>
              <a:t>satellites</a:t>
            </a:r>
            <a:r>
              <a:rPr lang="ko-KR" altLang="en-US" dirty="0"/>
              <a:t>.</a:t>
            </a:r>
            <a:endParaRPr lang="en-US" altLang="ko-KR" dirty="0"/>
          </a:p>
          <a:p>
            <a:pPr defTabSz="947958">
              <a:defRPr/>
            </a:pPr>
            <a:endParaRPr lang="en-US" altLang="ko-KR" dirty="0"/>
          </a:p>
          <a:p>
            <a:pPr defTabSz="947958">
              <a:defRPr/>
            </a:pPr>
            <a:r>
              <a:rPr lang="en-US" altLang="ko-KR" dirty="0"/>
              <a:t>so,</a:t>
            </a:r>
          </a:p>
          <a:p>
            <a:pPr defTabSz="947958">
              <a:defRPr/>
            </a:pPr>
            <a:endParaRPr lang="en-US" altLang="ko-KR" dirty="0"/>
          </a:p>
          <a:p>
            <a:pPr defTabSz="947958">
              <a:defRPr/>
            </a:pPr>
            <a:r>
              <a:rPr lang="ko-KR" altLang="en-US" dirty="0" err="1"/>
              <a:t>For</a:t>
            </a:r>
            <a:r>
              <a:rPr lang="ko-KR" altLang="en-US" dirty="0"/>
              <a:t> </a:t>
            </a:r>
            <a:r>
              <a:rPr lang="ko-KR" altLang="en-US" dirty="0" err="1"/>
              <a:t>the</a:t>
            </a:r>
            <a:r>
              <a:rPr lang="ko-KR" altLang="en-US" dirty="0"/>
              <a:t> </a:t>
            </a:r>
            <a:r>
              <a:rPr lang="ko-KR" altLang="en-US" dirty="0" err="1"/>
              <a:t>re</a:t>
            </a:r>
            <a:r>
              <a:rPr lang="en-US" altLang="ko-KR" dirty="0"/>
              <a:t>processing</a:t>
            </a:r>
            <a:r>
              <a:rPr lang="ko-KR" altLang="en-US" dirty="0"/>
              <a:t> of COMS/MI and GK2A/AMI, </a:t>
            </a:r>
            <a:r>
              <a:rPr lang="ko-KR" altLang="en-US" dirty="0" err="1"/>
              <a:t>we</a:t>
            </a:r>
            <a:r>
              <a:rPr lang="ko-KR" altLang="en-US" dirty="0"/>
              <a:t> </a:t>
            </a:r>
            <a:r>
              <a:rPr lang="ko-KR" altLang="en-US" dirty="0" err="1"/>
              <a:t>used</a:t>
            </a:r>
            <a:r>
              <a:rPr lang="ko-KR" altLang="en-US" dirty="0"/>
              <a:t> </a:t>
            </a:r>
            <a:r>
              <a:rPr lang="ko-KR" altLang="en-US" dirty="0" err="1"/>
              <a:t>the</a:t>
            </a:r>
            <a:r>
              <a:rPr lang="ko-KR" altLang="en-US" dirty="0"/>
              <a:t> MSICC </a:t>
            </a:r>
            <a:r>
              <a:rPr lang="ko-KR" altLang="en-US" dirty="0" err="1"/>
              <a:t>algorithm</a:t>
            </a:r>
            <a:r>
              <a:rPr lang="ko-KR" altLang="en-US" dirty="0"/>
              <a:t> </a:t>
            </a:r>
            <a:r>
              <a:rPr lang="en-US" altLang="ko-KR" dirty="0"/>
              <a:t>jointly developed</a:t>
            </a:r>
            <a:r>
              <a:rPr lang="ko-KR" altLang="en-US" dirty="0"/>
              <a:t> </a:t>
            </a:r>
            <a:r>
              <a:rPr lang="ko-KR" altLang="en-US" dirty="0" err="1"/>
              <a:t>by</a:t>
            </a:r>
            <a:r>
              <a:rPr lang="ko-KR" altLang="en-US" dirty="0"/>
              <a:t> JMA/EUMETSAT. </a:t>
            </a:r>
            <a:endParaRPr lang="en-US" altLang="ko-KR" dirty="0"/>
          </a:p>
          <a:p>
            <a:pPr defTabSz="947958">
              <a:defRPr/>
            </a:pPr>
            <a:endParaRPr lang="en-US" altLang="ko-KR" dirty="0"/>
          </a:p>
          <a:p>
            <a:pPr defTabSz="947958">
              <a:defRPr/>
            </a:pPr>
            <a:r>
              <a:rPr lang="ko-KR" altLang="en-US" dirty="0" err="1"/>
              <a:t>Furthermore</a:t>
            </a:r>
            <a:r>
              <a:rPr lang="ko-KR" altLang="en-US" dirty="0"/>
              <a:t>, </a:t>
            </a:r>
            <a:r>
              <a:rPr lang="en-US" altLang="ko-KR" dirty="0"/>
              <a:t>that </a:t>
            </a:r>
            <a:r>
              <a:rPr lang="ko-KR" altLang="en-US" dirty="0" err="1"/>
              <a:t>method</a:t>
            </a:r>
            <a:r>
              <a:rPr lang="ko-KR" altLang="en-US" dirty="0"/>
              <a:t> </a:t>
            </a:r>
            <a:r>
              <a:rPr lang="ko-KR" altLang="en-US" dirty="0" err="1"/>
              <a:t>is</a:t>
            </a:r>
            <a:r>
              <a:rPr lang="ko-KR" altLang="en-US" dirty="0"/>
              <a:t> </a:t>
            </a:r>
            <a:r>
              <a:rPr lang="ko-KR" altLang="en-US" dirty="0" err="1"/>
              <a:t>based</a:t>
            </a:r>
            <a:r>
              <a:rPr lang="ko-KR" altLang="en-US" dirty="0"/>
              <a:t> </a:t>
            </a:r>
            <a:r>
              <a:rPr lang="ko-KR" altLang="en-US" dirty="0" err="1"/>
              <a:t>on</a:t>
            </a:r>
            <a:r>
              <a:rPr lang="ko-KR" altLang="en-US" dirty="0"/>
              <a:t> </a:t>
            </a:r>
            <a:r>
              <a:rPr lang="ko-KR" altLang="en-US" dirty="0" err="1"/>
              <a:t>the</a:t>
            </a:r>
            <a:r>
              <a:rPr lang="ko-KR" altLang="en-US" dirty="0"/>
              <a:t> GSICS GEO-LEO IR </a:t>
            </a:r>
            <a:r>
              <a:rPr lang="ko-KR" altLang="en-US" dirty="0" err="1"/>
              <a:t>algorithm</a:t>
            </a:r>
            <a:r>
              <a:rPr lang="ko-KR" altLang="en-US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11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slide shows the operational periods of the satellites used in this study. </a:t>
            </a:r>
          </a:p>
          <a:p>
            <a:endParaRPr lang="en-US" altLang="ko-KR" dirty="0"/>
          </a:p>
          <a:p>
            <a:r>
              <a:rPr lang="en-US" altLang="ko-KR" dirty="0"/>
              <a:t>As seen in the chart, COMS and GK2A were operated concurrently with the </a:t>
            </a:r>
            <a:r>
              <a:rPr lang="en-US" altLang="ko-KR" dirty="0" err="1"/>
              <a:t>MetOp</a:t>
            </a:r>
            <a:r>
              <a:rPr lang="en-US" altLang="ko-KR" dirty="0"/>
              <a:t> series throughout all periods. </a:t>
            </a:r>
          </a:p>
          <a:p>
            <a:endParaRPr lang="en-US" altLang="ko-KR" dirty="0"/>
          </a:p>
          <a:p>
            <a:r>
              <a:rPr lang="en-US" altLang="ko-KR" dirty="0"/>
              <a:t>The table below provides information on the common channels of COMS and GK2A.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36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There are two important steps in the MSICC algorithm, one is to match-up the satellite data and the other is anchoring.</a:t>
            </a:r>
          </a:p>
          <a:p>
            <a:r>
              <a:rPr lang="en-US" altLang="ko-KR" dirty="0"/>
              <a:t>  </a:t>
            </a:r>
          </a:p>
          <a:p>
            <a:pPr marL="177742" indent="-177742">
              <a:buFont typeface="Wingdings" panose="05000000000000000000" pitchFamily="2" charset="2"/>
              <a:buChar char="§"/>
            </a:pPr>
            <a:r>
              <a:rPr lang="en-US" altLang="ko-KR" dirty="0"/>
              <a:t>GEO and LEO (IASI) satellite data were matched according to the GSICS IR algorithm.</a:t>
            </a:r>
          </a:p>
          <a:p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then</a:t>
            </a:r>
            <a:r>
              <a:rPr lang="ko-KR" altLang="en-US" dirty="0"/>
              <a:t> </a:t>
            </a:r>
            <a:endParaRPr lang="en-US" altLang="ko-KR" dirty="0"/>
          </a:p>
          <a:p>
            <a:pPr marL="177742" indent="-177742">
              <a:buFont typeface="Wingdings" panose="05000000000000000000" pitchFamily="2" charset="2"/>
              <a:buChar char="§"/>
            </a:pPr>
            <a:r>
              <a:rPr lang="en-US" altLang="ko-KR" dirty="0"/>
              <a:t>Coefficients were obtained by using the linear regression of the collocated data on 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2days (=5days).</a:t>
            </a:r>
            <a:endParaRPr lang="ko-KR" altLang="en-US" dirty="0"/>
          </a:p>
          <a:p>
            <a:endParaRPr lang="en-US" altLang="ko-KR" dirty="0"/>
          </a:p>
          <a:p>
            <a:pPr defTabSz="947958">
              <a:defRPr/>
            </a:pPr>
            <a:r>
              <a:rPr lang="en-US" altLang="ko-KR" dirty="0"/>
              <a:t>Anchoring links coefficients with respect to reference satellites and cancels them out.</a:t>
            </a:r>
          </a:p>
          <a:p>
            <a:pPr defTabSz="947958">
              <a:defRPr/>
            </a:pPr>
            <a:r>
              <a:rPr lang="en-US" altLang="ko-KR" dirty="0"/>
              <a:t>finally,</a:t>
            </a:r>
            <a:r>
              <a:rPr lang="ko-KR" altLang="en-US" dirty="0"/>
              <a:t> </a:t>
            </a:r>
            <a:r>
              <a:rPr lang="en-US" altLang="ko-KR" dirty="0"/>
              <a:t>leaving only the prime reference coefficients.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75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chart shows the flow of re-calibration. </a:t>
            </a:r>
          </a:p>
          <a:p>
            <a:endParaRPr lang="en-US" altLang="ko-KR" dirty="0"/>
          </a:p>
          <a:p>
            <a:r>
              <a:rPr lang="en-US" altLang="ko-KR" dirty="0"/>
              <a:t>Row means reference satellite and column means geostationary satellite. Each cell represents the corrected radiance with respect to reference satellite.</a:t>
            </a:r>
          </a:p>
          <a:p>
            <a:endParaRPr lang="en-US" altLang="ko-KR" dirty="0"/>
          </a:p>
          <a:p>
            <a:r>
              <a:rPr lang="en-US" altLang="ko-KR" dirty="0">
                <a:ea typeface="맑은 고딕"/>
              </a:rPr>
              <a:t>Each corrected radiance is linked to the prime reference via anchoring.</a:t>
            </a:r>
          </a:p>
          <a:p>
            <a:endParaRPr lang="en-US" altLang="ko-KR" dirty="0">
              <a:ea typeface="맑은 고딕"/>
            </a:endParaRPr>
          </a:p>
          <a:p>
            <a:r>
              <a:rPr lang="en-US" altLang="ko-KR" dirty="0">
                <a:ea typeface="맑은 고딕"/>
              </a:rPr>
              <a:t>Sensor equivalent radiance means  the radiance based on the SRFs of each observing sensor.</a:t>
            </a:r>
          </a:p>
          <a:p>
            <a:endParaRPr lang="en-US" altLang="ko-KR" dirty="0">
              <a:ea typeface="맑은 고딕"/>
            </a:endParaRPr>
          </a:p>
          <a:p>
            <a:r>
              <a:rPr lang="en-US" altLang="ko-KR" dirty="0">
                <a:ea typeface="맑은 고딕"/>
              </a:rPr>
              <a:t>And, Baseline sensor normalized radiance is the radiance that is adjusted to the SRF of a common sensor by SBAF.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38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next slide is the information of SRF and SBAF. </a:t>
            </a:r>
          </a:p>
          <a:p>
            <a:endParaRPr lang="en-US" altLang="ko-KR" dirty="0"/>
          </a:p>
          <a:p>
            <a:r>
              <a:rPr lang="en-US" altLang="ko-KR" dirty="0"/>
              <a:t>SBAF was calculated using NASA </a:t>
            </a:r>
            <a:r>
              <a:rPr lang="en-US" altLang="ko-KR" dirty="0" err="1"/>
              <a:t>LaRC</a:t>
            </a:r>
            <a:r>
              <a:rPr lang="en-US" altLang="ko-KR" dirty="0"/>
              <a:t>(Langley research center) SBAF tool.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238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(For the SW channel, the zenith angle was adjusted to consider only the night time.)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605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 would like to show the results of reprocessing through several types of plots. </a:t>
            </a:r>
          </a:p>
          <a:p>
            <a:r>
              <a:rPr lang="en-US" altLang="ko-KR" dirty="0"/>
              <a:t>One is TB bias at standard scene TB, and the other is time series of mean TB in the domain. </a:t>
            </a:r>
          </a:p>
          <a:p>
            <a:endParaRPr lang="en-US" altLang="ko-KR" dirty="0"/>
          </a:p>
          <a:p>
            <a:r>
              <a:rPr lang="en-US" altLang="ko-KR" dirty="0"/>
              <a:t>First, this plot is before prime correction results, the bias appears for each channel, and even jumps appear in some channels.</a:t>
            </a:r>
          </a:p>
          <a:p>
            <a:endParaRPr lang="en-US" altLang="ko-KR" dirty="0"/>
          </a:p>
          <a:p>
            <a:r>
              <a:rPr lang="en-US" altLang="ko-KR" dirty="0"/>
              <a:t>The averaged TB bias of COMS and GK2A is 0.08K, 0.04K for IR10.5, -0.03K, 0.04K for IR12.3, -0.65K and 0.09K for before and after SRF shift, -0.12K for WV6.9 and 0.05K, 0.03K for SW3.8, respectively.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06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4716016" y="2067694"/>
            <a:ext cx="4427984" cy="1188132"/>
          </a:xfrm>
        </p:spPr>
        <p:txBody>
          <a:bodyPr>
            <a:noAutofit/>
          </a:bodyPr>
          <a:lstStyle>
            <a:lvl1pPr algn="l">
              <a:defRPr lang="ko-KR" altLang="en-US" sz="32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0075" y="3363838"/>
            <a:ext cx="4443925" cy="32403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1600" b="0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/>
              <a:t>0000. 00. 00.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567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텍스트 개체 틀 2"/>
          <p:cNvSpPr>
            <a:spLocks noGrp="1"/>
          </p:cNvSpPr>
          <p:nvPr>
            <p:ph type="body" idx="14" hasCustomPrompt="1"/>
          </p:nvPr>
        </p:nvSpPr>
        <p:spPr>
          <a:xfrm>
            <a:off x="4415191" y="3237909"/>
            <a:ext cx="3240360" cy="342448"/>
          </a:xfrm>
        </p:spPr>
        <p:txBody>
          <a:bodyPr anchor="t">
            <a:noAutofit/>
          </a:bodyPr>
          <a:lstStyle>
            <a:lvl1pPr marL="0" indent="0" algn="l" defTabSz="914400" rtl="0" eaLnBrk="1" latinLnBrk="1" hangingPunct="1">
              <a:spcBef>
                <a:spcPct val="0"/>
              </a:spcBef>
              <a:buNone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415191" y="2859782"/>
            <a:ext cx="3178696" cy="270030"/>
          </a:xfrm>
        </p:spPr>
        <p:txBody>
          <a:bodyPr>
            <a:noAutofit/>
          </a:bodyPr>
          <a:lstStyle>
            <a:lvl1pPr marL="0" algn="l" defTabSz="914400" rtl="0" eaLnBrk="1" latinLnBrk="1" hangingPunct="1">
              <a:defRPr lang="ko-KR" altLang="en-US" sz="20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4285691" y="2220958"/>
            <a:ext cx="1827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spc="-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Contents</a:t>
            </a:r>
            <a:endParaRPr lang="ko-KR" altLang="en-US" sz="3200" b="1" spc="-1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8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1907704" y="1851670"/>
            <a:ext cx="5256584" cy="30603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0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1907704" y="1137396"/>
            <a:ext cx="93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100" baseline="0" dirty="0">
                <a:solidFill>
                  <a:schemeClr val="bg1"/>
                </a:solidFill>
              </a:rPr>
              <a:t>PART.</a:t>
            </a:r>
            <a:endParaRPr lang="ko-KR" altLang="en-US" sz="2400" b="1" spc="-100" baseline="0" dirty="0">
              <a:solidFill>
                <a:schemeClr val="bg1"/>
              </a:solidFill>
            </a:endParaRPr>
          </a:p>
        </p:txBody>
      </p:sp>
      <p:sp>
        <p:nvSpPr>
          <p:cNvPr id="7" name="텍스트 개체 틀 33"/>
          <p:cNvSpPr>
            <a:spLocks noGrp="1"/>
          </p:cNvSpPr>
          <p:nvPr>
            <p:ph type="body" sz="quarter" idx="14" hasCustomPrompt="1"/>
          </p:nvPr>
        </p:nvSpPr>
        <p:spPr>
          <a:xfrm>
            <a:off x="2756299" y="1137396"/>
            <a:ext cx="5256584" cy="30603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4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340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1907704" y="1851670"/>
            <a:ext cx="5256584" cy="30603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0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1907704" y="1137396"/>
            <a:ext cx="93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100" baseline="0" dirty="0">
                <a:solidFill>
                  <a:schemeClr val="bg1"/>
                </a:solidFill>
              </a:rPr>
              <a:t>PART.</a:t>
            </a:r>
            <a:endParaRPr lang="ko-KR" altLang="en-US" sz="2400" b="1" spc="-100" baseline="0" dirty="0">
              <a:solidFill>
                <a:schemeClr val="bg1"/>
              </a:solidFill>
            </a:endParaRPr>
          </a:p>
        </p:txBody>
      </p:sp>
      <p:sp>
        <p:nvSpPr>
          <p:cNvPr id="7" name="텍스트 개체 틀 33"/>
          <p:cNvSpPr>
            <a:spLocks noGrp="1"/>
          </p:cNvSpPr>
          <p:nvPr>
            <p:ph type="body" sz="quarter" idx="14" hasCustomPrompt="1"/>
          </p:nvPr>
        </p:nvSpPr>
        <p:spPr>
          <a:xfrm>
            <a:off x="2756299" y="1137396"/>
            <a:ext cx="5256584" cy="30603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4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011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1907704" y="1851670"/>
            <a:ext cx="5256584" cy="30603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0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1907704" y="1137396"/>
            <a:ext cx="93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spc="-100" baseline="0" dirty="0">
                <a:solidFill>
                  <a:schemeClr val="bg1"/>
                </a:solidFill>
              </a:rPr>
              <a:t>PART.</a:t>
            </a:r>
            <a:endParaRPr lang="ko-KR" altLang="en-US" sz="2400" b="1" spc="-100" baseline="0" dirty="0">
              <a:solidFill>
                <a:schemeClr val="bg1"/>
              </a:solidFill>
            </a:endParaRPr>
          </a:p>
        </p:txBody>
      </p:sp>
      <p:sp>
        <p:nvSpPr>
          <p:cNvPr id="7" name="텍스트 개체 틀 33"/>
          <p:cNvSpPr>
            <a:spLocks noGrp="1"/>
          </p:cNvSpPr>
          <p:nvPr>
            <p:ph type="body" sz="quarter" idx="14" hasCustomPrompt="1"/>
          </p:nvPr>
        </p:nvSpPr>
        <p:spPr>
          <a:xfrm>
            <a:off x="2756299" y="1137396"/>
            <a:ext cx="5256584" cy="30603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4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6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23528" y="571670"/>
            <a:ext cx="8303948" cy="492022"/>
          </a:xfrm>
          <a:effectLst/>
        </p:spPr>
        <p:txBody>
          <a:bodyPr>
            <a:normAutofit/>
          </a:bodyPr>
          <a:lstStyle>
            <a:lvl1pPr algn="l">
              <a:defRPr lang="ko-KR" altLang="en-US" sz="24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 userDrawn="1">
            <p:ph idx="1" hasCustomPrompt="1"/>
          </p:nvPr>
        </p:nvSpPr>
        <p:spPr>
          <a:xfrm>
            <a:off x="323528" y="1468737"/>
            <a:ext cx="8229600" cy="3394472"/>
          </a:xfrm>
        </p:spPr>
        <p:txBody>
          <a:bodyPr>
            <a:norm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Aft>
                <a:spcPts val="200"/>
              </a:spcAft>
              <a:buBlip>
                <a:blip r:embed="rId3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 err="1"/>
              <a:t>cotents</a:t>
            </a:r>
            <a:endParaRPr lang="ko-KR" altLang="en-US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1198707"/>
            <a:ext cx="3813808" cy="2705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ko-KR" altLang="en-US" sz="18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8405283" y="4877854"/>
            <a:ext cx="738718" cy="28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2DE9BDF-71CA-4E60-8269-1545F40B963E}" type="slidenum">
              <a:rPr lang="en-US" altLang="ko-KR" sz="1400" b="0" smtClean="0">
                <a:latin typeface="Calibri" pitchFamily="34" charset="0"/>
              </a:rPr>
              <a:t>‹#›</a:t>
            </a:fld>
            <a:endParaRPr lang="ko-KR" alt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452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51470"/>
            <a:ext cx="8303948" cy="492022"/>
          </a:xfrm>
          <a:effectLst/>
        </p:spPr>
        <p:txBody>
          <a:bodyPr>
            <a:normAutofit/>
          </a:bodyPr>
          <a:lstStyle>
            <a:lvl1pPr algn="l">
              <a:defRPr lang="ko-KR" altLang="en-US" sz="24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 userDrawn="1">
            <p:ph idx="1" hasCustomPrompt="1"/>
          </p:nvPr>
        </p:nvSpPr>
        <p:spPr>
          <a:xfrm>
            <a:off x="179512" y="1129546"/>
            <a:ext cx="8229600" cy="3394472"/>
          </a:xfrm>
        </p:spPr>
        <p:txBody>
          <a:bodyPr>
            <a:normAutofit/>
          </a:bodyPr>
          <a:lstStyle>
            <a:lvl1pPr marL="114300" marR="0" indent="-1143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ClrTx/>
              <a:buSzTx/>
              <a:buFont typeface="Arial"/>
              <a:buBlip>
                <a:blip r:embed="rId3"/>
              </a:buBlip>
              <a:tabLst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 err="1"/>
              <a:t>cotents</a:t>
            </a:r>
            <a:endParaRPr lang="ko-KR" altLang="en-US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859516"/>
            <a:ext cx="3813808" cy="2705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ko-KR" altLang="en-US" sz="1800" b="1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4" name="직사각형 13"/>
          <p:cNvSpPr/>
          <p:nvPr userDrawn="1"/>
        </p:nvSpPr>
        <p:spPr>
          <a:xfrm>
            <a:off x="8405283" y="4877854"/>
            <a:ext cx="738718" cy="28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2DE9BDF-71CA-4E60-8269-1545F40B963E}" type="slidenum">
              <a:rPr lang="en-US" altLang="ko-KR" sz="1400" b="0" smtClean="0">
                <a:latin typeface="Calibri" pitchFamily="34" charset="0"/>
              </a:rPr>
              <a:t>‹#›</a:t>
            </a:fld>
            <a:endParaRPr lang="ko-KR" altLang="en-US" sz="1400" b="0" dirty="0">
              <a:latin typeface="Calibri" pitchFamily="34" charset="0"/>
            </a:endParaRPr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9C0BAB0-3430-47BC-9115-605FF7423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D124-8283-4C8F-A8D2-E075402C10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14522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64D4-B32B-4A51-9594-4142DA973DAE}" type="datetimeFigureOut">
              <a:rPr lang="ko-KR" altLang="en-US" smtClean="0"/>
              <a:t>2024-03-11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D124-8283-4C8F-A8D2-E075402C109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40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7" r:id="rId3"/>
    <p:sldLayoutId id="2147483664" r:id="rId4"/>
    <p:sldLayoutId id="2147483665" r:id="rId5"/>
    <p:sldLayoutId id="2147483650" r:id="rId6"/>
    <p:sldLayoutId id="2147483666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16016" y="2067694"/>
            <a:ext cx="4427984" cy="1188132"/>
          </a:xfrm>
        </p:spPr>
        <p:txBody>
          <a:bodyPr/>
          <a:lstStyle/>
          <a:p>
            <a:r>
              <a:rPr lang="en-US" altLang="ko-KR" sz="2800"/>
              <a:t>Re-Calibration result of COMS/MI and GK2A/AMI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/>
              <a:t>2024.03.13. </a:t>
            </a:r>
            <a:endParaRPr lang="ko-KR" altLang="en-US" dirty="0"/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FF4BF61D-935F-4E50-885C-3B410C8097BC}"/>
              </a:ext>
            </a:extLst>
          </p:cNvPr>
          <p:cNvSpPr txBox="1">
            <a:spLocks/>
          </p:cNvSpPr>
          <p:nvPr/>
        </p:nvSpPr>
        <p:spPr>
          <a:xfrm>
            <a:off x="4697800" y="3615866"/>
            <a:ext cx="4443925" cy="3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600" b="0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/>
              <a:t>Euidong</a:t>
            </a:r>
            <a:r>
              <a:rPr lang="en-US" altLang="ko-KR" dirty="0"/>
              <a:t> Hwang, KMA/NMSC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0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B630F3B-4560-4F3D-9B45-3DDF33B8BD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83" y="2451501"/>
            <a:ext cx="3960000" cy="1800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55C316A-1828-4905-8209-AC9D08040AFE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89912" y="699742"/>
            <a:ext cx="3960000" cy="1800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BFD42A5-992D-4590-9BE5-D0199017A77B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685582"/>
            <a:ext cx="3960000" cy="1800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55705E0-88E0-460F-8C31-22D182083B1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2000" y="2428210"/>
            <a:ext cx="3960000" cy="1800000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595959"/>
                </a:solidFill>
              </a:rPr>
              <a:t>Results </a:t>
            </a:r>
            <a:r>
              <a:rPr lang="en-US" altLang="ko-KR" sz="1800" dirty="0">
                <a:solidFill>
                  <a:srgbClr val="595959"/>
                </a:solidFill>
              </a:rPr>
              <a:t>(</a:t>
            </a:r>
            <a:r>
              <a:rPr lang="en-US" altLang="ko-KR" sz="1800" dirty="0"/>
              <a:t>TB bias (</a:t>
            </a:r>
            <a:r>
              <a:rPr lang="en-US" altLang="ko-KR" sz="1800" dirty="0">
                <a:solidFill>
                  <a:srgbClr val="FF0000"/>
                </a:solidFill>
              </a:rPr>
              <a:t>Corrected GEO TB </a:t>
            </a:r>
            <a:r>
              <a:rPr lang="en-US" altLang="ko-KR" sz="1800" dirty="0"/>
              <a:t>- LEO TB) </a:t>
            </a:r>
            <a:r>
              <a:rPr lang="en-US" altLang="ko-KR" sz="1600" dirty="0"/>
              <a:t>@ standard scene TB)</a:t>
            </a:r>
            <a:endParaRPr lang="ko-KR" altLang="en-US" dirty="0">
              <a:solidFill>
                <a:srgbClr val="59595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21604-2B5F-41DF-8996-1AF536CC04AD}"/>
              </a:ext>
            </a:extLst>
          </p:cNvPr>
          <p:cNvSpPr txBox="1"/>
          <p:nvPr/>
        </p:nvSpPr>
        <p:spPr>
          <a:xfrm>
            <a:off x="7380992" y="123478"/>
            <a:ext cx="179952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>
                <a:solidFill>
                  <a:srgbClr val="FF0000"/>
                </a:solidFill>
              </a:rPr>
              <a:t>After</a:t>
            </a:r>
            <a:r>
              <a:rPr lang="en-US" altLang="ko-KR" sz="1600" dirty="0"/>
              <a:t> </a:t>
            </a:r>
          </a:p>
          <a:p>
            <a:pPr algn="l"/>
            <a:r>
              <a:rPr lang="en-US" altLang="ko-KR" sz="1600" dirty="0"/>
              <a:t>Prime correction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82046-8F55-469F-A1B6-95152AFEB920}"/>
              </a:ext>
            </a:extLst>
          </p:cNvPr>
          <p:cNvSpPr txBox="1"/>
          <p:nvPr/>
        </p:nvSpPr>
        <p:spPr>
          <a:xfrm>
            <a:off x="3615962" y="772478"/>
            <a:ext cx="8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IR10.5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921A30-EE3C-4155-AF02-612C279C3CCE}"/>
              </a:ext>
            </a:extLst>
          </p:cNvPr>
          <p:cNvSpPr txBox="1"/>
          <p:nvPr/>
        </p:nvSpPr>
        <p:spPr>
          <a:xfrm>
            <a:off x="7720418" y="772778"/>
            <a:ext cx="8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IR12.3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49171-471A-4892-B65F-2231EB63EC68}"/>
              </a:ext>
            </a:extLst>
          </p:cNvPr>
          <p:cNvSpPr txBox="1"/>
          <p:nvPr/>
        </p:nvSpPr>
        <p:spPr>
          <a:xfrm>
            <a:off x="3580788" y="2563392"/>
            <a:ext cx="8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WV6.9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EE4AF5-FF11-487F-AFED-5E36A4604419}"/>
              </a:ext>
            </a:extLst>
          </p:cNvPr>
          <p:cNvSpPr txBox="1"/>
          <p:nvPr/>
        </p:nvSpPr>
        <p:spPr>
          <a:xfrm>
            <a:off x="7719390" y="2563392"/>
            <a:ext cx="88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SW3.8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DFEDF-BBE3-49D6-AFC8-EB98343D1C36}"/>
              </a:ext>
            </a:extLst>
          </p:cNvPr>
          <p:cNvSpPr txBox="1"/>
          <p:nvPr/>
        </p:nvSpPr>
        <p:spPr>
          <a:xfrm>
            <a:off x="521694" y="4299942"/>
            <a:ext cx="8100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dirty="0"/>
              <a:t>After prime correction, each bias is </a:t>
            </a:r>
            <a:r>
              <a:rPr lang="en-US" altLang="ko-KR" sz="1400" b="1" dirty="0"/>
              <a:t>stable</a:t>
            </a:r>
            <a:r>
              <a:rPr lang="en-US" altLang="ko-KR" sz="1400" dirty="0"/>
              <a:t> and </a:t>
            </a:r>
            <a:r>
              <a:rPr lang="en-US" altLang="ko-KR" sz="1400" b="1" dirty="0"/>
              <a:t>consistent</a:t>
            </a:r>
            <a:r>
              <a:rPr lang="en-US" altLang="ko-KR" sz="1400" dirty="0"/>
              <a:t>, with 0.03~0.04K for IR10.5,    0.03K for IR12.3 and 0.02K for WV6.9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ko-KR" sz="1400" dirty="0"/>
              <a:t>  SW channel seems to be consistent; however, it has </a:t>
            </a:r>
            <a:r>
              <a:rPr lang="en-US" altLang="ko-KR" sz="1400" b="1" dirty="0"/>
              <a:t>a negative bias of -0.12K   </a:t>
            </a:r>
            <a:r>
              <a:rPr lang="ko-KR" altLang="en-US" sz="1400" b="1" dirty="0"/>
              <a:t> </a:t>
            </a:r>
            <a:endParaRPr lang="en-US" altLang="ko-KR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B4611-5E8F-4F89-8D23-49EE853ECD04}"/>
              </a:ext>
            </a:extLst>
          </p:cNvPr>
          <p:cNvSpPr txBox="1"/>
          <p:nvPr/>
        </p:nvSpPr>
        <p:spPr>
          <a:xfrm>
            <a:off x="1763688" y="1856934"/>
            <a:ext cx="7200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COMS</a:t>
            </a:r>
            <a:endParaRPr lang="ko-KR" alt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CD46C-CD0D-48B9-8EEB-E555D230EFAC}"/>
              </a:ext>
            </a:extLst>
          </p:cNvPr>
          <p:cNvSpPr txBox="1"/>
          <p:nvPr/>
        </p:nvSpPr>
        <p:spPr>
          <a:xfrm>
            <a:off x="3563888" y="1851670"/>
            <a:ext cx="64807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GK2A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8F7146-2987-4AA4-BE18-DF056B0CDA56}"/>
              </a:ext>
            </a:extLst>
          </p:cNvPr>
          <p:cNvSpPr txBox="1"/>
          <p:nvPr/>
        </p:nvSpPr>
        <p:spPr>
          <a:xfrm>
            <a:off x="511348" y="627534"/>
            <a:ext cx="4461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1.0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E306A-BA03-4FCA-8852-23D18A9D4793}"/>
              </a:ext>
            </a:extLst>
          </p:cNvPr>
          <p:cNvSpPr txBox="1"/>
          <p:nvPr/>
        </p:nvSpPr>
        <p:spPr>
          <a:xfrm>
            <a:off x="438993" y="2067694"/>
            <a:ext cx="5024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-1.0</a:t>
            </a:r>
            <a:endParaRPr lang="ko-KR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ED9446-EEF8-48E8-9899-59E54126E961}"/>
              </a:ext>
            </a:extLst>
          </p:cNvPr>
          <p:cNvSpPr txBox="1"/>
          <p:nvPr/>
        </p:nvSpPr>
        <p:spPr>
          <a:xfrm>
            <a:off x="500264" y="1043854"/>
            <a:ext cx="4461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0.5</a:t>
            </a:r>
            <a:endParaRPr lang="ko-KR" alt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F2B4B2-AA8A-459D-B570-ECE5BE8EEEFC}"/>
              </a:ext>
            </a:extLst>
          </p:cNvPr>
          <p:cNvSpPr txBox="1"/>
          <p:nvPr/>
        </p:nvSpPr>
        <p:spPr>
          <a:xfrm>
            <a:off x="434518" y="1707654"/>
            <a:ext cx="5165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-0.5</a:t>
            </a:r>
            <a:endParaRPr lang="ko-KR" alt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FB641B-0152-4237-9E93-A50BBFAFC441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49A4773-5800-4A53-8F39-F7675E35B123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870" y="3206472"/>
            <a:ext cx="4048106" cy="181665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2DFFE77-22BD-4762-96CC-8372FA16CA8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11376" y="830208"/>
            <a:ext cx="4048106" cy="181665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6D8CA50-11A1-47AE-A9C6-D5D49B57B67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11376" y="3206472"/>
            <a:ext cx="4048106" cy="181665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Results </a:t>
            </a:r>
            <a:r>
              <a:rPr lang="en-US" altLang="ko-KR" sz="1800" dirty="0"/>
              <a:t>(Time series of mean TB in domain)</a:t>
            </a:r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683567" y="3592497"/>
            <a:ext cx="7582442" cy="330754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2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856307" y="3752410"/>
            <a:ext cx="7668932" cy="597758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6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lvl="1" indent="-102870" latinLnBrk="0">
              <a:lnSpc>
                <a:spcPct val="150000"/>
              </a:lnSpc>
              <a:spcAft>
                <a:spcPts val="180"/>
              </a:spcAft>
              <a:buBlip>
                <a:blip r:embed="rId6"/>
              </a:buBlip>
            </a:pPr>
            <a:endParaRPr lang="en-US" altLang="ko-KR" sz="1440" dirty="0">
              <a:latin typeface="+mn-ea"/>
            </a:endParaRPr>
          </a:p>
          <a:p>
            <a:pPr marL="102870" lvl="1" indent="-102870" latinLnBrk="0">
              <a:lnSpc>
                <a:spcPct val="150000"/>
              </a:lnSpc>
              <a:spcAft>
                <a:spcPts val="180"/>
              </a:spcAft>
              <a:buBlip>
                <a:blip r:embed="rId6"/>
              </a:buBlip>
            </a:pPr>
            <a:endParaRPr lang="en-US" altLang="ko-KR" sz="1440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ko-KR" altLang="en-US" sz="1440" spc="0" dirty="0">
              <a:latin typeface="+mn-ea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813183" y="627534"/>
            <a:ext cx="7517635" cy="401804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6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latinLnBrk="0">
              <a:spcBef>
                <a:spcPts val="540"/>
              </a:spcBef>
              <a:spcAft>
                <a:spcPts val="540"/>
              </a:spcAft>
              <a:buNone/>
            </a:pPr>
            <a:endParaRPr lang="ko-KR" altLang="en-US" sz="1440" spc="0" dirty="0">
              <a:latin typeface="+mn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3802A4E-DBD1-4338-A9D4-CA32CC774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94" y="3414244"/>
            <a:ext cx="246703" cy="27077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7D7D8B9-FDB5-423F-A2C3-56181CD36EC5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07870" y="830208"/>
            <a:ext cx="4048106" cy="1816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8BDAE6-F23D-4703-9107-C612A8AC2431}"/>
              </a:ext>
            </a:extLst>
          </p:cNvPr>
          <p:cNvSpPr txBox="1"/>
          <p:nvPr/>
        </p:nvSpPr>
        <p:spPr>
          <a:xfrm>
            <a:off x="0" y="650283"/>
            <a:ext cx="1619568" cy="3139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ko-KR" sz="1440" dirty="0"/>
              <a:t>Original TB</a:t>
            </a:r>
            <a:endParaRPr lang="ko-KR" altLang="en-US" sz="144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AB72B-64D7-4150-814B-0294F52A19E3}"/>
              </a:ext>
            </a:extLst>
          </p:cNvPr>
          <p:cNvSpPr txBox="1"/>
          <p:nvPr/>
        </p:nvSpPr>
        <p:spPr>
          <a:xfrm>
            <a:off x="-5720" y="2838446"/>
            <a:ext cx="1619568" cy="4985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ko-KR" sz="1440" dirty="0"/>
              <a:t>Recalibrated TB</a:t>
            </a:r>
          </a:p>
          <a:p>
            <a:pPr algn="l"/>
            <a:r>
              <a:rPr lang="en-US" altLang="ko-KR" sz="1200" dirty="0"/>
              <a:t>(Applying SBAFs)</a:t>
            </a:r>
            <a:endParaRPr lang="ko-KR" altLang="en-US" sz="144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38CDD-A5B7-43E1-92BF-66D332593BEA}"/>
              </a:ext>
            </a:extLst>
          </p:cNvPr>
          <p:cNvSpPr txBox="1"/>
          <p:nvPr/>
        </p:nvSpPr>
        <p:spPr>
          <a:xfrm>
            <a:off x="1378902" y="1005079"/>
            <a:ext cx="88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COMS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FE24B-036D-4316-852E-9D6F83CD5C30}"/>
              </a:ext>
            </a:extLst>
          </p:cNvPr>
          <p:cNvSpPr txBox="1"/>
          <p:nvPr/>
        </p:nvSpPr>
        <p:spPr>
          <a:xfrm>
            <a:off x="3179102" y="987574"/>
            <a:ext cx="88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E2B2"/>
                </a:solidFill>
              </a:rPr>
              <a:t>GK2A</a:t>
            </a:r>
            <a:endParaRPr lang="ko-KR" altLang="en-US" dirty="0">
              <a:solidFill>
                <a:srgbClr val="00E2B2"/>
              </a:solidFill>
            </a:endParaRPr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E55D9AA7-7A46-4FBA-927D-383AFCAB07F5}"/>
              </a:ext>
            </a:extLst>
          </p:cNvPr>
          <p:cNvSpPr/>
          <p:nvPr/>
        </p:nvSpPr>
        <p:spPr>
          <a:xfrm>
            <a:off x="2222928" y="2767187"/>
            <a:ext cx="404856" cy="420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9AFF3053-BB42-4891-9ECA-D20953E48C1C}"/>
              </a:ext>
            </a:extLst>
          </p:cNvPr>
          <p:cNvSpPr/>
          <p:nvPr/>
        </p:nvSpPr>
        <p:spPr>
          <a:xfrm>
            <a:off x="7047464" y="2767187"/>
            <a:ext cx="404856" cy="420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12F353-15A0-4A85-8B94-6016B08EAD4D}"/>
              </a:ext>
            </a:extLst>
          </p:cNvPr>
          <p:cNvSpPr txBox="1"/>
          <p:nvPr/>
        </p:nvSpPr>
        <p:spPr>
          <a:xfrm>
            <a:off x="1979712" y="558545"/>
            <a:ext cx="87357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IR105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8F455E-7032-4EFC-9682-BA9473E372F1}"/>
              </a:ext>
            </a:extLst>
          </p:cNvPr>
          <p:cNvSpPr txBox="1"/>
          <p:nvPr/>
        </p:nvSpPr>
        <p:spPr>
          <a:xfrm>
            <a:off x="6813105" y="555526"/>
            <a:ext cx="873573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IR123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CC597-B5D1-4203-A029-874C10E41C43}"/>
              </a:ext>
            </a:extLst>
          </p:cNvPr>
          <p:cNvSpPr txBox="1"/>
          <p:nvPr/>
        </p:nvSpPr>
        <p:spPr>
          <a:xfrm>
            <a:off x="3269474" y="4555706"/>
            <a:ext cx="2800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well consistency </a:t>
            </a:r>
          </a:p>
          <a:p>
            <a:r>
              <a:rPr lang="en-US" altLang="ko-KR" dirty="0"/>
              <a:t>in the window channel</a:t>
            </a:r>
            <a:endParaRPr lang="ko-KR" altLang="en-US" dirty="0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0D312504-458E-4287-AE3F-5A0F5D4B919F}"/>
              </a:ext>
            </a:extLst>
          </p:cNvPr>
          <p:cNvCxnSpPr>
            <a:cxnSpLocks/>
          </p:cNvCxnSpPr>
          <p:nvPr/>
        </p:nvCxnSpPr>
        <p:spPr>
          <a:xfrm>
            <a:off x="2987824" y="972661"/>
            <a:ext cx="17556" cy="146914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ABDCB928-E52B-4FAA-A912-34D95E291770}"/>
              </a:ext>
            </a:extLst>
          </p:cNvPr>
          <p:cNvCxnSpPr>
            <a:cxnSpLocks/>
          </p:cNvCxnSpPr>
          <p:nvPr/>
        </p:nvCxnSpPr>
        <p:spPr>
          <a:xfrm>
            <a:off x="2987824" y="3337550"/>
            <a:ext cx="17556" cy="146914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46475AB5-B28E-4E7F-B10A-A616FB6E793F}"/>
              </a:ext>
            </a:extLst>
          </p:cNvPr>
          <p:cNvCxnSpPr>
            <a:cxnSpLocks/>
          </p:cNvCxnSpPr>
          <p:nvPr/>
        </p:nvCxnSpPr>
        <p:spPr>
          <a:xfrm>
            <a:off x="7803216" y="968142"/>
            <a:ext cx="17556" cy="146914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F57A872-B2C4-4ADD-95CF-A42A2B278194}"/>
              </a:ext>
            </a:extLst>
          </p:cNvPr>
          <p:cNvCxnSpPr>
            <a:cxnSpLocks/>
          </p:cNvCxnSpPr>
          <p:nvPr/>
        </p:nvCxnSpPr>
        <p:spPr>
          <a:xfrm>
            <a:off x="7812360" y="3353146"/>
            <a:ext cx="17556" cy="146914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CAE41B6-3DA7-4748-B519-55DDDC519718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8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D803782B-1E10-4856-8742-31FE6A3A918A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40390"/>
            <a:ext cx="4050000" cy="178575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A897BEA-3467-4AB6-96D5-C22DDFF8047A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30512" y="828318"/>
            <a:ext cx="4050000" cy="1785759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6C9DEDE4-68AD-4368-A671-45152130291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30512" y="3204461"/>
            <a:ext cx="4050000" cy="178575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3B8A4AB4-A623-4391-A135-A7BC8DD201B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5360" y="3214092"/>
            <a:ext cx="4050000" cy="1785759"/>
          </a:xfrm>
          <a:prstGeom prst="rect">
            <a:avLst/>
          </a:prstGeom>
        </p:spPr>
      </p:pic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0D312504-458E-4287-AE3F-5A0F5D4B919F}"/>
              </a:ext>
            </a:extLst>
          </p:cNvPr>
          <p:cNvCxnSpPr>
            <a:cxnSpLocks/>
          </p:cNvCxnSpPr>
          <p:nvPr/>
        </p:nvCxnSpPr>
        <p:spPr>
          <a:xfrm>
            <a:off x="4788024" y="563210"/>
            <a:ext cx="56350" cy="493038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Results </a:t>
            </a:r>
            <a:r>
              <a:rPr lang="en-US" altLang="ko-KR" sz="1800" dirty="0"/>
              <a:t>(Time series of mean TB in domain)</a:t>
            </a:r>
            <a:endParaRPr lang="en-US" altLang="ko-KR" sz="1440" dirty="0"/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683567" y="3592497"/>
            <a:ext cx="7582442" cy="330754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2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856307" y="3752410"/>
            <a:ext cx="7668932" cy="597758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7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lvl="1" indent="-102870" latinLnBrk="0">
              <a:lnSpc>
                <a:spcPct val="150000"/>
              </a:lnSpc>
              <a:spcAft>
                <a:spcPts val="180"/>
              </a:spcAft>
              <a:buBlip>
                <a:blip r:embed="rId7"/>
              </a:buBlip>
            </a:pPr>
            <a:endParaRPr lang="en-US" altLang="ko-KR" sz="1440" dirty="0">
              <a:latin typeface="+mn-ea"/>
            </a:endParaRPr>
          </a:p>
          <a:p>
            <a:pPr marL="102870" lvl="1" indent="-102870" latinLnBrk="0">
              <a:lnSpc>
                <a:spcPct val="150000"/>
              </a:lnSpc>
              <a:spcAft>
                <a:spcPts val="180"/>
              </a:spcAft>
              <a:buBlip>
                <a:blip r:embed="rId7"/>
              </a:buBlip>
            </a:pPr>
            <a:endParaRPr lang="en-US" altLang="ko-KR" sz="1440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ko-KR" altLang="en-US" sz="1440" spc="0" dirty="0">
              <a:latin typeface="+mn-ea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813183" y="627534"/>
            <a:ext cx="7517635" cy="401804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7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latinLnBrk="0">
              <a:spcBef>
                <a:spcPts val="540"/>
              </a:spcBef>
              <a:spcAft>
                <a:spcPts val="540"/>
              </a:spcAft>
              <a:buNone/>
            </a:pPr>
            <a:endParaRPr lang="ko-KR" altLang="en-US" sz="1440" spc="0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BDAE6-F23D-4703-9107-C612A8AC2431}"/>
              </a:ext>
            </a:extLst>
          </p:cNvPr>
          <p:cNvSpPr txBox="1"/>
          <p:nvPr/>
        </p:nvSpPr>
        <p:spPr>
          <a:xfrm>
            <a:off x="0" y="650283"/>
            <a:ext cx="1619568" cy="3139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ko-KR" sz="1440" dirty="0"/>
              <a:t>Original TB</a:t>
            </a:r>
            <a:endParaRPr lang="ko-KR" altLang="en-US" sz="144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AB72B-64D7-4150-814B-0294F52A19E3}"/>
              </a:ext>
            </a:extLst>
          </p:cNvPr>
          <p:cNvSpPr txBox="1"/>
          <p:nvPr/>
        </p:nvSpPr>
        <p:spPr>
          <a:xfrm>
            <a:off x="-5720" y="2838446"/>
            <a:ext cx="1619568" cy="4985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ko-KR" sz="1440" dirty="0"/>
              <a:t>Recalibrated TB</a:t>
            </a:r>
          </a:p>
          <a:p>
            <a:pPr algn="l"/>
            <a:r>
              <a:rPr lang="en-US" altLang="ko-KR" sz="1200" dirty="0"/>
              <a:t>(Applying SBAFs)</a:t>
            </a:r>
            <a:endParaRPr lang="ko-KR" altLang="en-US" sz="1440" dirty="0"/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E55D9AA7-7A46-4FBA-927D-383AFCAB07F5}"/>
              </a:ext>
            </a:extLst>
          </p:cNvPr>
          <p:cNvSpPr/>
          <p:nvPr/>
        </p:nvSpPr>
        <p:spPr>
          <a:xfrm>
            <a:off x="2294936" y="2767187"/>
            <a:ext cx="404856" cy="41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9AFF3053-BB42-4891-9ECA-D20953E48C1C}"/>
              </a:ext>
            </a:extLst>
          </p:cNvPr>
          <p:cNvSpPr/>
          <p:nvPr/>
        </p:nvSpPr>
        <p:spPr>
          <a:xfrm>
            <a:off x="7104232" y="2767187"/>
            <a:ext cx="404856" cy="412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12F353-15A0-4A85-8B94-6016B08EAD4D}"/>
              </a:ext>
            </a:extLst>
          </p:cNvPr>
          <p:cNvSpPr txBox="1"/>
          <p:nvPr/>
        </p:nvSpPr>
        <p:spPr>
          <a:xfrm>
            <a:off x="1987332" y="589025"/>
            <a:ext cx="9361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WV069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8F455E-7032-4EFC-9682-BA9473E372F1}"/>
              </a:ext>
            </a:extLst>
          </p:cNvPr>
          <p:cNvSpPr txBox="1"/>
          <p:nvPr/>
        </p:nvSpPr>
        <p:spPr>
          <a:xfrm>
            <a:off x="6876256" y="587762"/>
            <a:ext cx="9361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SW038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FA808911-FC6E-4C41-A51F-A16E6F429EF6}"/>
              </a:ext>
            </a:extLst>
          </p:cNvPr>
          <p:cNvCxnSpPr>
            <a:cxnSpLocks/>
          </p:cNvCxnSpPr>
          <p:nvPr/>
        </p:nvCxnSpPr>
        <p:spPr>
          <a:xfrm>
            <a:off x="2996968" y="981805"/>
            <a:ext cx="17556" cy="146914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E3887423-8D23-47DA-A02E-B50D99BA622E}"/>
              </a:ext>
            </a:extLst>
          </p:cNvPr>
          <p:cNvCxnSpPr>
            <a:cxnSpLocks/>
          </p:cNvCxnSpPr>
          <p:nvPr/>
        </p:nvCxnSpPr>
        <p:spPr>
          <a:xfrm>
            <a:off x="3033132" y="3346694"/>
            <a:ext cx="17556" cy="146914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BBF72D6C-73E9-4590-A9ED-B73CAAB7D5D6}"/>
              </a:ext>
            </a:extLst>
          </p:cNvPr>
          <p:cNvCxnSpPr>
            <a:cxnSpLocks/>
          </p:cNvCxnSpPr>
          <p:nvPr/>
        </p:nvCxnSpPr>
        <p:spPr>
          <a:xfrm>
            <a:off x="7821504" y="968142"/>
            <a:ext cx="17556" cy="146914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73A64162-16C7-4C28-B901-B0106000315D}"/>
              </a:ext>
            </a:extLst>
          </p:cNvPr>
          <p:cNvCxnSpPr>
            <a:cxnSpLocks/>
          </p:cNvCxnSpPr>
          <p:nvPr/>
        </p:nvCxnSpPr>
        <p:spPr>
          <a:xfrm>
            <a:off x="7830648" y="3344002"/>
            <a:ext cx="17556" cy="146914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84737C2-511D-4597-AF84-6E9129A81311}"/>
              </a:ext>
            </a:extLst>
          </p:cNvPr>
          <p:cNvSpPr txBox="1"/>
          <p:nvPr/>
        </p:nvSpPr>
        <p:spPr>
          <a:xfrm>
            <a:off x="1378902" y="1914386"/>
            <a:ext cx="88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COMS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7D6C1E-AC8B-4742-A3EE-8D1628CC523A}"/>
              </a:ext>
            </a:extLst>
          </p:cNvPr>
          <p:cNvSpPr txBox="1"/>
          <p:nvPr/>
        </p:nvSpPr>
        <p:spPr>
          <a:xfrm>
            <a:off x="3251110" y="1896881"/>
            <a:ext cx="88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E2B2"/>
                </a:solidFill>
              </a:rPr>
              <a:t>GK2A</a:t>
            </a:r>
            <a:endParaRPr lang="ko-KR" altLang="en-US" dirty="0">
              <a:solidFill>
                <a:srgbClr val="00E2B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0C3B9-9057-42A1-934C-BF3E25D861C8}"/>
              </a:ext>
            </a:extLst>
          </p:cNvPr>
          <p:cNvSpPr txBox="1"/>
          <p:nvPr/>
        </p:nvSpPr>
        <p:spPr>
          <a:xfrm>
            <a:off x="2843808" y="4063573"/>
            <a:ext cx="1370046" cy="646331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Reduce </a:t>
            </a:r>
          </a:p>
          <a:p>
            <a:r>
              <a:rPr lang="en-US" altLang="ko-KR" sz="1200" dirty="0"/>
              <a:t>sensor-to-sensor jump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C13E3F-21CD-43F4-A9CD-58177A0584D6}"/>
              </a:ext>
            </a:extLst>
          </p:cNvPr>
          <p:cNvSpPr txBox="1"/>
          <p:nvPr/>
        </p:nvSpPr>
        <p:spPr>
          <a:xfrm>
            <a:off x="7648135" y="4109766"/>
            <a:ext cx="1370046" cy="646331"/>
          </a:xfrm>
          <a:prstGeom prst="rect">
            <a:avLst/>
          </a:prstGeom>
          <a:solidFill>
            <a:srgbClr val="F2F2F2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Appeared </a:t>
            </a:r>
          </a:p>
          <a:p>
            <a:r>
              <a:rPr lang="en-US" altLang="ko-KR" sz="1200" dirty="0"/>
              <a:t>sensor-to-sensor jump???</a:t>
            </a:r>
            <a:endParaRPr lang="ko-KR" altLang="en-US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71E98F-3967-4D42-B89E-ED22D13DDF50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9CF968E-972F-4EE7-901B-6258ADEC13C7}"/>
              </a:ext>
            </a:extLst>
          </p:cNvPr>
          <p:cNvSpPr/>
          <p:nvPr/>
        </p:nvSpPr>
        <p:spPr>
          <a:xfrm>
            <a:off x="7578779" y="3518287"/>
            <a:ext cx="669673" cy="644436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46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Results </a:t>
            </a:r>
            <a:r>
              <a:rPr lang="en-US" altLang="ko-KR" sz="1800" dirty="0"/>
              <a:t>(</a:t>
            </a:r>
            <a:r>
              <a:rPr lang="en-US" altLang="ko-KR" sz="1800" dirty="0">
                <a:solidFill>
                  <a:srgbClr val="3366FF"/>
                </a:solidFill>
              </a:rPr>
              <a:t>Before</a:t>
            </a:r>
            <a:r>
              <a:rPr lang="en-US" altLang="ko-KR" sz="1800" dirty="0"/>
              <a:t> &amp; </a:t>
            </a:r>
            <a:r>
              <a:rPr lang="en-US" altLang="ko-KR" sz="1800" dirty="0">
                <a:solidFill>
                  <a:srgbClr val="C00000"/>
                </a:solidFill>
              </a:rPr>
              <a:t>After</a:t>
            </a:r>
            <a:r>
              <a:rPr lang="ko-KR" altLang="en-US" sz="1800" dirty="0"/>
              <a:t> </a:t>
            </a:r>
            <a:r>
              <a:rPr lang="en-US" altLang="ko-KR" sz="1800" dirty="0"/>
              <a:t>applying SBAFs (recalibrated data))</a:t>
            </a:r>
            <a:endParaRPr lang="ko-KR" altLang="en-US" sz="1800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FBA4AA-852D-46B5-B9FF-C96CF307E032}"/>
              </a:ext>
            </a:extLst>
          </p:cNvPr>
          <p:cNvGrpSpPr/>
          <p:nvPr/>
        </p:nvGrpSpPr>
        <p:grpSpPr>
          <a:xfrm>
            <a:off x="0" y="627534"/>
            <a:ext cx="9144000" cy="3456383"/>
            <a:chOff x="0" y="987574"/>
            <a:chExt cx="9144000" cy="417646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DF3B40B-4F00-4BF0-8311-6615BFC46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87574"/>
              <a:ext cx="9144000" cy="288032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2C9E112-CB20-4656-956D-ED2FDC2C4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35847"/>
              <a:ext cx="9144000" cy="172819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6E8316A-6479-462F-8266-62D9270799B0}"/>
              </a:ext>
            </a:extLst>
          </p:cNvPr>
          <p:cNvSpPr txBox="1"/>
          <p:nvPr/>
        </p:nvSpPr>
        <p:spPr>
          <a:xfrm>
            <a:off x="3347862" y="1977723"/>
            <a:ext cx="2448274" cy="52322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COMS+SBAFs and GK2A well consistent, as expected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CF25161-F279-4175-8907-DE9739324C6D}"/>
              </a:ext>
            </a:extLst>
          </p:cNvPr>
          <p:cNvCxnSpPr/>
          <p:nvPr/>
        </p:nvCxnSpPr>
        <p:spPr>
          <a:xfrm flipV="1">
            <a:off x="3275856" y="1779662"/>
            <a:ext cx="0" cy="28803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2EF3FB4-4E81-4C4E-B0CF-D9EBD6D38FDC}"/>
              </a:ext>
            </a:extLst>
          </p:cNvPr>
          <p:cNvSpPr txBox="1"/>
          <p:nvPr/>
        </p:nvSpPr>
        <p:spPr>
          <a:xfrm>
            <a:off x="611559" y="422357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/>
              <a:t>Applying SBAFs, mean bias of MI/AMI decreases from 0.44K to -0.37K (IR10.5), -1.37K to 0.07K (IR12.3) and 7.03K to 1.03K (WV6.9) </a:t>
            </a:r>
            <a:endParaRPr lang="ko-KR" alt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7F331-D69E-45DD-9656-2432E44C0E7D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9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Results </a:t>
            </a:r>
            <a:r>
              <a:rPr lang="en-US" altLang="ko-KR" sz="1800" dirty="0"/>
              <a:t>(</a:t>
            </a:r>
            <a:r>
              <a:rPr lang="en-US" altLang="ko-KR" sz="1800" dirty="0">
                <a:solidFill>
                  <a:srgbClr val="3366FF"/>
                </a:solidFill>
              </a:rPr>
              <a:t>Before</a:t>
            </a:r>
            <a:r>
              <a:rPr lang="en-US" altLang="ko-KR" sz="1800" dirty="0"/>
              <a:t> &amp; </a:t>
            </a:r>
            <a:r>
              <a:rPr lang="en-US" altLang="ko-KR" sz="1800" dirty="0">
                <a:solidFill>
                  <a:srgbClr val="C00000"/>
                </a:solidFill>
              </a:rPr>
              <a:t>After</a:t>
            </a:r>
            <a:r>
              <a:rPr lang="ko-KR" altLang="en-US" sz="1800" dirty="0"/>
              <a:t> </a:t>
            </a:r>
            <a:r>
              <a:rPr lang="en-US" altLang="ko-KR" sz="1800" dirty="0"/>
              <a:t>applying SBAFs (recalibrated data))</a:t>
            </a:r>
            <a:endParaRPr lang="ko-KR" alt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476D1-9A90-4792-8391-549FA5307E83}"/>
              </a:ext>
            </a:extLst>
          </p:cNvPr>
          <p:cNvSpPr txBox="1"/>
          <p:nvPr/>
        </p:nvSpPr>
        <p:spPr>
          <a:xfrm>
            <a:off x="197940" y="585868"/>
            <a:ext cx="703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6E0C42B-D36A-4034-8936-ABB69BF245ED}"/>
              </a:ext>
            </a:extLst>
          </p:cNvPr>
          <p:cNvGrpSpPr/>
          <p:nvPr/>
        </p:nvGrpSpPr>
        <p:grpSpPr>
          <a:xfrm>
            <a:off x="0" y="627534"/>
            <a:ext cx="9144000" cy="3816424"/>
            <a:chOff x="0" y="987574"/>
            <a:chExt cx="9144000" cy="417646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4276D8F-C62F-482D-8AAA-F0185759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87574"/>
              <a:ext cx="9144000" cy="288032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9B904F4-3B5A-4AB5-81B8-FBEC04E8A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35847"/>
              <a:ext cx="9144000" cy="172819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36E7ACD-ED49-4660-AB37-2AF8CBE77743}"/>
              </a:ext>
            </a:extLst>
          </p:cNvPr>
          <p:cNvSpPr txBox="1"/>
          <p:nvPr/>
        </p:nvSpPr>
        <p:spPr>
          <a:xfrm>
            <a:off x="3465090" y="987574"/>
            <a:ext cx="504055" cy="3693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???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01A3846-1337-495D-A4CE-9610B52635A7}"/>
              </a:ext>
            </a:extLst>
          </p:cNvPr>
          <p:cNvCxnSpPr>
            <a:cxnSpLocks/>
          </p:cNvCxnSpPr>
          <p:nvPr/>
        </p:nvCxnSpPr>
        <p:spPr>
          <a:xfrm>
            <a:off x="3491880" y="1462013"/>
            <a:ext cx="0" cy="291394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BFD3AC-91B9-4815-B8A3-83FF7602E6BB}"/>
              </a:ext>
            </a:extLst>
          </p:cNvPr>
          <p:cNvSpPr txBox="1"/>
          <p:nvPr/>
        </p:nvSpPr>
        <p:spPr>
          <a:xfrm>
            <a:off x="611560" y="4419132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600" dirty="0"/>
              <a:t>Conversely, SW channel </a:t>
            </a:r>
            <a:r>
              <a:rPr lang="en-US" altLang="ko-KR" sz="1600" b="1" dirty="0"/>
              <a:t>increases</a:t>
            </a:r>
            <a:r>
              <a:rPr lang="en-US" altLang="ko-KR" sz="1600" dirty="0"/>
              <a:t> from -0.15K to 3.1K  </a:t>
            </a:r>
            <a:endParaRPr lang="ko-KR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CD9F3D-C5C2-4850-98B6-2DE092C6AD2A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E144338-4F33-4958-A5F7-688FCCF4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1251"/>
            <a:ext cx="7170861" cy="3396723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 </a:t>
            </a:r>
            <a:r>
              <a:rPr lang="en-US" altLang="ko-KR" sz="1800" dirty="0"/>
              <a:t>(GSICS correction VS recalibrated correction)</a:t>
            </a:r>
            <a:endParaRPr lang="ko-KR" altLang="en-US" dirty="0">
              <a:solidFill>
                <a:srgbClr val="59595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71576-DA26-4503-ADAD-154CB5D88DD0}"/>
              </a:ext>
            </a:extLst>
          </p:cNvPr>
          <p:cNvSpPr txBox="1"/>
          <p:nvPr/>
        </p:nvSpPr>
        <p:spPr>
          <a:xfrm>
            <a:off x="6477491" y="873171"/>
            <a:ext cx="263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(10</a:t>
            </a:r>
            <a:r>
              <a:rPr lang="ko-KR" altLang="ko-KR" sz="1000" dirty="0"/>
              <a:t>°</a:t>
            </a:r>
            <a:r>
              <a:rPr lang="en-US" altLang="ko-KR" sz="1000" dirty="0"/>
              <a:t>S ~ 35</a:t>
            </a:r>
            <a:r>
              <a:rPr lang="ko-KR" altLang="ko-KR" sz="1000" dirty="0"/>
              <a:t>°</a:t>
            </a:r>
            <a:r>
              <a:rPr lang="en-US" altLang="ko-KR" sz="1000" dirty="0"/>
              <a:t>N) x (110</a:t>
            </a:r>
            <a:r>
              <a:rPr lang="ko-KR" altLang="ko-KR" sz="1000" dirty="0"/>
              <a:t>°</a:t>
            </a:r>
            <a:r>
              <a:rPr lang="en-US" altLang="ko-KR" sz="1000" dirty="0"/>
              <a:t>E ~ 170</a:t>
            </a:r>
            <a:r>
              <a:rPr lang="ko-KR" altLang="ko-KR" sz="1000" dirty="0"/>
              <a:t>°</a:t>
            </a:r>
            <a:r>
              <a:rPr lang="en-US" altLang="ko-KR" sz="1000" dirty="0"/>
              <a:t>E) Domain, </a:t>
            </a:r>
            <a:r>
              <a:rPr lang="ko-KR" altLang="en-US" sz="1000" dirty="0"/>
              <a:t> </a:t>
            </a:r>
            <a:r>
              <a:rPr lang="en-US" altLang="ko-KR" sz="1000" dirty="0"/>
              <a:t>mean TB @ 12UTC (21KST)</a:t>
            </a:r>
            <a:endParaRPr lang="ko-KR" alt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88192-90F1-438E-BDA1-8577FBD8BB37}"/>
              </a:ext>
            </a:extLst>
          </p:cNvPr>
          <p:cNvSpPr txBox="1"/>
          <p:nvPr/>
        </p:nvSpPr>
        <p:spPr>
          <a:xfrm>
            <a:off x="579266" y="4587974"/>
            <a:ext cx="81006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40" b="1" dirty="0"/>
              <a:t>It shows the similarity</a:t>
            </a:r>
            <a:r>
              <a:rPr lang="en-US" altLang="ko-KR" sz="1440" b="1" dirty="0">
                <a:solidFill>
                  <a:srgbClr val="3366FF"/>
                </a:solidFill>
              </a:rPr>
              <a:t> </a:t>
            </a:r>
            <a:r>
              <a:rPr lang="en-US" altLang="ko-KR" sz="1440" b="1" dirty="0"/>
              <a:t>between the </a:t>
            </a:r>
            <a:r>
              <a:rPr lang="en-US" altLang="ko-KR" sz="1440" b="1" dirty="0">
                <a:solidFill>
                  <a:srgbClr val="0070C0"/>
                </a:solidFill>
              </a:rPr>
              <a:t>GSICS corrected</a:t>
            </a:r>
            <a:r>
              <a:rPr lang="en-US" altLang="ko-KR" sz="1440" b="1" dirty="0"/>
              <a:t> and </a:t>
            </a:r>
            <a:r>
              <a:rPr lang="en-US" altLang="ko-KR" sz="1440" b="1" dirty="0">
                <a:solidFill>
                  <a:srgbClr val="FF0000"/>
                </a:solidFill>
              </a:rPr>
              <a:t>recalibrated</a:t>
            </a:r>
            <a:r>
              <a:rPr lang="en-US" altLang="ko-KR" sz="1440" b="1" dirty="0"/>
              <a:t> radiances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40" dirty="0"/>
              <a:t>IR10.5, IR12.3 and SW also show the same result.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D6464B3-6397-44E7-8EA4-51ED7D32CA13}"/>
              </a:ext>
            </a:extLst>
          </p:cNvPr>
          <p:cNvSpPr/>
          <p:nvPr/>
        </p:nvSpPr>
        <p:spPr>
          <a:xfrm>
            <a:off x="4172372" y="2144892"/>
            <a:ext cx="914400" cy="91440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181AF32-C9BC-4DCA-9F84-09C7C1D2D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808490"/>
            <a:ext cx="2664296" cy="2705394"/>
          </a:xfrm>
          <a:prstGeom prst="rect">
            <a:avLst/>
          </a:prstGeom>
          <a:ln w="19050">
            <a:solidFill>
              <a:srgbClr val="00B050"/>
            </a:solidFill>
            <a:prstDash val="dash"/>
          </a:ln>
        </p:spPr>
      </p:pic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ABE3425E-B209-47E6-88E0-1667852FEC5F}"/>
              </a:ext>
            </a:extLst>
          </p:cNvPr>
          <p:cNvSpPr/>
          <p:nvPr/>
        </p:nvSpPr>
        <p:spPr>
          <a:xfrm rot="899268">
            <a:off x="5140481" y="2530714"/>
            <a:ext cx="539552" cy="37340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9520C-8794-458D-933F-5EA1B51C48B4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8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476D1-9A90-4792-8391-549FA5307E83}"/>
              </a:ext>
            </a:extLst>
          </p:cNvPr>
          <p:cNvSpPr txBox="1"/>
          <p:nvPr/>
        </p:nvSpPr>
        <p:spPr>
          <a:xfrm>
            <a:off x="186760" y="829638"/>
            <a:ext cx="8921744" cy="350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To Calculate recalibration coefficients for COMS and GK2A.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The MSICC(Multi-Sensor IR Channel Calibration) algorithm was applied.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Obtain collocation data for both COMS and GK2A using the common GSICS IR methods.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Re-calibration results show stability and consistency. 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Standard scene bias decreases from 0.04K ~ 0.09K to 0.02K ~ 0.04K.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Mean bias of MI/AMI decreases from 0.44K ~ 7.03K to 0.07K ~ 1.03K.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/>
              <a:t>However, SWIR channel shows an unexpected result.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    (negative bias of -0.12K and increases mean bias from -0.15K to 3.1K)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There are similarity between the GSICS corrected radiances and the recalibrated radiances.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To provide recalibration coefficients on the KMA/NMSC website in 2024.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2715A-66FE-4D93-8138-64F082EEAB44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4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36096" y="2787774"/>
            <a:ext cx="3456384" cy="1188132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02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415190" y="2859782"/>
            <a:ext cx="4728809" cy="270030"/>
          </a:xfrm>
        </p:spPr>
        <p:txBody>
          <a:bodyPr/>
          <a:lstStyle/>
          <a:p>
            <a:r>
              <a:rPr lang="en-US" altLang="ko-KR" spc="0" dirty="0">
                <a:solidFill>
                  <a:srgbClr val="595959"/>
                </a:solidFill>
              </a:rPr>
              <a:t>1. Introduction </a:t>
            </a:r>
            <a:endParaRPr lang="ko-KR" altLang="en-US" spc="0" dirty="0">
              <a:solidFill>
                <a:srgbClr val="595959"/>
              </a:solidFill>
            </a:endParaRPr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3C056711-9B03-41ED-965B-40DBD7A4A7A6}"/>
              </a:ext>
            </a:extLst>
          </p:cNvPr>
          <p:cNvSpPr txBox="1">
            <a:spLocks/>
          </p:cNvSpPr>
          <p:nvPr/>
        </p:nvSpPr>
        <p:spPr>
          <a:xfrm>
            <a:off x="4416936" y="3165816"/>
            <a:ext cx="3178696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0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spc="0" dirty="0">
                <a:solidFill>
                  <a:srgbClr val="595959"/>
                </a:solidFill>
              </a:rPr>
              <a:t>2. Data </a:t>
            </a:r>
            <a:endParaRPr lang="en-US" spc="0" dirty="0">
              <a:solidFill>
                <a:srgbClr val="595959"/>
              </a:solidFill>
            </a:endParaRPr>
          </a:p>
        </p:txBody>
      </p:sp>
      <p:sp>
        <p:nvSpPr>
          <p:cNvPr id="5" name="제목 2">
            <a:extLst>
              <a:ext uri="{FF2B5EF4-FFF2-40B4-BE49-F238E27FC236}">
                <a16:creationId xmlns:a16="http://schemas.microsoft.com/office/drawing/2014/main" id="{1A8727F8-2D36-4F03-8D53-89E1242BB65C}"/>
              </a:ext>
            </a:extLst>
          </p:cNvPr>
          <p:cNvSpPr txBox="1">
            <a:spLocks/>
          </p:cNvSpPr>
          <p:nvPr/>
        </p:nvSpPr>
        <p:spPr>
          <a:xfrm>
            <a:off x="4420364" y="3453848"/>
            <a:ext cx="3178696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0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spc="0" dirty="0">
                <a:solidFill>
                  <a:srgbClr val="595959"/>
                </a:solidFill>
              </a:rPr>
              <a:t>3. Methods</a:t>
            </a:r>
            <a:endParaRPr lang="en-US" spc="0" dirty="0">
              <a:solidFill>
                <a:srgbClr val="595959"/>
              </a:solidFill>
            </a:endParaRPr>
          </a:p>
        </p:txBody>
      </p:sp>
      <p:sp>
        <p:nvSpPr>
          <p:cNvPr id="6" name="제목 2">
            <a:extLst>
              <a:ext uri="{FF2B5EF4-FFF2-40B4-BE49-F238E27FC236}">
                <a16:creationId xmlns:a16="http://schemas.microsoft.com/office/drawing/2014/main" id="{9302F10E-E720-4357-98E7-24EDA9B59056}"/>
              </a:ext>
            </a:extLst>
          </p:cNvPr>
          <p:cNvSpPr txBox="1">
            <a:spLocks/>
          </p:cNvSpPr>
          <p:nvPr/>
        </p:nvSpPr>
        <p:spPr>
          <a:xfrm>
            <a:off x="4427984" y="3741880"/>
            <a:ext cx="3178696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0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spc="0" dirty="0">
                <a:solidFill>
                  <a:srgbClr val="595959"/>
                </a:solidFill>
              </a:rPr>
              <a:t>4. Results</a:t>
            </a:r>
            <a:endParaRPr lang="en-US" spc="0" dirty="0">
              <a:solidFill>
                <a:srgbClr val="595959"/>
              </a:solidFill>
            </a:endParaRPr>
          </a:p>
        </p:txBody>
      </p:sp>
      <p:sp>
        <p:nvSpPr>
          <p:cNvPr id="7" name="제목 2">
            <a:extLst>
              <a:ext uri="{FF2B5EF4-FFF2-40B4-BE49-F238E27FC236}">
                <a16:creationId xmlns:a16="http://schemas.microsoft.com/office/drawing/2014/main" id="{FB1AA2D6-2B57-4926-9F38-1F816A440824}"/>
              </a:ext>
            </a:extLst>
          </p:cNvPr>
          <p:cNvSpPr txBox="1">
            <a:spLocks/>
          </p:cNvSpPr>
          <p:nvPr/>
        </p:nvSpPr>
        <p:spPr>
          <a:xfrm>
            <a:off x="4427984" y="4029912"/>
            <a:ext cx="3178696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spcBef>
                <a:spcPct val="0"/>
              </a:spcBef>
              <a:buNone/>
              <a:defRPr lang="ko-KR" altLang="en-US" sz="2000" b="1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r>
              <a:rPr lang="en-US" altLang="ko-KR" spc="0" dirty="0">
                <a:solidFill>
                  <a:srgbClr val="595959"/>
                </a:solidFill>
              </a:rPr>
              <a:t>5. Summary</a:t>
            </a:r>
            <a:endParaRPr lang="en-US" spc="0" dirty="0">
              <a:solidFill>
                <a:srgbClr val="5959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F6317-B0B8-4B68-B05E-B3C7A4611C40}"/>
              </a:ext>
            </a:extLst>
          </p:cNvPr>
          <p:cNvSpPr txBox="1"/>
          <p:nvPr/>
        </p:nvSpPr>
        <p:spPr>
          <a:xfrm>
            <a:off x="8076336" y="4876006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7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249FDAC-FC68-4B4E-8F0C-E9A986BBB855}"/>
              </a:ext>
            </a:extLst>
          </p:cNvPr>
          <p:cNvSpPr txBox="1">
            <a:spLocks/>
          </p:cNvSpPr>
          <p:nvPr/>
        </p:nvSpPr>
        <p:spPr>
          <a:xfrm>
            <a:off x="263034" y="987574"/>
            <a:ext cx="8136904" cy="4464496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3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9606" lvl="2" indent="-329566" latinLnBrk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pc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KMA has been operating COMS and GK2A satellites to provide stable and continuous satellite data. </a:t>
            </a:r>
          </a:p>
          <a:p>
            <a:pPr marL="1106806" lvl="3" indent="-329566" latinLnBrk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1400" spc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COMS : 2011.04. ~ 2020.03., GK2A: 2019.07. ~  </a:t>
            </a:r>
          </a:p>
          <a:p>
            <a:pPr marL="777240" lvl="3" indent="0" latinLnBrk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1400" spc="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marL="649606" lvl="2" indent="-329566" latinLnBrk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pc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Performed the reprocessing on COMS/MI and GK2A/AMI.</a:t>
            </a:r>
            <a:r>
              <a:rPr lang="ko-KR" altLang="en-US" spc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pc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 </a:t>
            </a:r>
          </a:p>
          <a:p>
            <a:pPr marL="1106806" lvl="3" indent="-329566" latinLnBrk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1400" spc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The MSICC(Multi-Sensor IR Channel Calibration) algorithm, jointly developed by JMA/EUMETSAT, is used to calculate re-calibration coefficients.</a:t>
            </a:r>
          </a:p>
          <a:p>
            <a:pPr marL="1106806" lvl="3" indent="-329566" latinLnBrk="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sz="1400" spc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The re-calibration method</a:t>
            </a:r>
            <a:r>
              <a:rPr lang="en-US" altLang="ko-KR" sz="1400" spc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400" spc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is</a:t>
            </a:r>
            <a:r>
              <a:rPr lang="en-US" altLang="ko-KR" sz="1400" spc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1400" spc="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based on the GSICS GEO-LEO IR algorithm.</a:t>
            </a:r>
          </a:p>
          <a:p>
            <a:pPr marL="649606" lvl="2" indent="-329566" latinLnBrk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ko-KR" sz="1400" spc="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94CE9-2F91-475C-A4E0-CC4AF41886F7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7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595959"/>
                </a:solidFill>
              </a:rPr>
              <a:t>Data</a:t>
            </a:r>
            <a:endParaRPr lang="ko-KR" altLang="en-US" dirty="0">
              <a:solidFill>
                <a:srgbClr val="595959"/>
              </a:solidFill>
            </a:endParaRPr>
          </a:p>
        </p:txBody>
      </p:sp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id="{824B8A9A-079F-44E3-BE95-00B05BEF1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47626"/>
              </p:ext>
            </p:extLst>
          </p:nvPr>
        </p:nvGraphicFramePr>
        <p:xfrm>
          <a:off x="755576" y="3305852"/>
          <a:ext cx="2376264" cy="178617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val="92867607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606540062"/>
                    </a:ext>
                  </a:extLst>
                </a:gridCol>
              </a:tblGrid>
              <a:tr h="33308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baseline="0" dirty="0">
                          <a:effectLst/>
                        </a:rPr>
                        <a:t>COMS MI</a:t>
                      </a:r>
                      <a:endParaRPr lang="en-US" altLang="ko-KR" sz="1100" b="1" kern="0" spc="0" baseline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>
                          <a:effectLst/>
                          <a:latin typeface="+mn-lt"/>
                        </a:rPr>
                        <a:t>Center wavelength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altLang="ko-KR" sz="1050" b="0" baseline="0" dirty="0">
                          <a:latin typeface="+mn-lt"/>
                        </a:rPr>
                        <a:t>µm</a:t>
                      </a:r>
                      <a:r>
                        <a:rPr lang="en-US" sz="1050" b="0" kern="0" spc="0" dirty="0">
                          <a:effectLst/>
                          <a:latin typeface="+mn-lt"/>
                        </a:rPr>
                        <a:t>)</a:t>
                      </a:r>
                      <a:endParaRPr lang="en-US" sz="105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116" marB="16116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>
                          <a:effectLst/>
                          <a:latin typeface="+mn-lt"/>
                        </a:rPr>
                        <a:t>Resolution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0" dirty="0">
                          <a:effectLst/>
                          <a:latin typeface="+mn-lt"/>
                        </a:rPr>
                        <a:t>(km)</a:t>
                      </a:r>
                      <a:endParaRPr lang="en-US" sz="105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116" marB="16116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3.75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6.75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10.8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12.0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3AF6A95A-8A85-45AD-A7EF-28661EFBF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63118"/>
              </p:ext>
            </p:extLst>
          </p:nvPr>
        </p:nvGraphicFramePr>
        <p:xfrm>
          <a:off x="942423" y="720462"/>
          <a:ext cx="7541042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492">
                  <a:extLst>
                    <a:ext uri="{9D8B030D-6E8A-4147-A177-3AD203B41FA5}">
                      <a16:colId xmlns:a16="http://schemas.microsoft.com/office/drawing/2014/main" val="3871231012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2650809123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1122597102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2501877136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3312017333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389372499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3591986536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3041558918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4165566611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1659207071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2420894559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1734002905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3905640708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4049488999"/>
                    </a:ext>
                  </a:extLst>
                </a:gridCol>
                <a:gridCol w="456325">
                  <a:extLst>
                    <a:ext uri="{9D8B030D-6E8A-4147-A177-3AD203B41FA5}">
                      <a16:colId xmlns:a16="http://schemas.microsoft.com/office/drawing/2014/main" val="2673688209"/>
                    </a:ext>
                  </a:extLst>
                </a:gridCol>
              </a:tblGrid>
              <a:tr h="2461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960214"/>
                  </a:ext>
                </a:extLst>
              </a:tr>
              <a:tr h="4102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COMS (GK1)</a:t>
                      </a:r>
                    </a:p>
                    <a:p>
                      <a:pPr algn="ctr" latinLnBrk="1"/>
                      <a:r>
                        <a:rPr lang="en-US" altLang="ko-K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</a:t>
                      </a:r>
                      <a:r>
                        <a:rPr lang="en-US" altLang="ko-K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ko-KR" alt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2304627"/>
                  </a:ext>
                </a:extLst>
              </a:tr>
              <a:tr h="4102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GK2A</a:t>
                      </a:r>
                    </a:p>
                    <a:p>
                      <a:pPr algn="ctr" latinLnBrk="1"/>
                      <a:r>
                        <a:rPr lang="en-US" altLang="ko-K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(AMI</a:t>
                      </a:r>
                      <a:r>
                        <a:rPr lang="en-US" altLang="ko-K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ko-KR" alt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81351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MetOp</a:t>
                      </a:r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-A</a:t>
                      </a:r>
                    </a:p>
                    <a:p>
                      <a:pPr algn="ctr" latinLnBrk="1"/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(IASI)</a:t>
                      </a:r>
                      <a:endParaRPr lang="ko-KR" alt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5644835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MetOp</a:t>
                      </a:r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-B</a:t>
                      </a:r>
                    </a:p>
                    <a:p>
                      <a:pPr algn="ctr" latinLnBrk="1"/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(IASI)</a:t>
                      </a:r>
                      <a:endParaRPr lang="ko-KR" alt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0389565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MetOp</a:t>
                      </a:r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(IASI)</a:t>
                      </a:r>
                      <a:endParaRPr lang="ko-KR" altLang="en-US" sz="105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037091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B62BD085-26BB-47E9-A1B1-6AF387BC37CC}"/>
              </a:ext>
            </a:extLst>
          </p:cNvPr>
          <p:cNvGrpSpPr/>
          <p:nvPr/>
        </p:nvGrpSpPr>
        <p:grpSpPr>
          <a:xfrm>
            <a:off x="2123728" y="1080502"/>
            <a:ext cx="6480721" cy="2045303"/>
            <a:chOff x="2123728" y="3003798"/>
            <a:chExt cx="6480721" cy="2045303"/>
          </a:xfrm>
        </p:grpSpPr>
        <p:sp>
          <p:nvSpPr>
            <p:cNvPr id="9" name="오각형 22">
              <a:extLst>
                <a:ext uri="{FF2B5EF4-FFF2-40B4-BE49-F238E27FC236}">
                  <a16:creationId xmlns:a16="http://schemas.microsoft.com/office/drawing/2014/main" id="{B06B4F88-C737-402E-91A9-DC3CF7F1CF54}"/>
                </a:ext>
              </a:extLst>
            </p:cNvPr>
            <p:cNvSpPr/>
            <p:nvPr/>
          </p:nvSpPr>
          <p:spPr>
            <a:xfrm>
              <a:off x="2699792" y="3003798"/>
              <a:ext cx="4176465" cy="245103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periods</a:t>
              </a:r>
              <a:endParaRPr lang="ko-KR" alt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오각형 22">
              <a:extLst>
                <a:ext uri="{FF2B5EF4-FFF2-40B4-BE49-F238E27FC236}">
                  <a16:creationId xmlns:a16="http://schemas.microsoft.com/office/drawing/2014/main" id="{94B85FDF-0BB9-4635-BB8E-BC20228658AB}"/>
                </a:ext>
              </a:extLst>
            </p:cNvPr>
            <p:cNvSpPr/>
            <p:nvPr/>
          </p:nvSpPr>
          <p:spPr>
            <a:xfrm>
              <a:off x="6444209" y="3435846"/>
              <a:ext cx="2160240" cy="245103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periods</a:t>
              </a:r>
              <a:endParaRPr lang="ko-KR" alt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오각형 22">
              <a:extLst>
                <a:ext uri="{FF2B5EF4-FFF2-40B4-BE49-F238E27FC236}">
                  <a16:creationId xmlns:a16="http://schemas.microsoft.com/office/drawing/2014/main" id="{E6C1E3CB-1B8F-4CC2-9104-A2279A04D900}"/>
                </a:ext>
              </a:extLst>
            </p:cNvPr>
            <p:cNvSpPr/>
            <p:nvPr/>
          </p:nvSpPr>
          <p:spPr>
            <a:xfrm>
              <a:off x="2123728" y="3860274"/>
              <a:ext cx="5328592" cy="245103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periods</a:t>
              </a:r>
              <a:endParaRPr lang="ko-KR" alt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오각형 22">
              <a:extLst>
                <a:ext uri="{FF2B5EF4-FFF2-40B4-BE49-F238E27FC236}">
                  <a16:creationId xmlns:a16="http://schemas.microsoft.com/office/drawing/2014/main" id="{84FF6887-91D5-4A5C-8522-CE523A4047B9}"/>
                </a:ext>
              </a:extLst>
            </p:cNvPr>
            <p:cNvSpPr/>
            <p:nvPr/>
          </p:nvSpPr>
          <p:spPr>
            <a:xfrm>
              <a:off x="3275856" y="4345662"/>
              <a:ext cx="5328592" cy="245103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periods</a:t>
              </a:r>
              <a:endParaRPr lang="ko-KR" alt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오각형 22">
              <a:extLst>
                <a:ext uri="{FF2B5EF4-FFF2-40B4-BE49-F238E27FC236}">
                  <a16:creationId xmlns:a16="http://schemas.microsoft.com/office/drawing/2014/main" id="{81BF2AB0-1E36-46D5-A12B-AE2129613009}"/>
                </a:ext>
              </a:extLst>
            </p:cNvPr>
            <p:cNvSpPr/>
            <p:nvPr/>
          </p:nvSpPr>
          <p:spPr>
            <a:xfrm>
              <a:off x="6102032" y="4803998"/>
              <a:ext cx="2502416" cy="245103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periods</a:t>
              </a:r>
              <a:endParaRPr lang="ko-KR" altLang="en-U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0D04E81-DB0B-4B73-B767-FE0230D14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50389"/>
              </p:ext>
            </p:extLst>
          </p:nvPr>
        </p:nvGraphicFramePr>
        <p:xfrm>
          <a:off x="3275856" y="3307070"/>
          <a:ext cx="5328594" cy="178617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88099">
                  <a:extLst>
                    <a:ext uri="{9D8B030D-6E8A-4147-A177-3AD203B41FA5}">
                      <a16:colId xmlns:a16="http://schemas.microsoft.com/office/drawing/2014/main" val="928676071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3606540062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99747198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674808894"/>
                    </a:ext>
                  </a:extLst>
                </a:gridCol>
              </a:tblGrid>
              <a:tr h="333086">
                <a:tc gridSpan="6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GK2A AMI</a:t>
                      </a:r>
                      <a:endParaRPr lang="ko-KR" sz="1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780" marB="17780" anchor="ctr"/>
                </a:tc>
                <a:tc h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64770" marR="64770" marT="17780" marB="17780" anchor="ctr"/>
                </a:tc>
                <a:tc h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o-KR" sz="1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>
                          <a:effectLst/>
                          <a:latin typeface="+mn-lt"/>
                        </a:rPr>
                        <a:t>Center wavelength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altLang="ko-KR" sz="1050" b="0" baseline="0" dirty="0">
                          <a:latin typeface="+mn-lt"/>
                        </a:rPr>
                        <a:t>µm</a:t>
                      </a:r>
                      <a:r>
                        <a:rPr lang="en-US" sz="1050" b="0" kern="0" spc="0" dirty="0">
                          <a:effectLst/>
                          <a:latin typeface="+mn-lt"/>
                        </a:rPr>
                        <a:t>)</a:t>
                      </a:r>
                      <a:endParaRPr lang="en-US" sz="105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116" marB="16116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0" kern="0" spc="0" dirty="0">
                          <a:effectLst/>
                          <a:latin typeface="+mn-lt"/>
                        </a:rPr>
                        <a:t>Resolution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0" spc="0" dirty="0">
                          <a:effectLst/>
                          <a:latin typeface="+mn-lt"/>
                        </a:rPr>
                        <a:t>(km)</a:t>
                      </a:r>
                      <a:endParaRPr lang="en-US" sz="105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116" marB="16116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Center</a:t>
                      </a:r>
                      <a:r>
                        <a:rPr lang="ko-KR" altLang="en-US" sz="1050" b="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wavelength</a:t>
                      </a:r>
                      <a:endParaRPr lang="ko-KR" sz="1050" b="0" kern="100" dirty="0">
                        <a:effectLst/>
                        <a:latin typeface="+mn-lt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altLang="ko-KR" sz="1050" b="0" baseline="0" dirty="0">
                          <a:latin typeface="+mn-lt"/>
                        </a:rPr>
                        <a:t>µm</a:t>
                      </a:r>
                      <a:r>
                        <a:rPr lang="en-US" sz="1050" b="0" kern="0" dirty="0">
                          <a:effectLst/>
                          <a:latin typeface="+mn-lt"/>
                        </a:rPr>
                        <a:t>)</a:t>
                      </a:r>
                      <a:endParaRPr lang="ko-KR" sz="1050" b="0" kern="100" dirty="0"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Resolution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(</a:t>
                      </a:r>
                      <a:r>
                        <a:rPr lang="en-GB" altLang="ko-KR" sz="1050" b="0" kern="100" dirty="0">
                          <a:effectLst/>
                          <a:latin typeface="+mn-lt"/>
                        </a:rPr>
                        <a:t>km</a:t>
                      </a: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)</a:t>
                      </a:r>
                      <a:endParaRPr lang="ko-KR" sz="1050" b="0" kern="100" dirty="0"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Center</a:t>
                      </a:r>
                      <a:r>
                        <a:rPr lang="ko-KR" altLang="en-US" sz="1050" b="0" kern="1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wavelength</a:t>
                      </a:r>
                      <a:endParaRPr lang="ko-KR" sz="1050" b="0" kern="100" dirty="0">
                        <a:effectLst/>
                        <a:latin typeface="+mn-lt"/>
                      </a:endParaRP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altLang="ko-KR" sz="1050" b="0" baseline="0" dirty="0">
                          <a:latin typeface="+mn-lt"/>
                        </a:rPr>
                        <a:t>µm</a:t>
                      </a:r>
                      <a:r>
                        <a:rPr lang="en-US" sz="1050" b="0" kern="0" dirty="0">
                          <a:effectLst/>
                          <a:latin typeface="+mn-lt"/>
                        </a:rPr>
                        <a:t>)</a:t>
                      </a:r>
                      <a:endParaRPr lang="ko-KR" sz="1050" b="0" kern="100" dirty="0"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Resolution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(</a:t>
                      </a:r>
                      <a:r>
                        <a:rPr lang="en-GB" altLang="ko-KR" sz="1050" b="0" kern="100" dirty="0">
                          <a:effectLst/>
                          <a:latin typeface="+mn-lt"/>
                        </a:rPr>
                        <a:t>km</a:t>
                      </a:r>
                      <a:r>
                        <a:rPr lang="en-US" altLang="ko-KR" sz="1050" b="0" kern="100" dirty="0">
                          <a:effectLst/>
                          <a:latin typeface="+mn-lt"/>
                        </a:rPr>
                        <a:t>)</a:t>
                      </a:r>
                      <a:endParaRPr lang="ko-KR" sz="1050" b="0" kern="100" dirty="0"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3.83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0" dirty="0">
                          <a:effectLst/>
                          <a:latin typeface="+mn-lt"/>
                        </a:rPr>
                        <a:t>8.56 </a:t>
                      </a:r>
                      <a:endParaRPr lang="ko-KR" sz="1100" b="0" kern="100" dirty="0"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effectLst/>
                          <a:latin typeface="+mn-lt"/>
                        </a:rPr>
                        <a:t>2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12.34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6.21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100" b="0" kern="0" dirty="0"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9.62</a:t>
                      </a:r>
                      <a:endParaRPr lang="ko-KR" sz="1100" b="0" kern="100" dirty="0"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002" marB="16002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effectLst/>
                          <a:latin typeface="+mn-lt"/>
                        </a:rPr>
                        <a:t>2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8293" marR="58293" marT="16116" marB="16116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13.29</a:t>
                      </a:r>
                    </a:p>
                  </a:txBody>
                  <a:tcPr marL="58293" marR="58293" marT="16116" marB="16116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8293" marR="58293" marT="16116" marB="16116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n-lt"/>
                        </a:rPr>
                        <a:t>6.94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0" dirty="0">
                          <a:effectLst/>
                          <a:latin typeface="+mn-lt"/>
                        </a:rPr>
                        <a:t>10.35 </a:t>
                      </a:r>
                      <a:endParaRPr lang="ko-KR" sz="1100" b="0" kern="100" dirty="0"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effectLst/>
                          <a:latin typeface="+mn-lt"/>
                        </a:rPr>
                        <a:t>2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7.33</a:t>
                      </a: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517" marR="10517" marT="10517" marB="10517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0" dirty="0">
                          <a:effectLst/>
                          <a:latin typeface="+mn-lt"/>
                        </a:rPr>
                        <a:t>11.23 </a:t>
                      </a:r>
                      <a:endParaRPr lang="ko-KR" sz="1100" b="0" kern="100" dirty="0"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>
                          <a:effectLst/>
                          <a:latin typeface="+mn-lt"/>
                        </a:rPr>
                        <a:t>2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3A7DC7C-848A-40BD-89C9-764C2BE02986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21">
            <a:extLst>
              <a:ext uri="{FF2B5EF4-FFF2-40B4-BE49-F238E27FC236}">
                <a16:creationId xmlns:a16="http://schemas.microsoft.com/office/drawing/2014/main" id="{C1A265E6-AA69-4B4A-B2C8-C146856F23A9}"/>
              </a:ext>
            </a:extLst>
          </p:cNvPr>
          <p:cNvSpPr/>
          <p:nvPr/>
        </p:nvSpPr>
        <p:spPr>
          <a:xfrm>
            <a:off x="99357" y="3257422"/>
            <a:ext cx="5319237" cy="13150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모서리가 둥근 직사각형 121">
                <a:extLst>
                  <a:ext uri="{FF2B5EF4-FFF2-40B4-BE49-F238E27FC236}">
                    <a16:creationId xmlns:a16="http://schemas.microsoft.com/office/drawing/2014/main" id="{37AF09FF-346B-48EB-9B4B-9620B4AE9439}"/>
                  </a:ext>
                </a:extLst>
              </p:cNvPr>
              <p:cNvSpPr/>
              <p:nvPr/>
            </p:nvSpPr>
            <p:spPr>
              <a:xfrm>
                <a:off x="97089" y="1233508"/>
                <a:ext cx="3960441" cy="114605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corrected_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𝑅𝑎𝑑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𝐺𝐸𝑂</m:t>
                        </m:r>
                      </m:sub>
                    </m:sSub>
                  </m:oMath>
                </a14:m>
                <a:endParaRPr lang="en-US" altLang="ko-KR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𝑅𝑎𝑑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𝐺𝐸𝑂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∗ 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𝑆𝑙𝑜𝑝𝑒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𝑑𝑎𝑖𝑙𝑦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_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𝑐𝑜𝑒𝑓𝑓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𝑂𝑓𝑓𝑠𝑒𝑡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𝑑𝑎𝑖𝑙𝑦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_</m:t>
                        </m:r>
                        <m:r>
                          <a:rPr lang="en-US" altLang="ko-K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𝑐𝑜𝑒𝑓𝑓</m:t>
                        </m:r>
                      </m:sub>
                    </m:sSub>
                  </m:oMath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/>
              </a:p>
            </p:txBody>
          </p:sp>
        </mc:Choice>
        <mc:Fallback xmlns="">
          <p:sp>
            <p:nvSpPr>
              <p:cNvPr id="15" name="모서리가 둥근 직사각형 121">
                <a:extLst>
                  <a:ext uri="{FF2B5EF4-FFF2-40B4-BE49-F238E27FC236}">
                    <a16:creationId xmlns:a16="http://schemas.microsoft.com/office/drawing/2014/main" id="{37AF09FF-346B-48EB-9B4B-9620B4AE9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9" y="1233508"/>
                <a:ext cx="3960441" cy="11460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595959"/>
                </a:solidFill>
              </a:rPr>
              <a:t>Methods </a:t>
            </a:r>
            <a:r>
              <a:rPr lang="en-US" altLang="ko-KR" sz="2000" dirty="0">
                <a:solidFill>
                  <a:srgbClr val="595959"/>
                </a:solidFill>
              </a:rPr>
              <a:t>(MSICC algorithm)</a:t>
            </a:r>
            <a:endParaRPr lang="ko-KR" altLang="en-US" dirty="0">
              <a:solidFill>
                <a:srgbClr val="595959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4688F78-59DC-4307-95FE-AD3F2388501E}"/>
              </a:ext>
            </a:extLst>
          </p:cNvPr>
          <p:cNvGrpSpPr/>
          <p:nvPr/>
        </p:nvGrpSpPr>
        <p:grpSpPr>
          <a:xfrm>
            <a:off x="4057530" y="1090959"/>
            <a:ext cx="1882622" cy="1583786"/>
            <a:chOff x="291724" y="694089"/>
            <a:chExt cx="2023777" cy="1685181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FD7CB6CA-7053-4B9C-8907-26C91D50F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482" y="694089"/>
              <a:ext cx="1825019" cy="146001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54ECF4-4A25-4BCC-82D6-73463CF05DEC}"/>
                </a:ext>
              </a:extLst>
            </p:cNvPr>
            <p:cNvSpPr txBox="1"/>
            <p:nvPr/>
          </p:nvSpPr>
          <p:spPr>
            <a:xfrm rot="16200000">
              <a:off x="10108" y="1076342"/>
              <a:ext cx="861000" cy="297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rgbClr val="FF0000"/>
                  </a:solidFill>
                </a:rPr>
                <a:t>LEO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5D0F81-F919-4603-AA39-73D90C92C771}"/>
                </a:ext>
              </a:extLst>
            </p:cNvPr>
            <p:cNvSpPr txBox="1"/>
            <p:nvPr/>
          </p:nvSpPr>
          <p:spPr>
            <a:xfrm>
              <a:off x="1067080" y="2084537"/>
              <a:ext cx="861000" cy="29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/>
                <a:t>GEO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A6FDEBD-7A25-42FC-9D6E-05F12D82AF48}"/>
              </a:ext>
            </a:extLst>
          </p:cNvPr>
          <p:cNvSpPr txBox="1"/>
          <p:nvPr/>
        </p:nvSpPr>
        <p:spPr>
          <a:xfrm>
            <a:off x="6084168" y="1155397"/>
            <a:ext cx="286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200" dirty="0"/>
              <a:t>GEO and LEO (IASI) satellite data were matched according to the GSICS IR algorithm.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200" dirty="0"/>
              <a:t>Coefficients were obtained by using the linear regression of the collocated data on </a:t>
            </a:r>
            <a:r>
              <a:rPr lang="ko-KR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altLang="ko-KR" sz="1200" dirty="0">
                <a:latin typeface="Calibri" panose="020F0502020204030204" pitchFamily="34" charset="0"/>
                <a:cs typeface="Calibri" panose="020F0502020204030204" pitchFamily="34" charset="0"/>
              </a:rPr>
              <a:t>2days (=5days).</a:t>
            </a:r>
            <a:endParaRPr lang="ko-KR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34396F-3D5A-43EE-9EF1-D0395638599C}"/>
                  </a:ext>
                </a:extLst>
              </p:cNvPr>
              <p:cNvSpPr txBox="1"/>
              <p:nvPr/>
            </p:nvSpPr>
            <p:spPr>
              <a:xfrm>
                <a:off x="235589" y="2849735"/>
                <a:ext cx="534416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Anchoring recalibration coefficients to a prime reference</a:t>
                </a:r>
              </a:p>
              <a:p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L`3  =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a`2</a:t>
                </a:r>
                <a:r>
                  <a:rPr lang="en-US" altLang="ko-KR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en-US" altLang="ko-KR" sz="14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b`2</a:t>
                </a:r>
                <a:r>
                  <a:rPr lang="en-US" altLang="ko-KR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* (</a:t>
                </a:r>
                <a:r>
                  <a:rPr lang="en-US" altLang="ko-KR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a`3</a:t>
                </a:r>
                <a:r>
                  <a:rPr lang="en-US" altLang="ko-KR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en-US" altLang="ko-KR" sz="1400" b="1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b`3</a:t>
                </a:r>
                <a:r>
                  <a:rPr lang="en-US" altLang="ko-KR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𝑹𝒂𝒅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𝑮𝑬𝑶</m:t>
                        </m:r>
                      </m:sub>
                    </m:sSub>
                  </m:oMath>
                </a14:m>
                <a:r>
                  <a:rPr lang="en-US" altLang="ko-KR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en-US" altLang="ko-K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= (</a:t>
                </a:r>
                <a:r>
                  <a:rPr lang="en-US" altLang="ko-KR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a1 – a2 * b1/b2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+ </a:t>
                </a:r>
                <a:r>
                  <a:rPr lang="en-US" altLang="ko-KR" sz="1400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b1/b2 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* ((</a:t>
                </a:r>
                <a:r>
                  <a:rPr lang="en-US" altLang="ko-KR" sz="1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a2 – a3 * b2/b3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+ </a:t>
                </a:r>
                <a:r>
                  <a:rPr lang="en-US" altLang="ko-KR" sz="1400" dirty="0">
                    <a:solidFill>
                      <a:schemeClr val="accent3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b2/b3 </a:t>
                </a:r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* (a3 + b3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𝑅𝑎𝑑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𝐺𝐸𝑂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))</a:t>
                </a:r>
              </a:p>
              <a:p>
                <a:endParaRPr lang="en-US" altLang="ko-K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ko-KR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 a1 + b1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𝑹𝒂𝒅</m:t>
                        </m:r>
                      </m:e>
                      <m:sub>
                        <m:r>
                          <a:rPr lang="en-US" altLang="ko-KR" sz="14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𝑮𝑬𝑶</m:t>
                        </m:r>
                      </m:sub>
                    </m:sSub>
                  </m:oMath>
                </a14:m>
                <a:endParaRPr lang="en-US" altLang="ko-KR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34396F-3D5A-43EE-9EF1-D0395638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9" y="2849735"/>
                <a:ext cx="5344164" cy="1631216"/>
              </a:xfrm>
              <a:prstGeom prst="rect">
                <a:avLst/>
              </a:prstGeom>
              <a:blipFill>
                <a:blip r:embed="rId5"/>
                <a:stretch>
                  <a:fillRect l="-457" t="-1119" b="-29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그룹 39">
            <a:extLst>
              <a:ext uri="{FF2B5EF4-FFF2-40B4-BE49-F238E27FC236}">
                <a16:creationId xmlns:a16="http://schemas.microsoft.com/office/drawing/2014/main" id="{2964D1E6-B393-4F70-9FF1-0B5BDA1F2049}"/>
              </a:ext>
            </a:extLst>
          </p:cNvPr>
          <p:cNvGrpSpPr/>
          <p:nvPr/>
        </p:nvGrpSpPr>
        <p:grpSpPr>
          <a:xfrm>
            <a:off x="5415130" y="3902497"/>
            <a:ext cx="3312368" cy="1178815"/>
            <a:chOff x="5508104" y="1885392"/>
            <a:chExt cx="3312368" cy="14800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16762B-0CB8-4250-8C92-D718ECD487A8}"/>
                </a:ext>
              </a:extLst>
            </p:cNvPr>
            <p:cNvSpPr txBox="1"/>
            <p:nvPr/>
          </p:nvSpPr>
          <p:spPr>
            <a:xfrm>
              <a:off x="5868144" y="2062338"/>
              <a:ext cx="2520280" cy="13031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lvl="1" indent="0" latinLnBrk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where,  </a:t>
              </a:r>
            </a:p>
            <a:p>
              <a:pPr marL="0" lvl="1" indent="0" latinLnBrk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a1 b1 : </a:t>
              </a:r>
              <a:r>
                <a:rPr lang="en-US" altLang="ko-KR" sz="105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w.r.t.</a:t>
              </a:r>
              <a:r>
                <a:rPr lang="en-US" altLang="ko-KR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 sat.1 offset and slope </a:t>
              </a:r>
              <a:r>
                <a:rPr lang="en-US" altLang="ko-KR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(Prime)  </a:t>
              </a:r>
            </a:p>
            <a:p>
              <a:pPr marL="0" lvl="1" indent="0" latinLnBrk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a2 b2 : </a:t>
              </a:r>
              <a:r>
                <a:rPr lang="en-US" altLang="ko-KR" sz="105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w.r.t.</a:t>
              </a:r>
              <a:r>
                <a:rPr lang="en-US" altLang="ko-KR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 sat.2 correction coefficients</a:t>
              </a:r>
            </a:p>
            <a:p>
              <a:pPr marL="0" lvl="1" indent="0" latinLnBrk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ko-KR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a3 b3 : </a:t>
              </a:r>
              <a:r>
                <a:rPr lang="en-US" altLang="ko-KR" sz="105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w.r.t.</a:t>
              </a:r>
              <a:r>
                <a:rPr lang="en-US" altLang="ko-KR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 sat.3 correction coefficients</a:t>
              </a:r>
            </a:p>
            <a:p>
              <a:pPr marL="0" lvl="1" indent="0" latinLnBrk="0">
                <a:lnSpc>
                  <a:spcPct val="150000"/>
                </a:lnSpc>
                <a:spcBef>
                  <a:spcPts val="0"/>
                </a:spcBef>
                <a:buNone/>
              </a:pPr>
              <a:endParaRPr lang="ko-KR" altLang="en-US" sz="1100" dirty="0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08A0214E-33C9-450C-B5A5-272B03BC5576}"/>
                </a:ext>
              </a:extLst>
            </p:cNvPr>
            <p:cNvSpPr/>
            <p:nvPr/>
          </p:nvSpPr>
          <p:spPr>
            <a:xfrm>
              <a:off x="5508104" y="1885392"/>
              <a:ext cx="3312368" cy="1246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40916D3-915F-42F6-885B-2FD63F34DB51}"/>
              </a:ext>
            </a:extLst>
          </p:cNvPr>
          <p:cNvSpPr txBox="1"/>
          <p:nvPr/>
        </p:nvSpPr>
        <p:spPr>
          <a:xfrm>
            <a:off x="-432556" y="699542"/>
            <a:ext cx="4490086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5356" lvl="3" indent="-285750" latinLnBrk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Computing of recalibration coefficients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690F24-1477-415E-902A-400B0F744E71}"/>
              </a:ext>
            </a:extLst>
          </p:cNvPr>
          <p:cNvSpPr txBox="1"/>
          <p:nvPr/>
        </p:nvSpPr>
        <p:spPr>
          <a:xfrm>
            <a:off x="5446812" y="3243094"/>
            <a:ext cx="36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200" dirty="0"/>
              <a:t>Anchoring links coefficients with respect to reference satellites and cancels them out, leaving only the prime reference coefficients.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42D7C-B7E2-40F1-9704-A67B108FED91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8"/>
    </mc:Choice>
    <mc:Fallback xmlns="">
      <p:transition spd="slow" advTm="555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[Appendix]</a:t>
            </a:r>
            <a:r>
              <a:rPr lang="ko-KR" altLang="en-US" dirty="0"/>
              <a:t> </a:t>
            </a:r>
            <a:r>
              <a:rPr lang="en-US" altLang="ko-KR" dirty="0"/>
              <a:t>Re-calibration flow chart</a:t>
            </a:r>
            <a:endParaRPr lang="en-US" altLang="ko-KR" sz="14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C7CD2F-E8EC-4E05-80A2-0ABA83F771DF}"/>
                  </a:ext>
                </a:extLst>
              </p:cNvPr>
              <p:cNvSpPr txBox="1"/>
              <p:nvPr/>
            </p:nvSpPr>
            <p:spPr>
              <a:xfrm>
                <a:off x="5508104" y="4247150"/>
                <a:ext cx="3384376" cy="86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/>
                  <a:t>where,</a:t>
                </a:r>
              </a:p>
              <a:p>
                <a:r>
                  <a:rPr lang="en-US" altLang="ko-KR" sz="1200" dirty="0" err="1"/>
                  <a:t>Rad_cor_A</a:t>
                </a:r>
                <a:r>
                  <a:rPr lang="en-US" altLang="ko-KR" sz="1200" dirty="0"/>
                  <a:t> : corrected radiance </a:t>
                </a:r>
                <a:r>
                  <a:rPr lang="en-US" altLang="ko-KR" sz="1200" dirty="0" err="1"/>
                  <a:t>w.r.t.</a:t>
                </a:r>
                <a:r>
                  <a:rPr lang="en-US" altLang="ko-KR" sz="1200" dirty="0"/>
                  <a:t> A</a:t>
                </a:r>
                <a:endParaRPr lang="ko-KR" altLang="en-US" sz="1200" dirty="0"/>
              </a:p>
              <a:p>
                <a:r>
                  <a:rPr lang="en-US" altLang="ko-KR" sz="1200" dirty="0" err="1"/>
                  <a:t>Rad_cor</a:t>
                </a:r>
                <a:r>
                  <a:rPr lang="en-US" altLang="ko-KR" sz="1200" dirty="0"/>
                  <a:t>_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ko-KR" sz="1200" i="1" dirty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ko-KR" altLang="en-US" sz="1200" dirty="0"/>
                  <a:t>  </a:t>
                </a:r>
                <a:r>
                  <a:rPr lang="en-US" altLang="ko-KR" sz="1200" dirty="0"/>
                  <a:t>: anchoring A -&gt; B</a:t>
                </a:r>
              </a:p>
              <a:p>
                <a:r>
                  <a:rPr lang="en-US" altLang="ko-KR" sz="1200" dirty="0"/>
                  <a:t>Rad_cor_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sSup>
                          <m:sSupPr>
                            <m:ctrlPr>
                              <a:rPr lang="en-US" altLang="ko-KR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ko-KR" sz="12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ko-KR" sz="1200" dirty="0"/>
                  <a:t> : anchoring A -&gt; B -&gt; C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C7CD2F-E8EC-4E05-80A2-0ABA83F7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247150"/>
                <a:ext cx="3384376" cy="863634"/>
              </a:xfrm>
              <a:prstGeom prst="rect">
                <a:avLst/>
              </a:prstGeom>
              <a:blipFill>
                <a:blip r:embed="rId3"/>
                <a:stretch>
                  <a:fillRect l="-180" t="-709" b="-49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46BECCE5-2971-432D-8F2F-1E51A3DF7C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528" y="781346"/>
              <a:ext cx="7943910" cy="3026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85">
                      <a:extLst>
                        <a:ext uri="{9D8B030D-6E8A-4147-A177-3AD203B41FA5}">
                          <a16:colId xmlns:a16="http://schemas.microsoft.com/office/drawing/2014/main" val="2606952936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2490899643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2647640412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684036135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712831962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3044013532"/>
                        </a:ext>
                      </a:extLst>
                    </a:gridCol>
                  </a:tblGrid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IASI-A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IASI-B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IASI-C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2887009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MI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Rad_cor_A</a:t>
                          </a:r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Rad_cor_B</a:t>
                          </a:r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131640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Rad_cor_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ko-KR" sz="1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endParaRPr lang="ko-KR" altLang="en-US" sz="1400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6608299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AMI</a:t>
                          </a:r>
                          <a:endParaRPr lang="ko-KR" altLang="en-US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Rad_cor_A</a:t>
                          </a:r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Rad_cor_B</a:t>
                          </a:r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Rad_cor_C</a:t>
                          </a:r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45916015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Rad_cor_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ko-KR" sz="1400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oMath>
                          </a14:m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644324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Rad_cor_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ko-KR" sz="1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oMath>
                          </a14:m>
                          <a:endParaRPr lang="ko-KR" altLang="en-US" sz="1400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Rad_cor_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altLang="ko-KR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altLang="ko-KR" sz="14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endParaRPr lang="ko-KR" altLang="en-US" sz="1400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086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46BECCE5-2971-432D-8F2F-1E51A3DF7C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1451885"/>
                  </p:ext>
                </p:extLst>
              </p:nvPr>
            </p:nvGraphicFramePr>
            <p:xfrm>
              <a:off x="323528" y="781346"/>
              <a:ext cx="7943910" cy="30261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85">
                      <a:extLst>
                        <a:ext uri="{9D8B030D-6E8A-4147-A177-3AD203B41FA5}">
                          <a16:colId xmlns:a16="http://schemas.microsoft.com/office/drawing/2014/main" val="2606952936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2490899643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2647640412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684036135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712831962"/>
                        </a:ext>
                      </a:extLst>
                    </a:gridCol>
                    <a:gridCol w="1323985">
                      <a:extLst>
                        <a:ext uri="{9D8B030D-6E8A-4147-A177-3AD203B41FA5}">
                          <a16:colId xmlns:a16="http://schemas.microsoft.com/office/drawing/2014/main" val="3044013532"/>
                        </a:ext>
                      </a:extLst>
                    </a:gridCol>
                  </a:tblGrid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IASI-A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IASI-B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IASI-C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2887009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MI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Rad_cor_A</a:t>
                          </a:r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Rad_cor_B</a:t>
                          </a:r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131640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922" t="-206024" r="-302304" b="-30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B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6608299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/>
                            <a:t>AMI</a:t>
                          </a:r>
                          <a:endParaRPr lang="ko-KR" altLang="en-US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Rad_cor_A</a:t>
                          </a:r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Rad_cor_B</a:t>
                          </a:r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/>
                            <a:t>Rad_cor_C</a:t>
                          </a:r>
                          <a:endParaRPr lang="ko-KR" altLang="en-US" sz="1400" dirty="0"/>
                        </a:p>
                      </a:txBody>
                      <a:tcPr>
                        <a:lnT w="12700" cap="flat" cmpd="sng" algn="ctr">
                          <a:noFill/>
                          <a:prstDash val="lg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45916015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99083" t="-404819" r="-101376" b="-10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644324"/>
                      </a:ext>
                    </a:extLst>
                  </a:tr>
                  <a:tr h="504358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200922" t="-504819" r="-302304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99083" t="-504819" r="-101376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400" dirty="0"/>
                        </a:p>
                      </a:txBody>
                      <a:tcPr>
                        <a:solidFill>
                          <a:srgbClr val="E9ED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50860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955F504-F94A-4C8E-93D6-093C239F5FCC}"/>
              </a:ext>
            </a:extLst>
          </p:cNvPr>
          <p:cNvSpPr/>
          <p:nvPr/>
        </p:nvSpPr>
        <p:spPr>
          <a:xfrm>
            <a:off x="3087540" y="1635646"/>
            <a:ext cx="1080120" cy="3312368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AA6E5264-09C0-43DC-A122-CA977B15C72B}"/>
              </a:ext>
            </a:extLst>
          </p:cNvPr>
          <p:cNvSpPr/>
          <p:nvPr/>
        </p:nvSpPr>
        <p:spPr>
          <a:xfrm>
            <a:off x="3491880" y="2427734"/>
            <a:ext cx="288032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SBAF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B8D208-782E-4ABD-9A46-731E7DBE8237}"/>
              </a:ext>
            </a:extLst>
          </p:cNvPr>
          <p:cNvSpPr txBox="1"/>
          <p:nvPr/>
        </p:nvSpPr>
        <p:spPr>
          <a:xfrm>
            <a:off x="3203848" y="4090149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Baseline sensor normalized radiance</a:t>
            </a:r>
            <a:endParaRPr lang="ko-KR" altLang="en-US" sz="1200" dirty="0"/>
          </a:p>
        </p:txBody>
      </p:sp>
      <p:sp>
        <p:nvSpPr>
          <p:cNvPr id="19" name="같음 기호 18">
            <a:extLst>
              <a:ext uri="{FF2B5EF4-FFF2-40B4-BE49-F238E27FC236}">
                <a16:creationId xmlns:a16="http://schemas.microsoft.com/office/drawing/2014/main" id="{F623F28F-AD15-4380-A0FF-FE2DE6BF3E79}"/>
              </a:ext>
            </a:extLst>
          </p:cNvPr>
          <p:cNvSpPr/>
          <p:nvPr/>
        </p:nvSpPr>
        <p:spPr>
          <a:xfrm rot="5400000">
            <a:off x="3491880" y="3674224"/>
            <a:ext cx="288032" cy="371124"/>
          </a:xfrm>
          <a:prstGeom prst="math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DE5E026B-35A2-4CAB-A7CF-AFDD7F3070CF}"/>
              </a:ext>
            </a:extLst>
          </p:cNvPr>
          <p:cNvSpPr/>
          <p:nvPr/>
        </p:nvSpPr>
        <p:spPr>
          <a:xfrm>
            <a:off x="7956376" y="1851670"/>
            <a:ext cx="360040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B0277DAE-8F7C-4997-8FC6-D2D3DA5660D0}"/>
              </a:ext>
            </a:extLst>
          </p:cNvPr>
          <p:cNvSpPr/>
          <p:nvPr/>
        </p:nvSpPr>
        <p:spPr>
          <a:xfrm>
            <a:off x="7970230" y="3147814"/>
            <a:ext cx="360040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E0837-2403-4A7C-95FD-2854051742EF}"/>
              </a:ext>
            </a:extLst>
          </p:cNvPr>
          <p:cNvSpPr txBox="1"/>
          <p:nvPr/>
        </p:nvSpPr>
        <p:spPr>
          <a:xfrm>
            <a:off x="8265189" y="2305175"/>
            <a:ext cx="91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Sensor equivalent radiance</a:t>
            </a:r>
            <a:endParaRPr lang="ko-KR" altLang="en-US" sz="1200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34D6E353-07FF-446E-A092-AA0DB0C4DBF0}"/>
              </a:ext>
            </a:extLst>
          </p:cNvPr>
          <p:cNvSpPr/>
          <p:nvPr/>
        </p:nvSpPr>
        <p:spPr>
          <a:xfrm>
            <a:off x="8228676" y="1707654"/>
            <a:ext cx="915323" cy="1872208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DDA6C5B0-3647-42FA-8E72-8DF4142A1C83}"/>
              </a:ext>
            </a:extLst>
          </p:cNvPr>
          <p:cNvSpPr/>
          <p:nvPr/>
        </p:nvSpPr>
        <p:spPr>
          <a:xfrm rot="16200000">
            <a:off x="3491880" y="1231307"/>
            <a:ext cx="288032" cy="5760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ko-KR" sz="600" dirty="0">
                <a:solidFill>
                  <a:schemeClr val="bg1"/>
                </a:solidFill>
              </a:rPr>
              <a:t>Anchoring</a:t>
            </a:r>
            <a:endParaRPr lang="ko-KR" altLang="en-US" sz="600" dirty="0">
              <a:solidFill>
                <a:schemeClr val="bg1"/>
              </a:solidFill>
            </a:endParaRP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7A3804B6-AE43-4FCB-9B2B-6E2F64208C57}"/>
              </a:ext>
            </a:extLst>
          </p:cNvPr>
          <p:cNvSpPr/>
          <p:nvPr/>
        </p:nvSpPr>
        <p:spPr>
          <a:xfrm rot="16200000">
            <a:off x="6156176" y="2248287"/>
            <a:ext cx="288032" cy="5760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ko-KR" sz="600" dirty="0">
                <a:solidFill>
                  <a:schemeClr val="bg1"/>
                </a:solidFill>
              </a:rPr>
              <a:t>Anchoring</a:t>
            </a:r>
            <a:endParaRPr lang="ko-KR" altLang="en-US" sz="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408A5-0A7A-4A99-99D1-DCB447639197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0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21491F15-226A-4DE6-820D-0C8243A50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79632"/>
              </p:ext>
            </p:extLst>
          </p:nvPr>
        </p:nvGraphicFramePr>
        <p:xfrm>
          <a:off x="5274040" y="707523"/>
          <a:ext cx="3251199" cy="268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80">
                  <a:extLst>
                    <a:ext uri="{9D8B030D-6E8A-4147-A177-3AD203B41FA5}">
                      <a16:colId xmlns:a16="http://schemas.microsoft.com/office/drawing/2014/main" val="3104807126"/>
                    </a:ext>
                  </a:extLst>
                </a:gridCol>
                <a:gridCol w="2081619">
                  <a:extLst>
                    <a:ext uri="{9D8B030D-6E8A-4147-A177-3AD203B41FA5}">
                      <a16:colId xmlns:a16="http://schemas.microsoft.com/office/drawing/2014/main" val="2951577540"/>
                    </a:ext>
                  </a:extLst>
                </a:gridCol>
              </a:tblGrid>
              <a:tr h="36060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NASA </a:t>
                      </a:r>
                      <a:r>
                        <a:rPr lang="en-US" altLang="ko-KR" sz="1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LaRC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SBAF tool</a:t>
                      </a:r>
                    </a:p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(https://satcorps.larc.nasa.gov/SBAF)</a:t>
                      </a:r>
                      <a:endParaRPr lang="ko-KR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415390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Scene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TWP</a:t>
                      </a:r>
                      <a:endParaRPr lang="ko-KR" altLang="en-US" sz="16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28486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Longitude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110°E ~ 170°E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8932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Latitude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10°S ~ 35°N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20725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SZA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Defalt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64196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VZA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Defalt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32001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Fit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Linear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7445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solidFill>
                  <a:srgbClr val="595959"/>
                </a:solidFill>
              </a:rPr>
              <a:t>Methods (SRF and SBAF)</a:t>
            </a:r>
            <a:endParaRPr lang="en-US" altLang="ko-KR" sz="1440" dirty="0"/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683567" y="3592497"/>
            <a:ext cx="7582442" cy="330754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2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856307" y="3788593"/>
            <a:ext cx="7668932" cy="597758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3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lvl="1" indent="-102870" latinLnBrk="0">
              <a:lnSpc>
                <a:spcPct val="150000"/>
              </a:lnSpc>
              <a:spcAft>
                <a:spcPts val="180"/>
              </a:spcAft>
              <a:buBlip>
                <a:blip r:embed="rId3"/>
              </a:buBlip>
            </a:pPr>
            <a:endParaRPr lang="en-US" altLang="ko-KR" sz="1440" dirty="0">
              <a:latin typeface="+mn-ea"/>
            </a:endParaRPr>
          </a:p>
          <a:p>
            <a:pPr marL="102870" lvl="1" indent="-102870" latinLnBrk="0">
              <a:lnSpc>
                <a:spcPct val="150000"/>
              </a:lnSpc>
              <a:spcAft>
                <a:spcPts val="180"/>
              </a:spcAft>
              <a:buBlip>
                <a:blip r:embed="rId3"/>
              </a:buBlip>
            </a:pPr>
            <a:endParaRPr lang="en-US" altLang="ko-KR" sz="1440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ko-KR" altLang="en-US" sz="1440" spc="0" dirty="0">
              <a:latin typeface="+mn-ea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813183" y="627534"/>
            <a:ext cx="7517635" cy="401804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3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latinLnBrk="0">
              <a:spcBef>
                <a:spcPts val="540"/>
              </a:spcBef>
              <a:spcAft>
                <a:spcPts val="540"/>
              </a:spcAft>
              <a:buNone/>
            </a:pPr>
            <a:endParaRPr lang="ko-KR" altLang="en-US" sz="1440" spc="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CF5AA-9118-4920-A9D2-EEFD43489448}"/>
              </a:ext>
            </a:extLst>
          </p:cNvPr>
          <p:cNvSpPr txBox="1"/>
          <p:nvPr/>
        </p:nvSpPr>
        <p:spPr>
          <a:xfrm>
            <a:off x="1007604" y="821956"/>
            <a:ext cx="90730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990" dirty="0">
                <a:solidFill>
                  <a:srgbClr val="FF0000"/>
                </a:solidFill>
              </a:rPr>
              <a:t>GK2A</a:t>
            </a:r>
          </a:p>
          <a:p>
            <a:pPr algn="l"/>
            <a:r>
              <a:rPr lang="en-US" altLang="ko-KR" sz="990" dirty="0">
                <a:solidFill>
                  <a:srgbClr val="0000FF"/>
                </a:solidFill>
              </a:rPr>
              <a:t>COMS</a:t>
            </a:r>
            <a:endParaRPr lang="ko-KR" altLang="en-US" sz="990" dirty="0">
              <a:solidFill>
                <a:srgbClr val="0000FF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BB3D8E1-C40F-4033-8FDE-8B467D350C0E}"/>
              </a:ext>
            </a:extLst>
          </p:cNvPr>
          <p:cNvGrpSpPr/>
          <p:nvPr/>
        </p:nvGrpSpPr>
        <p:grpSpPr>
          <a:xfrm>
            <a:off x="-36512" y="627534"/>
            <a:ext cx="2959692" cy="2009467"/>
            <a:chOff x="251519" y="3080077"/>
            <a:chExt cx="4032449" cy="2232741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9551E3B-269A-41A8-BBF2-0958C6C0D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19" y="3080077"/>
              <a:ext cx="4032449" cy="223274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07773B-8906-4146-B6CD-81D1E37EB301}"/>
                </a:ext>
              </a:extLst>
            </p:cNvPr>
            <p:cNvSpPr txBox="1"/>
            <p:nvPr/>
          </p:nvSpPr>
          <p:spPr>
            <a:xfrm>
              <a:off x="3390966" y="3189734"/>
              <a:ext cx="792088" cy="6104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990" dirty="0">
                  <a:solidFill>
                    <a:srgbClr val="FF0000"/>
                  </a:solidFill>
                </a:rPr>
                <a:t>IR10.5 </a:t>
              </a:r>
            </a:p>
            <a:p>
              <a:pPr algn="l"/>
              <a:r>
                <a:rPr lang="en-US" altLang="ko-KR" sz="990" dirty="0">
                  <a:solidFill>
                    <a:srgbClr val="0000FF"/>
                  </a:solidFill>
                </a:rPr>
                <a:t>IR10.8</a:t>
              </a:r>
            </a:p>
            <a:p>
              <a:pPr algn="l"/>
              <a:r>
                <a:rPr lang="en-US" altLang="ko-KR" sz="990" dirty="0">
                  <a:solidFill>
                    <a:srgbClr val="FEC200"/>
                  </a:solidFill>
                </a:rPr>
                <a:t>IR11.2</a:t>
              </a:r>
              <a:endParaRPr lang="ko-KR" altLang="en-US" sz="990" dirty="0">
                <a:solidFill>
                  <a:srgbClr val="FEC200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3961565-FC60-4C31-ADBC-3C1AD6C515D3}"/>
              </a:ext>
            </a:extLst>
          </p:cNvPr>
          <p:cNvGrpSpPr/>
          <p:nvPr/>
        </p:nvGrpSpPr>
        <p:grpSpPr>
          <a:xfrm>
            <a:off x="-36512" y="3075806"/>
            <a:ext cx="2880004" cy="1930500"/>
            <a:chOff x="4676655" y="3102915"/>
            <a:chExt cx="3962178" cy="214500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193B860-0BF4-41A4-8B34-3268147E9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6655" y="3102915"/>
              <a:ext cx="3960000" cy="2145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05B957-D7F0-4BC7-B49A-54C2A5670EBA}"/>
                </a:ext>
              </a:extLst>
            </p:cNvPr>
            <p:cNvSpPr txBox="1"/>
            <p:nvPr/>
          </p:nvSpPr>
          <p:spPr>
            <a:xfrm>
              <a:off x="7846745" y="3243962"/>
              <a:ext cx="792088" cy="44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990" dirty="0">
                  <a:solidFill>
                    <a:srgbClr val="FF0000"/>
                  </a:solidFill>
                </a:rPr>
                <a:t>IR12.3</a:t>
              </a:r>
            </a:p>
            <a:p>
              <a:pPr algn="l"/>
              <a:r>
                <a:rPr lang="en-US" altLang="ko-KR" sz="990" dirty="0">
                  <a:solidFill>
                    <a:srgbClr val="0000FF"/>
                  </a:solidFill>
                </a:rPr>
                <a:t>IR12.0</a:t>
              </a:r>
              <a:endParaRPr lang="ko-KR" altLang="en-US" sz="99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86F59B43-5310-4605-AE00-5C0FC3160D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40" y="701356"/>
            <a:ext cx="1879244" cy="1911276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7B9C613-9291-4F1F-A42E-2C024159D0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548" y="2973358"/>
            <a:ext cx="2030089" cy="20329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56C4A4-5CED-4E77-B831-793EA19F61BA}"/>
              </a:ext>
            </a:extLst>
          </p:cNvPr>
          <p:cNvSpPr txBox="1"/>
          <p:nvPr/>
        </p:nvSpPr>
        <p:spPr>
          <a:xfrm>
            <a:off x="228457" y="706140"/>
            <a:ext cx="90730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990" dirty="0">
                <a:solidFill>
                  <a:srgbClr val="FF0000"/>
                </a:solidFill>
              </a:rPr>
              <a:t>GK2A</a:t>
            </a:r>
          </a:p>
          <a:p>
            <a:pPr algn="l"/>
            <a:r>
              <a:rPr lang="en-US" altLang="ko-KR" sz="990" dirty="0">
                <a:solidFill>
                  <a:srgbClr val="0000FF"/>
                </a:solidFill>
              </a:rPr>
              <a:t>COMS</a:t>
            </a:r>
            <a:endParaRPr lang="ko-KR" altLang="en-US" sz="990" dirty="0">
              <a:solidFill>
                <a:srgbClr val="0000FF"/>
              </a:solidFill>
            </a:endParaRP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F84AEFCC-32C7-4880-B4DF-2CC9CF144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35445"/>
              </p:ext>
            </p:extLst>
          </p:nvPr>
        </p:nvGraphicFramePr>
        <p:xfrm>
          <a:off x="5274040" y="3405698"/>
          <a:ext cx="3251199" cy="118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1178651652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1966977771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3184793218"/>
                    </a:ext>
                  </a:extLst>
                </a:gridCol>
              </a:tblGrid>
              <a:tr h="39409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</a:t>
                      </a:r>
                      <a:endParaRPr lang="ko-KR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82296" marR="82296" marT="41148" marB="411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Slope</a:t>
                      </a:r>
                      <a:endParaRPr lang="ko-KR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82296" marR="82296" marT="41148" marB="411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Offset</a:t>
                      </a:r>
                      <a:endParaRPr lang="ko-KR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82296" marR="82296" marT="41148" marB="411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83584"/>
                  </a:ext>
                </a:extLst>
              </a:tr>
              <a:tr h="39409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IR10.5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1.0060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-2.75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87244"/>
                  </a:ext>
                </a:extLst>
              </a:tr>
              <a:tr h="39409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IR12.3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1.0211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-4.3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289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858D3EA-C67E-4E30-A69F-DFE4E6E3CB7B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0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solidFill>
                  <a:srgbClr val="595959"/>
                </a:solidFill>
              </a:rPr>
              <a:t>Methods (SRF and SBAF)</a:t>
            </a:r>
            <a:endParaRPr lang="en-US" altLang="ko-KR" sz="1440" dirty="0"/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683567" y="3592497"/>
            <a:ext cx="7582442" cy="330754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1" kern="1200" spc="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2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856307" y="3788593"/>
            <a:ext cx="7668932" cy="597758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3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lvl="1" indent="-102870" latinLnBrk="0">
              <a:lnSpc>
                <a:spcPct val="150000"/>
              </a:lnSpc>
              <a:spcAft>
                <a:spcPts val="180"/>
              </a:spcAft>
              <a:buBlip>
                <a:blip r:embed="rId3"/>
              </a:buBlip>
            </a:pPr>
            <a:endParaRPr lang="en-US" altLang="ko-KR" sz="1440" dirty="0">
              <a:latin typeface="+mn-ea"/>
            </a:endParaRPr>
          </a:p>
          <a:p>
            <a:pPr marL="102870" lvl="1" indent="-102870" latinLnBrk="0">
              <a:lnSpc>
                <a:spcPct val="150000"/>
              </a:lnSpc>
              <a:spcAft>
                <a:spcPts val="180"/>
              </a:spcAft>
              <a:buBlip>
                <a:blip r:embed="rId3"/>
              </a:buBlip>
            </a:pPr>
            <a:endParaRPr lang="en-US" altLang="ko-KR" sz="1440" dirty="0">
              <a:latin typeface="+mn-ea"/>
            </a:endParaRPr>
          </a:p>
          <a:p>
            <a:pPr>
              <a:lnSpc>
                <a:spcPct val="100000"/>
              </a:lnSpc>
            </a:pPr>
            <a:endParaRPr lang="ko-KR" altLang="en-US" sz="1440" spc="0" dirty="0">
              <a:latin typeface="+mn-ea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813183" y="627534"/>
            <a:ext cx="7517635" cy="401804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14300" indent="-114300" algn="l" defTabSz="914400" rtl="0" eaLnBrk="1" latinLnBrk="0" hangingPunct="1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Font typeface="Arial"/>
              <a:buBlip>
                <a:blip r:embed="rId3"/>
              </a:buBlip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/>
              <a:buChar char="–"/>
              <a:defRPr lang="ko-KR" altLang="en-US" sz="1600" kern="1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/>
              <a:buChar char="»"/>
              <a:defRPr lang="ko-KR" altLang="en-US" sz="1600" kern="12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latinLnBrk="0">
              <a:spcBef>
                <a:spcPts val="540"/>
              </a:spcBef>
              <a:spcAft>
                <a:spcPts val="540"/>
              </a:spcAft>
              <a:buNone/>
            </a:pPr>
            <a:endParaRPr lang="ko-KR" altLang="en-US" sz="1440" spc="0" dirty="0">
              <a:latin typeface="+mn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14274A5-ECEC-4983-A2C6-C1E68CA2F865}"/>
              </a:ext>
            </a:extLst>
          </p:cNvPr>
          <p:cNvGrpSpPr/>
          <p:nvPr/>
        </p:nvGrpSpPr>
        <p:grpSpPr>
          <a:xfrm>
            <a:off x="18648" y="2958001"/>
            <a:ext cx="2878421" cy="1930500"/>
            <a:chOff x="251519" y="769268"/>
            <a:chExt cx="3960000" cy="2145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E0A372D-47C6-4F2A-9737-87D94ED2A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19" y="769268"/>
              <a:ext cx="3960000" cy="2145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CF7721-D1E6-4E44-A34D-2AF486996B54}"/>
                </a:ext>
              </a:extLst>
            </p:cNvPr>
            <p:cNvSpPr txBox="1"/>
            <p:nvPr/>
          </p:nvSpPr>
          <p:spPr>
            <a:xfrm>
              <a:off x="3345722" y="913284"/>
              <a:ext cx="862880" cy="44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990" dirty="0">
                  <a:solidFill>
                    <a:srgbClr val="FF0000"/>
                  </a:solidFill>
                </a:rPr>
                <a:t>SW3.8</a:t>
              </a:r>
            </a:p>
            <a:p>
              <a:pPr algn="l"/>
              <a:r>
                <a:rPr lang="en-US" altLang="ko-KR" sz="990" dirty="0">
                  <a:solidFill>
                    <a:srgbClr val="0000FF"/>
                  </a:solidFill>
                </a:rPr>
                <a:t>SW3.75</a:t>
              </a:r>
              <a:endParaRPr lang="ko-KR" altLang="en-US" sz="99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8657344-75EF-43E9-85D2-E3048288AB4C}"/>
              </a:ext>
            </a:extLst>
          </p:cNvPr>
          <p:cNvGrpSpPr/>
          <p:nvPr/>
        </p:nvGrpSpPr>
        <p:grpSpPr>
          <a:xfrm>
            <a:off x="0" y="619398"/>
            <a:ext cx="2906517" cy="1930500"/>
            <a:chOff x="4676655" y="769268"/>
            <a:chExt cx="3960000" cy="214500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B41FA83-C099-49DB-856E-3564E4D1C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6655" y="769268"/>
              <a:ext cx="3960000" cy="2145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3CD3F6-87CA-492F-B55E-6134FD619D7F}"/>
                </a:ext>
              </a:extLst>
            </p:cNvPr>
            <p:cNvSpPr txBox="1"/>
            <p:nvPr/>
          </p:nvSpPr>
          <p:spPr>
            <a:xfrm>
              <a:off x="7668248" y="913284"/>
              <a:ext cx="936202" cy="44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990" dirty="0">
                  <a:solidFill>
                    <a:srgbClr val="FF0000"/>
                  </a:solidFill>
                </a:rPr>
                <a:t>WV6.9</a:t>
              </a:r>
            </a:p>
            <a:p>
              <a:pPr algn="l"/>
              <a:r>
                <a:rPr lang="en-US" altLang="ko-KR" sz="990" dirty="0">
                  <a:solidFill>
                    <a:srgbClr val="0000FF"/>
                  </a:solidFill>
                </a:rPr>
                <a:t>WV6.75</a:t>
              </a:r>
              <a:endParaRPr lang="ko-KR" altLang="en-US" sz="99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9C84984D-A395-4CB4-BAC0-6F4089D04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07" y="548494"/>
            <a:ext cx="2048768" cy="20374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574FBAD-877B-4D59-928E-6721E6EA2C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82" y="2869696"/>
            <a:ext cx="2107109" cy="2107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6CF5AA-9118-4920-A9D2-EEFD43489448}"/>
              </a:ext>
            </a:extLst>
          </p:cNvPr>
          <p:cNvSpPr txBox="1"/>
          <p:nvPr/>
        </p:nvSpPr>
        <p:spPr>
          <a:xfrm>
            <a:off x="228457" y="706140"/>
            <a:ext cx="90730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990" dirty="0">
                <a:solidFill>
                  <a:srgbClr val="FF0000"/>
                </a:solidFill>
              </a:rPr>
              <a:t>GK2A</a:t>
            </a:r>
          </a:p>
          <a:p>
            <a:pPr algn="l"/>
            <a:r>
              <a:rPr lang="en-US" altLang="ko-KR" sz="990" dirty="0">
                <a:solidFill>
                  <a:srgbClr val="0000FF"/>
                </a:solidFill>
              </a:rPr>
              <a:t>COMS</a:t>
            </a:r>
            <a:endParaRPr lang="ko-KR" altLang="en-US" sz="990" dirty="0">
              <a:solidFill>
                <a:srgbClr val="0000FF"/>
              </a:solidFill>
            </a:endParaRPr>
          </a:p>
        </p:txBody>
      </p:sp>
      <p:graphicFrame>
        <p:nvGraphicFramePr>
          <p:cNvPr id="30" name="표 29">
            <a:extLst>
              <a:ext uri="{FF2B5EF4-FFF2-40B4-BE49-F238E27FC236}">
                <a16:creationId xmlns:a16="http://schemas.microsoft.com/office/drawing/2014/main" id="{926C7785-EAFF-4A2B-8331-FC64D592C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22131"/>
              </p:ext>
            </p:extLst>
          </p:nvPr>
        </p:nvGraphicFramePr>
        <p:xfrm>
          <a:off x="5274041" y="707523"/>
          <a:ext cx="3233525" cy="262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22">
                  <a:extLst>
                    <a:ext uri="{9D8B030D-6E8A-4147-A177-3AD203B41FA5}">
                      <a16:colId xmlns:a16="http://schemas.microsoft.com/office/drawing/2014/main" val="3104807126"/>
                    </a:ext>
                  </a:extLst>
                </a:gridCol>
                <a:gridCol w="2070303">
                  <a:extLst>
                    <a:ext uri="{9D8B030D-6E8A-4147-A177-3AD203B41FA5}">
                      <a16:colId xmlns:a16="http://schemas.microsoft.com/office/drawing/2014/main" val="2951577540"/>
                    </a:ext>
                  </a:extLst>
                </a:gridCol>
              </a:tblGrid>
              <a:tr h="34046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NASA </a:t>
                      </a:r>
                      <a:r>
                        <a:rPr lang="en-US" altLang="ko-KR" sz="1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LaRC</a:t>
                      </a:r>
                      <a:r>
                        <a:rPr lang="en-US" altLang="ko-KR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SBAF tool</a:t>
                      </a:r>
                      <a:endParaRPr lang="ko-KR" alt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415390"/>
                  </a:ext>
                </a:extLst>
              </a:tr>
              <a:tr h="3404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Scene</a:t>
                      </a:r>
                      <a:endParaRPr lang="ko-KR" altLang="en-US" sz="1600" b="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TWP</a:t>
                      </a:r>
                      <a:endParaRPr lang="ko-KR" altLang="en-US" sz="1600" b="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28486"/>
                  </a:ext>
                </a:extLst>
              </a:tr>
              <a:tr h="3404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Longitude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110°E ~ 170°E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8932"/>
                  </a:ext>
                </a:extLst>
              </a:tr>
              <a:tr h="3404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Latitude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10°S ~ 35°N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20725"/>
                  </a:ext>
                </a:extLst>
              </a:tr>
              <a:tr h="5316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SZA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Defalt</a:t>
                      </a:r>
                      <a:r>
                        <a:rPr lang="en-US" altLang="ko-KR" sz="1600" dirty="0"/>
                        <a:t> / </a:t>
                      </a:r>
                    </a:p>
                    <a:p>
                      <a:pPr latinLnBrk="1"/>
                      <a:r>
                        <a:rPr lang="en-US" altLang="ko-KR" sz="1600" dirty="0"/>
                        <a:t>90 ~ 155 (SW3.8)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64196"/>
                  </a:ext>
                </a:extLst>
              </a:tr>
              <a:tr h="3404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VZA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Defalt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32001"/>
                  </a:ext>
                </a:extLst>
              </a:tr>
              <a:tr h="34046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Fit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Linear</a:t>
                      </a:r>
                      <a:endParaRPr lang="ko-KR" altLang="en-US" sz="1600" dirty="0"/>
                    </a:p>
                  </a:txBody>
                  <a:tcP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87445"/>
                  </a:ext>
                </a:extLst>
              </a:tr>
            </a:tbl>
          </a:graphicData>
        </a:graphic>
      </p:graphicFrame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A33F68D5-BFA4-4A44-B57A-F9827A707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57722"/>
              </p:ext>
            </p:extLst>
          </p:nvPr>
        </p:nvGraphicFramePr>
        <p:xfrm>
          <a:off x="5274040" y="3507854"/>
          <a:ext cx="3251199" cy="111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1178651652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1966977771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3184793218"/>
                    </a:ext>
                  </a:extLst>
                </a:gridCol>
              </a:tblGrid>
              <a:tr h="3700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</a:t>
                      </a:r>
                      <a:endParaRPr lang="ko-KR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82296" marR="82296" marT="41148" marB="411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Slope</a:t>
                      </a:r>
                      <a:endParaRPr lang="ko-KR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82296" marR="82296" marT="41148" marB="411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Offset</a:t>
                      </a:r>
                      <a:endParaRPr lang="ko-KR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82296" marR="82296" marT="41148" marB="4114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83584"/>
                  </a:ext>
                </a:extLst>
              </a:tr>
              <a:tr h="3700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WV6.9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0.8483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31.1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87244"/>
                  </a:ext>
                </a:extLst>
              </a:tr>
              <a:tr h="3700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SW3.8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0.9910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/>
                        <a:t>5.76</a:t>
                      </a:r>
                      <a:endParaRPr lang="ko-KR" altLang="en-US" sz="1600" dirty="0"/>
                    </a:p>
                  </a:txBody>
                  <a:tcPr marL="82296" marR="82296" marT="41148" marB="4114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289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8DEA914-9068-444B-BCA1-10EE17F33448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43D3442-983B-4E6F-8B32-DA74AC2D1F0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4" y="727321"/>
            <a:ext cx="3960000" cy="1800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498ED8F-4C50-41C3-B3EE-E760225CA90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47" y="682439"/>
            <a:ext cx="3960000" cy="1800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D05B6B1-E1F9-40E9-8830-BD9ADCF2C2F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1247" y="2499942"/>
            <a:ext cx="3960000" cy="1800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2B3A678-8FA0-4D54-938A-3E7E25F8D15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82926" y="2499942"/>
            <a:ext cx="3960000" cy="1800000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595959"/>
                </a:solidFill>
              </a:rPr>
              <a:t>Results </a:t>
            </a:r>
            <a:r>
              <a:rPr lang="en-US" altLang="ko-KR" sz="1800" dirty="0">
                <a:solidFill>
                  <a:srgbClr val="595959"/>
                </a:solidFill>
              </a:rPr>
              <a:t>(</a:t>
            </a:r>
            <a:r>
              <a:rPr lang="en-US" altLang="ko-KR" sz="1800" dirty="0"/>
              <a:t>TB bias (</a:t>
            </a:r>
            <a:r>
              <a:rPr lang="en-US" altLang="ko-KR" sz="1800" dirty="0">
                <a:solidFill>
                  <a:srgbClr val="3366FF"/>
                </a:solidFill>
              </a:rPr>
              <a:t>GEO TB </a:t>
            </a:r>
            <a:r>
              <a:rPr lang="en-US" altLang="ko-KR" sz="1800" dirty="0"/>
              <a:t>- LEO TB) @ standard scene TB)</a:t>
            </a:r>
            <a:r>
              <a:rPr lang="en-US" altLang="ko-KR" sz="1800" dirty="0">
                <a:solidFill>
                  <a:srgbClr val="595959"/>
                </a:solidFill>
              </a:rPr>
              <a:t> </a:t>
            </a:r>
            <a:endParaRPr lang="ko-KR" altLang="en-US" dirty="0">
              <a:solidFill>
                <a:srgbClr val="59595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BFB5D2-4D63-48E9-ABF5-FA08E8F01221}"/>
              </a:ext>
            </a:extLst>
          </p:cNvPr>
          <p:cNvSpPr txBox="1"/>
          <p:nvPr/>
        </p:nvSpPr>
        <p:spPr>
          <a:xfrm>
            <a:off x="7378365" y="136167"/>
            <a:ext cx="179952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>
                <a:solidFill>
                  <a:srgbClr val="3366FF"/>
                </a:solidFill>
              </a:rPr>
              <a:t>Before</a:t>
            </a:r>
            <a:r>
              <a:rPr lang="en-US" altLang="ko-KR" sz="1600" dirty="0"/>
              <a:t> </a:t>
            </a:r>
          </a:p>
          <a:p>
            <a:pPr algn="l"/>
            <a:r>
              <a:rPr lang="en-US" altLang="ko-KR" sz="1600" dirty="0"/>
              <a:t>Prime correction</a:t>
            </a:r>
            <a:endParaRPr lang="ko-KR" altLang="en-US" sz="1600" dirty="0"/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3738A062-6C3F-446E-A3D8-DF163717F60E}"/>
              </a:ext>
            </a:extLst>
          </p:cNvPr>
          <p:cNvSpPr/>
          <p:nvPr/>
        </p:nvSpPr>
        <p:spPr>
          <a:xfrm rot="19348539">
            <a:off x="2244641" y="3252728"/>
            <a:ext cx="328819" cy="29007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BF9DD-30E0-4F69-966A-18D46B5C78F3}"/>
              </a:ext>
            </a:extLst>
          </p:cNvPr>
          <p:cNvSpPr txBox="1"/>
          <p:nvPr/>
        </p:nvSpPr>
        <p:spPr>
          <a:xfrm>
            <a:off x="1360019" y="293179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SRF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shift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057B9-D500-4F30-B297-08229BF827EB}"/>
              </a:ext>
            </a:extLst>
          </p:cNvPr>
          <p:cNvSpPr txBox="1"/>
          <p:nvPr/>
        </p:nvSpPr>
        <p:spPr>
          <a:xfrm>
            <a:off x="3419872" y="774947"/>
            <a:ext cx="10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IR10.5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5798B5-F03E-4520-94DD-A3CA1808C9A1}"/>
              </a:ext>
            </a:extLst>
          </p:cNvPr>
          <p:cNvSpPr txBox="1"/>
          <p:nvPr/>
        </p:nvSpPr>
        <p:spPr>
          <a:xfrm>
            <a:off x="7597364" y="710757"/>
            <a:ext cx="10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IR12.3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E280B-561D-4F95-B8FE-2A840DAFA870}"/>
              </a:ext>
            </a:extLst>
          </p:cNvPr>
          <p:cNvSpPr txBox="1"/>
          <p:nvPr/>
        </p:nvSpPr>
        <p:spPr>
          <a:xfrm>
            <a:off x="3419872" y="2557718"/>
            <a:ext cx="10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WV6.9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66AE49-F91A-429C-B200-AF4F017E1B55}"/>
              </a:ext>
            </a:extLst>
          </p:cNvPr>
          <p:cNvSpPr txBox="1"/>
          <p:nvPr/>
        </p:nvSpPr>
        <p:spPr>
          <a:xfrm>
            <a:off x="7596336" y="2557718"/>
            <a:ext cx="10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SW3.8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E97CC-4DBE-45F4-8A30-8884E91C00F4}"/>
              </a:ext>
            </a:extLst>
          </p:cNvPr>
          <p:cNvSpPr txBox="1"/>
          <p:nvPr/>
        </p:nvSpPr>
        <p:spPr>
          <a:xfrm>
            <a:off x="611560" y="4227934"/>
            <a:ext cx="7951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1400" dirty="0"/>
              <a:t>The averaged TB bias of COMS and GK2A is 0.08K, 0.04K for IR10.5, -0.03K, 0.04K for IR12.3, -0.65K/0.09K(before/after shift), -0.12K for WV6.9 and 0.05K, 0.03K for SW3.8, respectively. </a:t>
            </a:r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601CF-8FE9-4BBB-B64A-CE4C5F40106A}"/>
              </a:ext>
            </a:extLst>
          </p:cNvPr>
          <p:cNvSpPr txBox="1"/>
          <p:nvPr/>
        </p:nvSpPr>
        <p:spPr>
          <a:xfrm>
            <a:off x="1691680" y="1856934"/>
            <a:ext cx="7200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COMS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6A1F9D-9558-4C4F-9259-51CD6E171D70}"/>
              </a:ext>
            </a:extLst>
          </p:cNvPr>
          <p:cNvSpPr txBox="1"/>
          <p:nvPr/>
        </p:nvSpPr>
        <p:spPr>
          <a:xfrm>
            <a:off x="3419872" y="1851670"/>
            <a:ext cx="648072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GK2A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1F521-B3EC-4A17-A158-F763350C6B04}"/>
              </a:ext>
            </a:extLst>
          </p:cNvPr>
          <p:cNvSpPr txBox="1"/>
          <p:nvPr/>
        </p:nvSpPr>
        <p:spPr>
          <a:xfrm>
            <a:off x="381434" y="627534"/>
            <a:ext cx="4461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1.0</a:t>
            </a:r>
            <a:endParaRPr lang="ko-KR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2B4E5D-2546-489F-9884-7CC63A553FD1}"/>
              </a:ext>
            </a:extLst>
          </p:cNvPr>
          <p:cNvSpPr txBox="1"/>
          <p:nvPr/>
        </p:nvSpPr>
        <p:spPr>
          <a:xfrm>
            <a:off x="325121" y="2067694"/>
            <a:ext cx="5024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-1.0</a:t>
            </a:r>
            <a:endParaRPr lang="ko-KR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80341D-4159-456B-9BE0-479BC55C745F}"/>
              </a:ext>
            </a:extLst>
          </p:cNvPr>
          <p:cNvSpPr txBox="1"/>
          <p:nvPr/>
        </p:nvSpPr>
        <p:spPr>
          <a:xfrm>
            <a:off x="376799" y="1043854"/>
            <a:ext cx="4461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0.5</a:t>
            </a:r>
            <a:endParaRPr lang="ko-KR" alt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5BDA92-D194-4DB8-B806-4884C4E90F42}"/>
              </a:ext>
            </a:extLst>
          </p:cNvPr>
          <p:cNvSpPr txBox="1"/>
          <p:nvPr/>
        </p:nvSpPr>
        <p:spPr>
          <a:xfrm>
            <a:off x="306384" y="1707654"/>
            <a:ext cx="5165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-0.5</a:t>
            </a:r>
            <a:endParaRPr lang="ko-KR" alt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0B3B62-E643-404B-8FC8-BBA91F71AF26}"/>
              </a:ext>
            </a:extLst>
          </p:cNvPr>
          <p:cNvSpPr txBox="1"/>
          <p:nvPr/>
        </p:nvSpPr>
        <p:spPr>
          <a:xfrm>
            <a:off x="8076336" y="4853840"/>
            <a:ext cx="1043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7/14</a:t>
            </a:r>
            <a:endParaRPr lang="ko-KR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6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41950</TotalTime>
  <Words>1894</Words>
  <Application>Microsoft Office PowerPoint</Application>
  <PresentationFormat>화면 슬라이드 쇼(16:9)</PresentationFormat>
  <Paragraphs>378</Paragraphs>
  <Slides>17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Re-Calibration result of COMS/MI and GK2A/AMI</vt:lpstr>
      <vt:lpstr>1. Introduction </vt:lpstr>
      <vt:lpstr>Introduction</vt:lpstr>
      <vt:lpstr>Data</vt:lpstr>
      <vt:lpstr>Methods (MSICC algorithm)</vt:lpstr>
      <vt:lpstr>[Appendix] Re-calibration flow chart</vt:lpstr>
      <vt:lpstr>Methods (SRF and SBAF)</vt:lpstr>
      <vt:lpstr>Methods (SRF and SBAF)</vt:lpstr>
      <vt:lpstr>Results (TB bias (GEO TB - LEO TB) @ standard scene TB) </vt:lpstr>
      <vt:lpstr>Results (TB bias (Corrected GEO TB - LEO TB) @ standard scene TB)</vt:lpstr>
      <vt:lpstr>Results (Time series of mean TB in domain)</vt:lpstr>
      <vt:lpstr>Results (Time series of mean TB in domain)</vt:lpstr>
      <vt:lpstr>Results (Before &amp; After applying SBAFs (recalibrated data))</vt:lpstr>
      <vt:lpstr>Results (Before &amp; After applying SBAFs (recalibrated data))</vt:lpstr>
      <vt:lpstr>Results (GSICS correction VS recalibrated correction)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황의동</cp:lastModifiedBy>
  <cp:revision>481</cp:revision>
  <cp:lastPrinted>2024-03-04T07:32:09Z</cp:lastPrinted>
  <dcterms:created xsi:type="dcterms:W3CDTF">2018-07-25T01:41:35Z</dcterms:created>
  <dcterms:modified xsi:type="dcterms:W3CDTF">2024-03-11T15:40:45Z</dcterms:modified>
</cp:coreProperties>
</file>