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32"/>
  </p:notesMasterIdLst>
  <p:handoutMasterIdLst>
    <p:handoutMasterId r:id="rId33"/>
  </p:handoutMasterIdLst>
  <p:sldIdLst>
    <p:sldId id="644" r:id="rId5"/>
    <p:sldId id="1046" r:id="rId6"/>
    <p:sldId id="1039" r:id="rId7"/>
    <p:sldId id="1048" r:id="rId8"/>
    <p:sldId id="965" r:id="rId9"/>
    <p:sldId id="980" r:id="rId10"/>
    <p:sldId id="1005" r:id="rId11"/>
    <p:sldId id="1049" r:id="rId12"/>
    <p:sldId id="1050" r:id="rId13"/>
    <p:sldId id="1061" r:id="rId14"/>
    <p:sldId id="1055" r:id="rId15"/>
    <p:sldId id="1051" r:id="rId16"/>
    <p:sldId id="1057" r:id="rId17"/>
    <p:sldId id="271" r:id="rId18"/>
    <p:sldId id="1063" r:id="rId19"/>
    <p:sldId id="1054" r:id="rId20"/>
    <p:sldId id="1064" r:id="rId21"/>
    <p:sldId id="1062" r:id="rId22"/>
    <p:sldId id="581" r:id="rId23"/>
    <p:sldId id="1052" r:id="rId24"/>
    <p:sldId id="586" r:id="rId25"/>
    <p:sldId id="1058" r:id="rId26"/>
    <p:sldId id="1059" r:id="rId27"/>
    <p:sldId id="269" r:id="rId28"/>
    <p:sldId id="270" r:id="rId29"/>
    <p:sldId id="266" r:id="rId30"/>
    <p:sldId id="267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Daela Huff" initials="DH" lastIdx="1" clrIdx="1"/>
  <p:cmAuthor id="2" name="asus" initials="a" lastIdx="1" clrIdx="2">
    <p:extLst>
      <p:ext uri="{19B8F6BF-5375-455C-9EA6-DF929625EA0E}">
        <p15:presenceInfo xmlns:p15="http://schemas.microsoft.com/office/powerpoint/2012/main" userId="asus" providerId="None"/>
      </p:ext>
    </p:extLst>
  </p:cmAuthor>
  <p:cmAuthor id="3" name="Likun Wang" initials="LW" lastIdx="4" clrIdx="3">
    <p:extLst>
      <p:ext uri="{19B8F6BF-5375-455C-9EA6-DF929625EA0E}">
        <p15:presenceInfo xmlns:p15="http://schemas.microsoft.com/office/powerpoint/2012/main" userId="Likun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8000"/>
    <a:srgbClr val="CCCC00"/>
    <a:srgbClr val="996633"/>
    <a:srgbClr val="FFFFFF"/>
    <a:srgbClr val="33CC33"/>
    <a:srgbClr val="0033CC"/>
    <a:srgbClr val="990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4B590B-CFB4-41EF-B54E-65A45E8D7132}" v="6" dt="2023-12-11T18:48:05.761"/>
    <p1510:client id="{5DE82ECF-ED8D-4F3E-B134-D5C93C5FEC1C}" v="6" dt="2022-06-29T13:19:34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kun Wang" userId="S::wlikun@umd.edu::c3701072-f693-450b-9807-e8ffbae4ae23" providerId="AD" clId="Web-{3E4B590B-CFB4-41EF-B54E-65A45E8D7132}"/>
    <pc:docChg chg="modSld">
      <pc:chgData name="Likun Wang" userId="S::wlikun@umd.edu::c3701072-f693-450b-9807-e8ffbae4ae23" providerId="AD" clId="Web-{3E4B590B-CFB4-41EF-B54E-65A45E8D7132}" dt="2023-12-11T18:48:05.761" v="5"/>
      <pc:docMkLst>
        <pc:docMk/>
      </pc:docMkLst>
      <pc:sldChg chg="addSp delSp">
        <pc:chgData name="Likun Wang" userId="S::wlikun@umd.edu::c3701072-f693-450b-9807-e8ffbae4ae23" providerId="AD" clId="Web-{3E4B590B-CFB4-41EF-B54E-65A45E8D7132}" dt="2023-12-11T18:48:05.761" v="5"/>
        <pc:sldMkLst>
          <pc:docMk/>
          <pc:sldMk cId="3442320775" sldId="1055"/>
        </pc:sldMkLst>
        <pc:spChg chg="add del">
          <ac:chgData name="Likun Wang" userId="S::wlikun@umd.edu::c3701072-f693-450b-9807-e8ffbae4ae23" providerId="AD" clId="Web-{3E4B590B-CFB4-41EF-B54E-65A45E8D7132}" dt="2023-12-11T18:48:05.761" v="5"/>
          <ac:spMkLst>
            <pc:docMk/>
            <pc:sldMk cId="3442320775" sldId="1055"/>
            <ac:spMk id="6" creationId="{15FC6B71-88FA-F3D7-9293-2564BF4BE65C}"/>
          </ac:spMkLst>
        </pc:spChg>
        <pc:spChg chg="add del">
          <ac:chgData name="Likun Wang" userId="S::wlikun@umd.edu::c3701072-f693-450b-9807-e8ffbae4ae23" providerId="AD" clId="Web-{3E4B590B-CFB4-41EF-B54E-65A45E8D7132}" dt="2023-12-11T18:48:00.276" v="3"/>
          <ac:spMkLst>
            <pc:docMk/>
            <pc:sldMk cId="3442320775" sldId="1055"/>
            <ac:spMk id="7" creationId="{E333CB3E-82F4-1220-F9F5-55BFA29C72D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47E1D88-ED68-18EE-2253-78A920DF4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AD1ECE6-8378-C450-C29D-82CEE030E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So here is a summary that needs to be deal with in the MSU/AMSU reprocessing.  These issues include, but are not limited to, ……….</a:t>
            </a:r>
          </a:p>
          <a:p>
            <a:endParaRPr lang="en-US" altLang="en-US" dirty="0"/>
          </a:p>
          <a:p>
            <a:r>
              <a:rPr lang="en-US" altLang="en-US" dirty="0"/>
              <a:t>In this talk, I’ll be focusing on the intersatellite biases and warm target temperature contamination; but also touch a little bit on other problems.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3754D8F-06FC-A444-3A0D-E6B1E82A5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08294653-F47C-8EA1-7B97-52710F11F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SSU time series after removing seasonal cycle</a:t>
            </a:r>
          </a:p>
          <a:p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1) Time series are not linked to each other due to the cell pressure problems </a:t>
            </a:r>
          </a:p>
          <a:p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D16AF4A-05B0-504D-43CD-7C38D25401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5222875" y="6597650"/>
            <a:ext cx="3995738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4" tIns="45327" rIns="90654" bIns="4532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D6889C-8039-47CF-A933-73FDD1EAABBE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648BB4F-C3BD-C156-6343-CA8A08C32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DBC8CE4-389D-8047-59FF-534A5B58D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In this talk, I’ll be focusing on the intersatellite biases and warm target temperature contamination; but also touch a little bit on other problems.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EF41C4A-D2DB-B1E0-437E-CB8EE02DD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F42FEFB-4FEC-BCF6-CECB-71F48AA15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In this talk, I’ll be focusing on the intersatellite biases and warm target temperature contamination; but also touch a little bit on other problems.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1777-C316-4F92-9DAF-47D56E7F942B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39FE-D941-424B-8AEF-360E9B7DC899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B869-1D43-448F-9B26-F6D476035414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E1102BC-D64F-185F-C3DF-1CAA147B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190E9-EA06-4EAC-A3DD-9F23F804B192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34BFE26-24EF-802C-1681-357613A93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2023 AIRS/Sounder Science Team Meeting; 04-06 Oct 2023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3B4A9E4-7B0A-F2AF-9F24-B07C166B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70B9-FE0E-479E-B1EE-382EAF5F7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05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026159"/>
            <a:ext cx="10972800" cy="545274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fld id="{C6BBDCC1-9B2C-4911-B8C6-3B4AE04B4DF1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78906"/>
            <a:ext cx="3860800" cy="365125"/>
          </a:xfrm>
        </p:spPr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78905"/>
            <a:ext cx="28448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3D26-71AC-4B6F-AA17-57F51FD2F269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5B91-C1BD-447B-A4D1-29FC4BDBBE6D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6F008-8659-41A7-AC0D-7956F19908DC}" type="datetime1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2BE85-EE04-4D1F-9BDE-6F155919DC9F}" type="datetime1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0B86-353D-4347-ACB9-0BD66CC7E677}" type="datetime1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CCE0B-5B11-4F1F-8475-6FD6B72CD665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9200"/>
            <a:ext cx="73152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412A-536B-4461-93BD-FC2AB0D3D9D6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7759"/>
            <a:ext cx="10972800" cy="52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44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E5838-5AC0-4EC2-9DA5-D8B5225B8EFB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25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 AIRS/Sounder Science Team Meeting; 04-06 Oct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6720" y="64782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/>
              <a:t>Click to edit title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55D7FBC-5D84-4F00-9743-D21167323D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01"/>
            <a:ext cx="748936" cy="62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300" b="1" i="0" strike="noStrike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1603.0094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vxpy.org/citing/index.html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doi.org/10.1175/1520-0442(1995)008%3C0993:AATGDL%3E2.0.CO;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" y="517072"/>
            <a:ext cx="11868150" cy="250906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Merging of SSU Observations with Infrared Hyperspectral Sounding Measurements toward Extending Stratospheric Temperature Climate Data Records</a:t>
            </a:r>
            <a:endParaRPr lang="en-US" sz="320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4" y="2975707"/>
            <a:ext cx="9505950" cy="323405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Likun Wang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1*</a:t>
            </a: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Xianjun</a:t>
            </a: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Hao</a:t>
            </a:r>
            <a:r>
              <a:rPr lang="en-US" sz="2000" b="1" kern="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Cheng-Zhi Zou</a:t>
            </a:r>
            <a:r>
              <a:rPr lang="en-US" sz="2000" b="1" kern="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Cooperative Institute for Satellite Earth System Studies (CISESS)/Earth System Science Interdisciplinary Center (ESSIC), University of Maryland, College Park, Maryland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George Mason University, Fairfax, Virginia</a:t>
            </a:r>
            <a:r>
              <a:rPr lang="en-US" sz="1400" b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 NOAA/NESDIS/Center for Satellite Applications and Research, College Park, Maryland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Times New Roma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Times New Roma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Email address: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u="sng" kern="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wlikun@umd.edu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rgbClr val="0000FF"/>
              </a:solidFill>
            </a:endParaRPr>
          </a:p>
          <a:p>
            <a:r>
              <a:rPr lang="en-US" sz="1100" dirty="0"/>
              <a:t> 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803A1-3F0B-2D48-4634-8CE2FB473E36}"/>
              </a:ext>
            </a:extLst>
          </p:cNvPr>
          <p:cNvSpPr txBox="1"/>
          <p:nvPr/>
        </p:nvSpPr>
        <p:spPr>
          <a:xfrm>
            <a:off x="1609726" y="5886598"/>
            <a:ext cx="9410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Disclaimer: The presentation contents are solely the opinions of the authors and do not constitute a statement of policy, decision, or position on behalf of NOAA or the U. S. Government.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44E41-DDA9-3B0F-BDE1-B3049D8A3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2024 GSICS annual Meeting; 03-13 2024</a:t>
            </a:r>
          </a:p>
        </p:txBody>
      </p:sp>
    </p:spTree>
    <p:extLst>
      <p:ext uri="{BB962C8B-B14F-4D97-AF65-F5344CB8AC3E}">
        <p14:creationId xmlns:p14="http://schemas.microsoft.com/office/powerpoint/2010/main" val="1739711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9AF3-110F-7E44-BA5A-0A805185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 and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224C0-22B4-A567-4BDA-A8383026B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504" y="1074419"/>
            <a:ext cx="11268991" cy="548640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Linear Regression</a:t>
            </a:r>
            <a:r>
              <a:rPr lang="en-US" dirty="0"/>
              <a:t>: select several AIRS channels and use linear regression to combine these channels into SSU</a:t>
            </a:r>
          </a:p>
          <a:p>
            <a:endParaRPr lang="en-US" dirty="0"/>
          </a:p>
          <a:p>
            <a:r>
              <a:rPr lang="en-US" b="1" dirty="0"/>
              <a:t>Training Datasets for Regression</a:t>
            </a:r>
            <a:r>
              <a:rPr lang="en-US" dirty="0"/>
              <a:t>:  wide variability but not redundant</a:t>
            </a:r>
          </a:p>
          <a:p>
            <a:endParaRPr lang="en-US" dirty="0"/>
          </a:p>
          <a:p>
            <a:r>
              <a:rPr lang="en-US" b="1" dirty="0"/>
              <a:t>Constrains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Representativeness: Using weight function as constrains  </a:t>
            </a:r>
          </a:p>
          <a:p>
            <a:pPr lvl="1"/>
            <a:r>
              <a:rPr lang="en-US" dirty="0"/>
              <a:t>Noise: 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 Cannot choose too many channels (10-13)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 The coefficients for each channels is less than 0.5 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b="1" dirty="0"/>
              <a:t>AIRS data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Level 1B: very noisy but has RTM support </a:t>
            </a:r>
          </a:p>
          <a:p>
            <a:pPr lvl="1"/>
            <a:r>
              <a:rPr lang="en-US" dirty="0"/>
              <a:t>Level 1C: reconstructed from level 1B but with new spectral grids </a:t>
            </a:r>
          </a:p>
          <a:p>
            <a:pPr lvl="1"/>
            <a:r>
              <a:rPr lang="en-US" dirty="0"/>
              <a:t>Using Level1C data but choose the spectral channels that both level1C and level1B have common spectral grid</a:t>
            </a:r>
          </a:p>
          <a:p>
            <a:pPr lvl="1"/>
            <a:r>
              <a:rPr lang="en-US" dirty="0"/>
              <a:t>Longwave channels with high priority        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9C64B-A3F6-C225-2483-24A95BFA3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AIRS/Sounder Science Team Meeting; 04-06 Oct 2023</a:t>
            </a:r>
          </a:p>
        </p:txBody>
      </p:sp>
    </p:spTree>
    <p:extLst>
      <p:ext uri="{BB962C8B-B14F-4D97-AF65-F5344CB8AC3E}">
        <p14:creationId xmlns:p14="http://schemas.microsoft.com/office/powerpoint/2010/main" val="184347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0CB3-4D0D-E53D-E4CE-E4A85F30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Problems with Constraints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19ACD-7239-4973-80CF-BAB733AF8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9971"/>
            <a:ext cx="10972800" cy="6473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SSU BT at each channel: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23103-D8A8-4573-9576-A4FE56E2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FC6B71-88FA-F3D7-9293-2564BF4BE65C}"/>
                  </a:ext>
                </a:extLst>
              </p:cNvPr>
              <p:cNvSpPr txBox="1"/>
              <p:nvPr/>
            </p:nvSpPr>
            <p:spPr>
              <a:xfrm>
                <a:off x="3320527" y="1579246"/>
                <a:ext cx="3021106" cy="566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i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FC6B71-88FA-F3D7-9293-2564BF4BE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527" y="1579246"/>
                <a:ext cx="3021106" cy="566245"/>
              </a:xfrm>
              <a:prstGeom prst="rect">
                <a:avLst/>
              </a:prstGeom>
              <a:blipFill>
                <a:blip r:embed="rId2"/>
                <a:stretch>
                  <a:fillRect l="-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CF38253-533E-D86A-DF47-D7055E760C3D}"/>
              </a:ext>
            </a:extLst>
          </p:cNvPr>
          <p:cNvSpPr txBox="1"/>
          <p:nvPr/>
        </p:nvSpPr>
        <p:spPr>
          <a:xfrm>
            <a:off x="6096000" y="1209914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AIRS channel BT (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+SW)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y:  SSU channel BT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β:  weights for each channels,  sum(β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β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less than 0.5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4D617-FA0F-1D18-9542-E266D3BAFF9D}"/>
              </a:ext>
            </a:extLst>
          </p:cNvPr>
          <p:cNvSpPr txBox="1"/>
          <p:nvPr/>
        </p:nvSpPr>
        <p:spPr>
          <a:xfrm>
            <a:off x="800100" y="5278754"/>
            <a:ext cx="11296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Steven Diamond and Stephen Boyd. 2016. CVXPY: a python-embedded modeling language for convex optimization. J. Mach. Learn. Res. 17, 1 (January 2016), 2909–2913. </a:t>
            </a:r>
            <a:r>
              <a:rPr lang="en-US" sz="12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https://doi.org/10.48550/arXiv.1603.00943</a:t>
            </a:r>
            <a:endParaRPr lang="en-US" sz="1200" b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r>
              <a:rPr lang="en-US" sz="1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Goldberg, M. D., and H. E. Fleming, 1995: An Algorithm to Generate Deep-Layer Temperatures from Microwave Satellite Observations for the Purpose of Monitoring Climate Change.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J. Climate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 </a:t>
            </a:r>
            <a:r>
              <a:rPr lang="en-US" sz="1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8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993–1004, </a:t>
            </a:r>
            <a:r>
              <a:rPr lang="en-US" sz="1200" b="0" i="0" dirty="0">
                <a:effectLst/>
                <a:latin typeface="Times New Roman" panose="02020603050405020304" pitchFamily="18" charset="0"/>
                <a:hlinkClick r:id="rId4"/>
              </a:rPr>
              <a:t>https://doi.org/10.1175/1520-0442(1995)008&lt;0993:AATGDL&gt;2.0.CO;2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33CB3E-82F4-1220-F9F5-55BFA29C72DB}"/>
                  </a:ext>
                </a:extLst>
              </p:cNvPr>
              <p:cNvSpPr txBox="1"/>
              <p:nvPr/>
            </p:nvSpPr>
            <p:spPr>
              <a:xfrm>
                <a:off x="1656523" y="2467947"/>
                <a:ext cx="9370219" cy="711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3E43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goal is to find an assignment </a:t>
                </a:r>
                <a:r>
                  <a:rPr lang="el-GR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 that minimizes the 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ost function:</a:t>
                </a:r>
                <a:r>
                  <a:rPr lang="en-US" sz="20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33CB3E-82F4-1220-F9F5-55BFA29C7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523" y="2467947"/>
                <a:ext cx="9370219" cy="711990"/>
              </a:xfrm>
              <a:prstGeom prst="rect">
                <a:avLst/>
              </a:prstGeom>
              <a:blipFill>
                <a:blip r:embed="rId5"/>
                <a:stretch>
                  <a:fillRect l="-716" t="-598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CE1A4F9-14C7-22CE-9191-9BC2F43E578C}"/>
              </a:ext>
            </a:extLst>
          </p:cNvPr>
          <p:cNvSpPr txBox="1"/>
          <p:nvPr/>
        </p:nvSpPr>
        <p:spPr>
          <a:xfrm>
            <a:off x="1497331" y="3364426"/>
            <a:ext cx="10085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X: Training Dataset from AIRS selected channels , Y: Training Dataset  of SSU BT</a:t>
            </a:r>
          </a:p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Weighting function of AIRS selected channels, W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Weighting function of SSU</a:t>
            </a:r>
          </a:p>
          <a:p>
            <a:pPr algn="l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hyperparameter that controls the balance between BT and weighting function fitting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problem is solved using CVXPY, a domain-specific language for convex optimization embedded in Python </a:t>
            </a:r>
            <a:r>
              <a:rPr lang="en-US" dirty="0">
                <a:hlinkClick r:id="rId6"/>
              </a:rPr>
              <a:t>Citing CVXPY — CVXPY 1.3 documentation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4232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64211E27-3E41-56C6-A5FC-EB1EC87C2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7" r="6153" b="4876"/>
          <a:stretch/>
        </p:blipFill>
        <p:spPr>
          <a:xfrm>
            <a:off x="8817203" y="1165058"/>
            <a:ext cx="2885401" cy="4292767"/>
          </a:xfrm>
          <a:prstGeom prst="rect">
            <a:avLst/>
          </a:prstGeom>
        </p:spPr>
      </p:pic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BF6DBE37-4E6D-72A3-D894-D2D1BC46D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0" t="7190" r="6363" b="4159"/>
          <a:stretch/>
        </p:blipFill>
        <p:spPr>
          <a:xfrm>
            <a:off x="6404642" y="1193633"/>
            <a:ext cx="2755985" cy="4264192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3F9361C0-33B9-CEAB-F500-C70E2C74E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8" t="7529" r="6045"/>
          <a:stretch/>
        </p:blipFill>
        <p:spPr>
          <a:xfrm>
            <a:off x="3400425" y="1193633"/>
            <a:ext cx="3230288" cy="4464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67D8D1-12C4-920E-779B-392D7AA0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UMBC 48 Atmospheric Profiles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3B612-F743-57B0-6FD8-C5890EF1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pic>
        <p:nvPicPr>
          <p:cNvPr id="8" name="Content Placeholder 15">
            <a:extLst>
              <a:ext uri="{FF2B5EF4-FFF2-40B4-BE49-F238E27FC236}">
                <a16:creationId xmlns:a16="http://schemas.microsoft.com/office/drawing/2014/main" id="{11344BDF-B66D-98C2-1AA4-6E0163346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67"/>
          <a:stretch/>
        </p:blipFill>
        <p:spPr>
          <a:xfrm>
            <a:off x="65483" y="1200150"/>
            <a:ext cx="3571082" cy="43710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EE6DF2-653B-0111-0EFC-96C88DF64F99}"/>
              </a:ext>
            </a:extLst>
          </p:cNvPr>
          <p:cNvSpPr txBox="1"/>
          <p:nvPr/>
        </p:nvSpPr>
        <p:spPr>
          <a:xfrm>
            <a:off x="1851024" y="4171950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C02E7-2350-2374-E569-1C32879AB623}"/>
              </a:ext>
            </a:extLst>
          </p:cNvPr>
          <p:cNvSpPr txBox="1"/>
          <p:nvPr/>
        </p:nvSpPr>
        <p:spPr>
          <a:xfrm>
            <a:off x="4784724" y="4210050"/>
            <a:ext cx="139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Water Vapor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9CAA96-45B1-E4B5-0384-3CFA5545B040}"/>
              </a:ext>
            </a:extLst>
          </p:cNvPr>
          <p:cNvSpPr txBox="1"/>
          <p:nvPr/>
        </p:nvSpPr>
        <p:spPr>
          <a:xfrm>
            <a:off x="8023224" y="4229100"/>
            <a:ext cx="78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Ozone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3CE198-B7DF-C81D-DCE4-F9AFCBEA0CCC}"/>
              </a:ext>
            </a:extLst>
          </p:cNvPr>
          <p:cNvSpPr txBox="1"/>
          <p:nvPr/>
        </p:nvSpPr>
        <p:spPr>
          <a:xfrm>
            <a:off x="10594974" y="4229100"/>
            <a:ext cx="57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78A6D-A3B3-02E5-CE84-94C62478FDC9}"/>
              </a:ext>
            </a:extLst>
          </p:cNvPr>
          <p:cNvSpPr txBox="1"/>
          <p:nvPr/>
        </p:nvSpPr>
        <p:spPr>
          <a:xfrm>
            <a:off x="965761" y="5602844"/>
            <a:ext cx="10848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UMBC 48 profiles, which contain typical atmospheric profiles in different location and season, are used for CRTM. </a:t>
            </a:r>
          </a:p>
          <a:p>
            <a:r>
              <a:rPr lang="en-US" dirty="0"/>
              <a:t>We uses them to simulate both AIRS and SSU observations.  </a:t>
            </a:r>
          </a:p>
        </p:txBody>
      </p:sp>
    </p:spTree>
    <p:extLst>
      <p:ext uri="{BB962C8B-B14F-4D97-AF65-F5344CB8AC3E}">
        <p14:creationId xmlns:p14="http://schemas.microsoft.com/office/powerpoint/2010/main" val="273831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02A4EF2-B34C-7305-C46D-D70AB78D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SSU channel 3</a:t>
            </a:r>
          </a:p>
        </p:txBody>
      </p:sp>
      <p:pic>
        <p:nvPicPr>
          <p:cNvPr id="16" name="Content Placeholder 15" descr="A graph with a blue line&#10;&#10;Description automatically generated">
            <a:extLst>
              <a:ext uri="{FF2B5EF4-FFF2-40B4-BE49-F238E27FC236}">
                <a16:creationId xmlns:a16="http://schemas.microsoft.com/office/drawing/2014/main" id="{B40D1DF5-D7EB-36D5-FD4B-8EC6D16C43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454075"/>
            <a:ext cx="5384800" cy="3702049"/>
          </a:xfrm>
        </p:spPr>
      </p:pic>
      <p:pic>
        <p:nvPicPr>
          <p:cNvPr id="18" name="Content Placeholder 17" descr="A graph of a graph of a person's reaction&#10;&#10;Description automatically generated with medium confidence">
            <a:extLst>
              <a:ext uri="{FF2B5EF4-FFF2-40B4-BE49-F238E27FC236}">
                <a16:creationId xmlns:a16="http://schemas.microsoft.com/office/drawing/2014/main" id="{C3F14B40-0CC2-7114-22AE-D123CC5BA5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285800"/>
            <a:ext cx="5384800" cy="40385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DDC10-B7CA-8D4B-8321-BF8E264C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B3F643-C2B3-F225-2D3D-D47BF313F4C7}"/>
                  </a:ext>
                </a:extLst>
              </p:cNvPr>
              <p:cNvSpPr txBox="1"/>
              <p:nvPr/>
            </p:nvSpPr>
            <p:spPr>
              <a:xfrm>
                <a:off x="2037523" y="5403925"/>
                <a:ext cx="9370219" cy="711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3E43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goal is to find an assignment </a:t>
                </a:r>
                <a:r>
                  <a:rPr lang="el-GR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 that minimizes the 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ost function:</a:t>
                </a:r>
                <a:r>
                  <a:rPr lang="en-US" sz="20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B3F643-C2B3-F225-2D3D-D47BF313F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523" y="5403925"/>
                <a:ext cx="9370219" cy="711990"/>
              </a:xfrm>
              <a:prstGeom prst="rect">
                <a:avLst/>
              </a:prstGeom>
              <a:blipFill>
                <a:blip r:embed="rId4"/>
                <a:stretch>
                  <a:fillRect l="-651" t="-5128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46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Description automatically generated">
            <a:extLst>
              <a:ext uri="{FF2B5EF4-FFF2-40B4-BE49-F238E27FC236}">
                <a16:creationId xmlns:a16="http://schemas.microsoft.com/office/drawing/2014/main" id="{9B79152B-5BCE-4A2F-8242-B6661DD3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" y="3535680"/>
            <a:ext cx="6091844" cy="3322320"/>
          </a:xfrm>
          <a:prstGeom prst="rect">
            <a:avLst/>
          </a:prstGeom>
        </p:spPr>
      </p:pic>
      <p:pic>
        <p:nvPicPr>
          <p:cNvPr id="5" name="Picture 4" descr="A graph of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CA554C0B-027A-D3C2-2FF6-867D86D06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58" y="3535680"/>
            <a:ext cx="6091844" cy="3322320"/>
          </a:xfrm>
          <a:prstGeom prst="rect">
            <a:avLst/>
          </a:prstGeom>
        </p:spPr>
      </p:pic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7FF8D9AB-DB1D-31FC-06C3-5E456012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58" y="106680"/>
            <a:ext cx="6091844" cy="3322320"/>
          </a:xfrm>
          <a:prstGeom prst="rect">
            <a:avLst/>
          </a:prstGeom>
        </p:spPr>
      </p:pic>
      <p:pic>
        <p:nvPicPr>
          <p:cNvPr id="9" name="Picture 8" descr="A close-up of a temperature&#10;&#10;Description automatically generated">
            <a:extLst>
              <a:ext uri="{FF2B5EF4-FFF2-40B4-BE49-F238E27FC236}">
                <a16:creationId xmlns:a16="http://schemas.microsoft.com/office/drawing/2014/main" id="{99D9CB74-F9DB-3474-0CE3-C06C8A83E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514"/>
            <a:ext cx="6091844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99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1BA3-FDA4-BE55-582F-8C6CB978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Mean Difference, SSU channel 1</a:t>
            </a:r>
          </a:p>
        </p:txBody>
      </p:sp>
      <p:pic>
        <p:nvPicPr>
          <p:cNvPr id="5" name="Content Placeholder 4" descr="A graph showing the difference between 58u and 53u equivalent&#10;&#10;Description automatically generated">
            <a:extLst>
              <a:ext uri="{FF2B5EF4-FFF2-40B4-BE49-F238E27FC236}">
                <a16:creationId xmlns:a16="http://schemas.microsoft.com/office/drawing/2014/main" id="{4663EE54-80DF-7612-50B0-2AD4380D2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753275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6D15-7834-2051-2934-A53C8609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28114-553D-5D7A-3429-B47CAB6BD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The efforts has been made to reprocess the SSU data sets for climate data records for stratospheric temperature monitoring in NOAA/NESDIS/STAR. </a:t>
            </a:r>
          </a:p>
          <a:p>
            <a:endParaRPr lang="en-US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The AIRS datasets is the key to carry the NOAA operational temperature sounding capability into the future by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</a:rPr>
              <a:t>linking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SSU to AIRS/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CrIS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A method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</a:rPr>
              <a:t>is being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developed to convert AIRS hyperspectral data into equivalent SSU observations. 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Limited to ~10 channels (avoid noise)  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</a:rPr>
              <a:t>It is under plan to process AIRS data from 2002 to 2005 that are overlapped with NOAA14 SSU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    </a:t>
            </a:r>
            <a:endParaRPr lang="en-US" b="1" dirty="0">
              <a:solidFill>
                <a:prstClr val="black"/>
              </a:solidFill>
              <a:latin typeface="Calibri"/>
            </a:endParaRPr>
          </a:p>
          <a:p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A8B25-2D6D-046C-284F-5E8EF364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</p:spTree>
    <p:extLst>
      <p:ext uri="{BB962C8B-B14F-4D97-AF65-F5344CB8AC3E}">
        <p14:creationId xmlns:p14="http://schemas.microsoft.com/office/powerpoint/2010/main" val="164297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13AA-C933-0FAB-5781-618AA7DE9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 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AD7F3-9482-3FB1-14F6-5B5A11DF6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96747-DA26-4A28-2244-B20A7AFD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</p:spTree>
    <p:extLst>
      <p:ext uri="{BB962C8B-B14F-4D97-AF65-F5344CB8AC3E}">
        <p14:creationId xmlns:p14="http://schemas.microsoft.com/office/powerpoint/2010/main" val="2437292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5E27-8C20-F98C-EAE1-88A7DC20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C6262-F69A-E3ED-5E35-4E6963902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AAE4A-92E9-D83F-CEDB-BC58C862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pic>
        <p:nvPicPr>
          <p:cNvPr id="7" name="Content Placeholder 6" descr="A graph of a wave&#10;&#10;Description automatically generated">
            <a:extLst>
              <a:ext uri="{FF2B5EF4-FFF2-40B4-BE49-F238E27FC236}">
                <a16:creationId xmlns:a16="http://schemas.microsoft.com/office/drawing/2014/main" id="{07D8AD02-BE51-1A46-F196-5A9658DC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8351" r="6501"/>
          <a:stretch/>
        </p:blipFill>
        <p:spPr>
          <a:xfrm>
            <a:off x="2499220" y="1511620"/>
            <a:ext cx="6507620" cy="45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2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6D8A16-AC86-C0F4-4B9D-CCE1A864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AIRS Scan Pattern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4BFE59-849C-38E1-B2C5-256DF4335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9763" y="1733600"/>
            <a:ext cx="5862637" cy="4030562"/>
          </a:xfrm>
        </p:spPr>
      </p:pic>
      <p:pic>
        <p:nvPicPr>
          <p:cNvPr id="8" name="Picture 2" descr="sketch of cross-scan reflector scanning mechanism">
            <a:extLst>
              <a:ext uri="{FF2B5EF4-FFF2-40B4-BE49-F238E27FC236}">
                <a16:creationId xmlns:a16="http://schemas.microsoft.com/office/drawing/2014/main" id="{858816CB-F95F-88AC-BD11-C31710072B5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7" y="1371917"/>
            <a:ext cx="5175269" cy="4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89196B-3495-E7E8-2A1F-4161DF080301}"/>
              </a:ext>
            </a:extLst>
          </p:cNvPr>
          <p:cNvSpPr txBox="1"/>
          <p:nvPr/>
        </p:nvSpPr>
        <p:spPr>
          <a:xfrm>
            <a:off x="8964706" y="4207603"/>
            <a:ext cx="189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Linux Libertine"/>
              </a:rPr>
              <a:t>Tropospheric</a:t>
            </a:r>
          </a:p>
          <a:p>
            <a:r>
              <a:rPr lang="en-US" dirty="0">
                <a:solidFill>
                  <a:srgbClr val="FF0000"/>
                </a:solidFill>
              </a:rPr>
              <a:t> channel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C44990-F65A-F3FE-1657-D0A4965F6B48}"/>
              </a:ext>
            </a:extLst>
          </p:cNvPr>
          <p:cNvSpPr txBox="1"/>
          <p:nvPr/>
        </p:nvSpPr>
        <p:spPr>
          <a:xfrm>
            <a:off x="8525434" y="2327231"/>
            <a:ext cx="189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Linux Libertine"/>
              </a:rPr>
              <a:t>Stratospheric</a:t>
            </a:r>
            <a:endParaRPr lang="en-US" b="0" i="0" dirty="0">
              <a:solidFill>
                <a:srgbClr val="0000FF"/>
              </a:solidFill>
              <a:effectLst/>
              <a:latin typeface="Linux Libertine"/>
            </a:endParaRPr>
          </a:p>
          <a:p>
            <a:r>
              <a:rPr lang="en-US" dirty="0">
                <a:solidFill>
                  <a:srgbClr val="0000FF"/>
                </a:solidFill>
              </a:rPr>
              <a:t> channel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98BBB1-250B-E65C-C3FC-BBE57A369382}"/>
              </a:ext>
            </a:extLst>
          </p:cNvPr>
          <p:cNvSpPr txBox="1"/>
          <p:nvPr/>
        </p:nvSpPr>
        <p:spPr>
          <a:xfrm>
            <a:off x="3844068" y="5903309"/>
            <a:ext cx="840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1.1 Degree Step angles with 45 steps: 0.55-48.95 Degree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D9B18-CD04-97D6-4149-E24970620FAC}"/>
              </a:ext>
            </a:extLst>
          </p:cNvPr>
          <p:cNvSpPr txBox="1"/>
          <p:nvPr/>
        </p:nvSpPr>
        <p:spPr>
          <a:xfrm flipH="1">
            <a:off x="297179" y="5909310"/>
            <a:ext cx="211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From JPL website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14993-71F7-6497-59DC-6D9FBC64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</p:spTree>
    <p:extLst>
      <p:ext uri="{BB962C8B-B14F-4D97-AF65-F5344CB8AC3E}">
        <p14:creationId xmlns:p14="http://schemas.microsoft.com/office/powerpoint/2010/main" val="352692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8026-6960-3496-5CFF-645E1E99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AFCD8-0FA4-464D-3DCF-00B94C9D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NOAA long-term stratospheric temperature satellite observations</a:t>
            </a:r>
          </a:p>
          <a:p>
            <a:endParaRPr lang="en-US" dirty="0"/>
          </a:p>
          <a:p>
            <a:r>
              <a:rPr lang="en-US" dirty="0"/>
              <a:t>Reprocessing efforts </a:t>
            </a:r>
            <a:r>
              <a:rPr lang="en-US"/>
              <a:t>for historic </a:t>
            </a:r>
            <a:r>
              <a:rPr lang="en-US" dirty="0"/>
              <a:t>Stratospheric Sounding Unit Data </a:t>
            </a:r>
          </a:p>
          <a:p>
            <a:endParaRPr lang="en-US" dirty="0"/>
          </a:p>
          <a:p>
            <a:r>
              <a:rPr lang="en-US" dirty="0"/>
              <a:t>From SSU to AIRS/</a:t>
            </a:r>
            <a:r>
              <a:rPr lang="en-US" dirty="0" err="1"/>
              <a:t>CrIS</a:t>
            </a:r>
            <a:r>
              <a:rPr lang="en-US" dirty="0"/>
              <a:t> hyperspectral data series</a:t>
            </a:r>
          </a:p>
          <a:p>
            <a:pPr lvl="1"/>
            <a:r>
              <a:rPr lang="en-US" u="sng" dirty="0"/>
              <a:t>An approach to convert AIRS to equivalent SSU observations</a:t>
            </a:r>
          </a:p>
          <a:p>
            <a:pPr lvl="1"/>
            <a:endParaRPr lang="en-US" u="sng" dirty="0"/>
          </a:p>
          <a:p>
            <a:r>
              <a:rPr lang="en-US" dirty="0"/>
              <a:t>Conclusion and future work</a:t>
            </a:r>
            <a:r>
              <a:rPr lang="en-US" u="sng" dirty="0"/>
              <a:t> 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E23DA-077A-7080-616F-EFBEB5E9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AIRS/Sounder Science Team Meeting; 04-06 Oct 2023</a:t>
            </a:r>
          </a:p>
        </p:txBody>
      </p:sp>
    </p:spTree>
    <p:extLst>
      <p:ext uri="{BB962C8B-B14F-4D97-AF65-F5344CB8AC3E}">
        <p14:creationId xmlns:p14="http://schemas.microsoft.com/office/powerpoint/2010/main" val="52894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F2BD2-2128-528C-02B2-20921C0B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between AIRS and SSU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86D11-187E-216F-8925-1C91A5FA2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26159"/>
            <a:ext cx="4905375" cy="57461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48 profiles with 45 different angles: 2160 pairs of SSU and AIRS simulations</a:t>
            </a:r>
          </a:p>
          <a:p>
            <a:endParaRPr lang="en-US" dirty="0"/>
          </a:p>
          <a:p>
            <a:r>
              <a:rPr lang="en-US" dirty="0"/>
              <a:t>SSU cell pressure are fixed as 110, 40, and 15 </a:t>
            </a:r>
            <a:r>
              <a:rPr lang="en-US" dirty="0" err="1"/>
              <a:t>hPa</a:t>
            </a:r>
            <a:r>
              <a:rPr lang="en-US" dirty="0"/>
              <a:t> for SSU channels 1, 2, and 3, respectively. They agree with the SSU CDR data. </a:t>
            </a:r>
          </a:p>
          <a:p>
            <a:endParaRPr lang="en-US" dirty="0"/>
          </a:p>
          <a:p>
            <a:r>
              <a:rPr lang="en-US" dirty="0"/>
              <a:t>The correlation between SSU and AIRS individual channel are calculated. </a:t>
            </a:r>
          </a:p>
          <a:p>
            <a:endParaRPr lang="en-US" dirty="0"/>
          </a:p>
          <a:p>
            <a:r>
              <a:rPr lang="en-US" dirty="0"/>
              <a:t>The threshold 0.96 is used to select AIRS channels.  </a:t>
            </a:r>
          </a:p>
          <a:p>
            <a:endParaRPr lang="en-US" dirty="0"/>
          </a:p>
          <a:p>
            <a:r>
              <a:rPr lang="en-US" dirty="0"/>
              <a:t>AIRS has longwave and shortwave channels that sensitive to stratospheric temperature.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C9558-A236-B42F-537B-EF6A8C6B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BDBF9-4F72-1A7D-573D-736A1F1E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375" y="952820"/>
            <a:ext cx="3974887" cy="5962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5D30C-101D-DDDF-FA20-A91101502ED9}"/>
              </a:ext>
            </a:extLst>
          </p:cNvPr>
          <p:cNvSpPr txBox="1"/>
          <p:nvPr/>
        </p:nvSpPr>
        <p:spPr>
          <a:xfrm>
            <a:off x="9814565" y="113323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55BFD-E878-DE3C-34C6-C73585905450}"/>
              </a:ext>
            </a:extLst>
          </p:cNvPr>
          <p:cNvSpPr txBox="1"/>
          <p:nvPr/>
        </p:nvSpPr>
        <p:spPr>
          <a:xfrm>
            <a:off x="9760642" y="289031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00BB1-26EE-8792-FFFC-31E9869EFB2F}"/>
              </a:ext>
            </a:extLst>
          </p:cNvPr>
          <p:cNvSpPr txBox="1"/>
          <p:nvPr/>
        </p:nvSpPr>
        <p:spPr>
          <a:xfrm>
            <a:off x="9736659" y="47507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ABCBE-D8EB-4B35-0C25-EFB5B568F30C}"/>
              </a:ext>
            </a:extLst>
          </p:cNvPr>
          <p:cNvSpPr txBox="1"/>
          <p:nvPr/>
        </p:nvSpPr>
        <p:spPr>
          <a:xfrm>
            <a:off x="9896262" y="200977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SSU channel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70985-9C61-2F17-0F42-5F918E941AA5}"/>
              </a:ext>
            </a:extLst>
          </p:cNvPr>
          <p:cNvSpPr txBox="1"/>
          <p:nvPr/>
        </p:nvSpPr>
        <p:spPr>
          <a:xfrm>
            <a:off x="9934362" y="412432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SSU channel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CC366-A3D2-D892-F211-2916468DFD48}"/>
              </a:ext>
            </a:extLst>
          </p:cNvPr>
          <p:cNvSpPr txBox="1"/>
          <p:nvPr/>
        </p:nvSpPr>
        <p:spPr>
          <a:xfrm>
            <a:off x="10039137" y="610552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SSU channel 3</a:t>
            </a:r>
          </a:p>
        </p:txBody>
      </p:sp>
    </p:spTree>
    <p:extLst>
      <p:ext uri="{BB962C8B-B14F-4D97-AF65-F5344CB8AC3E}">
        <p14:creationId xmlns:p14="http://schemas.microsoft.com/office/powerpoint/2010/main" val="145707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B7769A-8608-8AA9-72B5-558C8F9B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544"/>
            <a:ext cx="12192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D2323-F17F-1C38-823F-18B87E1E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Selection</a:t>
            </a:r>
            <a:r>
              <a:rPr lang="zh-CN" altLang="en-US" dirty="0"/>
              <a:t>： </a:t>
            </a:r>
            <a:r>
              <a:rPr lang="en-US" dirty="0"/>
              <a:t>SSU channel 1 as an example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4F112-7A95-4D4E-5FD3-3FCCF5B2D233}"/>
              </a:ext>
            </a:extLst>
          </p:cNvPr>
          <p:cNvSpPr txBox="1"/>
          <p:nvPr/>
        </p:nvSpPr>
        <p:spPr>
          <a:xfrm rot="10800000" flipV="1">
            <a:off x="0" y="3184641"/>
            <a:ext cx="461665" cy="17016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E04EAA7-324F-AB45-30CC-4D3DF0416D71}"/>
              </a:ext>
            </a:extLst>
          </p:cNvPr>
          <p:cNvSpPr/>
          <p:nvPr/>
        </p:nvSpPr>
        <p:spPr>
          <a:xfrm rot="8838765">
            <a:off x="3947066" y="4466094"/>
            <a:ext cx="323850" cy="5688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644E0-2378-B5E9-C7DD-E5931F1EB5E0}"/>
              </a:ext>
            </a:extLst>
          </p:cNvPr>
          <p:cNvSpPr txBox="1"/>
          <p:nvPr/>
        </p:nvSpPr>
        <p:spPr>
          <a:xfrm>
            <a:off x="3644511" y="5077372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SSU channel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6FEA4-84DC-E500-5DDC-E937D35CDD18}"/>
              </a:ext>
            </a:extLst>
          </p:cNvPr>
          <p:cNvSpPr txBox="1"/>
          <p:nvPr/>
        </p:nvSpPr>
        <p:spPr>
          <a:xfrm>
            <a:off x="9290202" y="4054359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LW channels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94B51-5765-4F62-6129-A0004C570DBE}"/>
              </a:ext>
            </a:extLst>
          </p:cNvPr>
          <p:cNvSpPr txBox="1"/>
          <p:nvPr/>
        </p:nvSpPr>
        <p:spPr>
          <a:xfrm>
            <a:off x="9163050" y="2618975"/>
            <a:ext cx="139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SW channels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03FCE-61EF-E4FB-EF58-CD2C6FC4B218}"/>
              </a:ext>
            </a:extLst>
          </p:cNvPr>
          <p:cNvSpPr txBox="1"/>
          <p:nvPr/>
        </p:nvSpPr>
        <p:spPr>
          <a:xfrm>
            <a:off x="7686410" y="6706672"/>
            <a:ext cx="379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Channels in blue color are NOT used. </a:t>
            </a:r>
            <a:r>
              <a:rPr lang="en-US" b="1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E6016-2B82-6A64-6429-316F8BEC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</p:spTree>
    <p:extLst>
      <p:ext uri="{BB962C8B-B14F-4D97-AF65-F5344CB8AC3E}">
        <p14:creationId xmlns:p14="http://schemas.microsoft.com/office/powerpoint/2010/main" val="417774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190026-B8F4-AC79-00BB-040C8331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SSU channel 2</a:t>
            </a:r>
          </a:p>
        </p:txBody>
      </p:sp>
      <p:pic>
        <p:nvPicPr>
          <p:cNvPr id="10" name="Content Placeholder 9" descr="A graph with a line&#10;&#10;Description automatically generated">
            <a:extLst>
              <a:ext uri="{FF2B5EF4-FFF2-40B4-BE49-F238E27FC236}">
                <a16:creationId xmlns:a16="http://schemas.microsoft.com/office/drawing/2014/main" id="{C0A4B57A-7732-8A18-8976-D4AB93AF36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8000" y="1326357"/>
            <a:ext cx="5384800" cy="3702049"/>
          </a:xfrm>
        </p:spPr>
      </p:pic>
      <p:pic>
        <p:nvPicPr>
          <p:cNvPr id="12" name="Content Placeholder 11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4CE60E6-F00C-BFEA-82AF-7E925BA2D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158082"/>
            <a:ext cx="5384800" cy="40385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4A7C2-3705-EAA6-73A9-6672DAF4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8CB349-DE22-9201-F566-6C0873F6B2E5}"/>
                  </a:ext>
                </a:extLst>
              </p:cNvPr>
              <p:cNvSpPr txBox="1"/>
              <p:nvPr/>
            </p:nvSpPr>
            <p:spPr>
              <a:xfrm>
                <a:off x="1827973" y="5394487"/>
                <a:ext cx="9370219" cy="711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3E43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goal is to find an assignment </a:t>
                </a:r>
                <a:r>
                  <a:rPr lang="el-GR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 that minimizes the 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ost function:</a:t>
                </a:r>
                <a:r>
                  <a:rPr lang="en-US" sz="20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8CB349-DE22-9201-F566-6C0873F6B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973" y="5394487"/>
                <a:ext cx="9370219" cy="711990"/>
              </a:xfrm>
              <a:prstGeom prst="rect">
                <a:avLst/>
              </a:prstGeom>
              <a:blipFill>
                <a:blip r:embed="rId4"/>
                <a:stretch>
                  <a:fillRect l="-716" t="-598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70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19A1-CD5A-1A06-FDCF-8EB0F464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SSU channel 1</a:t>
            </a:r>
          </a:p>
        </p:txBody>
      </p:sp>
      <p:pic>
        <p:nvPicPr>
          <p:cNvPr id="8" name="Content Placeholder 7" descr="A graph with a line&#10;&#10;Description automatically generated">
            <a:extLst>
              <a:ext uri="{FF2B5EF4-FFF2-40B4-BE49-F238E27FC236}">
                <a16:creationId xmlns:a16="http://schemas.microsoft.com/office/drawing/2014/main" id="{2709D324-145D-A473-BDB3-D42ECE655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450182"/>
            <a:ext cx="5384800" cy="3702049"/>
          </a:xfrm>
        </p:spPr>
      </p:pic>
      <p:pic>
        <p:nvPicPr>
          <p:cNvPr id="10" name="Content Placeholder 9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0F380D5D-0634-3BCC-B7D0-0EC0EB4916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281907"/>
            <a:ext cx="5384800" cy="40385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FBF3D-139A-93FD-A7DD-6C0B781D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0B14EF-E6D6-8FF4-5130-FE6E01CD111B}"/>
                  </a:ext>
                </a:extLst>
              </p:cNvPr>
              <p:cNvSpPr txBox="1"/>
              <p:nvPr/>
            </p:nvSpPr>
            <p:spPr>
              <a:xfrm>
                <a:off x="2212181" y="5407818"/>
                <a:ext cx="9370219" cy="711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3E43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goal is to find an assignment </a:t>
                </a:r>
                <a:r>
                  <a:rPr lang="el-GR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000" b="0" i="0" dirty="0">
                    <a:solidFill>
                      <a:srgbClr val="3E434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 that minimizes the 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ost function:</a:t>
                </a:r>
                <a:r>
                  <a:rPr lang="en-US" sz="20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0B14EF-E6D6-8FF4-5130-FE6E01CD1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81" y="5407818"/>
                <a:ext cx="9370219" cy="711990"/>
              </a:xfrm>
              <a:prstGeom prst="rect">
                <a:avLst/>
              </a:prstGeom>
              <a:blipFill>
                <a:blip r:embed="rId4"/>
                <a:stretch>
                  <a:fillRect l="-716" t="-5128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8712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temperature&#10;&#10;Description automatically generated">
            <a:extLst>
              <a:ext uri="{FF2B5EF4-FFF2-40B4-BE49-F238E27FC236}">
                <a16:creationId xmlns:a16="http://schemas.microsoft.com/office/drawing/2014/main" id="{0ACB35BF-8D7F-7FD7-7076-31CCFEFFB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26"/>
            <a:ext cx="6091844" cy="3322320"/>
          </a:xfrm>
          <a:prstGeom prst="rect">
            <a:avLst/>
          </a:prstGeom>
        </p:spPr>
      </p:pic>
      <p:pic>
        <p:nvPicPr>
          <p:cNvPr id="15" name="Picture 14" descr="A green and yellow color&#10;&#10;Description automatically generated">
            <a:extLst>
              <a:ext uri="{FF2B5EF4-FFF2-40B4-BE49-F238E27FC236}">
                <a16:creationId xmlns:a16="http://schemas.microsoft.com/office/drawing/2014/main" id="{48D1A298-EDA8-686A-7FE2-87D5A912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" y="3431771"/>
            <a:ext cx="6091844" cy="3322320"/>
          </a:xfrm>
          <a:prstGeom prst="rect">
            <a:avLst/>
          </a:prstGeom>
        </p:spPr>
      </p:pic>
      <p:pic>
        <p:nvPicPr>
          <p:cNvPr id="17" name="Picture 16" descr="A graph with numbers and a bar&#10;&#10;Description automatically generated with medium confidence">
            <a:extLst>
              <a:ext uri="{FF2B5EF4-FFF2-40B4-BE49-F238E27FC236}">
                <a16:creationId xmlns:a16="http://schemas.microsoft.com/office/drawing/2014/main" id="{A101B9B0-F145-D7D4-2EB8-17AA064CB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44" y="3535680"/>
            <a:ext cx="6091844" cy="3322320"/>
          </a:xfrm>
          <a:prstGeom prst="rect">
            <a:avLst/>
          </a:prstGeom>
        </p:spPr>
      </p:pic>
      <p:pic>
        <p:nvPicPr>
          <p:cNvPr id="19" name="Picture 18" descr="A close-up of a heat map&#10;&#10;Description automatically generated">
            <a:extLst>
              <a:ext uri="{FF2B5EF4-FFF2-40B4-BE49-F238E27FC236}">
                <a16:creationId xmlns:a16="http://schemas.microsoft.com/office/drawing/2014/main" id="{CD3D5C31-BE02-DF8B-D778-26E91EBF4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58" y="103909"/>
            <a:ext cx="6091844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5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eat map&#10;&#10;Description automatically generated">
            <a:extLst>
              <a:ext uri="{FF2B5EF4-FFF2-40B4-BE49-F238E27FC236}">
                <a16:creationId xmlns:a16="http://schemas.microsoft.com/office/drawing/2014/main" id="{AE985713-9D7B-8831-C851-D70FDC0FB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6091844" cy="3322320"/>
          </a:xfrm>
          <a:prstGeom prst="rect">
            <a:avLst/>
          </a:prstGeom>
        </p:spPr>
      </p:pic>
      <p:pic>
        <p:nvPicPr>
          <p:cNvPr id="5" name="Picture 4" descr="A green and blue gradient&#10;&#10;Description automatically generated with medium confidence">
            <a:extLst>
              <a:ext uri="{FF2B5EF4-FFF2-40B4-BE49-F238E27FC236}">
                <a16:creationId xmlns:a16="http://schemas.microsoft.com/office/drawing/2014/main" id="{B1D48800-A297-B37A-7923-0C1E598B9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535680"/>
            <a:ext cx="6091844" cy="3322320"/>
          </a:xfrm>
          <a:prstGeom prst="rect">
            <a:avLst/>
          </a:prstGeom>
        </p:spPr>
      </p:pic>
      <p:pic>
        <p:nvPicPr>
          <p:cNvPr id="7" name="Picture 6" descr="A graph of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CB44D227-7529-C728-30EE-4E203E8E7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42" y="3535680"/>
            <a:ext cx="6091844" cy="3322320"/>
          </a:xfrm>
          <a:prstGeom prst="rect">
            <a:avLst/>
          </a:prstGeom>
        </p:spPr>
      </p:pic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1DA95B2B-F499-EEA3-9469-851B37C98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42" y="0"/>
            <a:ext cx="6091844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C8A9-8EFA-C7A9-45A8-F05CFFA3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Mean Difference, SSU channel 2</a:t>
            </a:r>
          </a:p>
        </p:txBody>
      </p:sp>
      <p:pic>
        <p:nvPicPr>
          <p:cNvPr id="5" name="Content Placeholder 4" descr="A graph showing the difference between 55u and 53u equivalent&#10;&#10;Description automatically generated">
            <a:extLst>
              <a:ext uri="{FF2B5EF4-FFF2-40B4-BE49-F238E27FC236}">
                <a16:creationId xmlns:a16="http://schemas.microsoft.com/office/drawing/2014/main" id="{71AF2D95-AC47-8E21-FB04-C2DB883A5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327141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43B1-05A0-AEE3-1DB6-AE4F79F1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Mean Difference, SSU channel 3</a:t>
            </a:r>
          </a:p>
        </p:txBody>
      </p:sp>
      <p:pic>
        <p:nvPicPr>
          <p:cNvPr id="5" name="Content Placeholder 4" descr="A graph showing the difference between 58u and 53u equivalent&#10;&#10;Description automatically generated">
            <a:extLst>
              <a:ext uri="{FF2B5EF4-FFF2-40B4-BE49-F238E27FC236}">
                <a16:creationId xmlns:a16="http://schemas.microsoft.com/office/drawing/2014/main" id="{660779F9-DA6F-17B4-2309-1BA75835F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95583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FC72114-284D-5338-8EA7-6E81A195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17600" indent="-1117600"/>
            <a:r>
              <a:rPr lang="en-US" altLang="en-US" sz="3200" dirty="0"/>
              <a:t>Satellite Series for SSU Related Observations</a:t>
            </a:r>
            <a:r>
              <a:rPr lang="en-US" altLang="en-US" sz="2800" dirty="0">
                <a:solidFill>
                  <a:srgbClr val="3399FF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06DE9-74FB-7854-86F0-1C6684978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17" y="1026159"/>
            <a:ext cx="4822484" cy="5717541"/>
          </a:xfrm>
        </p:spPr>
        <p:txBody>
          <a:bodyPr>
            <a:normAutofit fontScale="77500" lnSpcReduction="20000"/>
          </a:bodyPr>
          <a:lstStyle/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SSU and its successors are the only means available to provide stratospheric temperature observations with global coverage for long-term monitoring 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satellites have been continuously observing stratosphere for over 40 years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JPSS Program carries the NOAA operational temperature sounding capability into the future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Inter-satellite calibration and satellite merging are needed to develop climate data record for long-term monitoring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68B25E-9FE0-7F4E-2322-8F3FE7A8A491}"/>
              </a:ext>
            </a:extLst>
          </p:cNvPr>
          <p:cNvGrpSpPr/>
          <p:nvPr/>
        </p:nvGrpSpPr>
        <p:grpSpPr>
          <a:xfrm>
            <a:off x="5224463" y="1765301"/>
            <a:ext cx="6653212" cy="3863975"/>
            <a:chOff x="3910013" y="1765301"/>
            <a:chExt cx="6653212" cy="3863975"/>
          </a:xfrm>
        </p:grpSpPr>
        <p:grpSp>
          <p:nvGrpSpPr>
            <p:cNvPr id="13316" name="Group 4">
              <a:extLst>
                <a:ext uri="{FF2B5EF4-FFF2-40B4-BE49-F238E27FC236}">
                  <a16:creationId xmlns:a16="http://schemas.microsoft.com/office/drawing/2014/main" id="{BC08BC6A-D6E7-CEB1-20D9-56F4688D5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0013" y="1765301"/>
              <a:ext cx="6653212" cy="3863975"/>
              <a:chOff x="2408162" y="1166369"/>
              <a:chExt cx="6652783" cy="3865047"/>
            </a:xfrm>
          </p:grpSpPr>
          <p:pic>
            <p:nvPicPr>
              <p:cNvPr id="13319" name="Picture 1">
                <a:extLst>
                  <a:ext uri="{FF2B5EF4-FFF2-40B4-BE49-F238E27FC236}">
                    <a16:creationId xmlns:a16="http://schemas.microsoft.com/office/drawing/2014/main" id="{7751F662-EBC8-A241-FB50-3307871F0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8162" y="1166369"/>
                <a:ext cx="6611360" cy="386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10B33C-EA58-2A91-1A61-784322C0B4B3}"/>
                  </a:ext>
                </a:extLst>
              </p:cNvPr>
              <p:cNvCxnSpPr/>
              <p:nvPr/>
            </p:nvCxnSpPr>
            <p:spPr>
              <a:xfrm>
                <a:off x="6990978" y="1310872"/>
                <a:ext cx="7937" cy="3449007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A27350FE-EF56-7133-A0EE-F24B7E4DE9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0906" y="1703093"/>
                <a:ext cx="484157" cy="4144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MSU</a:t>
                </a:r>
              </a:p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SSU</a:t>
                </a:r>
              </a:p>
            </p:txBody>
          </p:sp>
          <p:sp>
            <p:nvSpPr>
              <p:cNvPr id="9" name="TextBox 24">
                <a:extLst>
                  <a:ext uri="{FF2B5EF4-FFF2-40B4-BE49-F238E27FC236}">
                    <a16:creationId xmlns:a16="http://schemas.microsoft.com/office/drawing/2014/main" id="{990B7DDD-2BD4-6C6C-1FB9-55C240DFB5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2045" y="2767013"/>
                <a:ext cx="723853" cy="254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AMSU-A</a:t>
                </a:r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CB7990FA-11A6-90F6-B7D1-505AC1765FD8}"/>
                  </a:ext>
                </a:extLst>
              </p:cNvPr>
              <p:cNvSpPr/>
              <p:nvPr/>
            </p:nvSpPr>
            <p:spPr>
              <a:xfrm>
                <a:off x="4320976" y="2549466"/>
                <a:ext cx="117467" cy="685990"/>
              </a:xfrm>
              <a:prstGeom prst="leftBrac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Right Brace 10">
                <a:extLst>
                  <a:ext uri="{FF2B5EF4-FFF2-40B4-BE49-F238E27FC236}">
                    <a16:creationId xmlns:a16="http://schemas.microsoft.com/office/drawing/2014/main" id="{EB3E2F65-752A-245E-EA06-82DEE258166A}"/>
                  </a:ext>
                </a:extLst>
              </p:cNvPr>
              <p:cNvSpPr/>
              <p:nvPr/>
            </p:nvSpPr>
            <p:spPr>
              <a:xfrm>
                <a:off x="5470252" y="1363274"/>
                <a:ext cx="274620" cy="1097267"/>
              </a:xfrm>
              <a:prstGeom prst="rightBrac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28">
                <a:extLst>
                  <a:ext uri="{FF2B5EF4-FFF2-40B4-BE49-F238E27FC236}">
                    <a16:creationId xmlns:a16="http://schemas.microsoft.com/office/drawing/2014/main" id="{565BA2C7-0FE6-B953-1FBC-675B2D9AD3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7492" y="4058009"/>
                <a:ext cx="725441" cy="414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AMSU-A</a:t>
                </a:r>
              </a:p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IASI</a:t>
                </a:r>
              </a:p>
            </p:txBody>
          </p:sp>
          <p:sp>
            <p:nvSpPr>
              <p:cNvPr id="13" name="TextBox 30">
                <a:extLst>
                  <a:ext uri="{FF2B5EF4-FFF2-40B4-BE49-F238E27FC236}">
                    <a16:creationId xmlns:a16="http://schemas.microsoft.com/office/drawing/2014/main" id="{2FA9811B-93B9-0084-1062-D375844999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1376" y="4350190"/>
                <a:ext cx="693692" cy="414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MWS</a:t>
                </a:r>
              </a:p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IASI-NG</a:t>
                </a:r>
              </a:p>
            </p:txBody>
          </p:sp>
          <p:sp>
            <p:nvSpPr>
              <p:cNvPr id="14" name="Right Brace 13">
                <a:extLst>
                  <a:ext uri="{FF2B5EF4-FFF2-40B4-BE49-F238E27FC236}">
                    <a16:creationId xmlns:a16="http://schemas.microsoft.com/office/drawing/2014/main" id="{C390758F-23AB-BD65-F255-47FD90F0F353}"/>
                  </a:ext>
                </a:extLst>
              </p:cNvPr>
              <p:cNvSpPr/>
              <p:nvPr/>
            </p:nvSpPr>
            <p:spPr>
              <a:xfrm>
                <a:off x="8181527" y="3357727"/>
                <a:ext cx="274620" cy="547840"/>
              </a:xfrm>
              <a:prstGeom prst="rightBrac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Box 32">
                <a:extLst>
                  <a:ext uri="{FF2B5EF4-FFF2-40B4-BE49-F238E27FC236}">
                    <a16:creationId xmlns:a16="http://schemas.microsoft.com/office/drawing/2014/main" id="{AD206136-BF87-4466-961A-078D99E5BF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94245" y="3437124"/>
                <a:ext cx="566700" cy="4144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ATMS</a:t>
                </a:r>
              </a:p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050" b="1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CrIS</a:t>
                </a:r>
                <a:endParaRPr lang="en-US" altLang="en-US" sz="1050" b="1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F8BCEBC-87F4-75E0-B7E7-F263E417AADA}"/>
                  </a:ext>
                </a:extLst>
              </p:cNvPr>
              <p:cNvCxnSpPr/>
              <p:nvPr/>
            </p:nvCxnSpPr>
            <p:spPr>
              <a:xfrm flipH="1">
                <a:off x="3471718" y="3229104"/>
                <a:ext cx="1439769" cy="63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24">
                <a:extLst>
                  <a:ext uri="{FF2B5EF4-FFF2-40B4-BE49-F238E27FC236}">
                    <a16:creationId xmlns:a16="http://schemas.microsoft.com/office/drawing/2014/main" id="{1016F44B-3237-9ABC-583A-7745D6446A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8600" y="2219174"/>
                <a:ext cx="2015995" cy="300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350" b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NOAA/NASA satellites</a:t>
                </a:r>
              </a:p>
            </p:txBody>
          </p:sp>
          <p:sp>
            <p:nvSpPr>
              <p:cNvPr id="18" name="TextBox 28">
                <a:extLst>
                  <a:ext uri="{FF2B5EF4-FFF2-40B4-BE49-F238E27FC236}">
                    <a16:creationId xmlns:a16="http://schemas.microsoft.com/office/drawing/2014/main" id="{D9FFFAEE-E6CF-F5BF-DD36-BCCF819B25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9873" y="4061185"/>
                <a:ext cx="1931863" cy="300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350" b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EUMETSAT Satellites</a:t>
                </a:r>
              </a:p>
            </p:txBody>
          </p:sp>
          <p:sp>
            <p:nvSpPr>
              <p:cNvPr id="19" name="TextBox 24">
                <a:extLst>
                  <a:ext uri="{FF2B5EF4-FFF2-40B4-BE49-F238E27FC236}">
                    <a16:creationId xmlns:a16="http://schemas.microsoft.com/office/drawing/2014/main" id="{C76354D6-51BD-9CA7-8C7B-CF76013CA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1140" y="1348983"/>
                <a:ext cx="682581" cy="300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  <a:defRPr/>
                </a:pPr>
                <a:r>
                  <a:rPr lang="en-US" altLang="en-US" sz="1350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Today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CD873A-FF8C-8690-5AEF-A5F591B1040A}"/>
                </a:ext>
              </a:extLst>
            </p:cNvPr>
            <p:cNvSpPr txBox="1"/>
            <p:nvPr/>
          </p:nvSpPr>
          <p:spPr>
            <a:xfrm>
              <a:off x="4143376" y="3717925"/>
              <a:ext cx="659155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b="1" dirty="0"/>
                <a:t>AMSU-A</a:t>
              </a:r>
            </a:p>
            <a:p>
              <a:pPr>
                <a:defRPr/>
              </a:pPr>
              <a:r>
                <a:rPr lang="en-US" sz="1050" b="1" dirty="0"/>
                <a:t>AIRS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F1936-3FFC-CE29-8240-900D84C0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20E3-DAD1-9A7F-86A6-317865E9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SSU Instruments</a:t>
            </a:r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97DC1C-D0CD-7A65-5DEA-5F07D32A0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962025"/>
            <a:ext cx="6677025" cy="536257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One of the TOVS instruments (MSU, HIRS, SSU) onboard NOAA TIROS-N polar-orbiting satellite series from 1978-2006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·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·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Supplied by UK Met Office 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·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·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Infrared radiometer using pressure modulation technique to measure atmospheric radiation from CO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15-</a:t>
            </a:r>
            <a:r>
              <a:rPr lang="en-US" altLang="en-US" sz="28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altLang="en-US" sz="28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band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·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Three cells of CO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gas were placed in the optical path with different pressure which allowed three channels for a single CO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band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EEFC5-BFDD-1F87-8939-C5494987C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2898CF-9DBF-444A-829F-4F784204A5FA}"/>
              </a:ext>
            </a:extLst>
          </p:cNvPr>
          <p:cNvGrpSpPr/>
          <p:nvPr/>
        </p:nvGrpSpPr>
        <p:grpSpPr>
          <a:xfrm>
            <a:off x="8256588" y="1028700"/>
            <a:ext cx="2994025" cy="4659313"/>
            <a:chOff x="5665788" y="1647825"/>
            <a:chExt cx="2994025" cy="4659313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D32F442-207C-126B-AFA8-BE3766A7F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788" y="2114550"/>
              <a:ext cx="2825750" cy="378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79A36456-FD88-2F8B-271E-029DE8BCE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3113" y="1647825"/>
              <a:ext cx="26812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/>
                <a:t>P(peak)~P(cell)/[CO</a:t>
              </a:r>
              <a:r>
                <a:rPr lang="en-US" altLang="en-US" baseline="-25000"/>
                <a:t>2</a:t>
              </a:r>
              <a:r>
                <a:rPr lang="en-US" altLang="en-US"/>
                <a:t>]</a:t>
              </a:r>
              <a:r>
                <a:rPr lang="en-US" altLang="en-US" baseline="30000"/>
                <a:t>1/2</a:t>
              </a:r>
              <a:r>
                <a:rPr lang="en-US" altLang="en-US"/>
                <a:t>,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D46B786-B1A1-F636-695D-6478251E9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2013" y="5827713"/>
              <a:ext cx="27178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SSU channel weighting functions determined by cell pressure values</a:t>
              </a:r>
            </a:p>
          </p:txBody>
        </p:sp>
      </p:grp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DF6F251E-A51F-22B0-C453-5AE5C0441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5204"/>
              </p:ext>
            </p:extLst>
          </p:nvPr>
        </p:nvGraphicFramePr>
        <p:xfrm>
          <a:off x="7429500" y="5829300"/>
          <a:ext cx="457120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50">
                  <a:extLst>
                    <a:ext uri="{9D8B030D-6E8A-4147-A177-3AD203B41FA5}">
                      <a16:colId xmlns:a16="http://schemas.microsoft.com/office/drawing/2014/main" val="39761048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10191435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120908702"/>
                    </a:ext>
                  </a:extLst>
                </a:gridCol>
                <a:gridCol w="742156">
                  <a:extLst>
                    <a:ext uri="{9D8B030D-6E8A-4147-A177-3AD203B41FA5}">
                      <a16:colId xmlns:a16="http://schemas.microsoft.com/office/drawing/2014/main" val="4278224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SSU Channel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57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Channel Peak (</a:t>
                      </a:r>
                      <a:r>
                        <a:rPr lang="en-US" dirty="0" err="1"/>
                        <a:t>hPa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20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13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>
            <a:extLst>
              <a:ext uri="{FF2B5EF4-FFF2-40B4-BE49-F238E27FC236}">
                <a16:creationId xmlns:a16="http://schemas.microsoft.com/office/drawing/2014/main" id="{8D68FBD8-5B4A-CB9B-389E-1C03B19C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>
                <a:ea typeface="MS PGothic" panose="020B0600070205080204" pitchFamily="34" charset="-128"/>
              </a:rPr>
              <a:t>Issues in Raw SSU Dataset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15C37B-F8FB-23D5-DAA3-65B3DA2F4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026159"/>
            <a:ext cx="6292851" cy="6243321"/>
          </a:xfrm>
        </p:spPr>
        <p:txBody>
          <a:bodyPr>
            <a:normAutofit fontScale="70000" lnSpcReduction="20000"/>
          </a:bodyPr>
          <a:lstStyle/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documentation– lost or no record of many calibration parameters 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 data from bad calibration (NOAA-7 channel 2)  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view anomaly—directly affects level-1c radiances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20000"/>
              </a:spcBef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leaking in the CO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weighting function variation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CO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variations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limb-effect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drift effect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semi-diurnal tides in the stratosphere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Residual biases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51B6CD-C6D2-8D6E-A409-0C91DAB3BF54}"/>
              </a:ext>
            </a:extLst>
          </p:cNvPr>
          <p:cNvGrpSpPr/>
          <p:nvPr/>
        </p:nvGrpSpPr>
        <p:grpSpPr>
          <a:xfrm>
            <a:off x="6550027" y="1026159"/>
            <a:ext cx="5384798" cy="5452746"/>
            <a:chOff x="6137276" y="1620838"/>
            <a:chExt cx="4551363" cy="4710113"/>
          </a:xfrm>
        </p:grpSpPr>
        <p:sp>
          <p:nvSpPr>
            <p:cNvPr id="21510" name="TextBox 7">
              <a:extLst>
                <a:ext uri="{FF2B5EF4-FFF2-40B4-BE49-F238E27FC236}">
                  <a16:creationId xmlns:a16="http://schemas.microsoft.com/office/drawing/2014/main" id="{0D00EF91-1119-D408-0AA9-272286485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0026" y="5807076"/>
              <a:ext cx="41386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mean anomaly TB time series for each satellite </a:t>
              </a: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before adjustment and merging (raw data)</a:t>
              </a:r>
            </a:p>
          </p:txBody>
        </p:sp>
        <p:pic>
          <p:nvPicPr>
            <p:cNvPr id="21511" name="Picture 5" descr="Figure_SSU_BT_spccor_offset_SPARC.jpg">
              <a:extLst>
                <a:ext uri="{FF2B5EF4-FFF2-40B4-BE49-F238E27FC236}">
                  <a16:creationId xmlns:a16="http://schemas.microsoft.com/office/drawing/2014/main" id="{10F1C94C-3CD4-8CB9-9FA7-E63A2AF89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276" y="1620838"/>
              <a:ext cx="4252913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5681A-6CF2-8CE6-30DE-690317CAC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8B49F92-CA93-7E58-282D-EA78E894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/>
            <a:r>
              <a:rPr lang="en-US" altLang="en-US" sz="3200" dirty="0"/>
              <a:t>NOAA SSU Processing History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CF0DEF-5069-90CF-5E77-D9D0F6CF6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026159"/>
            <a:ext cx="11277600" cy="5736591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SSU data and satellite orbital information were operationally processed at NOAA/NESDIS for each satellite along with other TOVS instruments and saved in operational level-1b files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Operational level-1b files were distributed to world-wide users and archived in NOAA/NCEI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Large Array-data Stewardship System (CLASS) ; other centers may also have archives after receiving the data</a:t>
            </a: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SSU data were not used in NWP forecasting since NWP models were not high enough to assimilate SSU data in early days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 Met Office conducted  instrument testing and developed  its version of SSU time series</a:t>
            </a:r>
            <a:r>
              <a:rPr lang="en-US" altLang="en-US" sz="2800" b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(Nash and Forrester 1986)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notes available for NOAA operational processing and UKMO instrument testing, but information for instrument calibration was insufficient and sometimes even missing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NOAA/STAR began to develop SSU temperature time series using level-1c radiances derived from operational level-1b data in 2008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 released its first version of SSU time series in 2011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 et al. 2012)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Thompson et al. (2012) 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demonstrated large SSU trend differences between STAR and Met Office versions and between climate model simulations and SSU observations and called for re-investigation of the SSU problems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SPARC temperature trend group organized a meeting at London in 2013 with participation from both NOAA and Met Office SSU groups to discuss technical issues in SSU processing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 recalibrated the SSU raw data using improved information and developed SSU FCDR and Version 2 SSU temperature time series in 2014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(Zou et al. 2014)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STAR merged the SSU V2 data with AMSU-A observations and extended the SSU data to present 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(Zou and Qian 2016).  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This version is still being used by the climate community for climate change investigation in the stratosphere</a:t>
            </a:r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9CECE-5605-E824-9EAF-097FB085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5E6CFAE-ADA3-F1F8-2961-FE8C82A6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117600" indent="-1117600"/>
            <a:r>
              <a:rPr lang="en-US" altLang="zh-CN" sz="3200" dirty="0">
                <a:ea typeface="宋体" panose="02010600030101010101" pitchFamily="2" charset="-122"/>
              </a:rPr>
              <a:t>NOAA Version 2.0 SSU Time Series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E14996-A93F-B788-A89D-7092470B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2023 AIRS/Sounder Science Team Meeting; 04-06 Oct 2023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DBD795-2560-531F-FB11-B0489CFAA5D3}"/>
              </a:ext>
            </a:extLst>
          </p:cNvPr>
          <p:cNvGrpSpPr/>
          <p:nvPr/>
        </p:nvGrpSpPr>
        <p:grpSpPr>
          <a:xfrm>
            <a:off x="1684338" y="1312864"/>
            <a:ext cx="9107487" cy="4859336"/>
            <a:chOff x="1884363" y="1893889"/>
            <a:chExt cx="8794751" cy="4611687"/>
          </a:xfrm>
        </p:grpSpPr>
        <p:pic>
          <p:nvPicPr>
            <p:cNvPr id="23556" name="Picture 5" descr="Figure_SSU_BT_spccor_offset_SPARC.jpg">
              <a:extLst>
                <a:ext uri="{FF2B5EF4-FFF2-40B4-BE49-F238E27FC236}">
                  <a16:creationId xmlns:a16="http://schemas.microsoft.com/office/drawing/2014/main" id="{E41A1F60-813A-6A87-8C68-0D1660A1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363" y="2312988"/>
              <a:ext cx="42672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7" descr="f16.jpg">
              <a:extLst>
                <a:ext uri="{FF2B5EF4-FFF2-40B4-BE49-F238E27FC236}">
                  <a16:creationId xmlns:a16="http://schemas.microsoft.com/office/drawing/2014/main" id="{5939DCCC-B964-9B81-51E8-77B550C7A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363" y="2312988"/>
              <a:ext cx="39624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0A67B765-090C-58CC-47DC-B7357098D58A}"/>
                </a:ext>
              </a:extLst>
            </p:cNvPr>
            <p:cNvSpPr/>
            <p:nvPr/>
          </p:nvSpPr>
          <p:spPr>
            <a:xfrm>
              <a:off x="6151564" y="3953255"/>
              <a:ext cx="395287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559" name="TextBox 9">
              <a:extLst>
                <a:ext uri="{FF2B5EF4-FFF2-40B4-BE49-F238E27FC236}">
                  <a16:creationId xmlns:a16="http://schemas.microsoft.com/office/drawing/2014/main" id="{E5CE7DD7-CA34-8896-5A99-0FAF0022E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251" y="1893889"/>
              <a:ext cx="75406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/>
                <a:t>      Before Adjustment and Merging                        After Adjustment and Merging</a:t>
              </a:r>
            </a:p>
          </p:txBody>
        </p:sp>
        <p:sp>
          <p:nvSpPr>
            <p:cNvPr id="23560" name="TextBox 9">
              <a:extLst>
                <a:ext uri="{FF2B5EF4-FFF2-40B4-BE49-F238E27FC236}">
                  <a16:creationId xmlns:a16="http://schemas.microsoft.com/office/drawing/2014/main" id="{9ACABA0F-B47F-CC78-EA21-72EDC1130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301" y="5767389"/>
              <a:ext cx="8659813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C00000"/>
                  </a:solidFill>
                </a:rPr>
                <a:t>Recalibration successfully rehabilitated the SSU data record, making the inconsistent raw SSU time series </a:t>
              </a:r>
            </a:p>
            <a:p>
              <a:r>
                <a:rPr lang="en-US" altLang="en-US" sz="1400">
                  <a:solidFill>
                    <a:srgbClr val="C00000"/>
                  </a:solidFill>
                </a:rPr>
                <a:t>with large time-varying biases between satellites before correction (left) to a consistent, well-intercalibrated </a:t>
              </a:r>
            </a:p>
            <a:p>
              <a:r>
                <a:rPr lang="en-US" altLang="en-US" sz="1400">
                  <a:solidFill>
                    <a:srgbClr val="C00000"/>
                  </a:solidFill>
                </a:rPr>
                <a:t>and -merged satellite time series suitable for climate change studies after correction (right). 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D0A0A-D4A5-DC94-A97A-5D2BD77B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Hyperspectral Instruments: AIRS/IASI/</a:t>
            </a:r>
            <a:r>
              <a:rPr lang="en-US" dirty="0" err="1"/>
              <a:t>CrIS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0A5AF-6866-093C-AACA-718ACE16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4E7577-73EF-02A6-803C-CCC36175F3E8}"/>
              </a:ext>
            </a:extLst>
          </p:cNvPr>
          <p:cNvGrpSpPr/>
          <p:nvPr/>
        </p:nvGrpSpPr>
        <p:grpSpPr>
          <a:xfrm>
            <a:off x="752366" y="1079133"/>
            <a:ext cx="7244153" cy="5158114"/>
            <a:chOff x="2026792" y="2452805"/>
            <a:chExt cx="6427340" cy="4450909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81D5AA28-13CD-5400-CBD0-D939851E94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t="2648"/>
            <a:stretch/>
          </p:blipFill>
          <p:spPr bwMode="auto">
            <a:xfrm>
              <a:off x="2026792" y="2452805"/>
              <a:ext cx="6345797" cy="4450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0B8883-B17D-EF76-6BE8-92EBA86147F6}"/>
                </a:ext>
              </a:extLst>
            </p:cNvPr>
            <p:cNvSpPr txBox="1"/>
            <p:nvPr/>
          </p:nvSpPr>
          <p:spPr>
            <a:xfrm>
              <a:off x="3505201" y="3820188"/>
              <a:ext cx="1371600" cy="398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33" tIns="45716" rIns="91433" bIns="45716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  <a:cs typeface="Times New Roman" pitchFamily="18" charset="0"/>
                </a:rPr>
                <a:t>IASI-A: 2006-</a:t>
              </a:r>
            </a:p>
            <a:p>
              <a:endParaRPr lang="en-US" sz="1200" b="1" dirty="0">
                <a:solidFill>
                  <a:srgbClr val="0000FF"/>
                </a:solidFill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5486F4-74BF-C350-1A78-7ED1E726155C}"/>
                </a:ext>
              </a:extLst>
            </p:cNvPr>
            <p:cNvSpPr txBox="1"/>
            <p:nvPr/>
          </p:nvSpPr>
          <p:spPr>
            <a:xfrm>
              <a:off x="3505200" y="3134388"/>
              <a:ext cx="1219200" cy="2769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33" tIns="45716" rIns="91433" bIns="45716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cs typeface="Times New Roman" pitchFamily="18" charset="0"/>
                </a:rPr>
                <a:t>AIRS: 2002-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F8BC7B-9C6A-59BB-1F99-6D36D3DA765D}"/>
                </a:ext>
              </a:extLst>
            </p:cNvPr>
            <p:cNvSpPr txBox="1"/>
            <p:nvPr/>
          </p:nvSpPr>
          <p:spPr>
            <a:xfrm>
              <a:off x="3505200" y="5102432"/>
              <a:ext cx="1219200" cy="276991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r>
                <a:rPr lang="en-US" sz="1200" b="1" dirty="0" err="1">
                  <a:solidFill>
                    <a:srgbClr val="7030A0"/>
                  </a:solidFill>
                  <a:cs typeface="Times New Roman" pitchFamily="18" charset="0"/>
                </a:rPr>
                <a:t>CrIS</a:t>
              </a:r>
              <a:r>
                <a:rPr lang="en-US" sz="1200" b="1" dirty="0">
                  <a:solidFill>
                    <a:srgbClr val="7030A0"/>
                  </a:solidFill>
                  <a:cs typeface="Times New Roman" pitchFamily="18" charset="0"/>
                </a:rPr>
                <a:t>: 2011-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C350BA-8BC0-4086-205D-48DD3AB02920}"/>
                </a:ext>
              </a:extLst>
            </p:cNvPr>
            <p:cNvSpPr txBox="1"/>
            <p:nvPr/>
          </p:nvSpPr>
          <p:spPr>
            <a:xfrm>
              <a:off x="3429001" y="6019809"/>
              <a:ext cx="1219200" cy="276991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CrIS</a:t>
              </a:r>
              <a:r>
                <a:rPr lang="en-US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2014.10-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7F57D8-403B-81C1-E589-BEC5263F3617}"/>
                </a:ext>
              </a:extLst>
            </p:cNvPr>
            <p:cNvSpPr txBox="1"/>
            <p:nvPr/>
          </p:nvSpPr>
          <p:spPr>
            <a:xfrm>
              <a:off x="6096000" y="3048009"/>
              <a:ext cx="2358132" cy="276991"/>
            </a:xfrm>
            <a:prstGeom prst="rect">
              <a:avLst/>
            </a:prstGeom>
            <a:noFill/>
          </p:spPr>
          <p:txBody>
            <a:bodyPr wrap="none" lIns="91433" tIns="45716" rIns="91433" bIns="45716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2378 channels, 9 FOVs/50 km FOR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EF1A6E-D24D-312E-F797-A82C9DCC6BD6}"/>
                </a:ext>
              </a:extLst>
            </p:cNvPr>
            <p:cNvSpPr txBox="1"/>
            <p:nvPr/>
          </p:nvSpPr>
          <p:spPr>
            <a:xfrm>
              <a:off x="6019801" y="4114807"/>
              <a:ext cx="2358132" cy="276991"/>
            </a:xfrm>
            <a:prstGeom prst="rect">
              <a:avLst/>
            </a:prstGeom>
            <a:noFill/>
          </p:spPr>
          <p:txBody>
            <a:bodyPr wrap="none" lIns="91433" tIns="45716" rIns="91433" bIns="45716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8461 channels, 4 FOVs/50 km FOR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B05272-2EAA-E795-9441-20C2504CDF1A}"/>
                </a:ext>
              </a:extLst>
            </p:cNvPr>
            <p:cNvSpPr txBox="1"/>
            <p:nvPr/>
          </p:nvSpPr>
          <p:spPr>
            <a:xfrm>
              <a:off x="6014457" y="5105409"/>
              <a:ext cx="2358132" cy="276991"/>
            </a:xfrm>
            <a:prstGeom prst="rect">
              <a:avLst/>
            </a:prstGeom>
            <a:noFill/>
          </p:spPr>
          <p:txBody>
            <a:bodyPr wrap="none" lIns="91433" tIns="45716" rIns="91433" bIns="45716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</a:rPr>
                <a:t>1305 channels, 9 FOVs/50 km FOR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300E7D-007F-78FF-DAA7-1293401381E6}"/>
                </a:ext>
              </a:extLst>
            </p:cNvPr>
            <p:cNvSpPr txBox="1"/>
            <p:nvPr/>
          </p:nvSpPr>
          <p:spPr>
            <a:xfrm>
              <a:off x="6023854" y="6019809"/>
              <a:ext cx="2358132" cy="276991"/>
            </a:xfrm>
            <a:prstGeom prst="rect">
              <a:avLst/>
            </a:prstGeom>
            <a:noFill/>
          </p:spPr>
          <p:txBody>
            <a:bodyPr wrap="none" lIns="91433" tIns="45716" rIns="91433" bIns="45716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</a:rPr>
                <a:t>2211 channels, 9 FOVs/50 km FOR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C4E70B4-906A-80B1-BE3B-432BB9D04FC4}"/>
              </a:ext>
            </a:extLst>
          </p:cNvPr>
          <p:cNvSpPr txBox="1"/>
          <p:nvPr/>
        </p:nvSpPr>
        <p:spPr>
          <a:xfrm>
            <a:off x="7904613" y="2821540"/>
            <a:ext cx="413117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Owing to their hyperspectral nature and accurate radiometric and spectral calibration,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AIRS/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/IASI have several longwave and shortwave channels </a:t>
            </a:r>
            <a:r>
              <a:rPr lang="en-US" sz="18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providing </a:t>
            </a:r>
            <a:r>
              <a:rPr lang="en-US" sz="1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3D measurements </a:t>
            </a:r>
            <a:r>
              <a:rPr lang="en-US" sz="18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stratospheric temperature with high data quality.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B89B8-79CD-3809-8DD3-35EB89CD94A8}"/>
              </a:ext>
            </a:extLst>
          </p:cNvPr>
          <p:cNvSpPr/>
          <p:nvPr/>
        </p:nvSpPr>
        <p:spPr>
          <a:xfrm>
            <a:off x="488447" y="962856"/>
            <a:ext cx="7416166" cy="1240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2F6CE1-EB61-6182-3B9D-58E19CD51FD8}"/>
              </a:ext>
            </a:extLst>
          </p:cNvPr>
          <p:cNvSpPr txBox="1"/>
          <p:nvPr/>
        </p:nvSpPr>
        <p:spPr>
          <a:xfrm>
            <a:off x="8026400" y="1369156"/>
            <a:ext cx="400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AIRS the is key to bridge SSU between JPSS/</a:t>
            </a:r>
            <a:r>
              <a:rPr lang="en-US" b="1" dirty="0" err="1"/>
              <a:t>CrIS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0758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96D8A23F-BCE1-2D20-70A2-05050168C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387" y="902968"/>
            <a:ext cx="4092575" cy="1571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F00EAC-9DB4-4C19-1798-324967FF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AIRS to </a:t>
            </a:r>
            <a:r>
              <a:rPr lang="en-US" sz="3600" dirty="0"/>
              <a:t>equivalent SSU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152BA-B7CE-FD67-4B92-23782F55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AIRS/Sounder Science Team Meeting; 04-06 Oct 2023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F42210C5-4F4A-944A-0BD0-9F09BD3AC0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63504" y="885824"/>
            <a:ext cx="3192992" cy="2394744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DB5CCDC-537A-6856-8EDC-6F380A79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50" y="2313302"/>
            <a:ext cx="8331200" cy="4165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34CBD-7B7B-EEE8-A9AE-5C0C6CEAC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5" y="1026159"/>
            <a:ext cx="4403725" cy="545274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AIRS overlapped with SSU during 2002-2006</a:t>
            </a:r>
          </a:p>
          <a:p>
            <a:pPr>
              <a:defRPr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AIRS/</a:t>
            </a:r>
            <a:r>
              <a:rPr lang="en-US" sz="2400" dirty="0" err="1"/>
              <a:t>CrIS</a:t>
            </a:r>
            <a:r>
              <a:rPr lang="en-US" sz="2400" dirty="0"/>
              <a:t> have enough channels to cover the three SSU channels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Plan to generate equivariant SSU channels from multiple AIRS/</a:t>
            </a:r>
            <a:r>
              <a:rPr lang="en-US" sz="2400" dirty="0" err="1"/>
              <a:t>CrIS</a:t>
            </a:r>
            <a:r>
              <a:rPr lang="en-US" sz="2400" dirty="0"/>
              <a:t> channels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Merge the equivalent SSU channels with the original SSU 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67B79-743B-8E15-9B78-59C671CABEF0}"/>
              </a:ext>
            </a:extLst>
          </p:cNvPr>
          <p:cNvSpPr txBox="1"/>
          <p:nvPr/>
        </p:nvSpPr>
        <p:spPr>
          <a:xfrm>
            <a:off x="6534150" y="461962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SSU Ch1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D8402-A8E8-90E8-342C-C283BD1FBA69}"/>
              </a:ext>
            </a:extLst>
          </p:cNvPr>
          <p:cNvSpPr txBox="1"/>
          <p:nvPr/>
        </p:nvSpPr>
        <p:spPr>
          <a:xfrm>
            <a:off x="7105650" y="428625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SSU Ch2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0D901-5DBA-8D86-6640-D189D729A903}"/>
              </a:ext>
            </a:extLst>
          </p:cNvPr>
          <p:cNvSpPr txBox="1"/>
          <p:nvPr/>
        </p:nvSpPr>
        <p:spPr>
          <a:xfrm>
            <a:off x="7143750" y="351472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SSU Ch3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81A0F-D087-C7D4-0B54-35B9DCC5C4CD}"/>
              </a:ext>
            </a:extLst>
          </p:cNvPr>
          <p:cNvSpPr txBox="1"/>
          <p:nvPr/>
        </p:nvSpPr>
        <p:spPr>
          <a:xfrm>
            <a:off x="5824130" y="2111492"/>
            <a:ext cx="136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SSU Kernels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2CC83-4972-33C6-AB3E-004D05E5E95C}"/>
              </a:ext>
            </a:extLst>
          </p:cNvPr>
          <p:cNvSpPr txBox="1"/>
          <p:nvPr/>
        </p:nvSpPr>
        <p:spPr>
          <a:xfrm>
            <a:off x="9669055" y="2183125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AIRS Kernels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3F3559-85EA-9C00-D5E2-E7993DCE3823}"/>
              </a:ext>
            </a:extLst>
          </p:cNvPr>
          <p:cNvSpPr txBox="1"/>
          <p:nvPr/>
        </p:nvSpPr>
        <p:spPr>
          <a:xfrm>
            <a:off x="9672563" y="902964"/>
            <a:ext cx="164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AIRS Spectrum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52674"/>
      </p:ext>
    </p:extLst>
  </p:cSld>
  <p:clrMapOvr>
    <a:masterClrMapping/>
  </p:clrMapOvr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1B136CF-ACD6-40F1-A501-AC7F17619019}">
  <we:reference id="wa104379504" version="1.0.1.0" store="en-US" storeType="OMEX"/>
  <we:alternateReferences>
    <we:reference id="WA104379504" version="1.0.1.0" store="WA104379504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7E77F80449DA4CA4CCB7068A527D7B" ma:contentTypeVersion="13" ma:contentTypeDescription="Create a new document." ma:contentTypeScope="" ma:versionID="4f135b52ff3d9a36a9205a3e39f0660a">
  <xsd:schema xmlns:xsd="http://www.w3.org/2001/XMLSchema" xmlns:xs="http://www.w3.org/2001/XMLSchema" xmlns:p="http://schemas.microsoft.com/office/2006/metadata/properties" xmlns:ns3="c4fcc5c4-8238-4301-9e72-ead5f650a96b" xmlns:ns4="d1c9b01a-b7be-4c42-beb1-4bb1480c71de" targetNamespace="http://schemas.microsoft.com/office/2006/metadata/properties" ma:root="true" ma:fieldsID="cea1605ea0089efdf3f5b58070a1fe8a" ns3:_="" ns4:_="">
    <xsd:import namespace="c4fcc5c4-8238-4301-9e72-ead5f650a96b"/>
    <xsd:import namespace="d1c9b01a-b7be-4c42-beb1-4bb1480c71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cc5c4-8238-4301-9e72-ead5f650a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c9b01a-b7be-4c42-beb1-4bb1480c71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79BCAA-FB72-4222-AE6C-DC1E7141988F}">
  <ds:schemaRefs>
    <ds:schemaRef ds:uri="http://schemas.microsoft.com/office/2006/metadata/properties"/>
    <ds:schemaRef ds:uri="c4fcc5c4-8238-4301-9e72-ead5f650a96b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d1c9b01a-b7be-4c42-beb1-4bb1480c71d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4DEBE0-115B-49FD-8C20-B0FFB91896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8203A1-FD4B-40A5-8C50-9AD4D0068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fcc5c4-8238-4301-9e72-ead5f650a96b"/>
    <ds:schemaRef ds:uri="d1c9b01a-b7be-4c42-beb1-4bb1480c71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14111</TotalTime>
  <Words>2030</Words>
  <Application>Microsoft Office PowerPoint</Application>
  <PresentationFormat>Widescreen</PresentationFormat>
  <Paragraphs>257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Linux Libertine</vt:lpstr>
      <vt:lpstr>MS PGothic</vt:lpstr>
      <vt:lpstr>宋体</vt:lpstr>
      <vt:lpstr>Arial</vt:lpstr>
      <vt:lpstr>Calibri</vt:lpstr>
      <vt:lpstr>Cambria Math</vt:lpstr>
      <vt:lpstr>Symbol</vt:lpstr>
      <vt:lpstr>Times New Roman</vt:lpstr>
      <vt:lpstr>Wingdings</vt:lpstr>
      <vt:lpstr>NPP_FOR</vt:lpstr>
      <vt:lpstr>Merging of SSU Observations with Infrared Hyperspectral Sounding Measurements toward Extending Stratospheric Temperature Climate Data Records</vt:lpstr>
      <vt:lpstr>Content</vt:lpstr>
      <vt:lpstr>Satellite Series for SSU Related Observations </vt:lpstr>
      <vt:lpstr>SSU Instruments </vt:lpstr>
      <vt:lpstr>Issues in Raw SSU Dataset</vt:lpstr>
      <vt:lpstr>NOAA SSU Processing History</vt:lpstr>
      <vt:lpstr>NOAA Version 2.0 SSU Time Series</vt:lpstr>
      <vt:lpstr>Hyperspectral Instruments: AIRS/IASI/CrIS</vt:lpstr>
      <vt:lpstr>From AIRS to equivalent SSU </vt:lpstr>
      <vt:lpstr>Problem Definition and Challenges </vt:lpstr>
      <vt:lpstr>Regression Problems with Constraints </vt:lpstr>
      <vt:lpstr>UMBC 48 Atmospheric Profiles </vt:lpstr>
      <vt:lpstr>SSU channel 3</vt:lpstr>
      <vt:lpstr>PowerPoint Presentation</vt:lpstr>
      <vt:lpstr>Global Mean Difference, SSU channel 1</vt:lpstr>
      <vt:lpstr>Conclusion and Future Work</vt:lpstr>
      <vt:lpstr>Backup slides  </vt:lpstr>
      <vt:lpstr>  </vt:lpstr>
      <vt:lpstr>Considering AIRS Scan Pattern </vt:lpstr>
      <vt:lpstr>Correlation between AIRS and SSU </vt:lpstr>
      <vt:lpstr>Channel Selection： SSU channel 1 as an example </vt:lpstr>
      <vt:lpstr>SSU channel 2</vt:lpstr>
      <vt:lpstr>SSU channel 1</vt:lpstr>
      <vt:lpstr>PowerPoint Presentation</vt:lpstr>
      <vt:lpstr>PowerPoint Presentation</vt:lpstr>
      <vt:lpstr>Global Mean Difference, SSU channel 2</vt:lpstr>
      <vt:lpstr>Global Mean Difference, SSU channel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GEO-GEO Inter-calibration  with Parallax Correction</dc:title>
  <dc:creator>asus</dc:creator>
  <cp:lastModifiedBy>Likun Wang</cp:lastModifiedBy>
  <cp:revision>300</cp:revision>
  <dcterms:created xsi:type="dcterms:W3CDTF">2020-06-23T03:23:47Z</dcterms:created>
  <dcterms:modified xsi:type="dcterms:W3CDTF">2024-03-12T11:36:45Z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0x010100DC7E77F80449DA4CA4CCB7068A527D7B</vt:lpwstr>
  </property>
</Properties>
</file>